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
  </p:notesMasterIdLst>
  <p:sldIdLst>
    <p:sldId id="256" r:id="rId2"/>
    <p:sldId id="364" r:id="rId3"/>
    <p:sldId id="378" r:id="rId4"/>
    <p:sldId id="379" r:id="rId5"/>
    <p:sldId id="285" r:id="rId6"/>
    <p:sldId id="377" r:id="rId7"/>
    <p:sldId id="380" r:id="rId8"/>
    <p:sldId id="382" r:id="rId9"/>
    <p:sldId id="381" r:id="rId10"/>
    <p:sldId id="284" r:id="rId11"/>
    <p:sldId id="383" r:id="rId12"/>
    <p:sldId id="384" r:id="rId13"/>
    <p:sldId id="386" r:id="rId14"/>
    <p:sldId id="388" r:id="rId15"/>
    <p:sldId id="371" r:id="rId16"/>
  </p:sldIdLst>
  <p:sldSz cx="9144000" cy="6858000" type="screen4x3"/>
  <p:notesSz cx="6858000" cy="9144000"/>
  <p:custDataLst>
    <p:tags r:id="rId18"/>
  </p:custData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4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166" autoAdjust="0"/>
    <p:restoredTop sz="86390" autoAdjust="0"/>
  </p:normalViewPr>
  <p:slideViewPr>
    <p:cSldViewPr>
      <p:cViewPr varScale="1">
        <p:scale>
          <a:sx n="155" d="100"/>
          <a:sy n="155" d="100"/>
        </p:scale>
        <p:origin x="1728" y="184"/>
      </p:cViewPr>
      <p:guideLst>
        <p:guide orient="horz" pos="2160"/>
        <p:guide pos="2880"/>
      </p:guideLst>
    </p:cSldViewPr>
  </p:slideViewPr>
  <p:outlineViewPr>
    <p:cViewPr>
      <p:scale>
        <a:sx n="33" d="100"/>
        <a:sy n="33" d="100"/>
      </p:scale>
      <p:origin x="0" y="-8088"/>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9F57FC-B3FF-4DF2-9417-962901C07B3B}" type="datetimeFigureOut">
              <a:rPr lang="sv-SE" smtClean="0"/>
              <a:t>2018-11-19</a:t>
            </a:fld>
            <a:endParaRPr lang="sv-SE"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1A53A7-64CD-4D0E-AAE8-1AC9C79D7085}" type="slidenum">
              <a:rPr lang="sv-SE" smtClean="0"/>
              <a:t>‹#›</a:t>
            </a:fld>
            <a:endParaRPr lang="sv-SE" dirty="0"/>
          </a:p>
        </p:txBody>
      </p:sp>
    </p:spTree>
    <p:extLst>
      <p:ext uri="{BB962C8B-B14F-4D97-AF65-F5344CB8AC3E}">
        <p14:creationId xmlns:p14="http://schemas.microsoft.com/office/powerpoint/2010/main" val="1284655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1</a:t>
            </a:fld>
            <a:endParaRPr lang="sv-SE" dirty="0"/>
          </a:p>
        </p:txBody>
      </p:sp>
    </p:spTree>
    <p:extLst>
      <p:ext uri="{BB962C8B-B14F-4D97-AF65-F5344CB8AC3E}">
        <p14:creationId xmlns:p14="http://schemas.microsoft.com/office/powerpoint/2010/main" val="3882835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5</a:t>
            </a:fld>
            <a:endParaRPr lang="sv-SE" dirty="0"/>
          </a:p>
        </p:txBody>
      </p:sp>
    </p:spTree>
    <p:extLst>
      <p:ext uri="{BB962C8B-B14F-4D97-AF65-F5344CB8AC3E}">
        <p14:creationId xmlns:p14="http://schemas.microsoft.com/office/powerpoint/2010/main" val="2406735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10</a:t>
            </a:fld>
            <a:endParaRPr lang="sv-SE" dirty="0"/>
          </a:p>
        </p:txBody>
      </p:sp>
    </p:spTree>
    <p:extLst>
      <p:ext uri="{BB962C8B-B14F-4D97-AF65-F5344CB8AC3E}">
        <p14:creationId xmlns:p14="http://schemas.microsoft.com/office/powerpoint/2010/main" val="25047248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sv-S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sv-SE"/>
          </a:p>
        </p:txBody>
      </p:sp>
      <p:sp>
        <p:nvSpPr>
          <p:cNvPr id="4" name="Date Placeholder 3"/>
          <p:cNvSpPr>
            <a:spLocks noGrp="1"/>
          </p:cNvSpPr>
          <p:nvPr>
            <p:ph type="dt" sz="half" idx="10"/>
          </p:nvPr>
        </p:nvSpPr>
        <p:spPr/>
        <p:txBody>
          <a:bodyPr/>
          <a:lstStyle/>
          <a:p>
            <a:fld id="{5ED7AC81-318B-4D49-A602-9E30227C87EC}" type="datetime1">
              <a:rPr lang="sv-SE" smtClean="0"/>
              <a:t>2018-11-19</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551115BC-487E-4422-894C-CB7CD3E79223}" type="slidenum">
              <a:rPr lang="sv-SE" smtClean="0"/>
              <a:t>‹#›</a:t>
            </a:fld>
            <a:endParaRPr lang="sv-SE" dirty="0"/>
          </a:p>
        </p:txBody>
      </p:sp>
      <p:pic>
        <p:nvPicPr>
          <p:cNvPr id="7" name="Bildobjekt 7" descr="ESS-vit-logga.png"/>
          <p:cNvPicPr>
            <a:picLocks noChangeAspect="1"/>
          </p:cNvPicPr>
          <p:nvPr userDrawn="1"/>
        </p:nvPicPr>
        <p:blipFill>
          <a:blip r:embed="rId2" cstate="screen">
            <a:extLst>
              <a:ext uri="{28A0092B-C50C-407E-A947-70E740481C1C}">
                <a14:useLocalDpi xmlns:a14="http://schemas.microsoft.com/office/drawing/2010/main"/>
              </a:ext>
            </a:extLst>
          </a:blip>
          <a:stretch/>
        </p:blipFill>
        <p:spPr>
          <a:xfrm>
            <a:off x="7308304" y="260648"/>
            <a:ext cx="1656184" cy="886059"/>
          </a:xfrm>
          <a:prstGeom prst="rect">
            <a:avLst/>
          </a:prstGeom>
        </p:spPr>
      </p:pic>
    </p:spTree>
    <p:extLst>
      <p:ext uri="{BB962C8B-B14F-4D97-AF65-F5344CB8AC3E}">
        <p14:creationId xmlns:p14="http://schemas.microsoft.com/office/powerpoint/2010/main" val="243988440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ktangel 6"/>
          <p:cNvSpPr/>
          <p:nvPr userDrawn="1"/>
        </p:nvSpPr>
        <p:spPr>
          <a:xfrm>
            <a:off x="0" y="0"/>
            <a:ext cx="9144000" cy="1434354"/>
          </a:xfrm>
          <a:prstGeom prst="rect">
            <a:avLst/>
          </a:prstGeom>
          <a:solidFill>
            <a:srgbClr val="0094CA"/>
          </a:solidFill>
          <a:ln>
            <a:noFill/>
          </a:ln>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solidFill>
                <a:srgbClr val="0094CA"/>
              </a:solidFill>
            </a:endParaRPr>
          </a:p>
        </p:txBody>
      </p:sp>
      <p:sp>
        <p:nvSpPr>
          <p:cNvPr id="2" name="Title 1"/>
          <p:cNvSpPr>
            <a:spLocks noGrp="1"/>
          </p:cNvSpPr>
          <p:nvPr>
            <p:ph type="title"/>
          </p:nvPr>
        </p:nvSpPr>
        <p:spPr/>
        <p:txBody>
          <a:bodyPr/>
          <a:lstStyle/>
          <a:p>
            <a:r>
              <a:rPr lang="en-US"/>
              <a:t>Click to edit Master title style</a:t>
            </a:r>
            <a:endParaRPr lang="sv-SE"/>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p:cNvSpPr>
            <a:spLocks noGrp="1"/>
          </p:cNvSpPr>
          <p:nvPr>
            <p:ph type="dt" sz="half" idx="10"/>
          </p:nvPr>
        </p:nvSpPr>
        <p:spPr/>
        <p:txBody>
          <a:bodyPr/>
          <a:lstStyle/>
          <a:p>
            <a:fld id="{6EB99CB0-346B-43FA-9EE6-F90C3F3BC0BA}" type="datetime1">
              <a:rPr lang="sv-SE" smtClean="0"/>
              <a:t>2018-11-19</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551115BC-487E-4422-894C-CB7CD3E79223}" type="slidenum">
              <a:rPr lang="sv-SE" smtClean="0"/>
              <a:t>‹#›</a:t>
            </a:fld>
            <a:endParaRPr lang="sv-SE" dirty="0"/>
          </a:p>
        </p:txBody>
      </p:sp>
      <p:pic>
        <p:nvPicPr>
          <p:cNvPr id="8" name="Bildobjekt 5" descr="ESS-vit-logga.png"/>
          <p:cNvPicPr>
            <a:picLocks noChangeAspect="1"/>
          </p:cNvPicPr>
          <p:nvPr userDrawn="1"/>
        </p:nvPicPr>
        <p:blipFill>
          <a:blip r:embed="rId2" cstate="screen">
            <a:extLst>
              <a:ext uri="{28A0092B-C50C-407E-A947-70E740481C1C}">
                <a14:useLocalDpi xmlns:a14="http://schemas.microsoft.com/office/drawing/2010/main"/>
              </a:ext>
            </a:extLst>
          </a:blip>
          <a:stretch/>
        </p:blipFill>
        <p:spPr>
          <a:xfrm>
            <a:off x="7594008" y="319530"/>
            <a:ext cx="1370480" cy="733206"/>
          </a:xfrm>
          <a:prstGeom prst="rect">
            <a:avLst/>
          </a:prstGeom>
        </p:spPr>
      </p:pic>
    </p:spTree>
    <p:extLst>
      <p:ext uri="{BB962C8B-B14F-4D97-AF65-F5344CB8AC3E}">
        <p14:creationId xmlns:p14="http://schemas.microsoft.com/office/powerpoint/2010/main" val="135109921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ktangel 6"/>
          <p:cNvSpPr/>
          <p:nvPr userDrawn="1"/>
        </p:nvSpPr>
        <p:spPr>
          <a:xfrm>
            <a:off x="0" y="0"/>
            <a:ext cx="9144000" cy="1434354"/>
          </a:xfrm>
          <a:prstGeom prst="rect">
            <a:avLst/>
          </a:prstGeom>
          <a:solidFill>
            <a:srgbClr val="0094CA"/>
          </a:solidFill>
          <a:ln>
            <a:noFill/>
          </a:ln>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solidFill>
                <a:srgbClr val="0094CA"/>
              </a:solidFill>
            </a:endParaRPr>
          </a:p>
        </p:txBody>
      </p:sp>
      <p:sp>
        <p:nvSpPr>
          <p:cNvPr id="2" name="Title 1"/>
          <p:cNvSpPr>
            <a:spLocks noGrp="1"/>
          </p:cNvSpPr>
          <p:nvPr>
            <p:ph type="title"/>
          </p:nvPr>
        </p:nvSpPr>
        <p:spPr/>
        <p:txBody>
          <a:bodyPr/>
          <a:lstStyle/>
          <a:p>
            <a:r>
              <a:rPr lang="en-US"/>
              <a:t>Click to edit Master title style</a:t>
            </a:r>
            <a:endParaRPr lang="sv-SE"/>
          </a:p>
        </p:txBody>
      </p:sp>
      <p:sp>
        <p:nvSpPr>
          <p:cNvPr id="3" name="Content Placeholder 2"/>
          <p:cNvSpPr>
            <a:spLocks noGrp="1"/>
          </p:cNvSpPr>
          <p:nvPr>
            <p:ph sz="half" idx="1"/>
          </p:nvPr>
        </p:nvSpPr>
        <p:spPr>
          <a:xfrm>
            <a:off x="457200" y="1600200"/>
            <a:ext cx="4038600" cy="4525963"/>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48200" y="1600200"/>
            <a:ext cx="4038600" cy="4525963"/>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0"/>
          </p:nvPr>
        </p:nvSpPr>
        <p:spPr/>
        <p:txBody>
          <a:bodyPr/>
          <a:lstStyle/>
          <a:p>
            <a:fld id="{42E66B7F-8271-49DA-A25A-F4BB9F476347}" type="datetime1">
              <a:rPr lang="sv-SE" smtClean="0"/>
              <a:t>2018-11-19</a:t>
            </a:fld>
            <a:endParaRPr lang="sv-SE" dirty="0"/>
          </a:p>
        </p:txBody>
      </p:sp>
      <p:sp>
        <p:nvSpPr>
          <p:cNvPr id="6" name="Footer Placeholder 5"/>
          <p:cNvSpPr>
            <a:spLocks noGrp="1"/>
          </p:cNvSpPr>
          <p:nvPr>
            <p:ph type="ftr" sz="quarter" idx="11"/>
          </p:nvPr>
        </p:nvSpPr>
        <p:spPr/>
        <p:txBody>
          <a:bodyPr/>
          <a:lstStyle/>
          <a:p>
            <a:endParaRPr lang="sv-SE" dirty="0"/>
          </a:p>
        </p:txBody>
      </p:sp>
      <p:sp>
        <p:nvSpPr>
          <p:cNvPr id="7" name="Slide Number Placeholder 6"/>
          <p:cNvSpPr>
            <a:spLocks noGrp="1"/>
          </p:cNvSpPr>
          <p:nvPr>
            <p:ph type="sldNum" sz="quarter" idx="12"/>
          </p:nvPr>
        </p:nvSpPr>
        <p:spPr/>
        <p:txBody>
          <a:bodyPr/>
          <a:lstStyle/>
          <a:p>
            <a:fld id="{551115BC-487E-4422-894C-CB7CD3E79223}" type="slidenum">
              <a:rPr lang="sv-SE" smtClean="0"/>
              <a:t>‹#›</a:t>
            </a:fld>
            <a:endParaRPr lang="sv-SE" dirty="0"/>
          </a:p>
        </p:txBody>
      </p:sp>
      <p:pic>
        <p:nvPicPr>
          <p:cNvPr id="9" name="Bildobjekt 7" descr="ESS-vit-logga.png"/>
          <p:cNvPicPr>
            <a:picLocks noChangeAspect="1"/>
          </p:cNvPicPr>
          <p:nvPr userDrawn="1"/>
        </p:nvPicPr>
        <p:blipFill>
          <a:blip r:embed="rId2" cstate="screen">
            <a:extLst>
              <a:ext uri="{28A0092B-C50C-407E-A947-70E740481C1C}">
                <a14:useLocalDpi xmlns:a14="http://schemas.microsoft.com/office/drawing/2010/main"/>
              </a:ext>
            </a:extLst>
          </a:blip>
          <a:stretch/>
        </p:blipFill>
        <p:spPr>
          <a:xfrm>
            <a:off x="7604662" y="260648"/>
            <a:ext cx="1359826" cy="727507"/>
          </a:xfrm>
          <a:prstGeom prst="rect">
            <a:avLst/>
          </a:prstGeom>
        </p:spPr>
      </p:pic>
    </p:spTree>
    <p:extLst>
      <p:ext uri="{BB962C8B-B14F-4D97-AF65-F5344CB8AC3E}">
        <p14:creationId xmlns:p14="http://schemas.microsoft.com/office/powerpoint/2010/main" val="13628323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7" name="Date Placeholder 6"/>
          <p:cNvSpPr>
            <a:spLocks noGrp="1"/>
          </p:cNvSpPr>
          <p:nvPr>
            <p:ph type="dt" sz="half" idx="10"/>
          </p:nvPr>
        </p:nvSpPr>
        <p:spPr/>
        <p:txBody>
          <a:bodyPr/>
          <a:lstStyle/>
          <a:p>
            <a:fld id="{3C7D23FA-05C4-4CC1-B281-2F815585BC1C}" type="datetime1">
              <a:rPr lang="sv-SE" smtClean="0"/>
              <a:t>2018-11-19</a:t>
            </a:fld>
            <a:endParaRPr lang="sv-SE" dirty="0"/>
          </a:p>
        </p:txBody>
      </p:sp>
      <p:sp>
        <p:nvSpPr>
          <p:cNvPr id="8" name="Footer Placeholder 7"/>
          <p:cNvSpPr>
            <a:spLocks noGrp="1"/>
          </p:cNvSpPr>
          <p:nvPr>
            <p:ph type="ftr" sz="quarter" idx="11"/>
          </p:nvPr>
        </p:nvSpPr>
        <p:spPr/>
        <p:txBody>
          <a:bodyPr/>
          <a:lstStyle/>
          <a:p>
            <a:endParaRPr lang="sv-SE" dirty="0"/>
          </a:p>
        </p:txBody>
      </p:sp>
      <p:sp>
        <p:nvSpPr>
          <p:cNvPr id="9" name="Slide Number Placeholder 8"/>
          <p:cNvSpPr>
            <a:spLocks noGrp="1"/>
          </p:cNvSpPr>
          <p:nvPr>
            <p:ph type="sldNum" sz="quarter" idx="12"/>
          </p:nvPr>
        </p:nvSpPr>
        <p:spPr/>
        <p:txBody>
          <a:bodyPr/>
          <a:lstStyle/>
          <a:p>
            <a:fld id="{551115BC-487E-4422-894C-CB7CD3E79223}" type="slidenum">
              <a:rPr lang="sv-SE" smtClean="0"/>
              <a:t>‹#›</a:t>
            </a:fld>
            <a:endParaRPr lang="sv-SE" dirty="0"/>
          </a:p>
        </p:txBody>
      </p:sp>
      <p:sp>
        <p:nvSpPr>
          <p:cNvPr id="10" name="Rektangel 6"/>
          <p:cNvSpPr/>
          <p:nvPr userDrawn="1"/>
        </p:nvSpPr>
        <p:spPr>
          <a:xfrm>
            <a:off x="0" y="0"/>
            <a:ext cx="9144000" cy="1434354"/>
          </a:xfrm>
          <a:prstGeom prst="rect">
            <a:avLst/>
          </a:prstGeom>
          <a:solidFill>
            <a:srgbClr val="0094CA"/>
          </a:solidFill>
          <a:ln>
            <a:noFill/>
          </a:ln>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solidFill>
                <a:srgbClr val="0094CA"/>
              </a:solidFill>
            </a:endParaRPr>
          </a:p>
        </p:txBody>
      </p:sp>
    </p:spTree>
    <p:extLst>
      <p:ext uri="{BB962C8B-B14F-4D97-AF65-F5344CB8AC3E}">
        <p14:creationId xmlns:p14="http://schemas.microsoft.com/office/powerpoint/2010/main" val="124974036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7" name="Rectangle 6"/>
          <p:cNvSpPr/>
          <p:nvPr userDrawn="1"/>
        </p:nvSpPr>
        <p:spPr>
          <a:xfrm>
            <a:off x="0" y="6165428"/>
            <a:ext cx="9144000" cy="705600"/>
          </a:xfrm>
          <a:prstGeom prst="rect">
            <a:avLst/>
          </a:prstGeom>
          <a:gradFill flip="none" rotWithShape="1">
            <a:gsLst>
              <a:gs pos="72000">
                <a:schemeClr val="tx2">
                  <a:lumMod val="40000"/>
                  <a:lumOff val="60000"/>
                </a:schemeClr>
              </a:gs>
              <a:gs pos="8000">
                <a:srgbClr val="FFFFFF">
                  <a:alpha val="52000"/>
                </a:srgbClr>
              </a:gs>
            </a:gsLst>
            <a:lin ang="2064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4" dirty="0"/>
          </a:p>
        </p:txBody>
      </p:sp>
      <p:pic>
        <p:nvPicPr>
          <p:cNvPr id="8" name="Picture 7" descr="ess_logo_frugal_blue_cmy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850" y="6199718"/>
            <a:ext cx="1151468" cy="619589"/>
          </a:xfrm>
          <a:prstGeom prst="rect">
            <a:avLst/>
          </a:prstGeom>
        </p:spPr>
      </p:pic>
      <p:sp>
        <p:nvSpPr>
          <p:cNvPr id="9" name="TextBox 8"/>
          <p:cNvSpPr txBox="1"/>
          <p:nvPr userDrawn="1"/>
        </p:nvSpPr>
        <p:spPr>
          <a:xfrm>
            <a:off x="1563824" y="6292963"/>
            <a:ext cx="3313728" cy="446276"/>
          </a:xfrm>
          <a:prstGeom prst="rect">
            <a:avLst/>
          </a:prstGeom>
          <a:noFill/>
        </p:spPr>
        <p:txBody>
          <a:bodyPr wrap="none" rtlCol="0">
            <a:spAutoFit/>
          </a:bodyPr>
          <a:lstStyle/>
          <a:p>
            <a:r>
              <a:rPr lang="en-US" sz="1200" b="1" kern="0" spc="-30" baseline="0" dirty="0">
                <a:solidFill>
                  <a:srgbClr val="119FD5"/>
                </a:solidFill>
                <a:latin typeface="Optima" charset="0"/>
                <a:ea typeface="Optima" charset="0"/>
                <a:cs typeface="Optima" charset="0"/>
              </a:rPr>
              <a:t>AD Safety Group</a:t>
            </a:r>
            <a:r>
              <a:rPr lang="en-US" sz="1200" b="1" kern="0" spc="-30" dirty="0">
                <a:solidFill>
                  <a:srgbClr val="119FD5"/>
                </a:solidFill>
                <a:latin typeface="Optima" charset="0"/>
                <a:ea typeface="Optima" charset="0"/>
                <a:cs typeface="Optima" charset="0"/>
              </a:rPr>
              <a:t> – Accelerator Installation Team</a:t>
            </a:r>
          </a:p>
          <a:p>
            <a:r>
              <a:rPr lang="en-US" sz="1100" kern="0" spc="-30" dirty="0">
                <a:solidFill>
                  <a:srgbClr val="119FD5"/>
                </a:solidFill>
                <a:latin typeface="Optima" charset="0"/>
                <a:ea typeface="Optima" charset="0"/>
                <a:cs typeface="Optima" charset="0"/>
              </a:rPr>
              <a:t>D.Phan</a:t>
            </a:r>
            <a:r>
              <a:rPr lang="en-US" sz="1100" kern="0" spc="-30" baseline="0" dirty="0">
                <a:solidFill>
                  <a:srgbClr val="119FD5"/>
                </a:solidFill>
                <a:latin typeface="Optima" charset="0"/>
                <a:ea typeface="Optima" charset="0"/>
                <a:cs typeface="Optima" charset="0"/>
              </a:rPr>
              <a:t> </a:t>
            </a:r>
            <a:r>
              <a:rPr lang="en-US" sz="1100" kern="0" spc="-30" dirty="0">
                <a:solidFill>
                  <a:srgbClr val="119FD5"/>
                </a:solidFill>
                <a:latin typeface="Optima" charset="0"/>
                <a:ea typeface="Optima" charset="0"/>
                <a:cs typeface="Optima" charset="0"/>
              </a:rPr>
              <a:t>&amp; N.Gazis</a:t>
            </a:r>
            <a:endParaRPr lang="en-US" sz="1100" kern="0" spc="-70" dirty="0">
              <a:solidFill>
                <a:srgbClr val="119FD5"/>
              </a:solidFill>
              <a:latin typeface="Optima" charset="0"/>
              <a:ea typeface="Optima" charset="0"/>
              <a:cs typeface="Optima" charset="0"/>
            </a:endParaRPr>
          </a:p>
        </p:txBody>
      </p:sp>
    </p:spTree>
    <p:extLst>
      <p:ext uri="{BB962C8B-B14F-4D97-AF65-F5344CB8AC3E}">
        <p14:creationId xmlns:p14="http://schemas.microsoft.com/office/powerpoint/2010/main" val="28911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Blank">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457203" y="274638"/>
            <a:ext cx="7139100" cy="1143300"/>
          </a:xfrm>
          <a:prstGeom prst="rect">
            <a:avLst/>
          </a:prstGeom>
        </p:spPr>
        <p:txBody>
          <a:bodyPr lIns="91399" tIns="91399" rIns="91399" bIns="91399" anchor="ctr" anchorCtr="0"/>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a:spcBef>
                <a:spcPts val="0"/>
              </a:spcBef>
              <a:buNone/>
              <a:defRPr/>
            </a:lvl9pPr>
          </a:lstStyle>
          <a:p>
            <a:endParaRPr/>
          </a:p>
        </p:txBody>
      </p:sp>
      <p:sp>
        <p:nvSpPr>
          <p:cNvPr id="31" name="Shape 31"/>
          <p:cNvSpPr txBox="1">
            <a:spLocks noGrp="1"/>
          </p:cNvSpPr>
          <p:nvPr>
            <p:ph type="sldNum" idx="12"/>
          </p:nvPr>
        </p:nvSpPr>
        <p:spPr>
          <a:xfrm>
            <a:off x="8017075" y="6356350"/>
            <a:ext cx="669600" cy="365100"/>
          </a:xfrm>
          <a:prstGeom prst="rect">
            <a:avLst/>
          </a:prstGeom>
        </p:spPr>
        <p:txBody>
          <a:bodyPr lIns="91399" tIns="45687" rIns="91399" bIns="45687" anchor="ctr" anchorCtr="0">
            <a:noAutofit/>
          </a:bodyPr>
          <a:lstStyle/>
          <a:p>
            <a:pPr>
              <a:buClr>
                <a:srgbClr val="000000"/>
              </a:buClr>
              <a:buSzPct val="25000"/>
              <a:buFont typeface="Arial"/>
              <a:buNone/>
            </a:pPr>
            <a:fld id="{00000000-1234-1234-1234-123412341234}" type="slidenum">
              <a:rPr lang="en">
                <a:solidFill>
                  <a:srgbClr val="000000"/>
                </a:solidFill>
                <a:latin typeface="Arial"/>
              </a:rPr>
              <a:pPr>
                <a:buClr>
                  <a:srgbClr val="000000"/>
                </a:buClr>
                <a:buSzPct val="25000"/>
                <a:buFont typeface="Arial"/>
                <a:buNone/>
              </a:pPr>
              <a:t>‹#›</a:t>
            </a:fld>
            <a:endParaRPr lang="en">
              <a:solidFill>
                <a:srgbClr val="000000"/>
              </a:solidFill>
              <a:latin typeface="Arial"/>
            </a:endParaRPr>
          </a:p>
        </p:txBody>
      </p:sp>
    </p:spTree>
    <p:extLst>
      <p:ext uri="{BB962C8B-B14F-4D97-AF65-F5344CB8AC3E}">
        <p14:creationId xmlns:p14="http://schemas.microsoft.com/office/powerpoint/2010/main" val="1726628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ntent with bullets">
    <p:spTree>
      <p:nvGrpSpPr>
        <p:cNvPr id="1" name=""/>
        <p:cNvGrpSpPr/>
        <p:nvPr/>
      </p:nvGrpSpPr>
      <p:grpSpPr>
        <a:xfrm>
          <a:off x="0" y="0"/>
          <a:ext cx="0" cy="0"/>
          <a:chOff x="0" y="0"/>
          <a:chExt cx="0" cy="0"/>
        </a:xfrm>
      </p:grpSpPr>
      <p:sp>
        <p:nvSpPr>
          <p:cNvPr id="2" name="Title 1"/>
          <p:cNvSpPr>
            <a:spLocks noGrp="1"/>
          </p:cNvSpPr>
          <p:nvPr>
            <p:ph type="title"/>
          </p:nvPr>
        </p:nvSpPr>
        <p:spPr>
          <a:xfrm>
            <a:off x="3296" y="188640"/>
            <a:ext cx="9144000" cy="791369"/>
          </a:xfrm>
        </p:spPr>
        <p:txBody>
          <a:bodyPr/>
          <a:lstStyle>
            <a:lvl1pPr>
              <a:defRPr sz="3600"/>
            </a:lvl1pPr>
          </a:lstStyle>
          <a:p>
            <a:r>
              <a:rPr lang="en-US"/>
              <a:t>Click to edit Master title style</a:t>
            </a:r>
            <a:endParaRPr lang="en-GB" dirty="0"/>
          </a:p>
        </p:txBody>
      </p:sp>
      <p:sp>
        <p:nvSpPr>
          <p:cNvPr id="3" name="Footer Placeholder 2"/>
          <p:cNvSpPr>
            <a:spLocks noGrp="1"/>
          </p:cNvSpPr>
          <p:nvPr>
            <p:ph type="ftr" sz="quarter" idx="10"/>
          </p:nvPr>
        </p:nvSpPr>
        <p:spPr/>
        <p:txBody>
          <a:bodyPr/>
          <a:lstStyle/>
          <a:p>
            <a:endParaRPr lang="en-GB" dirty="0">
              <a:solidFill>
                <a:srgbClr val="000000">
                  <a:tint val="75000"/>
                </a:srgbClr>
              </a:solidFill>
            </a:endParaRPr>
          </a:p>
        </p:txBody>
      </p:sp>
      <p:sp>
        <p:nvSpPr>
          <p:cNvPr id="4" name="Slide Number Placeholder 3"/>
          <p:cNvSpPr>
            <a:spLocks noGrp="1"/>
          </p:cNvSpPr>
          <p:nvPr>
            <p:ph type="sldNum" sz="quarter" idx="11"/>
          </p:nvPr>
        </p:nvSpPr>
        <p:spPr/>
        <p:txBody>
          <a:bodyPr/>
          <a:lstStyle/>
          <a:p>
            <a:fld id="{53221755-1974-484A-90A1-3D0ED6B05FD4}" type="slidenum">
              <a:rPr lang="en-GB" smtClean="0">
                <a:solidFill>
                  <a:srgbClr val="000000">
                    <a:tint val="75000"/>
                  </a:srgbClr>
                </a:solidFill>
              </a:rPr>
              <a:pPr/>
              <a:t>‹#›</a:t>
            </a:fld>
            <a:endParaRPr lang="en-GB" dirty="0">
              <a:solidFill>
                <a:srgbClr val="000000">
                  <a:tint val="75000"/>
                </a:srgbClr>
              </a:solidFill>
            </a:endParaRPr>
          </a:p>
        </p:txBody>
      </p:sp>
      <p:sp>
        <p:nvSpPr>
          <p:cNvPr id="6" name="Text Placeholder 5"/>
          <p:cNvSpPr>
            <a:spLocks noGrp="1"/>
          </p:cNvSpPr>
          <p:nvPr>
            <p:ph type="body" sz="quarter" idx="12"/>
          </p:nvPr>
        </p:nvSpPr>
        <p:spPr>
          <a:xfrm>
            <a:off x="755576" y="1124744"/>
            <a:ext cx="7777237" cy="4391819"/>
          </a:xfrm>
        </p:spPr>
        <p:txBody>
          <a:bodyPr/>
          <a:lstStyle>
            <a:lvl1pPr>
              <a:defRPr i="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861005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139136" cy="1143000"/>
          </a:xfrm>
          <a:prstGeom prst="rect">
            <a:avLst/>
          </a:prstGeom>
        </p:spPr>
        <p:txBody>
          <a:bodyPr vert="horz" lIns="91440" tIns="45720" rIns="91440" bIns="45720" rtlCol="0" anchor="ctr">
            <a:normAutofit/>
          </a:bodyPr>
          <a:lstStyle/>
          <a:p>
            <a:r>
              <a:rPr lang="en-US"/>
              <a:t>Click to edit Master title style</a:t>
            </a:r>
            <a:endParaRPr lang="sv-S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03233B-D569-4A6E-878F-CDE152514C47}" type="datetime1">
              <a:rPr lang="sv-SE" smtClean="0"/>
              <a:t>2018-11-19</a:t>
            </a:fld>
            <a:endParaRPr lang="sv-SE"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1115BC-487E-4422-894C-CB7CD3E79223}" type="slidenum">
              <a:rPr lang="sv-SE" smtClean="0"/>
              <a:t>‹#›</a:t>
            </a:fld>
            <a:endParaRPr lang="sv-SE" dirty="0"/>
          </a:p>
        </p:txBody>
      </p:sp>
    </p:spTree>
    <p:extLst>
      <p:ext uri="{BB962C8B-B14F-4D97-AF65-F5344CB8AC3E}">
        <p14:creationId xmlns:p14="http://schemas.microsoft.com/office/powerpoint/2010/main" val="3806408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Lst>
  <p:transition/>
  <p:hf hdr="0" ftr="0" dt="0"/>
  <p:txStyles>
    <p:titleStyle>
      <a:lvl1pPr algn="l" defTabSz="914400" rtl="0" eaLnBrk="1" latinLnBrk="0" hangingPunct="1">
        <a:spcBef>
          <a:spcPct val="0"/>
        </a:spcBef>
        <a:buNone/>
        <a:defRPr sz="3200"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10.tiff"/><Relationship Id="rId1" Type="http://schemas.openxmlformats.org/officeDocument/2006/relationships/slideLayout" Target="../slideLayouts/slideLayout2.xml"/><Relationship Id="rId5" Type="http://schemas.openxmlformats.org/officeDocument/2006/relationships/image" Target="../media/image12.tiff"/><Relationship Id="rId4" Type="http://schemas.openxmlformats.org/officeDocument/2006/relationships/image" Target="../media/image11.tiff"/></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tiff"/></Relationships>
</file>

<file path=ppt/slides/_rels/slide6.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45332" y="1772816"/>
            <a:ext cx="7416824" cy="3384376"/>
          </a:xfrm>
        </p:spPr>
        <p:txBody>
          <a:bodyPr>
            <a:noAutofit/>
          </a:bodyPr>
          <a:lstStyle/>
          <a:p>
            <a:pPr algn="ctr"/>
            <a:r>
              <a:rPr lang="en-US" sz="3600" dirty="0"/>
              <a:t>Towards final BCM firmware and interface to MPS</a:t>
            </a:r>
            <a:br>
              <a:rPr lang="sv-SE" dirty="0"/>
            </a:br>
            <a:br>
              <a:rPr lang="sv-SE" dirty="0"/>
            </a:br>
            <a:br>
              <a:rPr lang="sv-SE" dirty="0"/>
            </a:br>
            <a:br>
              <a:rPr lang="sv-SE" dirty="0"/>
            </a:br>
            <a:r>
              <a:rPr lang="sv-SE" sz="2000" dirty="0" err="1"/>
              <a:t>Hooman</a:t>
            </a:r>
            <a:r>
              <a:rPr lang="sv-SE" sz="2000" dirty="0"/>
              <a:t> </a:t>
            </a:r>
            <a:r>
              <a:rPr lang="sv-SE" sz="2000" dirty="0" err="1"/>
              <a:t>Hassanzadegan</a:t>
            </a:r>
            <a:br>
              <a:rPr lang="sv-SE" sz="2000" dirty="0"/>
            </a:br>
            <a:r>
              <a:rPr lang="sv-SE" sz="2000" dirty="0"/>
              <a:t>BI forum, 20-22 Nov 2018, Lund</a:t>
            </a:r>
            <a:endParaRPr lang="en-GB" sz="2000" noProof="0" dirty="0"/>
          </a:p>
        </p:txBody>
      </p:sp>
      <p:sp>
        <p:nvSpPr>
          <p:cNvPr id="4" name="Rectangle 3"/>
          <p:cNvSpPr/>
          <p:nvPr/>
        </p:nvSpPr>
        <p:spPr>
          <a:xfrm>
            <a:off x="2267744" y="5949280"/>
            <a:ext cx="4572000" cy="368114"/>
          </a:xfrm>
          <a:prstGeom prst="rect">
            <a:avLst/>
          </a:prstGeom>
        </p:spPr>
        <p:txBody>
          <a:bodyPr>
            <a:spAutoFit/>
          </a:bodyPr>
          <a:lstStyle/>
          <a:p>
            <a:pPr algn="ctr">
              <a:lnSpc>
                <a:spcPct val="120000"/>
              </a:lnSpc>
            </a:pPr>
            <a:r>
              <a:rPr lang="en-GB" sz="1600" dirty="0" err="1">
                <a:solidFill>
                  <a:srgbClr val="FFFFFF"/>
                </a:solidFill>
              </a:rPr>
              <a:t>www.europeanspallationsource.se</a:t>
            </a:r>
            <a:endParaRPr lang="en-GB" sz="1600" dirty="0">
              <a:solidFill>
                <a:srgbClr val="FFFFFF"/>
              </a:solidFill>
            </a:endParaRPr>
          </a:p>
        </p:txBody>
      </p:sp>
    </p:spTree>
    <p:extLst>
      <p:ext uri="{BB962C8B-B14F-4D97-AF65-F5344CB8AC3E}">
        <p14:creationId xmlns:p14="http://schemas.microsoft.com/office/powerpoint/2010/main" val="139461338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RFQ and the MEBT chopper losses</a:t>
            </a:r>
          </a:p>
        </p:txBody>
      </p:sp>
      <p:sp>
        <p:nvSpPr>
          <p:cNvPr id="4" name="Slide Number Placeholder 3"/>
          <p:cNvSpPr>
            <a:spLocks noGrp="1"/>
          </p:cNvSpPr>
          <p:nvPr>
            <p:ph type="sldNum" sz="quarter" idx="12"/>
          </p:nvPr>
        </p:nvSpPr>
        <p:spPr/>
        <p:txBody>
          <a:bodyPr/>
          <a:lstStyle/>
          <a:p>
            <a:fld id="{551115BC-487E-4422-894C-CB7CD3E79223}" type="slidenum">
              <a:rPr lang="en-GB" noProof="0" smtClean="0"/>
              <a:t>10</a:t>
            </a:fld>
            <a:endParaRPr lang="en-GB" noProof="0"/>
          </a:p>
        </p:txBody>
      </p:sp>
      <p:sp>
        <p:nvSpPr>
          <p:cNvPr id="7" name="Content Placeholder 2"/>
          <p:cNvSpPr txBox="1">
            <a:spLocks/>
          </p:cNvSpPr>
          <p:nvPr/>
        </p:nvSpPr>
        <p:spPr>
          <a:xfrm>
            <a:off x="179512" y="1628800"/>
            <a:ext cx="4248472" cy="40324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600" dirty="0"/>
              <a:t>‘Normal’ losses of the RFQ (up to ~30%) should be taken into account for all the ACCTs downstream to the RFQ. </a:t>
            </a:r>
          </a:p>
          <a:p>
            <a:r>
              <a:rPr lang="en-US" sz="1600" dirty="0"/>
              <a:t>The MEBT chopper will cut off up to 20 us from the start of the pulse. The resultant pulse width difference should not then cause an unwanted beam abort in the differential pairs with one ACCT being upstream and the other downstream of the MEBT chopper.</a:t>
            </a:r>
          </a:p>
          <a:p>
            <a:r>
              <a:rPr lang="en-US" sz="1600" dirty="0"/>
              <a:t>Special FW blocks are foreseen for the RFQ and the MEBT chopper. False beam aborts will be avoided by relaxing/disabling some interlocks during short time intervals.    </a:t>
            </a:r>
          </a:p>
          <a:p>
            <a:pPr marL="0" indent="0">
              <a:buNone/>
            </a:pPr>
            <a:endParaRPr lang="en-US" sz="1600" dirty="0"/>
          </a:p>
        </p:txBody>
      </p:sp>
      <p:pic>
        <p:nvPicPr>
          <p:cNvPr id="3" name="Picture 2">
            <a:extLst>
              <a:ext uri="{FF2B5EF4-FFF2-40B4-BE49-F238E27FC236}">
                <a16:creationId xmlns:a16="http://schemas.microsoft.com/office/drawing/2014/main" id="{D2E91ED0-E045-C741-9620-BDBA739F993B}"/>
              </a:ext>
            </a:extLst>
          </p:cNvPr>
          <p:cNvPicPr>
            <a:picLocks noChangeAspect="1"/>
          </p:cNvPicPr>
          <p:nvPr/>
        </p:nvPicPr>
        <p:blipFill>
          <a:blip r:embed="rId3"/>
          <a:stretch>
            <a:fillRect/>
          </a:stretch>
        </p:blipFill>
        <p:spPr>
          <a:xfrm>
            <a:off x="4788024" y="1628800"/>
            <a:ext cx="4093660" cy="4346456"/>
          </a:xfrm>
          <a:prstGeom prst="rect">
            <a:avLst/>
          </a:prstGeom>
        </p:spPr>
      </p:pic>
    </p:spTree>
    <p:extLst>
      <p:ext uri="{BB962C8B-B14F-4D97-AF65-F5344CB8AC3E}">
        <p14:creationId xmlns:p14="http://schemas.microsoft.com/office/powerpoint/2010/main" val="342252362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57AC0-E509-634E-A4AD-18DC3D8212D9}"/>
              </a:ext>
            </a:extLst>
          </p:cNvPr>
          <p:cNvSpPr>
            <a:spLocks noGrp="1"/>
          </p:cNvSpPr>
          <p:nvPr>
            <p:ph type="title"/>
          </p:nvPr>
        </p:nvSpPr>
        <p:spPr/>
        <p:txBody>
          <a:bodyPr/>
          <a:lstStyle/>
          <a:p>
            <a:r>
              <a:rPr lang="en-US" dirty="0"/>
              <a:t>Setup for </a:t>
            </a:r>
            <a:r>
              <a:rPr lang="en-US" dirty="0" err="1"/>
              <a:t>Timing+FBIS+BCM</a:t>
            </a:r>
            <a:r>
              <a:rPr lang="en-US" dirty="0"/>
              <a:t> tests</a:t>
            </a:r>
          </a:p>
        </p:txBody>
      </p:sp>
      <p:sp>
        <p:nvSpPr>
          <p:cNvPr id="4" name="Slide Number Placeholder 3">
            <a:extLst>
              <a:ext uri="{FF2B5EF4-FFF2-40B4-BE49-F238E27FC236}">
                <a16:creationId xmlns:a16="http://schemas.microsoft.com/office/drawing/2014/main" id="{A8A6D499-5661-1447-8F83-CBB60E85674F}"/>
              </a:ext>
            </a:extLst>
          </p:cNvPr>
          <p:cNvSpPr>
            <a:spLocks noGrp="1"/>
          </p:cNvSpPr>
          <p:nvPr>
            <p:ph type="sldNum" sz="quarter" idx="12"/>
          </p:nvPr>
        </p:nvSpPr>
        <p:spPr/>
        <p:txBody>
          <a:bodyPr/>
          <a:lstStyle/>
          <a:p>
            <a:fld id="{551115BC-487E-4422-894C-CB7CD3E79223}" type="slidenum">
              <a:rPr lang="sv-SE" smtClean="0"/>
              <a:t>11</a:t>
            </a:fld>
            <a:endParaRPr lang="sv-SE" dirty="0"/>
          </a:p>
        </p:txBody>
      </p:sp>
      <p:pic>
        <p:nvPicPr>
          <p:cNvPr id="5" name="Picture 4">
            <a:extLst>
              <a:ext uri="{FF2B5EF4-FFF2-40B4-BE49-F238E27FC236}">
                <a16:creationId xmlns:a16="http://schemas.microsoft.com/office/drawing/2014/main" id="{804B219D-CCD5-FD4E-B9B6-17A9655135ED}"/>
              </a:ext>
            </a:extLst>
          </p:cNvPr>
          <p:cNvPicPr>
            <a:picLocks noChangeAspect="1"/>
          </p:cNvPicPr>
          <p:nvPr/>
        </p:nvPicPr>
        <p:blipFill>
          <a:blip r:embed="rId2"/>
          <a:stretch>
            <a:fillRect/>
          </a:stretch>
        </p:blipFill>
        <p:spPr>
          <a:xfrm>
            <a:off x="395536" y="2132856"/>
            <a:ext cx="3037817" cy="4050422"/>
          </a:xfrm>
          <a:prstGeom prst="rect">
            <a:avLst/>
          </a:prstGeom>
        </p:spPr>
      </p:pic>
      <p:pic>
        <p:nvPicPr>
          <p:cNvPr id="6" name="Picture 5">
            <a:extLst>
              <a:ext uri="{FF2B5EF4-FFF2-40B4-BE49-F238E27FC236}">
                <a16:creationId xmlns:a16="http://schemas.microsoft.com/office/drawing/2014/main" id="{9F8AD6C0-0F03-DD4E-86CF-8E570CE9F6C6}"/>
              </a:ext>
            </a:extLst>
          </p:cNvPr>
          <p:cNvPicPr>
            <a:picLocks noChangeAspect="1"/>
          </p:cNvPicPr>
          <p:nvPr/>
        </p:nvPicPr>
        <p:blipFill>
          <a:blip r:embed="rId3"/>
          <a:stretch>
            <a:fillRect/>
          </a:stretch>
        </p:blipFill>
        <p:spPr>
          <a:xfrm>
            <a:off x="3851920" y="2015666"/>
            <a:ext cx="2503827" cy="1877870"/>
          </a:xfrm>
          <a:prstGeom prst="rect">
            <a:avLst/>
          </a:prstGeom>
        </p:spPr>
      </p:pic>
      <p:pic>
        <p:nvPicPr>
          <p:cNvPr id="7" name="Picture 6">
            <a:extLst>
              <a:ext uri="{FF2B5EF4-FFF2-40B4-BE49-F238E27FC236}">
                <a16:creationId xmlns:a16="http://schemas.microsoft.com/office/drawing/2014/main" id="{D41FDB2C-4A50-5F41-9E0B-37E7ED8A9E7B}"/>
              </a:ext>
            </a:extLst>
          </p:cNvPr>
          <p:cNvPicPr>
            <a:picLocks noChangeAspect="1"/>
          </p:cNvPicPr>
          <p:nvPr/>
        </p:nvPicPr>
        <p:blipFill>
          <a:blip r:embed="rId4"/>
          <a:stretch>
            <a:fillRect/>
          </a:stretch>
        </p:blipFill>
        <p:spPr>
          <a:xfrm>
            <a:off x="6444208" y="2015666"/>
            <a:ext cx="2520280" cy="1890210"/>
          </a:xfrm>
          <a:prstGeom prst="rect">
            <a:avLst/>
          </a:prstGeom>
        </p:spPr>
      </p:pic>
      <p:pic>
        <p:nvPicPr>
          <p:cNvPr id="8" name="Picture 7">
            <a:extLst>
              <a:ext uri="{FF2B5EF4-FFF2-40B4-BE49-F238E27FC236}">
                <a16:creationId xmlns:a16="http://schemas.microsoft.com/office/drawing/2014/main" id="{DED19C46-0055-2944-B238-DC82BD80134D}"/>
              </a:ext>
            </a:extLst>
          </p:cNvPr>
          <p:cNvPicPr>
            <a:picLocks noChangeAspect="1"/>
          </p:cNvPicPr>
          <p:nvPr/>
        </p:nvPicPr>
        <p:blipFill>
          <a:blip r:embed="rId5"/>
          <a:stretch>
            <a:fillRect/>
          </a:stretch>
        </p:blipFill>
        <p:spPr>
          <a:xfrm>
            <a:off x="5149044" y="4237756"/>
            <a:ext cx="2808312" cy="2106234"/>
          </a:xfrm>
          <a:prstGeom prst="rect">
            <a:avLst/>
          </a:prstGeom>
        </p:spPr>
      </p:pic>
      <p:sp>
        <p:nvSpPr>
          <p:cNvPr id="9" name="Oval 8">
            <a:extLst>
              <a:ext uri="{FF2B5EF4-FFF2-40B4-BE49-F238E27FC236}">
                <a16:creationId xmlns:a16="http://schemas.microsoft.com/office/drawing/2014/main" id="{66D10D16-56FF-A64F-8708-ED1395BACCD7}"/>
              </a:ext>
            </a:extLst>
          </p:cNvPr>
          <p:cNvSpPr/>
          <p:nvPr/>
        </p:nvSpPr>
        <p:spPr>
          <a:xfrm>
            <a:off x="6779278" y="2774581"/>
            <a:ext cx="1584176" cy="36004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0" name="TextBox 9">
            <a:extLst>
              <a:ext uri="{FF2B5EF4-FFF2-40B4-BE49-F238E27FC236}">
                <a16:creationId xmlns:a16="http://schemas.microsoft.com/office/drawing/2014/main" id="{824935DF-08EA-A546-B721-9142488C9E86}"/>
              </a:ext>
            </a:extLst>
          </p:cNvPr>
          <p:cNvSpPr txBox="1"/>
          <p:nvPr/>
        </p:nvSpPr>
        <p:spPr>
          <a:xfrm>
            <a:off x="35496" y="6557405"/>
            <a:ext cx="8856984" cy="261610"/>
          </a:xfrm>
          <a:prstGeom prst="rect">
            <a:avLst/>
          </a:prstGeom>
          <a:noFill/>
        </p:spPr>
        <p:txBody>
          <a:bodyPr wrap="square" rtlCol="0">
            <a:spAutoFit/>
          </a:bodyPr>
          <a:lstStyle/>
          <a:p>
            <a:r>
              <a:rPr lang="en-US" sz="1100" dirty="0">
                <a:solidFill>
                  <a:srgbClr val="0070C0"/>
                </a:solidFill>
              </a:rPr>
              <a:t>Mehdi </a:t>
            </a:r>
            <a:r>
              <a:rPr lang="en-US" sz="1100" dirty="0" err="1">
                <a:solidFill>
                  <a:srgbClr val="0070C0"/>
                </a:solidFill>
              </a:rPr>
              <a:t>Mohammadnezhad</a:t>
            </a:r>
            <a:r>
              <a:rPr lang="en-US" sz="1100" dirty="0">
                <a:solidFill>
                  <a:srgbClr val="0070C0"/>
                </a:solidFill>
              </a:rPr>
              <a:t> (consultant from SIGMA), Stephane </a:t>
            </a:r>
            <a:r>
              <a:rPr lang="en-US" sz="1100" dirty="0" err="1">
                <a:solidFill>
                  <a:srgbClr val="0070C0"/>
                </a:solidFill>
              </a:rPr>
              <a:t>Gabourin</a:t>
            </a:r>
            <a:r>
              <a:rPr lang="en-US" sz="1100" dirty="0">
                <a:solidFill>
                  <a:srgbClr val="0070C0"/>
                </a:solidFill>
              </a:rPr>
              <a:t> (MPS) and Javier </a:t>
            </a:r>
            <a:r>
              <a:rPr lang="en-US" sz="1100" dirty="0" err="1">
                <a:solidFill>
                  <a:srgbClr val="0070C0"/>
                </a:solidFill>
              </a:rPr>
              <a:t>Cereijo</a:t>
            </a:r>
            <a:r>
              <a:rPr lang="en-US" sz="1100" dirty="0">
                <a:solidFill>
                  <a:srgbClr val="0070C0"/>
                </a:solidFill>
              </a:rPr>
              <a:t> Garcia (Timing) are giving support for the test setup.</a:t>
            </a:r>
          </a:p>
        </p:txBody>
      </p:sp>
    </p:spTree>
    <p:extLst>
      <p:ext uri="{BB962C8B-B14F-4D97-AF65-F5344CB8AC3E}">
        <p14:creationId xmlns:p14="http://schemas.microsoft.com/office/powerpoint/2010/main" val="57239389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1D82C-3F81-6548-B74F-8846E5E72693}"/>
              </a:ext>
            </a:extLst>
          </p:cNvPr>
          <p:cNvSpPr>
            <a:spLocks noGrp="1"/>
          </p:cNvSpPr>
          <p:nvPr>
            <p:ph type="title"/>
          </p:nvPr>
        </p:nvSpPr>
        <p:spPr/>
        <p:txBody>
          <a:bodyPr/>
          <a:lstStyle/>
          <a:p>
            <a:r>
              <a:rPr lang="en-US" dirty="0"/>
              <a:t>Interlock on too-high beam current</a:t>
            </a:r>
          </a:p>
        </p:txBody>
      </p:sp>
      <p:sp>
        <p:nvSpPr>
          <p:cNvPr id="4" name="Slide Number Placeholder 3">
            <a:extLst>
              <a:ext uri="{FF2B5EF4-FFF2-40B4-BE49-F238E27FC236}">
                <a16:creationId xmlns:a16="http://schemas.microsoft.com/office/drawing/2014/main" id="{9FD33DE0-272E-EE44-9A52-83C52B138C56}"/>
              </a:ext>
            </a:extLst>
          </p:cNvPr>
          <p:cNvSpPr>
            <a:spLocks noGrp="1"/>
          </p:cNvSpPr>
          <p:nvPr>
            <p:ph type="sldNum" sz="quarter" idx="12"/>
          </p:nvPr>
        </p:nvSpPr>
        <p:spPr/>
        <p:txBody>
          <a:bodyPr/>
          <a:lstStyle/>
          <a:p>
            <a:fld id="{551115BC-487E-4422-894C-CB7CD3E79223}" type="slidenum">
              <a:rPr lang="sv-SE" smtClean="0"/>
              <a:t>12</a:t>
            </a:fld>
            <a:endParaRPr lang="sv-SE" dirty="0"/>
          </a:p>
        </p:txBody>
      </p:sp>
      <p:sp>
        <p:nvSpPr>
          <p:cNvPr id="7" name="Content Placeholder 2">
            <a:extLst>
              <a:ext uri="{FF2B5EF4-FFF2-40B4-BE49-F238E27FC236}">
                <a16:creationId xmlns:a16="http://schemas.microsoft.com/office/drawing/2014/main" id="{B74CBC14-A191-3E43-AFF1-20B63872FA2C}"/>
              </a:ext>
            </a:extLst>
          </p:cNvPr>
          <p:cNvSpPr>
            <a:spLocks noGrp="1"/>
          </p:cNvSpPr>
          <p:nvPr>
            <p:ph idx="1"/>
          </p:nvPr>
        </p:nvSpPr>
        <p:spPr>
          <a:xfrm>
            <a:off x="323528" y="5013175"/>
            <a:ext cx="8481960" cy="1708299"/>
          </a:xfrm>
        </p:spPr>
        <p:txBody>
          <a:bodyPr>
            <a:normAutofit/>
          </a:bodyPr>
          <a:lstStyle/>
          <a:p>
            <a:r>
              <a:rPr lang="en-US" sz="1800" dirty="0">
                <a:solidFill>
                  <a:srgbClr val="0070C0"/>
                </a:solidFill>
              </a:rPr>
              <a:t>The total BCM response time from the moment that the extra current (i.e. glitch) goes through the toroid until the moment that the BEAM_ABORT signal switches on the SIS8300-KU output port is measured at </a:t>
            </a:r>
            <a:r>
              <a:rPr lang="en-US" sz="1800" b="1" dirty="0">
                <a:solidFill>
                  <a:srgbClr val="0070C0"/>
                </a:solidFill>
              </a:rPr>
              <a:t>1.02 us</a:t>
            </a:r>
            <a:r>
              <a:rPr lang="en-US" sz="1800" dirty="0">
                <a:solidFill>
                  <a:srgbClr val="0070C0"/>
                </a:solidFill>
              </a:rPr>
              <a:t>. </a:t>
            </a:r>
          </a:p>
          <a:p>
            <a:r>
              <a:rPr lang="en-US" sz="1800" dirty="0">
                <a:solidFill>
                  <a:srgbClr val="0070C0"/>
                </a:solidFill>
              </a:rPr>
              <a:t>From the total delay 0.47 us is due to the toroid, ACCT cable and the FE unit.   </a:t>
            </a:r>
          </a:p>
          <a:p>
            <a:r>
              <a:rPr lang="en-US" sz="1800" dirty="0">
                <a:solidFill>
                  <a:srgbClr val="0070C0"/>
                </a:solidFill>
              </a:rPr>
              <a:t>The agreed BCM response time with the MPS group is 1-2 us.</a:t>
            </a:r>
          </a:p>
        </p:txBody>
      </p:sp>
      <p:pic>
        <p:nvPicPr>
          <p:cNvPr id="8" name="Picture 7">
            <a:extLst>
              <a:ext uri="{FF2B5EF4-FFF2-40B4-BE49-F238E27FC236}">
                <a16:creationId xmlns:a16="http://schemas.microsoft.com/office/drawing/2014/main" id="{5F251CCD-73FD-6140-94BE-9A6012791416}"/>
              </a:ext>
            </a:extLst>
          </p:cNvPr>
          <p:cNvPicPr>
            <a:picLocks noChangeAspect="1"/>
          </p:cNvPicPr>
          <p:nvPr/>
        </p:nvPicPr>
        <p:blipFill>
          <a:blip r:embed="rId2"/>
          <a:stretch>
            <a:fillRect/>
          </a:stretch>
        </p:blipFill>
        <p:spPr>
          <a:xfrm>
            <a:off x="179512" y="1628800"/>
            <a:ext cx="4248472" cy="3256339"/>
          </a:xfrm>
          <a:prstGeom prst="rect">
            <a:avLst/>
          </a:prstGeom>
        </p:spPr>
      </p:pic>
      <p:pic>
        <p:nvPicPr>
          <p:cNvPr id="9" name="Picture 8">
            <a:extLst>
              <a:ext uri="{FF2B5EF4-FFF2-40B4-BE49-F238E27FC236}">
                <a16:creationId xmlns:a16="http://schemas.microsoft.com/office/drawing/2014/main" id="{DB4EB769-EDCD-A44E-B651-B6F39C15030F}"/>
              </a:ext>
            </a:extLst>
          </p:cNvPr>
          <p:cNvPicPr>
            <a:picLocks noChangeAspect="1"/>
          </p:cNvPicPr>
          <p:nvPr/>
        </p:nvPicPr>
        <p:blipFill>
          <a:blip r:embed="rId3"/>
          <a:stretch>
            <a:fillRect/>
          </a:stretch>
        </p:blipFill>
        <p:spPr>
          <a:xfrm>
            <a:off x="4716016" y="1644985"/>
            <a:ext cx="4250778" cy="3256309"/>
          </a:xfrm>
          <a:prstGeom prst="rect">
            <a:avLst/>
          </a:prstGeom>
        </p:spPr>
      </p:pic>
    </p:spTree>
    <p:extLst>
      <p:ext uri="{BB962C8B-B14F-4D97-AF65-F5344CB8AC3E}">
        <p14:creationId xmlns:p14="http://schemas.microsoft.com/office/powerpoint/2010/main" val="195911931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1D82C-3F81-6548-B74F-8846E5E72693}"/>
              </a:ext>
            </a:extLst>
          </p:cNvPr>
          <p:cNvSpPr>
            <a:spLocks noGrp="1"/>
          </p:cNvSpPr>
          <p:nvPr>
            <p:ph type="title"/>
          </p:nvPr>
        </p:nvSpPr>
        <p:spPr/>
        <p:txBody>
          <a:bodyPr/>
          <a:lstStyle/>
          <a:p>
            <a:r>
              <a:rPr lang="en-US" dirty="0"/>
              <a:t>Interlock on errant and too-low beams</a:t>
            </a:r>
          </a:p>
        </p:txBody>
      </p:sp>
      <p:sp>
        <p:nvSpPr>
          <p:cNvPr id="4" name="Slide Number Placeholder 3">
            <a:extLst>
              <a:ext uri="{FF2B5EF4-FFF2-40B4-BE49-F238E27FC236}">
                <a16:creationId xmlns:a16="http://schemas.microsoft.com/office/drawing/2014/main" id="{9FD33DE0-272E-EE44-9A52-83C52B138C56}"/>
              </a:ext>
            </a:extLst>
          </p:cNvPr>
          <p:cNvSpPr>
            <a:spLocks noGrp="1"/>
          </p:cNvSpPr>
          <p:nvPr>
            <p:ph type="sldNum" sz="quarter" idx="12"/>
          </p:nvPr>
        </p:nvSpPr>
        <p:spPr/>
        <p:txBody>
          <a:bodyPr/>
          <a:lstStyle/>
          <a:p>
            <a:fld id="{551115BC-487E-4422-894C-CB7CD3E79223}" type="slidenum">
              <a:rPr lang="sv-SE" smtClean="0"/>
              <a:t>13</a:t>
            </a:fld>
            <a:endParaRPr lang="sv-SE" dirty="0"/>
          </a:p>
        </p:txBody>
      </p:sp>
      <p:pic>
        <p:nvPicPr>
          <p:cNvPr id="5" name="Picture 4">
            <a:extLst>
              <a:ext uri="{FF2B5EF4-FFF2-40B4-BE49-F238E27FC236}">
                <a16:creationId xmlns:a16="http://schemas.microsoft.com/office/drawing/2014/main" id="{6D10C8CD-0134-5A4C-8A61-96E79D01A078}"/>
              </a:ext>
            </a:extLst>
          </p:cNvPr>
          <p:cNvPicPr>
            <a:picLocks noChangeAspect="1"/>
          </p:cNvPicPr>
          <p:nvPr/>
        </p:nvPicPr>
        <p:blipFill>
          <a:blip r:embed="rId2"/>
          <a:stretch>
            <a:fillRect/>
          </a:stretch>
        </p:blipFill>
        <p:spPr>
          <a:xfrm>
            <a:off x="179511" y="2146465"/>
            <a:ext cx="4206635" cy="3213869"/>
          </a:xfrm>
          <a:prstGeom prst="rect">
            <a:avLst/>
          </a:prstGeom>
        </p:spPr>
      </p:pic>
      <p:pic>
        <p:nvPicPr>
          <p:cNvPr id="9" name="Picture 8">
            <a:extLst>
              <a:ext uri="{FF2B5EF4-FFF2-40B4-BE49-F238E27FC236}">
                <a16:creationId xmlns:a16="http://schemas.microsoft.com/office/drawing/2014/main" id="{E4C725EB-9538-9C46-9124-5DF0366AC4AC}"/>
              </a:ext>
            </a:extLst>
          </p:cNvPr>
          <p:cNvPicPr>
            <a:picLocks noChangeAspect="1"/>
          </p:cNvPicPr>
          <p:nvPr/>
        </p:nvPicPr>
        <p:blipFill>
          <a:blip r:embed="rId3"/>
          <a:stretch>
            <a:fillRect/>
          </a:stretch>
        </p:blipFill>
        <p:spPr>
          <a:xfrm>
            <a:off x="4591886" y="2147358"/>
            <a:ext cx="4200397" cy="3212976"/>
          </a:xfrm>
          <a:prstGeom prst="rect">
            <a:avLst/>
          </a:prstGeom>
        </p:spPr>
      </p:pic>
      <p:sp>
        <p:nvSpPr>
          <p:cNvPr id="11" name="Content Placeholder 2">
            <a:extLst>
              <a:ext uri="{FF2B5EF4-FFF2-40B4-BE49-F238E27FC236}">
                <a16:creationId xmlns:a16="http://schemas.microsoft.com/office/drawing/2014/main" id="{230491CA-8A9D-D745-8C69-AC565DF4BB1C}"/>
              </a:ext>
            </a:extLst>
          </p:cNvPr>
          <p:cNvSpPr>
            <a:spLocks noGrp="1"/>
          </p:cNvSpPr>
          <p:nvPr>
            <p:ph idx="1"/>
          </p:nvPr>
        </p:nvSpPr>
        <p:spPr>
          <a:xfrm>
            <a:off x="827584" y="5397407"/>
            <a:ext cx="2821517" cy="402692"/>
          </a:xfrm>
        </p:spPr>
        <p:txBody>
          <a:bodyPr>
            <a:normAutofit/>
          </a:bodyPr>
          <a:lstStyle/>
          <a:p>
            <a:pPr marL="0" indent="0">
              <a:buNone/>
            </a:pPr>
            <a:r>
              <a:rPr lang="en-US" sz="1800" dirty="0">
                <a:solidFill>
                  <a:srgbClr val="0070C0"/>
                </a:solidFill>
              </a:rPr>
              <a:t>Interlock on errant beam</a:t>
            </a:r>
          </a:p>
        </p:txBody>
      </p:sp>
      <p:sp>
        <p:nvSpPr>
          <p:cNvPr id="12" name="Content Placeholder 2">
            <a:extLst>
              <a:ext uri="{FF2B5EF4-FFF2-40B4-BE49-F238E27FC236}">
                <a16:creationId xmlns:a16="http://schemas.microsoft.com/office/drawing/2014/main" id="{237D3DC1-253A-9245-AFEC-A8D1D0E0843F}"/>
              </a:ext>
            </a:extLst>
          </p:cNvPr>
          <p:cNvSpPr txBox="1">
            <a:spLocks/>
          </p:cNvSpPr>
          <p:nvPr/>
        </p:nvSpPr>
        <p:spPr>
          <a:xfrm>
            <a:off x="5220072" y="5395338"/>
            <a:ext cx="2821517" cy="40269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800" dirty="0">
                <a:solidFill>
                  <a:srgbClr val="0070C0"/>
                </a:solidFill>
              </a:rPr>
              <a:t>Interlock on too-low beam</a:t>
            </a:r>
          </a:p>
        </p:txBody>
      </p:sp>
    </p:spTree>
    <p:extLst>
      <p:ext uri="{BB962C8B-B14F-4D97-AF65-F5344CB8AC3E}">
        <p14:creationId xmlns:p14="http://schemas.microsoft.com/office/powerpoint/2010/main" val="346964216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1D82C-3F81-6548-B74F-8846E5E72693}"/>
              </a:ext>
            </a:extLst>
          </p:cNvPr>
          <p:cNvSpPr>
            <a:spLocks noGrp="1"/>
          </p:cNvSpPr>
          <p:nvPr>
            <p:ph type="title"/>
          </p:nvPr>
        </p:nvSpPr>
        <p:spPr/>
        <p:txBody>
          <a:bodyPr/>
          <a:lstStyle/>
          <a:p>
            <a:r>
              <a:rPr lang="en-US" dirty="0"/>
              <a:t>Interlock on differential currents</a:t>
            </a:r>
          </a:p>
        </p:txBody>
      </p:sp>
      <p:sp>
        <p:nvSpPr>
          <p:cNvPr id="4" name="Slide Number Placeholder 3">
            <a:extLst>
              <a:ext uri="{FF2B5EF4-FFF2-40B4-BE49-F238E27FC236}">
                <a16:creationId xmlns:a16="http://schemas.microsoft.com/office/drawing/2014/main" id="{9FD33DE0-272E-EE44-9A52-83C52B138C56}"/>
              </a:ext>
            </a:extLst>
          </p:cNvPr>
          <p:cNvSpPr>
            <a:spLocks noGrp="1"/>
          </p:cNvSpPr>
          <p:nvPr>
            <p:ph type="sldNum" sz="quarter" idx="12"/>
          </p:nvPr>
        </p:nvSpPr>
        <p:spPr/>
        <p:txBody>
          <a:bodyPr/>
          <a:lstStyle/>
          <a:p>
            <a:fld id="{551115BC-487E-4422-894C-CB7CD3E79223}" type="slidenum">
              <a:rPr lang="sv-SE" smtClean="0"/>
              <a:t>14</a:t>
            </a:fld>
            <a:endParaRPr lang="sv-SE" dirty="0"/>
          </a:p>
        </p:txBody>
      </p:sp>
      <p:sp>
        <p:nvSpPr>
          <p:cNvPr id="7" name="Content Placeholder 2">
            <a:extLst>
              <a:ext uri="{FF2B5EF4-FFF2-40B4-BE49-F238E27FC236}">
                <a16:creationId xmlns:a16="http://schemas.microsoft.com/office/drawing/2014/main" id="{B74CBC14-A191-3E43-AFF1-20B63872FA2C}"/>
              </a:ext>
            </a:extLst>
          </p:cNvPr>
          <p:cNvSpPr>
            <a:spLocks noGrp="1"/>
          </p:cNvSpPr>
          <p:nvPr>
            <p:ph idx="1"/>
          </p:nvPr>
        </p:nvSpPr>
        <p:spPr>
          <a:xfrm>
            <a:off x="203436" y="4737091"/>
            <a:ext cx="8940563" cy="2275146"/>
          </a:xfrm>
        </p:spPr>
        <p:txBody>
          <a:bodyPr>
            <a:normAutofit fontScale="85000" lnSpcReduction="20000"/>
          </a:bodyPr>
          <a:lstStyle/>
          <a:p>
            <a:pPr>
              <a:buFontTx/>
              <a:buChar char="-"/>
            </a:pPr>
            <a:r>
              <a:rPr lang="en-US" sz="1800" dirty="0"/>
              <a:t>The differential interlock tests were done with the first ACCT cable being 2 m and the second ACCT cable being 100 m (about the worst case).</a:t>
            </a:r>
          </a:p>
          <a:p>
            <a:pPr>
              <a:buFontTx/>
              <a:buChar char="-"/>
            </a:pPr>
            <a:r>
              <a:rPr lang="en-US" sz="1800" dirty="0"/>
              <a:t>The cable length difference causes a significant difference between the time constant of the two ACCTs, and that results in large negative/positive spikes in the difference signal at the pulse rise/fall times.</a:t>
            </a:r>
          </a:p>
          <a:p>
            <a:pPr>
              <a:buFontTx/>
              <a:buChar char="-"/>
            </a:pPr>
            <a:r>
              <a:rPr lang="en-US" sz="1800" dirty="0"/>
              <a:t>Two time windows (fully configurable in the FW) are used to mask out the (false) interlocks at the pulsed rise and fall times.  </a:t>
            </a:r>
          </a:p>
          <a:p>
            <a:pPr>
              <a:buFontTx/>
              <a:buChar char="-"/>
            </a:pPr>
            <a:r>
              <a:rPr lang="en-US" sz="1800" dirty="0"/>
              <a:t>The difference in the arrival time of the two pulses in the downstream crate was compensated using a fine delay in the BCM FW.</a:t>
            </a:r>
          </a:p>
          <a:p>
            <a:pPr>
              <a:buFontTx/>
              <a:buChar char="-"/>
            </a:pPr>
            <a:r>
              <a:rPr lang="en-US" sz="1800" dirty="0"/>
              <a:t>The FPGA adds very small delay (only a few clock cycles) to the differential interlock response time (including the optical fiber link) compared to the interlocks on a single ACCT sensor. </a:t>
            </a:r>
          </a:p>
        </p:txBody>
      </p:sp>
      <p:pic>
        <p:nvPicPr>
          <p:cNvPr id="3" name="Picture 2">
            <a:extLst>
              <a:ext uri="{FF2B5EF4-FFF2-40B4-BE49-F238E27FC236}">
                <a16:creationId xmlns:a16="http://schemas.microsoft.com/office/drawing/2014/main" id="{2A0F7B8C-03A6-924C-A592-67A12173E0D9}"/>
              </a:ext>
            </a:extLst>
          </p:cNvPr>
          <p:cNvPicPr>
            <a:picLocks noChangeAspect="1"/>
          </p:cNvPicPr>
          <p:nvPr/>
        </p:nvPicPr>
        <p:blipFill>
          <a:blip r:embed="rId2"/>
          <a:stretch>
            <a:fillRect/>
          </a:stretch>
        </p:blipFill>
        <p:spPr>
          <a:xfrm>
            <a:off x="179512" y="1589399"/>
            <a:ext cx="3744231" cy="2856424"/>
          </a:xfrm>
          <a:prstGeom prst="rect">
            <a:avLst/>
          </a:prstGeom>
        </p:spPr>
      </p:pic>
      <p:pic>
        <p:nvPicPr>
          <p:cNvPr id="8" name="Picture 7">
            <a:extLst>
              <a:ext uri="{FF2B5EF4-FFF2-40B4-BE49-F238E27FC236}">
                <a16:creationId xmlns:a16="http://schemas.microsoft.com/office/drawing/2014/main" id="{51F1255F-B9DE-4F4D-9B3F-6AE93AB9BAB6}"/>
              </a:ext>
            </a:extLst>
          </p:cNvPr>
          <p:cNvPicPr>
            <a:picLocks noChangeAspect="1"/>
          </p:cNvPicPr>
          <p:nvPr/>
        </p:nvPicPr>
        <p:blipFill>
          <a:blip r:embed="rId3"/>
          <a:stretch>
            <a:fillRect/>
          </a:stretch>
        </p:blipFill>
        <p:spPr>
          <a:xfrm>
            <a:off x="4283968" y="1949439"/>
            <a:ext cx="4697205" cy="2161439"/>
          </a:xfrm>
          <a:prstGeom prst="rect">
            <a:avLst/>
          </a:prstGeom>
        </p:spPr>
      </p:pic>
      <p:cxnSp>
        <p:nvCxnSpPr>
          <p:cNvPr id="11" name="Straight Arrow Connector 10">
            <a:extLst>
              <a:ext uri="{FF2B5EF4-FFF2-40B4-BE49-F238E27FC236}">
                <a16:creationId xmlns:a16="http://schemas.microsoft.com/office/drawing/2014/main" id="{F8DA5ED0-49B2-4F49-A4B1-955CF9CDC63D}"/>
              </a:ext>
            </a:extLst>
          </p:cNvPr>
          <p:cNvCxnSpPr>
            <a:cxnSpLocks/>
          </p:cNvCxnSpPr>
          <p:nvPr/>
        </p:nvCxnSpPr>
        <p:spPr>
          <a:xfrm flipH="1">
            <a:off x="5436096" y="1589399"/>
            <a:ext cx="648072" cy="762606"/>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6A61EC8-A877-6240-9284-68DD8B463789}"/>
              </a:ext>
            </a:extLst>
          </p:cNvPr>
          <p:cNvSpPr txBox="1"/>
          <p:nvPr/>
        </p:nvSpPr>
        <p:spPr>
          <a:xfrm>
            <a:off x="6084168" y="1420048"/>
            <a:ext cx="2824997" cy="246221"/>
          </a:xfrm>
          <a:prstGeom prst="rect">
            <a:avLst/>
          </a:prstGeom>
          <a:noFill/>
        </p:spPr>
        <p:txBody>
          <a:bodyPr wrap="square" rtlCol="0">
            <a:spAutoFit/>
          </a:bodyPr>
          <a:lstStyle/>
          <a:p>
            <a:r>
              <a:rPr lang="en-US" sz="1000" dirty="0">
                <a:solidFill>
                  <a:srgbClr val="0070C0"/>
                </a:solidFill>
              </a:rPr>
              <a:t>Signal from the ACCT with a 2m cable</a:t>
            </a:r>
          </a:p>
        </p:txBody>
      </p:sp>
      <p:cxnSp>
        <p:nvCxnSpPr>
          <p:cNvPr id="20" name="Straight Arrow Connector 19">
            <a:extLst>
              <a:ext uri="{FF2B5EF4-FFF2-40B4-BE49-F238E27FC236}">
                <a16:creationId xmlns:a16="http://schemas.microsoft.com/office/drawing/2014/main" id="{6D3AE165-1400-DC41-9F39-158E94FCE121}"/>
              </a:ext>
            </a:extLst>
          </p:cNvPr>
          <p:cNvCxnSpPr>
            <a:cxnSpLocks/>
          </p:cNvCxnSpPr>
          <p:nvPr/>
        </p:nvCxnSpPr>
        <p:spPr>
          <a:xfrm flipH="1">
            <a:off x="5508104" y="1780088"/>
            <a:ext cx="720080" cy="1012495"/>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D6C351B0-B943-1F43-AE0B-015CC9940D53}"/>
              </a:ext>
            </a:extLst>
          </p:cNvPr>
          <p:cNvSpPr txBox="1"/>
          <p:nvPr/>
        </p:nvSpPr>
        <p:spPr>
          <a:xfrm>
            <a:off x="6192180" y="1656977"/>
            <a:ext cx="2824997" cy="246221"/>
          </a:xfrm>
          <a:prstGeom prst="rect">
            <a:avLst/>
          </a:prstGeom>
          <a:noFill/>
        </p:spPr>
        <p:txBody>
          <a:bodyPr wrap="square" rtlCol="0">
            <a:spAutoFit/>
          </a:bodyPr>
          <a:lstStyle/>
          <a:p>
            <a:r>
              <a:rPr lang="en-US" sz="1000" dirty="0">
                <a:solidFill>
                  <a:srgbClr val="0070C0"/>
                </a:solidFill>
              </a:rPr>
              <a:t>Signal from the ACCT with a 100m cable</a:t>
            </a:r>
          </a:p>
        </p:txBody>
      </p:sp>
      <p:cxnSp>
        <p:nvCxnSpPr>
          <p:cNvPr id="23" name="Straight Arrow Connector 22">
            <a:extLst>
              <a:ext uri="{FF2B5EF4-FFF2-40B4-BE49-F238E27FC236}">
                <a16:creationId xmlns:a16="http://schemas.microsoft.com/office/drawing/2014/main" id="{DE23681F-ECBF-7E45-BAA9-60B5FAC90A2F}"/>
              </a:ext>
            </a:extLst>
          </p:cNvPr>
          <p:cNvCxnSpPr>
            <a:cxnSpLocks/>
            <a:stCxn id="27" idx="1"/>
          </p:cNvCxnSpPr>
          <p:nvPr/>
        </p:nvCxnSpPr>
        <p:spPr>
          <a:xfrm flipH="1" flipV="1">
            <a:off x="5508104" y="3173575"/>
            <a:ext cx="378851" cy="1453191"/>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D164E586-A83B-A343-AE8D-FADDE3AAA174}"/>
              </a:ext>
            </a:extLst>
          </p:cNvPr>
          <p:cNvSpPr txBox="1"/>
          <p:nvPr/>
        </p:nvSpPr>
        <p:spPr>
          <a:xfrm>
            <a:off x="5886955" y="4503655"/>
            <a:ext cx="3257045" cy="246221"/>
          </a:xfrm>
          <a:prstGeom prst="rect">
            <a:avLst/>
          </a:prstGeom>
          <a:noFill/>
        </p:spPr>
        <p:txBody>
          <a:bodyPr wrap="square" rtlCol="0">
            <a:spAutoFit/>
          </a:bodyPr>
          <a:lstStyle/>
          <a:p>
            <a:r>
              <a:rPr lang="en-US" sz="1000" dirty="0">
                <a:solidFill>
                  <a:srgbClr val="0070C0"/>
                </a:solidFill>
              </a:rPr>
              <a:t>Time window for masking out the differential interlock</a:t>
            </a:r>
          </a:p>
        </p:txBody>
      </p:sp>
      <p:cxnSp>
        <p:nvCxnSpPr>
          <p:cNvPr id="32" name="Straight Arrow Connector 31">
            <a:extLst>
              <a:ext uri="{FF2B5EF4-FFF2-40B4-BE49-F238E27FC236}">
                <a16:creationId xmlns:a16="http://schemas.microsoft.com/office/drawing/2014/main" id="{AB0CA795-9C40-F847-A95E-EA3B260D9DD3}"/>
              </a:ext>
            </a:extLst>
          </p:cNvPr>
          <p:cNvCxnSpPr>
            <a:cxnSpLocks/>
          </p:cNvCxnSpPr>
          <p:nvPr/>
        </p:nvCxnSpPr>
        <p:spPr>
          <a:xfrm flipH="1" flipV="1">
            <a:off x="7207567" y="3262560"/>
            <a:ext cx="360039" cy="101766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51C27166-2A98-D44B-9A06-76975CEC1039}"/>
              </a:ext>
            </a:extLst>
          </p:cNvPr>
          <p:cNvSpPr txBox="1"/>
          <p:nvPr/>
        </p:nvSpPr>
        <p:spPr>
          <a:xfrm>
            <a:off x="5976155" y="4224697"/>
            <a:ext cx="3257045" cy="246221"/>
          </a:xfrm>
          <a:prstGeom prst="rect">
            <a:avLst/>
          </a:prstGeom>
          <a:noFill/>
        </p:spPr>
        <p:txBody>
          <a:bodyPr wrap="square" rtlCol="0">
            <a:spAutoFit/>
          </a:bodyPr>
          <a:lstStyle/>
          <a:p>
            <a:r>
              <a:rPr lang="en-US" sz="1000" dirty="0">
                <a:solidFill>
                  <a:srgbClr val="0070C0"/>
                </a:solidFill>
              </a:rPr>
              <a:t>BEAM_PERMIT switching to NOK as a result of the glitch</a:t>
            </a:r>
          </a:p>
        </p:txBody>
      </p:sp>
      <p:sp>
        <p:nvSpPr>
          <p:cNvPr id="36" name="TextBox 35">
            <a:extLst>
              <a:ext uri="{FF2B5EF4-FFF2-40B4-BE49-F238E27FC236}">
                <a16:creationId xmlns:a16="http://schemas.microsoft.com/office/drawing/2014/main" id="{72D93450-CD0A-6540-BE13-FFEEE78634B6}"/>
              </a:ext>
            </a:extLst>
          </p:cNvPr>
          <p:cNvSpPr txBox="1"/>
          <p:nvPr/>
        </p:nvSpPr>
        <p:spPr>
          <a:xfrm>
            <a:off x="4221904" y="1716571"/>
            <a:ext cx="1574232" cy="246221"/>
          </a:xfrm>
          <a:prstGeom prst="rect">
            <a:avLst/>
          </a:prstGeom>
          <a:noFill/>
        </p:spPr>
        <p:txBody>
          <a:bodyPr wrap="square" rtlCol="0">
            <a:spAutoFit/>
          </a:bodyPr>
          <a:lstStyle/>
          <a:p>
            <a:r>
              <a:rPr lang="en-US" sz="1000" b="1" dirty="0"/>
              <a:t>FPGA signals (</a:t>
            </a:r>
            <a:r>
              <a:rPr lang="en-US" sz="1000" b="1" dirty="0" err="1"/>
              <a:t>ChipScope</a:t>
            </a:r>
            <a:r>
              <a:rPr lang="en-US" sz="1000" b="1" dirty="0"/>
              <a:t>)</a:t>
            </a:r>
          </a:p>
        </p:txBody>
      </p:sp>
    </p:spTree>
    <p:extLst>
      <p:ext uri="{BB962C8B-B14F-4D97-AF65-F5344CB8AC3E}">
        <p14:creationId xmlns:p14="http://schemas.microsoft.com/office/powerpoint/2010/main" val="130197704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51115BC-487E-4422-894C-CB7CD3E79223}" type="slidenum">
              <a:rPr lang="sv-SE" smtClean="0"/>
              <a:t>15</a:t>
            </a:fld>
            <a:endParaRPr lang="sv-SE" dirty="0"/>
          </a:p>
        </p:txBody>
      </p:sp>
      <p:sp>
        <p:nvSpPr>
          <p:cNvPr id="11" name="Title 1">
            <a:extLst>
              <a:ext uri="{FF2B5EF4-FFF2-40B4-BE49-F238E27FC236}">
                <a16:creationId xmlns:a16="http://schemas.microsoft.com/office/drawing/2014/main" id="{32313A3A-2D70-EB4E-B1F5-82A8BFB89A6A}"/>
              </a:ext>
            </a:extLst>
          </p:cNvPr>
          <p:cNvSpPr>
            <a:spLocks noGrp="1"/>
          </p:cNvSpPr>
          <p:nvPr>
            <p:ph type="title"/>
          </p:nvPr>
        </p:nvSpPr>
        <p:spPr>
          <a:xfrm>
            <a:off x="457200" y="274638"/>
            <a:ext cx="7139136" cy="1143000"/>
          </a:xfrm>
        </p:spPr>
        <p:txBody>
          <a:bodyPr/>
          <a:lstStyle/>
          <a:p>
            <a:r>
              <a:rPr lang="en-US" dirty="0"/>
              <a:t>Issues / next steps</a:t>
            </a:r>
            <a:endParaRPr lang="sv-SE" dirty="0"/>
          </a:p>
        </p:txBody>
      </p:sp>
      <p:sp>
        <p:nvSpPr>
          <p:cNvPr id="14" name="Content Placeholder 2">
            <a:extLst>
              <a:ext uri="{FF2B5EF4-FFF2-40B4-BE49-F238E27FC236}">
                <a16:creationId xmlns:a16="http://schemas.microsoft.com/office/drawing/2014/main" id="{2DEB193E-CB79-EC4B-B37E-C4F195361721}"/>
              </a:ext>
            </a:extLst>
          </p:cNvPr>
          <p:cNvSpPr>
            <a:spLocks noGrp="1"/>
          </p:cNvSpPr>
          <p:nvPr>
            <p:ph idx="1"/>
          </p:nvPr>
        </p:nvSpPr>
        <p:spPr>
          <a:xfrm>
            <a:off x="457200" y="1600200"/>
            <a:ext cx="8291264" cy="4205064"/>
          </a:xfrm>
        </p:spPr>
        <p:txBody>
          <a:bodyPr>
            <a:normAutofit/>
          </a:bodyPr>
          <a:lstStyle/>
          <a:p>
            <a:r>
              <a:rPr lang="en-US" sz="2000" dirty="0"/>
              <a:t>Support from ICS needed for the new BCM IOC, EPICS integration and GUI (kick-off meeting planned on Nov. 22</a:t>
            </a:r>
            <a:r>
              <a:rPr lang="en-US" sz="2000" baseline="30000" dirty="0"/>
              <a:t>nd</a:t>
            </a:r>
            <a:r>
              <a:rPr lang="en-US" sz="2000" dirty="0"/>
              <a:t>).</a:t>
            </a:r>
          </a:p>
          <a:p>
            <a:r>
              <a:rPr lang="en-US" sz="2000" dirty="0"/>
              <a:t>A few small bugs in the BCM FW were identified and fixed during the tests.</a:t>
            </a:r>
          </a:p>
          <a:p>
            <a:r>
              <a:rPr lang="en-US" sz="2000" dirty="0"/>
              <a:t>EVR in the second crate not operational yet (needs new EPICS environment from ICS – work in progress).</a:t>
            </a:r>
          </a:p>
          <a:p>
            <a:r>
              <a:rPr lang="en-US" sz="2000" dirty="0"/>
              <a:t>Serial Data Link not fully operational yet (work in progress).</a:t>
            </a:r>
          </a:p>
          <a:p>
            <a:r>
              <a:rPr lang="en-US" sz="2000" dirty="0"/>
              <a:t>Destination mode information from the Timing System and interlock masking in the BCM FW (based on a selected destination mode) not fully operational yet (work in progress).</a:t>
            </a:r>
          </a:p>
          <a:p>
            <a:r>
              <a:rPr lang="en-US" sz="2000" dirty="0"/>
              <a:t>Optical fanout module needed to fully test/verify the optical cabling scheme including future BCM signal transmission to other systems.</a:t>
            </a:r>
          </a:p>
          <a:p>
            <a:pPr marL="0" indent="0">
              <a:buNone/>
            </a:pPr>
            <a:endParaRPr lang="en-US" sz="2000" dirty="0"/>
          </a:p>
          <a:p>
            <a:endParaRPr lang="en-US" sz="2000" dirty="0"/>
          </a:p>
          <a:p>
            <a:pPr marL="0" indent="0">
              <a:buNone/>
            </a:pPr>
            <a:endParaRPr lang="en-US" sz="2000" dirty="0"/>
          </a:p>
        </p:txBody>
      </p:sp>
    </p:spTree>
    <p:extLst>
      <p:ext uri="{BB962C8B-B14F-4D97-AF65-F5344CB8AC3E}">
        <p14:creationId xmlns:p14="http://schemas.microsoft.com/office/powerpoint/2010/main" val="344254946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BCM machine protection functions</a:t>
            </a:r>
            <a:endParaRPr lang="sv-SE" dirty="0"/>
          </a:p>
        </p:txBody>
      </p:sp>
      <p:sp>
        <p:nvSpPr>
          <p:cNvPr id="3" name="Content Placeholder 2"/>
          <p:cNvSpPr>
            <a:spLocks noGrp="1"/>
          </p:cNvSpPr>
          <p:nvPr>
            <p:ph idx="1"/>
          </p:nvPr>
        </p:nvSpPr>
        <p:spPr>
          <a:xfrm>
            <a:off x="457200" y="1600200"/>
            <a:ext cx="8579296" cy="5357192"/>
          </a:xfrm>
        </p:spPr>
        <p:txBody>
          <a:bodyPr>
            <a:normAutofit fontScale="47500" lnSpcReduction="20000"/>
          </a:bodyPr>
          <a:lstStyle/>
          <a:p>
            <a:pPr marL="0" indent="0">
              <a:buNone/>
            </a:pPr>
            <a:r>
              <a:rPr lang="en-US" sz="3500" dirty="0"/>
              <a:t>The following machine protection functions have already been defined and agreed through discussions with the MPS group:</a:t>
            </a:r>
          </a:p>
          <a:p>
            <a:r>
              <a:rPr lang="sv-SE" sz="3500" dirty="0" err="1"/>
              <a:t>Too-high</a:t>
            </a:r>
            <a:r>
              <a:rPr lang="sv-SE" sz="3500" dirty="0"/>
              <a:t> </a:t>
            </a:r>
            <a:r>
              <a:rPr lang="sv-SE" sz="3500" dirty="0" err="1"/>
              <a:t>beam</a:t>
            </a:r>
            <a:r>
              <a:rPr lang="sv-SE" sz="3500" dirty="0"/>
              <a:t> </a:t>
            </a:r>
            <a:r>
              <a:rPr lang="sv-SE" sz="3500" dirty="0" err="1"/>
              <a:t>currents</a:t>
            </a:r>
            <a:endParaRPr lang="sv-SE" sz="3500" dirty="0"/>
          </a:p>
          <a:p>
            <a:r>
              <a:rPr lang="sv-SE" sz="3500" dirty="0" err="1"/>
              <a:t>Errant</a:t>
            </a:r>
            <a:r>
              <a:rPr lang="sv-SE" sz="3500" dirty="0"/>
              <a:t> </a:t>
            </a:r>
            <a:r>
              <a:rPr lang="sv-SE" sz="3500" dirty="0" err="1"/>
              <a:t>beams</a:t>
            </a:r>
            <a:endParaRPr lang="sv-SE" sz="3500" dirty="0"/>
          </a:p>
          <a:p>
            <a:r>
              <a:rPr lang="sv-SE" sz="3500" dirty="0" err="1"/>
              <a:t>Inconsistent</a:t>
            </a:r>
            <a:r>
              <a:rPr lang="sv-SE" sz="3500" dirty="0"/>
              <a:t> </a:t>
            </a:r>
            <a:r>
              <a:rPr lang="sv-SE" sz="3500" dirty="0" err="1"/>
              <a:t>pulse</a:t>
            </a:r>
            <a:r>
              <a:rPr lang="sv-SE" sz="3500" dirty="0"/>
              <a:t> rate</a:t>
            </a:r>
          </a:p>
          <a:p>
            <a:r>
              <a:rPr lang="sv-SE" sz="3500" dirty="0" err="1"/>
              <a:t>Inconsistent</a:t>
            </a:r>
            <a:r>
              <a:rPr lang="sv-SE" sz="3500" dirty="0"/>
              <a:t> </a:t>
            </a:r>
            <a:r>
              <a:rPr lang="sv-SE" sz="3500" dirty="0" err="1"/>
              <a:t>pulse</a:t>
            </a:r>
            <a:r>
              <a:rPr lang="sv-SE" sz="3500" dirty="0"/>
              <a:t> </a:t>
            </a:r>
            <a:r>
              <a:rPr lang="sv-SE" sz="3500" dirty="0" err="1"/>
              <a:t>length</a:t>
            </a:r>
            <a:endParaRPr lang="sv-SE" sz="3500" dirty="0"/>
          </a:p>
          <a:p>
            <a:r>
              <a:rPr lang="sv-SE" sz="3500" dirty="0"/>
              <a:t>Differential </a:t>
            </a:r>
            <a:r>
              <a:rPr lang="sv-SE" sz="3500" dirty="0" err="1"/>
              <a:t>current</a:t>
            </a:r>
            <a:r>
              <a:rPr lang="sv-SE" sz="3500" dirty="0"/>
              <a:t> interlock</a:t>
            </a:r>
          </a:p>
          <a:p>
            <a:endParaRPr lang="sv-SE" sz="3500" dirty="0"/>
          </a:p>
          <a:p>
            <a:pPr marL="0" indent="0">
              <a:buNone/>
            </a:pPr>
            <a:r>
              <a:rPr lang="en-US" sz="3500" dirty="0"/>
              <a:t>Extra machine protection functions (optional):</a:t>
            </a:r>
            <a:endParaRPr lang="sv-SE" sz="3500" dirty="0"/>
          </a:p>
          <a:p>
            <a:r>
              <a:rPr lang="sv-SE" sz="3500" dirty="0" err="1"/>
              <a:t>Too</a:t>
            </a:r>
            <a:r>
              <a:rPr lang="sv-SE" sz="3500" dirty="0"/>
              <a:t> </a:t>
            </a:r>
            <a:r>
              <a:rPr lang="sv-SE" sz="3500" dirty="0" err="1"/>
              <a:t>low</a:t>
            </a:r>
            <a:r>
              <a:rPr lang="sv-SE" sz="3500" dirty="0"/>
              <a:t> </a:t>
            </a:r>
            <a:r>
              <a:rPr lang="sv-SE" sz="3500" dirty="0" err="1"/>
              <a:t>beam</a:t>
            </a:r>
            <a:r>
              <a:rPr lang="sv-SE" sz="3500" dirty="0"/>
              <a:t> </a:t>
            </a:r>
            <a:r>
              <a:rPr lang="sv-SE" sz="3500" dirty="0" err="1"/>
              <a:t>currents</a:t>
            </a:r>
            <a:r>
              <a:rPr lang="sv-SE" sz="3500" dirty="0"/>
              <a:t> </a:t>
            </a:r>
          </a:p>
          <a:p>
            <a:r>
              <a:rPr lang="sv-SE" sz="3500" dirty="0"/>
              <a:t>Trigger </a:t>
            </a:r>
            <a:r>
              <a:rPr lang="sv-SE" sz="3500" dirty="0" err="1"/>
              <a:t>width</a:t>
            </a:r>
            <a:r>
              <a:rPr lang="sv-SE" sz="3500" dirty="0"/>
              <a:t> </a:t>
            </a:r>
            <a:r>
              <a:rPr lang="sv-SE" sz="3500" dirty="0" err="1"/>
              <a:t>too</a:t>
            </a:r>
            <a:r>
              <a:rPr lang="sv-SE" sz="3500" dirty="0"/>
              <a:t> short</a:t>
            </a:r>
          </a:p>
          <a:p>
            <a:endParaRPr lang="sv-SE" sz="3500" dirty="0"/>
          </a:p>
          <a:p>
            <a:pPr marL="0" indent="0">
              <a:buNone/>
            </a:pPr>
            <a:r>
              <a:rPr lang="sv-SE" sz="3500" dirty="0" err="1"/>
              <a:t>Protection</a:t>
            </a:r>
            <a:r>
              <a:rPr lang="sv-SE" sz="3500" dirty="0"/>
              <a:t> </a:t>
            </a:r>
            <a:r>
              <a:rPr lang="sv-SE" sz="3500" dirty="0" err="1"/>
              <a:t>functions</a:t>
            </a:r>
            <a:r>
              <a:rPr lang="sv-SE" sz="3500" dirty="0"/>
              <a:t> on the BCM </a:t>
            </a:r>
            <a:r>
              <a:rPr lang="sv-SE" sz="3500" dirty="0" err="1"/>
              <a:t>digitizer</a:t>
            </a:r>
            <a:r>
              <a:rPr lang="sv-SE" sz="3500" dirty="0"/>
              <a:t> board:</a:t>
            </a:r>
          </a:p>
          <a:p>
            <a:r>
              <a:rPr lang="sv-SE" sz="3500" dirty="0"/>
              <a:t>ADC stuck</a:t>
            </a:r>
          </a:p>
          <a:p>
            <a:r>
              <a:rPr lang="sv-SE" sz="3500" dirty="0"/>
              <a:t>ADC </a:t>
            </a:r>
            <a:r>
              <a:rPr lang="sv-SE" sz="3500" dirty="0" err="1"/>
              <a:t>clock</a:t>
            </a:r>
            <a:r>
              <a:rPr lang="sv-SE" sz="3500" dirty="0"/>
              <a:t> </a:t>
            </a:r>
            <a:r>
              <a:rPr lang="sv-SE" sz="3500" dirty="0" err="1"/>
              <a:t>missing</a:t>
            </a:r>
            <a:endParaRPr lang="sv-SE" sz="3500" dirty="0"/>
          </a:p>
          <a:p>
            <a:r>
              <a:rPr lang="sv-SE" sz="3500" dirty="0" err="1"/>
              <a:t>Optical</a:t>
            </a:r>
            <a:r>
              <a:rPr lang="sv-SE" sz="3500" dirty="0"/>
              <a:t> </a:t>
            </a:r>
            <a:r>
              <a:rPr lang="sv-SE" sz="3500" dirty="0" err="1"/>
              <a:t>link</a:t>
            </a:r>
            <a:r>
              <a:rPr lang="sv-SE" sz="3500" dirty="0"/>
              <a:t> </a:t>
            </a:r>
            <a:r>
              <a:rPr lang="sv-SE" sz="3500" dirty="0" err="1"/>
              <a:t>errors</a:t>
            </a:r>
            <a:endParaRPr lang="sv-SE" sz="3500" dirty="0"/>
          </a:p>
          <a:p>
            <a:pPr marL="0" indent="0">
              <a:buNone/>
            </a:pPr>
            <a:endParaRPr lang="sv-SE" sz="3500" dirty="0"/>
          </a:p>
          <a:p>
            <a:pPr marL="0" indent="0">
              <a:buNone/>
            </a:pPr>
            <a:r>
              <a:rPr lang="en-US" sz="3500" dirty="0"/>
              <a:t>Not fully defined yet:</a:t>
            </a:r>
            <a:endParaRPr lang="sv-SE" sz="3500" dirty="0"/>
          </a:p>
          <a:p>
            <a:r>
              <a:rPr lang="sv-SE" sz="3500" dirty="0" err="1"/>
              <a:t>Protection</a:t>
            </a:r>
            <a:r>
              <a:rPr lang="sv-SE" sz="3500" dirty="0"/>
              <a:t> </a:t>
            </a:r>
            <a:r>
              <a:rPr lang="sv-SE" sz="3500" dirty="0" err="1"/>
              <a:t>of</a:t>
            </a:r>
            <a:r>
              <a:rPr lang="sv-SE" sz="3500" dirty="0"/>
              <a:t> the </a:t>
            </a:r>
            <a:r>
              <a:rPr lang="sv-SE" sz="3500" dirty="0" err="1"/>
              <a:t>insertable</a:t>
            </a:r>
            <a:r>
              <a:rPr lang="sv-SE" sz="3500" dirty="0"/>
              <a:t> </a:t>
            </a:r>
            <a:r>
              <a:rPr lang="sv-SE" sz="3500" dirty="0" err="1"/>
              <a:t>devices</a:t>
            </a:r>
            <a:endParaRPr lang="sv-SE" sz="3500" dirty="0"/>
          </a:p>
          <a:p>
            <a:pPr marL="0" indent="0">
              <a:buNone/>
            </a:pPr>
            <a:endParaRPr lang="sv-SE" sz="3500" dirty="0"/>
          </a:p>
        </p:txBody>
      </p:sp>
      <p:sp>
        <p:nvSpPr>
          <p:cNvPr id="4" name="Slide Number Placeholder 3"/>
          <p:cNvSpPr>
            <a:spLocks noGrp="1"/>
          </p:cNvSpPr>
          <p:nvPr>
            <p:ph type="sldNum" sz="quarter" idx="12"/>
          </p:nvPr>
        </p:nvSpPr>
        <p:spPr/>
        <p:txBody>
          <a:bodyPr/>
          <a:lstStyle/>
          <a:p>
            <a:fld id="{551115BC-487E-4422-894C-CB7CD3E79223}" type="slidenum">
              <a:rPr lang="sv-SE" smtClean="0"/>
              <a:t>2</a:t>
            </a:fld>
            <a:endParaRPr lang="sv-SE" dirty="0"/>
          </a:p>
        </p:txBody>
      </p:sp>
      <p:pic>
        <p:nvPicPr>
          <p:cNvPr id="7" name="Picture 6">
            <a:extLst>
              <a:ext uri="{FF2B5EF4-FFF2-40B4-BE49-F238E27FC236}">
                <a16:creationId xmlns:a16="http://schemas.microsoft.com/office/drawing/2014/main" id="{D6011853-5BE9-6F40-A6D0-EE3FDD702FA8}"/>
              </a:ext>
            </a:extLst>
          </p:cNvPr>
          <p:cNvPicPr/>
          <p:nvPr/>
        </p:nvPicPr>
        <p:blipFill>
          <a:blip r:embed="rId2"/>
          <a:stretch>
            <a:fillRect/>
          </a:stretch>
        </p:blipFill>
        <p:spPr>
          <a:xfrm>
            <a:off x="5248860" y="2971668"/>
            <a:ext cx="3787636" cy="2016224"/>
          </a:xfrm>
          <a:prstGeom prst="rect">
            <a:avLst/>
          </a:prstGeom>
        </p:spPr>
      </p:pic>
    </p:spTree>
    <p:extLst>
      <p:ext uri="{BB962C8B-B14F-4D97-AF65-F5344CB8AC3E}">
        <p14:creationId xmlns:p14="http://schemas.microsoft.com/office/powerpoint/2010/main" val="272189719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for BCM machine protection</a:t>
            </a:r>
            <a:endParaRPr lang="sv-SE" dirty="0"/>
          </a:p>
        </p:txBody>
      </p:sp>
      <p:sp>
        <p:nvSpPr>
          <p:cNvPr id="3" name="Content Placeholder 2"/>
          <p:cNvSpPr>
            <a:spLocks noGrp="1"/>
          </p:cNvSpPr>
          <p:nvPr>
            <p:ph idx="1"/>
          </p:nvPr>
        </p:nvSpPr>
        <p:spPr>
          <a:xfrm>
            <a:off x="402528" y="1628800"/>
            <a:ext cx="8291264" cy="3124944"/>
          </a:xfrm>
        </p:spPr>
        <p:txBody>
          <a:bodyPr>
            <a:normAutofit/>
          </a:bodyPr>
          <a:lstStyle/>
          <a:p>
            <a:r>
              <a:rPr lang="en-US" sz="1800" dirty="0"/>
              <a:t>BCM HW/FW/SW specifications document: ‘</a:t>
            </a:r>
            <a:r>
              <a:rPr lang="en-US" sz="1800" b="1" dirty="0"/>
              <a:t>LEBT upgrade ACCT firmware, software and hardware specifications</a:t>
            </a:r>
            <a:r>
              <a:rPr lang="en-US" sz="1800" dirty="0"/>
              <a:t>’</a:t>
            </a:r>
            <a:r>
              <a:rPr lang="sv-SE" sz="1800" dirty="0"/>
              <a:t> (</a:t>
            </a:r>
            <a:r>
              <a:rPr lang="sv-SE" sz="1800" dirty="0" err="1"/>
              <a:t>close</a:t>
            </a:r>
            <a:r>
              <a:rPr lang="sv-SE" sz="1800" dirty="0"/>
              <a:t> to final)</a:t>
            </a:r>
            <a:endParaRPr lang="en-US" sz="1800" dirty="0"/>
          </a:p>
          <a:p>
            <a:r>
              <a:rPr lang="en-GB" sz="1800" dirty="0"/>
              <a:t>Machine Protection Features of the ESS Beam Current Monitor System: IPAC’18 paper </a:t>
            </a:r>
            <a:r>
              <a:rPr lang="en-GB" sz="1800" b="1" dirty="0"/>
              <a:t>WEPAF088</a:t>
            </a:r>
            <a:r>
              <a:rPr lang="en-GB" sz="1800" dirty="0"/>
              <a:t> (co-authored with the MPS group)</a:t>
            </a:r>
          </a:p>
          <a:p>
            <a:r>
              <a:rPr lang="en-GB" sz="1800" dirty="0"/>
              <a:t>Concept and Scope for Beam Current Monitor use for Machine Protection: ESS-</a:t>
            </a:r>
            <a:r>
              <a:rPr lang="en-GB" sz="1800" b="1" dirty="0"/>
              <a:t>0178171</a:t>
            </a:r>
            <a:r>
              <a:rPr lang="en-GB" sz="1800" dirty="0"/>
              <a:t> (released)</a:t>
            </a:r>
            <a:endParaRPr lang="en-US" sz="1800" dirty="0"/>
          </a:p>
          <a:p>
            <a:r>
              <a:rPr lang="en-US" sz="1800" dirty="0"/>
              <a:t>MP requirements on ACCTs: </a:t>
            </a:r>
            <a:r>
              <a:rPr lang="en-GB" sz="1800" b="1" dirty="0"/>
              <a:t>ESS-0105300</a:t>
            </a:r>
            <a:r>
              <a:rPr lang="sv-SE" sz="1800" dirty="0"/>
              <a:t> (</a:t>
            </a:r>
            <a:r>
              <a:rPr lang="sv-SE" sz="1800" dirty="0" err="1"/>
              <a:t>preliminary</a:t>
            </a:r>
            <a:r>
              <a:rPr lang="sv-SE" sz="1800" dirty="0"/>
              <a:t>)</a:t>
            </a:r>
            <a:endParaRPr lang="en-US" sz="1800" dirty="0"/>
          </a:p>
          <a:p>
            <a:r>
              <a:rPr lang="en-US" sz="1800" dirty="0"/>
              <a:t>BCM system and FBIS ICD: </a:t>
            </a:r>
            <a:r>
              <a:rPr lang="en-US" sz="1800" b="1" dirty="0"/>
              <a:t>ESS-0105298</a:t>
            </a:r>
            <a:r>
              <a:rPr lang="en-US" sz="1800" dirty="0"/>
              <a:t> (preliminary)</a:t>
            </a:r>
          </a:p>
          <a:p>
            <a:pPr marL="0" indent="0">
              <a:buNone/>
            </a:pPr>
            <a:endParaRPr lang="en-GB" sz="1800" dirty="0"/>
          </a:p>
        </p:txBody>
      </p:sp>
      <p:sp>
        <p:nvSpPr>
          <p:cNvPr id="4" name="Slide Number Placeholder 3"/>
          <p:cNvSpPr>
            <a:spLocks noGrp="1"/>
          </p:cNvSpPr>
          <p:nvPr>
            <p:ph type="sldNum" sz="quarter" idx="12"/>
          </p:nvPr>
        </p:nvSpPr>
        <p:spPr/>
        <p:txBody>
          <a:bodyPr/>
          <a:lstStyle/>
          <a:p>
            <a:fld id="{551115BC-487E-4422-894C-CB7CD3E79223}" type="slidenum">
              <a:rPr lang="sv-SE" smtClean="0"/>
              <a:t>3</a:t>
            </a:fld>
            <a:endParaRPr lang="sv-SE" dirty="0"/>
          </a:p>
        </p:txBody>
      </p:sp>
    </p:spTree>
    <p:extLst>
      <p:ext uri="{BB962C8B-B14F-4D97-AF65-F5344CB8AC3E}">
        <p14:creationId xmlns:p14="http://schemas.microsoft.com/office/powerpoint/2010/main" val="141449402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BCM FW versions</a:t>
            </a:r>
            <a:endParaRPr lang="sv-SE" dirty="0"/>
          </a:p>
        </p:txBody>
      </p:sp>
      <p:sp>
        <p:nvSpPr>
          <p:cNvPr id="3" name="Content Placeholder 2"/>
          <p:cNvSpPr>
            <a:spLocks noGrp="1"/>
          </p:cNvSpPr>
          <p:nvPr>
            <p:ph idx="1"/>
          </p:nvPr>
        </p:nvSpPr>
        <p:spPr>
          <a:xfrm>
            <a:off x="457200" y="1600200"/>
            <a:ext cx="8291264" cy="5501208"/>
          </a:xfrm>
        </p:spPr>
        <p:txBody>
          <a:bodyPr>
            <a:normAutofit fontScale="85000" lnSpcReduction="20000"/>
          </a:bodyPr>
          <a:lstStyle/>
          <a:p>
            <a:r>
              <a:rPr lang="en-US" sz="2000" dirty="0"/>
              <a:t>BCM FW from 2013 (FW by U. </a:t>
            </a:r>
            <a:r>
              <a:rPr lang="en-US" sz="2000" dirty="0" err="1"/>
              <a:t>Legat</a:t>
            </a:r>
            <a:r>
              <a:rPr lang="en-US" sz="2000" dirty="0"/>
              <a:t> from </a:t>
            </a:r>
            <a:r>
              <a:rPr lang="en-US" sz="2000" dirty="0" err="1"/>
              <a:t>Cosylab</a:t>
            </a:r>
            <a:r>
              <a:rPr lang="en-US" sz="2000" dirty="0"/>
              <a:t>):</a:t>
            </a:r>
          </a:p>
          <a:p>
            <a:pPr lvl="1"/>
            <a:r>
              <a:rPr lang="en-US" sz="1600" dirty="0"/>
              <a:t>Currently being used for the </a:t>
            </a:r>
            <a:r>
              <a:rPr lang="en-US" sz="1600" dirty="0" err="1"/>
              <a:t>ISrc</a:t>
            </a:r>
            <a:r>
              <a:rPr lang="en-US" sz="1600" dirty="0"/>
              <a:t> and LEBT ACCTs</a:t>
            </a:r>
          </a:p>
          <a:p>
            <a:pPr lvl="1"/>
            <a:r>
              <a:rPr lang="en-US" sz="1600" dirty="0"/>
              <a:t>Readout from max 2 ACCTs</a:t>
            </a:r>
          </a:p>
          <a:p>
            <a:pPr lvl="1"/>
            <a:r>
              <a:rPr lang="en-US" sz="1600" dirty="0"/>
              <a:t>Includes baseline level correction, droop compensation and digital filtering</a:t>
            </a:r>
          </a:p>
          <a:p>
            <a:pPr lvl="1"/>
            <a:r>
              <a:rPr lang="en-US" sz="1600" dirty="0"/>
              <a:t>Pulse shape display, measurement of pulse charge and baseline level</a:t>
            </a:r>
          </a:p>
          <a:p>
            <a:pPr lvl="1"/>
            <a:r>
              <a:rPr lang="en-US" sz="1600" dirty="0"/>
              <a:t>No machine protection function</a:t>
            </a:r>
          </a:p>
          <a:p>
            <a:endParaRPr lang="en-US" sz="2000" dirty="0"/>
          </a:p>
          <a:p>
            <a:r>
              <a:rPr lang="en-US" sz="2000" dirty="0"/>
              <a:t>BCM FW from 2017 (core FW by M. Werner from DESY + integration FW by M. </a:t>
            </a:r>
            <a:r>
              <a:rPr lang="en-US" sz="2000" dirty="0" err="1"/>
              <a:t>Mohammadnezhad</a:t>
            </a:r>
            <a:r>
              <a:rPr lang="en-US" sz="2000" dirty="0"/>
              <a:t>)</a:t>
            </a:r>
          </a:p>
          <a:p>
            <a:pPr lvl="1"/>
            <a:r>
              <a:rPr lang="en-US" sz="1600" dirty="0"/>
              <a:t>Intended for the warm </a:t>
            </a:r>
            <a:r>
              <a:rPr lang="en-US" sz="1600" dirty="0" err="1"/>
              <a:t>linac</a:t>
            </a:r>
            <a:r>
              <a:rPr lang="en-US" sz="1600" dirty="0"/>
              <a:t> (i.e. </a:t>
            </a:r>
            <a:r>
              <a:rPr lang="en-US" sz="1600" dirty="0" err="1"/>
              <a:t>ISrc</a:t>
            </a:r>
            <a:r>
              <a:rPr lang="en-US" sz="1600" dirty="0"/>
              <a:t>, LEBT, RFQ, MEBT and DTL)</a:t>
            </a:r>
          </a:p>
          <a:p>
            <a:pPr lvl="1"/>
            <a:r>
              <a:rPr lang="en-US" sz="1600" dirty="0"/>
              <a:t>Readout from max 10 ACCTs</a:t>
            </a:r>
          </a:p>
          <a:p>
            <a:pPr lvl="1"/>
            <a:r>
              <a:rPr lang="en-US" sz="1600" dirty="0"/>
              <a:t>Includes ACCT calibration </a:t>
            </a:r>
          </a:p>
          <a:p>
            <a:pPr lvl="1"/>
            <a:r>
              <a:rPr lang="en-US" sz="1600" dirty="0"/>
              <a:t>Timing and FBIS interfaces (not fully operational yet)</a:t>
            </a:r>
          </a:p>
          <a:p>
            <a:pPr lvl="1"/>
            <a:r>
              <a:rPr lang="en-US" sz="1600" dirty="0"/>
              <a:t>Several protection functions including those agreed with the MPS group</a:t>
            </a:r>
          </a:p>
          <a:p>
            <a:pPr lvl="1"/>
            <a:r>
              <a:rPr lang="en-US" sz="1600" dirty="0"/>
              <a:t>Differential current measurement using both local and remote (i.e. over optical fiber) ACCTs</a:t>
            </a:r>
          </a:p>
          <a:p>
            <a:pPr lvl="1"/>
            <a:r>
              <a:rPr lang="en-US" sz="1600" dirty="0"/>
              <a:t>Pulse shape display (raw and processed), pulse current/width/rate/charge measurements </a:t>
            </a:r>
          </a:p>
          <a:p>
            <a:pPr lvl="1"/>
            <a:r>
              <a:rPr lang="en-US" sz="1600" dirty="0"/>
              <a:t>Includes probe signals (very useful for test and verification)</a:t>
            </a:r>
          </a:p>
          <a:p>
            <a:endParaRPr lang="en-US" sz="2000" dirty="0"/>
          </a:p>
          <a:p>
            <a:r>
              <a:rPr lang="en-US" sz="2000" dirty="0"/>
              <a:t>Full version (not available yet):</a:t>
            </a:r>
          </a:p>
          <a:p>
            <a:pPr lvl="1"/>
            <a:r>
              <a:rPr lang="en-US" sz="1600" dirty="0"/>
              <a:t>Intended for all the ACCTs including those in the super-conducting </a:t>
            </a:r>
            <a:r>
              <a:rPr lang="en-US" sz="1600" dirty="0" err="1"/>
              <a:t>linac</a:t>
            </a:r>
            <a:r>
              <a:rPr lang="en-US" sz="1600" dirty="0"/>
              <a:t> as well as the A2T and </a:t>
            </a:r>
            <a:r>
              <a:rPr lang="en-US" sz="1600" dirty="0" err="1"/>
              <a:t>DmpL</a:t>
            </a:r>
            <a:r>
              <a:rPr lang="en-US" sz="1600" dirty="0"/>
              <a:t> sections</a:t>
            </a:r>
          </a:p>
          <a:p>
            <a:pPr lvl="1"/>
            <a:r>
              <a:rPr lang="en-US" sz="1600" dirty="0"/>
              <a:t>Specifications are defined to a good extent but machine protection functions (ex. protection of insertable devices) are not fully defined yet.</a:t>
            </a:r>
          </a:p>
        </p:txBody>
      </p:sp>
      <p:sp>
        <p:nvSpPr>
          <p:cNvPr id="4" name="Slide Number Placeholder 3"/>
          <p:cNvSpPr>
            <a:spLocks noGrp="1"/>
          </p:cNvSpPr>
          <p:nvPr>
            <p:ph type="sldNum" sz="quarter" idx="12"/>
          </p:nvPr>
        </p:nvSpPr>
        <p:spPr/>
        <p:txBody>
          <a:bodyPr/>
          <a:lstStyle/>
          <a:p>
            <a:fld id="{551115BC-487E-4422-894C-CB7CD3E79223}" type="slidenum">
              <a:rPr lang="sv-SE" smtClean="0"/>
              <a:t>4</a:t>
            </a:fld>
            <a:endParaRPr lang="sv-SE" dirty="0"/>
          </a:p>
        </p:txBody>
      </p:sp>
    </p:spTree>
    <p:extLst>
      <p:ext uri="{BB962C8B-B14F-4D97-AF65-F5344CB8AC3E}">
        <p14:creationId xmlns:p14="http://schemas.microsoft.com/office/powerpoint/2010/main" val="358073662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BCM timing requirements</a:t>
            </a:r>
          </a:p>
        </p:txBody>
      </p:sp>
      <p:sp>
        <p:nvSpPr>
          <p:cNvPr id="4" name="Slide Number Placeholder 3"/>
          <p:cNvSpPr>
            <a:spLocks noGrp="1"/>
          </p:cNvSpPr>
          <p:nvPr>
            <p:ph type="sldNum" sz="quarter" idx="12"/>
          </p:nvPr>
        </p:nvSpPr>
        <p:spPr/>
        <p:txBody>
          <a:bodyPr/>
          <a:lstStyle/>
          <a:p>
            <a:fld id="{551115BC-487E-4422-894C-CB7CD3E79223}" type="slidenum">
              <a:rPr lang="en-GB" noProof="0" smtClean="0"/>
              <a:t>5</a:t>
            </a:fld>
            <a:endParaRPr lang="en-GB" noProof="0"/>
          </a:p>
        </p:txBody>
      </p:sp>
      <p:sp>
        <p:nvSpPr>
          <p:cNvPr id="7" name="Content Placeholder 2"/>
          <p:cNvSpPr>
            <a:spLocks noGrp="1"/>
          </p:cNvSpPr>
          <p:nvPr>
            <p:ph idx="1"/>
          </p:nvPr>
        </p:nvSpPr>
        <p:spPr>
          <a:xfrm>
            <a:off x="457200" y="1556792"/>
            <a:ext cx="8229600" cy="5256584"/>
          </a:xfrm>
        </p:spPr>
        <p:txBody>
          <a:bodyPr>
            <a:noAutofit/>
          </a:bodyPr>
          <a:lstStyle/>
          <a:p>
            <a:pPr>
              <a:spcAft>
                <a:spcPts val="1200"/>
              </a:spcAft>
              <a:buFont typeface="+mj-lt"/>
              <a:buAutoNum type="arabicPeriod"/>
            </a:pPr>
            <a:r>
              <a:rPr lang="en-US" sz="1600" dirty="0"/>
              <a:t>ADC clock (from EVR over backplane): 88.0525 MHz, locked to RF</a:t>
            </a:r>
          </a:p>
          <a:p>
            <a:pPr>
              <a:spcAft>
                <a:spcPts val="1200"/>
              </a:spcAft>
              <a:buFont typeface="+mj-lt"/>
              <a:buAutoNum type="arabicPeriod"/>
            </a:pPr>
            <a:r>
              <a:rPr lang="en-US" sz="1600" dirty="0"/>
              <a:t>Pulse trigger (from EVR over backplane): same width and frequency as the beam pulse; should be received by the BCM FPGA 100 us before the beam pulse.</a:t>
            </a:r>
          </a:p>
          <a:p>
            <a:pPr>
              <a:spcAft>
                <a:spcPts val="1200"/>
              </a:spcAft>
              <a:buFont typeface="+mj-lt"/>
              <a:buAutoNum type="arabicPeriod"/>
            </a:pPr>
            <a:endParaRPr lang="en-US" sz="1600" dirty="0"/>
          </a:p>
          <a:p>
            <a:pPr>
              <a:spcAft>
                <a:spcPts val="1200"/>
              </a:spcAft>
              <a:buFont typeface="+mj-lt"/>
              <a:buAutoNum type="arabicPeriod"/>
            </a:pPr>
            <a:endParaRPr lang="en-US" sz="1600" dirty="0"/>
          </a:p>
          <a:p>
            <a:pPr>
              <a:spcAft>
                <a:spcPts val="1200"/>
              </a:spcAft>
              <a:buFont typeface="+mj-lt"/>
              <a:buAutoNum type="arabicPeriod"/>
            </a:pPr>
            <a:endParaRPr lang="en-US" sz="1600" dirty="0"/>
          </a:p>
          <a:p>
            <a:pPr>
              <a:spcAft>
                <a:spcPts val="1200"/>
              </a:spcAft>
              <a:buFont typeface="+mj-lt"/>
              <a:buAutoNum type="arabicPeriod"/>
            </a:pPr>
            <a:endParaRPr lang="en-US" sz="1600" dirty="0"/>
          </a:p>
          <a:p>
            <a:pPr>
              <a:spcAft>
                <a:spcPts val="1200"/>
              </a:spcAft>
              <a:buFont typeface="+mj-lt"/>
              <a:buAutoNum type="arabicPeriod"/>
            </a:pPr>
            <a:endParaRPr lang="en-US" sz="1600" dirty="0"/>
          </a:p>
          <a:p>
            <a:pPr>
              <a:spcAft>
                <a:spcPts val="1200"/>
              </a:spcAft>
              <a:buFont typeface="+mj-lt"/>
              <a:buAutoNum type="arabicPeriod"/>
            </a:pPr>
            <a:r>
              <a:rPr lang="en-US" sz="1600" dirty="0"/>
              <a:t>Beam mode (</a:t>
            </a:r>
            <a:r>
              <a:rPr lang="en-US" sz="1600" strike="sngStrike" dirty="0"/>
              <a:t>EVR over backplane</a:t>
            </a:r>
            <a:r>
              <a:rPr lang="en-US" sz="1600" dirty="0"/>
              <a:t> -&gt; EPICS): pulse current, width and repetition rate; upon changing to a new beam mode, the BCM FW reads/sets new MPS thresholds corresponding to that mode (lookup table in the FPGA); mode no. and definition based on </a:t>
            </a:r>
            <a:r>
              <a:rPr lang="sv-SE" sz="1600" b="1" dirty="0"/>
              <a:t>ESS-0038258</a:t>
            </a:r>
            <a:r>
              <a:rPr lang="en-US" sz="1600" dirty="0"/>
              <a:t> </a:t>
            </a:r>
          </a:p>
          <a:p>
            <a:pPr>
              <a:spcAft>
                <a:spcPts val="1200"/>
              </a:spcAft>
              <a:buFont typeface="+mj-lt"/>
              <a:buAutoNum type="arabicPeriod"/>
            </a:pPr>
            <a:r>
              <a:rPr lang="en-US" sz="1600" dirty="0"/>
              <a:t>Destination mode (</a:t>
            </a:r>
            <a:r>
              <a:rPr lang="en-US" sz="1600" strike="sngStrike" dirty="0"/>
              <a:t>EVR over backplane</a:t>
            </a:r>
            <a:r>
              <a:rPr lang="en-US" sz="1600" dirty="0"/>
              <a:t> -&gt; EPICS): beam destination</a:t>
            </a:r>
          </a:p>
          <a:p>
            <a:pPr>
              <a:spcAft>
                <a:spcPts val="1200"/>
              </a:spcAft>
              <a:buFont typeface="+mj-lt"/>
              <a:buAutoNum type="arabicPeriod"/>
            </a:pPr>
            <a:r>
              <a:rPr lang="en-US" sz="1600" dirty="0"/>
              <a:t>Calibration announcement (</a:t>
            </a:r>
            <a:r>
              <a:rPr lang="en-US" sz="1600" strike="sngStrike" dirty="0"/>
              <a:t>EVR over backplane</a:t>
            </a:r>
            <a:r>
              <a:rPr lang="en-US" sz="1600" dirty="0"/>
              <a:t> -&gt; EPICS): ACCT auto calibration starts at a well-defined time after receiving the announcement.</a:t>
            </a:r>
          </a:p>
          <a:p>
            <a:pPr>
              <a:spcAft>
                <a:spcPts val="1200"/>
              </a:spcAft>
            </a:pPr>
            <a:endParaRPr lang="en-US" sz="1600" dirty="0"/>
          </a:p>
        </p:txBody>
      </p:sp>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1029366" y="2636912"/>
            <a:ext cx="4968552" cy="2189640"/>
          </a:xfrm>
          <a:prstGeom prst="rect">
            <a:avLst/>
          </a:prstGeom>
          <a:noFill/>
          <a:ln>
            <a:noFill/>
          </a:ln>
        </p:spPr>
      </p:pic>
      <p:pic>
        <p:nvPicPr>
          <p:cNvPr id="3" name="Picture 2">
            <a:extLst>
              <a:ext uri="{FF2B5EF4-FFF2-40B4-BE49-F238E27FC236}">
                <a16:creationId xmlns:a16="http://schemas.microsoft.com/office/drawing/2014/main" id="{B5425D35-C49A-A24B-9383-E2A69C322CFB}"/>
              </a:ext>
            </a:extLst>
          </p:cNvPr>
          <p:cNvPicPr>
            <a:picLocks noChangeAspect="1"/>
          </p:cNvPicPr>
          <p:nvPr/>
        </p:nvPicPr>
        <p:blipFill>
          <a:blip r:embed="rId4"/>
          <a:stretch>
            <a:fillRect/>
          </a:stretch>
        </p:blipFill>
        <p:spPr>
          <a:xfrm>
            <a:off x="6996144" y="2636977"/>
            <a:ext cx="1536296" cy="2048395"/>
          </a:xfrm>
          <a:prstGeom prst="rect">
            <a:avLst/>
          </a:prstGeom>
        </p:spPr>
      </p:pic>
    </p:spTree>
    <p:extLst>
      <p:ext uri="{BB962C8B-B14F-4D97-AF65-F5344CB8AC3E}">
        <p14:creationId xmlns:p14="http://schemas.microsoft.com/office/powerpoint/2010/main" val="103048576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51115BC-487E-4422-894C-CB7CD3E79223}" type="slidenum">
              <a:rPr lang="sv-SE" smtClean="0"/>
              <a:t>6</a:t>
            </a:fld>
            <a:endParaRPr lang="sv-SE" dirty="0"/>
          </a:p>
        </p:txBody>
      </p:sp>
      <p:sp>
        <p:nvSpPr>
          <p:cNvPr id="9" name="Title 1">
            <a:extLst>
              <a:ext uri="{FF2B5EF4-FFF2-40B4-BE49-F238E27FC236}">
                <a16:creationId xmlns:a16="http://schemas.microsoft.com/office/drawing/2014/main" id="{DBEA3411-E0AC-4C41-AC6C-848325345AC3}"/>
              </a:ext>
            </a:extLst>
          </p:cNvPr>
          <p:cNvSpPr>
            <a:spLocks noGrp="1"/>
          </p:cNvSpPr>
          <p:nvPr>
            <p:ph type="title"/>
          </p:nvPr>
        </p:nvSpPr>
        <p:spPr>
          <a:xfrm>
            <a:off x="457200" y="274638"/>
            <a:ext cx="7139136" cy="1143000"/>
          </a:xfrm>
        </p:spPr>
        <p:txBody>
          <a:bodyPr/>
          <a:lstStyle/>
          <a:p>
            <a:r>
              <a:rPr lang="en-US" dirty="0"/>
              <a:t>BCM-FBIS interface</a:t>
            </a:r>
            <a:endParaRPr lang="sv-SE" dirty="0"/>
          </a:p>
        </p:txBody>
      </p:sp>
      <p:sp>
        <p:nvSpPr>
          <p:cNvPr id="13" name="Content Placeholder 2">
            <a:extLst>
              <a:ext uri="{FF2B5EF4-FFF2-40B4-BE49-F238E27FC236}">
                <a16:creationId xmlns:a16="http://schemas.microsoft.com/office/drawing/2014/main" id="{6085F406-BA9E-0F4F-8775-B6EA558D84A6}"/>
              </a:ext>
            </a:extLst>
          </p:cNvPr>
          <p:cNvSpPr>
            <a:spLocks noGrp="1"/>
          </p:cNvSpPr>
          <p:nvPr>
            <p:ph idx="1"/>
          </p:nvPr>
        </p:nvSpPr>
        <p:spPr>
          <a:xfrm>
            <a:off x="436373" y="1654746"/>
            <a:ext cx="8507288" cy="2232248"/>
          </a:xfrm>
        </p:spPr>
        <p:txBody>
          <a:bodyPr>
            <a:normAutofit lnSpcReduction="10000"/>
          </a:bodyPr>
          <a:lstStyle/>
          <a:p>
            <a:r>
              <a:rPr lang="en-GB" sz="1800" dirty="0"/>
              <a:t>The electrical and mechanical interfaces are defined in </a:t>
            </a:r>
            <a:r>
              <a:rPr lang="en-GB" sz="1800" b="1" dirty="0"/>
              <a:t>ESS-0105298 </a:t>
            </a:r>
          </a:p>
          <a:p>
            <a:r>
              <a:rPr lang="en-GB" sz="1800" dirty="0"/>
              <a:t>The RJ-45 OUT port (LVDS) on the Struck SIS8300-KU is planned for the BCM-FBIS interface.</a:t>
            </a:r>
          </a:p>
          <a:p>
            <a:r>
              <a:rPr lang="en-GB" sz="1800" dirty="0"/>
              <a:t>The interface includes BCM_READY, BEAM_PERMIT as well as a Serial Data Link. The Serial Data Link will be used for sending redundant ready and beam permit signals plus other information including beam and destination modes. </a:t>
            </a:r>
          </a:p>
          <a:p>
            <a:r>
              <a:rPr lang="en-GB" sz="1800" dirty="0"/>
              <a:t>A prototype FBIS unit has been provided by the MPS group as is currently being used for the BCM/Timing/FBIS tests.</a:t>
            </a:r>
          </a:p>
        </p:txBody>
      </p:sp>
      <p:pic>
        <p:nvPicPr>
          <p:cNvPr id="2" name="Picture 1">
            <a:extLst>
              <a:ext uri="{FF2B5EF4-FFF2-40B4-BE49-F238E27FC236}">
                <a16:creationId xmlns:a16="http://schemas.microsoft.com/office/drawing/2014/main" id="{B7453758-F9B3-344B-B6D8-FAD3DFC1FC2B}"/>
              </a:ext>
            </a:extLst>
          </p:cNvPr>
          <p:cNvPicPr>
            <a:picLocks noChangeAspect="1"/>
          </p:cNvPicPr>
          <p:nvPr/>
        </p:nvPicPr>
        <p:blipFill>
          <a:blip r:embed="rId2"/>
          <a:stretch>
            <a:fillRect/>
          </a:stretch>
        </p:blipFill>
        <p:spPr>
          <a:xfrm>
            <a:off x="1259632" y="4124102"/>
            <a:ext cx="3168352" cy="2284024"/>
          </a:xfrm>
          <a:prstGeom prst="rect">
            <a:avLst/>
          </a:prstGeom>
        </p:spPr>
      </p:pic>
      <p:pic>
        <p:nvPicPr>
          <p:cNvPr id="12" name="Picture 11">
            <a:extLst>
              <a:ext uri="{FF2B5EF4-FFF2-40B4-BE49-F238E27FC236}">
                <a16:creationId xmlns:a16="http://schemas.microsoft.com/office/drawing/2014/main" id="{5CE649D6-44AC-3C41-87FC-983674427AF5}"/>
              </a:ext>
            </a:extLst>
          </p:cNvPr>
          <p:cNvPicPr>
            <a:picLocks noChangeAspect="1"/>
          </p:cNvPicPr>
          <p:nvPr/>
        </p:nvPicPr>
        <p:blipFill>
          <a:blip r:embed="rId3"/>
          <a:stretch>
            <a:fillRect/>
          </a:stretch>
        </p:blipFill>
        <p:spPr>
          <a:xfrm>
            <a:off x="5092509" y="4327179"/>
            <a:ext cx="2503827" cy="1877870"/>
          </a:xfrm>
          <a:prstGeom prst="rect">
            <a:avLst/>
          </a:prstGeom>
        </p:spPr>
      </p:pic>
    </p:spTree>
    <p:extLst>
      <p:ext uri="{BB962C8B-B14F-4D97-AF65-F5344CB8AC3E}">
        <p14:creationId xmlns:p14="http://schemas.microsoft.com/office/powerpoint/2010/main" val="274373917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51115BC-487E-4422-894C-CB7CD3E79223}" type="slidenum">
              <a:rPr lang="sv-SE" smtClean="0"/>
              <a:t>7</a:t>
            </a:fld>
            <a:endParaRPr lang="sv-SE" dirty="0"/>
          </a:p>
        </p:txBody>
      </p:sp>
      <p:sp>
        <p:nvSpPr>
          <p:cNvPr id="9" name="Title 1">
            <a:extLst>
              <a:ext uri="{FF2B5EF4-FFF2-40B4-BE49-F238E27FC236}">
                <a16:creationId xmlns:a16="http://schemas.microsoft.com/office/drawing/2014/main" id="{DBEA3411-E0AC-4C41-AC6C-848325345AC3}"/>
              </a:ext>
            </a:extLst>
          </p:cNvPr>
          <p:cNvSpPr>
            <a:spLocks noGrp="1"/>
          </p:cNvSpPr>
          <p:nvPr>
            <p:ph type="title"/>
          </p:nvPr>
        </p:nvSpPr>
        <p:spPr>
          <a:xfrm>
            <a:off x="457200" y="274638"/>
            <a:ext cx="7139136" cy="1143000"/>
          </a:xfrm>
        </p:spPr>
        <p:txBody>
          <a:bodyPr/>
          <a:lstStyle/>
          <a:p>
            <a:r>
              <a:rPr lang="en-US" dirty="0"/>
              <a:t>Differential ACCT pairs</a:t>
            </a:r>
            <a:endParaRPr lang="sv-SE" dirty="0"/>
          </a:p>
        </p:txBody>
      </p:sp>
      <p:graphicFrame>
        <p:nvGraphicFramePr>
          <p:cNvPr id="7" name="Table 6">
            <a:extLst>
              <a:ext uri="{FF2B5EF4-FFF2-40B4-BE49-F238E27FC236}">
                <a16:creationId xmlns:a16="http://schemas.microsoft.com/office/drawing/2014/main" id="{D02CE46F-9452-4E44-95BA-E5392AC74C18}"/>
              </a:ext>
            </a:extLst>
          </p:cNvPr>
          <p:cNvGraphicFramePr>
            <a:graphicFrameLocks noGrp="1"/>
          </p:cNvGraphicFramePr>
          <p:nvPr>
            <p:extLst>
              <p:ext uri="{D42A27DB-BD31-4B8C-83A1-F6EECF244321}">
                <p14:modId xmlns:p14="http://schemas.microsoft.com/office/powerpoint/2010/main" val="4171617661"/>
              </p:ext>
            </p:extLst>
          </p:nvPr>
        </p:nvGraphicFramePr>
        <p:xfrm>
          <a:off x="288000" y="2420888"/>
          <a:ext cx="8568952" cy="2834660"/>
        </p:xfrm>
        <a:graphic>
          <a:graphicData uri="http://schemas.openxmlformats.org/drawingml/2006/table">
            <a:tbl>
              <a:tblPr firstRow="1" firstCol="1" bandRow="1">
                <a:tableStyleId>{69CF1AB2-1976-4502-BF36-3FF5EA218861}</a:tableStyleId>
              </a:tblPr>
              <a:tblGrid>
                <a:gridCol w="2083466">
                  <a:extLst>
                    <a:ext uri="{9D8B030D-6E8A-4147-A177-3AD203B41FA5}">
                      <a16:colId xmlns:a16="http://schemas.microsoft.com/office/drawing/2014/main" val="81418045"/>
                    </a:ext>
                  </a:extLst>
                </a:gridCol>
                <a:gridCol w="2082487">
                  <a:extLst>
                    <a:ext uri="{9D8B030D-6E8A-4147-A177-3AD203B41FA5}">
                      <a16:colId xmlns:a16="http://schemas.microsoft.com/office/drawing/2014/main" val="3755642341"/>
                    </a:ext>
                  </a:extLst>
                </a:gridCol>
                <a:gridCol w="2281970">
                  <a:extLst>
                    <a:ext uri="{9D8B030D-6E8A-4147-A177-3AD203B41FA5}">
                      <a16:colId xmlns:a16="http://schemas.microsoft.com/office/drawing/2014/main" val="3361920221"/>
                    </a:ext>
                  </a:extLst>
                </a:gridCol>
                <a:gridCol w="2121029">
                  <a:extLst>
                    <a:ext uri="{9D8B030D-6E8A-4147-A177-3AD203B41FA5}">
                      <a16:colId xmlns:a16="http://schemas.microsoft.com/office/drawing/2014/main" val="69572311"/>
                    </a:ext>
                  </a:extLst>
                </a:gridCol>
              </a:tblGrid>
              <a:tr h="472443">
                <a:tc>
                  <a:txBody>
                    <a:bodyPr/>
                    <a:lstStyle/>
                    <a:p>
                      <a:pPr marL="457200" algn="l">
                        <a:lnSpc>
                          <a:spcPts val="1400"/>
                        </a:lnSpc>
                        <a:spcAft>
                          <a:spcPts val="0"/>
                        </a:spcAft>
                        <a:tabLst>
                          <a:tab pos="3420745" algn="l"/>
                        </a:tabLst>
                      </a:pPr>
                      <a:r>
                        <a:rPr lang="en-GB" sz="1200" dirty="0">
                          <a:effectLst/>
                        </a:rPr>
                        <a:t>BCM A </a:t>
                      </a:r>
                      <a:endParaRPr lang="sv-SE" sz="1200" dirty="0">
                        <a:effectLst/>
                        <a:latin typeface="Calibri" panose="020F0502020204030204" pitchFamily="34" charset="0"/>
                        <a:ea typeface="Calibri" panose="020F0502020204030204" pitchFamily="34" charset="0"/>
                        <a:cs typeface="Times New Roman" pitchFamily="2" charset="0"/>
                      </a:endParaRPr>
                    </a:p>
                  </a:txBody>
                  <a:tcPr marL="0" marR="0" marT="0" marB="0"/>
                </a:tc>
                <a:tc>
                  <a:txBody>
                    <a:bodyPr/>
                    <a:lstStyle/>
                    <a:p>
                      <a:pPr marL="457200" algn="l">
                        <a:lnSpc>
                          <a:spcPts val="1400"/>
                        </a:lnSpc>
                        <a:spcAft>
                          <a:spcPts val="0"/>
                        </a:spcAft>
                        <a:tabLst>
                          <a:tab pos="3420745" algn="l"/>
                        </a:tabLst>
                      </a:pPr>
                      <a:r>
                        <a:rPr lang="en-GB" sz="1200" dirty="0">
                          <a:effectLst/>
                        </a:rPr>
                        <a:t>BCM B</a:t>
                      </a:r>
                      <a:endParaRPr lang="sv-SE" sz="1200" dirty="0">
                        <a:effectLst/>
                        <a:latin typeface="Calibri" panose="020F0502020204030204" pitchFamily="34" charset="0"/>
                        <a:ea typeface="Calibri" panose="020F0502020204030204" pitchFamily="34" charset="0"/>
                        <a:cs typeface="Times New Roman" pitchFamily="2" charset="0"/>
                      </a:endParaRPr>
                    </a:p>
                  </a:txBody>
                  <a:tcPr marL="68580" marR="68580" marT="0" marB="0"/>
                </a:tc>
                <a:tc>
                  <a:txBody>
                    <a:bodyPr/>
                    <a:lstStyle/>
                    <a:p>
                      <a:pPr marL="457200" algn="l">
                        <a:lnSpc>
                          <a:spcPts val="1400"/>
                        </a:lnSpc>
                        <a:spcAft>
                          <a:spcPts val="0"/>
                        </a:spcAft>
                        <a:tabLst>
                          <a:tab pos="3420745" algn="l"/>
                        </a:tabLst>
                      </a:pPr>
                      <a:r>
                        <a:rPr lang="en-GB" sz="1200">
                          <a:effectLst/>
                        </a:rPr>
                        <a:t>Comments</a:t>
                      </a:r>
                      <a:endParaRPr lang="sv-SE" sz="1200">
                        <a:effectLst/>
                        <a:latin typeface="Calibri" panose="020F0502020204030204" pitchFamily="34" charset="0"/>
                        <a:ea typeface="Calibri" panose="020F0502020204030204" pitchFamily="34" charset="0"/>
                        <a:cs typeface="Times New Roman" pitchFamily="2" charset="0"/>
                      </a:endParaRPr>
                    </a:p>
                  </a:txBody>
                  <a:tcPr marL="68580" marR="68580" marT="0" marB="0"/>
                </a:tc>
                <a:tc>
                  <a:txBody>
                    <a:bodyPr/>
                    <a:lstStyle/>
                    <a:p>
                      <a:pPr marL="457200" algn="l">
                        <a:lnSpc>
                          <a:spcPts val="1400"/>
                        </a:lnSpc>
                        <a:spcAft>
                          <a:spcPts val="1200"/>
                        </a:spcAft>
                        <a:tabLst>
                          <a:tab pos="3420745" algn="l"/>
                        </a:tabLst>
                      </a:pPr>
                      <a:r>
                        <a:rPr lang="en-GB" sz="1200">
                          <a:effectLst/>
                        </a:rPr>
                        <a:t>Required AMC connection</a:t>
                      </a:r>
                      <a:endParaRPr lang="sv-SE" sz="1200">
                        <a:effectLst/>
                        <a:latin typeface="Calibri" panose="020F0502020204030204" pitchFamily="34" charset="0"/>
                        <a:ea typeface="Calibri" panose="020F0502020204030204" pitchFamily="34" charset="0"/>
                        <a:cs typeface="Times New Roman" pitchFamily="2" charset="0"/>
                      </a:endParaRPr>
                    </a:p>
                  </a:txBody>
                  <a:tcPr marL="68580" marR="68580" marT="0" marB="0"/>
                </a:tc>
                <a:extLst>
                  <a:ext uri="{0D108BD9-81ED-4DB2-BD59-A6C34878D82A}">
                    <a16:rowId xmlns:a16="http://schemas.microsoft.com/office/drawing/2014/main" val="2524584807"/>
                  </a:ext>
                </a:extLst>
              </a:tr>
              <a:tr h="472443">
                <a:tc>
                  <a:txBody>
                    <a:bodyPr/>
                    <a:lstStyle/>
                    <a:p>
                      <a:pPr marL="457200" algn="l">
                        <a:lnSpc>
                          <a:spcPts val="1400"/>
                        </a:lnSpc>
                        <a:spcAft>
                          <a:spcPts val="0"/>
                        </a:spcAft>
                        <a:tabLst>
                          <a:tab pos="3420745" algn="l"/>
                        </a:tabLst>
                      </a:pPr>
                      <a:r>
                        <a:rPr lang="en-GB" sz="1200" b="0" dirty="0">
                          <a:effectLst/>
                        </a:rPr>
                        <a:t>BCM before RFQ</a:t>
                      </a:r>
                      <a:endParaRPr lang="sv-SE" sz="1200" b="0" dirty="0">
                        <a:effectLst/>
                        <a:latin typeface="Calibri" panose="020F0502020204030204" pitchFamily="34" charset="0"/>
                        <a:ea typeface="Calibri" panose="020F0502020204030204" pitchFamily="34" charset="0"/>
                        <a:cs typeface="Times New Roman" pitchFamily="2" charset="0"/>
                      </a:endParaRPr>
                    </a:p>
                  </a:txBody>
                  <a:tcPr marL="0" marR="0" marT="0" marB="0"/>
                </a:tc>
                <a:tc>
                  <a:txBody>
                    <a:bodyPr/>
                    <a:lstStyle/>
                    <a:p>
                      <a:pPr marL="457200" algn="l">
                        <a:lnSpc>
                          <a:spcPts val="1400"/>
                        </a:lnSpc>
                        <a:spcAft>
                          <a:spcPts val="0"/>
                        </a:spcAft>
                        <a:tabLst>
                          <a:tab pos="3420745" algn="l"/>
                        </a:tabLst>
                      </a:pPr>
                      <a:r>
                        <a:rPr lang="en-GB" sz="1200" b="0" dirty="0">
                          <a:effectLst/>
                        </a:rPr>
                        <a:t>BCM after RFQ</a:t>
                      </a:r>
                      <a:endParaRPr lang="sv-SE" sz="1200" b="0" dirty="0">
                        <a:effectLst/>
                        <a:latin typeface="Calibri" panose="020F0502020204030204" pitchFamily="34" charset="0"/>
                        <a:ea typeface="Calibri" panose="020F0502020204030204" pitchFamily="34" charset="0"/>
                        <a:cs typeface="Times New Roman" pitchFamily="2" charset="0"/>
                      </a:endParaRPr>
                    </a:p>
                  </a:txBody>
                  <a:tcPr marL="68580" marR="68580" marT="0" marB="0"/>
                </a:tc>
                <a:tc>
                  <a:txBody>
                    <a:bodyPr/>
                    <a:lstStyle/>
                    <a:p>
                      <a:pPr marL="457200" algn="l">
                        <a:lnSpc>
                          <a:spcPts val="1400"/>
                        </a:lnSpc>
                        <a:spcAft>
                          <a:spcPts val="0"/>
                        </a:spcAft>
                        <a:tabLst>
                          <a:tab pos="3420745" algn="l"/>
                        </a:tabLst>
                      </a:pPr>
                      <a:r>
                        <a:rPr lang="en-GB" sz="1200" b="0" dirty="0">
                          <a:effectLst/>
                        </a:rPr>
                        <a:t>Required early on (during commissioning)</a:t>
                      </a:r>
                      <a:endParaRPr lang="sv-SE" sz="1200" b="0" dirty="0">
                        <a:effectLst/>
                        <a:latin typeface="Calibri" panose="020F0502020204030204" pitchFamily="34" charset="0"/>
                        <a:ea typeface="Calibri" panose="020F0502020204030204" pitchFamily="34" charset="0"/>
                        <a:cs typeface="Times New Roman" pitchFamily="2" charset="0"/>
                      </a:endParaRPr>
                    </a:p>
                  </a:txBody>
                  <a:tcPr marL="0" marR="0" marT="0" marB="0"/>
                </a:tc>
                <a:tc>
                  <a:txBody>
                    <a:bodyPr/>
                    <a:lstStyle/>
                    <a:p>
                      <a:pPr marL="457200" algn="l">
                        <a:lnSpc>
                          <a:spcPts val="1400"/>
                        </a:lnSpc>
                        <a:spcAft>
                          <a:spcPts val="1200"/>
                        </a:spcAft>
                        <a:tabLst>
                          <a:tab pos="3420745" algn="l"/>
                        </a:tabLst>
                      </a:pPr>
                      <a:r>
                        <a:rPr lang="en-GB" sz="1200" b="0" dirty="0">
                          <a:effectLst/>
                        </a:rPr>
                        <a:t>AMC1</a:t>
                      </a:r>
                      <a:endParaRPr lang="sv-SE" sz="1200" b="0" dirty="0">
                        <a:effectLst/>
                        <a:latin typeface="Calibri" panose="020F0502020204030204" pitchFamily="34" charset="0"/>
                        <a:ea typeface="Calibri" panose="020F0502020204030204" pitchFamily="34" charset="0"/>
                        <a:cs typeface="Times New Roman" pitchFamily="2" charset="0"/>
                      </a:endParaRPr>
                    </a:p>
                  </a:txBody>
                  <a:tcPr marL="68580" marR="68580" marT="0" marB="0"/>
                </a:tc>
                <a:extLst>
                  <a:ext uri="{0D108BD9-81ED-4DB2-BD59-A6C34878D82A}">
                    <a16:rowId xmlns:a16="http://schemas.microsoft.com/office/drawing/2014/main" val="2074885931"/>
                  </a:ext>
                </a:extLst>
              </a:tr>
              <a:tr h="236222">
                <a:tc>
                  <a:txBody>
                    <a:bodyPr/>
                    <a:lstStyle/>
                    <a:p>
                      <a:pPr marL="457200" algn="l">
                        <a:lnSpc>
                          <a:spcPts val="1400"/>
                        </a:lnSpc>
                        <a:spcAft>
                          <a:spcPts val="0"/>
                        </a:spcAft>
                        <a:tabLst>
                          <a:tab pos="3420745" algn="l"/>
                        </a:tabLst>
                      </a:pPr>
                      <a:r>
                        <a:rPr lang="en-GB" sz="1200" b="0" dirty="0">
                          <a:effectLst/>
                        </a:rPr>
                        <a:t>BCM after RFQ</a:t>
                      </a:r>
                      <a:endParaRPr lang="sv-SE" sz="1200" b="0" dirty="0">
                        <a:effectLst/>
                        <a:latin typeface="Calibri" panose="020F0502020204030204" pitchFamily="34" charset="0"/>
                        <a:ea typeface="Calibri" panose="020F0502020204030204" pitchFamily="34" charset="0"/>
                        <a:cs typeface="Times New Roman" pitchFamily="2" charset="0"/>
                      </a:endParaRPr>
                    </a:p>
                  </a:txBody>
                  <a:tcPr marL="0" marR="0" marT="0" marB="0"/>
                </a:tc>
                <a:tc>
                  <a:txBody>
                    <a:bodyPr/>
                    <a:lstStyle/>
                    <a:p>
                      <a:pPr marL="457200" algn="l">
                        <a:lnSpc>
                          <a:spcPts val="1400"/>
                        </a:lnSpc>
                        <a:spcAft>
                          <a:spcPts val="0"/>
                        </a:spcAft>
                        <a:tabLst>
                          <a:tab pos="3420745" algn="l"/>
                        </a:tabLst>
                      </a:pPr>
                      <a:r>
                        <a:rPr lang="en-GB" sz="1200" b="0" dirty="0">
                          <a:effectLst/>
                        </a:rPr>
                        <a:t>BCM after DTL</a:t>
                      </a:r>
                      <a:endParaRPr lang="sv-SE" sz="1200" b="0" dirty="0">
                        <a:effectLst/>
                        <a:latin typeface="Calibri" panose="020F0502020204030204" pitchFamily="34" charset="0"/>
                        <a:ea typeface="Calibri" panose="020F0502020204030204" pitchFamily="34" charset="0"/>
                        <a:cs typeface="Times New Roman" pitchFamily="2" charset="0"/>
                      </a:endParaRPr>
                    </a:p>
                  </a:txBody>
                  <a:tcPr marL="68580" marR="68580" marT="0" marB="0"/>
                </a:tc>
                <a:tc>
                  <a:txBody>
                    <a:bodyPr/>
                    <a:lstStyle/>
                    <a:p>
                      <a:pPr marL="457200" algn="l">
                        <a:lnSpc>
                          <a:spcPts val="1400"/>
                        </a:lnSpc>
                        <a:spcAft>
                          <a:spcPts val="0"/>
                        </a:spcAft>
                        <a:tabLst>
                          <a:tab pos="3420745" algn="l"/>
                        </a:tabLst>
                      </a:pPr>
                      <a:r>
                        <a:rPr lang="en-GB" sz="1200" b="0" dirty="0">
                          <a:effectLst/>
                        </a:rPr>
                        <a:t> </a:t>
                      </a:r>
                      <a:endParaRPr lang="sv-SE" sz="1200" b="0" dirty="0">
                        <a:effectLst/>
                        <a:latin typeface="Calibri" panose="020F0502020204030204" pitchFamily="34" charset="0"/>
                        <a:ea typeface="Calibri" panose="020F0502020204030204" pitchFamily="34" charset="0"/>
                        <a:cs typeface="Times New Roman" pitchFamily="2" charset="0"/>
                      </a:endParaRPr>
                    </a:p>
                  </a:txBody>
                  <a:tcPr marL="68580" marR="68580" marT="0" marB="0"/>
                </a:tc>
                <a:tc>
                  <a:txBody>
                    <a:bodyPr/>
                    <a:lstStyle/>
                    <a:p>
                      <a:pPr marL="457200" algn="l">
                        <a:lnSpc>
                          <a:spcPts val="1400"/>
                        </a:lnSpc>
                        <a:spcAft>
                          <a:spcPts val="1200"/>
                        </a:spcAft>
                        <a:tabLst>
                          <a:tab pos="3420745" algn="l"/>
                        </a:tabLst>
                      </a:pPr>
                      <a:r>
                        <a:rPr lang="en-GB" sz="1200" b="0">
                          <a:effectLst/>
                        </a:rPr>
                        <a:t>AMC1 - AMC2</a:t>
                      </a:r>
                      <a:endParaRPr lang="sv-SE" sz="1200" b="0">
                        <a:effectLst/>
                        <a:latin typeface="Calibri" panose="020F0502020204030204" pitchFamily="34" charset="0"/>
                        <a:ea typeface="Calibri" panose="020F0502020204030204" pitchFamily="34" charset="0"/>
                        <a:cs typeface="Times New Roman" pitchFamily="2" charset="0"/>
                      </a:endParaRPr>
                    </a:p>
                  </a:txBody>
                  <a:tcPr marL="68580" marR="68580" marT="0" marB="0"/>
                </a:tc>
                <a:extLst>
                  <a:ext uri="{0D108BD9-81ED-4DB2-BD59-A6C34878D82A}">
                    <a16:rowId xmlns:a16="http://schemas.microsoft.com/office/drawing/2014/main" val="2287819002"/>
                  </a:ext>
                </a:extLst>
              </a:tr>
              <a:tr h="236222">
                <a:tc>
                  <a:txBody>
                    <a:bodyPr/>
                    <a:lstStyle/>
                    <a:p>
                      <a:pPr marL="457200" algn="l">
                        <a:lnSpc>
                          <a:spcPts val="1400"/>
                        </a:lnSpc>
                        <a:spcAft>
                          <a:spcPts val="0"/>
                        </a:spcAft>
                        <a:tabLst>
                          <a:tab pos="3420745" algn="l"/>
                        </a:tabLst>
                      </a:pPr>
                      <a:r>
                        <a:rPr lang="en-GB" sz="1200" b="0" dirty="0">
                          <a:effectLst/>
                        </a:rPr>
                        <a:t>BCM after DTL</a:t>
                      </a:r>
                      <a:endParaRPr lang="sv-SE" sz="1200" b="0" dirty="0">
                        <a:effectLst/>
                        <a:latin typeface="Calibri" panose="020F0502020204030204" pitchFamily="34" charset="0"/>
                        <a:ea typeface="Calibri" panose="020F0502020204030204" pitchFamily="34" charset="0"/>
                        <a:cs typeface="Times New Roman" pitchFamily="2" charset="0"/>
                      </a:endParaRPr>
                    </a:p>
                  </a:txBody>
                  <a:tcPr marL="0" marR="0" marT="0" marB="0"/>
                </a:tc>
                <a:tc>
                  <a:txBody>
                    <a:bodyPr/>
                    <a:lstStyle/>
                    <a:p>
                      <a:pPr marL="457200" algn="l">
                        <a:lnSpc>
                          <a:spcPts val="1400"/>
                        </a:lnSpc>
                        <a:spcAft>
                          <a:spcPts val="0"/>
                        </a:spcAft>
                        <a:tabLst>
                          <a:tab pos="3420745" algn="l"/>
                        </a:tabLst>
                      </a:pPr>
                      <a:r>
                        <a:rPr lang="en-GB" sz="1200" b="0" dirty="0">
                          <a:effectLst/>
                        </a:rPr>
                        <a:t>BCM after medium beta </a:t>
                      </a:r>
                      <a:endParaRPr lang="sv-SE" sz="1200" b="0" dirty="0">
                        <a:effectLst/>
                        <a:latin typeface="Calibri" panose="020F0502020204030204" pitchFamily="34" charset="0"/>
                        <a:ea typeface="Calibri" panose="020F0502020204030204" pitchFamily="34" charset="0"/>
                        <a:cs typeface="Times New Roman" pitchFamily="2" charset="0"/>
                      </a:endParaRPr>
                    </a:p>
                  </a:txBody>
                  <a:tcPr marL="68580" marR="68580" marT="0" marB="0"/>
                </a:tc>
                <a:tc>
                  <a:txBody>
                    <a:bodyPr/>
                    <a:lstStyle/>
                    <a:p>
                      <a:pPr marL="457200" algn="l">
                        <a:lnSpc>
                          <a:spcPts val="1400"/>
                        </a:lnSpc>
                        <a:spcAft>
                          <a:spcPts val="0"/>
                        </a:spcAft>
                        <a:tabLst>
                          <a:tab pos="3420745" algn="l"/>
                        </a:tabLst>
                      </a:pPr>
                      <a:r>
                        <a:rPr lang="en-GB" sz="1200" b="0" dirty="0">
                          <a:effectLst/>
                        </a:rPr>
                        <a:t> </a:t>
                      </a:r>
                      <a:endParaRPr lang="sv-SE" sz="1200" b="0" dirty="0">
                        <a:effectLst/>
                        <a:latin typeface="Calibri" panose="020F0502020204030204" pitchFamily="34" charset="0"/>
                        <a:ea typeface="Calibri" panose="020F0502020204030204" pitchFamily="34" charset="0"/>
                        <a:cs typeface="Times New Roman" pitchFamily="2" charset="0"/>
                      </a:endParaRPr>
                    </a:p>
                  </a:txBody>
                  <a:tcPr marL="68580" marR="68580" marT="0" marB="0"/>
                </a:tc>
                <a:tc>
                  <a:txBody>
                    <a:bodyPr/>
                    <a:lstStyle/>
                    <a:p>
                      <a:pPr marL="457200" algn="l">
                        <a:lnSpc>
                          <a:spcPts val="1400"/>
                        </a:lnSpc>
                        <a:spcAft>
                          <a:spcPts val="1200"/>
                        </a:spcAft>
                        <a:tabLst>
                          <a:tab pos="3420745" algn="l"/>
                        </a:tabLst>
                      </a:pPr>
                      <a:r>
                        <a:rPr lang="en-GB" sz="1200" b="0" dirty="0">
                          <a:effectLst/>
                        </a:rPr>
                        <a:t>AMC2 - AMC3</a:t>
                      </a:r>
                      <a:endParaRPr lang="sv-SE" sz="1200" b="0" dirty="0">
                        <a:effectLst/>
                        <a:latin typeface="Calibri" panose="020F0502020204030204" pitchFamily="34" charset="0"/>
                        <a:ea typeface="Calibri" panose="020F0502020204030204" pitchFamily="34" charset="0"/>
                        <a:cs typeface="Times New Roman" pitchFamily="2" charset="0"/>
                      </a:endParaRPr>
                    </a:p>
                  </a:txBody>
                  <a:tcPr marL="68580" marR="68580" marT="0" marB="0"/>
                </a:tc>
                <a:extLst>
                  <a:ext uri="{0D108BD9-81ED-4DB2-BD59-A6C34878D82A}">
                    <a16:rowId xmlns:a16="http://schemas.microsoft.com/office/drawing/2014/main" val="3363190059"/>
                  </a:ext>
                </a:extLst>
              </a:tr>
              <a:tr h="708665">
                <a:tc>
                  <a:txBody>
                    <a:bodyPr/>
                    <a:lstStyle/>
                    <a:p>
                      <a:pPr marL="457200" algn="l">
                        <a:lnSpc>
                          <a:spcPts val="1400"/>
                        </a:lnSpc>
                        <a:spcAft>
                          <a:spcPts val="0"/>
                        </a:spcAft>
                        <a:tabLst>
                          <a:tab pos="3420745" algn="l"/>
                        </a:tabLst>
                      </a:pPr>
                      <a:r>
                        <a:rPr lang="en-GB" sz="1200" b="0" dirty="0">
                          <a:effectLst/>
                        </a:rPr>
                        <a:t>BCM after DTL</a:t>
                      </a:r>
                      <a:endParaRPr lang="sv-SE" sz="1200" b="0" dirty="0">
                        <a:effectLst/>
                        <a:latin typeface="Calibri" panose="020F0502020204030204" pitchFamily="34" charset="0"/>
                        <a:ea typeface="Calibri" panose="020F0502020204030204" pitchFamily="34" charset="0"/>
                        <a:cs typeface="Times New Roman" pitchFamily="2" charset="0"/>
                      </a:endParaRPr>
                    </a:p>
                  </a:txBody>
                  <a:tcPr marL="0" marR="0" marT="0" marB="0"/>
                </a:tc>
                <a:tc>
                  <a:txBody>
                    <a:bodyPr/>
                    <a:lstStyle/>
                    <a:p>
                      <a:pPr marL="457200" algn="l">
                        <a:lnSpc>
                          <a:spcPts val="1400"/>
                        </a:lnSpc>
                        <a:spcAft>
                          <a:spcPts val="0"/>
                        </a:spcAft>
                        <a:tabLst>
                          <a:tab pos="3420745" algn="l"/>
                        </a:tabLst>
                      </a:pPr>
                      <a:r>
                        <a:rPr lang="en-GB" sz="1200" b="0" dirty="0">
                          <a:effectLst/>
                        </a:rPr>
                        <a:t>BCM after high beta</a:t>
                      </a:r>
                      <a:endParaRPr lang="sv-SE" sz="1200" b="0" dirty="0">
                        <a:effectLst/>
                        <a:latin typeface="Calibri" panose="020F0502020204030204" pitchFamily="34" charset="0"/>
                        <a:ea typeface="Calibri" panose="020F0502020204030204" pitchFamily="34" charset="0"/>
                        <a:cs typeface="Times New Roman" pitchFamily="2" charset="0"/>
                      </a:endParaRPr>
                    </a:p>
                  </a:txBody>
                  <a:tcPr marL="68580" marR="68580" marT="0" marB="0"/>
                </a:tc>
                <a:tc>
                  <a:txBody>
                    <a:bodyPr/>
                    <a:lstStyle/>
                    <a:p>
                      <a:pPr marL="457200" algn="l">
                        <a:lnSpc>
                          <a:spcPts val="1400"/>
                        </a:lnSpc>
                        <a:spcAft>
                          <a:spcPts val="0"/>
                        </a:spcAft>
                        <a:tabLst>
                          <a:tab pos="3420745" algn="l"/>
                        </a:tabLst>
                      </a:pPr>
                      <a:r>
                        <a:rPr lang="en-GB" sz="1200" b="0" dirty="0">
                          <a:effectLst/>
                        </a:rPr>
                        <a:t>Only to be made available after installation of the high beta cavities.</a:t>
                      </a:r>
                      <a:endParaRPr lang="sv-SE" sz="1200" b="0" dirty="0">
                        <a:effectLst/>
                        <a:latin typeface="Calibri" panose="020F0502020204030204" pitchFamily="34" charset="0"/>
                        <a:ea typeface="Calibri" panose="020F0502020204030204" pitchFamily="34" charset="0"/>
                        <a:cs typeface="Times New Roman" pitchFamily="2" charset="0"/>
                      </a:endParaRPr>
                    </a:p>
                  </a:txBody>
                  <a:tcPr marL="68580" marR="68580" marT="0" marB="0"/>
                </a:tc>
                <a:tc>
                  <a:txBody>
                    <a:bodyPr/>
                    <a:lstStyle/>
                    <a:p>
                      <a:pPr marL="457200" algn="l">
                        <a:lnSpc>
                          <a:spcPts val="1400"/>
                        </a:lnSpc>
                        <a:spcAft>
                          <a:spcPts val="1200"/>
                        </a:spcAft>
                        <a:tabLst>
                          <a:tab pos="3420745" algn="l"/>
                        </a:tabLst>
                      </a:pPr>
                      <a:r>
                        <a:rPr lang="en-GB" sz="1200" b="0" dirty="0">
                          <a:effectLst/>
                        </a:rPr>
                        <a:t>AMC2 - AMC4</a:t>
                      </a:r>
                      <a:endParaRPr lang="sv-SE" sz="1200" b="0" dirty="0">
                        <a:effectLst/>
                        <a:latin typeface="Calibri" panose="020F0502020204030204" pitchFamily="34" charset="0"/>
                        <a:ea typeface="Calibri" panose="020F0502020204030204" pitchFamily="34" charset="0"/>
                        <a:cs typeface="Times New Roman" pitchFamily="2" charset="0"/>
                      </a:endParaRPr>
                    </a:p>
                  </a:txBody>
                  <a:tcPr marL="68580" marR="68580" marT="0" marB="0"/>
                </a:tc>
                <a:extLst>
                  <a:ext uri="{0D108BD9-81ED-4DB2-BD59-A6C34878D82A}">
                    <a16:rowId xmlns:a16="http://schemas.microsoft.com/office/drawing/2014/main" val="2751127368"/>
                  </a:ext>
                </a:extLst>
              </a:tr>
              <a:tr h="236222">
                <a:tc>
                  <a:txBody>
                    <a:bodyPr/>
                    <a:lstStyle/>
                    <a:p>
                      <a:pPr marL="457200" algn="l">
                        <a:lnSpc>
                          <a:spcPts val="1400"/>
                        </a:lnSpc>
                        <a:spcAft>
                          <a:spcPts val="0"/>
                        </a:spcAft>
                        <a:tabLst>
                          <a:tab pos="3420745" algn="l"/>
                        </a:tabLst>
                      </a:pPr>
                      <a:r>
                        <a:rPr lang="en-GB" sz="1200" b="0" dirty="0">
                          <a:effectLst/>
                        </a:rPr>
                        <a:t>BCM after medium beta</a:t>
                      </a:r>
                      <a:endParaRPr lang="sv-SE" sz="1200" b="0" dirty="0">
                        <a:effectLst/>
                        <a:latin typeface="Calibri" panose="020F0502020204030204" pitchFamily="34" charset="0"/>
                        <a:ea typeface="Calibri" panose="020F0502020204030204" pitchFamily="34" charset="0"/>
                        <a:cs typeface="Times New Roman" pitchFamily="2" charset="0"/>
                      </a:endParaRPr>
                    </a:p>
                  </a:txBody>
                  <a:tcPr marL="0" marR="0" marT="0" marB="0"/>
                </a:tc>
                <a:tc>
                  <a:txBody>
                    <a:bodyPr/>
                    <a:lstStyle/>
                    <a:p>
                      <a:pPr marL="457200" algn="l">
                        <a:lnSpc>
                          <a:spcPts val="1400"/>
                        </a:lnSpc>
                        <a:spcAft>
                          <a:spcPts val="0"/>
                        </a:spcAft>
                        <a:tabLst>
                          <a:tab pos="3420745" algn="l"/>
                        </a:tabLst>
                      </a:pPr>
                      <a:r>
                        <a:rPr lang="en-GB" sz="1200" b="0">
                          <a:effectLst/>
                        </a:rPr>
                        <a:t>BCM before target</a:t>
                      </a:r>
                      <a:endParaRPr lang="sv-SE" sz="1200" b="0">
                        <a:effectLst/>
                        <a:latin typeface="Calibri" panose="020F0502020204030204" pitchFamily="34" charset="0"/>
                        <a:ea typeface="Calibri" panose="020F0502020204030204" pitchFamily="34" charset="0"/>
                        <a:cs typeface="Times New Roman" pitchFamily="2" charset="0"/>
                      </a:endParaRPr>
                    </a:p>
                  </a:txBody>
                  <a:tcPr marL="68580" marR="68580" marT="0" marB="0"/>
                </a:tc>
                <a:tc>
                  <a:txBody>
                    <a:bodyPr/>
                    <a:lstStyle/>
                    <a:p>
                      <a:pPr marL="457200" algn="l">
                        <a:lnSpc>
                          <a:spcPts val="1400"/>
                        </a:lnSpc>
                        <a:spcAft>
                          <a:spcPts val="0"/>
                        </a:spcAft>
                        <a:tabLst>
                          <a:tab pos="3420745" algn="l"/>
                        </a:tabLst>
                      </a:pPr>
                      <a:r>
                        <a:rPr lang="en-GB" sz="1200" b="0" dirty="0">
                          <a:effectLst/>
                        </a:rPr>
                        <a:t> </a:t>
                      </a:r>
                      <a:endParaRPr lang="sv-SE" sz="1200" b="0" dirty="0">
                        <a:effectLst/>
                        <a:latin typeface="Calibri" panose="020F0502020204030204" pitchFamily="34" charset="0"/>
                        <a:ea typeface="Calibri" panose="020F0502020204030204" pitchFamily="34" charset="0"/>
                        <a:cs typeface="Times New Roman" pitchFamily="2" charset="0"/>
                      </a:endParaRPr>
                    </a:p>
                  </a:txBody>
                  <a:tcPr marL="68580" marR="68580" marT="0" marB="0"/>
                </a:tc>
                <a:tc>
                  <a:txBody>
                    <a:bodyPr/>
                    <a:lstStyle/>
                    <a:p>
                      <a:pPr marL="457200" algn="l">
                        <a:lnSpc>
                          <a:spcPts val="1400"/>
                        </a:lnSpc>
                        <a:spcAft>
                          <a:spcPts val="1200"/>
                        </a:spcAft>
                        <a:tabLst>
                          <a:tab pos="3420745" algn="l"/>
                        </a:tabLst>
                      </a:pPr>
                      <a:r>
                        <a:rPr lang="en-GB" sz="1200" b="0" dirty="0">
                          <a:effectLst/>
                        </a:rPr>
                        <a:t>AMC3 - AMC7</a:t>
                      </a:r>
                      <a:endParaRPr lang="sv-SE" sz="1200" b="0" dirty="0">
                        <a:effectLst/>
                        <a:latin typeface="Calibri" panose="020F0502020204030204" pitchFamily="34" charset="0"/>
                        <a:ea typeface="Calibri" panose="020F0502020204030204" pitchFamily="34" charset="0"/>
                        <a:cs typeface="Times New Roman" pitchFamily="2" charset="0"/>
                      </a:endParaRPr>
                    </a:p>
                  </a:txBody>
                  <a:tcPr marL="68580" marR="68580" marT="0" marB="0"/>
                </a:tc>
                <a:extLst>
                  <a:ext uri="{0D108BD9-81ED-4DB2-BD59-A6C34878D82A}">
                    <a16:rowId xmlns:a16="http://schemas.microsoft.com/office/drawing/2014/main" val="1914010176"/>
                  </a:ext>
                </a:extLst>
              </a:tr>
              <a:tr h="472443">
                <a:tc>
                  <a:txBody>
                    <a:bodyPr/>
                    <a:lstStyle/>
                    <a:p>
                      <a:pPr marL="457200" algn="l">
                        <a:lnSpc>
                          <a:spcPts val="1400"/>
                        </a:lnSpc>
                        <a:spcAft>
                          <a:spcPts val="0"/>
                        </a:spcAft>
                        <a:tabLst>
                          <a:tab pos="3420745" algn="l"/>
                        </a:tabLst>
                      </a:pPr>
                      <a:r>
                        <a:rPr lang="en-GB" sz="1200" b="0" dirty="0">
                          <a:effectLst/>
                        </a:rPr>
                        <a:t>BCM after medium beta</a:t>
                      </a:r>
                      <a:endParaRPr lang="sv-SE" sz="1200" b="0" dirty="0">
                        <a:effectLst/>
                        <a:latin typeface="Calibri" panose="020F0502020204030204" pitchFamily="34" charset="0"/>
                        <a:ea typeface="Calibri" panose="020F0502020204030204" pitchFamily="34" charset="0"/>
                        <a:cs typeface="Times New Roman" pitchFamily="2" charset="0"/>
                      </a:endParaRPr>
                    </a:p>
                  </a:txBody>
                  <a:tcPr marL="0" marR="0" marT="0" marB="0"/>
                </a:tc>
                <a:tc>
                  <a:txBody>
                    <a:bodyPr/>
                    <a:lstStyle/>
                    <a:p>
                      <a:pPr marL="457200" algn="l">
                        <a:lnSpc>
                          <a:spcPts val="1400"/>
                        </a:lnSpc>
                        <a:spcAft>
                          <a:spcPts val="0"/>
                        </a:spcAft>
                        <a:tabLst>
                          <a:tab pos="3420745" algn="l"/>
                        </a:tabLst>
                      </a:pPr>
                      <a:r>
                        <a:rPr lang="en-GB" sz="1200" b="0" dirty="0">
                          <a:effectLst/>
                        </a:rPr>
                        <a:t>BCM before beam dump</a:t>
                      </a:r>
                      <a:endParaRPr lang="sv-SE" sz="1200" b="0" dirty="0">
                        <a:effectLst/>
                        <a:latin typeface="Calibri" panose="020F0502020204030204" pitchFamily="34" charset="0"/>
                        <a:ea typeface="Calibri" panose="020F0502020204030204" pitchFamily="34" charset="0"/>
                        <a:cs typeface="Times New Roman" pitchFamily="2" charset="0"/>
                      </a:endParaRPr>
                    </a:p>
                  </a:txBody>
                  <a:tcPr marL="68580" marR="68580" marT="0" marB="0"/>
                </a:tc>
                <a:tc>
                  <a:txBody>
                    <a:bodyPr/>
                    <a:lstStyle/>
                    <a:p>
                      <a:pPr marL="457200" algn="l">
                        <a:lnSpc>
                          <a:spcPts val="1400"/>
                        </a:lnSpc>
                        <a:spcAft>
                          <a:spcPts val="0"/>
                        </a:spcAft>
                        <a:tabLst>
                          <a:tab pos="3420745" algn="l"/>
                        </a:tabLst>
                      </a:pPr>
                      <a:r>
                        <a:rPr lang="en-GB" sz="1200" b="0" dirty="0">
                          <a:effectLst/>
                        </a:rPr>
                        <a:t> </a:t>
                      </a:r>
                      <a:endParaRPr lang="sv-SE" sz="1200" b="0" dirty="0">
                        <a:effectLst/>
                        <a:latin typeface="Calibri" panose="020F0502020204030204" pitchFamily="34" charset="0"/>
                        <a:ea typeface="Calibri" panose="020F0502020204030204" pitchFamily="34" charset="0"/>
                        <a:cs typeface="Times New Roman" pitchFamily="2" charset="0"/>
                      </a:endParaRPr>
                    </a:p>
                  </a:txBody>
                  <a:tcPr marL="68580" marR="68580" marT="0" marB="0"/>
                </a:tc>
                <a:tc>
                  <a:txBody>
                    <a:bodyPr/>
                    <a:lstStyle/>
                    <a:p>
                      <a:pPr marL="457200" algn="l">
                        <a:lnSpc>
                          <a:spcPts val="1400"/>
                        </a:lnSpc>
                        <a:spcAft>
                          <a:spcPts val="1200"/>
                        </a:spcAft>
                        <a:tabLst>
                          <a:tab pos="3420745" algn="l"/>
                        </a:tabLst>
                      </a:pPr>
                      <a:r>
                        <a:rPr lang="en-GB" sz="1200" b="0" dirty="0">
                          <a:effectLst/>
                        </a:rPr>
                        <a:t>AMC3 - AMC7</a:t>
                      </a:r>
                      <a:endParaRPr lang="sv-SE" sz="1200" b="0" dirty="0">
                        <a:effectLst/>
                        <a:latin typeface="Calibri" panose="020F0502020204030204" pitchFamily="34" charset="0"/>
                        <a:ea typeface="Calibri" panose="020F0502020204030204" pitchFamily="34" charset="0"/>
                        <a:cs typeface="Times New Roman" pitchFamily="2" charset="0"/>
                      </a:endParaRPr>
                    </a:p>
                  </a:txBody>
                  <a:tcPr marL="68580" marR="68580" marT="0" marB="0"/>
                </a:tc>
                <a:extLst>
                  <a:ext uri="{0D108BD9-81ED-4DB2-BD59-A6C34878D82A}">
                    <a16:rowId xmlns:a16="http://schemas.microsoft.com/office/drawing/2014/main" val="728166045"/>
                  </a:ext>
                </a:extLst>
              </a:tr>
            </a:tbl>
          </a:graphicData>
        </a:graphic>
      </p:graphicFrame>
      <p:sp>
        <p:nvSpPr>
          <p:cNvPr id="11" name="TextBox 10">
            <a:extLst>
              <a:ext uri="{FF2B5EF4-FFF2-40B4-BE49-F238E27FC236}">
                <a16:creationId xmlns:a16="http://schemas.microsoft.com/office/drawing/2014/main" id="{B6CDF89D-C936-B84D-BA9D-9FC17FCCCC64}"/>
              </a:ext>
            </a:extLst>
          </p:cNvPr>
          <p:cNvSpPr txBox="1"/>
          <p:nvPr/>
        </p:nvSpPr>
        <p:spPr>
          <a:xfrm>
            <a:off x="251520" y="2082334"/>
            <a:ext cx="8435280" cy="338554"/>
          </a:xfrm>
          <a:prstGeom prst="rect">
            <a:avLst/>
          </a:prstGeom>
          <a:noFill/>
        </p:spPr>
        <p:txBody>
          <a:bodyPr wrap="square" rtlCol="0">
            <a:spAutoFit/>
          </a:bodyPr>
          <a:lstStyle/>
          <a:p>
            <a:r>
              <a:rPr lang="en-US" sz="1600" dirty="0"/>
              <a:t>Critical ACCT pairs for machine protection as defined by the MPS group:</a:t>
            </a:r>
          </a:p>
        </p:txBody>
      </p:sp>
    </p:spTree>
    <p:extLst>
      <p:ext uri="{BB962C8B-B14F-4D97-AF65-F5344CB8AC3E}">
        <p14:creationId xmlns:p14="http://schemas.microsoft.com/office/powerpoint/2010/main" val="428434796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996A4-11A4-5343-A89E-35D9AF0D5A85}"/>
              </a:ext>
            </a:extLst>
          </p:cNvPr>
          <p:cNvSpPr>
            <a:spLocks noGrp="1"/>
          </p:cNvSpPr>
          <p:nvPr>
            <p:ph type="title"/>
          </p:nvPr>
        </p:nvSpPr>
        <p:spPr/>
        <p:txBody>
          <a:bodyPr/>
          <a:lstStyle/>
          <a:p>
            <a:r>
              <a:rPr lang="en-US" dirty="0"/>
              <a:t>Considerations for differential current measurement with the BCM</a:t>
            </a:r>
          </a:p>
        </p:txBody>
      </p:sp>
      <p:sp>
        <p:nvSpPr>
          <p:cNvPr id="4" name="Slide Number Placeholder 3">
            <a:extLst>
              <a:ext uri="{FF2B5EF4-FFF2-40B4-BE49-F238E27FC236}">
                <a16:creationId xmlns:a16="http://schemas.microsoft.com/office/drawing/2014/main" id="{1789DDAB-5648-C74E-919B-3BB3F32F14AE}"/>
              </a:ext>
            </a:extLst>
          </p:cNvPr>
          <p:cNvSpPr>
            <a:spLocks noGrp="1"/>
          </p:cNvSpPr>
          <p:nvPr>
            <p:ph type="sldNum" sz="quarter" idx="12"/>
          </p:nvPr>
        </p:nvSpPr>
        <p:spPr/>
        <p:txBody>
          <a:bodyPr/>
          <a:lstStyle/>
          <a:p>
            <a:fld id="{551115BC-487E-4422-894C-CB7CD3E79223}" type="slidenum">
              <a:rPr lang="sv-SE" smtClean="0"/>
              <a:t>8</a:t>
            </a:fld>
            <a:endParaRPr lang="sv-SE" dirty="0"/>
          </a:p>
        </p:txBody>
      </p:sp>
      <p:sp>
        <p:nvSpPr>
          <p:cNvPr id="5" name="Content Placeholder 2">
            <a:extLst>
              <a:ext uri="{FF2B5EF4-FFF2-40B4-BE49-F238E27FC236}">
                <a16:creationId xmlns:a16="http://schemas.microsoft.com/office/drawing/2014/main" id="{312E6879-8CD7-B84B-81C6-BA99A6372197}"/>
              </a:ext>
            </a:extLst>
          </p:cNvPr>
          <p:cNvSpPr>
            <a:spLocks noGrp="1"/>
          </p:cNvSpPr>
          <p:nvPr>
            <p:ph idx="1"/>
          </p:nvPr>
        </p:nvSpPr>
        <p:spPr>
          <a:xfrm>
            <a:off x="323528" y="1557697"/>
            <a:ext cx="8496944" cy="5163777"/>
          </a:xfrm>
        </p:spPr>
        <p:txBody>
          <a:bodyPr>
            <a:noAutofit/>
          </a:bodyPr>
          <a:lstStyle/>
          <a:p>
            <a:r>
              <a:rPr lang="en-US" sz="2000" dirty="0"/>
              <a:t>The ACCT distance in the critical differential pairs ranges from a few meters to more than 300 m.</a:t>
            </a:r>
          </a:p>
          <a:p>
            <a:r>
              <a:rPr lang="en-GB" sz="2000" dirty="0"/>
              <a:t>In the differential pairs where the two ACCTs are not connected to the same crate, a low-latency optical link will be used for sending the ACCT data from the upstream carte to the downstream one.</a:t>
            </a:r>
          </a:p>
          <a:p>
            <a:r>
              <a:rPr lang="en-GB" sz="2000" dirty="0"/>
              <a:t>A fine delay mechanism will be used to compensate the propagation delays of the differential pulses, hence avoid unwanted beam stops particularly during the pulse rise/fall times.</a:t>
            </a:r>
          </a:p>
          <a:p>
            <a:r>
              <a:rPr lang="en-GB" sz="2000" dirty="0"/>
              <a:t>In the differential pairs where the two pulses have different widths and/or different rise/fall times, the BCM FW deactivates the differential interlocks during short intervals around the pulse rise/fall times to avoid false beam aborts.</a:t>
            </a:r>
          </a:p>
          <a:p>
            <a:r>
              <a:rPr lang="en-GB" sz="2000" dirty="0"/>
              <a:t>The differential interlock consists of a fast (integration time of ~1 us), medium (integration time of ~100 us) and a slow (i.e. integration over the whole pulse width) algorithm to be able to detect large and sudden as well as small and persisting losses.</a:t>
            </a:r>
            <a:r>
              <a:rPr lang="en-US" sz="2000" dirty="0"/>
              <a:t> </a:t>
            </a:r>
          </a:p>
          <a:p>
            <a:endParaRPr lang="en-US" sz="2000" dirty="0"/>
          </a:p>
        </p:txBody>
      </p:sp>
    </p:spTree>
    <p:extLst>
      <p:ext uri="{BB962C8B-B14F-4D97-AF65-F5344CB8AC3E}">
        <p14:creationId xmlns:p14="http://schemas.microsoft.com/office/powerpoint/2010/main" val="398346798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860F3-A2F2-D34A-8F57-42530E04FE0E}"/>
              </a:ext>
            </a:extLst>
          </p:cNvPr>
          <p:cNvSpPr>
            <a:spLocks noGrp="1"/>
          </p:cNvSpPr>
          <p:nvPr>
            <p:ph type="title"/>
          </p:nvPr>
        </p:nvSpPr>
        <p:spPr/>
        <p:txBody>
          <a:bodyPr/>
          <a:lstStyle/>
          <a:p>
            <a:r>
              <a:rPr lang="en-US" dirty="0"/>
              <a:t>BCM optical cabling diagram</a:t>
            </a:r>
          </a:p>
        </p:txBody>
      </p:sp>
      <p:sp>
        <p:nvSpPr>
          <p:cNvPr id="4" name="Slide Number Placeholder 3">
            <a:extLst>
              <a:ext uri="{FF2B5EF4-FFF2-40B4-BE49-F238E27FC236}">
                <a16:creationId xmlns:a16="http://schemas.microsoft.com/office/drawing/2014/main" id="{CD1C6D1F-A5EB-664B-A306-8DFB1A9B19CE}"/>
              </a:ext>
            </a:extLst>
          </p:cNvPr>
          <p:cNvSpPr>
            <a:spLocks noGrp="1"/>
          </p:cNvSpPr>
          <p:nvPr>
            <p:ph type="sldNum" sz="quarter" idx="12"/>
          </p:nvPr>
        </p:nvSpPr>
        <p:spPr/>
        <p:txBody>
          <a:bodyPr/>
          <a:lstStyle/>
          <a:p>
            <a:fld id="{551115BC-487E-4422-894C-CB7CD3E79223}" type="slidenum">
              <a:rPr lang="sv-SE" smtClean="0"/>
              <a:t>9</a:t>
            </a:fld>
            <a:endParaRPr lang="sv-SE" dirty="0"/>
          </a:p>
        </p:txBody>
      </p:sp>
      <p:pic>
        <p:nvPicPr>
          <p:cNvPr id="5" name="Picture 4">
            <a:extLst>
              <a:ext uri="{FF2B5EF4-FFF2-40B4-BE49-F238E27FC236}">
                <a16:creationId xmlns:a16="http://schemas.microsoft.com/office/drawing/2014/main" id="{767037C9-0C7A-1041-BED7-4347128ECD21}"/>
              </a:ext>
            </a:extLst>
          </p:cNvPr>
          <p:cNvPicPr>
            <a:picLocks noChangeAspect="1"/>
          </p:cNvPicPr>
          <p:nvPr/>
        </p:nvPicPr>
        <p:blipFill>
          <a:blip r:embed="rId2"/>
          <a:stretch>
            <a:fillRect/>
          </a:stretch>
        </p:blipFill>
        <p:spPr>
          <a:xfrm>
            <a:off x="827584" y="1636291"/>
            <a:ext cx="7430045" cy="5085184"/>
          </a:xfrm>
          <a:prstGeom prst="rect">
            <a:avLst/>
          </a:prstGeom>
        </p:spPr>
      </p:pic>
      <p:sp>
        <p:nvSpPr>
          <p:cNvPr id="7" name="TextBox 6">
            <a:extLst>
              <a:ext uri="{FF2B5EF4-FFF2-40B4-BE49-F238E27FC236}">
                <a16:creationId xmlns:a16="http://schemas.microsoft.com/office/drawing/2014/main" id="{EEB76F5F-102E-A64B-A537-5232594BD23F}"/>
              </a:ext>
            </a:extLst>
          </p:cNvPr>
          <p:cNvSpPr txBox="1"/>
          <p:nvPr/>
        </p:nvSpPr>
        <p:spPr>
          <a:xfrm>
            <a:off x="5148064" y="5314410"/>
            <a:ext cx="3995937" cy="400110"/>
          </a:xfrm>
          <a:prstGeom prst="rect">
            <a:avLst/>
          </a:prstGeom>
          <a:noFill/>
        </p:spPr>
        <p:txBody>
          <a:bodyPr wrap="square" rtlCol="0">
            <a:spAutoFit/>
          </a:bodyPr>
          <a:lstStyle/>
          <a:p>
            <a:r>
              <a:rPr lang="en-US" sz="1000" dirty="0">
                <a:solidFill>
                  <a:srgbClr val="0070C0"/>
                </a:solidFill>
              </a:rPr>
              <a:t>Total no. of ways to select 2 ACCTs out of 19 = C(19,2) = 171</a:t>
            </a:r>
          </a:p>
          <a:p>
            <a:r>
              <a:rPr lang="en-US" sz="1000" dirty="0">
                <a:solidFill>
                  <a:srgbClr val="0070C0"/>
                </a:solidFill>
              </a:rPr>
              <a:t>Total no. of ways to define a differential pair using the above scheme = 57</a:t>
            </a:r>
          </a:p>
        </p:txBody>
      </p:sp>
    </p:spTree>
    <p:extLst>
      <p:ext uri="{BB962C8B-B14F-4D97-AF65-F5344CB8AC3E}">
        <p14:creationId xmlns:p14="http://schemas.microsoft.com/office/powerpoint/2010/main" val="3160654745"/>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36373"/>
  <p:tag name="AS_OS" val="Microsoft Windows NT 6.1.7601 Service Pack 1"/>
  <p:tag name="AS_RELEASE_DATE" val="2014.10.14"/>
  <p:tag name="AS_TITLE" val="Aspose.Slides for .NET 4.0"/>
  <p:tag name="AS_VERSION" val="14.8.0.0"/>
</p:tagLst>
</file>

<file path=ppt/theme/theme1.xml><?xml version="1.0" encoding="utf-8"?>
<a:theme xmlns:a="http://schemas.openxmlformats.org/drawingml/2006/main" name="ESS Core 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SS Core Powerpoint" id="{F02C5803-D437-4A4B-B279-84472F47EB33}" vid="{77746F4A-52A9-724A-84EC-D1436FAAE3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22022</TotalTime>
  <Words>1547</Words>
  <Application>Microsoft Macintosh PowerPoint</Application>
  <PresentationFormat>On-screen Show (4:3)</PresentationFormat>
  <Paragraphs>152</Paragraphs>
  <Slides>15</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Optima</vt:lpstr>
      <vt:lpstr>Times New Roman</vt:lpstr>
      <vt:lpstr>ESS Core Powerpoint</vt:lpstr>
      <vt:lpstr>Towards final BCM firmware and interface to MPS    Hooman Hassanzadegan BI forum, 20-22 Nov 2018, Lund</vt:lpstr>
      <vt:lpstr>BCM machine protection functions</vt:lpstr>
      <vt:lpstr>References for BCM machine protection</vt:lpstr>
      <vt:lpstr>BCM FW versions</vt:lpstr>
      <vt:lpstr>BCM timing requirements</vt:lpstr>
      <vt:lpstr>BCM-FBIS interface</vt:lpstr>
      <vt:lpstr>Differential ACCT pairs</vt:lpstr>
      <vt:lpstr>Considerations for differential current measurement with the BCM</vt:lpstr>
      <vt:lpstr>BCM optical cabling diagram</vt:lpstr>
      <vt:lpstr>RFQ and the MEBT chopper losses</vt:lpstr>
      <vt:lpstr>Setup for Timing+FBIS+BCM tests</vt:lpstr>
      <vt:lpstr>Interlock on too-high beam current</vt:lpstr>
      <vt:lpstr>Interlock on errant and too-low beams</vt:lpstr>
      <vt:lpstr>Interlock on differential currents</vt:lpstr>
      <vt:lpstr>Issues / next steps</vt:lpstr>
    </vt:vector>
  </TitlesOfParts>
  <Manager/>
  <Company>ESS</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Heléne Björkman</dc:creator>
  <cp:lastModifiedBy>Microsoft Office User</cp:lastModifiedBy>
  <cp:revision>331</cp:revision>
  <cp:lastPrinted>2017-01-23T14:48:29Z</cp:lastPrinted>
  <dcterms:created xsi:type="dcterms:W3CDTF">2013-10-29T16:05:10Z</dcterms:created>
  <dcterms:modified xsi:type="dcterms:W3CDTF">2018-11-20T19:14:35Z</dcterms:modified>
</cp:coreProperties>
</file>