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325" r:id="rId2"/>
    <p:sldId id="488" r:id="rId3"/>
    <p:sldId id="571" r:id="rId4"/>
    <p:sldId id="632" r:id="rId5"/>
    <p:sldId id="633" r:id="rId6"/>
    <p:sldId id="637" r:id="rId7"/>
    <p:sldId id="638" r:id="rId8"/>
    <p:sldId id="634" r:id="rId9"/>
    <p:sldId id="635" r:id="rId10"/>
    <p:sldId id="615" r:id="rId11"/>
    <p:sldId id="582" r:id="rId12"/>
    <p:sldId id="585" r:id="rId13"/>
    <p:sldId id="631" r:id="rId14"/>
    <p:sldId id="600" r:id="rId15"/>
    <p:sldId id="601" r:id="rId16"/>
    <p:sldId id="602" r:id="rId17"/>
    <p:sldId id="603" r:id="rId18"/>
    <p:sldId id="604" r:id="rId19"/>
    <p:sldId id="605" r:id="rId20"/>
    <p:sldId id="610" r:id="rId21"/>
    <p:sldId id="612" r:id="rId22"/>
    <p:sldId id="573" r:id="rId23"/>
    <p:sldId id="576" r:id="rId24"/>
    <p:sldId id="636" r:id="rId25"/>
    <p:sldId id="642" r:id="rId26"/>
    <p:sldId id="593" r:id="rId27"/>
    <p:sldId id="640" r:id="rId28"/>
    <p:sldId id="470" r:id="rId29"/>
    <p:sldId id="643" r:id="rId30"/>
    <p:sldId id="617" r:id="rId31"/>
    <p:sldId id="619" r:id="rId32"/>
    <p:sldId id="620" r:id="rId33"/>
    <p:sldId id="514" r:id="rId34"/>
    <p:sldId id="469" r:id="rId35"/>
    <p:sldId id="575" r:id="rId36"/>
    <p:sldId id="623" r:id="rId37"/>
    <p:sldId id="624" r:id="rId38"/>
    <p:sldId id="625" r:id="rId39"/>
    <p:sldId id="641" r:id="rId40"/>
    <p:sldId id="630" r:id="rId41"/>
    <p:sldId id="627" r:id="rId42"/>
    <p:sldId id="629" r:id="rId43"/>
    <p:sldId id="628" r:id="rId44"/>
    <p:sldId id="644" r:id="rId45"/>
    <p:sldId id="583" r:id="rId46"/>
    <p:sldId id="587" r:id="rId47"/>
    <p:sldId id="510" r:id="rId48"/>
    <p:sldId id="518" r:id="rId49"/>
    <p:sldId id="519" r:id="rId50"/>
    <p:sldId id="596" r:id="rId51"/>
    <p:sldId id="597" r:id="rId52"/>
    <p:sldId id="598" r:id="rId53"/>
    <p:sldId id="599" r:id="rId54"/>
    <p:sldId id="607" r:id="rId55"/>
    <p:sldId id="608" r:id="rId56"/>
    <p:sldId id="609" r:id="rId57"/>
    <p:sldId id="613" r:id="rId58"/>
    <p:sldId id="606" r:id="rId59"/>
    <p:sldId id="645" r:id="rId6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S User" initials="E" lastIdx="38" clrIdx="0"/>
  <p:cmAuthor id="1" name="Annika Nordt" initials="AN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AA4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7" autoAdjust="0"/>
    <p:restoredTop sz="94953" autoAdjust="0"/>
  </p:normalViewPr>
  <p:slideViewPr>
    <p:cSldViewPr>
      <p:cViewPr varScale="1">
        <p:scale>
          <a:sx n="82" d="100"/>
          <a:sy n="82" d="100"/>
        </p:scale>
        <p:origin x="21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2018-11-19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101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07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081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5425" indent="-225425">
              <a:tabLst/>
              <a:defRPr>
                <a:solidFill>
                  <a:schemeClr val="tx1"/>
                </a:solidFill>
                <a:effectLst/>
              </a:defRPr>
            </a:lvl1pPr>
            <a:lvl2pPr marL="534988" indent="-273050">
              <a:tabLst/>
              <a:defRPr>
                <a:solidFill>
                  <a:schemeClr val="tx1"/>
                </a:solidFill>
                <a:effectLst/>
              </a:defRPr>
            </a:lvl2pPr>
            <a:lvl3pPr marL="715963" indent="-163513">
              <a:tabLst/>
              <a:defRPr>
                <a:solidFill>
                  <a:schemeClr val="tx1"/>
                </a:solidFill>
                <a:effectLst/>
              </a:defRPr>
            </a:lvl3pPr>
            <a:lvl4pPr marL="933450" indent="-163513">
              <a:tabLst/>
              <a:defRPr>
                <a:solidFill>
                  <a:schemeClr val="tx1"/>
                </a:solidFill>
                <a:effectLst/>
              </a:defRPr>
            </a:lvl4pPr>
            <a:lvl5pPr marL="1160463" indent="-173038">
              <a:tabLst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spcBef>
          <a:spcPct val="20000"/>
        </a:spcBef>
        <a:buFont typeface="Wingdings" charset="2"/>
        <a:buChar char="§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084263" indent="-169863" algn="l" defTabSz="914400" rtl="0" eaLnBrk="1" latinLnBrk="0" hangingPunct="1">
        <a:spcBef>
          <a:spcPct val="20000"/>
        </a:spcBef>
        <a:buFont typeface="Wingdings" charset="2"/>
        <a:buChar char="§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8138" indent="-236538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7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048" y="206084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BLM </a:t>
            </a:r>
            <a:br>
              <a:rPr lang="en-GB" sz="4400" dirty="0"/>
            </a:br>
            <a:r>
              <a:rPr lang="en-GB" sz="2800" dirty="0"/>
              <a:t>update &amp; overview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5576" y="318311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i="1" dirty="0"/>
              <a:t>Irena Dolenc Kittelmann</a:t>
            </a:r>
          </a:p>
          <a:p>
            <a:pPr algn="ctr"/>
            <a:r>
              <a:rPr lang="en-GB" sz="2000" i="1" dirty="0"/>
              <a:t>(</a:t>
            </a:r>
            <a:r>
              <a:rPr lang="en-GB" sz="1600" i="1" dirty="0"/>
              <a:t>BLM System Lead</a:t>
            </a:r>
            <a:r>
              <a:rPr lang="en-GB" sz="2000" i="1" dirty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7976" y="6093296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/>
              <a:t>BI Forum, ESS, Lund, Sweden, 20-22/11/2018</a:t>
            </a:r>
          </a:p>
        </p:txBody>
      </p:sp>
    </p:spTree>
    <p:extLst>
      <p:ext uri="{BB962C8B-B14F-4D97-AF65-F5344CB8AC3E}">
        <p14:creationId xmlns:p14="http://schemas.microsoft.com/office/powerpoint/2010/main" val="170921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0210-C2DD-1A4D-95FD-16EC10946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i="1" dirty="0" err="1"/>
              <a:t>nBLM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292631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286F-DDD4-2741-B71E-36BCA16B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36F44-AFAD-0D45-906B-2E35B4BF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B196C-E0D9-FD47-84BA-4B6083A6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71368"/>
            <a:ext cx="1344002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56618-E2C7-0247-A131-A1D1A966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8" y="1461350"/>
            <a:ext cx="973125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AB864-8F52-4E4D-9355-5B25AC37C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101" y="1466792"/>
            <a:ext cx="661622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44182-F75A-8346-A8AC-BC52A4033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15" y="1471368"/>
            <a:ext cx="454737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B2438-C89C-2A43-A05C-8725AB154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283968" y="1556792"/>
            <a:ext cx="587455" cy="540000"/>
          </a:xfrm>
          <a:prstGeom prst="rect">
            <a:avLst/>
          </a:prstGeom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00535F-B68E-F747-A835-3EDFED3B9B02}"/>
              </a:ext>
            </a:extLst>
          </p:cNvPr>
          <p:cNvSpPr txBox="1">
            <a:spLocks/>
          </p:cNvSpPr>
          <p:nvPr/>
        </p:nvSpPr>
        <p:spPr>
          <a:xfrm>
            <a:off x="133164" y="2235946"/>
            <a:ext cx="2890664" cy="2651871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</a:effectLst>
        </p:spPr>
        <p:txBody>
          <a:bodyPr vert="horz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CEA DEDIP (BD IK)</a:t>
            </a:r>
          </a:p>
          <a:p>
            <a:pPr marL="134938" indent="-127000"/>
            <a:r>
              <a:rPr lang="en-US" sz="1400" dirty="0">
                <a:solidFill>
                  <a:schemeClr val="tx1"/>
                </a:solidFill>
              </a:rPr>
              <a:t>Detector and FEE design &amp; production</a:t>
            </a:r>
          </a:p>
          <a:p>
            <a:pPr marL="134938" indent="-127000"/>
            <a:r>
              <a:rPr lang="en-US" sz="1400" dirty="0">
                <a:solidFill>
                  <a:schemeClr val="tx1"/>
                </a:solidFill>
              </a:rPr>
              <a:t>Gas system and mechanical support design &amp; fabrication/procurement</a:t>
            </a:r>
          </a:p>
          <a:p>
            <a:pPr marL="134938" indent="-127000"/>
            <a:r>
              <a:rPr lang="en-US" sz="1400" dirty="0">
                <a:solidFill>
                  <a:schemeClr val="tx1"/>
                </a:solidFill>
              </a:rPr>
              <a:t>Procurement of part of DAQ HW (digitizers, HV, LV, short cables) </a:t>
            </a:r>
          </a:p>
          <a:p>
            <a:pPr marL="0" indent="0">
              <a:buNone/>
            </a:pPr>
            <a:endParaRPr lang="en-US" sz="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CEA DIS (ICS IK)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Monitoring and control SW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F3DDE8-ED94-714F-8F37-32C039F793DF}"/>
              </a:ext>
            </a:extLst>
          </p:cNvPr>
          <p:cNvSpPr txBox="1">
            <a:spLocks/>
          </p:cNvSpPr>
          <p:nvPr/>
        </p:nvSpPr>
        <p:spPr>
          <a:xfrm>
            <a:off x="3131840" y="2235946"/>
            <a:ext cx="2304256" cy="823678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LUT DMCS (ICS IK)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FPGA FW design and implementation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2344A91-BCB9-4242-B845-1004508513AB}"/>
              </a:ext>
            </a:extLst>
          </p:cNvPr>
          <p:cNvSpPr txBox="1">
            <a:spLocks/>
          </p:cNvSpPr>
          <p:nvPr/>
        </p:nvSpPr>
        <p:spPr>
          <a:xfrm>
            <a:off x="5652120" y="2237960"/>
            <a:ext cx="3342950" cy="4215376"/>
          </a:xfrm>
          <a:prstGeom prst="rect">
            <a:avLst/>
          </a:prstGeom>
          <a:noFill/>
          <a:ln w="9525" cmpd="sng">
            <a:solidFill>
              <a:schemeClr val="accent1">
                <a:alpha val="43000"/>
              </a:schemeClr>
            </a:solidFill>
          </a:ln>
          <a:effectLst>
            <a:glow rad="381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BD</a:t>
            </a:r>
          </a:p>
          <a:p>
            <a:pPr marL="134938" indent="-127000"/>
            <a:r>
              <a:rPr lang="en-US" sz="1400" dirty="0">
                <a:solidFill>
                  <a:schemeClr val="tx1"/>
                </a:solidFill>
              </a:rPr>
              <a:t>System architecture, for example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Detector and electronics layout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Mechanical support integration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Gas lines 3d model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Development of specifications and requirements</a:t>
            </a:r>
          </a:p>
          <a:p>
            <a:pPr marL="361950" lvl="2" indent="-90488"/>
            <a:r>
              <a:rPr lang="en-US" sz="1100" dirty="0">
                <a:solidFill>
                  <a:schemeClr val="tx1"/>
                </a:solidFill>
              </a:rPr>
              <a:t>Spec. relevant for detector design</a:t>
            </a:r>
          </a:p>
          <a:p>
            <a:pPr marL="361950" lvl="2" indent="-90488"/>
            <a:r>
              <a:rPr lang="en-US" sz="1100" dirty="0">
                <a:solidFill>
                  <a:schemeClr val="tx1"/>
                </a:solidFill>
              </a:rPr>
              <a:t>Def. of FW and SW functionality </a:t>
            </a:r>
          </a:p>
          <a:p>
            <a:pPr marL="579438" lvl="3" indent="-127000"/>
            <a:r>
              <a:rPr lang="en-US" sz="1100" dirty="0">
                <a:solidFill>
                  <a:schemeClr val="tx1"/>
                </a:solidFill>
              </a:rPr>
              <a:t>Def. of data processing (FPGA </a:t>
            </a:r>
            <a:r>
              <a:rPr lang="en-US" sz="1100" dirty="0" err="1">
                <a:solidFill>
                  <a:schemeClr val="tx1"/>
                </a:solidFill>
              </a:rPr>
              <a:t>algos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</a:p>
          <a:p>
            <a:pPr marL="579438" lvl="3" indent="-127000"/>
            <a:r>
              <a:rPr lang="en-US" sz="1100" dirty="0">
                <a:solidFill>
                  <a:schemeClr val="tx1"/>
                </a:solidFill>
              </a:rPr>
              <a:t>Definition of monitoring variables and </a:t>
            </a:r>
            <a:r>
              <a:rPr lang="en-US" sz="1100" dirty="0" err="1">
                <a:solidFill>
                  <a:schemeClr val="tx1"/>
                </a:solidFill>
              </a:rPr>
              <a:t>algos</a:t>
            </a:r>
            <a:endParaRPr lang="en-US" sz="1100" dirty="0">
              <a:solidFill>
                <a:schemeClr val="tx1"/>
              </a:solidFill>
            </a:endParaRPr>
          </a:p>
          <a:p>
            <a:pPr marL="271463" lvl="3" indent="-127000"/>
            <a:r>
              <a:rPr lang="en-US" sz="1100" dirty="0">
                <a:solidFill>
                  <a:schemeClr val="tx1"/>
                </a:solidFill>
              </a:rPr>
              <a:t>Beam loss simulations: MC simulation of lost protons 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Installation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System commissioning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Coordination &amp; project management</a:t>
            </a:r>
          </a:p>
          <a:p>
            <a:pPr marL="0" indent="0">
              <a:buNone/>
            </a:pPr>
            <a:endParaRPr lang="en-US" sz="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ICS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FW and SW support and integration</a:t>
            </a:r>
          </a:p>
        </p:txBody>
      </p:sp>
    </p:spTree>
    <p:extLst>
      <p:ext uri="{BB962C8B-B14F-4D97-AF65-F5344CB8AC3E}">
        <p14:creationId xmlns:p14="http://schemas.microsoft.com/office/powerpoint/2010/main" val="203660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54CCFB0-3C7D-A248-AC82-D205CA8C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05219"/>
            <a:ext cx="1942500" cy="8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F7B4D-650E-4747-B9C8-A33C424E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1665A-6BE7-9946-8217-EC2237C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7CF30-D758-9F46-BEA0-69102F861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3815321"/>
            <a:ext cx="7200000" cy="303270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FDD857-7932-984B-9A08-20EF9491B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66" y="1412776"/>
            <a:ext cx="4940920" cy="2574046"/>
          </a:xfrm>
        </p:spPr>
        <p:txBody>
          <a:bodyPr lIns="36000" tIns="36000" rIns="36000" bIns="36000">
            <a:noAutofit/>
          </a:bodyPr>
          <a:lstStyle/>
          <a:p>
            <a:pPr marL="0" indent="0">
              <a:buNone/>
            </a:pPr>
            <a:r>
              <a:rPr lang="en-US" sz="2000" b="1" dirty="0"/>
              <a:t>Detectors</a:t>
            </a:r>
          </a:p>
          <a:p>
            <a:r>
              <a:rPr lang="en-US" sz="1400" dirty="0"/>
              <a:t>Micromegas detectors (CEA), designed to be:</a:t>
            </a:r>
          </a:p>
          <a:p>
            <a:pPr lvl="1"/>
            <a:r>
              <a:rPr lang="en-US" sz="1400" dirty="0"/>
              <a:t>Sensitive to fast neutrons – suppression of thermal neutrons (no correlation with beam loss)</a:t>
            </a:r>
          </a:p>
          <a:p>
            <a:pPr lvl="1"/>
            <a:r>
              <a:rPr lang="en-US" sz="1400" dirty="0"/>
              <a:t>Insensitive to low energy photons (X- and </a:t>
            </a:r>
            <a:r>
              <a:rPr lang="en-US" sz="1400" dirty="0" err="1"/>
              <a:t>γ</a:t>
            </a:r>
            <a:r>
              <a:rPr lang="en-US" sz="1400" dirty="0"/>
              <a:t>-rays) – to suppress the RF induced photon background</a:t>
            </a:r>
          </a:p>
          <a:p>
            <a:r>
              <a:rPr lang="en-US" sz="1400" dirty="0"/>
              <a:t>2 types</a:t>
            </a:r>
          </a:p>
          <a:p>
            <a:pPr lvl="1"/>
            <a:r>
              <a:rPr lang="en-US" sz="1400" dirty="0"/>
              <a:t>“Fast” – </a:t>
            </a:r>
            <a:r>
              <a:rPr lang="en-US" sz="1400" dirty="0" err="1"/>
              <a:t>nBLM</a:t>
            </a:r>
            <a:r>
              <a:rPr lang="en-US" sz="1400" dirty="0"/>
              <a:t>-F: to detect fast losses</a:t>
            </a:r>
          </a:p>
          <a:p>
            <a:pPr lvl="1"/>
            <a:r>
              <a:rPr lang="en-US" sz="1400" dirty="0"/>
              <a:t>“Slow” – </a:t>
            </a:r>
            <a:r>
              <a:rPr lang="en-US" sz="1400" dirty="0" err="1"/>
              <a:t>nBLM</a:t>
            </a:r>
            <a:r>
              <a:rPr lang="en-US" sz="1400" dirty="0"/>
              <a:t>-S: aimed to monitor slow losses</a:t>
            </a:r>
          </a:p>
          <a:p>
            <a:r>
              <a:rPr lang="en-US" sz="1400" dirty="0"/>
              <a:t>See talk by P. </a:t>
            </a:r>
            <a:r>
              <a:rPr lang="en-US" sz="1400" dirty="0" err="1"/>
              <a:t>Legou</a:t>
            </a:r>
            <a:r>
              <a:rPr lang="en-US" sz="1400" dirty="0"/>
              <a:t> for update on detector tests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17F7B0-893D-4544-8FE5-8147B442F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558142"/>
            <a:ext cx="1318306" cy="942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0B209-89D3-204C-9B4E-A64F5C8D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50" y="1579581"/>
            <a:ext cx="1255222" cy="1707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AD58A9-F571-964E-A757-33D4C57AF059}"/>
              </a:ext>
            </a:extLst>
          </p:cNvPr>
          <p:cNvSpPr txBox="1"/>
          <p:nvPr/>
        </p:nvSpPr>
        <p:spPr>
          <a:xfrm>
            <a:off x="5787307" y="160521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nBLM</a:t>
            </a:r>
            <a:r>
              <a:rPr lang="en-US" sz="1400" i="1" dirty="0"/>
              <a:t>-S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F41D9-5B7A-8A48-A9A0-2577B7936504}"/>
              </a:ext>
            </a:extLst>
          </p:cNvPr>
          <p:cNvSpPr txBox="1"/>
          <p:nvPr/>
        </p:nvSpPr>
        <p:spPr>
          <a:xfrm>
            <a:off x="8355389" y="263465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nBLM</a:t>
            </a:r>
            <a:r>
              <a:rPr lang="en-US" sz="1400" i="1" dirty="0"/>
              <a:t>-F</a:t>
            </a:r>
          </a:p>
        </p:txBody>
      </p:sp>
    </p:spTree>
    <p:extLst>
      <p:ext uri="{BB962C8B-B14F-4D97-AF65-F5344CB8AC3E}">
        <p14:creationId xmlns:p14="http://schemas.microsoft.com/office/powerpoint/2010/main" val="345959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7B4D-650E-4747-B9C8-A33C424E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1665A-6BE7-9946-8217-EC2237C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7CF30-D758-9F46-BEA0-69102F861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3816000"/>
            <a:ext cx="7200000" cy="3032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CB955-6DD6-8944-8BE9-15DDE4FC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703" y="1565920"/>
            <a:ext cx="1949147" cy="135639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BA4C19-5680-5048-B7B5-6FA24964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2236309"/>
          </a:xfrm>
        </p:spPr>
        <p:txBody>
          <a:bodyPr lIns="36000" tIns="36000" rIns="36000" bIns="36000">
            <a:normAutofit fontScale="62500" lnSpcReduction="20000"/>
          </a:bodyPr>
          <a:lstStyle/>
          <a:p>
            <a:r>
              <a:rPr lang="en-US" sz="2900" b="1" dirty="0"/>
              <a:t>FEE:</a:t>
            </a:r>
          </a:p>
          <a:p>
            <a:pPr lvl="1"/>
            <a:r>
              <a:rPr lang="en-US" dirty="0"/>
              <a:t>Custom made mezzanine card with FAMMAS preamps (CEA)</a:t>
            </a:r>
          </a:p>
          <a:p>
            <a:pPr lvl="1"/>
            <a:r>
              <a:rPr lang="en-US" dirty="0"/>
              <a:t>Housed in a detector module together with the detector chamber and  HV mezzanine card</a:t>
            </a:r>
          </a:p>
          <a:p>
            <a:pPr lvl="1"/>
            <a:endParaRPr lang="en-US" dirty="0"/>
          </a:p>
          <a:p>
            <a:r>
              <a:rPr lang="en-US" sz="2900" b="1" dirty="0"/>
              <a:t>BEE</a:t>
            </a:r>
          </a:p>
          <a:p>
            <a:pPr lvl="1"/>
            <a:r>
              <a:rPr lang="en-US" dirty="0" err="1"/>
              <a:t>IOxOS</a:t>
            </a:r>
            <a:r>
              <a:rPr lang="en-US" dirty="0"/>
              <a:t> IFC1410  </a:t>
            </a:r>
          </a:p>
          <a:p>
            <a:pPr lvl="1"/>
            <a:r>
              <a:rPr lang="en-US" dirty="0"/>
              <a:t>ADC3111 FMC digitizer (250MS/s, DC coupled).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D1FCCB-F797-F24D-8A16-7496AA2E4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79" y="1749549"/>
            <a:ext cx="1510679" cy="11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4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726C-FCED-0540-BE53-FC580626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46CB6-CF6E-764B-9744-1ABCBFEB6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70313"/>
            <a:ext cx="9106126" cy="40685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FED99-6A2D-1E46-9D0D-0D877081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B7533-DCA5-EA4C-82B4-B5686E9551DB}"/>
              </a:ext>
            </a:extLst>
          </p:cNvPr>
          <p:cNvSpPr txBox="1"/>
          <p:nvPr/>
        </p:nvSpPr>
        <p:spPr>
          <a:xfrm>
            <a:off x="251520" y="1620810"/>
            <a:ext cx="776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nBLM</a:t>
            </a:r>
            <a:r>
              <a:rPr lang="en-GB" dirty="0"/>
              <a:t> block diagram: FPGA based data processing, connection to SW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See talk by G. Jablonski regarding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177974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726C-FCED-0540-BE53-FC580626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46CB6-CF6E-764B-9744-1ABCBFEB6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600"/>
            <a:ext cx="9106126" cy="4068599"/>
          </a:xfrm>
          <a:solidFill>
            <a:schemeClr val="bg1">
              <a:lumMod val="85000"/>
              <a:alpha val="38000"/>
            </a:schemeClr>
          </a:solidFill>
          <a:effectLst>
            <a:glow>
              <a:schemeClr val="accent1"/>
            </a:glo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FED99-6A2D-1E46-9D0D-0D877081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5881B-3140-9843-B5B3-E9915EDEAA19}"/>
              </a:ext>
            </a:extLst>
          </p:cNvPr>
          <p:cNvSpPr txBox="1">
            <a:spLocks/>
          </p:cNvSpPr>
          <p:nvPr/>
        </p:nvSpPr>
        <p:spPr>
          <a:xfrm>
            <a:off x="1259632" y="2168713"/>
            <a:ext cx="2016224" cy="478968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Raw data:</a:t>
            </a:r>
          </a:p>
          <a:p>
            <a:r>
              <a:rPr lang="en-US" sz="1200" dirty="0">
                <a:solidFill>
                  <a:schemeClr val="tx1"/>
                </a:solidFill>
              </a:rPr>
              <a:t>250MS/s sampling rate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5640371-1681-5D47-8989-B563AB709A7E}"/>
              </a:ext>
            </a:extLst>
          </p:cNvPr>
          <p:cNvSpPr/>
          <p:nvPr/>
        </p:nvSpPr>
        <p:spPr>
          <a:xfrm>
            <a:off x="806954" y="4197547"/>
            <a:ext cx="1827796" cy="61270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2135C1-DE52-2347-9F7C-904C670B2598}"/>
              </a:ext>
            </a:extLst>
          </p:cNvPr>
          <p:cNvSpPr txBox="1">
            <a:spLocks/>
          </p:cNvSpPr>
          <p:nvPr/>
        </p:nvSpPr>
        <p:spPr>
          <a:xfrm>
            <a:off x="3923928" y="3099955"/>
            <a:ext cx="1800200" cy="478968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Pre-processing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Pedestal subtraction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0EA7CF-5346-924E-B07B-86FCB225F9A6}"/>
              </a:ext>
            </a:extLst>
          </p:cNvPr>
          <p:cNvSpPr/>
          <p:nvPr/>
        </p:nvSpPr>
        <p:spPr>
          <a:xfrm>
            <a:off x="2663787" y="4876695"/>
            <a:ext cx="686454" cy="57606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33BBB-05FC-714D-9D0C-5DEF836E378D}"/>
              </a:ext>
            </a:extLst>
          </p:cNvPr>
          <p:cNvSpPr txBox="1">
            <a:spLocks/>
          </p:cNvSpPr>
          <p:nvPr/>
        </p:nvSpPr>
        <p:spPr>
          <a:xfrm>
            <a:off x="5609284" y="4419035"/>
            <a:ext cx="1699020" cy="700567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Neutron detection</a:t>
            </a:r>
          </a:p>
          <a:p>
            <a:r>
              <a:rPr lang="en-US" sz="1200" dirty="0">
                <a:solidFill>
                  <a:schemeClr val="tx1"/>
                </a:solidFill>
              </a:rPr>
              <a:t>Event detection</a:t>
            </a:r>
          </a:p>
          <a:p>
            <a:r>
              <a:rPr lang="en-US" sz="1200" dirty="0">
                <a:solidFill>
                  <a:schemeClr val="tx1"/>
                </a:solidFill>
              </a:rPr>
              <a:t>Neutron counter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1218F0-732F-F440-82C7-D27B2C8AA9A2}"/>
              </a:ext>
            </a:extLst>
          </p:cNvPr>
          <p:cNvSpPr/>
          <p:nvPr/>
        </p:nvSpPr>
        <p:spPr>
          <a:xfrm>
            <a:off x="3419872" y="4876695"/>
            <a:ext cx="1728192" cy="57606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B7BBB7EF-3F7D-6948-A857-59E05696D1D3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rot="10800000" flipV="1">
            <a:off x="5148064" y="4769319"/>
            <a:ext cx="461220" cy="395408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54FE99B4-3A2A-4F48-923A-EA96BC622024}"/>
              </a:ext>
            </a:extLst>
          </p:cNvPr>
          <p:cNvCxnSpPr>
            <a:cxnSpLocks/>
            <a:stCxn id="8" idx="1"/>
            <a:endCxn id="9" idx="0"/>
          </p:cNvCxnSpPr>
          <p:nvPr/>
        </p:nvCxnSpPr>
        <p:spPr>
          <a:xfrm rot="10800000" flipV="1">
            <a:off x="3007014" y="3339439"/>
            <a:ext cx="916914" cy="1537256"/>
          </a:xfrm>
          <a:prstGeom prst="curved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4695EC54-1158-B740-B659-93622963DF47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 rot="5400000">
            <a:off x="1219365" y="3149168"/>
            <a:ext cx="1549866" cy="546892"/>
          </a:xfrm>
          <a:prstGeom prst="curvedConnector3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0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726C-FCED-0540-BE53-FC580626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46CB6-CF6E-764B-9744-1ABCBFEB6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600"/>
            <a:ext cx="9106126" cy="4068599"/>
          </a:xfrm>
          <a:solidFill>
            <a:schemeClr val="bg1">
              <a:lumMod val="85000"/>
              <a:alpha val="38000"/>
            </a:schemeClr>
          </a:solidFill>
          <a:effectLst>
            <a:glow>
              <a:schemeClr val="accent1"/>
            </a:glo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FED99-6A2D-1E46-9D0D-0D877081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2135C1-DE52-2347-9F7C-904C670B2598}"/>
              </a:ext>
            </a:extLst>
          </p:cNvPr>
          <p:cNvSpPr txBox="1">
            <a:spLocks/>
          </p:cNvSpPr>
          <p:nvPr/>
        </p:nvSpPr>
        <p:spPr>
          <a:xfrm>
            <a:off x="774701" y="1772816"/>
            <a:ext cx="3605111" cy="3544423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Buffering of </a:t>
            </a:r>
            <a:r>
              <a:rPr lang="en-US" sz="1200" b="1" i="1" dirty="0">
                <a:solidFill>
                  <a:schemeClr val="tx1"/>
                </a:solidFill>
              </a:rPr>
              <a:t>Data-On-Demand</a:t>
            </a:r>
            <a:r>
              <a:rPr lang="en-US" sz="1200" b="1" dirty="0">
                <a:solidFill>
                  <a:schemeClr val="tx1"/>
                </a:solidFill>
              </a:rPr>
              <a:t> (DOD)</a:t>
            </a:r>
          </a:p>
          <a:p>
            <a:r>
              <a:rPr lang="en-US" sz="1200" u="sng" dirty="0">
                <a:solidFill>
                  <a:schemeClr val="tx1"/>
                </a:solidFill>
              </a:rPr>
              <a:t>DOD data: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available on demand (DOD trigger assert)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DOD trigger request types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Post mortem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Conditional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Periodic</a:t>
            </a:r>
          </a:p>
          <a:p>
            <a:r>
              <a:rPr lang="en-US" sz="1200" u="sng" dirty="0" err="1">
                <a:solidFill>
                  <a:schemeClr val="tx1"/>
                </a:solidFill>
              </a:rPr>
              <a:t>nBLM</a:t>
            </a:r>
            <a:r>
              <a:rPr lang="en-US" sz="1200" u="sng" dirty="0">
                <a:solidFill>
                  <a:schemeClr val="tx1"/>
                </a:solidFill>
              </a:rPr>
              <a:t> DOD CBs: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Raw data – every 4ns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1</a:t>
            </a:r>
            <a:r>
              <a:rPr lang="en-US" sz="1200" baseline="30000" dirty="0">
                <a:solidFill>
                  <a:schemeClr val="tx1"/>
                </a:solidFill>
              </a:rPr>
              <a:t>st</a:t>
            </a:r>
            <a:r>
              <a:rPr lang="en-US" sz="1200" dirty="0">
                <a:solidFill>
                  <a:schemeClr val="tx1"/>
                </a:solidFill>
              </a:rPr>
              <a:t> stage of processed data – every event</a:t>
            </a: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Courier" pitchFamily="2" charset="0"/>
              </a:rPr>
              <a:t>EventInfo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2</a:t>
            </a:r>
            <a:r>
              <a:rPr lang="en-US" sz="1200" baseline="30000" dirty="0">
                <a:solidFill>
                  <a:schemeClr val="tx1"/>
                </a:solidFill>
              </a:rPr>
              <a:t>nd</a:t>
            </a:r>
            <a:r>
              <a:rPr lang="en-US" sz="1200" dirty="0">
                <a:solidFill>
                  <a:schemeClr val="tx1"/>
                </a:solidFill>
              </a:rPr>
              <a:t> stage of processed data – every MTW (monitoring time window =1μs):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Neutron counts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Background counts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Number of +/- ADC saturations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0EA7CF-5346-924E-B07B-86FCB225F9A6}"/>
              </a:ext>
            </a:extLst>
          </p:cNvPr>
          <p:cNvSpPr/>
          <p:nvPr/>
        </p:nvSpPr>
        <p:spPr>
          <a:xfrm>
            <a:off x="1833318" y="5906438"/>
            <a:ext cx="1944216" cy="648072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33BBB-05FC-714D-9D0C-5DEF836E378D}"/>
              </a:ext>
            </a:extLst>
          </p:cNvPr>
          <p:cNvSpPr txBox="1">
            <a:spLocks/>
          </p:cNvSpPr>
          <p:nvPr/>
        </p:nvSpPr>
        <p:spPr>
          <a:xfrm>
            <a:off x="6144352" y="2188135"/>
            <a:ext cx="1880005" cy="2030162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Pulse processing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3</a:t>
            </a:r>
            <a:r>
              <a:rPr lang="en-US" sz="1200" baseline="30000" dirty="0">
                <a:solidFill>
                  <a:schemeClr val="tx1"/>
                </a:solidFill>
              </a:rPr>
              <a:t>rd</a:t>
            </a:r>
            <a:r>
              <a:rPr lang="en-US" sz="1200" dirty="0">
                <a:solidFill>
                  <a:schemeClr val="tx1"/>
                </a:solidFill>
              </a:rPr>
              <a:t> stage of data processing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Outputs: 1</a:t>
            </a:r>
            <a:r>
              <a:rPr lang="en-US" sz="1200" baseline="30000" dirty="0">
                <a:solidFill>
                  <a:schemeClr val="tx1"/>
                </a:solidFill>
              </a:rPr>
              <a:t>st</a:t>
            </a:r>
            <a:r>
              <a:rPr lang="en-US" sz="1200" dirty="0">
                <a:solidFill>
                  <a:schemeClr val="tx1"/>
                </a:solidFill>
              </a:rPr>
              <a:t> stage of </a:t>
            </a:r>
            <a:r>
              <a:rPr lang="en-US" sz="1200" b="1" i="1" dirty="0">
                <a:solidFill>
                  <a:schemeClr val="tx1"/>
                </a:solidFill>
              </a:rPr>
              <a:t>periodic data </a:t>
            </a:r>
            <a:r>
              <a:rPr lang="en-US" sz="1200" dirty="0">
                <a:solidFill>
                  <a:schemeClr val="tx1"/>
                </a:solidFill>
              </a:rPr>
              <a:t>available to SW </a:t>
            </a:r>
            <a:endParaRPr lang="en-US" sz="1200" b="1" i="1" dirty="0">
              <a:solidFill>
                <a:schemeClr val="tx1"/>
              </a:solidFill>
            </a:endParaRPr>
          </a:p>
          <a:p>
            <a:r>
              <a:rPr lang="en-US" sz="1200" u="sng" dirty="0">
                <a:solidFill>
                  <a:schemeClr val="tx1"/>
                </a:solidFill>
              </a:rPr>
              <a:t>Periodic data</a:t>
            </a:r>
            <a:r>
              <a:rPr lang="en-US" sz="1200" dirty="0">
                <a:solidFill>
                  <a:schemeClr val="tx1"/>
                </a:solidFill>
              </a:rPr>
              <a:t>: monitoring data available periodically (max 14Hz)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1218F0-732F-F440-82C7-D27B2C8AA9A2}"/>
              </a:ext>
            </a:extLst>
          </p:cNvPr>
          <p:cNvSpPr/>
          <p:nvPr/>
        </p:nvSpPr>
        <p:spPr>
          <a:xfrm>
            <a:off x="5004048" y="3533403"/>
            <a:ext cx="648072" cy="57606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B7BBB7EF-3F7D-6948-A857-59E05696D1D3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rot="10800000" flipV="1">
            <a:off x="5652120" y="3203215"/>
            <a:ext cx="492232" cy="618219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54FE99B4-3A2A-4F48-923A-EA96BC62202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16200000" flipH="1">
            <a:off x="2396742" y="5497753"/>
            <a:ext cx="589199" cy="228169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25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726C-FCED-0540-BE53-FC580626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46CB6-CF6E-764B-9744-1ABCBFEB6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600"/>
            <a:ext cx="9106126" cy="4068599"/>
          </a:xfrm>
          <a:solidFill>
            <a:schemeClr val="bg1">
              <a:lumMod val="85000"/>
              <a:alpha val="38000"/>
            </a:schemeClr>
          </a:solidFill>
          <a:effectLst>
            <a:glow>
              <a:schemeClr val="accent1"/>
            </a:glo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FED99-6A2D-1E46-9D0D-0D877081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2135C1-DE52-2347-9F7C-904C670B2598}"/>
              </a:ext>
            </a:extLst>
          </p:cNvPr>
          <p:cNvSpPr txBox="1">
            <a:spLocks/>
          </p:cNvSpPr>
          <p:nvPr/>
        </p:nvSpPr>
        <p:spPr>
          <a:xfrm>
            <a:off x="128205" y="3933056"/>
            <a:ext cx="2783599" cy="1328432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Protection functionality</a:t>
            </a:r>
          </a:p>
          <a:p>
            <a:r>
              <a:rPr lang="en-US" sz="1200" dirty="0">
                <a:solidFill>
                  <a:schemeClr val="tx1"/>
                </a:solidFill>
              </a:rPr>
              <a:t>Asses beam loss conditions</a:t>
            </a:r>
          </a:p>
          <a:p>
            <a:r>
              <a:rPr lang="en-US" sz="1200" dirty="0">
                <a:solidFill>
                  <a:schemeClr val="tx1"/>
                </a:solidFill>
              </a:rPr>
              <a:t>In case of unacceptably high losses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Drop BEAM_PERMIT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Asserts DOD trigger request (“post mortem trigger”)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0EA7CF-5346-924E-B07B-86FCB225F9A6}"/>
              </a:ext>
            </a:extLst>
          </p:cNvPr>
          <p:cNvSpPr/>
          <p:nvPr/>
        </p:nvSpPr>
        <p:spPr>
          <a:xfrm>
            <a:off x="3275856" y="3074398"/>
            <a:ext cx="1008112" cy="1074681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33BBB-05FC-714D-9D0C-5DEF836E378D}"/>
              </a:ext>
            </a:extLst>
          </p:cNvPr>
          <p:cNvSpPr txBox="1">
            <a:spLocks/>
          </p:cNvSpPr>
          <p:nvPr/>
        </p:nvSpPr>
        <p:spPr>
          <a:xfrm>
            <a:off x="6106404" y="2058491"/>
            <a:ext cx="2787710" cy="2325628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Smart trigger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Part of DOD functionality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Inputs: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Waveforms of raw data and processed data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Trigger settings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Output: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Asserts DOD trigger request (“conditional trigger”)  in case conditions set by the user were met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1218F0-732F-F440-82C7-D27B2C8AA9A2}"/>
              </a:ext>
            </a:extLst>
          </p:cNvPr>
          <p:cNvSpPr/>
          <p:nvPr/>
        </p:nvSpPr>
        <p:spPr>
          <a:xfrm>
            <a:off x="4633142" y="2645437"/>
            <a:ext cx="648072" cy="495531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B7BBB7EF-3F7D-6948-A857-59E05696D1D3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rot="10800000">
            <a:off x="5281214" y="2893203"/>
            <a:ext cx="825190" cy="328102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54FE99B4-3A2A-4F48-923A-EA96BC622024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911804" y="3611739"/>
            <a:ext cx="364052" cy="985533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0D1DCA9-9B1A-FB4A-8746-98F3897C0C34}"/>
              </a:ext>
            </a:extLst>
          </p:cNvPr>
          <p:cNvSpPr/>
          <p:nvPr/>
        </p:nvSpPr>
        <p:spPr>
          <a:xfrm>
            <a:off x="2058473" y="2659400"/>
            <a:ext cx="648073" cy="414998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3FDE6D5-F2AE-6C4B-9D91-34B9AF669BE3}"/>
              </a:ext>
            </a:extLst>
          </p:cNvPr>
          <p:cNvSpPr txBox="1">
            <a:spLocks/>
          </p:cNvSpPr>
          <p:nvPr/>
        </p:nvSpPr>
        <p:spPr>
          <a:xfrm>
            <a:off x="2791734" y="1489963"/>
            <a:ext cx="2504358" cy="1069899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Low Latency Link block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To combine information coming from different systems of parts of a system</a:t>
            </a:r>
          </a:p>
          <a:p>
            <a:r>
              <a:rPr lang="en-US" sz="1200" dirty="0">
                <a:solidFill>
                  <a:schemeClr val="tx1"/>
                </a:solidFill>
              </a:rPr>
              <a:t>Upgrade</a:t>
            </a:r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5CB6305A-8CB8-7A4C-8F6A-6BC52724223D}"/>
              </a:ext>
            </a:extLst>
          </p:cNvPr>
          <p:cNvCxnSpPr>
            <a:cxnSpLocks/>
            <a:stCxn id="44" idx="1"/>
            <a:endCxn id="43" idx="0"/>
          </p:cNvCxnSpPr>
          <p:nvPr/>
        </p:nvCxnSpPr>
        <p:spPr>
          <a:xfrm rot="10800000" flipV="1">
            <a:off x="2382510" y="2024912"/>
            <a:ext cx="409224" cy="634487"/>
          </a:xfrm>
          <a:prstGeom prst="curved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7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7178-5141-8942-AE72-612FB56F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F5035-C8DD-B747-8B46-7C00E103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 err="1"/>
              <a:t>nBLM</a:t>
            </a:r>
            <a:r>
              <a:rPr lang="en-US" sz="3800" b="1" dirty="0"/>
              <a:t> mode of operation:</a:t>
            </a:r>
          </a:p>
          <a:p>
            <a:r>
              <a:rPr lang="en-US" dirty="0"/>
              <a:t>The system is operating in two modes, transition is automatic on the FW level.</a:t>
            </a:r>
          </a:p>
          <a:p>
            <a:r>
              <a:rPr lang="en-US" b="1" dirty="0"/>
              <a:t>Counting mode</a:t>
            </a:r>
            <a:r>
              <a:rPr lang="en-US" dirty="0"/>
              <a:t>: individual neutron signals are counted</a:t>
            </a:r>
          </a:p>
          <a:p>
            <a:r>
              <a:rPr lang="en-US" b="1" dirty="0"/>
              <a:t>Current mode: </a:t>
            </a:r>
            <a:r>
              <a:rPr lang="en-US" dirty="0"/>
              <a:t>the rate of incoming neutrons is too high to able to distinguish between 2 individual neutron signals </a:t>
            </a:r>
          </a:p>
          <a:p>
            <a:pPr lvl="1"/>
            <a:r>
              <a:rPr lang="en-US" dirty="0"/>
              <a:t>Events pile up</a:t>
            </a:r>
          </a:p>
          <a:p>
            <a:pPr lvl="1"/>
            <a:r>
              <a:rPr lang="en-US" dirty="0"/>
              <a:t>Number of neutrons estimated through charge.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800" b="1" dirty="0"/>
              <a:t>Typical neutron signal</a:t>
            </a:r>
          </a:p>
          <a:p>
            <a:r>
              <a:rPr lang="en-US" dirty="0"/>
              <a:t>The characteristics depend on detector properties/settings (drift length, applied voltage/gain) - settings not finalized.</a:t>
            </a:r>
          </a:p>
          <a:p>
            <a:r>
              <a:rPr lang="en-US" dirty="0"/>
              <a:t>Typical numbers:</a:t>
            </a:r>
          </a:p>
          <a:p>
            <a:pPr lvl="1"/>
            <a:r>
              <a:rPr lang="en-US" dirty="0"/>
              <a:t>30-50ns rise time</a:t>
            </a:r>
          </a:p>
          <a:p>
            <a:pPr lvl="1"/>
            <a:r>
              <a:rPr lang="en-US" dirty="0"/>
              <a:t>100-200ns signal length</a:t>
            </a:r>
          </a:p>
          <a:p>
            <a:pPr lvl="1"/>
            <a:r>
              <a:rPr lang="en-US" dirty="0"/>
              <a:t>Amplitude:</a:t>
            </a:r>
          </a:p>
          <a:p>
            <a:pPr lvl="2"/>
            <a:r>
              <a:rPr lang="en-US" dirty="0" err="1"/>
              <a:t>nBLM</a:t>
            </a:r>
            <a:r>
              <a:rPr lang="en-US" dirty="0"/>
              <a:t>-S: ~ constant (~100mV)</a:t>
            </a:r>
          </a:p>
          <a:p>
            <a:pPr lvl="2"/>
            <a:r>
              <a:rPr lang="en-US" dirty="0" err="1"/>
              <a:t>nBLM</a:t>
            </a:r>
            <a:r>
              <a:rPr lang="en-US" dirty="0"/>
              <a:t>-F: continuous (maximum value 500mV - ADC saturation)</a:t>
            </a:r>
          </a:p>
          <a:p>
            <a:r>
              <a:rPr lang="en-US" b="1" dirty="0"/>
              <a:t>Note</a:t>
            </a:r>
            <a:r>
              <a:rPr lang="en-US" dirty="0"/>
              <a:t>: the </a:t>
            </a:r>
            <a:r>
              <a:rPr lang="en-US" dirty="0" err="1"/>
              <a:t>nBLM</a:t>
            </a:r>
            <a:r>
              <a:rPr lang="en-US" dirty="0"/>
              <a:t> signals are negative.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4DD81-77DF-0045-9522-BB3DB57E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889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4A9E-7237-844A-A9EC-C702DB62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BE2B-442E-0647-8171-191924F70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78563"/>
            <a:ext cx="8712968" cy="51212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dirty="0"/>
              <a:t>What do the neutron detection related blocks provide?</a:t>
            </a:r>
          </a:p>
          <a:p>
            <a:r>
              <a:rPr lang="en-US" b="1" u="sng" dirty="0"/>
              <a:t>Number of neutrons </a:t>
            </a:r>
            <a:r>
              <a:rPr lang="en-US" dirty="0"/>
              <a:t>reported after every MTW - </a:t>
            </a:r>
            <a:r>
              <a:rPr lang="en-US" b="1" i="1" dirty="0"/>
              <a:t>N</a:t>
            </a:r>
            <a:r>
              <a:rPr lang="en-US" sz="2600" b="1" i="1" baseline="-25000" dirty="0"/>
              <a:t>MTW</a:t>
            </a:r>
            <a:r>
              <a:rPr lang="en-US" b="1" dirty="0"/>
              <a:t> </a:t>
            </a:r>
            <a:endParaRPr lang="en-US" dirty="0"/>
          </a:p>
          <a:p>
            <a:pPr lvl="1"/>
            <a:r>
              <a:rPr lang="en-US" dirty="0"/>
              <a:t>Is calculated as a sum of a pair of numbers, representing the counts inside MTW calculated by the two different methods.</a:t>
            </a:r>
          </a:p>
          <a:p>
            <a:pPr lvl="1"/>
            <a:r>
              <a:rPr lang="en-US" dirty="0"/>
              <a:t>At the end of each MTW:</a:t>
            </a:r>
          </a:p>
          <a:p>
            <a:pPr lvl="2"/>
            <a:r>
              <a:rPr lang="en-US" i="1" dirty="0">
                <a:latin typeface="Bell MT" panose="02020503060305020303" pitchFamily="18" charset="77"/>
              </a:rPr>
              <a:t>N</a:t>
            </a:r>
            <a:r>
              <a:rPr lang="en-US" i="1" baseline="-25000" dirty="0">
                <a:latin typeface="Bell MT" panose="02020503060305020303" pitchFamily="18" charset="77"/>
              </a:rPr>
              <a:t>MTW </a:t>
            </a:r>
            <a:r>
              <a:rPr lang="en-US" b="1" i="1" baseline="-25000" dirty="0">
                <a:latin typeface="Bell MT" panose="02020503060305020303" pitchFamily="18" charset="77"/>
              </a:rPr>
              <a:t> </a:t>
            </a:r>
            <a:r>
              <a:rPr lang="en-US" dirty="0"/>
              <a:t>is stored in the CB2 and</a:t>
            </a:r>
          </a:p>
          <a:p>
            <a:pPr lvl="2"/>
            <a:r>
              <a:rPr lang="en-US" i="1" dirty="0">
                <a:latin typeface="Bell MT" panose="02020503060305020303" pitchFamily="18" charset="77"/>
              </a:rPr>
              <a:t>N</a:t>
            </a:r>
            <a:r>
              <a:rPr lang="en-US" i="1" baseline="-25000" dirty="0">
                <a:latin typeface="Bell MT" panose="02020503060305020303" pitchFamily="18" charset="77"/>
              </a:rPr>
              <a:t>MTW  </a:t>
            </a:r>
            <a:r>
              <a:rPr lang="en-US" dirty="0"/>
              <a:t>is reset at the end of every </a:t>
            </a:r>
            <a:r>
              <a:rPr lang="en-US" dirty="0">
                <a:latin typeface="Bell MT" panose="02020503060305020303" pitchFamily="18" charset="77"/>
              </a:rPr>
              <a:t>MTW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Additional data stored in CB2:</a:t>
            </a:r>
          </a:p>
          <a:p>
            <a:pPr lvl="2"/>
            <a:r>
              <a:rPr lang="en-US" dirty="0"/>
              <a:t>Number of pos. ADC saturations</a:t>
            </a:r>
          </a:p>
          <a:p>
            <a:pPr lvl="2"/>
            <a:r>
              <a:rPr lang="en-US" dirty="0"/>
              <a:t>Number of neg. ADC saturations</a:t>
            </a:r>
          </a:p>
          <a:p>
            <a:pPr lvl="2"/>
            <a:r>
              <a:rPr lang="en-US" dirty="0"/>
              <a:t>Background counts</a:t>
            </a:r>
          </a:p>
          <a:p>
            <a:r>
              <a:rPr lang="en-US" b="1" u="sng" dirty="0" err="1">
                <a:latin typeface="Courier" pitchFamily="2" charset="0"/>
                <a:ea typeface="Cambria Math" panose="02040503050406030204" pitchFamily="18" charset="0"/>
                <a:cs typeface="Courier New" panose="02070309020205020404" pitchFamily="49" charset="0"/>
              </a:rPr>
              <a:t>EventInfo</a:t>
            </a:r>
            <a:r>
              <a:rPr lang="en-US" b="1" i="1" dirty="0">
                <a:ea typeface="Baskerville" panose="02020502070401020303" pitchFamily="18" charset="0"/>
                <a:cs typeface="Angsana New" panose="02020603050405020304" pitchFamily="18" charset="-34"/>
              </a:rPr>
              <a:t> </a:t>
            </a:r>
            <a:r>
              <a:rPr lang="en-US" dirty="0"/>
              <a:t>for each “interesting event”</a:t>
            </a:r>
          </a:p>
          <a:p>
            <a:pPr lvl="1"/>
            <a:r>
              <a:rPr lang="en-US" dirty="0"/>
              <a:t>The structure contains information about the event (Q, TOT, rise time, time stamp,…)</a:t>
            </a:r>
          </a:p>
          <a:p>
            <a:pPr lvl="1"/>
            <a:r>
              <a:rPr lang="en-US" dirty="0"/>
              <a:t>The structure is stored in the circular buffer CB1 and </a:t>
            </a:r>
          </a:p>
          <a:p>
            <a:pPr lvl="1"/>
            <a:r>
              <a:rPr lang="en-US" dirty="0"/>
              <a:t>Reset at the end of each “interesting event”.</a:t>
            </a:r>
          </a:p>
          <a:p>
            <a:pPr lvl="1"/>
            <a:endParaRPr lang="en-US" sz="600" dirty="0"/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US" b="1" i="1" dirty="0">
                <a:solidFill>
                  <a:schemeClr val="bg1">
                    <a:lumMod val="50000"/>
                  </a:schemeClr>
                </a:solidFill>
                <a:ea typeface="Cambria Math" panose="02040503050406030204" pitchFamily="18" charset="0"/>
              </a:rPr>
              <a:t>MTW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  <a:ea typeface="Baskerville" panose="02020502070401020303" pitchFamily="18" charset="0"/>
              </a:rPr>
              <a:t> (Monitoring Time Window):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Time window in which the neutron counts are measured/reported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Currently set to 1us (250 samples).</a:t>
            </a:r>
          </a:p>
          <a:p>
            <a:endParaRPr lang="en-US" sz="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8CE2F-4CE4-2342-9BF9-23071DC7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825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604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ESS BLM: </a:t>
            </a:r>
          </a:p>
          <a:p>
            <a:pPr lvl="1"/>
            <a:r>
              <a:rPr lang="en-US" dirty="0"/>
              <a:t>Reminder</a:t>
            </a:r>
          </a:p>
          <a:p>
            <a:pPr lvl="1"/>
            <a:r>
              <a:rPr lang="en-US" dirty="0"/>
              <a:t>MC beam loss simulations</a:t>
            </a:r>
          </a:p>
          <a:p>
            <a:pPr lvl="1"/>
            <a:endParaRPr lang="en-US" dirty="0"/>
          </a:p>
          <a:p>
            <a:r>
              <a:rPr lang="en-US" dirty="0" err="1"/>
              <a:t>nBLM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HW overview </a:t>
            </a:r>
          </a:p>
          <a:p>
            <a:pPr lvl="1"/>
            <a:r>
              <a:rPr lang="en-US" dirty="0"/>
              <a:t>FPGA functionality &amp; neutron detection </a:t>
            </a:r>
            <a:r>
              <a:rPr lang="en-US" dirty="0" err="1"/>
              <a:t>algo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Other updates – not covered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Detector layout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Electronics layout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icBLM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FPGA functionality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0923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9A32-5949-9E4C-9AF3-EB7E1A3B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ECA42-E581-634F-81E4-4CDD2F710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4463487" cy="5257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 err="1">
                <a:latin typeface="Courier" pitchFamily="2" charset="0"/>
              </a:rPr>
              <a:t>EventInfo</a:t>
            </a:r>
            <a:r>
              <a:rPr lang="en-US" sz="3800" b="1" dirty="0"/>
              <a:t> structure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TOT</a:t>
            </a:r>
            <a:r>
              <a:rPr lang="en-US" dirty="0"/>
              <a:t> – event Time Over Threshold</a:t>
            </a:r>
          </a:p>
          <a:p>
            <a:r>
              <a:rPr lang="en-US" dirty="0">
                <a:latin typeface="Courier" pitchFamily="2" charset="0"/>
              </a:rPr>
              <a:t>Q_TOT</a:t>
            </a:r>
            <a:r>
              <a:rPr lang="en-US" dirty="0"/>
              <a:t> – charge inside the TOT window</a:t>
            </a:r>
          </a:p>
          <a:p>
            <a:r>
              <a:rPr lang="en-US" dirty="0" err="1">
                <a:latin typeface="Courier" pitchFamily="2" charset="0"/>
              </a:rPr>
              <a:t>peakValue</a:t>
            </a:r>
            <a:r>
              <a:rPr lang="en-US" dirty="0"/>
              <a:t> – amplitude (min signal inside TOT window)</a:t>
            </a:r>
          </a:p>
          <a:p>
            <a:r>
              <a:rPr lang="en-US" dirty="0" err="1">
                <a:latin typeface="Courier" pitchFamily="2" charset="0"/>
              </a:rPr>
              <a:t>TOTstartTime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peakTime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peakValid</a:t>
            </a:r>
            <a:r>
              <a:rPr lang="en-US" dirty="0"/>
              <a:t> – true if condition on amplitude for single neutron is met</a:t>
            </a:r>
          </a:p>
          <a:p>
            <a:r>
              <a:rPr lang="en-US" dirty="0" err="1">
                <a:latin typeface="Courier" pitchFamily="2" charset="0"/>
              </a:rPr>
              <a:t>TOTvalid</a:t>
            </a:r>
            <a:r>
              <a:rPr lang="en-US" dirty="0"/>
              <a:t> – true if condition on TOT for single neutron is met</a:t>
            </a:r>
          </a:p>
          <a:p>
            <a:r>
              <a:rPr lang="en-US" dirty="0" err="1">
                <a:latin typeface="Courier" pitchFamily="2" charset="0"/>
              </a:rPr>
              <a:t>pileUp</a:t>
            </a:r>
            <a:r>
              <a:rPr lang="en-US" dirty="0"/>
              <a:t> – true if pile up conditions are met</a:t>
            </a:r>
          </a:p>
          <a:p>
            <a:r>
              <a:rPr lang="en-US" dirty="0" err="1">
                <a:latin typeface="Courier" pitchFamily="2" charset="0"/>
              </a:rPr>
              <a:t>MTWindx</a:t>
            </a:r>
            <a:r>
              <a:rPr lang="en-US" dirty="0"/>
              <a:t> – index of the MTW where event started</a:t>
            </a:r>
          </a:p>
          <a:p>
            <a:r>
              <a:rPr lang="en-US" dirty="0" err="1">
                <a:latin typeface="Courier" pitchFamily="2" charset="0"/>
              </a:rPr>
              <a:t>isTruncated</a:t>
            </a:r>
            <a:r>
              <a:rPr lang="en-US" dirty="0"/>
              <a:t> – true if event 1. part of a split signal</a:t>
            </a:r>
          </a:p>
          <a:p>
            <a:r>
              <a:rPr lang="en-US" dirty="0">
                <a:latin typeface="Courier" pitchFamily="2" charset="0"/>
              </a:rPr>
              <a:t>isPart2 </a:t>
            </a:r>
            <a:r>
              <a:rPr lang="en-US" dirty="0"/>
              <a:t>- true if event 2. part of a split signal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42609-2E11-204D-9450-41CB7302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3656B-F294-9C45-B676-000C4AEE8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680521" cy="23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4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C72D-25F4-604F-B6F7-1A516F14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3A88-493E-9F4E-8B06-8DF6D20F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Basic idea (by T. </a:t>
            </a:r>
            <a:r>
              <a:rPr lang="en-US" sz="3800" b="1" dirty="0" err="1"/>
              <a:t>Papaevangelou</a:t>
            </a:r>
            <a:r>
              <a:rPr lang="en-US" sz="3800" b="1" dirty="0"/>
              <a:t>):</a:t>
            </a:r>
          </a:p>
          <a:p>
            <a:r>
              <a:rPr lang="en-US" dirty="0">
                <a:ea typeface="Baskerville" panose="02020502070401020303" pitchFamily="18" charset="0"/>
              </a:rPr>
              <a:t>Detect </a:t>
            </a:r>
            <a:r>
              <a:rPr lang="en-US" b="1" dirty="0">
                <a:ea typeface="Baskerville" panose="02020502070401020303" pitchFamily="18" charset="0"/>
              </a:rPr>
              <a:t>“interesting events” </a:t>
            </a:r>
          </a:p>
          <a:p>
            <a:pPr lvl="1"/>
            <a:r>
              <a:rPr lang="en-US" dirty="0">
                <a:ea typeface="Baskerville" panose="02020502070401020303" pitchFamily="18" charset="0"/>
              </a:rPr>
              <a:t>Identify </a:t>
            </a:r>
            <a:r>
              <a:rPr lang="en-US" b="1" dirty="0">
                <a:ea typeface="Baskerville" panose="02020502070401020303" pitchFamily="18" charset="0"/>
              </a:rPr>
              <a:t>single neutrons</a:t>
            </a:r>
          </a:p>
          <a:p>
            <a:pPr lvl="2"/>
            <a:r>
              <a:rPr lang="en-US" i="1" dirty="0">
                <a:ea typeface="Baskerville" panose="02020502070401020303" pitchFamily="18" charset="0"/>
              </a:rPr>
              <a:t>TOT within a certain range</a:t>
            </a:r>
          </a:p>
          <a:p>
            <a:pPr lvl="2"/>
            <a:r>
              <a:rPr lang="en-US" i="1" dirty="0">
                <a:ea typeface="Baskerville" panose="02020502070401020303" pitchFamily="18" charset="0"/>
              </a:rPr>
              <a:t>Amplitude below a certain limit</a:t>
            </a:r>
          </a:p>
          <a:p>
            <a:pPr lvl="1"/>
            <a:r>
              <a:rPr lang="en-US" dirty="0">
                <a:ea typeface="Baskerville" panose="02020502070401020303" pitchFamily="18" charset="0"/>
              </a:rPr>
              <a:t>Identify </a:t>
            </a:r>
            <a:r>
              <a:rPr lang="en-US" b="1" dirty="0">
                <a:ea typeface="Baskerville" panose="02020502070401020303" pitchFamily="18" charset="0"/>
              </a:rPr>
              <a:t>pile-up </a:t>
            </a:r>
            <a:r>
              <a:rPr lang="en-US" dirty="0">
                <a:ea typeface="Baskerville" panose="02020502070401020303" pitchFamily="18" charset="0"/>
              </a:rPr>
              <a:t>events</a:t>
            </a:r>
          </a:p>
          <a:p>
            <a:pPr lvl="2"/>
            <a:r>
              <a:rPr lang="en-US" i="1" dirty="0">
                <a:ea typeface="Baskerville" panose="02020502070401020303" pitchFamily="18" charset="0"/>
              </a:rPr>
              <a:t>Amplitude below the same limit as for single neutron</a:t>
            </a:r>
          </a:p>
          <a:p>
            <a:pPr lvl="2"/>
            <a:r>
              <a:rPr lang="en-US" i="1" dirty="0">
                <a:ea typeface="Baskerville" panose="02020502070401020303" pitchFamily="18" charset="0"/>
              </a:rPr>
              <a:t>TOT above the upper limit for single neutron</a:t>
            </a:r>
          </a:p>
          <a:p>
            <a:r>
              <a:rPr lang="en-US" dirty="0">
                <a:ea typeface="Baskerville" panose="02020502070401020303" pitchFamily="18" charset="0"/>
              </a:rPr>
              <a:t>Use either of 2 methods for neutron counting for each neutron event:</a:t>
            </a:r>
          </a:p>
          <a:p>
            <a:pPr lvl="1"/>
            <a:r>
              <a:rPr lang="en-US" u="sng" dirty="0">
                <a:ea typeface="Baskerville" panose="02020502070401020303" pitchFamily="18" charset="0"/>
              </a:rPr>
              <a:t>Single neutron counting method</a:t>
            </a:r>
            <a:r>
              <a:rPr lang="en-US" dirty="0">
                <a:ea typeface="Baskerville" panose="02020502070401020303" pitchFamily="18" charset="0"/>
              </a:rPr>
              <a:t> </a:t>
            </a:r>
          </a:p>
          <a:p>
            <a:pPr lvl="2"/>
            <a:r>
              <a:rPr lang="en-US" dirty="0">
                <a:ea typeface="Baskerville" panose="02020502070401020303" pitchFamily="18" charset="0"/>
              </a:rPr>
              <a:t>for single neutron events: count events</a:t>
            </a:r>
          </a:p>
          <a:p>
            <a:pPr lvl="1"/>
            <a:r>
              <a:rPr lang="en-US" u="sng" dirty="0">
                <a:ea typeface="Baskerville" panose="02020502070401020303" pitchFamily="18" charset="0"/>
              </a:rPr>
              <a:t>Charge method</a:t>
            </a:r>
            <a:r>
              <a:rPr lang="en-US" dirty="0">
                <a:ea typeface="Baskerville" panose="02020502070401020303" pitchFamily="18" charset="0"/>
              </a:rPr>
              <a:t>: </a:t>
            </a:r>
          </a:p>
          <a:p>
            <a:pPr lvl="2"/>
            <a:r>
              <a:rPr lang="en-US" dirty="0">
                <a:ea typeface="Baskerville" panose="02020502070401020303" pitchFamily="18" charset="0"/>
              </a:rPr>
              <a:t>for pile-up events: calculate counts from charge</a:t>
            </a:r>
          </a:p>
          <a:p>
            <a:pPr marL="552450" lvl="2" indent="0">
              <a:buNone/>
            </a:pPr>
            <a:endParaRPr lang="en-US" dirty="0"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sz="3800" b="1" dirty="0" err="1"/>
              <a:t>nBLM</a:t>
            </a:r>
            <a:r>
              <a:rPr lang="en-US" sz="3800" b="1" dirty="0"/>
              <a:t> data processing (by ESS):</a:t>
            </a:r>
          </a:p>
          <a:p>
            <a:r>
              <a:rPr lang="en-US" dirty="0"/>
              <a:t>Basic idea applied to real time processing and MTW framing of counts/events.</a:t>
            </a:r>
          </a:p>
          <a:p>
            <a:r>
              <a:rPr lang="en-US" u="sng" dirty="0"/>
              <a:t>Requirement: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 must provide information (neutron counts) without unnecessary delays.</a:t>
            </a:r>
          </a:p>
          <a:p>
            <a:r>
              <a:rPr lang="en-US" dirty="0">
                <a:ea typeface="Baskerville" panose="02020502070401020303" pitchFamily="18" charset="0"/>
              </a:rPr>
              <a:t>Both </a:t>
            </a:r>
            <a:r>
              <a:rPr lang="en-US" dirty="0" err="1">
                <a:ea typeface="Baskerville" panose="02020502070401020303" pitchFamily="18" charset="0"/>
              </a:rPr>
              <a:t>nBLM</a:t>
            </a:r>
            <a:r>
              <a:rPr lang="en-US" dirty="0">
                <a:ea typeface="Baskerville" panose="02020502070401020303" pitchFamily="18" charset="0"/>
              </a:rPr>
              <a:t>-F and –S have the same neutron </a:t>
            </a:r>
            <a:r>
              <a:rPr lang="en-US" dirty="0" err="1">
                <a:ea typeface="Baskerville" panose="02020502070401020303" pitchFamily="18" charset="0"/>
              </a:rPr>
              <a:t>algo</a:t>
            </a:r>
            <a:r>
              <a:rPr lang="en-US" dirty="0">
                <a:ea typeface="Baskerville" panose="02020502070401020303" pitchFamily="18" charset="0"/>
              </a:rPr>
              <a:t> running (different settings)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1BC79-FF9D-174F-B51F-4A99F44B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21674-258A-844A-96D1-C4EEB123D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00200"/>
            <a:ext cx="3528393" cy="17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30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0210-C2DD-1A4D-95FD-16EC10946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</p:spPr>
        <p:txBody>
          <a:bodyPr>
            <a:normAutofit/>
          </a:bodyPr>
          <a:lstStyle/>
          <a:p>
            <a:r>
              <a:rPr lang="en-US" sz="4800" i="1" dirty="0"/>
              <a:t>Back up </a:t>
            </a:r>
            <a:br>
              <a:rPr lang="en-US" sz="4800" i="1" dirty="0"/>
            </a:br>
            <a:r>
              <a:rPr lang="en-US" sz="4800" i="1" dirty="0"/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3331544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 Antiqua"/>
                <a:cs typeface="Book Antiqua"/>
              </a:rPr>
              <a:t>ESS Beam Loss diagnostic tools</a:t>
            </a:r>
            <a:br>
              <a:rPr lang="en-US" b="1" dirty="0">
                <a:latin typeface="Book Antiqua"/>
                <a:cs typeface="Book Antiqua"/>
              </a:rPr>
            </a:br>
            <a:r>
              <a:rPr lang="en-US" sz="1800" b="1" i="1" dirty="0">
                <a:latin typeface="Book Antiqua"/>
                <a:cs typeface="Book Antiqua"/>
              </a:rPr>
              <a:t>(from T. Shea)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2908919"/>
          </a:xfrm>
        </p:spPr>
        <p:txBody>
          <a:bodyPr>
            <a:normAutofit/>
          </a:bodyPr>
          <a:lstStyle/>
          <a:p>
            <a:pPr marL="185738" lvl="1" indent="-185738">
              <a:spcBef>
                <a:spcPts val="1000"/>
              </a:spcBef>
              <a:buFont typeface="Wingdings" charset="2"/>
              <a:buChar char="§"/>
            </a:pPr>
            <a:r>
              <a:rPr lang="en-US" sz="1500" b="1" dirty="0">
                <a:latin typeface="Book Antiqua"/>
                <a:ea typeface="Gill Sans Light" charset="0"/>
                <a:cs typeface="Book Antiqua"/>
              </a:rPr>
              <a:t>Total beam loss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, </a:t>
            </a:r>
            <a:r>
              <a:rPr lang="en-US" sz="1500" dirty="0">
                <a:latin typeface="Book Antiqua"/>
                <a:cs typeface="Book Antiqua"/>
              </a:rPr>
              <a:t>microsecond 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measurement latency required for protection</a:t>
            </a:r>
          </a:p>
          <a:p>
            <a:pPr marL="627063" lvl="1" indent="-169863"/>
            <a:r>
              <a:rPr lang="en-US" sz="1500" dirty="0">
                <a:latin typeface="Book Antiqua"/>
                <a:ea typeface="Gill Sans Light" charset="0"/>
                <a:cs typeface="Book Antiqua"/>
              </a:rPr>
              <a:t>BCM, </a:t>
            </a:r>
            <a:r>
              <a:rPr lang="en-US" sz="1500" dirty="0" err="1">
                <a:latin typeface="Book Antiqua"/>
                <a:ea typeface="Gill Sans Light" charset="0"/>
                <a:cs typeface="Book Antiqua"/>
              </a:rPr>
              <a:t>icBLM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 (saturation, nBLM (current mode) </a:t>
            </a:r>
            <a:r>
              <a:rPr lang="en-US" sz="15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 Interlock; Threshold/derivative term for fast protection </a:t>
            </a:r>
          </a:p>
          <a:p>
            <a:pPr marL="185738" indent="-185738"/>
            <a:r>
              <a:rPr lang="en-US" sz="1500" b="1" dirty="0">
                <a:latin typeface="Book Antiqua"/>
                <a:ea typeface="Gill Sans Light" charset="0"/>
                <a:cs typeface="Book Antiqua"/>
              </a:rPr>
              <a:t>&gt; 1.6 milliamp lost for up to 200 µs</a:t>
            </a:r>
          </a:p>
          <a:p>
            <a:pPr marL="627063" lvl="1" indent="-169863"/>
            <a:r>
              <a:rPr lang="en-US" sz="1500" dirty="0">
                <a:latin typeface="Book Antiqua"/>
                <a:ea typeface="Gill Sans Light" charset="0"/>
                <a:cs typeface="Book Antiqua"/>
              </a:rPr>
              <a:t>BCM, </a:t>
            </a:r>
            <a:r>
              <a:rPr lang="en-US" sz="1500" dirty="0" err="1">
                <a:latin typeface="Book Antiqua"/>
                <a:ea typeface="Gill Sans Light" charset="0"/>
                <a:cs typeface="Book Antiqua"/>
              </a:rPr>
              <a:t>icBLM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, nBLM -&gt; Interlock; Damage model for protection</a:t>
            </a:r>
          </a:p>
          <a:p>
            <a:pPr marL="185738" indent="-185738"/>
            <a:r>
              <a:rPr lang="en-US" sz="1500" b="1" dirty="0">
                <a:latin typeface="Book Antiqua"/>
                <a:ea typeface="Gill Sans Light" charset="0"/>
                <a:cs typeface="Book Antiqua"/>
              </a:rPr>
              <a:t>~ </a:t>
            </a:r>
            <a:r>
              <a:rPr lang="en-US" sz="1500" b="1" dirty="0" err="1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500" b="1" dirty="0" err="1">
                <a:latin typeface="Book Antiqua"/>
                <a:cs typeface="Book Antiqua"/>
              </a:rPr>
              <a:t>C</a:t>
            </a:r>
            <a:r>
              <a:rPr lang="en-US" sz="1500" b="1" dirty="0">
                <a:latin typeface="Book Antiqua"/>
                <a:ea typeface="Gill Sans Light" charset="0"/>
                <a:cs typeface="Book Antiqua"/>
              </a:rPr>
              <a:t> lost over 200 µs to many seconds 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(diffusion time)</a:t>
            </a:r>
          </a:p>
          <a:p>
            <a:pPr marL="627063" lvl="1" indent="-169863"/>
            <a:r>
              <a:rPr lang="en-US" sz="1500" dirty="0" err="1">
                <a:latin typeface="Book Antiqua"/>
                <a:ea typeface="Gill Sans Light" charset="0"/>
                <a:cs typeface="Book Antiqua"/>
              </a:rPr>
              <a:t>icBLM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, nBLM -&gt; Interlock; Damage model for protection</a:t>
            </a:r>
          </a:p>
          <a:p>
            <a:pPr marL="185738" indent="-185738"/>
            <a:r>
              <a:rPr lang="en-US" sz="1500" b="1" dirty="0">
                <a:latin typeface="Book Antiqua"/>
                <a:ea typeface="Gill Sans Light" charset="0"/>
                <a:cs typeface="Book Antiqua"/>
              </a:rPr>
              <a:t>~ “1 Watt/meter” radiation dose management</a:t>
            </a:r>
          </a:p>
          <a:p>
            <a:pPr marL="627063" lvl="1" indent="-169863"/>
            <a:r>
              <a:rPr lang="en-US" sz="1500" dirty="0" err="1">
                <a:latin typeface="Book Antiqua"/>
                <a:ea typeface="Gill Sans Light" charset="0"/>
                <a:cs typeface="Book Antiqua"/>
              </a:rPr>
              <a:t>icBLM</a:t>
            </a:r>
            <a:r>
              <a:rPr lang="en-US" sz="1500" dirty="0">
                <a:latin typeface="Book Antiqua"/>
                <a:ea typeface="Gill Sans Light" charset="0"/>
                <a:cs typeface="Book Antiqua"/>
              </a:rPr>
              <a:t>, nBLM -&gt; alarm based on dose/activation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5" name="Picture 4" descr="ess-lin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2" y="5403676"/>
            <a:ext cx="8458200" cy="14097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98151" y="4422104"/>
            <a:ext cx="6374249" cy="150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87824" y="4242574"/>
            <a:ext cx="35751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Sparse coverage by Current Monitors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131840" y="5085184"/>
            <a:ext cx="2016224" cy="2571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63888" y="4797152"/>
            <a:ext cx="104497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Neutron </a:t>
            </a:r>
          </a:p>
          <a:p>
            <a:r>
              <a:rPr lang="en-US" sz="1600" dirty="0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Detectors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63888" y="4787476"/>
            <a:ext cx="460851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27984" y="4602614"/>
            <a:ext cx="26085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coverage by Ion Chambers</a:t>
            </a:r>
          </a:p>
        </p:txBody>
      </p:sp>
    </p:spTree>
    <p:extLst>
      <p:ext uri="{BB962C8B-B14F-4D97-AF65-F5344CB8AC3E}">
        <p14:creationId xmlns:p14="http://schemas.microsoft.com/office/powerpoint/2010/main" val="35549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6A8DA40-FC02-5E47-A126-9CFCDCA7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21088"/>
            <a:ext cx="6444208" cy="2553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B6D2B-5609-4945-B9DF-C9D00A21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697A-3921-1147-9362-C4B0088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FC6604-B319-DC43-9FA0-DF9321036E83}"/>
              </a:ext>
            </a:extLst>
          </p:cNvPr>
          <p:cNvSpPr txBox="1">
            <a:spLocks/>
          </p:cNvSpPr>
          <p:nvPr/>
        </p:nvSpPr>
        <p:spPr>
          <a:xfrm>
            <a:off x="179512" y="2088406"/>
            <a:ext cx="2880320" cy="3356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dirty="0"/>
              <a:t>Example:</a:t>
            </a:r>
            <a:endParaRPr lang="en-US" dirty="0"/>
          </a:p>
          <a:p>
            <a:r>
              <a:rPr lang="en-US" dirty="0"/>
              <a:t>220MeV protons</a:t>
            </a:r>
          </a:p>
          <a:p>
            <a:r>
              <a:rPr lang="en-US" dirty="0"/>
              <a:t>Hit at: 1</a:t>
            </a:r>
            <a:r>
              <a:rPr lang="en-US" baseline="30000" dirty="0"/>
              <a:t>st</a:t>
            </a:r>
            <a:r>
              <a:rPr lang="en-US" dirty="0"/>
              <a:t> insertion in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Spk</a:t>
            </a:r>
            <a:r>
              <a:rPr lang="en-US" dirty="0"/>
              <a:t> cavity</a:t>
            </a:r>
          </a:p>
          <a:p>
            <a:r>
              <a:rPr lang="en-US" dirty="0"/>
              <a:t>Theta=1mrad</a:t>
            </a:r>
          </a:p>
          <a:p>
            <a:r>
              <a:rPr lang="en-US" dirty="0"/>
              <a:t>Pencil beam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Plots:</a:t>
            </a:r>
            <a:r>
              <a:rPr lang="en-US" dirty="0"/>
              <a:t> hits at r=752mm from beam axis</a:t>
            </a:r>
          </a:p>
          <a:p>
            <a:r>
              <a:rPr lang="en-US" dirty="0"/>
              <a:t>Neutron and photon energy along the beam 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9FA6D8-F21E-E74B-B848-03B2C5727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0181"/>
            <a:ext cx="6444208" cy="25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5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95F702-15E6-4940-B926-B170699B1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725509"/>
            <a:ext cx="6516216" cy="2351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BEC76-68FF-CF43-A17B-F8A93EAA5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4138514"/>
            <a:ext cx="6516217" cy="2314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B6D2B-5609-4945-B9DF-C9D00A21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697A-3921-1147-9362-C4B0088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FC6604-B319-DC43-9FA0-DF9321036E83}"/>
              </a:ext>
            </a:extLst>
          </p:cNvPr>
          <p:cNvSpPr txBox="1">
            <a:spLocks/>
          </p:cNvSpPr>
          <p:nvPr/>
        </p:nvSpPr>
        <p:spPr>
          <a:xfrm>
            <a:off x="179512" y="2088406"/>
            <a:ext cx="2880320" cy="3356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dirty="0"/>
              <a:t>Example:</a:t>
            </a:r>
            <a:endParaRPr lang="en-US" dirty="0"/>
          </a:p>
          <a:p>
            <a:r>
              <a:rPr lang="en-US" dirty="0"/>
              <a:t>220MeV protons</a:t>
            </a:r>
          </a:p>
          <a:p>
            <a:r>
              <a:rPr lang="en-US" dirty="0"/>
              <a:t>Hit at: 1</a:t>
            </a:r>
            <a:r>
              <a:rPr lang="en-US" baseline="30000" dirty="0"/>
              <a:t>st</a:t>
            </a:r>
            <a:r>
              <a:rPr lang="en-US" dirty="0"/>
              <a:t> insertion in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Spk</a:t>
            </a:r>
            <a:r>
              <a:rPr lang="en-US" dirty="0"/>
              <a:t> cavity</a:t>
            </a:r>
          </a:p>
          <a:p>
            <a:r>
              <a:rPr lang="en-US" dirty="0"/>
              <a:t>Theta=1mrad</a:t>
            </a:r>
          </a:p>
          <a:p>
            <a:r>
              <a:rPr lang="en-US" dirty="0"/>
              <a:t>3x3mm</a:t>
            </a:r>
            <a:r>
              <a:rPr lang="en-US" baseline="30000" dirty="0"/>
              <a:t>2</a:t>
            </a:r>
            <a:r>
              <a:rPr lang="en-US" dirty="0"/>
              <a:t> beam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Plots:</a:t>
            </a:r>
            <a:r>
              <a:rPr lang="en-US" dirty="0"/>
              <a:t> hits at r=752mm from beam axis</a:t>
            </a:r>
          </a:p>
          <a:p>
            <a:r>
              <a:rPr lang="en-US" dirty="0"/>
              <a:t>Neutron and photon energy along the beam line</a:t>
            </a:r>
          </a:p>
        </p:txBody>
      </p:sp>
    </p:spTree>
    <p:extLst>
      <p:ext uri="{BB962C8B-B14F-4D97-AF65-F5344CB8AC3E}">
        <p14:creationId xmlns:p14="http://schemas.microsoft.com/office/powerpoint/2010/main" val="122156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9B5D11-51B3-284E-8FA0-41F7D687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99175"/>
            <a:ext cx="7361098" cy="3956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AF67-7EC5-DB41-9FB1-FDBED603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detector layout (MEBT-MB)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656C-A9E6-4441-9EDB-D8F56912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EEAFE0-DD66-CF42-AB66-155E34890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4" y="1500068"/>
            <a:ext cx="2479502" cy="1426920"/>
          </a:xfrm>
          <a:ln>
            <a:solidFill>
              <a:srgbClr val="0094CA"/>
            </a:solidFill>
          </a:ln>
        </p:spPr>
        <p:txBody>
          <a:bodyPr lIns="36000" tIns="36000" rIns="36000" bIns="36000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nBLM</a:t>
            </a:r>
            <a:r>
              <a:rPr lang="en-US" sz="19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-F</a:t>
            </a:r>
            <a:r>
              <a:rPr lang="en-US" sz="1900" b="1" dirty="0"/>
              <a:t> vs. </a:t>
            </a:r>
            <a:r>
              <a:rPr lang="en-US" sz="1900" b="1" dirty="0" err="1">
                <a:solidFill>
                  <a:srgbClr val="0070C0"/>
                </a:solidFill>
              </a:rPr>
              <a:t>nBLM</a:t>
            </a:r>
            <a:r>
              <a:rPr lang="en-US" sz="1900" b="1" dirty="0">
                <a:solidFill>
                  <a:srgbClr val="0070C0"/>
                </a:solidFill>
              </a:rPr>
              <a:t>-S</a:t>
            </a:r>
            <a:endParaRPr lang="en-US" sz="1100" b="1" dirty="0">
              <a:solidFill>
                <a:srgbClr val="0070C0"/>
              </a:solidFill>
            </a:endParaRPr>
          </a:p>
          <a:p>
            <a:endParaRPr lang="en-US" sz="600" dirty="0"/>
          </a:p>
          <a:p>
            <a:r>
              <a:rPr lang="en-US" sz="1900" dirty="0"/>
              <a:t>Majority of the </a:t>
            </a:r>
            <a:r>
              <a:rPr lang="en-US" sz="1900" dirty="0" err="1"/>
              <a:t>linac</a:t>
            </a:r>
            <a:r>
              <a:rPr lang="en-US" sz="1900" dirty="0"/>
              <a:t>: F and S placed separately in an alternating fashion</a:t>
            </a:r>
          </a:p>
          <a:p>
            <a:r>
              <a:rPr lang="en-US" sz="1900" dirty="0"/>
              <a:t>At certain locations: a pair of F &amp; S device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5EF5E0-5DE7-AD4E-BFCB-5E8E87A6016F}"/>
              </a:ext>
            </a:extLst>
          </p:cNvPr>
          <p:cNvSpPr txBox="1">
            <a:spLocks/>
          </p:cNvSpPr>
          <p:nvPr/>
        </p:nvSpPr>
        <p:spPr>
          <a:xfrm>
            <a:off x="2662224" y="1500068"/>
            <a:ext cx="3096344" cy="1426920"/>
          </a:xfrm>
          <a:prstGeom prst="rect">
            <a:avLst/>
          </a:prstGeom>
          <a:ln>
            <a:solidFill>
              <a:srgbClr val="0094CA"/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Normal conducting </a:t>
            </a:r>
            <a:r>
              <a:rPr lang="en-US" sz="1600" b="1" dirty="0" err="1">
                <a:solidFill>
                  <a:schemeClr val="tx1"/>
                </a:solidFill>
              </a:rPr>
              <a:t>linac</a:t>
            </a:r>
            <a:r>
              <a:rPr lang="en-US" sz="1600" b="1" dirty="0">
                <a:solidFill>
                  <a:schemeClr val="tx1"/>
                </a:solidFill>
              </a:rPr>
              <a:t> (NCL):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nBLM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MEBT: 4 devices (</a:t>
            </a:r>
            <a:r>
              <a:rPr lang="en-US" sz="1200" dirty="0" err="1">
                <a:solidFill>
                  <a:schemeClr val="tx1"/>
                </a:solidFill>
              </a:rPr>
              <a:t>nBLM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DTL: ~ 1 device / 1m</a:t>
            </a:r>
          </a:p>
          <a:p>
            <a:r>
              <a:rPr lang="en-US" sz="1200" b="1" dirty="0" err="1">
                <a:solidFill>
                  <a:srgbClr val="00B050"/>
                </a:solidFill>
              </a:rPr>
              <a:t>icBLM</a:t>
            </a:r>
            <a:r>
              <a:rPr lang="en-US" sz="1200" b="1" dirty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DTL:  1device/tank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DAB2D5-4731-0747-90BE-1062D136130A}"/>
              </a:ext>
            </a:extLst>
          </p:cNvPr>
          <p:cNvSpPr txBox="1">
            <a:spLocks/>
          </p:cNvSpPr>
          <p:nvPr/>
        </p:nvSpPr>
        <p:spPr>
          <a:xfrm>
            <a:off x="5827446" y="1500068"/>
            <a:ext cx="3205920" cy="1658334"/>
          </a:xfrm>
          <a:prstGeom prst="rect">
            <a:avLst/>
          </a:prstGeom>
          <a:ln>
            <a:solidFill>
              <a:srgbClr val="0094CA"/>
            </a:solidFill>
          </a:ln>
        </p:spPr>
        <p:txBody>
          <a:bodyPr vert="horz" wrap="square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Superconducting </a:t>
            </a:r>
            <a:r>
              <a:rPr lang="en-US" sz="1600" b="1" dirty="0" err="1">
                <a:solidFill>
                  <a:schemeClr val="tx1"/>
                </a:solidFill>
              </a:rPr>
              <a:t>linac</a:t>
            </a:r>
            <a:r>
              <a:rPr lang="en-US" sz="1600" b="1" dirty="0">
                <a:solidFill>
                  <a:schemeClr val="tx1"/>
                </a:solidFill>
              </a:rPr>
              <a:t> (SCL):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nBLM</a:t>
            </a:r>
            <a:endParaRPr lang="en-US" sz="1200" b="1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Spoke: 1 device / 2m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Sparsely located in other parts of SCL</a:t>
            </a:r>
          </a:p>
          <a:p>
            <a:r>
              <a:rPr lang="en-US" sz="1200" b="1" dirty="0" err="1">
                <a:solidFill>
                  <a:srgbClr val="00B050"/>
                </a:solidFill>
              </a:rPr>
              <a:t>icBLM</a:t>
            </a:r>
            <a:r>
              <a:rPr lang="en-US" sz="1200" b="1" dirty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3/quad pairs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1/</a:t>
            </a:r>
            <a:r>
              <a:rPr lang="en-US" sz="1200" dirty="0" err="1">
                <a:solidFill>
                  <a:schemeClr val="tx1"/>
                </a:solidFill>
              </a:rPr>
              <a:t>cryo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5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B92D3C-778A-F84B-92AA-A491AF8AE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64" y="3206110"/>
            <a:ext cx="6403980" cy="362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AF67-7EC5-DB41-9FB1-FDBED603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detector layout (HB – end)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656C-A9E6-4441-9EDB-D8F56912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EEAFE0-DD66-CF42-AB66-155E34890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4" y="1500068"/>
            <a:ext cx="2479502" cy="1426920"/>
          </a:xfrm>
          <a:ln>
            <a:solidFill>
              <a:srgbClr val="0094CA"/>
            </a:solidFill>
          </a:ln>
        </p:spPr>
        <p:txBody>
          <a:bodyPr lIns="36000" tIns="36000" rIns="36000" bIns="36000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00" b="1" dirty="0" err="1"/>
              <a:t>nBLM</a:t>
            </a:r>
            <a:r>
              <a:rPr lang="en-US" sz="1900" b="1" dirty="0"/>
              <a:t>-F vs. </a:t>
            </a:r>
            <a:r>
              <a:rPr lang="en-US" sz="1900" b="1" dirty="0" err="1"/>
              <a:t>nBLM</a:t>
            </a:r>
            <a:r>
              <a:rPr lang="en-US" sz="1900" b="1" dirty="0"/>
              <a:t>-S</a:t>
            </a:r>
          </a:p>
          <a:p>
            <a:pPr marL="0" indent="0">
              <a:buNone/>
            </a:pPr>
            <a:endParaRPr lang="en-US" sz="500" b="1" dirty="0"/>
          </a:p>
          <a:p>
            <a:r>
              <a:rPr lang="en-US" sz="1900" dirty="0"/>
              <a:t>Majority of the </a:t>
            </a:r>
            <a:r>
              <a:rPr lang="en-US" sz="1900" dirty="0" err="1"/>
              <a:t>linac</a:t>
            </a:r>
            <a:r>
              <a:rPr lang="en-US" sz="1900" dirty="0"/>
              <a:t>: F and S placed separately in an alternating fashion</a:t>
            </a:r>
          </a:p>
          <a:p>
            <a:r>
              <a:rPr lang="en-US" sz="1900" dirty="0"/>
              <a:t>At certain locations: a pair of F &amp; S device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5EF5E0-5DE7-AD4E-BFCB-5E8E87A6016F}"/>
              </a:ext>
            </a:extLst>
          </p:cNvPr>
          <p:cNvSpPr txBox="1">
            <a:spLocks/>
          </p:cNvSpPr>
          <p:nvPr/>
        </p:nvSpPr>
        <p:spPr>
          <a:xfrm>
            <a:off x="2662224" y="1500068"/>
            <a:ext cx="3096344" cy="1426920"/>
          </a:xfrm>
          <a:prstGeom prst="rect">
            <a:avLst/>
          </a:prstGeom>
          <a:ln>
            <a:solidFill>
              <a:srgbClr val="0094CA"/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Normal conducting </a:t>
            </a:r>
            <a:r>
              <a:rPr lang="en-US" sz="1600" b="1" dirty="0" err="1">
                <a:solidFill>
                  <a:schemeClr val="tx1"/>
                </a:solidFill>
              </a:rPr>
              <a:t>linac</a:t>
            </a:r>
            <a:r>
              <a:rPr lang="en-US" sz="1600" b="1" dirty="0">
                <a:solidFill>
                  <a:schemeClr val="tx1"/>
                </a:solidFill>
              </a:rPr>
              <a:t> (NCL):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nBLM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MEBT: 4 devices (</a:t>
            </a:r>
            <a:r>
              <a:rPr lang="en-US" sz="1200" dirty="0" err="1">
                <a:solidFill>
                  <a:schemeClr val="tx1"/>
                </a:solidFill>
              </a:rPr>
              <a:t>nBLM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DTL: ~ 1 device / 1m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icBLM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DTL:  1device/tank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DAB2D5-4731-0747-90BE-1062D136130A}"/>
              </a:ext>
            </a:extLst>
          </p:cNvPr>
          <p:cNvSpPr txBox="1">
            <a:spLocks/>
          </p:cNvSpPr>
          <p:nvPr/>
        </p:nvSpPr>
        <p:spPr>
          <a:xfrm>
            <a:off x="5827446" y="1500068"/>
            <a:ext cx="3205920" cy="1658334"/>
          </a:xfrm>
          <a:prstGeom prst="rect">
            <a:avLst/>
          </a:prstGeom>
          <a:ln>
            <a:solidFill>
              <a:srgbClr val="0094CA"/>
            </a:solidFill>
          </a:ln>
        </p:spPr>
        <p:txBody>
          <a:bodyPr vert="horz" wrap="square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Superconducting </a:t>
            </a:r>
            <a:r>
              <a:rPr lang="en-US" sz="1600" b="1" dirty="0" err="1">
                <a:solidFill>
                  <a:schemeClr val="tx1"/>
                </a:solidFill>
              </a:rPr>
              <a:t>linac</a:t>
            </a:r>
            <a:r>
              <a:rPr lang="en-US" sz="1600" b="1" dirty="0">
                <a:solidFill>
                  <a:schemeClr val="tx1"/>
                </a:solidFill>
              </a:rPr>
              <a:t> (SCL):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nBLM</a:t>
            </a:r>
            <a:endParaRPr lang="en-US" sz="1200" b="1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Spoke: 1 device / 2m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Sparsely located in other parts of SCL</a:t>
            </a:r>
          </a:p>
          <a:p>
            <a:r>
              <a:rPr lang="en-US" sz="1200" b="1" dirty="0" err="1">
                <a:solidFill>
                  <a:schemeClr val="tx1"/>
                </a:solidFill>
              </a:rPr>
              <a:t>icBLM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3/quad pairs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1/</a:t>
            </a:r>
            <a:r>
              <a:rPr lang="en-US" sz="1200" dirty="0" err="1">
                <a:solidFill>
                  <a:schemeClr val="tx1"/>
                </a:solidFill>
              </a:rPr>
              <a:t>cryo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7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</a:t>
            </a:r>
            <a:r>
              <a:rPr lang="en-US" b="1" dirty="0"/>
              <a:t> </a:t>
            </a:r>
            <a:r>
              <a:rPr lang="en-US" dirty="0"/>
              <a:t>Response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640960" cy="514116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Required response time set in the past:</a:t>
            </a:r>
          </a:p>
          <a:p>
            <a:pPr lvl="1"/>
            <a:r>
              <a:rPr lang="en-US" sz="1600" dirty="0"/>
              <a:t>NC linac (MEBT-DTL): ~5 μs.</a:t>
            </a:r>
          </a:p>
          <a:p>
            <a:pPr lvl="1"/>
            <a:r>
              <a:rPr lang="en-US" sz="1600" dirty="0"/>
              <a:t>SC linac: ~10 μs.</a:t>
            </a:r>
          </a:p>
          <a:p>
            <a:pPr lvl="1" algn="just"/>
            <a:r>
              <a:rPr lang="en-US" sz="1600" dirty="0"/>
              <a:t>Numbers based on a simplified melting time calculations, where a block of material (copper or stainless steel) is hit by a beam of protons with a uniform profile under perpendicular incidence angle, no cooling considered [9].</a:t>
            </a:r>
          </a:p>
          <a:p>
            <a:pPr lvl="1" algn="just"/>
            <a:endParaRPr lang="en-US" sz="400" dirty="0"/>
          </a:p>
          <a:p>
            <a:r>
              <a:rPr lang="en-US" sz="2000" dirty="0"/>
              <a:t>Numbers re-checked with a Gaussian beam and update beam parameters:</a:t>
            </a:r>
          </a:p>
          <a:p>
            <a:pPr marL="720725" lvl="1" indent="-263525" algn="just"/>
            <a:r>
              <a:rPr lang="en-US" sz="1600" b="1" dirty="0"/>
              <a:t>NC linac: </a:t>
            </a:r>
            <a:r>
              <a:rPr lang="en-US" sz="1600" dirty="0"/>
              <a:t>calculated melting time values</a:t>
            </a:r>
          </a:p>
          <a:p>
            <a:pPr marL="719138" lvl="1" indent="0" algn="just">
              <a:buNone/>
            </a:pPr>
            <a:r>
              <a:rPr lang="en-US" sz="1600" dirty="0"/>
              <a:t>of 3-4μs</a:t>
            </a:r>
            <a:r>
              <a:rPr lang="en-US" sz="1600" b="1" dirty="0"/>
              <a:t> </a:t>
            </a:r>
            <a:r>
              <a:rPr lang="en-US" sz="1600" dirty="0"/>
              <a:t>imply even stronger demands </a:t>
            </a:r>
          </a:p>
          <a:p>
            <a:pPr marL="719138" lvl="1" indent="0" algn="just">
              <a:buNone/>
            </a:pPr>
            <a:r>
              <a:rPr lang="en-US" sz="1600" dirty="0"/>
              <a:t>on the response time (confirmed with a </a:t>
            </a:r>
          </a:p>
          <a:p>
            <a:pPr marL="719138" lvl="1" indent="0" algn="just">
              <a:buNone/>
            </a:pPr>
            <a:r>
              <a:rPr lang="en-US" sz="1600" dirty="0"/>
              <a:t>MC simulation as well).</a:t>
            </a:r>
          </a:p>
          <a:p>
            <a:pPr marL="720725" lvl="1" algn="just"/>
            <a:r>
              <a:rPr lang="en-US" sz="1600" b="1" dirty="0"/>
              <a:t>SC linac</a:t>
            </a:r>
            <a:r>
              <a:rPr lang="en-US" sz="1600" dirty="0"/>
              <a:t>: the 10μs requirement for </a:t>
            </a:r>
          </a:p>
          <a:p>
            <a:pPr marL="711200" lvl="1" indent="0" algn="just">
              <a:buNone/>
            </a:pPr>
            <a:r>
              <a:rPr lang="en-US" sz="1600" dirty="0"/>
              <a:t>response time fits well with the results</a:t>
            </a:r>
          </a:p>
          <a:p>
            <a:pPr marL="711200" lvl="1" indent="0" algn="just">
              <a:buNone/>
            </a:pPr>
            <a:r>
              <a:rPr lang="en-US" sz="1600" dirty="0"/>
              <a:t>of this calculations. </a:t>
            </a:r>
          </a:p>
          <a:p>
            <a:pPr marL="711200" lvl="1" indent="0" algn="just">
              <a:buNone/>
            </a:pPr>
            <a:r>
              <a:rPr lang="en-US" sz="1600" dirty="0"/>
              <a:t>However: other damage mechanisms may</a:t>
            </a:r>
          </a:p>
          <a:p>
            <a:pPr marL="711200" lvl="1" indent="0" algn="just">
              <a:buNone/>
            </a:pPr>
            <a:r>
              <a:rPr lang="en-US" sz="1600" dirty="0"/>
              <a:t>mandate even shorter response time </a:t>
            </a:r>
          </a:p>
          <a:p>
            <a:pPr marL="711200" lvl="1" indent="0" algn="just">
              <a:buNone/>
            </a:pPr>
            <a:r>
              <a:rPr lang="en-US" sz="1600" dirty="0"/>
              <a:t>SCL (discussed further).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717032"/>
            <a:ext cx="4222219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9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B9AA-5E37-154B-94A2-1FFA006D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F1A0-9AAD-8841-8F03-96558A70F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564904"/>
            <a:ext cx="3538736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i="1" dirty="0" err="1"/>
              <a:t>icBLM</a:t>
            </a:r>
            <a:endParaRPr lang="en-GB" sz="4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11C1-46C8-C54F-A309-D41DBBB7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867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85E1-F639-5843-B12F-8D894826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E6A6-557A-A04D-8920-19006E8A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09" y="1560212"/>
            <a:ext cx="3760043" cy="35569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/>
              <a:t>Two BLM systems</a:t>
            </a:r>
          </a:p>
          <a:p>
            <a:r>
              <a:rPr lang="en-US" dirty="0" err="1"/>
              <a:t>icBLM</a:t>
            </a:r>
            <a:endParaRPr lang="en-US" dirty="0"/>
          </a:p>
          <a:p>
            <a:pPr lvl="1"/>
            <a:r>
              <a:rPr lang="en-US" dirty="0"/>
              <a:t>Primary monitor in the high energy parts</a:t>
            </a:r>
          </a:p>
          <a:p>
            <a:pPr lvl="1"/>
            <a:r>
              <a:rPr lang="en-US" dirty="0"/>
              <a:t>Detector: ionization chambers (ICs)</a:t>
            </a:r>
          </a:p>
          <a:p>
            <a:r>
              <a:rPr lang="en-US" dirty="0" err="1"/>
              <a:t>nBLM</a:t>
            </a:r>
            <a:endParaRPr lang="en-US" dirty="0"/>
          </a:p>
          <a:p>
            <a:pPr lvl="1"/>
            <a:r>
              <a:rPr lang="en-US" dirty="0"/>
              <a:t>Primary monitor in the low energy parts</a:t>
            </a:r>
          </a:p>
          <a:p>
            <a:pPr lvl="1"/>
            <a:r>
              <a:rPr lang="en-US" dirty="0"/>
              <a:t>Detector: neutron sensitive micromegas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4465C-524D-F145-AFA3-23B1886C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7" name="Picture 6" descr="ess-linac.pdf">
            <a:extLst>
              <a:ext uri="{FF2B5EF4-FFF2-40B4-BE49-F238E27FC236}">
                <a16:creationId xmlns:a16="http://schemas.microsoft.com/office/drawing/2014/main" id="{0BA14E7B-94D8-8743-A283-A72E0249E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25244"/>
            <a:ext cx="7128792" cy="11881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953677-D5C8-F543-ADA6-CC3125C3C543}"/>
              </a:ext>
            </a:extLst>
          </p:cNvPr>
          <p:cNvCxnSpPr/>
          <p:nvPr/>
        </p:nvCxnSpPr>
        <p:spPr>
          <a:xfrm>
            <a:off x="3419872" y="5401248"/>
            <a:ext cx="1368152" cy="797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603EB8-A954-A145-8684-37E8A4904191}"/>
              </a:ext>
            </a:extLst>
          </p:cNvPr>
          <p:cNvSpPr txBox="1"/>
          <p:nvPr/>
        </p:nvSpPr>
        <p:spPr>
          <a:xfrm>
            <a:off x="3635896" y="5229200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nBLM</a:t>
            </a:r>
            <a:endParaRPr lang="en-US" dirty="0">
              <a:solidFill>
                <a:prstClr val="black"/>
              </a:solidFill>
              <a:latin typeface="Book Antiqua"/>
              <a:ea typeface="Gill Sans Light" charset="0"/>
              <a:cs typeface="Book Antiqua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A35887-9DA7-FA4D-9565-C1372E7E0FF0}"/>
              </a:ext>
            </a:extLst>
          </p:cNvPr>
          <p:cNvCxnSpPr/>
          <p:nvPr/>
        </p:nvCxnSpPr>
        <p:spPr>
          <a:xfrm>
            <a:off x="4283968" y="5193196"/>
            <a:ext cx="295232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C3C1A9-9FB9-5948-ABA4-5ED4ABC6BD5E}"/>
              </a:ext>
            </a:extLst>
          </p:cNvPr>
          <p:cNvSpPr txBox="1"/>
          <p:nvPr/>
        </p:nvSpPr>
        <p:spPr>
          <a:xfrm>
            <a:off x="5236666" y="5003884"/>
            <a:ext cx="8475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Book Antiqua"/>
                <a:ea typeface="Gill Sans Light" charset="0"/>
                <a:cs typeface="Book Antiqua"/>
              </a:rPr>
              <a:t>icBLM</a:t>
            </a:r>
            <a:endParaRPr lang="en-US" dirty="0">
              <a:solidFill>
                <a:prstClr val="black"/>
              </a:solidFill>
              <a:latin typeface="Book Antiqua"/>
              <a:ea typeface="Gill Sans Light" charset="0"/>
              <a:cs typeface="Book Antiqu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2B19E-7E43-BC46-85E9-E0D908BF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64" y="1642986"/>
            <a:ext cx="4795925" cy="31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286F-DDD4-2741-B71E-36BCA16B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36F44-AFAD-0D45-906B-2E35B4BF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B196C-E0D9-FD47-84BA-4B6083A6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71368"/>
            <a:ext cx="1344002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44182-F75A-8346-A8AC-BC52A403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39" y="1471368"/>
            <a:ext cx="454737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B2438-C89C-2A43-A05C-8725AB154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699792" y="1556792"/>
            <a:ext cx="587455" cy="540000"/>
          </a:xfrm>
          <a:prstGeom prst="rect">
            <a:avLst/>
          </a:prstGeom>
          <a:ln>
            <a:noFill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F3DDE8-ED94-714F-8F37-32C039F793DF}"/>
              </a:ext>
            </a:extLst>
          </p:cNvPr>
          <p:cNvSpPr txBox="1">
            <a:spLocks/>
          </p:cNvSpPr>
          <p:nvPr/>
        </p:nvSpPr>
        <p:spPr>
          <a:xfrm>
            <a:off x="1547664" y="2235946"/>
            <a:ext cx="2304256" cy="1297654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LUT DMCS (ICS IK)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FPGA FW design and implementation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SW design and implementation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2344A91-BCB9-4242-B845-1004508513AB}"/>
              </a:ext>
            </a:extLst>
          </p:cNvPr>
          <p:cNvSpPr txBox="1">
            <a:spLocks/>
          </p:cNvSpPr>
          <p:nvPr/>
        </p:nvSpPr>
        <p:spPr>
          <a:xfrm>
            <a:off x="4067944" y="2237960"/>
            <a:ext cx="3342950" cy="4215376"/>
          </a:xfrm>
          <a:prstGeom prst="rect">
            <a:avLst/>
          </a:prstGeom>
          <a:noFill/>
          <a:ln w="9525" cmpd="sng">
            <a:solidFill>
              <a:schemeClr val="accent1">
                <a:alpha val="43000"/>
              </a:schemeClr>
            </a:solidFill>
          </a:ln>
          <a:effectLst>
            <a:glow rad="381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BD</a:t>
            </a:r>
          </a:p>
          <a:p>
            <a:pPr marL="134938" indent="-127000"/>
            <a:r>
              <a:rPr lang="en-US" sz="1400" dirty="0">
                <a:solidFill>
                  <a:schemeClr val="tx1"/>
                </a:solidFill>
              </a:rPr>
              <a:t>System architecture, for example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Detectors &amp; electronics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Detector and electronics layout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Mechanical support</a:t>
            </a:r>
          </a:p>
          <a:p>
            <a:pPr marL="271463" lvl="1" indent="-127000"/>
            <a:r>
              <a:rPr lang="en-US" sz="1100" dirty="0">
                <a:solidFill>
                  <a:schemeClr val="tx1"/>
                </a:solidFill>
              </a:rPr>
              <a:t>Development of specifications and requirements</a:t>
            </a:r>
          </a:p>
          <a:p>
            <a:pPr marL="361950" lvl="2" indent="-90488"/>
            <a:r>
              <a:rPr lang="en-US" sz="1100" dirty="0">
                <a:solidFill>
                  <a:schemeClr val="tx1"/>
                </a:solidFill>
              </a:rPr>
              <a:t>Spec. relevant for detector design</a:t>
            </a:r>
          </a:p>
          <a:p>
            <a:pPr marL="361950" lvl="2" indent="-90488"/>
            <a:r>
              <a:rPr lang="en-US" sz="1100" dirty="0">
                <a:solidFill>
                  <a:schemeClr val="tx1"/>
                </a:solidFill>
              </a:rPr>
              <a:t>Def. of FW and SW functionality </a:t>
            </a:r>
          </a:p>
          <a:p>
            <a:pPr marL="579438" lvl="3" indent="-127000"/>
            <a:r>
              <a:rPr lang="en-US" sz="1100" dirty="0">
                <a:solidFill>
                  <a:schemeClr val="tx1"/>
                </a:solidFill>
              </a:rPr>
              <a:t>Def. of data processing (FPGA </a:t>
            </a:r>
            <a:r>
              <a:rPr lang="en-US" sz="1100" dirty="0" err="1">
                <a:solidFill>
                  <a:schemeClr val="tx1"/>
                </a:solidFill>
              </a:rPr>
              <a:t>algos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</a:p>
          <a:p>
            <a:pPr marL="579438" lvl="3" indent="-127000"/>
            <a:r>
              <a:rPr lang="en-US" sz="1100" dirty="0">
                <a:solidFill>
                  <a:schemeClr val="tx1"/>
                </a:solidFill>
              </a:rPr>
              <a:t>Definition of monitoring variables and </a:t>
            </a:r>
            <a:r>
              <a:rPr lang="en-US" sz="1100" dirty="0" err="1">
                <a:solidFill>
                  <a:schemeClr val="tx1"/>
                </a:solidFill>
              </a:rPr>
              <a:t>algos</a:t>
            </a:r>
            <a:endParaRPr lang="en-US" sz="1100" dirty="0">
              <a:solidFill>
                <a:schemeClr val="tx1"/>
              </a:solidFill>
            </a:endParaRPr>
          </a:p>
          <a:p>
            <a:pPr marL="271463" lvl="3" indent="-127000"/>
            <a:r>
              <a:rPr lang="en-US" sz="1100" dirty="0">
                <a:solidFill>
                  <a:schemeClr val="tx1"/>
                </a:solidFill>
              </a:rPr>
              <a:t>Beam loss simulations: MC simulation of lost protons 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Installation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System commissioning</a:t>
            </a:r>
          </a:p>
          <a:p>
            <a:pPr marL="134938" lvl="2" indent="-127000"/>
            <a:r>
              <a:rPr lang="en-US" sz="1400" dirty="0">
                <a:solidFill>
                  <a:schemeClr val="tx1"/>
                </a:solidFill>
              </a:rPr>
              <a:t>Coordination &amp; project management</a:t>
            </a:r>
          </a:p>
          <a:p>
            <a:pPr marL="0" indent="0">
              <a:buNone/>
            </a:pPr>
            <a:endParaRPr lang="en-US" sz="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ICS</a:t>
            </a:r>
          </a:p>
          <a:p>
            <a:pPr marL="134938" indent="-134938"/>
            <a:r>
              <a:rPr lang="en-US" sz="1400" dirty="0">
                <a:solidFill>
                  <a:schemeClr val="tx1"/>
                </a:solidFill>
              </a:rPr>
              <a:t>FW and SW support and integration</a:t>
            </a:r>
          </a:p>
        </p:txBody>
      </p:sp>
    </p:spTree>
    <p:extLst>
      <p:ext uri="{BB962C8B-B14F-4D97-AF65-F5344CB8AC3E}">
        <p14:creationId xmlns:p14="http://schemas.microsoft.com/office/powerpoint/2010/main" val="1330784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286F-DDD4-2741-B71E-36BCA16B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36F44-AFAD-0D45-906B-2E35B4BF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B196C-E0D9-FD47-84BA-4B6083A6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71368"/>
            <a:ext cx="1344002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44182-F75A-8346-A8AC-BC52A403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39" y="1471368"/>
            <a:ext cx="454737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B2438-C89C-2A43-A05C-8725AB154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699792" y="1556792"/>
            <a:ext cx="587455" cy="540000"/>
          </a:xfrm>
          <a:prstGeom prst="rect">
            <a:avLst/>
          </a:prstGeom>
          <a:ln>
            <a:noFill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F3DDE8-ED94-714F-8F37-32C039F793DF}"/>
              </a:ext>
            </a:extLst>
          </p:cNvPr>
          <p:cNvSpPr txBox="1">
            <a:spLocks/>
          </p:cNvSpPr>
          <p:nvPr/>
        </p:nvSpPr>
        <p:spPr>
          <a:xfrm>
            <a:off x="1403648" y="2235946"/>
            <a:ext cx="2448272" cy="1162232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LUT DMCS (ICS IK)</a:t>
            </a:r>
          </a:p>
          <a:p>
            <a:pPr marL="134938" indent="-134938"/>
            <a:r>
              <a:rPr lang="en-US" sz="1100" dirty="0">
                <a:solidFill>
                  <a:schemeClr val="tx1"/>
                </a:solidFill>
              </a:rPr>
              <a:t>W. </a:t>
            </a:r>
            <a:r>
              <a:rPr lang="en-US" sz="1100" dirty="0" err="1">
                <a:solidFill>
                  <a:schemeClr val="tx1"/>
                </a:solidFill>
              </a:rPr>
              <a:t>Cichalewski</a:t>
            </a:r>
            <a:r>
              <a:rPr lang="en-US" sz="1100" dirty="0">
                <a:solidFill>
                  <a:schemeClr val="tx1"/>
                </a:solidFill>
              </a:rPr>
              <a:t> (</a:t>
            </a:r>
            <a:r>
              <a:rPr lang="en-US" sz="1100" dirty="0" err="1">
                <a:solidFill>
                  <a:schemeClr val="tx1"/>
                </a:solidFill>
              </a:rPr>
              <a:t>proj</a:t>
            </a:r>
            <a:r>
              <a:rPr lang="en-US" sz="1100" dirty="0">
                <a:solidFill>
                  <a:schemeClr val="tx1"/>
                </a:solidFill>
              </a:rPr>
              <a:t>. management)</a:t>
            </a:r>
          </a:p>
          <a:p>
            <a:pPr marL="134938" indent="-134938"/>
            <a:r>
              <a:rPr lang="en-US" sz="1100" dirty="0">
                <a:solidFill>
                  <a:schemeClr val="tx1"/>
                </a:solidFill>
              </a:rPr>
              <a:t>G. Jablonski (FW, SW)</a:t>
            </a:r>
          </a:p>
          <a:p>
            <a:pPr marL="134938" indent="-134938"/>
            <a:r>
              <a:rPr lang="en-US" sz="1100" dirty="0">
                <a:solidFill>
                  <a:schemeClr val="tx1"/>
                </a:solidFill>
              </a:rPr>
              <a:t>R. </a:t>
            </a:r>
            <a:r>
              <a:rPr lang="en-US" sz="1100" dirty="0" err="1">
                <a:solidFill>
                  <a:schemeClr val="tx1"/>
                </a:solidFill>
              </a:rPr>
              <a:t>Kielbik</a:t>
            </a:r>
            <a:r>
              <a:rPr lang="en-US" sz="1100" dirty="0">
                <a:solidFill>
                  <a:schemeClr val="tx1"/>
                </a:solidFill>
              </a:rPr>
              <a:t> (FW)</a:t>
            </a:r>
          </a:p>
          <a:p>
            <a:pPr marL="134938" indent="-134938"/>
            <a:r>
              <a:rPr lang="en-US" sz="1100" dirty="0">
                <a:solidFill>
                  <a:schemeClr val="tx1"/>
                </a:solidFill>
              </a:rPr>
              <a:t>W. </a:t>
            </a:r>
            <a:r>
              <a:rPr lang="en-US" sz="1100" dirty="0" err="1">
                <a:solidFill>
                  <a:schemeClr val="tx1"/>
                </a:solidFill>
              </a:rPr>
              <a:t>Jalmuzna</a:t>
            </a:r>
            <a:r>
              <a:rPr lang="en-US" sz="1100" dirty="0">
                <a:solidFill>
                  <a:schemeClr val="tx1"/>
                </a:solidFill>
              </a:rPr>
              <a:t> (FW)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2344A91-BCB9-4242-B845-1004508513AB}"/>
              </a:ext>
            </a:extLst>
          </p:cNvPr>
          <p:cNvSpPr txBox="1">
            <a:spLocks/>
          </p:cNvSpPr>
          <p:nvPr/>
        </p:nvSpPr>
        <p:spPr>
          <a:xfrm>
            <a:off x="4067944" y="2237960"/>
            <a:ext cx="3744416" cy="3562889"/>
          </a:xfrm>
          <a:prstGeom prst="rect">
            <a:avLst/>
          </a:prstGeom>
          <a:noFill/>
          <a:ln w="9525" cmpd="sng">
            <a:solidFill>
              <a:schemeClr val="accent1">
                <a:alpha val="43000"/>
              </a:schemeClr>
            </a:solidFill>
          </a:ln>
          <a:effectLst>
            <a:glow rad="381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BD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Shea</a:t>
            </a:r>
            <a:r>
              <a:rPr lang="en-US" sz="1200" dirty="0">
                <a:solidFill>
                  <a:schemeClr val="tx1"/>
                </a:solidFill>
              </a:rPr>
              <a:t> (section leader, interim BLM system lead)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I. </a:t>
            </a:r>
            <a:r>
              <a:rPr lang="en-US" sz="1200" dirty="0" err="1">
                <a:solidFill>
                  <a:schemeClr val="tx1"/>
                </a:solidFill>
              </a:rPr>
              <a:t>Dolenc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Kittelmann</a:t>
            </a:r>
            <a:r>
              <a:rPr lang="en-US" sz="1200" dirty="0">
                <a:solidFill>
                  <a:schemeClr val="tx1"/>
                </a:solidFill>
              </a:rPr>
              <a:t> (BLM system lead)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K. Rosengren (FW, DOD)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H. </a:t>
            </a:r>
            <a:r>
              <a:rPr lang="en-US" sz="1200" dirty="0" err="1">
                <a:solidFill>
                  <a:schemeClr val="tx1"/>
                </a:solidFill>
              </a:rPr>
              <a:t>Kocevar</a:t>
            </a:r>
            <a:r>
              <a:rPr lang="en-US" sz="1200" dirty="0">
                <a:solidFill>
                  <a:schemeClr val="tx1"/>
                </a:solidFill>
              </a:rPr>
              <a:t> (SW)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J. </a:t>
            </a:r>
            <a:r>
              <a:rPr lang="en-US" sz="1200" dirty="0" err="1">
                <a:solidFill>
                  <a:schemeClr val="tx1"/>
                </a:solidFill>
              </a:rPr>
              <a:t>Norin</a:t>
            </a:r>
            <a:r>
              <a:rPr lang="en-US" sz="1200" dirty="0">
                <a:solidFill>
                  <a:schemeClr val="tx1"/>
                </a:solidFill>
              </a:rPr>
              <a:t> (bookkeeping: det. &amp; el. Layout, naming)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S. </a:t>
            </a:r>
            <a:r>
              <a:rPr lang="en-US" sz="1200" dirty="0" err="1">
                <a:solidFill>
                  <a:schemeClr val="tx1"/>
                </a:solidFill>
              </a:rPr>
              <a:t>Grishin</a:t>
            </a:r>
            <a:r>
              <a:rPr lang="en-US" sz="1200" dirty="0">
                <a:solidFill>
                  <a:schemeClr val="tx1"/>
                </a:solidFill>
              </a:rPr>
              <a:t> (installation, gas system)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C. </a:t>
            </a:r>
            <a:r>
              <a:rPr lang="en-US" sz="1200" dirty="0" err="1">
                <a:solidFill>
                  <a:schemeClr val="tx1"/>
                </a:solidFill>
              </a:rPr>
              <a:t>Derrez</a:t>
            </a:r>
            <a:r>
              <a:rPr lang="en-US" sz="1200" dirty="0">
                <a:solidFill>
                  <a:schemeClr val="tx1"/>
                </a:solidFill>
              </a:rPr>
              <a:t> (verification plan, QA, electronics)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E. Bergman (cables, connectors, PPs)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Grandsaert</a:t>
            </a:r>
            <a:r>
              <a:rPr lang="en-US" sz="1200" dirty="0">
                <a:solidFill>
                  <a:schemeClr val="tx1"/>
                </a:solidFill>
              </a:rPr>
              <a:t> (mech. integration, mech. support)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ICS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S. Farina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F. dos Santos Alves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(W. </a:t>
            </a:r>
            <a:r>
              <a:rPr lang="en-US" sz="1200" dirty="0" err="1">
                <a:solidFill>
                  <a:schemeClr val="tx1"/>
                </a:solidFill>
              </a:rPr>
              <a:t>Fabianowski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50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7B4D-650E-4747-B9C8-A33C424E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51BE-DC21-1040-83EA-FAACCA25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031" y="1628800"/>
            <a:ext cx="3268481" cy="5589240"/>
          </a:xfrm>
        </p:spPr>
        <p:txBody>
          <a:bodyPr lIns="36000" tIns="36000" rIns="36000" bIns="36000"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BEE</a:t>
            </a:r>
          </a:p>
          <a:p>
            <a:r>
              <a:rPr lang="en-US" dirty="0" err="1"/>
              <a:t>IOxOS</a:t>
            </a:r>
            <a:r>
              <a:rPr lang="en-US" dirty="0"/>
              <a:t> IFC1410  </a:t>
            </a:r>
          </a:p>
          <a:p>
            <a:r>
              <a:rPr lang="en-US" dirty="0"/>
              <a:t>Pico 4 FMC digitizer (</a:t>
            </a:r>
            <a:r>
              <a:rPr lang="en-US" dirty="0" err="1"/>
              <a:t>CAENels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Modified COTS</a:t>
            </a:r>
          </a:p>
          <a:p>
            <a:pPr lvl="1"/>
            <a:r>
              <a:rPr lang="en-US" dirty="0"/>
              <a:t>1MS/s, 20-bit ADC, 300kHz bandwidth</a:t>
            </a:r>
          </a:p>
          <a:p>
            <a:pPr lvl="1"/>
            <a:r>
              <a:rPr lang="en-US" dirty="0"/>
              <a:t>Dynamic range: </a:t>
            </a:r>
          </a:p>
          <a:p>
            <a:pPr lvl="2"/>
            <a:r>
              <a:rPr lang="en-US" dirty="0"/>
              <a:t>0</a:t>
            </a:r>
            <a:r>
              <a:rPr lang="mr-IN" dirty="0"/>
              <a:t> – </a:t>
            </a:r>
            <a:r>
              <a:rPr lang="en-US" dirty="0"/>
              <a:t>500μA, </a:t>
            </a:r>
          </a:p>
          <a:p>
            <a:pPr lvl="2"/>
            <a:r>
              <a:rPr lang="en-US" dirty="0"/>
              <a:t>0 </a:t>
            </a:r>
            <a:r>
              <a:rPr lang="mr-IN" dirty="0"/>
              <a:t>–</a:t>
            </a:r>
            <a:r>
              <a:rPr lang="en-US" dirty="0"/>
              <a:t> 10mA</a:t>
            </a:r>
          </a:p>
          <a:p>
            <a:pPr lvl="2"/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>
                    <a:lumMod val="50000"/>
                  </a:schemeClr>
                </a:solidFill>
              </a:rPr>
              <a:t>HV PS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Provides: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Power the ICs (1.5kV)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several ICs are daisy changed and connected to one HV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Modulation voltage for system HEALTH check.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HV module (1ch):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ISEG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DPr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40 305 24 5_CAB High Precision HV-PS  </a:t>
            </a:r>
          </a:p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Ethercat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crate with 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ethercat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coupler,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DIO (for PS config.) and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Analogue module (to modulate)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with real time kernel on the CPU.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1665A-6BE7-9946-8217-EC2237C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73B39-0E6D-C548-BF66-06E5D4E4F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24944"/>
            <a:ext cx="6048672" cy="377164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88B022-3FEB-7E43-A2D5-44D492E84C20}"/>
              </a:ext>
            </a:extLst>
          </p:cNvPr>
          <p:cNvSpPr txBox="1">
            <a:spLocks/>
          </p:cNvSpPr>
          <p:nvPr/>
        </p:nvSpPr>
        <p:spPr>
          <a:xfrm>
            <a:off x="457200" y="1628800"/>
            <a:ext cx="4541794" cy="1123278"/>
          </a:xfrm>
          <a:prstGeom prst="rect">
            <a:avLst/>
          </a:prstGeom>
        </p:spPr>
        <p:txBody>
          <a:bodyPr vert="horz" lIns="36000" tIns="36000" rIns="36000" bIns="36000" rtlCol="0">
            <a:normAutofit fontScale="85000" lnSpcReduction="20000"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/>
              <a:t>Detectors</a:t>
            </a:r>
          </a:p>
          <a:p>
            <a:r>
              <a:rPr lang="en-US" sz="1700" dirty="0"/>
              <a:t>Parallel plate gas </a:t>
            </a:r>
            <a:r>
              <a:rPr lang="en-US" sz="1700" dirty="0" err="1"/>
              <a:t>Ionisation</a:t>
            </a:r>
            <a:r>
              <a:rPr lang="en-US" sz="1700" dirty="0"/>
              <a:t> Chambers (ICs) developed for the LHC BLM.</a:t>
            </a:r>
          </a:p>
          <a:p>
            <a:r>
              <a:rPr lang="en-US" sz="1700" dirty="0"/>
              <a:t>Beam loss information based on </a:t>
            </a:r>
            <a:r>
              <a:rPr lang="en-US" sz="1700" dirty="0" err="1"/>
              <a:t>ionisation</a:t>
            </a:r>
            <a:r>
              <a:rPr lang="en-US" sz="1700" dirty="0"/>
              <a:t> current measurement of secondaries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5104631" cy="5545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err="1"/>
              <a:t>icBLM</a:t>
            </a:r>
            <a:r>
              <a:rPr lang="en-US" sz="2600" b="1" dirty="0"/>
              <a:t> </a:t>
            </a:r>
          </a:p>
          <a:p>
            <a:r>
              <a:rPr lang="en-US" sz="2000" dirty="0"/>
              <a:t>Parallel plate gas </a:t>
            </a:r>
            <a:r>
              <a:rPr lang="en-US" sz="2000" dirty="0" err="1"/>
              <a:t>Ionisation</a:t>
            </a:r>
            <a:r>
              <a:rPr lang="en-US" sz="2000" dirty="0"/>
              <a:t> Chambers (</a:t>
            </a:r>
            <a:r>
              <a:rPr lang="en-US" sz="2000" dirty="0" err="1"/>
              <a:t>Ics</a:t>
            </a:r>
            <a:r>
              <a:rPr lang="en-US" sz="2000" dirty="0"/>
              <a:t>) developed for the LHC BLM system will be used </a:t>
            </a:r>
          </a:p>
          <a:p>
            <a:r>
              <a:rPr lang="en-US" sz="2000" dirty="0"/>
              <a:t>Primary BLMs in SCL</a:t>
            </a:r>
          </a:p>
          <a:p>
            <a:r>
              <a:rPr lang="en-US" sz="2000" dirty="0"/>
              <a:t>Beam loss information based on </a:t>
            </a:r>
            <a:r>
              <a:rPr lang="en-US" sz="2000" b="1" u="sng" dirty="0" err="1"/>
              <a:t>ionisation</a:t>
            </a:r>
            <a:r>
              <a:rPr lang="en-US" sz="2000" b="1" u="sng" dirty="0"/>
              <a:t> current </a:t>
            </a:r>
            <a:r>
              <a:rPr lang="en-US" sz="2000" dirty="0"/>
              <a:t>measurement of </a:t>
            </a:r>
            <a:r>
              <a:rPr lang="en-US" sz="2000" dirty="0" err="1"/>
              <a:t>secondaries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725488" lvl="1" indent="0">
              <a:buNone/>
            </a:pPr>
            <a:endParaRPr lang="en-US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detectors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7" name="Picture 6" descr="Screen Shot 2015-11-24 at 2.05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1305" y="3620219"/>
            <a:ext cx="1455420" cy="4354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6093296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Inner structure of the LCH BLM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492896"/>
            <a:ext cx="2666703" cy="40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26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545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 err="1"/>
              <a:t>icBLM</a:t>
            </a:r>
            <a:r>
              <a:rPr lang="en-US" sz="2600" b="1" dirty="0"/>
              <a:t> </a:t>
            </a:r>
          </a:p>
          <a:p>
            <a:pPr marL="169863"/>
            <a:r>
              <a:rPr lang="en-US" sz="1900" dirty="0"/>
              <a:t>“cut off” at transversal photon and electron incidence ~2MeV (~30MeV for p and n) [1].</a:t>
            </a:r>
          </a:p>
          <a:p>
            <a:pPr lvl="1"/>
            <a:endParaRPr lang="en-US" sz="1900" dirty="0"/>
          </a:p>
          <a:p>
            <a:r>
              <a:rPr lang="en-US" sz="1900" dirty="0"/>
              <a:t>Photon background due to the RF cavities</a:t>
            </a:r>
          </a:p>
          <a:p>
            <a:pPr marL="371475" lvl="1" indent="169863"/>
            <a:r>
              <a:rPr lang="en-US" sz="1900" dirty="0" err="1"/>
              <a:t>Bckg</a:t>
            </a:r>
            <a:r>
              <a:rPr lang="en-US" sz="1900" dirty="0"/>
              <a:t>. mainly due to el. field </a:t>
            </a:r>
          </a:p>
          <a:p>
            <a:pPr marL="371475" lvl="1" indent="169863">
              <a:buNone/>
            </a:pPr>
            <a:r>
              <a:rPr lang="en-US" sz="1900" dirty="0"/>
              <a:t>Emission from cavity walls, </a:t>
            </a:r>
          </a:p>
          <a:p>
            <a:pPr marL="371475" lvl="1" indent="169863">
              <a:buNone/>
            </a:pPr>
            <a:r>
              <a:rPr lang="en-US" sz="1900" dirty="0"/>
              <a:t>resulting in bremsstrahlung </a:t>
            </a:r>
          </a:p>
          <a:p>
            <a:pPr marL="371475" lvl="1" indent="169863">
              <a:buNone/>
            </a:pPr>
            <a:r>
              <a:rPr lang="en-US" sz="1900" dirty="0"/>
              <a:t>photons created on cavity/beam</a:t>
            </a:r>
          </a:p>
          <a:p>
            <a:pPr marL="371475" lvl="1" indent="169863">
              <a:buNone/>
            </a:pPr>
            <a:r>
              <a:rPr lang="en-US" sz="1900" dirty="0"/>
              <a:t>pipe material [3].</a:t>
            </a:r>
          </a:p>
          <a:p>
            <a:pPr marL="371475" lvl="1" indent="169863"/>
            <a:r>
              <a:rPr lang="en-US" sz="1900" dirty="0"/>
              <a:t>Levels are difficult to predict</a:t>
            </a:r>
          </a:p>
          <a:p>
            <a:pPr marL="371475" lvl="1" indent="169863">
              <a:buNone/>
            </a:pPr>
            <a:r>
              <a:rPr lang="en-US" sz="1900" dirty="0"/>
              <a:t>numerically – depend on the quality </a:t>
            </a:r>
          </a:p>
          <a:p>
            <a:pPr marL="371475" lvl="1" indent="169863">
              <a:buNone/>
            </a:pPr>
            <a:r>
              <a:rPr lang="en-US" sz="1900" dirty="0"/>
              <a:t>of cavities, operation conditions and </a:t>
            </a:r>
          </a:p>
          <a:p>
            <a:pPr marL="371475" lvl="1" indent="169863">
              <a:buNone/>
            </a:pPr>
            <a:r>
              <a:rPr lang="en-US" sz="1900" dirty="0"/>
              <a:t>time. </a:t>
            </a:r>
          </a:p>
          <a:p>
            <a:pPr marL="371475" lvl="1" indent="169863"/>
            <a:r>
              <a:rPr lang="en-US" sz="1900" dirty="0"/>
              <a:t>Energy spectra estimation [4]: photons with</a:t>
            </a:r>
          </a:p>
          <a:p>
            <a:pPr marL="371475" lvl="1" indent="169863">
              <a:buNone/>
            </a:pPr>
            <a:r>
              <a:rPr lang="en-US" sz="1900" dirty="0"/>
              <a:t>energies up to tens of MeV in the high energy parts expected.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725488" lvl="1" indent="0">
              <a:buNone/>
            </a:pPr>
            <a:endParaRPr lang="en-US" dirty="0"/>
          </a:p>
          <a:p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231740"/>
            <a:ext cx="4104456" cy="271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detectors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3398458"/>
            <a:ext cx="297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LHC BLM IC response functions </a:t>
            </a:r>
          </a:p>
        </p:txBody>
      </p:sp>
    </p:spTree>
    <p:extLst>
      <p:ext uri="{BB962C8B-B14F-4D97-AF65-F5344CB8AC3E}">
        <p14:creationId xmlns:p14="http://schemas.microsoft.com/office/powerpoint/2010/main" val="3303890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0"/>
          <p:cNvSpPr txBox="1">
            <a:spLocks/>
          </p:cNvSpPr>
          <p:nvPr/>
        </p:nvSpPr>
        <p:spPr>
          <a:xfrm>
            <a:off x="-36512" y="1600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7163"/>
            <a:r>
              <a:rPr lang="en-US" sz="1800" dirty="0">
                <a:solidFill>
                  <a:schemeClr val="tx1"/>
                </a:solidFill>
              </a:rPr>
              <a:t>Photon background due to the RF cavities mainly </a:t>
            </a:r>
          </a:p>
          <a:p>
            <a:pPr marL="357188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due to field emission from electrons from cavity</a:t>
            </a:r>
          </a:p>
          <a:p>
            <a:pPr marL="357188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walls, resulting in bremsstrahlung photons </a:t>
            </a:r>
          </a:p>
          <a:p>
            <a:pPr marL="357188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created in the field of nuclei of cavity/beam pipe </a:t>
            </a:r>
          </a:p>
          <a:p>
            <a:pPr marL="357188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materials [3].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pPr indent="-157163"/>
            <a:r>
              <a:rPr lang="en-US" sz="1800" dirty="0">
                <a:solidFill>
                  <a:schemeClr val="tx1"/>
                </a:solidFill>
              </a:rPr>
              <a:t>Energy spectra estimations show that photons up to few tens of MeV can be expected [4]: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 MC code (FLUKA) was used for these estimations </a:t>
            </a:r>
          </a:p>
          <a:p>
            <a:pPr marL="720725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where a pencil electron beam is impacting a 4mm</a:t>
            </a:r>
          </a:p>
          <a:p>
            <a:pPr marL="720725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niobium foil.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Purple curves on the plot on the left show expected energy </a:t>
            </a:r>
          </a:p>
          <a:p>
            <a:pPr marL="714375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spectra for the photons produced at the exit of the foil:</a:t>
            </a:r>
          </a:p>
          <a:p>
            <a:pPr lvl="2"/>
            <a:r>
              <a:rPr lang="en-US" sz="1000" dirty="0">
                <a:solidFill>
                  <a:schemeClr val="tx1"/>
                </a:solidFill>
              </a:rPr>
              <a:t>Solid line – for the monochromatic beam of electrons with energy of 25MeV</a:t>
            </a:r>
          </a:p>
          <a:p>
            <a:pPr lvl="2"/>
            <a:r>
              <a:rPr lang="en-US" sz="1000" dirty="0">
                <a:solidFill>
                  <a:schemeClr val="tx1"/>
                </a:solidFill>
              </a:rPr>
              <a:t>Dotted line – for the beam of electrons with uniform energy distribution </a:t>
            </a:r>
          </a:p>
          <a:p>
            <a:pPr marL="1166813" lvl="2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from 0 to 25MeV.</a:t>
            </a:r>
          </a:p>
          <a:p>
            <a:pPr lvl="2"/>
            <a:r>
              <a:rPr lang="en-US" sz="1000" dirty="0">
                <a:solidFill>
                  <a:schemeClr val="tx1"/>
                </a:solidFill>
              </a:rPr>
              <a:t>Spectra are normalized per number of primaries.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Note: maximum acc. Gradient expected at ESS ~25MeV/m, cavity size ~1m.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photons due to 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-7442" b="-7442"/>
          <a:stretch>
            <a:fillRect/>
          </a:stretch>
        </p:blipFill>
        <p:spPr>
          <a:xfrm>
            <a:off x="5442385" y="3933056"/>
            <a:ext cx="3666120" cy="201622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589" y="1484785"/>
            <a:ext cx="3920923" cy="1728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8384" y="1844824"/>
            <a:ext cx="37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30000" dirty="0"/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748464" y="2311200"/>
            <a:ext cx="216024" cy="360040"/>
          </a:xfrm>
          <a:prstGeom prst="line">
            <a:avLst/>
          </a:prstGeom>
          <a:ln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48000" y="2311200"/>
            <a:ext cx="288032" cy="288032"/>
          </a:xfrm>
          <a:prstGeom prst="line">
            <a:avLst/>
          </a:prstGeom>
          <a:ln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48000" y="2311200"/>
            <a:ext cx="72008" cy="432048"/>
          </a:xfrm>
          <a:prstGeom prst="line">
            <a:avLst/>
          </a:prstGeom>
          <a:ln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48464" y="2060848"/>
            <a:ext cx="28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3656447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C486-4FC1-1140-9CCD-4DFFAC14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electronics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B8D-4A40-564E-A9DF-07FD2C4A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86156"/>
            <a:ext cx="6609928" cy="12217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/>
              <a:t>2 groups of detectors </a:t>
            </a:r>
          </a:p>
          <a:p>
            <a:r>
              <a:rPr lang="en-US" dirty="0"/>
              <a:t>To limit the situations with larger parts of the system un-operational</a:t>
            </a:r>
          </a:p>
          <a:p>
            <a:r>
              <a:rPr lang="en-US" dirty="0"/>
              <a:t>Signal electronics for each group placed in separate racks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Group1: </a:t>
            </a:r>
            <a:r>
              <a:rPr lang="en-US" dirty="0"/>
              <a:t>Odd detectors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Group2: </a:t>
            </a:r>
            <a:r>
              <a:rPr lang="en-US" dirty="0"/>
              <a:t>Even detectors</a:t>
            </a:r>
          </a:p>
          <a:p>
            <a:pPr marL="261938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21C33-4964-7A4C-8DB8-E861914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8B2A2-CC81-524E-A021-83E5254A0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08920"/>
            <a:ext cx="7033155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1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F1CB-8967-B546-9F98-0FB72F39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 electronics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F4A50-E6EC-CE45-A1AB-5596C42F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71996D-8708-E94B-BD88-D2D5C6F0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Estimated signal cable length</a:t>
            </a:r>
          </a:p>
          <a:p>
            <a:r>
              <a:rPr lang="en-US" sz="2000" dirty="0"/>
              <a:t>Most detectors: 40 - 70m</a:t>
            </a:r>
          </a:p>
          <a:p>
            <a:r>
              <a:rPr lang="en-US" sz="2000" dirty="0"/>
              <a:t>&lt; 110m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B1AD6-F5BC-3B4B-A25A-6BA1FD77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2" y="3133885"/>
            <a:ext cx="8939394" cy="29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5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FAA4-D443-2C48-8725-9BE51E5A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 electronics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0AE6-AD19-BD46-9530-2A455C3D9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64" y="1467148"/>
            <a:ext cx="8424936" cy="16561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HV connections</a:t>
            </a:r>
          </a:p>
          <a:p>
            <a:r>
              <a:rPr lang="en-US" dirty="0"/>
              <a:t>Same separation scheme as for signal connections</a:t>
            </a:r>
          </a:p>
          <a:p>
            <a:r>
              <a:rPr lang="en-US" dirty="0"/>
              <a:t>A set of odd/even detectors (5-7) </a:t>
            </a:r>
          </a:p>
          <a:p>
            <a:pPr lvl="1"/>
            <a:r>
              <a:rPr lang="en-US" dirty="0"/>
              <a:t>Connected a given AMC in Group1/Group2 rack X</a:t>
            </a:r>
          </a:p>
          <a:p>
            <a:pPr lvl="1"/>
            <a:r>
              <a:rPr lang="en-US" dirty="0"/>
              <a:t>Powered by  a HV PS (HV </a:t>
            </a:r>
            <a:r>
              <a:rPr lang="en-US" dirty="0" err="1"/>
              <a:t>ch</a:t>
            </a:r>
            <a:r>
              <a:rPr lang="en-US" dirty="0"/>
              <a:t>) located in rack X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D31F9-66A8-D34D-8178-1606275C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29C01-1DD4-2E42-AEC4-8E50888BB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92" y="3113742"/>
            <a:ext cx="6048672" cy="37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8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FAA4-D443-2C48-8725-9BE51E5A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 electronics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0AE6-AD19-BD46-9530-2A455C3D9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64" y="1467148"/>
            <a:ext cx="8424936" cy="16561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HV connections</a:t>
            </a:r>
          </a:p>
          <a:p>
            <a:r>
              <a:rPr lang="en-US" dirty="0"/>
              <a:t>Same separation scheme as for signal connections</a:t>
            </a:r>
          </a:p>
          <a:p>
            <a:r>
              <a:rPr lang="en-US" dirty="0"/>
              <a:t>A set of odd/even detectors (5-7) </a:t>
            </a:r>
          </a:p>
          <a:p>
            <a:pPr lvl="1"/>
            <a:r>
              <a:rPr lang="en-US" dirty="0"/>
              <a:t>Connected a given AMC in Group1/Group2 rack X</a:t>
            </a:r>
          </a:p>
          <a:p>
            <a:pPr lvl="1"/>
            <a:r>
              <a:rPr lang="en-US" dirty="0"/>
              <a:t>Powered by  a HV PS (HV </a:t>
            </a:r>
            <a:r>
              <a:rPr lang="en-US" dirty="0" err="1"/>
              <a:t>ch</a:t>
            </a:r>
            <a:r>
              <a:rPr lang="en-US" dirty="0"/>
              <a:t>) located in rack X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D31F9-66A8-D34D-8178-1606275C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EE623-E309-4242-9EDB-681AC50B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172843"/>
            <a:ext cx="5149552" cy="36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F89A-23F7-3447-9B71-94E8AE7E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beam loss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332CA-9BAB-794A-B89C-4B07C8D7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MC simulations for tracking of lost protons needed to determine</a:t>
            </a:r>
          </a:p>
          <a:p>
            <a:pPr lvl="1"/>
            <a:r>
              <a:rPr lang="en-US" dirty="0"/>
              <a:t>Detector locations, system response time and dynamic range</a:t>
            </a:r>
          </a:p>
          <a:p>
            <a:pPr lvl="1"/>
            <a:r>
              <a:rPr lang="en-US" dirty="0"/>
              <a:t>Expected particle fields, signals</a:t>
            </a:r>
          </a:p>
          <a:p>
            <a:pPr lvl="1"/>
            <a:r>
              <a:rPr lang="en-US" dirty="0"/>
              <a:t>Initial MPS threshold settings at the startup and later adjustments </a:t>
            </a:r>
          </a:p>
          <a:p>
            <a:pPr lvl="1"/>
            <a:r>
              <a:rPr lang="en-US" dirty="0"/>
              <a:t>Anticipated response of the system during fault studies - to verify and calibrate the system response</a:t>
            </a:r>
          </a:p>
          <a:p>
            <a:pPr lvl="1"/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Required inputs</a:t>
            </a:r>
          </a:p>
          <a:p>
            <a:pPr lvl="1"/>
            <a:r>
              <a:rPr lang="en-US" dirty="0"/>
              <a:t>Ideally</a:t>
            </a:r>
          </a:p>
          <a:p>
            <a:pPr lvl="2"/>
            <a:r>
              <a:rPr lang="en-US" dirty="0"/>
              <a:t>Expected loss maps during normal operation</a:t>
            </a:r>
          </a:p>
          <a:p>
            <a:pPr lvl="2"/>
            <a:r>
              <a:rPr lang="en-US" dirty="0"/>
              <a:t>A list of accidental beam loss scenarios with loss maps</a:t>
            </a:r>
          </a:p>
          <a:p>
            <a:pPr lvl="2"/>
            <a:r>
              <a:rPr lang="en-US" dirty="0"/>
              <a:t>Elements to be protected, damage levels</a:t>
            </a:r>
          </a:p>
          <a:p>
            <a:pPr lvl="1"/>
            <a:r>
              <a:rPr lang="en-US" dirty="0"/>
              <a:t>Large number of possible accidental scenarios: simplifications/assumptions needed</a:t>
            </a:r>
          </a:p>
          <a:p>
            <a:pPr lvl="1"/>
            <a:endParaRPr lang="en-US" dirty="0"/>
          </a:p>
          <a:p>
            <a:r>
              <a:rPr lang="en-US" b="1" dirty="0"/>
              <a:t>Simulation tool</a:t>
            </a:r>
          </a:p>
          <a:p>
            <a:pPr lvl="1"/>
            <a:r>
              <a:rPr lang="en-US" dirty="0"/>
              <a:t>Geant4 simulation framework developed by the ESS neutron detector group</a:t>
            </a:r>
          </a:p>
          <a:p>
            <a:pPr lvl="1"/>
            <a:r>
              <a:rPr lang="en-US" dirty="0"/>
              <a:t>Geant4 based ESS </a:t>
            </a:r>
            <a:r>
              <a:rPr lang="en-US" dirty="0" err="1"/>
              <a:t>linac</a:t>
            </a:r>
            <a:r>
              <a:rPr lang="en-US" dirty="0"/>
              <a:t> geometry created (current version: DTL - HEBT)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A6338-80A9-044F-9600-3F46A2CA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4987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6C80-423F-0B4F-B492-554179F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FD30E-4506-7143-80BA-84AE95C85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057"/>
            <a:ext cx="9144000" cy="4375294"/>
          </a:xfrm>
          <a:noFill/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2AB2A-5E1F-5D48-8574-9A53AADE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4754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6C80-423F-0B4F-B492-554179F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FD30E-4506-7143-80BA-84AE95C85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057"/>
            <a:ext cx="9144000" cy="4375294"/>
          </a:xfrm>
          <a:solidFill>
            <a:schemeClr val="bg1">
              <a:lumMod val="75000"/>
              <a:alpha val="36000"/>
            </a:schemeClr>
          </a:solidFill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2AB2A-5E1F-5D48-8574-9A53AADE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A86AA9-DFB9-B744-889D-F949D6C09D9E}"/>
              </a:ext>
            </a:extLst>
          </p:cNvPr>
          <p:cNvSpPr txBox="1">
            <a:spLocks/>
          </p:cNvSpPr>
          <p:nvPr/>
        </p:nvSpPr>
        <p:spPr>
          <a:xfrm>
            <a:off x="1043608" y="3807260"/>
            <a:ext cx="1872208" cy="485835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36000" rIns="36000" bIns="36000" rtlCol="0">
            <a:normAutofit fontScale="77500" lnSpcReduction="20000"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b="1" dirty="0">
                <a:solidFill>
                  <a:schemeClr val="tx1"/>
                </a:solidFill>
              </a:rPr>
              <a:t>Raw data:</a:t>
            </a:r>
          </a:p>
          <a:p>
            <a:pPr marL="138113" indent="-138113"/>
            <a:r>
              <a:rPr lang="en-US" sz="1800" dirty="0">
                <a:solidFill>
                  <a:schemeClr val="tx1"/>
                </a:solidFill>
              </a:rPr>
              <a:t>1MS/s sampling rate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4BBDD1-8951-EC43-A773-AACB59D095E4}"/>
              </a:ext>
            </a:extLst>
          </p:cNvPr>
          <p:cNvSpPr txBox="1">
            <a:spLocks/>
          </p:cNvSpPr>
          <p:nvPr/>
        </p:nvSpPr>
        <p:spPr>
          <a:xfrm>
            <a:off x="5220073" y="4611703"/>
            <a:ext cx="2592288" cy="885233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(pre-)processing: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Baseline subtraction (to suppress RF induced </a:t>
            </a:r>
            <a:r>
              <a:rPr lang="en-US" sz="1200" dirty="0" err="1">
                <a:solidFill>
                  <a:schemeClr val="tx1"/>
                </a:solidFill>
              </a:rPr>
              <a:t>γ</a:t>
            </a:r>
            <a:r>
              <a:rPr lang="en-US" sz="1200" dirty="0">
                <a:solidFill>
                  <a:schemeClr val="tx1"/>
                </a:solidFill>
              </a:rPr>
              <a:t> background)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(modulation correction –upgrade)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126E35-9383-134F-A19D-89C80F1DB2F1}"/>
              </a:ext>
            </a:extLst>
          </p:cNvPr>
          <p:cNvSpPr/>
          <p:nvPr/>
        </p:nvSpPr>
        <p:spPr>
          <a:xfrm>
            <a:off x="827584" y="4869160"/>
            <a:ext cx="2088232" cy="504056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39D462F1-5D8A-714C-99F4-5C730DE34CB6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>
          <a:xfrm rot="5400000" flipH="1" flipV="1">
            <a:off x="1637674" y="4527122"/>
            <a:ext cx="576065" cy="108012"/>
          </a:xfrm>
          <a:prstGeom prst="curvedConnector3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E49946-6276-6747-8FFF-87BB6268E019}"/>
              </a:ext>
            </a:extLst>
          </p:cNvPr>
          <p:cNvSpPr/>
          <p:nvPr/>
        </p:nvSpPr>
        <p:spPr>
          <a:xfrm>
            <a:off x="3878714" y="4820319"/>
            <a:ext cx="941296" cy="408881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A8679430-E31E-624E-B229-1BD68D0897B2}"/>
              </a:ext>
            </a:extLst>
          </p:cNvPr>
          <p:cNvCxnSpPr>
            <a:cxnSpLocks/>
            <a:stCxn id="13" idx="3"/>
            <a:endCxn id="8" idx="1"/>
          </p:cNvCxnSpPr>
          <p:nvPr/>
        </p:nvCxnSpPr>
        <p:spPr>
          <a:xfrm>
            <a:off x="4820010" y="5024760"/>
            <a:ext cx="400063" cy="29560"/>
          </a:xfrm>
          <a:prstGeom prst="curvedConnector3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824F43-21A2-B940-8E8B-465D02C10332}"/>
              </a:ext>
            </a:extLst>
          </p:cNvPr>
          <p:cNvSpPr txBox="1">
            <a:spLocks/>
          </p:cNvSpPr>
          <p:nvPr/>
        </p:nvSpPr>
        <p:spPr>
          <a:xfrm>
            <a:off x="5220072" y="3501008"/>
            <a:ext cx="2267744" cy="885233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Baseline calculation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Average waveform inside the RF_ON part of the pulse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Only empty pulses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26D1980-ED23-6D4F-91C8-8AD5C10D1702}"/>
              </a:ext>
            </a:extLst>
          </p:cNvPr>
          <p:cNvSpPr/>
          <p:nvPr/>
        </p:nvSpPr>
        <p:spPr>
          <a:xfrm>
            <a:off x="3966902" y="4269928"/>
            <a:ext cx="965137" cy="509003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1D627D64-570D-C147-986D-9A54B9BF2EDA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 flipV="1">
            <a:off x="4932039" y="3943625"/>
            <a:ext cx="288033" cy="580805"/>
          </a:xfrm>
          <a:prstGeom prst="curvedConnector3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219DD46-EE48-7849-BF42-CC18450B21B8}"/>
              </a:ext>
            </a:extLst>
          </p:cNvPr>
          <p:cNvSpPr txBox="1">
            <a:spLocks/>
          </p:cNvSpPr>
          <p:nvPr/>
        </p:nvSpPr>
        <p:spPr>
          <a:xfrm>
            <a:off x="5220073" y="2453336"/>
            <a:ext cx="2376264" cy="885233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Modulation detection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Check the presence of small HV modulation </a:t>
            </a:r>
          </a:p>
          <a:p>
            <a:pPr marL="138113" indent="-138113"/>
            <a:r>
              <a:rPr lang="en-US" sz="1200" dirty="0">
                <a:solidFill>
                  <a:schemeClr val="tx1"/>
                </a:solidFill>
              </a:rPr>
              <a:t>For system health checks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0621E2E-A986-FB48-B64B-8F1953ED16BC}"/>
              </a:ext>
            </a:extLst>
          </p:cNvPr>
          <p:cNvSpPr/>
          <p:nvPr/>
        </p:nvSpPr>
        <p:spPr>
          <a:xfrm>
            <a:off x="4002529" y="3634066"/>
            <a:ext cx="569471" cy="509003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ECADBB6F-6D5E-4541-A1FF-A0EDE102CA67}"/>
              </a:ext>
            </a:extLst>
          </p:cNvPr>
          <p:cNvCxnSpPr>
            <a:cxnSpLocks/>
            <a:stCxn id="23" idx="3"/>
            <a:endCxn id="22" idx="1"/>
          </p:cNvCxnSpPr>
          <p:nvPr/>
        </p:nvCxnSpPr>
        <p:spPr>
          <a:xfrm flipV="1">
            <a:off x="4572000" y="2895953"/>
            <a:ext cx="648073" cy="992615"/>
          </a:xfrm>
          <a:prstGeom prst="curvedConnector3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2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6C80-423F-0B4F-B492-554179F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FD30E-4506-7143-80BA-84AE95C85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057"/>
            <a:ext cx="9144000" cy="4375294"/>
          </a:xfrm>
          <a:solidFill>
            <a:schemeClr val="bg1">
              <a:lumMod val="75000"/>
              <a:alpha val="36000"/>
            </a:schemeClr>
          </a:solidFill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2AB2A-5E1F-5D48-8574-9A53AADE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8BA51AF-E8A5-544C-B68A-3947A6950B81}"/>
              </a:ext>
            </a:extLst>
          </p:cNvPr>
          <p:cNvSpPr txBox="1">
            <a:spLocks/>
          </p:cNvSpPr>
          <p:nvPr/>
        </p:nvSpPr>
        <p:spPr>
          <a:xfrm>
            <a:off x="1061222" y="2046468"/>
            <a:ext cx="2748128" cy="3027358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Buffering of </a:t>
            </a:r>
            <a:r>
              <a:rPr lang="en-US" sz="1200" b="1" i="1" dirty="0">
                <a:solidFill>
                  <a:schemeClr val="tx1"/>
                </a:solidFill>
              </a:rPr>
              <a:t>Data-On-Demand</a:t>
            </a:r>
            <a:r>
              <a:rPr lang="en-US" sz="1200" b="1" dirty="0">
                <a:solidFill>
                  <a:schemeClr val="tx1"/>
                </a:solidFill>
              </a:rPr>
              <a:t> (DOD)</a:t>
            </a:r>
          </a:p>
          <a:p>
            <a:r>
              <a:rPr lang="en-US" sz="1200" u="sng" dirty="0">
                <a:solidFill>
                  <a:schemeClr val="tx1"/>
                </a:solidFill>
              </a:rPr>
              <a:t>DOD data: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available on demand (DOD trigger assert)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DOD trigger request types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Post mortem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Conditional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Periodic</a:t>
            </a:r>
          </a:p>
          <a:p>
            <a:r>
              <a:rPr lang="en-US" sz="1200" dirty="0">
                <a:solidFill>
                  <a:schemeClr val="tx1"/>
                </a:solidFill>
              </a:rPr>
              <a:t>3 CBs for </a:t>
            </a:r>
            <a:r>
              <a:rPr lang="en-US" sz="1200" dirty="0" err="1">
                <a:solidFill>
                  <a:schemeClr val="tx1"/>
                </a:solidFill>
              </a:rPr>
              <a:t>icBLM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Raw data – every </a:t>
            </a:r>
            <a:r>
              <a:rPr lang="en-US" sz="1200" dirty="0" err="1">
                <a:solidFill>
                  <a:schemeClr val="tx1"/>
                </a:solidFill>
              </a:rPr>
              <a:t>μs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(pre-)processed data: baseline corrected data – every </a:t>
            </a:r>
            <a:r>
              <a:rPr lang="en-US" sz="1200" dirty="0" err="1">
                <a:solidFill>
                  <a:schemeClr val="tx1"/>
                </a:solidFill>
              </a:rPr>
              <a:t>μs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Baseline waveform - every pulse without beam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0D40164-3D15-C446-8685-B57C28A9A021}"/>
              </a:ext>
            </a:extLst>
          </p:cNvPr>
          <p:cNvSpPr/>
          <p:nvPr/>
        </p:nvSpPr>
        <p:spPr>
          <a:xfrm>
            <a:off x="4041386" y="5419110"/>
            <a:ext cx="1944216" cy="1034225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0984F5B-1290-304F-BFC5-502183EBE9C8}"/>
              </a:ext>
            </a:extLst>
          </p:cNvPr>
          <p:cNvSpPr txBox="1">
            <a:spLocks/>
          </p:cNvSpPr>
          <p:nvPr/>
        </p:nvSpPr>
        <p:spPr>
          <a:xfrm>
            <a:off x="6228184" y="1700808"/>
            <a:ext cx="1880005" cy="1845496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Pulse processing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2</a:t>
            </a:r>
            <a:r>
              <a:rPr lang="en-US" sz="1200" baseline="30000" dirty="0">
                <a:solidFill>
                  <a:schemeClr val="tx1"/>
                </a:solidFill>
              </a:rPr>
              <a:t>rd</a:t>
            </a:r>
            <a:r>
              <a:rPr lang="en-US" sz="1200" dirty="0">
                <a:solidFill>
                  <a:schemeClr val="tx1"/>
                </a:solidFill>
              </a:rPr>
              <a:t> stage of data processing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Outputs available to SW – </a:t>
            </a:r>
            <a:r>
              <a:rPr lang="en-US" sz="1200" b="1" i="1" dirty="0">
                <a:solidFill>
                  <a:schemeClr val="tx1"/>
                </a:solidFill>
              </a:rPr>
              <a:t>periodic data</a:t>
            </a:r>
          </a:p>
          <a:p>
            <a:r>
              <a:rPr lang="en-US" sz="1200" u="sng" dirty="0">
                <a:solidFill>
                  <a:schemeClr val="tx1"/>
                </a:solidFill>
              </a:rPr>
              <a:t>Periodic data</a:t>
            </a:r>
            <a:r>
              <a:rPr lang="en-US" sz="1200" dirty="0">
                <a:solidFill>
                  <a:schemeClr val="tx1"/>
                </a:solidFill>
              </a:rPr>
              <a:t>: monitoring data available periodically (max 14Hz)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19B7D3D-717D-214F-B730-C95ADA19CC86}"/>
              </a:ext>
            </a:extLst>
          </p:cNvPr>
          <p:cNvSpPr/>
          <p:nvPr/>
        </p:nvSpPr>
        <p:spPr>
          <a:xfrm>
            <a:off x="5013494" y="2970839"/>
            <a:ext cx="648072" cy="57606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C186619F-EAFE-9B46-B796-9954A8BE56D2}"/>
              </a:ext>
            </a:extLst>
          </p:cNvPr>
          <p:cNvCxnSpPr>
            <a:cxnSpLocks/>
            <a:stCxn id="25" idx="1"/>
            <a:endCxn id="26" idx="3"/>
          </p:cNvCxnSpPr>
          <p:nvPr/>
        </p:nvCxnSpPr>
        <p:spPr>
          <a:xfrm rot="10800000" flipV="1">
            <a:off x="5661566" y="2623555"/>
            <a:ext cx="566618" cy="635315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E52B86B5-DB48-CB4F-AC3A-9809506FE5B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rot="16200000" flipH="1">
            <a:off x="3551748" y="3957364"/>
            <a:ext cx="345284" cy="2578208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20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6C80-423F-0B4F-B492-554179F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icBLM</a:t>
            </a:r>
            <a:r>
              <a:rPr lang="en-US" dirty="0"/>
              <a:t>: FW functionality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FD30E-4506-7143-80BA-84AE95C85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057"/>
            <a:ext cx="9144000" cy="4375294"/>
          </a:xfrm>
          <a:solidFill>
            <a:schemeClr val="bg1">
              <a:lumMod val="75000"/>
              <a:alpha val="36000"/>
            </a:schemeClr>
          </a:solidFill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2AB2A-5E1F-5D48-8574-9A53AADE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2CB0C3-CF78-4C4D-AF95-496DC15ABFCE}"/>
              </a:ext>
            </a:extLst>
          </p:cNvPr>
          <p:cNvSpPr txBox="1">
            <a:spLocks/>
          </p:cNvSpPr>
          <p:nvPr/>
        </p:nvSpPr>
        <p:spPr>
          <a:xfrm>
            <a:off x="197256" y="3625526"/>
            <a:ext cx="2578502" cy="1968607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 dirty="0">
                <a:solidFill>
                  <a:schemeClr val="tx1"/>
                </a:solidFill>
              </a:rPr>
              <a:t>Protection functionality</a:t>
            </a:r>
          </a:p>
          <a:p>
            <a:r>
              <a:rPr lang="en-US" sz="1400" dirty="0">
                <a:solidFill>
                  <a:schemeClr val="tx1"/>
                </a:solidFill>
              </a:rPr>
              <a:t>Asses beam loss conditions</a:t>
            </a:r>
          </a:p>
          <a:p>
            <a:r>
              <a:rPr lang="en-US" sz="1400" dirty="0">
                <a:solidFill>
                  <a:schemeClr val="tx1"/>
                </a:solidFill>
              </a:rPr>
              <a:t>In case of unacceptably high losses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Drop BEAM_PERMIT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Asserts DOD trigger request (“post mortem trigger”)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E04D40-25C0-1B40-AAE9-C84299172432}"/>
              </a:ext>
            </a:extLst>
          </p:cNvPr>
          <p:cNvSpPr/>
          <p:nvPr/>
        </p:nvSpPr>
        <p:spPr>
          <a:xfrm>
            <a:off x="3025645" y="2550845"/>
            <a:ext cx="1008112" cy="1074681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573DB10-2923-784D-8E53-28041A097B60}"/>
              </a:ext>
            </a:extLst>
          </p:cNvPr>
          <p:cNvSpPr txBox="1">
            <a:spLocks/>
          </p:cNvSpPr>
          <p:nvPr/>
        </p:nvSpPr>
        <p:spPr>
          <a:xfrm>
            <a:off x="6106404" y="1626443"/>
            <a:ext cx="2787710" cy="2378621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Smart trigger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Part of DOD functionality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Inputs: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Waveforms of raw data and processed data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Trigger settings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Output: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Asserts DOD trigger request (“conditional trigger”)  in case conditions set by the user were met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1CFE3AB-16C1-944E-9AD9-C5DC84C8FAFB}"/>
              </a:ext>
            </a:extLst>
          </p:cNvPr>
          <p:cNvSpPr/>
          <p:nvPr/>
        </p:nvSpPr>
        <p:spPr>
          <a:xfrm>
            <a:off x="4536352" y="2262813"/>
            <a:ext cx="533727" cy="57606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E3522CA6-E2F2-A84F-9005-42249E203CAD}"/>
              </a:ext>
            </a:extLst>
          </p:cNvPr>
          <p:cNvCxnSpPr>
            <a:cxnSpLocks/>
            <a:stCxn id="25" idx="1"/>
            <a:endCxn id="26" idx="3"/>
          </p:cNvCxnSpPr>
          <p:nvPr/>
        </p:nvCxnSpPr>
        <p:spPr>
          <a:xfrm rot="10800000">
            <a:off x="5070080" y="2550846"/>
            <a:ext cx="1036325" cy="264909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1DF1F7D0-341C-ED46-AB67-DF7E62904CC0}"/>
              </a:ext>
            </a:extLst>
          </p:cNvPr>
          <p:cNvCxnSpPr>
            <a:cxnSpLocks/>
            <a:stCxn id="20" idx="0"/>
            <a:endCxn id="21" idx="1"/>
          </p:cNvCxnSpPr>
          <p:nvPr/>
        </p:nvCxnSpPr>
        <p:spPr>
          <a:xfrm rot="5400000" flipH="1" flipV="1">
            <a:off x="1987406" y="2587287"/>
            <a:ext cx="537340" cy="1539138"/>
          </a:xfrm>
          <a:prstGeom prst="curved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704DC9-ABCD-3144-9D88-FC2E1A5B0309}"/>
              </a:ext>
            </a:extLst>
          </p:cNvPr>
          <p:cNvSpPr/>
          <p:nvPr/>
        </p:nvSpPr>
        <p:spPr>
          <a:xfrm>
            <a:off x="3347864" y="2149794"/>
            <a:ext cx="648073" cy="356184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CB7145F-EB79-4841-B72C-F2AA4F80D279}"/>
              </a:ext>
            </a:extLst>
          </p:cNvPr>
          <p:cNvSpPr txBox="1">
            <a:spLocks/>
          </p:cNvSpPr>
          <p:nvPr/>
        </p:nvSpPr>
        <p:spPr>
          <a:xfrm>
            <a:off x="3455521" y="3897373"/>
            <a:ext cx="2504358" cy="1069899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rtlCol="0">
            <a:sp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Low Latency Link block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To combine information coming from different systems of parts of a system</a:t>
            </a:r>
          </a:p>
          <a:p>
            <a:r>
              <a:rPr lang="en-US" sz="1200" dirty="0">
                <a:solidFill>
                  <a:schemeClr val="tx1"/>
                </a:solidFill>
              </a:rPr>
              <a:t>Upgrade</a:t>
            </a:r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42A9C1E-DBB5-0346-A3FE-46C37C658A7B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3554140" y="2769683"/>
            <a:ext cx="1569486" cy="685892"/>
          </a:xfrm>
          <a:prstGeom prst="curved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85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B9AA-5E37-154B-94A2-1FFA006D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F1A0-9AAD-8841-8F03-96558A70F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564904"/>
            <a:ext cx="3538736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i="1" dirty="0" err="1"/>
              <a:t>nBLM</a:t>
            </a:r>
            <a:endParaRPr lang="en-GB" sz="4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11C1-46C8-C54F-A309-D41DBBB7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6044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286F-DDD4-2741-B71E-36BCA16B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36F44-AFAD-0D45-906B-2E35B4BF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B196C-E0D9-FD47-84BA-4B6083A6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71368"/>
            <a:ext cx="1344002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56618-E2C7-0247-A131-A1D1A966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8" y="1461350"/>
            <a:ext cx="973125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AB864-8F52-4E4D-9355-5B25AC37C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101" y="1466792"/>
            <a:ext cx="661622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44182-F75A-8346-A8AC-BC52A4033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15" y="1471368"/>
            <a:ext cx="454737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B2438-C89C-2A43-A05C-8725AB154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283968" y="1556792"/>
            <a:ext cx="587455" cy="540000"/>
          </a:xfrm>
          <a:prstGeom prst="rect">
            <a:avLst/>
          </a:prstGeom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00535F-B68E-F747-A835-3EDFED3B9B02}"/>
              </a:ext>
            </a:extLst>
          </p:cNvPr>
          <p:cNvSpPr txBox="1">
            <a:spLocks/>
          </p:cNvSpPr>
          <p:nvPr/>
        </p:nvSpPr>
        <p:spPr>
          <a:xfrm>
            <a:off x="133164" y="2235946"/>
            <a:ext cx="2782652" cy="2824226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CEA DEDIP (BD IK)</a:t>
            </a:r>
          </a:p>
          <a:p>
            <a:pPr marL="134938" indent="-127000"/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Papaevangelou</a:t>
            </a:r>
            <a:r>
              <a:rPr lang="en-US" sz="1200" dirty="0">
                <a:solidFill>
                  <a:schemeClr val="tx1"/>
                </a:solidFill>
              </a:rPr>
              <a:t> (local coordinator)</a:t>
            </a:r>
          </a:p>
          <a:p>
            <a:pPr marL="134938" indent="-127000"/>
            <a:r>
              <a:rPr lang="en-US" sz="1200" dirty="0">
                <a:solidFill>
                  <a:schemeClr val="tx1"/>
                </a:solidFill>
              </a:rPr>
              <a:t>L. </a:t>
            </a:r>
            <a:r>
              <a:rPr lang="en-US" sz="1200" dirty="0" err="1">
                <a:solidFill>
                  <a:schemeClr val="tx1"/>
                </a:solidFill>
              </a:rPr>
              <a:t>Segui</a:t>
            </a:r>
            <a:r>
              <a:rPr lang="en-US" sz="1200" dirty="0">
                <a:solidFill>
                  <a:schemeClr val="tx1"/>
                </a:solidFill>
              </a:rPr>
              <a:t> (detector)</a:t>
            </a:r>
          </a:p>
          <a:p>
            <a:pPr marL="134938" indent="-127000"/>
            <a:r>
              <a:rPr lang="en-US" sz="1200" dirty="0">
                <a:solidFill>
                  <a:schemeClr val="tx1"/>
                </a:solidFill>
              </a:rPr>
              <a:t>P. </a:t>
            </a:r>
            <a:r>
              <a:rPr lang="en-US" sz="1200" dirty="0" err="1">
                <a:solidFill>
                  <a:schemeClr val="tx1"/>
                </a:solidFill>
              </a:rPr>
              <a:t>Legou</a:t>
            </a:r>
            <a:r>
              <a:rPr lang="en-US" sz="1200" dirty="0">
                <a:solidFill>
                  <a:schemeClr val="tx1"/>
                </a:solidFill>
              </a:rPr>
              <a:t> (FEE)</a:t>
            </a:r>
          </a:p>
          <a:p>
            <a:pPr marL="134938" indent="-127000"/>
            <a:r>
              <a:rPr lang="en-US" sz="1200" dirty="0">
                <a:solidFill>
                  <a:schemeClr val="tx1"/>
                </a:solidFill>
              </a:rPr>
              <a:t>S. </a:t>
            </a:r>
            <a:r>
              <a:rPr lang="en-US" sz="1200" dirty="0" err="1">
                <a:solidFill>
                  <a:schemeClr val="tx1"/>
                </a:solidFill>
              </a:rPr>
              <a:t>Aune</a:t>
            </a:r>
            <a:r>
              <a:rPr lang="en-US" sz="1200" dirty="0">
                <a:solidFill>
                  <a:schemeClr val="tx1"/>
                </a:solidFill>
              </a:rPr>
              <a:t> (gas system)</a:t>
            </a:r>
          </a:p>
          <a:p>
            <a:pPr marL="134938" indent="-127000"/>
            <a:r>
              <a:rPr lang="en-US" sz="1200" dirty="0">
                <a:solidFill>
                  <a:schemeClr val="tx1"/>
                </a:solidFill>
              </a:rPr>
              <a:t>D. </a:t>
            </a:r>
            <a:r>
              <a:rPr lang="en-US" sz="1200" dirty="0" err="1">
                <a:solidFill>
                  <a:schemeClr val="tx1"/>
                </a:solidFill>
              </a:rPr>
              <a:t>Desforge</a:t>
            </a:r>
            <a:r>
              <a:rPr lang="en-US" sz="1200" dirty="0">
                <a:solidFill>
                  <a:schemeClr val="tx1"/>
                </a:solidFill>
              </a:rPr>
              <a:t> (mechanical support)</a:t>
            </a:r>
          </a:p>
          <a:p>
            <a:pPr marL="134938" indent="-127000"/>
            <a:endParaRPr lang="en-US" sz="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CEA DIS (ICS IK)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F. </a:t>
            </a:r>
            <a:r>
              <a:rPr lang="en-US" sz="1200" dirty="0" err="1">
                <a:solidFill>
                  <a:schemeClr val="tx1"/>
                </a:solidFill>
              </a:rPr>
              <a:t>Gougnaud</a:t>
            </a:r>
            <a:r>
              <a:rPr lang="en-US" sz="1200" dirty="0">
                <a:solidFill>
                  <a:schemeClr val="tx1"/>
                </a:solidFill>
              </a:rPr>
              <a:t> (local coordinator)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Y. Mariette (EPICS)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V. </a:t>
            </a:r>
            <a:r>
              <a:rPr lang="en-US" sz="1200" dirty="0" err="1">
                <a:solidFill>
                  <a:schemeClr val="tx1"/>
                </a:solidFill>
              </a:rPr>
              <a:t>Nadot</a:t>
            </a:r>
            <a:r>
              <a:rPr lang="en-US" sz="1200" dirty="0">
                <a:solidFill>
                  <a:schemeClr val="tx1"/>
                </a:solidFill>
              </a:rPr>
              <a:t> (EPICS)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Q. </a:t>
            </a:r>
            <a:r>
              <a:rPr lang="en-US" sz="1200" dirty="0" err="1">
                <a:solidFill>
                  <a:schemeClr val="tx1"/>
                </a:solidFill>
              </a:rPr>
              <a:t>Bertand</a:t>
            </a:r>
            <a:r>
              <a:rPr lang="en-US" sz="1200" dirty="0">
                <a:solidFill>
                  <a:schemeClr val="tx1"/>
                </a:solidFill>
              </a:rPr>
              <a:t> (PLC)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F3DDE8-ED94-714F-8F37-32C039F793DF}"/>
              </a:ext>
            </a:extLst>
          </p:cNvPr>
          <p:cNvSpPr txBox="1">
            <a:spLocks/>
          </p:cNvSpPr>
          <p:nvPr/>
        </p:nvSpPr>
        <p:spPr>
          <a:xfrm>
            <a:off x="3059832" y="2235946"/>
            <a:ext cx="2664296" cy="1236099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LUT DMCS (ICS IK)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W. </a:t>
            </a:r>
            <a:r>
              <a:rPr lang="en-US" sz="1200" dirty="0" err="1">
                <a:solidFill>
                  <a:schemeClr val="tx1"/>
                </a:solidFill>
              </a:rPr>
              <a:t>Cichalewski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proj</a:t>
            </a:r>
            <a:r>
              <a:rPr lang="en-US" sz="1200" dirty="0">
                <a:solidFill>
                  <a:schemeClr val="tx1"/>
                </a:solidFill>
              </a:rPr>
              <a:t>. management)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G. Jablonski (FW, SW)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R. </a:t>
            </a:r>
            <a:r>
              <a:rPr lang="en-US" sz="1200" dirty="0" err="1">
                <a:solidFill>
                  <a:schemeClr val="tx1"/>
                </a:solidFill>
              </a:rPr>
              <a:t>Kielbik</a:t>
            </a:r>
            <a:r>
              <a:rPr lang="en-US" sz="1200" dirty="0">
                <a:solidFill>
                  <a:schemeClr val="tx1"/>
                </a:solidFill>
              </a:rPr>
              <a:t> (FW)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W. </a:t>
            </a:r>
            <a:r>
              <a:rPr lang="en-US" sz="1200" dirty="0" err="1">
                <a:solidFill>
                  <a:schemeClr val="tx1"/>
                </a:solidFill>
              </a:rPr>
              <a:t>Jalmuzna</a:t>
            </a:r>
            <a:r>
              <a:rPr lang="en-US" sz="1200" dirty="0">
                <a:solidFill>
                  <a:schemeClr val="tx1"/>
                </a:solidFill>
              </a:rPr>
              <a:t> (FW)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2344A91-BCB9-4242-B845-1004508513AB}"/>
              </a:ext>
            </a:extLst>
          </p:cNvPr>
          <p:cNvSpPr txBox="1">
            <a:spLocks/>
          </p:cNvSpPr>
          <p:nvPr/>
        </p:nvSpPr>
        <p:spPr>
          <a:xfrm>
            <a:off x="5868144" y="2237960"/>
            <a:ext cx="3096344" cy="3932221"/>
          </a:xfrm>
          <a:prstGeom prst="rect">
            <a:avLst/>
          </a:prstGeom>
          <a:noFill/>
          <a:ln w="9525" cmpd="sng">
            <a:solidFill>
              <a:schemeClr val="accent1">
                <a:alpha val="43000"/>
              </a:schemeClr>
            </a:solidFill>
          </a:ln>
          <a:effectLst>
            <a:glow rad="381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rtlCol="0">
            <a:spAutoFit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8138" indent="-2365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BD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Shea</a:t>
            </a:r>
            <a:r>
              <a:rPr lang="en-US" sz="1200" dirty="0">
                <a:solidFill>
                  <a:schemeClr val="tx1"/>
                </a:solidFill>
              </a:rPr>
              <a:t> (BD section leader, interim system BLM lead)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I. </a:t>
            </a:r>
            <a:r>
              <a:rPr lang="en-US" sz="1200" dirty="0" err="1">
                <a:solidFill>
                  <a:schemeClr val="tx1"/>
                </a:solidFill>
              </a:rPr>
              <a:t>Dolenc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Kittelmann</a:t>
            </a:r>
            <a:r>
              <a:rPr lang="en-US" sz="1200" dirty="0">
                <a:solidFill>
                  <a:schemeClr val="tx1"/>
                </a:solidFill>
              </a:rPr>
              <a:t> (BLM system lead)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K. Rosengren (FW, DOD)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H. </a:t>
            </a:r>
            <a:r>
              <a:rPr lang="en-US" sz="1200" dirty="0" err="1">
                <a:solidFill>
                  <a:schemeClr val="tx1"/>
                </a:solidFill>
              </a:rPr>
              <a:t>Kocevar</a:t>
            </a:r>
            <a:r>
              <a:rPr lang="en-US" sz="1200" dirty="0">
                <a:solidFill>
                  <a:schemeClr val="tx1"/>
                </a:solidFill>
              </a:rPr>
              <a:t> (SW)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J. </a:t>
            </a:r>
            <a:r>
              <a:rPr lang="en-US" sz="1200" dirty="0" err="1">
                <a:solidFill>
                  <a:schemeClr val="tx1"/>
                </a:solidFill>
              </a:rPr>
              <a:t>Norin</a:t>
            </a:r>
            <a:r>
              <a:rPr lang="en-US" sz="1200" dirty="0">
                <a:solidFill>
                  <a:schemeClr val="tx1"/>
                </a:solidFill>
              </a:rPr>
              <a:t> (bookkeeping: det. &amp; el. Layout, naming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S. </a:t>
            </a:r>
            <a:r>
              <a:rPr lang="en-US" sz="1200" dirty="0" err="1">
                <a:solidFill>
                  <a:schemeClr val="tx1"/>
                </a:solidFill>
              </a:rPr>
              <a:t>Grishin</a:t>
            </a:r>
            <a:r>
              <a:rPr lang="en-US" sz="1200" dirty="0">
                <a:solidFill>
                  <a:schemeClr val="tx1"/>
                </a:solidFill>
              </a:rPr>
              <a:t> (installation, gas system)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C. </a:t>
            </a:r>
            <a:r>
              <a:rPr lang="en-US" sz="1200" dirty="0" err="1">
                <a:solidFill>
                  <a:schemeClr val="tx1"/>
                </a:solidFill>
              </a:rPr>
              <a:t>Derrez</a:t>
            </a:r>
            <a:r>
              <a:rPr lang="en-US" sz="1200" dirty="0">
                <a:solidFill>
                  <a:schemeClr val="tx1"/>
                </a:solidFill>
              </a:rPr>
              <a:t> (verification plan, QA)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E. Bergman (cables, connectors, PPs)</a:t>
            </a:r>
          </a:p>
          <a:p>
            <a:pPr marL="134938" lvl="2" indent="-127000"/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Grandsaert</a:t>
            </a:r>
            <a:r>
              <a:rPr lang="en-US" sz="1200" dirty="0">
                <a:solidFill>
                  <a:schemeClr val="tx1"/>
                </a:solidFill>
              </a:rPr>
              <a:t> (mechanical integration)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ESS ICS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S. Farina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F. dos Santos Alves</a:t>
            </a:r>
          </a:p>
          <a:p>
            <a:pPr marL="134938" indent="-134938"/>
            <a:r>
              <a:rPr lang="en-US" sz="1200" dirty="0">
                <a:solidFill>
                  <a:schemeClr val="tx1"/>
                </a:solidFill>
              </a:rPr>
              <a:t>(W. </a:t>
            </a:r>
            <a:r>
              <a:rPr lang="en-US" sz="1200" dirty="0" err="1">
                <a:solidFill>
                  <a:schemeClr val="tx1"/>
                </a:solidFill>
              </a:rPr>
              <a:t>Fabianowski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7262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2B5B-15BB-DB43-86ED-0E59511F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project: time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8F6D-5B4B-4044-B397-ED0A2DA9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49" y="2167311"/>
            <a:ext cx="654880" cy="386067"/>
          </a:xfr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lIns="36000" tIns="36000" rIns="36000" bIns="36000">
            <a:no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Jul. 2016: Kick-off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CB013-E8AE-FA45-A826-856F40EE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46</a:t>
            </a:fld>
            <a:endParaRPr lang="sv-SE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4F338A0-F15F-6749-B99A-F5E9CE23F667}"/>
              </a:ext>
            </a:extLst>
          </p:cNvPr>
          <p:cNvSpPr/>
          <p:nvPr/>
        </p:nvSpPr>
        <p:spPr>
          <a:xfrm>
            <a:off x="457200" y="2815126"/>
            <a:ext cx="8568952" cy="64321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860D92-D75C-CA40-A372-C2C0AE07E517}"/>
              </a:ext>
            </a:extLst>
          </p:cNvPr>
          <p:cNvSpPr txBox="1">
            <a:spLocks/>
          </p:cNvSpPr>
          <p:nvPr/>
        </p:nvSpPr>
        <p:spPr>
          <a:xfrm>
            <a:off x="719749" y="3743059"/>
            <a:ext cx="768842" cy="38612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Dec. 2016: PDR1.1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9EB448-9DB0-D04B-8430-1289E7248E14}"/>
              </a:ext>
            </a:extLst>
          </p:cNvPr>
          <p:cNvSpPr txBox="1">
            <a:spLocks/>
          </p:cNvSpPr>
          <p:nvPr/>
        </p:nvSpPr>
        <p:spPr>
          <a:xfrm>
            <a:off x="2245389" y="1700808"/>
            <a:ext cx="1309940" cy="796319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Jul. 2017:</a:t>
            </a:r>
          </a:p>
          <a:p>
            <a:pPr marL="90488" indent="-90488"/>
            <a:r>
              <a:rPr lang="en-US" sz="1100" dirty="0"/>
              <a:t>PDR1.2</a:t>
            </a:r>
          </a:p>
          <a:p>
            <a:pPr marL="90488" indent="-90488"/>
            <a:r>
              <a:rPr lang="en-US" sz="1100" dirty="0"/>
              <a:t>Start of prototype tests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312678-1502-7B4A-9463-479064A64071}"/>
              </a:ext>
            </a:extLst>
          </p:cNvPr>
          <p:cNvSpPr txBox="1">
            <a:spLocks/>
          </p:cNvSpPr>
          <p:nvPr/>
        </p:nvSpPr>
        <p:spPr>
          <a:xfrm>
            <a:off x="1606767" y="3743059"/>
            <a:ext cx="1579060" cy="200207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Dec. 2017: CDR1.1</a:t>
            </a:r>
          </a:p>
          <a:p>
            <a:pPr marL="90488" indent="-90488"/>
            <a:r>
              <a:rPr lang="en-US" sz="1100" dirty="0"/>
              <a:t>Planned focus: electronics design</a:t>
            </a:r>
          </a:p>
          <a:p>
            <a:pPr marL="90488" indent="-90488"/>
            <a:r>
              <a:rPr lang="en-US" sz="1100" dirty="0"/>
              <a:t>Progress on electronics delayed due to availability of BEE HW (ICS standard platform)</a:t>
            </a:r>
          </a:p>
          <a:p>
            <a:pPr marL="90488" indent="-90488"/>
            <a:r>
              <a:rPr lang="en-US" sz="1100" dirty="0"/>
              <a:t>Review on BEE postponed to the final CDR</a:t>
            </a:r>
          </a:p>
          <a:p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999086-974F-7949-8F2E-F67E8516F3BB}"/>
              </a:ext>
            </a:extLst>
          </p:cNvPr>
          <p:cNvSpPr txBox="1">
            <a:spLocks/>
          </p:cNvSpPr>
          <p:nvPr/>
        </p:nvSpPr>
        <p:spPr>
          <a:xfrm>
            <a:off x="3414050" y="3740550"/>
            <a:ext cx="1558937" cy="2264242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Jul. 2018: CDR1.2 (extra)</a:t>
            </a:r>
          </a:p>
          <a:p>
            <a:pPr marL="90488" indent="-90488"/>
            <a:r>
              <a:rPr lang="en-US" sz="1100" dirty="0"/>
              <a:t>Final detector module design (</a:t>
            </a:r>
            <a:r>
              <a:rPr lang="en-US" sz="1100" dirty="0" err="1"/>
              <a:t>detector+FEE</a:t>
            </a:r>
            <a:r>
              <a:rPr lang="en-US" sz="1100" dirty="0"/>
              <a:t>)</a:t>
            </a:r>
          </a:p>
          <a:p>
            <a:pPr marL="90488" indent="-90488"/>
            <a:r>
              <a:rPr lang="en-US" sz="1100" dirty="0"/>
              <a:t>Gas system control: rack architecture and components</a:t>
            </a:r>
          </a:p>
          <a:p>
            <a:pPr marL="90488" indent="-90488"/>
            <a:r>
              <a:rPr lang="en-US" sz="1100" dirty="0"/>
              <a:t>Additional review to start procurement</a:t>
            </a:r>
          </a:p>
          <a:p>
            <a:pPr marL="90488" indent="-90488"/>
            <a:r>
              <a:rPr lang="en-US" sz="1100" dirty="0"/>
              <a:t>Review on electronics postponed until Nov. 2018</a:t>
            </a:r>
          </a:p>
          <a:p>
            <a:endParaRPr lang="en-US" sz="1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AF075F-8502-1F47-BB2C-127125835779}"/>
              </a:ext>
            </a:extLst>
          </p:cNvPr>
          <p:cNvSpPr txBox="1">
            <a:spLocks/>
          </p:cNvSpPr>
          <p:nvPr/>
        </p:nvSpPr>
        <p:spPr>
          <a:xfrm>
            <a:off x="5173018" y="3737070"/>
            <a:ext cx="919095" cy="772081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Aug. 2018:</a:t>
            </a:r>
          </a:p>
          <a:p>
            <a:pPr marL="90488" indent="-90488"/>
            <a:r>
              <a:rPr lang="en-US" sz="1100" dirty="0"/>
              <a:t>Gas system design finalized</a:t>
            </a: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5C4FEB-8FAF-E54C-9DD8-2A1DFC8AA9B0}"/>
              </a:ext>
            </a:extLst>
          </p:cNvPr>
          <p:cNvSpPr txBox="1">
            <a:spLocks/>
          </p:cNvSpPr>
          <p:nvPr/>
        </p:nvSpPr>
        <p:spPr>
          <a:xfrm>
            <a:off x="4332011" y="1917146"/>
            <a:ext cx="1152128" cy="57606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April 2018:</a:t>
            </a:r>
          </a:p>
          <a:p>
            <a:pPr marL="90488" indent="-90488"/>
            <a:r>
              <a:rPr lang="en-US" sz="1100" dirty="0"/>
              <a:t>Start of the FW development</a:t>
            </a:r>
          </a:p>
          <a:p>
            <a:endParaRPr lang="en-US" sz="11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5A1A3E-15BE-7B4E-A599-E138DAF633DD}"/>
              </a:ext>
            </a:extLst>
          </p:cNvPr>
          <p:cNvSpPr txBox="1">
            <a:spLocks/>
          </p:cNvSpPr>
          <p:nvPr/>
        </p:nvSpPr>
        <p:spPr>
          <a:xfrm>
            <a:off x="5812377" y="4816645"/>
            <a:ext cx="1523942" cy="11063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? 2019: CDR1.3 - final</a:t>
            </a:r>
          </a:p>
          <a:p>
            <a:pPr marL="90488" indent="-90488"/>
            <a:r>
              <a:rPr lang="en-US" sz="1100" dirty="0"/>
              <a:t>Prototype with basic FW and SW expected</a:t>
            </a:r>
          </a:p>
          <a:p>
            <a:pPr marL="90488" indent="-90488"/>
            <a:r>
              <a:rPr lang="en-US" sz="1100" dirty="0"/>
              <a:t>Postponed again due to maturity of the BEE</a:t>
            </a:r>
          </a:p>
          <a:p>
            <a:endParaRPr lang="en-US" sz="11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FB1699E-CA36-2744-BFCA-CE6791229E92}"/>
              </a:ext>
            </a:extLst>
          </p:cNvPr>
          <p:cNvSpPr txBox="1">
            <a:spLocks/>
          </p:cNvSpPr>
          <p:nvPr/>
        </p:nvSpPr>
        <p:spPr>
          <a:xfrm>
            <a:off x="7127747" y="1912601"/>
            <a:ext cx="825736" cy="605878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100" b="1" dirty="0"/>
              <a:t>Mid 2019: </a:t>
            </a:r>
            <a:r>
              <a:rPr lang="en-US" sz="1100" dirty="0"/>
              <a:t>installation - start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55B1E9-ECBD-B148-8F2E-D3D5416D4063}"/>
              </a:ext>
            </a:extLst>
          </p:cNvPr>
          <p:cNvSpPr/>
          <p:nvPr/>
        </p:nvSpPr>
        <p:spPr>
          <a:xfrm>
            <a:off x="347032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3917C2-BEBC-9F41-B236-0C135F1E7A83}"/>
              </a:ext>
            </a:extLst>
          </p:cNvPr>
          <p:cNvSpPr/>
          <p:nvPr/>
        </p:nvSpPr>
        <p:spPr>
          <a:xfrm>
            <a:off x="1399051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68A30B-F18A-6D4E-B577-4FB62945FB16}"/>
              </a:ext>
            </a:extLst>
          </p:cNvPr>
          <p:cNvSpPr/>
          <p:nvPr/>
        </p:nvSpPr>
        <p:spPr>
          <a:xfrm>
            <a:off x="3503089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C4C826-AB98-0549-B24A-80A55EB0BED0}"/>
              </a:ext>
            </a:extLst>
          </p:cNvPr>
          <p:cNvSpPr/>
          <p:nvPr/>
        </p:nvSpPr>
        <p:spPr>
          <a:xfrm>
            <a:off x="4555108" y="3019363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E7AB02-B369-6342-A513-DA0BFF43AD3F}"/>
              </a:ext>
            </a:extLst>
          </p:cNvPr>
          <p:cNvSpPr/>
          <p:nvPr/>
        </p:nvSpPr>
        <p:spPr>
          <a:xfrm>
            <a:off x="2451070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11E32D-0A50-B84D-ADB7-CBEA23ECB37D}"/>
              </a:ext>
            </a:extLst>
          </p:cNvPr>
          <p:cNvSpPr/>
          <p:nvPr/>
        </p:nvSpPr>
        <p:spPr>
          <a:xfrm>
            <a:off x="5607129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448749D-5746-804A-883E-9E878D6572E8}"/>
              </a:ext>
            </a:extLst>
          </p:cNvPr>
          <p:cNvCxnSpPr>
            <a:cxnSpLocks/>
            <a:stCxn id="20" idx="0"/>
            <a:endCxn id="3" idx="2"/>
          </p:cNvCxnSpPr>
          <p:nvPr/>
        </p:nvCxnSpPr>
        <p:spPr>
          <a:xfrm rot="5400000" flipH="1" flipV="1">
            <a:off x="327065" y="2686529"/>
            <a:ext cx="463474" cy="1971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38BFA2BB-7DC7-0E47-A4EE-ABC946F5F0A8}"/>
              </a:ext>
            </a:extLst>
          </p:cNvPr>
          <p:cNvCxnSpPr>
            <a:cxnSpLocks/>
            <a:stCxn id="21" idx="4"/>
            <a:endCxn id="9" idx="0"/>
          </p:cNvCxnSpPr>
          <p:nvPr/>
        </p:nvCxnSpPr>
        <p:spPr>
          <a:xfrm rot="5400000">
            <a:off x="1053112" y="3283935"/>
            <a:ext cx="510183" cy="408065"/>
          </a:xfrm>
          <a:prstGeom prst="bentConnector3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BCAE71FC-DC85-DA40-A835-F7B30D6892A4}"/>
              </a:ext>
            </a:extLst>
          </p:cNvPr>
          <p:cNvCxnSpPr>
            <a:cxnSpLocks/>
            <a:stCxn id="24" idx="0"/>
            <a:endCxn id="10" idx="2"/>
          </p:cNvCxnSpPr>
          <p:nvPr/>
        </p:nvCxnSpPr>
        <p:spPr>
          <a:xfrm rot="5400000" flipH="1" flipV="1">
            <a:off x="2472444" y="2588938"/>
            <a:ext cx="519725" cy="33610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D483B648-A73F-9942-949B-787CE63A13B9}"/>
              </a:ext>
            </a:extLst>
          </p:cNvPr>
          <p:cNvCxnSpPr>
            <a:cxnSpLocks/>
            <a:stCxn id="23" idx="4"/>
            <a:endCxn id="12" idx="0"/>
          </p:cNvCxnSpPr>
          <p:nvPr/>
        </p:nvCxnSpPr>
        <p:spPr>
          <a:xfrm rot="5400000">
            <a:off x="4178325" y="3250582"/>
            <a:ext cx="505163" cy="474773"/>
          </a:xfrm>
          <a:prstGeom prst="bentConnector3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277F4EDC-E44F-0D4C-B1F7-10373321FA23}"/>
              </a:ext>
            </a:extLst>
          </p:cNvPr>
          <p:cNvSpPr/>
          <p:nvPr/>
        </p:nvSpPr>
        <p:spPr>
          <a:xfrm>
            <a:off x="5081118" y="3016852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B5CC9B0A-18ED-AE4B-BCD8-753C4A284938}"/>
              </a:ext>
            </a:extLst>
          </p:cNvPr>
          <p:cNvCxnSpPr>
            <a:cxnSpLocks/>
            <a:stCxn id="51" idx="0"/>
            <a:endCxn id="14" idx="2"/>
          </p:cNvCxnSpPr>
          <p:nvPr/>
        </p:nvCxnSpPr>
        <p:spPr>
          <a:xfrm rot="16200000" flipV="1">
            <a:off x="4789368" y="2611917"/>
            <a:ext cx="523642" cy="28622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A4372EE5-FDEC-3946-A5B5-1C6C71F67854}"/>
              </a:ext>
            </a:extLst>
          </p:cNvPr>
          <p:cNvCxnSpPr>
            <a:cxnSpLocks/>
            <a:stCxn id="25" idx="4"/>
            <a:endCxn id="13" idx="0"/>
          </p:cNvCxnSpPr>
          <p:nvPr/>
        </p:nvCxnSpPr>
        <p:spPr>
          <a:xfrm rot="5400000">
            <a:off x="5424343" y="3441100"/>
            <a:ext cx="504194" cy="87747"/>
          </a:xfrm>
          <a:prstGeom prst="bentConnector3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94E6C1E1-C2F1-AD4E-9598-95C9F061A5BC}"/>
              </a:ext>
            </a:extLst>
          </p:cNvPr>
          <p:cNvSpPr/>
          <p:nvPr/>
        </p:nvSpPr>
        <p:spPr>
          <a:xfrm>
            <a:off x="6461622" y="3016852"/>
            <a:ext cx="226368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B06C3C2-6669-3043-8A13-C3C544741BA6}"/>
              </a:ext>
            </a:extLst>
          </p:cNvPr>
          <p:cNvSpPr/>
          <p:nvPr/>
        </p:nvSpPr>
        <p:spPr>
          <a:xfrm>
            <a:off x="7223136" y="3016852"/>
            <a:ext cx="226368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94C9BE6-8802-D346-A5BE-4C3D283C25F7}"/>
              </a:ext>
            </a:extLst>
          </p:cNvPr>
          <p:cNvSpPr txBox="1">
            <a:spLocks/>
          </p:cNvSpPr>
          <p:nvPr/>
        </p:nvSpPr>
        <p:spPr>
          <a:xfrm>
            <a:off x="7278961" y="3700610"/>
            <a:ext cx="1370968" cy="599586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100" b="1" dirty="0"/>
              <a:t>Autumn 2019: </a:t>
            </a:r>
            <a:r>
              <a:rPr lang="en-US" sz="1100" dirty="0"/>
              <a:t>system commission  - start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A23339B-8AC0-004F-952A-4DEAF05F8FF7}"/>
              </a:ext>
            </a:extLst>
          </p:cNvPr>
          <p:cNvSpPr/>
          <p:nvPr/>
        </p:nvSpPr>
        <p:spPr>
          <a:xfrm>
            <a:off x="7964445" y="3016852"/>
            <a:ext cx="226368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B37F596B-A2A7-9D4E-8827-837BB9A3D784}"/>
              </a:ext>
            </a:extLst>
          </p:cNvPr>
          <p:cNvCxnSpPr>
            <a:cxnSpLocks/>
            <a:stCxn id="22" idx="4"/>
            <a:endCxn id="11" idx="0"/>
          </p:cNvCxnSpPr>
          <p:nvPr/>
        </p:nvCxnSpPr>
        <p:spPr>
          <a:xfrm rot="5400000">
            <a:off x="2751194" y="2877979"/>
            <a:ext cx="510183" cy="121997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03EBA393-4900-4D4F-AD6F-8AC217B58D19}"/>
              </a:ext>
            </a:extLst>
          </p:cNvPr>
          <p:cNvCxnSpPr>
            <a:cxnSpLocks/>
            <a:stCxn id="67" idx="4"/>
            <a:endCxn id="15" idx="0"/>
          </p:cNvCxnSpPr>
          <p:nvPr/>
        </p:nvCxnSpPr>
        <p:spPr>
          <a:xfrm rot="5400000">
            <a:off x="5782693" y="4024531"/>
            <a:ext cx="1583769" cy="45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A4C51E88-DC53-AE45-AF62-239FFAA5F43B}"/>
              </a:ext>
            </a:extLst>
          </p:cNvPr>
          <p:cNvCxnSpPr>
            <a:cxnSpLocks/>
            <a:stCxn id="70" idx="0"/>
            <a:endCxn id="16" idx="2"/>
          </p:cNvCxnSpPr>
          <p:nvPr/>
        </p:nvCxnSpPr>
        <p:spPr>
          <a:xfrm rot="5400000" flipH="1" flipV="1">
            <a:off x="7189281" y="2665519"/>
            <a:ext cx="498373" cy="20429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AEF01743-22BF-CE41-9CBA-7AE75548439C}"/>
              </a:ext>
            </a:extLst>
          </p:cNvPr>
          <p:cNvCxnSpPr>
            <a:cxnSpLocks/>
            <a:stCxn id="72" idx="4"/>
            <a:endCxn id="71" idx="0"/>
          </p:cNvCxnSpPr>
          <p:nvPr/>
        </p:nvCxnSpPr>
        <p:spPr>
          <a:xfrm rot="5400000">
            <a:off x="7787170" y="3410151"/>
            <a:ext cx="467734" cy="113184"/>
          </a:xfrm>
          <a:prstGeom prst="bentConnector3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D77A6D64-7F5F-1D4A-AA62-4E7516B286E0}"/>
              </a:ext>
            </a:extLst>
          </p:cNvPr>
          <p:cNvSpPr/>
          <p:nvPr/>
        </p:nvSpPr>
        <p:spPr>
          <a:xfrm>
            <a:off x="5857800" y="3016850"/>
            <a:ext cx="226368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2EEE4F6-032F-5D43-B3D2-D6C565A9A24E}"/>
              </a:ext>
            </a:extLst>
          </p:cNvPr>
          <p:cNvSpPr txBox="1">
            <a:spLocks/>
          </p:cNvSpPr>
          <p:nvPr/>
        </p:nvSpPr>
        <p:spPr>
          <a:xfrm>
            <a:off x="5745119" y="1917145"/>
            <a:ext cx="1152128" cy="57606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100" b="1" dirty="0"/>
              <a:t>Nov. 2018:</a:t>
            </a:r>
          </a:p>
          <a:p>
            <a:pPr marL="90488" indent="-90488"/>
            <a:r>
              <a:rPr lang="en-US" sz="1100" dirty="0"/>
              <a:t>Start of the SW development</a:t>
            </a:r>
          </a:p>
          <a:p>
            <a:endParaRPr lang="en-US" sz="1100" dirty="0"/>
          </a:p>
        </p:txBody>
      </p: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5191796C-1525-D147-9825-BDFE035DB70A}"/>
              </a:ext>
            </a:extLst>
          </p:cNvPr>
          <p:cNvCxnSpPr>
            <a:cxnSpLocks/>
            <a:stCxn id="103" idx="2"/>
            <a:endCxn id="102" idx="0"/>
          </p:cNvCxnSpPr>
          <p:nvPr/>
        </p:nvCxnSpPr>
        <p:spPr>
          <a:xfrm rot="5400000">
            <a:off x="5884264" y="2579930"/>
            <a:ext cx="523641" cy="350199"/>
          </a:xfrm>
          <a:prstGeom prst="bentConnector3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6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Detectors (1)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270207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395535" y="2717382"/>
            <a:ext cx="5368305" cy="4115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217488"/>
            <a:r>
              <a:rPr lang="en-US" sz="1900" b="1" dirty="0">
                <a:solidFill>
                  <a:schemeClr val="tx1"/>
                </a:solidFill>
              </a:rPr>
              <a:t>1</a:t>
            </a:r>
            <a:r>
              <a:rPr lang="en-US" sz="1900" b="1" baseline="30000" dirty="0">
                <a:solidFill>
                  <a:schemeClr val="tx1"/>
                </a:solidFill>
              </a:rPr>
              <a:t>st</a:t>
            </a:r>
            <a:r>
              <a:rPr lang="en-US" sz="1900" b="1" dirty="0">
                <a:solidFill>
                  <a:schemeClr val="tx1"/>
                </a:solidFill>
              </a:rPr>
              <a:t> module (slow losses): </a:t>
            </a:r>
            <a:r>
              <a:rPr lang="en-US" sz="1900" b="1" dirty="0" err="1">
                <a:solidFill>
                  <a:schemeClr val="tx1"/>
                </a:solidFill>
              </a:rPr>
              <a:t>nBLM</a:t>
            </a:r>
            <a:r>
              <a:rPr lang="en-US" sz="1900" b="1" dirty="0">
                <a:solidFill>
                  <a:schemeClr val="tx1"/>
                </a:solidFill>
              </a:rPr>
              <a:t>-S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Capable of monitoring low fluxes </a:t>
            </a:r>
          </a:p>
          <a:p>
            <a:pPr marL="541338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(~few n cm</a:t>
            </a:r>
            <a:r>
              <a:rPr lang="en-US" sz="1900" baseline="25000" dirty="0">
                <a:solidFill>
                  <a:schemeClr val="tx1"/>
                </a:solidFill>
              </a:rPr>
              <a:t>-2</a:t>
            </a:r>
            <a:r>
              <a:rPr lang="en-US" sz="1900" dirty="0">
                <a:solidFill>
                  <a:schemeClr val="tx1"/>
                </a:solidFill>
              </a:rPr>
              <a:t>s</a:t>
            </a:r>
            <a:r>
              <a:rPr lang="en-US" sz="1900" baseline="50000" dirty="0">
                <a:solidFill>
                  <a:schemeClr val="tx1"/>
                </a:solidFill>
              </a:rPr>
              <a:t>-</a:t>
            </a:r>
            <a:r>
              <a:rPr lang="en-US" sz="1900" baseline="25000" dirty="0">
                <a:solidFill>
                  <a:schemeClr val="tx1"/>
                </a:solidFill>
              </a:rPr>
              <a:t>1</a:t>
            </a:r>
            <a:r>
              <a:rPr lang="en-US" sz="1900" dirty="0">
                <a:solidFill>
                  <a:schemeClr val="tx1"/>
                </a:solidFill>
              </a:rPr>
              <a:t>).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Response time: ~200μs (~10% events detected in 4μs).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Polyethylene (~4cm): moderator to thermalize the incoming fast n.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B</a:t>
            </a:r>
            <a:r>
              <a:rPr lang="en-US" sz="1900" baseline="-25000" dirty="0">
                <a:solidFill>
                  <a:schemeClr val="tx1"/>
                </a:solidFill>
              </a:rPr>
              <a:t>4</a:t>
            </a:r>
            <a:r>
              <a:rPr lang="en-US" sz="1900" dirty="0">
                <a:solidFill>
                  <a:schemeClr val="tx1"/>
                </a:solidFill>
              </a:rPr>
              <a:t>C layer (deposited on the Al surrounding the gas chamber) to capture thermalized n </a:t>
            </a:r>
            <a:r>
              <a:rPr lang="mr-IN" sz="1900" dirty="0">
                <a:solidFill>
                  <a:schemeClr val="tx1"/>
                </a:solidFill>
              </a:rPr>
              <a:t>–</a:t>
            </a:r>
            <a:r>
              <a:rPr lang="en-US" sz="1900" dirty="0">
                <a:solidFill>
                  <a:schemeClr val="tx1"/>
                </a:solidFill>
              </a:rPr>
              <a:t> (n,α) </a:t>
            </a:r>
            <a:r>
              <a:rPr lang="en-US" sz="1900" baseline="30000" dirty="0">
                <a:solidFill>
                  <a:schemeClr val="tx1"/>
                </a:solidFill>
              </a:rPr>
              <a:t>10</a:t>
            </a:r>
            <a:r>
              <a:rPr lang="en-US" sz="1900" dirty="0">
                <a:solidFill>
                  <a:schemeClr val="tx1"/>
                </a:solidFill>
              </a:rPr>
              <a:t>B reaction (α with fixed energy of 1.4MeV).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Borated rubber to eliminate background thermal </a:t>
            </a:r>
            <a:r>
              <a:rPr lang="en-US" sz="1900" i="1" dirty="0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Efficiency: few 10</a:t>
            </a:r>
            <a:r>
              <a:rPr lang="en-US" sz="1900" baseline="30000" dirty="0">
                <a:solidFill>
                  <a:schemeClr val="tx1"/>
                </a:solidFill>
              </a:rPr>
              <a:t>-2</a:t>
            </a:r>
            <a:r>
              <a:rPr lang="en-US" sz="1900" dirty="0">
                <a:solidFill>
                  <a:schemeClr val="tx1"/>
                </a:solidFill>
              </a:rPr>
              <a:t> (1eV &lt; </a:t>
            </a:r>
            <a:r>
              <a:rPr lang="en-US" sz="1900" i="1" dirty="0" err="1">
                <a:solidFill>
                  <a:schemeClr val="tx1"/>
                </a:solidFill>
              </a:rPr>
              <a:t>E</a:t>
            </a:r>
            <a:r>
              <a:rPr lang="en-US" sz="1900" i="1" baseline="-25000" dirty="0" err="1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&lt; few 10MeV)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Solid angle: 4π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61308" y="1550373"/>
            <a:ext cx="8099124" cy="1034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</a:rPr>
              <a:t>nBLM</a:t>
            </a:r>
            <a:r>
              <a:rPr lang="en-US" sz="4000" b="1" dirty="0">
                <a:solidFill>
                  <a:schemeClr val="tx1"/>
                </a:solidFill>
              </a:rPr>
              <a:t> detectors: </a:t>
            </a:r>
          </a:p>
          <a:p>
            <a:pPr marL="236538" indent="-236538"/>
            <a:r>
              <a:rPr lang="en-US" sz="2600" dirty="0">
                <a:solidFill>
                  <a:schemeClr val="tx1"/>
                </a:solidFill>
              </a:rPr>
              <a:t>2 types, </a:t>
            </a:r>
          </a:p>
          <a:p>
            <a:pPr marL="236538" indent="-236538"/>
            <a:r>
              <a:rPr lang="en-US" sz="2600" dirty="0">
                <a:solidFill>
                  <a:schemeClr val="tx1"/>
                </a:solidFill>
              </a:rPr>
              <a:t>depending on location placed separately or back-to-back (detector unit)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005064"/>
            <a:ext cx="2007349" cy="27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b="1" dirty="0"/>
              <a:t>:</a:t>
            </a:r>
            <a:r>
              <a:rPr lang="en-US" dirty="0"/>
              <a:t> Detectors (2)</a:t>
            </a:r>
            <a:endParaRPr lang="en-US" b="1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5536" y="2276872"/>
            <a:ext cx="5760640" cy="4556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/>
            <a:r>
              <a:rPr lang="en-US" sz="1900" b="1" dirty="0">
                <a:solidFill>
                  <a:schemeClr val="tx1"/>
                </a:solidFill>
              </a:rPr>
              <a:t>2</a:t>
            </a:r>
            <a:r>
              <a:rPr lang="en-US" sz="1900" b="1" baseline="30000" dirty="0">
                <a:solidFill>
                  <a:schemeClr val="tx1"/>
                </a:solidFill>
              </a:rPr>
              <a:t>nd</a:t>
            </a:r>
            <a:r>
              <a:rPr lang="en-US" sz="1900" b="1" dirty="0">
                <a:solidFill>
                  <a:schemeClr val="tx1"/>
                </a:solidFill>
              </a:rPr>
              <a:t> module (fast losses): </a:t>
            </a:r>
            <a:r>
              <a:rPr lang="en-US" sz="1900" b="1" dirty="0" err="1">
                <a:solidFill>
                  <a:schemeClr val="tx1"/>
                </a:solidFill>
              </a:rPr>
              <a:t>nBLM</a:t>
            </a:r>
            <a:r>
              <a:rPr lang="en-US" sz="1900" b="1" dirty="0">
                <a:solidFill>
                  <a:schemeClr val="tx1"/>
                </a:solidFill>
              </a:rPr>
              <a:t>-F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appropriate for high fluxes of fast </a:t>
            </a:r>
            <a:r>
              <a:rPr lang="en-US" sz="1900" i="1" dirty="0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, coming from the front (~few 0.01 </a:t>
            </a:r>
            <a:r>
              <a:rPr lang="en-US" sz="1900" i="1" dirty="0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 cm</a:t>
            </a:r>
            <a:r>
              <a:rPr lang="en-US" sz="1900" baseline="30000" dirty="0">
                <a:solidFill>
                  <a:schemeClr val="tx1"/>
                </a:solidFill>
              </a:rPr>
              <a:t>-2</a:t>
            </a:r>
            <a:r>
              <a:rPr lang="en-US" sz="1900" dirty="0">
                <a:solidFill>
                  <a:schemeClr val="tx1"/>
                </a:solidFill>
              </a:rPr>
              <a:t>s-</a:t>
            </a:r>
            <a:r>
              <a:rPr lang="en-US" sz="1900" baseline="30000" dirty="0">
                <a:solidFill>
                  <a:schemeClr val="tx1"/>
                </a:solidFill>
              </a:rPr>
              <a:t>1</a:t>
            </a:r>
            <a:r>
              <a:rPr lang="en-US" sz="1900" dirty="0">
                <a:solidFill>
                  <a:schemeClr val="tx1"/>
                </a:solidFill>
              </a:rPr>
              <a:t>).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Polypropylene (deposited on Al foil at the entrance window) for n conversion to </a:t>
            </a:r>
            <a:r>
              <a:rPr lang="en-US" sz="1900" i="1" dirty="0">
                <a:solidFill>
                  <a:schemeClr val="tx1"/>
                </a:solidFill>
              </a:rPr>
              <a:t>p</a:t>
            </a:r>
            <a:r>
              <a:rPr lang="en-US" sz="1900" dirty="0">
                <a:solidFill>
                  <a:schemeClr val="tx1"/>
                </a:solidFill>
              </a:rPr>
              <a:t> recoils (~ few mm) through </a:t>
            </a:r>
            <a:r>
              <a:rPr lang="en-US" sz="1900" i="1" dirty="0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 elastic scattering on H atoms (continuous distribution of recoiled </a:t>
            </a:r>
            <a:r>
              <a:rPr lang="en-US" sz="1900" i="1" dirty="0">
                <a:solidFill>
                  <a:schemeClr val="tx1"/>
                </a:solidFill>
              </a:rPr>
              <a:t>p</a:t>
            </a:r>
            <a:r>
              <a:rPr lang="en-US" sz="1900" dirty="0">
                <a:solidFill>
                  <a:schemeClr val="tx1"/>
                </a:solidFill>
              </a:rPr>
              <a:t> energies).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Cross-section threshold: </a:t>
            </a:r>
            <a:r>
              <a:rPr lang="en-US" sz="1900" i="1" dirty="0">
                <a:solidFill>
                  <a:schemeClr val="tx1"/>
                </a:solidFill>
              </a:rPr>
              <a:t>E</a:t>
            </a:r>
            <a:r>
              <a:rPr lang="en-US" sz="1900" i="1" baseline="-25000" dirty="0">
                <a:solidFill>
                  <a:schemeClr val="tx1"/>
                </a:solidFill>
              </a:rPr>
              <a:t>n</a:t>
            </a:r>
            <a:r>
              <a:rPr lang="en-US" sz="1900" dirty="0">
                <a:solidFill>
                  <a:schemeClr val="tx1"/>
                </a:solidFill>
              </a:rPr>
              <a:t>~0.5MeV.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Efficiency: 10-100 times lower than for </a:t>
            </a:r>
            <a:r>
              <a:rPr lang="en-US" sz="1900" dirty="0" err="1">
                <a:solidFill>
                  <a:schemeClr val="tx1"/>
                </a:solidFill>
              </a:rPr>
              <a:t>nBLM</a:t>
            </a:r>
            <a:r>
              <a:rPr lang="en-US" sz="1900" dirty="0">
                <a:solidFill>
                  <a:schemeClr val="tx1"/>
                </a:solidFill>
              </a:rPr>
              <a:t>-S (10</a:t>
            </a:r>
            <a:r>
              <a:rPr lang="en-US" sz="1900" baseline="30000" dirty="0">
                <a:solidFill>
                  <a:schemeClr val="tx1"/>
                </a:solidFill>
              </a:rPr>
              <a:t>-5</a:t>
            </a:r>
            <a:r>
              <a:rPr lang="mr-IN" sz="1900" dirty="0">
                <a:solidFill>
                  <a:schemeClr val="tx1"/>
                </a:solidFill>
              </a:rPr>
              <a:t>–</a:t>
            </a:r>
            <a:r>
              <a:rPr lang="en-US" sz="1900" dirty="0">
                <a:solidFill>
                  <a:schemeClr val="tx1"/>
                </a:solidFill>
              </a:rPr>
              <a:t>10</a:t>
            </a:r>
            <a:r>
              <a:rPr lang="en-US" sz="1900" baseline="30000" dirty="0">
                <a:solidFill>
                  <a:schemeClr val="tx1"/>
                </a:solidFill>
              </a:rPr>
              <a:t>-3</a:t>
            </a:r>
            <a:r>
              <a:rPr lang="en-US" sz="1900" dirty="0">
                <a:solidFill>
                  <a:schemeClr val="tx1"/>
                </a:solidFill>
              </a:rPr>
              <a:t> for  </a:t>
            </a:r>
            <a:r>
              <a:rPr lang="en-US" sz="1900" i="1" dirty="0" err="1">
                <a:solidFill>
                  <a:schemeClr val="tx1"/>
                </a:solidFill>
              </a:rPr>
              <a:t>En</a:t>
            </a:r>
            <a:r>
              <a:rPr lang="en-US" sz="1900" dirty="0">
                <a:solidFill>
                  <a:schemeClr val="tx1"/>
                </a:solidFill>
              </a:rPr>
              <a:t>= ~0.5MeV </a:t>
            </a:r>
            <a:r>
              <a:rPr lang="mr-IN" sz="1900" dirty="0">
                <a:solidFill>
                  <a:schemeClr val="tx1"/>
                </a:solidFill>
              </a:rPr>
              <a:t>–</a:t>
            </a:r>
            <a:r>
              <a:rPr lang="en-US" sz="1900" dirty="0">
                <a:solidFill>
                  <a:schemeClr val="tx1"/>
                </a:solidFill>
              </a:rPr>
              <a:t> 10MeV)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Solid angle: 2π</a:t>
            </a:r>
          </a:p>
          <a:p>
            <a:pPr marL="512763" lvl="1"/>
            <a:r>
              <a:rPr lang="en-US" sz="1900" dirty="0">
                <a:solidFill>
                  <a:schemeClr val="tx1"/>
                </a:solidFill>
              </a:rPr>
              <a:t>Response time: ~10ns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61308" y="1550374"/>
            <a:ext cx="8099124" cy="674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err="1">
                <a:solidFill>
                  <a:schemeClr val="tx1"/>
                </a:solidFill>
              </a:rPr>
              <a:t>nBLM</a:t>
            </a:r>
            <a:r>
              <a:rPr lang="en-US" sz="2600" b="1" dirty="0">
                <a:solidFill>
                  <a:schemeClr val="tx1"/>
                </a:solidFill>
              </a:rPr>
              <a:t> detectors: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66" y="3212976"/>
            <a:ext cx="2553891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01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Signals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Typical neutron signal:</a:t>
            </a:r>
          </a:p>
          <a:p>
            <a:pPr lvl="1"/>
            <a:r>
              <a:rPr lang="en-US" dirty="0"/>
              <a:t>30-50ns rise time</a:t>
            </a:r>
          </a:p>
          <a:p>
            <a:pPr lvl="1"/>
            <a:r>
              <a:rPr lang="en-US" dirty="0"/>
              <a:t>100-200ns signal length</a:t>
            </a:r>
          </a:p>
          <a:p>
            <a:pPr lvl="1"/>
            <a:r>
              <a:rPr lang="en-US" dirty="0"/>
              <a:t>Amplitude</a:t>
            </a:r>
          </a:p>
          <a:p>
            <a:pPr lvl="2"/>
            <a:r>
              <a:rPr lang="en-US" dirty="0"/>
              <a:t>~Constant for S</a:t>
            </a:r>
          </a:p>
          <a:p>
            <a:pPr lvl="2"/>
            <a:r>
              <a:rPr lang="en-US" dirty="0"/>
              <a:t>Continuous distribution for F</a:t>
            </a:r>
          </a:p>
          <a:p>
            <a:pPr lvl="2"/>
            <a:endParaRPr lang="en-US" dirty="0"/>
          </a:p>
          <a:p>
            <a:r>
              <a:rPr lang="en-US" dirty="0" err="1"/>
              <a:t>nBLM</a:t>
            </a:r>
            <a:r>
              <a:rPr lang="en-US" dirty="0"/>
              <a:t> originally planned to operate </a:t>
            </a:r>
          </a:p>
          <a:p>
            <a:pPr marL="320675" indent="0">
              <a:buNone/>
            </a:pPr>
            <a:r>
              <a:rPr lang="en-US" dirty="0"/>
              <a:t>in </a:t>
            </a:r>
            <a:r>
              <a:rPr lang="en-US" b="1" dirty="0"/>
              <a:t>counting mode</a:t>
            </a:r>
          </a:p>
          <a:p>
            <a:pPr marL="320675" indent="0">
              <a:buNone/>
            </a:pPr>
            <a:endParaRPr lang="en-US" b="1" dirty="0"/>
          </a:p>
          <a:p>
            <a:r>
              <a:rPr lang="en-US" dirty="0"/>
              <a:t>MC simulations: up to GHz rates expected </a:t>
            </a:r>
          </a:p>
          <a:p>
            <a:pPr marL="269875" indent="0">
              <a:buNone/>
            </a:pPr>
            <a:r>
              <a:rPr lang="en-US" dirty="0"/>
              <a:t>in case of complete loss.</a:t>
            </a:r>
          </a:p>
          <a:p>
            <a:pPr marL="269875" indent="0">
              <a:buNone/>
            </a:pPr>
            <a:endParaRPr lang="en-US" dirty="0"/>
          </a:p>
          <a:p>
            <a:r>
              <a:rPr lang="en-US" dirty="0"/>
              <a:t>Minimum response time for the system to drop the BEAM_PRMIT: ~5μs</a:t>
            </a:r>
          </a:p>
          <a:p>
            <a:r>
              <a:rPr lang="en-US" dirty="0"/>
              <a:t>If counts are monitored in 1μs time window: pile-up when ≳6 counts (“neutron events”) ⟹ transition to </a:t>
            </a:r>
            <a:r>
              <a:rPr lang="en-US" b="1" dirty="0"/>
              <a:t>current mode.</a:t>
            </a:r>
          </a:p>
          <a:p>
            <a:r>
              <a:rPr lang="en-US" dirty="0"/>
              <a:t>The FPGA neutron detection </a:t>
            </a:r>
            <a:r>
              <a:rPr lang="en-US" dirty="0" err="1"/>
              <a:t>algo</a:t>
            </a:r>
            <a:r>
              <a:rPr lang="en-US" dirty="0"/>
              <a:t>. is foreseen to automatically transition to current mode (monitoring both TOT and Q).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49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07" y="3212976"/>
            <a:ext cx="377338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0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D9DA-7E01-E24C-801D-B3386402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 - </a:t>
            </a:r>
            <a:r>
              <a:rPr lang="en-US" dirty="0" err="1"/>
              <a:t>linac</a:t>
            </a:r>
            <a:r>
              <a:rPr lang="en-US" dirty="0"/>
              <a:t> geo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100C-9583-0742-9026-C7E92A37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2681-A1F2-C64B-8395-EBA616A62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13" y="1481519"/>
            <a:ext cx="3494359" cy="1613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901E6-65F3-5040-86D8-9114A8A9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49" y="1604857"/>
            <a:ext cx="2410283" cy="1121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89F27-C524-3F4C-B419-CC062E1A0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1907704" cy="1097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D41D18-A9C8-5B48-BE49-302133485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46" y="5250416"/>
            <a:ext cx="1663544" cy="16075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F66308-FF65-7E42-AF45-C0EDAD06E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528364"/>
            <a:ext cx="2036661" cy="1295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256F72-6EF4-6E42-A079-50D513C4C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9" y="3271210"/>
            <a:ext cx="3560628" cy="1597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0699C4-1C36-6D47-BE52-194D19F9F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5210"/>
            <a:ext cx="3836455" cy="20279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57D787-528D-3949-B275-435FF1D45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5" y="5050666"/>
            <a:ext cx="3264423" cy="17556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A4DFCA-3CDC-EA4B-B65F-9989B172811F}"/>
              </a:ext>
            </a:extLst>
          </p:cNvPr>
          <p:cNvSpPr txBox="1"/>
          <p:nvPr/>
        </p:nvSpPr>
        <p:spPr>
          <a:xfrm>
            <a:off x="5991268" y="16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DTL4 - DTL5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2A55EE-F937-704E-A4AE-D7D79495BD23}"/>
              </a:ext>
            </a:extLst>
          </p:cNvPr>
          <p:cNvSpPr txBox="1"/>
          <p:nvPr/>
        </p:nvSpPr>
        <p:spPr>
          <a:xfrm>
            <a:off x="2752371" y="143282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DTL5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EAC40-4ECC-E44C-91B5-60A05DF7BE95}"/>
              </a:ext>
            </a:extLst>
          </p:cNvPr>
          <p:cNvSpPr txBox="1"/>
          <p:nvPr/>
        </p:nvSpPr>
        <p:spPr>
          <a:xfrm>
            <a:off x="553637" y="143078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DTL1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A59D95-6D70-734B-86A7-F2DC80D22CB6}"/>
              </a:ext>
            </a:extLst>
          </p:cNvPr>
          <p:cNvSpPr txBox="1"/>
          <p:nvPr/>
        </p:nvSpPr>
        <p:spPr>
          <a:xfrm>
            <a:off x="1259632" y="32849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HB </a:t>
            </a:r>
            <a:r>
              <a:rPr lang="en-US" i="1" dirty="0" err="1"/>
              <a:t>cryo</a:t>
            </a:r>
            <a:endParaRPr lang="en-US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F5BCB-8561-5C44-B0C7-5141A7E1F21B}"/>
              </a:ext>
            </a:extLst>
          </p:cNvPr>
          <p:cNvSpPr txBox="1"/>
          <p:nvPr/>
        </p:nvSpPr>
        <p:spPr>
          <a:xfrm>
            <a:off x="5407926" y="3231667"/>
            <a:ext cx="298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Spoke &amp; phantom detectors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7E099E-D13F-194F-94B1-4397E06B173F}"/>
              </a:ext>
            </a:extLst>
          </p:cNvPr>
          <p:cNvSpPr txBox="1"/>
          <p:nvPr/>
        </p:nvSpPr>
        <p:spPr>
          <a:xfrm>
            <a:off x="3575754" y="961981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MB cavity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854909-3739-9443-9625-FE476991919B}"/>
              </a:ext>
            </a:extLst>
          </p:cNvPr>
          <p:cNvSpPr txBox="1"/>
          <p:nvPr/>
        </p:nvSpPr>
        <p:spPr>
          <a:xfrm>
            <a:off x="2591171" y="6488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MB cavity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1F8F9-02BB-1340-BCDC-5A05E0D53747}"/>
              </a:ext>
            </a:extLst>
          </p:cNvPr>
          <p:cNvSpPr txBox="1"/>
          <p:nvPr/>
        </p:nvSpPr>
        <p:spPr>
          <a:xfrm>
            <a:off x="4637296" y="532819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Spoke cavity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681EEB-F92E-F741-AC18-B49E5F22A75E}"/>
              </a:ext>
            </a:extLst>
          </p:cNvPr>
          <p:cNvSpPr txBox="1"/>
          <p:nvPr/>
        </p:nvSpPr>
        <p:spPr>
          <a:xfrm>
            <a:off x="6896128" y="493730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Spoke quad magnet </a:t>
            </a:r>
          </a:p>
          <a:p>
            <a:r>
              <a:rPr lang="en-US" i="1" dirty="0"/>
              <a:t>(Q5)</a:t>
            </a:r>
          </a:p>
        </p:txBody>
      </p:sp>
    </p:spTree>
    <p:extLst>
      <p:ext uri="{BB962C8B-B14F-4D97-AF65-F5344CB8AC3E}">
        <p14:creationId xmlns:p14="http://schemas.microsoft.com/office/powerpoint/2010/main" val="3380173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2B5B-15BB-DB43-86ED-0E59511F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electronics layout: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8F6D-5B4B-4044-B397-ED0A2DA9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776"/>
            <a:ext cx="6301680" cy="162272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/>
              <a:t>3 groups of detectors </a:t>
            </a:r>
          </a:p>
          <a:p>
            <a:r>
              <a:rPr lang="en-US" dirty="0"/>
              <a:t>To limit the situations with larger parts of the system un-operational</a:t>
            </a:r>
          </a:p>
          <a:p>
            <a:r>
              <a:rPr lang="en-US" dirty="0"/>
              <a:t>MEBT - Spoke: signal electronics for each group placed in separate racks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Group1: </a:t>
            </a:r>
            <a:r>
              <a:rPr lang="en-US" dirty="0"/>
              <a:t>Odd pairs of S &amp; F detectors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Group1: </a:t>
            </a:r>
            <a:r>
              <a:rPr lang="en-US" dirty="0"/>
              <a:t>Even pairs of S &amp; F detectors</a:t>
            </a:r>
          </a:p>
          <a:p>
            <a:r>
              <a:rPr lang="en-US" dirty="0"/>
              <a:t>MB - A2T</a:t>
            </a:r>
            <a:r>
              <a:rPr lang="en-US" dirty="0">
                <a:solidFill>
                  <a:srgbClr val="0070C0"/>
                </a:solidFill>
              </a:rPr>
              <a:t>:  Group3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CB013-E8AE-FA45-A826-856F40EE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50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E0717-7B19-F24B-8E14-7DCF4FC8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35499"/>
            <a:ext cx="7503430" cy="382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9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657C-C42F-E94C-8842-9A6A6BF8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electronics layout: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576C-9B11-E04F-8EAA-23D64BD73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894079"/>
            <a:ext cx="8229600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Estimated signal cable lengths 40 – 90m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164AB-F8B9-3E47-8AB2-9E8E9FB24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51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EA2A3-B99C-0243-802D-CD57D850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2492896"/>
            <a:ext cx="9144000" cy="31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6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1373-FDB6-0D47-AA81-AB6C6A79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electronics layout: HV, LV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FA8B0-4BBA-4C42-B75F-E3E86046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8" y="1600200"/>
            <a:ext cx="3131840" cy="49251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Same crate for LV and HV PS</a:t>
            </a:r>
          </a:p>
          <a:p>
            <a:endParaRPr lang="en-US" dirty="0"/>
          </a:p>
          <a:p>
            <a:r>
              <a:rPr lang="en-US" dirty="0"/>
              <a:t>2 HV lines per detector</a:t>
            </a:r>
          </a:p>
          <a:p>
            <a:endParaRPr lang="en-US" dirty="0"/>
          </a:p>
          <a:p>
            <a:r>
              <a:rPr lang="en-US" dirty="0"/>
              <a:t>Each LV channel used to power several detector modules </a:t>
            </a:r>
          </a:p>
          <a:p>
            <a:endParaRPr lang="en-US" dirty="0"/>
          </a:p>
          <a:p>
            <a:r>
              <a:rPr lang="en-US" dirty="0"/>
              <a:t>2 crates along the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Separation in HV and LV connections between group 1 and 2 not possible down to the rack level</a:t>
            </a:r>
          </a:p>
          <a:p>
            <a:pPr lvl="1"/>
            <a:r>
              <a:rPr lang="en-US" dirty="0"/>
              <a:t>A set of detector modules </a:t>
            </a:r>
          </a:p>
          <a:p>
            <a:pPr lvl="2"/>
            <a:r>
              <a:rPr lang="en-US" dirty="0"/>
              <a:t>connected to an AMC/FMC has FEE powered by the same LV channel</a:t>
            </a:r>
          </a:p>
          <a:p>
            <a:pPr lvl="2"/>
            <a:r>
              <a:rPr lang="en-US" dirty="0"/>
              <a:t>with signal connected to the same rack has all HV cables connected to the same HV module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4E3CF-20DE-534D-B2E8-32FAE277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52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E126B-7C8A-5E41-A2B6-95C599FE6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33923"/>
            <a:ext cx="5760640" cy="37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61F2-9C84-D14C-8C06-0B88BA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 electronics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976E1-CD64-5449-9B12-309F535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53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498B3-705D-7543-9537-E27BC83B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450" y="4275579"/>
            <a:ext cx="3985350" cy="244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9A424-DB1F-764D-BB48-C12802CEB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1" y="4282197"/>
            <a:ext cx="4204399" cy="2444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3B357-2649-4F40-A8A6-A32BAA90F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776" y="1572954"/>
            <a:ext cx="4635349" cy="25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22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1FADB-BD0C-1E4A-9220-AD4C1586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F1455-5AC4-F142-B2ED-5546262E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51212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“Interesting Event”</a:t>
            </a:r>
          </a:p>
          <a:p>
            <a:r>
              <a:rPr lang="en-US" dirty="0"/>
              <a:t>Basic rule:</a:t>
            </a:r>
          </a:p>
          <a:p>
            <a:pPr lvl="1"/>
            <a:r>
              <a:rPr lang="en-US" dirty="0"/>
              <a:t>Starts when signal falls below start event threshold.</a:t>
            </a:r>
          </a:p>
          <a:p>
            <a:pPr lvl="1"/>
            <a:r>
              <a:rPr lang="en-US" dirty="0"/>
              <a:t>Ends when signal exceeds the end event threshold.</a:t>
            </a:r>
          </a:p>
          <a:p>
            <a:r>
              <a:rPr lang="en-US" dirty="0"/>
              <a:t>Exceptions when signal extends over MTW edge</a:t>
            </a:r>
          </a:p>
          <a:p>
            <a:pPr lvl="1"/>
            <a:r>
              <a:rPr lang="en-US" dirty="0"/>
              <a:t>Split signal in 2 events if:</a:t>
            </a:r>
          </a:p>
          <a:p>
            <a:pPr lvl="2"/>
            <a:r>
              <a:rPr lang="en-US" dirty="0"/>
              <a:t>At the MTW edge the signal already qualifies as a single neutron.</a:t>
            </a:r>
          </a:p>
          <a:p>
            <a:pPr lvl="2"/>
            <a:r>
              <a:rPr lang="en-US" dirty="0"/>
              <a:t>Event too long (longer max TOT for a single neutron)</a:t>
            </a:r>
          </a:p>
          <a:p>
            <a:pPr lvl="1"/>
            <a:r>
              <a:rPr lang="en-US" dirty="0"/>
              <a:t>Otherwise end the event when signal exceeds end event threshold in the following MTW.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16F08-1BDC-C444-B4C2-8EE1FCB3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54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2CDB-6E05-2642-9956-C63B3C27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00846"/>
            <a:ext cx="3867673" cy="1962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342CA-59F1-9844-9EFE-DB3B47B2C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92789"/>
            <a:ext cx="3219601" cy="24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9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663E-5200-6349-BF6C-652D08EA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0C0E-ED9C-C343-8286-03BB79F93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”Interesting Event” types</a:t>
            </a:r>
          </a:p>
          <a:p>
            <a:r>
              <a:rPr lang="en-US" dirty="0"/>
              <a:t>Single neutron</a:t>
            </a:r>
          </a:p>
          <a:p>
            <a:r>
              <a:rPr lang="en-US" dirty="0"/>
              <a:t>Neutron pile up </a:t>
            </a:r>
          </a:p>
          <a:p>
            <a:r>
              <a:rPr lang="en-US" dirty="0"/>
              <a:t>Background (gamma or other) </a:t>
            </a:r>
          </a:p>
          <a:p>
            <a:r>
              <a:rPr lang="en-US" dirty="0"/>
              <a:t>Spike/noise, spark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1642B-1431-F64E-A655-9A1655F3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55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7D1AC-FED4-8746-8722-9E5CC8F1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65104"/>
            <a:ext cx="8928992" cy="1889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A1127-E565-C14E-A0CD-8B3182D2220C}"/>
              </a:ext>
            </a:extLst>
          </p:cNvPr>
          <p:cNvSpPr txBox="1"/>
          <p:nvPr/>
        </p:nvSpPr>
        <p:spPr>
          <a:xfrm>
            <a:off x="3923928" y="56612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“Simulated” sample data</a:t>
            </a:r>
          </a:p>
        </p:txBody>
      </p:sp>
    </p:spTree>
    <p:extLst>
      <p:ext uri="{BB962C8B-B14F-4D97-AF65-F5344CB8AC3E}">
        <p14:creationId xmlns:p14="http://schemas.microsoft.com/office/powerpoint/2010/main" val="1201611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7995-2572-3B48-BE95-CCC91A5F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6540-FF08-C749-B4A7-D6450AB5E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Neutron identification </a:t>
            </a:r>
            <a:endParaRPr lang="en-US" dirty="0"/>
          </a:p>
          <a:p>
            <a:r>
              <a:rPr lang="en-US" dirty="0"/>
              <a:t>Single neutron</a:t>
            </a:r>
          </a:p>
          <a:p>
            <a:pPr lvl="1"/>
            <a:r>
              <a:rPr lang="en-US" dirty="0"/>
              <a:t>TOT: within limits</a:t>
            </a:r>
          </a:p>
          <a:p>
            <a:pPr lvl="1"/>
            <a:r>
              <a:rPr lang="en-US" dirty="0"/>
              <a:t>Amplitude: below the threshold</a:t>
            </a:r>
          </a:p>
          <a:p>
            <a:r>
              <a:rPr lang="en-US" dirty="0"/>
              <a:t>Pile up neutrons</a:t>
            </a:r>
          </a:p>
          <a:p>
            <a:pPr lvl="1"/>
            <a:r>
              <a:rPr lang="en-US" dirty="0"/>
              <a:t>TOT larger than for single neutron</a:t>
            </a:r>
          </a:p>
          <a:p>
            <a:pPr lvl="1"/>
            <a:r>
              <a:rPr lang="en-US" dirty="0"/>
              <a:t>Amplitude: below the threshold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Background identification</a:t>
            </a:r>
          </a:p>
          <a:p>
            <a:r>
              <a:rPr lang="en-US" dirty="0"/>
              <a:t>Valuable for</a:t>
            </a:r>
          </a:p>
          <a:p>
            <a:pPr lvl="1"/>
            <a:r>
              <a:rPr lang="en-US" dirty="0"/>
              <a:t>Comparison with </a:t>
            </a:r>
            <a:r>
              <a:rPr lang="en-US" dirty="0" err="1"/>
              <a:t>icBLM</a:t>
            </a:r>
            <a:r>
              <a:rPr lang="en-US" dirty="0"/>
              <a:t> data and/or </a:t>
            </a:r>
          </a:p>
          <a:p>
            <a:pPr lvl="1"/>
            <a:r>
              <a:rPr lang="en-US" dirty="0" err="1"/>
              <a:t>Corsscheck</a:t>
            </a:r>
            <a:r>
              <a:rPr lang="en-US" dirty="0"/>
              <a:t> that </a:t>
            </a:r>
            <a:r>
              <a:rPr lang="en-US" dirty="0" err="1"/>
              <a:t>algo</a:t>
            </a:r>
            <a:r>
              <a:rPr lang="en-US" dirty="0"/>
              <a:t> or detector settings are ok</a:t>
            </a:r>
          </a:p>
          <a:p>
            <a:r>
              <a:rPr lang="en-US" dirty="0"/>
              <a:t>Initial version:</a:t>
            </a:r>
          </a:p>
          <a:p>
            <a:pPr lvl="1"/>
            <a:r>
              <a:rPr lang="en-US" dirty="0"/>
              <a:t>TOT above the limit for single neutron</a:t>
            </a:r>
          </a:p>
          <a:p>
            <a:pPr lvl="1"/>
            <a:r>
              <a:rPr lang="en-US" dirty="0"/>
              <a:t>Amplitude above single neutron limit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CCEB0-DB99-8841-9051-FBA641AB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56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91B1F7-5FF7-4844-969A-F1817616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04" y="1916832"/>
            <a:ext cx="3874896" cy="649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63E13-CF6B-A645-8659-DA7156D6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996952"/>
            <a:ext cx="3049248" cy="551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7FCB1B-36CD-3549-887E-D0A7B4E1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589240"/>
            <a:ext cx="3049880" cy="5461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9FE9F-4A34-3C47-8CBB-A2B4C07DE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52" y="3548451"/>
            <a:ext cx="3698225" cy="18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3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D8E30C-E3E3-DA45-ACB2-C91DCA784037}"/>
              </a:ext>
            </a:extLst>
          </p:cNvPr>
          <p:cNvSpPr txBox="1"/>
          <p:nvPr/>
        </p:nvSpPr>
        <p:spPr>
          <a:xfrm>
            <a:off x="4572000" y="3600603"/>
            <a:ext cx="3528392" cy="23486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>
            <a:normAutofit/>
          </a:bodyPr>
          <a:lstStyle/>
          <a:p>
            <a:r>
              <a:rPr lang="en-US" dirty="0"/>
              <a:t>Number of neutrons within </a:t>
            </a:r>
            <a:r>
              <a:rPr lang="en-US" dirty="0" err="1"/>
              <a:t>i-th</a:t>
            </a:r>
            <a:r>
              <a:rPr lang="en-US" dirty="0"/>
              <a:t> MTW calculated through </a:t>
            </a:r>
            <a:r>
              <a:rPr lang="en-US" b="1" dirty="0"/>
              <a:t>charge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pile up (or split) 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Else: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75654-B147-FA49-9580-E133257F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4E94-9802-F447-B440-F7425598C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Neutron Counts per MTW:</a:t>
            </a:r>
          </a:p>
          <a:p>
            <a:endParaRPr lang="en-US" dirty="0">
              <a:latin typeface="Bell MT" panose="02020503060305020303" pitchFamily="18" charset="77"/>
            </a:endParaRPr>
          </a:p>
          <a:p>
            <a:endParaRPr lang="en-US" dirty="0">
              <a:latin typeface="Bell MT" panose="02020503060305020303" pitchFamily="18" charset="77"/>
            </a:endParaRPr>
          </a:p>
          <a:p>
            <a:endParaRPr lang="en-US" dirty="0">
              <a:latin typeface="Bell MT" panose="02020503060305020303" pitchFamily="18" charset="77"/>
            </a:endParaRPr>
          </a:p>
          <a:p>
            <a:pPr lvl="2"/>
            <a:endParaRPr lang="en-US" dirty="0">
              <a:latin typeface="Bell MT" panose="02020503060305020303" pitchFamily="18" charset="77"/>
            </a:endParaRPr>
          </a:p>
          <a:p>
            <a:pPr lvl="2"/>
            <a:endParaRPr lang="en-US" dirty="0">
              <a:latin typeface="Bell MT" panose="02020503060305020303" pitchFamily="18" charset="77"/>
            </a:endParaRPr>
          </a:p>
          <a:p>
            <a:pPr lvl="2"/>
            <a:endParaRPr lang="en-US" dirty="0">
              <a:latin typeface="Bell MT" panose="02020503060305020303" pitchFamily="18" charset="77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F4DC8-33C9-8B42-9529-58C3772F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57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EE259-244F-A34B-BADA-7D223FBB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01" y="2319272"/>
            <a:ext cx="6359334" cy="792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D3C79-010D-CF4C-8336-5212EC7F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754765"/>
            <a:ext cx="1791990" cy="535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17BD4-2E0C-234A-A779-13938DECF7A5}"/>
              </a:ext>
            </a:extLst>
          </p:cNvPr>
          <p:cNvSpPr txBox="1"/>
          <p:nvPr/>
        </p:nvSpPr>
        <p:spPr>
          <a:xfrm>
            <a:off x="315496" y="3600603"/>
            <a:ext cx="3744416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single neutron </a:t>
            </a:r>
          </a:p>
          <a:p>
            <a:pPr algn="ctr"/>
            <a:r>
              <a:rPr lang="en-US" dirty="0"/>
              <a:t>events with </a:t>
            </a:r>
            <a:r>
              <a:rPr lang="en-US" dirty="0" err="1"/>
              <a:t>i-th</a:t>
            </a:r>
            <a:r>
              <a:rPr lang="en-US" dirty="0"/>
              <a:t> MTW</a:t>
            </a:r>
          </a:p>
          <a:p>
            <a:pPr algn="ctr"/>
            <a:r>
              <a:rPr lang="en-US" dirty="0"/>
              <a:t>(</a:t>
            </a:r>
            <a:r>
              <a:rPr lang="en-US" b="1" dirty="0"/>
              <a:t>Single neutron counting method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43B63-1043-0E4B-968F-AF1F30F16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5627327"/>
            <a:ext cx="864096" cy="24994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C5153C-BBDD-D142-ADD7-7F599717352E}"/>
              </a:ext>
            </a:extLst>
          </p:cNvPr>
          <p:cNvCxnSpPr/>
          <p:nvPr/>
        </p:nvCxnSpPr>
        <p:spPr>
          <a:xfrm flipH="1">
            <a:off x="2051720" y="2924944"/>
            <a:ext cx="432048" cy="67565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7139D4-9259-C441-B5BD-BD3222101909}"/>
              </a:ext>
            </a:extLst>
          </p:cNvPr>
          <p:cNvCxnSpPr>
            <a:cxnSpLocks/>
          </p:cNvCxnSpPr>
          <p:nvPr/>
        </p:nvCxnSpPr>
        <p:spPr>
          <a:xfrm>
            <a:off x="4059912" y="2924944"/>
            <a:ext cx="1016144" cy="67565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851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91DA-D97F-6D4B-BFB5-5DB35DE79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nBLM</a:t>
            </a:r>
            <a:r>
              <a:rPr lang="en-US" dirty="0"/>
              <a:t>: neutron detection </a:t>
            </a:r>
            <a:r>
              <a:rPr lang="en-US" dirty="0" err="1"/>
              <a:t>algo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0BFD5-B227-5248-A407-E2DA906DD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Neutron detection related blocks</a:t>
            </a:r>
          </a:p>
          <a:p>
            <a:r>
              <a:rPr lang="en-US" dirty="0"/>
              <a:t>“Event Detection” </a:t>
            </a:r>
          </a:p>
          <a:p>
            <a:pPr lvl="1"/>
            <a:r>
              <a:rPr lang="en-US" dirty="0"/>
              <a:t>Detects start of an “interesting event”</a:t>
            </a:r>
          </a:p>
          <a:p>
            <a:pPr lvl="1"/>
            <a:r>
              <a:rPr lang="en-US" dirty="0"/>
              <a:t>Updates </a:t>
            </a:r>
            <a:r>
              <a:rPr lang="en-US" dirty="0" err="1">
                <a:latin typeface="Courier" pitchFamily="2" charset="0"/>
              </a:rPr>
              <a:t>EvenInfo</a:t>
            </a:r>
            <a:r>
              <a:rPr lang="en-US" dirty="0"/>
              <a:t> every 4ns</a:t>
            </a:r>
          </a:p>
          <a:p>
            <a:r>
              <a:rPr lang="en-US" dirty="0"/>
              <a:t>“Neutron counter”</a:t>
            </a:r>
          </a:p>
          <a:p>
            <a:pPr lvl="1"/>
            <a:r>
              <a:rPr lang="en-US" dirty="0"/>
              <a:t>Ends event and resets </a:t>
            </a:r>
            <a:r>
              <a:rPr lang="en-US" dirty="0" err="1">
                <a:latin typeface="Courier" pitchFamily="2" charset="0"/>
                <a:cs typeface="Courier New" panose="02070309020205020404" pitchFamily="49" charset="0"/>
              </a:rPr>
              <a:t>EventInfo</a:t>
            </a:r>
            <a:endParaRPr lang="en-US" dirty="0">
              <a:latin typeface="Courier" pitchFamily="2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Sums and resets neutron counts at the end of each MTW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20AD6-262E-9B4F-9B5E-6D2A2FEE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58</a:t>
            </a:fld>
            <a:endParaRPr lang="sv-S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FE64DB-AB47-5449-9777-0321664AE989}"/>
              </a:ext>
            </a:extLst>
          </p:cNvPr>
          <p:cNvGrpSpPr/>
          <p:nvPr/>
        </p:nvGrpSpPr>
        <p:grpSpPr>
          <a:xfrm>
            <a:off x="806089" y="3710956"/>
            <a:ext cx="6933911" cy="3030412"/>
            <a:chOff x="806089" y="3710956"/>
            <a:chExt cx="6933911" cy="30304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337439-939D-AD4C-BA3E-5729381C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Diffused trans="20000" intensity="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6089" y="3710956"/>
              <a:ext cx="6862255" cy="30304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122578-121A-6C4D-8739-8E9D9BCA463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32978" t="-1" r="-1183" b="34662"/>
            <a:stretch/>
          </p:blipFill>
          <p:spPr>
            <a:xfrm>
              <a:off x="3060000" y="3719721"/>
              <a:ext cx="4680000" cy="198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44688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07CB-F4D7-944A-B9D4-342175F4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nBLM</a:t>
            </a:r>
            <a:r>
              <a:rPr lang="en-GB" dirty="0"/>
              <a:t>: neutron detection </a:t>
            </a:r>
            <a:r>
              <a:rPr lang="en-GB" dirty="0" err="1"/>
              <a:t>algo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1E243E-7574-0542-8969-0480A4055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772816"/>
            <a:ext cx="10373092" cy="43924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E2FE6-0AF9-E04A-8B40-2A39E104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346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sim2-1_dtl1-det1:_incoming_hitmap_zx_neutrons.png">
            <a:extLst>
              <a:ext uri="{FF2B5EF4-FFF2-40B4-BE49-F238E27FC236}">
                <a16:creationId xmlns:a16="http://schemas.microsoft.com/office/drawing/2014/main" id="{AEEE250F-DFF8-9543-A283-5D6248D8C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60" y="5885489"/>
            <a:ext cx="1141172" cy="855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DF89A-23F7-3447-9B71-94E8AE7E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332CA-9BAB-794A-B89C-4B07C8D7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1556792"/>
            <a:ext cx="4303585" cy="40979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b="1" dirty="0"/>
              <a:t>Past studies </a:t>
            </a:r>
          </a:p>
          <a:p>
            <a:r>
              <a:rPr lang="en-US" dirty="0"/>
              <a:t>Focused on DTL</a:t>
            </a:r>
          </a:p>
          <a:p>
            <a:r>
              <a:rPr lang="en-US" dirty="0"/>
              <a:t>Tanks surrounded with “phantom detectors”</a:t>
            </a:r>
          </a:p>
          <a:p>
            <a:r>
              <a:rPr lang="en-US" dirty="0"/>
              <a:t>Loss scenarios:</a:t>
            </a:r>
          </a:p>
          <a:p>
            <a:pPr lvl="1"/>
            <a:r>
              <a:rPr lang="en-US" dirty="0"/>
              <a:t>Accidental losses: scanned over various configurations of energy, beam size, hit angles and position along the DTL</a:t>
            </a:r>
          </a:p>
          <a:p>
            <a:pPr lvl="1"/>
            <a:r>
              <a:rPr lang="en-US" dirty="0"/>
              <a:t>Uniform loss, 1W/m loss</a:t>
            </a:r>
          </a:p>
          <a:p>
            <a:pPr lvl="1"/>
            <a:r>
              <a:rPr lang="en-US" dirty="0"/>
              <a:t>Nominal operation</a:t>
            </a:r>
          </a:p>
          <a:p>
            <a:r>
              <a:rPr lang="en-US" dirty="0"/>
              <a:t>Studied:</a:t>
            </a:r>
          </a:p>
          <a:p>
            <a:pPr lvl="1"/>
            <a:r>
              <a:rPr lang="en-US" dirty="0"/>
              <a:t>Expected particle fields (type, energy, fluxes along the beam line)</a:t>
            </a:r>
          </a:p>
          <a:p>
            <a:pPr lvl="1"/>
            <a:r>
              <a:rPr lang="en-US" dirty="0"/>
              <a:t>Correlation between the loss location (center) and peak position in neutron </a:t>
            </a:r>
            <a:r>
              <a:rPr lang="en-US" dirty="0" err="1"/>
              <a:t>hitmaps</a:t>
            </a:r>
            <a:endParaRPr lang="en-US" dirty="0"/>
          </a:p>
          <a:p>
            <a:pPr lvl="1"/>
            <a:r>
              <a:rPr lang="en-US" dirty="0"/>
              <a:t>Spread (RMS) of neutron </a:t>
            </a:r>
            <a:r>
              <a:rPr lang="en-US" dirty="0" err="1"/>
              <a:t>hitmaps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energy to discriminate fast/slow neutrons</a:t>
            </a:r>
          </a:p>
          <a:p>
            <a:r>
              <a:rPr lang="en-US" dirty="0"/>
              <a:t>Tasks:</a:t>
            </a:r>
          </a:p>
          <a:p>
            <a:pPr lvl="1"/>
            <a:r>
              <a:rPr lang="en-US" dirty="0"/>
              <a:t>Support </a:t>
            </a:r>
            <a:r>
              <a:rPr lang="en-US" dirty="0" err="1"/>
              <a:t>nBLM</a:t>
            </a:r>
            <a:r>
              <a:rPr lang="en-US" dirty="0"/>
              <a:t> detector design, results used </a:t>
            </a:r>
          </a:p>
          <a:p>
            <a:pPr lvl="2"/>
            <a:r>
              <a:rPr lang="en-US" dirty="0"/>
              <a:t>As inputs to MC simulations to optimize detector design</a:t>
            </a:r>
          </a:p>
          <a:p>
            <a:pPr lvl="2"/>
            <a:r>
              <a:rPr lang="en-US" dirty="0"/>
              <a:t>For signal estimations</a:t>
            </a:r>
          </a:p>
          <a:p>
            <a:pPr lvl="1"/>
            <a:r>
              <a:rPr lang="en-US" dirty="0" err="1"/>
              <a:t>nBLM</a:t>
            </a:r>
            <a:r>
              <a:rPr lang="en-US" dirty="0"/>
              <a:t> detector layout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A6338-80A9-044F-9600-3F46A2CA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31" name="Picture 30" descr="sim2-1_dtl1-det2:_incoming_hitmap_zy_neutrons.png">
            <a:extLst>
              <a:ext uri="{FF2B5EF4-FFF2-40B4-BE49-F238E27FC236}">
                <a16:creationId xmlns:a16="http://schemas.microsoft.com/office/drawing/2014/main" id="{C66E631B-3D86-C447-ABF5-897514B60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21" y="5189873"/>
            <a:ext cx="1237348" cy="928011"/>
          </a:xfrm>
          <a:prstGeom prst="rect">
            <a:avLst/>
          </a:prstGeom>
        </p:spPr>
      </p:pic>
      <p:pic>
        <p:nvPicPr>
          <p:cNvPr id="32" name="Picture 31" descr="sim2-2_dtl1-det1:_incoming_hitmap_zx_neutrons.png">
            <a:extLst>
              <a:ext uri="{FF2B5EF4-FFF2-40B4-BE49-F238E27FC236}">
                <a16:creationId xmlns:a16="http://schemas.microsoft.com/office/drawing/2014/main" id="{969B1D0B-7081-7946-A624-315BA411E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56" y="5442816"/>
            <a:ext cx="1179062" cy="8842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6D479B-E96A-054D-B2C7-C614B3E5CE2B}"/>
              </a:ext>
            </a:extLst>
          </p:cNvPr>
          <p:cNvSpPr txBox="1"/>
          <p:nvPr/>
        </p:nvSpPr>
        <p:spPr>
          <a:xfrm>
            <a:off x="4897193" y="6362280"/>
            <a:ext cx="132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err="1">
                <a:solidFill>
                  <a:srgbClr val="7F7F7F"/>
                </a:solidFill>
              </a:rPr>
              <a:t>Hitmaps</a:t>
            </a:r>
            <a:r>
              <a:rPr lang="en-US" sz="1000" i="1" dirty="0">
                <a:solidFill>
                  <a:srgbClr val="7F7F7F"/>
                </a:solidFill>
              </a:rPr>
              <a:t> for det1 “detector” volume</a:t>
            </a:r>
          </a:p>
        </p:txBody>
      </p:sp>
      <p:pic>
        <p:nvPicPr>
          <p:cNvPr id="35" name="Picture 34" descr="sim2-0_dtl1-det1:_incoming_hitmap_zx_neutrons.png">
            <a:extLst>
              <a:ext uri="{FF2B5EF4-FFF2-40B4-BE49-F238E27FC236}">
                <a16:creationId xmlns:a16="http://schemas.microsoft.com/office/drawing/2014/main" id="{6BD5D97F-EE9F-C047-BEED-82554405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03" y="5604851"/>
            <a:ext cx="1179062" cy="884296"/>
          </a:xfrm>
          <a:prstGeom prst="rect">
            <a:avLst/>
          </a:prstGeom>
        </p:spPr>
      </p:pic>
      <p:pic>
        <p:nvPicPr>
          <p:cNvPr id="36" name="Picture 35" descr="sim2-2_dtl1-det1:_incoming_hitmap_zx_neutrons.png">
            <a:extLst>
              <a:ext uri="{FF2B5EF4-FFF2-40B4-BE49-F238E27FC236}">
                <a16:creationId xmlns:a16="http://schemas.microsoft.com/office/drawing/2014/main" id="{D9EF7C71-8971-254F-92FB-029984651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41349"/>
            <a:ext cx="1237348" cy="928011"/>
          </a:xfrm>
          <a:prstGeom prst="rect">
            <a:avLst/>
          </a:prstGeom>
        </p:spPr>
      </p:pic>
      <p:pic>
        <p:nvPicPr>
          <p:cNvPr id="37" name="Picture 36" descr="sim2-0_dtl1-det2:_incoming_hitmap_zy_neutrons.png">
            <a:extLst>
              <a:ext uri="{FF2B5EF4-FFF2-40B4-BE49-F238E27FC236}">
                <a16:creationId xmlns:a16="http://schemas.microsoft.com/office/drawing/2014/main" id="{36E71992-DD41-D143-A02A-2B6AEE576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1" y="5338938"/>
            <a:ext cx="1237348" cy="928011"/>
          </a:xfrm>
          <a:prstGeom prst="rect">
            <a:avLst/>
          </a:prstGeom>
        </p:spPr>
      </p:pic>
      <p:pic>
        <p:nvPicPr>
          <p:cNvPr id="38" name="Content Placeholder 4" descr="dtl1-dets.png">
            <a:extLst>
              <a:ext uri="{FF2B5EF4-FFF2-40B4-BE49-F238E27FC236}">
                <a16:creationId xmlns:a16="http://schemas.microsoft.com/office/drawing/2014/main" id="{8A29929E-9021-0D48-9BD9-2793D327C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" b="235"/>
          <a:stretch>
            <a:fillRect/>
          </a:stretch>
        </p:blipFill>
        <p:spPr>
          <a:xfrm>
            <a:off x="3131840" y="5741033"/>
            <a:ext cx="1662044" cy="91406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54BD704-6763-6442-A540-E00617508E0B}"/>
              </a:ext>
            </a:extLst>
          </p:cNvPr>
          <p:cNvGrpSpPr/>
          <p:nvPr/>
        </p:nvGrpSpPr>
        <p:grpSpPr>
          <a:xfrm>
            <a:off x="3851920" y="6366066"/>
            <a:ext cx="544441" cy="375301"/>
            <a:chOff x="6516216" y="5147900"/>
            <a:chExt cx="1008112" cy="58535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B4C4FDC-F3E7-EA48-B7FD-227C6249EBDD}"/>
                </a:ext>
              </a:extLst>
            </p:cNvPr>
            <p:cNvCxnSpPr/>
            <p:nvPr/>
          </p:nvCxnSpPr>
          <p:spPr>
            <a:xfrm flipV="1">
              <a:off x="7092280" y="5157192"/>
              <a:ext cx="0" cy="567680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B264E05-0453-B240-B1C0-A6F12C984203}"/>
                </a:ext>
              </a:extLst>
            </p:cNvPr>
            <p:cNvCxnSpPr/>
            <p:nvPr/>
          </p:nvCxnSpPr>
          <p:spPr>
            <a:xfrm flipH="1">
              <a:off x="6516216" y="5733256"/>
              <a:ext cx="584448" cy="0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706755-4E17-AA47-B48A-F87BA3D1DFB8}"/>
                </a:ext>
              </a:extLst>
            </p:cNvPr>
            <p:cNvCxnSpPr/>
            <p:nvPr/>
          </p:nvCxnSpPr>
          <p:spPr>
            <a:xfrm flipV="1">
              <a:off x="7092280" y="5229200"/>
              <a:ext cx="360040" cy="495672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FDA3770-D28C-5741-AD09-0747386B6CAF}"/>
                </a:ext>
              </a:extLst>
            </p:cNvPr>
            <p:cNvSpPr txBox="1"/>
            <p:nvPr/>
          </p:nvSpPr>
          <p:spPr>
            <a:xfrm>
              <a:off x="6588224" y="536392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8278D4-1E25-3C45-9CE3-2078FEBBA721}"/>
                </a:ext>
              </a:extLst>
            </p:cNvPr>
            <p:cNvSpPr txBox="1"/>
            <p:nvPr/>
          </p:nvSpPr>
          <p:spPr>
            <a:xfrm>
              <a:off x="6804248" y="514790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E4BAC65-E1C6-8741-9529-CDC10B8914FD}"/>
                </a:ext>
              </a:extLst>
            </p:cNvPr>
            <p:cNvSpPr txBox="1"/>
            <p:nvPr/>
          </p:nvSpPr>
          <p:spPr>
            <a:xfrm>
              <a:off x="7236296" y="530120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z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41AFA6-B6F9-8B43-859A-EF44A37F4EF8}"/>
              </a:ext>
            </a:extLst>
          </p:cNvPr>
          <p:cNvCxnSpPr>
            <a:cxnSpLocks/>
          </p:cNvCxnSpPr>
          <p:nvPr/>
        </p:nvCxnSpPr>
        <p:spPr>
          <a:xfrm>
            <a:off x="4240806" y="5837111"/>
            <a:ext cx="1041050" cy="293428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D77387-0083-F94B-B910-1DC5F1502D44}"/>
              </a:ext>
            </a:extLst>
          </p:cNvPr>
          <p:cNvCxnSpPr>
            <a:cxnSpLocks/>
          </p:cNvCxnSpPr>
          <p:nvPr/>
        </p:nvCxnSpPr>
        <p:spPr>
          <a:xfrm flipH="1" flipV="1">
            <a:off x="2267744" y="6116210"/>
            <a:ext cx="813564" cy="214727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95F7469-F665-7A4A-B030-80731FA750DA}"/>
              </a:ext>
            </a:extLst>
          </p:cNvPr>
          <p:cNvSpPr txBox="1"/>
          <p:nvPr/>
        </p:nvSpPr>
        <p:spPr>
          <a:xfrm>
            <a:off x="1485444" y="6331503"/>
            <a:ext cx="132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rgbClr val="7F7F7F"/>
                </a:solidFill>
              </a:rPr>
              <a:t>Hitmaps</a:t>
            </a:r>
            <a:r>
              <a:rPr lang="en-US" sz="1200" i="1" dirty="0">
                <a:solidFill>
                  <a:srgbClr val="7F7F7F"/>
                </a:solidFill>
              </a:rPr>
              <a:t> for det2 “detector” volume</a:t>
            </a:r>
          </a:p>
        </p:txBody>
      </p:sp>
      <p:pic>
        <p:nvPicPr>
          <p:cNvPr id="66" name="Picture 65" descr="sim2-hitmapStats-hmean-eklim3.pdf">
            <a:extLst>
              <a:ext uri="{FF2B5EF4-FFF2-40B4-BE49-F238E27FC236}">
                <a16:creationId xmlns:a16="http://schemas.microsoft.com/office/drawing/2014/main" id="{7BE231BD-5ABD-5C40-B8DC-3CB75E277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88" y="3392084"/>
            <a:ext cx="4324711" cy="198113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5ABB0A4-46E6-594B-A8A4-331F754795D0}"/>
              </a:ext>
            </a:extLst>
          </p:cNvPr>
          <p:cNvSpPr txBox="1"/>
          <p:nvPr/>
        </p:nvSpPr>
        <p:spPr>
          <a:xfrm>
            <a:off x="4483097" y="3171020"/>
            <a:ext cx="432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Neutron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hitmaps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with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000" i="1" baseline="-25000" dirty="0" err="1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&gt;0.5 MeV cut: difference between the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hitmap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mean and the loss position</a:t>
            </a:r>
          </a:p>
        </p:txBody>
      </p:sp>
      <p:pic>
        <p:nvPicPr>
          <p:cNvPr id="68" name="Picture 67" descr="sim2-9-dtl5-det1-hitmap-proj_norm_fit.pdf">
            <a:extLst>
              <a:ext uri="{FF2B5EF4-FFF2-40B4-BE49-F238E27FC236}">
                <a16:creationId xmlns:a16="http://schemas.microsoft.com/office/drawing/2014/main" id="{96B8E7C7-C1F7-5642-8B92-09D10D254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42" y="1471430"/>
            <a:ext cx="1918625" cy="1438969"/>
          </a:xfrm>
          <a:prstGeom prst="rect">
            <a:avLst/>
          </a:prstGeom>
        </p:spPr>
      </p:pic>
      <p:sp>
        <p:nvSpPr>
          <p:cNvPr id="69" name="TextBox 2">
            <a:extLst>
              <a:ext uri="{FF2B5EF4-FFF2-40B4-BE49-F238E27FC236}">
                <a16:creationId xmlns:a16="http://schemas.microsoft.com/office/drawing/2014/main" id="{ECA5AD22-9EAC-614B-8B6E-86C28BDD9767}"/>
              </a:ext>
            </a:extLst>
          </p:cNvPr>
          <p:cNvSpPr txBox="1"/>
          <p:nvPr/>
        </p:nvSpPr>
        <p:spPr>
          <a:xfrm>
            <a:off x="5233042" y="1753300"/>
            <a:ext cx="1755104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800" b="1" i="1" dirty="0">
                <a:solidFill>
                  <a:schemeClr val="bg1">
                    <a:lumMod val="50000"/>
                  </a:schemeClr>
                </a:solidFill>
              </a:rPr>
              <a:t>Sim2-9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: loc. loss at the beginning of the DTL5 (histogram normalized per number of primaries):</a:t>
            </a:r>
          </a:p>
          <a:p>
            <a:pPr algn="just"/>
            <a:r>
              <a:rPr lang="en-US" sz="800" i="1" dirty="0" err="1">
                <a:solidFill>
                  <a:schemeClr val="bg1">
                    <a:lumMod val="50000"/>
                  </a:schemeClr>
                </a:solidFill>
              </a:rPr>
              <a:t>hitmap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 mean=-2.76m</a:t>
            </a:r>
          </a:p>
          <a:p>
            <a:pPr algn="just"/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Gauss fit mean = -3.56m</a:t>
            </a:r>
          </a:p>
          <a:p>
            <a:pPr algn="just"/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Peak visible ~3.5m </a:t>
            </a:r>
          </a:p>
        </p:txBody>
      </p:sp>
    </p:spTree>
    <p:extLst>
      <p:ext uri="{BB962C8B-B14F-4D97-AF65-F5344CB8AC3E}">
        <p14:creationId xmlns:p14="http://schemas.microsoft.com/office/powerpoint/2010/main" val="238289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3D2A-E8D7-7641-9966-ACCA860D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FFE8-BC0D-BF4E-A40C-87DED59ED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b="1" dirty="0"/>
              <a:t>Current focus</a:t>
            </a:r>
          </a:p>
          <a:p>
            <a:r>
              <a:rPr lang="en-US" dirty="0"/>
              <a:t>Cold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Loss scenarios:</a:t>
            </a:r>
          </a:p>
          <a:p>
            <a:pPr lvl="1"/>
            <a:r>
              <a:rPr lang="en-US" dirty="0"/>
              <a:t>Scanned over various for various configurations of energy, beam size, hit angles and position along the </a:t>
            </a:r>
            <a:r>
              <a:rPr lang="en-US" dirty="0" err="1"/>
              <a:t>cryo</a:t>
            </a:r>
            <a:r>
              <a:rPr lang="en-US" dirty="0"/>
              <a:t> modules or quads</a:t>
            </a:r>
          </a:p>
          <a:p>
            <a:pPr lvl="1"/>
            <a:r>
              <a:rPr lang="en-US" dirty="0"/>
              <a:t>Uniform loss, 1W/m loss</a:t>
            </a:r>
          </a:p>
          <a:p>
            <a:pPr lvl="1"/>
            <a:r>
              <a:rPr lang="en-US" dirty="0"/>
              <a:t>Nominal operation</a:t>
            </a:r>
          </a:p>
          <a:p>
            <a:r>
              <a:rPr lang="en-US" dirty="0"/>
              <a:t>Tasks:</a:t>
            </a:r>
          </a:p>
          <a:p>
            <a:pPr lvl="1"/>
            <a:r>
              <a:rPr lang="en-US" dirty="0"/>
              <a:t>Expected particle fields (type, energy, fluxes along the beam line)</a:t>
            </a:r>
          </a:p>
          <a:p>
            <a:pPr lvl="1"/>
            <a:r>
              <a:rPr lang="en-US" dirty="0"/>
              <a:t>Estimate signals/rates</a:t>
            </a:r>
          </a:p>
          <a:p>
            <a:pPr lvl="1"/>
            <a:r>
              <a:rPr lang="en-US" dirty="0"/>
              <a:t>Correlation between loss location and peak in distributions (</a:t>
            </a:r>
            <a:r>
              <a:rPr lang="en-US" dirty="0" err="1"/>
              <a:t>hitmaps</a:t>
            </a:r>
            <a:r>
              <a:rPr lang="en-US" dirty="0"/>
              <a:t>, </a:t>
            </a:r>
            <a:r>
              <a:rPr lang="en-US" dirty="0" err="1"/>
              <a:t>Edep</a:t>
            </a:r>
            <a:r>
              <a:rPr lang="en-US" dirty="0"/>
              <a:t>) &amp; spread</a:t>
            </a:r>
          </a:p>
          <a:p>
            <a:pPr lvl="1"/>
            <a:r>
              <a:rPr lang="en-US" dirty="0"/>
              <a:t>Starting point for further studies</a:t>
            </a:r>
          </a:p>
          <a:p>
            <a:pPr lvl="2"/>
            <a:r>
              <a:rPr lang="en-US" dirty="0"/>
              <a:t>Determination of loss location (loss pattern) from the measurements (ANNs?)</a:t>
            </a:r>
          </a:p>
          <a:p>
            <a:pPr lvl="2"/>
            <a:r>
              <a:rPr lang="en-US" dirty="0"/>
              <a:t>MPS Thresholds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C6A14-B072-2D45-B234-30497F91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28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82D0-4B2B-CA49-8431-BB987657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84D4-DA96-F041-98B2-C3478B6D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348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Example: </a:t>
            </a:r>
            <a:r>
              <a:rPr lang="en-US" dirty="0"/>
              <a:t>energy deposition summed over 4 center slices along x</a:t>
            </a:r>
          </a:p>
          <a:p>
            <a:r>
              <a:rPr lang="en-US" dirty="0"/>
              <a:t>220MeV protons, </a:t>
            </a:r>
          </a:p>
          <a:p>
            <a:r>
              <a:rPr lang="en-US" dirty="0"/>
              <a:t>Beam center hits inside a </a:t>
            </a:r>
            <a:r>
              <a:rPr lang="en-US" dirty="0" err="1"/>
              <a:t>Spk</a:t>
            </a:r>
            <a:r>
              <a:rPr lang="en-US" dirty="0"/>
              <a:t> </a:t>
            </a:r>
            <a:r>
              <a:rPr lang="en-US" dirty="0" err="1"/>
              <a:t>cryo</a:t>
            </a:r>
            <a:r>
              <a:rPr lang="en-US" dirty="0"/>
              <a:t>: on 1</a:t>
            </a:r>
            <a:r>
              <a:rPr lang="en-US" baseline="30000" dirty="0"/>
              <a:t>st</a:t>
            </a:r>
            <a:r>
              <a:rPr lang="en-US" dirty="0"/>
              <a:t> insertion in 1</a:t>
            </a:r>
            <a:r>
              <a:rPr lang="en-US" baseline="30000" dirty="0"/>
              <a:t>st</a:t>
            </a:r>
            <a:r>
              <a:rPr lang="en-US" dirty="0"/>
              <a:t> Spoke cavity</a:t>
            </a:r>
          </a:p>
          <a:p>
            <a:r>
              <a:rPr lang="en-US" dirty="0"/>
              <a:t>Theta=1mrad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CF619-3C6F-3F4D-BB51-511F3052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26F1C-359A-E748-BA3E-2A87B7A9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42865"/>
            <a:ext cx="4800000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54AC3-D746-E44C-BBCB-A5FACDCC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28" y="3116350"/>
            <a:ext cx="4800000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17798-E5F3-7442-8D0C-A699C01200C0}"/>
              </a:ext>
            </a:extLst>
          </p:cNvPr>
          <p:cNvSpPr txBox="1"/>
          <p:nvPr/>
        </p:nvSpPr>
        <p:spPr>
          <a:xfrm>
            <a:off x="1487924" y="28558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Pencil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4A445-1F4B-F643-843D-FE7F0CC46F6A}"/>
              </a:ext>
            </a:extLst>
          </p:cNvPr>
          <p:cNvSpPr txBox="1"/>
          <p:nvPr/>
        </p:nvSpPr>
        <p:spPr>
          <a:xfrm>
            <a:off x="5508104" y="284018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3x3mm</a:t>
            </a:r>
            <a:r>
              <a:rPr lang="en-US" i="1" baseline="30000" dirty="0"/>
              <a:t>2</a:t>
            </a:r>
            <a:r>
              <a:rPr lang="en-US" i="1" dirty="0"/>
              <a:t> (gaussian) beam</a:t>
            </a:r>
          </a:p>
        </p:txBody>
      </p:sp>
    </p:spTree>
    <p:extLst>
      <p:ext uri="{BB962C8B-B14F-4D97-AF65-F5344CB8AC3E}">
        <p14:creationId xmlns:p14="http://schemas.microsoft.com/office/powerpoint/2010/main" val="314768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4978E1C-979C-4643-9828-C588CCA6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80" y="4365105"/>
            <a:ext cx="6152119" cy="2499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50DF2-9C24-FD41-B068-C15BE01BE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79" y="3811881"/>
            <a:ext cx="6152120" cy="247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E02E-6079-CA4D-BA99-2FB9B85FF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81" y="1412181"/>
            <a:ext cx="6152118" cy="2479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BA7D3-C98D-EC4F-BC2C-450E4B9B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BLM: MC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73F1E-9696-194A-9BB5-71EF10DB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AB6D87-A4AF-D54A-A9B2-9D753BF5082E}"/>
              </a:ext>
            </a:extLst>
          </p:cNvPr>
          <p:cNvSpPr txBox="1">
            <a:spLocks/>
          </p:cNvSpPr>
          <p:nvPr/>
        </p:nvSpPr>
        <p:spPr>
          <a:xfrm>
            <a:off x="161764" y="1674736"/>
            <a:ext cx="3114092" cy="404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4400" b="1" dirty="0"/>
              <a:t>Example:</a:t>
            </a:r>
            <a:endParaRPr lang="en-US" sz="4400" dirty="0"/>
          </a:p>
          <a:p>
            <a:r>
              <a:rPr lang="en-US" dirty="0"/>
              <a:t>220MeV protons </a:t>
            </a:r>
          </a:p>
          <a:p>
            <a:r>
              <a:rPr lang="en-US" dirty="0"/>
              <a:t>Hit center inside </a:t>
            </a:r>
            <a:r>
              <a:rPr lang="en-US" dirty="0" err="1"/>
              <a:t>Spk</a:t>
            </a:r>
            <a:r>
              <a:rPr lang="en-US" dirty="0"/>
              <a:t> </a:t>
            </a:r>
            <a:r>
              <a:rPr lang="en-US" dirty="0" err="1"/>
              <a:t>cryo</a:t>
            </a:r>
            <a:r>
              <a:rPr lang="en-US" dirty="0"/>
              <a:t> at 1</a:t>
            </a:r>
            <a:r>
              <a:rPr lang="en-US" baseline="30000" dirty="0"/>
              <a:t>st</a:t>
            </a:r>
            <a:r>
              <a:rPr lang="en-US" dirty="0"/>
              <a:t> insertion in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Spk</a:t>
            </a:r>
            <a:r>
              <a:rPr lang="en-US" dirty="0"/>
              <a:t> cavity (z=1650mm)</a:t>
            </a:r>
          </a:p>
          <a:p>
            <a:r>
              <a:rPr lang="en-US" dirty="0"/>
              <a:t>Theta=1mrad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Plots:</a:t>
            </a:r>
          </a:p>
          <a:p>
            <a:r>
              <a:rPr lang="en-US" dirty="0"/>
              <a:t>Phi vs Z for particles at r=752mm from the beam axis</a:t>
            </a:r>
          </a:p>
          <a:p>
            <a:r>
              <a:rPr lang="en-US" dirty="0"/>
              <a:t>Particle types (n, gamma, e-,…)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4F487-F9CE-9B4F-B3C8-102B21C8312C}"/>
              </a:ext>
            </a:extLst>
          </p:cNvPr>
          <p:cNvSpPr txBox="1"/>
          <p:nvPr/>
        </p:nvSpPr>
        <p:spPr>
          <a:xfrm>
            <a:off x="6948264" y="18354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Pencil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9D779-685A-464A-9D03-9EFEF4C80225}"/>
              </a:ext>
            </a:extLst>
          </p:cNvPr>
          <p:cNvSpPr txBox="1"/>
          <p:nvPr/>
        </p:nvSpPr>
        <p:spPr>
          <a:xfrm>
            <a:off x="6928143" y="422367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3x3mm</a:t>
            </a:r>
            <a:r>
              <a:rPr lang="en-US" i="1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91A28-91EA-D44F-A940-039371E44418}"/>
              </a:ext>
            </a:extLst>
          </p:cNvPr>
          <p:cNvSpPr txBox="1"/>
          <p:nvPr/>
        </p:nvSpPr>
        <p:spPr>
          <a:xfrm>
            <a:off x="2051720" y="61967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Cryo</a:t>
            </a:r>
            <a:r>
              <a:rPr lang="en-US" i="1" dirty="0"/>
              <a:t> module positions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31DFA3-3939-4243-AC23-5131ABDE0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00" y="1659600"/>
            <a:ext cx="1603208" cy="1202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03AFAE-69C5-2141-BE79-43EB12EE6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00" y="4039200"/>
            <a:ext cx="1619066" cy="12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940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59212</TotalTime>
  <Words>4405</Words>
  <Application>Microsoft Macintosh PowerPoint</Application>
  <PresentationFormat>On-screen Show (4:3)</PresentationFormat>
  <Paragraphs>787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Angsana New</vt:lpstr>
      <vt:lpstr>Arial</vt:lpstr>
      <vt:lpstr>Baskerville</vt:lpstr>
      <vt:lpstr>Bell MT</vt:lpstr>
      <vt:lpstr>Book Antiqua</vt:lpstr>
      <vt:lpstr>Calibri</vt:lpstr>
      <vt:lpstr>Cambria Math</vt:lpstr>
      <vt:lpstr>Courier</vt:lpstr>
      <vt:lpstr>Courier New</vt:lpstr>
      <vt:lpstr>Gill Sans Light</vt:lpstr>
      <vt:lpstr>Lucida Grande</vt:lpstr>
      <vt:lpstr>Mangal</vt:lpstr>
      <vt:lpstr>Wingdings</vt:lpstr>
      <vt:lpstr>ESS Core Powerpoint template</vt:lpstr>
      <vt:lpstr>BLM  update &amp; overview</vt:lpstr>
      <vt:lpstr>Outline</vt:lpstr>
      <vt:lpstr>ESS BLM</vt:lpstr>
      <vt:lpstr>ESS BLM: beam loss simulations</vt:lpstr>
      <vt:lpstr>ESS BLM: MC simulations - linac geo</vt:lpstr>
      <vt:lpstr>ESS BLM: MC simulations</vt:lpstr>
      <vt:lpstr>ESS BLM: MC simulations</vt:lpstr>
      <vt:lpstr>ESS BLM: MC simulations</vt:lpstr>
      <vt:lpstr>ESS BLM: MC simulations</vt:lpstr>
      <vt:lpstr>nBLM</vt:lpstr>
      <vt:lpstr>nBLM: collaboration</vt:lpstr>
      <vt:lpstr>nBLM: overview</vt:lpstr>
      <vt:lpstr>nBLM: overview</vt:lpstr>
      <vt:lpstr>nBLM FW functionality</vt:lpstr>
      <vt:lpstr>nBLM FW functionality</vt:lpstr>
      <vt:lpstr>nBLM FW functionality</vt:lpstr>
      <vt:lpstr>nBLM FW functionality</vt:lpstr>
      <vt:lpstr>nBLM: signal</vt:lpstr>
      <vt:lpstr>nBLM: neutron detection algo</vt:lpstr>
      <vt:lpstr>nBLM: neutron detection algo</vt:lpstr>
      <vt:lpstr>nBLM: neutron detection algo</vt:lpstr>
      <vt:lpstr>Back up  material</vt:lpstr>
      <vt:lpstr>ESS Beam Loss diagnostic tools (from T. Shea)</vt:lpstr>
      <vt:lpstr>ESS BLM: MC simulations</vt:lpstr>
      <vt:lpstr>ESS BLM: MC simulations</vt:lpstr>
      <vt:lpstr>ESS BLM: detector layout (MEBT-MB)</vt:lpstr>
      <vt:lpstr>ESS BLM: detector layout (HB – end)</vt:lpstr>
      <vt:lpstr>ESS BLM: Response time</vt:lpstr>
      <vt:lpstr>PowerPoint Presentation</vt:lpstr>
      <vt:lpstr>icBLM: collaboration</vt:lpstr>
      <vt:lpstr>icBLM: collaboration</vt:lpstr>
      <vt:lpstr>icBLM: overview</vt:lpstr>
      <vt:lpstr>icBLM: detectors (1)</vt:lpstr>
      <vt:lpstr>icBLM: detectors (2)</vt:lpstr>
      <vt:lpstr>Background photons due to RF</vt:lpstr>
      <vt:lpstr>icBLM: electronics layout</vt:lpstr>
      <vt:lpstr>icBLM electronics layout</vt:lpstr>
      <vt:lpstr>icBLM electronics layout</vt:lpstr>
      <vt:lpstr>icBLM electronics layout</vt:lpstr>
      <vt:lpstr>icBLM: FW functionality</vt:lpstr>
      <vt:lpstr>icBLM: FW functionality</vt:lpstr>
      <vt:lpstr>icBLM: FW functionality</vt:lpstr>
      <vt:lpstr>icBLM: FW functionality</vt:lpstr>
      <vt:lpstr>PowerPoint Presentation</vt:lpstr>
      <vt:lpstr>nBLM: collaboration</vt:lpstr>
      <vt:lpstr>nBLM project: time line</vt:lpstr>
      <vt:lpstr>nBLM: Detectors (1)</vt:lpstr>
      <vt:lpstr>nBLM: Detectors (2)</vt:lpstr>
      <vt:lpstr>nBLM: Signals</vt:lpstr>
      <vt:lpstr>nBLM electronics layout: signal</vt:lpstr>
      <vt:lpstr>nBLM electronics layout: signal</vt:lpstr>
      <vt:lpstr>nBLM electronics layout: HV, LV</vt:lpstr>
      <vt:lpstr>nBLM electronics layout</vt:lpstr>
      <vt:lpstr>nBLM: neutron detection algo</vt:lpstr>
      <vt:lpstr>nBLM: neutron detection algo</vt:lpstr>
      <vt:lpstr>nBLM: neutron detection algo</vt:lpstr>
      <vt:lpstr>nBLM: neutron detection algo</vt:lpstr>
      <vt:lpstr>nBLM: neutron detection algo </vt:lpstr>
      <vt:lpstr>nBLM: neutron detection algo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3898</cp:revision>
  <cp:lastPrinted>2018-11-19T15:48:46Z</cp:lastPrinted>
  <dcterms:created xsi:type="dcterms:W3CDTF">2013-10-29T16:05:10Z</dcterms:created>
  <dcterms:modified xsi:type="dcterms:W3CDTF">2018-11-20T15:20:09Z</dcterms:modified>
</cp:coreProperties>
</file>