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77" r:id="rId3"/>
    <p:sldId id="278" r:id="rId4"/>
    <p:sldId id="279" r:id="rId5"/>
    <p:sldId id="265" r:id="rId6"/>
    <p:sldId id="259" r:id="rId7"/>
    <p:sldId id="280" r:id="rId8"/>
    <p:sldId id="281" r:id="rId9"/>
    <p:sldId id="282" r:id="rId10"/>
    <p:sldId id="284" r:id="rId11"/>
    <p:sldId id="283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5" autoAdjust="0"/>
    <p:restoredTop sz="92597" autoAdjust="0"/>
  </p:normalViewPr>
  <p:slideViewPr>
    <p:cSldViewPr>
      <p:cViewPr varScale="1">
        <p:scale>
          <a:sx n="113" d="100"/>
          <a:sy n="113" d="100"/>
        </p:scale>
        <p:origin x="214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2018-11-20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5516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20/11/2018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20/11/2018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20/11/2018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20/11/2018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20/11/2018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Cables, Racks, and the </a:t>
            </a:r>
            <a:r>
              <a:rPr lang="en-US" sz="4000" dirty="0" smtClean="0"/>
              <a:t>rest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Johan Norin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smtClean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r>
              <a:rPr lang="en-GB" sz="1400" dirty="0" smtClean="0">
                <a:solidFill>
                  <a:srgbClr val="FFFFFF"/>
                </a:solidFill>
              </a:rPr>
              <a:t>20 November 2018</a:t>
            </a: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rest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Present </a:t>
            </a:r>
            <a:r>
              <a:rPr lang="sv-SE" dirty="0" err="1" smtClean="0"/>
              <a:t>count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equipment</a:t>
            </a:r>
            <a:r>
              <a:rPr lang="sv-SE" dirty="0" smtClean="0"/>
              <a:t>:</a:t>
            </a:r>
          </a:p>
          <a:p>
            <a:r>
              <a:rPr lang="sv-SE" dirty="0" err="1" smtClean="0"/>
              <a:t>Diagnostic</a:t>
            </a:r>
            <a:r>
              <a:rPr lang="sv-SE" dirty="0" smtClean="0"/>
              <a:t> systems: 529</a:t>
            </a:r>
          </a:p>
          <a:p>
            <a:r>
              <a:rPr lang="sv-SE" dirty="0" err="1" smtClean="0"/>
              <a:t>Beamline</a:t>
            </a:r>
            <a:r>
              <a:rPr lang="sv-SE" dirty="0" smtClean="0"/>
              <a:t> elements: 959</a:t>
            </a:r>
          </a:p>
          <a:p>
            <a:r>
              <a:rPr lang="sv-SE" dirty="0" smtClean="0"/>
              <a:t>MTCA </a:t>
            </a:r>
            <a:r>
              <a:rPr lang="sv-SE" dirty="0" err="1" smtClean="0"/>
              <a:t>crates</a:t>
            </a:r>
            <a:r>
              <a:rPr lang="sv-SE" dirty="0" smtClean="0"/>
              <a:t>: 78</a:t>
            </a:r>
          </a:p>
          <a:p>
            <a:r>
              <a:rPr lang="sv-SE" dirty="0" smtClean="0"/>
              <a:t>Electronics: 1143</a:t>
            </a:r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10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625464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rest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v-SE" dirty="0" smtClean="0"/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endParaRPr lang="sv-SE" dirty="0" smtClean="0"/>
          </a:p>
          <a:p>
            <a:pPr marL="0" indent="0" algn="ctr">
              <a:buNone/>
            </a:pPr>
            <a:r>
              <a:rPr lang="sv-SE" dirty="0" err="1" smtClean="0"/>
              <a:t>Thank</a:t>
            </a:r>
            <a:r>
              <a:rPr lang="sv-SE" dirty="0" smtClean="0"/>
              <a:t> </a:t>
            </a:r>
            <a:r>
              <a:rPr lang="sv-SE" dirty="0" err="1" smtClean="0"/>
              <a:t>you</a:t>
            </a:r>
            <a:r>
              <a:rPr lang="sv-SE" dirty="0" smtClean="0"/>
              <a:t>!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11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616311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Cables</a:t>
            </a:r>
            <a:endParaRPr lang="sv-S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7637683"/>
              </p:ext>
            </p:extLst>
          </p:nvPr>
        </p:nvGraphicFramePr>
        <p:xfrm>
          <a:off x="457200" y="2823236"/>
          <a:ext cx="8229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573318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4206695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4432902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Nov</a:t>
                      </a:r>
                      <a:r>
                        <a:rPr lang="sv-SE" baseline="0" dirty="0" smtClean="0"/>
                        <a:t> 2017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Nov 2018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4091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Cables in </a:t>
                      </a:r>
                      <a:r>
                        <a:rPr lang="sv-SE" dirty="0" err="1" smtClean="0"/>
                        <a:t>cdb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1687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2636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576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Tunnel </a:t>
                      </a:r>
                      <a:r>
                        <a:rPr lang="sv-SE" dirty="0" err="1" smtClean="0"/>
                        <a:t>patch</a:t>
                      </a:r>
                      <a:r>
                        <a:rPr lang="sv-SE" dirty="0" smtClean="0"/>
                        <a:t> </a:t>
                      </a:r>
                      <a:r>
                        <a:rPr lang="sv-SE" dirty="0" err="1" smtClean="0"/>
                        <a:t>cables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731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533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Cables </a:t>
                      </a:r>
                      <a:r>
                        <a:rPr lang="sv-SE" dirty="0" err="1" smtClean="0"/>
                        <a:t>without</a:t>
                      </a:r>
                      <a:r>
                        <a:rPr lang="sv-SE" baseline="0" dirty="0" smtClean="0"/>
                        <a:t> </a:t>
                      </a:r>
                      <a:r>
                        <a:rPr lang="sv-SE" baseline="0" dirty="0" err="1" smtClean="0"/>
                        <a:t>connector</a:t>
                      </a:r>
                      <a:r>
                        <a:rPr lang="sv-SE" baseline="0" dirty="0" smtClean="0"/>
                        <a:t> information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994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31 (BCM fiber and IPM)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24274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</a:t>
            </a:fld>
            <a:endParaRPr lang="en-GB" noProof="0"/>
          </a:p>
        </p:txBody>
      </p:sp>
      <p:sp>
        <p:nvSpPr>
          <p:cNvPr id="6" name="TextBox 5"/>
          <p:cNvSpPr txBox="1"/>
          <p:nvPr/>
        </p:nvSpPr>
        <p:spPr>
          <a:xfrm>
            <a:off x="457200" y="1797313"/>
            <a:ext cx="3835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The </a:t>
            </a:r>
            <a:r>
              <a:rPr lang="sv-SE" dirty="0" err="1" smtClean="0"/>
              <a:t>number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cables</a:t>
            </a:r>
            <a:r>
              <a:rPr lang="sv-SE" dirty="0" smtClean="0"/>
              <a:t> </a:t>
            </a:r>
            <a:r>
              <a:rPr lang="sv-SE" dirty="0" err="1" smtClean="0"/>
              <a:t>have</a:t>
            </a:r>
            <a:r>
              <a:rPr lang="sv-SE" dirty="0" smtClean="0"/>
              <a:t> </a:t>
            </a:r>
            <a:r>
              <a:rPr lang="sv-SE" dirty="0" err="1" smtClean="0"/>
              <a:t>increased</a:t>
            </a:r>
            <a:r>
              <a:rPr lang="sv-SE" dirty="0" smtClean="0"/>
              <a:t>.</a:t>
            </a:r>
          </a:p>
          <a:p>
            <a:r>
              <a:rPr lang="sv-SE" dirty="0" smtClean="0"/>
              <a:t>Cable information is </a:t>
            </a:r>
            <a:r>
              <a:rPr lang="sv-SE" dirty="0" err="1" smtClean="0"/>
              <a:t>more</a:t>
            </a:r>
            <a:r>
              <a:rPr lang="sv-SE" dirty="0" smtClean="0"/>
              <a:t> </a:t>
            </a:r>
            <a:r>
              <a:rPr lang="sv-SE" dirty="0" err="1" smtClean="0"/>
              <a:t>complete</a:t>
            </a:r>
            <a:r>
              <a:rPr lang="sv-SE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770762"/>
            <a:ext cx="666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Some</a:t>
            </a:r>
            <a:r>
              <a:rPr lang="sv-SE" dirty="0" smtClean="0"/>
              <a:t> </a:t>
            </a:r>
            <a:r>
              <a:rPr lang="sv-SE" dirty="0" err="1" smtClean="0"/>
              <a:t>target</a:t>
            </a:r>
            <a:r>
              <a:rPr lang="sv-SE" dirty="0" smtClean="0"/>
              <a:t> instrumentation is still </a:t>
            </a:r>
            <a:r>
              <a:rPr lang="sv-SE" dirty="0" err="1" smtClean="0"/>
              <a:t>missing</a:t>
            </a:r>
            <a:r>
              <a:rPr lang="sv-SE" dirty="0" smtClean="0"/>
              <a:t> from the </a:t>
            </a:r>
            <a:r>
              <a:rPr lang="sv-SE" dirty="0" err="1" smtClean="0"/>
              <a:t>cable</a:t>
            </a:r>
            <a:r>
              <a:rPr lang="sv-SE" dirty="0" smtClean="0"/>
              <a:t> </a:t>
            </a:r>
            <a:r>
              <a:rPr lang="sv-SE" dirty="0" err="1" smtClean="0"/>
              <a:t>database</a:t>
            </a:r>
            <a:r>
              <a:rPr lang="sv-SE" dirty="0" smtClean="0"/>
              <a:t>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7452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Cable </a:t>
            </a:r>
            <a:r>
              <a:rPr lang="sv-SE" dirty="0" err="1" smtClean="0"/>
              <a:t>endpoints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 smtClean="0"/>
              <a:t>Endpoint resolution is </a:t>
            </a:r>
            <a:r>
              <a:rPr lang="sv-SE" sz="2400" dirty="0" err="1" smtClean="0"/>
              <a:t>increased</a:t>
            </a:r>
            <a:r>
              <a:rPr lang="sv-SE" sz="2400" dirty="0" smtClean="0"/>
              <a:t>. </a:t>
            </a:r>
            <a:r>
              <a:rPr lang="sv-SE" sz="2400" dirty="0" err="1" smtClean="0"/>
              <a:t>This</a:t>
            </a:r>
            <a:r>
              <a:rPr lang="sv-SE" sz="2400" dirty="0" smtClean="0"/>
              <a:t> is </a:t>
            </a:r>
            <a:r>
              <a:rPr lang="sv-SE" sz="2400" dirty="0" err="1" smtClean="0"/>
              <a:t>ongoing</a:t>
            </a:r>
            <a:r>
              <a:rPr lang="sv-SE" sz="2400" dirty="0" smtClean="0"/>
              <a:t>.</a:t>
            </a:r>
            <a:endParaRPr lang="sv-SE" sz="2400" dirty="0"/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r>
              <a:rPr lang="sv-SE" sz="2400" dirty="0" smtClean="0"/>
              <a:t>2017</a:t>
            </a:r>
          </a:p>
          <a:p>
            <a:pPr marL="0" indent="0">
              <a:buNone/>
            </a:pPr>
            <a:r>
              <a:rPr lang="sv-SE" sz="2400" dirty="0" smtClean="0"/>
              <a:t>Cable </a:t>
            </a:r>
            <a:r>
              <a:rPr lang="sv-SE" sz="2400" dirty="0" err="1" smtClean="0"/>
              <a:t>endpoints</a:t>
            </a:r>
            <a:r>
              <a:rPr lang="sv-SE" sz="2400" dirty="0" smtClean="0"/>
              <a:t> </a:t>
            </a:r>
            <a:r>
              <a:rPr lang="sv-SE" sz="2400" dirty="0" err="1" smtClean="0"/>
              <a:t>are</a:t>
            </a:r>
            <a:r>
              <a:rPr lang="sv-SE" sz="2400" dirty="0" smtClean="0"/>
              <a:t> racks and </a:t>
            </a:r>
            <a:r>
              <a:rPr lang="sv-SE" sz="2400" dirty="0" err="1" smtClean="0"/>
              <a:t>diagnostic</a:t>
            </a:r>
            <a:r>
              <a:rPr lang="sv-SE" sz="2400" dirty="0" smtClean="0"/>
              <a:t> systems.</a:t>
            </a:r>
          </a:p>
          <a:p>
            <a:pPr marL="0" indent="0">
              <a:buNone/>
            </a:pPr>
            <a:r>
              <a:rPr lang="sv-SE" sz="2400" dirty="0" err="1" smtClean="0"/>
              <a:t>Exemple</a:t>
            </a:r>
            <a:r>
              <a:rPr lang="sv-SE" sz="2400" dirty="0" smtClean="0"/>
              <a:t>: </a:t>
            </a:r>
            <a:r>
              <a:rPr lang="sv-SE" sz="2400" b="1" dirty="0" smtClean="0"/>
              <a:t>rack 14 in </a:t>
            </a:r>
            <a:r>
              <a:rPr lang="sv-SE" sz="2400" b="1" dirty="0" err="1" smtClean="0"/>
              <a:t>row</a:t>
            </a:r>
            <a:r>
              <a:rPr lang="sv-SE" sz="2400" b="1" dirty="0" smtClean="0"/>
              <a:t> 5 </a:t>
            </a:r>
            <a:r>
              <a:rPr lang="sv-SE" sz="2400" dirty="0" smtClean="0"/>
              <a:t>to </a:t>
            </a:r>
            <a:r>
              <a:rPr lang="sv-SE" sz="2400" b="1" dirty="0" smtClean="0"/>
              <a:t>DTL </a:t>
            </a:r>
            <a:r>
              <a:rPr lang="sv-SE" sz="2400" b="1" dirty="0" err="1" smtClean="0"/>
              <a:t>Faraday</a:t>
            </a:r>
            <a:r>
              <a:rPr lang="sv-SE" sz="2400" b="1" dirty="0" smtClean="0"/>
              <a:t> cup</a:t>
            </a:r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r>
              <a:rPr lang="sv-SE" sz="2400" dirty="0" smtClean="0"/>
              <a:t>2018</a:t>
            </a:r>
          </a:p>
          <a:p>
            <a:pPr marL="0" indent="0">
              <a:buNone/>
            </a:pPr>
            <a:r>
              <a:rPr lang="sv-SE" sz="2400" dirty="0" smtClean="0"/>
              <a:t>Cable </a:t>
            </a:r>
            <a:r>
              <a:rPr lang="sv-SE" sz="2400" dirty="0" err="1" smtClean="0"/>
              <a:t>endpoints</a:t>
            </a:r>
            <a:r>
              <a:rPr lang="sv-SE" sz="2400" dirty="0" smtClean="0"/>
              <a:t> </a:t>
            </a:r>
            <a:r>
              <a:rPr lang="sv-SE" sz="2400" dirty="0" err="1" smtClean="0"/>
              <a:t>are</a:t>
            </a:r>
            <a:r>
              <a:rPr lang="sv-SE" sz="2400" dirty="0" smtClean="0"/>
              <a:t> </a:t>
            </a:r>
            <a:r>
              <a:rPr lang="sv-SE" sz="2400" dirty="0" err="1" smtClean="0"/>
              <a:t>physical</a:t>
            </a:r>
            <a:r>
              <a:rPr lang="sv-SE" sz="2400" dirty="0" smtClean="0"/>
              <a:t> </a:t>
            </a:r>
            <a:r>
              <a:rPr lang="sv-SE" sz="2400" dirty="0" err="1" smtClean="0"/>
              <a:t>patch</a:t>
            </a:r>
            <a:r>
              <a:rPr lang="sv-SE" sz="2400" dirty="0" smtClean="0"/>
              <a:t> panels and </a:t>
            </a:r>
            <a:r>
              <a:rPr lang="sv-SE" sz="2400" dirty="0" err="1" smtClean="0"/>
              <a:t>electronics</a:t>
            </a:r>
            <a:r>
              <a:rPr lang="sv-SE" sz="2400" dirty="0" smtClean="0"/>
              <a:t>.</a:t>
            </a:r>
          </a:p>
          <a:p>
            <a:pPr marL="0" indent="0">
              <a:buNone/>
            </a:pPr>
            <a:r>
              <a:rPr lang="sv-SE" sz="2400" dirty="0" err="1" smtClean="0"/>
              <a:t>Exemple</a:t>
            </a:r>
            <a:r>
              <a:rPr lang="sv-SE" sz="2400" dirty="0" smtClean="0"/>
              <a:t>: </a:t>
            </a:r>
            <a:r>
              <a:rPr lang="sv-SE" sz="2400" b="1" dirty="0" err="1" smtClean="0"/>
              <a:t>row</a:t>
            </a:r>
            <a:r>
              <a:rPr lang="sv-SE" sz="2400" b="1" dirty="0" smtClean="0"/>
              <a:t> 14, rack 5, panel 3 </a:t>
            </a:r>
            <a:r>
              <a:rPr lang="sv-SE" sz="2400" dirty="0" smtClean="0"/>
              <a:t>to </a:t>
            </a:r>
            <a:r>
              <a:rPr lang="sv-SE" sz="2400" b="1" dirty="0" smtClean="0"/>
              <a:t>DTL </a:t>
            </a:r>
            <a:r>
              <a:rPr lang="sv-SE" sz="2400" b="1" dirty="0" err="1" smtClean="0"/>
              <a:t>Faraday</a:t>
            </a:r>
            <a:r>
              <a:rPr lang="sv-SE" sz="2400" b="1" dirty="0" smtClean="0"/>
              <a:t> Cup </a:t>
            </a:r>
            <a:r>
              <a:rPr lang="sv-SE" sz="2400" b="1" dirty="0" err="1" smtClean="0"/>
              <a:t>actuator</a:t>
            </a:r>
            <a:r>
              <a:rPr lang="sv-SE" sz="2400" b="1" dirty="0" smtClean="0"/>
              <a:t> </a:t>
            </a:r>
          </a:p>
          <a:p>
            <a:pPr marL="0" indent="0">
              <a:buNone/>
            </a:pPr>
            <a:r>
              <a:rPr lang="sv-SE" sz="2400" dirty="0" smtClean="0"/>
              <a:t>LBS information is </a:t>
            </a:r>
            <a:r>
              <a:rPr lang="sv-SE" sz="2400" dirty="0" err="1" smtClean="0"/>
              <a:t>added</a:t>
            </a:r>
            <a:r>
              <a:rPr lang="sv-SE" sz="24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3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440636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Cable </a:t>
            </a:r>
            <a:r>
              <a:rPr lang="sv-SE" dirty="0" err="1" smtClean="0"/>
              <a:t>database</a:t>
            </a:r>
            <a:r>
              <a:rPr lang="sv-SE" dirty="0" smtClean="0"/>
              <a:t> </a:t>
            </a:r>
            <a:r>
              <a:rPr lang="sv-SE" dirty="0" err="1" smtClean="0"/>
              <a:t>validation</a:t>
            </a:r>
            <a:endParaRPr lang="sv-SE" dirty="0"/>
          </a:p>
        </p:txBody>
      </p:sp>
      <p:sp>
        <p:nvSpPr>
          <p:cNvPr id="51" name="TextBox 50"/>
          <p:cNvSpPr txBox="1"/>
          <p:nvPr/>
        </p:nvSpPr>
        <p:spPr>
          <a:xfrm>
            <a:off x="7832610" y="3614483"/>
            <a:ext cx="838869" cy="2769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µTCA/IPC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35380" y="2503934"/>
            <a:ext cx="942061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NPMD</a:t>
            </a:r>
          </a:p>
          <a:p>
            <a:pPr algn="ctr"/>
            <a:r>
              <a:rPr lang="en-US" sz="1200" dirty="0" smtClean="0"/>
              <a:t>(BLE)</a:t>
            </a:r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7869047" y="5439319"/>
            <a:ext cx="656508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ECAT</a:t>
            </a:r>
          </a:p>
          <a:p>
            <a:pPr algn="ctr"/>
            <a:endParaRPr lang="en-US" sz="1200" dirty="0" smtClean="0"/>
          </a:p>
          <a:p>
            <a:pPr algn="ctr"/>
            <a:endParaRPr lang="en-US" sz="1200" dirty="0" smtClean="0"/>
          </a:p>
          <a:p>
            <a:pPr algn="ctr"/>
            <a:endParaRPr lang="en-US" sz="1200" dirty="0"/>
          </a:p>
        </p:txBody>
      </p:sp>
      <p:sp>
        <p:nvSpPr>
          <p:cNvPr id="54" name="Rectangle 53"/>
          <p:cNvSpPr/>
          <p:nvPr/>
        </p:nvSpPr>
        <p:spPr>
          <a:xfrm>
            <a:off x="1411193" y="2824916"/>
            <a:ext cx="976549" cy="20005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700" dirty="0" smtClean="0"/>
              <a:t>SHV-5 Hueber Suhner</a:t>
            </a:r>
            <a:endParaRPr lang="en-US" sz="700" dirty="0"/>
          </a:p>
        </p:txBody>
      </p:sp>
      <p:sp>
        <p:nvSpPr>
          <p:cNvPr id="55" name="TextBox 54"/>
          <p:cNvSpPr txBox="1"/>
          <p:nvPr/>
        </p:nvSpPr>
        <p:spPr>
          <a:xfrm>
            <a:off x="432048" y="5439319"/>
            <a:ext cx="942061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NPMA</a:t>
            </a:r>
          </a:p>
          <a:p>
            <a:pPr algn="ctr"/>
            <a:r>
              <a:rPr lang="en-US" sz="1200" dirty="0" smtClean="0"/>
              <a:t>(Actuator)</a:t>
            </a:r>
          </a:p>
          <a:p>
            <a:pPr algn="ctr"/>
            <a:endParaRPr lang="en-US" sz="1200" dirty="0" smtClean="0"/>
          </a:p>
          <a:p>
            <a:pPr algn="ctr"/>
            <a:endParaRPr lang="en-US" sz="1200" dirty="0" smtClean="0"/>
          </a:p>
        </p:txBody>
      </p:sp>
      <p:cxnSp>
        <p:nvCxnSpPr>
          <p:cNvPr id="56" name="Straight Connector 55"/>
          <p:cNvCxnSpPr>
            <a:stCxn id="64" idx="3"/>
            <a:endCxn id="66" idx="1"/>
          </p:cNvCxnSpPr>
          <p:nvPr/>
        </p:nvCxnSpPr>
        <p:spPr>
          <a:xfrm flipV="1">
            <a:off x="2715495" y="5956470"/>
            <a:ext cx="3870527" cy="486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62" idx="3"/>
            <a:endCxn id="63" idx="1"/>
          </p:cNvCxnSpPr>
          <p:nvPr/>
        </p:nvCxnSpPr>
        <p:spPr>
          <a:xfrm flipV="1">
            <a:off x="2599426" y="5754891"/>
            <a:ext cx="4111630" cy="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65" idx="3"/>
            <a:endCxn id="67" idx="1"/>
          </p:cNvCxnSpPr>
          <p:nvPr/>
        </p:nvCxnSpPr>
        <p:spPr>
          <a:xfrm>
            <a:off x="2676702" y="6167769"/>
            <a:ext cx="3954204" cy="16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672725" y="5586387"/>
            <a:ext cx="995785" cy="153888"/>
          </a:xfrm>
          <a:prstGeom prst="rect">
            <a:avLst/>
          </a:prstGeom>
          <a:noFill/>
          <a:ln>
            <a:noFill/>
          </a:ln>
        </p:spPr>
        <p:txBody>
          <a:bodyPr wrap="none" bIns="0" rtlCol="0" anchor="b" anchorCtr="0">
            <a:spAutoFit/>
          </a:bodyPr>
          <a:lstStyle/>
          <a:p>
            <a:r>
              <a:rPr lang="en-US" sz="700" dirty="0" smtClean="0"/>
              <a:t>Motor - 4P19IOSHFRH</a:t>
            </a:r>
            <a:endParaRPr lang="en-US" sz="700" dirty="0"/>
          </a:p>
        </p:txBody>
      </p:sp>
      <p:sp>
        <p:nvSpPr>
          <p:cNvPr id="60" name="TextBox 59"/>
          <p:cNvSpPr txBox="1"/>
          <p:nvPr/>
        </p:nvSpPr>
        <p:spPr>
          <a:xfrm>
            <a:off x="3655377" y="5791200"/>
            <a:ext cx="1059906" cy="153888"/>
          </a:xfrm>
          <a:prstGeom prst="rect">
            <a:avLst/>
          </a:prstGeom>
          <a:noFill/>
          <a:ln>
            <a:noFill/>
          </a:ln>
        </p:spPr>
        <p:txBody>
          <a:bodyPr wrap="none" bIns="0" rtlCol="0" anchor="b" anchorCtr="0">
            <a:spAutoFit/>
          </a:bodyPr>
          <a:lstStyle/>
          <a:p>
            <a:r>
              <a:rPr lang="en-US" sz="700" dirty="0" smtClean="0"/>
              <a:t>Encoder - 4P19IOSHFRH</a:t>
            </a:r>
            <a:endParaRPr lang="en-US" sz="700" dirty="0"/>
          </a:p>
        </p:txBody>
      </p:sp>
      <p:sp>
        <p:nvSpPr>
          <p:cNvPr id="61" name="TextBox 60"/>
          <p:cNvSpPr txBox="1"/>
          <p:nvPr/>
        </p:nvSpPr>
        <p:spPr>
          <a:xfrm>
            <a:off x="3620111" y="5997639"/>
            <a:ext cx="1095172" cy="153888"/>
          </a:xfrm>
          <a:prstGeom prst="rect">
            <a:avLst/>
          </a:prstGeom>
          <a:noFill/>
          <a:ln>
            <a:noFill/>
          </a:ln>
        </p:spPr>
        <p:txBody>
          <a:bodyPr wrap="none" bIns="0" rtlCol="0" anchor="b" anchorCtr="0">
            <a:spAutoFit/>
          </a:bodyPr>
          <a:lstStyle/>
          <a:p>
            <a:r>
              <a:rPr lang="en-US" sz="700" dirty="0" smtClean="0"/>
              <a:t>Limit switch - 4P19IOSHF</a:t>
            </a:r>
            <a:endParaRPr lang="en-US" sz="700" dirty="0"/>
          </a:p>
        </p:txBody>
      </p:sp>
      <p:sp>
        <p:nvSpPr>
          <p:cNvPr id="62" name="TextBox 61"/>
          <p:cNvSpPr txBox="1"/>
          <p:nvPr/>
        </p:nvSpPr>
        <p:spPr>
          <a:xfrm>
            <a:off x="1417692" y="5677948"/>
            <a:ext cx="1181734" cy="153888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none" bIns="0" rtlCol="0" anchor="b" anchorCtr="0">
            <a:spAutoFit/>
          </a:bodyPr>
          <a:lstStyle/>
          <a:p>
            <a:r>
              <a:rPr lang="en-US" sz="700" dirty="0" smtClean="0"/>
              <a:t>Souriau UT06128SH female</a:t>
            </a:r>
            <a:endParaRPr lang="en-US" sz="700" dirty="0"/>
          </a:p>
        </p:txBody>
      </p:sp>
      <p:sp>
        <p:nvSpPr>
          <p:cNvPr id="63" name="TextBox 62"/>
          <p:cNvSpPr txBox="1"/>
          <p:nvPr/>
        </p:nvSpPr>
        <p:spPr>
          <a:xfrm>
            <a:off x="6711056" y="5677947"/>
            <a:ext cx="1114408" cy="153888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none" bIns="0" rtlCol="0" anchor="b" anchorCtr="0">
            <a:spAutoFit/>
          </a:bodyPr>
          <a:lstStyle/>
          <a:p>
            <a:pPr algn="ctr"/>
            <a:r>
              <a:rPr lang="en-US" sz="700" dirty="0" smtClean="0"/>
              <a:t>Souriau UT06128PH male</a:t>
            </a:r>
            <a:endParaRPr lang="en-US" sz="700" dirty="0"/>
          </a:p>
        </p:txBody>
      </p:sp>
      <p:sp>
        <p:nvSpPr>
          <p:cNvPr id="64" name="TextBox 63"/>
          <p:cNvSpPr txBox="1"/>
          <p:nvPr/>
        </p:nvSpPr>
        <p:spPr>
          <a:xfrm>
            <a:off x="1408727" y="5884386"/>
            <a:ext cx="1306768" cy="153888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none" bIns="0" rtlCol="0" anchor="b" anchorCtr="0">
            <a:spAutoFit/>
          </a:bodyPr>
          <a:lstStyle/>
          <a:p>
            <a:r>
              <a:rPr lang="en-US" sz="700" dirty="0" smtClean="0"/>
              <a:t>Souriau UT0W61210SH female</a:t>
            </a:r>
            <a:endParaRPr lang="en-US" sz="700" dirty="0"/>
          </a:p>
        </p:txBody>
      </p:sp>
      <p:sp>
        <p:nvSpPr>
          <p:cNvPr id="65" name="TextBox 64"/>
          <p:cNvSpPr txBox="1"/>
          <p:nvPr/>
        </p:nvSpPr>
        <p:spPr>
          <a:xfrm>
            <a:off x="1414818" y="6090825"/>
            <a:ext cx="1261884" cy="153888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none" bIns="0" rtlCol="0" anchor="b" anchorCtr="0">
            <a:spAutoFit/>
          </a:bodyPr>
          <a:lstStyle/>
          <a:p>
            <a:r>
              <a:rPr lang="en-US" sz="700" dirty="0" smtClean="0"/>
              <a:t>Souriau UT0W6106SH female</a:t>
            </a:r>
            <a:endParaRPr lang="en-US" sz="700" dirty="0"/>
          </a:p>
        </p:txBody>
      </p:sp>
      <p:sp>
        <p:nvSpPr>
          <p:cNvPr id="66" name="TextBox 65"/>
          <p:cNvSpPr txBox="1"/>
          <p:nvPr/>
        </p:nvSpPr>
        <p:spPr>
          <a:xfrm>
            <a:off x="6586022" y="5879526"/>
            <a:ext cx="1239442" cy="153888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none" bIns="0" rtlCol="0" anchor="b" anchorCtr="0">
            <a:spAutoFit/>
          </a:bodyPr>
          <a:lstStyle/>
          <a:p>
            <a:pPr algn="ctr"/>
            <a:r>
              <a:rPr lang="en-US" sz="700" dirty="0" smtClean="0"/>
              <a:t>Souriau UT0W61210PH male</a:t>
            </a:r>
            <a:endParaRPr lang="en-US" sz="700" dirty="0"/>
          </a:p>
        </p:txBody>
      </p:sp>
      <p:sp>
        <p:nvSpPr>
          <p:cNvPr id="67" name="TextBox 66"/>
          <p:cNvSpPr txBox="1"/>
          <p:nvPr/>
        </p:nvSpPr>
        <p:spPr>
          <a:xfrm>
            <a:off x="6630906" y="6090989"/>
            <a:ext cx="1194558" cy="153888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txBody>
          <a:bodyPr wrap="none" bIns="0" rtlCol="0" anchor="b" anchorCtr="0">
            <a:spAutoFit/>
          </a:bodyPr>
          <a:lstStyle/>
          <a:p>
            <a:pPr algn="ctr"/>
            <a:r>
              <a:rPr lang="en-US" sz="700" dirty="0" smtClean="0"/>
              <a:t>Souriau UT0W6106PH male</a:t>
            </a:r>
            <a:endParaRPr lang="en-US" sz="700" dirty="0"/>
          </a:p>
        </p:txBody>
      </p:sp>
      <p:sp>
        <p:nvSpPr>
          <p:cNvPr id="68" name="Rectangle 67"/>
          <p:cNvSpPr/>
          <p:nvPr/>
        </p:nvSpPr>
        <p:spPr>
          <a:xfrm>
            <a:off x="1417273" y="3066582"/>
            <a:ext cx="976549" cy="20005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700" dirty="0" smtClean="0"/>
              <a:t>SHV-5 Hueber Suhner</a:t>
            </a:r>
            <a:endParaRPr lang="en-US" sz="700" dirty="0"/>
          </a:p>
        </p:txBody>
      </p:sp>
      <p:sp>
        <p:nvSpPr>
          <p:cNvPr id="69" name="TextBox 68"/>
          <p:cNvSpPr txBox="1"/>
          <p:nvPr/>
        </p:nvSpPr>
        <p:spPr>
          <a:xfrm>
            <a:off x="2609258" y="3627204"/>
            <a:ext cx="942061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NPMFE</a:t>
            </a:r>
          </a:p>
          <a:p>
            <a:pPr algn="ctr"/>
            <a:r>
              <a:rPr lang="en-US" sz="1200" dirty="0" smtClean="0"/>
              <a:t>(FE electronics)</a:t>
            </a:r>
          </a:p>
          <a:p>
            <a:pPr algn="ctr"/>
            <a:endParaRPr lang="en-US" sz="1200" dirty="0"/>
          </a:p>
        </p:txBody>
      </p:sp>
      <p:sp>
        <p:nvSpPr>
          <p:cNvPr id="70" name="Rectangle 69"/>
          <p:cNvSpPr/>
          <p:nvPr/>
        </p:nvSpPr>
        <p:spPr>
          <a:xfrm>
            <a:off x="3614914" y="3689301"/>
            <a:ext cx="553357" cy="20005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700" dirty="0" smtClean="0"/>
              <a:t>RJ45 male</a:t>
            </a:r>
            <a:endParaRPr lang="en-US" sz="700" dirty="0"/>
          </a:p>
        </p:txBody>
      </p:sp>
      <p:sp>
        <p:nvSpPr>
          <p:cNvPr id="71" name="Rectangle 70"/>
          <p:cNvSpPr/>
          <p:nvPr/>
        </p:nvSpPr>
        <p:spPr>
          <a:xfrm>
            <a:off x="3614914" y="4086611"/>
            <a:ext cx="1010213" cy="20005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700" dirty="0" smtClean="0"/>
              <a:t>Hirose HR10A-10P-12S</a:t>
            </a:r>
            <a:endParaRPr lang="en-US" sz="700" dirty="0"/>
          </a:p>
        </p:txBody>
      </p:sp>
      <p:sp>
        <p:nvSpPr>
          <p:cNvPr id="72" name="Rectangle 71"/>
          <p:cNvSpPr/>
          <p:nvPr/>
        </p:nvSpPr>
        <p:spPr>
          <a:xfrm>
            <a:off x="7228833" y="3683174"/>
            <a:ext cx="553357" cy="20005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700" dirty="0" smtClean="0"/>
              <a:t>RJ45 male</a:t>
            </a:r>
            <a:endParaRPr lang="en-US" sz="700" dirty="0"/>
          </a:p>
        </p:txBody>
      </p:sp>
      <p:sp>
        <p:nvSpPr>
          <p:cNvPr id="73" name="Rectangle 72"/>
          <p:cNvSpPr/>
          <p:nvPr/>
        </p:nvSpPr>
        <p:spPr>
          <a:xfrm>
            <a:off x="6711056" y="5443622"/>
            <a:ext cx="1114408" cy="18042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 tIns="36000" bIns="36000" anchor="ctr" anchorCtr="0">
            <a:spAutoFit/>
          </a:bodyPr>
          <a:lstStyle/>
          <a:p>
            <a:r>
              <a:rPr lang="en-US" sz="700" dirty="0" smtClean="0"/>
              <a:t>Souriau UT06128PH male</a:t>
            </a:r>
            <a:endParaRPr lang="en-US" sz="700" dirty="0"/>
          </a:p>
        </p:txBody>
      </p:sp>
      <p:sp>
        <p:nvSpPr>
          <p:cNvPr id="74" name="TextBox 73"/>
          <p:cNvSpPr txBox="1"/>
          <p:nvPr/>
        </p:nvSpPr>
        <p:spPr>
          <a:xfrm>
            <a:off x="4977687" y="3622940"/>
            <a:ext cx="1338828" cy="153888"/>
          </a:xfrm>
          <a:prstGeom prst="rect">
            <a:avLst/>
          </a:prstGeom>
          <a:noFill/>
          <a:ln>
            <a:noFill/>
          </a:ln>
        </p:spPr>
        <p:txBody>
          <a:bodyPr wrap="none" bIns="0" rtlCol="0" anchor="b" anchorCtr="0">
            <a:spAutoFit/>
          </a:bodyPr>
          <a:lstStyle/>
          <a:p>
            <a:r>
              <a:rPr lang="en-US" sz="700" dirty="0" smtClean="0"/>
              <a:t>Camera data - </a:t>
            </a:r>
            <a:r>
              <a:rPr lang="en-US" sz="700" dirty="0"/>
              <a:t>Cat.6 S/FTP LSHF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974285" y="4006476"/>
            <a:ext cx="1374094" cy="153888"/>
          </a:xfrm>
          <a:prstGeom prst="rect">
            <a:avLst/>
          </a:prstGeom>
          <a:noFill/>
          <a:ln>
            <a:noFill/>
          </a:ln>
        </p:spPr>
        <p:txBody>
          <a:bodyPr wrap="none" bIns="0" rtlCol="0" anchor="b" anchorCtr="0">
            <a:spAutoFit/>
          </a:bodyPr>
          <a:lstStyle/>
          <a:p>
            <a:r>
              <a:rPr lang="en-US" sz="700" dirty="0" smtClean="0"/>
              <a:t>Cam PS and trigger- 4P24IOSHF</a:t>
            </a:r>
            <a:endParaRPr lang="en-US" sz="700" dirty="0"/>
          </a:p>
        </p:txBody>
      </p:sp>
      <p:cxnSp>
        <p:nvCxnSpPr>
          <p:cNvPr id="76" name="Straight Connector 75"/>
          <p:cNvCxnSpPr>
            <a:stCxn id="70" idx="3"/>
            <a:endCxn id="72" idx="1"/>
          </p:cNvCxnSpPr>
          <p:nvPr/>
        </p:nvCxnSpPr>
        <p:spPr>
          <a:xfrm flipV="1">
            <a:off x="4168271" y="3783202"/>
            <a:ext cx="3060562" cy="612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/>
          <p:cNvCxnSpPr>
            <a:stCxn id="71" idx="3"/>
            <a:endCxn id="73" idx="1"/>
          </p:cNvCxnSpPr>
          <p:nvPr/>
        </p:nvCxnSpPr>
        <p:spPr>
          <a:xfrm>
            <a:off x="4625127" y="4186639"/>
            <a:ext cx="2085929" cy="134719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7812128" y="2465188"/>
            <a:ext cx="838869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HV</a:t>
            </a:r>
          </a:p>
          <a:p>
            <a:pPr algn="ctr"/>
            <a:endParaRPr lang="en-US" sz="1200" dirty="0"/>
          </a:p>
          <a:p>
            <a:pPr algn="ctr"/>
            <a:endParaRPr lang="en-US" sz="1200" dirty="0" smtClean="0"/>
          </a:p>
          <a:p>
            <a:pPr algn="ctr"/>
            <a:endParaRPr lang="en-US" sz="1200" dirty="0" smtClean="0"/>
          </a:p>
        </p:txBody>
      </p:sp>
      <p:sp>
        <p:nvSpPr>
          <p:cNvPr id="79" name="Rectangle 78"/>
          <p:cNvSpPr/>
          <p:nvPr/>
        </p:nvSpPr>
        <p:spPr>
          <a:xfrm>
            <a:off x="6770496" y="2578944"/>
            <a:ext cx="976549" cy="20005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700" dirty="0" smtClean="0"/>
              <a:t>SHV-5 Hueber Suhner</a:t>
            </a:r>
            <a:endParaRPr lang="en-US" sz="700" dirty="0"/>
          </a:p>
        </p:txBody>
      </p:sp>
      <p:sp>
        <p:nvSpPr>
          <p:cNvPr id="80" name="Rectangle 79"/>
          <p:cNvSpPr/>
          <p:nvPr/>
        </p:nvSpPr>
        <p:spPr>
          <a:xfrm>
            <a:off x="6772052" y="2827185"/>
            <a:ext cx="976549" cy="20005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700" dirty="0" smtClean="0"/>
              <a:t>SHV-5 Hueber Suhner</a:t>
            </a:r>
            <a:endParaRPr lang="en-US" sz="700" dirty="0"/>
          </a:p>
        </p:txBody>
      </p:sp>
      <p:sp>
        <p:nvSpPr>
          <p:cNvPr id="81" name="Rectangle 80"/>
          <p:cNvSpPr/>
          <p:nvPr/>
        </p:nvSpPr>
        <p:spPr>
          <a:xfrm>
            <a:off x="6776756" y="3066582"/>
            <a:ext cx="976549" cy="20005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700" dirty="0" smtClean="0"/>
              <a:t>SHV-5 Hueber Suhner</a:t>
            </a:r>
            <a:endParaRPr lang="en-US" sz="700" dirty="0"/>
          </a:p>
        </p:txBody>
      </p:sp>
      <p:sp>
        <p:nvSpPr>
          <p:cNvPr id="82" name="Rectangle 81"/>
          <p:cNvSpPr/>
          <p:nvPr/>
        </p:nvSpPr>
        <p:spPr>
          <a:xfrm>
            <a:off x="1411193" y="2585520"/>
            <a:ext cx="976549" cy="20005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700" dirty="0" smtClean="0"/>
              <a:t>SHV-5 Hueber Suhner</a:t>
            </a:r>
            <a:endParaRPr lang="en-US" sz="700" dirty="0"/>
          </a:p>
        </p:txBody>
      </p:sp>
      <p:cxnSp>
        <p:nvCxnSpPr>
          <p:cNvPr id="83" name="Straight Connector 82"/>
          <p:cNvCxnSpPr>
            <a:stCxn id="82" idx="3"/>
            <a:endCxn id="79" idx="1"/>
          </p:cNvCxnSpPr>
          <p:nvPr/>
        </p:nvCxnSpPr>
        <p:spPr>
          <a:xfrm flipV="1">
            <a:off x="2387742" y="2678972"/>
            <a:ext cx="4382754" cy="6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54" idx="3"/>
            <a:endCxn id="80" idx="1"/>
          </p:cNvCxnSpPr>
          <p:nvPr/>
        </p:nvCxnSpPr>
        <p:spPr>
          <a:xfrm>
            <a:off x="2387742" y="2924944"/>
            <a:ext cx="4384310" cy="22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68" idx="3"/>
            <a:endCxn id="81" idx="1"/>
          </p:cNvCxnSpPr>
          <p:nvPr/>
        </p:nvCxnSpPr>
        <p:spPr>
          <a:xfrm>
            <a:off x="2393822" y="3166610"/>
            <a:ext cx="43829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3105929" y="2996068"/>
            <a:ext cx="1465466" cy="153888"/>
          </a:xfrm>
          <a:prstGeom prst="rect">
            <a:avLst/>
          </a:prstGeom>
          <a:noFill/>
        </p:spPr>
        <p:txBody>
          <a:bodyPr wrap="none" bIns="0" rtlCol="0" anchor="b" anchorCtr="0">
            <a:spAutoFit/>
          </a:bodyPr>
          <a:lstStyle/>
          <a:p>
            <a:r>
              <a:rPr lang="en-US" sz="700" dirty="0" err="1" smtClean="0"/>
              <a:t>img</a:t>
            </a:r>
            <a:r>
              <a:rPr lang="en-US" sz="700" dirty="0" smtClean="0"/>
              <a:t> </a:t>
            </a:r>
            <a:r>
              <a:rPr lang="en-US" sz="700" dirty="0" err="1" smtClean="0"/>
              <a:t>int</a:t>
            </a:r>
            <a:r>
              <a:rPr lang="en-US" sz="700" dirty="0"/>
              <a:t> HV</a:t>
            </a:r>
            <a:r>
              <a:rPr lang="en-US" sz="700" dirty="0" smtClean="0"/>
              <a:t> cathode - </a:t>
            </a:r>
            <a:r>
              <a:rPr lang="en-US" sz="700" dirty="0"/>
              <a:t>1C20RG-58HV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085090" y="2756818"/>
            <a:ext cx="1396536" cy="153888"/>
          </a:xfrm>
          <a:prstGeom prst="rect">
            <a:avLst/>
          </a:prstGeom>
          <a:noFill/>
        </p:spPr>
        <p:txBody>
          <a:bodyPr wrap="none" bIns="0" rtlCol="0" anchor="b" anchorCtr="0">
            <a:spAutoFit/>
          </a:bodyPr>
          <a:lstStyle/>
          <a:p>
            <a:r>
              <a:rPr lang="en-US" sz="700" dirty="0" err="1" smtClean="0"/>
              <a:t>img</a:t>
            </a:r>
            <a:r>
              <a:rPr lang="en-US" sz="700" dirty="0" smtClean="0"/>
              <a:t> </a:t>
            </a:r>
            <a:r>
              <a:rPr lang="en-US" sz="700" dirty="0" err="1" smtClean="0"/>
              <a:t>int</a:t>
            </a:r>
            <a:r>
              <a:rPr lang="en-US" sz="700" dirty="0" smtClean="0"/>
              <a:t> </a:t>
            </a:r>
            <a:r>
              <a:rPr lang="en-US" sz="700" dirty="0"/>
              <a:t>HV </a:t>
            </a:r>
            <a:r>
              <a:rPr lang="en-US" sz="700" dirty="0" smtClean="0"/>
              <a:t>anode - </a:t>
            </a:r>
            <a:r>
              <a:rPr lang="en-US" sz="700" dirty="0"/>
              <a:t>1C20RG-58HV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116519" y="2510941"/>
            <a:ext cx="1340432" cy="153888"/>
          </a:xfrm>
          <a:prstGeom prst="rect">
            <a:avLst/>
          </a:prstGeom>
          <a:noFill/>
        </p:spPr>
        <p:txBody>
          <a:bodyPr wrap="none" bIns="0" rtlCol="0" anchor="b" anchorCtr="0">
            <a:spAutoFit/>
          </a:bodyPr>
          <a:lstStyle/>
          <a:p>
            <a:r>
              <a:rPr lang="en-US" sz="700" dirty="0" err="1" smtClean="0"/>
              <a:t>img</a:t>
            </a:r>
            <a:r>
              <a:rPr lang="en-US" sz="700" dirty="0" smtClean="0"/>
              <a:t> </a:t>
            </a:r>
            <a:r>
              <a:rPr lang="en-US" sz="700" dirty="0" err="1" smtClean="0"/>
              <a:t>int</a:t>
            </a:r>
            <a:r>
              <a:rPr lang="en-US" sz="700" dirty="0"/>
              <a:t> HV </a:t>
            </a:r>
            <a:r>
              <a:rPr lang="en-US" sz="700" dirty="0" smtClean="0"/>
              <a:t>gain - 1C20RG-58HV</a:t>
            </a:r>
            <a:endParaRPr lang="en-US" sz="700" dirty="0"/>
          </a:p>
        </p:txBody>
      </p:sp>
      <p:sp>
        <p:nvSpPr>
          <p:cNvPr id="89" name="Rectangle 88"/>
          <p:cNvSpPr/>
          <p:nvPr/>
        </p:nvSpPr>
        <p:spPr>
          <a:xfrm>
            <a:off x="7866962" y="3960309"/>
            <a:ext cx="553357" cy="20005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700" dirty="0" smtClean="0"/>
              <a:t>RJ45 male</a:t>
            </a:r>
            <a:endParaRPr lang="en-US" sz="700" dirty="0"/>
          </a:p>
        </p:txBody>
      </p:sp>
      <p:sp>
        <p:nvSpPr>
          <p:cNvPr id="90" name="Rectangle 89"/>
          <p:cNvSpPr/>
          <p:nvPr/>
        </p:nvSpPr>
        <p:spPr>
          <a:xfrm>
            <a:off x="7866963" y="5167214"/>
            <a:ext cx="553357" cy="20005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700" dirty="0" smtClean="0"/>
              <a:t>RJ45 male</a:t>
            </a:r>
            <a:endParaRPr lang="en-US" sz="700" dirty="0"/>
          </a:p>
        </p:txBody>
      </p:sp>
      <p:cxnSp>
        <p:nvCxnSpPr>
          <p:cNvPr id="91" name="Straight Connector 90"/>
          <p:cNvCxnSpPr>
            <a:stCxn id="89" idx="2"/>
            <a:endCxn id="90" idx="0"/>
          </p:cNvCxnSpPr>
          <p:nvPr/>
        </p:nvCxnSpPr>
        <p:spPr>
          <a:xfrm>
            <a:off x="8143641" y="4160364"/>
            <a:ext cx="1" cy="1006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6516489" y="4365530"/>
            <a:ext cx="1715073" cy="369332"/>
          </a:xfrm>
          <a:prstGeom prst="rect">
            <a:avLst/>
          </a:prstGeom>
          <a:noFill/>
          <a:ln>
            <a:noFill/>
          </a:ln>
        </p:spPr>
        <p:txBody>
          <a:bodyPr wrap="square" bIns="0" rtlCol="0" anchor="b" anchorCtr="0">
            <a:spAutoFit/>
          </a:bodyPr>
          <a:lstStyle/>
          <a:p>
            <a:r>
              <a:rPr lang="en-US" sz="700" dirty="0" smtClean="0"/>
              <a:t>NPM communication - </a:t>
            </a:r>
            <a:r>
              <a:rPr lang="en-US" sz="700" dirty="0"/>
              <a:t>Cat.6 S/FTP </a:t>
            </a:r>
            <a:r>
              <a:rPr lang="en-US" sz="700" dirty="0" smtClean="0"/>
              <a:t>LSHF</a:t>
            </a:r>
          </a:p>
          <a:p>
            <a:r>
              <a:rPr lang="en-US" sz="700" dirty="0" smtClean="0"/>
              <a:t>(3 cables in MEBT as the ECAT and </a:t>
            </a:r>
            <a:r>
              <a:rPr lang="en-US" sz="700" dirty="0" err="1" smtClean="0"/>
              <a:t>uTCA</a:t>
            </a:r>
            <a:r>
              <a:rPr lang="en-US" sz="700" dirty="0" smtClean="0"/>
              <a:t> are in separate racks.)</a:t>
            </a:r>
            <a:endParaRPr lang="en-US" sz="700" dirty="0"/>
          </a:p>
        </p:txBody>
      </p:sp>
      <p:sp>
        <p:nvSpPr>
          <p:cNvPr id="93" name="Rectangle 92"/>
          <p:cNvSpPr/>
          <p:nvPr/>
        </p:nvSpPr>
        <p:spPr>
          <a:xfrm>
            <a:off x="840095" y="3386871"/>
            <a:ext cx="226344" cy="20005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700" dirty="0" smtClean="0"/>
              <a:t>?</a:t>
            </a:r>
            <a:endParaRPr lang="en-US" sz="700" dirty="0"/>
          </a:p>
        </p:txBody>
      </p:sp>
      <p:sp>
        <p:nvSpPr>
          <p:cNvPr id="94" name="Rectangle 93"/>
          <p:cNvSpPr/>
          <p:nvPr/>
        </p:nvSpPr>
        <p:spPr>
          <a:xfrm>
            <a:off x="2319110" y="3906448"/>
            <a:ext cx="226344" cy="20005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700" dirty="0" smtClean="0"/>
              <a:t>?</a:t>
            </a:r>
            <a:endParaRPr lang="en-US" sz="700" dirty="0"/>
          </a:p>
        </p:txBody>
      </p:sp>
      <p:cxnSp>
        <p:nvCxnSpPr>
          <p:cNvPr id="95" name="Elbow Connector 94"/>
          <p:cNvCxnSpPr>
            <a:stCxn id="93" idx="3"/>
            <a:endCxn id="94" idx="1"/>
          </p:cNvCxnSpPr>
          <p:nvPr/>
        </p:nvCxnSpPr>
        <p:spPr>
          <a:xfrm>
            <a:off x="1066439" y="3486899"/>
            <a:ext cx="1252671" cy="51957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652062" y="3542786"/>
            <a:ext cx="787395" cy="153888"/>
          </a:xfrm>
          <a:prstGeom prst="rect">
            <a:avLst/>
          </a:prstGeom>
          <a:noFill/>
          <a:ln>
            <a:noFill/>
          </a:ln>
        </p:spPr>
        <p:txBody>
          <a:bodyPr wrap="none" bIns="0" rtlCol="0" anchor="b" anchorCtr="0">
            <a:spAutoFit/>
          </a:bodyPr>
          <a:lstStyle/>
          <a:p>
            <a:r>
              <a:rPr lang="en-US" sz="700" dirty="0" smtClean="0"/>
              <a:t>Fiber bundle </a:t>
            </a:r>
            <a:r>
              <a:rPr lang="en-US" sz="700" dirty="0" err="1" smtClean="0"/>
              <a:t>tbd</a:t>
            </a:r>
            <a:endParaRPr lang="en-US" sz="700" dirty="0"/>
          </a:p>
        </p:txBody>
      </p:sp>
      <p:cxnSp>
        <p:nvCxnSpPr>
          <p:cNvPr id="97" name="Straight Connector 96"/>
          <p:cNvCxnSpPr/>
          <p:nvPr/>
        </p:nvCxnSpPr>
        <p:spPr>
          <a:xfrm>
            <a:off x="4902989" y="2413957"/>
            <a:ext cx="24278" cy="389536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4507973" y="2405678"/>
            <a:ext cx="433132" cy="153888"/>
          </a:xfrm>
          <a:prstGeom prst="rect">
            <a:avLst/>
          </a:prstGeom>
          <a:noFill/>
          <a:ln>
            <a:noFill/>
          </a:ln>
        </p:spPr>
        <p:txBody>
          <a:bodyPr wrap="none" bIns="0" rtlCol="0" anchor="b" anchorCtr="0">
            <a:spAutoFit/>
          </a:bodyPr>
          <a:lstStyle/>
          <a:p>
            <a:r>
              <a:rPr lang="en-US" sz="700" dirty="0" smtClean="0"/>
              <a:t>Tunnel</a:t>
            </a:r>
            <a:endParaRPr lang="en-US" sz="700" dirty="0"/>
          </a:p>
        </p:txBody>
      </p:sp>
      <p:sp>
        <p:nvSpPr>
          <p:cNvPr id="99" name="TextBox 98"/>
          <p:cNvSpPr txBox="1"/>
          <p:nvPr/>
        </p:nvSpPr>
        <p:spPr>
          <a:xfrm>
            <a:off x="4877428" y="2405678"/>
            <a:ext cx="683200" cy="153888"/>
          </a:xfrm>
          <a:prstGeom prst="rect">
            <a:avLst/>
          </a:prstGeom>
          <a:noFill/>
          <a:ln>
            <a:noFill/>
          </a:ln>
        </p:spPr>
        <p:txBody>
          <a:bodyPr wrap="none" bIns="0" rtlCol="0" anchor="b" anchorCtr="0">
            <a:spAutoFit/>
          </a:bodyPr>
          <a:lstStyle/>
          <a:p>
            <a:r>
              <a:rPr lang="en-US" sz="700" dirty="0" smtClean="0"/>
              <a:t>FEB/G02/GSA</a:t>
            </a:r>
            <a:endParaRPr lang="en-US" sz="700" dirty="0"/>
          </a:p>
        </p:txBody>
      </p:sp>
      <p:sp>
        <p:nvSpPr>
          <p:cNvPr id="104" name="TextBox 103"/>
          <p:cNvSpPr txBox="1"/>
          <p:nvPr/>
        </p:nvSpPr>
        <p:spPr>
          <a:xfrm>
            <a:off x="432048" y="1664151"/>
            <a:ext cx="3031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Are</a:t>
            </a:r>
            <a:r>
              <a:rPr lang="sv-SE" dirty="0" smtClean="0"/>
              <a:t> all </a:t>
            </a:r>
            <a:r>
              <a:rPr lang="sv-SE" dirty="0" err="1" smtClean="0"/>
              <a:t>cables</a:t>
            </a:r>
            <a:r>
              <a:rPr lang="sv-SE" dirty="0" smtClean="0"/>
              <a:t> </a:t>
            </a:r>
            <a:r>
              <a:rPr lang="sv-SE" dirty="0" err="1" smtClean="0"/>
              <a:t>correct</a:t>
            </a:r>
            <a:r>
              <a:rPr lang="sv-SE" dirty="0" smtClean="0"/>
              <a:t>?</a:t>
            </a:r>
          </a:p>
          <a:p>
            <a:r>
              <a:rPr lang="sv-SE" dirty="0" err="1" smtClean="0"/>
              <a:t>Exemple</a:t>
            </a:r>
            <a:r>
              <a:rPr lang="sv-SE" dirty="0" smtClean="0"/>
              <a:t>: NPM BIF 2018-10-26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8677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Rack </a:t>
            </a:r>
            <a:r>
              <a:rPr lang="sv-SE" dirty="0" err="1" smtClean="0"/>
              <a:t>locations</a:t>
            </a:r>
            <a:r>
              <a:rPr lang="sv-SE" dirty="0" smtClean="0"/>
              <a:t> (No </a:t>
            </a:r>
            <a:r>
              <a:rPr lang="sv-SE" dirty="0" err="1" smtClean="0"/>
              <a:t>changes</a:t>
            </a:r>
            <a:r>
              <a:rPr lang="sv-SE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5</a:t>
            </a:fld>
            <a:endParaRPr lang="en-GB" noProof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00808"/>
            <a:ext cx="8229600" cy="2482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324949"/>
              </p:ext>
            </p:extLst>
          </p:nvPr>
        </p:nvGraphicFramePr>
        <p:xfrm>
          <a:off x="2339752" y="4509120"/>
          <a:ext cx="4752528" cy="208795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268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4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8279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Location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Number of beam diagnostics racks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27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sv-SE" sz="1200" dirty="0" smtClean="0"/>
                        <a:t>Front end building (FEB)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10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2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smtClean="0"/>
                        <a:t>Klystron gallery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27 (4 free)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2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smtClean="0"/>
                        <a:t>Test stand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6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2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smtClean="0"/>
                        <a:t>Gallery support area (GSA)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2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smtClean="0"/>
                        <a:t>Target access area (TAA)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5 (2 free)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279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Sum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52 (6</a:t>
                      </a:r>
                      <a:r>
                        <a:rPr lang="sv-SE" sz="1200" baseline="0" dirty="0" smtClean="0"/>
                        <a:t> free)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0754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Rack electronic allocation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6</a:t>
            </a:fld>
            <a:endParaRPr lang="en-GB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556792"/>
            <a:ext cx="8814495" cy="733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867" y="2576216"/>
            <a:ext cx="1733316" cy="3970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Connector 11"/>
          <p:cNvCxnSpPr/>
          <p:nvPr/>
        </p:nvCxnSpPr>
        <p:spPr>
          <a:xfrm flipH="1">
            <a:off x="1105134" y="2271975"/>
            <a:ext cx="1940996" cy="314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2832957" y="2271975"/>
            <a:ext cx="514907" cy="3085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ntent Placeholder 2"/>
          <p:cNvSpPr>
            <a:spLocks noGrp="1"/>
          </p:cNvSpPr>
          <p:nvPr>
            <p:ph idx="1"/>
          </p:nvPr>
        </p:nvSpPr>
        <p:spPr>
          <a:xfrm>
            <a:off x="3419872" y="2576217"/>
            <a:ext cx="5266928" cy="1985304"/>
          </a:xfrm>
        </p:spPr>
        <p:txBody>
          <a:bodyPr>
            <a:normAutofit lnSpcReduction="10000"/>
          </a:bodyPr>
          <a:lstStyle/>
          <a:p>
            <a:r>
              <a:rPr lang="sv-SE" sz="2400" dirty="0" smtClean="0"/>
              <a:t>Boxes </a:t>
            </a:r>
            <a:r>
              <a:rPr lang="sv-SE" sz="2400" dirty="0" err="1" smtClean="0"/>
              <a:t>represents</a:t>
            </a:r>
            <a:r>
              <a:rPr lang="sv-SE" sz="2400" dirty="0" smtClean="0"/>
              <a:t> </a:t>
            </a:r>
            <a:r>
              <a:rPr lang="sv-SE" sz="2400" dirty="0" err="1" smtClean="0"/>
              <a:t>allocated</a:t>
            </a:r>
            <a:r>
              <a:rPr lang="sv-SE" sz="2400" dirty="0" smtClean="0"/>
              <a:t> space for </a:t>
            </a:r>
            <a:r>
              <a:rPr lang="sv-SE" sz="2400" dirty="0" err="1" smtClean="0"/>
              <a:t>equipment</a:t>
            </a:r>
            <a:r>
              <a:rPr lang="sv-SE" sz="2400" dirty="0" smtClean="0"/>
              <a:t>.</a:t>
            </a:r>
          </a:p>
          <a:p>
            <a:r>
              <a:rPr lang="sv-SE" sz="2400" dirty="0" err="1" smtClean="0"/>
              <a:t>Worst</a:t>
            </a:r>
            <a:r>
              <a:rPr lang="sv-SE" sz="2400" dirty="0" smtClean="0"/>
              <a:t> size scenario assumed </a:t>
            </a:r>
            <a:r>
              <a:rPr lang="sv-SE" sz="2400" dirty="0" err="1" smtClean="0"/>
              <a:t>during</a:t>
            </a:r>
            <a:r>
              <a:rPr lang="sv-SE" sz="2400" dirty="0" smtClean="0"/>
              <a:t> planning.</a:t>
            </a:r>
          </a:p>
          <a:p>
            <a:r>
              <a:rPr lang="sv-SE" sz="2400" dirty="0" err="1" smtClean="0"/>
              <a:t>Many</a:t>
            </a:r>
            <a:r>
              <a:rPr lang="sv-SE" sz="2400" dirty="0" smtClean="0"/>
              <a:t> small </a:t>
            </a:r>
            <a:r>
              <a:rPr lang="sv-SE" sz="2400" dirty="0" err="1" smtClean="0"/>
              <a:t>changes</a:t>
            </a:r>
            <a:r>
              <a:rPr lang="sv-SE" sz="2400" dirty="0" smtClean="0"/>
              <a:t> </a:t>
            </a:r>
            <a:r>
              <a:rPr lang="sv-SE" sz="2400" dirty="0" err="1" smtClean="0"/>
              <a:t>since</a:t>
            </a:r>
            <a:r>
              <a:rPr lang="sv-SE" sz="2400" dirty="0" smtClean="0"/>
              <a:t> 2017.</a:t>
            </a:r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241225"/>
              </p:ext>
            </p:extLst>
          </p:nvPr>
        </p:nvGraphicFramePr>
        <p:xfrm>
          <a:off x="3923928" y="4797152"/>
          <a:ext cx="3672408" cy="165257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08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Device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Location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BCM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MBL-010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833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BPM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smtClean="0"/>
                        <a:t>MBL-010</a:t>
                      </a:r>
                      <a:r>
                        <a:rPr lang="sv-SE" sz="1400" baseline="0" dirty="0" smtClean="0"/>
                        <a:t> – MBL-020</a:t>
                      </a:r>
                      <a:endParaRPr lang="en-US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833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ICBLM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SPK-100 – MBL-060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833"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LBM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 smtClean="0"/>
                        <a:t>MBL-010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30" name="Straight Arrow Connector 29"/>
          <p:cNvCxnSpPr/>
          <p:nvPr/>
        </p:nvCxnSpPr>
        <p:spPr>
          <a:xfrm>
            <a:off x="3046130" y="5517232"/>
            <a:ext cx="661774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445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rest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000" dirty="0" err="1" smtClean="0"/>
              <a:t>Naming</a:t>
            </a:r>
            <a:r>
              <a:rPr lang="sv-SE" sz="2000" dirty="0" smtClean="0"/>
              <a:t> </a:t>
            </a:r>
            <a:r>
              <a:rPr lang="sv-SE" sz="2000" dirty="0" err="1" smtClean="0"/>
              <a:t>tool</a:t>
            </a:r>
            <a:r>
              <a:rPr lang="sv-SE" sz="2000" dirty="0" smtClean="0"/>
              <a:t>:</a:t>
            </a:r>
          </a:p>
          <a:p>
            <a:pPr marL="0" indent="0">
              <a:buNone/>
            </a:pPr>
            <a:r>
              <a:rPr lang="sv-SE" sz="2000" dirty="0" smtClean="0"/>
              <a:t>	All </a:t>
            </a:r>
            <a:r>
              <a:rPr lang="sv-SE" sz="2000" dirty="0" err="1"/>
              <a:t>cable</a:t>
            </a:r>
            <a:r>
              <a:rPr lang="sv-SE" sz="2000" dirty="0"/>
              <a:t> </a:t>
            </a:r>
            <a:r>
              <a:rPr lang="sv-SE" sz="2000" dirty="0" err="1"/>
              <a:t>endpoints</a:t>
            </a:r>
            <a:r>
              <a:rPr lang="sv-SE" sz="2000" dirty="0"/>
              <a:t> must be </a:t>
            </a:r>
            <a:r>
              <a:rPr lang="sv-SE" sz="2000" dirty="0" err="1"/>
              <a:t>named</a:t>
            </a:r>
            <a:r>
              <a:rPr lang="sv-SE" sz="2000" dirty="0"/>
              <a:t> in the ESS </a:t>
            </a:r>
            <a:r>
              <a:rPr lang="sv-SE" sz="2000" dirty="0" err="1"/>
              <a:t>naming</a:t>
            </a:r>
            <a:r>
              <a:rPr lang="sv-SE" sz="2000" dirty="0"/>
              <a:t> service. </a:t>
            </a:r>
          </a:p>
          <a:p>
            <a:pPr marL="400050" lvl="1" indent="0">
              <a:buNone/>
            </a:pPr>
            <a:r>
              <a:rPr lang="sv-SE" sz="2000" dirty="0" smtClean="0"/>
              <a:t>	</a:t>
            </a:r>
            <a:r>
              <a:rPr lang="sv-SE" sz="2000" dirty="0" err="1" smtClean="0"/>
              <a:t>Section-subsection:Discipline-Device-ID</a:t>
            </a:r>
            <a:endParaRPr lang="sv-SE" sz="2000" dirty="0" smtClean="0"/>
          </a:p>
          <a:p>
            <a:pPr marL="400050" lvl="1" indent="0">
              <a:buNone/>
            </a:pPr>
            <a:r>
              <a:rPr lang="sv-SE" sz="2000" b="1" dirty="0" smtClean="0"/>
              <a:t>	SPK-040LWU:PBI-BPM-001</a:t>
            </a:r>
            <a:endParaRPr lang="sv-SE" sz="2000" dirty="0" smtClean="0"/>
          </a:p>
          <a:p>
            <a:pPr marL="0" indent="0">
              <a:buNone/>
            </a:pPr>
            <a:r>
              <a:rPr lang="sv-SE" sz="2000" dirty="0" smtClean="0"/>
              <a:t>Cables:</a:t>
            </a:r>
          </a:p>
          <a:p>
            <a:pPr marL="0" indent="0">
              <a:buNone/>
            </a:pPr>
            <a:r>
              <a:rPr lang="sv-SE" sz="2000" dirty="0" smtClean="0"/>
              <a:t>	All ”long” </a:t>
            </a:r>
            <a:r>
              <a:rPr lang="sv-SE" sz="2000" dirty="0" err="1" smtClean="0"/>
              <a:t>cables</a:t>
            </a:r>
            <a:r>
              <a:rPr lang="sv-SE" sz="2000" dirty="0" smtClean="0"/>
              <a:t> </a:t>
            </a:r>
            <a:r>
              <a:rPr lang="sv-SE" sz="2000" dirty="0" err="1" smtClean="0"/>
              <a:t>are</a:t>
            </a:r>
            <a:r>
              <a:rPr lang="sv-SE" sz="2000" dirty="0" smtClean="0"/>
              <a:t> </a:t>
            </a:r>
            <a:r>
              <a:rPr lang="sv-SE" sz="2000" dirty="0" err="1" smtClean="0"/>
              <a:t>named</a:t>
            </a:r>
            <a:r>
              <a:rPr lang="sv-SE" sz="2000" dirty="0" smtClean="0"/>
              <a:t> in the </a:t>
            </a:r>
            <a:r>
              <a:rPr lang="sv-SE" sz="2000" dirty="0" err="1" smtClean="0"/>
              <a:t>cable</a:t>
            </a:r>
            <a:r>
              <a:rPr lang="sv-SE" sz="2000" dirty="0" smtClean="0"/>
              <a:t> </a:t>
            </a:r>
            <a:r>
              <a:rPr lang="sv-SE" sz="2000" dirty="0" err="1" smtClean="0"/>
              <a:t>database</a:t>
            </a:r>
            <a:r>
              <a:rPr lang="sv-SE" sz="2000" dirty="0" smtClean="0"/>
              <a:t>.</a:t>
            </a:r>
          </a:p>
          <a:p>
            <a:pPr marL="0" indent="0">
              <a:buNone/>
            </a:pPr>
            <a:r>
              <a:rPr lang="sv-SE" sz="2000" dirty="0" smtClean="0"/>
              <a:t>     	System-Subsystem-Class-ID</a:t>
            </a:r>
          </a:p>
          <a:p>
            <a:pPr marL="0" indent="0">
              <a:buNone/>
            </a:pPr>
            <a:r>
              <a:rPr lang="sv-SE" sz="2000" dirty="0" smtClean="0"/>
              <a:t>    	</a:t>
            </a:r>
            <a:r>
              <a:rPr lang="sv-SE" sz="2000" b="1" dirty="0" smtClean="0"/>
              <a:t>22B010784</a:t>
            </a:r>
          </a:p>
          <a:p>
            <a:pPr marL="0" indent="0">
              <a:buNone/>
            </a:pPr>
            <a:r>
              <a:rPr lang="sv-SE" sz="2000" dirty="0" err="1" smtClean="0"/>
              <a:t>Internal</a:t>
            </a:r>
            <a:r>
              <a:rPr lang="sv-SE" sz="2000" dirty="0" smtClean="0"/>
              <a:t> rack </a:t>
            </a:r>
            <a:r>
              <a:rPr lang="sv-SE" sz="2000" dirty="0" err="1" smtClean="0"/>
              <a:t>cables</a:t>
            </a:r>
            <a:r>
              <a:rPr lang="sv-SE" sz="2000" dirty="0" smtClean="0"/>
              <a:t>:</a:t>
            </a:r>
          </a:p>
          <a:p>
            <a:pPr marL="0" indent="0">
              <a:buNone/>
            </a:pPr>
            <a:r>
              <a:rPr lang="sv-SE" sz="2000" dirty="0" smtClean="0"/>
              <a:t>	</a:t>
            </a:r>
            <a:r>
              <a:rPr lang="sv-SE" sz="2000" dirty="0" err="1" smtClean="0"/>
              <a:t>Separate</a:t>
            </a:r>
            <a:r>
              <a:rPr lang="sv-SE" sz="2000" dirty="0" smtClean="0"/>
              <a:t> system from </a:t>
            </a:r>
            <a:r>
              <a:rPr lang="sv-SE" sz="2000" dirty="0" err="1" smtClean="0"/>
              <a:t>cdb</a:t>
            </a:r>
            <a:r>
              <a:rPr lang="sv-SE" sz="2000" dirty="0" smtClean="0"/>
              <a:t>.</a:t>
            </a:r>
          </a:p>
          <a:p>
            <a:pPr marL="0" indent="0">
              <a:buNone/>
            </a:pPr>
            <a:r>
              <a:rPr lang="sv-SE" sz="2000" dirty="0" smtClean="0"/>
              <a:t>	Control </a:t>
            </a:r>
            <a:r>
              <a:rPr lang="sv-SE" sz="2000" dirty="0" err="1" smtClean="0"/>
              <a:t>group</a:t>
            </a:r>
            <a:r>
              <a:rPr lang="sv-SE" sz="2000" dirty="0" smtClean="0"/>
              <a:t> - </a:t>
            </a:r>
            <a:r>
              <a:rPr lang="sv-SE" sz="2000" dirty="0" err="1" smtClean="0"/>
              <a:t>Function</a:t>
            </a:r>
            <a:endParaRPr lang="sv-SE" sz="2000" dirty="0" smtClean="0"/>
          </a:p>
          <a:p>
            <a:pPr marL="0" indent="0">
              <a:buNone/>
            </a:pPr>
            <a:r>
              <a:rPr lang="sv-SE" sz="2000" dirty="0" smtClean="0"/>
              <a:t>	</a:t>
            </a:r>
            <a:r>
              <a:rPr lang="sv-SE" sz="2000" b="1" dirty="0" smtClean="0"/>
              <a:t>WS01-signal1</a:t>
            </a:r>
            <a:endParaRPr lang="sv-SE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7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770297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rest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8</a:t>
            </a:fld>
            <a:endParaRPr lang="en-GB" noProof="0"/>
          </a:p>
        </p:txBody>
      </p:sp>
      <p:sp>
        <p:nvSpPr>
          <p:cNvPr id="6" name="TextBox 5"/>
          <p:cNvSpPr txBox="1"/>
          <p:nvPr/>
        </p:nvSpPr>
        <p:spPr>
          <a:xfrm>
            <a:off x="596994" y="1873532"/>
            <a:ext cx="1336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Naming</a:t>
            </a:r>
            <a:r>
              <a:rPr lang="sv-SE" dirty="0" smtClean="0"/>
              <a:t> </a:t>
            </a:r>
            <a:r>
              <a:rPr lang="sv-SE" dirty="0" err="1" smtClean="0"/>
              <a:t>tool</a:t>
            </a:r>
            <a:endParaRPr lang="sv-SE" dirty="0"/>
          </a:p>
        </p:txBody>
      </p:sp>
      <p:sp>
        <p:nvSpPr>
          <p:cNvPr id="7" name="TextBox 6"/>
          <p:cNvSpPr txBox="1"/>
          <p:nvPr/>
        </p:nvSpPr>
        <p:spPr>
          <a:xfrm>
            <a:off x="596994" y="2272221"/>
            <a:ext cx="1250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CDB </a:t>
            </a:r>
            <a:r>
              <a:rPr lang="sv-SE" dirty="0" err="1" smtClean="0"/>
              <a:t>names</a:t>
            </a:r>
            <a:endParaRPr lang="sv-SE" dirty="0"/>
          </a:p>
        </p:txBody>
      </p:sp>
      <p:sp>
        <p:nvSpPr>
          <p:cNvPr id="8" name="TextBox 7"/>
          <p:cNvSpPr txBox="1"/>
          <p:nvPr/>
        </p:nvSpPr>
        <p:spPr>
          <a:xfrm>
            <a:off x="599119" y="2652027"/>
            <a:ext cx="1473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WS01-signal1</a:t>
            </a:r>
            <a:endParaRPr lang="sv-SE" dirty="0"/>
          </a:p>
        </p:txBody>
      </p:sp>
      <p:cxnSp>
        <p:nvCxnSpPr>
          <p:cNvPr id="11" name="Straight Arrow Connector 10"/>
          <p:cNvCxnSpPr>
            <a:stCxn id="8" idx="3"/>
          </p:cNvCxnSpPr>
          <p:nvPr/>
        </p:nvCxnSpPr>
        <p:spPr>
          <a:xfrm flipV="1">
            <a:off x="2073049" y="2528313"/>
            <a:ext cx="2149469" cy="3083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3"/>
          </p:cNvCxnSpPr>
          <p:nvPr/>
        </p:nvCxnSpPr>
        <p:spPr>
          <a:xfrm flipV="1">
            <a:off x="1847657" y="2452572"/>
            <a:ext cx="2374861" cy="4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3"/>
          </p:cNvCxnSpPr>
          <p:nvPr/>
        </p:nvCxnSpPr>
        <p:spPr>
          <a:xfrm>
            <a:off x="1933578" y="2058198"/>
            <a:ext cx="2288940" cy="312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266743" y="2252988"/>
            <a:ext cx="3473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/>
              <a:t>FBS (</a:t>
            </a:r>
            <a:r>
              <a:rPr lang="sv-SE" b="1" dirty="0" err="1" smtClean="0"/>
              <a:t>Facility</a:t>
            </a:r>
            <a:r>
              <a:rPr lang="sv-SE" b="1" dirty="0" smtClean="0"/>
              <a:t> </a:t>
            </a:r>
            <a:r>
              <a:rPr lang="sv-SE" b="1" dirty="0" err="1" smtClean="0"/>
              <a:t>Breakdown</a:t>
            </a:r>
            <a:r>
              <a:rPr lang="sv-SE" b="1" dirty="0" smtClean="0"/>
              <a:t> </a:t>
            </a:r>
            <a:r>
              <a:rPr lang="sv-SE" b="1" dirty="0" err="1" smtClean="0"/>
              <a:t>Structure</a:t>
            </a:r>
            <a:r>
              <a:rPr lang="sv-SE" b="1" dirty="0" smtClean="0"/>
              <a:t>)</a:t>
            </a:r>
            <a:endParaRPr lang="sv-SE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885227" y="3748406"/>
            <a:ext cx="42194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FBS </a:t>
            </a:r>
            <a:r>
              <a:rPr lang="sv-SE" dirty="0" err="1" smtClean="0"/>
              <a:t>defines</a:t>
            </a:r>
            <a:r>
              <a:rPr lang="sv-SE" dirty="0" smtClean="0"/>
              <a:t> positions (</a:t>
            </a:r>
            <a:r>
              <a:rPr lang="sv-SE" dirty="0" err="1" smtClean="0"/>
              <a:t>slots</a:t>
            </a:r>
            <a:r>
              <a:rPr lang="sv-SE" dirty="0" smtClean="0"/>
              <a:t>) for </a:t>
            </a:r>
            <a:r>
              <a:rPr lang="sv-SE" dirty="0" err="1" smtClean="0"/>
              <a:t>everything</a:t>
            </a:r>
            <a:r>
              <a:rPr lang="sv-SE" dirty="0" smtClean="0"/>
              <a:t>.</a:t>
            </a:r>
          </a:p>
          <a:p>
            <a:pPr algn="ctr"/>
            <a:r>
              <a:rPr lang="sv-SE" dirty="0"/>
              <a:t>ESS.ACC.B01.B02.B11.B05.B01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1028830" y="4343401"/>
            <a:ext cx="1550676" cy="448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1802128" y="4343402"/>
            <a:ext cx="1341563" cy="926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2341656" y="4343400"/>
            <a:ext cx="1180782" cy="1271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45" idx="0"/>
          </p:cNvCxnSpPr>
          <p:nvPr/>
        </p:nvCxnSpPr>
        <p:spPr>
          <a:xfrm flipV="1">
            <a:off x="3579044" y="4334933"/>
            <a:ext cx="366423" cy="1543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 flipV="1">
            <a:off x="4411134" y="4343401"/>
            <a:ext cx="488283" cy="1377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 flipV="1">
            <a:off x="4834467" y="4334933"/>
            <a:ext cx="885727" cy="989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48" idx="1"/>
          </p:cNvCxnSpPr>
          <p:nvPr/>
        </p:nvCxnSpPr>
        <p:spPr>
          <a:xfrm flipH="1" flipV="1">
            <a:off x="5240868" y="4343401"/>
            <a:ext cx="960024" cy="4482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6994" y="4608322"/>
            <a:ext cx="4346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ESS</a:t>
            </a:r>
            <a:endParaRPr lang="sv-SE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802590" y="5153163"/>
            <a:ext cx="10207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Accelerator</a:t>
            </a:r>
            <a:endParaRPr lang="sv-SE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1898634" y="5570342"/>
            <a:ext cx="5927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 smtClean="0"/>
              <a:t>PBI</a:t>
            </a:r>
            <a:endParaRPr lang="sv-SE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2770970" y="5878119"/>
            <a:ext cx="16161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err="1" smtClean="0"/>
              <a:t>Beam</a:t>
            </a:r>
            <a:r>
              <a:rPr lang="sv-SE" sz="1400" dirty="0" smtClean="0"/>
              <a:t> loss monitors</a:t>
            </a:r>
            <a:endParaRPr lang="sv-SE" sz="1400" dirty="0"/>
          </a:p>
        </p:txBody>
      </p:sp>
      <p:sp>
        <p:nvSpPr>
          <p:cNvPr id="46" name="TextBox 45"/>
          <p:cNvSpPr txBox="1"/>
          <p:nvPr/>
        </p:nvSpPr>
        <p:spPr>
          <a:xfrm>
            <a:off x="4471176" y="5720911"/>
            <a:ext cx="13872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Group ICBLM-11</a:t>
            </a:r>
            <a:endParaRPr lang="sv-SE" sz="1400" dirty="0"/>
          </a:p>
        </p:txBody>
      </p:sp>
      <p:sp>
        <p:nvSpPr>
          <p:cNvPr id="47" name="TextBox 46"/>
          <p:cNvSpPr txBox="1"/>
          <p:nvPr/>
        </p:nvSpPr>
        <p:spPr>
          <a:xfrm>
            <a:off x="5641915" y="5307052"/>
            <a:ext cx="2661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System:HBL-200Crm:PBI-BLM-001</a:t>
            </a:r>
            <a:endParaRPr lang="sv-SE" sz="1400" dirty="0"/>
          </a:p>
        </p:txBody>
      </p:sp>
      <p:sp>
        <p:nvSpPr>
          <p:cNvPr id="48" name="TextBox 47"/>
          <p:cNvSpPr txBox="1"/>
          <p:nvPr/>
        </p:nvSpPr>
        <p:spPr>
          <a:xfrm>
            <a:off x="6200892" y="4637726"/>
            <a:ext cx="28568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 smtClean="0"/>
              <a:t>Sensor: </a:t>
            </a:r>
            <a:r>
              <a:rPr lang="sv-SE" sz="1400" dirty="0"/>
              <a:t>HBL-200Crm:PBI-ICBLM-001 </a:t>
            </a:r>
          </a:p>
        </p:txBody>
      </p:sp>
    </p:spTree>
    <p:extLst>
      <p:ext uri="{BB962C8B-B14F-4D97-AF65-F5344CB8AC3E}">
        <p14:creationId xmlns:p14="http://schemas.microsoft.com/office/powerpoint/2010/main" val="1549829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rest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400" dirty="0" smtClean="0"/>
              <a:t>The FBS is </a:t>
            </a:r>
            <a:r>
              <a:rPr lang="sv-SE" sz="2400" dirty="0" err="1" smtClean="0"/>
              <a:t>one</a:t>
            </a:r>
            <a:r>
              <a:rPr lang="sv-SE" sz="2400" dirty="0" smtClean="0"/>
              <a:t> </a:t>
            </a:r>
            <a:r>
              <a:rPr lang="sv-SE" sz="2400" dirty="0" err="1" smtClean="0"/>
              <a:t>of</a:t>
            </a:r>
            <a:r>
              <a:rPr lang="sv-SE" sz="2400" dirty="0" smtClean="0"/>
              <a:t> </a:t>
            </a:r>
            <a:r>
              <a:rPr lang="sv-SE" sz="2400" dirty="0" err="1" smtClean="0"/>
              <a:t>several</a:t>
            </a:r>
            <a:r>
              <a:rPr lang="sv-SE" sz="2400" dirty="0" smtClean="0"/>
              <a:t> ESS-</a:t>
            </a:r>
            <a:r>
              <a:rPr lang="sv-SE" sz="2400" dirty="0" err="1" smtClean="0"/>
              <a:t>wide</a:t>
            </a:r>
            <a:r>
              <a:rPr lang="sv-SE" sz="2400" dirty="0" smtClean="0"/>
              <a:t> </a:t>
            </a:r>
            <a:r>
              <a:rPr lang="sv-SE" sz="2400" dirty="0" err="1" smtClean="0"/>
              <a:t>databases</a:t>
            </a:r>
            <a:r>
              <a:rPr lang="sv-SE" sz="2400" dirty="0" smtClean="0"/>
              <a:t>:</a:t>
            </a:r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r>
              <a:rPr lang="sv-SE" sz="2400" dirty="0" smtClean="0"/>
              <a:t>FBS – Positions (systems and </a:t>
            </a:r>
            <a:r>
              <a:rPr lang="sv-SE" sz="2400" dirty="0" err="1" smtClean="0"/>
              <a:t>equipment</a:t>
            </a:r>
            <a:r>
              <a:rPr lang="sv-SE" sz="2400" dirty="0" smtClean="0"/>
              <a:t> </a:t>
            </a:r>
            <a:r>
              <a:rPr lang="sv-SE" sz="2400" dirty="0" err="1" smtClean="0"/>
              <a:t>slots</a:t>
            </a:r>
            <a:r>
              <a:rPr lang="sv-SE" sz="2400" dirty="0" smtClean="0"/>
              <a:t> </a:t>
            </a:r>
            <a:r>
              <a:rPr lang="sv-SE" sz="2400" dirty="0" err="1" smtClean="0"/>
              <a:t>based</a:t>
            </a:r>
            <a:r>
              <a:rPr lang="sv-SE" sz="2400" dirty="0" smtClean="0"/>
              <a:t> on </a:t>
            </a:r>
            <a:r>
              <a:rPr lang="sv-SE" sz="2400" dirty="0" err="1" smtClean="0"/>
              <a:t>function</a:t>
            </a:r>
            <a:r>
              <a:rPr lang="sv-SE" sz="2400" dirty="0" smtClean="0"/>
              <a:t>)</a:t>
            </a:r>
          </a:p>
          <a:p>
            <a:pPr marL="0" indent="0">
              <a:buNone/>
            </a:pPr>
            <a:r>
              <a:rPr lang="sv-SE" sz="2400" dirty="0" smtClean="0"/>
              <a:t>LBS – </a:t>
            </a:r>
            <a:r>
              <a:rPr lang="sv-SE" sz="2400" dirty="0" err="1" smtClean="0"/>
              <a:t>Locations</a:t>
            </a:r>
            <a:r>
              <a:rPr lang="sv-SE" sz="2400" dirty="0" smtClean="0"/>
              <a:t> (</a:t>
            </a:r>
            <a:r>
              <a:rPr lang="sv-SE" sz="2400" dirty="0" err="1" smtClean="0"/>
              <a:t>rooms</a:t>
            </a:r>
            <a:r>
              <a:rPr lang="sv-SE" sz="2400" dirty="0" smtClean="0"/>
              <a:t>, </a:t>
            </a:r>
            <a:r>
              <a:rPr lang="sv-SE" sz="2400" dirty="0" err="1" smtClean="0"/>
              <a:t>buildings</a:t>
            </a:r>
            <a:r>
              <a:rPr lang="sv-SE" sz="2400" dirty="0" smtClean="0"/>
              <a:t>, </a:t>
            </a:r>
            <a:r>
              <a:rPr lang="sv-SE" sz="2400" dirty="0" err="1" smtClean="0"/>
              <a:t>beam</a:t>
            </a:r>
            <a:r>
              <a:rPr lang="sv-SE" sz="2400" dirty="0" smtClean="0"/>
              <a:t> </a:t>
            </a:r>
            <a:r>
              <a:rPr lang="sv-SE" sz="2400" dirty="0" err="1" smtClean="0"/>
              <a:t>sections</a:t>
            </a:r>
            <a:r>
              <a:rPr lang="sv-SE" sz="2400" dirty="0" smtClean="0"/>
              <a:t>)</a:t>
            </a:r>
          </a:p>
          <a:p>
            <a:pPr marL="0" indent="0">
              <a:buNone/>
            </a:pPr>
            <a:r>
              <a:rPr lang="sv-SE" sz="2400" dirty="0" smtClean="0"/>
              <a:t>EAM – Hardware (</a:t>
            </a:r>
            <a:r>
              <a:rPr lang="sv-SE" sz="2400" dirty="0" err="1" smtClean="0"/>
              <a:t>what</a:t>
            </a:r>
            <a:r>
              <a:rPr lang="sv-SE" sz="2400" dirty="0" smtClean="0"/>
              <a:t> goes </a:t>
            </a:r>
            <a:r>
              <a:rPr lang="sv-SE" sz="2400" dirty="0" err="1" smtClean="0"/>
              <a:t>into</a:t>
            </a:r>
            <a:r>
              <a:rPr lang="sv-SE" sz="2400" dirty="0" smtClean="0"/>
              <a:t> the positions)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9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664756634"/>
      </p:ext>
    </p:extLst>
  </p:cSld>
  <p:clrMapOvr>
    <a:masterClrMapping/>
  </p:clrMapOvr>
</p:sld>
</file>

<file path=ppt/theme/theme1.xml><?xml version="1.0" encoding="utf-8"?>
<a:theme xmlns:a="http://schemas.openxmlformats.org/drawingml/2006/main" name="Ch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</Template>
  <TotalTime>3114</TotalTime>
  <Words>488</Words>
  <Application>Microsoft Office PowerPoint</Application>
  <PresentationFormat>On-screen Show (4:3)</PresentationFormat>
  <Paragraphs>166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Chess Core Powerpoint</vt:lpstr>
      <vt:lpstr>Cables, Racks, and the rest</vt:lpstr>
      <vt:lpstr>Cables</vt:lpstr>
      <vt:lpstr>Cable endpoints</vt:lpstr>
      <vt:lpstr>Cable database validation</vt:lpstr>
      <vt:lpstr>Rack locations (No changes)</vt:lpstr>
      <vt:lpstr>Rack electronic allocation</vt:lpstr>
      <vt:lpstr>The rest</vt:lpstr>
      <vt:lpstr>The rest</vt:lpstr>
      <vt:lpstr>The rest</vt:lpstr>
      <vt:lpstr>The rest</vt:lpstr>
      <vt:lpstr>The rest</vt:lpstr>
    </vt:vector>
  </TitlesOfParts>
  <Company>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Johan Norin</dc:creator>
  <cp:lastModifiedBy>Johan Norin</cp:lastModifiedBy>
  <cp:revision>61</cp:revision>
  <dcterms:created xsi:type="dcterms:W3CDTF">2017-11-16T11:36:24Z</dcterms:created>
  <dcterms:modified xsi:type="dcterms:W3CDTF">2018-11-20T12:01:12Z</dcterms:modified>
</cp:coreProperties>
</file>