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405" r:id="rId3"/>
    <p:sldId id="406" r:id="rId4"/>
    <p:sldId id="402" r:id="rId5"/>
    <p:sldId id="403" r:id="rId6"/>
    <p:sldId id="404" r:id="rId7"/>
    <p:sldId id="407" r:id="rId8"/>
    <p:sldId id="408" r:id="rId9"/>
    <p:sldId id="410" r:id="rId10"/>
    <p:sldId id="409" r:id="rId11"/>
    <p:sldId id="411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8" autoAdjust="0"/>
    <p:restoredTop sz="94676" autoAdjust="0"/>
  </p:normalViewPr>
  <p:slideViewPr>
    <p:cSldViewPr>
      <p:cViewPr varScale="1">
        <p:scale>
          <a:sx n="83" d="100"/>
          <a:sy n="83" d="100"/>
        </p:scale>
        <p:origin x="148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2018-11-20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2018-11-20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2018-11-20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2018-11-20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2018-11-20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2018-11-20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Way of working with </a:t>
            </a:r>
            <a:r>
              <a:rPr lang="en-US" b="1" dirty="0" smtClean="0"/>
              <a:t>ICS HWI</a:t>
            </a: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2200" dirty="0" smtClean="0"/>
              <a:t>Hardware and Integration</a:t>
            </a:r>
            <a:endParaRPr lang="sv-SE" sz="2200" dirty="0"/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2018-11-19</a:t>
            </a:r>
            <a:endParaRPr lang="en-GB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Jira for team communication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700809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requests concerning </a:t>
            </a:r>
            <a:r>
              <a:rPr lang="en-US" b="1" dirty="0" smtClean="0"/>
              <a:t>components or generic control systems </a:t>
            </a:r>
            <a:r>
              <a:rPr lang="en-US" dirty="0" smtClean="0"/>
              <a:t>(e.g. a IFC board or standard MTCA crate configuration):</a:t>
            </a:r>
          </a:p>
          <a:p>
            <a:r>
              <a:rPr lang="en-US" dirty="0" smtClean="0"/>
              <a:t>Raise a Jira ticket for WP04.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2819052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requests concerning </a:t>
            </a:r>
            <a:r>
              <a:rPr lang="en-US" b="1" dirty="0" smtClean="0"/>
              <a:t>ESS facility control systems </a:t>
            </a:r>
            <a:r>
              <a:rPr lang="en-US" dirty="0" smtClean="0"/>
              <a:t>(e.g. integration of a BLM):</a:t>
            </a:r>
          </a:p>
          <a:p>
            <a:r>
              <a:rPr lang="en-US" dirty="0" smtClean="0"/>
              <a:t>Raise a Jira ticket for WP10.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3913564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request is confirmed only after the responsible work package manager has </a:t>
            </a:r>
            <a:r>
              <a:rPr lang="en-US" b="1" dirty="0" smtClean="0"/>
              <a:t>acknowledged</a:t>
            </a:r>
            <a:r>
              <a:rPr lang="en-US" dirty="0" smtClean="0"/>
              <a:t> it in Jira. </a:t>
            </a:r>
          </a:p>
          <a:p>
            <a:endParaRPr lang="en-US" dirty="0"/>
          </a:p>
          <a:p>
            <a:r>
              <a:rPr lang="en-US" dirty="0" smtClean="0"/>
              <a:t>It is likely that there will be questions regarding requests. Once we have stabilized on a format we can promote this to a </a:t>
            </a:r>
            <a:r>
              <a:rPr lang="en-US" b="1" dirty="0" smtClean="0"/>
              <a:t>task template </a:t>
            </a:r>
            <a:r>
              <a:rPr lang="en-US" dirty="0" smtClean="0"/>
              <a:t>in Jira to ensure all relevant information is included and reduce the amount of questions that needs clarification.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96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b="1" dirty="0" err="1" smtClean="0"/>
              <a:t>Thank</a:t>
            </a:r>
            <a:r>
              <a:rPr lang="sv-SE" b="1" dirty="0" smtClean="0"/>
              <a:t> </a:t>
            </a:r>
            <a:r>
              <a:rPr lang="sv-SE" b="1" dirty="0" err="1" smtClean="0"/>
              <a:t>you</a:t>
            </a:r>
            <a:r>
              <a:rPr lang="sv-SE" b="1" dirty="0" smtClean="0"/>
              <a:t> for </a:t>
            </a:r>
            <a:r>
              <a:rPr lang="sv-SE" b="1" dirty="0" err="1" smtClean="0"/>
              <a:t>your</a:t>
            </a:r>
            <a:r>
              <a:rPr lang="sv-SE" b="1" dirty="0" smtClean="0"/>
              <a:t> </a:t>
            </a:r>
            <a:r>
              <a:rPr lang="sv-SE" b="1" dirty="0" err="1" smtClean="0"/>
              <a:t>attanetion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sz="2200" dirty="0" err="1" smtClean="0"/>
              <a:t>Questions</a:t>
            </a:r>
            <a:r>
              <a:rPr lang="sv-SE" sz="2200" dirty="0" smtClean="0"/>
              <a:t> </a:t>
            </a:r>
            <a:r>
              <a:rPr lang="sv-SE" sz="2200" dirty="0" err="1" smtClean="0"/>
              <a:t>are</a:t>
            </a:r>
            <a:r>
              <a:rPr lang="sv-SE" sz="2200" dirty="0" smtClean="0"/>
              <a:t> </a:t>
            </a:r>
            <a:r>
              <a:rPr lang="sv-SE" sz="2200" dirty="0" err="1" smtClean="0"/>
              <a:t>welcome</a:t>
            </a:r>
            <a:endParaRPr lang="sv-SE" sz="2200" dirty="0"/>
          </a:p>
        </p:txBody>
      </p:sp>
    </p:spTree>
    <p:extLst>
      <p:ext uri="{BB962C8B-B14F-4D97-AF65-F5344CB8AC3E}">
        <p14:creationId xmlns:p14="http://schemas.microsoft.com/office/powerpoint/2010/main" val="111031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0899" y="1536899"/>
            <a:ext cx="8229600" cy="189210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 smtClean="0">
                <a:solidFill>
                  <a:schemeClr val="tx1"/>
                </a:solidFill>
              </a:rPr>
              <a:t>My impression coming in in April 2018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Little interaction on developer level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Communication characterized by coffee machine small talk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Unclear priorities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Unclear decisions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Unclear responsibilities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Meetings and discussions characterized by frustration on both sides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Lack of trust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0899" y="3548261"/>
            <a:ext cx="87355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What has happened</a:t>
            </a:r>
          </a:p>
          <a:p>
            <a:r>
              <a:rPr lang="en-US" sz="1600" dirty="0"/>
              <a:t>A series of meetings on different levels to discuss way of </a:t>
            </a:r>
            <a:r>
              <a:rPr lang="en-US" sz="1600" dirty="0" smtClean="0"/>
              <a:t>working</a:t>
            </a:r>
            <a:endParaRPr lang="en-US" sz="1600" dirty="0"/>
          </a:p>
          <a:p>
            <a:r>
              <a:rPr lang="en-US" sz="1600" dirty="0"/>
              <a:t>Introduction of dedicated work package manager for IFC platforms</a:t>
            </a:r>
          </a:p>
          <a:p>
            <a:r>
              <a:rPr lang="en-US" sz="1600" dirty="0"/>
              <a:t>Addition of development resources from ICS (2 new developers and one returning from parental leave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00899" y="4604053"/>
            <a:ext cx="596381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Where </a:t>
            </a:r>
            <a:r>
              <a:rPr lang="en-US" sz="1600" b="1" dirty="0"/>
              <a:t>we are today</a:t>
            </a:r>
          </a:p>
          <a:p>
            <a:r>
              <a:rPr lang="en-US" sz="1600" dirty="0"/>
              <a:t>Much improved interactions on developer level</a:t>
            </a:r>
          </a:p>
          <a:p>
            <a:r>
              <a:rPr lang="en-US" sz="1600" dirty="0"/>
              <a:t>Communication has moved from coffee machine to Jira</a:t>
            </a:r>
          </a:p>
          <a:p>
            <a:r>
              <a:rPr lang="en-US" sz="1600" dirty="0"/>
              <a:t>We have a commonly established priority for the IFC platform</a:t>
            </a:r>
          </a:p>
          <a:p>
            <a:r>
              <a:rPr lang="en-US" sz="1600" dirty="0"/>
              <a:t>We still have room for improvement regarding clarity of decision</a:t>
            </a:r>
          </a:p>
          <a:p>
            <a:r>
              <a:rPr lang="en-US" sz="1600" dirty="0"/>
              <a:t>We still have room for improvement regarding clarity of responsibility</a:t>
            </a:r>
          </a:p>
          <a:p>
            <a:r>
              <a:rPr lang="en-US" sz="1600" dirty="0"/>
              <a:t>At least we have a platform for starting to re-build mutual </a:t>
            </a:r>
            <a:r>
              <a:rPr lang="en-US" sz="1600" dirty="0" smtClean="0"/>
              <a:t>trust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133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7504" y="1536899"/>
            <a:ext cx="8229600" cy="518457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The purpose of the talk is </a:t>
            </a:r>
            <a:r>
              <a:rPr lang="en-US" sz="2000" dirty="0" smtClean="0">
                <a:solidFill>
                  <a:schemeClr val="tx1"/>
                </a:solidFill>
              </a:rPr>
              <a:t>to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Give a systematic view of the different type of control system activities within ICS HWI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Show the system engineering life cycles for the different types of activities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Map these activities towards the concrete beam instrumentation systems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Map these activities towards the ICS HWI work packages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Give concrete instruction for how to make engineering work requests toward the different work packages in Jira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AutoNum type="alphaLcParenR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  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69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1A99E4F3-305C-A440-AA48-3DC88E723428}"/>
              </a:ext>
            </a:extLst>
          </p:cNvPr>
          <p:cNvSpPr/>
          <p:nvPr/>
        </p:nvSpPr>
        <p:spPr>
          <a:xfrm>
            <a:off x="2231239" y="0"/>
            <a:ext cx="6912761" cy="15567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63EE21-DEB1-2341-A759-F39BBB2CD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70" y="261784"/>
            <a:ext cx="1851482" cy="1143000"/>
          </a:xfrm>
        </p:spPr>
        <p:txBody>
          <a:bodyPr>
            <a:normAutofit/>
          </a:bodyPr>
          <a:lstStyle/>
          <a:p>
            <a:r>
              <a:rPr lang="en-GB" dirty="0"/>
              <a:t>ICS</a:t>
            </a:r>
            <a:br>
              <a:rPr lang="en-GB" dirty="0"/>
            </a:br>
            <a:r>
              <a:rPr lang="en-GB" dirty="0"/>
              <a:t>Life cycles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2EE3414-2F92-6D4B-B23F-1777CDF32AB8}"/>
              </a:ext>
            </a:extLst>
          </p:cNvPr>
          <p:cNvSpPr/>
          <p:nvPr/>
        </p:nvSpPr>
        <p:spPr>
          <a:xfrm>
            <a:off x="2907472" y="264929"/>
            <a:ext cx="3106756" cy="990555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Control System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of interest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C88DB83-E69F-E344-A9CE-5BAF03B36828}"/>
              </a:ext>
            </a:extLst>
          </p:cNvPr>
          <p:cNvSpPr/>
          <p:nvPr/>
        </p:nvSpPr>
        <p:spPr>
          <a:xfrm>
            <a:off x="6075147" y="1927862"/>
            <a:ext cx="2329018" cy="1088833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ESS facility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control system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1A131CB-0F82-A54A-B0F1-98FFDC350E10}"/>
              </a:ext>
            </a:extLst>
          </p:cNvPr>
          <p:cNvSpPr/>
          <p:nvPr/>
        </p:nvSpPr>
        <p:spPr>
          <a:xfrm>
            <a:off x="903349" y="1928854"/>
            <a:ext cx="2192741" cy="1088833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standard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component or software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D773FA0-F565-F042-B8F0-0B032BC570E6}"/>
              </a:ext>
            </a:extLst>
          </p:cNvPr>
          <p:cNvSpPr/>
          <p:nvPr/>
        </p:nvSpPr>
        <p:spPr>
          <a:xfrm>
            <a:off x="3224843" y="1927863"/>
            <a:ext cx="2472014" cy="1088833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generic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control system technology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06AF425-95DF-B94E-84BA-FCD45A668EDF}"/>
              </a:ext>
            </a:extLst>
          </p:cNvPr>
          <p:cNvCxnSpPr>
            <a:cxnSpLocks/>
            <a:stCxn id="5" idx="5"/>
            <a:endCxn id="6" idx="0"/>
          </p:cNvCxnSpPr>
          <p:nvPr/>
        </p:nvCxnSpPr>
        <p:spPr>
          <a:xfrm>
            <a:off x="5559254" y="1110421"/>
            <a:ext cx="1680402" cy="817441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E5B79BB-69AC-FD4A-809C-76434611CF0D}"/>
              </a:ext>
            </a:extLst>
          </p:cNvPr>
          <p:cNvCxnSpPr>
            <a:cxnSpLocks/>
            <a:stCxn id="5" idx="4"/>
            <a:endCxn id="8" idx="0"/>
          </p:cNvCxnSpPr>
          <p:nvPr/>
        </p:nvCxnSpPr>
        <p:spPr>
          <a:xfrm>
            <a:off x="4460850" y="1255484"/>
            <a:ext cx="0" cy="672379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3D556C0-1568-9943-A618-2C8D65684861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7239656" y="3016695"/>
            <a:ext cx="1" cy="316953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4AD7D76-3022-6F49-BAC3-AB992B6381C8}"/>
              </a:ext>
            </a:extLst>
          </p:cNvPr>
          <p:cNvCxnSpPr>
            <a:cxnSpLocks/>
            <a:stCxn id="5" idx="3"/>
            <a:endCxn id="7" idx="0"/>
          </p:cNvCxnSpPr>
          <p:nvPr/>
        </p:nvCxnSpPr>
        <p:spPr>
          <a:xfrm flipH="1">
            <a:off x="1999720" y="1110421"/>
            <a:ext cx="1362726" cy="818433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25BE09D-1587-B846-B9B7-282642BA54C3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4460850" y="3016696"/>
            <a:ext cx="1" cy="316952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8139636-7CB4-834D-A122-EE59202643F6}"/>
              </a:ext>
            </a:extLst>
          </p:cNvPr>
          <p:cNvCxnSpPr>
            <a:cxnSpLocks/>
            <a:stCxn id="7" idx="4"/>
          </p:cNvCxnSpPr>
          <p:nvPr/>
        </p:nvCxnSpPr>
        <p:spPr>
          <a:xfrm>
            <a:off x="1999720" y="3017687"/>
            <a:ext cx="17601" cy="316953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ircular Arrow 14">
            <a:extLst>
              <a:ext uri="{FF2B5EF4-FFF2-40B4-BE49-F238E27FC236}">
                <a16:creationId xmlns:a16="http://schemas.microsoft.com/office/drawing/2014/main" id="{E9E5A9A4-7CF6-0446-8977-46FD7CCED632}"/>
              </a:ext>
            </a:extLst>
          </p:cNvPr>
          <p:cNvSpPr/>
          <p:nvPr/>
        </p:nvSpPr>
        <p:spPr>
          <a:xfrm rot="10800000" flipH="1">
            <a:off x="2154381" y="5676667"/>
            <a:ext cx="1390503" cy="1182914"/>
          </a:xfrm>
          <a:prstGeom prst="circularArrow">
            <a:avLst>
              <a:gd name="adj1" fmla="val 11936"/>
              <a:gd name="adj2" fmla="val 1142319"/>
              <a:gd name="adj3" fmla="val 19348332"/>
              <a:gd name="adj4" fmla="val 11715274"/>
              <a:gd name="adj5" fmla="val 17185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Circular Arrow 15">
            <a:extLst>
              <a:ext uri="{FF2B5EF4-FFF2-40B4-BE49-F238E27FC236}">
                <a16:creationId xmlns:a16="http://schemas.microsoft.com/office/drawing/2014/main" id="{B04D0585-9B39-4540-91D8-4459036CE233}"/>
              </a:ext>
            </a:extLst>
          </p:cNvPr>
          <p:cNvSpPr/>
          <p:nvPr/>
        </p:nvSpPr>
        <p:spPr>
          <a:xfrm rot="10800000" flipH="1">
            <a:off x="5446328" y="5665148"/>
            <a:ext cx="1345557" cy="1182914"/>
          </a:xfrm>
          <a:prstGeom prst="circularArrow">
            <a:avLst>
              <a:gd name="adj1" fmla="val 11936"/>
              <a:gd name="adj2" fmla="val 1142319"/>
              <a:gd name="adj3" fmla="val 19348332"/>
              <a:gd name="adj4" fmla="val 11715274"/>
              <a:gd name="adj5" fmla="val 17185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55F8C03-DAB6-C447-AEE3-C238064EEF78}"/>
              </a:ext>
            </a:extLst>
          </p:cNvPr>
          <p:cNvSpPr/>
          <p:nvPr/>
        </p:nvSpPr>
        <p:spPr>
          <a:xfrm>
            <a:off x="2802592" y="6341371"/>
            <a:ext cx="3316515" cy="50669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223E9B6-B01E-F543-B3D2-00616AD14703}"/>
              </a:ext>
            </a:extLst>
          </p:cNvPr>
          <p:cNvCxnSpPr>
            <a:cxnSpLocks/>
          </p:cNvCxnSpPr>
          <p:nvPr/>
        </p:nvCxnSpPr>
        <p:spPr>
          <a:xfrm>
            <a:off x="2762783" y="6578195"/>
            <a:ext cx="3420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C49241B-9D76-DA49-887A-7FEEF8EA32BD}"/>
              </a:ext>
            </a:extLst>
          </p:cNvPr>
          <p:cNvCxnSpPr>
            <a:cxnSpLocks/>
          </p:cNvCxnSpPr>
          <p:nvPr/>
        </p:nvCxnSpPr>
        <p:spPr>
          <a:xfrm>
            <a:off x="2762783" y="6712452"/>
            <a:ext cx="34207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5E493BE-FF09-CB42-9072-3E0B39297B62}"/>
              </a:ext>
            </a:extLst>
          </p:cNvPr>
          <p:cNvSpPr txBox="1"/>
          <p:nvPr/>
        </p:nvSpPr>
        <p:spPr>
          <a:xfrm>
            <a:off x="3747402" y="6341371"/>
            <a:ext cx="18779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latin typeface="Times" pitchFamily="2" charset="0"/>
              </a:rPr>
              <a:t>used several times in</a:t>
            </a:r>
          </a:p>
        </p:txBody>
      </p:sp>
      <p:sp>
        <p:nvSpPr>
          <p:cNvPr id="21" name="Chevron 20">
            <a:extLst>
              <a:ext uri="{FF2B5EF4-FFF2-40B4-BE49-F238E27FC236}">
                <a16:creationId xmlns:a16="http://schemas.microsoft.com/office/drawing/2014/main" id="{E0D90070-9747-B44E-8BCD-B58E5F3BB0F5}"/>
              </a:ext>
            </a:extLst>
          </p:cNvPr>
          <p:cNvSpPr/>
          <p:nvPr/>
        </p:nvSpPr>
        <p:spPr>
          <a:xfrm>
            <a:off x="6079636" y="3348162"/>
            <a:ext cx="2763587" cy="1988898"/>
          </a:xfrm>
          <a:prstGeom prst="chevron">
            <a:avLst>
              <a:gd name="adj" fmla="val 14481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section 3.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System life cycle for 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ESS facility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control system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ESS process control system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ESS device integration system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2" name="Chevron 21">
            <a:extLst>
              <a:ext uri="{FF2B5EF4-FFF2-40B4-BE49-F238E27FC236}">
                <a16:creationId xmlns:a16="http://schemas.microsoft.com/office/drawing/2014/main" id="{07514EBF-C740-DE46-81BF-8C73B5E3ED27}"/>
              </a:ext>
            </a:extLst>
          </p:cNvPr>
          <p:cNvSpPr/>
          <p:nvPr/>
        </p:nvSpPr>
        <p:spPr>
          <a:xfrm>
            <a:off x="3096090" y="3356301"/>
            <a:ext cx="2979057" cy="1992086"/>
          </a:xfrm>
          <a:prstGeom prst="chevron">
            <a:avLst>
              <a:gd name="adj" fmla="val 14481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section 4.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System life cycle for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generic control systems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and technology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developments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generic chopper control system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generic cryomodule control system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generic RF control system</a:t>
            </a:r>
          </a:p>
        </p:txBody>
      </p:sp>
      <p:sp>
        <p:nvSpPr>
          <p:cNvPr id="23" name="Chevron 22">
            <a:extLst>
              <a:ext uri="{FF2B5EF4-FFF2-40B4-BE49-F238E27FC236}">
                <a16:creationId xmlns:a16="http://schemas.microsoft.com/office/drawing/2014/main" id="{78140EC7-2B8C-654F-8CE7-B21AFA8C8994}"/>
              </a:ext>
            </a:extLst>
          </p:cNvPr>
          <p:cNvSpPr/>
          <p:nvPr/>
        </p:nvSpPr>
        <p:spPr>
          <a:xfrm>
            <a:off x="903349" y="3345967"/>
            <a:ext cx="2227943" cy="1992086"/>
          </a:xfrm>
          <a:prstGeom prst="chevron">
            <a:avLst>
              <a:gd name="adj" fmla="val 14481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section 5.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Standard control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components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and software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sz="1400" i="1" dirty="0">
                <a:solidFill>
                  <a:schemeClr val="tx1"/>
                </a:solidFill>
              </a:rPr>
              <a:t>drivers, PCB boards,</a:t>
            </a:r>
          </a:p>
          <a:p>
            <a:pPr algn="ctr"/>
            <a:r>
              <a:rPr lang="en-GB" sz="1400" i="1" dirty="0">
                <a:solidFill>
                  <a:schemeClr val="tx1"/>
                </a:solidFill>
              </a:rPr>
              <a:t>hardware modules, APIs</a:t>
            </a:r>
          </a:p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24" name="Cube 23">
            <a:extLst>
              <a:ext uri="{FF2B5EF4-FFF2-40B4-BE49-F238E27FC236}">
                <a16:creationId xmlns:a16="http://schemas.microsoft.com/office/drawing/2014/main" id="{AA8B4CF6-732C-5C46-810E-8A9BE408DF85}"/>
              </a:ext>
            </a:extLst>
          </p:cNvPr>
          <p:cNvSpPr/>
          <p:nvPr/>
        </p:nvSpPr>
        <p:spPr>
          <a:xfrm>
            <a:off x="2025290" y="5422038"/>
            <a:ext cx="205949" cy="355825"/>
          </a:xfrm>
          <a:prstGeom prst="cube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endParaRPr lang="en-GB" sz="1400" dirty="0">
              <a:solidFill>
                <a:schemeClr val="tx1"/>
              </a:solidFill>
              <a:latin typeface="Times" pitchFamily="2" charset="0"/>
            </a:endParaRPr>
          </a:p>
          <a:p>
            <a:endParaRPr lang="en-GB" sz="1400" dirty="0">
              <a:solidFill>
                <a:schemeClr val="tx1"/>
              </a:solidFill>
              <a:latin typeface="Times" pitchFamily="2" charset="0"/>
            </a:endParaRPr>
          </a:p>
          <a:p>
            <a:pPr algn="ctr"/>
            <a:endParaRPr lang="en-GB" sz="1400" dirty="0">
              <a:latin typeface="Times" pitchFamily="2" charset="0"/>
            </a:endParaRPr>
          </a:p>
        </p:txBody>
      </p:sp>
      <p:sp>
        <p:nvSpPr>
          <p:cNvPr id="25" name="Cube 24">
            <a:extLst>
              <a:ext uri="{FF2B5EF4-FFF2-40B4-BE49-F238E27FC236}">
                <a16:creationId xmlns:a16="http://schemas.microsoft.com/office/drawing/2014/main" id="{608BFC6C-5273-6741-AB0C-C3DC41702ECE}"/>
              </a:ext>
            </a:extLst>
          </p:cNvPr>
          <p:cNvSpPr/>
          <p:nvPr/>
        </p:nvSpPr>
        <p:spPr>
          <a:xfrm>
            <a:off x="3747402" y="5436043"/>
            <a:ext cx="1760052" cy="732885"/>
          </a:xfrm>
          <a:prstGeom prst="cube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200" dirty="0">
                <a:solidFill>
                  <a:schemeClr val="tx1"/>
                </a:solidFill>
                <a:latin typeface="Times" pitchFamily="2" charset="0"/>
              </a:rPr>
              <a:t>ESS standardised</a:t>
            </a:r>
          </a:p>
          <a:p>
            <a:r>
              <a:rPr lang="en-GB" sz="1200" dirty="0">
                <a:solidFill>
                  <a:schemeClr val="tx1"/>
                </a:solidFill>
                <a:latin typeface="Times" pitchFamily="2" charset="0"/>
              </a:rPr>
              <a:t>generic control systems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6" name="Cube 25">
            <a:extLst>
              <a:ext uri="{FF2B5EF4-FFF2-40B4-BE49-F238E27FC236}">
                <a16:creationId xmlns:a16="http://schemas.microsoft.com/office/drawing/2014/main" id="{E8E6D967-C870-EF4D-BBF9-C806E92A3828}"/>
              </a:ext>
            </a:extLst>
          </p:cNvPr>
          <p:cNvSpPr/>
          <p:nvPr/>
        </p:nvSpPr>
        <p:spPr>
          <a:xfrm>
            <a:off x="6312295" y="5436043"/>
            <a:ext cx="2000116" cy="732885"/>
          </a:xfrm>
          <a:prstGeom prst="cub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GB" sz="1200" dirty="0">
                <a:solidFill>
                  <a:schemeClr val="tx1"/>
                </a:solidFill>
                <a:latin typeface="Times" pitchFamily="2" charset="0"/>
              </a:rPr>
              <a:t>ESS facility</a:t>
            </a:r>
          </a:p>
          <a:p>
            <a:r>
              <a:rPr lang="en-GB" sz="1200" dirty="0">
                <a:solidFill>
                  <a:schemeClr val="tx1"/>
                </a:solidFill>
                <a:latin typeface="Times" pitchFamily="2" charset="0"/>
              </a:rPr>
              <a:t>control systems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32F8FC-22AE-FD45-B7B3-CEC2AB06B8DC}"/>
              </a:ext>
            </a:extLst>
          </p:cNvPr>
          <p:cNvSpPr txBox="1"/>
          <p:nvPr/>
        </p:nvSpPr>
        <p:spPr>
          <a:xfrm>
            <a:off x="866782" y="5941907"/>
            <a:ext cx="172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" pitchFamily="2" charset="0"/>
              </a:rPr>
              <a:t>ESS standardised</a:t>
            </a:r>
          </a:p>
          <a:p>
            <a:r>
              <a:rPr lang="en-GB" sz="1400" dirty="0">
                <a:latin typeface="Times" pitchFamily="2" charset="0"/>
              </a:rPr>
              <a:t>control components</a:t>
            </a:r>
          </a:p>
        </p:txBody>
      </p:sp>
      <p:sp>
        <p:nvSpPr>
          <p:cNvPr id="28" name="Cube 27">
            <a:extLst>
              <a:ext uri="{FF2B5EF4-FFF2-40B4-BE49-F238E27FC236}">
                <a16:creationId xmlns:a16="http://schemas.microsoft.com/office/drawing/2014/main" id="{83051748-D575-E742-B2CA-348812C1A5BF}"/>
              </a:ext>
            </a:extLst>
          </p:cNvPr>
          <p:cNvSpPr/>
          <p:nvPr/>
        </p:nvSpPr>
        <p:spPr>
          <a:xfrm>
            <a:off x="1524434" y="5698866"/>
            <a:ext cx="411897" cy="243041"/>
          </a:xfrm>
          <a:prstGeom prst="cube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endParaRPr lang="en-GB" sz="1400" dirty="0">
              <a:solidFill>
                <a:schemeClr val="tx1"/>
              </a:solidFill>
              <a:latin typeface="Times" pitchFamily="2" charset="0"/>
            </a:endParaRPr>
          </a:p>
          <a:p>
            <a:endParaRPr lang="en-GB" sz="1400" dirty="0">
              <a:solidFill>
                <a:schemeClr val="tx1"/>
              </a:solidFill>
              <a:latin typeface="Times" pitchFamily="2" charset="0"/>
            </a:endParaRPr>
          </a:p>
          <a:p>
            <a:pPr algn="ctr"/>
            <a:endParaRPr lang="en-GB" sz="1400" dirty="0">
              <a:latin typeface="Times" pitchFamily="2" charset="0"/>
            </a:endParaRPr>
          </a:p>
        </p:txBody>
      </p:sp>
      <p:sp>
        <p:nvSpPr>
          <p:cNvPr id="29" name="Can 28">
            <a:extLst>
              <a:ext uri="{FF2B5EF4-FFF2-40B4-BE49-F238E27FC236}">
                <a16:creationId xmlns:a16="http://schemas.microsoft.com/office/drawing/2014/main" id="{22EF36B0-6C5C-C047-9D6D-8332F325A58C}"/>
              </a:ext>
            </a:extLst>
          </p:cNvPr>
          <p:cNvSpPr/>
          <p:nvPr/>
        </p:nvSpPr>
        <p:spPr>
          <a:xfrm>
            <a:off x="2349183" y="5610834"/>
            <a:ext cx="288353" cy="222336"/>
          </a:xfrm>
          <a:prstGeom prst="can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Left Arrow 29">
            <a:extLst>
              <a:ext uri="{FF2B5EF4-FFF2-40B4-BE49-F238E27FC236}">
                <a16:creationId xmlns:a16="http://schemas.microsoft.com/office/drawing/2014/main" id="{72191A97-E078-C548-8779-0E32862B6F1B}"/>
              </a:ext>
            </a:extLst>
          </p:cNvPr>
          <p:cNvSpPr/>
          <p:nvPr/>
        </p:nvSpPr>
        <p:spPr>
          <a:xfrm flipH="1">
            <a:off x="5625398" y="5599950"/>
            <a:ext cx="558085" cy="349535"/>
          </a:xfrm>
          <a:prstGeom prst="left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Left Arrow 30">
            <a:extLst>
              <a:ext uri="{FF2B5EF4-FFF2-40B4-BE49-F238E27FC236}">
                <a16:creationId xmlns:a16="http://schemas.microsoft.com/office/drawing/2014/main" id="{69DE8789-4A4F-7A47-AF8D-49A12B6D426D}"/>
              </a:ext>
            </a:extLst>
          </p:cNvPr>
          <p:cNvSpPr/>
          <p:nvPr/>
        </p:nvSpPr>
        <p:spPr>
          <a:xfrm flipH="1">
            <a:off x="2846594" y="5603129"/>
            <a:ext cx="754671" cy="349535"/>
          </a:xfrm>
          <a:prstGeom prst="leftArrow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86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88B33-3D2E-9042-AF68-167BAEDEC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Generic control system life cycle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284ED-F5E0-0740-8D09-FBD727BAD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 dirty="0"/>
          </a:p>
        </p:txBody>
      </p:sp>
      <p:sp>
        <p:nvSpPr>
          <p:cNvPr id="5" name="Chevron 4">
            <a:extLst>
              <a:ext uri="{FF2B5EF4-FFF2-40B4-BE49-F238E27FC236}">
                <a16:creationId xmlns:a16="http://schemas.microsoft.com/office/drawing/2014/main" id="{F1BFAEF5-8D05-D645-A5CA-8626E70ED6BB}"/>
              </a:ext>
            </a:extLst>
          </p:cNvPr>
          <p:cNvSpPr/>
          <p:nvPr/>
        </p:nvSpPr>
        <p:spPr>
          <a:xfrm>
            <a:off x="1044168" y="2060850"/>
            <a:ext cx="1554851" cy="778279"/>
          </a:xfrm>
          <a:prstGeom prst="chevron">
            <a:avLst>
              <a:gd name="adj" fmla="val 1963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000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   Requirements</a:t>
            </a:r>
          </a:p>
        </p:txBody>
      </p:sp>
      <p:sp>
        <p:nvSpPr>
          <p:cNvPr id="6" name="Chevron 5">
            <a:extLst>
              <a:ext uri="{FF2B5EF4-FFF2-40B4-BE49-F238E27FC236}">
                <a16:creationId xmlns:a16="http://schemas.microsoft.com/office/drawing/2014/main" id="{2B97287C-898A-404C-8E50-C41F1294B75D}"/>
              </a:ext>
            </a:extLst>
          </p:cNvPr>
          <p:cNvSpPr/>
          <p:nvPr/>
        </p:nvSpPr>
        <p:spPr>
          <a:xfrm>
            <a:off x="2599019" y="2060847"/>
            <a:ext cx="1786281" cy="778279"/>
          </a:xfrm>
          <a:prstGeom prst="chevron">
            <a:avLst>
              <a:gd name="adj" fmla="val 1963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000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Design</a:t>
            </a:r>
          </a:p>
        </p:txBody>
      </p:sp>
      <p:sp>
        <p:nvSpPr>
          <p:cNvPr id="7" name="Chevron 6">
            <a:extLst>
              <a:ext uri="{FF2B5EF4-FFF2-40B4-BE49-F238E27FC236}">
                <a16:creationId xmlns:a16="http://schemas.microsoft.com/office/drawing/2014/main" id="{A21738F7-0BD7-9341-B219-6C6545D02197}"/>
              </a:ext>
            </a:extLst>
          </p:cNvPr>
          <p:cNvSpPr/>
          <p:nvPr/>
        </p:nvSpPr>
        <p:spPr>
          <a:xfrm>
            <a:off x="4385300" y="2060848"/>
            <a:ext cx="1554851" cy="778279"/>
          </a:xfrm>
          <a:prstGeom prst="chevron">
            <a:avLst>
              <a:gd name="adj" fmla="val 1963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000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  Development</a:t>
            </a:r>
          </a:p>
        </p:txBody>
      </p:sp>
      <p:sp>
        <p:nvSpPr>
          <p:cNvPr id="8" name="Chevron 7">
            <a:extLst>
              <a:ext uri="{FF2B5EF4-FFF2-40B4-BE49-F238E27FC236}">
                <a16:creationId xmlns:a16="http://schemas.microsoft.com/office/drawing/2014/main" id="{9F9AC6A1-EEB5-3445-AABF-D5D02644FB7B}"/>
              </a:ext>
            </a:extLst>
          </p:cNvPr>
          <p:cNvSpPr/>
          <p:nvPr/>
        </p:nvSpPr>
        <p:spPr>
          <a:xfrm>
            <a:off x="5940152" y="2060848"/>
            <a:ext cx="1454840" cy="778279"/>
          </a:xfrm>
          <a:prstGeom prst="chevron">
            <a:avLst>
              <a:gd name="adj" fmla="val 1963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0000"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  Integration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and Test</a:t>
            </a:r>
          </a:p>
        </p:txBody>
      </p:sp>
      <p:sp>
        <p:nvSpPr>
          <p:cNvPr id="9" name="Chevron 8">
            <a:extLst>
              <a:ext uri="{FF2B5EF4-FFF2-40B4-BE49-F238E27FC236}">
                <a16:creationId xmlns:a16="http://schemas.microsoft.com/office/drawing/2014/main" id="{CCFA398F-07C6-6644-9BCC-7D143F204BD6}"/>
              </a:ext>
            </a:extLst>
          </p:cNvPr>
          <p:cNvSpPr/>
          <p:nvPr/>
        </p:nvSpPr>
        <p:spPr>
          <a:xfrm>
            <a:off x="5480544" y="4574052"/>
            <a:ext cx="380143" cy="205483"/>
          </a:xfrm>
          <a:prstGeom prst="chevron">
            <a:avLst>
              <a:gd name="adj" fmla="val 1963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0000" rtlCol="0" anchor="ctr"/>
          <a:lstStyle/>
          <a:p>
            <a:pPr algn="ctr"/>
            <a:r>
              <a:rPr lang="en-GB" sz="1400" i="1" dirty="0">
                <a:solidFill>
                  <a:schemeClr val="tx1"/>
                </a:solidFill>
                <a:latin typeface="Times" pitchFamily="2" charset="0"/>
              </a:rPr>
              <a:t>                                                    system life cycle phase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Diamond 9">
            <a:extLst>
              <a:ext uri="{FF2B5EF4-FFF2-40B4-BE49-F238E27FC236}">
                <a16:creationId xmlns:a16="http://schemas.microsoft.com/office/drawing/2014/main" id="{2F51BD42-B1A6-9D48-AFC7-2BA7322771D0}"/>
              </a:ext>
            </a:extLst>
          </p:cNvPr>
          <p:cNvSpPr/>
          <p:nvPr/>
        </p:nvSpPr>
        <p:spPr>
          <a:xfrm>
            <a:off x="5558928" y="4856129"/>
            <a:ext cx="223373" cy="223372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GB" sz="1400" i="1" dirty="0">
                <a:latin typeface="Times" pitchFamily="2" charset="0"/>
              </a:rPr>
              <a:t>                                      system review</a:t>
            </a:r>
          </a:p>
        </p:txBody>
      </p:sp>
      <p:sp>
        <p:nvSpPr>
          <p:cNvPr id="11" name="Diamond 10">
            <a:extLst>
              <a:ext uri="{FF2B5EF4-FFF2-40B4-BE49-F238E27FC236}">
                <a16:creationId xmlns:a16="http://schemas.microsoft.com/office/drawing/2014/main" id="{A4BEEDBB-45F0-B64A-8F7D-36B6072E5989}"/>
              </a:ext>
            </a:extLst>
          </p:cNvPr>
          <p:cNvSpPr/>
          <p:nvPr/>
        </p:nvSpPr>
        <p:spPr>
          <a:xfrm>
            <a:off x="2298067" y="3042240"/>
            <a:ext cx="227971" cy="22797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SRR</a:t>
            </a:r>
          </a:p>
          <a:p>
            <a:pPr algn="ctr"/>
            <a:r>
              <a:rPr lang="en-GB" sz="1400" i="1" dirty="0">
                <a:latin typeface="Times" pitchFamily="2" charset="0"/>
                <a:cs typeface="Calibri" panose="020F0502020204030204" pitchFamily="34" charset="0"/>
              </a:rPr>
              <a:t>System</a:t>
            </a:r>
          </a:p>
          <a:p>
            <a:pPr algn="ctr"/>
            <a:r>
              <a:rPr lang="en-GB" sz="1400" i="1" dirty="0">
                <a:latin typeface="Times" pitchFamily="2" charset="0"/>
                <a:cs typeface="Calibri" panose="020F0502020204030204" pitchFamily="34" charset="0"/>
              </a:rPr>
              <a:t>Requirements</a:t>
            </a:r>
          </a:p>
          <a:p>
            <a:pPr algn="ctr"/>
            <a:r>
              <a:rPr lang="en-GB" sz="1400" i="1" dirty="0">
                <a:latin typeface="Times" pitchFamily="2" charset="0"/>
                <a:cs typeface="Calibri" panose="020F0502020204030204" pitchFamily="34" charset="0"/>
              </a:rPr>
              <a:t>Review</a:t>
            </a:r>
          </a:p>
        </p:txBody>
      </p:sp>
      <p:sp>
        <p:nvSpPr>
          <p:cNvPr id="12" name="Diamond 11">
            <a:extLst>
              <a:ext uri="{FF2B5EF4-FFF2-40B4-BE49-F238E27FC236}">
                <a16:creationId xmlns:a16="http://schemas.microsoft.com/office/drawing/2014/main" id="{775B9FB9-F405-0D4A-AEBD-DED31E1F89A6}"/>
              </a:ext>
            </a:extLst>
          </p:cNvPr>
          <p:cNvSpPr/>
          <p:nvPr/>
        </p:nvSpPr>
        <p:spPr>
          <a:xfrm>
            <a:off x="4097884" y="3057842"/>
            <a:ext cx="227971" cy="22797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CDR</a:t>
            </a:r>
          </a:p>
          <a:p>
            <a:pPr algn="ctr"/>
            <a:r>
              <a:rPr lang="en-GB" sz="1400" i="1" dirty="0">
                <a:latin typeface="Times" pitchFamily="2" charset="0"/>
                <a:cs typeface="Calibri" panose="020F0502020204030204" pitchFamily="34" charset="0"/>
              </a:rPr>
              <a:t>Critical</a:t>
            </a:r>
          </a:p>
          <a:p>
            <a:pPr algn="ctr"/>
            <a:r>
              <a:rPr lang="en-GB" sz="1400" i="1" dirty="0">
                <a:latin typeface="Times" pitchFamily="2" charset="0"/>
                <a:cs typeface="Calibri" panose="020F0502020204030204" pitchFamily="34" charset="0"/>
              </a:rPr>
              <a:t>Design</a:t>
            </a:r>
          </a:p>
          <a:p>
            <a:pPr algn="ctr"/>
            <a:r>
              <a:rPr lang="en-GB" sz="1400" i="1" dirty="0">
                <a:latin typeface="Times" pitchFamily="2" charset="0"/>
                <a:cs typeface="Calibri" panose="020F0502020204030204" pitchFamily="34" charset="0"/>
              </a:rPr>
              <a:t>Review</a:t>
            </a:r>
          </a:p>
        </p:txBody>
      </p:sp>
      <p:sp>
        <p:nvSpPr>
          <p:cNvPr id="13" name="Diamond 12">
            <a:extLst>
              <a:ext uri="{FF2B5EF4-FFF2-40B4-BE49-F238E27FC236}">
                <a16:creationId xmlns:a16="http://schemas.microsoft.com/office/drawing/2014/main" id="{4F034D31-42A4-8C4E-9619-471BF4322BF5}"/>
              </a:ext>
            </a:extLst>
          </p:cNvPr>
          <p:cNvSpPr/>
          <p:nvPr/>
        </p:nvSpPr>
        <p:spPr>
          <a:xfrm>
            <a:off x="7118066" y="3036958"/>
            <a:ext cx="227971" cy="227970"/>
          </a:xfrm>
          <a:prstGeom prst="diamond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SAR</a:t>
            </a:r>
          </a:p>
          <a:p>
            <a:pPr algn="ctr"/>
            <a:r>
              <a:rPr lang="en-GB" sz="1400" i="1" dirty="0">
                <a:latin typeface="Times" pitchFamily="2" charset="0"/>
                <a:cs typeface="Calibri" panose="020F0502020204030204" pitchFamily="34" charset="0"/>
              </a:rPr>
              <a:t>System</a:t>
            </a:r>
          </a:p>
          <a:p>
            <a:pPr algn="ctr"/>
            <a:r>
              <a:rPr lang="en-GB" sz="1400" i="1" dirty="0">
                <a:latin typeface="Times" pitchFamily="2" charset="0"/>
                <a:cs typeface="Calibri" panose="020F0502020204030204" pitchFamily="34" charset="0"/>
              </a:rPr>
              <a:t>Acceptance</a:t>
            </a:r>
          </a:p>
          <a:p>
            <a:pPr algn="ctr"/>
            <a:r>
              <a:rPr lang="en-GB" sz="1400" i="1" dirty="0">
                <a:latin typeface="Times" pitchFamily="2" charset="0"/>
                <a:cs typeface="Calibri" panose="020F0502020204030204" pitchFamily="34" charset="0"/>
              </a:rPr>
              <a:t>Review</a:t>
            </a:r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2F1AB604-78BA-5743-85B1-FC6FED0506B8}"/>
              </a:ext>
            </a:extLst>
          </p:cNvPr>
          <p:cNvSpPr/>
          <p:nvPr/>
        </p:nvSpPr>
        <p:spPr>
          <a:xfrm>
            <a:off x="457200" y="4581129"/>
            <a:ext cx="4546848" cy="1944216"/>
          </a:xfrm>
          <a:prstGeom prst="wedgeRectCallout">
            <a:avLst>
              <a:gd name="adj1" fmla="val 16319"/>
              <a:gd name="adj2" fmla="val -4935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>
                <a:latin typeface="Times" pitchFamily="2" charset="0"/>
              </a:rPr>
              <a:t>Use this for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Times" pitchFamily="2" charset="0"/>
              </a:rPr>
              <a:t>Standard MTCA crate </a:t>
            </a:r>
            <a:r>
              <a:rPr lang="en-GB" dirty="0" smtClean="0">
                <a:solidFill>
                  <a:schemeClr val="tx1"/>
                </a:solidFill>
                <a:latin typeface="Times" pitchFamily="2" charset="0"/>
              </a:rPr>
              <a:t>configurations </a:t>
            </a:r>
            <a:r>
              <a:rPr lang="en-GB" dirty="0" smtClean="0">
                <a:solidFill>
                  <a:schemeClr val="tx1"/>
                </a:solidFill>
                <a:latin typeface="Times" pitchFamily="2" charset="0"/>
              </a:rPr>
              <a:t>(e.g. </a:t>
            </a:r>
            <a:r>
              <a:rPr lang="en-GB" dirty="0" smtClean="0">
                <a:solidFill>
                  <a:schemeClr val="tx1"/>
                </a:solidFill>
                <a:latin typeface="Times" pitchFamily="2" charset="0"/>
              </a:rPr>
              <a:t>generic BLM crate)</a:t>
            </a:r>
            <a:endParaRPr lang="en-GB" dirty="0" smtClean="0">
              <a:solidFill>
                <a:schemeClr val="tx1"/>
              </a:solidFill>
              <a:latin typeface="Times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Times" pitchFamily="2" charset="0"/>
              </a:rPr>
              <a:t>Standard EPICS modules and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Times" pitchFamily="2" charset="0"/>
              </a:rPr>
              <a:t>Other reusable standard systems</a:t>
            </a:r>
            <a:endParaRPr lang="en-GB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98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88B33-3D2E-9042-AF68-167BAEDEC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ESS facility </a:t>
            </a:r>
            <a:r>
              <a:rPr lang="en-GB" dirty="0"/>
              <a:t>control system life cycle</a:t>
            </a:r>
          </a:p>
        </p:txBody>
      </p:sp>
      <p:pic>
        <p:nvPicPr>
          <p:cNvPr id="15" name="Picture 14"/>
          <p:cNvPicPr/>
          <p:nvPr/>
        </p:nvPicPr>
        <p:blipFill>
          <a:blip r:embed="rId2"/>
          <a:stretch>
            <a:fillRect/>
          </a:stretch>
        </p:blipFill>
        <p:spPr>
          <a:xfrm>
            <a:off x="539552" y="1556792"/>
            <a:ext cx="6120680" cy="4752528"/>
          </a:xfrm>
          <a:prstGeom prst="rect">
            <a:avLst/>
          </a:prstGeom>
        </p:spPr>
      </p:pic>
      <p:sp>
        <p:nvSpPr>
          <p:cNvPr id="16" name="Rectangular Callout 15">
            <a:extLst>
              <a:ext uri="{FF2B5EF4-FFF2-40B4-BE49-F238E27FC236}">
                <a16:creationId xmlns:a16="http://schemas.microsoft.com/office/drawing/2014/main" id="{2F1AB604-78BA-5743-85B1-FC6FED0506B8}"/>
              </a:ext>
            </a:extLst>
          </p:cNvPr>
          <p:cNvSpPr/>
          <p:nvPr/>
        </p:nvSpPr>
        <p:spPr>
          <a:xfrm>
            <a:off x="6804248" y="1628800"/>
            <a:ext cx="1944216" cy="4248472"/>
          </a:xfrm>
          <a:prstGeom prst="wedgeRectCallout">
            <a:avLst>
              <a:gd name="adj1" fmla="val 16319"/>
              <a:gd name="adj2" fmla="val -4935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>
                <a:latin typeface="Times" pitchFamily="2" charset="0"/>
              </a:rPr>
              <a:t>Use this for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Times" pitchFamily="2" charset="0"/>
              </a:rPr>
              <a:t>Beam loss monitoring syste</a:t>
            </a:r>
            <a:r>
              <a:rPr lang="en-GB" dirty="0">
                <a:latin typeface="Times" pitchFamily="2" charset="0"/>
              </a:rPr>
              <a:t>m</a:t>
            </a:r>
            <a:endParaRPr lang="en-GB" dirty="0" smtClean="0">
              <a:latin typeface="Times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Times" pitchFamily="2" charset="0"/>
              </a:rPr>
              <a:t>Beam position monitoring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latin typeface="Times" pitchFamily="2" charset="0"/>
              </a:rPr>
              <a:t>Other ESS wides systems built on the standard systems </a:t>
            </a:r>
            <a:endParaRPr lang="en-GB" dirty="0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35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 packages and line management in ICS HWI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  <p:sp>
        <p:nvSpPr>
          <p:cNvPr id="3" name="TextBox 2"/>
          <p:cNvSpPr txBox="1"/>
          <p:nvPr/>
        </p:nvSpPr>
        <p:spPr>
          <a:xfrm>
            <a:off x="335643" y="2828201"/>
            <a:ext cx="252028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WP04: Hardware Core</a:t>
            </a:r>
          </a:p>
          <a:p>
            <a:pPr algn="ctr"/>
            <a:r>
              <a:rPr lang="en-US" dirty="0" smtClean="0"/>
              <a:t>Simone Farina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87463" y="2828201"/>
            <a:ext cx="252028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WP10: Accelerator integration</a:t>
            </a:r>
          </a:p>
          <a:p>
            <a:pPr algn="ctr"/>
            <a:r>
              <a:rPr lang="en-US" dirty="0" smtClean="0"/>
              <a:t>Philippe Rabis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78013" y="3133000"/>
            <a:ext cx="252028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WP11: Target integration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25613" y="2980600"/>
            <a:ext cx="252028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WP11: Target integration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73213" y="2828200"/>
            <a:ext cx="252028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WP11: Target integration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4717275"/>
            <a:ext cx="8568952" cy="111585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35643" y="2060848"/>
            <a:ext cx="836265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Hardware and Integration Group</a:t>
            </a:r>
          </a:p>
          <a:p>
            <a:pPr algn="ctr"/>
            <a:r>
              <a:rPr lang="en-US" dirty="0" smtClean="0"/>
              <a:t>Karl Vestin</a:t>
            </a:r>
            <a:endParaRPr lang="en-US" dirty="0"/>
          </a:p>
        </p:txBody>
      </p:sp>
      <p:sp>
        <p:nvSpPr>
          <p:cNvPr id="13" name="Left Brace 12"/>
          <p:cNvSpPr/>
          <p:nvPr/>
        </p:nvSpPr>
        <p:spPr>
          <a:xfrm rot="5400000">
            <a:off x="2703220" y="1859684"/>
            <a:ext cx="587496" cy="5022271"/>
          </a:xfrm>
          <a:prstGeom prst="leftBrace">
            <a:avLst>
              <a:gd name="adj1" fmla="val 8333"/>
              <a:gd name="adj2" fmla="val 8042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607743" y="3872553"/>
            <a:ext cx="1628553" cy="816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5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System ownership for beam instruments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BF7A28-DC0E-B649-82CC-3905ED06B094}"/>
              </a:ext>
            </a:extLst>
          </p:cNvPr>
          <p:cNvSpPr/>
          <p:nvPr/>
        </p:nvSpPr>
        <p:spPr>
          <a:xfrm>
            <a:off x="3347864" y="1556792"/>
            <a:ext cx="20882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Proton Beam</a:t>
            </a:r>
          </a:p>
          <a:p>
            <a:pPr algn="ctr"/>
            <a:r>
              <a:rPr lang="en-GB" dirty="0"/>
              <a:t>Instrumentation</a:t>
            </a:r>
          </a:p>
          <a:p>
            <a:pPr algn="ctr"/>
            <a:r>
              <a:rPr lang="en-GB" dirty="0"/>
              <a:t>Systems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6377A35-7784-A24C-8874-5D76B67D953A}"/>
              </a:ext>
            </a:extLst>
          </p:cNvPr>
          <p:cNvSpPr/>
          <p:nvPr/>
        </p:nvSpPr>
        <p:spPr>
          <a:xfrm>
            <a:off x="323528" y="2906106"/>
            <a:ext cx="1353879" cy="766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BCMs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9CFFE6-A0E5-B14B-B903-521B666EE27A}"/>
              </a:ext>
            </a:extLst>
          </p:cNvPr>
          <p:cNvSpPr/>
          <p:nvPr/>
        </p:nvSpPr>
        <p:spPr>
          <a:xfrm>
            <a:off x="2017649" y="2906106"/>
            <a:ext cx="1353879" cy="766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BLMs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2C70EF-5D26-EA4F-9B17-E7F6A6C8B680}"/>
              </a:ext>
            </a:extLst>
          </p:cNvPr>
          <p:cNvSpPr/>
          <p:nvPr/>
        </p:nvSpPr>
        <p:spPr>
          <a:xfrm>
            <a:off x="3711770" y="2904829"/>
            <a:ext cx="1353879" cy="766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BPMs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56C575-A99D-E743-9006-6951391DB519}"/>
              </a:ext>
            </a:extLst>
          </p:cNvPr>
          <p:cNvSpPr/>
          <p:nvPr/>
        </p:nvSpPr>
        <p:spPr>
          <a:xfrm>
            <a:off x="7380312" y="2904829"/>
            <a:ext cx="1601479" cy="742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&lt;other local BI group/system&gt;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F8858EF-EFB8-4045-835D-E6F7E8D2C9B0}"/>
              </a:ext>
            </a:extLst>
          </p:cNvPr>
          <p:cNvSpPr/>
          <p:nvPr/>
        </p:nvSpPr>
        <p:spPr>
          <a:xfrm>
            <a:off x="5363703" y="2904829"/>
            <a:ext cx="1353879" cy="766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FCs</a:t>
            </a:r>
          </a:p>
        </p:txBody>
      </p: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030C6BAE-0545-9349-96AA-65E8E4E55E60}"/>
              </a:ext>
            </a:extLst>
          </p:cNvPr>
          <p:cNvCxnSpPr>
            <a:cxnSpLocks/>
            <a:stCxn id="13" idx="0"/>
            <a:endCxn id="12" idx="2"/>
          </p:cNvCxnSpPr>
          <p:nvPr/>
        </p:nvCxnSpPr>
        <p:spPr>
          <a:xfrm rot="5400000" flipH="1" flipV="1">
            <a:off x="2489619" y="1003745"/>
            <a:ext cx="413210" cy="339151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607A2F58-18C7-B04B-93EA-52AF15B80206}"/>
              </a:ext>
            </a:extLst>
          </p:cNvPr>
          <p:cNvCxnSpPr>
            <a:cxnSpLocks/>
            <a:stCxn id="14" idx="0"/>
            <a:endCxn id="12" idx="2"/>
          </p:cNvCxnSpPr>
          <p:nvPr/>
        </p:nvCxnSpPr>
        <p:spPr>
          <a:xfrm rot="5400000" flipH="1" flipV="1">
            <a:off x="3336679" y="1850806"/>
            <a:ext cx="413210" cy="169739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CE35D343-5E0A-8443-8B7F-DF0BC286EC38}"/>
              </a:ext>
            </a:extLst>
          </p:cNvPr>
          <p:cNvCxnSpPr>
            <a:cxnSpLocks/>
            <a:stCxn id="15" idx="0"/>
            <a:endCxn id="12" idx="2"/>
          </p:cNvCxnSpPr>
          <p:nvPr/>
        </p:nvCxnSpPr>
        <p:spPr>
          <a:xfrm rot="5400000" flipH="1" flipV="1">
            <a:off x="4184379" y="2697228"/>
            <a:ext cx="411933" cy="327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87492E25-98BC-9248-B6D9-EC9C6FEB8DE0}"/>
              </a:ext>
            </a:extLst>
          </p:cNvPr>
          <p:cNvCxnSpPr>
            <a:cxnSpLocks/>
            <a:stCxn id="16" idx="0"/>
            <a:endCxn id="12" idx="2"/>
          </p:cNvCxnSpPr>
          <p:nvPr/>
        </p:nvCxnSpPr>
        <p:spPr>
          <a:xfrm rot="16200000" flipV="1">
            <a:off x="6080550" y="804327"/>
            <a:ext cx="411933" cy="378907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lgDash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8DD184D5-E22B-1E47-9DB0-2DBF1B6A1FD8}"/>
              </a:ext>
            </a:extLst>
          </p:cNvPr>
          <p:cNvCxnSpPr>
            <a:cxnSpLocks/>
            <a:stCxn id="17" idx="0"/>
            <a:endCxn id="12" idx="2"/>
          </p:cNvCxnSpPr>
          <p:nvPr/>
        </p:nvCxnSpPr>
        <p:spPr>
          <a:xfrm rot="16200000" flipV="1">
            <a:off x="5010346" y="1874531"/>
            <a:ext cx="411933" cy="16486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F353959A-400C-C84D-A957-C59125B83058}"/>
              </a:ext>
            </a:extLst>
          </p:cNvPr>
          <p:cNvSpPr/>
          <p:nvPr/>
        </p:nvSpPr>
        <p:spPr>
          <a:xfrm>
            <a:off x="1516506" y="4147331"/>
            <a:ext cx="1353879" cy="766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BPM-01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A8BAD7-BB37-514B-B450-5DC66E2320E3}"/>
              </a:ext>
            </a:extLst>
          </p:cNvPr>
          <p:cNvSpPr/>
          <p:nvPr/>
        </p:nvSpPr>
        <p:spPr>
          <a:xfrm>
            <a:off x="4908197" y="4147331"/>
            <a:ext cx="1353879" cy="766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BPM-14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C70F7E3-2163-3B42-969B-840634FF1CC6}"/>
              </a:ext>
            </a:extLst>
          </p:cNvPr>
          <p:cNvSpPr/>
          <p:nvPr/>
        </p:nvSpPr>
        <p:spPr>
          <a:xfrm>
            <a:off x="6493981" y="4147331"/>
            <a:ext cx="1353879" cy="766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FBPM-01</a:t>
            </a:r>
          </a:p>
        </p:txBody>
      </p:sp>
      <p:cxnSp>
        <p:nvCxnSpPr>
          <p:cNvPr id="26" name="Elbow Connector 25">
            <a:extLst>
              <a:ext uri="{FF2B5EF4-FFF2-40B4-BE49-F238E27FC236}">
                <a16:creationId xmlns:a16="http://schemas.microsoft.com/office/drawing/2014/main" id="{3E695B34-DE70-984D-AE34-B6253E14FCB1}"/>
              </a:ext>
            </a:extLst>
          </p:cNvPr>
          <p:cNvCxnSpPr>
            <a:cxnSpLocks/>
            <a:stCxn id="23" idx="0"/>
            <a:endCxn id="15" idx="2"/>
          </p:cNvCxnSpPr>
          <p:nvPr/>
        </p:nvCxnSpPr>
        <p:spPr>
          <a:xfrm rot="5400000" flipH="1" flipV="1">
            <a:off x="3052898" y="2811519"/>
            <a:ext cx="476360" cy="219526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8D8784B-EE1E-1A4F-8BE9-FB7817075EC8}"/>
              </a:ext>
            </a:extLst>
          </p:cNvPr>
          <p:cNvSpPr/>
          <p:nvPr/>
        </p:nvSpPr>
        <p:spPr>
          <a:xfrm>
            <a:off x="3203848" y="4166169"/>
            <a:ext cx="1353879" cy="766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BPM-...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8EEEBB5D-F082-DD48-8037-4B17198C5800}"/>
              </a:ext>
            </a:extLst>
          </p:cNvPr>
          <p:cNvCxnSpPr>
            <a:cxnSpLocks/>
            <a:stCxn id="27" idx="0"/>
            <a:endCxn id="15" idx="2"/>
          </p:cNvCxnSpPr>
          <p:nvPr/>
        </p:nvCxnSpPr>
        <p:spPr>
          <a:xfrm rot="5400000" flipH="1" flipV="1">
            <a:off x="3887150" y="3664609"/>
            <a:ext cx="495198" cy="50792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7CDE9CBF-9FCB-1E45-8056-8EF434CCB3BC}"/>
              </a:ext>
            </a:extLst>
          </p:cNvPr>
          <p:cNvCxnSpPr>
            <a:cxnSpLocks/>
            <a:stCxn id="24" idx="0"/>
            <a:endCxn id="15" idx="2"/>
          </p:cNvCxnSpPr>
          <p:nvPr/>
        </p:nvCxnSpPr>
        <p:spPr>
          <a:xfrm rot="16200000" flipV="1">
            <a:off x="4748744" y="3310937"/>
            <a:ext cx="476360" cy="11964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3AF402F7-D75D-E74C-BB04-6E6EB37AE6E8}"/>
              </a:ext>
            </a:extLst>
          </p:cNvPr>
          <p:cNvCxnSpPr>
            <a:cxnSpLocks/>
            <a:stCxn id="25" idx="0"/>
            <a:endCxn id="15" idx="2"/>
          </p:cNvCxnSpPr>
          <p:nvPr/>
        </p:nvCxnSpPr>
        <p:spPr>
          <a:xfrm rot="16200000" flipV="1">
            <a:off x="5541636" y="2518045"/>
            <a:ext cx="476360" cy="278221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2351A87-1F34-254D-AA4E-C77E598C67C6}"/>
              </a:ext>
            </a:extLst>
          </p:cNvPr>
          <p:cNvSpPr/>
          <p:nvPr/>
        </p:nvSpPr>
        <p:spPr>
          <a:xfrm>
            <a:off x="162627" y="5590208"/>
            <a:ext cx="1353879" cy="766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BPM-01</a:t>
            </a:r>
          </a:p>
          <a:p>
            <a:pPr algn="ctr"/>
            <a:r>
              <a:rPr lang="en-GB" dirty="0"/>
              <a:t>.B01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6AE480F-D314-4F49-ACA3-66FFE67C2680}"/>
              </a:ext>
            </a:extLst>
          </p:cNvPr>
          <p:cNvSpPr/>
          <p:nvPr/>
        </p:nvSpPr>
        <p:spPr>
          <a:xfrm>
            <a:off x="6165279" y="5590208"/>
            <a:ext cx="1353879" cy="766142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rgbClr val="FFFF00"/>
              </a:gs>
              <a:gs pos="100000">
                <a:srgbClr val="FFFF00"/>
              </a:gs>
              <a:gs pos="71000">
                <a:srgbClr val="FFFF00"/>
              </a:gs>
              <a:gs pos="38000">
                <a:schemeClr val="accent5">
                  <a:lumMod val="60000"/>
                  <a:lumOff val="4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BPM-01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control system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4B9D631-9E7F-5543-BD83-B1F395FC6AAA}"/>
              </a:ext>
            </a:extLst>
          </p:cNvPr>
          <p:cNvSpPr/>
          <p:nvPr/>
        </p:nvSpPr>
        <p:spPr>
          <a:xfrm>
            <a:off x="1849969" y="5609046"/>
            <a:ext cx="1353879" cy="766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BPM-01</a:t>
            </a:r>
          </a:p>
          <a:p>
            <a:pPr algn="ctr"/>
            <a:r>
              <a:rPr lang="en-GB" dirty="0"/>
              <a:t>.B ...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2B9C970-7CA4-3048-8A52-54E6E26407D2}"/>
              </a:ext>
            </a:extLst>
          </p:cNvPr>
          <p:cNvSpPr/>
          <p:nvPr/>
        </p:nvSpPr>
        <p:spPr>
          <a:xfrm>
            <a:off x="3633045" y="5590208"/>
            <a:ext cx="1353879" cy="766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BPM-01</a:t>
            </a:r>
          </a:p>
          <a:p>
            <a:pPr algn="ctr"/>
            <a:r>
              <a:rPr lang="en-GB" dirty="0"/>
              <a:t>.B17</a:t>
            </a:r>
          </a:p>
        </p:txBody>
      </p: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508B68E2-1A9D-B649-997B-5DD797B53C78}"/>
              </a:ext>
            </a:extLst>
          </p:cNvPr>
          <p:cNvCxnSpPr>
            <a:cxnSpLocks/>
            <a:stCxn id="31" idx="0"/>
            <a:endCxn id="23" idx="2"/>
          </p:cNvCxnSpPr>
          <p:nvPr/>
        </p:nvCxnSpPr>
        <p:spPr>
          <a:xfrm rot="5400000" flipH="1" flipV="1">
            <a:off x="1178139" y="4574902"/>
            <a:ext cx="676735" cy="13538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>
            <a:extLst>
              <a:ext uri="{FF2B5EF4-FFF2-40B4-BE49-F238E27FC236}">
                <a16:creationId xmlns:a16="http://schemas.microsoft.com/office/drawing/2014/main" id="{9E6B9FBF-F566-044D-BB95-1C1121180266}"/>
              </a:ext>
            </a:extLst>
          </p:cNvPr>
          <p:cNvCxnSpPr>
            <a:cxnSpLocks/>
            <a:stCxn id="33" idx="0"/>
            <a:endCxn id="23" idx="2"/>
          </p:cNvCxnSpPr>
          <p:nvPr/>
        </p:nvCxnSpPr>
        <p:spPr>
          <a:xfrm rot="16200000" flipV="1">
            <a:off x="2012392" y="5094528"/>
            <a:ext cx="695573" cy="3334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>
            <a:extLst>
              <a:ext uri="{FF2B5EF4-FFF2-40B4-BE49-F238E27FC236}">
                <a16:creationId xmlns:a16="http://schemas.microsoft.com/office/drawing/2014/main" id="{ADCF33A1-67F0-B34A-BF0B-3FDAD1531FAD}"/>
              </a:ext>
            </a:extLst>
          </p:cNvPr>
          <p:cNvCxnSpPr>
            <a:cxnSpLocks/>
            <a:stCxn id="34" idx="0"/>
            <a:endCxn id="23" idx="2"/>
          </p:cNvCxnSpPr>
          <p:nvPr/>
        </p:nvCxnSpPr>
        <p:spPr>
          <a:xfrm rot="16200000" flipV="1">
            <a:off x="2913349" y="4193571"/>
            <a:ext cx="676735" cy="211653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>
            <a:extLst>
              <a:ext uri="{FF2B5EF4-FFF2-40B4-BE49-F238E27FC236}">
                <a16:creationId xmlns:a16="http://schemas.microsoft.com/office/drawing/2014/main" id="{98D37522-7F32-B440-916D-D80ABBAAE234}"/>
              </a:ext>
            </a:extLst>
          </p:cNvPr>
          <p:cNvCxnSpPr>
            <a:cxnSpLocks/>
            <a:stCxn id="32" idx="0"/>
            <a:endCxn id="23" idx="2"/>
          </p:cNvCxnSpPr>
          <p:nvPr/>
        </p:nvCxnSpPr>
        <p:spPr>
          <a:xfrm rot="16200000" flipV="1">
            <a:off x="4179466" y="2927454"/>
            <a:ext cx="676735" cy="464877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ular Callout 38"/>
          <p:cNvSpPr/>
          <p:nvPr/>
        </p:nvSpPr>
        <p:spPr>
          <a:xfrm>
            <a:off x="1115616" y="4912194"/>
            <a:ext cx="3235799" cy="685762"/>
          </a:xfrm>
          <a:prstGeom prst="wedgeRectCallout">
            <a:avLst>
              <a:gd name="adj1" fmla="val 103641"/>
              <a:gd name="adj2" fmla="val 133725"/>
            </a:avLst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ICS provides standard control system components (WP04)</a:t>
            </a:r>
            <a:endParaRPr lang="en-US" dirty="0"/>
          </a:p>
        </p:txBody>
      </p:sp>
      <p:sp>
        <p:nvSpPr>
          <p:cNvPr id="40" name="Rectangular Callout 39"/>
          <p:cNvSpPr/>
          <p:nvPr/>
        </p:nvSpPr>
        <p:spPr>
          <a:xfrm>
            <a:off x="1098376" y="4051694"/>
            <a:ext cx="3235799" cy="685762"/>
          </a:xfrm>
          <a:prstGeom prst="wedgeRectCallout">
            <a:avLst>
              <a:gd name="adj1" fmla="val 102674"/>
              <a:gd name="adj2" fmla="val 162037"/>
            </a:avLst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ICS delivers standard generic control systems (WP04)</a:t>
            </a:r>
            <a:endParaRPr lang="en-US" dirty="0"/>
          </a:p>
        </p:txBody>
      </p:sp>
      <p:sp>
        <p:nvSpPr>
          <p:cNvPr id="41" name="Rectangular Callout 40"/>
          <p:cNvSpPr/>
          <p:nvPr/>
        </p:nvSpPr>
        <p:spPr>
          <a:xfrm>
            <a:off x="1098375" y="3001744"/>
            <a:ext cx="3235799" cy="822288"/>
          </a:xfrm>
          <a:prstGeom prst="wedgeRectCallout">
            <a:avLst>
              <a:gd name="adj1" fmla="val 115080"/>
              <a:gd name="adj2" fmla="val 239624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 (possibly with ICS) support develops instrument application (WP10)</a:t>
            </a:r>
            <a:endParaRPr lang="en-US" dirty="0"/>
          </a:p>
        </p:txBody>
      </p:sp>
      <p:sp>
        <p:nvSpPr>
          <p:cNvPr id="42" name="Rectangular Callout 41"/>
          <p:cNvSpPr/>
          <p:nvPr/>
        </p:nvSpPr>
        <p:spPr>
          <a:xfrm>
            <a:off x="1065074" y="2094373"/>
            <a:ext cx="3235799" cy="823112"/>
          </a:xfrm>
          <a:prstGeom prst="wedgeRectCallout">
            <a:avLst>
              <a:gd name="adj1" fmla="val 134804"/>
              <a:gd name="adj2" fmla="val 343035"/>
            </a:avLst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ICS delivers integration to the facility control system (WP10)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67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Jira for team communication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7504" y="1536899"/>
            <a:ext cx="8229600" cy="518457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From the ICS HWI Jira </a:t>
            </a:r>
            <a:r>
              <a:rPr lang="en-US" sz="1800" dirty="0">
                <a:solidFill>
                  <a:schemeClr val="tx1"/>
                </a:solidFill>
              </a:rPr>
              <a:t>User Manual (</a:t>
            </a:r>
            <a:r>
              <a:rPr lang="en-US" sz="1800" dirty="0" smtClean="0">
                <a:solidFill>
                  <a:schemeClr val="tx1"/>
                </a:solidFill>
              </a:rPr>
              <a:t>ESS-0289012):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Stakeholder </a:t>
            </a:r>
            <a:r>
              <a:rPr lang="en-US" sz="1800" b="1" dirty="0">
                <a:solidFill>
                  <a:schemeClr val="tx1"/>
                </a:solidFill>
              </a:rPr>
              <a:t>responsibility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Create </a:t>
            </a:r>
            <a:r>
              <a:rPr lang="en-US" sz="1800" dirty="0">
                <a:solidFill>
                  <a:schemeClr val="tx1"/>
                </a:solidFill>
              </a:rPr>
              <a:t>an issue of the type “Task”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Provide </a:t>
            </a:r>
            <a:r>
              <a:rPr lang="en-US" sz="1800" dirty="0">
                <a:solidFill>
                  <a:schemeClr val="tx1"/>
                </a:solidFill>
              </a:rPr>
              <a:t>accurate and complete specifications for the service requested.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Assign </a:t>
            </a:r>
            <a:r>
              <a:rPr lang="en-US" sz="1800" dirty="0">
                <a:solidFill>
                  <a:schemeClr val="tx1"/>
                </a:solidFill>
              </a:rPr>
              <a:t>the issue to responsible work package manager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Respond </a:t>
            </a:r>
            <a:r>
              <a:rPr lang="en-US" sz="1800" dirty="0">
                <a:solidFill>
                  <a:schemeClr val="tx1"/>
                </a:solidFill>
              </a:rPr>
              <a:t>accurately and in a timely fashion to requests for further information posted as comments in the Jira ticket 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tx1"/>
                </a:solidFill>
              </a:rPr>
              <a:t>ICS </a:t>
            </a:r>
            <a:r>
              <a:rPr lang="en-US" sz="1800" b="1" dirty="0">
                <a:solidFill>
                  <a:schemeClr val="tx1"/>
                </a:solidFill>
              </a:rPr>
              <a:t>HWI responsibility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Responsible </a:t>
            </a:r>
            <a:r>
              <a:rPr lang="en-US" sz="1800" dirty="0">
                <a:solidFill>
                  <a:schemeClr val="tx1"/>
                </a:solidFill>
              </a:rPr>
              <a:t>work package manager to provide initial response within 3 working days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Follow </a:t>
            </a:r>
            <a:r>
              <a:rPr lang="en-US" sz="1800" dirty="0">
                <a:solidFill>
                  <a:schemeClr val="tx1"/>
                </a:solidFill>
              </a:rPr>
              <a:t>up and track request to completion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</a:rPr>
              <a:t>Update </a:t>
            </a:r>
            <a:r>
              <a:rPr lang="en-US" sz="1800" dirty="0">
                <a:solidFill>
                  <a:schemeClr val="tx1"/>
                </a:solidFill>
              </a:rPr>
              <a:t>the ticket accurately and in a timely fashion with each step of the process (e.g. update the ticket when goods are ordered, received </a:t>
            </a:r>
            <a:r>
              <a:rPr lang="en-US" sz="1800" dirty="0" err="1">
                <a:solidFill>
                  <a:schemeClr val="tx1"/>
                </a:solidFill>
              </a:rPr>
              <a:t>etc</a:t>
            </a:r>
            <a:r>
              <a:rPr lang="en-US" sz="1800" dirty="0">
                <a:solidFill>
                  <a:schemeClr val="tx1"/>
                </a:solidFill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  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34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5996</TotalTime>
  <Words>755</Words>
  <Application>Microsoft Office PowerPoint</Application>
  <PresentationFormat>On-screen Show (4:3)</PresentationFormat>
  <Paragraphs>183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</vt:lpstr>
      <vt:lpstr>Office Theme</vt:lpstr>
      <vt:lpstr>Way of working with ICS HWI Hardware and Integration</vt:lpstr>
      <vt:lpstr>Background</vt:lpstr>
      <vt:lpstr>Purpose</vt:lpstr>
      <vt:lpstr>ICS Life cycles</vt:lpstr>
      <vt:lpstr>Generic control system life cycle</vt:lpstr>
      <vt:lpstr>ESS facility control system life cycle</vt:lpstr>
      <vt:lpstr>Work packages and line management in ICS HWI</vt:lpstr>
      <vt:lpstr>System ownership for beam instruments</vt:lpstr>
      <vt:lpstr>Jira for team communication</vt:lpstr>
      <vt:lpstr>Jira for team communication</vt:lpstr>
      <vt:lpstr>Thank you for your attanetion Questions are welcome</vt:lpstr>
    </vt:vector>
  </TitlesOfParts>
  <Company>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Karl Vestin</cp:lastModifiedBy>
  <cp:revision>249</cp:revision>
  <dcterms:created xsi:type="dcterms:W3CDTF">2013-10-29T16:05:10Z</dcterms:created>
  <dcterms:modified xsi:type="dcterms:W3CDTF">2018-11-20T09:54:01Z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XAccess Type">
    <vt:lpwstr>Inherited</vt:lpwstr>
  </property>
  <property fmtid="{D5CDD505-2E9C-101B-9397-08002B2CF9AE}" pid="3" name="MXActiveVersion">
    <vt:lpwstr>2</vt:lpwstr>
  </property>
  <property fmtid="{D5CDD505-2E9C-101B-9397-08002B2CF9AE}" pid="4" name="MXActual_state_Obsolete">
    <vt:lpwstr>N/A</vt:lpwstr>
  </property>
  <property fmtid="{D5CDD505-2E9C-101B-9397-08002B2CF9AE}" pid="5" name="MXActual_state_Preliminary">
    <vt:lpwstr>Jun 3, 2016</vt:lpwstr>
  </property>
  <property fmtid="{D5CDD505-2E9C-101B-9397-08002B2CF9AE}" pid="6" name="MXActual_state_Release">
    <vt:lpwstr>N/A</vt:lpwstr>
  </property>
  <property fmtid="{D5CDD505-2E9C-101B-9397-08002B2CF9AE}" pid="7" name="MXApprover">
    <vt:lpwstr/>
  </property>
  <property fmtid="{D5CDD505-2E9C-101B-9397-08002B2CF9AE}" pid="8" name="MXAuthor">
    <vt:lpwstr>Sjöberg, Staffan</vt:lpwstr>
  </property>
  <property fmtid="{D5CDD505-2E9C-101B-9397-08002B2CF9AE}" pid="9" name="MXCheckin Reason">
    <vt:lpwstr/>
  </property>
  <property fmtid="{D5CDD505-2E9C-101B-9397-08002B2CF9AE}" pid="10" name="MXclau">
    <vt:lpwstr>False</vt:lpwstr>
  </property>
  <property fmtid="{D5CDD505-2E9C-101B-9397-08002B2CF9AE}" pid="11" name="MXConfidentiality">
    <vt:lpwstr>Internal</vt:lpwstr>
  </property>
  <property fmtid="{D5CDD505-2E9C-101B-9397-08002B2CF9AE}" pid="12" name="MXCurrent">
    <vt:lpwstr>Preliminary</vt:lpwstr>
  </property>
  <property fmtid="{D5CDD505-2E9C-101B-9397-08002B2CF9AE}" pid="13" name="MXCurrent.Localized">
    <vt:lpwstr>Preliminary</vt:lpwstr>
  </property>
  <property fmtid="{D5CDD505-2E9C-101B-9397-08002B2CF9AE}" pid="14" name="MXDescription">
    <vt:lpwstr/>
  </property>
  <property fmtid="{D5CDD505-2E9C-101B-9397-08002B2CF9AE}" pid="15" name="MXDesignated User">
    <vt:lpwstr>Unassigned</vt:lpwstr>
  </property>
  <property fmtid="{D5CDD505-2E9C-101B-9397-08002B2CF9AE}" pid="16" name="MXdmg_GeneratedFrom">
    <vt:lpwstr/>
  </property>
  <property fmtid="{D5CDD505-2E9C-101B-9397-08002B2CF9AE}" pid="17" name="MXdmg_Language">
    <vt:lpwstr>en</vt:lpwstr>
  </property>
  <property fmtid="{D5CDD505-2E9C-101B-9397-08002B2CF9AE}" pid="18" name="MXdmg_LastSourceFileCheckin">
    <vt:lpwstr>Jun 3, 2016</vt:lpwstr>
  </property>
  <property fmtid="{D5CDD505-2E9C-101B-9397-08002B2CF9AE}" pid="19" name="MXEmail">
    <vt:lpwstr>peter.radahl@esss.se</vt:lpwstr>
  </property>
  <property fmtid="{D5CDD505-2E9C-101B-9397-08002B2CF9AE}" pid="20" name="MXFirstName">
    <vt:lpwstr>Peter</vt:lpwstr>
  </property>
  <property fmtid="{D5CDD505-2E9C-101B-9397-08002B2CF9AE}" pid="21" name="MXIs Version Object">
    <vt:lpwstr>False</vt:lpwstr>
  </property>
  <property fmtid="{D5CDD505-2E9C-101B-9397-08002B2CF9AE}" pid="22" name="MXLanguage">
    <vt:lpwstr>English</vt:lpwstr>
  </property>
  <property fmtid="{D5CDD505-2E9C-101B-9397-08002B2CF9AE}" pid="23" name="MXLastName">
    <vt:lpwstr>Rådahl</vt:lpwstr>
  </property>
  <property fmtid="{D5CDD505-2E9C-101B-9397-08002B2CF9AE}" pid="24" name="MXLatestVersion">
    <vt:lpwstr>2</vt:lpwstr>
  </property>
  <property fmtid="{D5CDD505-2E9C-101B-9397-08002B2CF9AE}" pid="25" name="MXLegacy Id">
    <vt:lpwstr/>
  </property>
  <property fmtid="{D5CDD505-2E9C-101B-9397-08002B2CF9AE}" pid="26" name="MXLink">
    <vt:lpwstr/>
  </property>
  <property fmtid="{D5CDD505-2E9C-101B-9397-08002B2CF9AE}" pid="27" name="MXMiddleName">
    <vt:lpwstr/>
  </property>
  <property fmtid="{D5CDD505-2E9C-101B-9397-08002B2CF9AE}" pid="28" name="MXMove Files To Version">
    <vt:lpwstr>False</vt:lpwstr>
  </property>
  <property fmtid="{D5CDD505-2E9C-101B-9397-08002B2CF9AE}" pid="29" name="MXName">
    <vt:lpwstr>ESS-0060539</vt:lpwstr>
  </property>
  <property fmtid="{D5CDD505-2E9C-101B-9397-08002B2CF9AE}" pid="30" name="MXOriginator">
    <vt:lpwstr>staffansjoberg</vt:lpwstr>
  </property>
  <property fmtid="{D5CDD505-2E9C-101B-9397-08002B2CF9AE}" pid="31" name="MXPolicy">
    <vt:lpwstr>Open Document</vt:lpwstr>
  </property>
  <property fmtid="{D5CDD505-2E9C-101B-9397-08002B2CF9AE}" pid="32" name="MXPolicy.Localized">
    <vt:lpwstr>Open Document</vt:lpwstr>
  </property>
  <property fmtid="{D5CDD505-2E9C-101B-9397-08002B2CF9AE}" pid="33" name="MXPrinted Date">
    <vt:lpwstr>Jun 3, 2016</vt:lpwstr>
  </property>
  <property fmtid="{D5CDD505-2E9C-101B-9397-08002B2CF9AE}" pid="34" name="MXPrinted Version">
    <vt:lpwstr>(2)</vt:lpwstr>
  </property>
  <property fmtid="{D5CDD505-2E9C-101B-9397-08002B2CF9AE}" pid="35" name="MXReference">
    <vt:lpwstr/>
  </property>
  <property fmtid="{D5CDD505-2E9C-101B-9397-08002B2CF9AE}" pid="36" name="MXRev">
    <vt:lpwstr>1</vt:lpwstr>
  </property>
  <property fmtid="{D5CDD505-2E9C-101B-9397-08002B2CF9AE}" pid="37" name="MXRevision">
    <vt:lpwstr>1</vt:lpwstr>
  </property>
  <property fmtid="{D5CDD505-2E9C-101B-9397-08002B2CF9AE}" pid="38" name="MXSignatures_state_Obsolete">
    <vt:lpwstr/>
  </property>
  <property fmtid="{D5CDD505-2E9C-101B-9397-08002B2CF9AE}" pid="39" name="MXSignatures_state_Preliminary">
    <vt:lpwstr/>
  </property>
  <property fmtid="{D5CDD505-2E9C-101B-9397-08002B2CF9AE}" pid="40" name="MXSignatures_state_Release">
    <vt:lpwstr/>
  </property>
  <property fmtid="{D5CDD505-2E9C-101B-9397-08002B2CF9AE}" pid="41" name="MXSubmitter">
    <vt:lpwstr>Sjöberg, Staffan</vt:lpwstr>
  </property>
  <property fmtid="{D5CDD505-2E9C-101B-9397-08002B2CF9AE}" pid="42" name="MXSuspend Versioning">
    <vt:lpwstr>False</vt:lpwstr>
  </property>
  <property fmtid="{D5CDD505-2E9C-101B-9397-08002B2CF9AE}" pid="43" name="MXTitle">
    <vt:lpwstr>In-Kind Access and Collaboration</vt:lpwstr>
  </property>
  <property fmtid="{D5CDD505-2E9C-101B-9397-08002B2CF9AE}" pid="44" name="MXTVADummy1">
    <vt:lpwstr/>
  </property>
  <property fmtid="{D5CDD505-2E9C-101B-9397-08002B2CF9AE}" pid="45" name="MXTVADummy2">
    <vt:lpwstr/>
  </property>
  <property fmtid="{D5CDD505-2E9C-101B-9397-08002B2CF9AE}" pid="46" name="MXTVADummy3">
    <vt:lpwstr/>
  </property>
  <property fmtid="{D5CDD505-2E9C-101B-9397-08002B2CF9AE}" pid="47" name="MXType">
    <vt:lpwstr>dmg_Decision</vt:lpwstr>
  </property>
  <property fmtid="{D5CDD505-2E9C-101B-9397-08002B2CF9AE}" pid="48" name="MXType of Decision">
    <vt:lpwstr/>
  </property>
  <property fmtid="{D5CDD505-2E9C-101B-9397-08002B2CF9AE}" pid="49" name="MXType.Localized">
    <vt:lpwstr>Decision</vt:lpwstr>
  </property>
  <property fmtid="{D5CDD505-2E9C-101B-9397-08002B2CF9AE}" pid="50" name="MXUser">
    <vt:lpwstr>peterradahl</vt:lpwstr>
  </property>
  <property fmtid="{D5CDD505-2E9C-101B-9397-08002B2CF9AE}" pid="51" name="MXVersion">
    <vt:lpwstr>2</vt:lpwstr>
  </property>
</Properties>
</file>