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2"/>
  </p:notesMasterIdLst>
  <p:sldIdLst>
    <p:sldId id="256" r:id="rId2"/>
    <p:sldId id="292" r:id="rId3"/>
    <p:sldId id="443" r:id="rId4"/>
    <p:sldId id="348" r:id="rId5"/>
    <p:sldId id="442" r:id="rId6"/>
    <p:sldId id="345" r:id="rId7"/>
    <p:sldId id="346" r:id="rId8"/>
    <p:sldId id="347" r:id="rId9"/>
    <p:sldId id="444" r:id="rId10"/>
    <p:sldId id="268" r:id="rId11"/>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68" autoAdjust="0"/>
    <p:restoredTop sz="88889" autoAdjust="0"/>
  </p:normalViewPr>
  <p:slideViewPr>
    <p:cSldViewPr>
      <p:cViewPr varScale="1">
        <p:scale>
          <a:sx n="102" d="100"/>
          <a:sy n="102" d="100"/>
        </p:scale>
        <p:origin x="230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F57FC-B3FF-4DF2-9417-962901C07B3B}" type="datetimeFigureOut">
              <a:rPr lang="sv-SE" smtClean="0"/>
              <a:t>2018-11-20</a:t>
            </a:fld>
            <a:endParaRPr lang="sv-S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A53A7-64CD-4D0E-AAE8-1AC9C79D7085}" type="slidenum">
              <a:rPr lang="sv-SE" smtClean="0"/>
              <a:t>‹#›</a:t>
            </a:fld>
            <a:endParaRPr lang="sv-SE" dirty="0"/>
          </a:p>
        </p:txBody>
      </p:sp>
    </p:spTree>
    <p:extLst>
      <p:ext uri="{BB962C8B-B14F-4D97-AF65-F5344CB8AC3E}">
        <p14:creationId xmlns:p14="http://schemas.microsoft.com/office/powerpoint/2010/main" val="12846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 need for different type of control system hardware. Very different requirements for speed and performance. Value engineering.</a:t>
            </a:r>
          </a:p>
          <a:p>
            <a:r>
              <a:rPr lang="en-US" dirty="0"/>
              <a:t>Describe the need for standardized hardware. Maintainability. Reusability. One integrated control system.</a:t>
            </a:r>
          </a:p>
          <a:p>
            <a:r>
              <a:rPr lang="en-US" dirty="0"/>
              <a:t>Describe the three system types from bottom and going up.</a:t>
            </a:r>
          </a:p>
          <a:p>
            <a:endParaRPr lang="en-GB" dirty="0"/>
          </a:p>
        </p:txBody>
      </p:sp>
      <p:sp>
        <p:nvSpPr>
          <p:cNvPr id="4" name="Slide Number Placeholder 3"/>
          <p:cNvSpPr>
            <a:spLocks noGrp="1"/>
          </p:cNvSpPr>
          <p:nvPr>
            <p:ph type="sldNum" sz="quarter" idx="10"/>
          </p:nvPr>
        </p:nvSpPr>
        <p:spPr/>
        <p:txBody>
          <a:bodyPr/>
          <a:lstStyle/>
          <a:p>
            <a:fld id="{161A53A7-64CD-4D0E-AAE8-1AC9C79D7085}" type="slidenum">
              <a:rPr lang="sv-SE" smtClean="0"/>
              <a:t>5</a:t>
            </a:fld>
            <a:endParaRPr lang="sv-SE" dirty="0"/>
          </a:p>
        </p:txBody>
      </p:sp>
    </p:spTree>
    <p:extLst>
      <p:ext uri="{BB962C8B-B14F-4D97-AF65-F5344CB8AC3E}">
        <p14:creationId xmlns:p14="http://schemas.microsoft.com/office/powerpoint/2010/main" val="12320930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p>
        </p:txBody>
      </p:sp>
      <p:sp>
        <p:nvSpPr>
          <p:cNvPr id="4" name="Date Placeholder 3"/>
          <p:cNvSpPr>
            <a:spLocks noGrp="1"/>
          </p:cNvSpPr>
          <p:nvPr>
            <p:ph type="dt" sz="half" idx="10"/>
          </p:nvPr>
        </p:nvSpPr>
        <p:spPr/>
        <p:txBody>
          <a:bodyPr/>
          <a:lstStyle/>
          <a:p>
            <a:fld id="{5ED7AC81-318B-4D49-A602-9E30227C87EC}" type="datetime1">
              <a:rPr lang="sv-SE" smtClean="0"/>
              <a:t>2018-11-20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8304" y="260648"/>
            <a:ext cx="1656184" cy="886059"/>
          </a:xfrm>
          <a:prstGeom prst="rect">
            <a:avLst/>
          </a:prstGeom>
        </p:spPr>
      </p:pic>
    </p:spTree>
    <p:extLst>
      <p:ext uri="{BB962C8B-B14F-4D97-AF65-F5344CB8AC3E}">
        <p14:creationId xmlns:p14="http://schemas.microsoft.com/office/powerpoint/2010/main" val="2439884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en-GB" noProof="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 name="Date Placeholder 3"/>
          <p:cNvSpPr>
            <a:spLocks noGrp="1"/>
          </p:cNvSpPr>
          <p:nvPr>
            <p:ph type="dt" sz="half" idx="10"/>
          </p:nvPr>
        </p:nvSpPr>
        <p:spPr/>
        <p:txBody>
          <a:bodyPr/>
          <a:lstStyle/>
          <a:p>
            <a:fld id="{6EB99CB0-346B-43FA-9EE6-F90C3F3BC0BA}" type="datetime1">
              <a:rPr lang="sv-SE" smtClean="0"/>
              <a:t>2018-11-20</a:t>
            </a:fld>
            <a:endParaRPr lang="sv-SE" dirty="0"/>
          </a:p>
        </p:txBody>
      </p:sp>
      <p:sp>
        <p:nvSpPr>
          <p:cNvPr id="5" name="Footer Placeholder 4"/>
          <p:cNvSpPr>
            <a:spLocks noGrp="1"/>
          </p:cNvSpPr>
          <p:nvPr>
            <p:ph type="ftr" sz="quarter" idx="11"/>
          </p:nvPr>
        </p:nvSpPr>
        <p:spPr/>
        <p:txBody>
          <a:bodyPr/>
          <a:lstStyle/>
          <a:p>
            <a:endParaRPr lang="sv-SE" dirty="0"/>
          </a:p>
        </p:txBody>
      </p:sp>
      <p:sp>
        <p:nvSpPr>
          <p:cNvPr id="6" name="Slide Number Placeholder 5"/>
          <p:cNvSpPr>
            <a:spLocks noGrp="1"/>
          </p:cNvSpPr>
          <p:nvPr>
            <p:ph type="sldNum" sz="quarter" idx="12"/>
          </p:nvPr>
        </p:nvSpPr>
        <p:spPr/>
        <p:txBody>
          <a:bodyPr/>
          <a:lstStyle/>
          <a:p>
            <a:fld id="{551115BC-487E-4422-894C-CB7CD3E79223}" type="slidenum">
              <a:rPr lang="sv-SE" smtClean="0"/>
              <a:t>‹#›</a:t>
            </a:fld>
            <a:endParaRPr lang="sv-SE" dirty="0"/>
          </a:p>
        </p:txBody>
      </p:sp>
      <p:pic>
        <p:nvPicPr>
          <p:cNvPr id="8" name="Bildobjekt 5"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94008" y="319530"/>
            <a:ext cx="1370480" cy="733206"/>
          </a:xfrm>
          <a:prstGeom prst="rect">
            <a:avLst/>
          </a:prstGeom>
        </p:spPr>
      </p:pic>
    </p:spTree>
    <p:extLst>
      <p:ext uri="{BB962C8B-B14F-4D97-AF65-F5344CB8AC3E}">
        <p14:creationId xmlns:p14="http://schemas.microsoft.com/office/powerpoint/2010/main" val="1351099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5" name="Date Placeholder 4"/>
          <p:cNvSpPr>
            <a:spLocks noGrp="1"/>
          </p:cNvSpPr>
          <p:nvPr>
            <p:ph type="dt" sz="half" idx="10"/>
          </p:nvPr>
        </p:nvSpPr>
        <p:spPr/>
        <p:txBody>
          <a:bodyPr/>
          <a:lstStyle/>
          <a:p>
            <a:fld id="{42E66B7F-8271-49DA-A25A-F4BB9F476347}" type="datetime1">
              <a:rPr lang="sv-SE" smtClean="0"/>
              <a:t>2018-11-20</a:t>
            </a:fld>
            <a:endParaRPr lang="sv-SE" dirty="0"/>
          </a:p>
        </p:txBody>
      </p:sp>
      <p:sp>
        <p:nvSpPr>
          <p:cNvPr id="6" name="Footer Placeholder 5"/>
          <p:cNvSpPr>
            <a:spLocks noGrp="1"/>
          </p:cNvSpPr>
          <p:nvPr>
            <p:ph type="ftr" sz="quarter" idx="11"/>
          </p:nvPr>
        </p:nvSpPr>
        <p:spPr/>
        <p:txBody>
          <a:bodyPr/>
          <a:lstStyle/>
          <a:p>
            <a:endParaRPr lang="sv-SE" dirty="0"/>
          </a:p>
        </p:txBody>
      </p:sp>
      <p:sp>
        <p:nvSpPr>
          <p:cNvPr id="7" name="Slide Number Placeholder 6"/>
          <p:cNvSpPr>
            <a:spLocks noGrp="1"/>
          </p:cNvSpPr>
          <p:nvPr>
            <p:ph type="sldNum" sz="quarter" idx="12"/>
          </p:nvPr>
        </p:nvSpPr>
        <p:spPr/>
        <p:txBody>
          <a:bodyPr/>
          <a:lstStyle/>
          <a:p>
            <a:fld id="{551115BC-487E-4422-894C-CB7CD3E79223}" type="slidenum">
              <a:rPr lang="sv-SE" smtClean="0"/>
              <a:t>‹#›</a:t>
            </a:fld>
            <a:endParaRPr lang="sv-SE" dirty="0"/>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04662" y="260648"/>
            <a:ext cx="1359826" cy="727507"/>
          </a:xfrm>
          <a:prstGeom prst="rect">
            <a:avLst/>
          </a:prstGeom>
        </p:spPr>
      </p:pic>
    </p:spTree>
    <p:extLst>
      <p:ext uri="{BB962C8B-B14F-4D97-AF65-F5344CB8AC3E}">
        <p14:creationId xmlns:p14="http://schemas.microsoft.com/office/powerpoint/2010/main" val="136283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7" name="Date Placeholder 6"/>
          <p:cNvSpPr>
            <a:spLocks noGrp="1"/>
          </p:cNvSpPr>
          <p:nvPr>
            <p:ph type="dt" sz="half" idx="10"/>
          </p:nvPr>
        </p:nvSpPr>
        <p:spPr/>
        <p:txBody>
          <a:bodyPr/>
          <a:lstStyle/>
          <a:p>
            <a:fld id="{3C7D23FA-05C4-4CC1-B281-2F815585BC1C}" type="datetime1">
              <a:rPr lang="sv-SE" smtClean="0"/>
              <a:t>2018-11-20</a:t>
            </a:fld>
            <a:endParaRPr lang="sv-SE" dirty="0"/>
          </a:p>
        </p:txBody>
      </p:sp>
      <p:sp>
        <p:nvSpPr>
          <p:cNvPr id="8" name="Footer Placeholder 7"/>
          <p:cNvSpPr>
            <a:spLocks noGrp="1"/>
          </p:cNvSpPr>
          <p:nvPr>
            <p:ph type="ftr" sz="quarter" idx="11"/>
          </p:nvPr>
        </p:nvSpPr>
        <p:spPr/>
        <p:txBody>
          <a:bodyPr/>
          <a:lstStyle/>
          <a:p>
            <a:endParaRPr lang="sv-SE" dirty="0"/>
          </a:p>
        </p:txBody>
      </p:sp>
      <p:sp>
        <p:nvSpPr>
          <p:cNvPr id="9" name="Slide Number Placeholder 8"/>
          <p:cNvSpPr>
            <a:spLocks noGrp="1"/>
          </p:cNvSpPr>
          <p:nvPr>
            <p:ph type="sldNum" sz="quarter" idx="12"/>
          </p:nvPr>
        </p:nvSpPr>
        <p:spPr/>
        <p:txBody>
          <a:bodyPr/>
          <a:lstStyle/>
          <a:p>
            <a:fld id="{551115BC-487E-4422-894C-CB7CD3E79223}" type="slidenum">
              <a:rPr lang="sv-SE" smtClean="0"/>
              <a:t>‹#›</a:t>
            </a:fld>
            <a:endParaRPr lang="sv-SE" dirty="0"/>
          </a:p>
        </p:txBody>
      </p:sp>
      <p:sp>
        <p:nvSpPr>
          <p:cNvPr id="10"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dirty="0">
              <a:solidFill>
                <a:srgbClr val="0094CA"/>
              </a:solidFill>
            </a:endParaRPr>
          </a:p>
        </p:txBody>
      </p:sp>
    </p:spTree>
    <p:extLst>
      <p:ext uri="{BB962C8B-B14F-4D97-AF65-F5344CB8AC3E}">
        <p14:creationId xmlns:p14="http://schemas.microsoft.com/office/powerpoint/2010/main" val="1249740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139136" cy="1143000"/>
          </a:xfrm>
          <a:prstGeom prst="rect">
            <a:avLst/>
          </a:prstGeom>
        </p:spPr>
        <p:txBody>
          <a:bodyPr vert="horz" lIns="91440" tIns="45720" rIns="91440" bIns="45720" rtlCol="0" anchor="ctr">
            <a:normAutofit/>
          </a:bodyPr>
          <a:lstStyle/>
          <a:p>
            <a:r>
              <a:rPr lang="sv-SE"/>
              <a:t>Click to edit Master title style</a:t>
            </a:r>
            <a:endParaRPr lang="sv-S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t>2018-11-20</a:t>
            </a:fld>
            <a:endParaRPr lang="sv-S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t>‹#›</a:t>
            </a:fld>
            <a:endParaRPr lang="sv-SE" dirty="0"/>
          </a:p>
        </p:txBody>
      </p:sp>
    </p:spTree>
    <p:extLst>
      <p:ext uri="{BB962C8B-B14F-4D97-AF65-F5344CB8AC3E}">
        <p14:creationId xmlns:p14="http://schemas.microsoft.com/office/powerpoint/2010/main" val="380640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bg1">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bg1">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bg1">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bg1">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jira.esss.lu.se/browse/ICSHWI-131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4000" dirty="0"/>
              <a:t>Status of Control Services</a:t>
            </a:r>
            <a:br>
              <a:rPr lang="en-GB" sz="4000" dirty="0"/>
            </a:br>
            <a:r>
              <a:rPr lang="en-GB" sz="4000" dirty="0"/>
              <a:t>ICS WP10 </a:t>
            </a:r>
            <a:r>
              <a:rPr lang="en-GB" sz="2200" dirty="0"/>
              <a:t>(accelerator integration work package)</a:t>
            </a:r>
            <a:br>
              <a:rPr lang="en-GB" sz="2200" dirty="0"/>
            </a:br>
            <a:endParaRPr lang="en-GB" sz="4000" noProof="0" dirty="0"/>
          </a:p>
        </p:txBody>
      </p:sp>
      <p:sp>
        <p:nvSpPr>
          <p:cNvPr id="4" name="Rectangle 3"/>
          <p:cNvSpPr/>
          <p:nvPr/>
        </p:nvSpPr>
        <p:spPr>
          <a:xfrm>
            <a:off x="2286000" y="5949280"/>
            <a:ext cx="4572000" cy="603242"/>
          </a:xfrm>
          <a:prstGeom prst="rect">
            <a:avLst/>
          </a:prstGeom>
        </p:spPr>
        <p:txBody>
          <a:bodyPr>
            <a:spAutoFit/>
          </a:bodyPr>
          <a:lstStyle/>
          <a:p>
            <a:pPr algn="ctr">
              <a:lnSpc>
                <a:spcPct val="120000"/>
              </a:lnSpc>
            </a:pPr>
            <a:r>
              <a:rPr lang="en-GB" sz="1600" dirty="0" err="1">
                <a:solidFill>
                  <a:srgbClr val="FFFFFF"/>
                </a:solidFill>
              </a:rPr>
              <a:t>www.europeanspallationsource.se</a:t>
            </a:r>
            <a:endParaRPr lang="en-GB" sz="1600" dirty="0">
              <a:solidFill>
                <a:srgbClr val="FFFFFF"/>
              </a:solidFill>
            </a:endParaRPr>
          </a:p>
          <a:p>
            <a:pPr algn="ctr"/>
            <a:endParaRPr lang="en-GB" sz="1400" dirty="0">
              <a:solidFill>
                <a:srgbClr val="FFFFFF"/>
              </a:solidFill>
            </a:endParaRPr>
          </a:p>
        </p:txBody>
      </p:sp>
      <p:sp>
        <p:nvSpPr>
          <p:cNvPr id="5" name="Subtitle 4"/>
          <p:cNvSpPr>
            <a:spLocks noGrp="1"/>
          </p:cNvSpPr>
          <p:nvPr>
            <p:ph type="subTitle" idx="1"/>
          </p:nvPr>
        </p:nvSpPr>
        <p:spPr>
          <a:xfrm>
            <a:off x="1187624" y="4484773"/>
            <a:ext cx="6400800" cy="1464507"/>
          </a:xfrm>
        </p:spPr>
        <p:txBody>
          <a:bodyPr>
            <a:normAutofit/>
          </a:bodyPr>
          <a:lstStyle/>
          <a:p>
            <a:r>
              <a:rPr lang="en-US" sz="2200" dirty="0">
                <a:solidFill>
                  <a:schemeClr val="bg1"/>
                </a:solidFill>
              </a:rPr>
              <a:t>Tuesday 20</a:t>
            </a:r>
            <a:r>
              <a:rPr lang="en-US" sz="2200" baseline="30000" dirty="0">
                <a:solidFill>
                  <a:schemeClr val="bg1"/>
                </a:solidFill>
              </a:rPr>
              <a:t>th</a:t>
            </a:r>
            <a:r>
              <a:rPr lang="en-US" sz="2200" dirty="0">
                <a:solidFill>
                  <a:schemeClr val="bg1"/>
                </a:solidFill>
              </a:rPr>
              <a:t> November 2018</a:t>
            </a:r>
          </a:p>
        </p:txBody>
      </p:sp>
    </p:spTree>
    <p:extLst>
      <p:ext uri="{BB962C8B-B14F-4D97-AF65-F5344CB8AC3E}">
        <p14:creationId xmlns:p14="http://schemas.microsoft.com/office/powerpoint/2010/main" val="13946133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Thank you!</a:t>
            </a:r>
          </a:p>
        </p:txBody>
      </p:sp>
      <p:sp>
        <p:nvSpPr>
          <p:cNvPr id="4" name="Slide Number Placeholder 3"/>
          <p:cNvSpPr>
            <a:spLocks noGrp="1"/>
          </p:cNvSpPr>
          <p:nvPr>
            <p:ph type="sldNum" sz="quarter" idx="12"/>
          </p:nvPr>
        </p:nvSpPr>
        <p:spPr/>
        <p:txBody>
          <a:bodyPr/>
          <a:lstStyle/>
          <a:p>
            <a:fld id="{551115BC-487E-4422-894C-CB7CD3E79223}" type="slidenum">
              <a:rPr lang="en-GB" smtClean="0"/>
              <a:t>10</a:t>
            </a:fld>
            <a:endParaRPr lang="en-GB" dirty="0"/>
          </a:p>
        </p:txBody>
      </p:sp>
      <p:sp>
        <p:nvSpPr>
          <p:cNvPr id="5" name="Content Placeholder 4"/>
          <p:cNvSpPr>
            <a:spLocks noGrp="1"/>
          </p:cNvSpPr>
          <p:nvPr>
            <p:ph idx="1"/>
          </p:nvPr>
        </p:nvSpPr>
        <p:spPr>
          <a:xfrm>
            <a:off x="2627784" y="2785963"/>
            <a:ext cx="6096000" cy="1252735"/>
          </a:xfrm>
        </p:spPr>
        <p:txBody>
          <a:bodyPr>
            <a:normAutofit/>
          </a:bodyPr>
          <a:lstStyle/>
          <a:p>
            <a:r>
              <a:rPr lang="en-US" dirty="0">
                <a:solidFill>
                  <a:schemeClr val="tx1"/>
                </a:solidFill>
              </a:rPr>
              <a:t>Thank you for your attention</a:t>
            </a: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512" y="3412331"/>
            <a:ext cx="3121472" cy="3473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47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7200" y="1517029"/>
            <a:ext cx="8229600" cy="5204445"/>
          </a:xfrm>
        </p:spPr>
        <p:txBody>
          <a:bodyPr>
            <a:normAutofit/>
          </a:bodyPr>
          <a:lstStyle/>
          <a:p>
            <a:r>
              <a:rPr lang="en-GB" sz="2400" dirty="0"/>
              <a:t>WP10:</a:t>
            </a:r>
          </a:p>
          <a:p>
            <a:pPr lvl="1"/>
            <a:r>
              <a:rPr lang="en-GB" sz="2000" dirty="0"/>
              <a:t>A team of 8 to cover control systems activities related to all Accelerator sections (not only BI but also RF, LLRF, RFLPS, MPS Epics integration, Cryogenics plants control systems, Cryomodule systems (IPNO self performing), support to IK (CEA, INFN, ESS Bilbao), ..) </a:t>
            </a:r>
          </a:p>
          <a:p>
            <a:pPr lvl="1"/>
            <a:r>
              <a:rPr lang="en-US" sz="2000" dirty="0"/>
              <a:t>Focal point within WP10 dedicated to BI (Fabio)</a:t>
            </a:r>
            <a:endParaRPr lang="en-GB" sz="2000" dirty="0"/>
          </a:p>
          <a:p>
            <a:pPr marL="342900" lvl="1" indent="-342900">
              <a:buFont typeface="Arial" panose="020B0604020202020204" pitchFamily="34" charset="0"/>
              <a:buChar char="•"/>
            </a:pPr>
            <a:r>
              <a:rPr lang="en-GB" dirty="0"/>
              <a:t>Team involved in various development and operational phases:</a:t>
            </a:r>
            <a:endParaRPr lang="en-GB" sz="2000" dirty="0"/>
          </a:p>
          <a:p>
            <a:pPr lvl="1"/>
            <a:r>
              <a:rPr lang="en-GB" sz="2000" dirty="0"/>
              <a:t>Development (CDR review types)</a:t>
            </a:r>
          </a:p>
          <a:p>
            <a:pPr lvl="1"/>
            <a:r>
              <a:rPr lang="en-GB" sz="2000" dirty="0"/>
              <a:t>Tests (BI &amp; ICS labs)</a:t>
            </a:r>
          </a:p>
          <a:p>
            <a:pPr lvl="1"/>
            <a:r>
              <a:rPr lang="en-GB" sz="2000" dirty="0"/>
              <a:t>Tests on site (J-Parc, assistance for </a:t>
            </a:r>
            <a:r>
              <a:rPr lang="en-GB" sz="2000" dirty="0" err="1"/>
              <a:t>nBLM</a:t>
            </a:r>
            <a:r>
              <a:rPr lang="en-GB" sz="2000" dirty="0"/>
              <a:t> tests at CERN)</a:t>
            </a:r>
          </a:p>
          <a:p>
            <a:pPr lvl="1"/>
            <a:r>
              <a:rPr lang="en-GB" sz="2000" dirty="0"/>
              <a:t>Operations (commissioning)</a:t>
            </a:r>
          </a:p>
          <a:p>
            <a:pPr marL="400050" lvl="2" indent="0">
              <a:buNone/>
            </a:pPr>
            <a:endParaRPr lang="en-GB"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2</a:t>
            </a:fld>
            <a:endParaRPr lang="sv-SE" dirty="0"/>
          </a:p>
        </p:txBody>
      </p:sp>
    </p:spTree>
    <p:extLst>
      <p:ext uri="{BB962C8B-B14F-4D97-AF65-F5344CB8AC3E}">
        <p14:creationId xmlns:p14="http://schemas.microsoft.com/office/powerpoint/2010/main" val="2646698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a:xfrm>
            <a:off x="457200" y="1517029"/>
            <a:ext cx="8229600" cy="5204445"/>
          </a:xfrm>
        </p:spPr>
        <p:txBody>
          <a:bodyPr>
            <a:normAutofit/>
          </a:bodyPr>
          <a:lstStyle/>
          <a:p>
            <a:pPr marL="342900" lvl="1" indent="-342900">
              <a:buFont typeface="Arial" panose="020B0604020202020204" pitchFamily="34" charset="0"/>
              <a:buChar char="•"/>
            </a:pPr>
            <a:r>
              <a:rPr lang="en-GB" dirty="0"/>
              <a:t>Team involved in diversity of technologies :</a:t>
            </a:r>
            <a:endParaRPr lang="en-GB" sz="2000" dirty="0"/>
          </a:p>
          <a:p>
            <a:pPr lvl="1"/>
            <a:r>
              <a:rPr lang="en-GB" sz="2000" dirty="0"/>
              <a:t>Motion control</a:t>
            </a:r>
          </a:p>
          <a:p>
            <a:pPr lvl="1"/>
            <a:r>
              <a:rPr lang="en-GB" sz="2000" dirty="0" err="1"/>
              <a:t>mTCA</a:t>
            </a:r>
            <a:endParaRPr lang="en-GB" sz="2000" dirty="0"/>
          </a:p>
          <a:p>
            <a:pPr lvl="1"/>
            <a:r>
              <a:rPr lang="en-GB" sz="2000" dirty="0"/>
              <a:t>Timing</a:t>
            </a:r>
          </a:p>
          <a:p>
            <a:pPr lvl="1"/>
            <a:r>
              <a:rPr lang="en-GB" sz="2000" dirty="0"/>
              <a:t>Image processing</a:t>
            </a:r>
          </a:p>
          <a:p>
            <a:pPr lvl="1"/>
            <a:r>
              <a:rPr lang="en-GB" sz="2000" dirty="0"/>
              <a:t>Interlocks,..</a:t>
            </a:r>
          </a:p>
          <a:p>
            <a:pPr marL="742950" lvl="2" indent="-342900"/>
            <a:endParaRPr lang="en-GB" sz="2800"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3</a:t>
            </a:fld>
            <a:endParaRPr lang="sv-SE" dirty="0"/>
          </a:p>
        </p:txBody>
      </p:sp>
    </p:spTree>
    <p:extLst>
      <p:ext uri="{BB962C8B-B14F-4D97-AF65-F5344CB8AC3E}">
        <p14:creationId xmlns:p14="http://schemas.microsoft.com/office/powerpoint/2010/main" val="2541458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ICS technical vision and direction for the control system implementation </a:t>
            </a:r>
          </a:p>
        </p:txBody>
      </p:sp>
      <p:sp>
        <p:nvSpPr>
          <p:cNvPr id="3" name="Content Placeholder 2"/>
          <p:cNvSpPr>
            <a:spLocks noGrp="1"/>
          </p:cNvSpPr>
          <p:nvPr>
            <p:ph idx="1"/>
          </p:nvPr>
        </p:nvSpPr>
        <p:spPr>
          <a:xfrm>
            <a:off x="457200" y="1517029"/>
            <a:ext cx="8229600" cy="2055987"/>
          </a:xfrm>
        </p:spPr>
        <p:txBody>
          <a:bodyPr>
            <a:normAutofit/>
          </a:bodyPr>
          <a:lstStyle/>
          <a:p>
            <a:r>
              <a:rPr lang="en-US" sz="1600" dirty="0"/>
              <a:t>Fast data acquisition systems at ESS are </a:t>
            </a:r>
            <a:r>
              <a:rPr lang="en-US" sz="1600" dirty="0" err="1"/>
              <a:t>microTCA</a:t>
            </a:r>
            <a:r>
              <a:rPr lang="en-US" sz="1600" dirty="0"/>
              <a:t> 4. The baseline cards for all installation are the IFC family cards</a:t>
            </a:r>
            <a:endParaRPr lang="en-SE" sz="1600" dirty="0"/>
          </a:p>
          <a:p>
            <a:pPr lvl="0"/>
            <a:r>
              <a:rPr lang="en-US" sz="1600" dirty="0"/>
              <a:t>Regular process systems are implemented using Siemens PLC systems and TIA portal</a:t>
            </a:r>
            <a:endParaRPr lang="en-SE" sz="1600" dirty="0"/>
          </a:p>
          <a:p>
            <a:pPr lvl="0"/>
            <a:r>
              <a:rPr lang="en-US" sz="1600" dirty="0"/>
              <a:t>Moving control systems and some “medium” data acquisition systems are done on </a:t>
            </a:r>
            <a:r>
              <a:rPr lang="en-US" sz="1600" dirty="0" err="1"/>
              <a:t>EtherCat</a:t>
            </a:r>
            <a:r>
              <a:rPr lang="en-US" sz="1600" dirty="0"/>
              <a:t> systems from Beckhoff</a:t>
            </a:r>
            <a:endParaRPr lang="en-SE" sz="1600" dirty="0"/>
          </a:p>
          <a:p>
            <a:pPr lvl="0"/>
            <a:r>
              <a:rPr lang="en-US" sz="1600" dirty="0"/>
              <a:t>Our control systems integration is done through EPICS 7</a:t>
            </a:r>
            <a:endParaRPr lang="en-SE" sz="1600" dirty="0"/>
          </a:p>
          <a:p>
            <a:pPr lvl="0"/>
            <a:r>
              <a:rPr lang="en-US" sz="1600" dirty="0"/>
              <a:t>Our way of working is defined by the ICS Integration Strategy document</a:t>
            </a:r>
            <a:endParaRPr lang="en-SE" sz="1600" dirty="0"/>
          </a:p>
          <a:p>
            <a:endParaRPr lang="en-SE" dirty="0"/>
          </a:p>
          <a:p>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4</a:t>
            </a:fld>
            <a:endParaRPr lang="sv-SE" dirty="0"/>
          </a:p>
        </p:txBody>
      </p:sp>
      <p:pic>
        <p:nvPicPr>
          <p:cNvPr id="5" name="Content Placeholder 5">
            <a:extLst>
              <a:ext uri="{FF2B5EF4-FFF2-40B4-BE49-F238E27FC236}">
                <a16:creationId xmlns:a16="http://schemas.microsoft.com/office/drawing/2014/main" id="{941A04D9-9015-4515-8205-C20C0F0B1B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5856" y="3560884"/>
            <a:ext cx="4860032" cy="3192898"/>
          </a:xfrm>
          <a:prstGeom prst="rect">
            <a:avLst/>
          </a:prstGeom>
        </p:spPr>
      </p:pic>
      <p:sp>
        <p:nvSpPr>
          <p:cNvPr id="7" name="Title 1">
            <a:extLst>
              <a:ext uri="{FF2B5EF4-FFF2-40B4-BE49-F238E27FC236}">
                <a16:creationId xmlns:a16="http://schemas.microsoft.com/office/drawing/2014/main" id="{4FC5047F-E755-435E-BE9A-8BF8225DB81C}"/>
              </a:ext>
            </a:extLst>
          </p:cNvPr>
          <p:cNvSpPr txBox="1">
            <a:spLocks/>
          </p:cNvSpPr>
          <p:nvPr/>
        </p:nvSpPr>
        <p:spPr>
          <a:xfrm>
            <a:off x="457200" y="3573015"/>
            <a:ext cx="2816167" cy="3148459"/>
          </a:xfrm>
          <a:prstGeom prst="rect">
            <a:avLst/>
          </a:prstGeom>
          <a:solidFill>
            <a:srgbClr val="00B0F0"/>
          </a:solidFill>
        </p:spPr>
        <p:txBody>
          <a:bodyPr vert="horz" lIns="91440" tIns="45720" rIns="91440" bIns="45720" rtlCol="0" anchor="ctr">
            <a:noAutofit/>
          </a:bodyPr>
          <a:lstStyle>
            <a:lvl1pPr algn="l" defTabSz="914400" rtl="0" eaLnBrk="1" latinLnBrk="0" hangingPunct="1">
              <a:spcBef>
                <a:spcPct val="0"/>
              </a:spcBef>
              <a:buNone/>
              <a:defRPr sz="3200" kern="1200" baseline="0">
                <a:solidFill>
                  <a:schemeClr val="bg1"/>
                </a:solidFill>
                <a:latin typeface="+mj-lt"/>
                <a:ea typeface="+mj-ea"/>
                <a:cs typeface="+mj-cs"/>
              </a:defRPr>
            </a:lvl1pPr>
          </a:lstStyle>
          <a:p>
            <a:r>
              <a:rPr lang="en-GB" sz="1800" dirty="0">
                <a:solidFill>
                  <a:srgbClr val="002060"/>
                </a:solidFill>
              </a:rPr>
              <a:t>Hardware standardisation:</a:t>
            </a:r>
            <a:br>
              <a:rPr lang="en-GB" sz="1800" dirty="0">
                <a:solidFill>
                  <a:srgbClr val="002060"/>
                </a:solidFill>
              </a:rPr>
            </a:br>
            <a:r>
              <a:rPr lang="en-GB" sz="1800" dirty="0">
                <a:solidFill>
                  <a:srgbClr val="002060"/>
                </a:solidFill>
              </a:rPr>
              <a:t>Three signal speed domains</a:t>
            </a:r>
          </a:p>
        </p:txBody>
      </p:sp>
      <p:sp>
        <p:nvSpPr>
          <p:cNvPr id="8" name="Right Arrow 4">
            <a:extLst>
              <a:ext uri="{FF2B5EF4-FFF2-40B4-BE49-F238E27FC236}">
                <a16:creationId xmlns:a16="http://schemas.microsoft.com/office/drawing/2014/main" id="{DAD902C4-44A4-4CC5-A128-E8B565231D52}"/>
              </a:ext>
            </a:extLst>
          </p:cNvPr>
          <p:cNvSpPr/>
          <p:nvPr/>
        </p:nvSpPr>
        <p:spPr>
          <a:xfrm>
            <a:off x="7236296" y="6356350"/>
            <a:ext cx="899593" cy="304576"/>
          </a:xfrm>
          <a:prstGeom prst="rightArrow">
            <a:avLst>
              <a:gd name="adj1" fmla="val 50000"/>
              <a:gd name="adj2" fmla="val 4723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900" i="1" dirty="0">
                <a:solidFill>
                  <a:schemeClr val="tx1"/>
                </a:solidFill>
                <a:latin typeface="Times" pitchFamily="2" charset="0"/>
              </a:rPr>
              <a:t>normal</a:t>
            </a:r>
          </a:p>
          <a:p>
            <a:pPr algn="ctr"/>
            <a:r>
              <a:rPr lang="en-GB" sz="900" i="1" dirty="0">
                <a:solidFill>
                  <a:schemeClr val="tx1"/>
                </a:solidFill>
                <a:latin typeface="Times" pitchFamily="2" charset="0"/>
              </a:rPr>
              <a:t>control</a:t>
            </a:r>
          </a:p>
        </p:txBody>
      </p:sp>
      <p:sp>
        <p:nvSpPr>
          <p:cNvPr id="9" name="Right Arrow 6">
            <a:extLst>
              <a:ext uri="{FF2B5EF4-FFF2-40B4-BE49-F238E27FC236}">
                <a16:creationId xmlns:a16="http://schemas.microsoft.com/office/drawing/2014/main" id="{8E29B32A-3F18-4DAD-BECC-BBCB84650DA7}"/>
              </a:ext>
            </a:extLst>
          </p:cNvPr>
          <p:cNvSpPr/>
          <p:nvPr/>
        </p:nvSpPr>
        <p:spPr>
          <a:xfrm>
            <a:off x="6587034" y="5380267"/>
            <a:ext cx="1541466" cy="304576"/>
          </a:xfrm>
          <a:prstGeom prst="rightArrow">
            <a:avLst>
              <a:gd name="adj1" fmla="val 50000"/>
              <a:gd name="adj2" fmla="val 4723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900" i="1" dirty="0">
                <a:solidFill>
                  <a:schemeClr val="tx1"/>
                </a:solidFill>
                <a:latin typeface="Times" pitchFamily="2" charset="0"/>
              </a:rPr>
              <a:t>pretty fast control</a:t>
            </a:r>
          </a:p>
        </p:txBody>
      </p:sp>
      <p:sp>
        <p:nvSpPr>
          <p:cNvPr id="10" name="Striped Right Arrow 7">
            <a:extLst>
              <a:ext uri="{FF2B5EF4-FFF2-40B4-BE49-F238E27FC236}">
                <a16:creationId xmlns:a16="http://schemas.microsoft.com/office/drawing/2014/main" id="{4388962E-C3AF-4BD9-B339-6E363808FECF}"/>
              </a:ext>
            </a:extLst>
          </p:cNvPr>
          <p:cNvSpPr/>
          <p:nvPr/>
        </p:nvSpPr>
        <p:spPr>
          <a:xfrm>
            <a:off x="5183560" y="4458075"/>
            <a:ext cx="2952328" cy="250685"/>
          </a:xfrm>
          <a:prstGeom prst="strip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900" i="1" dirty="0">
                <a:solidFill>
                  <a:schemeClr val="tx1"/>
                </a:solidFill>
                <a:latin typeface="Times" pitchFamily="2" charset="0"/>
              </a:rPr>
              <a:t>really fast control</a:t>
            </a:r>
          </a:p>
        </p:txBody>
      </p:sp>
    </p:spTree>
    <p:extLst>
      <p:ext uri="{BB962C8B-B14F-4D97-AF65-F5344CB8AC3E}">
        <p14:creationId xmlns:p14="http://schemas.microsoft.com/office/powerpoint/2010/main" val="111919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76918-7407-ED43-BF84-9A6F00648F4C}"/>
              </a:ext>
            </a:extLst>
          </p:cNvPr>
          <p:cNvSpPr>
            <a:spLocks noGrp="1"/>
          </p:cNvSpPr>
          <p:nvPr>
            <p:ph type="title"/>
          </p:nvPr>
        </p:nvSpPr>
        <p:spPr/>
        <p:txBody>
          <a:bodyPr/>
          <a:lstStyle/>
          <a:p>
            <a:r>
              <a:rPr lang="en-GB" dirty="0"/>
              <a:t>Hardware standardisation:</a:t>
            </a:r>
            <a:br>
              <a:rPr lang="en-GB" dirty="0"/>
            </a:br>
            <a:r>
              <a:rPr lang="en-GB" dirty="0"/>
              <a:t>Three signal speed domains</a:t>
            </a:r>
          </a:p>
        </p:txBody>
      </p:sp>
      <p:pic>
        <p:nvPicPr>
          <p:cNvPr id="6" name="Content Placeholder 5">
            <a:extLst>
              <a:ext uri="{FF2B5EF4-FFF2-40B4-BE49-F238E27FC236}">
                <a16:creationId xmlns:a16="http://schemas.microsoft.com/office/drawing/2014/main" id="{B505B6CE-F31C-6945-9719-503E26092F9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1423903"/>
            <a:ext cx="9144000" cy="4883284"/>
          </a:xfrm>
        </p:spPr>
      </p:pic>
      <p:sp>
        <p:nvSpPr>
          <p:cNvPr id="4" name="Slide Number Placeholder 3">
            <a:extLst>
              <a:ext uri="{FF2B5EF4-FFF2-40B4-BE49-F238E27FC236}">
                <a16:creationId xmlns:a16="http://schemas.microsoft.com/office/drawing/2014/main" id="{3A9366AD-F18B-3F4C-81A6-AEEA60110469}"/>
              </a:ext>
            </a:extLst>
          </p:cNvPr>
          <p:cNvSpPr>
            <a:spLocks noGrp="1"/>
          </p:cNvSpPr>
          <p:nvPr>
            <p:ph type="sldNum" sz="quarter" idx="12"/>
          </p:nvPr>
        </p:nvSpPr>
        <p:spPr/>
        <p:txBody>
          <a:bodyPr/>
          <a:lstStyle/>
          <a:p>
            <a:fld id="{551115BC-487E-4422-894C-CB7CD3E79223}" type="slidenum">
              <a:rPr lang="sv-SE" smtClean="0"/>
              <a:t>5</a:t>
            </a:fld>
            <a:endParaRPr lang="sv-SE" dirty="0"/>
          </a:p>
        </p:txBody>
      </p:sp>
      <p:sp>
        <p:nvSpPr>
          <p:cNvPr id="5" name="Right Arrow 4">
            <a:extLst>
              <a:ext uri="{FF2B5EF4-FFF2-40B4-BE49-F238E27FC236}">
                <a16:creationId xmlns:a16="http://schemas.microsoft.com/office/drawing/2014/main" id="{EA66746F-2645-4B45-BA3F-0E28CD83796F}"/>
              </a:ext>
            </a:extLst>
          </p:cNvPr>
          <p:cNvSpPr/>
          <p:nvPr/>
        </p:nvSpPr>
        <p:spPr>
          <a:xfrm>
            <a:off x="7942990" y="5373216"/>
            <a:ext cx="949490" cy="787392"/>
          </a:xfrm>
          <a:prstGeom prst="rightArrow">
            <a:avLst>
              <a:gd name="adj1" fmla="val 50000"/>
              <a:gd name="adj2" fmla="val 4723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200" i="1" dirty="0">
                <a:solidFill>
                  <a:schemeClr val="tx1"/>
                </a:solidFill>
                <a:latin typeface="Times" pitchFamily="2" charset="0"/>
              </a:rPr>
              <a:t>normal</a:t>
            </a:r>
          </a:p>
          <a:p>
            <a:pPr algn="ctr"/>
            <a:r>
              <a:rPr lang="en-GB" sz="1200" i="1" dirty="0">
                <a:solidFill>
                  <a:schemeClr val="tx1"/>
                </a:solidFill>
                <a:latin typeface="Times" pitchFamily="2" charset="0"/>
              </a:rPr>
              <a:t>control</a:t>
            </a:r>
          </a:p>
        </p:txBody>
      </p:sp>
      <p:sp>
        <p:nvSpPr>
          <p:cNvPr id="7" name="Right Arrow 6">
            <a:extLst>
              <a:ext uri="{FF2B5EF4-FFF2-40B4-BE49-F238E27FC236}">
                <a16:creationId xmlns:a16="http://schemas.microsoft.com/office/drawing/2014/main" id="{58774B77-81ED-6E43-98BC-57C63DB353AE}"/>
              </a:ext>
            </a:extLst>
          </p:cNvPr>
          <p:cNvSpPr/>
          <p:nvPr/>
        </p:nvSpPr>
        <p:spPr>
          <a:xfrm>
            <a:off x="6899853" y="3990020"/>
            <a:ext cx="1992627" cy="787392"/>
          </a:xfrm>
          <a:prstGeom prst="rightArrow">
            <a:avLst>
              <a:gd name="adj1" fmla="val 50000"/>
              <a:gd name="adj2" fmla="val 4723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200" i="1" dirty="0">
                <a:solidFill>
                  <a:schemeClr val="tx1"/>
                </a:solidFill>
                <a:latin typeface="Times" pitchFamily="2" charset="0"/>
              </a:rPr>
              <a:t>pretty fast control</a:t>
            </a:r>
          </a:p>
        </p:txBody>
      </p:sp>
      <p:sp>
        <p:nvSpPr>
          <p:cNvPr id="8" name="Striped Right Arrow 7">
            <a:extLst>
              <a:ext uri="{FF2B5EF4-FFF2-40B4-BE49-F238E27FC236}">
                <a16:creationId xmlns:a16="http://schemas.microsoft.com/office/drawing/2014/main" id="{381B779F-19AE-4641-B7BA-5F956A4DA16F}"/>
              </a:ext>
            </a:extLst>
          </p:cNvPr>
          <p:cNvSpPr/>
          <p:nvPr/>
        </p:nvSpPr>
        <p:spPr>
          <a:xfrm>
            <a:off x="5076056" y="2599565"/>
            <a:ext cx="3816424" cy="648072"/>
          </a:xfrm>
          <a:prstGeom prst="striped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200" i="1" dirty="0">
                <a:solidFill>
                  <a:schemeClr val="tx1"/>
                </a:solidFill>
                <a:latin typeface="Times" pitchFamily="2" charset="0"/>
              </a:rPr>
              <a:t>really fast control</a:t>
            </a:r>
          </a:p>
        </p:txBody>
      </p:sp>
    </p:spTree>
    <p:extLst>
      <p:ext uri="{BB962C8B-B14F-4D97-AF65-F5344CB8AC3E}">
        <p14:creationId xmlns:p14="http://schemas.microsoft.com/office/powerpoint/2010/main" val="4153421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029"/>
            <a:ext cx="8229600" cy="5204445"/>
          </a:xfrm>
        </p:spPr>
        <p:txBody>
          <a:bodyPr>
            <a:normAutofit fontScale="92500"/>
          </a:bodyPr>
          <a:lstStyle/>
          <a:p>
            <a:r>
              <a:rPr lang="en-GB" sz="2200" dirty="0"/>
              <a:t>Cooperation (daily work) between engineers going well</a:t>
            </a:r>
          </a:p>
          <a:p>
            <a:r>
              <a:rPr lang="en-GB" sz="2200" dirty="0"/>
              <a:t>Better understanding of each other and of respective challenges:</a:t>
            </a:r>
          </a:p>
          <a:p>
            <a:pPr lvl="1"/>
            <a:r>
              <a:rPr lang="en-GB" sz="2200" dirty="0"/>
              <a:t>Example: BI/HWI </a:t>
            </a:r>
            <a:r>
              <a:rPr lang="en-GB" sz="2200" dirty="0" err="1"/>
              <a:t>microTCA</a:t>
            </a:r>
            <a:r>
              <a:rPr lang="en-GB" sz="2200" dirty="0"/>
              <a:t> workshop</a:t>
            </a:r>
          </a:p>
          <a:p>
            <a:r>
              <a:rPr lang="en-GB" sz="2200" dirty="0"/>
              <a:t>Urgencies better addressed </a:t>
            </a:r>
            <a:r>
              <a:rPr lang="en-GB" sz="1900" dirty="0"/>
              <a:t>(new experienced staff has joined WP10 team)</a:t>
            </a:r>
            <a:endParaRPr lang="en-GB" sz="2200" dirty="0"/>
          </a:p>
          <a:p>
            <a:r>
              <a:rPr lang="en-GB" sz="2200" dirty="0"/>
              <a:t>Aligned support for IK partners and collaboration project:</a:t>
            </a:r>
          </a:p>
          <a:p>
            <a:pPr marL="742950" lvl="2" indent="-342900"/>
            <a:r>
              <a:rPr lang="en-GB" sz="2200" dirty="0"/>
              <a:t>Wire scanner</a:t>
            </a:r>
          </a:p>
          <a:p>
            <a:pPr marL="742950" lvl="2" indent="-342900"/>
            <a:r>
              <a:rPr lang="en-GB" sz="2200" dirty="0" err="1"/>
              <a:t>nBLM</a:t>
            </a:r>
            <a:endParaRPr lang="en-GB" sz="2200" dirty="0"/>
          </a:p>
          <a:p>
            <a:pPr marL="742950" lvl="2" indent="-342900"/>
            <a:r>
              <a:rPr lang="en-GB" sz="2200" dirty="0"/>
              <a:t>APTM-Grid at J-Parc</a:t>
            </a:r>
          </a:p>
          <a:p>
            <a:pPr marL="742950" lvl="2" indent="-342900"/>
            <a:r>
              <a:rPr lang="en-GB" sz="2200" dirty="0"/>
              <a:t>MEBT EMU,..</a:t>
            </a:r>
          </a:p>
          <a:p>
            <a:pPr marL="342900" lvl="1" indent="-342900">
              <a:buFont typeface="Arial" panose="020B0604020202020204" pitchFamily="34" charset="0"/>
              <a:buChar char="•"/>
            </a:pPr>
            <a:r>
              <a:rPr lang="en-GB" sz="2200" dirty="0"/>
              <a:t>Existence of monthly meeting to review status, challenges, oncoming activities</a:t>
            </a:r>
          </a:p>
          <a:p>
            <a:pPr marL="0" lvl="1" indent="0">
              <a:buNone/>
            </a:pPr>
            <a:endParaRPr lang="en-GB" sz="2200" dirty="0"/>
          </a:p>
          <a:p>
            <a:pPr marL="342900" lvl="1" indent="-342900">
              <a:buFont typeface="Arial" panose="020B0604020202020204" pitchFamily="34" charset="0"/>
              <a:buChar char="•"/>
            </a:pPr>
            <a:endParaRPr lang="en-GB" dirty="0"/>
          </a:p>
          <a:p>
            <a:pPr marL="342900" lvl="1" indent="-342900">
              <a:buFont typeface="Arial" panose="020B0604020202020204" pitchFamily="34" charset="0"/>
              <a:buChar char="•"/>
            </a:pPr>
            <a:r>
              <a:rPr lang="en-GB" dirty="0">
                <a:solidFill>
                  <a:schemeClr val="accent1">
                    <a:lumMod val="75000"/>
                  </a:schemeClr>
                </a:solidFill>
              </a:rPr>
              <a:t>HOWEVER…. </a:t>
            </a:r>
          </a:p>
        </p:txBody>
      </p:sp>
      <p:sp>
        <p:nvSpPr>
          <p:cNvPr id="4" name="Slide Number Placeholder 3"/>
          <p:cNvSpPr>
            <a:spLocks noGrp="1"/>
          </p:cNvSpPr>
          <p:nvPr>
            <p:ph type="sldNum" sz="quarter" idx="12"/>
          </p:nvPr>
        </p:nvSpPr>
        <p:spPr/>
        <p:txBody>
          <a:bodyPr/>
          <a:lstStyle/>
          <a:p>
            <a:fld id="{551115BC-487E-4422-894C-CB7CD3E79223}" type="slidenum">
              <a:rPr lang="sv-SE" smtClean="0"/>
              <a:pPr/>
              <a:t>6</a:t>
            </a:fld>
            <a:endParaRPr lang="sv-SE" dirty="0"/>
          </a:p>
        </p:txBody>
      </p:sp>
      <p:sp>
        <p:nvSpPr>
          <p:cNvPr id="5" name="Title 1">
            <a:extLst>
              <a:ext uri="{FF2B5EF4-FFF2-40B4-BE49-F238E27FC236}">
                <a16:creationId xmlns:a16="http://schemas.microsoft.com/office/drawing/2014/main" id="{998DCDA9-9A0F-4A4A-8605-B532AF1FAC2A}"/>
              </a:ext>
            </a:extLst>
          </p:cNvPr>
          <p:cNvSpPr>
            <a:spLocks noGrp="1"/>
          </p:cNvSpPr>
          <p:nvPr>
            <p:ph type="title"/>
          </p:nvPr>
        </p:nvSpPr>
        <p:spPr>
          <a:xfrm>
            <a:off x="457200" y="274638"/>
            <a:ext cx="7139136" cy="1143000"/>
          </a:xfrm>
        </p:spPr>
        <p:txBody>
          <a:bodyPr/>
          <a:lstStyle/>
          <a:p>
            <a:r>
              <a:rPr lang="en-US" dirty="0"/>
              <a:t>Status</a:t>
            </a:r>
          </a:p>
        </p:txBody>
      </p:sp>
    </p:spTree>
    <p:extLst>
      <p:ext uri="{BB962C8B-B14F-4D97-AF65-F5344CB8AC3E}">
        <p14:creationId xmlns:p14="http://schemas.microsoft.com/office/powerpoint/2010/main" val="171521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Effect transition="in" filter="fade">
                                      <p:cBhvr>
                                        <p:cTn id="7" dur="1000"/>
                                        <p:tgtEl>
                                          <p:spTgt spid="3">
                                            <p:txEl>
                                              <p:pRg st="12" end="12"/>
                                            </p:txEl>
                                          </p:spTgt>
                                        </p:tgtEl>
                                      </p:cBhvr>
                                    </p:animEffect>
                                    <p:anim calcmode="lin" valueType="num">
                                      <p:cBhvr>
                                        <p:cTn id="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7029"/>
            <a:ext cx="8229600" cy="5204445"/>
          </a:xfrm>
        </p:spPr>
        <p:txBody>
          <a:bodyPr>
            <a:normAutofit/>
          </a:bodyPr>
          <a:lstStyle/>
          <a:p>
            <a:pPr marL="342900" lvl="1" indent="-342900">
              <a:buFont typeface="Arial" panose="020B0604020202020204" pitchFamily="34" charset="0"/>
              <a:buChar char="•"/>
            </a:pPr>
            <a:r>
              <a:rPr lang="en-GB" dirty="0"/>
              <a:t>More collaboration is needed in terms of:</a:t>
            </a:r>
          </a:p>
          <a:p>
            <a:pPr lvl="1"/>
            <a:r>
              <a:rPr lang="en-GB" dirty="0"/>
              <a:t>Planning:</a:t>
            </a:r>
          </a:p>
          <a:p>
            <a:pPr lvl="2"/>
            <a:r>
              <a:rPr lang="en-GB" dirty="0"/>
              <a:t>Dates of reviews</a:t>
            </a:r>
          </a:p>
          <a:p>
            <a:pPr lvl="2"/>
            <a:r>
              <a:rPr lang="en-GB" dirty="0"/>
              <a:t>Knowledge of activities</a:t>
            </a:r>
          </a:p>
          <a:p>
            <a:pPr lvl="2"/>
            <a:r>
              <a:rPr lang="en-GB" dirty="0"/>
              <a:t>Procurement</a:t>
            </a:r>
          </a:p>
          <a:p>
            <a:pPr lvl="2"/>
            <a:r>
              <a:rPr lang="en-GB" dirty="0"/>
              <a:t>Needs for support (so that a resources plan is manageable) </a:t>
            </a:r>
          </a:p>
          <a:p>
            <a:pPr lvl="1"/>
            <a:r>
              <a:rPr lang="en-GB" dirty="0"/>
              <a:t>Communication (leaders level)</a:t>
            </a:r>
          </a:p>
          <a:p>
            <a:pPr lvl="1"/>
            <a:r>
              <a:rPr lang="en-GB" dirty="0"/>
              <a:t>Ownership &amp; responsibilities</a:t>
            </a:r>
          </a:p>
          <a:p>
            <a:pPr marL="0" indent="0">
              <a:buNone/>
            </a:pPr>
            <a:endParaRPr lang="en-GB" sz="2400" dirty="0"/>
          </a:p>
          <a:p>
            <a:r>
              <a:rPr lang="en-GB" sz="2400" dirty="0"/>
              <a:t>(Too) many last minute requests and changes including at time of commissioning , lack of clear technical requirements/specifications</a:t>
            </a:r>
          </a:p>
          <a:p>
            <a:pPr marL="0" indent="0">
              <a:buNone/>
            </a:pP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7</a:t>
            </a:fld>
            <a:endParaRPr lang="sv-SE" dirty="0"/>
          </a:p>
        </p:txBody>
      </p:sp>
      <p:sp>
        <p:nvSpPr>
          <p:cNvPr id="7" name="Title 1">
            <a:extLst>
              <a:ext uri="{FF2B5EF4-FFF2-40B4-BE49-F238E27FC236}">
                <a16:creationId xmlns:a16="http://schemas.microsoft.com/office/drawing/2014/main" id="{E80A47BD-E425-49A3-9F00-0851693B3F52}"/>
              </a:ext>
            </a:extLst>
          </p:cNvPr>
          <p:cNvSpPr>
            <a:spLocks noGrp="1"/>
          </p:cNvSpPr>
          <p:nvPr>
            <p:ph type="title"/>
          </p:nvPr>
        </p:nvSpPr>
        <p:spPr>
          <a:xfrm>
            <a:off x="457200" y="274638"/>
            <a:ext cx="7138988" cy="1143000"/>
          </a:xfrm>
        </p:spPr>
        <p:txBody>
          <a:bodyPr/>
          <a:lstStyle/>
          <a:p>
            <a:r>
              <a:rPr lang="en-US" dirty="0"/>
              <a:t>Space for improvement</a:t>
            </a:r>
          </a:p>
        </p:txBody>
      </p:sp>
    </p:spTree>
    <p:extLst>
      <p:ext uri="{BB962C8B-B14F-4D97-AF65-F5344CB8AC3E}">
        <p14:creationId xmlns:p14="http://schemas.microsoft.com/office/powerpoint/2010/main" val="85506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1"/>
            <a:ext cx="8229600" cy="5524723"/>
          </a:xfrm>
        </p:spPr>
        <p:txBody>
          <a:bodyPr>
            <a:normAutofit/>
          </a:bodyPr>
          <a:lstStyle/>
          <a:p>
            <a:pPr marL="0" indent="0">
              <a:buNone/>
            </a:pPr>
            <a:endParaRPr lang="en-GB" dirty="0"/>
          </a:p>
          <a:p>
            <a:r>
              <a:rPr lang="en-GB" dirty="0"/>
              <a:t>Progressing on the implementation of </a:t>
            </a:r>
            <a:r>
              <a:rPr lang="en-GB" dirty="0" err="1"/>
              <a:t>IOxOS</a:t>
            </a:r>
            <a:r>
              <a:rPr lang="en-GB" dirty="0"/>
              <a:t> board and solving technical issues related to its environment</a:t>
            </a:r>
          </a:p>
          <a:p>
            <a:r>
              <a:rPr lang="en-GB" dirty="0"/>
              <a:t>Improved communication and collaborative work with PSI</a:t>
            </a:r>
          </a:p>
          <a:p>
            <a:r>
              <a:rPr lang="en-US" dirty="0">
                <a:solidFill>
                  <a:schemeClr val="accent1">
                    <a:lumMod val="75000"/>
                  </a:schemeClr>
                </a:solidFill>
              </a:rPr>
              <a:t>Issues with the DDR memories (RFLPS) has been resolved, meaning: </a:t>
            </a:r>
            <a:r>
              <a:rPr lang="en-US" sz="2400" dirty="0">
                <a:solidFill>
                  <a:schemeClr val="accent1">
                    <a:lumMod val="75000"/>
                  </a:schemeClr>
                </a:solidFill>
              </a:rPr>
              <a:t>DDR works at its full extent for what has been tested  for the RFLPS application</a:t>
            </a:r>
            <a:endParaRPr lang="en-GB"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551115BC-487E-4422-894C-CB7CD3E79223}" type="slidenum">
              <a:rPr lang="sv-SE" smtClean="0"/>
              <a:pPr/>
              <a:t>8</a:t>
            </a:fld>
            <a:endParaRPr lang="sv-SE" dirty="0"/>
          </a:p>
        </p:txBody>
      </p:sp>
      <p:sp>
        <p:nvSpPr>
          <p:cNvPr id="7" name="Title 1">
            <a:extLst>
              <a:ext uri="{FF2B5EF4-FFF2-40B4-BE49-F238E27FC236}">
                <a16:creationId xmlns:a16="http://schemas.microsoft.com/office/drawing/2014/main" id="{A50AFE03-F2F7-4AF9-8164-004BD5A080B1}"/>
              </a:ext>
            </a:extLst>
          </p:cNvPr>
          <p:cNvSpPr>
            <a:spLocks noGrp="1"/>
          </p:cNvSpPr>
          <p:nvPr>
            <p:ph type="title"/>
          </p:nvPr>
        </p:nvSpPr>
        <p:spPr>
          <a:xfrm>
            <a:off x="457200" y="274638"/>
            <a:ext cx="7138988" cy="1143000"/>
          </a:xfrm>
        </p:spPr>
        <p:txBody>
          <a:bodyPr/>
          <a:lstStyle/>
          <a:p>
            <a:r>
              <a:rPr lang="en-US" dirty="0"/>
              <a:t>Progress</a:t>
            </a:r>
          </a:p>
        </p:txBody>
      </p:sp>
    </p:spTree>
    <p:extLst>
      <p:ext uri="{BB962C8B-B14F-4D97-AF65-F5344CB8AC3E}">
        <p14:creationId xmlns:p14="http://schemas.microsoft.com/office/powerpoint/2010/main" val="307193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1"/>
            <a:ext cx="8229600" cy="5524723"/>
          </a:xfrm>
        </p:spPr>
        <p:txBody>
          <a:bodyPr>
            <a:normAutofit/>
          </a:bodyPr>
          <a:lstStyle/>
          <a:p>
            <a:pPr marL="0" indent="0">
              <a:buNone/>
            </a:pPr>
            <a:endParaRPr lang="en-GB" dirty="0"/>
          </a:p>
          <a:p>
            <a:r>
              <a:rPr lang="en-US" dirty="0"/>
              <a:t>Not yet confirmed what DDR speed is required for BLM, DDR calibration issues being addressed ...</a:t>
            </a:r>
          </a:p>
          <a:p>
            <a:r>
              <a:rPr lang="en-US" dirty="0"/>
              <a:t>New firmware provided by </a:t>
            </a:r>
            <a:r>
              <a:rPr lang="en-US" dirty="0" err="1"/>
              <a:t>IOxOS</a:t>
            </a:r>
            <a:r>
              <a:rPr lang="en-US" dirty="0"/>
              <a:t>, for the ADC3117, not yet tested (high priority task)</a:t>
            </a:r>
          </a:p>
          <a:p>
            <a:r>
              <a:rPr lang="en-US" dirty="0"/>
              <a:t>DDR Calibration on </a:t>
            </a:r>
            <a:r>
              <a:rPr lang="en-US" dirty="0" err="1"/>
              <a:t>nBLM</a:t>
            </a:r>
            <a:r>
              <a:rPr lang="en-US" dirty="0"/>
              <a:t> project (</a:t>
            </a:r>
            <a:r>
              <a:rPr lang="en-US" dirty="0" err="1"/>
              <a:t>Łódź</a:t>
            </a:r>
            <a:r>
              <a:rPr lang="en-US" dirty="0"/>
              <a:t> Development) ongoing </a:t>
            </a:r>
            <a:r>
              <a:rPr lang="en-US" sz="1500" dirty="0">
                <a:solidFill>
                  <a:srgbClr val="0070C0"/>
                </a:solidFill>
                <a:hlinkClick r:id="rId2"/>
              </a:rPr>
              <a:t>https://jira.esss.lu.se/browse/ICSHWI-1317</a:t>
            </a:r>
            <a:endParaRPr lang="en-SE" sz="1500" dirty="0">
              <a:solidFill>
                <a:srgbClr val="0070C0"/>
              </a:solidFill>
            </a:endParaRPr>
          </a:p>
          <a:p>
            <a:r>
              <a:rPr lang="sv-SE" dirty="0"/>
              <a:t>E3 integration and IOC factory ongoing</a:t>
            </a:r>
            <a:endParaRPr lang="en-SE" dirty="0"/>
          </a:p>
          <a:p>
            <a:pPr marL="0" indent="0">
              <a:buNone/>
            </a:pPr>
            <a:endParaRPr lang="en-GB" dirty="0"/>
          </a:p>
        </p:txBody>
      </p:sp>
      <p:sp>
        <p:nvSpPr>
          <p:cNvPr id="4" name="Slide Number Placeholder 3"/>
          <p:cNvSpPr>
            <a:spLocks noGrp="1"/>
          </p:cNvSpPr>
          <p:nvPr>
            <p:ph type="sldNum" sz="quarter" idx="12"/>
          </p:nvPr>
        </p:nvSpPr>
        <p:spPr/>
        <p:txBody>
          <a:bodyPr/>
          <a:lstStyle/>
          <a:p>
            <a:fld id="{551115BC-487E-4422-894C-CB7CD3E79223}" type="slidenum">
              <a:rPr lang="sv-SE" smtClean="0"/>
              <a:pPr/>
              <a:t>9</a:t>
            </a:fld>
            <a:endParaRPr lang="sv-SE" dirty="0"/>
          </a:p>
        </p:txBody>
      </p:sp>
      <p:sp>
        <p:nvSpPr>
          <p:cNvPr id="7" name="Title 1">
            <a:extLst>
              <a:ext uri="{FF2B5EF4-FFF2-40B4-BE49-F238E27FC236}">
                <a16:creationId xmlns:a16="http://schemas.microsoft.com/office/drawing/2014/main" id="{A50AFE03-F2F7-4AF9-8164-004BD5A080B1}"/>
              </a:ext>
            </a:extLst>
          </p:cNvPr>
          <p:cNvSpPr>
            <a:spLocks noGrp="1"/>
          </p:cNvSpPr>
          <p:nvPr>
            <p:ph type="title"/>
          </p:nvPr>
        </p:nvSpPr>
        <p:spPr>
          <a:xfrm>
            <a:off x="457200" y="274638"/>
            <a:ext cx="7138988" cy="1143000"/>
          </a:xfrm>
        </p:spPr>
        <p:txBody>
          <a:bodyPr/>
          <a:lstStyle/>
          <a:p>
            <a:r>
              <a:rPr lang="en-US" dirty="0"/>
              <a:t>Progress</a:t>
            </a:r>
          </a:p>
        </p:txBody>
      </p:sp>
    </p:spTree>
    <p:extLst>
      <p:ext uri="{BB962C8B-B14F-4D97-AF65-F5344CB8AC3E}">
        <p14:creationId xmlns:p14="http://schemas.microsoft.com/office/powerpoint/2010/main" val="1431451135"/>
      </p:ext>
    </p:extLst>
  </p:cSld>
  <p:clrMapOvr>
    <a:masterClrMapping/>
  </p:clrMapOvr>
</p:sld>
</file>

<file path=ppt/theme/theme1.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 Core Powerpoint.pptx</Template>
  <TotalTime>11688</TotalTime>
  <Words>556</Words>
  <Application>Microsoft Office PowerPoint</Application>
  <PresentationFormat>On-screen Show (4:3)</PresentationFormat>
  <Paragraphs>86</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Times</vt:lpstr>
      <vt:lpstr>ESS Core Powerpoint</vt:lpstr>
      <vt:lpstr>Status of Control Services ICS WP10 (accelerator integration work package) </vt:lpstr>
      <vt:lpstr>Overview</vt:lpstr>
      <vt:lpstr>Overview</vt:lpstr>
      <vt:lpstr>ICS technical vision and direction for the control system implementation </vt:lpstr>
      <vt:lpstr>Hardware standardisation: Three signal speed domains</vt:lpstr>
      <vt:lpstr>Status</vt:lpstr>
      <vt:lpstr>Space for improvement</vt:lpstr>
      <vt:lpstr>Progress</vt:lpstr>
      <vt:lpstr>Progress</vt:lpstr>
      <vt:lpstr>Thank you!</vt:lpstr>
    </vt:vector>
  </TitlesOfParts>
  <Company>ESS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Heléne Björkman</dc:creator>
  <cp:lastModifiedBy>philippe rabis</cp:lastModifiedBy>
  <cp:revision>174</cp:revision>
  <dcterms:created xsi:type="dcterms:W3CDTF">2013-10-29T16:05:10Z</dcterms:created>
  <dcterms:modified xsi:type="dcterms:W3CDTF">2018-11-20T11:10:20Z</dcterms:modified>
</cp:coreProperties>
</file>