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9" r:id="rId3"/>
    <p:sldId id="260" r:id="rId4"/>
    <p:sldId id="263" r:id="rId5"/>
    <p:sldId id="261" r:id="rId6"/>
    <p:sldId id="281" r:id="rId7"/>
    <p:sldId id="280" r:id="rId8"/>
    <p:sldId id="282" r:id="rId9"/>
    <p:sldId id="266" r:id="rId10"/>
    <p:sldId id="283" r:id="rId11"/>
    <p:sldId id="262" r:id="rId12"/>
    <p:sldId id="274" r:id="rId13"/>
  </p:sldIdLst>
  <p:sldSz cx="12171363" cy="683895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4194">
          <p15:clr>
            <a:srgbClr val="A4A3A4"/>
          </p15:clr>
        </p15:guide>
        <p15:guide id="3" orient="horz" pos="794">
          <p15:clr>
            <a:srgbClr val="A4A3A4"/>
          </p15:clr>
        </p15:guide>
        <p15:guide id="4" orient="horz" pos="1102">
          <p15:clr>
            <a:srgbClr val="A4A3A4"/>
          </p15:clr>
        </p15:guide>
        <p15:guide id="5" pos="114">
          <p15:clr>
            <a:srgbClr val="A4A3A4"/>
          </p15:clr>
        </p15:guide>
        <p15:guide id="6" pos="7550">
          <p15:clr>
            <a:srgbClr val="A4A3A4"/>
          </p15:clr>
        </p15:guide>
        <p15:guide id="7" pos="4466">
          <p15:clr>
            <a:srgbClr val="A4A3A4"/>
          </p15:clr>
        </p15:guide>
        <p15:guide id="8" pos="566">
          <p15:clr>
            <a:srgbClr val="A4A3A4"/>
          </p15:clr>
        </p15:guide>
        <p15:guide id="9" pos="7096">
          <p15:clr>
            <a:srgbClr val="A4A3A4"/>
          </p15:clr>
        </p15:guide>
        <p15:guide id="10" pos="3944">
          <p15:clr>
            <a:srgbClr val="A4A3A4"/>
          </p15:clr>
        </p15:guide>
        <p15:guide id="11" pos="2812">
          <p15:clr>
            <a:srgbClr val="A4A3A4"/>
          </p15:clr>
        </p15:guide>
        <p15:guide id="12" pos="4694">
          <p15:clr>
            <a:srgbClr val="A4A3A4"/>
          </p15:clr>
        </p15:guide>
        <p15:guide id="13" pos="3038">
          <p15:clr>
            <a:srgbClr val="A4A3A4"/>
          </p15:clr>
        </p15:guide>
        <p15:guide id="14" pos="37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6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7" autoAdjust="0"/>
    <p:restoredTop sz="50000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264" y="208"/>
      </p:cViewPr>
      <p:guideLst>
        <p:guide orient="horz" pos="112"/>
        <p:guide orient="horz" pos="4194"/>
        <p:guide orient="horz" pos="794"/>
        <p:guide orient="horz" pos="1102"/>
        <p:guide pos="114"/>
        <p:guide pos="7550"/>
        <p:guide pos="4466"/>
        <p:guide pos="566"/>
        <p:guide pos="7096"/>
        <p:guide pos="3944"/>
        <p:guide pos="2812"/>
        <p:guide pos="4694"/>
        <p:guide pos="3038"/>
        <p:guide pos="37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5379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55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1843907"/>
            <a:ext cx="65405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6" y="1762125"/>
            <a:ext cx="356552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594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53300" y="1843907"/>
            <a:ext cx="39116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5" y="1762125"/>
            <a:ext cx="619124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989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8971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664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72200" y="1843907"/>
            <a:ext cx="50927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8525" y="1762125"/>
            <a:ext cx="4854575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431468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8525" y="1749425"/>
            <a:ext cx="10366375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335191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999" y="381001"/>
            <a:ext cx="11604625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9450" y="1112256"/>
            <a:ext cx="3207776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AF65-E42D-C845-B248-4AFCC832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C097-56B9-6347-82DA-24C0384A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9C4CD-2C11-184D-99B3-7089E4DB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68B0-2099-024D-B241-A4ECBA2F5565}" type="datetimeFigureOut">
              <a:rPr lang="sv-SE" smtClean="0"/>
              <a:t>2018-11-20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BF6B7-4414-D944-91C5-FCC390D2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A20C-C3ED-564B-93F3-9EC10448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4130-4B38-5F4C-ADD5-DC12B0FB9E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910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CDD2-1B4E-3349-8BC7-A03D6777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8A79-D142-9144-8849-2E8A0B809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781" y="1820554"/>
            <a:ext cx="5172829" cy="4339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FD294-2DD5-CD4A-A8F3-1964DC727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753" y="1820554"/>
            <a:ext cx="5172829" cy="4339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7F428-53F7-9D46-AA65-7A7114EA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68B0-2099-024D-B241-A4ECBA2F5565}" type="datetimeFigureOut">
              <a:rPr lang="sv-SE" smtClean="0"/>
              <a:t>2018-11-20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C0ADC-09FE-E84D-8729-C30EBDD1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05F29-5EA2-E841-AB75-683F9009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4130-4B38-5F4C-ADD5-DC12B0FB9E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75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70725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18820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28376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87469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24001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2000"/>
            <a:ext cx="12310364" cy="698399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6450" y="256555"/>
            <a:ext cx="104584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</p:txBody>
      </p:sp>
      <p:cxnSp>
        <p:nvCxnSpPr>
          <p:cNvPr id="8" name="Rak 7"/>
          <p:cNvCxnSpPr/>
          <p:nvPr/>
        </p:nvCxnSpPr>
        <p:spPr bwMode="auto">
          <a:xfrm>
            <a:off x="898525" y="1499383"/>
            <a:ext cx="10366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C61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Bildobjekt 10" descr="LundUniversity_C2line RGB 150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69112" y="55415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3" r:id="rId11"/>
    <p:sldLayoutId id="2147483654" r:id="rId12"/>
    <p:sldLayoutId id="2147483656" r:id="rId13"/>
    <p:sldLayoutId id="2147483655" r:id="rId14"/>
    <p:sldLayoutId id="2147483660" r:id="rId15"/>
    <p:sldLayoutId id="2147483657" r:id="rId16"/>
    <p:sldLayoutId id="2147483658" r:id="rId17"/>
    <p:sldLayoutId id="2147483659" r:id="rId18"/>
    <p:sldLayoutId id="2147483668" r:id="rId19"/>
    <p:sldLayoutId id="214748366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230400" indent="-2304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200" kern="1200" baseline="0">
          <a:solidFill>
            <a:schemeClr val="tx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200" kern="1200">
          <a:solidFill>
            <a:schemeClr val="tx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9C6114"/>
        </a:buClr>
        <a:buFont typeface="Lucida Grande"/>
        <a:buChar char="»"/>
        <a:defRPr sz="2000" kern="1200">
          <a:solidFill>
            <a:schemeClr val="tx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PT_universitetshuset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20679" r="-220" b="4249"/>
          <a:stretch/>
        </p:blipFill>
        <p:spPr>
          <a:xfrm>
            <a:off x="12700" y="50800"/>
            <a:ext cx="12088108" cy="6729984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4383598" y="1507477"/>
            <a:ext cx="7490902" cy="714380"/>
          </a:xfrm>
          <a:prstGeom prst="rect">
            <a:avLst/>
          </a:prstGeom>
        </p:spPr>
        <p:txBody>
          <a:bodyPr lIns="0" tIns="97200" rIns="0" bIns="82800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r>
              <a:rPr lang="sv-SE" dirty="0" err="1"/>
              <a:t>Aperture</a:t>
            </a:r>
            <a:r>
              <a:rPr lang="sv-SE" dirty="0"/>
              <a:t> and Grid </a:t>
            </a:r>
            <a:r>
              <a:rPr lang="sv-SE" dirty="0" err="1"/>
              <a:t>electronics</a:t>
            </a:r>
            <a:endParaRPr lang="en-GB" dirty="0"/>
          </a:p>
        </p:txBody>
      </p:sp>
      <p:sp>
        <p:nvSpPr>
          <p:cNvPr id="19" name="Underrubrik 2"/>
          <p:cNvSpPr txBox="1">
            <a:spLocks/>
          </p:cNvSpPr>
          <p:nvPr/>
        </p:nvSpPr>
        <p:spPr>
          <a:xfrm>
            <a:off x="4383598" y="2400299"/>
            <a:ext cx="7490902" cy="21221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200" b="1" kern="1200" cap="all" spc="1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2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Lucida Grande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Anders J Johansson, Lund </a:t>
            </a:r>
            <a:r>
              <a:rPr lang="sv-SE" dirty="0" err="1"/>
              <a:t>university</a:t>
            </a:r>
            <a:r>
              <a:rPr lang="sv-SE"/>
              <a:t> 						22 November 2018</a:t>
            </a:r>
          </a:p>
          <a:p>
            <a:endParaRPr lang="en-GB" dirty="0"/>
          </a:p>
        </p:txBody>
      </p:sp>
      <p:cxnSp>
        <p:nvCxnSpPr>
          <p:cNvPr id="20" name="Rak 19"/>
          <p:cNvCxnSpPr/>
          <p:nvPr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upp 8"/>
          <p:cNvGrpSpPr/>
          <p:nvPr/>
        </p:nvGrpSpPr>
        <p:grpSpPr>
          <a:xfrm>
            <a:off x="88900" y="95584"/>
            <a:ext cx="12084208" cy="6744042"/>
            <a:chOff x="88900" y="95584"/>
            <a:chExt cx="12084208" cy="6744042"/>
          </a:xfrm>
        </p:grpSpPr>
        <p:sp>
          <p:nvSpPr>
            <p:cNvPr id="7" name="Rektangel 6"/>
            <p:cNvSpPr/>
            <p:nvPr/>
          </p:nvSpPr>
          <p:spPr bwMode="auto">
            <a:xfrm>
              <a:off x="88900" y="95584"/>
              <a:ext cx="11999208" cy="6654466"/>
            </a:xfrm>
            <a:prstGeom prst="rect">
              <a:avLst/>
            </a:prstGeom>
            <a:noFill/>
            <a:ln w="184150" cap="sq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Bildobjekt 11" descr="Lunds sigill RGB 150.png"/>
            <p:cNvPicPr>
              <a:picLocks noChangeAspect="1"/>
            </p:cNvPicPr>
            <p:nvPr/>
          </p:nvPicPr>
          <p:blipFill>
            <a:blip r:embed="rId3"/>
            <a:srcRect r="17691" b="21541"/>
            <a:stretch>
              <a:fillRect/>
            </a:stretch>
          </p:blipFill>
          <p:spPr>
            <a:xfrm>
              <a:off x="9255600" y="4042800"/>
              <a:ext cx="2917508" cy="27968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4145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EDDB-8A2F-8545-9480-E9A58B8C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E2F07-E876-7A42-89B6-1F100D74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Analog signal processing/filtering stage</a:t>
            </a:r>
          </a:p>
          <a:p>
            <a:r>
              <a:rPr lang="en-GB" dirty="0" err="1"/>
              <a:t>Individiual</a:t>
            </a:r>
            <a:r>
              <a:rPr lang="en-GB" dirty="0"/>
              <a:t> wire bias</a:t>
            </a:r>
          </a:p>
          <a:p>
            <a:r>
              <a:rPr lang="en-GB" dirty="0"/>
              <a:t>Shielding strategy</a:t>
            </a:r>
          </a:p>
          <a:p>
            <a:r>
              <a:rPr lang="en-GB" dirty="0"/>
              <a:t>MPS threshold processing</a:t>
            </a:r>
          </a:p>
          <a:p>
            <a:r>
              <a:rPr lang="en-GB" dirty="0"/>
              <a:t>Post-processing /data visualisation</a:t>
            </a:r>
          </a:p>
          <a:p>
            <a:r>
              <a:rPr lang="en-GB" dirty="0"/>
              <a:t>…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-Will depend on evaluation of test results: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8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0647-B117-9E4B-93C5-5EEE049F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Grid </a:t>
            </a:r>
            <a:r>
              <a:rPr lang="sv-SE" err="1"/>
              <a:t>protoype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2E0E-8541-7E4D-B0D2-74DAA444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Tested</a:t>
            </a:r>
            <a:r>
              <a:rPr lang="sv-SE" dirty="0"/>
              <a:t> in J-</a:t>
            </a:r>
            <a:r>
              <a:rPr lang="sv-SE" dirty="0" err="1"/>
              <a:t>parc</a:t>
            </a:r>
            <a:r>
              <a:rPr lang="sv-SE" dirty="0"/>
              <a:t> November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C04B-C1A1-3A4C-BFD1-70BD74EA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09" y="1552902"/>
            <a:ext cx="6571966" cy="492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F6EB8-BAC9-D340-9AFB-F32779F6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09" y="167263"/>
            <a:ext cx="6542047" cy="20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2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DB83-B5BB-AF42-8DCF-06231CC7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Aperture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7DFF8-5280-9448-83C3-26E454ECA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16 blades and 24 temperature sensors</a:t>
            </a:r>
          </a:p>
          <a:p>
            <a:r>
              <a:rPr lang="en-GB" dirty="0"/>
              <a:t>Will be measuring the </a:t>
            </a:r>
            <a:r>
              <a:rPr lang="en-GB" dirty="0" err="1"/>
              <a:t>temperaure</a:t>
            </a:r>
            <a:br>
              <a:rPr lang="en-GB" dirty="0"/>
            </a:br>
            <a:r>
              <a:rPr lang="en-GB" dirty="0"/>
              <a:t>and the current.</a:t>
            </a:r>
          </a:p>
          <a:p>
            <a:r>
              <a:rPr lang="en-GB" dirty="0"/>
              <a:t>Will trigger the MPS if limits are exceeded.</a:t>
            </a:r>
          </a:p>
          <a:p>
            <a:r>
              <a:rPr lang="en-GB" dirty="0"/>
              <a:t>Will be placed at four places:</a:t>
            </a:r>
          </a:p>
          <a:p>
            <a:pPr lvl="1"/>
            <a:r>
              <a:rPr lang="en-GB" dirty="0"/>
              <a:t>Tuning dump</a:t>
            </a:r>
          </a:p>
          <a:p>
            <a:pPr lvl="1"/>
            <a:r>
              <a:rPr lang="en-GB" dirty="0"/>
              <a:t>A2T (movable blades)</a:t>
            </a:r>
          </a:p>
          <a:p>
            <a:pPr lvl="1"/>
            <a:r>
              <a:rPr lang="en-GB" dirty="0"/>
              <a:t>Proton beam window</a:t>
            </a:r>
          </a:p>
          <a:p>
            <a:pPr lvl="1"/>
            <a:r>
              <a:rPr lang="en-GB" dirty="0"/>
              <a:t>Proton beam instrument plug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D4A21-1A71-264D-83AD-9894B6C87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172" y="469554"/>
            <a:ext cx="3913728" cy="214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18892-A5FC-BF41-B4B2-02803CA3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172" y="2874654"/>
            <a:ext cx="3913728" cy="25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8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BB103-9ABC-544F-AA02-BC6953FD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6E50-7795-5D49-8301-A0D4414D8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Horizontal and vertical </a:t>
            </a:r>
            <a:br>
              <a:rPr lang="en-GB" dirty="0"/>
            </a:br>
            <a:r>
              <a:rPr lang="en-GB" dirty="0"/>
              <a:t>current sensing wires</a:t>
            </a:r>
          </a:p>
          <a:p>
            <a:r>
              <a:rPr lang="en-GB" dirty="0"/>
              <a:t>Additional bias planes</a:t>
            </a:r>
          </a:p>
          <a:p>
            <a:r>
              <a:rPr lang="en-GB" dirty="0"/>
              <a:t>Wires in </a:t>
            </a:r>
            <a:r>
              <a:rPr lang="en-GB" dirty="0" err="1"/>
              <a:t>SiC</a:t>
            </a:r>
            <a:endParaRPr lang="en-GB" dirty="0"/>
          </a:p>
          <a:p>
            <a:endParaRPr lang="en-GB" dirty="0"/>
          </a:p>
          <a:p>
            <a:r>
              <a:rPr lang="en-GB" dirty="0"/>
              <a:t>Current thresholds in each </a:t>
            </a:r>
            <a:r>
              <a:rPr lang="en-GB" dirty="0" err="1"/>
              <a:t>separete</a:t>
            </a:r>
            <a:r>
              <a:rPr lang="en-GB" dirty="0"/>
              <a:t> wire triggers MPS</a:t>
            </a:r>
          </a:p>
          <a:p>
            <a:pPr lvl="1"/>
            <a:r>
              <a:rPr lang="en-GB" dirty="0"/>
              <a:t>1 MS/s and 300 kHz </a:t>
            </a:r>
            <a:r>
              <a:rPr lang="en-GB" dirty="0" err="1"/>
              <a:t>analog</a:t>
            </a:r>
            <a:r>
              <a:rPr lang="en-GB" dirty="0"/>
              <a:t> bandwidth</a:t>
            </a:r>
          </a:p>
          <a:p>
            <a:pPr lvl="1"/>
            <a:r>
              <a:rPr lang="en-GB" dirty="0"/>
              <a:t>Additional MPS triggers to be studied</a:t>
            </a:r>
          </a:p>
          <a:p>
            <a:endParaRPr lang="en-GB" dirty="0"/>
          </a:p>
          <a:p>
            <a:r>
              <a:rPr lang="en-GB" dirty="0"/>
              <a:t>Higher level algorithm to calculate estimated power profile on target.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39A25-4551-4C4F-8818-8423D9C5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12" y="147869"/>
            <a:ext cx="5687144" cy="391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EBE5-3B43-1749-B5A0-2A65CBA8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51A4-416C-054D-BFF0-7C4E43F02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Beckhoff based for slow signals (i.e. temperatures, motion control)</a:t>
            </a:r>
          </a:p>
          <a:p>
            <a:endParaRPr lang="en-GB" dirty="0"/>
          </a:p>
          <a:p>
            <a:r>
              <a:rPr lang="en-GB" dirty="0"/>
              <a:t>MTCA.4 based implementation for high speed signals (i.e. currents)</a:t>
            </a:r>
          </a:p>
          <a:p>
            <a:r>
              <a:rPr lang="en-GB" dirty="0"/>
              <a:t>Current measurement by off the shelf hardware</a:t>
            </a:r>
          </a:p>
          <a:p>
            <a:pPr lvl="1"/>
            <a:r>
              <a:rPr lang="en-GB" dirty="0" err="1"/>
              <a:t>CAENels</a:t>
            </a:r>
            <a:r>
              <a:rPr lang="en-GB" dirty="0"/>
              <a:t> FMC module FMC-Pico-1M4</a:t>
            </a:r>
            <a:br>
              <a:rPr lang="en-GB" dirty="0"/>
            </a:br>
            <a:r>
              <a:rPr lang="en-GB" dirty="0"/>
              <a:t>4-channel 20-bit 1 MSPS FMC Floating Ammeter</a:t>
            </a:r>
          </a:p>
          <a:p>
            <a:r>
              <a:rPr lang="en-GB" dirty="0"/>
              <a:t>Fast signal processing by FPGA</a:t>
            </a:r>
          </a:p>
          <a:p>
            <a:pPr lvl="1"/>
            <a:r>
              <a:rPr lang="en-GB" dirty="0" err="1"/>
              <a:t>IOxOS</a:t>
            </a:r>
            <a:r>
              <a:rPr lang="en-GB" dirty="0"/>
              <a:t> IFC_1410 FMC carrier with FPGA and CPU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54AD-1C3C-5741-B1F0-56C226B3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012" y="3709052"/>
            <a:ext cx="3019864" cy="28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2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B39977-AC88-AD41-9233-1CD3F1CEC4D7}"/>
              </a:ext>
            </a:extLst>
          </p:cNvPr>
          <p:cNvSpPr/>
          <p:nvPr/>
        </p:nvSpPr>
        <p:spPr>
          <a:xfrm>
            <a:off x="358346" y="1075038"/>
            <a:ext cx="11572275" cy="9869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C3AC30-ED95-F94F-BAAF-3DFAD155B180}"/>
              </a:ext>
            </a:extLst>
          </p:cNvPr>
          <p:cNvSpPr/>
          <p:nvPr/>
        </p:nvSpPr>
        <p:spPr>
          <a:xfrm>
            <a:off x="10193341" y="4871477"/>
            <a:ext cx="1928639" cy="19674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0E5250-8B51-914B-8F88-CF95819F619A}"/>
              </a:ext>
            </a:extLst>
          </p:cNvPr>
          <p:cNvCxnSpPr/>
          <p:nvPr/>
        </p:nvCxnSpPr>
        <p:spPr>
          <a:xfrm>
            <a:off x="7576680" y="5824408"/>
            <a:ext cx="616132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3502D84-D96F-8641-A199-1922AC3E66F3}"/>
              </a:ext>
            </a:extLst>
          </p:cNvPr>
          <p:cNvSpPr/>
          <p:nvPr/>
        </p:nvSpPr>
        <p:spPr>
          <a:xfrm>
            <a:off x="5982992" y="110902"/>
            <a:ext cx="1593688" cy="608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12-slot</a:t>
            </a:r>
          </a:p>
          <a:p>
            <a:pPr algn="ctr"/>
            <a:r>
              <a:rPr lang="sv-SE" sz="1795"/>
              <a:t>MTCA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5DA9EC-9397-1248-88EA-5E203C902D90}"/>
              </a:ext>
            </a:extLst>
          </p:cNvPr>
          <p:cNvCxnSpPr>
            <a:cxnSpLocks/>
          </p:cNvCxnSpPr>
          <p:nvPr/>
        </p:nvCxnSpPr>
        <p:spPr>
          <a:xfrm flipH="1">
            <a:off x="3321348" y="5237038"/>
            <a:ext cx="9036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53DB760-6778-EF43-9933-AE414286377F}"/>
              </a:ext>
            </a:extLst>
          </p:cNvPr>
          <p:cNvSpPr/>
          <p:nvPr/>
        </p:nvSpPr>
        <p:spPr>
          <a:xfrm>
            <a:off x="4779501" y="2932744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697A9CC-D36F-054F-8CFF-8E14B122C378}"/>
              </a:ext>
            </a:extLst>
          </p:cNvPr>
          <p:cNvSpPr/>
          <p:nvPr/>
        </p:nvSpPr>
        <p:spPr>
          <a:xfrm>
            <a:off x="842486" y="3129903"/>
            <a:ext cx="1640937" cy="11213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E1CE8C-07F4-4F43-956B-39CA34147D35}"/>
              </a:ext>
            </a:extLst>
          </p:cNvPr>
          <p:cNvSpPr/>
          <p:nvPr/>
        </p:nvSpPr>
        <p:spPr>
          <a:xfrm>
            <a:off x="994463" y="3281880"/>
            <a:ext cx="1353414" cy="809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EA93D-531A-CB42-9C40-28D63F661AA9}"/>
              </a:ext>
            </a:extLst>
          </p:cNvPr>
          <p:cNvCxnSpPr/>
          <p:nvPr/>
        </p:nvCxnSpPr>
        <p:spPr>
          <a:xfrm>
            <a:off x="994463" y="3450286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78E05D-7B82-0D45-80D0-5C7081F082CC}"/>
              </a:ext>
            </a:extLst>
          </p:cNvPr>
          <p:cNvCxnSpPr/>
          <p:nvPr/>
        </p:nvCxnSpPr>
        <p:spPr>
          <a:xfrm>
            <a:off x="986245" y="3602263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2B9C74-418A-8F45-998A-5C29B18FBC16}"/>
              </a:ext>
            </a:extLst>
          </p:cNvPr>
          <p:cNvCxnSpPr/>
          <p:nvPr/>
        </p:nvCxnSpPr>
        <p:spPr>
          <a:xfrm>
            <a:off x="978026" y="3754240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65C20B-D5B9-4E41-85F1-379B071AFFAD}"/>
              </a:ext>
            </a:extLst>
          </p:cNvPr>
          <p:cNvCxnSpPr/>
          <p:nvPr/>
        </p:nvCxnSpPr>
        <p:spPr>
          <a:xfrm>
            <a:off x="994454" y="3906216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CA28BB-0C88-1545-B74B-2225D53A1E11}"/>
              </a:ext>
            </a:extLst>
          </p:cNvPr>
          <p:cNvCxnSpPr/>
          <p:nvPr/>
        </p:nvCxnSpPr>
        <p:spPr>
          <a:xfrm>
            <a:off x="1238858" y="3281880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A50928-348F-134F-B6D5-4DA3EA4619D0}"/>
              </a:ext>
            </a:extLst>
          </p:cNvPr>
          <p:cNvCxnSpPr/>
          <p:nvPr/>
        </p:nvCxnSpPr>
        <p:spPr>
          <a:xfrm>
            <a:off x="1390835" y="3273662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A4A33-370E-7143-9FC3-7337E6DE2DD7}"/>
              </a:ext>
            </a:extLst>
          </p:cNvPr>
          <p:cNvCxnSpPr/>
          <p:nvPr/>
        </p:nvCxnSpPr>
        <p:spPr>
          <a:xfrm>
            <a:off x="1542811" y="3277766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E30503-C7F9-5B44-A67E-75461615DBA6}"/>
              </a:ext>
            </a:extLst>
          </p:cNvPr>
          <p:cNvCxnSpPr/>
          <p:nvPr/>
        </p:nvCxnSpPr>
        <p:spPr>
          <a:xfrm>
            <a:off x="1694788" y="3281871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241AFC-0B92-524B-904B-4C393106F7BD}"/>
              </a:ext>
            </a:extLst>
          </p:cNvPr>
          <p:cNvCxnSpPr/>
          <p:nvPr/>
        </p:nvCxnSpPr>
        <p:spPr>
          <a:xfrm>
            <a:off x="1846765" y="3285975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7ED986-7CCF-204A-AC4F-4A5B8B9F3449}"/>
              </a:ext>
            </a:extLst>
          </p:cNvPr>
          <p:cNvCxnSpPr/>
          <p:nvPr/>
        </p:nvCxnSpPr>
        <p:spPr>
          <a:xfrm>
            <a:off x="1998741" y="3277757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A7D483-2181-1848-A3BD-BA54996FA31F}"/>
              </a:ext>
            </a:extLst>
          </p:cNvPr>
          <p:cNvCxnSpPr/>
          <p:nvPr/>
        </p:nvCxnSpPr>
        <p:spPr>
          <a:xfrm>
            <a:off x="2150718" y="3281862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5155EA-C257-3241-BDD2-D965E93EFC14}"/>
              </a:ext>
            </a:extLst>
          </p:cNvPr>
          <p:cNvCxnSpPr/>
          <p:nvPr/>
        </p:nvCxnSpPr>
        <p:spPr>
          <a:xfrm>
            <a:off x="2483423" y="3450286"/>
            <a:ext cx="1601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87CD573-9019-EA42-808E-AD6463ACB2B9}"/>
              </a:ext>
            </a:extLst>
          </p:cNvPr>
          <p:cNvSpPr/>
          <p:nvPr/>
        </p:nvSpPr>
        <p:spPr>
          <a:xfrm>
            <a:off x="4085340" y="312990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32923-2F39-3740-8DA9-E40F679DA3E7}"/>
              </a:ext>
            </a:extLst>
          </p:cNvPr>
          <p:cNvSpPr/>
          <p:nvPr/>
        </p:nvSpPr>
        <p:spPr>
          <a:xfrm>
            <a:off x="4237316" y="3281879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EA0DF0-228B-114A-8F62-A623B6E2EF33}"/>
              </a:ext>
            </a:extLst>
          </p:cNvPr>
          <p:cNvSpPr/>
          <p:nvPr/>
        </p:nvSpPr>
        <p:spPr>
          <a:xfrm>
            <a:off x="5453129" y="4164985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D63736-242E-D14E-8FE9-135B2DBC866C}"/>
              </a:ext>
            </a:extLst>
          </p:cNvPr>
          <p:cNvSpPr/>
          <p:nvPr/>
        </p:nvSpPr>
        <p:spPr>
          <a:xfrm>
            <a:off x="5457233" y="4316962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B48CB8-9E14-B04E-84BE-64BE8F87DB8D}"/>
              </a:ext>
            </a:extLst>
          </p:cNvPr>
          <p:cNvSpPr/>
          <p:nvPr/>
        </p:nvSpPr>
        <p:spPr>
          <a:xfrm>
            <a:off x="5449015" y="4468939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4EBECA-CD4A-724C-97D8-4753BBB81A19}"/>
              </a:ext>
            </a:extLst>
          </p:cNvPr>
          <p:cNvSpPr/>
          <p:nvPr/>
        </p:nvSpPr>
        <p:spPr>
          <a:xfrm>
            <a:off x="4779501" y="4674318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39C3A9-D229-2A4C-AB8D-179CE1D39957}"/>
              </a:ext>
            </a:extLst>
          </p:cNvPr>
          <p:cNvSpPr/>
          <p:nvPr/>
        </p:nvSpPr>
        <p:spPr>
          <a:xfrm>
            <a:off x="4114090" y="4871477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A74745-0647-A242-819E-14DDC9070F76}"/>
              </a:ext>
            </a:extLst>
          </p:cNvPr>
          <p:cNvSpPr/>
          <p:nvPr/>
        </p:nvSpPr>
        <p:spPr>
          <a:xfrm>
            <a:off x="4266066" y="502345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4C721B-BB2F-7641-A6D4-8EB1C1A63118}"/>
              </a:ext>
            </a:extLst>
          </p:cNvPr>
          <p:cNvCxnSpPr>
            <a:cxnSpLocks/>
          </p:cNvCxnSpPr>
          <p:nvPr/>
        </p:nvCxnSpPr>
        <p:spPr>
          <a:xfrm>
            <a:off x="3333671" y="3450287"/>
            <a:ext cx="0" cy="1786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E93B3D1-A8BB-A24F-AC65-F4B4DC4B0E98}"/>
              </a:ext>
            </a:extLst>
          </p:cNvPr>
          <p:cNvSpPr/>
          <p:nvPr/>
        </p:nvSpPr>
        <p:spPr>
          <a:xfrm>
            <a:off x="4800040" y="238233"/>
            <a:ext cx="1495120" cy="505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MCH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C99D5E-D04F-E741-ABAF-3C91F58417CF}"/>
              </a:ext>
            </a:extLst>
          </p:cNvPr>
          <p:cNvSpPr/>
          <p:nvPr/>
        </p:nvSpPr>
        <p:spPr>
          <a:xfrm>
            <a:off x="4779501" y="891320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Timing</a:t>
            </a:r>
          </a:p>
          <a:p>
            <a:pPr algn="ctr"/>
            <a:r>
              <a:rPr lang="sv-SE" sz="1795" err="1"/>
              <a:t>Reciever</a:t>
            </a:r>
            <a:endParaRPr lang="sv-SE" sz="1795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6E35EA-3809-C140-A669-C5C802BB38A6}"/>
              </a:ext>
            </a:extLst>
          </p:cNvPr>
          <p:cNvSpPr/>
          <p:nvPr/>
        </p:nvSpPr>
        <p:spPr>
          <a:xfrm>
            <a:off x="4779501" y="1758003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MPS interface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B6E767-649B-1141-8FAE-808F70594943}"/>
              </a:ext>
            </a:extLst>
          </p:cNvPr>
          <p:cNvSpPr/>
          <p:nvPr/>
        </p:nvSpPr>
        <p:spPr>
          <a:xfrm>
            <a:off x="8106565" y="127329"/>
            <a:ext cx="1593688" cy="608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12-slot</a:t>
            </a:r>
          </a:p>
          <a:p>
            <a:pPr algn="ctr"/>
            <a:r>
              <a:rPr lang="sv-SE" sz="1795"/>
              <a:t>MTCA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B01362-1FD3-7047-8397-B97E6749E528}"/>
              </a:ext>
            </a:extLst>
          </p:cNvPr>
          <p:cNvSpPr/>
          <p:nvPr/>
        </p:nvSpPr>
        <p:spPr>
          <a:xfrm>
            <a:off x="9394251" y="2936849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1469E47-7A6F-0345-97A3-766134ABA813}"/>
              </a:ext>
            </a:extLst>
          </p:cNvPr>
          <p:cNvSpPr/>
          <p:nvPr/>
        </p:nvSpPr>
        <p:spPr>
          <a:xfrm>
            <a:off x="10131556" y="4321066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EC5267-EDA3-6346-B625-FF57EE932904}"/>
              </a:ext>
            </a:extLst>
          </p:cNvPr>
          <p:cNvSpPr/>
          <p:nvPr/>
        </p:nvSpPr>
        <p:spPr>
          <a:xfrm>
            <a:off x="10135661" y="4473043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9F2E37-5FF0-224A-8AAB-909A386B8AD7}"/>
              </a:ext>
            </a:extLst>
          </p:cNvPr>
          <p:cNvSpPr/>
          <p:nvPr/>
        </p:nvSpPr>
        <p:spPr>
          <a:xfrm>
            <a:off x="9394251" y="4678422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07B59A-3926-9843-870F-9FF425C3AB7B}"/>
              </a:ext>
            </a:extLst>
          </p:cNvPr>
          <p:cNvSpPr/>
          <p:nvPr/>
        </p:nvSpPr>
        <p:spPr>
          <a:xfrm>
            <a:off x="10632680" y="315865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5E34B0-B148-0946-8EA1-EEC51262064E}"/>
              </a:ext>
            </a:extLst>
          </p:cNvPr>
          <p:cNvSpPr/>
          <p:nvPr/>
        </p:nvSpPr>
        <p:spPr>
          <a:xfrm>
            <a:off x="10784657" y="3310629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817532-D2AB-4F42-85D0-FA08EB6B9736}"/>
              </a:ext>
            </a:extLst>
          </p:cNvPr>
          <p:cNvSpPr/>
          <p:nvPr/>
        </p:nvSpPr>
        <p:spPr>
          <a:xfrm>
            <a:off x="10661430" y="4900226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344392-E7E3-F94A-9C45-E0257B63F501}"/>
              </a:ext>
            </a:extLst>
          </p:cNvPr>
          <p:cNvSpPr/>
          <p:nvPr/>
        </p:nvSpPr>
        <p:spPr>
          <a:xfrm>
            <a:off x="10813406" y="505220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73F9F-503E-324D-B812-645C0A2652E0}"/>
              </a:ext>
            </a:extLst>
          </p:cNvPr>
          <p:cNvSpPr/>
          <p:nvPr/>
        </p:nvSpPr>
        <p:spPr>
          <a:xfrm>
            <a:off x="10139766" y="4169088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0DD94F6-2369-CF4E-B28F-7059C09A0064}"/>
              </a:ext>
            </a:extLst>
          </p:cNvPr>
          <p:cNvCxnSpPr>
            <a:cxnSpLocks/>
          </p:cNvCxnSpPr>
          <p:nvPr/>
        </p:nvCxnSpPr>
        <p:spPr>
          <a:xfrm>
            <a:off x="1686573" y="4251243"/>
            <a:ext cx="8215" cy="23207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6A16C09-3917-FA45-B212-9E7C87F5F988}"/>
              </a:ext>
            </a:extLst>
          </p:cNvPr>
          <p:cNvCxnSpPr>
            <a:cxnSpLocks/>
          </p:cNvCxnSpPr>
          <p:nvPr/>
        </p:nvCxnSpPr>
        <p:spPr>
          <a:xfrm>
            <a:off x="1682465" y="6571970"/>
            <a:ext cx="102728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2D3BA-5191-FA46-9012-1628D530AB75}"/>
              </a:ext>
            </a:extLst>
          </p:cNvPr>
          <p:cNvCxnSpPr>
            <a:cxnSpLocks/>
          </p:cNvCxnSpPr>
          <p:nvPr/>
        </p:nvCxnSpPr>
        <p:spPr>
          <a:xfrm>
            <a:off x="11930621" y="3631013"/>
            <a:ext cx="24648" cy="2940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2DF572-8330-054B-8DEB-508ACF2C9CBA}"/>
              </a:ext>
            </a:extLst>
          </p:cNvPr>
          <p:cNvCxnSpPr>
            <a:cxnSpLocks/>
          </p:cNvCxnSpPr>
          <p:nvPr/>
        </p:nvCxnSpPr>
        <p:spPr>
          <a:xfrm flipH="1">
            <a:off x="11675977" y="3631013"/>
            <a:ext cx="271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B29FC01-9E89-3B4E-A19F-BFCE7789ACF7}"/>
              </a:ext>
            </a:extLst>
          </p:cNvPr>
          <p:cNvCxnSpPr>
            <a:cxnSpLocks/>
          </p:cNvCxnSpPr>
          <p:nvPr/>
        </p:nvCxnSpPr>
        <p:spPr>
          <a:xfrm flipH="1">
            <a:off x="11684173" y="5372587"/>
            <a:ext cx="271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7054FB7-FDB1-9041-BED1-0A264971FB9F}"/>
              </a:ext>
            </a:extLst>
          </p:cNvPr>
          <p:cNvSpPr txBox="1"/>
          <p:nvPr/>
        </p:nvSpPr>
        <p:spPr>
          <a:xfrm>
            <a:off x="341587" y="785164"/>
            <a:ext cx="3846438" cy="92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795"/>
              <a:t>Total </a:t>
            </a:r>
            <a:r>
              <a:rPr lang="sv-SE" sz="1795" err="1"/>
              <a:t>number</a:t>
            </a:r>
            <a:r>
              <a:rPr lang="sv-SE" sz="1795"/>
              <a:t> </a:t>
            </a:r>
            <a:r>
              <a:rPr lang="sv-SE" sz="1795" err="1"/>
              <a:t>of</a:t>
            </a:r>
            <a:r>
              <a:rPr lang="sv-SE" sz="1795"/>
              <a:t> </a:t>
            </a:r>
            <a:r>
              <a:rPr lang="sv-SE" sz="1795" err="1"/>
              <a:t>channels</a:t>
            </a:r>
            <a:r>
              <a:rPr lang="sv-SE" sz="1795"/>
              <a:t> in </a:t>
            </a:r>
            <a:r>
              <a:rPr lang="sv-SE" sz="1795" err="1"/>
              <a:t>two</a:t>
            </a:r>
            <a:r>
              <a:rPr lang="sv-SE" sz="1795"/>
              <a:t>  </a:t>
            </a:r>
            <a:r>
              <a:rPr lang="sv-SE" sz="1795" err="1"/>
              <a:t>crates</a:t>
            </a:r>
            <a:endParaRPr lang="sv-SE" sz="1795"/>
          </a:p>
          <a:p>
            <a:r>
              <a:rPr lang="sv-SE" sz="1795" err="1"/>
              <a:t>depends</a:t>
            </a:r>
            <a:r>
              <a:rPr lang="sv-SE" sz="1795"/>
              <a:t> on solution for MPS and </a:t>
            </a:r>
            <a:br>
              <a:rPr lang="sv-SE" sz="1795"/>
            </a:br>
            <a:r>
              <a:rPr lang="sv-SE" sz="1795" err="1"/>
              <a:t>crate</a:t>
            </a:r>
            <a:r>
              <a:rPr lang="sv-SE" sz="1795"/>
              <a:t>-to-</a:t>
            </a:r>
            <a:r>
              <a:rPr lang="sv-SE" sz="1795" err="1"/>
              <a:t>crate</a:t>
            </a:r>
            <a:r>
              <a:rPr lang="sv-SE" sz="1795"/>
              <a:t> </a:t>
            </a:r>
            <a:r>
              <a:rPr lang="sv-SE" sz="1795" err="1"/>
              <a:t>communication</a:t>
            </a:r>
            <a:r>
              <a:rPr lang="sv-SE" sz="1795"/>
              <a:t>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9C44589-256E-1D43-9B37-428748C47961}"/>
              </a:ext>
            </a:extLst>
          </p:cNvPr>
          <p:cNvSpPr/>
          <p:nvPr/>
        </p:nvSpPr>
        <p:spPr>
          <a:xfrm>
            <a:off x="9394252" y="303965"/>
            <a:ext cx="1495120" cy="505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MCH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CD4767-5131-1043-B8A2-AD398A6DBC65}"/>
              </a:ext>
            </a:extLst>
          </p:cNvPr>
          <p:cNvSpPr/>
          <p:nvPr/>
        </p:nvSpPr>
        <p:spPr>
          <a:xfrm>
            <a:off x="9394251" y="913919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Timing</a:t>
            </a:r>
          </a:p>
          <a:p>
            <a:pPr algn="ctr"/>
            <a:r>
              <a:rPr lang="sv-SE" sz="1795" err="1"/>
              <a:t>Reciever</a:t>
            </a:r>
            <a:endParaRPr lang="sv-SE" sz="1795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8CD938-5A5A-4543-87FF-541E89DD265B}"/>
              </a:ext>
            </a:extLst>
          </p:cNvPr>
          <p:cNvSpPr txBox="1"/>
          <p:nvPr/>
        </p:nvSpPr>
        <p:spPr>
          <a:xfrm>
            <a:off x="7691998" y="5524563"/>
            <a:ext cx="299248" cy="368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795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9610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D64046-EEBE-B74D-AE7F-4D89E322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Necessary</a:t>
            </a:r>
            <a:r>
              <a:rPr lang="sv-SE"/>
              <a:t> </a:t>
            </a:r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channels</a:t>
            </a:r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BF3AFF-AF98-A04D-9B60-BF690350E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Aspect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rastered </a:t>
            </a:r>
            <a:r>
              <a:rPr lang="sv-SE" dirty="0" err="1"/>
              <a:t>beam</a:t>
            </a:r>
            <a:r>
              <a:rPr lang="sv-SE" dirty="0"/>
              <a:t> is </a:t>
            </a:r>
            <a:r>
              <a:rPr lang="sv-SE" dirty="0" err="1"/>
              <a:t>approx</a:t>
            </a:r>
            <a:r>
              <a:rPr lang="sv-SE" dirty="0"/>
              <a:t> 1:2.7</a:t>
            </a:r>
          </a:p>
          <a:p>
            <a:r>
              <a:rPr lang="sv-SE" dirty="0" err="1"/>
              <a:t>Assumption</a:t>
            </a:r>
            <a:r>
              <a:rPr lang="sv-SE" dirty="0"/>
              <a:t>: 80 </a:t>
            </a:r>
            <a:r>
              <a:rPr lang="sv-SE" dirty="0" err="1"/>
              <a:t>channels</a:t>
            </a:r>
            <a:r>
              <a:rPr lang="sv-SE" dirty="0"/>
              <a:t>, </a:t>
            </a:r>
            <a:r>
              <a:rPr lang="sv-SE" dirty="0" err="1"/>
              <a:t>one</a:t>
            </a:r>
            <a:r>
              <a:rPr lang="sv-SE" dirty="0"/>
              <a:t> dimension per </a:t>
            </a:r>
            <a:r>
              <a:rPr lang="sv-SE" dirty="0" err="1"/>
              <a:t>crate</a:t>
            </a:r>
            <a:endParaRPr lang="sv-SE" dirty="0"/>
          </a:p>
          <a:p>
            <a:pPr lvl="1"/>
            <a:r>
              <a:rPr lang="sv-SE" dirty="0"/>
              <a:t>80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horizontal</a:t>
            </a:r>
            <a:r>
              <a:rPr lang="sv-SE" dirty="0"/>
              <a:t>.</a:t>
            </a:r>
          </a:p>
          <a:p>
            <a:pPr lvl="1"/>
            <a:r>
              <a:rPr lang="sv-SE" dirty="0"/>
              <a:t>30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vertical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/>
              <a:t>Gives 1 wire per 2,3 mm (</a:t>
            </a:r>
            <a:r>
              <a:rPr lang="sv-SE" dirty="0" err="1"/>
              <a:t>approx</a:t>
            </a:r>
            <a:r>
              <a:rPr lang="sv-SE" dirty="0"/>
              <a:t>)</a:t>
            </a:r>
          </a:p>
          <a:p>
            <a:pPr lvl="1"/>
            <a:r>
              <a:rPr lang="sv-SE" dirty="0" err="1"/>
              <a:t>Based</a:t>
            </a:r>
            <a:r>
              <a:rPr lang="sv-SE" dirty="0"/>
              <a:t> on a total </a:t>
            </a:r>
            <a:r>
              <a:rPr lang="sv-SE" dirty="0" err="1"/>
              <a:t>size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181 x 67 mm.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12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015C67-E1E9-194D-844E-2886FF53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channels</a:t>
            </a:r>
            <a:r>
              <a:rPr lang="sv-SE"/>
              <a:t> in </a:t>
            </a:r>
            <a:r>
              <a:rPr lang="sv-SE" err="1"/>
              <a:t>one</a:t>
            </a:r>
            <a:r>
              <a:rPr lang="sv-SE"/>
              <a:t> </a:t>
            </a:r>
            <a:r>
              <a:rPr lang="sv-SE" err="1"/>
              <a:t>crate</a:t>
            </a:r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0BB94A-AFE7-734A-9AB5-1B1231C9D2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/>
              <a:t>Conservative</a:t>
            </a:r>
            <a:r>
              <a:rPr lang="sv-SE" dirty="0"/>
              <a:t> </a:t>
            </a:r>
            <a:r>
              <a:rPr lang="sv-SE" dirty="0" err="1"/>
              <a:t>estimate</a:t>
            </a:r>
            <a:endParaRPr lang="sv-SE" dirty="0"/>
          </a:p>
          <a:p>
            <a:r>
              <a:rPr lang="sv-SE" dirty="0"/>
              <a:t>TR (1 </a:t>
            </a:r>
            <a:r>
              <a:rPr lang="sv-SE" dirty="0" err="1"/>
              <a:t>slot</a:t>
            </a:r>
            <a:r>
              <a:rPr lang="sv-SE" dirty="0"/>
              <a:t>)</a:t>
            </a:r>
          </a:p>
          <a:p>
            <a:r>
              <a:rPr lang="sv-SE" dirty="0"/>
              <a:t>CPU (1 </a:t>
            </a:r>
            <a:r>
              <a:rPr lang="sv-SE" dirty="0" err="1"/>
              <a:t>slot</a:t>
            </a:r>
            <a:r>
              <a:rPr lang="sv-SE" dirty="0"/>
              <a:t>)</a:t>
            </a:r>
          </a:p>
          <a:p>
            <a:r>
              <a:rPr lang="sv-SE" dirty="0"/>
              <a:t>MPS-interface (1 </a:t>
            </a:r>
            <a:r>
              <a:rPr lang="sv-SE" dirty="0" err="1"/>
              <a:t>slot</a:t>
            </a:r>
            <a:r>
              <a:rPr lang="sv-SE" dirty="0"/>
              <a:t>)</a:t>
            </a:r>
          </a:p>
          <a:p>
            <a:r>
              <a:rPr lang="sv-SE" dirty="0"/>
              <a:t>Pico 1M4 (21 FMC / 9 </a:t>
            </a:r>
            <a:r>
              <a:rPr lang="sv-SE" dirty="0" err="1"/>
              <a:t>slots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72 </a:t>
            </a:r>
            <a:r>
              <a:rPr lang="sv-SE" dirty="0" err="1"/>
              <a:t>channels</a:t>
            </a:r>
            <a:endParaRPr lang="sv-SE" dirty="0"/>
          </a:p>
          <a:p>
            <a:pPr lvl="1"/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A3C8F-0BB3-2042-8521-4F411B4901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/>
              <a:t>Optimistic</a:t>
            </a:r>
            <a:r>
              <a:rPr lang="sv-SE" dirty="0"/>
              <a:t> </a:t>
            </a:r>
            <a:r>
              <a:rPr lang="sv-SE" dirty="0" err="1"/>
              <a:t>estimate</a:t>
            </a:r>
            <a:endParaRPr lang="sv-SE" dirty="0"/>
          </a:p>
          <a:p>
            <a:r>
              <a:rPr lang="sv-SE" dirty="0"/>
              <a:t>TR (1 </a:t>
            </a:r>
            <a:r>
              <a:rPr lang="sv-SE" dirty="0" err="1"/>
              <a:t>slot</a:t>
            </a:r>
            <a:r>
              <a:rPr lang="sv-SE" dirty="0"/>
              <a:t>)</a:t>
            </a:r>
          </a:p>
          <a:p>
            <a:r>
              <a:rPr lang="sv-SE" dirty="0"/>
              <a:t>MPS-interface (1 FMC / ½-slot)</a:t>
            </a:r>
          </a:p>
          <a:p>
            <a:r>
              <a:rPr lang="sv-SE" dirty="0"/>
              <a:t>Pico 1M4 (23 FMC / 10.5 </a:t>
            </a:r>
            <a:r>
              <a:rPr lang="sv-SE" dirty="0" err="1"/>
              <a:t>slots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84 </a:t>
            </a:r>
            <a:r>
              <a:rPr lang="sv-SE" dirty="0" err="1"/>
              <a:t>channels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3551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4A4226-8306-9E41-94F9-09B609AADA82}"/>
              </a:ext>
            </a:extLst>
          </p:cNvPr>
          <p:cNvSpPr/>
          <p:nvPr/>
        </p:nvSpPr>
        <p:spPr>
          <a:xfrm>
            <a:off x="10379676" y="4908444"/>
            <a:ext cx="1791687" cy="1930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1CBF32-DAB0-2E44-891B-A040F6E4B618}"/>
              </a:ext>
            </a:extLst>
          </p:cNvPr>
          <p:cNvSpPr/>
          <p:nvPr/>
        </p:nvSpPr>
        <p:spPr>
          <a:xfrm>
            <a:off x="284205" y="1050324"/>
            <a:ext cx="11491784" cy="10132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502D84-D96F-8641-A199-1922AC3E66F3}"/>
              </a:ext>
            </a:extLst>
          </p:cNvPr>
          <p:cNvSpPr/>
          <p:nvPr/>
        </p:nvSpPr>
        <p:spPr>
          <a:xfrm>
            <a:off x="5982992" y="110902"/>
            <a:ext cx="1593688" cy="608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12-slot</a:t>
            </a:r>
          </a:p>
          <a:p>
            <a:pPr algn="ctr"/>
            <a:r>
              <a:rPr lang="sv-SE" sz="1795"/>
              <a:t>MTCA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5DA9EC-9397-1248-88EA-5E203C902D90}"/>
              </a:ext>
            </a:extLst>
          </p:cNvPr>
          <p:cNvCxnSpPr>
            <a:cxnSpLocks/>
          </p:cNvCxnSpPr>
          <p:nvPr/>
        </p:nvCxnSpPr>
        <p:spPr>
          <a:xfrm flipH="1">
            <a:off x="3321348" y="5742262"/>
            <a:ext cx="9036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53DB760-6778-EF43-9933-AE414286377F}"/>
              </a:ext>
            </a:extLst>
          </p:cNvPr>
          <p:cNvSpPr/>
          <p:nvPr/>
        </p:nvSpPr>
        <p:spPr>
          <a:xfrm>
            <a:off x="4779501" y="3437968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697A9CC-D36F-054F-8CFF-8E14B122C378}"/>
              </a:ext>
            </a:extLst>
          </p:cNvPr>
          <p:cNvSpPr/>
          <p:nvPr/>
        </p:nvSpPr>
        <p:spPr>
          <a:xfrm>
            <a:off x="842486" y="3635127"/>
            <a:ext cx="1640937" cy="11213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E1CE8C-07F4-4F43-956B-39CA34147D35}"/>
              </a:ext>
            </a:extLst>
          </p:cNvPr>
          <p:cNvSpPr/>
          <p:nvPr/>
        </p:nvSpPr>
        <p:spPr>
          <a:xfrm>
            <a:off x="994463" y="3787103"/>
            <a:ext cx="1353414" cy="809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EA93D-531A-CB42-9C40-28D63F661AA9}"/>
              </a:ext>
            </a:extLst>
          </p:cNvPr>
          <p:cNvCxnSpPr/>
          <p:nvPr/>
        </p:nvCxnSpPr>
        <p:spPr>
          <a:xfrm>
            <a:off x="994463" y="3955510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78E05D-7B82-0D45-80D0-5C7081F082CC}"/>
              </a:ext>
            </a:extLst>
          </p:cNvPr>
          <p:cNvCxnSpPr/>
          <p:nvPr/>
        </p:nvCxnSpPr>
        <p:spPr>
          <a:xfrm>
            <a:off x="986245" y="4107487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2B9C74-418A-8F45-998A-5C29B18FBC16}"/>
              </a:ext>
            </a:extLst>
          </p:cNvPr>
          <p:cNvCxnSpPr/>
          <p:nvPr/>
        </p:nvCxnSpPr>
        <p:spPr>
          <a:xfrm>
            <a:off x="978026" y="4259463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65C20B-D5B9-4E41-85F1-379B071AFFAD}"/>
              </a:ext>
            </a:extLst>
          </p:cNvPr>
          <p:cNvCxnSpPr/>
          <p:nvPr/>
        </p:nvCxnSpPr>
        <p:spPr>
          <a:xfrm>
            <a:off x="994454" y="4411440"/>
            <a:ext cx="13534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CA28BB-0C88-1545-B74B-2225D53A1E11}"/>
              </a:ext>
            </a:extLst>
          </p:cNvPr>
          <p:cNvCxnSpPr/>
          <p:nvPr/>
        </p:nvCxnSpPr>
        <p:spPr>
          <a:xfrm>
            <a:off x="1238858" y="3787103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A50928-348F-134F-B6D5-4DA3EA4619D0}"/>
              </a:ext>
            </a:extLst>
          </p:cNvPr>
          <p:cNvCxnSpPr/>
          <p:nvPr/>
        </p:nvCxnSpPr>
        <p:spPr>
          <a:xfrm>
            <a:off x="1390835" y="3778885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A4A33-370E-7143-9FC3-7337E6DE2DD7}"/>
              </a:ext>
            </a:extLst>
          </p:cNvPr>
          <p:cNvCxnSpPr/>
          <p:nvPr/>
        </p:nvCxnSpPr>
        <p:spPr>
          <a:xfrm>
            <a:off x="1542811" y="3782990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E30503-C7F9-5B44-A67E-75461615DBA6}"/>
              </a:ext>
            </a:extLst>
          </p:cNvPr>
          <p:cNvCxnSpPr/>
          <p:nvPr/>
        </p:nvCxnSpPr>
        <p:spPr>
          <a:xfrm>
            <a:off x="1694788" y="3787095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241AFC-0B92-524B-904B-4C393106F7BD}"/>
              </a:ext>
            </a:extLst>
          </p:cNvPr>
          <p:cNvCxnSpPr/>
          <p:nvPr/>
        </p:nvCxnSpPr>
        <p:spPr>
          <a:xfrm>
            <a:off x="1846765" y="3791199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7ED986-7CCF-204A-AC4F-4A5B8B9F3449}"/>
              </a:ext>
            </a:extLst>
          </p:cNvPr>
          <p:cNvCxnSpPr/>
          <p:nvPr/>
        </p:nvCxnSpPr>
        <p:spPr>
          <a:xfrm>
            <a:off x="1998741" y="3782981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A7D483-2181-1848-A3BD-BA54996FA31F}"/>
              </a:ext>
            </a:extLst>
          </p:cNvPr>
          <p:cNvCxnSpPr/>
          <p:nvPr/>
        </p:nvCxnSpPr>
        <p:spPr>
          <a:xfrm>
            <a:off x="2150718" y="3787086"/>
            <a:ext cx="0" cy="809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5155EA-C257-3241-BDD2-D965E93EFC14}"/>
              </a:ext>
            </a:extLst>
          </p:cNvPr>
          <p:cNvCxnSpPr/>
          <p:nvPr/>
        </p:nvCxnSpPr>
        <p:spPr>
          <a:xfrm>
            <a:off x="2483423" y="3955510"/>
            <a:ext cx="1601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87CD573-9019-EA42-808E-AD6463ACB2B9}"/>
              </a:ext>
            </a:extLst>
          </p:cNvPr>
          <p:cNvSpPr/>
          <p:nvPr/>
        </p:nvSpPr>
        <p:spPr>
          <a:xfrm>
            <a:off x="4085340" y="3635126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32923-2F39-3740-8DA9-E40F679DA3E7}"/>
              </a:ext>
            </a:extLst>
          </p:cNvPr>
          <p:cNvSpPr/>
          <p:nvPr/>
        </p:nvSpPr>
        <p:spPr>
          <a:xfrm>
            <a:off x="4237316" y="378710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EA0DF0-228B-114A-8F62-A623B6E2EF33}"/>
              </a:ext>
            </a:extLst>
          </p:cNvPr>
          <p:cNvSpPr/>
          <p:nvPr/>
        </p:nvSpPr>
        <p:spPr>
          <a:xfrm>
            <a:off x="5453129" y="4670209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D63736-242E-D14E-8FE9-135B2DBC866C}"/>
              </a:ext>
            </a:extLst>
          </p:cNvPr>
          <p:cNvSpPr/>
          <p:nvPr/>
        </p:nvSpPr>
        <p:spPr>
          <a:xfrm>
            <a:off x="5457233" y="4822186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B48CB8-9E14-B04E-84BE-64BE8F87DB8D}"/>
              </a:ext>
            </a:extLst>
          </p:cNvPr>
          <p:cNvSpPr/>
          <p:nvPr/>
        </p:nvSpPr>
        <p:spPr>
          <a:xfrm>
            <a:off x="5449015" y="4974162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4EBECA-CD4A-724C-97D8-4753BBB81A19}"/>
              </a:ext>
            </a:extLst>
          </p:cNvPr>
          <p:cNvSpPr/>
          <p:nvPr/>
        </p:nvSpPr>
        <p:spPr>
          <a:xfrm>
            <a:off x="4779501" y="5179542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39C3A9-D229-2A4C-AB8D-179CE1D39957}"/>
              </a:ext>
            </a:extLst>
          </p:cNvPr>
          <p:cNvSpPr/>
          <p:nvPr/>
        </p:nvSpPr>
        <p:spPr>
          <a:xfrm>
            <a:off x="4114090" y="5376700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A74745-0647-A242-819E-14DDC9070F76}"/>
              </a:ext>
            </a:extLst>
          </p:cNvPr>
          <p:cNvSpPr/>
          <p:nvPr/>
        </p:nvSpPr>
        <p:spPr>
          <a:xfrm>
            <a:off x="4266066" y="5528677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4C721B-BB2F-7641-A6D4-8EB1C1A63118}"/>
              </a:ext>
            </a:extLst>
          </p:cNvPr>
          <p:cNvCxnSpPr>
            <a:cxnSpLocks/>
          </p:cNvCxnSpPr>
          <p:nvPr/>
        </p:nvCxnSpPr>
        <p:spPr>
          <a:xfrm>
            <a:off x="3333671" y="3955510"/>
            <a:ext cx="0" cy="1786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E93B3D1-A8BB-A24F-AC65-F4B4DC4B0E98}"/>
              </a:ext>
            </a:extLst>
          </p:cNvPr>
          <p:cNvSpPr/>
          <p:nvPr/>
        </p:nvSpPr>
        <p:spPr>
          <a:xfrm>
            <a:off x="4800040" y="238233"/>
            <a:ext cx="1495120" cy="505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MCH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C99D5E-D04F-E741-ABAF-3C91F58417CF}"/>
              </a:ext>
            </a:extLst>
          </p:cNvPr>
          <p:cNvSpPr/>
          <p:nvPr/>
        </p:nvSpPr>
        <p:spPr>
          <a:xfrm>
            <a:off x="4779501" y="817384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Timing</a:t>
            </a:r>
          </a:p>
          <a:p>
            <a:pPr algn="ctr"/>
            <a:r>
              <a:rPr lang="sv-SE" sz="1795" err="1"/>
              <a:t>Reciever</a:t>
            </a:r>
            <a:endParaRPr lang="sv-SE" sz="1795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6E35EA-3809-C140-A669-C5C802BB38A6}"/>
              </a:ext>
            </a:extLst>
          </p:cNvPr>
          <p:cNvSpPr/>
          <p:nvPr/>
        </p:nvSpPr>
        <p:spPr>
          <a:xfrm>
            <a:off x="4779501" y="1634776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CPU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B6E767-649B-1141-8FAE-808F70594943}"/>
              </a:ext>
            </a:extLst>
          </p:cNvPr>
          <p:cNvSpPr/>
          <p:nvPr/>
        </p:nvSpPr>
        <p:spPr>
          <a:xfrm>
            <a:off x="8106565" y="127329"/>
            <a:ext cx="1593688" cy="608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12-slot</a:t>
            </a:r>
          </a:p>
          <a:p>
            <a:pPr algn="ctr"/>
            <a:r>
              <a:rPr lang="sv-SE" sz="1795"/>
              <a:t>MTCA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B01362-1FD3-7047-8397-B97E6749E528}"/>
              </a:ext>
            </a:extLst>
          </p:cNvPr>
          <p:cNvSpPr/>
          <p:nvPr/>
        </p:nvSpPr>
        <p:spPr>
          <a:xfrm>
            <a:off x="9394251" y="3442072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1469E47-7A6F-0345-97A3-766134ABA813}"/>
              </a:ext>
            </a:extLst>
          </p:cNvPr>
          <p:cNvSpPr/>
          <p:nvPr/>
        </p:nvSpPr>
        <p:spPr>
          <a:xfrm>
            <a:off x="10131556" y="4826290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EC5267-EDA3-6346-B625-FF57EE932904}"/>
              </a:ext>
            </a:extLst>
          </p:cNvPr>
          <p:cNvSpPr/>
          <p:nvPr/>
        </p:nvSpPr>
        <p:spPr>
          <a:xfrm>
            <a:off x="10135661" y="4978267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9F2E37-5FF0-224A-8AAB-909A386B8AD7}"/>
              </a:ext>
            </a:extLst>
          </p:cNvPr>
          <p:cNvSpPr/>
          <p:nvPr/>
        </p:nvSpPr>
        <p:spPr>
          <a:xfrm>
            <a:off x="9394251" y="5183646"/>
            <a:ext cx="1515659" cy="1150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07B59A-3926-9843-870F-9FF425C3AB7B}"/>
              </a:ext>
            </a:extLst>
          </p:cNvPr>
          <p:cNvSpPr/>
          <p:nvPr/>
        </p:nvSpPr>
        <p:spPr>
          <a:xfrm>
            <a:off x="10632680" y="3663876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5E34B0-B148-0946-8EA1-EEC51262064E}"/>
              </a:ext>
            </a:extLst>
          </p:cNvPr>
          <p:cNvSpPr/>
          <p:nvPr/>
        </p:nvSpPr>
        <p:spPr>
          <a:xfrm>
            <a:off x="10784657" y="3815853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817532-D2AB-4F42-85D0-FA08EB6B9736}"/>
              </a:ext>
            </a:extLst>
          </p:cNvPr>
          <p:cNvSpPr/>
          <p:nvPr/>
        </p:nvSpPr>
        <p:spPr>
          <a:xfrm>
            <a:off x="10661430" y="5405450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344392-E7E3-F94A-9C45-E0257B63F501}"/>
              </a:ext>
            </a:extLst>
          </p:cNvPr>
          <p:cNvSpPr/>
          <p:nvPr/>
        </p:nvSpPr>
        <p:spPr>
          <a:xfrm>
            <a:off x="10813406" y="5557427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973F9F-503E-324D-B812-645C0A2652E0}"/>
              </a:ext>
            </a:extLst>
          </p:cNvPr>
          <p:cNvSpPr/>
          <p:nvPr/>
        </p:nvSpPr>
        <p:spPr>
          <a:xfrm>
            <a:off x="10139766" y="4674311"/>
            <a:ext cx="86258" cy="8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95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0DD94F6-2369-CF4E-B28F-7059C09A0064}"/>
              </a:ext>
            </a:extLst>
          </p:cNvPr>
          <p:cNvCxnSpPr>
            <a:cxnSpLocks/>
          </p:cNvCxnSpPr>
          <p:nvPr/>
        </p:nvCxnSpPr>
        <p:spPr>
          <a:xfrm flipH="1">
            <a:off x="1680409" y="4756467"/>
            <a:ext cx="6164" cy="1827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6A16C09-3917-FA45-B212-9E7C87F5F988}"/>
              </a:ext>
            </a:extLst>
          </p:cNvPr>
          <p:cNvCxnSpPr>
            <a:cxnSpLocks/>
          </p:cNvCxnSpPr>
          <p:nvPr/>
        </p:nvCxnSpPr>
        <p:spPr>
          <a:xfrm>
            <a:off x="1671161" y="6584296"/>
            <a:ext cx="102522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2D3BA-5191-FA46-9012-1628D530AB75}"/>
              </a:ext>
            </a:extLst>
          </p:cNvPr>
          <p:cNvCxnSpPr>
            <a:cxnSpLocks/>
          </p:cNvCxnSpPr>
          <p:nvPr/>
        </p:nvCxnSpPr>
        <p:spPr>
          <a:xfrm>
            <a:off x="11930620" y="4136237"/>
            <a:ext cx="1001" cy="24480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2DF572-8330-054B-8DEB-508ACF2C9CBA}"/>
              </a:ext>
            </a:extLst>
          </p:cNvPr>
          <p:cNvCxnSpPr>
            <a:cxnSpLocks/>
          </p:cNvCxnSpPr>
          <p:nvPr/>
        </p:nvCxnSpPr>
        <p:spPr>
          <a:xfrm flipH="1">
            <a:off x="11675977" y="4136236"/>
            <a:ext cx="271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B29FC01-9E89-3B4E-A19F-BFCE7789ACF7}"/>
              </a:ext>
            </a:extLst>
          </p:cNvPr>
          <p:cNvCxnSpPr>
            <a:cxnSpLocks/>
          </p:cNvCxnSpPr>
          <p:nvPr/>
        </p:nvCxnSpPr>
        <p:spPr>
          <a:xfrm flipH="1">
            <a:off x="11684173" y="5877810"/>
            <a:ext cx="271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9C44589-256E-1D43-9B37-428748C47961}"/>
              </a:ext>
            </a:extLst>
          </p:cNvPr>
          <p:cNvSpPr/>
          <p:nvPr/>
        </p:nvSpPr>
        <p:spPr>
          <a:xfrm>
            <a:off x="9394252" y="238233"/>
            <a:ext cx="1495120" cy="505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MCH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CD4767-5131-1043-B8A2-AD398A6DBC65}"/>
              </a:ext>
            </a:extLst>
          </p:cNvPr>
          <p:cNvSpPr/>
          <p:nvPr/>
        </p:nvSpPr>
        <p:spPr>
          <a:xfrm>
            <a:off x="9394251" y="817384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Timing</a:t>
            </a:r>
          </a:p>
          <a:p>
            <a:pPr algn="ctr"/>
            <a:r>
              <a:rPr lang="sv-SE" sz="1795" err="1"/>
              <a:t>Reciever</a:t>
            </a:r>
            <a:endParaRPr lang="sv-SE" sz="1795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EE32FF-B8A3-FC4D-BC22-2296BF55BA0B}"/>
              </a:ext>
            </a:extLst>
          </p:cNvPr>
          <p:cNvSpPr/>
          <p:nvPr/>
        </p:nvSpPr>
        <p:spPr>
          <a:xfrm>
            <a:off x="4773335" y="2509672"/>
            <a:ext cx="1515659" cy="7516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BF1793-52C9-F64D-8DAE-5C6187CC35FC}"/>
              </a:ext>
            </a:extLst>
          </p:cNvPr>
          <p:cNvSpPr/>
          <p:nvPr/>
        </p:nvSpPr>
        <p:spPr>
          <a:xfrm>
            <a:off x="4121275" y="2591818"/>
            <a:ext cx="837926" cy="5545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197"/>
              <a:t>MPS interface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7F8C04-3247-E243-8EDA-E1FF8A64D40C}"/>
              </a:ext>
            </a:extLst>
          </p:cNvPr>
          <p:cNvSpPr/>
          <p:nvPr/>
        </p:nvSpPr>
        <p:spPr>
          <a:xfrm>
            <a:off x="9394251" y="1634776"/>
            <a:ext cx="1515659" cy="6982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CPU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CD1980B-A034-814F-9656-25DD6E167A8C}"/>
              </a:ext>
            </a:extLst>
          </p:cNvPr>
          <p:cNvSpPr/>
          <p:nvPr/>
        </p:nvSpPr>
        <p:spPr>
          <a:xfrm>
            <a:off x="9394251" y="2439830"/>
            <a:ext cx="1515659" cy="7516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1410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5FCBCAF-40C3-D147-957F-A9C4EF37C478}"/>
              </a:ext>
            </a:extLst>
          </p:cNvPr>
          <p:cNvSpPr/>
          <p:nvPr/>
        </p:nvSpPr>
        <p:spPr>
          <a:xfrm>
            <a:off x="10686074" y="2550741"/>
            <a:ext cx="837926" cy="5545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197"/>
              <a:t>MPS interface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4378A0-301D-2546-895C-C74561E2931F}"/>
              </a:ext>
            </a:extLst>
          </p:cNvPr>
          <p:cNvSpPr/>
          <p:nvPr/>
        </p:nvSpPr>
        <p:spPr>
          <a:xfrm>
            <a:off x="4309189" y="2739704"/>
            <a:ext cx="862570" cy="47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6" tIns="45593" rIns="91186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795"/>
              <a:t>Pico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CE1E2-765C-E841-80C8-7A4D2442F3CD}"/>
              </a:ext>
            </a:extLst>
          </p:cNvPr>
          <p:cNvSpPr txBox="1"/>
          <p:nvPr/>
        </p:nvSpPr>
        <p:spPr>
          <a:xfrm>
            <a:off x="5491529" y="4697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FDDB98-B0B2-E646-8593-79DAF596D1BB}"/>
              </a:ext>
            </a:extLst>
          </p:cNvPr>
          <p:cNvSpPr txBox="1"/>
          <p:nvPr/>
        </p:nvSpPr>
        <p:spPr>
          <a:xfrm>
            <a:off x="10216399" y="46777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B376B-4661-8A4B-82F0-4462F4E463A9}"/>
              </a:ext>
            </a:extLst>
          </p:cNvPr>
          <p:cNvSpPr txBox="1"/>
          <p:nvPr/>
        </p:nvSpPr>
        <p:spPr>
          <a:xfrm>
            <a:off x="444843" y="743445"/>
            <a:ext cx="229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76 channels horizontal</a:t>
            </a:r>
          </a:p>
          <a:p>
            <a:r>
              <a:rPr lang="en-GB" dirty="0"/>
              <a:t>32 channels vertical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C046D7-23BE-E548-9D88-CB9AE691BCB3}"/>
              </a:ext>
            </a:extLst>
          </p:cNvPr>
          <p:cNvSpPr txBox="1"/>
          <p:nvPr/>
        </p:nvSpPr>
        <p:spPr>
          <a:xfrm>
            <a:off x="142420" y="368654"/>
            <a:ext cx="459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 without crate-to-crate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213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3C55-57D2-5946-B695-52EA2F7C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Additional</a:t>
            </a:r>
            <a:r>
              <a:rPr lang="sv-SE"/>
              <a:t> </a:t>
            </a:r>
            <a:r>
              <a:rPr lang="sv-SE" err="1"/>
              <a:t>functions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3B0F4-84CE-A940-8E14-9D2CB0A3A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Self-test </a:t>
            </a:r>
            <a:r>
              <a:rPr lang="sv-SE" err="1"/>
              <a:t>functionality</a:t>
            </a:r>
            <a:endParaRPr lang="sv-SE"/>
          </a:p>
          <a:p>
            <a:pPr lvl="1"/>
            <a:r>
              <a:rPr lang="sv-SE" err="1"/>
              <a:t>Identify</a:t>
            </a:r>
            <a:r>
              <a:rPr lang="sv-SE"/>
              <a:t> broken wires</a:t>
            </a:r>
          </a:p>
          <a:p>
            <a:pPr lvl="1"/>
            <a:endParaRPr lang="sv-SE"/>
          </a:p>
          <a:p>
            <a:r>
              <a:rPr lang="sv-SE"/>
              <a:t>Bias-</a:t>
            </a:r>
            <a:r>
              <a:rPr lang="sv-SE" err="1"/>
              <a:t>voltage</a:t>
            </a:r>
            <a:r>
              <a:rPr lang="sv-SE"/>
              <a:t> </a:t>
            </a:r>
            <a:r>
              <a:rPr lang="sv-SE" err="1"/>
              <a:t>supply</a:t>
            </a:r>
            <a:r>
              <a:rPr lang="sv-SE"/>
              <a:t> to bias-planes</a:t>
            </a:r>
          </a:p>
        </p:txBody>
      </p:sp>
    </p:spTree>
    <p:extLst>
      <p:ext uri="{BB962C8B-B14F-4D97-AF65-F5344CB8AC3E}">
        <p14:creationId xmlns:p14="http://schemas.microsoft.com/office/powerpoint/2010/main" val="1271883445"/>
      </p:ext>
    </p:extLst>
  </p:cSld>
  <p:clrMapOvr>
    <a:masterClrMapping/>
  </p:clrMapOvr>
</p:sld>
</file>

<file path=ppt/theme/theme1.xml><?xml version="1.0" encoding="utf-8"?>
<a:theme xmlns:a="http://schemas.openxmlformats.org/drawingml/2006/main" name="LU_PPT-mall_ENG_16-9">
  <a:themeElements>
    <a:clrScheme name="Anpassad 3">
      <a:dk1>
        <a:srgbClr val="9C6114"/>
      </a:dk1>
      <a:lt1>
        <a:sysClr val="window" lastClr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6F49C9E-B838-FE47-8D2A-BFDD40986AA3}" vid="{FD8A2883-CE3E-E148-BC73-4846768CEC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LU_PPT-mall_ENG_16-9</Template>
  <TotalTime>140</TotalTime>
  <Words>311</Words>
  <Application>Microsoft Macintosh PowerPoint</Application>
  <PresentationFormat>Custom</PresentationFormat>
  <Paragraphs>127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Lucida Grande</vt:lpstr>
      <vt:lpstr>Times New Roman</vt:lpstr>
      <vt:lpstr>LU_PPT-mall_ENG_16-9</vt:lpstr>
      <vt:lpstr>PowerPoint Presentation</vt:lpstr>
      <vt:lpstr>Aperture monitor</vt:lpstr>
      <vt:lpstr>Grid</vt:lpstr>
      <vt:lpstr>Conceptual design</vt:lpstr>
      <vt:lpstr>PowerPoint Presentation</vt:lpstr>
      <vt:lpstr>Necessary number of channels</vt:lpstr>
      <vt:lpstr>Number of channels in one crate</vt:lpstr>
      <vt:lpstr>PowerPoint Presentation</vt:lpstr>
      <vt:lpstr>Additional functions</vt:lpstr>
      <vt:lpstr>Open questions</vt:lpstr>
      <vt:lpstr>Grid protoype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Aperture and Grid electronics</dc:title>
  <dc:creator>Microsoft Office User</dc:creator>
  <cp:lastModifiedBy>Microsoft Office User</cp:lastModifiedBy>
  <cp:revision>7</cp:revision>
  <dcterms:created xsi:type="dcterms:W3CDTF">2018-11-22T05:34:04Z</dcterms:created>
  <dcterms:modified xsi:type="dcterms:W3CDTF">2018-11-22T07:54:22Z</dcterms:modified>
</cp:coreProperties>
</file>