
<file path=[Content_Types].xml><?xml version="1.0" encoding="utf-8"?>
<Types xmlns="http://schemas.openxmlformats.org/package/2006/content-types">
  <Default Extension="jpeg" ContentType="image/jpeg"/>
  <Default Extension="wdp" ContentType="image/vnd.ms-photo"/>
  <Default Extension="tiff" ContentType="image/tiff"/>
  <Default Extension="png" ContentType="image/png"/>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4"/>
  </p:notesMasterIdLst>
  <p:sldIdLst>
    <p:sldId id="256" r:id="rId3"/>
    <p:sldId id="7258" r:id="rId5"/>
    <p:sldId id="7254" r:id="rId6"/>
    <p:sldId id="1261" r:id="rId7"/>
    <p:sldId id="296" r:id="rId8"/>
    <p:sldId id="1264" r:id="rId9"/>
    <p:sldId id="7169" r:id="rId10"/>
    <p:sldId id="1265" r:id="rId11"/>
    <p:sldId id="7257" r:id="rId12"/>
    <p:sldId id="7255" r:id="rId13"/>
    <p:sldId id="1741" r:id="rId14"/>
    <p:sldId id="7206" r:id="rId15"/>
    <p:sldId id="1660" r:id="rId16"/>
    <p:sldId id="1661" r:id="rId17"/>
    <p:sldId id="7256" r:id="rId18"/>
    <p:sldId id="7175" r:id="rId19"/>
    <p:sldId id="7208" r:id="rId20"/>
    <p:sldId id="7165" r:id="rId21"/>
    <p:sldId id="7075" r:id="rId22"/>
    <p:sldId id="1895" r:id="rId23"/>
    <p:sldId id="7259" r:id="rId24"/>
    <p:sldId id="1676" r:id="rId25"/>
    <p:sldId id="7180" r:id="rId26"/>
    <p:sldId id="1565" r:id="rId27"/>
    <p:sldId id="7176" r:id="rId28"/>
    <p:sldId id="1898" r:id="rId29"/>
    <p:sldId id="1864" r:id="rId30"/>
    <p:sldId id="2602" r:id="rId31"/>
    <p:sldId id="1883" r:id="rId32"/>
    <p:sldId id="7260" r:id="rId33"/>
    <p:sldId id="323" r:id="rId34"/>
    <p:sldId id="7207" r:id="rId35"/>
    <p:sldId id="7179" r:id="rId36"/>
    <p:sldId id="331" r:id="rId37"/>
    <p:sldId id="7261" r:id="rId38"/>
    <p:sldId id="260" r:id="rId39"/>
    <p:sldId id="258" r:id="rId40"/>
    <p:sldId id="257" r:id="rId41"/>
    <p:sldId id="259" r:id="rId42"/>
    <p:sldId id="7262" r:id="rId43"/>
    <p:sldId id="7166" r:id="rId44"/>
    <p:sldId id="7168" r:id="rId45"/>
  </p:sldIdLst>
  <p:sldSz cx="12192000" cy="6858000"/>
  <p:notesSz cx="6858000" cy="9144000"/>
  <p:defaultTextStyle>
    <a:defPPr>
      <a:defRPr lang="en-GB"/>
    </a:defPPr>
    <a:lvl1pPr algn="l" rtl="0" fontAlgn="base">
      <a:spcBef>
        <a:spcPct val="0"/>
      </a:spcBef>
      <a:spcAft>
        <a:spcPct val="0"/>
      </a:spcAft>
      <a:defRPr sz="2200" kern="1200">
        <a:solidFill>
          <a:srgbClr val="A50021"/>
        </a:solidFill>
        <a:latin typeface="Arial" panose="020B0604020202090204" pitchFamily="34" charset="0"/>
        <a:ea typeface="黑体" panose="02010609060101010101" pitchFamily="49" charset="-122"/>
        <a:cs typeface="+mn-cs"/>
      </a:defRPr>
    </a:lvl1pPr>
    <a:lvl2pPr marL="457200" algn="l" rtl="0" fontAlgn="base">
      <a:spcBef>
        <a:spcPct val="0"/>
      </a:spcBef>
      <a:spcAft>
        <a:spcPct val="0"/>
      </a:spcAft>
      <a:defRPr sz="2200" kern="1200">
        <a:solidFill>
          <a:srgbClr val="A50021"/>
        </a:solidFill>
        <a:latin typeface="Arial" panose="020B0604020202090204" pitchFamily="34" charset="0"/>
        <a:ea typeface="黑体" panose="02010609060101010101" pitchFamily="49" charset="-122"/>
        <a:cs typeface="+mn-cs"/>
      </a:defRPr>
    </a:lvl2pPr>
    <a:lvl3pPr marL="914400" algn="l" rtl="0" fontAlgn="base">
      <a:spcBef>
        <a:spcPct val="0"/>
      </a:spcBef>
      <a:spcAft>
        <a:spcPct val="0"/>
      </a:spcAft>
      <a:defRPr sz="2200" kern="1200">
        <a:solidFill>
          <a:srgbClr val="A50021"/>
        </a:solidFill>
        <a:latin typeface="Arial" panose="020B0604020202090204" pitchFamily="34" charset="0"/>
        <a:ea typeface="黑体" panose="02010609060101010101" pitchFamily="49" charset="-122"/>
        <a:cs typeface="+mn-cs"/>
      </a:defRPr>
    </a:lvl3pPr>
    <a:lvl4pPr marL="1371600" algn="l" rtl="0" fontAlgn="base">
      <a:spcBef>
        <a:spcPct val="0"/>
      </a:spcBef>
      <a:spcAft>
        <a:spcPct val="0"/>
      </a:spcAft>
      <a:defRPr sz="2200" kern="1200">
        <a:solidFill>
          <a:srgbClr val="A50021"/>
        </a:solidFill>
        <a:latin typeface="Arial" panose="020B0604020202090204" pitchFamily="34" charset="0"/>
        <a:ea typeface="黑体" panose="02010609060101010101" pitchFamily="49" charset="-122"/>
        <a:cs typeface="+mn-cs"/>
      </a:defRPr>
    </a:lvl4pPr>
    <a:lvl5pPr marL="1828800" algn="l" rtl="0" fontAlgn="base">
      <a:spcBef>
        <a:spcPct val="0"/>
      </a:spcBef>
      <a:spcAft>
        <a:spcPct val="0"/>
      </a:spcAft>
      <a:defRPr sz="2200" kern="1200">
        <a:solidFill>
          <a:srgbClr val="A50021"/>
        </a:solidFill>
        <a:latin typeface="Arial" panose="020B0604020202090204" pitchFamily="34" charset="0"/>
        <a:ea typeface="黑体" panose="02010609060101010101" pitchFamily="49" charset="-122"/>
        <a:cs typeface="+mn-cs"/>
      </a:defRPr>
    </a:lvl5pPr>
    <a:lvl6pPr marL="2286000" algn="l" defTabSz="914400" rtl="0" eaLnBrk="1" latinLnBrk="0" hangingPunct="1">
      <a:defRPr sz="2200" kern="1200">
        <a:solidFill>
          <a:srgbClr val="A50021"/>
        </a:solidFill>
        <a:latin typeface="Arial" panose="020B0604020202090204" pitchFamily="34" charset="0"/>
        <a:ea typeface="黑体" panose="02010609060101010101" pitchFamily="49" charset="-122"/>
        <a:cs typeface="+mn-cs"/>
      </a:defRPr>
    </a:lvl6pPr>
    <a:lvl7pPr marL="2743200" algn="l" defTabSz="914400" rtl="0" eaLnBrk="1" latinLnBrk="0" hangingPunct="1">
      <a:defRPr sz="2200" kern="1200">
        <a:solidFill>
          <a:srgbClr val="A50021"/>
        </a:solidFill>
        <a:latin typeface="Arial" panose="020B0604020202090204" pitchFamily="34" charset="0"/>
        <a:ea typeface="黑体" panose="02010609060101010101" pitchFamily="49" charset="-122"/>
        <a:cs typeface="+mn-cs"/>
      </a:defRPr>
    </a:lvl7pPr>
    <a:lvl8pPr marL="3200400" algn="l" defTabSz="914400" rtl="0" eaLnBrk="1" latinLnBrk="0" hangingPunct="1">
      <a:defRPr sz="2200" kern="1200">
        <a:solidFill>
          <a:srgbClr val="A50021"/>
        </a:solidFill>
        <a:latin typeface="Arial" panose="020B0604020202090204" pitchFamily="34" charset="0"/>
        <a:ea typeface="黑体" panose="02010609060101010101" pitchFamily="49" charset="-122"/>
        <a:cs typeface="+mn-cs"/>
      </a:defRPr>
    </a:lvl8pPr>
    <a:lvl9pPr marL="3657600" algn="l" defTabSz="914400" rtl="0" eaLnBrk="1" latinLnBrk="0" hangingPunct="1">
      <a:defRPr sz="2200" kern="1200">
        <a:solidFill>
          <a:srgbClr val="A50021"/>
        </a:solidFill>
        <a:latin typeface="Arial" panose="020B0604020202090204" pitchFamily="34" charset="0"/>
        <a:ea typeface="黑体" panose="02010609060101010101" pitchFamily="49"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p li" initials="dl" lastIdx="10" clrIdx="0"/>
  <p:cmAuthor id="2" name="志军 王" initials="志军"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022998"/>
    <a:srgbClr val="4E8F00"/>
    <a:srgbClr val="5F0298"/>
    <a:srgbClr val="1F497D"/>
    <a:srgbClr val="855D91"/>
    <a:srgbClr val="76D6FF"/>
    <a:srgbClr val="A50021"/>
    <a:srgbClr val="0096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深色样式 1 - 强调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104" autoAdjust="0"/>
    <p:restoredTop sz="81029" autoAdjust="0"/>
  </p:normalViewPr>
  <p:slideViewPr>
    <p:cSldViewPr snapToGrid="0">
      <p:cViewPr varScale="1">
        <p:scale>
          <a:sx n="86" d="100"/>
          <a:sy n="86" d="100"/>
        </p:scale>
        <p:origin x="240" y="272"/>
      </p:cViewPr>
      <p:guideLst/>
    </p:cSldViewPr>
  </p:slideViewPr>
  <p:outlineViewPr>
    <p:cViewPr>
      <p:scale>
        <a:sx n="33" d="100"/>
        <a:sy n="33" d="100"/>
      </p:scale>
      <p:origin x="0" y="46904"/>
    </p:cViewPr>
  </p:outlineViewPr>
  <p:notesTextViewPr>
    <p:cViewPr>
      <p:scale>
        <a:sx n="1" d="1"/>
        <a:sy n="1" d="1"/>
      </p:scale>
      <p:origin x="0" y="0"/>
    </p:cViewPr>
  </p:notesTextViewPr>
  <p:sorterViewPr>
    <p:cViewPr>
      <p:scale>
        <a:sx n="20" d="100"/>
        <a:sy n="2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9" Type="http://schemas.openxmlformats.org/officeDocument/2006/relationships/commentAuthors" Target="commentAuthors.xml"/><Relationship Id="rId48" Type="http://schemas.openxmlformats.org/officeDocument/2006/relationships/tableStyles" Target="tableStyles.xml"/><Relationship Id="rId47" Type="http://schemas.openxmlformats.org/officeDocument/2006/relationships/viewProps" Target="viewProps.xml"/><Relationship Id="rId46" Type="http://schemas.openxmlformats.org/officeDocument/2006/relationships/presProps" Target="presProps.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vl1pPr>
          </a:lstStyle>
          <a:p>
            <a:fld id="{BC6ABA02-E9ED-428A-8787-AA8830EDFB20}" type="datetimeFigureOut">
              <a:rPr lang="zh-CN" altLang="en-US" smtClean="0"/>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vl1pPr>
          </a:lstStyle>
          <a:p>
            <a:fld id="{2E02FBB5-A632-4A83-9244-EDCD50DC2C49}" type="slidenum">
              <a:rPr lang="zh-CN" altLang="en-US" smtClean="0"/>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E02FBB5-A632-4A83-9244-EDCD50DC2C49}" type="slidenum">
              <a:rPr lang="zh-CN" altLang="en-US" smtClean="0"/>
            </a:fld>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9292FA2-EBAA-46AB-B9EE-A680F447D637}" type="slidenum">
              <a:rPr kumimoji="0" lang="zh-CN" altLang="en-GB" sz="1200" b="0" i="0" u="none" strike="noStrike" kern="1200" cap="none" spc="0" normalizeH="0" baseline="0" noProof="0" smtClean="0">
                <a:ln>
                  <a:noFill/>
                </a:ln>
                <a:solidFill>
                  <a:srgbClr val="000000"/>
                </a:solidFill>
                <a:effectLst/>
                <a:uLnTx/>
                <a:uFillTx/>
                <a:latin typeface="Arial" panose="020B0604020202090204" pitchFamily="34" charset="0"/>
                <a:ea typeface="SimSun" panose="02010600030101010101" pitchFamily="2" charset="-122"/>
                <a:cs typeface="+mn-cs"/>
              </a:rPr>
            </a:fld>
            <a:endParaRPr kumimoji="0" lang="en-GB" altLang="zh-CN" sz="1200" b="0" i="0" u="none" strike="noStrike" kern="1200" cap="none" spc="0" normalizeH="0" baseline="0" noProof="0">
              <a:ln>
                <a:noFill/>
              </a:ln>
              <a:solidFill>
                <a:srgbClr val="000000"/>
              </a:solidFill>
              <a:effectLst/>
              <a:uLnTx/>
              <a:uFillTx/>
              <a:latin typeface="Arial" panose="020B0604020202090204" pitchFamily="34" charset="0"/>
              <a:ea typeface="SimSun"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403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82948" name="灯片编号占位符 3"/>
          <p:cNvSpPr txBox="1">
            <a:spLocks noGrp="1"/>
          </p:cNvSpPr>
          <p:nvPr/>
        </p:nvSpPr>
        <p:spPr bwMode="auto">
          <a:xfrm>
            <a:off x="3884613" y="8685213"/>
            <a:ext cx="2971800" cy="457200"/>
          </a:xfrm>
          <a:prstGeom prst="rect">
            <a:avLst/>
          </a:prstGeom>
          <a:noFill/>
          <a:ln>
            <a:miter lim="800000"/>
          </a:ln>
        </p:spPr>
        <p:txBody>
          <a:bodyPr anchor="b"/>
          <a:lstStyle>
            <a:lvl1pPr eaLnBrk="0" hangingPunct="0">
              <a:defRPr sz="3200">
                <a:solidFill>
                  <a:schemeClr val="tx1"/>
                </a:solidFill>
                <a:latin typeface="Calibri" pitchFamily="34" charset="0"/>
                <a:ea typeface="黑体" panose="02010609060101010101" pitchFamily="49" charset="-122"/>
              </a:defRPr>
            </a:lvl1pPr>
            <a:lvl2pPr marL="742950" indent="-285750" eaLnBrk="0" hangingPunct="0">
              <a:defRPr sz="3200">
                <a:solidFill>
                  <a:schemeClr val="tx1"/>
                </a:solidFill>
                <a:latin typeface="Calibri" pitchFamily="34" charset="0"/>
                <a:ea typeface="黑体" panose="02010609060101010101" pitchFamily="49" charset="-122"/>
              </a:defRPr>
            </a:lvl2pPr>
            <a:lvl3pPr marL="1143000" indent="-228600" eaLnBrk="0" hangingPunct="0">
              <a:defRPr sz="3200">
                <a:solidFill>
                  <a:schemeClr val="tx1"/>
                </a:solidFill>
                <a:latin typeface="Calibri" pitchFamily="34" charset="0"/>
                <a:ea typeface="黑体" panose="02010609060101010101" pitchFamily="49" charset="-122"/>
              </a:defRPr>
            </a:lvl3pPr>
            <a:lvl4pPr marL="1600200" indent="-228600" eaLnBrk="0" hangingPunct="0">
              <a:defRPr sz="3200">
                <a:solidFill>
                  <a:schemeClr val="tx1"/>
                </a:solidFill>
                <a:latin typeface="Calibri" pitchFamily="34" charset="0"/>
                <a:ea typeface="黑体" panose="02010609060101010101" pitchFamily="49" charset="-122"/>
              </a:defRPr>
            </a:lvl4pPr>
            <a:lvl5pPr marL="2057400" indent="-228600" eaLnBrk="0" hangingPunct="0">
              <a:defRPr sz="3200">
                <a:solidFill>
                  <a:schemeClr val="tx1"/>
                </a:solidFill>
                <a:latin typeface="Calibri" pitchFamily="34" charset="0"/>
                <a:ea typeface="黑体" panose="02010609060101010101" pitchFamily="49" charset="-122"/>
              </a:defRPr>
            </a:lvl5pPr>
            <a:lvl6pPr marL="2514600" indent="-228600" eaLnBrk="0" fontAlgn="base" hangingPunct="0">
              <a:spcBef>
                <a:spcPct val="0"/>
              </a:spcBef>
              <a:spcAft>
                <a:spcPct val="0"/>
              </a:spcAft>
              <a:defRPr sz="3200">
                <a:solidFill>
                  <a:schemeClr val="tx1"/>
                </a:solidFill>
                <a:latin typeface="Calibri" pitchFamily="34" charset="0"/>
                <a:ea typeface="黑体" panose="02010609060101010101" pitchFamily="49" charset="-122"/>
              </a:defRPr>
            </a:lvl6pPr>
            <a:lvl7pPr marL="2971800" indent="-228600" eaLnBrk="0" fontAlgn="base" hangingPunct="0">
              <a:spcBef>
                <a:spcPct val="0"/>
              </a:spcBef>
              <a:spcAft>
                <a:spcPct val="0"/>
              </a:spcAft>
              <a:defRPr sz="3200">
                <a:solidFill>
                  <a:schemeClr val="tx1"/>
                </a:solidFill>
                <a:latin typeface="Calibri" pitchFamily="34" charset="0"/>
                <a:ea typeface="黑体" panose="02010609060101010101" pitchFamily="49" charset="-122"/>
              </a:defRPr>
            </a:lvl7pPr>
            <a:lvl8pPr marL="3429000" indent="-228600" eaLnBrk="0" fontAlgn="base" hangingPunct="0">
              <a:spcBef>
                <a:spcPct val="0"/>
              </a:spcBef>
              <a:spcAft>
                <a:spcPct val="0"/>
              </a:spcAft>
              <a:defRPr sz="3200">
                <a:solidFill>
                  <a:schemeClr val="tx1"/>
                </a:solidFill>
                <a:latin typeface="Calibri" pitchFamily="34" charset="0"/>
                <a:ea typeface="黑体" panose="02010609060101010101" pitchFamily="49" charset="-122"/>
              </a:defRPr>
            </a:lvl8pPr>
            <a:lvl9pPr marL="3886200" indent="-228600" eaLnBrk="0" fontAlgn="base" hangingPunct="0">
              <a:spcBef>
                <a:spcPct val="0"/>
              </a:spcBef>
              <a:spcAft>
                <a:spcPct val="0"/>
              </a:spcAft>
              <a:defRPr sz="3200">
                <a:solidFill>
                  <a:schemeClr val="tx1"/>
                </a:solidFill>
                <a:latin typeface="Calibri" pitchFamily="34" charset="0"/>
                <a:ea typeface="黑体" panose="02010609060101010101" pitchFamily="49" charset="-122"/>
              </a:defRPr>
            </a:lvl9pPr>
          </a:lstStyle>
          <a:p>
            <a:pPr algn="r" eaLnBrk="1" hangingPunct="1"/>
            <a:fld id="{C2A53677-3AE2-415F-8BF9-22B452373A10}" type="slidenum">
              <a:rPr lang="zh-CN" altLang="en-US" sz="1200">
                <a:ea typeface="SimSun" pitchFamily="2" charset="-122"/>
              </a:rPr>
            </a:fld>
            <a:endParaRPr lang="zh-CN" altLang="en-US" sz="1200">
              <a:ea typeface="SimSun" pitchFamily="2"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dirty="0"/>
              <a:t>The picture is </a:t>
            </a:r>
            <a:r>
              <a:rPr lang="en-US" altLang="zh-CN" sz="1200" b="0" dirty="0">
                <a:solidFill>
                  <a:srgbClr val="0000FF"/>
                </a:solidFill>
                <a:latin typeface="Times New Roman" panose="02020503050405090304" pitchFamily="18" charset="0"/>
                <a:cs typeface="Times New Roman" panose="02020503050405090304" pitchFamily="18" charset="0"/>
              </a:rPr>
              <a:t>Technical route of the </a:t>
            </a:r>
            <a:r>
              <a:rPr lang="en-US" altLang="zh-CN" dirty="0"/>
              <a:t>Production and Reprocessing of Nuclear Fuels.</a:t>
            </a: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AF604AD3-31C2-4976-AE5B-4A15F18BAE40}"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200" b="0" dirty="0">
                <a:latin typeface="微软雅黑" panose="020B0503020204020204" pitchFamily="34" charset="-122"/>
                <a:ea typeface="微软雅黑" panose="020B0503020204020204" pitchFamily="34" charset="-122"/>
              </a:rPr>
              <a:t>Pulverization of UO2 pellets are accomplished by oxidation - </a:t>
            </a:r>
            <a:r>
              <a:rPr lang="en-US" altLang="zh-CN" sz="1200" b="0" baseline="0" dirty="0">
                <a:latin typeface="微软雅黑" panose="020B0503020204020204" pitchFamily="34" charset="-122"/>
                <a:ea typeface="微软雅黑" panose="020B0503020204020204" pitchFamily="34" charset="-122"/>
              </a:rPr>
              <a:t>reduction </a:t>
            </a:r>
            <a:r>
              <a:rPr lang="en-US" altLang="zh-CN" sz="1200" b="0" dirty="0">
                <a:solidFill>
                  <a:srgbClr val="C00000"/>
                </a:solidFill>
                <a:latin typeface="微软雅黑" panose="020B0503020204020204" pitchFamily="34" charset="-122"/>
                <a:ea typeface="微软雅黑" panose="020B0503020204020204" pitchFamily="34" charset="-122"/>
                <a:cs typeface="Times New Roman" panose="02020503050405090304" pitchFamily="18" charset="0"/>
              </a:rPr>
              <a:t>Process</a:t>
            </a:r>
            <a:r>
              <a:rPr lang="en-US" altLang="zh-CN" sz="1200" b="0" baseline="0" dirty="0">
                <a:latin typeface="微软雅黑" panose="020B0503020204020204" pitchFamily="34" charset="-122"/>
                <a:ea typeface="微软雅黑" panose="020B0503020204020204" pitchFamily="34" charset="-122"/>
              </a:rPr>
              <a:t> . This is a </a:t>
            </a:r>
            <a:r>
              <a:rPr lang="en-US" altLang="zh-CN" sz="1200" b="0" baseline="0" dirty="0" err="1">
                <a:latin typeface="微软雅黑" panose="020B0503020204020204" pitchFamily="34" charset="-122"/>
                <a:ea typeface="微软雅黑" panose="020B0503020204020204" pitchFamily="34" charset="-122"/>
              </a:rPr>
              <a:t>nonmechanical</a:t>
            </a:r>
            <a:r>
              <a:rPr lang="en-US" altLang="zh-CN" sz="1200" b="0" baseline="0" dirty="0">
                <a:latin typeface="微软雅黑" panose="020B0503020204020204" pitchFamily="34" charset="-122"/>
                <a:ea typeface="微软雅黑" panose="020B0503020204020204" pitchFamily="34" charset="-122"/>
              </a:rPr>
              <a:t> method for the pulverization of sintered uranium dioxide fuels suitable for use as an economical procedure for the low decontamination reprocessing of such nuclear fuels.</a:t>
            </a:r>
            <a:endParaRPr lang="en-US" altLang="zh-CN" sz="1200" b="0" dirty="0">
              <a:latin typeface="微软雅黑" panose="020B0503020204020204" pitchFamily="34" charset="-122"/>
              <a:ea typeface="微软雅黑" panose="020B0503020204020204" pitchFamily="34" charset="-122"/>
            </a:endParaRPr>
          </a:p>
          <a:p>
            <a:pPr marL="0" marR="0" indent="0" algn="l" defTabSz="914400" rtl="0" eaLnBrk="1" fontAlgn="auto" latinLnBrk="0" hangingPunct="1">
              <a:lnSpc>
                <a:spcPct val="100000"/>
              </a:lnSpc>
              <a:spcBef>
                <a:spcPts val="0"/>
              </a:spcBef>
              <a:spcAft>
                <a:spcPts val="0"/>
              </a:spcAft>
              <a:buClrTx/>
              <a:buSzTx/>
              <a:buFontTx/>
              <a:buNone/>
              <a:defRPr/>
            </a:pPr>
            <a:r>
              <a:rPr lang="en-US" altLang="zh-CN" sz="1200" b="0" dirty="0">
                <a:latin typeface="微软雅黑" panose="020B0503020204020204" pitchFamily="34" charset="-122"/>
                <a:ea typeface="微软雅黑" panose="020B0503020204020204" pitchFamily="34" charset="-122"/>
              </a:rPr>
              <a:t>Removal of the volatile FPs by the </a:t>
            </a:r>
            <a:r>
              <a:rPr lang="en-US" altLang="zh-CN" sz="1200" b="0" dirty="0" err="1">
                <a:latin typeface="微软雅黑" panose="020B0503020204020204" pitchFamily="34" charset="-122"/>
                <a:ea typeface="微软雅黑" panose="020B0503020204020204" pitchFamily="34" charset="-122"/>
              </a:rPr>
              <a:t>Voloxidation</a:t>
            </a:r>
            <a:r>
              <a:rPr lang="en-US" altLang="zh-CN" sz="1200" b="0" dirty="0">
                <a:latin typeface="微软雅黑" panose="020B0503020204020204" pitchFamily="34" charset="-122"/>
                <a:ea typeface="微软雅黑" panose="020B0503020204020204" pitchFamily="34" charset="-122"/>
              </a:rPr>
              <a:t> Process. Iodine, and the volatile fission gases are</a:t>
            </a:r>
            <a:r>
              <a:rPr lang="en-US" altLang="zh-CN" sz="1200" b="0" baseline="0" dirty="0">
                <a:latin typeface="微软雅黑" panose="020B0503020204020204" pitchFamily="34" charset="-122"/>
                <a:ea typeface="微软雅黑" panose="020B0503020204020204" pitchFamily="34" charset="-122"/>
              </a:rPr>
              <a:t> </a:t>
            </a:r>
            <a:r>
              <a:rPr lang="en-US" altLang="zh-CN" sz="1200" b="0" dirty="0">
                <a:latin typeface="微软雅黑" panose="020B0503020204020204" pitchFamily="34" charset="-122"/>
                <a:ea typeface="微软雅黑" panose="020B0503020204020204" pitchFamily="34" charset="-122"/>
              </a:rPr>
              <a:t>released from the </a:t>
            </a:r>
            <a:r>
              <a:rPr lang="en-US" altLang="zh-CN" sz="1200" b="0" dirty="0">
                <a:solidFill>
                  <a:srgbClr val="C00000"/>
                </a:solidFill>
                <a:latin typeface="微软雅黑" panose="020B0503020204020204" pitchFamily="34" charset="-122"/>
                <a:ea typeface="微软雅黑" panose="020B0503020204020204" pitchFamily="34" charset="-122"/>
                <a:cs typeface="Times New Roman" panose="02020503050405090304" pitchFamily="18" charset="0"/>
              </a:rPr>
              <a:t>spent</a:t>
            </a:r>
            <a:r>
              <a:rPr lang="en-US" altLang="zh-CN" sz="1200" b="0" dirty="0">
                <a:latin typeface="微软雅黑" panose="020B0503020204020204" pitchFamily="34" charset="-122"/>
                <a:ea typeface="微软雅黑" panose="020B0503020204020204" pitchFamily="34" charset="-122"/>
              </a:rPr>
              <a:t> fuel at high temperatures. The separations processes rely on the ability of some actinides and fission products to form volatile or semi-volatile oxides.</a:t>
            </a:r>
            <a:endParaRPr lang="zh-CN" altLang="en-US" dirty="0"/>
          </a:p>
        </p:txBody>
      </p:sp>
      <p:sp>
        <p:nvSpPr>
          <p:cNvPr id="4" name="灯片编号占位符 3"/>
          <p:cNvSpPr>
            <a:spLocks noGrp="1"/>
          </p:cNvSpPr>
          <p:nvPr>
            <p:ph type="sldNum" sz="quarter" idx="10"/>
          </p:nvPr>
        </p:nvSpPr>
        <p:spPr/>
        <p:txBody>
          <a:bodyPr/>
          <a:lstStyle/>
          <a:p>
            <a:fld id="{AF604AD3-31C2-4976-AE5B-4A15F18BAE40}"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dirty="0"/>
              <a:t>This innovative method allows the selective dissolution of neutron poisons, lanthanides oxide, as well as some fission products with high yield, leaving most of the UO2 matrix and minor actinides behind in the spent nuclear fuel and accomplishing the actinides recovery as a group.</a:t>
            </a:r>
            <a:r>
              <a:rPr lang="en-US" altLang="zh-CN" sz="1200" b="0" i="0" kern="1200" dirty="0">
                <a:solidFill>
                  <a:schemeClr val="tx1"/>
                </a:solidFill>
                <a:effectLst/>
                <a:latin typeface="+mn-lt"/>
                <a:ea typeface="+mn-ea"/>
                <a:cs typeface="+mn-cs"/>
              </a:rPr>
              <a:t> </a:t>
            </a:r>
            <a:br>
              <a:rPr lang="en-US" altLang="zh-CN" dirty="0"/>
            </a:br>
            <a:r>
              <a:rPr lang="en-US" altLang="zh-CN" dirty="0"/>
              <a:t>This approach features a little waste and efficient selectivity, mild conditions, which opens up a new avenue for simple, convenient, sustainable, and green for the spent nuclear fuel reprocessing.</a:t>
            </a:r>
            <a:endParaRPr lang="zh-CN" altLang="en-US" dirty="0"/>
          </a:p>
        </p:txBody>
      </p:sp>
      <p:sp>
        <p:nvSpPr>
          <p:cNvPr id="4" name="灯片编号占位符 3"/>
          <p:cNvSpPr>
            <a:spLocks noGrp="1"/>
          </p:cNvSpPr>
          <p:nvPr>
            <p:ph type="sldNum" sz="quarter" idx="10"/>
          </p:nvPr>
        </p:nvSpPr>
        <p:spPr/>
        <p:txBody>
          <a:bodyPr/>
          <a:lstStyle/>
          <a:p>
            <a:fld id="{AF604AD3-31C2-4976-AE5B-4A15F18BAE40}"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dirty="0"/>
              <a:t>Uranium </a:t>
            </a:r>
            <a:r>
              <a:rPr lang="en-US" altLang="zh-CN" dirty="0" err="1"/>
              <a:t>monocarbide</a:t>
            </a:r>
            <a:r>
              <a:rPr lang="en-US" altLang="zh-CN" dirty="0"/>
              <a:t> (UC) ceramic fuel has been considered as a potential nuclear fuel because of its high thermal conductivity, high melting point, good mechanical property and high uranium atom density.</a:t>
            </a:r>
            <a:endParaRPr lang="en-US" altLang="zh-CN" dirty="0"/>
          </a:p>
          <a:p>
            <a:pPr marL="0" marR="0" indent="0" algn="l" defTabSz="914400" rtl="0" eaLnBrk="1" fontAlgn="auto" latinLnBrk="0" hangingPunct="1">
              <a:lnSpc>
                <a:spcPct val="100000"/>
              </a:lnSpc>
              <a:spcBef>
                <a:spcPts val="0"/>
              </a:spcBef>
              <a:spcAft>
                <a:spcPts val="0"/>
              </a:spcAft>
              <a:buClrTx/>
              <a:buSzTx/>
              <a:buFontTx/>
              <a:buNone/>
              <a:defRPr/>
            </a:pPr>
            <a:r>
              <a:rPr lang="en-US" altLang="zh-CN" dirty="0"/>
              <a:t>In our work, uniform sized ceramic UC microspheres were prepared by an improved microwave-assisted internal gelation combining with </a:t>
            </a:r>
            <a:r>
              <a:rPr lang="en-US" altLang="zh-CN" dirty="0" err="1"/>
              <a:t>carbothermic</a:t>
            </a:r>
            <a:r>
              <a:rPr lang="en-US" altLang="zh-CN" dirty="0"/>
              <a:t> reduction process. The UC ceramic microspheres have an average diameter of </a:t>
            </a:r>
            <a:r>
              <a:rPr lang="en-US" altLang="zh-CN" b="0" dirty="0"/>
              <a:t>675</a:t>
            </a:r>
            <a:r>
              <a:rPr lang="en-US" altLang="zh-CN" b="0" dirty="0">
                <a:latin typeface="Times New Roman" panose="02020503050405090304" pitchFamily="18" charset="0"/>
                <a:cs typeface="Times New Roman" panose="02020503050405090304" pitchFamily="18" charset="0"/>
              </a:rPr>
              <a:t>µm and a density of 12.53 g/cm3, which is 92% of the theoretical density. So, this method can provide an important guidance for the preparation of </a:t>
            </a:r>
            <a:r>
              <a:rPr lang="en-US" altLang="zh-CN" b="0" dirty="0" err="1">
                <a:latin typeface="Times New Roman" panose="02020503050405090304" pitchFamily="18" charset="0"/>
                <a:cs typeface="Times New Roman" panose="02020503050405090304" pitchFamily="18" charset="0"/>
              </a:rPr>
              <a:t>Pu</a:t>
            </a:r>
            <a:r>
              <a:rPr lang="en-US" altLang="zh-CN" b="0" dirty="0">
                <a:latin typeface="Times New Roman" panose="02020503050405090304" pitchFamily="18" charset="0"/>
                <a:cs typeface="Times New Roman" panose="02020503050405090304" pitchFamily="18" charset="0"/>
              </a:rPr>
              <a:t> and MAs carbides microspheres for nuclear reactors in the future.</a:t>
            </a:r>
            <a:endParaRPr lang="zh-CN" altLang="en-US" dirty="0"/>
          </a:p>
        </p:txBody>
      </p:sp>
      <p:sp>
        <p:nvSpPr>
          <p:cNvPr id="4" name="灯片编号占位符 3"/>
          <p:cNvSpPr>
            <a:spLocks noGrp="1"/>
          </p:cNvSpPr>
          <p:nvPr>
            <p:ph type="sldNum" sz="quarter" idx="10"/>
          </p:nvPr>
        </p:nvSpPr>
        <p:spPr/>
        <p:txBody>
          <a:bodyPr/>
          <a:lstStyle/>
          <a:p>
            <a:fld id="{AF604AD3-31C2-4976-AE5B-4A15F18BAE40}"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Shape 247"/>
          <p:cNvSpPr>
            <a:spLocks noGrp="1" noRot="1" noChangeAspect="1"/>
          </p:cNvSpPr>
          <p:nvPr>
            <p:ph type="sldImg"/>
          </p:nvPr>
        </p:nvSpPr>
        <p:spPr>
          <a:xfrm>
            <a:off x="685800" y="1143000"/>
            <a:ext cx="5486400" cy="3086100"/>
          </a:xfrm>
          <a:prstGeom prst="rect">
            <a:avLst/>
          </a:prstGeom>
        </p:spPr>
        <p:txBody>
          <a:bodyPr/>
          <a:lstStyle/>
          <a:p/>
        </p:txBody>
      </p:sp>
      <p:sp>
        <p:nvSpPr>
          <p:cNvPr id="248" name="Shape 248"/>
          <p:cNvSpPr>
            <a:spLocks noGrp="1"/>
          </p:cNvSpPr>
          <p:nvPr>
            <p:ph type="body" sz="quarter" idx="1"/>
          </p:nvPr>
        </p:nvSpPr>
        <p:spPr>
          <a:prstGeom prst="rect">
            <a:avLst/>
          </a:prstGeom>
        </p:spPr>
        <p:txBody>
          <a:bodyPr/>
          <a:lstStyle/>
          <a:p>
            <a:pPr lvl="2" indent="0">
              <a:defRPr sz="2400">
                <a:latin typeface="Times New Roman" panose="02020503050405090304"/>
                <a:ea typeface="Times New Roman" panose="02020503050405090304"/>
                <a:cs typeface="Times New Roman" panose="02020503050405090304"/>
                <a:sym typeface="Times New Roman" panose="02020503050405090304"/>
              </a:defRPr>
            </a:pPr>
            <a:r>
              <a:t>almost same scale of the total capacity in the world todays!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939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70660" name="灯片编号占位符 3"/>
          <p:cNvSpPr>
            <a:spLocks noGrp="1"/>
          </p:cNvSpPr>
          <p:nvPr>
            <p:ph type="sldNum" sz="quarter" idx="5"/>
          </p:nvPr>
        </p:nvSpPr>
        <p:spPr bwMode="auto">
          <a:xfrm>
            <a:off x="3884613" y="8685213"/>
            <a:ext cx="2971800" cy="457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Times New Roman" panose="02020503050405090304" pitchFamily="18" charset="0"/>
              </a:defRPr>
            </a:lvl1pPr>
            <a:lvl2pPr marL="742950" indent="-285750">
              <a:defRPr>
                <a:solidFill>
                  <a:schemeClr val="tx1"/>
                </a:solidFill>
                <a:latin typeface="Times New Roman" panose="02020503050405090304" pitchFamily="18" charset="0"/>
              </a:defRPr>
            </a:lvl2pPr>
            <a:lvl3pPr marL="1143000" indent="-228600">
              <a:defRPr>
                <a:solidFill>
                  <a:schemeClr val="tx1"/>
                </a:solidFill>
                <a:latin typeface="Times New Roman" panose="02020503050405090304" pitchFamily="18" charset="0"/>
              </a:defRPr>
            </a:lvl3pPr>
            <a:lvl4pPr marL="1600200" indent="-228600">
              <a:defRPr>
                <a:solidFill>
                  <a:schemeClr val="tx1"/>
                </a:solidFill>
                <a:latin typeface="Times New Roman" panose="02020503050405090304" pitchFamily="18" charset="0"/>
              </a:defRPr>
            </a:lvl4pPr>
            <a:lvl5pPr marL="2057400" indent="-228600">
              <a:defRPr>
                <a:solidFill>
                  <a:schemeClr val="tx1"/>
                </a:solidFill>
                <a:latin typeface="Times New Roman" panose="02020503050405090304" pitchFamily="18" charset="0"/>
              </a:defRPr>
            </a:lvl5pPr>
            <a:lvl6pPr marL="2514600" indent="-228600" fontAlgn="base">
              <a:spcBef>
                <a:spcPct val="0"/>
              </a:spcBef>
              <a:spcAft>
                <a:spcPct val="0"/>
              </a:spcAft>
              <a:defRPr>
                <a:solidFill>
                  <a:schemeClr val="tx1"/>
                </a:solidFill>
                <a:latin typeface="Times New Roman" panose="02020503050405090304" pitchFamily="18" charset="0"/>
              </a:defRPr>
            </a:lvl6pPr>
            <a:lvl7pPr marL="2971800" indent="-228600" fontAlgn="base">
              <a:spcBef>
                <a:spcPct val="0"/>
              </a:spcBef>
              <a:spcAft>
                <a:spcPct val="0"/>
              </a:spcAft>
              <a:defRPr>
                <a:solidFill>
                  <a:schemeClr val="tx1"/>
                </a:solidFill>
                <a:latin typeface="Times New Roman" panose="02020503050405090304" pitchFamily="18" charset="0"/>
              </a:defRPr>
            </a:lvl7pPr>
            <a:lvl8pPr marL="3429000" indent="-228600" fontAlgn="base">
              <a:spcBef>
                <a:spcPct val="0"/>
              </a:spcBef>
              <a:spcAft>
                <a:spcPct val="0"/>
              </a:spcAft>
              <a:defRPr>
                <a:solidFill>
                  <a:schemeClr val="tx1"/>
                </a:solidFill>
                <a:latin typeface="Times New Roman" panose="02020503050405090304" pitchFamily="18" charset="0"/>
              </a:defRPr>
            </a:lvl8pPr>
            <a:lvl9pPr marL="3886200" indent="-228600" fontAlgn="base">
              <a:spcBef>
                <a:spcPct val="0"/>
              </a:spcBef>
              <a:spcAft>
                <a:spcPct val="0"/>
              </a:spcAft>
              <a:defRPr>
                <a:solidFill>
                  <a:schemeClr val="tx1"/>
                </a:solidFill>
                <a:latin typeface="Times New Roman" panose="02020503050405090304" pitchFamily="18" charset="0"/>
              </a:defRPr>
            </a:lvl9pPr>
          </a:lstStyle>
          <a:p>
            <a:pPr fontAlgn="base">
              <a:spcBef>
                <a:spcPct val="0"/>
              </a:spcBef>
              <a:spcAft>
                <a:spcPct val="0"/>
              </a:spcAft>
              <a:defRPr/>
            </a:pPr>
            <a:fld id="{97C72E89-DA57-4D4E-BC05-B485C78C07AD}" type="slidenum">
              <a:rPr lang="en-US" altLang="zh-CN" smtClean="0">
                <a:latin typeface="Calibri" pitchFamily="34" charset="0"/>
              </a:rPr>
            </a:fld>
            <a:endParaRPr lang="en-US" altLang="zh-CN">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6FC6F3E-2AC6-42A0-A248-193B04769C69}"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02FBB5-A632-4A83-9244-EDCD50DC2C49}" type="slidenum">
              <a:rPr lang="zh-CN" altLang="en-US" smtClean="0"/>
            </a:fld>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zh-CN" sz="1200" kern="1200" dirty="0">
                <a:solidFill>
                  <a:schemeClr val="tx1"/>
                </a:solidFill>
                <a:effectLst/>
                <a:latin typeface="+mn-lt"/>
                <a:ea typeface="+mn-ea"/>
                <a:cs typeface="+mn-cs"/>
              </a:rPr>
              <a:t>改模式，框图保留，加入</a:t>
            </a:r>
            <a:r>
              <a:rPr lang="en-US" altLang="zh-CN" sz="1200" kern="1200" dirty="0" err="1">
                <a:solidFill>
                  <a:schemeClr val="tx1"/>
                </a:solidFill>
                <a:effectLst/>
                <a:latin typeface="+mn-lt"/>
                <a:ea typeface="+mn-ea"/>
                <a:cs typeface="+mn-cs"/>
              </a:rPr>
              <a:t>CiADS</a:t>
            </a:r>
            <a:r>
              <a:rPr lang="zh-CN" altLang="zh-CN" sz="1200" kern="1200" dirty="0">
                <a:solidFill>
                  <a:schemeClr val="tx1"/>
                </a:solidFill>
                <a:effectLst/>
                <a:latin typeface="+mn-lt"/>
                <a:ea typeface="+mn-ea"/>
                <a:cs typeface="+mn-cs"/>
              </a:rPr>
              <a:t>系统之间的关系</a:t>
            </a:r>
            <a:endParaRPr lang="zh-CN" altLang="zh-CN" sz="1200" kern="1200" dirty="0">
              <a:solidFill>
                <a:schemeClr val="tx1"/>
              </a:solidFill>
              <a:effectLst/>
              <a:latin typeface="+mn-lt"/>
              <a:ea typeface="+mn-ea"/>
              <a:cs typeface="+mn-cs"/>
            </a:endParaRPr>
          </a:p>
          <a:p>
            <a:r>
              <a:rPr lang="zh-CN" altLang="en-US" dirty="0"/>
              <a:t>加入流程图</a:t>
            </a:r>
            <a:endParaRPr lang="zh-CN" altLang="en-US" dirty="0"/>
          </a:p>
        </p:txBody>
      </p:sp>
      <p:sp>
        <p:nvSpPr>
          <p:cNvPr id="4" name="灯片编号占位符 3"/>
          <p:cNvSpPr>
            <a:spLocks noGrp="1"/>
          </p:cNvSpPr>
          <p:nvPr>
            <p:ph type="sldNum" sz="quarter" idx="10"/>
          </p:nvPr>
        </p:nvSpPr>
        <p:spPr/>
        <p:txBody>
          <a:bodyPr/>
          <a:lstStyle/>
          <a:p>
            <a:fld id="{2E02FBB5-A632-4A83-9244-EDCD50DC2C49}" type="slidenum">
              <a:rPr lang="zh-CN" altLang="en-US" smtClean="0"/>
            </a:fld>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zh-CN" sz="1200" kern="1200" dirty="0">
                <a:solidFill>
                  <a:schemeClr val="tx1"/>
                </a:solidFill>
                <a:effectLst/>
                <a:latin typeface="+mn-lt"/>
                <a:ea typeface="+mn-ea"/>
                <a:cs typeface="+mn-cs"/>
              </a:rPr>
              <a:t>改模式，框图保留，加入</a:t>
            </a:r>
            <a:r>
              <a:rPr lang="en-US" altLang="zh-CN" sz="1200" kern="1200" dirty="0" err="1">
                <a:solidFill>
                  <a:schemeClr val="tx1"/>
                </a:solidFill>
                <a:effectLst/>
                <a:latin typeface="+mn-lt"/>
                <a:ea typeface="+mn-ea"/>
                <a:cs typeface="+mn-cs"/>
              </a:rPr>
              <a:t>CiADS</a:t>
            </a:r>
            <a:r>
              <a:rPr lang="zh-CN" altLang="zh-CN" sz="1200" kern="1200" dirty="0">
                <a:solidFill>
                  <a:schemeClr val="tx1"/>
                </a:solidFill>
                <a:effectLst/>
                <a:latin typeface="+mn-lt"/>
                <a:ea typeface="+mn-ea"/>
                <a:cs typeface="+mn-cs"/>
              </a:rPr>
              <a:t>系统之间的关系</a:t>
            </a:r>
            <a:endParaRPr lang="zh-CN" altLang="zh-CN" sz="1200" kern="1200" dirty="0">
              <a:solidFill>
                <a:schemeClr val="tx1"/>
              </a:solidFill>
              <a:effectLst/>
              <a:latin typeface="+mn-lt"/>
              <a:ea typeface="+mn-ea"/>
              <a:cs typeface="+mn-cs"/>
            </a:endParaRPr>
          </a:p>
          <a:p>
            <a:r>
              <a:rPr lang="zh-CN" altLang="en-US" dirty="0"/>
              <a:t>加入流程图</a:t>
            </a:r>
            <a:endParaRPr lang="zh-CN" altLang="en-US" dirty="0"/>
          </a:p>
        </p:txBody>
      </p:sp>
      <p:sp>
        <p:nvSpPr>
          <p:cNvPr id="4" name="灯片编号占位符 3"/>
          <p:cNvSpPr>
            <a:spLocks noGrp="1"/>
          </p:cNvSpPr>
          <p:nvPr>
            <p:ph type="sldNum" sz="quarter" idx="10"/>
          </p:nvPr>
        </p:nvSpPr>
        <p:spPr/>
        <p:txBody>
          <a:bodyPr/>
          <a:lstStyle/>
          <a:p>
            <a:fld id="{2E02FBB5-A632-4A83-9244-EDCD50DC2C49}" type="slidenum">
              <a:rPr lang="zh-CN" altLang="en-US" smtClean="0"/>
            </a:fld>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堆芯的核设计经过优化后，采用</a:t>
            </a:r>
            <a:r>
              <a:rPr lang="en-US" altLang="zh-CN" dirty="0"/>
              <a:t>30</a:t>
            </a:r>
            <a:r>
              <a:rPr lang="zh-CN" altLang="en-US" dirty="0"/>
              <a:t>组</a:t>
            </a:r>
            <a:r>
              <a:rPr lang="en-US" altLang="zh-CN" dirty="0"/>
              <a:t>19.75%</a:t>
            </a:r>
            <a:r>
              <a:rPr lang="zh-CN" altLang="en-US" dirty="0"/>
              <a:t>的燃料组件，提供</a:t>
            </a:r>
            <a:r>
              <a:rPr lang="en-US" altLang="zh-CN" dirty="0"/>
              <a:t>7.74MW</a:t>
            </a:r>
            <a:r>
              <a:rPr lang="zh-CN" altLang="en-US" dirty="0"/>
              <a:t>的堆芯热功率，采用低线功率密度燃料设计，平均线功率密度为</a:t>
            </a:r>
            <a:r>
              <a:rPr lang="en-US" altLang="zh-CN" dirty="0"/>
              <a:t>34w/cm</a:t>
            </a:r>
            <a:r>
              <a:rPr lang="zh-CN" altLang="en-US" dirty="0"/>
              <a:t>，堆芯最高线功率密度为</a:t>
            </a:r>
            <a:r>
              <a:rPr lang="en-US" altLang="zh-CN" dirty="0"/>
              <a:t>42w/cm</a:t>
            </a:r>
            <a:r>
              <a:rPr lang="zh-CN" altLang="en-US" dirty="0"/>
              <a:t>，极大的提高了运行的可靠性</a:t>
            </a:r>
            <a:endParaRPr lang="zh-CN" altLang="en-US" dirty="0"/>
          </a:p>
        </p:txBody>
      </p:sp>
      <p:sp>
        <p:nvSpPr>
          <p:cNvPr id="4" name="灯片编号占位符 3"/>
          <p:cNvSpPr>
            <a:spLocks noGrp="1"/>
          </p:cNvSpPr>
          <p:nvPr>
            <p:ph type="sldNum" sz="quarter" idx="10"/>
          </p:nvPr>
        </p:nvSpPr>
        <p:spPr/>
        <p:txBody>
          <a:bodyPr/>
          <a:lstStyle/>
          <a:p>
            <a:fld id="{2E02FBB5-A632-4A83-9244-EDCD50DC2C49}" type="slidenum">
              <a:rPr lang="zh-CN" altLang="en-US" smtClean="0"/>
            </a:fld>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488" y="744538"/>
            <a:ext cx="6616700" cy="3722687"/>
          </a:xfrm>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4" name="标题 1"/>
          <p:cNvSpPr>
            <a:spLocks noGrp="1"/>
          </p:cNvSpPr>
          <p:nvPr>
            <p:ph type="title"/>
          </p:nvPr>
        </p:nvSpPr>
        <p:spPr>
          <a:xfrm>
            <a:off x="1930615" y="13068"/>
            <a:ext cx="8499574" cy="787035"/>
          </a:xfrm>
          <a:prstGeom prst="rect">
            <a:avLst/>
          </a:prstGeom>
        </p:spPr>
        <p:txBody>
          <a:bodyPr anchor="ctr"/>
          <a:lstStyle>
            <a:lvl1pPr algn="ctr">
              <a:defRPr sz="3200" baseline="0">
                <a:latin typeface="SimHei" panose="02010609060101010101" pitchFamily="49" charset="-122"/>
                <a:ea typeface="SimHei" panose="02010609060101010101" pitchFamily="49" charset="-122"/>
                <a:cs typeface="SimHei" panose="02010609060101010101" pitchFamily="49" charset="-122"/>
              </a:defRPr>
            </a:lvl1pPr>
          </a:lstStyle>
          <a:p>
            <a:r>
              <a:rPr lang="zh-CN" altLang="en-US" dirty="0"/>
              <a:t>单击此处编辑母版标题样式</a:t>
            </a:r>
            <a:endParaRPr lang="zh-CN" altLang="en-US" dirty="0"/>
          </a:p>
        </p:txBody>
      </p:sp>
      <p:sp>
        <p:nvSpPr>
          <p:cNvPr id="6" name="文本占位符 14"/>
          <p:cNvSpPr>
            <a:spLocks noGrp="1"/>
          </p:cNvSpPr>
          <p:nvPr>
            <p:ph type="body" sz="quarter" idx="11"/>
          </p:nvPr>
        </p:nvSpPr>
        <p:spPr>
          <a:xfrm>
            <a:off x="418872" y="871431"/>
            <a:ext cx="10770972" cy="573740"/>
          </a:xfrm>
          <a:prstGeom prst="rect">
            <a:avLst/>
          </a:prstGeom>
        </p:spPr>
        <p:txBody>
          <a:bodyPr/>
          <a:lstStyle>
            <a:lvl1pPr marL="457200" indent="-457200">
              <a:buClr>
                <a:srgbClr val="C00000"/>
              </a:buClr>
              <a:buFont typeface="Wingdings" panose="05000000000000000000" pitchFamily="2" charset="2"/>
              <a:buChar char="Ø"/>
              <a:defRPr sz="2800" b="0" i="0" baseline="0">
                <a:solidFill>
                  <a:srgbClr val="C00000"/>
                </a:solidFill>
                <a:latin typeface="Times New Roman" panose="02020503050405090304" pitchFamily="18" charset="0"/>
                <a:ea typeface="黑体" panose="02010609060101010101" pitchFamily="49" charset="-122"/>
              </a:defRPr>
            </a:lvl1pPr>
          </a:lstStyle>
          <a:p>
            <a:pPr marL="457200" indent="-457200">
              <a:buClr>
                <a:srgbClr val="C00000"/>
              </a:buClr>
              <a:buFont typeface="Wingdings" panose="05000000000000000000" pitchFamily="2" charset="2"/>
              <a:buChar char="Ø"/>
            </a:pPr>
            <a:endParaRPr lang="zh-CN" altLang="en-US" sz="280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930615" y="13066"/>
            <a:ext cx="8499574" cy="803364"/>
          </a:xfrm>
          <a:prstGeom prst="rect">
            <a:avLst/>
          </a:prstGeom>
        </p:spPr>
        <p:txBody>
          <a:bodyPr anchor="ctr"/>
          <a:lstStyle>
            <a:lvl1pPr algn="ctr">
              <a:defRPr sz="3200">
                <a:latin typeface="SimHei" panose="02010609060101010101" pitchFamily="49" charset="-122"/>
                <a:ea typeface="SimHei" panose="02010609060101010101" pitchFamily="49" charset="-122"/>
                <a:cs typeface="SimHei" panose="02010609060101010101" pitchFamily="49" charset="-122"/>
              </a:defRPr>
            </a:lvl1pPr>
          </a:lstStyle>
          <a:p>
            <a:r>
              <a:rPr lang="zh-CN" altLang="en-US"/>
              <a:t>单击此处编辑母版标题样式</a:t>
            </a:r>
            <a:endParaRPr lang="zh-CN" altLang="en-US" dirty="0"/>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image" Target="../media/image2.GIF"/><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0" y="6553200"/>
            <a:ext cx="12192000" cy="304800"/>
          </a:xfrm>
          <a:prstGeom prst="rect">
            <a:avLst/>
          </a:prstGeom>
          <a:solidFill>
            <a:srgbClr val="2B519A"/>
          </a:solidFill>
          <a:ln>
            <a:noFill/>
          </a:ln>
          <a:effectLst/>
        </p:spPr>
        <p:txBody>
          <a:bodyPr wrap="none" anchor="ctr"/>
          <a:lstStyle/>
          <a:p>
            <a:pPr>
              <a:lnSpc>
                <a:spcPct val="110000"/>
              </a:lnSpc>
              <a:spcAft>
                <a:spcPct val="35000"/>
              </a:spcAft>
              <a:defRPr/>
            </a:pPr>
            <a:endParaRPr lang="zh-CN" altLang="en-US" sz="2200" b="0" i="0" dirty="0">
              <a:effectLst>
                <a:outerShdw blurRad="38100" dist="38100" dir="2700000" algn="tl">
                  <a:srgbClr val="000000">
                    <a:alpha val="43137"/>
                  </a:srgbClr>
                </a:outerShdw>
              </a:effectLst>
              <a:ea typeface="黑体" panose="02010609060101010101" pitchFamily="49" charset="-122"/>
            </a:endParaRPr>
          </a:p>
        </p:txBody>
      </p:sp>
      <p:sp>
        <p:nvSpPr>
          <p:cNvPr id="5124" name="Rectangle 4"/>
          <p:cNvSpPr>
            <a:spLocks noGrp="1" noChangeArrowheads="1"/>
          </p:cNvSpPr>
          <p:nvPr>
            <p:ph type="sldNum" sz="quarter" idx="4"/>
          </p:nvPr>
        </p:nvSpPr>
        <p:spPr bwMode="auto">
          <a:xfrm>
            <a:off x="11583959" y="6562738"/>
            <a:ext cx="627184" cy="295275"/>
          </a:xfrm>
          <a:prstGeom prst="rect">
            <a:avLst/>
          </a:prstGeom>
          <a:noFill/>
          <a:ln>
            <a:noFill/>
          </a:ln>
          <a:effectLst>
            <a:outerShdw dist="17961" dir="2700000" algn="ctr" rotWithShape="0">
              <a:schemeClr val="accent1"/>
            </a:outerShdw>
          </a:effectLst>
        </p:spPr>
        <p:txBody>
          <a:bodyPr vert="horz" wrap="square" lIns="91440" tIns="45720" rIns="91440" bIns="45720" numCol="1" anchor="t" anchorCtr="0" compatLnSpc="1"/>
          <a:lstStyle>
            <a:lvl1pPr algn="r">
              <a:lnSpc>
                <a:spcPct val="100000"/>
              </a:lnSpc>
              <a:spcAft>
                <a:spcPct val="0"/>
              </a:spcAft>
              <a:defRPr sz="1200" b="0" i="0">
                <a:solidFill>
                  <a:schemeClr val="bg1"/>
                </a:solidFill>
                <a:effectLst/>
                <a:latin typeface="Arial" panose="020B0604020202090204" pitchFamily="34" charset="0"/>
                <a:ea typeface="SimSun" pitchFamily="2" charset="-122"/>
              </a:defRPr>
            </a:lvl1pPr>
          </a:lstStyle>
          <a:p>
            <a:pPr>
              <a:defRPr/>
            </a:pPr>
            <a:fld id="{39BAACC9-F65D-4981-9EE3-44C441CEF858}" type="slidenum">
              <a:rPr lang="zh-CN" altLang="en-GB" smtClean="0"/>
            </a:fld>
            <a:endParaRPr lang="en-GB" altLang="zh-CN" dirty="0"/>
          </a:p>
        </p:txBody>
      </p:sp>
      <p:sp>
        <p:nvSpPr>
          <p:cNvPr id="17" name="椭圆 16"/>
          <p:cNvSpPr/>
          <p:nvPr/>
        </p:nvSpPr>
        <p:spPr bwMode="auto">
          <a:xfrm>
            <a:off x="10438636" y="-1"/>
            <a:ext cx="1063503" cy="718154"/>
          </a:xfrm>
          <a:prstGeom prst="ellipse">
            <a:avLst/>
          </a:prstGeom>
          <a:solidFill>
            <a:schemeClr val="bg1"/>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6000" tIns="82800" rIns="126000" bIns="82800" numCol="1" rtlCol="0" anchor="t" anchorCtr="0" compatLnSpc="1">
            <a:spAutoFit/>
          </a:bodyPr>
          <a:lstStyle/>
          <a:p>
            <a:pPr marL="0" marR="0" indent="0" algn="l" defTabSz="914400" rtl="0" eaLnBrk="1" fontAlgn="base" latinLnBrk="0" hangingPunct="1">
              <a:lnSpc>
                <a:spcPct val="110000"/>
              </a:lnSpc>
              <a:spcBef>
                <a:spcPct val="0"/>
              </a:spcBef>
              <a:spcAft>
                <a:spcPct val="35000"/>
              </a:spcAft>
              <a:buClrTx/>
              <a:buSzTx/>
              <a:buFontTx/>
              <a:buNone/>
            </a:pPr>
            <a:endParaRPr kumimoji="0" lang="zh-CN" altLang="en-US" sz="2200" b="0" i="0" u="none" strike="noStrike" cap="none" normalizeH="0" baseline="0" dirty="0">
              <a:ln>
                <a:noFill/>
              </a:ln>
              <a:solidFill>
                <a:srgbClr val="A50021"/>
              </a:solidFill>
              <a:effectLst>
                <a:outerShdw blurRad="38100" dist="38100" dir="2700000" algn="tl">
                  <a:srgbClr val="000000">
                    <a:alpha val="43137"/>
                  </a:srgbClr>
                </a:outerShdw>
              </a:effectLst>
              <a:latin typeface="Arial" panose="020B0604020202090204" pitchFamily="34" charset="0"/>
              <a:ea typeface="黑体" panose="02010609060101010101" pitchFamily="49" charset="-122"/>
            </a:endParaRPr>
          </a:p>
        </p:txBody>
      </p:sp>
      <p:sp>
        <p:nvSpPr>
          <p:cNvPr id="7" name="椭圆 6"/>
          <p:cNvSpPr/>
          <p:nvPr userDrawn="1"/>
        </p:nvSpPr>
        <p:spPr bwMode="auto">
          <a:xfrm>
            <a:off x="8481398" y="1376"/>
            <a:ext cx="856321" cy="718154"/>
          </a:xfrm>
          <a:prstGeom prst="ellipse">
            <a:avLst/>
          </a:prstGeom>
          <a:solidFill>
            <a:sysClr val="window" lastClr="FFFFFF"/>
          </a:solidFill>
          <a:ln w="12700" cap="flat" cmpd="sng" algn="ctr">
            <a:noFill/>
            <a:prstDash val="solid"/>
            <a:round/>
            <a:headEnd type="none" w="med" len="med"/>
            <a:tailEnd type="none" w="med" len="med"/>
          </a:ln>
          <a:effectLst/>
        </p:spPr>
        <p:txBody>
          <a:bodyPr vert="horz" wrap="square" lIns="126000" tIns="82800" rIns="126000" bIns="82800" numCol="1" rtlCol="0" anchor="t" anchorCtr="0" compatLnSpc="1">
            <a:spAutoFit/>
          </a:bodyPr>
          <a:lstStyle>
            <a:defPPr>
              <a:defRPr lang="en-GB"/>
            </a:defPPr>
            <a:lvl1pPr algn="l" rtl="0" fontAlgn="base">
              <a:spcBef>
                <a:spcPct val="0"/>
              </a:spcBef>
              <a:spcAft>
                <a:spcPct val="0"/>
              </a:spcAft>
              <a:defRPr sz="2200" kern="1200">
                <a:solidFill>
                  <a:srgbClr val="A50021"/>
                </a:solidFill>
                <a:latin typeface="Arial" panose="020B0604020202090204" pitchFamily="34" charset="0"/>
                <a:ea typeface="黑体" panose="02010609060101010101" pitchFamily="49" charset="-122"/>
                <a:cs typeface="+mn-cs"/>
              </a:defRPr>
            </a:lvl1pPr>
            <a:lvl2pPr marL="457200" algn="l" rtl="0" fontAlgn="base">
              <a:spcBef>
                <a:spcPct val="0"/>
              </a:spcBef>
              <a:spcAft>
                <a:spcPct val="0"/>
              </a:spcAft>
              <a:defRPr sz="2200" kern="1200">
                <a:solidFill>
                  <a:srgbClr val="A50021"/>
                </a:solidFill>
                <a:latin typeface="Arial" panose="020B0604020202090204" pitchFamily="34" charset="0"/>
                <a:ea typeface="黑体" panose="02010609060101010101" pitchFamily="49" charset="-122"/>
                <a:cs typeface="+mn-cs"/>
              </a:defRPr>
            </a:lvl2pPr>
            <a:lvl3pPr marL="914400" algn="l" rtl="0" fontAlgn="base">
              <a:spcBef>
                <a:spcPct val="0"/>
              </a:spcBef>
              <a:spcAft>
                <a:spcPct val="0"/>
              </a:spcAft>
              <a:defRPr sz="2200" kern="1200">
                <a:solidFill>
                  <a:srgbClr val="A50021"/>
                </a:solidFill>
                <a:latin typeface="Arial" panose="020B0604020202090204" pitchFamily="34" charset="0"/>
                <a:ea typeface="黑体" panose="02010609060101010101" pitchFamily="49" charset="-122"/>
                <a:cs typeface="+mn-cs"/>
              </a:defRPr>
            </a:lvl3pPr>
            <a:lvl4pPr marL="1371600" algn="l" rtl="0" fontAlgn="base">
              <a:spcBef>
                <a:spcPct val="0"/>
              </a:spcBef>
              <a:spcAft>
                <a:spcPct val="0"/>
              </a:spcAft>
              <a:defRPr sz="2200" kern="1200">
                <a:solidFill>
                  <a:srgbClr val="A50021"/>
                </a:solidFill>
                <a:latin typeface="Arial" panose="020B0604020202090204" pitchFamily="34" charset="0"/>
                <a:ea typeface="黑体" panose="02010609060101010101" pitchFamily="49" charset="-122"/>
                <a:cs typeface="+mn-cs"/>
              </a:defRPr>
            </a:lvl4pPr>
            <a:lvl5pPr marL="1828800" algn="l" rtl="0" fontAlgn="base">
              <a:spcBef>
                <a:spcPct val="0"/>
              </a:spcBef>
              <a:spcAft>
                <a:spcPct val="0"/>
              </a:spcAft>
              <a:defRPr sz="2200" kern="1200">
                <a:solidFill>
                  <a:srgbClr val="A50021"/>
                </a:solidFill>
                <a:latin typeface="Arial" panose="020B0604020202090204" pitchFamily="34" charset="0"/>
                <a:ea typeface="黑体" panose="02010609060101010101" pitchFamily="49" charset="-122"/>
                <a:cs typeface="+mn-cs"/>
              </a:defRPr>
            </a:lvl5pPr>
            <a:lvl6pPr marL="2286000" algn="l" defTabSz="914400" rtl="0" eaLnBrk="1" latinLnBrk="0" hangingPunct="1">
              <a:defRPr sz="2200" kern="1200">
                <a:solidFill>
                  <a:srgbClr val="A50021"/>
                </a:solidFill>
                <a:latin typeface="Arial" panose="020B0604020202090204" pitchFamily="34" charset="0"/>
                <a:ea typeface="黑体" panose="02010609060101010101" pitchFamily="49" charset="-122"/>
                <a:cs typeface="+mn-cs"/>
              </a:defRPr>
            </a:lvl6pPr>
            <a:lvl7pPr marL="2743200" algn="l" defTabSz="914400" rtl="0" eaLnBrk="1" latinLnBrk="0" hangingPunct="1">
              <a:defRPr sz="2200" kern="1200">
                <a:solidFill>
                  <a:srgbClr val="A50021"/>
                </a:solidFill>
                <a:latin typeface="Arial" panose="020B0604020202090204" pitchFamily="34" charset="0"/>
                <a:ea typeface="黑体" panose="02010609060101010101" pitchFamily="49" charset="-122"/>
                <a:cs typeface="+mn-cs"/>
              </a:defRPr>
            </a:lvl7pPr>
            <a:lvl8pPr marL="3200400" algn="l" defTabSz="914400" rtl="0" eaLnBrk="1" latinLnBrk="0" hangingPunct="1">
              <a:defRPr sz="2200" kern="1200">
                <a:solidFill>
                  <a:srgbClr val="A50021"/>
                </a:solidFill>
                <a:latin typeface="Arial" panose="020B0604020202090204" pitchFamily="34" charset="0"/>
                <a:ea typeface="黑体" panose="02010609060101010101" pitchFamily="49" charset="-122"/>
                <a:cs typeface="+mn-cs"/>
              </a:defRPr>
            </a:lvl8pPr>
            <a:lvl9pPr marL="3657600" algn="l" defTabSz="914400" rtl="0" eaLnBrk="1" latinLnBrk="0" hangingPunct="1">
              <a:defRPr sz="2200" kern="1200">
                <a:solidFill>
                  <a:srgbClr val="A50021"/>
                </a:solidFill>
                <a:latin typeface="Arial" panose="020B0604020202090204" pitchFamily="34" charset="0"/>
                <a:ea typeface="黑体" panose="02010609060101010101" pitchFamily="49" charset="-122"/>
                <a:cs typeface="+mn-cs"/>
              </a:defRPr>
            </a:lvl9pPr>
          </a:lstStyle>
          <a:p>
            <a:pPr marL="0" marR="0" lvl="0" indent="0" algn="l" defTabSz="914400" rtl="0" eaLnBrk="1" fontAlgn="base" latinLnBrk="0" hangingPunct="1">
              <a:lnSpc>
                <a:spcPct val="110000"/>
              </a:lnSpc>
              <a:spcBef>
                <a:spcPct val="0"/>
              </a:spcBef>
              <a:spcAft>
                <a:spcPct val="35000"/>
              </a:spcAft>
              <a:buClrTx/>
              <a:buSzTx/>
              <a:buFontTx/>
              <a:buNone/>
              <a:defRPr/>
            </a:pPr>
            <a:endParaRPr kumimoji="0" lang="zh-CN" altLang="en-US" sz="2200" b="0" i="0" u="none" strike="noStrike" kern="1200" cap="none" spc="0" normalizeH="0" baseline="0" noProof="0" dirty="0">
              <a:ln>
                <a:noFill/>
              </a:ln>
              <a:solidFill>
                <a:srgbClr val="A50021"/>
              </a:solidFill>
              <a:effectLst>
                <a:outerShdw blurRad="38100" dist="38100" dir="2700000" algn="tl">
                  <a:srgbClr val="000000">
                    <a:alpha val="43137"/>
                  </a:srgbClr>
                </a:outerShdw>
              </a:effectLst>
              <a:uLnTx/>
              <a:uFillTx/>
              <a:latin typeface="Arial" panose="020B0604020202090204" pitchFamily="34" charset="0"/>
              <a:ea typeface="黑体" panose="02010609060101010101" pitchFamily="49" charset="-122"/>
              <a:cs typeface="+mn-cs"/>
            </a:endParaRPr>
          </a:p>
        </p:txBody>
      </p:sp>
      <p:sp>
        <p:nvSpPr>
          <p:cNvPr id="8" name="Rectangle 2"/>
          <p:cNvSpPr>
            <a:spLocks noChangeArrowheads="1"/>
          </p:cNvSpPr>
          <p:nvPr userDrawn="1"/>
        </p:nvSpPr>
        <p:spPr bwMode="auto">
          <a:xfrm>
            <a:off x="0" y="6553200"/>
            <a:ext cx="12192000" cy="304800"/>
          </a:xfrm>
          <a:prstGeom prst="rect">
            <a:avLst/>
          </a:prstGeom>
          <a:solidFill>
            <a:srgbClr val="2B519A"/>
          </a:solidFill>
          <a:ln>
            <a:noFill/>
          </a:ln>
          <a:effectLst/>
        </p:spPr>
        <p:txBody>
          <a:bodyPr wrap="none" anchor="ctr"/>
          <a:lstStyle/>
          <a:p>
            <a:pPr algn="ctr">
              <a:lnSpc>
                <a:spcPct val="110000"/>
              </a:lnSpc>
              <a:spcAft>
                <a:spcPct val="35000"/>
              </a:spcAft>
              <a:defRPr/>
            </a:pPr>
            <a:r>
              <a:rPr lang="en-US" altLang="zh-CN" sz="2200" b="0" i="0" dirty="0">
                <a:solidFill>
                  <a:schemeClr val="bg1"/>
                </a:solidFill>
                <a:effectLst>
                  <a:outerShdw blurRad="38100" dist="38100" dir="2700000" algn="tl">
                    <a:srgbClr val="000000">
                      <a:alpha val="43137"/>
                    </a:srgbClr>
                  </a:outerShdw>
                </a:effectLst>
                <a:ea typeface="黑体" panose="02010609060101010101" pitchFamily="49" charset="-122"/>
              </a:rPr>
              <a:t>Status of CiADS, Yuan He, SHLiPP-9,  26.09.2019</a:t>
            </a:r>
            <a:endParaRPr lang="zh-CN" altLang="en-US" sz="2200" b="0" i="0" dirty="0">
              <a:solidFill>
                <a:schemeClr val="bg1"/>
              </a:solidFill>
              <a:effectLst>
                <a:outerShdw blurRad="38100" dist="38100" dir="2700000" algn="tl">
                  <a:srgbClr val="000000">
                    <a:alpha val="43137"/>
                  </a:srgbClr>
                </a:outerShdw>
              </a:effectLst>
              <a:ea typeface="黑体" panose="02010609060101010101" pitchFamily="49" charset="-122"/>
            </a:endParaRPr>
          </a:p>
        </p:txBody>
      </p:sp>
      <p:sp>
        <p:nvSpPr>
          <p:cNvPr id="9" name="Rectangle 5"/>
          <p:cNvSpPr>
            <a:spLocks noChangeArrowheads="1"/>
          </p:cNvSpPr>
          <p:nvPr userDrawn="1"/>
        </p:nvSpPr>
        <p:spPr bwMode="auto">
          <a:xfrm>
            <a:off x="1386383" y="4583"/>
            <a:ext cx="9574437" cy="812953"/>
          </a:xfrm>
          <a:prstGeom prst="rect">
            <a:avLst/>
          </a:prstGeom>
          <a:solidFill>
            <a:srgbClr val="325FA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defPPr>
              <a:defRPr lang="en-GB"/>
            </a:defPPr>
            <a:lvl1pPr algn="l" rtl="0" fontAlgn="base">
              <a:spcBef>
                <a:spcPct val="0"/>
              </a:spcBef>
              <a:spcAft>
                <a:spcPct val="0"/>
              </a:spcAft>
              <a:defRPr sz="2200" kern="1200">
                <a:solidFill>
                  <a:srgbClr val="A50021"/>
                </a:solidFill>
                <a:latin typeface="Arial" panose="020B0604020202090204" pitchFamily="34" charset="0"/>
                <a:ea typeface="黑体" panose="02010609060101010101" pitchFamily="49" charset="-122"/>
                <a:cs typeface="+mn-cs"/>
              </a:defRPr>
            </a:lvl1pPr>
            <a:lvl2pPr marL="457200" algn="l" rtl="0" fontAlgn="base">
              <a:spcBef>
                <a:spcPct val="0"/>
              </a:spcBef>
              <a:spcAft>
                <a:spcPct val="0"/>
              </a:spcAft>
              <a:defRPr sz="2200" kern="1200">
                <a:solidFill>
                  <a:srgbClr val="A50021"/>
                </a:solidFill>
                <a:latin typeface="Arial" panose="020B0604020202090204" pitchFamily="34" charset="0"/>
                <a:ea typeface="黑体" panose="02010609060101010101" pitchFamily="49" charset="-122"/>
                <a:cs typeface="+mn-cs"/>
              </a:defRPr>
            </a:lvl2pPr>
            <a:lvl3pPr marL="914400" algn="l" rtl="0" fontAlgn="base">
              <a:spcBef>
                <a:spcPct val="0"/>
              </a:spcBef>
              <a:spcAft>
                <a:spcPct val="0"/>
              </a:spcAft>
              <a:defRPr sz="2200" kern="1200">
                <a:solidFill>
                  <a:srgbClr val="A50021"/>
                </a:solidFill>
                <a:latin typeface="Arial" panose="020B0604020202090204" pitchFamily="34" charset="0"/>
                <a:ea typeface="黑体" panose="02010609060101010101" pitchFamily="49" charset="-122"/>
                <a:cs typeface="+mn-cs"/>
              </a:defRPr>
            </a:lvl3pPr>
            <a:lvl4pPr marL="1371600" algn="l" rtl="0" fontAlgn="base">
              <a:spcBef>
                <a:spcPct val="0"/>
              </a:spcBef>
              <a:spcAft>
                <a:spcPct val="0"/>
              </a:spcAft>
              <a:defRPr sz="2200" kern="1200">
                <a:solidFill>
                  <a:srgbClr val="A50021"/>
                </a:solidFill>
                <a:latin typeface="Arial" panose="020B0604020202090204" pitchFamily="34" charset="0"/>
                <a:ea typeface="黑体" panose="02010609060101010101" pitchFamily="49" charset="-122"/>
                <a:cs typeface="+mn-cs"/>
              </a:defRPr>
            </a:lvl4pPr>
            <a:lvl5pPr marL="1828800" algn="l" rtl="0" fontAlgn="base">
              <a:spcBef>
                <a:spcPct val="0"/>
              </a:spcBef>
              <a:spcAft>
                <a:spcPct val="0"/>
              </a:spcAft>
              <a:defRPr sz="2200" kern="1200">
                <a:solidFill>
                  <a:srgbClr val="A50021"/>
                </a:solidFill>
                <a:latin typeface="Arial" panose="020B0604020202090204" pitchFamily="34" charset="0"/>
                <a:ea typeface="黑体" panose="02010609060101010101" pitchFamily="49" charset="-122"/>
                <a:cs typeface="+mn-cs"/>
              </a:defRPr>
            </a:lvl5pPr>
            <a:lvl6pPr marL="2286000" algn="l" defTabSz="914400" rtl="0" eaLnBrk="1" latinLnBrk="0" hangingPunct="1">
              <a:defRPr sz="2200" kern="1200">
                <a:solidFill>
                  <a:srgbClr val="A50021"/>
                </a:solidFill>
                <a:latin typeface="Arial" panose="020B0604020202090204" pitchFamily="34" charset="0"/>
                <a:ea typeface="黑体" panose="02010609060101010101" pitchFamily="49" charset="-122"/>
                <a:cs typeface="+mn-cs"/>
              </a:defRPr>
            </a:lvl6pPr>
            <a:lvl7pPr marL="2743200" algn="l" defTabSz="914400" rtl="0" eaLnBrk="1" latinLnBrk="0" hangingPunct="1">
              <a:defRPr sz="2200" kern="1200">
                <a:solidFill>
                  <a:srgbClr val="A50021"/>
                </a:solidFill>
                <a:latin typeface="Arial" panose="020B0604020202090204" pitchFamily="34" charset="0"/>
                <a:ea typeface="黑体" panose="02010609060101010101" pitchFamily="49" charset="-122"/>
                <a:cs typeface="+mn-cs"/>
              </a:defRPr>
            </a:lvl7pPr>
            <a:lvl8pPr marL="3200400" algn="l" defTabSz="914400" rtl="0" eaLnBrk="1" latinLnBrk="0" hangingPunct="1">
              <a:defRPr sz="2200" kern="1200">
                <a:solidFill>
                  <a:srgbClr val="A50021"/>
                </a:solidFill>
                <a:latin typeface="Arial" panose="020B0604020202090204" pitchFamily="34" charset="0"/>
                <a:ea typeface="黑体" panose="02010609060101010101" pitchFamily="49" charset="-122"/>
                <a:cs typeface="+mn-cs"/>
              </a:defRPr>
            </a:lvl8pPr>
            <a:lvl9pPr marL="3657600" algn="l" defTabSz="914400" rtl="0" eaLnBrk="1" latinLnBrk="0" hangingPunct="1">
              <a:defRPr sz="2200" kern="1200">
                <a:solidFill>
                  <a:srgbClr val="A50021"/>
                </a:solidFill>
                <a:latin typeface="Arial" panose="020B0604020202090204" pitchFamily="34" charset="0"/>
                <a:ea typeface="黑体" panose="02010609060101010101" pitchFamily="49" charset="-122"/>
                <a:cs typeface="+mn-cs"/>
              </a:defRPr>
            </a:lvl9pPr>
          </a:lstStyle>
          <a:p>
            <a:pPr marL="0" marR="0" lvl="0" indent="0" algn="ctr" defTabSz="914400" rtl="0" eaLnBrk="1" fontAlgn="base" latinLnBrk="0" hangingPunct="1">
              <a:lnSpc>
                <a:spcPct val="100000"/>
              </a:lnSpc>
              <a:spcBef>
                <a:spcPct val="20000"/>
              </a:spcBef>
              <a:spcAft>
                <a:spcPct val="0"/>
              </a:spcAft>
              <a:buClr>
                <a:srgbClr val="FFCC66"/>
              </a:buClr>
              <a:buSzTx/>
              <a:buFontTx/>
              <a:buChar char="•"/>
              <a:defRPr/>
            </a:pPr>
            <a:endParaRPr kumimoji="0" lang="en-US" altLang="zh-CN" sz="1800" b="0" i="0" u="none" strike="noStrike" kern="1200" cap="none" spc="0" normalizeH="0" baseline="0" noProof="0" dirty="0">
              <a:ln>
                <a:noFill/>
              </a:ln>
              <a:solidFill>
                <a:prstClr val="white"/>
              </a:solidFill>
              <a:effectLst/>
              <a:uLnTx/>
              <a:uFillTx/>
              <a:latin typeface="Arial" panose="020B0604020202090204" pitchFamily="34" charset="0"/>
              <a:ea typeface="黑体" panose="02010609060101010101" pitchFamily="49" charset="-122"/>
              <a:cs typeface="+mn-cs"/>
            </a:endParaRPr>
          </a:p>
        </p:txBody>
      </p:sp>
      <p:sp>
        <p:nvSpPr>
          <p:cNvPr id="10" name="椭圆 9"/>
          <p:cNvSpPr/>
          <p:nvPr userDrawn="1"/>
        </p:nvSpPr>
        <p:spPr bwMode="auto">
          <a:xfrm>
            <a:off x="10438639" y="1376"/>
            <a:ext cx="1053934" cy="718154"/>
          </a:xfrm>
          <a:prstGeom prst="ellipse">
            <a:avLst/>
          </a:prstGeom>
          <a:solidFill>
            <a:sysClr val="window" lastClr="FFFFFF"/>
          </a:solidFill>
          <a:ln w="12700" cap="flat" cmpd="sng" algn="ctr">
            <a:noFill/>
            <a:prstDash val="solid"/>
            <a:round/>
            <a:headEnd type="none" w="med" len="med"/>
            <a:tailEnd type="none" w="med" len="med"/>
          </a:ln>
          <a:effectLst/>
        </p:spPr>
        <p:txBody>
          <a:bodyPr vert="horz" wrap="square" lIns="126000" tIns="82800" rIns="126000" bIns="82800" numCol="1" rtlCol="0" anchor="t" anchorCtr="0" compatLnSpc="1">
            <a:spAutoFit/>
          </a:bodyPr>
          <a:lstStyle>
            <a:defPPr>
              <a:defRPr lang="en-GB"/>
            </a:defPPr>
            <a:lvl1pPr algn="l" rtl="0" fontAlgn="base">
              <a:spcBef>
                <a:spcPct val="0"/>
              </a:spcBef>
              <a:spcAft>
                <a:spcPct val="0"/>
              </a:spcAft>
              <a:defRPr sz="2200" kern="1200">
                <a:solidFill>
                  <a:srgbClr val="A50021"/>
                </a:solidFill>
                <a:latin typeface="Arial" panose="020B0604020202090204" pitchFamily="34" charset="0"/>
                <a:ea typeface="黑体" panose="02010609060101010101" pitchFamily="49" charset="-122"/>
                <a:cs typeface="+mn-cs"/>
              </a:defRPr>
            </a:lvl1pPr>
            <a:lvl2pPr marL="457200" algn="l" rtl="0" fontAlgn="base">
              <a:spcBef>
                <a:spcPct val="0"/>
              </a:spcBef>
              <a:spcAft>
                <a:spcPct val="0"/>
              </a:spcAft>
              <a:defRPr sz="2200" kern="1200">
                <a:solidFill>
                  <a:srgbClr val="A50021"/>
                </a:solidFill>
                <a:latin typeface="Arial" panose="020B0604020202090204" pitchFamily="34" charset="0"/>
                <a:ea typeface="黑体" panose="02010609060101010101" pitchFamily="49" charset="-122"/>
                <a:cs typeface="+mn-cs"/>
              </a:defRPr>
            </a:lvl2pPr>
            <a:lvl3pPr marL="914400" algn="l" rtl="0" fontAlgn="base">
              <a:spcBef>
                <a:spcPct val="0"/>
              </a:spcBef>
              <a:spcAft>
                <a:spcPct val="0"/>
              </a:spcAft>
              <a:defRPr sz="2200" kern="1200">
                <a:solidFill>
                  <a:srgbClr val="A50021"/>
                </a:solidFill>
                <a:latin typeface="Arial" panose="020B0604020202090204" pitchFamily="34" charset="0"/>
                <a:ea typeface="黑体" panose="02010609060101010101" pitchFamily="49" charset="-122"/>
                <a:cs typeface="+mn-cs"/>
              </a:defRPr>
            </a:lvl3pPr>
            <a:lvl4pPr marL="1371600" algn="l" rtl="0" fontAlgn="base">
              <a:spcBef>
                <a:spcPct val="0"/>
              </a:spcBef>
              <a:spcAft>
                <a:spcPct val="0"/>
              </a:spcAft>
              <a:defRPr sz="2200" kern="1200">
                <a:solidFill>
                  <a:srgbClr val="A50021"/>
                </a:solidFill>
                <a:latin typeface="Arial" panose="020B0604020202090204" pitchFamily="34" charset="0"/>
                <a:ea typeface="黑体" panose="02010609060101010101" pitchFamily="49" charset="-122"/>
                <a:cs typeface="+mn-cs"/>
              </a:defRPr>
            </a:lvl4pPr>
            <a:lvl5pPr marL="1828800" algn="l" rtl="0" fontAlgn="base">
              <a:spcBef>
                <a:spcPct val="0"/>
              </a:spcBef>
              <a:spcAft>
                <a:spcPct val="0"/>
              </a:spcAft>
              <a:defRPr sz="2200" kern="1200">
                <a:solidFill>
                  <a:srgbClr val="A50021"/>
                </a:solidFill>
                <a:latin typeface="Arial" panose="020B0604020202090204" pitchFamily="34" charset="0"/>
                <a:ea typeface="黑体" panose="02010609060101010101" pitchFamily="49" charset="-122"/>
                <a:cs typeface="+mn-cs"/>
              </a:defRPr>
            </a:lvl5pPr>
            <a:lvl6pPr marL="2286000" algn="l" defTabSz="914400" rtl="0" eaLnBrk="1" latinLnBrk="0" hangingPunct="1">
              <a:defRPr sz="2200" kern="1200">
                <a:solidFill>
                  <a:srgbClr val="A50021"/>
                </a:solidFill>
                <a:latin typeface="Arial" panose="020B0604020202090204" pitchFamily="34" charset="0"/>
                <a:ea typeface="黑体" panose="02010609060101010101" pitchFamily="49" charset="-122"/>
                <a:cs typeface="+mn-cs"/>
              </a:defRPr>
            </a:lvl6pPr>
            <a:lvl7pPr marL="2743200" algn="l" defTabSz="914400" rtl="0" eaLnBrk="1" latinLnBrk="0" hangingPunct="1">
              <a:defRPr sz="2200" kern="1200">
                <a:solidFill>
                  <a:srgbClr val="A50021"/>
                </a:solidFill>
                <a:latin typeface="Arial" panose="020B0604020202090204" pitchFamily="34" charset="0"/>
                <a:ea typeface="黑体" panose="02010609060101010101" pitchFamily="49" charset="-122"/>
                <a:cs typeface="+mn-cs"/>
              </a:defRPr>
            </a:lvl7pPr>
            <a:lvl8pPr marL="3200400" algn="l" defTabSz="914400" rtl="0" eaLnBrk="1" latinLnBrk="0" hangingPunct="1">
              <a:defRPr sz="2200" kern="1200">
                <a:solidFill>
                  <a:srgbClr val="A50021"/>
                </a:solidFill>
                <a:latin typeface="Arial" panose="020B0604020202090204" pitchFamily="34" charset="0"/>
                <a:ea typeface="黑体" panose="02010609060101010101" pitchFamily="49" charset="-122"/>
                <a:cs typeface="+mn-cs"/>
              </a:defRPr>
            </a:lvl8pPr>
            <a:lvl9pPr marL="3657600" algn="l" defTabSz="914400" rtl="0" eaLnBrk="1" latinLnBrk="0" hangingPunct="1">
              <a:defRPr sz="2200" kern="1200">
                <a:solidFill>
                  <a:srgbClr val="A50021"/>
                </a:solidFill>
                <a:latin typeface="Arial" panose="020B0604020202090204" pitchFamily="34" charset="0"/>
                <a:ea typeface="黑体" panose="02010609060101010101" pitchFamily="49" charset="-122"/>
                <a:cs typeface="+mn-cs"/>
              </a:defRPr>
            </a:lvl9pPr>
          </a:lstStyle>
          <a:p>
            <a:pPr marL="0" marR="0" lvl="0" indent="0" algn="l" defTabSz="914400" rtl="0" eaLnBrk="1" fontAlgn="base" latinLnBrk="0" hangingPunct="1">
              <a:lnSpc>
                <a:spcPct val="110000"/>
              </a:lnSpc>
              <a:spcBef>
                <a:spcPct val="0"/>
              </a:spcBef>
              <a:spcAft>
                <a:spcPct val="35000"/>
              </a:spcAft>
              <a:buClrTx/>
              <a:buSzTx/>
              <a:buFontTx/>
              <a:buNone/>
              <a:defRPr/>
            </a:pPr>
            <a:endParaRPr kumimoji="0" lang="zh-CN" altLang="en-US" sz="2200" b="0" i="0" u="none" strike="noStrike" kern="1200" cap="none" spc="0" normalizeH="0" baseline="0" noProof="0" dirty="0">
              <a:ln>
                <a:noFill/>
              </a:ln>
              <a:solidFill>
                <a:srgbClr val="A50021"/>
              </a:solidFill>
              <a:effectLst>
                <a:outerShdw blurRad="38100" dist="38100" dir="2700000" algn="tl">
                  <a:srgbClr val="000000">
                    <a:alpha val="43137"/>
                  </a:srgbClr>
                </a:outerShdw>
              </a:effectLst>
              <a:uLnTx/>
              <a:uFillTx/>
              <a:latin typeface="Arial" panose="020B0604020202090204" pitchFamily="34" charset="0"/>
              <a:ea typeface="黑体" panose="02010609060101010101" pitchFamily="49" charset="-122"/>
              <a:cs typeface="+mn-cs"/>
            </a:endParaRPr>
          </a:p>
        </p:txBody>
      </p:sp>
      <p:pic>
        <p:nvPicPr>
          <p:cNvPr id="3" name="图片 2"/>
          <p:cNvPicPr>
            <a:picLocks noChangeAspect="1"/>
          </p:cNvPicPr>
          <p:nvPr userDrawn="1"/>
        </p:nvPicPr>
        <p:blipFill rotWithShape="1">
          <a:blip r:embed="rId3" cstate="screen"/>
          <a:srcRect/>
          <a:stretch>
            <a:fillRect/>
          </a:stretch>
        </p:blipFill>
        <p:spPr>
          <a:xfrm>
            <a:off x="10898296" y="8890"/>
            <a:ext cx="1249941" cy="815340"/>
          </a:xfrm>
          <a:prstGeom prst="rect">
            <a:avLst/>
          </a:prstGeom>
        </p:spPr>
      </p:pic>
      <p:sp>
        <p:nvSpPr>
          <p:cNvPr id="15" name="椭圆 14"/>
          <p:cNvSpPr/>
          <p:nvPr userDrawn="1"/>
        </p:nvSpPr>
        <p:spPr bwMode="auto">
          <a:xfrm>
            <a:off x="845061" y="1376"/>
            <a:ext cx="1053934" cy="718154"/>
          </a:xfrm>
          <a:prstGeom prst="ellipse">
            <a:avLst/>
          </a:prstGeom>
          <a:solidFill>
            <a:sysClr val="window" lastClr="FFFFFF"/>
          </a:solidFill>
          <a:ln w="12700" cap="flat" cmpd="sng" algn="ctr">
            <a:noFill/>
            <a:prstDash val="solid"/>
            <a:round/>
            <a:headEnd type="none" w="med" len="med"/>
            <a:tailEnd type="none" w="med" len="med"/>
          </a:ln>
          <a:effectLst/>
        </p:spPr>
        <p:txBody>
          <a:bodyPr vert="horz" wrap="square" lIns="126000" tIns="82800" rIns="126000" bIns="82800" numCol="1" rtlCol="0" anchor="t" anchorCtr="0" compatLnSpc="1">
            <a:spAutoFit/>
          </a:bodyPr>
          <a:lstStyle>
            <a:defPPr>
              <a:defRPr lang="en-GB"/>
            </a:defPPr>
            <a:lvl1pPr algn="l" rtl="0" fontAlgn="base">
              <a:spcBef>
                <a:spcPct val="0"/>
              </a:spcBef>
              <a:spcAft>
                <a:spcPct val="0"/>
              </a:spcAft>
              <a:defRPr sz="2200" kern="1200">
                <a:solidFill>
                  <a:srgbClr val="A50021"/>
                </a:solidFill>
                <a:latin typeface="Arial" panose="020B0604020202090204" pitchFamily="34" charset="0"/>
                <a:ea typeface="黑体" panose="02010609060101010101" pitchFamily="49" charset="-122"/>
                <a:cs typeface="+mn-cs"/>
              </a:defRPr>
            </a:lvl1pPr>
            <a:lvl2pPr marL="457200" algn="l" rtl="0" fontAlgn="base">
              <a:spcBef>
                <a:spcPct val="0"/>
              </a:spcBef>
              <a:spcAft>
                <a:spcPct val="0"/>
              </a:spcAft>
              <a:defRPr sz="2200" kern="1200">
                <a:solidFill>
                  <a:srgbClr val="A50021"/>
                </a:solidFill>
                <a:latin typeface="Arial" panose="020B0604020202090204" pitchFamily="34" charset="0"/>
                <a:ea typeface="黑体" panose="02010609060101010101" pitchFamily="49" charset="-122"/>
                <a:cs typeface="+mn-cs"/>
              </a:defRPr>
            </a:lvl2pPr>
            <a:lvl3pPr marL="914400" algn="l" rtl="0" fontAlgn="base">
              <a:spcBef>
                <a:spcPct val="0"/>
              </a:spcBef>
              <a:spcAft>
                <a:spcPct val="0"/>
              </a:spcAft>
              <a:defRPr sz="2200" kern="1200">
                <a:solidFill>
                  <a:srgbClr val="A50021"/>
                </a:solidFill>
                <a:latin typeface="Arial" panose="020B0604020202090204" pitchFamily="34" charset="0"/>
                <a:ea typeface="黑体" panose="02010609060101010101" pitchFamily="49" charset="-122"/>
                <a:cs typeface="+mn-cs"/>
              </a:defRPr>
            </a:lvl3pPr>
            <a:lvl4pPr marL="1371600" algn="l" rtl="0" fontAlgn="base">
              <a:spcBef>
                <a:spcPct val="0"/>
              </a:spcBef>
              <a:spcAft>
                <a:spcPct val="0"/>
              </a:spcAft>
              <a:defRPr sz="2200" kern="1200">
                <a:solidFill>
                  <a:srgbClr val="A50021"/>
                </a:solidFill>
                <a:latin typeface="Arial" panose="020B0604020202090204" pitchFamily="34" charset="0"/>
                <a:ea typeface="黑体" panose="02010609060101010101" pitchFamily="49" charset="-122"/>
                <a:cs typeface="+mn-cs"/>
              </a:defRPr>
            </a:lvl4pPr>
            <a:lvl5pPr marL="1828800" algn="l" rtl="0" fontAlgn="base">
              <a:spcBef>
                <a:spcPct val="0"/>
              </a:spcBef>
              <a:spcAft>
                <a:spcPct val="0"/>
              </a:spcAft>
              <a:defRPr sz="2200" kern="1200">
                <a:solidFill>
                  <a:srgbClr val="A50021"/>
                </a:solidFill>
                <a:latin typeface="Arial" panose="020B0604020202090204" pitchFamily="34" charset="0"/>
                <a:ea typeface="黑体" panose="02010609060101010101" pitchFamily="49" charset="-122"/>
                <a:cs typeface="+mn-cs"/>
              </a:defRPr>
            </a:lvl5pPr>
            <a:lvl6pPr marL="2286000" algn="l" defTabSz="914400" rtl="0" eaLnBrk="1" latinLnBrk="0" hangingPunct="1">
              <a:defRPr sz="2200" kern="1200">
                <a:solidFill>
                  <a:srgbClr val="A50021"/>
                </a:solidFill>
                <a:latin typeface="Arial" panose="020B0604020202090204" pitchFamily="34" charset="0"/>
                <a:ea typeface="黑体" panose="02010609060101010101" pitchFamily="49" charset="-122"/>
                <a:cs typeface="+mn-cs"/>
              </a:defRPr>
            </a:lvl6pPr>
            <a:lvl7pPr marL="2743200" algn="l" defTabSz="914400" rtl="0" eaLnBrk="1" latinLnBrk="0" hangingPunct="1">
              <a:defRPr sz="2200" kern="1200">
                <a:solidFill>
                  <a:srgbClr val="A50021"/>
                </a:solidFill>
                <a:latin typeface="Arial" panose="020B0604020202090204" pitchFamily="34" charset="0"/>
                <a:ea typeface="黑体" panose="02010609060101010101" pitchFamily="49" charset="-122"/>
                <a:cs typeface="+mn-cs"/>
              </a:defRPr>
            </a:lvl7pPr>
            <a:lvl8pPr marL="3200400" algn="l" defTabSz="914400" rtl="0" eaLnBrk="1" latinLnBrk="0" hangingPunct="1">
              <a:defRPr sz="2200" kern="1200">
                <a:solidFill>
                  <a:srgbClr val="A50021"/>
                </a:solidFill>
                <a:latin typeface="Arial" panose="020B0604020202090204" pitchFamily="34" charset="0"/>
                <a:ea typeface="黑体" panose="02010609060101010101" pitchFamily="49" charset="-122"/>
                <a:cs typeface="+mn-cs"/>
              </a:defRPr>
            </a:lvl8pPr>
            <a:lvl9pPr marL="3657600" algn="l" defTabSz="914400" rtl="0" eaLnBrk="1" latinLnBrk="0" hangingPunct="1">
              <a:defRPr sz="2200" kern="1200">
                <a:solidFill>
                  <a:srgbClr val="A50021"/>
                </a:solidFill>
                <a:latin typeface="Arial" panose="020B0604020202090204" pitchFamily="34" charset="0"/>
                <a:ea typeface="黑体" panose="02010609060101010101" pitchFamily="49" charset="-122"/>
                <a:cs typeface="+mn-cs"/>
              </a:defRPr>
            </a:lvl9pPr>
          </a:lstStyle>
          <a:p>
            <a:pPr marL="0" marR="0" lvl="0" indent="0" algn="l" defTabSz="914400" rtl="0" eaLnBrk="1" fontAlgn="base" latinLnBrk="0" hangingPunct="1">
              <a:lnSpc>
                <a:spcPct val="110000"/>
              </a:lnSpc>
              <a:spcBef>
                <a:spcPct val="0"/>
              </a:spcBef>
              <a:spcAft>
                <a:spcPct val="35000"/>
              </a:spcAft>
              <a:buClrTx/>
              <a:buSzTx/>
              <a:buFontTx/>
              <a:buNone/>
              <a:defRPr/>
            </a:pPr>
            <a:endParaRPr kumimoji="0" lang="zh-CN" altLang="en-US" sz="2200" b="0" i="0" u="none" strike="noStrike" kern="1200" cap="none" spc="0" normalizeH="0" baseline="0" noProof="0" dirty="0">
              <a:ln>
                <a:noFill/>
              </a:ln>
              <a:solidFill>
                <a:srgbClr val="A50021"/>
              </a:solidFill>
              <a:effectLst>
                <a:outerShdw blurRad="38100" dist="38100" dir="2700000" algn="tl">
                  <a:srgbClr val="000000">
                    <a:alpha val="43137"/>
                  </a:srgbClr>
                </a:outerShdw>
              </a:effectLst>
              <a:uLnTx/>
              <a:uFillTx/>
              <a:latin typeface="Arial" panose="020B0604020202090204" pitchFamily="34" charset="0"/>
              <a:ea typeface="黑体" panose="02010609060101010101" pitchFamily="49" charset="-122"/>
              <a:cs typeface="+mn-cs"/>
            </a:endParaRPr>
          </a:p>
        </p:txBody>
      </p:sp>
      <p:pic>
        <p:nvPicPr>
          <p:cNvPr id="6" name="图片 5"/>
          <p:cNvPicPr>
            <a:picLocks noChangeAspect="1"/>
          </p:cNvPicPr>
          <p:nvPr userDrawn="1"/>
        </p:nvPicPr>
        <p:blipFill rotWithShape="1">
          <a:blip r:embed="rId4" cstate="screen"/>
          <a:srcRect l="22488" r="18954" b="38628"/>
          <a:stretch>
            <a:fillRect/>
          </a:stretch>
        </p:blipFill>
        <p:spPr>
          <a:xfrm>
            <a:off x="315496" y="35652"/>
            <a:ext cx="1023999" cy="781878"/>
          </a:xfrm>
          <a:prstGeom prst="rect">
            <a:avLst/>
          </a:prstGeom>
        </p:spPr>
      </p:pic>
      <p:sp>
        <p:nvSpPr>
          <p:cNvPr id="12" name="灯片编号占位符 4"/>
          <p:cNvSpPr txBox="1"/>
          <p:nvPr userDrawn="1"/>
        </p:nvSpPr>
        <p:spPr>
          <a:xfrm>
            <a:off x="11304735" y="6520012"/>
            <a:ext cx="843502" cy="337991"/>
          </a:xfrm>
          <a:prstGeom prst="rect">
            <a:avLst/>
          </a:prstGeom>
        </p:spPr>
        <p:txBody>
          <a:bodyPr/>
          <a:lstStyle>
            <a:defPPr>
              <a:defRPr lang="en-GB"/>
            </a:defPPr>
            <a:lvl1pPr algn="l" rtl="0" fontAlgn="base">
              <a:spcBef>
                <a:spcPct val="0"/>
              </a:spcBef>
              <a:spcAft>
                <a:spcPct val="0"/>
              </a:spcAft>
              <a:defRPr sz="2200" kern="1200">
                <a:solidFill>
                  <a:srgbClr val="A50021"/>
                </a:solidFill>
                <a:latin typeface="Arial" panose="020B0604020202090204" pitchFamily="34" charset="0"/>
                <a:ea typeface="黑体" panose="02010609060101010101" pitchFamily="49" charset="-122"/>
                <a:cs typeface="+mn-cs"/>
              </a:defRPr>
            </a:lvl1pPr>
            <a:lvl2pPr marL="457200" algn="l" rtl="0" fontAlgn="base">
              <a:spcBef>
                <a:spcPct val="0"/>
              </a:spcBef>
              <a:spcAft>
                <a:spcPct val="0"/>
              </a:spcAft>
              <a:defRPr sz="2200" kern="1200">
                <a:solidFill>
                  <a:srgbClr val="A50021"/>
                </a:solidFill>
                <a:latin typeface="Arial" panose="020B0604020202090204" pitchFamily="34" charset="0"/>
                <a:ea typeface="黑体" panose="02010609060101010101" pitchFamily="49" charset="-122"/>
                <a:cs typeface="+mn-cs"/>
              </a:defRPr>
            </a:lvl2pPr>
            <a:lvl3pPr marL="914400" algn="l" rtl="0" fontAlgn="base">
              <a:spcBef>
                <a:spcPct val="0"/>
              </a:spcBef>
              <a:spcAft>
                <a:spcPct val="0"/>
              </a:spcAft>
              <a:defRPr sz="2200" kern="1200">
                <a:solidFill>
                  <a:srgbClr val="A50021"/>
                </a:solidFill>
                <a:latin typeface="Arial" panose="020B0604020202090204" pitchFamily="34" charset="0"/>
                <a:ea typeface="黑体" panose="02010609060101010101" pitchFamily="49" charset="-122"/>
                <a:cs typeface="+mn-cs"/>
              </a:defRPr>
            </a:lvl3pPr>
            <a:lvl4pPr marL="1371600" algn="l" rtl="0" fontAlgn="base">
              <a:spcBef>
                <a:spcPct val="0"/>
              </a:spcBef>
              <a:spcAft>
                <a:spcPct val="0"/>
              </a:spcAft>
              <a:defRPr sz="2200" kern="1200">
                <a:solidFill>
                  <a:srgbClr val="A50021"/>
                </a:solidFill>
                <a:latin typeface="Arial" panose="020B0604020202090204" pitchFamily="34" charset="0"/>
                <a:ea typeface="黑体" panose="02010609060101010101" pitchFamily="49" charset="-122"/>
                <a:cs typeface="+mn-cs"/>
              </a:defRPr>
            </a:lvl4pPr>
            <a:lvl5pPr marL="1828800" algn="l" rtl="0" fontAlgn="base">
              <a:spcBef>
                <a:spcPct val="0"/>
              </a:spcBef>
              <a:spcAft>
                <a:spcPct val="0"/>
              </a:spcAft>
              <a:defRPr sz="2200" kern="1200">
                <a:solidFill>
                  <a:srgbClr val="A50021"/>
                </a:solidFill>
                <a:latin typeface="Arial" panose="020B0604020202090204" pitchFamily="34" charset="0"/>
                <a:ea typeface="黑体" panose="02010609060101010101" pitchFamily="49" charset="-122"/>
                <a:cs typeface="+mn-cs"/>
              </a:defRPr>
            </a:lvl5pPr>
            <a:lvl6pPr marL="2286000" algn="l" defTabSz="914400" rtl="0" eaLnBrk="1" latinLnBrk="0" hangingPunct="1">
              <a:defRPr sz="2200" kern="1200">
                <a:solidFill>
                  <a:srgbClr val="A50021"/>
                </a:solidFill>
                <a:latin typeface="Arial" panose="020B0604020202090204" pitchFamily="34" charset="0"/>
                <a:ea typeface="黑体" panose="02010609060101010101" pitchFamily="49" charset="-122"/>
                <a:cs typeface="+mn-cs"/>
              </a:defRPr>
            </a:lvl6pPr>
            <a:lvl7pPr marL="2743200" algn="l" defTabSz="914400" rtl="0" eaLnBrk="1" latinLnBrk="0" hangingPunct="1">
              <a:defRPr sz="2200" kern="1200">
                <a:solidFill>
                  <a:srgbClr val="A50021"/>
                </a:solidFill>
                <a:latin typeface="Arial" panose="020B0604020202090204" pitchFamily="34" charset="0"/>
                <a:ea typeface="黑体" panose="02010609060101010101" pitchFamily="49" charset="-122"/>
                <a:cs typeface="+mn-cs"/>
              </a:defRPr>
            </a:lvl7pPr>
            <a:lvl8pPr marL="3200400" algn="l" defTabSz="914400" rtl="0" eaLnBrk="1" latinLnBrk="0" hangingPunct="1">
              <a:defRPr sz="2200" kern="1200">
                <a:solidFill>
                  <a:srgbClr val="A50021"/>
                </a:solidFill>
                <a:latin typeface="Arial" panose="020B0604020202090204" pitchFamily="34" charset="0"/>
                <a:ea typeface="黑体" panose="02010609060101010101" pitchFamily="49" charset="-122"/>
                <a:cs typeface="+mn-cs"/>
              </a:defRPr>
            </a:lvl8pPr>
            <a:lvl9pPr marL="3657600" algn="l" defTabSz="914400" rtl="0" eaLnBrk="1" latinLnBrk="0" hangingPunct="1">
              <a:defRPr sz="2200" kern="1200">
                <a:solidFill>
                  <a:srgbClr val="A50021"/>
                </a:solidFill>
                <a:latin typeface="Arial" panose="020B0604020202090204" pitchFamily="34" charset="0"/>
                <a:ea typeface="黑体" panose="02010609060101010101" pitchFamily="49" charset="-122"/>
                <a:cs typeface="+mn-cs"/>
              </a:defRPr>
            </a:lvl9pPr>
          </a:lstStyle>
          <a:p>
            <a:pPr>
              <a:defRPr/>
            </a:pPr>
            <a:fld id="{39BAACC9-F65D-4981-9EE3-44C441CEF858}" type="slidenum">
              <a:rPr lang="zh-CN" altLang="en-GB" sz="2200" b="0" i="0" smtClean="0">
                <a:solidFill>
                  <a:schemeClr val="bg1"/>
                </a:solidFill>
              </a:rPr>
            </a:fld>
            <a:endParaRPr lang="en-GB" altLang="zh-CN" sz="2200" b="0" i="0"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hf sldNum="0" hdr="0" ftr="0" dt="0"/>
  <p:txStyles>
    <p:titleStyle>
      <a:lvl1pPr algn="r" rtl="0" eaLnBrk="1" fontAlgn="base" hangingPunct="1">
        <a:spcBef>
          <a:spcPct val="0"/>
        </a:spcBef>
        <a:spcAft>
          <a:spcPct val="0"/>
        </a:spcAft>
        <a:defRPr sz="3200" b="1">
          <a:solidFill>
            <a:schemeClr val="bg1"/>
          </a:solidFill>
          <a:latin typeface="+mj-lt"/>
          <a:ea typeface="+mj-ea"/>
          <a:cs typeface="+mj-cs"/>
        </a:defRPr>
      </a:lvl1pPr>
      <a:lvl2pPr algn="r" rtl="0" eaLnBrk="1" fontAlgn="base" hangingPunct="1">
        <a:spcBef>
          <a:spcPct val="0"/>
        </a:spcBef>
        <a:spcAft>
          <a:spcPct val="0"/>
        </a:spcAft>
        <a:defRPr sz="3200" b="1">
          <a:solidFill>
            <a:schemeClr val="bg1"/>
          </a:solidFill>
          <a:latin typeface="Arial" panose="020B0604020202090204" pitchFamily="34" charset="0"/>
        </a:defRPr>
      </a:lvl2pPr>
      <a:lvl3pPr algn="r" rtl="0" eaLnBrk="1" fontAlgn="base" hangingPunct="1">
        <a:spcBef>
          <a:spcPct val="0"/>
        </a:spcBef>
        <a:spcAft>
          <a:spcPct val="0"/>
        </a:spcAft>
        <a:defRPr sz="3200" b="1">
          <a:solidFill>
            <a:schemeClr val="bg1"/>
          </a:solidFill>
          <a:latin typeface="Arial" panose="020B0604020202090204" pitchFamily="34" charset="0"/>
        </a:defRPr>
      </a:lvl3pPr>
      <a:lvl4pPr algn="r" rtl="0" eaLnBrk="1" fontAlgn="base" hangingPunct="1">
        <a:spcBef>
          <a:spcPct val="0"/>
        </a:spcBef>
        <a:spcAft>
          <a:spcPct val="0"/>
        </a:spcAft>
        <a:defRPr sz="3200" b="1">
          <a:solidFill>
            <a:schemeClr val="bg1"/>
          </a:solidFill>
          <a:latin typeface="Arial" panose="020B0604020202090204" pitchFamily="34" charset="0"/>
        </a:defRPr>
      </a:lvl4pPr>
      <a:lvl5pPr algn="r" rtl="0" eaLnBrk="1" fontAlgn="base" hangingPunct="1">
        <a:spcBef>
          <a:spcPct val="0"/>
        </a:spcBef>
        <a:spcAft>
          <a:spcPct val="0"/>
        </a:spcAft>
        <a:defRPr sz="3200" b="1">
          <a:solidFill>
            <a:schemeClr val="bg1"/>
          </a:solidFill>
          <a:latin typeface="Arial" panose="020B0604020202090204" pitchFamily="34" charset="0"/>
        </a:defRPr>
      </a:lvl5pPr>
      <a:lvl6pPr marL="457200" algn="r" rtl="0" eaLnBrk="1" fontAlgn="base" hangingPunct="1">
        <a:spcBef>
          <a:spcPct val="0"/>
        </a:spcBef>
        <a:spcAft>
          <a:spcPct val="0"/>
        </a:spcAft>
        <a:defRPr sz="3200" b="1">
          <a:solidFill>
            <a:schemeClr val="bg1"/>
          </a:solidFill>
          <a:latin typeface="Arial" panose="020B0604020202090204" pitchFamily="34" charset="0"/>
        </a:defRPr>
      </a:lvl6pPr>
      <a:lvl7pPr marL="914400" algn="r" rtl="0" eaLnBrk="1" fontAlgn="base" hangingPunct="1">
        <a:spcBef>
          <a:spcPct val="0"/>
        </a:spcBef>
        <a:spcAft>
          <a:spcPct val="0"/>
        </a:spcAft>
        <a:defRPr sz="3200" b="1">
          <a:solidFill>
            <a:schemeClr val="bg1"/>
          </a:solidFill>
          <a:latin typeface="Arial" panose="020B0604020202090204" pitchFamily="34" charset="0"/>
        </a:defRPr>
      </a:lvl7pPr>
      <a:lvl8pPr marL="1371600" algn="r" rtl="0" eaLnBrk="1" fontAlgn="base" hangingPunct="1">
        <a:spcBef>
          <a:spcPct val="0"/>
        </a:spcBef>
        <a:spcAft>
          <a:spcPct val="0"/>
        </a:spcAft>
        <a:defRPr sz="3200" b="1">
          <a:solidFill>
            <a:schemeClr val="bg1"/>
          </a:solidFill>
          <a:latin typeface="Arial" panose="020B0604020202090204" pitchFamily="34" charset="0"/>
        </a:defRPr>
      </a:lvl8pPr>
      <a:lvl9pPr marL="1828800" algn="r" rtl="0" eaLnBrk="1" fontAlgn="base" hangingPunct="1">
        <a:spcBef>
          <a:spcPct val="0"/>
        </a:spcBef>
        <a:spcAft>
          <a:spcPct val="0"/>
        </a:spcAft>
        <a:defRPr sz="3200" b="1">
          <a:solidFill>
            <a:schemeClr val="bg1"/>
          </a:solidFill>
          <a:latin typeface="Arial" panose="020B0604020202090204" pitchFamily="34" charset="0"/>
        </a:defRPr>
      </a:lvl9pPr>
    </p:titleStyle>
    <p:bodyStyle>
      <a:lvl1pPr marL="342900" indent="-342900" algn="l" rtl="0" eaLnBrk="1" fontAlgn="base" hangingPunct="1">
        <a:spcBef>
          <a:spcPct val="20000"/>
        </a:spcBef>
        <a:spcAft>
          <a:spcPct val="0"/>
        </a:spcAft>
        <a:buClr>
          <a:srgbClr val="F1AF00"/>
        </a:buClr>
        <a:buChar char="•"/>
        <a:defRPr sz="2400" b="1">
          <a:solidFill>
            <a:schemeClr val="tx1"/>
          </a:solidFill>
          <a:latin typeface="+mn-lt"/>
          <a:ea typeface="+mn-ea"/>
          <a:cs typeface="+mn-cs"/>
        </a:defRPr>
      </a:lvl1pPr>
      <a:lvl2pPr marL="742950" indent="-285750" algn="l" rtl="0" eaLnBrk="1" fontAlgn="base" hangingPunct="1">
        <a:spcBef>
          <a:spcPct val="20000"/>
        </a:spcBef>
        <a:spcAft>
          <a:spcPct val="0"/>
        </a:spcAft>
        <a:buClr>
          <a:srgbClr val="F1AF00"/>
        </a:buClr>
        <a:buFont typeface="Arial" panose="020B0604020202090204" pitchFamily="34" charset="0"/>
        <a:buChar char="–"/>
        <a:defRPr sz="2100">
          <a:solidFill>
            <a:srgbClr val="00338F"/>
          </a:solidFill>
          <a:latin typeface="+mn-lt"/>
        </a:defRPr>
      </a:lvl2pPr>
      <a:lvl3pPr marL="1143000" indent="-228600" algn="l" rtl="0" eaLnBrk="1" fontAlgn="base" hangingPunct="1">
        <a:spcBef>
          <a:spcPct val="20000"/>
        </a:spcBef>
        <a:spcAft>
          <a:spcPct val="0"/>
        </a:spcAft>
        <a:buClr>
          <a:srgbClr val="F1AF00"/>
        </a:buClr>
        <a:buFont typeface="Wingdings" panose="05000000000000000000" pitchFamily="2" charset="2"/>
        <a:buChar char="§"/>
        <a:defRPr sz="1900">
          <a:solidFill>
            <a:srgbClr val="00338F"/>
          </a:solidFill>
          <a:latin typeface="+mn-lt"/>
        </a:defRPr>
      </a:lvl3pPr>
      <a:lvl4pPr marL="1600200" indent="-228600" algn="l" rtl="0" eaLnBrk="1" fontAlgn="base" hangingPunct="1">
        <a:spcBef>
          <a:spcPct val="20000"/>
        </a:spcBef>
        <a:spcAft>
          <a:spcPct val="0"/>
        </a:spcAft>
        <a:buClr>
          <a:srgbClr val="F1AF00"/>
        </a:buClr>
        <a:buChar char="•"/>
        <a:defRPr sz="2000" i="1">
          <a:solidFill>
            <a:srgbClr val="00338F"/>
          </a:solidFill>
          <a:latin typeface="+mn-lt"/>
        </a:defRPr>
      </a:lvl4pPr>
      <a:lvl5pPr marL="2057400" indent="-228600" algn="l" rtl="0" eaLnBrk="1" fontAlgn="base" hangingPunct="1">
        <a:spcBef>
          <a:spcPct val="20000"/>
        </a:spcBef>
        <a:spcAft>
          <a:spcPct val="0"/>
        </a:spcAft>
        <a:buClr>
          <a:srgbClr val="F1AF00"/>
        </a:buClr>
        <a:buChar char="o"/>
        <a:defRPr sz="1600">
          <a:solidFill>
            <a:srgbClr val="00338F"/>
          </a:solidFill>
          <a:latin typeface="+mn-lt"/>
        </a:defRPr>
      </a:lvl5pPr>
      <a:lvl6pPr marL="2514600" indent="-228600" algn="l" rtl="0" eaLnBrk="1" fontAlgn="base" hangingPunct="1">
        <a:spcBef>
          <a:spcPct val="20000"/>
        </a:spcBef>
        <a:spcAft>
          <a:spcPct val="0"/>
        </a:spcAft>
        <a:buClr>
          <a:srgbClr val="F1AF00"/>
        </a:buClr>
        <a:buChar char="o"/>
        <a:defRPr sz="1600">
          <a:solidFill>
            <a:srgbClr val="00338F"/>
          </a:solidFill>
          <a:latin typeface="+mn-lt"/>
        </a:defRPr>
      </a:lvl6pPr>
      <a:lvl7pPr marL="2971800" indent="-228600" algn="l" rtl="0" eaLnBrk="1" fontAlgn="base" hangingPunct="1">
        <a:spcBef>
          <a:spcPct val="20000"/>
        </a:spcBef>
        <a:spcAft>
          <a:spcPct val="0"/>
        </a:spcAft>
        <a:buClr>
          <a:srgbClr val="F1AF00"/>
        </a:buClr>
        <a:buChar char="o"/>
        <a:defRPr sz="1600">
          <a:solidFill>
            <a:srgbClr val="00338F"/>
          </a:solidFill>
          <a:latin typeface="+mn-lt"/>
        </a:defRPr>
      </a:lvl7pPr>
      <a:lvl8pPr marL="3429000" indent="-228600" algn="l" rtl="0" eaLnBrk="1" fontAlgn="base" hangingPunct="1">
        <a:spcBef>
          <a:spcPct val="20000"/>
        </a:spcBef>
        <a:spcAft>
          <a:spcPct val="0"/>
        </a:spcAft>
        <a:buClr>
          <a:srgbClr val="F1AF00"/>
        </a:buClr>
        <a:buChar char="o"/>
        <a:defRPr sz="1600">
          <a:solidFill>
            <a:srgbClr val="00338F"/>
          </a:solidFill>
          <a:latin typeface="+mn-lt"/>
        </a:defRPr>
      </a:lvl8pPr>
      <a:lvl9pPr marL="3886200" indent="-228600" algn="l" rtl="0" eaLnBrk="1" fontAlgn="base" hangingPunct="1">
        <a:spcBef>
          <a:spcPct val="20000"/>
        </a:spcBef>
        <a:spcAft>
          <a:spcPct val="0"/>
        </a:spcAft>
        <a:buClr>
          <a:srgbClr val="F1AF00"/>
        </a:buClr>
        <a:buChar char="o"/>
        <a:defRPr sz="1600">
          <a:solidFill>
            <a:srgbClr val="00338F"/>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0.png"/><Relationship Id="rId1" Type="http://schemas.openxmlformats.org/officeDocument/2006/relationships/image" Target="../media/image19.pn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image" Target="../media/image24.jpe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5.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42.png"/><Relationship Id="rId7" Type="http://schemas.openxmlformats.org/officeDocument/2006/relationships/image" Target="../media/image41.png"/><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 Id="rId3" Type="http://schemas.openxmlformats.org/officeDocument/2006/relationships/image" Target="../media/image37.png"/><Relationship Id="rId2" Type="http://schemas.microsoft.com/office/2007/relationships/media" Target="../media/media1.mp4"/><Relationship Id="rId10" Type="http://schemas.openxmlformats.org/officeDocument/2006/relationships/notesSlide" Target="../notesSlides/notesSlide6.xml"/><Relationship Id="rId1" Type="http://schemas.openxmlformats.org/officeDocument/2006/relationships/video" Target="../media/media1.mp4"/></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6.png"/><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1.xml"/><Relationship Id="rId3" Type="http://schemas.openxmlformats.org/officeDocument/2006/relationships/image" Target="../media/image47.jpeg"/><Relationship Id="rId2" Type="http://schemas.openxmlformats.org/officeDocument/2006/relationships/image" Target="../media/image24.jpeg"/><Relationship Id="rId1" Type="http://schemas.openxmlformats.org/officeDocument/2006/relationships/image" Target="../media/image17.pn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1.xml"/><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4.png"/><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55.png"/></Relationships>
</file>

<file path=ppt/slides/_rels/slide23.xml.rels><?xml version="1.0" encoding="UTF-8" standalone="yes"?>
<Relationships xmlns="http://schemas.openxmlformats.org/package/2006/relationships"><Relationship Id="rId9" Type="http://schemas.openxmlformats.org/officeDocument/2006/relationships/notesSlide" Target="../notesSlides/notesSlide10.xml"/><Relationship Id="rId8" Type="http://schemas.openxmlformats.org/officeDocument/2006/relationships/slideLayout" Target="../slideLayouts/slideLayout2.xml"/><Relationship Id="rId7" Type="http://schemas.microsoft.com/office/2007/relationships/hdphoto" Target="../media/hdphoto1.wdp"/><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63.png"/><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image" Target="../media/image60.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6.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6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tiff"/><Relationship Id="rId1" Type="http://schemas.openxmlformats.org/officeDocument/2006/relationships/image" Target="../media/image2.tiff"/></Relationships>
</file>

<file path=ppt/slides/_rels/slide2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jpeg"/><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image" Target="../media/image70.jpeg"/></Relationships>
</file>

<file path=ppt/slides/_rels/slide28.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82.png"/><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image" Target="../media/image76.jpeg"/></Relationships>
</file>

<file path=ppt/slides/_rels/slide29.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2.xml"/><Relationship Id="rId6" Type="http://schemas.openxmlformats.org/officeDocument/2006/relationships/image" Target="../media/image87.jpeg"/><Relationship Id="rId5" Type="http://schemas.microsoft.com/office/2007/relationships/hdphoto" Target="../media/hdphoto2.wdp"/><Relationship Id="rId4" Type="http://schemas.openxmlformats.org/officeDocument/2006/relationships/image" Target="../media/image86.jpeg"/><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image" Target="../media/image83.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9" Type="http://schemas.openxmlformats.org/officeDocument/2006/relationships/image" Target="../media/image96.png"/><Relationship Id="rId8" Type="http://schemas.openxmlformats.org/officeDocument/2006/relationships/image" Target="../media/image95.jpeg"/><Relationship Id="rId7" Type="http://schemas.openxmlformats.org/officeDocument/2006/relationships/image" Target="../media/image94.jpeg"/><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 Id="rId3" Type="http://schemas.openxmlformats.org/officeDocument/2006/relationships/image" Target="../media/image90.jpeg"/><Relationship Id="rId2" Type="http://schemas.openxmlformats.org/officeDocument/2006/relationships/image" Target="../media/image89.jpeg"/><Relationship Id="rId11" Type="http://schemas.openxmlformats.org/officeDocument/2006/relationships/slideLayout" Target="../slideLayouts/slideLayout2.xml"/><Relationship Id="rId10" Type="http://schemas.openxmlformats.org/officeDocument/2006/relationships/image" Target="../media/image97.png"/><Relationship Id="rId1" Type="http://schemas.openxmlformats.org/officeDocument/2006/relationships/image" Target="../media/image88.jpeg"/></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1.png"/><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image" Target="../media/image9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microsoft.com/office/2007/relationships/hdphoto" Target="../media/hdphoto3.wdp"/><Relationship Id="rId7" Type="http://schemas.openxmlformats.org/officeDocument/2006/relationships/image" Target="../media/image108.png"/><Relationship Id="rId6" Type="http://schemas.openxmlformats.org/officeDocument/2006/relationships/image" Target="../media/image107.jpeg"/><Relationship Id="rId5" Type="http://schemas.openxmlformats.org/officeDocument/2006/relationships/image" Target="../media/image106.png"/><Relationship Id="rId4" Type="http://schemas.openxmlformats.org/officeDocument/2006/relationships/image" Target="../media/image105.jpeg"/><Relationship Id="rId3" Type="http://schemas.openxmlformats.org/officeDocument/2006/relationships/image" Target="../media/image104.jpeg"/><Relationship Id="rId2" Type="http://schemas.openxmlformats.org/officeDocument/2006/relationships/image" Target="../media/image103.jpeg"/><Relationship Id="rId10" Type="http://schemas.openxmlformats.org/officeDocument/2006/relationships/notesSlide" Target="../notesSlides/notesSlide12.xml"/><Relationship Id="rId1" Type="http://schemas.openxmlformats.org/officeDocument/2006/relationships/image" Target="../media/image102.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image" Target="../media/image109.png"/></Relationships>
</file>

<file path=ppt/slides/_rels/slide37.xml.rels><?xml version="1.0" encoding="UTF-8" standalone="yes"?>
<Relationships xmlns="http://schemas.openxmlformats.org/package/2006/relationships"><Relationship Id="rId8" Type="http://schemas.openxmlformats.org/officeDocument/2006/relationships/notesSlide" Target="../notesSlides/notesSlide14.xml"/><Relationship Id="rId7" Type="http://schemas.openxmlformats.org/officeDocument/2006/relationships/slideLayout" Target="../slideLayouts/slideLayout2.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image" Target="../media/image110.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image" Target="../media/image116.png"/></Relationships>
</file>

<file path=ppt/slides/_rels/slide39.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2.xml"/><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image" Target="../media/image117.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0.jpe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5.jpeg"/><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image" Target="../media/image12.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p:cNvPicPr>
            <a:picLocks noChangeAspect="1"/>
          </p:cNvPicPr>
          <p:nvPr/>
        </p:nvPicPr>
        <p:blipFill>
          <a:blip r:embed="rId1" cstate="screen">
            <a:alphaModFix amt="18000"/>
          </a:blip>
          <a:stretch>
            <a:fillRect/>
          </a:stretch>
        </p:blipFill>
        <p:spPr>
          <a:xfrm>
            <a:off x="88900" y="899795"/>
            <a:ext cx="12014200" cy="5257165"/>
          </a:xfrm>
          <a:prstGeom prst="rect">
            <a:avLst/>
          </a:prstGeom>
        </p:spPr>
      </p:pic>
      <p:sp>
        <p:nvSpPr>
          <p:cNvPr id="9" name="标题 1"/>
          <p:cNvSpPr/>
          <p:nvPr/>
        </p:nvSpPr>
        <p:spPr bwMode="auto">
          <a:xfrm>
            <a:off x="894715" y="1099820"/>
            <a:ext cx="10894695" cy="1280795"/>
          </a:xfrm>
          <a:prstGeom prst="rect">
            <a:avLst/>
          </a:prstGeom>
          <a:noFill/>
          <a:ln>
            <a:noFill/>
          </a:ln>
        </p:spPr>
        <p:txBody>
          <a:bodyPr/>
          <a:lstStyle/>
          <a:p>
            <a:pPr algn="ctr" fontAlgn="auto">
              <a:lnSpc>
                <a:spcPct val="150000"/>
              </a:lnSpc>
              <a:spcBef>
                <a:spcPct val="600000"/>
              </a:spcBef>
              <a:spcAft>
                <a:spcPts val="0"/>
              </a:spcAft>
              <a:defRPr/>
            </a:pPr>
            <a:r>
              <a:rPr lang="en-US" sz="5400" b="1" dirty="0"/>
              <a:t>Status of CiADS</a:t>
            </a:r>
            <a:endParaRPr lang="en-US" altLang="zh-CN" sz="5400" b="1" dirty="0">
              <a:sym typeface="+mn-lt"/>
            </a:endParaRPr>
          </a:p>
        </p:txBody>
      </p:sp>
      <p:sp>
        <p:nvSpPr>
          <p:cNvPr id="7" name="副标题 2"/>
          <p:cNvSpPr/>
          <p:nvPr/>
        </p:nvSpPr>
        <p:spPr bwMode="auto">
          <a:xfrm>
            <a:off x="1361323" y="2380859"/>
            <a:ext cx="9961124" cy="2096615"/>
          </a:xfrm>
          <a:prstGeom prst="rect">
            <a:avLst/>
          </a:prstGeom>
          <a:noFill/>
          <a:ln w="9525">
            <a:noFill/>
            <a:miter lim="800000"/>
          </a:ln>
        </p:spPr>
        <p:txBody>
          <a:bodyPr anchor="b"/>
          <a:lstStyle/>
          <a:p>
            <a:pPr algn="ctr" eaLnBrk="1" hangingPunct="1">
              <a:spcBef>
                <a:spcPct val="20000"/>
              </a:spcBef>
              <a:defRPr/>
            </a:pPr>
            <a:r>
              <a:rPr lang="en-US" altLang="zh-CN" sz="3000" dirty="0">
                <a:solidFill>
                  <a:srgbClr val="003366"/>
                </a:solidFill>
                <a:latin typeface="+mj-lt"/>
                <a:ea typeface="SimHei" panose="02010609060101010101" pitchFamily="49" charset="-122"/>
                <a:cs typeface="+mn-ea"/>
                <a:sym typeface="+mn-lt"/>
              </a:rPr>
              <a:t>Yuan He</a:t>
            </a:r>
            <a:endParaRPr lang="en-US" altLang="zh-CN" sz="3000" dirty="0">
              <a:solidFill>
                <a:srgbClr val="003366"/>
              </a:solidFill>
              <a:latin typeface="+mj-lt"/>
              <a:ea typeface="SimHei" panose="02010609060101010101" pitchFamily="49" charset="-122"/>
              <a:cs typeface="+mn-ea"/>
              <a:sym typeface="+mn-lt"/>
            </a:endParaRPr>
          </a:p>
          <a:p>
            <a:pPr algn="ctr" eaLnBrk="1" hangingPunct="1">
              <a:spcBef>
                <a:spcPct val="20000"/>
              </a:spcBef>
              <a:defRPr/>
            </a:pPr>
            <a:r>
              <a:rPr lang="en-US" altLang="zh-CN" sz="3000" dirty="0">
                <a:solidFill>
                  <a:srgbClr val="003366"/>
                </a:solidFill>
                <a:latin typeface="+mj-lt"/>
                <a:ea typeface="SimHei" panose="02010609060101010101" pitchFamily="49" charset="-122"/>
                <a:cs typeface="+mn-ea"/>
                <a:sym typeface="+mn-lt"/>
              </a:rPr>
              <a:t>On behalf of China ADS Groups</a:t>
            </a:r>
            <a:endParaRPr lang="en-US" altLang="zh-CN" sz="3000" dirty="0">
              <a:solidFill>
                <a:srgbClr val="003366"/>
              </a:solidFill>
              <a:latin typeface="+mj-lt"/>
              <a:ea typeface="SimHei" panose="02010609060101010101" pitchFamily="49" charset="-122"/>
              <a:cs typeface="+mn-ea"/>
              <a:sym typeface="+mn-lt"/>
            </a:endParaRPr>
          </a:p>
          <a:p>
            <a:pPr algn="ctr" eaLnBrk="1" hangingPunct="1">
              <a:spcBef>
                <a:spcPct val="20000"/>
              </a:spcBef>
              <a:defRPr/>
            </a:pPr>
            <a:r>
              <a:rPr lang="en-US" altLang="zh-CN" sz="3000" dirty="0">
                <a:solidFill>
                  <a:srgbClr val="003366"/>
                </a:solidFill>
                <a:latin typeface="+mj-lt"/>
                <a:ea typeface="SimHei" panose="02010609060101010101" pitchFamily="49" charset="-122"/>
                <a:cs typeface="+mn-ea"/>
                <a:sym typeface="+mn-lt"/>
              </a:rPr>
              <a:t>Institute of Modern Physics, CAS</a:t>
            </a:r>
            <a:endParaRPr lang="en-US" altLang="zh-CN" sz="3000" dirty="0">
              <a:solidFill>
                <a:srgbClr val="003366"/>
              </a:solidFill>
              <a:latin typeface="+mj-lt"/>
              <a:ea typeface="SimHei" panose="02010609060101010101" pitchFamily="49" charset="-122"/>
              <a:cs typeface="+mn-ea"/>
              <a:sym typeface="+mn-lt"/>
            </a:endParaRPr>
          </a:p>
        </p:txBody>
      </p:sp>
      <p:sp>
        <p:nvSpPr>
          <p:cNvPr id="5" name="矩形 4"/>
          <p:cNvSpPr/>
          <p:nvPr/>
        </p:nvSpPr>
        <p:spPr>
          <a:xfrm>
            <a:off x="409013" y="5245647"/>
            <a:ext cx="11694099" cy="1061829"/>
          </a:xfrm>
          <a:prstGeom prst="rect">
            <a:avLst/>
          </a:prstGeom>
        </p:spPr>
        <p:txBody>
          <a:bodyPr wrap="square">
            <a:spAutoFit/>
          </a:bodyPr>
          <a:lstStyle/>
          <a:p>
            <a:pPr marL="214630" indent="-214630">
              <a:spcAft>
                <a:spcPts val="900"/>
              </a:spcAft>
              <a:buFont typeface="Arial" panose="020B0604020202090204" pitchFamily="34" charset="0"/>
              <a:buChar char="•"/>
            </a:pPr>
            <a:r>
              <a:rPr lang="en-US" altLang="zh-CN" sz="1600" b="1" dirty="0"/>
              <a:t>Supported by</a:t>
            </a:r>
            <a:endParaRPr lang="en-US" altLang="zh-CN" sz="1600" b="1" dirty="0"/>
          </a:p>
          <a:p>
            <a:pPr marL="214630" indent="-214630">
              <a:spcAft>
                <a:spcPts val="900"/>
              </a:spcAft>
              <a:buFont typeface="Arial" panose="020B0604020202090204" pitchFamily="34" charset="0"/>
              <a:buChar char="•"/>
            </a:pPr>
            <a:r>
              <a:rPr lang="en-US" altLang="zh-CN" sz="1600" b="1" dirty="0"/>
              <a:t> </a:t>
            </a:r>
            <a:r>
              <a:rPr lang="en-US" altLang="zh-CN" sz="1600" b="1" dirty="0">
                <a:solidFill>
                  <a:srgbClr val="0000FF"/>
                </a:solidFill>
              </a:rPr>
              <a:t>“Strategic Priority Research Program” of the Chinese Academy of Sciences, Future Advance Fission Energy-ADS</a:t>
            </a:r>
            <a:endParaRPr lang="en-US" altLang="zh-CN" sz="1600" b="1" dirty="0">
              <a:solidFill>
                <a:srgbClr val="0000FF"/>
              </a:solidFill>
            </a:endParaRPr>
          </a:p>
          <a:p>
            <a:pPr marL="214630" indent="-214630">
              <a:spcAft>
                <a:spcPts val="900"/>
              </a:spcAft>
              <a:buFont typeface="Arial" panose="020B0604020202090204" pitchFamily="34" charset="0"/>
              <a:buChar char="•"/>
            </a:pPr>
            <a:r>
              <a:rPr lang="en-US" altLang="zh-CN" sz="1600" b="1" dirty="0">
                <a:solidFill>
                  <a:srgbClr val="0000FF"/>
                </a:solidFill>
              </a:rPr>
              <a:t>Mega scientific project: China Initiative Accelerator Driven System</a:t>
            </a:r>
            <a:endParaRPr lang="en-US" altLang="zh-CN" sz="1600" b="1" dirty="0">
              <a:solidFill>
                <a:srgbClr val="0000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pPr algn="l"/>
            <a:r>
              <a:rPr lang="en-US" altLang="zh-CN" dirty="0"/>
              <a:t>Reliability Requirements of ADS</a:t>
            </a:r>
            <a:endParaRPr lang="zh-CN" altLang="en-US" dirty="0"/>
          </a:p>
        </p:txBody>
      </p:sp>
      <p:sp>
        <p:nvSpPr>
          <p:cNvPr id="8" name="矩形 7"/>
          <p:cNvSpPr/>
          <p:nvPr/>
        </p:nvSpPr>
        <p:spPr>
          <a:xfrm>
            <a:off x="6907889" y="5401674"/>
            <a:ext cx="4925138" cy="460375"/>
          </a:xfrm>
          <a:prstGeom prst="rect">
            <a:avLst/>
          </a:prstGeom>
        </p:spPr>
        <p:txBody>
          <a:bodyPr wrap="square">
            <a:spAutoFit/>
          </a:bodyPr>
          <a:lstStyle/>
          <a:p>
            <a:pPr defTabSz="914400" fontAlgn="base">
              <a:spcBef>
                <a:spcPct val="0"/>
              </a:spcBef>
              <a:spcAft>
                <a:spcPct val="0"/>
              </a:spcAft>
            </a:pPr>
            <a:r>
              <a:rPr lang="en-US" altLang="zh-CN" sz="1200" dirty="0">
                <a:solidFill>
                  <a:srgbClr val="000000"/>
                </a:solidFill>
                <a:latin typeface="Calibri" pitchFamily="34" charset="0"/>
                <a:ea typeface="黑体" panose="02010609060101010101" pitchFamily="49" charset="-122"/>
              </a:rPr>
              <a:t>Whitepaper:</a:t>
            </a:r>
            <a:r>
              <a:rPr lang="zh-CN" altLang="en-US" sz="1200" dirty="0">
                <a:solidFill>
                  <a:srgbClr val="000000"/>
                </a:solidFill>
                <a:latin typeface="Calibri" pitchFamily="34" charset="0"/>
                <a:ea typeface="黑体" panose="02010609060101010101" pitchFamily="49" charset="-122"/>
              </a:rPr>
              <a:t>“</a:t>
            </a:r>
            <a:r>
              <a:rPr lang="en-US" altLang="zh-CN" sz="1200" dirty="0">
                <a:solidFill>
                  <a:srgbClr val="000000"/>
                </a:solidFill>
                <a:latin typeface="Calibri" pitchFamily="34" charset="0"/>
                <a:ea typeface="黑体" panose="02010609060101010101" pitchFamily="49" charset="-122"/>
              </a:rPr>
              <a:t>Accelerator and Target Technology for Accelerator Driven Transmutation and Energy Production </a:t>
            </a:r>
            <a:r>
              <a:rPr lang="zh-CN" altLang="en-US" sz="1200" dirty="0">
                <a:solidFill>
                  <a:srgbClr val="000000"/>
                </a:solidFill>
                <a:latin typeface="Calibri" pitchFamily="34" charset="0"/>
                <a:ea typeface="黑体" panose="02010609060101010101" pitchFamily="49" charset="-122"/>
              </a:rPr>
              <a:t>”</a:t>
            </a:r>
            <a:r>
              <a:rPr lang="en-US" altLang="zh-CN" sz="1200" dirty="0">
                <a:solidFill>
                  <a:srgbClr val="000000"/>
                </a:solidFill>
                <a:latin typeface="Calibri" pitchFamily="34" charset="0"/>
                <a:ea typeface="黑体" panose="02010609060101010101" pitchFamily="49" charset="-122"/>
              </a:rPr>
              <a:t>2010</a:t>
            </a:r>
            <a:endParaRPr lang="zh-CN" altLang="en-US" sz="1200" dirty="0">
              <a:solidFill>
                <a:srgbClr val="A50021"/>
              </a:solidFill>
              <a:latin typeface="Arial" panose="020B0604020202090204" pitchFamily="34" charset="0"/>
              <a:ea typeface="黑体" panose="02010609060101010101" pitchFamily="49" charset="-122"/>
            </a:endParaRPr>
          </a:p>
        </p:txBody>
      </p:sp>
      <p:pic>
        <p:nvPicPr>
          <p:cNvPr id="3" name="图片 2"/>
          <p:cNvPicPr>
            <a:picLocks noChangeAspect="1"/>
          </p:cNvPicPr>
          <p:nvPr/>
        </p:nvPicPr>
        <p:blipFill>
          <a:blip r:embed="rId1"/>
          <a:stretch>
            <a:fillRect/>
          </a:stretch>
        </p:blipFill>
        <p:spPr>
          <a:xfrm>
            <a:off x="425657" y="1191228"/>
            <a:ext cx="6073278" cy="3222699"/>
          </a:xfrm>
          <a:prstGeom prst="rect">
            <a:avLst/>
          </a:prstGeom>
        </p:spPr>
      </p:pic>
      <p:pic>
        <p:nvPicPr>
          <p:cNvPr id="9" name="图片 8"/>
          <p:cNvPicPr>
            <a:picLocks noChangeAspect="1"/>
          </p:cNvPicPr>
          <p:nvPr/>
        </p:nvPicPr>
        <p:blipFill>
          <a:blip r:embed="rId2"/>
          <a:stretch>
            <a:fillRect/>
          </a:stretch>
        </p:blipFill>
        <p:spPr>
          <a:xfrm>
            <a:off x="6907890" y="1191228"/>
            <a:ext cx="4925137" cy="3258084"/>
          </a:xfrm>
          <a:prstGeom prst="rect">
            <a:avLst/>
          </a:prstGeom>
        </p:spPr>
      </p:pic>
      <p:sp>
        <p:nvSpPr>
          <p:cNvPr id="12" name="矩形 11"/>
          <p:cNvSpPr/>
          <p:nvPr/>
        </p:nvSpPr>
        <p:spPr>
          <a:xfrm>
            <a:off x="8280971" y="4413927"/>
            <a:ext cx="3552056" cy="829945"/>
          </a:xfrm>
          <a:prstGeom prst="rect">
            <a:avLst/>
          </a:prstGeom>
        </p:spPr>
        <p:txBody>
          <a:bodyPr wrap="square">
            <a:spAutoFit/>
          </a:bodyPr>
          <a:lstStyle/>
          <a:p>
            <a:r>
              <a:rPr lang="en-US" altLang="zh-CN" sz="1200" dirty="0">
                <a:highlight>
                  <a:srgbClr val="00FF00"/>
                </a:highlight>
                <a:latin typeface="Calibri" pitchFamily="34" charset="0"/>
              </a:rPr>
              <a:t>green</a:t>
            </a:r>
            <a:r>
              <a:rPr lang="en-US" altLang="zh-CN" sz="1200" dirty="0">
                <a:latin typeface="Calibri" pitchFamily="34" charset="0"/>
              </a:rPr>
              <a:t>   “ready”</a:t>
            </a:r>
            <a:endParaRPr lang="en-US" altLang="zh-CN" sz="1200" dirty="0">
              <a:latin typeface="Calibri" pitchFamily="34" charset="0"/>
            </a:endParaRPr>
          </a:p>
          <a:p>
            <a:r>
              <a:rPr lang="en-US" altLang="zh-CN" sz="1200" dirty="0">
                <a:highlight>
                  <a:srgbClr val="FFFF00"/>
                </a:highlight>
                <a:latin typeface="Calibri" pitchFamily="34" charset="0"/>
              </a:rPr>
              <a:t>yellow</a:t>
            </a:r>
            <a:r>
              <a:rPr lang="en-US" altLang="zh-CN" sz="1200" dirty="0">
                <a:latin typeface="Calibri" pitchFamily="34" charset="0"/>
              </a:rPr>
              <a:t>  “may be ready, but demonstration or further analysis is required”</a:t>
            </a:r>
            <a:endParaRPr lang="en-US" altLang="zh-CN" sz="1200" dirty="0">
              <a:latin typeface="Calibri" pitchFamily="34" charset="0"/>
            </a:endParaRPr>
          </a:p>
          <a:p>
            <a:r>
              <a:rPr lang="en-US" altLang="zh-CN" sz="1200" dirty="0">
                <a:highlight>
                  <a:srgbClr val="FF0000"/>
                </a:highlight>
                <a:latin typeface="Calibri" pitchFamily="34" charset="0"/>
              </a:rPr>
              <a:t>Red </a:t>
            </a:r>
            <a:r>
              <a:rPr lang="en-US" altLang="zh-CN" sz="1200" dirty="0">
                <a:latin typeface="Calibri" pitchFamily="34" charset="0"/>
              </a:rPr>
              <a:t>      “more development is required” </a:t>
            </a:r>
            <a:endParaRPr lang="en-US" altLang="zh-CN" sz="1200" dirty="0"/>
          </a:p>
        </p:txBody>
      </p:sp>
      <p:sp>
        <p:nvSpPr>
          <p:cNvPr id="14" name="文本框 13"/>
          <p:cNvSpPr txBox="1"/>
          <p:nvPr/>
        </p:nvSpPr>
        <p:spPr>
          <a:xfrm>
            <a:off x="342668" y="4663278"/>
            <a:ext cx="2916154" cy="1753235"/>
          </a:xfrm>
          <a:prstGeom prst="rect">
            <a:avLst/>
          </a:prstGeom>
          <a:noFill/>
        </p:spPr>
        <p:txBody>
          <a:bodyPr wrap="square" rtlCol="0">
            <a:spAutoFit/>
          </a:bodyPr>
          <a:lstStyle/>
          <a:p>
            <a:r>
              <a:rPr kumimoji="1" lang="en-US" altLang="zh-CN" sz="1800" dirty="0">
                <a:solidFill>
                  <a:srgbClr val="FF0000"/>
                </a:solidFill>
              </a:rPr>
              <a:t>MYRRHA:</a:t>
            </a:r>
            <a:endParaRPr kumimoji="1" lang="en-US" altLang="zh-CN" sz="1800" dirty="0">
              <a:solidFill>
                <a:srgbClr val="FF0000"/>
              </a:solidFill>
            </a:endParaRPr>
          </a:p>
          <a:p>
            <a:pPr marL="285750" indent="-285750">
              <a:buFont typeface="Arial" panose="020B0604020202090204" pitchFamily="34" charset="0"/>
              <a:buChar char="•"/>
            </a:pPr>
            <a:r>
              <a:rPr kumimoji="1" lang="en-US" altLang="zh-CN" sz="1800" dirty="0"/>
              <a:t>Beam-trip-duration tolerance is 3 s.</a:t>
            </a:r>
            <a:endParaRPr kumimoji="1" lang="en-US" altLang="zh-CN" sz="1800" dirty="0"/>
          </a:p>
          <a:p>
            <a:pPr marL="285750" indent="-285750">
              <a:buFont typeface="Arial" panose="020B0604020202090204" pitchFamily="34" charset="0"/>
              <a:buChar char="•"/>
            </a:pPr>
            <a:r>
              <a:rPr kumimoji="1" lang="en-US" altLang="zh-CN" sz="1800" dirty="0"/>
              <a:t>&lt; 3 s, rapid recovery</a:t>
            </a:r>
            <a:endParaRPr kumimoji="1" lang="en-US" altLang="zh-CN" sz="1800" dirty="0"/>
          </a:p>
          <a:p>
            <a:pPr marL="285750" indent="-285750">
              <a:buFont typeface="Arial" panose="020B0604020202090204" pitchFamily="34" charset="0"/>
              <a:buChar char="•"/>
            </a:pPr>
            <a:r>
              <a:rPr kumimoji="1" lang="en-US" altLang="zh-CN" sz="1800" dirty="0"/>
              <a:t>&gt; 3 s, &lt;10/3months</a:t>
            </a:r>
            <a:endParaRPr kumimoji="1" lang="en-US" altLang="zh-CN" sz="1800" dirty="0"/>
          </a:p>
          <a:p>
            <a:pPr marL="285750" indent="-285750">
              <a:buFont typeface="Arial" panose="020B0604020202090204" pitchFamily="34" charset="0"/>
              <a:buChar char="•"/>
            </a:pPr>
            <a:r>
              <a:rPr kumimoji="1" lang="en-US" altLang="zh-CN" sz="1800" dirty="0"/>
              <a:t>MTBF 250 hours</a:t>
            </a:r>
            <a:endParaRPr kumimoji="1" lang="en-US" altLang="zh-CN" sz="1800" dirty="0"/>
          </a:p>
        </p:txBody>
      </p:sp>
      <p:sp>
        <p:nvSpPr>
          <p:cNvPr id="15" name="矩形 14"/>
          <p:cNvSpPr/>
          <p:nvPr/>
        </p:nvSpPr>
        <p:spPr>
          <a:xfrm>
            <a:off x="6907889" y="5863339"/>
            <a:ext cx="4925138" cy="645160"/>
          </a:xfrm>
          <a:prstGeom prst="rect">
            <a:avLst/>
          </a:prstGeom>
        </p:spPr>
        <p:txBody>
          <a:bodyPr wrap="square">
            <a:spAutoFit/>
          </a:bodyPr>
          <a:lstStyle/>
          <a:p>
            <a:r>
              <a:rPr lang="en-US" altLang="zh-CN" sz="1200" dirty="0">
                <a:latin typeface="BnfhhgNwbrmjQyxfryAdvTTec369687"/>
              </a:rPr>
              <a:t>© </a:t>
            </a:r>
            <a:r>
              <a:rPr lang="en-US" altLang="zh-CN" sz="1200" dirty="0">
                <a:latin typeface="WqvvtqNmclpcNycpndAdvTT5ada87cc"/>
              </a:rPr>
              <a:t>Springer International Publishing Switzerland 2016</a:t>
            </a:r>
            <a:br>
              <a:rPr lang="en-US" altLang="zh-CN" sz="1200" dirty="0">
                <a:latin typeface="WqvvtqNmclpcNycpndAdvTT5ada87cc"/>
              </a:rPr>
            </a:br>
            <a:r>
              <a:rPr lang="en-US" altLang="zh-CN" sz="1200" dirty="0">
                <a:latin typeface="WqvvtqNmclpcNycpndAdvTT5ada87cc"/>
              </a:rPr>
              <a:t>J.-P. </a:t>
            </a:r>
            <a:r>
              <a:rPr lang="en-US" altLang="zh-CN" sz="1200" dirty="0" err="1">
                <a:latin typeface="WqvvtqNmclpcNycpndAdvTT5ada87cc"/>
              </a:rPr>
              <a:t>Revol</a:t>
            </a:r>
            <a:r>
              <a:rPr lang="en-US" altLang="zh-CN" sz="1200" dirty="0">
                <a:latin typeface="WqvvtqNmclpcNycpndAdvTT5ada87cc"/>
              </a:rPr>
              <a:t> et al. (eds.), </a:t>
            </a:r>
            <a:r>
              <a:rPr lang="en-US" altLang="zh-CN" sz="1200" dirty="0">
                <a:latin typeface="HmmtbnWnvskdBxrgylAdvTTf2e4df62.I"/>
              </a:rPr>
              <a:t>Thorium Energy for the World</a:t>
            </a:r>
            <a:r>
              <a:rPr lang="en-US" altLang="zh-CN" sz="1200" dirty="0">
                <a:latin typeface="WqvvtqNmclpcNycpndAdvTT5ada87cc"/>
              </a:rPr>
              <a:t>, DOI 10.1007/978-3-319-26542-1_13 </a:t>
            </a:r>
            <a:endParaRPr lang="en-US" altLang="zh-CN" sz="1200" dirty="0"/>
          </a:p>
        </p:txBody>
      </p:sp>
      <p:sp>
        <p:nvSpPr>
          <p:cNvPr id="17" name="文本框 16"/>
          <p:cNvSpPr txBox="1"/>
          <p:nvPr/>
        </p:nvSpPr>
        <p:spPr>
          <a:xfrm>
            <a:off x="3372691" y="4663278"/>
            <a:ext cx="3126244" cy="1753235"/>
          </a:xfrm>
          <a:prstGeom prst="rect">
            <a:avLst/>
          </a:prstGeom>
          <a:noFill/>
        </p:spPr>
        <p:txBody>
          <a:bodyPr wrap="square" rtlCol="0">
            <a:spAutoFit/>
          </a:bodyPr>
          <a:lstStyle/>
          <a:p>
            <a:r>
              <a:rPr kumimoji="1" lang="en-US" altLang="zh-CN" sz="1800" dirty="0" err="1">
                <a:solidFill>
                  <a:srgbClr val="FF0000"/>
                </a:solidFill>
              </a:rPr>
              <a:t>CiADS</a:t>
            </a:r>
            <a:r>
              <a:rPr kumimoji="1" lang="en-US" altLang="zh-CN" sz="1800" dirty="0">
                <a:solidFill>
                  <a:srgbClr val="FF0000"/>
                </a:solidFill>
              </a:rPr>
              <a:t>:</a:t>
            </a:r>
            <a:endParaRPr kumimoji="1" lang="en-US" altLang="zh-CN" sz="1800" dirty="0">
              <a:solidFill>
                <a:srgbClr val="FF0000"/>
              </a:solidFill>
            </a:endParaRPr>
          </a:p>
          <a:p>
            <a:pPr marL="285750" indent="-285750">
              <a:buFont typeface="Arial" panose="020B0604020202090204" pitchFamily="34" charset="0"/>
              <a:buChar char="•"/>
            </a:pPr>
            <a:r>
              <a:rPr kumimoji="1" lang="en-US" altLang="zh-CN" sz="1800" dirty="0"/>
              <a:t>Beam-trip-duration tolerance is 10 s.</a:t>
            </a:r>
            <a:endParaRPr kumimoji="1" lang="en-US" altLang="zh-CN" sz="1800" dirty="0"/>
          </a:p>
          <a:p>
            <a:pPr marL="285750" indent="-285750">
              <a:buFont typeface="Arial" panose="020B0604020202090204" pitchFamily="34" charset="0"/>
              <a:buChar char="•"/>
            </a:pPr>
            <a:r>
              <a:rPr kumimoji="1" lang="en-US" altLang="zh-CN" sz="1800" dirty="0"/>
              <a:t>&lt; 10 s, rapid recovery</a:t>
            </a:r>
            <a:endParaRPr kumimoji="1" lang="en-US" altLang="zh-CN" sz="1800" dirty="0"/>
          </a:p>
          <a:p>
            <a:pPr marL="285750" indent="-285750">
              <a:buFont typeface="Arial" panose="020B0604020202090204" pitchFamily="34" charset="0"/>
              <a:buChar char="•"/>
            </a:pPr>
            <a:r>
              <a:rPr kumimoji="1" lang="en-US" altLang="zh-CN" sz="1800" dirty="0"/>
              <a:t>10 s ~ 5 min, &lt;2500 /year</a:t>
            </a:r>
            <a:endParaRPr kumimoji="1" lang="en-US" altLang="zh-CN" sz="1800" dirty="0"/>
          </a:p>
          <a:p>
            <a:pPr marL="285750" indent="-285750">
              <a:buFont typeface="Arial" panose="020B0604020202090204" pitchFamily="34" charset="0"/>
              <a:buChar char="•"/>
            </a:pPr>
            <a:r>
              <a:rPr kumimoji="1" lang="en-US" altLang="zh-CN" sz="1800" dirty="0"/>
              <a:t>&gt; 5 min, &lt; 50 /year</a:t>
            </a:r>
            <a:endParaRPr kumimoji="1" lang="en-US" altLang="zh-CN" sz="1800" dirty="0"/>
          </a:p>
        </p:txBody>
      </p: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p:cNvSpPr/>
          <p:nvPr/>
        </p:nvSpPr>
        <p:spPr bwMode="auto">
          <a:xfrm>
            <a:off x="9457690" y="3582035"/>
            <a:ext cx="2578735" cy="1144003"/>
          </a:xfrm>
          <a:prstGeom prst="ellipse">
            <a:avLst/>
          </a:prstGeom>
          <a:solidFill>
            <a:schemeClr val="bg1"/>
          </a:solidFill>
          <a:ln w="57150" cap="flat" cmpd="sng" algn="ctr">
            <a:solidFill>
              <a:srgbClr val="00B050"/>
            </a:solidFill>
            <a:prstDash val="solid"/>
            <a:round/>
            <a:headEnd type="none" w="med" len="med"/>
            <a:tailEnd type="none" w="med" len="med"/>
          </a:ln>
        </p:spPr>
        <p:txBody>
          <a:bodyPr vert="horz" wrap="square" lIns="126000" tIns="82800" rIns="126000" bIns="82800" numCol="1" rtlCol="0" anchor="t" anchorCtr="0" compatLnSpc="1">
            <a:spAutoFit/>
          </a:bodyPr>
          <a:lstStyle/>
          <a:p>
            <a:pPr>
              <a:lnSpc>
                <a:spcPct val="100000"/>
              </a:lnSpc>
              <a:spcAft>
                <a:spcPct val="35000"/>
              </a:spcAft>
            </a:pPr>
            <a:r>
              <a:rPr lang="en-US" altLang="zh-CN" sz="1400" b="1" dirty="0">
                <a:effectLst>
                  <a:outerShdw blurRad="38100" dist="38100" dir="2700000" algn="tl">
                    <a:srgbClr val="000000">
                      <a:alpha val="43137"/>
                    </a:srgbClr>
                  </a:outerShdw>
                </a:effectLst>
                <a:latin typeface="Times New Roman" panose="02020503050405090304" pitchFamily="18" charset="0"/>
              </a:rPr>
              <a:t>T2</a:t>
            </a:r>
            <a:r>
              <a:rPr lang="zh-CN" altLang="en-US" sz="1400" b="1" dirty="0">
                <a:effectLst>
                  <a:outerShdw blurRad="38100" dist="38100" dir="2700000" algn="tl">
                    <a:srgbClr val="000000">
                      <a:alpha val="43137"/>
                    </a:srgbClr>
                  </a:outerShdw>
                </a:effectLst>
                <a:latin typeface="Times New Roman" panose="02020503050405090304" pitchFamily="18" charset="0"/>
              </a:rPr>
              <a:t>：</a:t>
            </a:r>
            <a:r>
              <a:rPr lang="en-US" altLang="zh-CN" sz="1400" b="1" dirty="0">
                <a:effectLst>
                  <a:outerShdw blurRad="38100" dist="38100" dir="2700000" algn="tl">
                    <a:srgbClr val="000000">
                      <a:alpha val="43137"/>
                    </a:srgbClr>
                  </a:outerShdw>
                </a:effectLst>
                <a:latin typeface="Times New Roman" panose="02020503050405090304" pitchFamily="18" charset="0"/>
              </a:rPr>
              <a:t>liquid metal target, high-power</a:t>
            </a:r>
            <a:br>
              <a:rPr lang="en-US" altLang="zh-CN" sz="1400" b="1" dirty="0">
                <a:effectLst>
                  <a:outerShdw blurRad="38100" dist="38100" dir="2700000" algn="tl">
                    <a:srgbClr val="000000">
                      <a:alpha val="43137"/>
                    </a:srgbClr>
                  </a:outerShdw>
                </a:effectLst>
                <a:latin typeface="Times New Roman" panose="02020503050405090304" pitchFamily="18" charset="0"/>
              </a:rPr>
            </a:br>
            <a:r>
              <a:rPr lang="en-US" altLang="zh-CN" sz="1400" b="1" dirty="0">
                <a:effectLst>
                  <a:outerShdw blurRad="38100" dist="38100" dir="2700000" algn="tl">
                    <a:srgbClr val="000000">
                      <a:alpha val="43137"/>
                    </a:srgbClr>
                  </a:outerShdw>
                </a:effectLst>
                <a:latin typeface="Times New Roman" panose="02020503050405090304" pitchFamily="18" charset="0"/>
              </a:rPr>
              <a:t>neutron source</a:t>
            </a:r>
            <a:endParaRPr lang="en-US" altLang="zh-CN" sz="1400" b="1" dirty="0">
              <a:solidFill>
                <a:srgbClr val="A50021"/>
              </a:solidFill>
              <a:effectLst>
                <a:outerShdw blurRad="38100" dist="38100" dir="2700000" algn="tl">
                  <a:srgbClr val="000000">
                    <a:alpha val="43137"/>
                  </a:srgbClr>
                </a:outerShdw>
              </a:effectLst>
              <a:latin typeface="Times New Roman" panose="02020503050405090304" pitchFamily="18" charset="0"/>
              <a:ea typeface="黑体" panose="02010609060101010101" pitchFamily="49" charset="-122"/>
            </a:endParaRPr>
          </a:p>
        </p:txBody>
      </p:sp>
      <p:sp>
        <p:nvSpPr>
          <p:cNvPr id="10" name="椭圆 9"/>
          <p:cNvSpPr/>
          <p:nvPr/>
        </p:nvSpPr>
        <p:spPr bwMode="auto">
          <a:xfrm>
            <a:off x="6610350" y="5019040"/>
            <a:ext cx="1894840" cy="1544179"/>
          </a:xfrm>
          <a:prstGeom prst="ellipse">
            <a:avLst/>
          </a:prstGeom>
          <a:solidFill>
            <a:schemeClr val="bg1"/>
          </a:solidFill>
          <a:ln w="57150" cap="flat" cmpd="sng" algn="ctr">
            <a:solidFill>
              <a:srgbClr val="00B050"/>
            </a:solidFill>
            <a:prstDash val="solid"/>
            <a:round/>
            <a:headEnd type="none" w="med" len="med"/>
            <a:tailEnd type="none" w="med" len="med"/>
          </a:ln>
        </p:spPr>
        <p:txBody>
          <a:bodyPr vert="horz" wrap="square" lIns="126000" tIns="82800" rIns="126000" bIns="82800" numCol="1" rtlCol="0" anchor="t" anchorCtr="0" compatLnSpc="1">
            <a:spAutoFit/>
          </a:bodyPr>
          <a:lstStyle/>
          <a:p>
            <a:pPr fontAlgn="base">
              <a:lnSpc>
                <a:spcPct val="110000"/>
              </a:lnSpc>
              <a:spcBef>
                <a:spcPct val="0"/>
              </a:spcBef>
              <a:spcAft>
                <a:spcPct val="35000"/>
              </a:spcAft>
            </a:pPr>
            <a:r>
              <a:rPr lang="en-US" altLang="zh-CN" sz="1400" b="1" dirty="0">
                <a:solidFill>
                  <a:srgbClr val="A50021"/>
                </a:solidFill>
                <a:effectLst>
                  <a:outerShdw blurRad="38100" dist="38100" dir="2700000" algn="tl">
                    <a:srgbClr val="000000">
                      <a:alpha val="43137"/>
                    </a:srgbClr>
                  </a:outerShdw>
                </a:effectLst>
                <a:latin typeface="Times New Roman" panose="02020503050405090304" pitchFamily="18" charset="0"/>
                <a:ea typeface="黑体" panose="02010609060101010101" pitchFamily="49" charset="-122"/>
              </a:rPr>
              <a:t>T4</a:t>
            </a:r>
            <a:r>
              <a:rPr lang="zh-CN" altLang="en-US" sz="1400" b="1" dirty="0">
                <a:solidFill>
                  <a:srgbClr val="A50021"/>
                </a:solidFill>
                <a:effectLst>
                  <a:outerShdw blurRad="38100" dist="38100" dir="2700000" algn="tl">
                    <a:srgbClr val="000000">
                      <a:alpha val="43137"/>
                    </a:srgbClr>
                  </a:outerShdw>
                </a:effectLst>
                <a:latin typeface="Times New Roman" panose="02020503050405090304" pitchFamily="18" charset="0"/>
                <a:ea typeface="黑体" panose="02010609060101010101" pitchFamily="49" charset="-122"/>
              </a:rPr>
              <a:t>：</a:t>
            </a:r>
            <a:r>
              <a:rPr lang="en-US" altLang="zh-CN" sz="1400" b="1" dirty="0">
                <a:solidFill>
                  <a:srgbClr val="A50021"/>
                </a:solidFill>
                <a:effectLst>
                  <a:outerShdw blurRad="38100" dist="38100" dir="2700000" algn="tl">
                    <a:srgbClr val="000000">
                      <a:alpha val="43137"/>
                    </a:srgbClr>
                  </a:outerShdw>
                </a:effectLst>
                <a:latin typeface="Times New Roman" panose="02020503050405090304" pitchFamily="18" charset="0"/>
                <a:ea typeface="黑体" panose="02010609060101010101" pitchFamily="49" charset="-122"/>
              </a:rPr>
              <a:t>LBE sub-critical reactor</a:t>
            </a:r>
            <a:endParaRPr lang="en-US" altLang="zh-CN" sz="1400" b="1" dirty="0">
              <a:solidFill>
                <a:srgbClr val="A50021"/>
              </a:solidFill>
              <a:effectLst>
                <a:outerShdw blurRad="38100" dist="38100" dir="2700000" algn="tl">
                  <a:srgbClr val="000000">
                    <a:alpha val="43137"/>
                  </a:srgbClr>
                </a:outerShdw>
              </a:effectLst>
              <a:latin typeface="Times New Roman" panose="02020503050405090304" pitchFamily="18" charset="0"/>
              <a:ea typeface="黑体" panose="02010609060101010101" pitchFamily="49" charset="-122"/>
            </a:endParaRPr>
          </a:p>
          <a:p>
            <a:pPr fontAlgn="base">
              <a:lnSpc>
                <a:spcPct val="110000"/>
              </a:lnSpc>
              <a:spcBef>
                <a:spcPct val="0"/>
              </a:spcBef>
              <a:spcAft>
                <a:spcPct val="35000"/>
              </a:spcAft>
            </a:pPr>
            <a:r>
              <a:rPr lang="en-US" altLang="zh-CN" sz="1400" b="1" dirty="0">
                <a:effectLst>
                  <a:outerShdw blurRad="38100" dist="38100" dir="2700000" algn="tl">
                    <a:srgbClr val="000000">
                      <a:alpha val="43137"/>
                    </a:srgbClr>
                  </a:outerShdw>
                </a:effectLst>
                <a:latin typeface="Times New Roman" panose="02020503050405090304" pitchFamily="18" charset="0"/>
              </a:rPr>
              <a:t>~10</a:t>
            </a:r>
            <a:r>
              <a:rPr lang="zh-CN" altLang="en-US" sz="1400" b="1" dirty="0">
                <a:effectLst>
                  <a:outerShdw blurRad="38100" dist="38100" dir="2700000" algn="tl">
                    <a:srgbClr val="000000">
                      <a:alpha val="43137"/>
                    </a:srgbClr>
                  </a:outerShdw>
                </a:effectLst>
                <a:latin typeface="Times New Roman" panose="02020503050405090304" pitchFamily="18" charset="0"/>
              </a:rPr>
              <a:t> </a:t>
            </a:r>
            <a:r>
              <a:rPr lang="en-US" altLang="zh-CN" sz="1400" b="1" dirty="0">
                <a:effectLst>
                  <a:outerShdw blurRad="38100" dist="38100" dir="2700000" algn="tl">
                    <a:srgbClr val="000000">
                      <a:alpha val="43137"/>
                    </a:srgbClr>
                  </a:outerShdw>
                </a:effectLst>
                <a:latin typeface="Times New Roman" panose="02020503050405090304" pitchFamily="18" charset="0"/>
              </a:rPr>
              <a:t>MW</a:t>
            </a:r>
            <a:endParaRPr lang="en-US" altLang="zh-CN" sz="1400" b="1" dirty="0">
              <a:solidFill>
                <a:srgbClr val="A50021"/>
              </a:solidFill>
              <a:effectLst>
                <a:outerShdw blurRad="38100" dist="38100" dir="2700000" algn="tl">
                  <a:srgbClr val="000000">
                    <a:alpha val="43137"/>
                  </a:srgbClr>
                </a:outerShdw>
              </a:effectLst>
              <a:latin typeface="Times New Roman" panose="02020503050405090304" pitchFamily="18" charset="0"/>
              <a:ea typeface="黑体" panose="02010609060101010101" pitchFamily="49" charset="-122"/>
            </a:endParaRPr>
          </a:p>
        </p:txBody>
      </p:sp>
      <p:sp>
        <p:nvSpPr>
          <p:cNvPr id="13" name="椭圆 12"/>
          <p:cNvSpPr/>
          <p:nvPr/>
        </p:nvSpPr>
        <p:spPr bwMode="auto">
          <a:xfrm>
            <a:off x="10175240" y="4955030"/>
            <a:ext cx="1861185" cy="1544066"/>
          </a:xfrm>
          <a:prstGeom prst="ellipse">
            <a:avLst/>
          </a:prstGeom>
          <a:solidFill>
            <a:schemeClr val="bg1"/>
          </a:solidFill>
          <a:ln w="57150" cap="flat" cmpd="sng" algn="ctr">
            <a:solidFill>
              <a:srgbClr val="00B050"/>
            </a:solidFill>
            <a:prstDash val="solid"/>
            <a:round/>
            <a:headEnd type="none" w="med" len="med"/>
            <a:tailEnd type="none" w="med" len="med"/>
          </a:ln>
        </p:spPr>
        <p:txBody>
          <a:bodyPr vert="horz" wrap="square" lIns="126000" tIns="82800" rIns="126000" bIns="82800" numCol="1" rtlCol="0" anchor="t" anchorCtr="0" compatLnSpc="1">
            <a:spAutoFit/>
          </a:bodyPr>
          <a:lstStyle/>
          <a:p>
            <a:pPr fontAlgn="base">
              <a:lnSpc>
                <a:spcPct val="110000"/>
              </a:lnSpc>
              <a:spcBef>
                <a:spcPct val="0"/>
              </a:spcBef>
              <a:spcAft>
                <a:spcPct val="35000"/>
              </a:spcAft>
            </a:pPr>
            <a:r>
              <a:rPr lang="en-US" altLang="zh-CN" sz="1400" b="1" dirty="0">
                <a:solidFill>
                  <a:srgbClr val="A50021"/>
                </a:solidFill>
                <a:effectLst>
                  <a:outerShdw blurRad="38100" dist="38100" dir="2700000" algn="tl">
                    <a:srgbClr val="000000">
                      <a:alpha val="43137"/>
                    </a:srgbClr>
                  </a:outerShdw>
                </a:effectLst>
                <a:latin typeface="Times New Roman" panose="02020503050405090304" pitchFamily="18" charset="0"/>
                <a:ea typeface="黑体" panose="02010609060101010101" pitchFamily="49" charset="-122"/>
              </a:rPr>
              <a:t>T3</a:t>
            </a:r>
            <a:r>
              <a:rPr lang="zh-CN" altLang="en-US" sz="1400" b="1" dirty="0">
                <a:solidFill>
                  <a:srgbClr val="A50021"/>
                </a:solidFill>
                <a:effectLst>
                  <a:outerShdw blurRad="38100" dist="38100" dir="2700000" algn="tl">
                    <a:srgbClr val="000000">
                      <a:alpha val="43137"/>
                    </a:srgbClr>
                  </a:outerShdw>
                </a:effectLst>
                <a:latin typeface="Times New Roman" panose="02020503050405090304" pitchFamily="18" charset="0"/>
                <a:ea typeface="黑体" panose="02010609060101010101" pitchFamily="49" charset="-122"/>
              </a:rPr>
              <a:t>：</a:t>
            </a:r>
            <a:r>
              <a:rPr lang="en-US" altLang="zh-CN" sz="1400" b="1" dirty="0">
                <a:solidFill>
                  <a:srgbClr val="A50021"/>
                </a:solidFill>
                <a:effectLst>
                  <a:outerShdw blurRad="38100" dist="38100" dir="2700000" algn="tl">
                    <a:srgbClr val="000000">
                      <a:alpha val="43137"/>
                    </a:srgbClr>
                  </a:outerShdw>
                </a:effectLst>
                <a:latin typeface="Times New Roman" panose="02020503050405090304" pitchFamily="18" charset="0"/>
                <a:ea typeface="黑体" panose="02010609060101010101" pitchFamily="49" charset="-122"/>
              </a:rPr>
              <a:t>granular target exp. </a:t>
            </a:r>
            <a:r>
              <a:rPr lang="en-US" altLang="zh-CN" sz="1400" b="1" dirty="0">
                <a:effectLst>
                  <a:outerShdw blurRad="38100" dist="38100" dir="2700000" algn="tl">
                    <a:srgbClr val="000000">
                      <a:alpha val="43137"/>
                    </a:srgbClr>
                  </a:outerShdw>
                </a:effectLst>
                <a:latin typeface="Times New Roman" panose="02020503050405090304" pitchFamily="18" charset="0"/>
              </a:rPr>
              <a:t>2.5</a:t>
            </a:r>
            <a:r>
              <a:rPr lang="zh-CN" altLang="en-US" sz="1400" b="1" dirty="0">
                <a:effectLst>
                  <a:outerShdw blurRad="38100" dist="38100" dir="2700000" algn="tl">
                    <a:srgbClr val="000000">
                      <a:alpha val="43137"/>
                    </a:srgbClr>
                  </a:outerShdw>
                </a:effectLst>
                <a:latin typeface="Times New Roman" panose="02020503050405090304" pitchFamily="18" charset="0"/>
              </a:rPr>
              <a:t> </a:t>
            </a:r>
            <a:r>
              <a:rPr lang="en-US" altLang="zh-CN" sz="1400" b="1" dirty="0">
                <a:effectLst>
                  <a:outerShdw blurRad="38100" dist="38100" dir="2700000" algn="tl">
                    <a:srgbClr val="000000">
                      <a:alpha val="43137"/>
                    </a:srgbClr>
                  </a:outerShdw>
                </a:effectLst>
                <a:latin typeface="Times New Roman" panose="02020503050405090304" pitchFamily="18" charset="0"/>
              </a:rPr>
              <a:t>MW</a:t>
            </a:r>
            <a:br>
              <a:rPr lang="en-US" altLang="zh-CN" sz="1400" b="1" dirty="0">
                <a:solidFill>
                  <a:srgbClr val="A50021"/>
                </a:solidFill>
                <a:effectLst>
                  <a:outerShdw blurRad="38100" dist="38100" dir="2700000" algn="tl">
                    <a:srgbClr val="000000">
                      <a:alpha val="43137"/>
                    </a:srgbClr>
                  </a:outerShdw>
                </a:effectLst>
                <a:latin typeface="Times New Roman" panose="02020503050405090304" pitchFamily="18" charset="0"/>
                <a:ea typeface="黑体" panose="02010609060101010101" pitchFamily="49" charset="-122"/>
              </a:rPr>
            </a:br>
            <a:r>
              <a:rPr lang="en-US" altLang="zh-CN" sz="1400" b="1" dirty="0">
                <a:solidFill>
                  <a:srgbClr val="A50021"/>
                </a:solidFill>
                <a:effectLst>
                  <a:outerShdw blurRad="38100" dist="38100" dir="2700000" algn="tl">
                    <a:srgbClr val="000000">
                      <a:alpha val="43137"/>
                    </a:srgbClr>
                  </a:outerShdw>
                </a:effectLst>
                <a:latin typeface="Times New Roman" panose="02020503050405090304" pitchFamily="18" charset="0"/>
                <a:ea typeface="黑体" panose="02010609060101010101" pitchFamily="49" charset="-122"/>
              </a:rPr>
              <a:t>licenses</a:t>
            </a:r>
            <a:endParaRPr lang="en-US" altLang="zh-CN" sz="1400" b="1" dirty="0">
              <a:effectLst>
                <a:outerShdw blurRad="38100" dist="38100" dir="2700000" algn="tl">
                  <a:srgbClr val="000000">
                    <a:alpha val="43137"/>
                  </a:srgbClr>
                </a:outerShdw>
              </a:effectLst>
              <a:latin typeface="Times New Roman" panose="02020503050405090304" pitchFamily="18" charset="0"/>
            </a:endParaRPr>
          </a:p>
        </p:txBody>
      </p:sp>
      <p:sp>
        <p:nvSpPr>
          <p:cNvPr id="22" name="椭圆 21"/>
          <p:cNvSpPr/>
          <p:nvPr/>
        </p:nvSpPr>
        <p:spPr bwMode="auto">
          <a:xfrm>
            <a:off x="9457470" y="2475477"/>
            <a:ext cx="2499580" cy="877566"/>
          </a:xfrm>
          <a:prstGeom prst="ellipse">
            <a:avLst/>
          </a:prstGeom>
          <a:solidFill>
            <a:schemeClr val="bg1"/>
          </a:solidFill>
          <a:ln w="57150" cap="flat" cmpd="sng" algn="ctr">
            <a:solidFill>
              <a:srgbClr val="00B050"/>
            </a:solidFill>
            <a:prstDash val="solid"/>
            <a:round/>
            <a:headEnd type="none" w="med" len="med"/>
            <a:tailEnd type="none" w="med" len="med"/>
          </a:ln>
        </p:spPr>
        <p:txBody>
          <a:bodyPr vert="horz" wrap="square" lIns="126000" tIns="82800" rIns="126000" bIns="82800" numCol="1" rtlCol="0" anchor="t" anchorCtr="0" compatLnSpc="1">
            <a:spAutoFit/>
          </a:bodyPr>
          <a:lstStyle/>
          <a:p>
            <a:pPr fontAlgn="base">
              <a:lnSpc>
                <a:spcPct val="110000"/>
              </a:lnSpc>
              <a:spcBef>
                <a:spcPct val="0"/>
              </a:spcBef>
              <a:spcAft>
                <a:spcPct val="35000"/>
              </a:spcAft>
            </a:pPr>
            <a:r>
              <a:rPr lang="en-US" altLang="zh-CN" sz="1400" b="1" dirty="0">
                <a:solidFill>
                  <a:srgbClr val="A50021"/>
                </a:solidFill>
                <a:effectLst>
                  <a:outerShdw blurRad="38100" dist="38100" dir="2700000" algn="tl">
                    <a:srgbClr val="000000">
                      <a:alpha val="43137"/>
                    </a:srgbClr>
                  </a:outerShdw>
                </a:effectLst>
                <a:latin typeface="Times New Roman" panose="02020503050405090304" pitchFamily="18" charset="0"/>
                <a:ea typeface="黑体" panose="02010609060101010101" pitchFamily="49" charset="-122"/>
              </a:rPr>
              <a:t>T1</a:t>
            </a:r>
            <a:r>
              <a:rPr lang="zh-CN" altLang="en-US" sz="1400" b="1" dirty="0">
                <a:solidFill>
                  <a:srgbClr val="A50021"/>
                </a:solidFill>
                <a:effectLst>
                  <a:outerShdw blurRad="38100" dist="38100" dir="2700000" algn="tl">
                    <a:srgbClr val="000000">
                      <a:alpha val="43137"/>
                    </a:srgbClr>
                  </a:outerShdw>
                </a:effectLst>
                <a:latin typeface="Times New Roman" panose="02020503050405090304" pitchFamily="18" charset="0"/>
                <a:ea typeface="黑体" panose="02010609060101010101" pitchFamily="49" charset="-122"/>
              </a:rPr>
              <a:t>：</a:t>
            </a:r>
            <a:r>
              <a:rPr lang="en-US" altLang="zh-CN" sz="1400" b="1" dirty="0">
                <a:solidFill>
                  <a:srgbClr val="A50021"/>
                </a:solidFill>
                <a:effectLst>
                  <a:outerShdw blurRad="38100" dist="38100" dir="2700000" algn="tl">
                    <a:srgbClr val="000000">
                      <a:alpha val="43137"/>
                    </a:srgbClr>
                  </a:outerShdw>
                </a:effectLst>
                <a:latin typeface="Times New Roman" panose="02020503050405090304" pitchFamily="18" charset="0"/>
                <a:ea typeface="黑体" panose="02010609060101010101" pitchFamily="49" charset="-122"/>
              </a:rPr>
              <a:t>dump, low-power exp. , ……</a:t>
            </a:r>
            <a:endParaRPr lang="en-US" altLang="zh-CN" sz="1400" b="1" dirty="0">
              <a:solidFill>
                <a:srgbClr val="A50021"/>
              </a:solidFill>
              <a:effectLst>
                <a:outerShdw blurRad="38100" dist="38100" dir="2700000" algn="tl">
                  <a:srgbClr val="000000">
                    <a:alpha val="43137"/>
                  </a:srgbClr>
                </a:outerShdw>
              </a:effectLst>
              <a:latin typeface="Times New Roman" panose="02020503050405090304" pitchFamily="18" charset="0"/>
              <a:ea typeface="黑体" panose="02010609060101010101" pitchFamily="49" charset="-122"/>
            </a:endParaRPr>
          </a:p>
        </p:txBody>
      </p:sp>
      <p:sp>
        <p:nvSpPr>
          <p:cNvPr id="4" name="标题 3"/>
          <p:cNvSpPr>
            <a:spLocks noGrp="1"/>
          </p:cNvSpPr>
          <p:nvPr>
            <p:ph type="title"/>
          </p:nvPr>
        </p:nvSpPr>
        <p:spPr/>
        <p:txBody>
          <a:bodyPr/>
          <a:lstStyle/>
          <a:p>
            <a:pPr algn="l"/>
            <a:r>
              <a:rPr altLang="zh-CN" dirty="0"/>
              <a:t>Terminals plan</a:t>
            </a:r>
            <a:r>
              <a:rPr lang="en-US" altLang="zh-CN" dirty="0"/>
              <a:t>ned</a:t>
            </a:r>
            <a:r>
              <a:rPr altLang="zh-CN" dirty="0"/>
              <a:t> of </a:t>
            </a:r>
            <a:r>
              <a:rPr altLang="zh-CN" dirty="0" err="1"/>
              <a:t>CiADS</a:t>
            </a:r>
            <a:endParaRPr altLang="zh-CN" dirty="0"/>
          </a:p>
        </p:txBody>
      </p:sp>
      <p:pic>
        <p:nvPicPr>
          <p:cNvPr id="62" name="图片 61"/>
          <p:cNvPicPr>
            <a:picLocks noChangeAspect="1"/>
          </p:cNvPicPr>
          <p:nvPr/>
        </p:nvPicPr>
        <p:blipFill rotWithShape="1">
          <a:blip r:embed="rId1" cstate="print"/>
          <a:srcRect/>
          <a:stretch>
            <a:fillRect/>
          </a:stretch>
        </p:blipFill>
        <p:spPr>
          <a:xfrm>
            <a:off x="8352790" y="129540"/>
            <a:ext cx="3864610" cy="2280285"/>
          </a:xfrm>
          <a:prstGeom prst="rect">
            <a:avLst/>
          </a:prstGeom>
        </p:spPr>
      </p:pic>
      <p:sp>
        <p:nvSpPr>
          <p:cNvPr id="63" name="文本框 62"/>
          <p:cNvSpPr txBox="1"/>
          <p:nvPr/>
        </p:nvSpPr>
        <p:spPr>
          <a:xfrm>
            <a:off x="7867650" y="1414780"/>
            <a:ext cx="1056005" cy="707886"/>
          </a:xfrm>
          <a:prstGeom prst="rect">
            <a:avLst/>
          </a:prstGeom>
          <a:solidFill>
            <a:schemeClr val="bg1"/>
          </a:solidFill>
          <a:ln w="57150" cap="flat" cmpd="sng" algn="ctr">
            <a:solidFill>
              <a:srgbClr val="00B050"/>
            </a:solidFill>
            <a:prstDash val="solid"/>
            <a:round/>
            <a:headEnd type="none" w="med" len="med"/>
            <a:tailEnd type="none" w="med" len="med"/>
          </a:ln>
        </p:spPr>
        <p:txBody>
          <a:bodyPr vert="horz" wrap="square" lIns="126000" tIns="82800" rIns="126000" bIns="82800" numCol="1" rtlCol="0" anchor="t" anchorCtr="0" compatLnSpc="1">
            <a:spAutoFit/>
          </a:bodyPr>
          <a:lstStyle>
            <a:defPPr>
              <a:defRPr lang="en-GB"/>
            </a:defPPr>
            <a:lvl1pPr>
              <a:lnSpc>
                <a:spcPct val="110000"/>
              </a:lnSpc>
              <a:spcAft>
                <a:spcPct val="35000"/>
              </a:spcAft>
              <a:defRPr sz="1400" b="1">
                <a:effectLst>
                  <a:outerShdw blurRad="38100" dist="38100" dir="2700000" algn="tl">
                    <a:srgbClr val="000000">
                      <a:alpha val="43137"/>
                    </a:srgbClr>
                  </a:outerShdw>
                </a:effectLst>
                <a:latin typeface="Times New Roman" panose="02020503050405090304" pitchFamily="18" charset="0"/>
              </a:defRPr>
            </a:lvl1pPr>
          </a:lstStyle>
          <a:p>
            <a:r>
              <a:rPr lang="en-US" altLang="zh-CN" dirty="0"/>
              <a:t>T5:ISOL target</a:t>
            </a:r>
            <a:endParaRPr lang="en-US" altLang="zh-CN" dirty="0"/>
          </a:p>
        </p:txBody>
      </p:sp>
      <p:sp>
        <p:nvSpPr>
          <p:cNvPr id="66" name="内容占位符 2"/>
          <p:cNvSpPr txBox="1"/>
          <p:nvPr/>
        </p:nvSpPr>
        <p:spPr>
          <a:xfrm>
            <a:off x="427990" y="4091940"/>
            <a:ext cx="6075680" cy="2426335"/>
          </a:xfrm>
          <a:prstGeom prst="rect">
            <a:avLst/>
          </a:prstGeom>
        </p:spPr>
        <p:txBody>
          <a:bodyPr>
            <a:normAutofit/>
          </a:bodyPr>
          <a:lstStyle>
            <a:lvl1pPr marL="342900" indent="-342900" algn="l" rtl="0" eaLnBrk="1" fontAlgn="base" hangingPunct="1">
              <a:spcBef>
                <a:spcPct val="20000"/>
              </a:spcBef>
              <a:spcAft>
                <a:spcPct val="0"/>
              </a:spcAft>
              <a:buClr>
                <a:srgbClr val="F1AF00"/>
              </a:buClr>
              <a:buChar char="•"/>
              <a:defRPr sz="2400" b="1">
                <a:solidFill>
                  <a:schemeClr val="tx1"/>
                </a:solidFill>
                <a:latin typeface="+mn-lt"/>
                <a:ea typeface="+mn-ea"/>
                <a:cs typeface="+mn-cs"/>
              </a:defRPr>
            </a:lvl1pPr>
            <a:lvl2pPr marL="742950" indent="-285750" algn="l" rtl="0" eaLnBrk="1" fontAlgn="base" hangingPunct="1">
              <a:spcBef>
                <a:spcPct val="20000"/>
              </a:spcBef>
              <a:spcAft>
                <a:spcPct val="0"/>
              </a:spcAft>
              <a:buClr>
                <a:srgbClr val="F1AF00"/>
              </a:buClr>
              <a:buFont typeface="Arial" panose="020B0604020202090204" pitchFamily="34" charset="0"/>
              <a:buChar char="–"/>
              <a:defRPr sz="2100">
                <a:solidFill>
                  <a:srgbClr val="00338F"/>
                </a:solidFill>
                <a:latin typeface="+mn-lt"/>
              </a:defRPr>
            </a:lvl2pPr>
            <a:lvl3pPr marL="1143000" indent="-228600" algn="l" rtl="0" eaLnBrk="1" fontAlgn="base" hangingPunct="1">
              <a:spcBef>
                <a:spcPct val="20000"/>
              </a:spcBef>
              <a:spcAft>
                <a:spcPct val="0"/>
              </a:spcAft>
              <a:buClr>
                <a:srgbClr val="F1AF00"/>
              </a:buClr>
              <a:buFont typeface="Wingdings" panose="05000000000000000000" pitchFamily="2" charset="2"/>
              <a:buChar char="§"/>
              <a:defRPr sz="1900">
                <a:solidFill>
                  <a:srgbClr val="00338F"/>
                </a:solidFill>
                <a:latin typeface="+mn-lt"/>
              </a:defRPr>
            </a:lvl3pPr>
            <a:lvl4pPr marL="1600200" indent="-228600" algn="l" rtl="0" eaLnBrk="1" fontAlgn="base" hangingPunct="1">
              <a:spcBef>
                <a:spcPct val="20000"/>
              </a:spcBef>
              <a:spcAft>
                <a:spcPct val="0"/>
              </a:spcAft>
              <a:buClr>
                <a:srgbClr val="F1AF00"/>
              </a:buClr>
              <a:buChar char="•"/>
              <a:defRPr sz="2000" i="1">
                <a:solidFill>
                  <a:srgbClr val="00338F"/>
                </a:solidFill>
                <a:latin typeface="+mn-lt"/>
              </a:defRPr>
            </a:lvl4pPr>
            <a:lvl5pPr marL="2057400" indent="-228600" algn="l" rtl="0" eaLnBrk="1" fontAlgn="base" hangingPunct="1">
              <a:spcBef>
                <a:spcPct val="20000"/>
              </a:spcBef>
              <a:spcAft>
                <a:spcPct val="0"/>
              </a:spcAft>
              <a:buClr>
                <a:srgbClr val="F1AF00"/>
              </a:buClr>
              <a:buChar char="o"/>
              <a:defRPr sz="1600">
                <a:solidFill>
                  <a:srgbClr val="00338F"/>
                </a:solidFill>
                <a:latin typeface="+mn-lt"/>
              </a:defRPr>
            </a:lvl5pPr>
            <a:lvl6pPr marL="2514600" indent="-228600" algn="l" rtl="0" eaLnBrk="1" fontAlgn="base" hangingPunct="1">
              <a:spcBef>
                <a:spcPct val="20000"/>
              </a:spcBef>
              <a:spcAft>
                <a:spcPct val="0"/>
              </a:spcAft>
              <a:buClr>
                <a:srgbClr val="F1AF00"/>
              </a:buClr>
              <a:buChar char="o"/>
              <a:defRPr sz="1600">
                <a:solidFill>
                  <a:srgbClr val="00338F"/>
                </a:solidFill>
                <a:latin typeface="+mn-lt"/>
              </a:defRPr>
            </a:lvl6pPr>
            <a:lvl7pPr marL="2971800" indent="-228600" algn="l" rtl="0" eaLnBrk="1" fontAlgn="base" hangingPunct="1">
              <a:spcBef>
                <a:spcPct val="20000"/>
              </a:spcBef>
              <a:spcAft>
                <a:spcPct val="0"/>
              </a:spcAft>
              <a:buClr>
                <a:srgbClr val="F1AF00"/>
              </a:buClr>
              <a:buChar char="o"/>
              <a:defRPr sz="1600">
                <a:solidFill>
                  <a:srgbClr val="00338F"/>
                </a:solidFill>
                <a:latin typeface="+mn-lt"/>
              </a:defRPr>
            </a:lvl7pPr>
            <a:lvl8pPr marL="3429000" indent="-228600" algn="l" rtl="0" eaLnBrk="1" fontAlgn="base" hangingPunct="1">
              <a:spcBef>
                <a:spcPct val="20000"/>
              </a:spcBef>
              <a:spcAft>
                <a:spcPct val="0"/>
              </a:spcAft>
              <a:buClr>
                <a:srgbClr val="F1AF00"/>
              </a:buClr>
              <a:buChar char="o"/>
              <a:defRPr sz="1600">
                <a:solidFill>
                  <a:srgbClr val="00338F"/>
                </a:solidFill>
                <a:latin typeface="+mn-lt"/>
              </a:defRPr>
            </a:lvl8pPr>
            <a:lvl9pPr marL="3886200" indent="-228600" algn="l" rtl="0" eaLnBrk="1" fontAlgn="base" hangingPunct="1">
              <a:spcBef>
                <a:spcPct val="20000"/>
              </a:spcBef>
              <a:spcAft>
                <a:spcPct val="0"/>
              </a:spcAft>
              <a:buClr>
                <a:srgbClr val="F1AF00"/>
              </a:buClr>
              <a:buChar char="o"/>
              <a:defRPr sz="1600">
                <a:solidFill>
                  <a:srgbClr val="00338F"/>
                </a:solidFill>
                <a:latin typeface="+mn-lt"/>
              </a:defRPr>
            </a:lvl9pPr>
          </a:lstStyle>
          <a:p>
            <a:r>
              <a:rPr lang="en-US" altLang="zh-CN" sz="1600" b="0" kern="0" dirty="0">
                <a:latin typeface="Times New Roman" panose="02020503050405090304" pitchFamily="18" charset="0"/>
              </a:rPr>
              <a:t>Energy: 500 MeV (upgrading to 1.5GeV)</a:t>
            </a:r>
            <a:endParaRPr lang="en-US" altLang="zh-CN" sz="1600" b="0" kern="0" dirty="0">
              <a:latin typeface="Times New Roman" panose="02020503050405090304" pitchFamily="18" charset="0"/>
            </a:endParaRPr>
          </a:p>
          <a:p>
            <a:r>
              <a:rPr kumimoji="1" lang="en-US" altLang="zh-CN" sz="1600" b="0" kern="0" dirty="0">
                <a:latin typeface="Times New Roman" panose="02020503050405090304" pitchFamily="18" charset="0"/>
              </a:rPr>
              <a:t>design current</a:t>
            </a:r>
            <a:r>
              <a:rPr kumimoji="1" lang="zh-CN" altLang="en-US" sz="1600" b="0" kern="0" dirty="0">
                <a:latin typeface="Times New Roman" panose="02020503050405090304" pitchFamily="18" charset="0"/>
              </a:rPr>
              <a:t>：</a:t>
            </a:r>
            <a:r>
              <a:rPr kumimoji="1" lang="en-US" altLang="zh-CN" sz="1600" b="0" kern="0" dirty="0">
                <a:latin typeface="Times New Roman" panose="02020503050405090304" pitchFamily="18" charset="0"/>
              </a:rPr>
              <a:t>10 mA</a:t>
            </a:r>
            <a:endParaRPr kumimoji="1" lang="en-US" altLang="zh-CN" sz="1600" b="0" kern="0" dirty="0">
              <a:latin typeface="Times New Roman" panose="02020503050405090304" pitchFamily="18" charset="0"/>
            </a:endParaRPr>
          </a:p>
          <a:p>
            <a:r>
              <a:rPr kumimoji="1" lang="en-US" altLang="zh-CN" sz="1600" b="0" kern="0" dirty="0">
                <a:latin typeface="Times New Roman" panose="02020503050405090304" pitchFamily="18" charset="0"/>
              </a:rPr>
              <a:t>beam loss</a:t>
            </a:r>
            <a:r>
              <a:rPr kumimoji="1" lang="zh-CN" altLang="en-US" sz="1600" b="0" kern="0" dirty="0">
                <a:latin typeface="Times New Roman" panose="02020503050405090304" pitchFamily="18" charset="0"/>
              </a:rPr>
              <a:t>：</a:t>
            </a:r>
            <a:r>
              <a:rPr kumimoji="1" lang="en-US" altLang="zh-CN" sz="1600" b="0" kern="0" dirty="0">
                <a:latin typeface="Times New Roman" panose="02020503050405090304" pitchFamily="18" charset="0"/>
              </a:rPr>
              <a:t>1W</a:t>
            </a:r>
            <a:r>
              <a:rPr kumimoji="1" lang="en-US" altLang="en-US" sz="1600" b="0" kern="0" dirty="0">
                <a:latin typeface="Times New Roman" panose="02020503050405090304" pitchFamily="18" charset="0"/>
              </a:rPr>
              <a:t>/m</a:t>
            </a:r>
            <a:endParaRPr kumimoji="1" lang="en-US" altLang="en-US" sz="1600" b="0" kern="0" dirty="0">
              <a:latin typeface="Times New Roman" panose="02020503050405090304" pitchFamily="18" charset="0"/>
            </a:endParaRPr>
          </a:p>
          <a:p>
            <a:r>
              <a:rPr kumimoji="1" lang="en-US" altLang="zh-CN" sz="1600" b="0" kern="0" dirty="0">
                <a:latin typeface="Times New Roman" panose="02020503050405090304" pitchFamily="18" charset="0"/>
              </a:rPr>
              <a:t>modes</a:t>
            </a:r>
            <a:r>
              <a:rPr kumimoji="1" lang="zh-CN" altLang="en-US" sz="1600" b="0" kern="0" dirty="0">
                <a:latin typeface="Times New Roman" panose="02020503050405090304" pitchFamily="18" charset="0"/>
              </a:rPr>
              <a:t>：</a:t>
            </a:r>
            <a:r>
              <a:rPr kumimoji="1" lang="en-US" altLang="zh-CN" sz="1600" b="0" kern="0" dirty="0">
                <a:latin typeface="Times New Roman" panose="02020503050405090304" pitchFamily="18" charset="0"/>
              </a:rPr>
              <a:t>pulse&amp;CW</a:t>
            </a:r>
            <a:r>
              <a:rPr kumimoji="1" lang="zh-CN" altLang="en-US" sz="1600" b="0" kern="0" dirty="0">
                <a:latin typeface="Times New Roman" panose="02020503050405090304" pitchFamily="18" charset="0"/>
              </a:rPr>
              <a:t>（</a:t>
            </a:r>
            <a:r>
              <a:rPr kumimoji="1" lang="en-US" altLang="zh-CN" sz="1600" b="0" kern="0" dirty="0">
                <a:latin typeface="Times New Roman" panose="02020503050405090304" pitchFamily="18" charset="0"/>
              </a:rPr>
              <a:t>Hus gap for reactor</a:t>
            </a:r>
            <a:r>
              <a:rPr kumimoji="1" lang="zh-CN" altLang="en-US" sz="1600" b="0" kern="0" dirty="0">
                <a:latin typeface="Times New Roman" panose="02020503050405090304" pitchFamily="18" charset="0"/>
              </a:rPr>
              <a:t>）</a:t>
            </a:r>
            <a:endParaRPr kumimoji="1" lang="en-US" altLang="zh-CN" sz="1600" b="0" kern="0" dirty="0">
              <a:latin typeface="Times New Roman" panose="02020503050405090304" pitchFamily="18" charset="0"/>
            </a:endParaRPr>
          </a:p>
          <a:p>
            <a:r>
              <a:rPr kumimoji="1" lang="en-US" altLang="zh-CN" sz="1600" b="0" dirty="0">
                <a:latin typeface="Times New Roman" panose="02020503050405090304" pitchFamily="18" charset="0"/>
              </a:rPr>
              <a:t>energy stability</a:t>
            </a:r>
            <a:r>
              <a:rPr kumimoji="1" lang="zh-CN" altLang="en-US" sz="1600" b="0" dirty="0">
                <a:latin typeface="Times New Roman" panose="02020503050405090304" pitchFamily="18" charset="0"/>
              </a:rPr>
              <a:t>：</a:t>
            </a:r>
            <a:r>
              <a:rPr kumimoji="1" lang="en-US" altLang="zh-CN" sz="1600" b="0" dirty="0">
                <a:latin typeface="Times New Roman" panose="02020503050405090304" pitchFamily="18" charset="0"/>
              </a:rPr>
              <a:t>±1%@100ms</a:t>
            </a:r>
            <a:endParaRPr kumimoji="1" lang="en-US" altLang="zh-CN" sz="1600" b="0" dirty="0">
              <a:latin typeface="Times New Roman" panose="02020503050405090304" pitchFamily="18" charset="0"/>
            </a:endParaRPr>
          </a:p>
          <a:p>
            <a:r>
              <a:rPr kumimoji="1" lang="en-US" altLang="zh-CN" sz="1600" b="0" dirty="0">
                <a:latin typeface="Times New Roman" panose="02020503050405090304" pitchFamily="18" charset="0"/>
              </a:rPr>
              <a:t>current stability</a:t>
            </a:r>
            <a:r>
              <a:rPr kumimoji="1" lang="zh-CN" altLang="en-US" sz="1600" b="0" dirty="0">
                <a:latin typeface="Times New Roman" panose="02020503050405090304" pitchFamily="18" charset="0"/>
              </a:rPr>
              <a:t>：</a:t>
            </a:r>
            <a:r>
              <a:rPr kumimoji="1" lang="en-US" altLang="zh-CN" sz="1600" b="0" dirty="0">
                <a:latin typeface="Times New Roman" panose="02020503050405090304" pitchFamily="18" charset="0"/>
              </a:rPr>
              <a:t>±2%@100ms</a:t>
            </a:r>
            <a:endParaRPr kumimoji="1" lang="en-US" altLang="zh-CN" sz="1600" b="0" dirty="0">
              <a:latin typeface="Times New Roman" panose="02020503050405090304" pitchFamily="18" charset="0"/>
            </a:endParaRPr>
          </a:p>
          <a:p>
            <a:r>
              <a:rPr kumimoji="1" lang="en-US" altLang="zh-CN" sz="1600" b="0" dirty="0">
                <a:latin typeface="Times New Roman" panose="02020503050405090304" pitchFamily="18" charset="0"/>
              </a:rPr>
              <a:t>position stability</a:t>
            </a:r>
            <a:r>
              <a:rPr kumimoji="1" lang="zh-CN" altLang="en-US" sz="1600" b="0" dirty="0">
                <a:latin typeface="Times New Roman" panose="02020503050405090304" pitchFamily="18" charset="0"/>
              </a:rPr>
              <a:t>：</a:t>
            </a:r>
            <a:r>
              <a:rPr kumimoji="1" lang="en-US" altLang="zh-CN" sz="1600" b="0" dirty="0">
                <a:latin typeface="Times New Roman" panose="02020503050405090304" pitchFamily="18" charset="0"/>
              </a:rPr>
              <a:t>±1mm</a:t>
            </a:r>
            <a:endParaRPr kumimoji="1" lang="en-US" altLang="zh-CN" sz="1600" b="0" dirty="0">
              <a:latin typeface="Times New Roman" panose="02020503050405090304" pitchFamily="18" charset="0"/>
            </a:endParaRPr>
          </a:p>
          <a:p>
            <a:r>
              <a:rPr kumimoji="1" lang="en-US" altLang="zh-CN" sz="1600" b="0" dirty="0">
                <a:latin typeface="Times New Roman" panose="02020503050405090304" pitchFamily="18" charset="0"/>
              </a:rPr>
              <a:t>profile stability</a:t>
            </a:r>
            <a:r>
              <a:rPr kumimoji="1" lang="zh-CN" altLang="en-US" sz="1600" b="0" dirty="0">
                <a:latin typeface="Times New Roman" panose="02020503050405090304" pitchFamily="18" charset="0"/>
              </a:rPr>
              <a:t>：</a:t>
            </a:r>
            <a:r>
              <a:rPr kumimoji="1" lang="en-US" altLang="zh-CN" sz="1600" b="0" dirty="0">
                <a:latin typeface="Times New Roman" panose="02020503050405090304" pitchFamily="18" charset="0"/>
              </a:rPr>
              <a:t>±1mm</a:t>
            </a:r>
            <a:endParaRPr kumimoji="1" lang="en-US" altLang="zh-CN" sz="1600" b="0" dirty="0">
              <a:latin typeface="Times New Roman" panose="02020503050405090304" pitchFamily="18" charset="0"/>
            </a:endParaRPr>
          </a:p>
        </p:txBody>
      </p:sp>
      <p:sp>
        <p:nvSpPr>
          <p:cNvPr id="67" name="文本框 66"/>
          <p:cNvSpPr txBox="1"/>
          <p:nvPr/>
        </p:nvSpPr>
        <p:spPr>
          <a:xfrm>
            <a:off x="427990" y="998855"/>
            <a:ext cx="7546755" cy="1631216"/>
          </a:xfrm>
          <a:prstGeom prst="rect">
            <a:avLst/>
          </a:prstGeom>
          <a:noFill/>
        </p:spPr>
        <p:txBody>
          <a:bodyPr wrap="square" rtlCol="0">
            <a:spAutoFit/>
          </a:bodyPr>
          <a:lstStyle/>
          <a:p>
            <a:pPr marL="285750" indent="-285750">
              <a:buFont typeface="Arial" panose="020B0604020202090204" pitchFamily="34" charset="0"/>
              <a:buChar char="•"/>
            </a:pPr>
            <a:r>
              <a:rPr lang="en-US" altLang="zh-CN" sz="2000" dirty="0">
                <a:latin typeface="Times New Roman" panose="02020503050405090304" pitchFamily="18" charset="0"/>
              </a:rPr>
              <a:t>T1: low power dump 50 kW; accelerator study; nuclear physics</a:t>
            </a:r>
            <a:endParaRPr lang="en-US" altLang="zh-CN" sz="2000" dirty="0">
              <a:latin typeface="Times New Roman" panose="02020503050405090304" pitchFamily="18" charset="0"/>
            </a:endParaRPr>
          </a:p>
          <a:p>
            <a:pPr marL="285750" indent="-285750">
              <a:buFont typeface="Arial" panose="020B0604020202090204" pitchFamily="34" charset="0"/>
              <a:buChar char="•"/>
            </a:pPr>
            <a:r>
              <a:rPr lang="en-US" altLang="zh-CN" sz="2000" dirty="0">
                <a:latin typeface="Times New Roman" panose="02020503050405090304" pitchFamily="18" charset="0"/>
              </a:rPr>
              <a:t>T2: liquid metal target 250 kW ~ MW; material irradiation, </a:t>
            </a:r>
            <a:endParaRPr lang="en-US" altLang="zh-CN" sz="2000" dirty="0">
              <a:latin typeface="Times New Roman" panose="02020503050405090304" pitchFamily="18" charset="0"/>
            </a:endParaRPr>
          </a:p>
          <a:p>
            <a:pPr marL="285750" indent="-285750">
              <a:buFont typeface="Arial" panose="020B0604020202090204" pitchFamily="34" charset="0"/>
              <a:buChar char="•"/>
            </a:pPr>
            <a:r>
              <a:rPr lang="en-US" altLang="zh-CN" sz="2000" dirty="0">
                <a:latin typeface="Times New Roman" panose="02020503050405090304" pitchFamily="18" charset="0"/>
              </a:rPr>
              <a:t>T3: granular target 100 kW ~ MW; target study</a:t>
            </a:r>
            <a:endParaRPr lang="en-US" altLang="zh-CN" sz="2000" dirty="0">
              <a:latin typeface="Times New Roman" panose="02020503050405090304" pitchFamily="18" charset="0"/>
            </a:endParaRPr>
          </a:p>
          <a:p>
            <a:pPr marL="285750" indent="-285750">
              <a:buFont typeface="Arial" panose="020B0604020202090204" pitchFamily="34" charset="0"/>
              <a:buChar char="•"/>
            </a:pPr>
            <a:r>
              <a:rPr lang="en-US" altLang="zh-CN" sz="2000" dirty="0">
                <a:latin typeface="Times New Roman" panose="02020503050405090304" pitchFamily="18" charset="0"/>
              </a:rPr>
              <a:t>T4: 10 MW fast reactor, LBE target, </a:t>
            </a:r>
            <a:r>
              <a:rPr lang="en-US" altLang="zh-CN" sz="2000" dirty="0" err="1">
                <a:latin typeface="Times New Roman" panose="02020503050405090304" pitchFamily="18" charset="0"/>
              </a:rPr>
              <a:t>Keff</a:t>
            </a:r>
            <a:r>
              <a:rPr lang="en-US" altLang="zh-CN" sz="2000" dirty="0">
                <a:latin typeface="Times New Roman" panose="02020503050405090304" pitchFamily="18" charset="0"/>
              </a:rPr>
              <a:t> 0.75~0.97; demo of ADS</a:t>
            </a:r>
            <a:endParaRPr lang="en-US" altLang="zh-CN" sz="2000" dirty="0">
              <a:latin typeface="Times New Roman" panose="02020503050405090304" pitchFamily="18" charset="0"/>
            </a:endParaRPr>
          </a:p>
          <a:p>
            <a:pPr marL="285750" indent="-285750">
              <a:buFont typeface="Arial" panose="020B0604020202090204" pitchFamily="34" charset="0"/>
              <a:buChar char="•"/>
            </a:pPr>
            <a:r>
              <a:rPr lang="en-US" altLang="zh-CN" sz="2000" dirty="0">
                <a:latin typeface="Times New Roman" panose="02020503050405090304" pitchFamily="18" charset="0"/>
              </a:rPr>
              <a:t>T5: upgrade ISOL target: </a:t>
            </a:r>
            <a:r>
              <a:rPr lang="en-US" altLang="zh-CN" sz="2000" dirty="0" err="1">
                <a:latin typeface="Times New Roman" panose="02020503050405090304" pitchFamily="18" charset="0"/>
              </a:rPr>
              <a:t>iLinac</a:t>
            </a:r>
            <a:r>
              <a:rPr lang="en-US" altLang="zh-CN" sz="2000" dirty="0">
                <a:latin typeface="Times New Roman" panose="02020503050405090304" pitchFamily="18" charset="0"/>
              </a:rPr>
              <a:t> of HIAF is post-acc, to 100 MeV/u</a:t>
            </a:r>
            <a:endParaRPr lang="en-US" altLang="zh-CN" sz="2000" dirty="0">
              <a:latin typeface="Times New Roman" panose="02020503050405090304" pitchFamily="18" charset="0"/>
            </a:endParaRPr>
          </a:p>
        </p:txBody>
      </p:sp>
      <p:pic>
        <p:nvPicPr>
          <p:cNvPr id="68" name="图片 67"/>
          <p:cNvPicPr>
            <a:picLocks noChangeAspect="1"/>
          </p:cNvPicPr>
          <p:nvPr/>
        </p:nvPicPr>
        <p:blipFill>
          <a:blip r:embed="rId2"/>
          <a:stretch>
            <a:fillRect/>
          </a:stretch>
        </p:blipFill>
        <p:spPr>
          <a:xfrm>
            <a:off x="427990" y="2626995"/>
            <a:ext cx="7546975" cy="1358265"/>
          </a:xfrm>
          <a:prstGeom prst="rect">
            <a:avLst/>
          </a:prstGeom>
        </p:spPr>
      </p:pic>
      <p:pic>
        <p:nvPicPr>
          <p:cNvPr id="102" name="图片 101"/>
          <p:cNvPicPr>
            <a:picLocks noChangeAspect="1"/>
          </p:cNvPicPr>
          <p:nvPr/>
        </p:nvPicPr>
        <p:blipFill>
          <a:blip r:embed="rId3"/>
          <a:stretch>
            <a:fillRect/>
          </a:stretch>
        </p:blipFill>
        <p:spPr>
          <a:xfrm flipH="1">
            <a:off x="8505190" y="4769485"/>
            <a:ext cx="1724660" cy="1741170"/>
          </a:xfrm>
          <a:prstGeom prst="rect">
            <a:avLst/>
          </a:prstGeom>
        </p:spPr>
      </p:pic>
      <p:pic>
        <p:nvPicPr>
          <p:cNvPr id="103" name="Picture 3"/>
          <p:cNvPicPr>
            <a:picLocks noChangeAspect="1" noChangeArrowheads="1"/>
          </p:cNvPicPr>
          <p:nvPr/>
        </p:nvPicPr>
        <p:blipFill>
          <a:blip r:embed="rId4" cstate="screen"/>
          <a:srcRect/>
          <a:stretch>
            <a:fillRect/>
          </a:stretch>
        </p:blipFill>
        <p:spPr bwMode="auto">
          <a:xfrm>
            <a:off x="4926330" y="4813300"/>
            <a:ext cx="1577340" cy="1653540"/>
          </a:xfrm>
          <a:prstGeom prst="rect">
            <a:avLst/>
          </a:prstGeom>
          <a:noFill/>
          <a:ln>
            <a:noFill/>
          </a:ln>
        </p:spPr>
      </p:pic>
      <p:cxnSp>
        <p:nvCxnSpPr>
          <p:cNvPr id="3" name="直接箭头连接符 2"/>
          <p:cNvCxnSpPr/>
          <p:nvPr/>
        </p:nvCxnSpPr>
        <p:spPr>
          <a:xfrm flipH="1">
            <a:off x="6503670" y="3089910"/>
            <a:ext cx="1471295" cy="1620520"/>
          </a:xfrm>
          <a:prstGeom prst="straightConnector1">
            <a:avLst/>
          </a:prstGeom>
          <a:ln w="79375">
            <a:solidFill>
              <a:srgbClr val="FF0000"/>
            </a:solidFill>
            <a:tailEnd type="arrow" w="med" len="med"/>
          </a:ln>
        </p:spPr>
        <p:style>
          <a:lnRef idx="1">
            <a:schemeClr val="dk1"/>
          </a:lnRef>
          <a:fillRef idx="0">
            <a:schemeClr val="dk1"/>
          </a:fillRef>
          <a:effectRef idx="0">
            <a:schemeClr val="dk1"/>
          </a:effectRef>
          <a:fontRef idx="minor">
            <a:schemeClr val="tx1"/>
          </a:fontRef>
        </p:style>
      </p:cxnSp>
      <p:cxnSp>
        <p:nvCxnSpPr>
          <p:cNvPr id="5" name="直接箭头连接符 4"/>
          <p:cNvCxnSpPr/>
          <p:nvPr/>
        </p:nvCxnSpPr>
        <p:spPr>
          <a:xfrm>
            <a:off x="7974965" y="3089910"/>
            <a:ext cx="1192530" cy="1777365"/>
          </a:xfrm>
          <a:prstGeom prst="straightConnector1">
            <a:avLst/>
          </a:prstGeom>
          <a:ln w="79375">
            <a:solidFill>
              <a:srgbClr val="FF0000"/>
            </a:solidFill>
            <a:tailEnd type="arrow" w="med" len="med"/>
          </a:ln>
        </p:spPr>
        <p:style>
          <a:lnRef idx="1">
            <a:schemeClr val="dk1"/>
          </a:lnRef>
          <a:fillRef idx="0">
            <a:schemeClr val="dk1"/>
          </a:fillRef>
          <a:effectRef idx="0">
            <a:schemeClr val="dk1"/>
          </a:effectRef>
          <a:fontRef idx="minor">
            <a:schemeClr val="tx1"/>
          </a:fontRef>
        </p:style>
      </p:cxnSp>
      <p:cxnSp>
        <p:nvCxnSpPr>
          <p:cNvPr id="6" name="直接箭头连接符 5"/>
          <p:cNvCxnSpPr/>
          <p:nvPr/>
        </p:nvCxnSpPr>
        <p:spPr>
          <a:xfrm>
            <a:off x="7974965" y="3089910"/>
            <a:ext cx="1482725" cy="895350"/>
          </a:xfrm>
          <a:prstGeom prst="straightConnector1">
            <a:avLst/>
          </a:prstGeom>
          <a:ln w="79375">
            <a:solidFill>
              <a:srgbClr val="00B050"/>
            </a:solidFill>
            <a:tailEnd type="arrow" w="med" len="med"/>
          </a:ln>
        </p:spPr>
        <p:style>
          <a:lnRef idx="1">
            <a:schemeClr val="dk1"/>
          </a:lnRef>
          <a:fillRef idx="0">
            <a:schemeClr val="dk1"/>
          </a:fillRef>
          <a:effectRef idx="0">
            <a:schemeClr val="dk1"/>
          </a:effectRef>
          <a:fontRef idx="minor">
            <a:schemeClr val="tx1"/>
          </a:fontRef>
        </p:style>
      </p:cxnSp>
      <p:cxnSp>
        <p:nvCxnSpPr>
          <p:cNvPr id="7" name="直接箭头连接符 6"/>
          <p:cNvCxnSpPr>
            <a:endCxn id="22" idx="2"/>
          </p:cNvCxnSpPr>
          <p:nvPr/>
        </p:nvCxnSpPr>
        <p:spPr>
          <a:xfrm flipV="1">
            <a:off x="7974965" y="2914260"/>
            <a:ext cx="1482505" cy="175651"/>
          </a:xfrm>
          <a:prstGeom prst="straightConnector1">
            <a:avLst/>
          </a:prstGeom>
          <a:ln w="79375">
            <a:solidFill>
              <a:srgbClr val="00B050"/>
            </a:solidFill>
            <a:tailEnd type="arrow" w="med" len="med"/>
          </a:ln>
        </p:spPr>
        <p:style>
          <a:lnRef idx="1">
            <a:schemeClr val="dk1"/>
          </a:lnRef>
          <a:fillRef idx="0">
            <a:schemeClr val="dk1"/>
          </a:fillRef>
          <a:effectRef idx="0">
            <a:schemeClr val="dk1"/>
          </a:effectRef>
          <a:fontRef idx="minor">
            <a:schemeClr val="tx1"/>
          </a:fontRef>
        </p:style>
      </p:cxnSp>
      <p:cxnSp>
        <p:nvCxnSpPr>
          <p:cNvPr id="8" name="直接箭头连接符 7"/>
          <p:cNvCxnSpPr/>
          <p:nvPr/>
        </p:nvCxnSpPr>
        <p:spPr>
          <a:xfrm flipV="1">
            <a:off x="7974965" y="2059940"/>
            <a:ext cx="650240" cy="1029970"/>
          </a:xfrm>
          <a:prstGeom prst="straightConnector1">
            <a:avLst/>
          </a:prstGeom>
          <a:ln w="79375">
            <a:solidFill>
              <a:srgbClr val="1405AC"/>
            </a:solidFill>
            <a:tailEnd type="arrow" w="med" len="med"/>
          </a:ln>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0" advTm="114609"/>
    </mc:Choice>
    <mc:Fallback>
      <p:transition advTm="114609"/>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kumimoji="1" lang="en-US" altLang="zh-CN" dirty="0">
                <a:cs typeface="+mn-ea"/>
                <a:sym typeface="+mn-lt"/>
              </a:rPr>
              <a:t>Commissioning Plan of </a:t>
            </a:r>
            <a:r>
              <a:rPr kumimoji="1" lang="en-US" altLang="zh-CN" dirty="0" err="1">
                <a:cs typeface="+mn-ea"/>
                <a:sym typeface="+mn-lt"/>
              </a:rPr>
              <a:t>CiADS</a:t>
            </a:r>
            <a:endParaRPr kumimoji="1" lang="zh-CN" altLang="en-US" dirty="0"/>
          </a:p>
        </p:txBody>
      </p:sp>
      <p:pic>
        <p:nvPicPr>
          <p:cNvPr id="6" name="图片 4"/>
          <p:cNvPicPr>
            <a:picLocks noChangeAspect="1"/>
          </p:cNvPicPr>
          <p:nvPr/>
        </p:nvPicPr>
        <p:blipFill>
          <a:blip r:embed="rId1"/>
          <a:stretch>
            <a:fillRect/>
          </a:stretch>
        </p:blipFill>
        <p:spPr>
          <a:xfrm>
            <a:off x="476885" y="2390775"/>
            <a:ext cx="11022330" cy="2324100"/>
          </a:xfrm>
          <a:prstGeom prst="rect">
            <a:avLst/>
          </a:prstGeom>
        </p:spPr>
      </p:pic>
      <p:sp>
        <p:nvSpPr>
          <p:cNvPr id="7" name="文本框 2"/>
          <p:cNvSpPr txBox="1"/>
          <p:nvPr/>
        </p:nvSpPr>
        <p:spPr>
          <a:xfrm>
            <a:off x="393065" y="897890"/>
            <a:ext cx="11225530" cy="1261745"/>
          </a:xfrm>
          <a:prstGeom prst="rect">
            <a:avLst/>
          </a:prstGeom>
          <a:noFill/>
          <a:ln>
            <a:solidFill>
              <a:srgbClr val="00B0F0"/>
            </a:solidFill>
          </a:ln>
        </p:spPr>
        <p:txBody>
          <a:bodyPr wrap="square" rtlCol="0">
            <a:spAutoFit/>
          </a:bodyPr>
          <a:lstStyle/>
          <a:p>
            <a:pPr marL="723900" lvl="1" indent="-723900" algn="just">
              <a:spcAft>
                <a:spcPts val="490"/>
              </a:spcAft>
            </a:pPr>
            <a:r>
              <a:rPr lang="en-US" altLang="zh-CN" sz="1800" b="1" dirty="0">
                <a:solidFill>
                  <a:srgbClr val="0033CC"/>
                </a:solidFill>
                <a:latin typeface="+mj-lt"/>
                <a:ea typeface="华文细黑" pitchFamily="2" charset="-122"/>
              </a:rPr>
              <a:t>Characteristic: The first nuclear experimental facility for ADS principle verification of the world researches on the integration, coupling operation, transmutation and design verification with the accelerator, target and reactor system.</a:t>
            </a:r>
            <a:endParaRPr lang="en-US" altLang="zh-CN" sz="1800" b="1" dirty="0">
              <a:solidFill>
                <a:srgbClr val="FF0000"/>
              </a:solidFill>
              <a:latin typeface="+mj-lt"/>
              <a:ea typeface="华文细黑" pitchFamily="2" charset="-122"/>
            </a:endParaRPr>
          </a:p>
          <a:p>
            <a:pPr marL="723900" lvl="1" indent="-723900">
              <a:spcAft>
                <a:spcPts val="490"/>
              </a:spcAft>
            </a:pPr>
            <a:r>
              <a:rPr lang="en-US" altLang="zh-CN" sz="1800" b="1" dirty="0">
                <a:solidFill>
                  <a:srgbClr val="0033CC"/>
                </a:solidFill>
                <a:latin typeface="+mj-lt"/>
                <a:ea typeface="华文细黑" pitchFamily="2" charset="-122"/>
              </a:rPr>
              <a:t>Requirement</a:t>
            </a:r>
            <a:r>
              <a:rPr lang="zh-CN" altLang="en-US" sz="1800" b="1" dirty="0">
                <a:solidFill>
                  <a:srgbClr val="0033CC"/>
                </a:solidFill>
                <a:latin typeface="+mj-lt"/>
                <a:ea typeface="华文细黑" pitchFamily="2" charset="-122"/>
              </a:rPr>
              <a:t>：</a:t>
            </a:r>
            <a:r>
              <a:rPr lang="en-US" altLang="zh-CN" sz="1800" b="1" dirty="0">
                <a:solidFill>
                  <a:srgbClr val="0033CC"/>
                </a:solidFill>
                <a:latin typeface="+mj-lt"/>
                <a:ea typeface="华文细黑" pitchFamily="2" charset="-122"/>
              </a:rPr>
              <a:t> Feasibility + Flexibility</a:t>
            </a:r>
            <a:endParaRPr lang="en-US" altLang="zh-CN" sz="1800" b="1" dirty="0">
              <a:solidFill>
                <a:srgbClr val="0033CC"/>
              </a:solidFill>
              <a:latin typeface="+mj-lt"/>
              <a:ea typeface="华文细黑" pitchFamily="2" charset="-122"/>
            </a:endParaRPr>
          </a:p>
        </p:txBody>
      </p:sp>
      <p:grpSp>
        <p:nvGrpSpPr>
          <p:cNvPr id="12" name="组合 7"/>
          <p:cNvGrpSpPr/>
          <p:nvPr/>
        </p:nvGrpSpPr>
        <p:grpSpPr>
          <a:xfrm>
            <a:off x="155575" y="2410460"/>
            <a:ext cx="11622405" cy="3901903"/>
            <a:chOff x="255563" y="2512002"/>
            <a:chExt cx="9439020" cy="3999338"/>
          </a:xfrm>
        </p:grpSpPr>
        <p:grpSp>
          <p:nvGrpSpPr>
            <p:cNvPr id="22" name="组合 8"/>
            <p:cNvGrpSpPr/>
            <p:nvPr/>
          </p:nvGrpSpPr>
          <p:grpSpPr>
            <a:xfrm>
              <a:off x="477302" y="2512002"/>
              <a:ext cx="9117548" cy="3999338"/>
              <a:chOff x="477302" y="2512002"/>
              <a:chExt cx="9117548" cy="3999338"/>
            </a:xfrm>
          </p:grpSpPr>
          <p:sp>
            <p:nvSpPr>
              <p:cNvPr id="23" name="矩形 12"/>
              <p:cNvSpPr/>
              <p:nvPr/>
            </p:nvSpPr>
            <p:spPr bwMode="auto">
              <a:xfrm>
                <a:off x="1286591" y="2512004"/>
                <a:ext cx="2361986" cy="2810279"/>
              </a:xfrm>
              <a:prstGeom prst="rect">
                <a:avLst/>
              </a:prstGeom>
              <a:noFill/>
              <a:ln w="12700" cap="flat" cmpd="sng" algn="ctr">
                <a:solidFill>
                  <a:srgbClr val="0000FF"/>
                </a:solidFill>
                <a:prstDash val="solid"/>
                <a:round/>
                <a:headEnd type="none" w="med" len="med"/>
                <a:tailEnd type="none" w="med" len="med"/>
              </a:ln>
              <a:effectLst/>
            </p:spPr>
            <p:txBody>
              <a:bodyPr vert="horz" wrap="square" lIns="126000" tIns="82800" rIns="126000" bIns="82800" numCol="1" rtlCol="0" anchor="t" anchorCtr="0" compatLnSpc="1">
                <a:spAutoFit/>
              </a:bodyPr>
              <a:lstStyle/>
              <a:p>
                <a:pPr fontAlgn="base">
                  <a:lnSpc>
                    <a:spcPct val="110000"/>
                  </a:lnSpc>
                  <a:spcBef>
                    <a:spcPct val="0"/>
                  </a:spcBef>
                  <a:spcAft>
                    <a:spcPct val="35000"/>
                  </a:spcAft>
                </a:pPr>
                <a:endParaRPr lang="zh-CN" altLang="en-US" sz="2200" b="1">
                  <a:solidFill>
                    <a:srgbClr val="A50021"/>
                  </a:solidFill>
                  <a:effectLst>
                    <a:outerShdw blurRad="38100" dist="38100" dir="2700000" algn="tl">
                      <a:srgbClr val="000000">
                        <a:alpha val="43137"/>
                      </a:srgbClr>
                    </a:outerShdw>
                  </a:effectLst>
                  <a:ea typeface="黑体" panose="02010609060101010101" pitchFamily="49" charset="-122"/>
                </a:endParaRPr>
              </a:p>
            </p:txBody>
          </p:sp>
          <p:sp>
            <p:nvSpPr>
              <p:cNvPr id="24" name="矩形 13"/>
              <p:cNvSpPr/>
              <p:nvPr/>
            </p:nvSpPr>
            <p:spPr bwMode="auto">
              <a:xfrm>
                <a:off x="3648576" y="2512002"/>
                <a:ext cx="3443711" cy="2556000"/>
              </a:xfrm>
              <a:prstGeom prst="rect">
                <a:avLst/>
              </a:prstGeom>
              <a:noFill/>
              <a:ln w="12700" cap="flat" cmpd="sng" algn="ctr">
                <a:solidFill>
                  <a:srgbClr val="0000FF"/>
                </a:solidFill>
                <a:prstDash val="solid"/>
                <a:round/>
                <a:headEnd type="none" w="med" len="med"/>
                <a:tailEnd type="none" w="med" len="med"/>
              </a:ln>
              <a:effectLst/>
            </p:spPr>
            <p:txBody>
              <a:bodyPr vert="horz" wrap="square" lIns="126000" tIns="82800" rIns="126000" bIns="82800" numCol="1" rtlCol="0" anchor="t" anchorCtr="0" compatLnSpc="1">
                <a:spAutoFit/>
              </a:bodyPr>
              <a:lstStyle/>
              <a:p>
                <a:pPr fontAlgn="base">
                  <a:lnSpc>
                    <a:spcPct val="110000"/>
                  </a:lnSpc>
                  <a:spcBef>
                    <a:spcPct val="0"/>
                  </a:spcBef>
                  <a:spcAft>
                    <a:spcPct val="35000"/>
                  </a:spcAft>
                </a:pPr>
                <a:endParaRPr lang="zh-CN" altLang="en-US" sz="2200" b="1">
                  <a:solidFill>
                    <a:srgbClr val="A50021"/>
                  </a:solidFill>
                  <a:effectLst>
                    <a:outerShdw blurRad="38100" dist="38100" dir="2700000" algn="tl">
                      <a:srgbClr val="000000">
                        <a:alpha val="43137"/>
                      </a:srgbClr>
                    </a:outerShdw>
                  </a:effectLst>
                  <a:ea typeface="黑体" panose="02010609060101010101" pitchFamily="49" charset="-122"/>
                </a:endParaRPr>
              </a:p>
            </p:txBody>
          </p:sp>
          <p:sp>
            <p:nvSpPr>
              <p:cNvPr id="25" name="矩形 14"/>
              <p:cNvSpPr/>
              <p:nvPr/>
            </p:nvSpPr>
            <p:spPr bwMode="auto">
              <a:xfrm>
                <a:off x="7092288" y="2512005"/>
                <a:ext cx="2502561" cy="2268000"/>
              </a:xfrm>
              <a:prstGeom prst="rect">
                <a:avLst/>
              </a:prstGeom>
              <a:noFill/>
              <a:ln w="12700" cap="flat" cmpd="sng" algn="ctr">
                <a:solidFill>
                  <a:srgbClr val="0000FF"/>
                </a:solidFill>
                <a:prstDash val="solid"/>
                <a:round/>
                <a:headEnd type="none" w="med" len="med"/>
                <a:tailEnd type="none" w="med" len="med"/>
              </a:ln>
              <a:effectLst/>
            </p:spPr>
            <p:txBody>
              <a:bodyPr vert="horz" wrap="square" lIns="126000" tIns="82800" rIns="126000" bIns="82800" numCol="1" rtlCol="0" anchor="t" anchorCtr="0" compatLnSpc="1">
                <a:spAutoFit/>
              </a:bodyPr>
              <a:lstStyle/>
              <a:p>
                <a:pPr fontAlgn="base">
                  <a:lnSpc>
                    <a:spcPct val="110000"/>
                  </a:lnSpc>
                  <a:spcBef>
                    <a:spcPct val="0"/>
                  </a:spcBef>
                  <a:spcAft>
                    <a:spcPct val="35000"/>
                  </a:spcAft>
                </a:pPr>
                <a:endParaRPr lang="zh-CN" altLang="en-US" sz="2200" b="1">
                  <a:solidFill>
                    <a:srgbClr val="A50021"/>
                  </a:solidFill>
                  <a:effectLst>
                    <a:outerShdw blurRad="38100" dist="38100" dir="2700000" algn="tl">
                      <a:srgbClr val="000000">
                        <a:alpha val="43137"/>
                      </a:srgbClr>
                    </a:outerShdw>
                  </a:effectLst>
                  <a:ea typeface="黑体" panose="02010609060101010101" pitchFamily="49" charset="-122"/>
                </a:endParaRPr>
              </a:p>
            </p:txBody>
          </p:sp>
          <p:sp>
            <p:nvSpPr>
              <p:cNvPr id="26" name="矩形 15"/>
              <p:cNvSpPr/>
              <p:nvPr/>
            </p:nvSpPr>
            <p:spPr>
              <a:xfrm>
                <a:off x="1286592" y="4797152"/>
                <a:ext cx="2470987" cy="535004"/>
              </a:xfrm>
              <a:prstGeom prst="rect">
                <a:avLst/>
              </a:prstGeom>
            </p:spPr>
            <p:txBody>
              <a:bodyPr wrap="square">
                <a:spAutoFit/>
              </a:bodyPr>
              <a:lstStyle/>
              <a:p>
                <a:pPr marL="0" lvl="2" fontAlgn="base">
                  <a:spcBef>
                    <a:spcPct val="0"/>
                  </a:spcBef>
                  <a:spcAft>
                    <a:spcPts val="490"/>
                  </a:spcAft>
                  <a:buFont typeface="Arial" panose="020B0604020202090204" pitchFamily="34" charset="0"/>
                  <a:buChar char="•"/>
                </a:pPr>
                <a:r>
                  <a:rPr lang="en-US" altLang="zh-CN" sz="1400" b="1" dirty="0">
                    <a:solidFill>
                      <a:srgbClr val="0033CC"/>
                    </a:solidFill>
                    <a:ea typeface="黑体" panose="02010609060101010101" pitchFamily="49" charset="-122"/>
                  </a:rPr>
                  <a:t>Key technology study</a:t>
                </a:r>
                <a:r>
                  <a:rPr lang="zh-CN" altLang="en-US" sz="1400" b="1" dirty="0">
                    <a:solidFill>
                      <a:srgbClr val="0033CC"/>
                    </a:solidFill>
                    <a:ea typeface="黑体" panose="02010609060101010101" pitchFamily="49" charset="-122"/>
                    <a:sym typeface="Wingdings" panose="05000000000000000000"/>
                  </a:rPr>
                  <a:t> </a:t>
                </a:r>
                <a:br>
                  <a:rPr lang="en-US" altLang="zh-CN" sz="1400" b="1" dirty="0">
                    <a:solidFill>
                      <a:srgbClr val="0033CC"/>
                    </a:solidFill>
                    <a:ea typeface="黑体" panose="02010609060101010101" pitchFamily="49" charset="-122"/>
                    <a:sym typeface="Wingdings" panose="05000000000000000000"/>
                  </a:rPr>
                </a:br>
                <a:r>
                  <a:rPr lang="en-US" altLang="zh-CN" sz="1400" b="1" dirty="0" err="1">
                    <a:solidFill>
                      <a:srgbClr val="0033CC"/>
                    </a:solidFill>
                    <a:ea typeface="黑体" panose="02010609060101010101" pitchFamily="49" charset="-122"/>
                    <a:sym typeface="Wingdings" panose="05000000000000000000"/>
                  </a:rPr>
                  <a:t>CiADS</a:t>
                </a:r>
                <a:r>
                  <a:rPr lang="en-US" altLang="zh-CN" sz="1400" b="1" dirty="0">
                    <a:solidFill>
                      <a:srgbClr val="0033CC"/>
                    </a:solidFill>
                    <a:ea typeface="黑体" panose="02010609060101010101" pitchFamily="49" charset="-122"/>
                    <a:sym typeface="Wingdings" panose="05000000000000000000"/>
                  </a:rPr>
                  <a:t> system integration</a:t>
                </a:r>
                <a:endParaRPr lang="en-US" altLang="zh-CN" sz="1400" b="1" dirty="0">
                  <a:solidFill>
                    <a:srgbClr val="0033CC"/>
                  </a:solidFill>
                  <a:ea typeface="黑体" panose="02010609060101010101" pitchFamily="49" charset="-122"/>
                </a:endParaRPr>
              </a:p>
            </p:txBody>
          </p:sp>
          <p:sp>
            <p:nvSpPr>
              <p:cNvPr id="27" name="矩形 16"/>
              <p:cNvSpPr/>
              <p:nvPr/>
            </p:nvSpPr>
            <p:spPr>
              <a:xfrm>
                <a:off x="4082346" y="4535542"/>
                <a:ext cx="3116817" cy="535004"/>
              </a:xfrm>
              <a:prstGeom prst="rect">
                <a:avLst/>
              </a:prstGeom>
            </p:spPr>
            <p:txBody>
              <a:bodyPr wrap="square">
                <a:spAutoFit/>
              </a:bodyPr>
              <a:lstStyle/>
              <a:p>
                <a:pPr marL="0" lvl="2">
                  <a:spcAft>
                    <a:spcPts val="490"/>
                  </a:spcAft>
                  <a:buFont typeface="Arial" panose="020B0604020202090204" pitchFamily="34" charset="0"/>
                  <a:buChar char="•"/>
                </a:pPr>
                <a:r>
                  <a:rPr lang="en-US" altLang="zh-CN" sz="1400" b="1" dirty="0">
                    <a:solidFill>
                      <a:srgbClr val="0033CC"/>
                    </a:solidFill>
                    <a:ea typeface="黑体" panose="02010609060101010101" pitchFamily="49" charset="-122"/>
                    <a:sym typeface="Wingdings" panose="05000000000000000000"/>
                  </a:rPr>
                  <a:t>Operation plan study</a:t>
                </a:r>
                <a:r>
                  <a:rPr lang="zh-CN" altLang="en-US" sz="1400" b="1" dirty="0">
                    <a:solidFill>
                      <a:srgbClr val="0033CC"/>
                    </a:solidFill>
                    <a:ea typeface="黑体" panose="02010609060101010101" pitchFamily="49" charset="-122"/>
                    <a:sym typeface="Wingdings" panose="05000000000000000000"/>
                  </a:rPr>
                  <a:t> </a:t>
                </a:r>
                <a:br>
                  <a:rPr lang="en-US" altLang="zh-CN" sz="1400" b="1" dirty="0">
                    <a:solidFill>
                      <a:srgbClr val="0033CC"/>
                    </a:solidFill>
                    <a:ea typeface="黑体" panose="02010609060101010101" pitchFamily="49" charset="-122"/>
                    <a:sym typeface="Wingdings" panose="05000000000000000000"/>
                  </a:rPr>
                </a:br>
                <a:r>
                  <a:rPr lang="en-US" altLang="zh-CN" sz="1400" b="1" dirty="0">
                    <a:solidFill>
                      <a:srgbClr val="0033CC"/>
                    </a:solidFill>
                    <a:sym typeface="Wingdings" panose="05000000000000000000"/>
                  </a:rPr>
                  <a:t>Reliability and stability operation</a:t>
                </a:r>
                <a:endParaRPr lang="en-US" altLang="zh-CN" sz="1400" b="1" dirty="0">
                  <a:solidFill>
                    <a:srgbClr val="0033CC"/>
                  </a:solidFill>
                  <a:ea typeface="黑体" panose="02010609060101010101" pitchFamily="49" charset="-122"/>
                </a:endParaRPr>
              </a:p>
            </p:txBody>
          </p:sp>
          <p:sp>
            <p:nvSpPr>
              <p:cNvPr id="28" name="矩形 17"/>
              <p:cNvSpPr/>
              <p:nvPr/>
            </p:nvSpPr>
            <p:spPr>
              <a:xfrm>
                <a:off x="3740049" y="5098554"/>
                <a:ext cx="5789089" cy="1031608"/>
              </a:xfrm>
              <a:prstGeom prst="rect">
                <a:avLst/>
              </a:prstGeom>
            </p:spPr>
            <p:txBody>
              <a:bodyPr wrap="square">
                <a:spAutoFit/>
              </a:bodyPr>
              <a:lstStyle/>
              <a:p>
                <a:pPr marL="360680" lvl="1" indent="-192405" fontAlgn="base">
                  <a:spcBef>
                    <a:spcPct val="0"/>
                  </a:spcBef>
                  <a:spcAft>
                    <a:spcPts val="300"/>
                  </a:spcAft>
                  <a:buFont typeface="Arial" panose="020B0604020202090204" pitchFamily="34" charset="0"/>
                  <a:buChar char="•"/>
                </a:pPr>
                <a:r>
                  <a:rPr lang="en-US" altLang="zh-CN" sz="1600" b="1" dirty="0">
                    <a:solidFill>
                      <a:srgbClr val="00B050"/>
                    </a:solidFill>
                    <a:ea typeface="黑体" panose="02010609060101010101" pitchFamily="49" charset="-122"/>
                  </a:rPr>
                  <a:t>Transmutation and material research</a:t>
                </a:r>
                <a:r>
                  <a:rPr lang="zh-CN" altLang="en-US" sz="1600" b="1" dirty="0">
                    <a:solidFill>
                      <a:srgbClr val="00B050"/>
                    </a:solidFill>
                    <a:ea typeface="黑体" panose="02010609060101010101" pitchFamily="49" charset="-122"/>
                  </a:rPr>
                  <a:t>：</a:t>
                </a:r>
                <a:endParaRPr lang="en-US" altLang="zh-CN" sz="1600" b="1" dirty="0">
                  <a:solidFill>
                    <a:srgbClr val="00B050"/>
                  </a:solidFill>
                  <a:ea typeface="黑体" panose="02010609060101010101" pitchFamily="49" charset="-122"/>
                </a:endParaRPr>
              </a:p>
              <a:p>
                <a:pPr marL="624205" lvl="2" indent="-285750" defTabSz="623570">
                  <a:spcAft>
                    <a:spcPts val="300"/>
                  </a:spcAft>
                  <a:buFont typeface="Arial" panose="020B0604020202090204" pitchFamily="34" charset="0"/>
                  <a:buChar char="•"/>
                </a:pPr>
                <a:r>
                  <a:rPr lang="en-US" altLang="zh-TW" sz="1200" b="1" dirty="0">
                    <a:solidFill>
                      <a:srgbClr val="00B050"/>
                    </a:solidFill>
                  </a:rPr>
                  <a:t>Metamorphic neutrons and principle experiments of secondary lanthanides </a:t>
                </a:r>
                <a:r>
                  <a:rPr lang="zh-CN" altLang="en-US" sz="1200" b="1" dirty="0">
                    <a:solidFill>
                      <a:srgbClr val="00B050"/>
                    </a:solidFill>
                    <a:ea typeface="黑体" panose="02010609060101010101" pitchFamily="49" charset="-122"/>
                  </a:rPr>
                  <a:t>；</a:t>
                </a:r>
                <a:endParaRPr lang="en-US" altLang="zh-TW" sz="1200" b="1" dirty="0">
                  <a:solidFill>
                    <a:srgbClr val="00B050"/>
                  </a:solidFill>
                  <a:ea typeface="黑体" panose="02010609060101010101" pitchFamily="49" charset="-122"/>
                </a:endParaRPr>
              </a:p>
              <a:p>
                <a:pPr marL="624205" lvl="2" indent="-285750" defTabSz="623570">
                  <a:spcAft>
                    <a:spcPts val="300"/>
                  </a:spcAft>
                  <a:buFont typeface="Arial" panose="020B0604020202090204" pitchFamily="34" charset="0"/>
                  <a:buChar char="•"/>
                </a:pPr>
                <a:r>
                  <a:rPr lang="en-US" altLang="zh-TW" sz="1200" b="1" dirty="0">
                    <a:solidFill>
                      <a:srgbClr val="00B050"/>
                    </a:solidFill>
                  </a:rPr>
                  <a:t>Material irradiation, etc. </a:t>
                </a:r>
                <a:r>
                  <a:rPr lang="zh-TW" altLang="zh-CN" sz="1200" b="1" dirty="0">
                    <a:solidFill>
                      <a:srgbClr val="00B050"/>
                    </a:solidFill>
                    <a:ea typeface="黑体" panose="02010609060101010101" pitchFamily="49" charset="-122"/>
                  </a:rPr>
                  <a:t>；</a:t>
                </a:r>
                <a:endParaRPr lang="en-US" altLang="zh-TW" sz="1200" b="1" dirty="0">
                  <a:solidFill>
                    <a:srgbClr val="00B050"/>
                  </a:solidFill>
                  <a:ea typeface="黑体" panose="02010609060101010101" pitchFamily="49" charset="-122"/>
                </a:endParaRPr>
              </a:p>
              <a:p>
                <a:pPr marL="624205" lvl="2" indent="-285750" defTabSz="623570">
                  <a:spcAft>
                    <a:spcPts val="300"/>
                  </a:spcAft>
                  <a:buFont typeface="Arial" panose="020B0604020202090204" pitchFamily="34" charset="0"/>
                  <a:buChar char="•"/>
                </a:pPr>
                <a:r>
                  <a:rPr lang="en-US" altLang="zh-CN" sz="1200" b="1" dirty="0">
                    <a:solidFill>
                      <a:srgbClr val="00B050"/>
                    </a:solidFill>
                  </a:rPr>
                  <a:t>Experimental study on ADS fuel performance and transmutation samples </a:t>
                </a:r>
                <a:r>
                  <a:rPr lang="zh-CN" altLang="en-US" sz="1200" b="1" dirty="0">
                    <a:solidFill>
                      <a:srgbClr val="00B050"/>
                    </a:solidFill>
                    <a:ea typeface="黑体" panose="02010609060101010101" pitchFamily="49" charset="-122"/>
                  </a:rPr>
                  <a:t>；</a:t>
                </a:r>
                <a:endParaRPr lang="en-US" altLang="zh-CN" sz="1200" b="1" dirty="0">
                  <a:solidFill>
                    <a:srgbClr val="00B050"/>
                  </a:solidFill>
                  <a:ea typeface="黑体" panose="02010609060101010101" pitchFamily="49" charset="-122"/>
                </a:endParaRPr>
              </a:p>
            </p:txBody>
          </p:sp>
          <p:sp>
            <p:nvSpPr>
              <p:cNvPr id="29" name="矩形 19"/>
              <p:cNvSpPr/>
              <p:nvPr/>
            </p:nvSpPr>
            <p:spPr bwMode="auto">
              <a:xfrm>
                <a:off x="3648578" y="2512006"/>
                <a:ext cx="5946272" cy="3998278"/>
              </a:xfrm>
              <a:prstGeom prst="rect">
                <a:avLst/>
              </a:prstGeom>
              <a:noFill/>
              <a:ln w="12700" cap="flat" cmpd="sng" algn="ctr">
                <a:solidFill>
                  <a:srgbClr val="00B050"/>
                </a:solidFill>
                <a:prstDash val="solid"/>
                <a:round/>
                <a:headEnd type="none" w="med" len="med"/>
                <a:tailEnd type="none" w="med" len="med"/>
              </a:ln>
              <a:effectLst/>
            </p:spPr>
            <p:txBody>
              <a:bodyPr vert="horz" wrap="square" lIns="126000" tIns="82800" rIns="126000" bIns="82800" numCol="1" rtlCol="0" anchor="t" anchorCtr="0" compatLnSpc="1">
                <a:spAutoFit/>
              </a:bodyPr>
              <a:lstStyle/>
              <a:p>
                <a:pPr fontAlgn="base">
                  <a:lnSpc>
                    <a:spcPct val="110000"/>
                  </a:lnSpc>
                  <a:spcBef>
                    <a:spcPct val="0"/>
                  </a:spcBef>
                  <a:spcAft>
                    <a:spcPct val="35000"/>
                  </a:spcAft>
                </a:pPr>
                <a:endParaRPr lang="zh-CN" altLang="en-US" sz="2200" b="1">
                  <a:solidFill>
                    <a:srgbClr val="A50021"/>
                  </a:solidFill>
                  <a:effectLst>
                    <a:outerShdw blurRad="38100" dist="38100" dir="2700000" algn="tl">
                      <a:srgbClr val="000000">
                        <a:alpha val="43137"/>
                      </a:srgbClr>
                    </a:outerShdw>
                  </a:effectLst>
                  <a:ea typeface="黑体" panose="02010609060101010101" pitchFamily="49" charset="-122"/>
                </a:endParaRPr>
              </a:p>
            </p:txBody>
          </p:sp>
          <p:sp>
            <p:nvSpPr>
              <p:cNvPr id="30" name="矩形 20"/>
              <p:cNvSpPr/>
              <p:nvPr/>
            </p:nvSpPr>
            <p:spPr bwMode="auto">
              <a:xfrm>
                <a:off x="477302" y="2512005"/>
                <a:ext cx="9117547" cy="3999335"/>
              </a:xfrm>
              <a:prstGeom prst="rect">
                <a:avLst/>
              </a:prstGeom>
              <a:noFill/>
              <a:ln w="12700" cap="flat" cmpd="sng" algn="ctr">
                <a:solidFill>
                  <a:srgbClr val="FF0000"/>
                </a:solidFill>
                <a:prstDash val="solid"/>
                <a:round/>
                <a:headEnd type="none" w="med" len="med"/>
                <a:tailEnd type="none" w="med" len="med"/>
              </a:ln>
              <a:effectLst/>
            </p:spPr>
            <p:txBody>
              <a:bodyPr vert="horz" wrap="square" lIns="126000" tIns="82800" rIns="126000" bIns="82800" numCol="1" rtlCol="0" anchor="t" anchorCtr="0" compatLnSpc="1">
                <a:spAutoFit/>
              </a:bodyPr>
              <a:lstStyle/>
              <a:p>
                <a:pPr fontAlgn="base">
                  <a:lnSpc>
                    <a:spcPct val="110000"/>
                  </a:lnSpc>
                  <a:spcBef>
                    <a:spcPct val="0"/>
                  </a:spcBef>
                  <a:spcAft>
                    <a:spcPct val="35000"/>
                  </a:spcAft>
                </a:pPr>
                <a:endParaRPr lang="zh-CN" altLang="en-US" sz="2200" b="1">
                  <a:solidFill>
                    <a:srgbClr val="A50021"/>
                  </a:solidFill>
                  <a:effectLst>
                    <a:outerShdw blurRad="38100" dist="38100" dir="2700000" algn="tl">
                      <a:srgbClr val="000000">
                        <a:alpha val="43137"/>
                      </a:srgbClr>
                    </a:outerShdw>
                  </a:effectLst>
                  <a:ea typeface="黑体" panose="02010609060101010101" pitchFamily="49" charset="-122"/>
                </a:endParaRPr>
              </a:p>
            </p:txBody>
          </p:sp>
        </p:grpSp>
        <p:sp>
          <p:nvSpPr>
            <p:cNvPr id="31" name="矩形 9"/>
            <p:cNvSpPr/>
            <p:nvPr/>
          </p:nvSpPr>
          <p:spPr>
            <a:xfrm>
              <a:off x="255563" y="5356489"/>
              <a:ext cx="3393013" cy="992556"/>
            </a:xfrm>
            <a:prstGeom prst="rect">
              <a:avLst/>
            </a:prstGeom>
          </p:spPr>
          <p:txBody>
            <a:bodyPr wrap="square">
              <a:spAutoFit/>
            </a:bodyPr>
            <a:lstStyle/>
            <a:p>
              <a:pPr marL="624205" lvl="1" indent="-433705" fontAlgn="base">
                <a:spcBef>
                  <a:spcPct val="0"/>
                </a:spcBef>
                <a:spcAft>
                  <a:spcPts val="300"/>
                </a:spcAft>
                <a:buFont typeface="Arial" panose="020B0604020202090204" pitchFamily="34" charset="0"/>
                <a:buChar char="•"/>
              </a:pPr>
              <a:r>
                <a:rPr lang="en-US" altLang="zh-CN" sz="1600" b="1" dirty="0">
                  <a:solidFill>
                    <a:srgbClr val="FF0000"/>
                  </a:solidFill>
                  <a:ea typeface="黑体" panose="02010609060101010101" pitchFamily="49" charset="-122"/>
                </a:rPr>
                <a:t>Design and verification:</a:t>
              </a:r>
              <a:endParaRPr lang="en-US" altLang="zh-CN" sz="1600" b="1" dirty="0">
                <a:solidFill>
                  <a:srgbClr val="FF0000"/>
                </a:solidFill>
                <a:ea typeface="黑体" panose="02010609060101010101" pitchFamily="49" charset="-122"/>
              </a:endParaRPr>
            </a:p>
            <a:p>
              <a:pPr marL="900430" lvl="2" indent="-171450">
                <a:spcAft>
                  <a:spcPts val="300"/>
                </a:spcAft>
                <a:buFont typeface="Arial" panose="020B0604020202090204" pitchFamily="34" charset="0"/>
                <a:buChar char="•"/>
              </a:pPr>
              <a:r>
                <a:rPr lang="en-US" altLang="zh-CN" sz="1200" b="1" dirty="0">
                  <a:solidFill>
                    <a:srgbClr val="FF0000"/>
                  </a:solidFill>
                </a:rPr>
                <a:t>Future ADS system design software development and verification</a:t>
              </a:r>
              <a:endParaRPr lang="en-US" altLang="zh-CN" sz="1200" b="1" dirty="0">
                <a:solidFill>
                  <a:srgbClr val="FF0000"/>
                </a:solidFill>
              </a:endParaRPr>
            </a:p>
            <a:p>
              <a:pPr marL="900430" lvl="2" indent="-171450">
                <a:spcAft>
                  <a:spcPts val="300"/>
                </a:spcAft>
                <a:buFont typeface="Arial" panose="020B0604020202090204" pitchFamily="34" charset="0"/>
                <a:buChar char="•"/>
              </a:pPr>
              <a:r>
                <a:rPr lang="en-US" altLang="zh-CN" sz="1200" b="1" dirty="0">
                  <a:solidFill>
                    <a:srgbClr val="FF0000"/>
                  </a:solidFill>
                </a:rPr>
                <a:t>Database and verification</a:t>
              </a:r>
              <a:endParaRPr lang="en-US" altLang="zh-TW" sz="1200" b="1" dirty="0">
                <a:solidFill>
                  <a:srgbClr val="FF0000"/>
                </a:solidFill>
                <a:ea typeface="黑体" panose="02010609060101010101" pitchFamily="49" charset="-122"/>
              </a:endParaRPr>
            </a:p>
          </p:txBody>
        </p:sp>
        <p:sp>
          <p:nvSpPr>
            <p:cNvPr id="32" name="矩形 10"/>
            <p:cNvSpPr/>
            <p:nvPr/>
          </p:nvSpPr>
          <p:spPr>
            <a:xfrm>
              <a:off x="7057424" y="4061998"/>
              <a:ext cx="2637159" cy="661270"/>
            </a:xfrm>
            <a:prstGeom prst="rect">
              <a:avLst/>
            </a:prstGeom>
          </p:spPr>
          <p:txBody>
            <a:bodyPr wrap="square">
              <a:spAutoFit/>
            </a:bodyPr>
            <a:lstStyle/>
            <a:p>
              <a:pPr marL="0" lvl="2">
                <a:spcAft>
                  <a:spcPts val="490"/>
                </a:spcAft>
                <a:buFont typeface="Arial" panose="020B0604020202090204" pitchFamily="34" charset="0"/>
                <a:buChar char="•"/>
              </a:pPr>
              <a:r>
                <a:rPr lang="en-US" altLang="zh-CN" sz="1200" b="1" dirty="0">
                  <a:solidFill>
                    <a:srgbClr val="0033CC"/>
                  </a:solidFill>
                </a:rPr>
                <a:t>Coupling characteristics study</a:t>
              </a:r>
              <a:r>
                <a:rPr lang="zh-CN" altLang="en-US" sz="1200" b="1" dirty="0">
                  <a:solidFill>
                    <a:srgbClr val="0033CC"/>
                  </a:solidFill>
                  <a:ea typeface="黑体" panose="02010609060101010101" pitchFamily="49" charset="-122"/>
                  <a:sym typeface="Wingdings" panose="05000000000000000000"/>
                </a:rPr>
                <a:t> </a:t>
              </a:r>
              <a:br>
                <a:rPr lang="en-US" altLang="zh-CN" sz="1200" b="1" dirty="0">
                  <a:solidFill>
                    <a:srgbClr val="0033CC"/>
                  </a:solidFill>
                  <a:sym typeface="Wingdings" panose="05000000000000000000"/>
                </a:rPr>
              </a:br>
              <a:r>
                <a:rPr lang="en-US" altLang="zh-CN" sz="1200" b="1" dirty="0">
                  <a:solidFill>
                    <a:srgbClr val="0033CC"/>
                  </a:solidFill>
                  <a:sym typeface="Wingdings" panose="05000000000000000000"/>
                </a:rPr>
                <a:t>Gradually achieve low power to high power coupling</a:t>
              </a:r>
              <a:endParaRPr lang="en-US" altLang="zh-CN" sz="1200" b="1" dirty="0">
                <a:solidFill>
                  <a:srgbClr val="0033CC"/>
                </a:solidFill>
                <a:ea typeface="黑体" panose="02010609060101010101" pitchFamily="49" charset="-122"/>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kumimoji="1" lang="en-US" altLang="zh-CN" sz="3600" dirty="0">
                <a:latin typeface="Times New Roman" panose="02020503050405090304" pitchFamily="18" charset="0"/>
                <a:cs typeface="Times New Roman" panose="02020503050405090304" pitchFamily="18" charset="0"/>
              </a:rPr>
              <a:t>Design of SC section</a:t>
            </a:r>
            <a:endParaRPr kumimoji="1" lang="zh-CN" altLang="en-US" sz="3600" dirty="0">
              <a:latin typeface="Times New Roman" panose="02020503050405090304" pitchFamily="18" charset="0"/>
              <a:cs typeface="Times New Roman" panose="02020503050405090304" pitchFamily="18" charset="0"/>
            </a:endParaRPr>
          </a:p>
        </p:txBody>
      </p:sp>
      <p:pic>
        <p:nvPicPr>
          <p:cNvPr id="4" name="图片 3"/>
          <p:cNvPicPr>
            <a:picLocks noChangeAspect="1"/>
          </p:cNvPicPr>
          <p:nvPr/>
        </p:nvPicPr>
        <p:blipFill rotWithShape="1">
          <a:blip r:embed="rId1"/>
          <a:srcRect/>
          <a:stretch>
            <a:fillRect/>
          </a:stretch>
        </p:blipFill>
        <p:spPr>
          <a:xfrm>
            <a:off x="300355" y="2392680"/>
            <a:ext cx="4130040" cy="2063115"/>
          </a:xfrm>
          <a:prstGeom prst="rect">
            <a:avLst/>
          </a:prstGeom>
        </p:spPr>
      </p:pic>
      <p:graphicFrame>
        <p:nvGraphicFramePr>
          <p:cNvPr id="5" name="表格 4"/>
          <p:cNvGraphicFramePr>
            <a:graphicFrameLocks noGrp="1"/>
          </p:cNvGraphicFramePr>
          <p:nvPr/>
        </p:nvGraphicFramePr>
        <p:xfrm>
          <a:off x="4685030" y="2669231"/>
          <a:ext cx="7251700" cy="3789680"/>
        </p:xfrm>
        <a:graphic>
          <a:graphicData uri="http://schemas.openxmlformats.org/drawingml/2006/table">
            <a:tbl>
              <a:tblPr firstRow="1" bandRow="1">
                <a:tableStyleId>{21E4AEA4-8DFA-4A89-87EB-49C32662AFE0}</a:tableStyleId>
              </a:tblPr>
              <a:tblGrid>
                <a:gridCol w="1806575"/>
                <a:gridCol w="1182370"/>
                <a:gridCol w="1157605"/>
                <a:gridCol w="1101090"/>
                <a:gridCol w="975360"/>
                <a:gridCol w="1028700"/>
              </a:tblGrid>
              <a:tr h="332740">
                <a:tc>
                  <a:txBody>
                    <a:bodyPr/>
                    <a:lstStyle/>
                    <a:p>
                      <a:endParaRPr lang="zh-CN" altLang="en-US" sz="1600" dirty="0">
                        <a:solidFill>
                          <a:schemeClr val="bg1"/>
                        </a:solidFill>
                        <a:latin typeface="Times New Roman" panose="02020503050405090304" pitchFamily="18" charset="0"/>
                        <a:cs typeface="Times New Roman" panose="02020503050405090304" pitchFamily="18" charset="0"/>
                      </a:endParaRPr>
                    </a:p>
                  </a:txBody>
                  <a:tcPr/>
                </a:tc>
                <a:tc>
                  <a:txBody>
                    <a:bodyPr/>
                    <a:lstStyle/>
                    <a:p>
                      <a:r>
                        <a:rPr lang="en-US" altLang="zh-CN" sz="1600" dirty="0"/>
                        <a:t>HWR010</a:t>
                      </a:r>
                      <a:endParaRPr lang="en-US" altLang="zh-CN" sz="1600" dirty="0">
                        <a:solidFill>
                          <a:schemeClr val="bg1"/>
                        </a:solidFill>
                        <a:latin typeface="Times New Roman" panose="02020503050405090304" pitchFamily="18" charset="0"/>
                        <a:cs typeface="Times New Roman" panose="02020503050405090304" pitchFamily="18" charset="0"/>
                      </a:endParaRPr>
                    </a:p>
                  </a:txBody>
                  <a:tcPr/>
                </a:tc>
                <a:tc>
                  <a:txBody>
                    <a:bodyPr/>
                    <a:lstStyle/>
                    <a:p>
                      <a:r>
                        <a:rPr lang="en-US" altLang="zh-CN" sz="1600" dirty="0"/>
                        <a:t>HWR019</a:t>
                      </a:r>
                      <a:endParaRPr lang="en-US" altLang="zh-CN" sz="1600" dirty="0">
                        <a:solidFill>
                          <a:schemeClr val="bg1"/>
                        </a:solidFill>
                        <a:latin typeface="Times New Roman" panose="02020503050405090304" pitchFamily="18" charset="0"/>
                        <a:cs typeface="Times New Roman" panose="02020503050405090304" pitchFamily="18" charset="0"/>
                      </a:endParaRPr>
                    </a:p>
                  </a:txBody>
                  <a:tcPr/>
                </a:tc>
                <a:tc>
                  <a:txBody>
                    <a:bodyPr/>
                    <a:lstStyle/>
                    <a:p>
                      <a:r>
                        <a:rPr lang="en-US" altLang="zh-CN" sz="1600" dirty="0"/>
                        <a:t>Spoke042</a:t>
                      </a:r>
                      <a:endParaRPr lang="en-US" altLang="zh-CN" sz="1600" dirty="0">
                        <a:solidFill>
                          <a:schemeClr val="bg1"/>
                        </a:solidFill>
                        <a:latin typeface="Times New Roman" panose="02020503050405090304" pitchFamily="18" charset="0"/>
                        <a:cs typeface="Times New Roman" panose="02020503050405090304" pitchFamily="18" charset="0"/>
                      </a:endParaRPr>
                    </a:p>
                  </a:txBody>
                  <a:tcPr/>
                </a:tc>
                <a:tc>
                  <a:txBody>
                    <a:bodyPr/>
                    <a:lstStyle/>
                    <a:p>
                      <a:r>
                        <a:rPr lang="en-US" altLang="zh-CN" sz="1600" dirty="0"/>
                        <a:t>Ellip062</a:t>
                      </a:r>
                      <a:endParaRPr lang="en-US" altLang="zh-CN" sz="1600" dirty="0">
                        <a:solidFill>
                          <a:schemeClr val="bg1"/>
                        </a:solidFill>
                        <a:latin typeface="Times New Roman" panose="02020503050405090304" pitchFamily="18" charset="0"/>
                        <a:cs typeface="Times New Roman" panose="02020503050405090304" pitchFamily="18" charset="0"/>
                      </a:endParaRPr>
                    </a:p>
                  </a:txBody>
                  <a:tcPr/>
                </a:tc>
                <a:tc>
                  <a:txBody>
                    <a:bodyPr/>
                    <a:lstStyle/>
                    <a:p>
                      <a:r>
                        <a:rPr lang="en-US" altLang="zh-CN" sz="1600" dirty="0"/>
                        <a:t>Ellip082</a:t>
                      </a:r>
                      <a:endParaRPr lang="en-US" altLang="zh-CN" sz="1600" dirty="0">
                        <a:solidFill>
                          <a:schemeClr val="bg1"/>
                        </a:solidFill>
                        <a:latin typeface="Times New Roman" panose="02020503050405090304" pitchFamily="18" charset="0"/>
                        <a:cs typeface="Times New Roman" panose="02020503050405090304" pitchFamily="18" charset="0"/>
                      </a:endParaRPr>
                    </a:p>
                  </a:txBody>
                  <a:tcPr/>
                </a:tc>
              </a:tr>
              <a:tr h="332105">
                <a:tc>
                  <a:txBody>
                    <a:bodyPr/>
                    <a:lstStyle/>
                    <a:p>
                      <a:r>
                        <a:rPr lang="en-US" altLang="zh-CN" sz="1600" dirty="0"/>
                        <a:t>f</a:t>
                      </a:r>
                      <a:r>
                        <a:rPr lang="zh-CN" altLang="en-US" sz="1600" dirty="0"/>
                        <a:t>（</a:t>
                      </a:r>
                      <a:r>
                        <a:rPr lang="en-US" altLang="zh-CN" sz="1600" dirty="0"/>
                        <a:t>MHz</a:t>
                      </a:r>
                      <a:r>
                        <a:rPr lang="zh-CN" altLang="en-US" sz="1600" dirty="0"/>
                        <a:t>）</a:t>
                      </a:r>
                      <a:endParaRPr lang="zh-CN" altLang="en-US" sz="1600" dirty="0">
                        <a:latin typeface="Times New Roman" panose="02020503050405090304" pitchFamily="18" charset="0"/>
                        <a:cs typeface="Times New Roman" panose="02020503050405090304" pitchFamily="18" charset="0"/>
                      </a:endParaRPr>
                    </a:p>
                  </a:txBody>
                  <a:tcPr/>
                </a:tc>
                <a:tc>
                  <a:txBody>
                    <a:bodyPr/>
                    <a:lstStyle/>
                    <a:p>
                      <a:r>
                        <a:rPr lang="en-US" altLang="zh-CN" sz="1600" dirty="0"/>
                        <a:t>162.5</a:t>
                      </a:r>
                      <a:endParaRPr lang="en-US" altLang="zh-CN" sz="1600" dirty="0">
                        <a:latin typeface="Times New Roman" panose="02020503050405090304" pitchFamily="18" charset="0"/>
                        <a:cs typeface="Times New Roman" panose="02020503050405090304" pitchFamily="18" charset="0"/>
                      </a:endParaRPr>
                    </a:p>
                  </a:txBody>
                  <a:tcPr/>
                </a:tc>
                <a:tc>
                  <a:txBody>
                    <a:bodyPr/>
                    <a:lstStyle/>
                    <a:p>
                      <a:r>
                        <a:rPr lang="en-US" altLang="zh-CN" sz="1600" dirty="0"/>
                        <a:t>162.5</a:t>
                      </a:r>
                      <a:endParaRPr lang="en-US" altLang="zh-CN" sz="1600" dirty="0">
                        <a:latin typeface="Times New Roman" panose="02020503050405090304" pitchFamily="18" charset="0"/>
                        <a:cs typeface="Times New Roman" panose="02020503050405090304" pitchFamily="18" charset="0"/>
                      </a:endParaRPr>
                    </a:p>
                  </a:txBody>
                  <a:tcPr/>
                </a:tc>
                <a:tc>
                  <a:txBody>
                    <a:bodyPr/>
                    <a:lstStyle/>
                    <a:p>
                      <a:r>
                        <a:rPr lang="en-US" altLang="zh-CN" sz="1600" dirty="0"/>
                        <a:t>325</a:t>
                      </a:r>
                      <a:endParaRPr lang="en-US" altLang="zh-CN" sz="1600" dirty="0">
                        <a:latin typeface="Times New Roman" panose="02020503050405090304" pitchFamily="18" charset="0"/>
                        <a:cs typeface="Times New Roman" panose="02020503050405090304" pitchFamily="18" charset="0"/>
                      </a:endParaRPr>
                    </a:p>
                  </a:txBody>
                  <a:tcPr/>
                </a:tc>
                <a:tc>
                  <a:txBody>
                    <a:bodyPr/>
                    <a:lstStyle/>
                    <a:p>
                      <a:r>
                        <a:rPr lang="en-US" altLang="zh-CN" sz="1600" dirty="0"/>
                        <a:t>650</a:t>
                      </a:r>
                      <a:endParaRPr lang="en-US" altLang="zh-CN" sz="1600" dirty="0">
                        <a:latin typeface="Times New Roman" panose="02020503050405090304" pitchFamily="18" charset="0"/>
                        <a:cs typeface="Times New Roman" panose="02020503050405090304" pitchFamily="18" charset="0"/>
                      </a:endParaRPr>
                    </a:p>
                  </a:txBody>
                  <a:tcPr/>
                </a:tc>
                <a:tc>
                  <a:txBody>
                    <a:bodyPr/>
                    <a:lstStyle/>
                    <a:p>
                      <a:r>
                        <a:rPr lang="en-US" altLang="zh-CN" sz="1600" dirty="0"/>
                        <a:t>650</a:t>
                      </a:r>
                      <a:endParaRPr lang="en-US" altLang="zh-CN" sz="1600" dirty="0">
                        <a:latin typeface="Times New Roman" panose="02020503050405090304" pitchFamily="18" charset="0"/>
                        <a:cs typeface="Times New Roman" panose="02020503050405090304" pitchFamily="18" charset="0"/>
                      </a:endParaRPr>
                    </a:p>
                  </a:txBody>
                  <a:tcPr/>
                </a:tc>
              </a:tr>
              <a:tr h="332740">
                <a:tc>
                  <a:txBody>
                    <a:bodyPr/>
                    <a:lstStyle/>
                    <a:p>
                      <a:r>
                        <a:rPr lang="en-US" altLang="zh-CN" sz="1600" dirty="0"/>
                        <a:t>βopt</a:t>
                      </a:r>
                      <a:endParaRPr lang="en-US" altLang="zh-CN" sz="1600" dirty="0">
                        <a:latin typeface="Times New Roman" panose="02020503050405090304" pitchFamily="18" charset="0"/>
                        <a:cs typeface="Times New Roman" panose="02020503050405090304" pitchFamily="18" charset="0"/>
                      </a:endParaRPr>
                    </a:p>
                  </a:txBody>
                  <a:tcPr/>
                </a:tc>
                <a:tc>
                  <a:txBody>
                    <a:bodyPr/>
                    <a:lstStyle/>
                    <a:p>
                      <a:r>
                        <a:rPr lang="en-US" altLang="zh-CN" sz="1600" dirty="0"/>
                        <a:t>0.10</a:t>
                      </a:r>
                      <a:endParaRPr lang="en-US" altLang="zh-CN" sz="1600" dirty="0">
                        <a:latin typeface="Times New Roman" panose="02020503050405090304" pitchFamily="18" charset="0"/>
                        <a:cs typeface="Times New Roman" panose="02020503050405090304" pitchFamily="18" charset="0"/>
                      </a:endParaRPr>
                    </a:p>
                  </a:txBody>
                  <a:tcPr/>
                </a:tc>
                <a:tc>
                  <a:txBody>
                    <a:bodyPr/>
                    <a:lstStyle/>
                    <a:p>
                      <a:r>
                        <a:rPr lang="en-US" altLang="zh-CN" sz="1600" dirty="0"/>
                        <a:t>0.19</a:t>
                      </a:r>
                      <a:endParaRPr lang="en-US" altLang="zh-CN" sz="1600" dirty="0">
                        <a:latin typeface="Times New Roman" panose="02020503050405090304" pitchFamily="18" charset="0"/>
                        <a:cs typeface="Times New Roman" panose="02020503050405090304" pitchFamily="18" charset="0"/>
                      </a:endParaRPr>
                    </a:p>
                  </a:txBody>
                  <a:tcPr/>
                </a:tc>
                <a:tc>
                  <a:txBody>
                    <a:bodyPr/>
                    <a:lstStyle/>
                    <a:p>
                      <a:r>
                        <a:rPr lang="en-US" altLang="zh-CN" sz="1600" dirty="0"/>
                        <a:t>0.42</a:t>
                      </a:r>
                      <a:endParaRPr lang="en-US" altLang="zh-CN" sz="1600" dirty="0">
                        <a:latin typeface="Times New Roman" panose="02020503050405090304" pitchFamily="18" charset="0"/>
                        <a:cs typeface="Times New Roman" panose="02020503050405090304" pitchFamily="18" charset="0"/>
                      </a:endParaRPr>
                    </a:p>
                  </a:txBody>
                  <a:tcPr/>
                </a:tc>
                <a:tc>
                  <a:txBody>
                    <a:bodyPr/>
                    <a:lstStyle/>
                    <a:p>
                      <a:r>
                        <a:rPr lang="en-US" altLang="zh-CN" sz="1600" dirty="0"/>
                        <a:t>0.62</a:t>
                      </a:r>
                      <a:endParaRPr lang="en-US" altLang="zh-CN" sz="1600" dirty="0">
                        <a:latin typeface="Times New Roman" panose="02020503050405090304" pitchFamily="18" charset="0"/>
                        <a:cs typeface="Times New Roman" panose="02020503050405090304" pitchFamily="18" charset="0"/>
                      </a:endParaRPr>
                    </a:p>
                  </a:txBody>
                  <a:tcPr/>
                </a:tc>
                <a:tc>
                  <a:txBody>
                    <a:bodyPr/>
                    <a:lstStyle/>
                    <a:p>
                      <a:r>
                        <a:rPr lang="en-US" altLang="zh-CN" sz="1600" dirty="0"/>
                        <a:t>0.82</a:t>
                      </a:r>
                      <a:endParaRPr lang="en-US" altLang="zh-CN" sz="1600" dirty="0">
                        <a:latin typeface="Times New Roman" panose="02020503050405090304" pitchFamily="18" charset="0"/>
                        <a:cs typeface="Times New Roman" panose="02020503050405090304" pitchFamily="18" charset="0"/>
                      </a:endParaRPr>
                    </a:p>
                  </a:txBody>
                  <a:tcPr/>
                </a:tc>
              </a:tr>
              <a:tr h="332740">
                <a:tc>
                  <a:txBody>
                    <a:bodyPr/>
                    <a:lstStyle/>
                    <a:p>
                      <a:r>
                        <a:rPr lang="en-US" altLang="zh-CN" sz="1600" dirty="0"/>
                        <a:t>Number of cells</a:t>
                      </a:r>
                      <a:endParaRPr lang="en-US" altLang="zh-CN" sz="1600" dirty="0">
                        <a:latin typeface="Times New Roman" panose="02020503050405090304" pitchFamily="18" charset="0"/>
                        <a:cs typeface="Times New Roman" panose="02020503050405090304" pitchFamily="18" charset="0"/>
                      </a:endParaRPr>
                    </a:p>
                  </a:txBody>
                  <a:tcPr/>
                </a:tc>
                <a:tc>
                  <a:txBody>
                    <a:bodyPr/>
                    <a:lstStyle/>
                    <a:p>
                      <a:r>
                        <a:rPr lang="en-US" altLang="zh-CN" sz="1600" dirty="0"/>
                        <a:t>2cell</a:t>
                      </a:r>
                      <a:endParaRPr lang="en-US" altLang="zh-CN" sz="1600" dirty="0">
                        <a:latin typeface="Times New Roman" panose="02020503050405090304" pitchFamily="18" charset="0"/>
                        <a:cs typeface="Times New Roman" panose="02020503050405090304" pitchFamily="18" charset="0"/>
                      </a:endParaRPr>
                    </a:p>
                  </a:txBody>
                  <a:tcPr/>
                </a:tc>
                <a:tc>
                  <a:txBody>
                    <a:bodyPr/>
                    <a:lstStyle/>
                    <a:p>
                      <a:r>
                        <a:rPr lang="en-US" altLang="zh-CN" sz="1600" dirty="0"/>
                        <a:t>2cell</a:t>
                      </a:r>
                      <a:endParaRPr lang="en-US" altLang="zh-CN" sz="1600" dirty="0">
                        <a:latin typeface="Times New Roman" panose="02020503050405090304" pitchFamily="18" charset="0"/>
                        <a:cs typeface="Times New Roman" panose="0202050305040509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dirty="0"/>
                        <a:t>3cell</a:t>
                      </a:r>
                      <a:endParaRPr lang="en-US" altLang="zh-CN" sz="1600" dirty="0">
                        <a:latin typeface="Times New Roman" panose="02020503050405090304" pitchFamily="18" charset="0"/>
                        <a:cs typeface="Times New Roman" panose="02020503050405090304" pitchFamily="18" charset="0"/>
                      </a:endParaRPr>
                    </a:p>
                  </a:txBody>
                  <a:tcPr/>
                </a:tc>
                <a:tc>
                  <a:txBody>
                    <a:bodyPr/>
                    <a:lstStyle/>
                    <a:p>
                      <a:r>
                        <a:rPr lang="en-US" altLang="zh-CN" sz="1600" dirty="0"/>
                        <a:t>6cell</a:t>
                      </a:r>
                      <a:endParaRPr lang="en-US" altLang="zh-CN" sz="1600" dirty="0">
                        <a:latin typeface="Times New Roman" panose="02020503050405090304" pitchFamily="18" charset="0"/>
                        <a:cs typeface="Times New Roman" panose="02020503050405090304" pitchFamily="18" charset="0"/>
                      </a:endParaRPr>
                    </a:p>
                  </a:txBody>
                  <a:tcPr/>
                </a:tc>
                <a:tc>
                  <a:txBody>
                    <a:bodyPr/>
                    <a:lstStyle/>
                    <a:p>
                      <a:r>
                        <a:rPr lang="en-US" altLang="zh-CN" sz="1600" dirty="0"/>
                        <a:t>5cell</a:t>
                      </a:r>
                      <a:endParaRPr lang="en-US" altLang="zh-CN" sz="1600" dirty="0">
                        <a:latin typeface="Times New Roman" panose="02020503050405090304" pitchFamily="18" charset="0"/>
                        <a:cs typeface="Times New Roman" panose="02020503050405090304" pitchFamily="18" charset="0"/>
                      </a:endParaRPr>
                    </a:p>
                  </a:txBody>
                  <a:tcPr/>
                </a:tc>
              </a:tr>
              <a:tr h="368935">
                <a:tc>
                  <a:txBody>
                    <a:bodyPr/>
                    <a:lstStyle/>
                    <a:p>
                      <a:r>
                        <a:rPr lang="en-US" altLang="zh-CN" sz="1600" dirty="0" err="1"/>
                        <a:t>Epeak</a:t>
                      </a:r>
                      <a:r>
                        <a:rPr lang="en-US" altLang="zh-CN" sz="1600" dirty="0"/>
                        <a:t>(MV/m)</a:t>
                      </a:r>
                      <a:endParaRPr lang="en-US" altLang="zh-CN" sz="1600" dirty="0">
                        <a:latin typeface="Times New Roman" panose="02020503050405090304" pitchFamily="18" charset="0"/>
                        <a:cs typeface="Times New Roman" panose="02020503050405090304" pitchFamily="18" charset="0"/>
                      </a:endParaRPr>
                    </a:p>
                  </a:txBody>
                  <a:tcPr/>
                </a:tc>
                <a:tc>
                  <a:txBody>
                    <a:bodyPr/>
                    <a:lstStyle/>
                    <a:p>
                      <a:r>
                        <a:rPr lang="en-US" altLang="zh-CN" sz="1600" dirty="0"/>
                        <a:t>26/30</a:t>
                      </a:r>
                      <a:endParaRPr lang="en-US" altLang="zh-CN" sz="1600" dirty="0">
                        <a:latin typeface="Times New Roman" panose="02020503050405090304" pitchFamily="18" charset="0"/>
                        <a:cs typeface="Times New Roman" panose="02020503050405090304" pitchFamily="18" charset="0"/>
                      </a:endParaRPr>
                    </a:p>
                  </a:txBody>
                  <a:tcPr/>
                </a:tc>
                <a:tc>
                  <a:txBody>
                    <a:bodyPr/>
                    <a:lstStyle/>
                    <a:p>
                      <a:r>
                        <a:rPr lang="en-US" altLang="zh-CN" sz="1600" dirty="0"/>
                        <a:t>28/33</a:t>
                      </a:r>
                      <a:endParaRPr lang="en-US" altLang="zh-CN" sz="1600" dirty="0">
                        <a:latin typeface="Times New Roman" panose="02020503050405090304" pitchFamily="18" charset="0"/>
                        <a:cs typeface="Times New Roman" panose="02020503050405090304" pitchFamily="18" charset="0"/>
                      </a:endParaRPr>
                    </a:p>
                  </a:txBody>
                  <a:tcPr/>
                </a:tc>
                <a:tc>
                  <a:txBody>
                    <a:bodyPr/>
                    <a:lstStyle/>
                    <a:p>
                      <a:r>
                        <a:rPr lang="en-US" altLang="zh-CN" sz="1600" dirty="0"/>
                        <a:t>28/33</a:t>
                      </a:r>
                      <a:endParaRPr lang="en-US" altLang="zh-CN" sz="1600" dirty="0">
                        <a:latin typeface="Times New Roman" panose="02020503050405090304" pitchFamily="18" charset="0"/>
                        <a:cs typeface="Times New Roman" panose="02020503050405090304" pitchFamily="18" charset="0"/>
                      </a:endParaRPr>
                    </a:p>
                  </a:txBody>
                  <a:tcPr/>
                </a:tc>
                <a:tc>
                  <a:txBody>
                    <a:bodyPr/>
                    <a:lstStyle/>
                    <a:p>
                      <a:r>
                        <a:rPr lang="en-US" altLang="zh-CN" sz="1600" dirty="0"/>
                        <a:t>28/33</a:t>
                      </a:r>
                      <a:endParaRPr lang="en-US" altLang="zh-CN" sz="1600" dirty="0">
                        <a:latin typeface="Times New Roman" panose="02020503050405090304" pitchFamily="18" charset="0"/>
                        <a:cs typeface="Times New Roman" panose="02020503050405090304" pitchFamily="18" charset="0"/>
                      </a:endParaRPr>
                    </a:p>
                  </a:txBody>
                  <a:tcPr/>
                </a:tc>
                <a:tc>
                  <a:txBody>
                    <a:bodyPr/>
                    <a:lstStyle/>
                    <a:p>
                      <a:r>
                        <a:rPr lang="en-US" altLang="zh-CN" sz="1600" dirty="0"/>
                        <a:t>28/33</a:t>
                      </a:r>
                      <a:endParaRPr lang="en-US" altLang="zh-CN" sz="1600" dirty="0">
                        <a:latin typeface="Times New Roman" panose="02020503050405090304" pitchFamily="18" charset="0"/>
                        <a:cs typeface="Times New Roman" panose="02020503050405090304" pitchFamily="18" charset="0"/>
                      </a:endParaRPr>
                    </a:p>
                  </a:txBody>
                  <a:tcPr/>
                </a:tc>
              </a:tr>
              <a:tr h="332740">
                <a:tc>
                  <a:txBody>
                    <a:bodyPr/>
                    <a:lstStyle/>
                    <a:p>
                      <a:r>
                        <a:rPr lang="en-US" altLang="zh-CN" sz="1600" dirty="0"/>
                        <a:t>Num of cavities </a:t>
                      </a:r>
                      <a:endParaRPr lang="en-US" altLang="zh-CN" sz="1600" dirty="0">
                        <a:latin typeface="Times New Roman" panose="02020503050405090304" pitchFamily="18" charset="0"/>
                        <a:cs typeface="Times New Roman" panose="02020503050405090304" pitchFamily="18" charset="0"/>
                      </a:endParaRPr>
                    </a:p>
                  </a:txBody>
                  <a:tcPr/>
                </a:tc>
                <a:tc>
                  <a:txBody>
                    <a:bodyPr/>
                    <a:lstStyle/>
                    <a:p>
                      <a:r>
                        <a:rPr lang="en-US" altLang="zh-CN" sz="1600" dirty="0"/>
                        <a:t>9</a:t>
                      </a:r>
                      <a:endParaRPr lang="en-US" altLang="zh-CN" sz="1600" dirty="0">
                        <a:latin typeface="Times New Roman" panose="02020503050405090304" pitchFamily="18" charset="0"/>
                        <a:cs typeface="Times New Roman" panose="0202050305040509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dirty="0"/>
                        <a:t>24</a:t>
                      </a:r>
                      <a:endParaRPr lang="en-US" altLang="zh-CN" sz="1600" dirty="0">
                        <a:latin typeface="Times New Roman" panose="02020503050405090304" pitchFamily="18" charset="0"/>
                        <a:cs typeface="Times New Roman" panose="0202050305040509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dirty="0"/>
                        <a:t>40</a:t>
                      </a:r>
                      <a:endParaRPr lang="en-US" altLang="zh-CN" sz="1600" dirty="0">
                        <a:latin typeface="Times New Roman" panose="02020503050405090304" pitchFamily="18" charset="0"/>
                        <a:cs typeface="Times New Roman" panose="0202050305040509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dirty="0"/>
                        <a:t>40</a:t>
                      </a:r>
                      <a:endParaRPr lang="en-US" altLang="zh-CN" sz="1600" dirty="0">
                        <a:latin typeface="Times New Roman" panose="02020503050405090304" pitchFamily="18" charset="0"/>
                        <a:cs typeface="Times New Roman" panose="0202050305040509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dirty="0"/>
                        <a:t>24</a:t>
                      </a:r>
                      <a:endParaRPr lang="en-US" altLang="zh-CN" sz="1600" dirty="0">
                        <a:latin typeface="Times New Roman" panose="02020503050405090304" pitchFamily="18" charset="0"/>
                        <a:cs typeface="Times New Roman" panose="02020503050405090304" pitchFamily="18" charset="0"/>
                      </a:endParaRPr>
                    </a:p>
                  </a:txBody>
                  <a:tcPr/>
                </a:tc>
              </a:tr>
              <a:tr h="368935">
                <a:tc>
                  <a:txBody>
                    <a:bodyPr/>
                    <a:lstStyle/>
                    <a:p>
                      <a:r>
                        <a:rPr lang="en-US" altLang="zh-CN" sz="1600" dirty="0"/>
                        <a:t>Focusing elements </a:t>
                      </a:r>
                      <a:endParaRPr lang="en-US" altLang="zh-CN" sz="1600" dirty="0">
                        <a:latin typeface="Times New Roman" panose="02020503050405090304" pitchFamily="18" charset="0"/>
                        <a:cs typeface="Times New Roman" panose="02020503050405090304" pitchFamily="18" charset="0"/>
                      </a:endParaRPr>
                    </a:p>
                  </a:txBody>
                  <a:tcPr/>
                </a:tc>
                <a:tc>
                  <a:txBody>
                    <a:bodyPr/>
                    <a:lstStyle/>
                    <a:p>
                      <a:r>
                        <a:rPr lang="en-US" altLang="zh-CN" sz="1600" dirty="0"/>
                        <a:t>SC sol</a:t>
                      </a:r>
                      <a:endParaRPr lang="en-US" altLang="zh-CN" sz="1600" dirty="0">
                        <a:latin typeface="Times New Roman" panose="02020503050405090304" pitchFamily="18" charset="0"/>
                        <a:cs typeface="Times New Roman" panose="02020503050405090304" pitchFamily="18" charset="0"/>
                      </a:endParaRPr>
                    </a:p>
                  </a:txBody>
                  <a:tcPr/>
                </a:tc>
                <a:tc>
                  <a:txBody>
                    <a:bodyPr/>
                    <a:lstStyle/>
                    <a:p>
                      <a:r>
                        <a:rPr lang="en-US" altLang="zh-CN" sz="1600" dirty="0"/>
                        <a:t>SC sol</a:t>
                      </a:r>
                      <a:endParaRPr lang="en-US" altLang="zh-CN" sz="1600" dirty="0">
                        <a:latin typeface="Times New Roman" panose="02020503050405090304" pitchFamily="18" charset="0"/>
                        <a:cs typeface="Times New Roman" panose="02020503050405090304" pitchFamily="18" charset="0"/>
                      </a:endParaRPr>
                    </a:p>
                  </a:txBody>
                  <a:tcPr/>
                </a:tc>
                <a:tc>
                  <a:txBody>
                    <a:bodyPr/>
                    <a:lstStyle/>
                    <a:p>
                      <a:r>
                        <a:rPr lang="en-US" altLang="zh-CN" sz="1600" dirty="0"/>
                        <a:t>SC sol</a:t>
                      </a:r>
                      <a:endParaRPr lang="en-US" altLang="zh-CN" sz="1600" dirty="0">
                        <a:latin typeface="Times New Roman" panose="02020503050405090304" pitchFamily="18" charset="0"/>
                        <a:cs typeface="Times New Roman" panose="0202050305040509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dirty="0"/>
                        <a:t>triplet</a:t>
                      </a:r>
                      <a:endParaRPr lang="en-US" altLang="zh-CN" sz="1600" dirty="0">
                        <a:latin typeface="Times New Roman" panose="02020503050405090304" pitchFamily="18" charset="0"/>
                        <a:cs typeface="Times New Roman" panose="0202050305040509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dirty="0"/>
                        <a:t>doublet</a:t>
                      </a:r>
                      <a:endParaRPr lang="en-US" altLang="zh-CN" sz="1600" dirty="0">
                        <a:latin typeface="Times New Roman" panose="02020503050405090304" pitchFamily="18" charset="0"/>
                        <a:cs typeface="Times New Roman" panose="02020503050405090304" pitchFamily="18" charset="0"/>
                      </a:endParaRPr>
                    </a:p>
                  </a:txBody>
                  <a:tcPr/>
                </a:tc>
              </a:tr>
              <a:tr h="332105">
                <a:tc>
                  <a:txBody>
                    <a:bodyPr/>
                    <a:lstStyle/>
                    <a:p>
                      <a:r>
                        <a:rPr lang="en-US" altLang="zh-CN" sz="1600" dirty="0"/>
                        <a:t>Num of magnets</a:t>
                      </a:r>
                      <a:endParaRPr lang="en-US" altLang="zh-CN" sz="1600" dirty="0">
                        <a:latin typeface="Times New Roman" panose="02020503050405090304" pitchFamily="18" charset="0"/>
                        <a:cs typeface="Times New Roman" panose="02020503050405090304" pitchFamily="18" charset="0"/>
                      </a:endParaRPr>
                    </a:p>
                  </a:txBody>
                  <a:tcPr/>
                </a:tc>
                <a:tc>
                  <a:txBody>
                    <a:bodyPr/>
                    <a:lstStyle/>
                    <a:p>
                      <a:r>
                        <a:rPr lang="en-US" altLang="zh-CN" sz="1600" dirty="0"/>
                        <a:t>9</a:t>
                      </a:r>
                      <a:endParaRPr lang="en-US" altLang="zh-CN" sz="1600" dirty="0">
                        <a:latin typeface="Times New Roman" panose="02020503050405090304" pitchFamily="18" charset="0"/>
                        <a:cs typeface="Times New Roman" panose="02020503050405090304" pitchFamily="18" charset="0"/>
                      </a:endParaRPr>
                    </a:p>
                  </a:txBody>
                  <a:tcPr/>
                </a:tc>
                <a:tc>
                  <a:txBody>
                    <a:bodyPr/>
                    <a:lstStyle/>
                    <a:p>
                      <a:r>
                        <a:rPr lang="en-US" altLang="zh-CN" sz="1600" dirty="0"/>
                        <a:t>24</a:t>
                      </a:r>
                      <a:endParaRPr lang="en-US" altLang="zh-CN" sz="1600" dirty="0">
                        <a:latin typeface="Times New Roman" panose="02020503050405090304" pitchFamily="18" charset="0"/>
                        <a:cs typeface="Times New Roman" panose="02020503050405090304" pitchFamily="18" charset="0"/>
                      </a:endParaRPr>
                    </a:p>
                  </a:txBody>
                  <a:tcPr/>
                </a:tc>
                <a:tc>
                  <a:txBody>
                    <a:bodyPr/>
                    <a:lstStyle/>
                    <a:p>
                      <a:r>
                        <a:rPr lang="en-US" altLang="zh-CN" sz="1600" dirty="0"/>
                        <a:t>20</a:t>
                      </a:r>
                      <a:endParaRPr lang="en-US" altLang="zh-CN" sz="1600" dirty="0">
                        <a:latin typeface="Times New Roman" panose="02020503050405090304" pitchFamily="18" charset="0"/>
                        <a:cs typeface="Times New Roman" panose="02020503050405090304" pitchFamily="18" charset="0"/>
                      </a:endParaRPr>
                    </a:p>
                  </a:txBody>
                  <a:tcPr/>
                </a:tc>
                <a:tc>
                  <a:txBody>
                    <a:bodyPr/>
                    <a:lstStyle/>
                    <a:p>
                      <a:r>
                        <a:rPr lang="en-US" altLang="zh-CN" sz="1600" dirty="0"/>
                        <a:t>10</a:t>
                      </a:r>
                      <a:endParaRPr lang="en-US" altLang="zh-CN" sz="1600" dirty="0">
                        <a:latin typeface="Times New Roman" panose="02020503050405090304" pitchFamily="18" charset="0"/>
                        <a:cs typeface="Times New Roman" panose="02020503050405090304" pitchFamily="18" charset="0"/>
                      </a:endParaRPr>
                    </a:p>
                  </a:txBody>
                  <a:tcPr/>
                </a:tc>
                <a:tc>
                  <a:txBody>
                    <a:bodyPr/>
                    <a:lstStyle/>
                    <a:p>
                      <a:r>
                        <a:rPr lang="en-US" altLang="zh-CN" sz="1600" dirty="0"/>
                        <a:t>6</a:t>
                      </a:r>
                      <a:endParaRPr lang="en-US" altLang="zh-CN" sz="1600" dirty="0">
                        <a:latin typeface="Times New Roman" panose="02020503050405090304" pitchFamily="18" charset="0"/>
                        <a:cs typeface="Times New Roman" panose="02020503050405090304" pitchFamily="18" charset="0"/>
                      </a:endParaRPr>
                    </a:p>
                  </a:txBody>
                  <a:tcPr/>
                </a:tc>
              </a:tr>
              <a:tr h="369570">
                <a:tc>
                  <a:txBody>
                    <a:bodyPr/>
                    <a:lstStyle/>
                    <a:p>
                      <a:r>
                        <a:rPr lang="en-US" altLang="zh-CN" sz="1600" dirty="0"/>
                        <a:t>Magnet field(T)</a:t>
                      </a:r>
                      <a:endParaRPr lang="en-US" altLang="zh-CN" sz="1600" dirty="0">
                        <a:latin typeface="Times New Roman" panose="02020503050405090304" pitchFamily="18" charset="0"/>
                        <a:cs typeface="Times New Roman" panose="02020503050405090304" pitchFamily="18" charset="0"/>
                      </a:endParaRPr>
                    </a:p>
                  </a:txBody>
                  <a:tcPr/>
                </a:tc>
                <a:tc>
                  <a:txBody>
                    <a:bodyPr/>
                    <a:lstStyle/>
                    <a:p>
                      <a:r>
                        <a:rPr lang="en-US" altLang="zh-CN" sz="1600" dirty="0"/>
                        <a:t>7.5</a:t>
                      </a:r>
                      <a:endParaRPr lang="en-US" altLang="zh-CN" sz="1600" dirty="0">
                        <a:latin typeface="Times New Roman" panose="02020503050405090304" pitchFamily="18" charset="0"/>
                        <a:cs typeface="Times New Roman" panose="02020503050405090304" pitchFamily="18" charset="0"/>
                      </a:endParaRPr>
                    </a:p>
                  </a:txBody>
                  <a:tcPr/>
                </a:tc>
                <a:tc>
                  <a:txBody>
                    <a:bodyPr/>
                    <a:lstStyle/>
                    <a:p>
                      <a:r>
                        <a:rPr lang="en-US" altLang="zh-CN" sz="1600" dirty="0"/>
                        <a:t>7.5</a:t>
                      </a:r>
                      <a:endParaRPr lang="en-US" altLang="zh-CN" sz="1600" dirty="0">
                        <a:latin typeface="Times New Roman" panose="02020503050405090304" pitchFamily="18" charset="0"/>
                        <a:cs typeface="Times New Roman" panose="02020503050405090304" pitchFamily="18" charset="0"/>
                      </a:endParaRPr>
                    </a:p>
                  </a:txBody>
                  <a:tcPr/>
                </a:tc>
                <a:tc>
                  <a:txBody>
                    <a:bodyPr/>
                    <a:lstStyle/>
                    <a:p>
                      <a:r>
                        <a:rPr lang="en-US" altLang="zh-CN" sz="1600" dirty="0"/>
                        <a:t>7.5</a:t>
                      </a:r>
                      <a:endParaRPr lang="en-US" altLang="zh-CN" sz="1600" dirty="0">
                        <a:latin typeface="Times New Roman" panose="02020503050405090304" pitchFamily="18" charset="0"/>
                        <a:cs typeface="Times New Roman" panose="02020503050405090304" pitchFamily="18" charset="0"/>
                      </a:endParaRPr>
                    </a:p>
                  </a:txBody>
                  <a:tcPr/>
                </a:tc>
                <a:tc>
                  <a:txBody>
                    <a:bodyPr/>
                    <a:lstStyle/>
                    <a:p>
                      <a:r>
                        <a:rPr lang="en-US" altLang="zh-CN" sz="1600" dirty="0"/>
                        <a:t>0.9</a:t>
                      </a:r>
                      <a:endParaRPr lang="en-US" altLang="zh-CN" sz="1600" dirty="0">
                        <a:latin typeface="Times New Roman" panose="02020503050405090304" pitchFamily="18" charset="0"/>
                        <a:cs typeface="Times New Roman" panose="02020503050405090304" pitchFamily="18" charset="0"/>
                      </a:endParaRPr>
                    </a:p>
                  </a:txBody>
                  <a:tcPr/>
                </a:tc>
                <a:tc>
                  <a:txBody>
                    <a:bodyPr/>
                    <a:lstStyle/>
                    <a:p>
                      <a:r>
                        <a:rPr lang="en-US" altLang="zh-CN" sz="1600" dirty="0"/>
                        <a:t>0.9</a:t>
                      </a:r>
                      <a:endParaRPr lang="en-US" altLang="zh-CN" sz="1600" dirty="0">
                        <a:latin typeface="Times New Roman" panose="02020503050405090304" pitchFamily="18" charset="0"/>
                        <a:cs typeface="Times New Roman" panose="02020503050405090304" pitchFamily="18" charset="0"/>
                      </a:endParaRPr>
                    </a:p>
                  </a:txBody>
                  <a:tcPr/>
                </a:tc>
              </a:tr>
              <a:tr h="332105">
                <a:tc>
                  <a:txBody>
                    <a:bodyPr/>
                    <a:lstStyle/>
                    <a:p>
                      <a:r>
                        <a:rPr lang="en-US" altLang="zh-CN" sz="1600" dirty="0"/>
                        <a:t>Length of CM(m)</a:t>
                      </a:r>
                      <a:endParaRPr lang="en-US" altLang="zh-CN" sz="1600" dirty="0">
                        <a:latin typeface="Times New Roman" panose="02020503050405090304" pitchFamily="18" charset="0"/>
                        <a:cs typeface="Times New Roman" panose="02020503050405090304" pitchFamily="18" charset="0"/>
                      </a:endParaRPr>
                    </a:p>
                  </a:txBody>
                  <a:tcPr/>
                </a:tc>
                <a:tc>
                  <a:txBody>
                    <a:bodyPr/>
                    <a:lstStyle/>
                    <a:p>
                      <a:r>
                        <a:rPr lang="en-US" altLang="zh-CN" sz="1600" dirty="0"/>
                        <a:t>6</a:t>
                      </a:r>
                      <a:endParaRPr lang="en-US" altLang="zh-CN" sz="1600" dirty="0">
                        <a:latin typeface="Times New Roman" panose="02020503050405090304" pitchFamily="18" charset="0"/>
                        <a:cs typeface="Times New Roman" panose="02020503050405090304" pitchFamily="18" charset="0"/>
                      </a:endParaRPr>
                    </a:p>
                  </a:txBody>
                  <a:tcPr/>
                </a:tc>
                <a:tc>
                  <a:txBody>
                    <a:bodyPr/>
                    <a:lstStyle/>
                    <a:p>
                      <a:r>
                        <a:rPr lang="en-US" altLang="zh-CN" sz="1600" dirty="0"/>
                        <a:t>6</a:t>
                      </a:r>
                      <a:endParaRPr lang="en-US" altLang="zh-CN" sz="1600" dirty="0">
                        <a:latin typeface="Times New Roman" panose="02020503050405090304" pitchFamily="18" charset="0"/>
                        <a:cs typeface="Times New Roman" panose="02020503050405090304" pitchFamily="18" charset="0"/>
                      </a:endParaRPr>
                    </a:p>
                  </a:txBody>
                  <a:tcPr/>
                </a:tc>
                <a:tc>
                  <a:txBody>
                    <a:bodyPr/>
                    <a:lstStyle/>
                    <a:p>
                      <a:r>
                        <a:rPr lang="en-US" altLang="zh-CN" sz="1600" dirty="0"/>
                        <a:t>6</a:t>
                      </a:r>
                      <a:endParaRPr lang="en-US" altLang="zh-CN" sz="1600" dirty="0">
                        <a:latin typeface="Times New Roman" panose="02020503050405090304" pitchFamily="18" charset="0"/>
                        <a:cs typeface="Times New Roman" panose="02020503050405090304" pitchFamily="18" charset="0"/>
                      </a:endParaRPr>
                    </a:p>
                  </a:txBody>
                  <a:tcPr/>
                </a:tc>
                <a:tc>
                  <a:txBody>
                    <a:bodyPr/>
                    <a:lstStyle/>
                    <a:p>
                      <a:r>
                        <a:rPr lang="en-US" altLang="zh-CN" sz="1600" dirty="0"/>
                        <a:t>6</a:t>
                      </a:r>
                      <a:endParaRPr lang="en-US" altLang="zh-CN" sz="1600" dirty="0">
                        <a:latin typeface="Times New Roman" panose="02020503050405090304" pitchFamily="18" charset="0"/>
                        <a:cs typeface="Times New Roman" panose="02020503050405090304" pitchFamily="18" charset="0"/>
                      </a:endParaRPr>
                    </a:p>
                  </a:txBody>
                  <a:tcPr/>
                </a:tc>
                <a:tc>
                  <a:txBody>
                    <a:bodyPr/>
                    <a:lstStyle/>
                    <a:p>
                      <a:r>
                        <a:rPr lang="en-US" altLang="zh-CN" sz="1600" dirty="0"/>
                        <a:t>6</a:t>
                      </a:r>
                      <a:endParaRPr lang="en-US" altLang="zh-CN" sz="1600" dirty="0">
                        <a:latin typeface="Times New Roman" panose="02020503050405090304" pitchFamily="18" charset="0"/>
                        <a:cs typeface="Times New Roman" panose="02020503050405090304" pitchFamily="18" charset="0"/>
                      </a:endParaRPr>
                    </a:p>
                  </a:txBody>
                  <a:tcPr/>
                </a:tc>
              </a:tr>
              <a:tr h="332740">
                <a:tc>
                  <a:txBody>
                    <a:bodyPr/>
                    <a:lstStyle/>
                    <a:p>
                      <a:r>
                        <a:rPr lang="en-US" altLang="zh-CN" sz="1600" dirty="0"/>
                        <a:t>Num of CMs</a:t>
                      </a:r>
                      <a:endParaRPr lang="en-US" altLang="zh-CN" sz="1600" dirty="0">
                        <a:latin typeface="Times New Roman" panose="02020503050405090304" pitchFamily="18" charset="0"/>
                        <a:cs typeface="Times New Roman" panose="02020503050405090304" pitchFamily="18" charset="0"/>
                      </a:endParaRPr>
                    </a:p>
                  </a:txBody>
                  <a:tcPr/>
                </a:tc>
                <a:tc>
                  <a:txBody>
                    <a:bodyPr/>
                    <a:lstStyle/>
                    <a:p>
                      <a:r>
                        <a:rPr lang="en-US" altLang="zh-CN" sz="1600" dirty="0"/>
                        <a:t>1</a:t>
                      </a:r>
                      <a:endParaRPr lang="en-US" altLang="zh-CN" sz="1600" dirty="0">
                        <a:latin typeface="Times New Roman" panose="02020503050405090304" pitchFamily="18" charset="0"/>
                        <a:cs typeface="Times New Roman" panose="02020503050405090304" pitchFamily="18" charset="0"/>
                      </a:endParaRPr>
                    </a:p>
                  </a:txBody>
                  <a:tcPr/>
                </a:tc>
                <a:tc>
                  <a:txBody>
                    <a:bodyPr/>
                    <a:lstStyle/>
                    <a:p>
                      <a:r>
                        <a:rPr lang="en-US" altLang="zh-CN" sz="1600" dirty="0"/>
                        <a:t>4</a:t>
                      </a:r>
                      <a:endParaRPr lang="en-US" altLang="zh-CN" sz="1600" dirty="0">
                        <a:latin typeface="Times New Roman" panose="02020503050405090304" pitchFamily="18" charset="0"/>
                        <a:cs typeface="Times New Roman" panose="02020503050405090304" pitchFamily="18" charset="0"/>
                      </a:endParaRPr>
                    </a:p>
                  </a:txBody>
                  <a:tcPr/>
                </a:tc>
                <a:tc>
                  <a:txBody>
                    <a:bodyPr/>
                    <a:lstStyle/>
                    <a:p>
                      <a:r>
                        <a:rPr lang="en-US" altLang="zh-CN" sz="1600" dirty="0"/>
                        <a:t>10</a:t>
                      </a:r>
                      <a:endParaRPr lang="en-US" altLang="zh-CN" sz="1600" dirty="0">
                        <a:latin typeface="Times New Roman" panose="02020503050405090304" pitchFamily="18" charset="0"/>
                        <a:cs typeface="Times New Roman" panose="02020503050405090304" pitchFamily="18" charset="0"/>
                      </a:endParaRPr>
                    </a:p>
                  </a:txBody>
                  <a:tcPr/>
                </a:tc>
                <a:tc>
                  <a:txBody>
                    <a:bodyPr/>
                    <a:lstStyle/>
                    <a:p>
                      <a:r>
                        <a:rPr lang="en-US" altLang="zh-CN" sz="1600" dirty="0"/>
                        <a:t>10</a:t>
                      </a:r>
                      <a:endParaRPr lang="en-US" altLang="zh-CN" sz="1600" dirty="0">
                        <a:latin typeface="Times New Roman" panose="02020503050405090304" pitchFamily="18" charset="0"/>
                        <a:cs typeface="Times New Roman" panose="02020503050405090304" pitchFamily="18" charset="0"/>
                      </a:endParaRPr>
                    </a:p>
                  </a:txBody>
                  <a:tcPr/>
                </a:tc>
                <a:tc>
                  <a:txBody>
                    <a:bodyPr/>
                    <a:lstStyle/>
                    <a:p>
                      <a:r>
                        <a:rPr lang="en-US" altLang="zh-CN" sz="1600" dirty="0"/>
                        <a:t>6</a:t>
                      </a:r>
                      <a:endParaRPr lang="en-US" altLang="zh-CN" sz="1600" dirty="0">
                        <a:latin typeface="Times New Roman" panose="02020503050405090304" pitchFamily="18" charset="0"/>
                        <a:cs typeface="Times New Roman" panose="02020503050405090304" pitchFamily="18" charset="0"/>
                      </a:endParaRPr>
                    </a:p>
                  </a:txBody>
                  <a:tcPr/>
                </a:tc>
              </a:tr>
            </a:tbl>
          </a:graphicData>
        </a:graphic>
      </p:graphicFrame>
      <p:grpSp>
        <p:nvGrpSpPr>
          <p:cNvPr id="6" name="组合 5"/>
          <p:cNvGrpSpPr/>
          <p:nvPr/>
        </p:nvGrpSpPr>
        <p:grpSpPr>
          <a:xfrm>
            <a:off x="4777483" y="976045"/>
            <a:ext cx="7017250" cy="1416635"/>
            <a:chOff x="1842094" y="929148"/>
            <a:chExt cx="8998515" cy="1442234"/>
          </a:xfrm>
        </p:grpSpPr>
        <p:pic>
          <p:nvPicPr>
            <p:cNvPr id="7" name="图片 6"/>
            <p:cNvPicPr>
              <a:picLocks noChangeAspect="1"/>
            </p:cNvPicPr>
            <p:nvPr/>
          </p:nvPicPr>
          <p:blipFill>
            <a:blip r:embed="rId2"/>
            <a:stretch>
              <a:fillRect/>
            </a:stretch>
          </p:blipFill>
          <p:spPr>
            <a:xfrm>
              <a:off x="1842094" y="929148"/>
              <a:ext cx="8507811" cy="1442234"/>
            </a:xfrm>
            <a:prstGeom prst="rect">
              <a:avLst/>
            </a:prstGeom>
          </p:spPr>
        </p:pic>
        <p:grpSp>
          <p:nvGrpSpPr>
            <p:cNvPr id="8" name="组合 7"/>
            <p:cNvGrpSpPr/>
            <p:nvPr/>
          </p:nvGrpSpPr>
          <p:grpSpPr>
            <a:xfrm>
              <a:off x="4810594" y="1068033"/>
              <a:ext cx="6030015" cy="1010238"/>
              <a:chOff x="3515056" y="1037274"/>
              <a:chExt cx="5370746" cy="1074736"/>
            </a:xfrm>
          </p:grpSpPr>
          <p:grpSp>
            <p:nvGrpSpPr>
              <p:cNvPr id="9" name="组合 8"/>
              <p:cNvGrpSpPr/>
              <p:nvPr/>
            </p:nvGrpSpPr>
            <p:grpSpPr>
              <a:xfrm>
                <a:off x="8360704" y="1504215"/>
                <a:ext cx="525098" cy="607795"/>
                <a:chOff x="8312013" y="1478283"/>
                <a:chExt cx="525098" cy="607795"/>
              </a:xfrm>
            </p:grpSpPr>
            <p:sp>
              <p:nvSpPr>
                <p:cNvPr id="11" name="梯形 10"/>
                <p:cNvSpPr/>
                <p:nvPr/>
              </p:nvSpPr>
              <p:spPr bwMode="auto">
                <a:xfrm rot="8462337">
                  <a:off x="8312013" y="1512467"/>
                  <a:ext cx="525098" cy="573611"/>
                </a:xfrm>
                <a:prstGeom prst="trapezoid">
                  <a:avLst>
                    <a:gd name="adj" fmla="val 25000"/>
                  </a:avLst>
                </a:prstGeom>
                <a:solidFill>
                  <a:srgbClr val="FFC000"/>
                </a:solidFill>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spAutoFit/>
                </a:bodyPr>
                <a:lstStyle/>
                <a:p>
                  <a:pPr algn="just" eaLnBrk="0" hangingPunct="0">
                    <a:buFont typeface="Wingdings" panose="05000000000000000000" pitchFamily="2" charset="2"/>
                    <a:buChar char="ü"/>
                  </a:pPr>
                  <a:endParaRPr lang="zh-CN" altLang="en-US" sz="2400" dirty="0">
                    <a:solidFill>
                      <a:schemeClr val="tx1"/>
                    </a:solidFill>
                    <a:latin typeface="Times New Roman" panose="02020503050405090304" pitchFamily="18" charset="0"/>
                    <a:ea typeface="SimSun" panose="02010600030101010101" pitchFamily="2" charset="-122"/>
                    <a:cs typeface="Times New Roman" panose="02020503050405090304" pitchFamily="18" charset="0"/>
                  </a:endParaRPr>
                </a:p>
              </p:txBody>
            </p:sp>
            <p:sp>
              <p:nvSpPr>
                <p:cNvPr id="12" name="文本框 11"/>
                <p:cNvSpPr txBox="1"/>
                <p:nvPr/>
              </p:nvSpPr>
              <p:spPr bwMode="auto">
                <a:xfrm rot="3252681">
                  <a:off x="8283436" y="1565635"/>
                  <a:ext cx="600908" cy="426203"/>
                </a:xfrm>
                <a:prstGeom prst="rect">
                  <a:avLst/>
                </a:prstGeom>
                <a:noFill/>
                <a:ln w="9525">
                  <a:noFill/>
                  <a:miter lim="800000"/>
                </a:ln>
              </p:spPr>
              <p:txBody>
                <a:bodyPr wrap="none" rtlCol="0">
                  <a:spAutoFit/>
                </a:bodyPr>
                <a:lstStyle/>
                <a:p>
                  <a:r>
                    <a:rPr lang="en-US" altLang="zh-CN" sz="1200" dirty="0">
                      <a:latin typeface="Arial Narrow" panose="020B0606020202030204" pitchFamily="34" charset="0"/>
                      <a:ea typeface="楷体_GB2312" pitchFamily="49" charset="-122"/>
                      <a:cs typeface="Times New Roman" panose="02020503050405090304" pitchFamily="18" charset="0"/>
                    </a:rPr>
                    <a:t>Beam </a:t>
                  </a:r>
                  <a:endParaRPr lang="en-US" altLang="zh-CN" sz="1200" dirty="0">
                    <a:latin typeface="Arial Narrow" panose="020B0606020202030204" pitchFamily="34" charset="0"/>
                    <a:ea typeface="楷体_GB2312" pitchFamily="49" charset="-122"/>
                    <a:cs typeface="Times New Roman" panose="02020503050405090304" pitchFamily="18" charset="0"/>
                  </a:endParaRPr>
                </a:p>
                <a:p>
                  <a:r>
                    <a:rPr lang="en-US" altLang="zh-CN" sz="1200" dirty="0">
                      <a:latin typeface="Arial Narrow" panose="020B0606020202030204" pitchFamily="34" charset="0"/>
                      <a:ea typeface="楷体_GB2312" pitchFamily="49" charset="-122"/>
                      <a:cs typeface="Times New Roman" panose="02020503050405090304" pitchFamily="18" charset="0"/>
                    </a:rPr>
                    <a:t>dump</a:t>
                  </a:r>
                  <a:endParaRPr lang="zh-CN" altLang="en-US" sz="1200" dirty="0">
                    <a:latin typeface="Arial Narrow" panose="020B0606020202030204" pitchFamily="34" charset="0"/>
                    <a:ea typeface="楷体_GB2312" pitchFamily="49" charset="-122"/>
                    <a:cs typeface="Times New Roman" panose="02020503050405090304" pitchFamily="18" charset="0"/>
                  </a:endParaRPr>
                </a:p>
              </p:txBody>
            </p:sp>
          </p:grpSp>
          <p:sp>
            <p:nvSpPr>
              <p:cNvPr id="10" name="椭圆 9"/>
              <p:cNvSpPr/>
              <p:nvPr/>
            </p:nvSpPr>
            <p:spPr bwMode="auto">
              <a:xfrm>
                <a:off x="3515056" y="1037274"/>
                <a:ext cx="4034412" cy="798537"/>
              </a:xfrm>
              <a:prstGeom prst="ellipse">
                <a:avLst/>
              </a:prstGeom>
              <a:noFill/>
              <a:ln w="38100" cap="flat" cmpd="sng" algn="ctr">
                <a:solidFill>
                  <a:srgbClr val="FF0000"/>
                </a:solidFill>
                <a:prstDash val="solid"/>
                <a:round/>
                <a:headEnd type="none" w="med" len="med"/>
                <a:tailEnd type="none" w="med" len="med"/>
              </a:ln>
            </p:spPr>
            <p:txBody>
              <a:bodyPr vert="horz" wrap="square" lIns="126000" tIns="82800" rIns="126000" bIns="82800" numCol="1" rtlCol="0" anchor="t" anchorCtr="0" compatLnSpc="1">
                <a:spAutoFit/>
              </a:bodyPr>
              <a:lstStyle/>
              <a:p>
                <a:pPr marL="0" marR="0" indent="0" algn="l" defTabSz="914400" rtl="0" eaLnBrk="1" fontAlgn="base" latinLnBrk="0" hangingPunct="1">
                  <a:lnSpc>
                    <a:spcPct val="110000"/>
                  </a:lnSpc>
                  <a:spcBef>
                    <a:spcPct val="0"/>
                  </a:spcBef>
                  <a:spcAft>
                    <a:spcPct val="35000"/>
                  </a:spcAft>
                  <a:buClrTx/>
                  <a:buSzTx/>
                  <a:buFontTx/>
                  <a:buNone/>
                </a:pPr>
                <a:endParaRPr kumimoji="0" lang="zh-CN" altLang="en-US" sz="2200" b="1" i="0" u="none" strike="noStrike" cap="none" normalizeH="0" baseline="0">
                  <a:ln>
                    <a:noFill/>
                  </a:ln>
                  <a:solidFill>
                    <a:srgbClr val="A50021"/>
                  </a:solidFill>
                  <a:effectLst>
                    <a:outerShdw blurRad="38100" dist="38100" dir="2700000" algn="tl">
                      <a:srgbClr val="000000">
                        <a:alpha val="43137"/>
                      </a:srgbClr>
                    </a:outerShdw>
                  </a:effectLst>
                  <a:latin typeface="Arial" panose="020B0604020202090204" pitchFamily="34" charset="0"/>
                  <a:ea typeface="黑体" panose="02010609060101010101" pitchFamily="49" charset="-122"/>
                </a:endParaRPr>
              </a:p>
            </p:txBody>
          </p:sp>
        </p:grpSp>
      </p:grpSp>
      <p:pic>
        <p:nvPicPr>
          <p:cNvPr id="13" name="图片 12"/>
          <p:cNvPicPr>
            <a:picLocks noChangeAspect="1"/>
          </p:cNvPicPr>
          <p:nvPr/>
        </p:nvPicPr>
        <p:blipFill>
          <a:blip r:embed="rId3"/>
          <a:stretch>
            <a:fillRect/>
          </a:stretch>
        </p:blipFill>
        <p:spPr>
          <a:xfrm>
            <a:off x="300355" y="4455795"/>
            <a:ext cx="4166870" cy="2069465"/>
          </a:xfrm>
          <a:prstGeom prst="rect">
            <a:avLst/>
          </a:prstGeom>
        </p:spPr>
      </p:pic>
      <p:sp>
        <p:nvSpPr>
          <p:cNvPr id="14" name="文本框 13"/>
          <p:cNvSpPr txBox="1"/>
          <p:nvPr/>
        </p:nvSpPr>
        <p:spPr>
          <a:xfrm>
            <a:off x="300355" y="860146"/>
            <a:ext cx="4347845" cy="1569660"/>
          </a:xfrm>
          <a:prstGeom prst="rect">
            <a:avLst/>
          </a:prstGeom>
          <a:noFill/>
        </p:spPr>
        <p:txBody>
          <a:bodyPr wrap="square" rtlCol="0">
            <a:spAutoFit/>
          </a:bodyPr>
          <a:lstStyle/>
          <a:p>
            <a:pPr marL="285750" indent="-285750">
              <a:buFont typeface="Arial" panose="020B0604020202090204" pitchFamily="34" charset="0"/>
              <a:buChar char="•"/>
            </a:pPr>
            <a:r>
              <a:rPr lang="en-US" altLang="zh-CN" sz="1600" dirty="0">
                <a:solidFill>
                  <a:srgbClr val="FF0000"/>
                </a:solidFill>
                <a:latin typeface="Times New Roman" panose="02020503050405090304" pitchFamily="18" charset="0"/>
                <a:cs typeface="Times New Roman" panose="02020503050405090304" pitchFamily="18" charset="0"/>
              </a:rPr>
              <a:t>Physics </a:t>
            </a:r>
            <a:r>
              <a:rPr lang="zh-CN" altLang="en-US" sz="1600" dirty="0">
                <a:latin typeface="Times New Roman" panose="02020503050405090304" pitchFamily="18" charset="0"/>
                <a:cs typeface="Times New Roman" panose="02020503050405090304" pitchFamily="18" charset="0"/>
              </a:rPr>
              <a:t>：</a:t>
            </a:r>
            <a:r>
              <a:rPr lang="en-US" altLang="zh-CN" sz="1600" dirty="0">
                <a:latin typeface="Times New Roman" panose="02020503050405090304" pitchFamily="18" charset="0"/>
                <a:cs typeface="Times New Roman" panose="02020503050405090304" pitchFamily="18" charset="0"/>
              </a:rPr>
              <a:t>phase advance &lt;90; smoothness of focusing strength</a:t>
            </a:r>
            <a:endParaRPr lang="en-US" altLang="zh-CN" sz="1600" dirty="0">
              <a:latin typeface="Times New Roman" panose="02020503050405090304" pitchFamily="18" charset="0"/>
              <a:cs typeface="Times New Roman" panose="02020503050405090304" pitchFamily="18" charset="0"/>
            </a:endParaRPr>
          </a:p>
          <a:p>
            <a:pPr marL="285750" indent="-285750">
              <a:buFont typeface="Arial" panose="020B0604020202090204" pitchFamily="34" charset="0"/>
              <a:buChar char="•"/>
            </a:pPr>
            <a:r>
              <a:rPr lang="en-US" altLang="zh-CN" sz="1600" dirty="0">
                <a:solidFill>
                  <a:srgbClr val="FF0000"/>
                </a:solidFill>
                <a:latin typeface="Times New Roman" panose="02020503050405090304" pitchFamily="18" charset="0"/>
                <a:cs typeface="Times New Roman" panose="02020503050405090304" pitchFamily="18" charset="0"/>
              </a:rPr>
              <a:t>Engineering </a:t>
            </a:r>
            <a:r>
              <a:rPr lang="zh-CN" altLang="en-US" sz="1600" dirty="0">
                <a:latin typeface="Times New Roman" panose="02020503050405090304" pitchFamily="18" charset="0"/>
                <a:cs typeface="Times New Roman" panose="02020503050405090304" pitchFamily="18" charset="0"/>
              </a:rPr>
              <a:t>：</a:t>
            </a:r>
            <a:r>
              <a:rPr lang="en-US" altLang="zh-CN" sz="1600" dirty="0">
                <a:latin typeface="Times New Roman" panose="02020503050405090304" pitchFamily="18" charset="0"/>
                <a:cs typeface="Times New Roman" panose="02020503050405090304" pitchFamily="18" charset="0"/>
              </a:rPr>
              <a:t>minimization and uniformity of  the hardware, such as CM, SC cavities</a:t>
            </a:r>
            <a:endParaRPr lang="en-US" altLang="zh-CN" sz="1600" dirty="0">
              <a:solidFill>
                <a:srgbClr val="FF0000"/>
              </a:solidFill>
              <a:latin typeface="Times New Roman" panose="02020503050405090304" pitchFamily="18" charset="0"/>
              <a:cs typeface="Times New Roman" panose="02020503050405090304" pitchFamily="18" charset="0"/>
            </a:endParaRPr>
          </a:p>
          <a:p>
            <a:pPr marL="285750" indent="-285750">
              <a:buFont typeface="Arial" panose="020B0604020202090204" pitchFamily="34" charset="0"/>
              <a:buChar char="•"/>
            </a:pPr>
            <a:r>
              <a:rPr lang="en-US" altLang="zh-CN" sz="1600" dirty="0">
                <a:solidFill>
                  <a:srgbClr val="FF0000"/>
                </a:solidFill>
                <a:latin typeface="Times New Roman" panose="02020503050405090304" pitchFamily="18" charset="0"/>
                <a:cs typeface="Times New Roman" panose="02020503050405090304" pitchFamily="18" charset="0"/>
              </a:rPr>
              <a:t>Operation</a:t>
            </a:r>
            <a:r>
              <a:rPr lang="zh-CN" altLang="en-US" sz="1600" dirty="0">
                <a:latin typeface="Times New Roman" panose="02020503050405090304" pitchFamily="18" charset="0"/>
                <a:cs typeface="Times New Roman" panose="02020503050405090304" pitchFamily="18" charset="0"/>
              </a:rPr>
              <a:t>：</a:t>
            </a:r>
            <a:r>
              <a:rPr lang="en-US" altLang="zh-CN" sz="1600" dirty="0">
                <a:latin typeface="Times New Roman" panose="02020503050405090304" pitchFamily="18" charset="0"/>
                <a:cs typeface="Times New Roman" panose="02020503050405090304" pitchFamily="18" charset="0"/>
              </a:rPr>
              <a:t>the margin of operation VS design value </a:t>
            </a:r>
            <a:endParaRPr lang="en-US" altLang="zh-CN" sz="1600" dirty="0">
              <a:latin typeface="Times New Roman" panose="02020503050405090304" pitchFamily="18" charset="0"/>
              <a:cs typeface="Times New Roman" panose="02020503050405090304" pitchFamily="18" charset="0"/>
            </a:endParaRPr>
          </a:p>
        </p:txBody>
      </p:sp>
      <p:sp>
        <p:nvSpPr>
          <p:cNvPr id="15" name="文本框 14"/>
          <p:cNvSpPr txBox="1"/>
          <p:nvPr/>
        </p:nvSpPr>
        <p:spPr>
          <a:xfrm>
            <a:off x="4685030" y="2328573"/>
            <a:ext cx="3482939" cy="261610"/>
          </a:xfrm>
          <a:prstGeom prst="rect">
            <a:avLst/>
          </a:prstGeom>
          <a:noFill/>
        </p:spPr>
        <p:txBody>
          <a:bodyPr wrap="square" rtlCol="0">
            <a:spAutoFit/>
          </a:bodyPr>
          <a:lstStyle/>
          <a:p>
            <a:r>
              <a:rPr kumimoji="1" lang="en-US" altLang="zh-CN" sz="1100" dirty="0"/>
              <a:t>Optimization of “smoothness” from 2 to 10 </a:t>
            </a:r>
            <a:r>
              <a:rPr kumimoji="1" lang="en-US" altLang="zh-CN" sz="1100" dirty="0" err="1"/>
              <a:t>degs</a:t>
            </a:r>
            <a:r>
              <a:rPr kumimoji="1" lang="en-US" altLang="zh-CN" sz="1100" dirty="0"/>
              <a:t> !! </a:t>
            </a:r>
            <a:endParaRPr kumimoji="1" lang="zh-CN" altLang="en-US" sz="1100" dirty="0"/>
          </a:p>
        </p:txBody>
      </p:sp>
      <p:sp>
        <p:nvSpPr>
          <p:cNvPr id="3" name="文本框 2"/>
          <p:cNvSpPr txBox="1"/>
          <p:nvPr/>
        </p:nvSpPr>
        <p:spPr>
          <a:xfrm>
            <a:off x="4777483" y="909587"/>
            <a:ext cx="1040670" cy="369332"/>
          </a:xfrm>
          <a:prstGeom prst="rect">
            <a:avLst/>
          </a:prstGeom>
          <a:noFill/>
        </p:spPr>
        <p:txBody>
          <a:bodyPr wrap="none" rtlCol="0">
            <a:spAutoFit/>
          </a:bodyPr>
          <a:lstStyle/>
          <a:p>
            <a:r>
              <a:rPr kumimoji="1" lang="en-US" altLang="zh-CN" dirty="0">
                <a:solidFill>
                  <a:srgbClr val="FF0000"/>
                </a:solidFill>
              </a:rPr>
              <a:t>Baseline:</a:t>
            </a:r>
            <a:endParaRPr kumimoji="1" lang="zh-CN" altLang="en-US" dirty="0">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latin typeface="Times" panose="00000500000000020000" pitchFamily="2" charset="0"/>
              </a:rPr>
              <a:t>End to end simulation</a:t>
            </a:r>
            <a:r>
              <a:rPr kumimoji="1" lang="en-US" altLang="zh-CN" dirty="0"/>
              <a:t> </a:t>
            </a:r>
            <a:endParaRPr kumimoji="1" lang="zh-CN" altLang="en-US" dirty="0"/>
          </a:p>
        </p:txBody>
      </p:sp>
      <p:pic>
        <p:nvPicPr>
          <p:cNvPr id="22" name="图片 21"/>
          <p:cNvPicPr>
            <a:picLocks noChangeAspect="1"/>
          </p:cNvPicPr>
          <p:nvPr/>
        </p:nvPicPr>
        <p:blipFill>
          <a:blip r:embed="rId1"/>
          <a:stretch>
            <a:fillRect/>
          </a:stretch>
        </p:blipFill>
        <p:spPr>
          <a:xfrm>
            <a:off x="450215" y="1186815"/>
            <a:ext cx="3797300" cy="2520950"/>
          </a:xfrm>
          <a:prstGeom prst="rect">
            <a:avLst/>
          </a:prstGeom>
        </p:spPr>
      </p:pic>
      <p:pic>
        <p:nvPicPr>
          <p:cNvPr id="23" name="图片 22"/>
          <p:cNvPicPr>
            <a:picLocks noChangeAspect="1"/>
          </p:cNvPicPr>
          <p:nvPr/>
        </p:nvPicPr>
        <p:blipFill>
          <a:blip r:embed="rId2"/>
          <a:stretch>
            <a:fillRect/>
          </a:stretch>
        </p:blipFill>
        <p:spPr>
          <a:xfrm>
            <a:off x="4427855" y="1108710"/>
            <a:ext cx="3679190" cy="2491740"/>
          </a:xfrm>
          <a:prstGeom prst="rect">
            <a:avLst/>
          </a:prstGeom>
        </p:spPr>
      </p:pic>
      <p:sp>
        <p:nvSpPr>
          <p:cNvPr id="24" name="文本框 23"/>
          <p:cNvSpPr txBox="1"/>
          <p:nvPr/>
        </p:nvSpPr>
        <p:spPr>
          <a:xfrm>
            <a:off x="5588872" y="2636451"/>
            <a:ext cx="1281663" cy="575945"/>
          </a:xfrm>
          <a:prstGeom prst="rect">
            <a:avLst/>
          </a:prstGeom>
          <a:solidFill>
            <a:srgbClr val="FFFF00"/>
          </a:solidFill>
        </p:spPr>
        <p:txBody>
          <a:bodyPr wrap="square" rtlCol="0">
            <a:spAutoFit/>
          </a:bodyPr>
          <a:lstStyle/>
          <a:p>
            <a:pPr algn="ctr"/>
            <a:r>
              <a:rPr lang="en-US" altLang="zh-CN" sz="1050" b="1" dirty="0">
                <a:latin typeface="Times New Roman" panose="02020503050405090304" pitchFamily="18" charset="0"/>
                <a:cs typeface="Times New Roman" panose="02020503050405090304" pitchFamily="18" charset="0"/>
              </a:rPr>
              <a:t>Emittance growth</a:t>
            </a:r>
            <a:r>
              <a:rPr lang="zh-CN" altLang="en-US" sz="1050" b="1" dirty="0">
                <a:latin typeface="Times New Roman" panose="02020503050405090304" pitchFamily="18" charset="0"/>
                <a:cs typeface="Times New Roman" panose="02020503050405090304" pitchFamily="18" charset="0"/>
              </a:rPr>
              <a:t>：</a:t>
            </a:r>
            <a:endParaRPr lang="en-US" altLang="zh-CN" sz="1050" b="1" dirty="0">
              <a:latin typeface="Times New Roman" panose="02020503050405090304" pitchFamily="18" charset="0"/>
              <a:cs typeface="Times New Roman" panose="02020503050405090304" pitchFamily="18" charset="0"/>
            </a:endParaRPr>
          </a:p>
          <a:p>
            <a:pPr algn="ctr"/>
            <a:r>
              <a:rPr lang="en-US" altLang="zh-CN" sz="1050" b="1" dirty="0">
                <a:solidFill>
                  <a:srgbClr val="FF0000"/>
                </a:solidFill>
                <a:latin typeface="Times New Roman" panose="02020503050405090304" pitchFamily="18" charset="0"/>
                <a:cs typeface="Times New Roman" panose="02020503050405090304" pitchFamily="18" charset="0"/>
              </a:rPr>
              <a:t>X/Y/Z: </a:t>
            </a:r>
            <a:r>
              <a:rPr lang="en-US" altLang="zh-CN" sz="1050" b="1" dirty="0">
                <a:latin typeface="Times New Roman" panose="02020503050405090304" pitchFamily="18" charset="0"/>
                <a:cs typeface="Times New Roman" panose="02020503050405090304" pitchFamily="18" charset="0"/>
              </a:rPr>
              <a:t>4.5%/4.5%/4.4%</a:t>
            </a:r>
            <a:endParaRPr lang="zh-CN" altLang="en-US" sz="1050" b="1" dirty="0">
              <a:latin typeface="Times New Roman" panose="02020503050405090304" pitchFamily="18" charset="0"/>
              <a:cs typeface="Times New Roman" panose="02020503050405090304" pitchFamily="18" charset="0"/>
            </a:endParaRPr>
          </a:p>
        </p:txBody>
      </p:sp>
      <p:sp>
        <p:nvSpPr>
          <p:cNvPr id="32" name="文本框 31"/>
          <p:cNvSpPr txBox="1"/>
          <p:nvPr/>
        </p:nvSpPr>
        <p:spPr>
          <a:xfrm>
            <a:off x="1151475" y="2959959"/>
            <a:ext cx="1801495" cy="252730"/>
          </a:xfrm>
          <a:prstGeom prst="rect">
            <a:avLst/>
          </a:prstGeom>
          <a:solidFill>
            <a:srgbClr val="FFFF00"/>
          </a:solidFill>
        </p:spPr>
        <p:txBody>
          <a:bodyPr wrap="none" rtlCol="0">
            <a:spAutoFit/>
          </a:bodyPr>
          <a:lstStyle/>
          <a:p>
            <a:r>
              <a:rPr lang="en-US" altLang="zh-CN" sz="1050" dirty="0"/>
              <a:t>Acceleration</a:t>
            </a:r>
            <a:r>
              <a:rPr lang="zh-CN" altLang="en-US" sz="1050" dirty="0"/>
              <a:t> </a:t>
            </a:r>
            <a:r>
              <a:rPr lang="en-US" altLang="zh-CN" sz="1050" dirty="0"/>
              <a:t>efficiency</a:t>
            </a:r>
            <a:r>
              <a:rPr lang="zh-CN" altLang="en-US" sz="1050" dirty="0"/>
              <a:t> </a:t>
            </a:r>
            <a:r>
              <a:rPr lang="en-US" altLang="zh-CN" sz="1050" dirty="0"/>
              <a:t>&gt;50%</a:t>
            </a:r>
            <a:endParaRPr lang="zh-CN" altLang="en-US" sz="1050" dirty="0"/>
          </a:p>
        </p:txBody>
      </p:sp>
      <p:pic>
        <p:nvPicPr>
          <p:cNvPr id="33" name="图片 32"/>
          <p:cNvPicPr>
            <a:picLocks noChangeAspect="1"/>
          </p:cNvPicPr>
          <p:nvPr/>
        </p:nvPicPr>
        <p:blipFill>
          <a:blip r:embed="rId3"/>
          <a:stretch>
            <a:fillRect/>
          </a:stretch>
        </p:blipFill>
        <p:spPr>
          <a:xfrm>
            <a:off x="541020" y="3807460"/>
            <a:ext cx="7357745" cy="2798445"/>
          </a:xfrm>
          <a:prstGeom prst="rect">
            <a:avLst/>
          </a:prstGeom>
        </p:spPr>
      </p:pic>
      <p:pic>
        <p:nvPicPr>
          <p:cNvPr id="34" name="图片 33"/>
          <p:cNvPicPr>
            <a:picLocks noChangeAspect="1"/>
          </p:cNvPicPr>
          <p:nvPr/>
        </p:nvPicPr>
        <p:blipFill>
          <a:blip r:embed="rId4"/>
          <a:stretch>
            <a:fillRect/>
          </a:stretch>
        </p:blipFill>
        <p:spPr>
          <a:xfrm>
            <a:off x="8107045" y="1108710"/>
            <a:ext cx="3970655" cy="2536190"/>
          </a:xfrm>
          <a:prstGeom prst="rect">
            <a:avLst/>
          </a:prstGeom>
        </p:spPr>
      </p:pic>
      <p:pic>
        <p:nvPicPr>
          <p:cNvPr id="4" name="图片 3"/>
          <p:cNvPicPr>
            <a:picLocks noChangeAspect="1"/>
          </p:cNvPicPr>
          <p:nvPr/>
        </p:nvPicPr>
        <p:blipFill>
          <a:blip r:embed="rId5"/>
          <a:stretch>
            <a:fillRect/>
          </a:stretch>
        </p:blipFill>
        <p:spPr>
          <a:xfrm>
            <a:off x="8245914" y="3707590"/>
            <a:ext cx="3486541" cy="273112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chor="b" anchorCtr="0">
            <a:normAutofit/>
          </a:bodyPr>
          <a:lstStyle/>
          <a:p>
            <a:pPr algn="ctr"/>
            <a:r>
              <a:rPr kumimoji="1" lang="en-US" altLang="zh-CN" sz="3600" dirty="0">
                <a:latin typeface="Times New Roman" panose="02020503050405090304" pitchFamily="18" charset="0"/>
              </a:rPr>
              <a:t>Rapid Recovery Stratrgy</a:t>
            </a:r>
            <a:endParaRPr kumimoji="1" lang="en-US" altLang="zh-CN" sz="3600" dirty="0">
              <a:latin typeface="Times New Roman" panose="02020503050405090304" pitchFamily="18" charset="0"/>
            </a:endParaRPr>
          </a:p>
        </p:txBody>
      </p:sp>
      <p:sp>
        <p:nvSpPr>
          <p:cNvPr id="3" name="文本占位符 2"/>
          <p:cNvSpPr>
            <a:spLocks noGrp="1"/>
          </p:cNvSpPr>
          <p:nvPr>
            <p:ph type="body" sz="quarter" idx="4294967295"/>
          </p:nvPr>
        </p:nvSpPr>
        <p:spPr>
          <a:xfrm>
            <a:off x="0" y="871855"/>
            <a:ext cx="10771505" cy="572770"/>
          </a:xfrm>
          <a:prstGeom prst="rect">
            <a:avLst/>
          </a:prstGeom>
        </p:spPr>
        <p:txBody>
          <a:bodyPr/>
          <a:lstStyle/>
          <a:p>
            <a:r>
              <a:rPr lang="en-US" altLang="zh-CN" sz="2400" dirty="0"/>
              <a:t>Adaptive</a:t>
            </a:r>
            <a:r>
              <a:rPr kumimoji="1" lang="en-US" altLang="zh-CN" dirty="0"/>
              <a:t> compensations scheme + AI </a:t>
            </a:r>
            <a:endParaRPr kumimoji="1" lang="zh-CN" altLang="en-US" dirty="0"/>
          </a:p>
        </p:txBody>
      </p:sp>
      <p:grpSp>
        <p:nvGrpSpPr>
          <p:cNvPr id="4" name="组合 3"/>
          <p:cNvGrpSpPr/>
          <p:nvPr/>
        </p:nvGrpSpPr>
        <p:grpSpPr>
          <a:xfrm>
            <a:off x="1288869" y="5116194"/>
            <a:ext cx="8737599" cy="1346878"/>
            <a:chOff x="508001" y="1841500"/>
            <a:chExt cx="8737599" cy="1118240"/>
          </a:xfrm>
        </p:grpSpPr>
        <p:pic>
          <p:nvPicPr>
            <p:cNvPr id="5" name="Picture 2" descr="C:\Users\shliu\Pictures\Camera Roll\no.bmp"/>
            <p:cNvPicPr>
              <a:picLocks noChangeAspect="1" noChangeArrowheads="1"/>
            </p:cNvPicPr>
            <p:nvPr/>
          </p:nvPicPr>
          <p:blipFill>
            <a:blip r:embed="rId1" cstate="print"/>
            <a:srcRect t="51246"/>
            <a:stretch>
              <a:fillRect/>
            </a:stretch>
          </p:blipFill>
          <p:spPr bwMode="auto">
            <a:xfrm>
              <a:off x="508001" y="1854200"/>
              <a:ext cx="2311400" cy="838221"/>
            </a:xfrm>
            <a:prstGeom prst="rect">
              <a:avLst/>
            </a:prstGeom>
            <a:noFill/>
          </p:spPr>
        </p:pic>
        <p:sp>
          <p:nvSpPr>
            <p:cNvPr id="6" name="箭头: 右 10"/>
            <p:cNvSpPr/>
            <p:nvPr/>
          </p:nvSpPr>
          <p:spPr bwMode="auto">
            <a:xfrm>
              <a:off x="2825581" y="2070450"/>
              <a:ext cx="787400" cy="743378"/>
            </a:xfrm>
            <a:prstGeom prst="rightArrow">
              <a:avLst>
                <a:gd name="adj1" fmla="val 24120"/>
                <a:gd name="adj2" fmla="val 55108"/>
              </a:avLst>
            </a:prstGeom>
            <a:solidFill>
              <a:srgbClr val="FF0000"/>
            </a:solidFill>
            <a:ln w="12700" cap="flat" cmpd="sng" algn="ctr">
              <a:solidFill>
                <a:schemeClr val="bg2"/>
              </a:solidFill>
              <a:prstDash val="solid"/>
              <a:round/>
              <a:headEnd type="none" w="med" len="med"/>
              <a:tailEnd type="none" w="med" len="med"/>
            </a:ln>
          </p:spPr>
          <p:txBody>
            <a:bodyPr vert="horz" wrap="square" lIns="126000" tIns="82800" rIns="126000" bIns="82800" numCol="1" rtlCol="0" anchor="t" anchorCtr="0" compatLnSpc="1">
              <a:spAutoFit/>
            </a:bodyPr>
            <a:lstStyle/>
            <a:p>
              <a:pPr marL="0" marR="0" indent="0" algn="l" defTabSz="914400" rtl="0" eaLnBrk="1" fontAlgn="base" latinLnBrk="0" hangingPunct="1">
                <a:lnSpc>
                  <a:spcPct val="110000"/>
                </a:lnSpc>
                <a:spcBef>
                  <a:spcPct val="0"/>
                </a:spcBef>
                <a:spcAft>
                  <a:spcPct val="35000"/>
                </a:spcAft>
                <a:buClrTx/>
                <a:buSzTx/>
                <a:buFontTx/>
                <a:buNone/>
              </a:pPr>
              <a:endParaRPr kumimoji="0" lang="zh-CN" altLang="en-US" sz="2200" b="1" i="0" u="none" strike="noStrike" cap="none" normalizeH="0" baseline="0">
                <a:ln>
                  <a:noFill/>
                </a:ln>
                <a:solidFill>
                  <a:srgbClr val="A50021"/>
                </a:solidFill>
                <a:effectLst>
                  <a:outerShdw blurRad="38100" dist="38100" dir="2700000" algn="tl">
                    <a:srgbClr val="000000">
                      <a:alpha val="43137"/>
                    </a:srgbClr>
                  </a:outerShdw>
                </a:effectLst>
                <a:latin typeface="Arial" panose="020B0604020202090204" pitchFamily="34" charset="0"/>
                <a:ea typeface="黑体" panose="02010609060101010101" pitchFamily="49" charset="-122"/>
              </a:endParaRPr>
            </a:p>
          </p:txBody>
        </p:sp>
        <p:pic>
          <p:nvPicPr>
            <p:cNvPr id="7" name="Picture 3" descr="C:\Users\shliu\Pictures\Camera Roll\fai.bmp"/>
            <p:cNvPicPr>
              <a:picLocks noChangeAspect="1" noChangeArrowheads="1"/>
            </p:cNvPicPr>
            <p:nvPr/>
          </p:nvPicPr>
          <p:blipFill>
            <a:blip r:embed="rId2" cstate="print"/>
            <a:srcRect t="50000"/>
            <a:stretch>
              <a:fillRect/>
            </a:stretch>
          </p:blipFill>
          <p:spPr bwMode="auto">
            <a:xfrm>
              <a:off x="3631623" y="1841500"/>
              <a:ext cx="2287896" cy="850900"/>
            </a:xfrm>
            <a:prstGeom prst="rect">
              <a:avLst/>
            </a:prstGeom>
            <a:noFill/>
          </p:spPr>
        </p:pic>
        <p:pic>
          <p:nvPicPr>
            <p:cNvPr id="8" name="Picture 4" descr="C:\Users\shliu\Pictures\Camera Roll\re.bmp"/>
            <p:cNvPicPr>
              <a:picLocks noChangeAspect="1" noChangeArrowheads="1"/>
            </p:cNvPicPr>
            <p:nvPr/>
          </p:nvPicPr>
          <p:blipFill>
            <a:blip r:embed="rId3" cstate="print"/>
            <a:srcRect t="53341"/>
            <a:stretch>
              <a:fillRect/>
            </a:stretch>
          </p:blipFill>
          <p:spPr bwMode="auto">
            <a:xfrm>
              <a:off x="6940263" y="1879600"/>
              <a:ext cx="2305337" cy="800101"/>
            </a:xfrm>
            <a:prstGeom prst="rect">
              <a:avLst/>
            </a:prstGeom>
            <a:noFill/>
          </p:spPr>
        </p:pic>
        <p:sp>
          <p:nvSpPr>
            <p:cNvPr id="9" name="TextBox 11"/>
            <p:cNvSpPr txBox="1"/>
            <p:nvPr/>
          </p:nvSpPr>
          <p:spPr>
            <a:xfrm>
              <a:off x="1333500" y="2667000"/>
              <a:ext cx="1016000" cy="254640"/>
            </a:xfrm>
            <a:prstGeom prst="rect">
              <a:avLst/>
            </a:prstGeom>
            <a:noFill/>
          </p:spPr>
          <p:txBody>
            <a:bodyPr wrap="square" rtlCol="0">
              <a:spAutoFit/>
            </a:bodyPr>
            <a:lstStyle/>
            <a:p>
              <a:r>
                <a:rPr lang="en-US" altLang="zh-CN" sz="1400" dirty="0"/>
                <a:t>design</a:t>
              </a:r>
              <a:endParaRPr lang="zh-CN" altLang="en-US" sz="1400" dirty="0"/>
            </a:p>
          </p:txBody>
        </p:sp>
        <p:sp>
          <p:nvSpPr>
            <p:cNvPr id="10" name="TextBox 12"/>
            <p:cNvSpPr txBox="1"/>
            <p:nvPr/>
          </p:nvSpPr>
          <p:spPr>
            <a:xfrm>
              <a:off x="4029531" y="2705100"/>
              <a:ext cx="1634668" cy="254640"/>
            </a:xfrm>
            <a:prstGeom prst="rect">
              <a:avLst/>
            </a:prstGeom>
            <a:noFill/>
          </p:spPr>
          <p:txBody>
            <a:bodyPr wrap="square" rtlCol="0">
              <a:spAutoFit/>
            </a:bodyPr>
            <a:lstStyle/>
            <a:p>
              <a:pPr algn="ctr"/>
              <a:r>
                <a:rPr lang="en-US" altLang="zh-CN" sz="1400" dirty="0"/>
                <a:t>Cavity</a:t>
              </a:r>
              <a:r>
                <a:rPr lang="zh-CN" altLang="en-US" sz="1400" dirty="0"/>
                <a:t> </a:t>
              </a:r>
              <a:r>
                <a:rPr lang="en-US" altLang="zh-CN" sz="1400" dirty="0"/>
                <a:t>failure</a:t>
              </a:r>
              <a:r>
                <a:rPr lang="zh-CN" altLang="en-US" sz="1400" dirty="0"/>
                <a:t> </a:t>
              </a:r>
              <a:endParaRPr lang="zh-CN" altLang="en-US" sz="1400" dirty="0"/>
            </a:p>
          </p:txBody>
        </p:sp>
        <p:sp>
          <p:nvSpPr>
            <p:cNvPr id="11" name="TextBox 13"/>
            <p:cNvSpPr txBox="1"/>
            <p:nvPr/>
          </p:nvSpPr>
          <p:spPr>
            <a:xfrm>
              <a:off x="6920668" y="2692400"/>
              <a:ext cx="2305337" cy="254640"/>
            </a:xfrm>
            <a:prstGeom prst="rect">
              <a:avLst/>
            </a:prstGeom>
            <a:noFill/>
          </p:spPr>
          <p:txBody>
            <a:bodyPr wrap="square" rtlCol="0">
              <a:spAutoFit/>
            </a:bodyPr>
            <a:lstStyle/>
            <a:p>
              <a:pPr algn="ctr"/>
              <a:r>
                <a:rPr lang="en-US" altLang="zh-CN" sz="1400" dirty="0"/>
                <a:t>Adaptive </a:t>
              </a:r>
              <a:r>
                <a:rPr lang="zh-CN" altLang="en-US" sz="1400" dirty="0"/>
                <a:t> </a:t>
              </a:r>
              <a:r>
                <a:rPr lang="en-US" altLang="zh-CN" sz="1400" dirty="0"/>
                <a:t>Compensation</a:t>
              </a:r>
              <a:r>
                <a:rPr lang="zh-CN" altLang="en-US" sz="1400" dirty="0"/>
                <a:t> </a:t>
              </a:r>
              <a:endParaRPr lang="zh-CN" altLang="en-US" sz="1400" dirty="0"/>
            </a:p>
          </p:txBody>
        </p:sp>
        <p:sp>
          <p:nvSpPr>
            <p:cNvPr id="12" name="箭头: 右 10"/>
            <p:cNvSpPr/>
            <p:nvPr/>
          </p:nvSpPr>
          <p:spPr bwMode="auto">
            <a:xfrm>
              <a:off x="6178381" y="2108550"/>
              <a:ext cx="787400" cy="743378"/>
            </a:xfrm>
            <a:prstGeom prst="rightArrow">
              <a:avLst>
                <a:gd name="adj1" fmla="val 24120"/>
                <a:gd name="adj2" fmla="val 55108"/>
              </a:avLst>
            </a:prstGeom>
            <a:solidFill>
              <a:srgbClr val="FF0000"/>
            </a:solidFill>
            <a:ln w="12700" cap="flat" cmpd="sng" algn="ctr">
              <a:solidFill>
                <a:schemeClr val="bg2"/>
              </a:solidFill>
              <a:prstDash val="solid"/>
              <a:round/>
              <a:headEnd type="none" w="med" len="med"/>
              <a:tailEnd type="none" w="med" len="med"/>
            </a:ln>
          </p:spPr>
          <p:txBody>
            <a:bodyPr vert="horz" wrap="square" lIns="126000" tIns="82800" rIns="126000" bIns="82800" numCol="1" rtlCol="0" anchor="t" anchorCtr="0" compatLnSpc="1">
              <a:spAutoFit/>
            </a:bodyPr>
            <a:lstStyle/>
            <a:p>
              <a:pPr marL="0" marR="0" indent="0" algn="l" defTabSz="914400" rtl="0" eaLnBrk="1" fontAlgn="base" latinLnBrk="0" hangingPunct="1">
                <a:lnSpc>
                  <a:spcPct val="110000"/>
                </a:lnSpc>
                <a:spcBef>
                  <a:spcPct val="0"/>
                </a:spcBef>
                <a:spcAft>
                  <a:spcPct val="35000"/>
                </a:spcAft>
                <a:buClrTx/>
                <a:buSzTx/>
                <a:buFontTx/>
                <a:buNone/>
              </a:pPr>
              <a:endParaRPr kumimoji="0" lang="zh-CN" altLang="en-US" sz="2200" b="1" i="0" u="none" strike="noStrike" cap="none" normalizeH="0" baseline="0">
                <a:ln>
                  <a:noFill/>
                </a:ln>
                <a:solidFill>
                  <a:srgbClr val="A50021"/>
                </a:solidFill>
                <a:effectLst>
                  <a:outerShdw blurRad="38100" dist="38100" dir="2700000" algn="tl">
                    <a:srgbClr val="000000">
                      <a:alpha val="43137"/>
                    </a:srgbClr>
                  </a:outerShdw>
                </a:effectLst>
                <a:latin typeface="Arial" panose="020B0604020202090204" pitchFamily="34" charset="0"/>
                <a:ea typeface="黑体" panose="02010609060101010101" pitchFamily="49" charset="-122"/>
              </a:endParaRPr>
            </a:p>
          </p:txBody>
        </p:sp>
      </p:grpSp>
      <p:grpSp>
        <p:nvGrpSpPr>
          <p:cNvPr id="13" name="组合 12"/>
          <p:cNvGrpSpPr/>
          <p:nvPr/>
        </p:nvGrpSpPr>
        <p:grpSpPr>
          <a:xfrm>
            <a:off x="6396798" y="1334088"/>
            <a:ext cx="5526378" cy="3563031"/>
            <a:chOff x="0" y="1035173"/>
            <a:chExt cx="5796844" cy="3563031"/>
          </a:xfrm>
        </p:grpSpPr>
        <p:sp>
          <p:nvSpPr>
            <p:cNvPr id="14" name="TextBox 30"/>
            <p:cNvSpPr txBox="1"/>
            <p:nvPr/>
          </p:nvSpPr>
          <p:spPr>
            <a:xfrm>
              <a:off x="238991" y="4261019"/>
              <a:ext cx="5283200" cy="337185"/>
            </a:xfrm>
            <a:prstGeom prst="rect">
              <a:avLst/>
            </a:prstGeom>
            <a:noFill/>
          </p:spPr>
          <p:txBody>
            <a:bodyPr wrap="square" rtlCol="0">
              <a:spAutoFit/>
            </a:bodyPr>
            <a:lstStyle/>
            <a:p>
              <a:pPr algn="ctr"/>
              <a:r>
                <a:rPr lang="en-US" altLang="zh-CN" sz="1600" dirty="0"/>
                <a:t>DQN reinforcement</a:t>
              </a:r>
              <a:r>
                <a:rPr lang="zh-CN" altLang="en-US" sz="1600" dirty="0"/>
                <a:t> </a:t>
              </a:r>
              <a:r>
                <a:rPr lang="en-US" altLang="zh-CN" sz="1600" dirty="0"/>
                <a:t>algorithm flow chart</a:t>
              </a:r>
              <a:endParaRPr lang="zh-CN" altLang="en-US" sz="1600" dirty="0"/>
            </a:p>
          </p:txBody>
        </p:sp>
        <p:grpSp>
          <p:nvGrpSpPr>
            <p:cNvPr id="15" name="组合 14"/>
            <p:cNvGrpSpPr/>
            <p:nvPr/>
          </p:nvGrpSpPr>
          <p:grpSpPr>
            <a:xfrm>
              <a:off x="0" y="1035173"/>
              <a:ext cx="5796844" cy="3262790"/>
              <a:chOff x="2311400" y="476373"/>
              <a:chExt cx="6813410" cy="3020068"/>
            </a:xfrm>
          </p:grpSpPr>
          <p:sp>
            <p:nvSpPr>
              <p:cNvPr id="16" name="矩形 2"/>
              <p:cNvSpPr/>
              <p:nvPr/>
            </p:nvSpPr>
            <p:spPr bwMode="auto">
              <a:xfrm>
                <a:off x="2311400" y="1403473"/>
                <a:ext cx="1270000" cy="527810"/>
              </a:xfrm>
              <a:prstGeom prst="rect">
                <a:avLst/>
              </a:prstGeom>
              <a:solidFill>
                <a:schemeClr val="bg1"/>
              </a:solidFill>
              <a:ln w="12700" cap="flat" cmpd="sng" algn="ctr">
                <a:solidFill>
                  <a:schemeClr val="tx1"/>
                </a:solidFill>
                <a:prstDash val="solid"/>
                <a:round/>
                <a:headEnd type="none" w="med" len="med"/>
                <a:tailEnd type="none" w="med" len="med"/>
              </a:ln>
            </p:spPr>
            <p:txBody>
              <a:bodyPr vert="horz" wrap="square" lIns="126000" tIns="82800" rIns="126000" bIns="82800" numCol="1" rtlCol="0" anchor="t" anchorCtr="0" compatLnSpc="1">
                <a:spAutoFit/>
              </a:bodyPr>
              <a:lstStyle/>
              <a:p>
                <a:pPr marL="0" marR="0" indent="0" algn="l" defTabSz="914400" rtl="0" eaLnBrk="1" fontAlgn="base" latinLnBrk="0" hangingPunct="1">
                  <a:lnSpc>
                    <a:spcPct val="110000"/>
                  </a:lnSpc>
                  <a:spcBef>
                    <a:spcPct val="0"/>
                  </a:spcBef>
                  <a:spcAft>
                    <a:spcPct val="35000"/>
                  </a:spcAft>
                  <a:buClrTx/>
                  <a:buSzTx/>
                  <a:buFontTx/>
                  <a:buNone/>
                </a:pPr>
                <a:r>
                  <a:rPr lang="en-US" altLang="zh-CN" sz="1200" dirty="0">
                    <a:effectLst>
                      <a:outerShdw blurRad="38100" dist="38100" dir="2700000" algn="tl">
                        <a:srgbClr val="000000">
                          <a:alpha val="43137"/>
                        </a:srgbClr>
                      </a:outerShdw>
                    </a:effectLst>
                  </a:rPr>
                  <a:t>Beam envelope</a:t>
                </a:r>
                <a:endParaRPr kumimoji="0" lang="zh-CN" altLang="en-US" sz="1200" i="0" u="none" strike="noStrike" cap="none" normalizeH="0" baseline="0" dirty="0">
                  <a:ln>
                    <a:noFill/>
                  </a:ln>
                  <a:solidFill>
                    <a:srgbClr val="A50021"/>
                  </a:solidFill>
                  <a:effectLst>
                    <a:outerShdw blurRad="38100" dist="38100" dir="2700000" algn="tl">
                      <a:srgbClr val="000000">
                        <a:alpha val="43137"/>
                      </a:srgbClr>
                    </a:outerShdw>
                  </a:effectLst>
                  <a:latin typeface="Arial" panose="020B0604020202090204" pitchFamily="34" charset="0"/>
                  <a:ea typeface="黑体" panose="02010609060101010101" pitchFamily="49" charset="-122"/>
                </a:endParaRPr>
              </a:p>
            </p:txBody>
          </p:sp>
          <p:cxnSp>
            <p:nvCxnSpPr>
              <p:cNvPr id="17" name="直接箭头连接符 44"/>
              <p:cNvCxnSpPr/>
              <p:nvPr/>
            </p:nvCxnSpPr>
            <p:spPr bwMode="auto">
              <a:xfrm>
                <a:off x="3581400" y="1670172"/>
                <a:ext cx="736600" cy="1588"/>
              </a:xfrm>
              <a:prstGeom prst="straightConnector1">
                <a:avLst/>
              </a:prstGeom>
              <a:ln>
                <a:headEnd type="none" w="med" len="med"/>
                <a:tailEnd type="arrow"/>
              </a:ln>
            </p:spPr>
            <p:style>
              <a:lnRef idx="1">
                <a:schemeClr val="dk1"/>
              </a:lnRef>
              <a:fillRef idx="0">
                <a:schemeClr val="dk1"/>
              </a:fillRef>
              <a:effectRef idx="0">
                <a:schemeClr val="dk1"/>
              </a:effectRef>
              <a:fontRef idx="minor">
                <a:schemeClr val="tx1"/>
              </a:fontRef>
            </p:style>
          </p:cxnSp>
          <p:grpSp>
            <p:nvGrpSpPr>
              <p:cNvPr id="18" name="组合 27"/>
              <p:cNvGrpSpPr/>
              <p:nvPr/>
            </p:nvGrpSpPr>
            <p:grpSpPr>
              <a:xfrm>
                <a:off x="4330700" y="1403473"/>
                <a:ext cx="2006600" cy="715306"/>
                <a:chOff x="2019300" y="6318373"/>
                <a:chExt cx="2006600" cy="715306"/>
              </a:xfrm>
            </p:grpSpPr>
            <p:sp>
              <p:nvSpPr>
                <p:cNvPr id="33" name="矩形 2"/>
                <p:cNvSpPr/>
                <p:nvPr/>
              </p:nvSpPr>
              <p:spPr bwMode="auto">
                <a:xfrm>
                  <a:off x="2019300" y="6318373"/>
                  <a:ext cx="1270000" cy="715306"/>
                </a:xfrm>
                <a:prstGeom prst="rect">
                  <a:avLst/>
                </a:prstGeom>
                <a:solidFill>
                  <a:schemeClr val="bg1"/>
                </a:solidFill>
                <a:ln w="12700" cap="flat" cmpd="sng" algn="ctr">
                  <a:solidFill>
                    <a:schemeClr val="tx1"/>
                  </a:solidFill>
                  <a:prstDash val="solid"/>
                  <a:round/>
                  <a:headEnd type="none" w="med" len="med"/>
                  <a:tailEnd type="none" w="med" len="med"/>
                </a:ln>
              </p:spPr>
              <p:txBody>
                <a:bodyPr vert="horz" wrap="square" lIns="126000" tIns="82800" rIns="126000" bIns="82800" numCol="1" rtlCol="0" anchor="t" anchorCtr="0" compatLnSpc="1">
                  <a:spAutoFit/>
                </a:bodyPr>
                <a:lstStyle/>
                <a:p>
                  <a:pPr marL="0" marR="0" indent="0" algn="l" defTabSz="914400" rtl="0" eaLnBrk="1" fontAlgn="base" latinLnBrk="0" hangingPunct="1">
                    <a:lnSpc>
                      <a:spcPct val="110000"/>
                    </a:lnSpc>
                    <a:spcBef>
                      <a:spcPct val="0"/>
                    </a:spcBef>
                    <a:spcAft>
                      <a:spcPct val="35000"/>
                    </a:spcAft>
                    <a:buClrTx/>
                    <a:buSzTx/>
                    <a:buFontTx/>
                    <a:buNone/>
                  </a:pPr>
                  <a:r>
                    <a:rPr kumimoji="0" lang="en-US" altLang="zh-CN" sz="1200" i="0" u="none" strike="noStrike" cap="none" normalizeH="0" baseline="0" dirty="0">
                      <a:ln>
                        <a:noFill/>
                      </a:ln>
                      <a:solidFill>
                        <a:srgbClr val="A50021"/>
                      </a:solidFill>
                      <a:effectLst>
                        <a:outerShdw blurRad="38100" dist="38100" dir="2700000" algn="tl">
                          <a:srgbClr val="000000">
                            <a:alpha val="43137"/>
                          </a:srgbClr>
                        </a:outerShdw>
                      </a:effectLst>
                      <a:latin typeface="Arial" panose="020B0604020202090204" pitchFamily="34" charset="0"/>
                      <a:ea typeface="黑体" panose="02010609060101010101" pitchFamily="49" charset="-122"/>
                    </a:rPr>
                    <a:t>Neural</a:t>
                  </a:r>
                  <a:r>
                    <a:rPr kumimoji="0" lang="en-US" altLang="zh-CN" sz="1200" i="0" u="none" strike="noStrike" cap="none" normalizeH="0" dirty="0">
                      <a:ln>
                        <a:noFill/>
                      </a:ln>
                      <a:solidFill>
                        <a:srgbClr val="A50021"/>
                      </a:solidFill>
                      <a:effectLst>
                        <a:outerShdw blurRad="38100" dist="38100" dir="2700000" algn="tl">
                          <a:srgbClr val="000000">
                            <a:alpha val="43137"/>
                          </a:srgbClr>
                        </a:outerShdw>
                      </a:effectLst>
                      <a:latin typeface="Arial" panose="020B0604020202090204" pitchFamily="34" charset="0"/>
                      <a:ea typeface="黑体" panose="02010609060101010101" pitchFamily="49" charset="-122"/>
                    </a:rPr>
                    <a:t> Network (Selector)</a:t>
                  </a:r>
                  <a:endParaRPr kumimoji="0" lang="zh-CN" altLang="en-US" sz="1200" i="0" u="none" strike="noStrike" cap="none" normalizeH="0" baseline="0" dirty="0">
                    <a:ln>
                      <a:noFill/>
                    </a:ln>
                    <a:solidFill>
                      <a:srgbClr val="A50021"/>
                    </a:solidFill>
                    <a:effectLst>
                      <a:outerShdw blurRad="38100" dist="38100" dir="2700000" algn="tl">
                        <a:srgbClr val="000000">
                          <a:alpha val="43137"/>
                        </a:srgbClr>
                      </a:outerShdw>
                    </a:effectLst>
                    <a:latin typeface="Arial" panose="020B0604020202090204" pitchFamily="34" charset="0"/>
                    <a:ea typeface="黑体" panose="02010609060101010101" pitchFamily="49" charset="-122"/>
                  </a:endParaRPr>
                </a:p>
              </p:txBody>
            </p:sp>
            <p:cxnSp>
              <p:nvCxnSpPr>
                <p:cNvPr id="34" name="直接箭头连接符 61"/>
                <p:cNvCxnSpPr/>
                <p:nvPr/>
              </p:nvCxnSpPr>
              <p:spPr bwMode="auto">
                <a:xfrm>
                  <a:off x="3289300" y="6585072"/>
                  <a:ext cx="736600" cy="1588"/>
                </a:xfrm>
                <a:prstGeom prst="straightConnector1">
                  <a:avLst/>
                </a:prstGeom>
                <a:ln>
                  <a:headEnd type="none" w="med" len="med"/>
                  <a:tailEnd type="arrow"/>
                </a:ln>
              </p:spPr>
              <p:style>
                <a:lnRef idx="1">
                  <a:schemeClr val="dk1"/>
                </a:lnRef>
                <a:fillRef idx="0">
                  <a:schemeClr val="dk1"/>
                </a:fillRef>
                <a:effectRef idx="0">
                  <a:schemeClr val="dk1"/>
                </a:effectRef>
                <a:fontRef idx="minor">
                  <a:schemeClr val="tx1"/>
                </a:fontRef>
              </p:style>
            </p:cxnSp>
          </p:grpSp>
          <p:cxnSp>
            <p:nvCxnSpPr>
              <p:cNvPr id="19" name="直接箭头连接符 46"/>
              <p:cNvCxnSpPr/>
              <p:nvPr/>
            </p:nvCxnSpPr>
            <p:spPr bwMode="auto">
              <a:xfrm rot="10800000" flipV="1">
                <a:off x="3568700" y="1814512"/>
                <a:ext cx="774700" cy="1588"/>
              </a:xfrm>
              <a:prstGeom prst="straightConnector1">
                <a:avLst/>
              </a:prstGeom>
              <a:ln>
                <a:headEnd type="none" w="med" len="med"/>
                <a:tailEnd type="arrow"/>
              </a:ln>
            </p:spPr>
            <p:style>
              <a:lnRef idx="1">
                <a:schemeClr val="dk1"/>
              </a:lnRef>
              <a:fillRef idx="0">
                <a:schemeClr val="dk1"/>
              </a:fillRef>
              <a:effectRef idx="0">
                <a:schemeClr val="dk1"/>
              </a:effectRef>
              <a:fontRef idx="minor">
                <a:schemeClr val="tx1"/>
              </a:fontRef>
            </p:style>
          </p:cxnSp>
          <p:sp>
            <p:nvSpPr>
              <p:cNvPr id="20" name="矩形 2"/>
              <p:cNvSpPr/>
              <p:nvPr/>
            </p:nvSpPr>
            <p:spPr bwMode="auto">
              <a:xfrm>
                <a:off x="6337300" y="1416173"/>
                <a:ext cx="1270000" cy="715306"/>
              </a:xfrm>
              <a:prstGeom prst="rect">
                <a:avLst/>
              </a:prstGeom>
              <a:solidFill>
                <a:schemeClr val="bg1"/>
              </a:solidFill>
              <a:ln w="12700" cap="flat" cmpd="sng" algn="ctr">
                <a:solidFill>
                  <a:schemeClr val="tx1"/>
                </a:solidFill>
                <a:prstDash val="solid"/>
                <a:round/>
                <a:headEnd type="none" w="med" len="med"/>
                <a:tailEnd type="none" w="med" len="med"/>
              </a:ln>
            </p:spPr>
            <p:txBody>
              <a:bodyPr vert="horz" wrap="square" lIns="126000" tIns="82800" rIns="126000" bIns="82800" numCol="1" rtlCol="0" anchor="t" anchorCtr="0" compatLnSpc="1">
                <a:spAutoFit/>
              </a:bodyPr>
              <a:lstStyle/>
              <a:p>
                <a:pPr marL="0" marR="0" indent="0" algn="l" defTabSz="914400" rtl="0" eaLnBrk="1" fontAlgn="base" latinLnBrk="0" hangingPunct="1">
                  <a:lnSpc>
                    <a:spcPct val="110000"/>
                  </a:lnSpc>
                  <a:spcBef>
                    <a:spcPct val="0"/>
                  </a:spcBef>
                  <a:spcAft>
                    <a:spcPct val="35000"/>
                  </a:spcAft>
                  <a:buClrTx/>
                  <a:buSzTx/>
                  <a:buFontTx/>
                  <a:buNone/>
                </a:pPr>
                <a:r>
                  <a:rPr kumimoji="0" lang="en-US" altLang="zh-CN" sz="1200" i="0" u="none" strike="noStrike" cap="none" normalizeH="0" baseline="0" dirty="0">
                    <a:ln>
                      <a:noFill/>
                    </a:ln>
                    <a:solidFill>
                      <a:srgbClr val="A50021"/>
                    </a:solidFill>
                    <a:effectLst>
                      <a:outerShdw blurRad="38100" dist="38100" dir="2700000" algn="tl">
                        <a:srgbClr val="000000">
                          <a:alpha val="43137"/>
                        </a:srgbClr>
                      </a:outerShdw>
                    </a:effectLst>
                    <a:latin typeface="Arial" panose="020B0604020202090204" pitchFamily="34" charset="0"/>
                    <a:ea typeface="黑体" panose="02010609060101010101" pitchFamily="49" charset="-122"/>
                  </a:rPr>
                  <a:t>Neural  Network  (learner)</a:t>
                </a:r>
                <a:endParaRPr kumimoji="0" lang="zh-CN" altLang="en-US" sz="1200" i="0" u="none" strike="noStrike" cap="none" normalizeH="0" baseline="0" dirty="0">
                  <a:ln>
                    <a:noFill/>
                  </a:ln>
                  <a:solidFill>
                    <a:srgbClr val="A50021"/>
                  </a:solidFill>
                  <a:effectLst>
                    <a:outerShdw blurRad="38100" dist="38100" dir="2700000" algn="tl">
                      <a:srgbClr val="000000">
                        <a:alpha val="43137"/>
                      </a:srgbClr>
                    </a:outerShdw>
                  </a:effectLst>
                  <a:latin typeface="Arial" panose="020B0604020202090204" pitchFamily="34" charset="0"/>
                  <a:ea typeface="黑体" panose="02010609060101010101" pitchFamily="49" charset="-122"/>
                </a:endParaRPr>
              </a:p>
            </p:txBody>
          </p:sp>
          <p:sp>
            <p:nvSpPr>
              <p:cNvPr id="21" name="矩形 2"/>
              <p:cNvSpPr/>
              <p:nvPr/>
            </p:nvSpPr>
            <p:spPr bwMode="auto">
              <a:xfrm>
                <a:off x="6337300" y="2559173"/>
                <a:ext cx="1270000" cy="558961"/>
              </a:xfrm>
              <a:prstGeom prst="rect">
                <a:avLst/>
              </a:prstGeom>
              <a:solidFill>
                <a:schemeClr val="bg1"/>
              </a:solidFill>
              <a:ln w="12700" cap="flat" cmpd="sng" algn="ctr">
                <a:solidFill>
                  <a:schemeClr val="tx1"/>
                </a:solidFill>
                <a:prstDash val="solid"/>
                <a:round/>
                <a:headEnd type="none" w="med" len="med"/>
                <a:tailEnd type="none" w="med" len="med"/>
              </a:ln>
            </p:spPr>
            <p:txBody>
              <a:bodyPr vert="horz" wrap="square" lIns="126000" tIns="82800" rIns="126000" bIns="82800" numCol="1" rtlCol="0" anchor="t" anchorCtr="0" compatLnSpc="1">
                <a:spAutoFit/>
              </a:bodyPr>
              <a:lstStyle/>
              <a:p>
                <a:pPr marL="0" marR="0" indent="0" algn="l" defTabSz="914400" rtl="0" eaLnBrk="1" fontAlgn="base" latinLnBrk="0" hangingPunct="1">
                  <a:lnSpc>
                    <a:spcPct val="110000"/>
                  </a:lnSpc>
                  <a:spcBef>
                    <a:spcPct val="0"/>
                  </a:spcBef>
                  <a:spcAft>
                    <a:spcPct val="35000"/>
                  </a:spcAft>
                  <a:buClrTx/>
                  <a:buSzTx/>
                  <a:buFontTx/>
                  <a:buNone/>
                </a:pPr>
                <a:r>
                  <a:rPr kumimoji="0" lang="en-US" altLang="zh-CN" sz="1200" b="1" i="0" u="none" strike="noStrike" cap="none" normalizeH="0" baseline="0" dirty="0">
                    <a:ln>
                      <a:noFill/>
                    </a:ln>
                    <a:solidFill>
                      <a:srgbClr val="A50021"/>
                    </a:solidFill>
                    <a:effectLst>
                      <a:outerShdw blurRad="38100" dist="38100" dir="2700000" algn="tl">
                        <a:srgbClr val="000000">
                          <a:alpha val="43137"/>
                        </a:srgbClr>
                      </a:outerShdw>
                    </a:effectLst>
                    <a:latin typeface="Arial" panose="020B0604020202090204" pitchFamily="34" charset="0"/>
                    <a:ea typeface="黑体" panose="02010609060101010101" pitchFamily="49" charset="-122"/>
                  </a:rPr>
                  <a:t>Memory </a:t>
                </a:r>
                <a:r>
                  <a:rPr kumimoji="0" lang="en-US" altLang="zh-CN" sz="1400" b="1" i="0" u="none" strike="noStrike" cap="none" normalizeH="0" baseline="0" dirty="0">
                    <a:ln>
                      <a:noFill/>
                    </a:ln>
                    <a:solidFill>
                      <a:srgbClr val="A50021"/>
                    </a:solidFill>
                    <a:effectLst>
                      <a:outerShdw blurRad="38100" dist="38100" dir="2700000" algn="tl">
                        <a:srgbClr val="000000">
                          <a:alpha val="43137"/>
                        </a:srgbClr>
                      </a:outerShdw>
                    </a:effectLst>
                    <a:latin typeface="Arial" panose="020B0604020202090204" pitchFamily="34" charset="0"/>
                    <a:ea typeface="黑体" panose="02010609060101010101" pitchFamily="49" charset="-122"/>
                  </a:rPr>
                  <a:t>Area</a:t>
                </a:r>
                <a:endParaRPr kumimoji="0" lang="zh-CN" altLang="en-US" sz="1400" b="1" i="0" u="none" strike="noStrike" cap="none" normalizeH="0" baseline="0" dirty="0">
                  <a:ln>
                    <a:noFill/>
                  </a:ln>
                  <a:solidFill>
                    <a:srgbClr val="A50021"/>
                  </a:solidFill>
                  <a:effectLst>
                    <a:outerShdw blurRad="38100" dist="38100" dir="2700000" algn="tl">
                      <a:srgbClr val="000000">
                        <a:alpha val="43137"/>
                      </a:srgbClr>
                    </a:outerShdw>
                  </a:effectLst>
                  <a:latin typeface="Arial" panose="020B0604020202090204" pitchFamily="34" charset="0"/>
                  <a:ea typeface="黑体" panose="02010609060101010101" pitchFamily="49" charset="-122"/>
                </a:endParaRPr>
              </a:p>
            </p:txBody>
          </p:sp>
          <p:sp>
            <p:nvSpPr>
              <p:cNvPr id="22" name="矩形 2"/>
              <p:cNvSpPr/>
              <p:nvPr/>
            </p:nvSpPr>
            <p:spPr bwMode="auto">
              <a:xfrm>
                <a:off x="4457701" y="476373"/>
                <a:ext cx="4533900" cy="496659"/>
              </a:xfrm>
              <a:prstGeom prst="rect">
                <a:avLst/>
              </a:prstGeom>
              <a:solidFill>
                <a:schemeClr val="bg1"/>
              </a:solidFill>
              <a:ln w="12700" cap="flat" cmpd="sng" algn="ctr">
                <a:solidFill>
                  <a:schemeClr val="tx1"/>
                </a:solidFill>
                <a:prstDash val="solid"/>
                <a:round/>
                <a:headEnd type="none" w="med" len="med"/>
                <a:tailEnd type="none" w="med" len="med"/>
              </a:ln>
            </p:spPr>
            <p:txBody>
              <a:bodyPr vert="horz" wrap="square" lIns="126000" tIns="82800" rIns="126000" bIns="82800" numCol="1" rtlCol="0" anchor="t" anchorCtr="0" compatLnSpc="1">
                <a:spAutoFit/>
              </a:bodyPr>
              <a:lstStyle/>
              <a:p>
                <a:pPr marL="0" marR="0" indent="0" algn="l" defTabSz="914400" rtl="0" eaLnBrk="1" fontAlgn="base" latinLnBrk="0" hangingPunct="1">
                  <a:lnSpc>
                    <a:spcPct val="110000"/>
                  </a:lnSpc>
                  <a:spcBef>
                    <a:spcPct val="0"/>
                  </a:spcBef>
                  <a:spcAft>
                    <a:spcPct val="35000"/>
                  </a:spcAft>
                  <a:buClrTx/>
                  <a:buSzTx/>
                  <a:buFontTx/>
                  <a:buNone/>
                </a:pPr>
                <a:r>
                  <a:rPr kumimoji="0" lang="en-US" altLang="zh-CN" sz="2200" i="0" u="none" strike="noStrike" cap="none" normalizeH="0" baseline="0" dirty="0">
                    <a:ln>
                      <a:noFill/>
                    </a:ln>
                    <a:solidFill>
                      <a:srgbClr val="A50021"/>
                    </a:solidFill>
                    <a:effectLst>
                      <a:outerShdw blurRad="38100" dist="38100" dir="2700000" algn="tl">
                        <a:srgbClr val="000000">
                          <a:alpha val="43137"/>
                        </a:srgbClr>
                      </a:outerShdw>
                    </a:effectLst>
                    <a:latin typeface="Arial" panose="020B0604020202090204" pitchFamily="34" charset="0"/>
                    <a:ea typeface="黑体" panose="02010609060101010101" pitchFamily="49" charset="-122"/>
                  </a:rPr>
                  <a:t>DQN error function</a:t>
                </a:r>
                <a:endParaRPr kumimoji="0" lang="zh-CN" altLang="en-US" sz="2200" i="0" u="none" strike="noStrike" cap="none" normalizeH="0" baseline="0" dirty="0">
                  <a:ln>
                    <a:noFill/>
                  </a:ln>
                  <a:solidFill>
                    <a:srgbClr val="A50021"/>
                  </a:solidFill>
                  <a:effectLst>
                    <a:outerShdw blurRad="38100" dist="38100" dir="2700000" algn="tl">
                      <a:srgbClr val="000000">
                        <a:alpha val="43137"/>
                      </a:srgbClr>
                    </a:outerShdw>
                  </a:effectLst>
                  <a:latin typeface="Arial" panose="020B0604020202090204" pitchFamily="34" charset="0"/>
                  <a:ea typeface="黑体" panose="02010609060101010101" pitchFamily="49" charset="-122"/>
                </a:endParaRPr>
              </a:p>
            </p:txBody>
          </p:sp>
          <p:cxnSp>
            <p:nvCxnSpPr>
              <p:cNvPr id="23" name="肘形连接符 41"/>
              <p:cNvCxnSpPr>
                <a:stCxn id="16" idx="2"/>
              </p:cNvCxnSpPr>
              <p:nvPr/>
            </p:nvCxnSpPr>
            <p:spPr bwMode="auto">
              <a:xfrm rot="16200000" flipH="1">
                <a:off x="4104656" y="773193"/>
                <a:ext cx="1074390" cy="3390902"/>
              </a:xfrm>
              <a:prstGeom prst="bentConnector2">
                <a:avLst/>
              </a:prstGeom>
              <a:solidFill>
                <a:schemeClr val="bg1"/>
              </a:solidFill>
              <a:ln w="12700" cap="flat" cmpd="sng" algn="ctr">
                <a:solidFill>
                  <a:schemeClr val="tx1"/>
                </a:solidFill>
                <a:prstDash val="solid"/>
                <a:round/>
                <a:headEnd type="none" w="med" len="med"/>
                <a:tailEnd type="arrow"/>
              </a:ln>
            </p:spPr>
          </p:cxnSp>
          <p:cxnSp>
            <p:nvCxnSpPr>
              <p:cNvPr id="24" name="直接箭头连接符 51"/>
              <p:cNvCxnSpPr>
                <a:stCxn id="20" idx="0"/>
              </p:cNvCxnSpPr>
              <p:nvPr/>
            </p:nvCxnSpPr>
            <p:spPr bwMode="auto">
              <a:xfrm flipV="1">
                <a:off x="6971518" y="1004098"/>
                <a:ext cx="793" cy="412075"/>
              </a:xfrm>
              <a:prstGeom prst="straightConnector1">
                <a:avLst/>
              </a:prstGeom>
              <a:solidFill>
                <a:schemeClr val="bg1"/>
              </a:solidFill>
              <a:ln w="12700" cap="flat" cmpd="sng" algn="ctr">
                <a:solidFill>
                  <a:schemeClr val="tx1"/>
                </a:solidFill>
                <a:prstDash val="solid"/>
                <a:round/>
                <a:headEnd type="none" w="med" len="med"/>
                <a:tailEnd type="arrow"/>
              </a:ln>
            </p:spPr>
          </p:cxnSp>
          <p:cxnSp>
            <p:nvCxnSpPr>
              <p:cNvPr id="25" name="形状 52"/>
              <p:cNvCxnSpPr>
                <a:stCxn id="21" idx="3"/>
              </p:cNvCxnSpPr>
              <p:nvPr/>
            </p:nvCxnSpPr>
            <p:spPr bwMode="auto">
              <a:xfrm flipV="1">
                <a:off x="7606517" y="988606"/>
                <a:ext cx="876300" cy="1850341"/>
              </a:xfrm>
              <a:prstGeom prst="bentConnector2">
                <a:avLst/>
              </a:prstGeom>
              <a:solidFill>
                <a:schemeClr val="bg1"/>
              </a:solidFill>
              <a:ln w="12700" cap="flat" cmpd="sng" algn="ctr">
                <a:solidFill>
                  <a:schemeClr val="tx1"/>
                </a:solidFill>
                <a:prstDash val="solid"/>
                <a:round/>
                <a:headEnd type="none" w="med" len="med"/>
                <a:tailEnd type="arrow"/>
              </a:ln>
            </p:spPr>
          </p:cxnSp>
          <p:cxnSp>
            <p:nvCxnSpPr>
              <p:cNvPr id="26" name="直接箭头连接符 53"/>
              <p:cNvCxnSpPr/>
              <p:nvPr/>
            </p:nvCxnSpPr>
            <p:spPr bwMode="auto">
              <a:xfrm rot="5400000">
                <a:off x="4545806" y="1206500"/>
                <a:ext cx="457994" cy="794"/>
              </a:xfrm>
              <a:prstGeom prst="straightConnector1">
                <a:avLst/>
              </a:prstGeom>
              <a:solidFill>
                <a:schemeClr val="bg1"/>
              </a:solidFill>
              <a:ln w="12700" cap="flat" cmpd="sng" algn="ctr">
                <a:solidFill>
                  <a:schemeClr val="tx1"/>
                </a:solidFill>
                <a:prstDash val="solid"/>
                <a:round/>
                <a:headEnd type="none" w="med" len="med"/>
                <a:tailEnd type="arrow"/>
              </a:ln>
            </p:spPr>
          </p:cxnSp>
          <p:sp>
            <p:nvSpPr>
              <p:cNvPr id="27" name="TextBox 54"/>
              <p:cNvSpPr txBox="1"/>
              <p:nvPr/>
            </p:nvSpPr>
            <p:spPr>
              <a:xfrm>
                <a:off x="3535425" y="1275359"/>
                <a:ext cx="837829" cy="340902"/>
              </a:xfrm>
              <a:prstGeom prst="rect">
                <a:avLst/>
              </a:prstGeom>
              <a:noFill/>
            </p:spPr>
            <p:txBody>
              <a:bodyPr wrap="square" rtlCol="0">
                <a:spAutoFit/>
              </a:bodyPr>
              <a:lstStyle/>
              <a:p>
                <a:r>
                  <a:rPr lang="en-US" altLang="zh-CN" sz="900" dirty="0"/>
                  <a:t>Envelope data</a:t>
                </a:r>
                <a:endParaRPr lang="zh-CN" altLang="en-US" sz="900" dirty="0"/>
              </a:p>
            </p:txBody>
          </p:sp>
          <p:sp>
            <p:nvSpPr>
              <p:cNvPr id="28" name="TextBox 55"/>
              <p:cNvSpPr txBox="1"/>
              <p:nvPr/>
            </p:nvSpPr>
            <p:spPr>
              <a:xfrm>
                <a:off x="3458191" y="1938159"/>
                <a:ext cx="1143000" cy="340902"/>
              </a:xfrm>
              <a:prstGeom prst="rect">
                <a:avLst/>
              </a:prstGeom>
              <a:noFill/>
            </p:spPr>
            <p:txBody>
              <a:bodyPr wrap="square" rtlCol="0">
                <a:spAutoFit/>
              </a:bodyPr>
              <a:lstStyle/>
              <a:p>
                <a:r>
                  <a:rPr lang="en-US" altLang="zh-CN" sz="900" dirty="0"/>
                  <a:t>Lattice change quantity</a:t>
                </a:r>
                <a:endParaRPr lang="zh-CN" altLang="en-US" sz="900" dirty="0"/>
              </a:p>
            </p:txBody>
          </p:sp>
          <p:sp>
            <p:nvSpPr>
              <p:cNvPr id="29" name="TextBox 56"/>
              <p:cNvSpPr txBox="1"/>
              <p:nvPr/>
            </p:nvSpPr>
            <p:spPr>
              <a:xfrm>
                <a:off x="5535662" y="1676400"/>
                <a:ext cx="850847" cy="369114"/>
              </a:xfrm>
              <a:prstGeom prst="rect">
                <a:avLst/>
              </a:prstGeom>
              <a:noFill/>
            </p:spPr>
            <p:txBody>
              <a:bodyPr wrap="square" rtlCol="0">
                <a:spAutoFit/>
              </a:bodyPr>
              <a:lstStyle/>
              <a:p>
                <a:r>
                  <a:rPr lang="en-US" altLang="zh-CN" sz="1000" dirty="0"/>
                  <a:t>Network data</a:t>
                </a:r>
                <a:endParaRPr lang="zh-CN" altLang="en-US" sz="1000" dirty="0"/>
              </a:p>
            </p:txBody>
          </p:sp>
          <p:sp>
            <p:nvSpPr>
              <p:cNvPr id="30" name="TextBox 57"/>
              <p:cNvSpPr txBox="1"/>
              <p:nvPr/>
            </p:nvSpPr>
            <p:spPr>
              <a:xfrm>
                <a:off x="3022600" y="2984500"/>
                <a:ext cx="3048000" cy="511941"/>
              </a:xfrm>
              <a:prstGeom prst="rect">
                <a:avLst/>
              </a:prstGeom>
              <a:noFill/>
            </p:spPr>
            <p:txBody>
              <a:bodyPr wrap="square" rtlCol="0">
                <a:spAutoFit/>
              </a:bodyPr>
              <a:lstStyle/>
              <a:p>
                <a:r>
                  <a:rPr lang="en-US" altLang="zh-CN" sz="1000" dirty="0"/>
                  <a:t>Beam envelope data</a:t>
                </a:r>
                <a:endParaRPr lang="en-US" altLang="zh-CN" sz="1000" dirty="0"/>
              </a:p>
              <a:p>
                <a:r>
                  <a:rPr lang="en-US" altLang="zh-CN" sz="1000" dirty="0"/>
                  <a:t>Lattice change quantity</a:t>
                </a:r>
                <a:endParaRPr lang="en-US" altLang="zh-CN" sz="1000" dirty="0"/>
              </a:p>
              <a:p>
                <a:r>
                  <a:rPr lang="en-US" altLang="zh-CN" sz="1000" dirty="0"/>
                  <a:t>Beam function value</a:t>
                </a:r>
                <a:endParaRPr lang="zh-CN" altLang="en-US" sz="1000" dirty="0"/>
              </a:p>
            </p:txBody>
          </p:sp>
          <p:sp>
            <p:nvSpPr>
              <p:cNvPr id="31" name="TextBox 58"/>
              <p:cNvSpPr txBox="1"/>
              <p:nvPr/>
            </p:nvSpPr>
            <p:spPr>
              <a:xfrm>
                <a:off x="4757277" y="978845"/>
                <a:ext cx="2390517" cy="364045"/>
              </a:xfrm>
              <a:prstGeom prst="rect">
                <a:avLst/>
              </a:prstGeom>
              <a:noFill/>
            </p:spPr>
            <p:txBody>
              <a:bodyPr wrap="square" rtlCol="0">
                <a:spAutoFit/>
              </a:bodyPr>
              <a:lstStyle/>
              <a:p>
                <a:r>
                  <a:rPr lang="en-US" altLang="zh-CN" sz="1000" dirty="0"/>
                  <a:t>Network change</a:t>
                </a:r>
                <a:endParaRPr lang="en-US" altLang="zh-CN" sz="1000" dirty="0"/>
              </a:p>
              <a:p>
                <a:r>
                  <a:rPr lang="en-US" altLang="zh-CN" sz="1000" dirty="0"/>
                  <a:t> quantity</a:t>
                </a:r>
                <a:endParaRPr lang="zh-CN" altLang="en-US" sz="1000" dirty="0"/>
              </a:p>
            </p:txBody>
          </p:sp>
          <p:sp>
            <p:nvSpPr>
              <p:cNvPr id="32" name="TextBox 59"/>
              <p:cNvSpPr txBox="1"/>
              <p:nvPr/>
            </p:nvSpPr>
            <p:spPr>
              <a:xfrm>
                <a:off x="8134210" y="1805360"/>
                <a:ext cx="990600" cy="364045"/>
              </a:xfrm>
              <a:prstGeom prst="rect">
                <a:avLst/>
              </a:prstGeom>
              <a:noFill/>
            </p:spPr>
            <p:txBody>
              <a:bodyPr wrap="square" rtlCol="0">
                <a:spAutoFit/>
              </a:bodyPr>
              <a:lstStyle/>
              <a:p>
                <a:r>
                  <a:rPr lang="en-US" altLang="zh-CN" sz="1000" dirty="0"/>
                  <a:t>Memory data</a:t>
                </a:r>
                <a:endParaRPr lang="zh-CN" altLang="en-US" sz="1000" dirty="0"/>
              </a:p>
            </p:txBody>
          </p:sp>
        </p:grpSp>
      </p:grpSp>
      <p:sp>
        <p:nvSpPr>
          <p:cNvPr id="35" name="文本框 34"/>
          <p:cNvSpPr txBox="1"/>
          <p:nvPr/>
        </p:nvSpPr>
        <p:spPr>
          <a:xfrm>
            <a:off x="418872" y="1454785"/>
            <a:ext cx="5549255" cy="2335530"/>
          </a:xfrm>
          <a:prstGeom prst="rect">
            <a:avLst/>
          </a:prstGeom>
          <a:noFill/>
        </p:spPr>
        <p:txBody>
          <a:bodyPr wrap="square" rtlCol="0">
            <a:spAutoFit/>
          </a:bodyPr>
          <a:lstStyle/>
          <a:p>
            <a:pPr marL="342900" indent="-342900" algn="l">
              <a:lnSpc>
                <a:spcPts val="2500"/>
              </a:lnSpc>
              <a:buFont typeface="+mj-ea"/>
              <a:buAutoNum type="circleNumDbPlain"/>
            </a:pPr>
            <a:r>
              <a:rPr lang="en-US" altLang="zh-CN" sz="1800" dirty="0">
                <a:solidFill>
                  <a:srgbClr val="2E3033"/>
                </a:solidFill>
                <a:latin typeface="Times New Roman" panose="02020503050405090304" pitchFamily="18" charset="0"/>
                <a:cs typeface="Times New Roman" panose="02020503050405090304" pitchFamily="18" charset="0"/>
              </a:rPr>
              <a:t>Find the output energy threshold of each cavity type based on the velocity acceptance and matching requirements</a:t>
            </a:r>
            <a:endParaRPr lang="en-US" altLang="zh-CN" sz="1800" dirty="0">
              <a:solidFill>
                <a:srgbClr val="2E3033"/>
              </a:solidFill>
              <a:latin typeface="Times New Roman" panose="02020503050405090304" pitchFamily="18" charset="0"/>
              <a:cs typeface="Times New Roman" panose="02020503050405090304" pitchFamily="18" charset="0"/>
            </a:endParaRPr>
          </a:p>
          <a:p>
            <a:pPr marL="342900" indent="-342900" algn="l">
              <a:lnSpc>
                <a:spcPts val="2500"/>
              </a:lnSpc>
              <a:buFont typeface="+mj-ea"/>
              <a:buAutoNum type="circleNumDbPlain"/>
            </a:pPr>
            <a:r>
              <a:rPr lang="en-US" altLang="zh-CN" sz="1800" dirty="0">
                <a:solidFill>
                  <a:srgbClr val="2E3033"/>
                </a:solidFill>
                <a:latin typeface="Times New Roman" panose="02020503050405090304" pitchFamily="18" charset="0"/>
                <a:cs typeface="Times New Roman" panose="02020503050405090304" pitchFamily="18" charset="0"/>
              </a:rPr>
              <a:t>Matching at low energy </a:t>
            </a:r>
            <a:endParaRPr lang="en-US" altLang="zh-CN" sz="1800" dirty="0">
              <a:solidFill>
                <a:srgbClr val="2E3033"/>
              </a:solidFill>
              <a:latin typeface="Times New Roman" panose="02020503050405090304" pitchFamily="18" charset="0"/>
              <a:cs typeface="Times New Roman" panose="02020503050405090304" pitchFamily="18" charset="0"/>
            </a:endParaRPr>
          </a:p>
          <a:p>
            <a:pPr marL="342900" indent="-342900" algn="l">
              <a:lnSpc>
                <a:spcPts val="2500"/>
              </a:lnSpc>
              <a:buFont typeface="+mj-ea"/>
              <a:buAutoNum type="circleNumDbPlain"/>
            </a:pPr>
            <a:r>
              <a:rPr lang="en-US" altLang="zh-CN" sz="1800" dirty="0">
                <a:solidFill>
                  <a:srgbClr val="2E3033"/>
                </a:solidFill>
                <a:latin typeface="Times New Roman" panose="02020503050405090304" pitchFamily="18" charset="0"/>
                <a:cs typeface="Times New Roman" panose="02020503050405090304" pitchFamily="18" charset="0"/>
              </a:rPr>
              <a:t>Compensate energy at high energy</a:t>
            </a:r>
            <a:endParaRPr lang="en-US" altLang="zh-CN" sz="1800" dirty="0">
              <a:solidFill>
                <a:srgbClr val="2E3033"/>
              </a:solidFill>
              <a:latin typeface="Times New Roman" panose="02020503050405090304" pitchFamily="18" charset="0"/>
              <a:cs typeface="Times New Roman" panose="02020503050405090304" pitchFamily="18" charset="0"/>
            </a:endParaRPr>
          </a:p>
          <a:p>
            <a:pPr marL="342900" indent="-342900" algn="l">
              <a:lnSpc>
                <a:spcPts val="2500"/>
              </a:lnSpc>
              <a:buFont typeface="+mj-ea"/>
              <a:buAutoNum type="circleNumDbPlain"/>
            </a:pPr>
            <a:r>
              <a:rPr lang="en-US" altLang="zh-CN" sz="1800" dirty="0">
                <a:solidFill>
                  <a:srgbClr val="2E3033"/>
                </a:solidFill>
                <a:latin typeface="Times New Roman" panose="02020503050405090304" pitchFamily="18" charset="0"/>
                <a:cs typeface="Times New Roman" panose="02020503050405090304" pitchFamily="18" charset="0"/>
              </a:rPr>
              <a:t>Iterative optimization to get the minimum cavity voltage redundancy</a:t>
            </a:r>
            <a:endParaRPr lang="en-US" altLang="zh-CN" sz="1800" dirty="0">
              <a:solidFill>
                <a:srgbClr val="2E3033"/>
              </a:solidFill>
              <a:latin typeface="Times New Roman" panose="02020503050405090304" pitchFamily="18" charset="0"/>
              <a:cs typeface="Times New Roman" panose="02020503050405090304" pitchFamily="18" charset="0"/>
            </a:endParaRPr>
          </a:p>
        </p:txBody>
      </p:sp>
      <p:graphicFrame>
        <p:nvGraphicFramePr>
          <p:cNvPr id="36" name="表格 35"/>
          <p:cNvGraphicFramePr>
            <a:graphicFrameLocks noGrp="1"/>
          </p:cNvGraphicFramePr>
          <p:nvPr/>
        </p:nvGraphicFramePr>
        <p:xfrm>
          <a:off x="256854" y="3931285"/>
          <a:ext cx="6073765" cy="746760"/>
        </p:xfrm>
        <a:graphic>
          <a:graphicData uri="http://schemas.openxmlformats.org/drawingml/2006/table">
            <a:tbl>
              <a:tblPr firstRow="1" firstCol="1" bandRow="1">
                <a:tableStyleId>{5C22544A-7EE6-4342-B048-85BDC9FD1C3A}</a:tableStyleId>
              </a:tblPr>
              <a:tblGrid>
                <a:gridCol w="1263447"/>
                <a:gridCol w="1012054"/>
                <a:gridCol w="932098"/>
                <a:gridCol w="1037986"/>
                <a:gridCol w="905446"/>
                <a:gridCol w="922734"/>
              </a:tblGrid>
              <a:tr h="320040">
                <a:tc>
                  <a:txBody>
                    <a:bodyPr/>
                    <a:lstStyle/>
                    <a:p>
                      <a:pPr indent="304800" algn="ctr">
                        <a:lnSpc>
                          <a:spcPct val="150000"/>
                        </a:lnSpc>
                        <a:spcAft>
                          <a:spcPts val="0"/>
                        </a:spcAft>
                      </a:pPr>
                      <a:r>
                        <a:rPr lang="en-US" sz="1400" kern="100" dirty="0">
                          <a:solidFill>
                            <a:schemeClr val="bg1"/>
                          </a:solidFill>
                          <a:effectLst/>
                          <a:latin typeface="Times New Roman" panose="02020503050405090304" pitchFamily="18" charset="0"/>
                          <a:cs typeface="Times New Roman" panose="02020503050405090304" pitchFamily="18" charset="0"/>
                        </a:rPr>
                        <a:t>Type</a:t>
                      </a:r>
                      <a:endParaRPr lang="en-US" sz="1400" kern="100" dirty="0">
                        <a:solidFill>
                          <a:schemeClr val="bg1"/>
                        </a:solidFill>
                        <a:effectLst/>
                        <a:latin typeface="Times New Roman" panose="02020503050405090304" pitchFamily="18" charset="0"/>
                        <a:ea typeface="SimSun"/>
                        <a:cs typeface="Times New Roman" panose="02020503050405090304" pitchFamily="18" charset="0"/>
                      </a:endParaRPr>
                    </a:p>
                  </a:txBody>
                  <a:tcPr marL="68580" marR="68580" marT="0" marB="0" anchor="ctr"/>
                </a:tc>
                <a:tc>
                  <a:txBody>
                    <a:bodyPr/>
                    <a:lstStyle/>
                    <a:p>
                      <a:pPr indent="127000" algn="ctr">
                        <a:lnSpc>
                          <a:spcPct val="150000"/>
                        </a:lnSpc>
                        <a:spcAft>
                          <a:spcPts val="0"/>
                        </a:spcAft>
                      </a:pPr>
                      <a:r>
                        <a:rPr lang="en-US" sz="1400" kern="100" dirty="0">
                          <a:solidFill>
                            <a:schemeClr val="bg1"/>
                          </a:solidFill>
                          <a:effectLst/>
                          <a:latin typeface="Times New Roman" panose="02020503050405090304" pitchFamily="18" charset="0"/>
                          <a:cs typeface="Times New Roman" panose="02020503050405090304" pitchFamily="18" charset="0"/>
                        </a:rPr>
                        <a:t>010</a:t>
                      </a:r>
                      <a:endParaRPr lang="en-US" sz="1400" kern="100" dirty="0">
                        <a:solidFill>
                          <a:schemeClr val="bg1"/>
                        </a:solidFill>
                        <a:effectLst/>
                        <a:latin typeface="Times New Roman" panose="02020503050405090304" pitchFamily="18" charset="0"/>
                        <a:ea typeface="SimSun"/>
                        <a:cs typeface="Times New Roman" panose="02020503050405090304" pitchFamily="18" charset="0"/>
                      </a:endParaRPr>
                    </a:p>
                  </a:txBody>
                  <a:tcPr marL="68580" marR="68580" marT="0" marB="0" anchor="ctr"/>
                </a:tc>
                <a:tc>
                  <a:txBody>
                    <a:bodyPr/>
                    <a:lstStyle/>
                    <a:p>
                      <a:pPr indent="127000" algn="ctr">
                        <a:lnSpc>
                          <a:spcPct val="150000"/>
                        </a:lnSpc>
                        <a:spcAft>
                          <a:spcPts val="0"/>
                        </a:spcAft>
                      </a:pPr>
                      <a:r>
                        <a:rPr lang="en-US" sz="1400" kern="100" dirty="0">
                          <a:solidFill>
                            <a:schemeClr val="bg1"/>
                          </a:solidFill>
                          <a:effectLst/>
                          <a:latin typeface="Times New Roman" panose="02020503050405090304" pitchFamily="18" charset="0"/>
                          <a:cs typeface="Times New Roman" panose="02020503050405090304" pitchFamily="18" charset="0"/>
                        </a:rPr>
                        <a:t>019</a:t>
                      </a:r>
                      <a:endParaRPr lang="en-US" sz="1400" kern="100" dirty="0">
                        <a:solidFill>
                          <a:schemeClr val="bg1"/>
                        </a:solidFill>
                        <a:effectLst/>
                        <a:latin typeface="Times New Roman" panose="02020503050405090304" pitchFamily="18" charset="0"/>
                        <a:ea typeface="SimSun"/>
                        <a:cs typeface="Times New Roman" panose="02020503050405090304" pitchFamily="18" charset="0"/>
                      </a:endParaRPr>
                    </a:p>
                  </a:txBody>
                  <a:tcPr marL="68580" marR="68580" marT="0" marB="0" anchor="ctr"/>
                </a:tc>
                <a:tc>
                  <a:txBody>
                    <a:bodyPr/>
                    <a:lstStyle/>
                    <a:p>
                      <a:pPr indent="127000" algn="ctr">
                        <a:lnSpc>
                          <a:spcPct val="150000"/>
                        </a:lnSpc>
                        <a:spcAft>
                          <a:spcPts val="0"/>
                        </a:spcAft>
                      </a:pPr>
                      <a:r>
                        <a:rPr lang="en-US" sz="1400" kern="100" dirty="0">
                          <a:solidFill>
                            <a:schemeClr val="bg1"/>
                          </a:solidFill>
                          <a:effectLst/>
                          <a:latin typeface="Times New Roman" panose="02020503050405090304" pitchFamily="18" charset="0"/>
                          <a:cs typeface="Times New Roman" panose="02020503050405090304" pitchFamily="18" charset="0"/>
                        </a:rPr>
                        <a:t>042</a:t>
                      </a:r>
                      <a:endParaRPr lang="en-US" sz="1400" kern="100" dirty="0">
                        <a:solidFill>
                          <a:schemeClr val="bg1"/>
                        </a:solidFill>
                        <a:effectLst/>
                        <a:latin typeface="Times New Roman" panose="02020503050405090304" pitchFamily="18" charset="0"/>
                        <a:ea typeface="SimSun"/>
                        <a:cs typeface="Times New Roman" panose="02020503050405090304" pitchFamily="18" charset="0"/>
                      </a:endParaRPr>
                    </a:p>
                  </a:txBody>
                  <a:tcPr marL="68580" marR="68580" marT="0" marB="0" anchor="ctr"/>
                </a:tc>
                <a:tc>
                  <a:txBody>
                    <a:bodyPr/>
                    <a:lstStyle/>
                    <a:p>
                      <a:pPr indent="127000" algn="ctr">
                        <a:lnSpc>
                          <a:spcPct val="150000"/>
                        </a:lnSpc>
                        <a:spcAft>
                          <a:spcPts val="0"/>
                        </a:spcAft>
                      </a:pPr>
                      <a:r>
                        <a:rPr lang="en-US" sz="1400" kern="100" dirty="0">
                          <a:solidFill>
                            <a:schemeClr val="bg1"/>
                          </a:solidFill>
                          <a:effectLst/>
                          <a:latin typeface="Times New Roman" panose="02020503050405090304" pitchFamily="18" charset="0"/>
                          <a:cs typeface="Times New Roman" panose="02020503050405090304" pitchFamily="18" charset="0"/>
                        </a:rPr>
                        <a:t>062</a:t>
                      </a:r>
                      <a:endParaRPr lang="en-US" sz="1400" kern="100" dirty="0">
                        <a:solidFill>
                          <a:schemeClr val="bg1"/>
                        </a:solidFill>
                        <a:effectLst/>
                        <a:latin typeface="Times New Roman" panose="02020503050405090304" pitchFamily="18" charset="0"/>
                        <a:ea typeface="SimSun"/>
                        <a:cs typeface="Times New Roman" panose="02020503050405090304" pitchFamily="18" charset="0"/>
                      </a:endParaRPr>
                    </a:p>
                  </a:txBody>
                  <a:tcPr marL="68580" marR="68580" marT="0" marB="0" anchor="ctr"/>
                </a:tc>
                <a:tc>
                  <a:txBody>
                    <a:bodyPr/>
                    <a:lstStyle/>
                    <a:p>
                      <a:pPr indent="127000" algn="ctr">
                        <a:lnSpc>
                          <a:spcPct val="150000"/>
                        </a:lnSpc>
                        <a:spcAft>
                          <a:spcPts val="0"/>
                        </a:spcAft>
                      </a:pPr>
                      <a:r>
                        <a:rPr lang="en-US" sz="1400" kern="100" dirty="0">
                          <a:solidFill>
                            <a:schemeClr val="bg1"/>
                          </a:solidFill>
                          <a:effectLst/>
                          <a:latin typeface="Times New Roman" panose="02020503050405090304" pitchFamily="18" charset="0"/>
                          <a:cs typeface="Times New Roman" panose="02020503050405090304" pitchFamily="18" charset="0"/>
                        </a:rPr>
                        <a:t>082</a:t>
                      </a:r>
                      <a:endParaRPr lang="en-US" sz="1400" kern="100" dirty="0">
                        <a:solidFill>
                          <a:schemeClr val="bg1"/>
                        </a:solidFill>
                        <a:effectLst/>
                        <a:latin typeface="Times New Roman" panose="02020503050405090304" pitchFamily="18" charset="0"/>
                        <a:ea typeface="SimSun"/>
                        <a:cs typeface="Times New Roman" panose="02020503050405090304" pitchFamily="18" charset="0"/>
                      </a:endParaRPr>
                    </a:p>
                  </a:txBody>
                  <a:tcPr marL="68580" marR="68580" marT="0" marB="0" anchor="ctr"/>
                </a:tc>
              </a:tr>
              <a:tr h="426720">
                <a:tc>
                  <a:txBody>
                    <a:bodyPr/>
                    <a:lstStyle/>
                    <a:p>
                      <a:pPr indent="127000" algn="ctr">
                        <a:lnSpc>
                          <a:spcPct val="100000"/>
                        </a:lnSpc>
                        <a:spcAft>
                          <a:spcPts val="0"/>
                        </a:spcAft>
                      </a:pPr>
                      <a:r>
                        <a:rPr lang="en-US" altLang="zh-CN" sz="1400" kern="100" dirty="0">
                          <a:solidFill>
                            <a:schemeClr val="bg1"/>
                          </a:solidFill>
                          <a:effectLst/>
                          <a:latin typeface="Times New Roman" panose="02020503050405090304" pitchFamily="18" charset="0"/>
                          <a:cs typeface="Times New Roman" panose="02020503050405090304" pitchFamily="18" charset="0"/>
                        </a:rPr>
                        <a:t>Redundancy</a:t>
                      </a:r>
                      <a:endParaRPr lang="en-US" altLang="zh-CN" sz="1400" kern="100" dirty="0">
                        <a:solidFill>
                          <a:schemeClr val="bg1"/>
                        </a:solidFill>
                        <a:effectLst/>
                        <a:latin typeface="Times New Roman" panose="02020503050405090304" pitchFamily="18" charset="0"/>
                        <a:ea typeface="SimSun"/>
                        <a:cs typeface="Times New Roman" panose="02020503050405090304" pitchFamily="18" charset="0"/>
                      </a:endParaRPr>
                    </a:p>
                  </a:txBody>
                  <a:tcPr marL="68580" marR="68580" marT="0" marB="0" anchor="ctr"/>
                </a:tc>
                <a:tc>
                  <a:txBody>
                    <a:bodyPr/>
                    <a:lstStyle/>
                    <a:p>
                      <a:pPr indent="126365" algn="ctr">
                        <a:lnSpc>
                          <a:spcPct val="150000"/>
                        </a:lnSpc>
                        <a:spcAft>
                          <a:spcPts val="0"/>
                        </a:spcAft>
                      </a:pPr>
                      <a:r>
                        <a:rPr lang="en-US" sz="1400" b="1" kern="100" dirty="0">
                          <a:solidFill>
                            <a:schemeClr val="tx2"/>
                          </a:solidFill>
                          <a:effectLst/>
                          <a:latin typeface="Times New Roman" panose="02020503050405090304" pitchFamily="18" charset="0"/>
                          <a:cs typeface="Times New Roman" panose="02020503050405090304" pitchFamily="18" charset="0"/>
                        </a:rPr>
                        <a:t>20%</a:t>
                      </a:r>
                      <a:endParaRPr lang="en-US" sz="1400" b="1" kern="100" dirty="0">
                        <a:solidFill>
                          <a:schemeClr val="tx2"/>
                        </a:solidFill>
                        <a:effectLst/>
                        <a:latin typeface="Times New Roman" panose="02020503050405090304" pitchFamily="18" charset="0"/>
                        <a:ea typeface="SimSun"/>
                        <a:cs typeface="Times New Roman" panose="02020503050405090304" pitchFamily="18" charset="0"/>
                      </a:endParaRPr>
                    </a:p>
                  </a:txBody>
                  <a:tcPr marL="68580" marR="68580" marT="0" marB="0" anchor="ctr"/>
                </a:tc>
                <a:tc>
                  <a:txBody>
                    <a:bodyPr/>
                    <a:lstStyle/>
                    <a:p>
                      <a:pPr indent="127000" algn="ctr">
                        <a:lnSpc>
                          <a:spcPct val="150000"/>
                        </a:lnSpc>
                        <a:spcAft>
                          <a:spcPts val="0"/>
                        </a:spcAft>
                      </a:pPr>
                      <a:r>
                        <a:rPr lang="en-US" sz="1400" b="1" kern="100" dirty="0">
                          <a:solidFill>
                            <a:schemeClr val="tx2"/>
                          </a:solidFill>
                          <a:effectLst/>
                          <a:latin typeface="Times New Roman" panose="02020503050405090304" pitchFamily="18" charset="0"/>
                          <a:cs typeface="Times New Roman" panose="02020503050405090304" pitchFamily="18" charset="0"/>
                        </a:rPr>
                        <a:t>15%</a:t>
                      </a:r>
                      <a:endParaRPr lang="en-US" sz="1400" b="1" kern="100" dirty="0">
                        <a:solidFill>
                          <a:schemeClr val="tx2"/>
                        </a:solidFill>
                        <a:effectLst/>
                        <a:latin typeface="Times New Roman" panose="02020503050405090304" pitchFamily="18" charset="0"/>
                        <a:ea typeface="SimSun"/>
                        <a:cs typeface="Times New Roman" panose="02020503050405090304" pitchFamily="18" charset="0"/>
                      </a:endParaRPr>
                    </a:p>
                  </a:txBody>
                  <a:tcPr marL="68580" marR="68580" marT="0" marB="0" anchor="ctr"/>
                </a:tc>
                <a:tc>
                  <a:txBody>
                    <a:bodyPr/>
                    <a:lstStyle/>
                    <a:p>
                      <a:pPr indent="127000" algn="ctr">
                        <a:lnSpc>
                          <a:spcPct val="150000"/>
                        </a:lnSpc>
                        <a:spcAft>
                          <a:spcPts val="0"/>
                        </a:spcAft>
                      </a:pPr>
                      <a:r>
                        <a:rPr lang="en-US" sz="1400" b="1" kern="100" dirty="0">
                          <a:solidFill>
                            <a:schemeClr val="tx2"/>
                          </a:solidFill>
                          <a:effectLst/>
                          <a:latin typeface="Times New Roman" panose="02020503050405090304" pitchFamily="18" charset="0"/>
                          <a:cs typeface="Times New Roman" panose="02020503050405090304" pitchFamily="18" charset="0"/>
                        </a:rPr>
                        <a:t>10.7%</a:t>
                      </a:r>
                      <a:endParaRPr lang="en-US" sz="1400" b="1" kern="100" dirty="0">
                        <a:solidFill>
                          <a:schemeClr val="tx2"/>
                        </a:solidFill>
                        <a:effectLst/>
                        <a:latin typeface="Times New Roman" panose="02020503050405090304" pitchFamily="18" charset="0"/>
                        <a:ea typeface="SimSun"/>
                        <a:cs typeface="Times New Roman" panose="02020503050405090304" pitchFamily="18" charset="0"/>
                      </a:endParaRPr>
                    </a:p>
                  </a:txBody>
                  <a:tcPr marL="68580" marR="68580" marT="0" marB="0" anchor="ctr"/>
                </a:tc>
                <a:tc>
                  <a:txBody>
                    <a:bodyPr/>
                    <a:lstStyle/>
                    <a:p>
                      <a:pPr indent="126365" algn="ctr">
                        <a:lnSpc>
                          <a:spcPct val="150000"/>
                        </a:lnSpc>
                        <a:spcAft>
                          <a:spcPts val="0"/>
                        </a:spcAft>
                      </a:pPr>
                      <a:r>
                        <a:rPr lang="en-US" sz="1400" b="1" kern="100" dirty="0">
                          <a:solidFill>
                            <a:schemeClr val="tx2"/>
                          </a:solidFill>
                          <a:effectLst/>
                          <a:latin typeface="Times New Roman" panose="02020503050405090304" pitchFamily="18" charset="0"/>
                          <a:cs typeface="Times New Roman" panose="02020503050405090304" pitchFamily="18" charset="0"/>
                        </a:rPr>
                        <a:t>6%</a:t>
                      </a:r>
                      <a:endParaRPr lang="en-US" sz="1400" b="1" kern="100" dirty="0">
                        <a:solidFill>
                          <a:schemeClr val="tx2"/>
                        </a:solidFill>
                        <a:effectLst/>
                        <a:latin typeface="Times New Roman" panose="02020503050405090304" pitchFamily="18" charset="0"/>
                        <a:ea typeface="SimSun"/>
                        <a:cs typeface="Times New Roman" panose="02020503050405090304" pitchFamily="18" charset="0"/>
                      </a:endParaRPr>
                    </a:p>
                  </a:txBody>
                  <a:tcPr marL="68580" marR="68580" marT="0" marB="0" anchor="ctr"/>
                </a:tc>
                <a:tc>
                  <a:txBody>
                    <a:bodyPr/>
                    <a:lstStyle/>
                    <a:p>
                      <a:pPr indent="126365" algn="ctr">
                        <a:lnSpc>
                          <a:spcPct val="150000"/>
                        </a:lnSpc>
                        <a:spcAft>
                          <a:spcPts val="0"/>
                        </a:spcAft>
                      </a:pPr>
                      <a:r>
                        <a:rPr lang="en-US" sz="1400" b="1" kern="100" dirty="0">
                          <a:solidFill>
                            <a:schemeClr val="tx2"/>
                          </a:solidFill>
                          <a:effectLst/>
                          <a:latin typeface="Times New Roman" panose="02020503050405090304" pitchFamily="18" charset="0"/>
                          <a:cs typeface="Times New Roman" panose="02020503050405090304" pitchFamily="18" charset="0"/>
                        </a:rPr>
                        <a:t>10%</a:t>
                      </a:r>
                      <a:endParaRPr lang="en-US" sz="1400" b="1" kern="100" dirty="0">
                        <a:solidFill>
                          <a:schemeClr val="tx2"/>
                        </a:solidFill>
                        <a:effectLst/>
                        <a:latin typeface="Times New Roman" panose="02020503050405090304" pitchFamily="18" charset="0"/>
                        <a:ea typeface="SimSun"/>
                        <a:cs typeface="Times New Roman" panose="02020503050405090304" pitchFamily="18" charset="0"/>
                      </a:endParaRPr>
                    </a:p>
                  </a:txBody>
                  <a:tcPr marL="68580" marR="68580" marT="0" marB="0" anchor="ctr"/>
                </a:tc>
              </a:tr>
            </a:tbl>
          </a:graphicData>
        </a:graphic>
      </p:graphicFrame>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d20_20_1Gev.avi">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rotWithShape="1">
          <a:blip r:embed="rId3"/>
          <a:srcRect l="37078" b="13722"/>
          <a:stretch>
            <a:fillRect/>
          </a:stretch>
        </p:blipFill>
        <p:spPr>
          <a:xfrm>
            <a:off x="6361748" y="813247"/>
            <a:ext cx="3675551" cy="4483569"/>
          </a:xfrm>
          <a:prstGeom prst="rect">
            <a:avLst/>
          </a:prstGeom>
        </p:spPr>
      </p:pic>
      <p:grpSp>
        <p:nvGrpSpPr>
          <p:cNvPr id="9" name="组合 8"/>
          <p:cNvGrpSpPr/>
          <p:nvPr/>
        </p:nvGrpSpPr>
        <p:grpSpPr>
          <a:xfrm>
            <a:off x="6799602" y="896453"/>
            <a:ext cx="5429279" cy="5485383"/>
            <a:chOff x="1097486" y="159909"/>
            <a:chExt cx="6666643" cy="6472486"/>
          </a:xfrm>
        </p:grpSpPr>
        <p:pic>
          <p:nvPicPr>
            <p:cNvPr id="10" name="图片 9"/>
            <p:cNvPicPr>
              <a:picLocks noChangeAspect="1"/>
            </p:cNvPicPr>
            <p:nvPr/>
          </p:nvPicPr>
          <p:blipFill>
            <a:blip r:embed="rId4"/>
            <a:stretch>
              <a:fillRect/>
            </a:stretch>
          </p:blipFill>
          <p:spPr>
            <a:xfrm>
              <a:off x="1964541" y="250645"/>
              <a:ext cx="3105150" cy="6381750"/>
            </a:xfrm>
            <a:prstGeom prst="rect">
              <a:avLst/>
            </a:prstGeom>
          </p:spPr>
        </p:pic>
        <p:pic>
          <p:nvPicPr>
            <p:cNvPr id="11" name="图片 10"/>
            <p:cNvPicPr>
              <a:picLocks noChangeAspect="1"/>
            </p:cNvPicPr>
            <p:nvPr/>
          </p:nvPicPr>
          <p:blipFill>
            <a:blip r:embed="rId5" cstate="screen"/>
            <a:stretch>
              <a:fillRect/>
            </a:stretch>
          </p:blipFill>
          <p:spPr>
            <a:xfrm>
              <a:off x="4749490" y="786144"/>
              <a:ext cx="996684" cy="683623"/>
            </a:xfrm>
            <a:prstGeom prst="rect">
              <a:avLst/>
            </a:prstGeom>
          </p:spPr>
        </p:pic>
        <p:sp>
          <p:nvSpPr>
            <p:cNvPr id="12" name="文本框 11"/>
            <p:cNvSpPr txBox="1"/>
            <p:nvPr/>
          </p:nvSpPr>
          <p:spPr>
            <a:xfrm>
              <a:off x="1097486" y="5374075"/>
              <a:ext cx="1419641" cy="690006"/>
            </a:xfrm>
            <a:prstGeom prst="rect">
              <a:avLst/>
            </a:prstGeom>
            <a:noFill/>
          </p:spPr>
          <p:txBody>
            <a:bodyPr wrap="square" rtlCol="0">
              <a:spAutoFit/>
            </a:bodyPr>
            <a:lstStyle/>
            <a:p>
              <a:r>
                <a:rPr lang="en-US" altLang="zh-CN" sz="1600" b="1" dirty="0">
                  <a:solidFill>
                    <a:srgbClr val="022998"/>
                  </a:solidFill>
                  <a:latin typeface="仿宋" panose="02010609060101010101" pitchFamily="49" charset="-122"/>
                  <a:ea typeface="仿宋" panose="02010609060101010101" pitchFamily="49" charset="-122"/>
                </a:rPr>
                <a:t>Granular </a:t>
              </a:r>
              <a:endParaRPr lang="en-US" altLang="zh-CN" sz="1600" b="1" dirty="0">
                <a:solidFill>
                  <a:srgbClr val="022998"/>
                </a:solidFill>
                <a:latin typeface="仿宋" panose="02010609060101010101" pitchFamily="49" charset="-122"/>
                <a:ea typeface="仿宋" panose="02010609060101010101" pitchFamily="49" charset="-122"/>
              </a:endParaRPr>
            </a:p>
            <a:p>
              <a:r>
                <a:rPr lang="en-US" altLang="zh-CN" sz="1600" b="1" dirty="0" err="1">
                  <a:solidFill>
                    <a:srgbClr val="022998"/>
                  </a:solidFill>
                  <a:latin typeface="仿宋" panose="02010609060101010101" pitchFamily="49" charset="-122"/>
                  <a:ea typeface="仿宋" panose="02010609060101010101" pitchFamily="49" charset="-122"/>
                </a:rPr>
                <a:t>liftor</a:t>
              </a:r>
              <a:endParaRPr lang="zh-CN" altLang="en-US" sz="1600" b="1" dirty="0">
                <a:solidFill>
                  <a:srgbClr val="022998"/>
                </a:solidFill>
                <a:latin typeface="仿宋" panose="02010609060101010101" pitchFamily="49" charset="-122"/>
                <a:ea typeface="仿宋" panose="02010609060101010101" pitchFamily="49" charset="-122"/>
              </a:endParaRPr>
            </a:p>
          </p:txBody>
        </p:sp>
        <p:sp>
          <p:nvSpPr>
            <p:cNvPr id="13" name="文本框 12"/>
            <p:cNvSpPr txBox="1"/>
            <p:nvPr/>
          </p:nvSpPr>
          <p:spPr>
            <a:xfrm>
              <a:off x="5631684" y="508051"/>
              <a:ext cx="1909681" cy="399477"/>
            </a:xfrm>
            <a:prstGeom prst="rect">
              <a:avLst/>
            </a:prstGeom>
            <a:noFill/>
          </p:spPr>
          <p:txBody>
            <a:bodyPr wrap="none" rtlCol="0">
              <a:spAutoFit/>
            </a:bodyPr>
            <a:lstStyle/>
            <a:p>
              <a:r>
                <a:rPr lang="en-US" altLang="zh-CN" sz="1600" b="1" dirty="0">
                  <a:solidFill>
                    <a:srgbClr val="022998"/>
                  </a:solidFill>
                  <a:latin typeface="仿宋" panose="02010609060101010101" pitchFamily="49" charset="-122"/>
                  <a:ea typeface="仿宋" panose="02010609060101010101" pitchFamily="49" charset="-122"/>
                </a:rPr>
                <a:t>A2T coupling</a:t>
              </a:r>
              <a:endParaRPr lang="zh-CN" altLang="en-US" sz="1600" b="1" dirty="0">
                <a:solidFill>
                  <a:srgbClr val="022998"/>
                </a:solidFill>
                <a:latin typeface="仿宋" panose="02010609060101010101" pitchFamily="49" charset="-122"/>
                <a:ea typeface="仿宋" panose="02010609060101010101" pitchFamily="49" charset="-122"/>
              </a:endParaRPr>
            </a:p>
          </p:txBody>
        </p:sp>
        <p:cxnSp>
          <p:nvCxnSpPr>
            <p:cNvPr id="14" name="直接箭头连接符 13"/>
            <p:cNvCxnSpPr/>
            <p:nvPr/>
          </p:nvCxnSpPr>
          <p:spPr>
            <a:xfrm flipV="1">
              <a:off x="2233893" y="4885335"/>
              <a:ext cx="631574" cy="4820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flipH="1" flipV="1">
              <a:off x="4890752" y="1277728"/>
              <a:ext cx="478225" cy="21258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4248723" y="4809303"/>
              <a:ext cx="1273907" cy="399477"/>
            </a:xfrm>
            <a:prstGeom prst="rect">
              <a:avLst/>
            </a:prstGeom>
            <a:noFill/>
          </p:spPr>
          <p:txBody>
            <a:bodyPr wrap="none" rtlCol="0">
              <a:spAutoFit/>
            </a:bodyPr>
            <a:lstStyle/>
            <a:p>
              <a:r>
                <a:rPr lang="en-US" altLang="zh-CN" sz="1600" b="1" dirty="0">
                  <a:solidFill>
                    <a:srgbClr val="022998"/>
                  </a:solidFill>
                  <a:latin typeface="仿宋" panose="02010609060101010101" pitchFamily="49" charset="-122"/>
                  <a:ea typeface="仿宋" panose="02010609060101010101" pitchFamily="49" charset="-122"/>
                </a:rPr>
                <a:t>Heat ex.</a:t>
              </a:r>
              <a:endParaRPr lang="zh-CN" altLang="en-US" sz="1600" b="1" dirty="0">
                <a:solidFill>
                  <a:srgbClr val="022998"/>
                </a:solidFill>
                <a:latin typeface="仿宋" panose="02010609060101010101" pitchFamily="49" charset="-122"/>
                <a:ea typeface="仿宋" panose="02010609060101010101" pitchFamily="49" charset="-122"/>
              </a:endParaRPr>
            </a:p>
          </p:txBody>
        </p:sp>
        <p:cxnSp>
          <p:nvCxnSpPr>
            <p:cNvPr id="17" name="直接箭头连接符 16"/>
            <p:cNvCxnSpPr/>
            <p:nvPr/>
          </p:nvCxnSpPr>
          <p:spPr>
            <a:xfrm flipH="1" flipV="1">
              <a:off x="4080472" y="4591894"/>
              <a:ext cx="373061" cy="28196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8" name="图片 17"/>
            <p:cNvPicPr>
              <a:picLocks noChangeAspect="1"/>
            </p:cNvPicPr>
            <p:nvPr/>
          </p:nvPicPr>
          <p:blipFill>
            <a:blip r:embed="rId6" cstate="screen"/>
            <a:stretch>
              <a:fillRect/>
            </a:stretch>
          </p:blipFill>
          <p:spPr>
            <a:xfrm>
              <a:off x="4845077" y="3009863"/>
              <a:ext cx="154763" cy="36000"/>
            </a:xfrm>
            <a:prstGeom prst="rect">
              <a:avLst/>
            </a:prstGeom>
          </p:spPr>
        </p:pic>
        <p:pic>
          <p:nvPicPr>
            <p:cNvPr id="19" name="图片 18"/>
            <p:cNvPicPr>
              <a:picLocks noChangeAspect="1"/>
            </p:cNvPicPr>
            <p:nvPr/>
          </p:nvPicPr>
          <p:blipFill>
            <a:blip r:embed="rId6" cstate="screen"/>
            <a:stretch>
              <a:fillRect/>
            </a:stretch>
          </p:blipFill>
          <p:spPr>
            <a:xfrm>
              <a:off x="4845077" y="3112553"/>
              <a:ext cx="154763" cy="36000"/>
            </a:xfrm>
            <a:prstGeom prst="rect">
              <a:avLst/>
            </a:prstGeom>
          </p:spPr>
        </p:pic>
        <p:pic>
          <p:nvPicPr>
            <p:cNvPr id="20" name="图片 19"/>
            <p:cNvPicPr>
              <a:picLocks noChangeAspect="1"/>
            </p:cNvPicPr>
            <p:nvPr/>
          </p:nvPicPr>
          <p:blipFill>
            <a:blip r:embed="rId6" cstate="screen"/>
            <a:stretch>
              <a:fillRect/>
            </a:stretch>
          </p:blipFill>
          <p:spPr>
            <a:xfrm>
              <a:off x="4845077" y="2901594"/>
              <a:ext cx="154763" cy="36000"/>
            </a:xfrm>
            <a:prstGeom prst="rect">
              <a:avLst/>
            </a:prstGeom>
          </p:spPr>
        </p:pic>
        <p:cxnSp>
          <p:nvCxnSpPr>
            <p:cNvPr id="21" name="直接连接符 20"/>
            <p:cNvCxnSpPr/>
            <p:nvPr/>
          </p:nvCxnSpPr>
          <p:spPr>
            <a:xfrm>
              <a:off x="4989449" y="2922375"/>
              <a:ext cx="288000" cy="7200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4995962" y="3022284"/>
              <a:ext cx="288000" cy="7200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4995962" y="3127112"/>
              <a:ext cx="288000" cy="7200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24" name="圆角矩形 23"/>
            <p:cNvSpPr/>
            <p:nvPr/>
          </p:nvSpPr>
          <p:spPr>
            <a:xfrm>
              <a:off x="3179618" y="5185064"/>
              <a:ext cx="644237" cy="1319645"/>
            </a:xfrm>
            <a:prstGeom prst="roundRect">
              <a:avLst/>
            </a:prstGeom>
            <a:noFill/>
            <a:ln w="1905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5" name="直接箭头连接符 24"/>
            <p:cNvCxnSpPr/>
            <p:nvPr/>
          </p:nvCxnSpPr>
          <p:spPr>
            <a:xfrm flipH="1">
              <a:off x="3567083" y="647531"/>
              <a:ext cx="385028" cy="92124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a:stCxn id="27" idx="2"/>
            </p:cNvCxnSpPr>
            <p:nvPr/>
          </p:nvCxnSpPr>
          <p:spPr>
            <a:xfrm>
              <a:off x="4000711" y="559386"/>
              <a:ext cx="353645" cy="96724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文本框 26"/>
            <p:cNvSpPr txBox="1"/>
            <p:nvPr/>
          </p:nvSpPr>
          <p:spPr>
            <a:xfrm>
              <a:off x="3161727" y="159909"/>
              <a:ext cx="1677968" cy="399477"/>
            </a:xfrm>
            <a:prstGeom prst="rect">
              <a:avLst/>
            </a:prstGeom>
            <a:noFill/>
          </p:spPr>
          <p:txBody>
            <a:bodyPr wrap="none" rtlCol="0">
              <a:spAutoFit/>
            </a:bodyPr>
            <a:lstStyle/>
            <a:p>
              <a:r>
                <a:rPr lang="en-US" altLang="zh-CN" sz="1600" b="1" dirty="0">
                  <a:solidFill>
                    <a:srgbClr val="022998"/>
                  </a:solidFill>
                  <a:latin typeface="仿宋" panose="02010609060101010101" pitchFamily="49" charset="-122"/>
                  <a:ea typeface="仿宋" panose="02010609060101010101" pitchFamily="49" charset="-122"/>
                </a:rPr>
                <a:t>Target loop</a:t>
              </a:r>
              <a:endParaRPr lang="zh-CN" altLang="en-US" sz="1600" b="1" dirty="0">
                <a:solidFill>
                  <a:srgbClr val="022998"/>
                </a:solidFill>
                <a:latin typeface="仿宋" panose="02010609060101010101" pitchFamily="49" charset="-122"/>
                <a:ea typeface="仿宋" panose="02010609060101010101" pitchFamily="49" charset="-122"/>
              </a:endParaRPr>
            </a:p>
          </p:txBody>
        </p:sp>
        <p:cxnSp>
          <p:nvCxnSpPr>
            <p:cNvPr id="28" name="直接箭头连接符 27"/>
            <p:cNvCxnSpPr>
              <a:stCxn id="31" idx="2"/>
            </p:cNvCxnSpPr>
            <p:nvPr/>
          </p:nvCxnSpPr>
          <p:spPr>
            <a:xfrm flipH="1">
              <a:off x="5773443" y="4885335"/>
              <a:ext cx="890189" cy="95689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9" name="图片 28"/>
            <p:cNvPicPr>
              <a:picLocks noChangeAspect="1"/>
            </p:cNvPicPr>
            <p:nvPr/>
          </p:nvPicPr>
          <p:blipFill>
            <a:blip r:embed="rId7" cstate="screen"/>
            <a:stretch>
              <a:fillRect/>
            </a:stretch>
          </p:blipFill>
          <p:spPr>
            <a:xfrm>
              <a:off x="4839695" y="2036094"/>
              <a:ext cx="180000" cy="56349"/>
            </a:xfrm>
            <a:prstGeom prst="rect">
              <a:avLst/>
            </a:prstGeom>
          </p:spPr>
        </p:pic>
        <p:cxnSp>
          <p:nvCxnSpPr>
            <p:cNvPr id="30" name="直接连接符 29"/>
            <p:cNvCxnSpPr/>
            <p:nvPr/>
          </p:nvCxnSpPr>
          <p:spPr>
            <a:xfrm>
              <a:off x="5009304" y="2056629"/>
              <a:ext cx="180000" cy="7200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31" name="文本框 30"/>
            <p:cNvSpPr txBox="1"/>
            <p:nvPr/>
          </p:nvSpPr>
          <p:spPr>
            <a:xfrm>
              <a:off x="5563135" y="4195329"/>
              <a:ext cx="2200994" cy="690006"/>
            </a:xfrm>
            <a:prstGeom prst="rect">
              <a:avLst/>
            </a:prstGeom>
            <a:noFill/>
          </p:spPr>
          <p:txBody>
            <a:bodyPr wrap="none" rtlCol="0">
              <a:spAutoFit/>
            </a:bodyPr>
            <a:lstStyle/>
            <a:p>
              <a:r>
                <a:rPr lang="en-US" altLang="zh-CN" sz="1600" b="1" dirty="0">
                  <a:solidFill>
                    <a:srgbClr val="022998"/>
                  </a:solidFill>
                  <a:latin typeface="仿宋" panose="02010609060101010101" pitchFamily="49" charset="-122"/>
                  <a:ea typeface="仿宋" panose="02010609060101010101" pitchFamily="49" charset="-122"/>
                </a:rPr>
                <a:t>Diagnostic and </a:t>
              </a:r>
              <a:endParaRPr lang="en-US" altLang="zh-CN" sz="1600" b="1" dirty="0">
                <a:solidFill>
                  <a:srgbClr val="022998"/>
                </a:solidFill>
                <a:latin typeface="仿宋" panose="02010609060101010101" pitchFamily="49" charset="-122"/>
                <a:ea typeface="仿宋" panose="02010609060101010101" pitchFamily="49" charset="-122"/>
              </a:endParaRPr>
            </a:p>
            <a:p>
              <a:r>
                <a:rPr lang="en-US" altLang="zh-CN" sz="1600" b="1" dirty="0">
                  <a:solidFill>
                    <a:srgbClr val="022998"/>
                  </a:solidFill>
                  <a:latin typeface="仿宋" panose="02010609060101010101" pitchFamily="49" charset="-122"/>
                  <a:ea typeface="仿宋" panose="02010609060101010101" pitchFamily="49" charset="-122"/>
                </a:rPr>
                <a:t>protection</a:t>
              </a:r>
              <a:endParaRPr lang="en-US" altLang="zh-CN" sz="1600" b="1" dirty="0">
                <a:solidFill>
                  <a:srgbClr val="022998"/>
                </a:solidFill>
                <a:latin typeface="仿宋" panose="02010609060101010101" pitchFamily="49" charset="-122"/>
                <a:ea typeface="仿宋" panose="02010609060101010101" pitchFamily="49" charset="-122"/>
              </a:endParaRPr>
            </a:p>
          </p:txBody>
        </p:sp>
        <p:cxnSp>
          <p:nvCxnSpPr>
            <p:cNvPr id="32" name="直接箭头连接符 31"/>
            <p:cNvCxnSpPr>
              <a:stCxn id="31" idx="0"/>
              <a:endCxn id="40" idx="2"/>
            </p:cNvCxnSpPr>
            <p:nvPr/>
          </p:nvCxnSpPr>
          <p:spPr>
            <a:xfrm flipH="1" flipV="1">
              <a:off x="6100899" y="3546957"/>
              <a:ext cx="562733" cy="64837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文本框 32"/>
            <p:cNvSpPr txBox="1"/>
            <p:nvPr/>
          </p:nvSpPr>
          <p:spPr>
            <a:xfrm>
              <a:off x="3702077" y="2147150"/>
              <a:ext cx="687344" cy="363162"/>
            </a:xfrm>
            <a:prstGeom prst="rect">
              <a:avLst/>
            </a:prstGeom>
            <a:noFill/>
          </p:spPr>
          <p:txBody>
            <a:bodyPr wrap="none" rtlCol="0">
              <a:spAutoFit/>
            </a:bodyPr>
            <a:lstStyle/>
            <a:p>
              <a:r>
                <a:rPr lang="en-US" altLang="zh-CN" sz="1400" dirty="0">
                  <a:solidFill>
                    <a:srgbClr val="002060"/>
                  </a:solidFill>
                  <a:latin typeface="Microsoft YaHei Regular"/>
                  <a:ea typeface="SimSun" pitchFamily="2" charset="-122"/>
                </a:rPr>
                <a:t>tank</a:t>
              </a:r>
              <a:endParaRPr lang="zh-CN" altLang="en-US" sz="1400" dirty="0">
                <a:solidFill>
                  <a:srgbClr val="002060"/>
                </a:solidFill>
                <a:latin typeface="Microsoft YaHei Regular"/>
                <a:ea typeface="SimSun" pitchFamily="2" charset="-122"/>
              </a:endParaRPr>
            </a:p>
          </p:txBody>
        </p:sp>
        <p:sp>
          <p:nvSpPr>
            <p:cNvPr id="34" name="文本框 33"/>
            <p:cNvSpPr txBox="1"/>
            <p:nvPr/>
          </p:nvSpPr>
          <p:spPr>
            <a:xfrm>
              <a:off x="4263446" y="2410395"/>
              <a:ext cx="863314" cy="363162"/>
            </a:xfrm>
            <a:prstGeom prst="rect">
              <a:avLst/>
            </a:prstGeom>
            <a:noFill/>
          </p:spPr>
          <p:txBody>
            <a:bodyPr wrap="none" rtlCol="0">
              <a:spAutoFit/>
            </a:bodyPr>
            <a:lstStyle/>
            <a:p>
              <a:r>
                <a:rPr lang="en-US" altLang="zh-CN" sz="1400" dirty="0">
                  <a:solidFill>
                    <a:srgbClr val="002060"/>
                  </a:solidFill>
                  <a:latin typeface="Microsoft YaHei Regular"/>
                  <a:ea typeface="SimSun" pitchFamily="2" charset="-122"/>
                </a:rPr>
                <a:t>target</a:t>
              </a:r>
              <a:endParaRPr lang="zh-CN" altLang="en-US" sz="1400" dirty="0">
                <a:solidFill>
                  <a:srgbClr val="002060"/>
                </a:solidFill>
                <a:latin typeface="Microsoft YaHei Regular"/>
                <a:ea typeface="SimSun" pitchFamily="2" charset="-122"/>
              </a:endParaRPr>
            </a:p>
          </p:txBody>
        </p:sp>
        <p:sp>
          <p:nvSpPr>
            <p:cNvPr id="35" name="文本框 34"/>
            <p:cNvSpPr txBox="1"/>
            <p:nvPr/>
          </p:nvSpPr>
          <p:spPr>
            <a:xfrm>
              <a:off x="4035750" y="5676199"/>
              <a:ext cx="1632539" cy="690006"/>
            </a:xfrm>
            <a:prstGeom prst="rect">
              <a:avLst/>
            </a:prstGeom>
            <a:noFill/>
          </p:spPr>
          <p:txBody>
            <a:bodyPr wrap="none" rtlCol="0">
              <a:spAutoFit/>
            </a:bodyPr>
            <a:lstStyle/>
            <a:p>
              <a:r>
                <a:rPr lang="en-US" altLang="zh-CN" sz="1600" dirty="0">
                  <a:latin typeface="Microsoft YaHei Regular"/>
                  <a:ea typeface="SimSun" pitchFamily="2" charset="-122"/>
                </a:rPr>
                <a:t>Emergency </a:t>
              </a:r>
              <a:endParaRPr lang="en-US" altLang="zh-CN" sz="1600" dirty="0">
                <a:latin typeface="Microsoft YaHei Regular"/>
                <a:ea typeface="SimSun" pitchFamily="2" charset="-122"/>
              </a:endParaRPr>
            </a:p>
            <a:p>
              <a:r>
                <a:rPr lang="en-US" altLang="zh-CN" sz="1600" dirty="0">
                  <a:latin typeface="Microsoft YaHei Regular"/>
                  <a:ea typeface="SimSun" pitchFamily="2" charset="-122"/>
                </a:rPr>
                <a:t>collection</a:t>
              </a:r>
              <a:endParaRPr lang="zh-CN" altLang="en-US" sz="1600" dirty="0">
                <a:latin typeface="Microsoft YaHei Regular"/>
                <a:ea typeface="SimSun" pitchFamily="2" charset="-122"/>
              </a:endParaRPr>
            </a:p>
          </p:txBody>
        </p:sp>
        <p:sp>
          <p:nvSpPr>
            <p:cNvPr id="36" name="文本框 35"/>
            <p:cNvSpPr txBox="1"/>
            <p:nvPr/>
          </p:nvSpPr>
          <p:spPr>
            <a:xfrm>
              <a:off x="5274102" y="1970222"/>
              <a:ext cx="1779614" cy="690006"/>
            </a:xfrm>
            <a:prstGeom prst="rect">
              <a:avLst/>
            </a:prstGeom>
            <a:noFill/>
          </p:spPr>
          <p:txBody>
            <a:bodyPr wrap="none" rtlCol="0">
              <a:spAutoFit/>
            </a:bodyPr>
            <a:lstStyle/>
            <a:p>
              <a:r>
                <a:rPr lang="en-US" altLang="zh-CN" sz="1600" dirty="0">
                  <a:latin typeface="Microsoft YaHei Regular"/>
                  <a:ea typeface="SimSun" pitchFamily="2" charset="-122"/>
                </a:rPr>
                <a:t>Granular </a:t>
              </a:r>
              <a:endParaRPr lang="en-US" altLang="zh-CN" sz="1600" dirty="0">
                <a:latin typeface="Microsoft YaHei Regular"/>
                <a:ea typeface="SimSun" pitchFamily="2" charset="-122"/>
              </a:endParaRPr>
            </a:p>
            <a:p>
              <a:r>
                <a:rPr lang="en-US" altLang="zh-CN" sz="1600" dirty="0">
                  <a:latin typeface="Microsoft YaHei Regular"/>
                  <a:ea typeface="SimSun" pitchFamily="2" charset="-122"/>
                </a:rPr>
                <a:t>flow monitor</a:t>
              </a:r>
              <a:endParaRPr lang="zh-CN" altLang="en-US" sz="1600" dirty="0">
                <a:latin typeface="Microsoft YaHei Regular"/>
                <a:ea typeface="SimSun" pitchFamily="2" charset="-122"/>
              </a:endParaRPr>
            </a:p>
          </p:txBody>
        </p:sp>
        <p:sp>
          <p:nvSpPr>
            <p:cNvPr id="37" name="文本框 36"/>
            <p:cNvSpPr txBox="1"/>
            <p:nvPr/>
          </p:nvSpPr>
          <p:spPr>
            <a:xfrm>
              <a:off x="5354069" y="2902271"/>
              <a:ext cx="1307763" cy="690006"/>
            </a:xfrm>
            <a:prstGeom prst="rect">
              <a:avLst/>
            </a:prstGeom>
            <a:noFill/>
          </p:spPr>
          <p:txBody>
            <a:bodyPr wrap="none" rtlCol="0">
              <a:spAutoFit/>
            </a:bodyPr>
            <a:lstStyle/>
            <a:p>
              <a:r>
                <a:rPr lang="en-US" altLang="zh-CN" sz="1600" dirty="0">
                  <a:latin typeface="Microsoft YaHei Regular"/>
                  <a:ea typeface="SimSun" pitchFamily="2" charset="-122"/>
                </a:rPr>
                <a:t>Neutron </a:t>
              </a:r>
              <a:endParaRPr lang="en-US" altLang="zh-CN" sz="1600" dirty="0">
                <a:latin typeface="Microsoft YaHei Regular"/>
                <a:ea typeface="SimSun" pitchFamily="2" charset="-122"/>
              </a:endParaRPr>
            </a:p>
            <a:p>
              <a:r>
                <a:rPr lang="en-US" altLang="zh-CN" sz="1600" dirty="0">
                  <a:latin typeface="Microsoft YaHei Regular"/>
                  <a:ea typeface="SimSun" pitchFamily="2" charset="-122"/>
                </a:rPr>
                <a:t>monitor</a:t>
              </a:r>
              <a:endParaRPr lang="zh-CN" altLang="en-US" sz="1600" dirty="0">
                <a:latin typeface="Microsoft YaHei Regular"/>
                <a:ea typeface="SimSun" pitchFamily="2" charset="-122"/>
              </a:endParaRPr>
            </a:p>
          </p:txBody>
        </p:sp>
        <p:sp>
          <p:nvSpPr>
            <p:cNvPr id="38" name="文本框 37"/>
            <p:cNvSpPr txBox="1"/>
            <p:nvPr/>
          </p:nvSpPr>
          <p:spPr>
            <a:xfrm>
              <a:off x="5376971" y="1220645"/>
              <a:ext cx="1590810" cy="690006"/>
            </a:xfrm>
            <a:prstGeom prst="rect">
              <a:avLst/>
            </a:prstGeom>
            <a:noFill/>
          </p:spPr>
          <p:txBody>
            <a:bodyPr wrap="none" rtlCol="0">
              <a:spAutoFit/>
            </a:bodyPr>
            <a:lstStyle/>
            <a:p>
              <a:r>
                <a:rPr lang="en-US" altLang="zh-CN" sz="1600" dirty="0">
                  <a:latin typeface="Microsoft YaHei Regular"/>
                  <a:ea typeface="SimSun" pitchFamily="2" charset="-122"/>
                </a:rPr>
                <a:t>Beam </a:t>
              </a:r>
              <a:endParaRPr lang="en-US" altLang="zh-CN" sz="1600" dirty="0">
                <a:latin typeface="Microsoft YaHei Regular"/>
                <a:ea typeface="SimSun" pitchFamily="2" charset="-122"/>
              </a:endParaRPr>
            </a:p>
            <a:p>
              <a:r>
                <a:rPr lang="en-US" altLang="zh-CN" sz="1600" dirty="0">
                  <a:latin typeface="Microsoft YaHei Regular"/>
                  <a:ea typeface="SimSun" pitchFamily="2" charset="-122"/>
                </a:rPr>
                <a:t>diagnostics</a:t>
              </a:r>
              <a:endParaRPr lang="zh-CN" altLang="en-US" sz="1600" dirty="0">
                <a:latin typeface="Microsoft YaHei Regular"/>
                <a:ea typeface="SimSun" pitchFamily="2" charset="-122"/>
              </a:endParaRPr>
            </a:p>
          </p:txBody>
        </p:sp>
        <p:sp>
          <p:nvSpPr>
            <p:cNvPr id="40" name="圆角矩形 39"/>
            <p:cNvSpPr/>
            <p:nvPr/>
          </p:nvSpPr>
          <p:spPr>
            <a:xfrm>
              <a:off x="5087779" y="1212397"/>
              <a:ext cx="2026239" cy="2334560"/>
            </a:xfrm>
            <a:prstGeom prst="roundRect">
              <a:avLst/>
            </a:prstGeom>
            <a:noFill/>
            <a:ln w="1905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文本框 40"/>
            <p:cNvSpPr txBox="1"/>
            <p:nvPr/>
          </p:nvSpPr>
          <p:spPr>
            <a:xfrm>
              <a:off x="3582463" y="1583560"/>
              <a:ext cx="656402" cy="363162"/>
            </a:xfrm>
            <a:prstGeom prst="rect">
              <a:avLst/>
            </a:prstGeom>
            <a:noFill/>
          </p:spPr>
          <p:txBody>
            <a:bodyPr wrap="none" rtlCol="0">
              <a:spAutoFit/>
            </a:bodyPr>
            <a:lstStyle/>
            <a:p>
              <a:r>
                <a:rPr lang="en-US" altLang="zh-CN" sz="1400" dirty="0" err="1">
                  <a:solidFill>
                    <a:srgbClr val="002060"/>
                  </a:solidFill>
                  <a:latin typeface="Microsoft YaHei Regular"/>
                  <a:ea typeface="SimSun" pitchFamily="2" charset="-122"/>
                </a:rPr>
                <a:t>volv</a:t>
              </a:r>
              <a:endParaRPr lang="zh-CN" altLang="en-US" sz="1400" dirty="0">
                <a:solidFill>
                  <a:srgbClr val="002060"/>
                </a:solidFill>
                <a:latin typeface="Microsoft YaHei Regular"/>
                <a:ea typeface="SimSun" pitchFamily="2" charset="-122"/>
              </a:endParaRPr>
            </a:p>
          </p:txBody>
        </p:sp>
      </p:grpSp>
      <p:sp>
        <p:nvSpPr>
          <p:cNvPr id="2" name="标题 1"/>
          <p:cNvSpPr>
            <a:spLocks noGrp="1"/>
          </p:cNvSpPr>
          <p:nvPr>
            <p:ph type="title"/>
          </p:nvPr>
        </p:nvSpPr>
        <p:spPr/>
        <p:txBody>
          <a:bodyPr/>
          <a:lstStyle/>
          <a:p>
            <a:r>
              <a:rPr kumimoji="1" lang="en-US" altLang="zh-CN" dirty="0">
                <a:latin typeface="+mj-lt"/>
              </a:rPr>
              <a:t>High</a:t>
            </a:r>
            <a:r>
              <a:rPr kumimoji="1" lang="zh-CN" altLang="en-US" dirty="0">
                <a:latin typeface="+mj-lt"/>
              </a:rPr>
              <a:t> </a:t>
            </a:r>
            <a:r>
              <a:rPr kumimoji="1" lang="en-US" altLang="zh-CN" dirty="0">
                <a:latin typeface="+mj-lt"/>
              </a:rPr>
              <a:t>Power</a:t>
            </a:r>
            <a:r>
              <a:rPr kumimoji="1" lang="zh-CN" altLang="en-US" dirty="0">
                <a:latin typeface="+mj-lt"/>
              </a:rPr>
              <a:t> </a:t>
            </a:r>
            <a:r>
              <a:rPr kumimoji="1" lang="en-US" altLang="zh-CN" dirty="0">
                <a:latin typeface="+mj-lt"/>
              </a:rPr>
              <a:t>Target</a:t>
            </a:r>
            <a:endParaRPr lang="zh-CN" altLang="en-US" dirty="0">
              <a:latin typeface="+mj-lt"/>
            </a:endParaRPr>
          </a:p>
        </p:txBody>
      </p:sp>
      <p:grpSp>
        <p:nvGrpSpPr>
          <p:cNvPr id="43" name="组 31"/>
          <p:cNvGrpSpPr/>
          <p:nvPr/>
        </p:nvGrpSpPr>
        <p:grpSpPr>
          <a:xfrm>
            <a:off x="354312" y="966745"/>
            <a:ext cx="5784386" cy="4373561"/>
            <a:chOff x="3497728" y="1166089"/>
            <a:chExt cx="5784386" cy="4373561"/>
          </a:xfrm>
        </p:grpSpPr>
        <p:pic>
          <p:nvPicPr>
            <p:cNvPr id="44" name="image58.png" descr="image58.png"/>
            <p:cNvPicPr>
              <a:picLocks noChangeAspect="1"/>
            </p:cNvPicPr>
            <p:nvPr/>
          </p:nvPicPr>
          <p:blipFill>
            <a:blip r:embed="rId8" cstate="screen"/>
            <a:stretch>
              <a:fillRect/>
            </a:stretch>
          </p:blipFill>
          <p:spPr>
            <a:xfrm>
              <a:off x="3497728" y="1166089"/>
              <a:ext cx="5784386" cy="4373561"/>
            </a:xfrm>
            <a:prstGeom prst="rect">
              <a:avLst/>
            </a:prstGeom>
            <a:ln w="12700">
              <a:miter lim="400000"/>
              <a:headEnd/>
              <a:tailEnd/>
            </a:ln>
          </p:spPr>
        </p:pic>
        <p:sp>
          <p:nvSpPr>
            <p:cNvPr id="47" name="矩形 9"/>
            <p:cNvSpPr/>
            <p:nvPr/>
          </p:nvSpPr>
          <p:spPr>
            <a:xfrm>
              <a:off x="4300555" y="2890684"/>
              <a:ext cx="409098" cy="1285268"/>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0000"/>
                </a:solidFill>
              </a:endParaRPr>
            </a:p>
          </p:txBody>
        </p:sp>
        <p:cxnSp>
          <p:nvCxnSpPr>
            <p:cNvPr id="48" name="直接箭头连接符 6"/>
            <p:cNvCxnSpPr/>
            <p:nvPr/>
          </p:nvCxnSpPr>
          <p:spPr>
            <a:xfrm flipH="1">
              <a:off x="3915122" y="3824748"/>
              <a:ext cx="334364" cy="2732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接箭头连接符 142"/>
            <p:cNvCxnSpPr/>
            <p:nvPr/>
          </p:nvCxnSpPr>
          <p:spPr>
            <a:xfrm flipH="1" flipV="1">
              <a:off x="3915122" y="2924304"/>
              <a:ext cx="309939" cy="2121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接箭头连接符 143"/>
            <p:cNvCxnSpPr/>
            <p:nvPr/>
          </p:nvCxnSpPr>
          <p:spPr>
            <a:xfrm flipH="1">
              <a:off x="3842638" y="3517346"/>
              <a:ext cx="406848" cy="108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接箭头连接符 144"/>
            <p:cNvCxnSpPr/>
            <p:nvPr/>
          </p:nvCxnSpPr>
          <p:spPr>
            <a:xfrm flipV="1">
              <a:off x="4802847" y="2924304"/>
              <a:ext cx="330266" cy="21218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接箭头连接符 145"/>
            <p:cNvCxnSpPr/>
            <p:nvPr/>
          </p:nvCxnSpPr>
          <p:spPr>
            <a:xfrm>
              <a:off x="4782166" y="3532750"/>
              <a:ext cx="347490" cy="5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接箭头连接符 146"/>
            <p:cNvCxnSpPr/>
            <p:nvPr/>
          </p:nvCxnSpPr>
          <p:spPr>
            <a:xfrm>
              <a:off x="4802847" y="3824748"/>
              <a:ext cx="326809" cy="2732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4" name="文本框 16"/>
            <p:cNvSpPr txBox="1"/>
            <p:nvPr/>
          </p:nvSpPr>
          <p:spPr bwMode="auto">
            <a:xfrm>
              <a:off x="5052313" y="3352869"/>
              <a:ext cx="722976" cy="338554"/>
            </a:xfrm>
            <a:prstGeom prst="rect">
              <a:avLst/>
            </a:prstGeom>
            <a:noFill/>
            <a:ln w="9525">
              <a:noFill/>
              <a:miter lim="800000"/>
            </a:ln>
          </p:spPr>
          <p:txBody>
            <a:bodyPr wrap="square" rtlCol="0">
              <a:spAutoFit/>
            </a:bodyPr>
            <a:lstStyle/>
            <a:p>
              <a:r>
                <a:rPr lang="en-US" altLang="zh-CN" sz="800" b="1">
                  <a:solidFill>
                    <a:srgbClr val="FF0000"/>
                  </a:solidFill>
                  <a:latin typeface="+mn-lt"/>
                  <a:ea typeface="楷体_GB2312" pitchFamily="49" charset="-122"/>
                  <a:cs typeface="Times New Roman" panose="02020503050405090304" pitchFamily="18" charset="0"/>
                </a:rPr>
                <a:t>Spallation </a:t>
              </a:r>
              <a:endParaRPr lang="en-US" altLang="zh-CN" sz="800" b="1">
                <a:solidFill>
                  <a:srgbClr val="FF0000"/>
                </a:solidFill>
                <a:latin typeface="+mn-lt"/>
                <a:ea typeface="楷体_GB2312" pitchFamily="49" charset="-122"/>
                <a:cs typeface="Times New Roman" panose="02020503050405090304" pitchFamily="18" charset="0"/>
              </a:endParaRPr>
            </a:p>
            <a:p>
              <a:r>
                <a:rPr lang="en-US" altLang="zh-CN" sz="800" b="1" dirty="0">
                  <a:solidFill>
                    <a:srgbClr val="FF0000"/>
                  </a:solidFill>
                  <a:latin typeface="+mn-lt"/>
                  <a:ea typeface="楷体_GB2312" pitchFamily="49" charset="-122"/>
                  <a:cs typeface="Times New Roman" panose="02020503050405090304" pitchFamily="18" charset="0"/>
                </a:rPr>
                <a:t>neutron</a:t>
              </a:r>
              <a:endParaRPr lang="zh-CN" altLang="en-US" sz="800" b="1" dirty="0">
                <a:solidFill>
                  <a:srgbClr val="FF0000"/>
                </a:solidFill>
                <a:latin typeface="+mn-lt"/>
                <a:ea typeface="楷体_GB2312" pitchFamily="49" charset="-122"/>
                <a:cs typeface="Times New Roman" panose="02020503050405090304" pitchFamily="18" charset="0"/>
              </a:endParaRPr>
            </a:p>
          </p:txBody>
        </p:sp>
      </p:grpSp>
      <p:sp>
        <p:nvSpPr>
          <p:cNvPr id="56" name="文本框 32"/>
          <p:cNvSpPr txBox="1"/>
          <p:nvPr/>
        </p:nvSpPr>
        <p:spPr>
          <a:xfrm>
            <a:off x="473184" y="5111276"/>
            <a:ext cx="3616107" cy="1477328"/>
          </a:xfrm>
          <a:prstGeom prst="rect">
            <a:avLst/>
          </a:prstGeom>
          <a:noFill/>
        </p:spPr>
        <p:txBody>
          <a:bodyPr wrap="square" rtlCol="0">
            <a:spAutoFit/>
          </a:bodyPr>
          <a:lstStyle/>
          <a:p>
            <a:r>
              <a:rPr kumimoji="1" lang="en-US" altLang="zh-CN" sz="1800" dirty="0">
                <a:solidFill>
                  <a:srgbClr val="FF0000"/>
                </a:solidFill>
              </a:rPr>
              <a:t>Merits:</a:t>
            </a:r>
            <a:endParaRPr kumimoji="1" lang="en-US" altLang="zh-CN" sz="1800" dirty="0">
              <a:solidFill>
                <a:srgbClr val="FF0000"/>
              </a:solidFill>
            </a:endParaRPr>
          </a:p>
          <a:p>
            <a:pPr marL="342900" indent="-342900">
              <a:buFont typeface="Arial" panose="020B0604020202090204" pitchFamily="34" charset="0"/>
              <a:buChar char="•"/>
            </a:pPr>
            <a:r>
              <a:rPr kumimoji="1" lang="en-US" altLang="zh-CN" sz="1800" dirty="0">
                <a:solidFill>
                  <a:srgbClr val="0000FF"/>
                </a:solidFill>
              </a:rPr>
              <a:t>Heat exchange outside</a:t>
            </a:r>
            <a:endParaRPr kumimoji="1" lang="en-US" altLang="zh-CN" sz="1800" dirty="0">
              <a:solidFill>
                <a:srgbClr val="0000FF"/>
              </a:solidFill>
            </a:endParaRPr>
          </a:p>
          <a:p>
            <a:pPr marL="342900" indent="-342900">
              <a:buFont typeface="Arial" panose="020B0604020202090204" pitchFamily="34" charset="0"/>
              <a:buChar char="•"/>
            </a:pPr>
            <a:r>
              <a:rPr kumimoji="1" lang="en-US" altLang="zh-CN" sz="1800" dirty="0">
                <a:solidFill>
                  <a:srgbClr val="0000FF"/>
                </a:solidFill>
              </a:rPr>
              <a:t>No Stress due to beam trip</a:t>
            </a:r>
            <a:endParaRPr kumimoji="1" lang="en-US" altLang="zh-CN" sz="1800" dirty="0">
              <a:solidFill>
                <a:srgbClr val="0000FF"/>
              </a:solidFill>
            </a:endParaRPr>
          </a:p>
          <a:p>
            <a:pPr marL="342900" indent="-342900">
              <a:buFont typeface="Arial" panose="020B0604020202090204" pitchFamily="34" charset="0"/>
              <a:buChar char="•"/>
            </a:pPr>
            <a:r>
              <a:rPr kumimoji="1" lang="en-US" altLang="zh-CN" sz="1800" dirty="0">
                <a:solidFill>
                  <a:srgbClr val="0000FF"/>
                </a:solidFill>
              </a:rPr>
              <a:t>No thermal shock due to beam pulse</a:t>
            </a:r>
            <a:endParaRPr kumimoji="1" lang="en-US" altLang="zh-CN" sz="1800" dirty="0">
              <a:solidFill>
                <a:srgbClr val="0000FF"/>
              </a:solidFill>
            </a:endParaRPr>
          </a:p>
        </p:txBody>
      </p:sp>
      <p:sp>
        <p:nvSpPr>
          <p:cNvPr id="57" name="Rectangle 56"/>
          <p:cNvSpPr/>
          <p:nvPr/>
        </p:nvSpPr>
        <p:spPr>
          <a:xfrm>
            <a:off x="3815865" y="5352624"/>
            <a:ext cx="3540901" cy="1200329"/>
          </a:xfrm>
          <a:prstGeom prst="rect">
            <a:avLst/>
          </a:prstGeom>
        </p:spPr>
        <p:txBody>
          <a:bodyPr wrap="square">
            <a:spAutoFit/>
          </a:bodyPr>
          <a:lstStyle/>
          <a:p>
            <a:endParaRPr kumimoji="1" lang="en-US" altLang="zh-CN" sz="1800" dirty="0">
              <a:solidFill>
                <a:srgbClr val="0000FF"/>
              </a:solidFill>
            </a:endParaRPr>
          </a:p>
          <a:p>
            <a:r>
              <a:rPr kumimoji="1" lang="en-US" altLang="zh-CN" sz="1800" dirty="0">
                <a:solidFill>
                  <a:srgbClr val="FF0000"/>
                </a:solidFill>
              </a:rPr>
              <a:t>Drawbacks</a:t>
            </a:r>
            <a:r>
              <a:rPr kumimoji="1" lang="zh-CN" altLang="en-US" sz="1800" dirty="0">
                <a:solidFill>
                  <a:srgbClr val="FF0000"/>
                </a:solidFill>
              </a:rPr>
              <a:t>：</a:t>
            </a:r>
            <a:endParaRPr kumimoji="1" lang="en-US" altLang="zh-CN" sz="1800" dirty="0">
              <a:solidFill>
                <a:srgbClr val="FF0000"/>
              </a:solidFill>
            </a:endParaRPr>
          </a:p>
          <a:p>
            <a:pPr marL="342900" indent="-342900">
              <a:buFont typeface="Arial" panose="020B0604020202090204" pitchFamily="34" charset="0"/>
              <a:buChar char="•"/>
            </a:pPr>
            <a:r>
              <a:rPr kumimoji="1" lang="en-US" altLang="zh-CN" sz="1800" dirty="0">
                <a:solidFill>
                  <a:srgbClr val="0000FF"/>
                </a:solidFill>
              </a:rPr>
              <a:t>Dusty</a:t>
            </a:r>
            <a:r>
              <a:rPr kumimoji="1" lang="zh-CN" altLang="en-US" sz="1800" dirty="0">
                <a:solidFill>
                  <a:srgbClr val="0000FF"/>
                </a:solidFill>
              </a:rPr>
              <a:t> </a:t>
            </a:r>
            <a:r>
              <a:rPr kumimoji="1" lang="en-US" altLang="zh-CN" sz="1800" dirty="0">
                <a:solidFill>
                  <a:srgbClr val="0000FF"/>
                </a:solidFill>
              </a:rPr>
              <a:t>due to abrasion</a:t>
            </a:r>
            <a:endParaRPr kumimoji="1" lang="en-US" altLang="zh-CN" sz="1800" dirty="0">
              <a:solidFill>
                <a:srgbClr val="0000FF"/>
              </a:solidFill>
            </a:endParaRPr>
          </a:p>
          <a:p>
            <a:pPr marL="342900" indent="-342900">
              <a:buFont typeface="Arial" panose="020B0604020202090204" pitchFamily="34" charset="0"/>
              <a:buChar char="•"/>
            </a:pPr>
            <a:r>
              <a:rPr kumimoji="1" lang="en-US" altLang="zh-CN" sz="1800" dirty="0">
                <a:solidFill>
                  <a:srgbClr val="0000FF"/>
                </a:solidFill>
              </a:rPr>
              <a:t>Volume of target materials</a:t>
            </a:r>
            <a:endParaRPr kumimoji="1" lang="en-US" altLang="zh-CN" sz="1800" dirty="0">
              <a:solidFill>
                <a:srgbClr val="0000FF"/>
              </a:solidFill>
            </a:endParaRP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5"/>
                                        </p:tgtEl>
                                      </p:cBhvr>
                                    </p:cmd>
                                  </p:childTnLst>
                                </p:cTn>
                              </p:par>
                            </p:childTnLst>
                          </p:cTn>
                        </p:par>
                      </p:childTnLst>
                    </p:cTn>
                  </p:par>
                </p:childTnLst>
              </p:cTn>
              <p:nextCondLst>
                <p:cond evt="onClick" delay="0">
                  <p:tgtEl>
                    <p:spTgt spid="55"/>
                  </p:tgtEl>
                </p:cond>
              </p:nextCondLst>
            </p:seq>
            <p:video>
              <p:cMediaNode vol="80000">
                <p:cTn id="7" fill="hold" display="0">
                  <p:stCondLst>
                    <p:cond delay="indefinite"/>
                  </p:stCondLst>
                </p:cTn>
                <p:tgtEl>
                  <p:spTgt spid="5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of Granular Target</a:t>
            </a:r>
            <a:endParaRPr lang="en-US" dirty="0"/>
          </a:p>
        </p:txBody>
      </p:sp>
      <p:pic>
        <p:nvPicPr>
          <p:cNvPr id="3" name="Picture 2"/>
          <p:cNvPicPr>
            <a:picLocks noChangeAspect="1"/>
          </p:cNvPicPr>
          <p:nvPr/>
        </p:nvPicPr>
        <p:blipFill>
          <a:blip r:embed="rId1"/>
          <a:stretch>
            <a:fillRect/>
          </a:stretch>
        </p:blipFill>
        <p:spPr>
          <a:xfrm>
            <a:off x="971549" y="816430"/>
            <a:ext cx="4531385" cy="2798265"/>
          </a:xfrm>
          <a:prstGeom prst="rect">
            <a:avLst/>
          </a:prstGeom>
        </p:spPr>
      </p:pic>
      <p:pic>
        <p:nvPicPr>
          <p:cNvPr id="4" name="Picture 3"/>
          <p:cNvPicPr>
            <a:picLocks noChangeAspect="1"/>
          </p:cNvPicPr>
          <p:nvPr/>
        </p:nvPicPr>
        <p:blipFill>
          <a:blip r:embed="rId2"/>
          <a:stretch>
            <a:fillRect/>
          </a:stretch>
        </p:blipFill>
        <p:spPr>
          <a:xfrm>
            <a:off x="6335486" y="816429"/>
            <a:ext cx="4697090" cy="2751653"/>
          </a:xfrm>
          <a:prstGeom prst="rect">
            <a:avLst/>
          </a:prstGeom>
        </p:spPr>
      </p:pic>
      <p:pic>
        <p:nvPicPr>
          <p:cNvPr id="5" name="Picture 4"/>
          <p:cNvPicPr>
            <a:picLocks noChangeAspect="1"/>
          </p:cNvPicPr>
          <p:nvPr/>
        </p:nvPicPr>
        <p:blipFill>
          <a:blip r:embed="rId3"/>
          <a:stretch>
            <a:fillRect/>
          </a:stretch>
        </p:blipFill>
        <p:spPr>
          <a:xfrm>
            <a:off x="971550" y="3771462"/>
            <a:ext cx="4531386" cy="2616637"/>
          </a:xfrm>
          <a:prstGeom prst="rect">
            <a:avLst/>
          </a:prstGeom>
        </p:spPr>
      </p:pic>
      <p:pic>
        <p:nvPicPr>
          <p:cNvPr id="6" name="Picture 5"/>
          <p:cNvPicPr>
            <a:picLocks noChangeAspect="1"/>
          </p:cNvPicPr>
          <p:nvPr/>
        </p:nvPicPr>
        <p:blipFill>
          <a:blip r:embed="rId4"/>
          <a:stretch>
            <a:fillRect/>
          </a:stretch>
        </p:blipFill>
        <p:spPr>
          <a:xfrm>
            <a:off x="6335486" y="3656600"/>
            <a:ext cx="4697090" cy="279826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latin typeface="+mj-lt"/>
              </a:rPr>
              <a:t>Subcritical Fast Reactor</a:t>
            </a:r>
            <a:endParaRPr lang="zh-CN" altLang="en-US" dirty="0">
              <a:latin typeface="+mj-lt"/>
            </a:endParaRPr>
          </a:p>
        </p:txBody>
      </p:sp>
      <p:pic>
        <p:nvPicPr>
          <p:cNvPr id="46" name="图片 4"/>
          <p:cNvPicPr>
            <a:picLocks noChangeAspect="1"/>
          </p:cNvPicPr>
          <p:nvPr/>
        </p:nvPicPr>
        <p:blipFill>
          <a:blip r:embed="rId1"/>
          <a:stretch>
            <a:fillRect/>
          </a:stretch>
        </p:blipFill>
        <p:spPr>
          <a:xfrm>
            <a:off x="6666082" y="858513"/>
            <a:ext cx="4996831" cy="3272261"/>
          </a:xfrm>
          <a:prstGeom prst="rect">
            <a:avLst/>
          </a:prstGeom>
        </p:spPr>
      </p:pic>
      <p:graphicFrame>
        <p:nvGraphicFramePr>
          <p:cNvPr id="42" name="表格 69"/>
          <p:cNvGraphicFramePr>
            <a:graphicFrameLocks noGrp="1"/>
          </p:cNvGraphicFramePr>
          <p:nvPr/>
        </p:nvGraphicFramePr>
        <p:xfrm>
          <a:off x="414068" y="858513"/>
          <a:ext cx="5888966" cy="5623680"/>
        </p:xfrm>
        <a:graphic>
          <a:graphicData uri="http://schemas.openxmlformats.org/drawingml/2006/table">
            <a:tbl>
              <a:tblPr firstRow="1" firstCol="1" bandRow="1"/>
              <a:tblGrid>
                <a:gridCol w="3364254"/>
                <a:gridCol w="2524712"/>
              </a:tblGrid>
              <a:tr h="351480">
                <a:tc>
                  <a:txBody>
                    <a:bodyPr/>
                    <a:lstStyle>
                      <a:lvl1pPr marL="0" algn="l" defTabSz="914400" rtl="0" eaLnBrk="1" latinLnBrk="0" hangingPunct="1">
                        <a:defRPr sz="1800" b="1" kern="1200">
                          <a:solidFill>
                            <a:schemeClr val="lt1"/>
                          </a:solidFill>
                          <a:latin typeface="Times New Roman" panose="02020503050405090304"/>
                        </a:defRPr>
                      </a:lvl1pPr>
                      <a:lvl2pPr marL="457200" algn="l" defTabSz="914400" rtl="0" eaLnBrk="1" latinLnBrk="0" hangingPunct="1">
                        <a:defRPr sz="1800" b="1" kern="1200">
                          <a:solidFill>
                            <a:schemeClr val="lt1"/>
                          </a:solidFill>
                          <a:latin typeface="Times New Roman" panose="02020503050405090304"/>
                        </a:defRPr>
                      </a:lvl2pPr>
                      <a:lvl3pPr marL="914400" algn="l" defTabSz="914400" rtl="0" eaLnBrk="1" latinLnBrk="0" hangingPunct="1">
                        <a:defRPr sz="1800" b="1" kern="1200">
                          <a:solidFill>
                            <a:schemeClr val="lt1"/>
                          </a:solidFill>
                          <a:latin typeface="Times New Roman" panose="02020503050405090304"/>
                        </a:defRPr>
                      </a:lvl3pPr>
                      <a:lvl4pPr marL="1371600" algn="l" defTabSz="914400" rtl="0" eaLnBrk="1" latinLnBrk="0" hangingPunct="1">
                        <a:defRPr sz="1800" b="1" kern="1200">
                          <a:solidFill>
                            <a:schemeClr val="lt1"/>
                          </a:solidFill>
                          <a:latin typeface="Times New Roman" panose="02020503050405090304"/>
                        </a:defRPr>
                      </a:lvl4pPr>
                      <a:lvl5pPr marL="1828800" algn="l" defTabSz="914400" rtl="0" eaLnBrk="1" latinLnBrk="0" hangingPunct="1">
                        <a:defRPr sz="1800" b="1" kern="1200">
                          <a:solidFill>
                            <a:schemeClr val="lt1"/>
                          </a:solidFill>
                          <a:latin typeface="Times New Roman" panose="02020503050405090304"/>
                        </a:defRPr>
                      </a:lvl5pPr>
                      <a:lvl6pPr marL="2286000" algn="l" defTabSz="914400" rtl="0" eaLnBrk="1" latinLnBrk="0" hangingPunct="1">
                        <a:defRPr sz="1800" b="1" kern="1200">
                          <a:solidFill>
                            <a:schemeClr val="lt1"/>
                          </a:solidFill>
                          <a:latin typeface="Times New Roman" panose="02020503050405090304"/>
                        </a:defRPr>
                      </a:lvl6pPr>
                      <a:lvl7pPr marL="2743200" algn="l" defTabSz="914400" rtl="0" eaLnBrk="1" latinLnBrk="0" hangingPunct="1">
                        <a:defRPr sz="1800" b="1" kern="1200">
                          <a:solidFill>
                            <a:schemeClr val="lt1"/>
                          </a:solidFill>
                          <a:latin typeface="Times New Roman" panose="02020503050405090304"/>
                        </a:defRPr>
                      </a:lvl7pPr>
                      <a:lvl8pPr marL="3200400" algn="l" defTabSz="914400" rtl="0" eaLnBrk="1" latinLnBrk="0" hangingPunct="1">
                        <a:defRPr sz="1800" b="1" kern="1200">
                          <a:solidFill>
                            <a:schemeClr val="lt1"/>
                          </a:solidFill>
                          <a:latin typeface="Times New Roman" panose="02020503050405090304"/>
                        </a:defRPr>
                      </a:lvl8pPr>
                      <a:lvl9pPr marL="3657600" algn="l" defTabSz="914400" rtl="0" eaLnBrk="1" latinLnBrk="0" hangingPunct="1">
                        <a:defRPr sz="1800" b="1" kern="1200">
                          <a:solidFill>
                            <a:schemeClr val="lt1"/>
                          </a:solidFill>
                          <a:latin typeface="Times New Roman" panose="02020503050405090304"/>
                        </a:defRPr>
                      </a:lvl9pPr>
                    </a:lstStyle>
                    <a:p>
                      <a:pPr algn="ctr">
                        <a:spcAft>
                          <a:spcPts val="0"/>
                        </a:spcAft>
                      </a:pPr>
                      <a:endParaRPr lang="zh-CN" sz="1600" kern="100" dirty="0">
                        <a:solidFill>
                          <a:srgbClr val="FFF9F9"/>
                        </a:solidFill>
                        <a:effectLst/>
                        <a:latin typeface="华文细黑" pitchFamily="2" charset="-122"/>
                        <a:ea typeface="华文细黑" pitchFamily="2" charset="-122"/>
                        <a:cs typeface="Times New Roman" panose="02020503050405090304" pitchFamily="18" charset="0"/>
                      </a:endParaRPr>
                    </a:p>
                  </a:txBody>
                  <a:tcPr marL="68549" marR="68549"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333399"/>
                    </a:solidFill>
                  </a:tcPr>
                </a:tc>
                <a:tc>
                  <a:txBody>
                    <a:bodyPr/>
                    <a:lstStyle>
                      <a:lvl1pPr marL="0" algn="l" defTabSz="914400" rtl="0" eaLnBrk="1" latinLnBrk="0" hangingPunct="1">
                        <a:defRPr sz="1800" b="1" kern="1200">
                          <a:solidFill>
                            <a:schemeClr val="lt1"/>
                          </a:solidFill>
                          <a:latin typeface="Times New Roman" panose="02020503050405090304"/>
                        </a:defRPr>
                      </a:lvl1pPr>
                      <a:lvl2pPr marL="457200" algn="l" defTabSz="914400" rtl="0" eaLnBrk="1" latinLnBrk="0" hangingPunct="1">
                        <a:defRPr sz="1800" b="1" kern="1200">
                          <a:solidFill>
                            <a:schemeClr val="lt1"/>
                          </a:solidFill>
                          <a:latin typeface="Times New Roman" panose="02020503050405090304"/>
                        </a:defRPr>
                      </a:lvl2pPr>
                      <a:lvl3pPr marL="914400" algn="l" defTabSz="914400" rtl="0" eaLnBrk="1" latinLnBrk="0" hangingPunct="1">
                        <a:defRPr sz="1800" b="1" kern="1200">
                          <a:solidFill>
                            <a:schemeClr val="lt1"/>
                          </a:solidFill>
                          <a:latin typeface="Times New Roman" panose="02020503050405090304"/>
                        </a:defRPr>
                      </a:lvl3pPr>
                      <a:lvl4pPr marL="1371600" algn="l" defTabSz="914400" rtl="0" eaLnBrk="1" latinLnBrk="0" hangingPunct="1">
                        <a:defRPr sz="1800" b="1" kern="1200">
                          <a:solidFill>
                            <a:schemeClr val="lt1"/>
                          </a:solidFill>
                          <a:latin typeface="Times New Roman" panose="02020503050405090304"/>
                        </a:defRPr>
                      </a:lvl4pPr>
                      <a:lvl5pPr marL="1828800" algn="l" defTabSz="914400" rtl="0" eaLnBrk="1" latinLnBrk="0" hangingPunct="1">
                        <a:defRPr sz="1800" b="1" kern="1200">
                          <a:solidFill>
                            <a:schemeClr val="lt1"/>
                          </a:solidFill>
                          <a:latin typeface="Times New Roman" panose="02020503050405090304"/>
                        </a:defRPr>
                      </a:lvl5pPr>
                      <a:lvl6pPr marL="2286000" algn="l" defTabSz="914400" rtl="0" eaLnBrk="1" latinLnBrk="0" hangingPunct="1">
                        <a:defRPr sz="1800" b="1" kern="1200">
                          <a:solidFill>
                            <a:schemeClr val="lt1"/>
                          </a:solidFill>
                          <a:latin typeface="Times New Roman" panose="02020503050405090304"/>
                        </a:defRPr>
                      </a:lvl6pPr>
                      <a:lvl7pPr marL="2743200" algn="l" defTabSz="914400" rtl="0" eaLnBrk="1" latinLnBrk="0" hangingPunct="1">
                        <a:defRPr sz="1800" b="1" kern="1200">
                          <a:solidFill>
                            <a:schemeClr val="lt1"/>
                          </a:solidFill>
                          <a:latin typeface="Times New Roman" panose="02020503050405090304"/>
                        </a:defRPr>
                      </a:lvl7pPr>
                      <a:lvl8pPr marL="3200400" algn="l" defTabSz="914400" rtl="0" eaLnBrk="1" latinLnBrk="0" hangingPunct="1">
                        <a:defRPr sz="1800" b="1" kern="1200">
                          <a:solidFill>
                            <a:schemeClr val="lt1"/>
                          </a:solidFill>
                          <a:latin typeface="Times New Roman" panose="02020503050405090304"/>
                        </a:defRPr>
                      </a:lvl8pPr>
                      <a:lvl9pPr marL="3657600" algn="l" defTabSz="914400" rtl="0" eaLnBrk="1" latinLnBrk="0" hangingPunct="1">
                        <a:defRPr sz="1800" b="1" kern="1200">
                          <a:solidFill>
                            <a:schemeClr val="lt1"/>
                          </a:solidFill>
                          <a:latin typeface="Times New Roman" panose="02020503050405090304"/>
                        </a:defRPr>
                      </a:lvl9pPr>
                    </a:lstStyle>
                    <a:p>
                      <a:pPr algn="ctr">
                        <a:spcAft>
                          <a:spcPts val="0"/>
                        </a:spcAft>
                      </a:pPr>
                      <a:r>
                        <a:rPr lang="en-US" altLang="zh-CN" sz="1600" kern="100" dirty="0">
                          <a:solidFill>
                            <a:srgbClr val="FFF9F9"/>
                          </a:solidFill>
                          <a:effectLst/>
                          <a:latin typeface="华文细黑" pitchFamily="2" charset="-122"/>
                          <a:ea typeface="华文细黑" pitchFamily="2" charset="-122"/>
                          <a:cs typeface="Times New Roman" panose="02020503050405090304" pitchFamily="18" charset="0"/>
                        </a:rPr>
                        <a:t>Top</a:t>
                      </a:r>
                      <a:r>
                        <a:rPr lang="en-US" altLang="zh-CN" sz="1600" kern="100" baseline="0" dirty="0">
                          <a:solidFill>
                            <a:srgbClr val="FFF9F9"/>
                          </a:solidFill>
                          <a:effectLst/>
                          <a:latin typeface="华文细黑" pitchFamily="2" charset="-122"/>
                          <a:ea typeface="华文细黑" pitchFamily="2" charset="-122"/>
                          <a:cs typeface="Times New Roman" panose="02020503050405090304" pitchFamily="18" charset="0"/>
                        </a:rPr>
                        <a:t> level spec.</a:t>
                      </a:r>
                      <a:endParaRPr lang="zh-CN" altLang="zh-CN" sz="1600" kern="100" dirty="0">
                        <a:solidFill>
                          <a:srgbClr val="FFF9F9"/>
                        </a:solidFill>
                        <a:effectLst/>
                        <a:latin typeface="华文细黑" pitchFamily="2" charset="-122"/>
                        <a:ea typeface="华文细黑" pitchFamily="2" charset="-122"/>
                        <a:cs typeface="Times New Roman" panose="02020503050405090304" pitchFamily="18" charset="0"/>
                      </a:endParaRPr>
                    </a:p>
                  </a:txBody>
                  <a:tcPr marL="68549" marR="68549" marT="0" marB="0"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33399"/>
                    </a:solidFill>
                  </a:tcPr>
                </a:tc>
              </a:tr>
              <a:tr h="351480">
                <a:tc>
                  <a:txBody>
                    <a:bodyPr/>
                    <a:lstStyle>
                      <a:lvl1pPr marL="0" algn="l" defTabSz="914400" rtl="0" eaLnBrk="1" latinLnBrk="0" hangingPunct="1">
                        <a:defRPr sz="1800" b="1" kern="1200">
                          <a:solidFill>
                            <a:schemeClr val="lt1"/>
                          </a:solidFill>
                          <a:latin typeface="Times New Roman" panose="02020503050405090304"/>
                        </a:defRPr>
                      </a:lvl1pPr>
                      <a:lvl2pPr marL="457200" algn="l" defTabSz="914400" rtl="0" eaLnBrk="1" latinLnBrk="0" hangingPunct="1">
                        <a:defRPr sz="1800" b="1" kern="1200">
                          <a:solidFill>
                            <a:schemeClr val="lt1"/>
                          </a:solidFill>
                          <a:latin typeface="Times New Roman" panose="02020503050405090304"/>
                        </a:defRPr>
                      </a:lvl2pPr>
                      <a:lvl3pPr marL="914400" algn="l" defTabSz="914400" rtl="0" eaLnBrk="1" latinLnBrk="0" hangingPunct="1">
                        <a:defRPr sz="1800" b="1" kern="1200">
                          <a:solidFill>
                            <a:schemeClr val="lt1"/>
                          </a:solidFill>
                          <a:latin typeface="Times New Roman" panose="02020503050405090304"/>
                        </a:defRPr>
                      </a:lvl3pPr>
                      <a:lvl4pPr marL="1371600" algn="l" defTabSz="914400" rtl="0" eaLnBrk="1" latinLnBrk="0" hangingPunct="1">
                        <a:defRPr sz="1800" b="1" kern="1200">
                          <a:solidFill>
                            <a:schemeClr val="lt1"/>
                          </a:solidFill>
                          <a:latin typeface="Times New Roman" panose="02020503050405090304"/>
                        </a:defRPr>
                      </a:lvl4pPr>
                      <a:lvl5pPr marL="1828800" algn="l" defTabSz="914400" rtl="0" eaLnBrk="1" latinLnBrk="0" hangingPunct="1">
                        <a:defRPr sz="1800" b="1" kern="1200">
                          <a:solidFill>
                            <a:schemeClr val="lt1"/>
                          </a:solidFill>
                          <a:latin typeface="Times New Roman" panose="02020503050405090304"/>
                        </a:defRPr>
                      </a:lvl5pPr>
                      <a:lvl6pPr marL="2286000" algn="l" defTabSz="914400" rtl="0" eaLnBrk="1" latinLnBrk="0" hangingPunct="1">
                        <a:defRPr sz="1800" b="1" kern="1200">
                          <a:solidFill>
                            <a:schemeClr val="lt1"/>
                          </a:solidFill>
                          <a:latin typeface="Times New Roman" panose="02020503050405090304"/>
                        </a:defRPr>
                      </a:lvl6pPr>
                      <a:lvl7pPr marL="2743200" algn="l" defTabSz="914400" rtl="0" eaLnBrk="1" latinLnBrk="0" hangingPunct="1">
                        <a:defRPr sz="1800" b="1" kern="1200">
                          <a:solidFill>
                            <a:schemeClr val="lt1"/>
                          </a:solidFill>
                          <a:latin typeface="Times New Roman" panose="02020503050405090304"/>
                        </a:defRPr>
                      </a:lvl7pPr>
                      <a:lvl8pPr marL="3200400" algn="l" defTabSz="914400" rtl="0" eaLnBrk="1" latinLnBrk="0" hangingPunct="1">
                        <a:defRPr sz="1800" b="1" kern="1200">
                          <a:solidFill>
                            <a:schemeClr val="lt1"/>
                          </a:solidFill>
                          <a:latin typeface="Times New Roman" panose="02020503050405090304"/>
                        </a:defRPr>
                      </a:lvl8pPr>
                      <a:lvl9pPr marL="3657600" algn="l" defTabSz="914400" rtl="0" eaLnBrk="1" latinLnBrk="0" hangingPunct="1">
                        <a:defRPr sz="1800" b="1" kern="1200">
                          <a:solidFill>
                            <a:schemeClr val="lt1"/>
                          </a:solidFill>
                          <a:latin typeface="Times New Roman" panose="02020503050405090304"/>
                        </a:defRPr>
                      </a:lvl9pPr>
                    </a:lstStyle>
                    <a:p>
                      <a:pPr algn="ctr">
                        <a:spcAft>
                          <a:spcPts val="0"/>
                        </a:spcAft>
                      </a:pPr>
                      <a:r>
                        <a:rPr lang="en-US" sz="1600" kern="100" dirty="0">
                          <a:solidFill>
                            <a:srgbClr val="FFF9F9"/>
                          </a:solidFill>
                          <a:effectLst/>
                          <a:latin typeface="华文细黑" pitchFamily="2" charset="-122"/>
                          <a:ea typeface="华文细黑" pitchFamily="2" charset="-122"/>
                          <a:cs typeface="Times New Roman" panose="02020503050405090304" pitchFamily="18" charset="0"/>
                        </a:rPr>
                        <a:t>    type</a:t>
                      </a:r>
                      <a:endParaRPr lang="zh-CN" sz="1600" kern="100" dirty="0">
                        <a:solidFill>
                          <a:srgbClr val="FFF9F9"/>
                        </a:solidFill>
                        <a:effectLst/>
                        <a:latin typeface="华文细黑" pitchFamily="2" charset="-122"/>
                        <a:ea typeface="华文细黑" pitchFamily="2" charset="-122"/>
                        <a:cs typeface="Times New Roman" panose="02020503050405090304" pitchFamily="18" charset="0"/>
                      </a:endParaRPr>
                    </a:p>
                  </a:txBody>
                  <a:tcPr marL="68549" marR="68549"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99"/>
                    </a:solidFill>
                  </a:tcPr>
                </a:tc>
                <a:tc>
                  <a:txBody>
                    <a:bodyPr/>
                    <a:lstStyle>
                      <a:lvl1pPr marL="0" algn="l" defTabSz="914400" rtl="0" eaLnBrk="1" latinLnBrk="0" hangingPunct="1">
                        <a:defRPr sz="1800" kern="1200">
                          <a:solidFill>
                            <a:schemeClr val="dk1"/>
                          </a:solidFill>
                          <a:latin typeface="Times New Roman" panose="02020503050405090304"/>
                        </a:defRPr>
                      </a:lvl1pPr>
                      <a:lvl2pPr marL="457200" algn="l" defTabSz="914400" rtl="0" eaLnBrk="1" latinLnBrk="0" hangingPunct="1">
                        <a:defRPr sz="1800" kern="1200">
                          <a:solidFill>
                            <a:schemeClr val="dk1"/>
                          </a:solidFill>
                          <a:latin typeface="Times New Roman" panose="02020503050405090304"/>
                        </a:defRPr>
                      </a:lvl2pPr>
                      <a:lvl3pPr marL="914400" algn="l" defTabSz="914400" rtl="0" eaLnBrk="1" latinLnBrk="0" hangingPunct="1">
                        <a:defRPr sz="1800" kern="1200">
                          <a:solidFill>
                            <a:schemeClr val="dk1"/>
                          </a:solidFill>
                          <a:latin typeface="Times New Roman" panose="02020503050405090304"/>
                        </a:defRPr>
                      </a:lvl3pPr>
                      <a:lvl4pPr marL="1371600" algn="l" defTabSz="914400" rtl="0" eaLnBrk="1" latinLnBrk="0" hangingPunct="1">
                        <a:defRPr sz="1800" kern="1200">
                          <a:solidFill>
                            <a:schemeClr val="dk1"/>
                          </a:solidFill>
                          <a:latin typeface="Times New Roman" panose="02020503050405090304"/>
                        </a:defRPr>
                      </a:lvl4pPr>
                      <a:lvl5pPr marL="1828800" algn="l" defTabSz="914400" rtl="0" eaLnBrk="1" latinLnBrk="0" hangingPunct="1">
                        <a:defRPr sz="1800" kern="1200">
                          <a:solidFill>
                            <a:schemeClr val="dk1"/>
                          </a:solidFill>
                          <a:latin typeface="Times New Roman" panose="02020503050405090304"/>
                        </a:defRPr>
                      </a:lvl5pPr>
                      <a:lvl6pPr marL="2286000" algn="l" defTabSz="914400" rtl="0" eaLnBrk="1" latinLnBrk="0" hangingPunct="1">
                        <a:defRPr sz="1800" kern="1200">
                          <a:solidFill>
                            <a:schemeClr val="dk1"/>
                          </a:solidFill>
                          <a:latin typeface="Times New Roman" panose="02020503050405090304"/>
                        </a:defRPr>
                      </a:lvl6pPr>
                      <a:lvl7pPr marL="2743200" algn="l" defTabSz="914400" rtl="0" eaLnBrk="1" latinLnBrk="0" hangingPunct="1">
                        <a:defRPr sz="1800" kern="1200">
                          <a:solidFill>
                            <a:schemeClr val="dk1"/>
                          </a:solidFill>
                          <a:latin typeface="Times New Roman" panose="02020503050405090304"/>
                        </a:defRPr>
                      </a:lvl7pPr>
                      <a:lvl8pPr marL="3200400" algn="l" defTabSz="914400" rtl="0" eaLnBrk="1" latinLnBrk="0" hangingPunct="1">
                        <a:defRPr sz="1800" kern="1200">
                          <a:solidFill>
                            <a:schemeClr val="dk1"/>
                          </a:solidFill>
                          <a:latin typeface="Times New Roman" panose="02020503050405090304"/>
                        </a:defRPr>
                      </a:lvl8pPr>
                      <a:lvl9pPr marL="3657600" algn="l" defTabSz="914400" rtl="0" eaLnBrk="1" latinLnBrk="0" hangingPunct="1">
                        <a:defRPr sz="1800" kern="1200">
                          <a:solidFill>
                            <a:schemeClr val="dk1"/>
                          </a:solidFill>
                          <a:latin typeface="Times New Roman" panose="02020503050405090304"/>
                        </a:defRPr>
                      </a:lvl9p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1" kern="100" dirty="0">
                          <a:solidFill>
                            <a:srgbClr val="FF0000"/>
                          </a:solidFill>
                          <a:effectLst/>
                          <a:latin typeface="华文细黑" pitchFamily="2" charset="-122"/>
                          <a:ea typeface="华文细黑" pitchFamily="2" charset="-122"/>
                          <a:cs typeface="Times New Roman" panose="02020503050405090304" pitchFamily="18" charset="0"/>
                        </a:rPr>
                        <a:t>LBE sub- FR</a:t>
                      </a:r>
                      <a:endParaRPr lang="zh-CN" altLang="zh-CN" sz="1600" b="1" kern="100" dirty="0">
                        <a:solidFill>
                          <a:srgbClr val="FF0000"/>
                        </a:solidFill>
                        <a:effectLst/>
                        <a:latin typeface="华文细黑" pitchFamily="2" charset="-122"/>
                        <a:ea typeface="华文细黑" pitchFamily="2" charset="-122"/>
                        <a:cs typeface="Times New Roman" panose="02020503050405090304" pitchFamily="18" charset="0"/>
                      </a:endParaRPr>
                    </a:p>
                  </a:txBody>
                  <a:tcPr marL="68549" marR="68549" marT="0" marB="0" anchor="ctr">
                    <a:lnL w="12700" cap="flat" cmpd="sng" algn="ctr">
                      <a:solidFill>
                        <a:srgbClr val="FFFFFF"/>
                      </a:solidFill>
                      <a:prstDash val="solid"/>
                      <a:round/>
                      <a:headEnd type="none" w="med" len="med"/>
                      <a:tailEnd type="none" w="med" len="med"/>
                    </a:lnL>
                    <a:lnR w="12700" cmpd="sng">
                      <a:solidFill>
                        <a:srgbClr val="FFFFFF"/>
                      </a:solidFill>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33399">
                        <a:tint val="40000"/>
                      </a:srgbClr>
                    </a:solidFill>
                  </a:tcPr>
                </a:tc>
              </a:tr>
              <a:tr h="351480">
                <a:tc>
                  <a:txBody>
                    <a:bodyPr/>
                    <a:lstStyle>
                      <a:lvl1pPr marL="0" algn="l" defTabSz="914400" rtl="0" eaLnBrk="1" latinLnBrk="0" hangingPunct="1">
                        <a:defRPr sz="1800" b="1" kern="1200">
                          <a:solidFill>
                            <a:schemeClr val="lt1"/>
                          </a:solidFill>
                          <a:latin typeface="Times New Roman" panose="02020503050405090304"/>
                        </a:defRPr>
                      </a:lvl1pPr>
                      <a:lvl2pPr marL="457200" algn="l" defTabSz="914400" rtl="0" eaLnBrk="1" latinLnBrk="0" hangingPunct="1">
                        <a:defRPr sz="1800" b="1" kern="1200">
                          <a:solidFill>
                            <a:schemeClr val="lt1"/>
                          </a:solidFill>
                          <a:latin typeface="Times New Roman" panose="02020503050405090304"/>
                        </a:defRPr>
                      </a:lvl2pPr>
                      <a:lvl3pPr marL="914400" algn="l" defTabSz="914400" rtl="0" eaLnBrk="1" latinLnBrk="0" hangingPunct="1">
                        <a:defRPr sz="1800" b="1" kern="1200">
                          <a:solidFill>
                            <a:schemeClr val="lt1"/>
                          </a:solidFill>
                          <a:latin typeface="Times New Roman" panose="02020503050405090304"/>
                        </a:defRPr>
                      </a:lvl3pPr>
                      <a:lvl4pPr marL="1371600" algn="l" defTabSz="914400" rtl="0" eaLnBrk="1" latinLnBrk="0" hangingPunct="1">
                        <a:defRPr sz="1800" b="1" kern="1200">
                          <a:solidFill>
                            <a:schemeClr val="lt1"/>
                          </a:solidFill>
                          <a:latin typeface="Times New Roman" panose="02020503050405090304"/>
                        </a:defRPr>
                      </a:lvl4pPr>
                      <a:lvl5pPr marL="1828800" algn="l" defTabSz="914400" rtl="0" eaLnBrk="1" latinLnBrk="0" hangingPunct="1">
                        <a:defRPr sz="1800" b="1" kern="1200">
                          <a:solidFill>
                            <a:schemeClr val="lt1"/>
                          </a:solidFill>
                          <a:latin typeface="Times New Roman" panose="02020503050405090304"/>
                        </a:defRPr>
                      </a:lvl5pPr>
                      <a:lvl6pPr marL="2286000" algn="l" defTabSz="914400" rtl="0" eaLnBrk="1" latinLnBrk="0" hangingPunct="1">
                        <a:defRPr sz="1800" b="1" kern="1200">
                          <a:solidFill>
                            <a:schemeClr val="lt1"/>
                          </a:solidFill>
                          <a:latin typeface="Times New Roman" panose="02020503050405090304"/>
                        </a:defRPr>
                      </a:lvl6pPr>
                      <a:lvl7pPr marL="2743200" algn="l" defTabSz="914400" rtl="0" eaLnBrk="1" latinLnBrk="0" hangingPunct="1">
                        <a:defRPr sz="1800" b="1" kern="1200">
                          <a:solidFill>
                            <a:schemeClr val="lt1"/>
                          </a:solidFill>
                          <a:latin typeface="Times New Roman" panose="02020503050405090304"/>
                        </a:defRPr>
                      </a:lvl7pPr>
                      <a:lvl8pPr marL="3200400" algn="l" defTabSz="914400" rtl="0" eaLnBrk="1" latinLnBrk="0" hangingPunct="1">
                        <a:defRPr sz="1800" b="1" kern="1200">
                          <a:solidFill>
                            <a:schemeClr val="lt1"/>
                          </a:solidFill>
                          <a:latin typeface="Times New Roman" panose="02020503050405090304"/>
                        </a:defRPr>
                      </a:lvl8pPr>
                      <a:lvl9pPr marL="3657600" algn="l" defTabSz="914400" rtl="0" eaLnBrk="1" latinLnBrk="0" hangingPunct="1">
                        <a:defRPr sz="1800" b="1" kern="1200">
                          <a:solidFill>
                            <a:schemeClr val="lt1"/>
                          </a:solidFill>
                          <a:latin typeface="Times New Roman" panose="02020503050405090304"/>
                        </a:defRPr>
                      </a:lvl9pPr>
                    </a:lstStyle>
                    <a:p>
                      <a:pPr algn="ctr">
                        <a:spcAft>
                          <a:spcPts val="0"/>
                        </a:spcAft>
                      </a:pPr>
                      <a:r>
                        <a:rPr lang="en-US" sz="1600" kern="100" dirty="0">
                          <a:solidFill>
                            <a:srgbClr val="FFF9F9"/>
                          </a:solidFill>
                          <a:effectLst/>
                          <a:latin typeface="华文细黑" pitchFamily="2" charset="-122"/>
                          <a:ea typeface="华文细黑" pitchFamily="2" charset="-122"/>
                          <a:cs typeface="Times New Roman" panose="02020503050405090304" pitchFamily="18" charset="0"/>
                        </a:rPr>
                        <a:t>Power</a:t>
                      </a:r>
                      <a:endParaRPr lang="zh-CN" sz="1600" kern="100" dirty="0">
                        <a:solidFill>
                          <a:srgbClr val="FFF9F9"/>
                        </a:solidFill>
                        <a:effectLst/>
                        <a:latin typeface="华文细黑" pitchFamily="2" charset="-122"/>
                        <a:ea typeface="华文细黑" pitchFamily="2" charset="-122"/>
                        <a:cs typeface="Times New Roman" panose="02020503050405090304" pitchFamily="18" charset="0"/>
                      </a:endParaRPr>
                    </a:p>
                  </a:txBody>
                  <a:tcPr marL="68549" marR="68549"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solidFill>
                  </a:tcPr>
                </a:tc>
                <a:tc>
                  <a:txBody>
                    <a:bodyPr/>
                    <a:lstStyle>
                      <a:lvl1pPr marL="0" algn="l" defTabSz="914400" rtl="0" eaLnBrk="1" latinLnBrk="0" hangingPunct="1">
                        <a:defRPr sz="1800" kern="1200">
                          <a:solidFill>
                            <a:schemeClr val="dk1"/>
                          </a:solidFill>
                          <a:latin typeface="Times New Roman" panose="02020503050405090304"/>
                        </a:defRPr>
                      </a:lvl1pPr>
                      <a:lvl2pPr marL="457200" algn="l" defTabSz="914400" rtl="0" eaLnBrk="1" latinLnBrk="0" hangingPunct="1">
                        <a:defRPr sz="1800" kern="1200">
                          <a:solidFill>
                            <a:schemeClr val="dk1"/>
                          </a:solidFill>
                          <a:latin typeface="Times New Roman" panose="02020503050405090304"/>
                        </a:defRPr>
                      </a:lvl2pPr>
                      <a:lvl3pPr marL="914400" algn="l" defTabSz="914400" rtl="0" eaLnBrk="1" latinLnBrk="0" hangingPunct="1">
                        <a:defRPr sz="1800" kern="1200">
                          <a:solidFill>
                            <a:schemeClr val="dk1"/>
                          </a:solidFill>
                          <a:latin typeface="Times New Roman" panose="02020503050405090304"/>
                        </a:defRPr>
                      </a:lvl3pPr>
                      <a:lvl4pPr marL="1371600" algn="l" defTabSz="914400" rtl="0" eaLnBrk="1" latinLnBrk="0" hangingPunct="1">
                        <a:defRPr sz="1800" kern="1200">
                          <a:solidFill>
                            <a:schemeClr val="dk1"/>
                          </a:solidFill>
                          <a:latin typeface="Times New Roman" panose="02020503050405090304"/>
                        </a:defRPr>
                      </a:lvl4pPr>
                      <a:lvl5pPr marL="1828800" algn="l" defTabSz="914400" rtl="0" eaLnBrk="1" latinLnBrk="0" hangingPunct="1">
                        <a:defRPr sz="1800" kern="1200">
                          <a:solidFill>
                            <a:schemeClr val="dk1"/>
                          </a:solidFill>
                          <a:latin typeface="Times New Roman" panose="02020503050405090304"/>
                        </a:defRPr>
                      </a:lvl5pPr>
                      <a:lvl6pPr marL="2286000" algn="l" defTabSz="914400" rtl="0" eaLnBrk="1" latinLnBrk="0" hangingPunct="1">
                        <a:defRPr sz="1800" kern="1200">
                          <a:solidFill>
                            <a:schemeClr val="dk1"/>
                          </a:solidFill>
                          <a:latin typeface="Times New Roman" panose="02020503050405090304"/>
                        </a:defRPr>
                      </a:lvl6pPr>
                      <a:lvl7pPr marL="2743200" algn="l" defTabSz="914400" rtl="0" eaLnBrk="1" latinLnBrk="0" hangingPunct="1">
                        <a:defRPr sz="1800" kern="1200">
                          <a:solidFill>
                            <a:schemeClr val="dk1"/>
                          </a:solidFill>
                          <a:latin typeface="Times New Roman" panose="02020503050405090304"/>
                        </a:defRPr>
                      </a:lvl7pPr>
                      <a:lvl8pPr marL="3200400" algn="l" defTabSz="914400" rtl="0" eaLnBrk="1" latinLnBrk="0" hangingPunct="1">
                        <a:defRPr sz="1800" kern="1200">
                          <a:solidFill>
                            <a:schemeClr val="dk1"/>
                          </a:solidFill>
                          <a:latin typeface="Times New Roman" panose="02020503050405090304"/>
                        </a:defRPr>
                      </a:lvl8pPr>
                      <a:lvl9pPr marL="3657600" algn="l" defTabSz="914400" rtl="0" eaLnBrk="1" latinLnBrk="0" hangingPunct="1">
                        <a:defRPr sz="1800" kern="1200">
                          <a:solidFill>
                            <a:schemeClr val="dk1"/>
                          </a:solidFill>
                          <a:latin typeface="Times New Roman" panose="02020503050405090304"/>
                        </a:defRPr>
                      </a:lvl9pPr>
                    </a:lstStyle>
                    <a:p>
                      <a:pPr algn="ctr">
                        <a:spcAft>
                          <a:spcPts val="0"/>
                        </a:spcAft>
                      </a:pPr>
                      <a:r>
                        <a:rPr lang="en-US" altLang="zh-CN" sz="1600" b="1" kern="100" dirty="0">
                          <a:solidFill>
                            <a:srgbClr val="FF0000"/>
                          </a:solidFill>
                          <a:effectLst/>
                          <a:latin typeface="华文细黑" pitchFamily="2" charset="-122"/>
                          <a:ea typeface="华文细黑" pitchFamily="2" charset="-122"/>
                          <a:cs typeface="Times New Roman" panose="02020503050405090304" pitchFamily="18" charset="0"/>
                        </a:rPr>
                        <a:t>10MWt (incl.</a:t>
                      </a:r>
                      <a:r>
                        <a:rPr lang="en-US" altLang="zh-CN" sz="1600" b="1" kern="100" baseline="0" dirty="0">
                          <a:solidFill>
                            <a:srgbClr val="FF0000"/>
                          </a:solidFill>
                          <a:effectLst/>
                          <a:latin typeface="华文细黑" pitchFamily="2" charset="-122"/>
                          <a:ea typeface="华文细黑" pitchFamily="2" charset="-122"/>
                          <a:cs typeface="Times New Roman" panose="02020503050405090304" pitchFamily="18" charset="0"/>
                        </a:rPr>
                        <a:t> beam</a:t>
                      </a:r>
                      <a:r>
                        <a:rPr lang="en-US" altLang="zh-CN" sz="1600" b="1" kern="100" dirty="0">
                          <a:solidFill>
                            <a:srgbClr val="FF0000"/>
                          </a:solidFill>
                          <a:effectLst/>
                          <a:latin typeface="华文细黑" pitchFamily="2" charset="-122"/>
                          <a:ea typeface="华文细黑" pitchFamily="2" charset="-122"/>
                          <a:cs typeface="Times New Roman" panose="02020503050405090304" pitchFamily="18" charset="0"/>
                        </a:rPr>
                        <a:t>)</a:t>
                      </a:r>
                      <a:endParaRPr lang="zh-CN" altLang="zh-CN" sz="1600" b="1" kern="100" dirty="0">
                        <a:solidFill>
                          <a:srgbClr val="FF0000"/>
                        </a:solidFill>
                        <a:effectLst/>
                        <a:latin typeface="华文细黑" pitchFamily="2" charset="-122"/>
                        <a:ea typeface="华文细黑" pitchFamily="2" charset="-122"/>
                        <a:cs typeface="Times New Roman" panose="02020503050405090304" pitchFamily="18" charset="0"/>
                      </a:endParaRPr>
                    </a:p>
                  </a:txBody>
                  <a:tcPr marL="68549" marR="68549" marT="0"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33399">
                        <a:tint val="20000"/>
                      </a:srgbClr>
                    </a:solidFill>
                  </a:tcPr>
                </a:tc>
              </a:tr>
              <a:tr h="351480">
                <a:tc>
                  <a:txBody>
                    <a:bodyPr/>
                    <a:lstStyle>
                      <a:lvl1pPr marL="0" algn="l" defTabSz="914400" rtl="0" eaLnBrk="1" latinLnBrk="0" hangingPunct="1">
                        <a:defRPr sz="1800" b="1" kern="1200">
                          <a:solidFill>
                            <a:schemeClr val="lt1"/>
                          </a:solidFill>
                          <a:latin typeface="Times New Roman" panose="02020503050405090304"/>
                        </a:defRPr>
                      </a:lvl1pPr>
                      <a:lvl2pPr marL="457200" algn="l" defTabSz="914400" rtl="0" eaLnBrk="1" latinLnBrk="0" hangingPunct="1">
                        <a:defRPr sz="1800" b="1" kern="1200">
                          <a:solidFill>
                            <a:schemeClr val="lt1"/>
                          </a:solidFill>
                          <a:latin typeface="Times New Roman" panose="02020503050405090304"/>
                        </a:defRPr>
                      </a:lvl2pPr>
                      <a:lvl3pPr marL="914400" algn="l" defTabSz="914400" rtl="0" eaLnBrk="1" latinLnBrk="0" hangingPunct="1">
                        <a:defRPr sz="1800" b="1" kern="1200">
                          <a:solidFill>
                            <a:schemeClr val="lt1"/>
                          </a:solidFill>
                          <a:latin typeface="Times New Roman" panose="02020503050405090304"/>
                        </a:defRPr>
                      </a:lvl3pPr>
                      <a:lvl4pPr marL="1371600" algn="l" defTabSz="914400" rtl="0" eaLnBrk="1" latinLnBrk="0" hangingPunct="1">
                        <a:defRPr sz="1800" b="1" kern="1200">
                          <a:solidFill>
                            <a:schemeClr val="lt1"/>
                          </a:solidFill>
                          <a:latin typeface="Times New Roman" panose="02020503050405090304"/>
                        </a:defRPr>
                      </a:lvl4pPr>
                      <a:lvl5pPr marL="1828800" algn="l" defTabSz="914400" rtl="0" eaLnBrk="1" latinLnBrk="0" hangingPunct="1">
                        <a:defRPr sz="1800" b="1" kern="1200">
                          <a:solidFill>
                            <a:schemeClr val="lt1"/>
                          </a:solidFill>
                          <a:latin typeface="Times New Roman" panose="02020503050405090304"/>
                        </a:defRPr>
                      </a:lvl5pPr>
                      <a:lvl6pPr marL="2286000" algn="l" defTabSz="914400" rtl="0" eaLnBrk="1" latinLnBrk="0" hangingPunct="1">
                        <a:defRPr sz="1800" b="1" kern="1200">
                          <a:solidFill>
                            <a:schemeClr val="lt1"/>
                          </a:solidFill>
                          <a:latin typeface="Times New Roman" panose="02020503050405090304"/>
                        </a:defRPr>
                      </a:lvl6pPr>
                      <a:lvl7pPr marL="2743200" algn="l" defTabSz="914400" rtl="0" eaLnBrk="1" latinLnBrk="0" hangingPunct="1">
                        <a:defRPr sz="1800" b="1" kern="1200">
                          <a:solidFill>
                            <a:schemeClr val="lt1"/>
                          </a:solidFill>
                          <a:latin typeface="Times New Roman" panose="02020503050405090304"/>
                        </a:defRPr>
                      </a:lvl7pPr>
                      <a:lvl8pPr marL="3200400" algn="l" defTabSz="914400" rtl="0" eaLnBrk="1" latinLnBrk="0" hangingPunct="1">
                        <a:defRPr sz="1800" b="1" kern="1200">
                          <a:solidFill>
                            <a:schemeClr val="lt1"/>
                          </a:solidFill>
                          <a:latin typeface="Times New Roman" panose="02020503050405090304"/>
                        </a:defRPr>
                      </a:lvl8pPr>
                      <a:lvl9pPr marL="3657600" algn="l" defTabSz="914400" rtl="0" eaLnBrk="1" latinLnBrk="0" hangingPunct="1">
                        <a:defRPr sz="1800" b="1" kern="1200">
                          <a:solidFill>
                            <a:schemeClr val="lt1"/>
                          </a:solidFill>
                          <a:latin typeface="Times New Roman" panose="02020503050405090304"/>
                        </a:defRPr>
                      </a:lvl9pPr>
                    </a:lstStyle>
                    <a:p>
                      <a:pPr algn="ctr">
                        <a:spcAft>
                          <a:spcPts val="0"/>
                        </a:spcAft>
                      </a:pPr>
                      <a:r>
                        <a:rPr lang="en-US" sz="1600" kern="100" dirty="0">
                          <a:solidFill>
                            <a:srgbClr val="FFF9F9"/>
                          </a:solidFill>
                          <a:effectLst/>
                          <a:latin typeface="华文细黑" pitchFamily="2" charset="-122"/>
                          <a:ea typeface="华文细黑" pitchFamily="2" charset="-122"/>
                          <a:cs typeface="Times New Roman" panose="02020503050405090304" pitchFamily="18" charset="0"/>
                        </a:rPr>
                        <a:t>fuel</a:t>
                      </a:r>
                      <a:endParaRPr lang="zh-CN" sz="1600" kern="100" dirty="0">
                        <a:solidFill>
                          <a:srgbClr val="FFF9F9"/>
                        </a:solidFill>
                        <a:effectLst/>
                        <a:latin typeface="华文细黑" pitchFamily="2" charset="-122"/>
                        <a:ea typeface="华文细黑" pitchFamily="2" charset="-122"/>
                        <a:cs typeface="Times New Roman" panose="02020503050405090304" pitchFamily="18" charset="0"/>
                      </a:endParaRPr>
                    </a:p>
                  </a:txBody>
                  <a:tcPr marL="68549" marR="68549"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solidFill>
                  </a:tcPr>
                </a:tc>
                <a:tc>
                  <a:txBody>
                    <a:bodyPr/>
                    <a:lstStyle>
                      <a:lvl1pPr marL="0" algn="l" defTabSz="914400" rtl="0" eaLnBrk="1" latinLnBrk="0" hangingPunct="1">
                        <a:defRPr sz="1800" kern="1200">
                          <a:solidFill>
                            <a:schemeClr val="dk1"/>
                          </a:solidFill>
                          <a:latin typeface="Times New Roman" panose="02020503050405090304"/>
                        </a:defRPr>
                      </a:lvl1pPr>
                      <a:lvl2pPr marL="457200" algn="l" defTabSz="914400" rtl="0" eaLnBrk="1" latinLnBrk="0" hangingPunct="1">
                        <a:defRPr sz="1800" kern="1200">
                          <a:solidFill>
                            <a:schemeClr val="dk1"/>
                          </a:solidFill>
                          <a:latin typeface="Times New Roman" panose="02020503050405090304"/>
                        </a:defRPr>
                      </a:lvl2pPr>
                      <a:lvl3pPr marL="914400" algn="l" defTabSz="914400" rtl="0" eaLnBrk="1" latinLnBrk="0" hangingPunct="1">
                        <a:defRPr sz="1800" kern="1200">
                          <a:solidFill>
                            <a:schemeClr val="dk1"/>
                          </a:solidFill>
                          <a:latin typeface="Times New Roman" panose="02020503050405090304"/>
                        </a:defRPr>
                      </a:lvl3pPr>
                      <a:lvl4pPr marL="1371600" algn="l" defTabSz="914400" rtl="0" eaLnBrk="1" latinLnBrk="0" hangingPunct="1">
                        <a:defRPr sz="1800" kern="1200">
                          <a:solidFill>
                            <a:schemeClr val="dk1"/>
                          </a:solidFill>
                          <a:latin typeface="Times New Roman" panose="02020503050405090304"/>
                        </a:defRPr>
                      </a:lvl4pPr>
                      <a:lvl5pPr marL="1828800" algn="l" defTabSz="914400" rtl="0" eaLnBrk="1" latinLnBrk="0" hangingPunct="1">
                        <a:defRPr sz="1800" kern="1200">
                          <a:solidFill>
                            <a:schemeClr val="dk1"/>
                          </a:solidFill>
                          <a:latin typeface="Times New Roman" panose="02020503050405090304"/>
                        </a:defRPr>
                      </a:lvl5pPr>
                      <a:lvl6pPr marL="2286000" algn="l" defTabSz="914400" rtl="0" eaLnBrk="1" latinLnBrk="0" hangingPunct="1">
                        <a:defRPr sz="1800" kern="1200">
                          <a:solidFill>
                            <a:schemeClr val="dk1"/>
                          </a:solidFill>
                          <a:latin typeface="Times New Roman" panose="02020503050405090304"/>
                        </a:defRPr>
                      </a:lvl6pPr>
                      <a:lvl7pPr marL="2743200" algn="l" defTabSz="914400" rtl="0" eaLnBrk="1" latinLnBrk="0" hangingPunct="1">
                        <a:defRPr sz="1800" kern="1200">
                          <a:solidFill>
                            <a:schemeClr val="dk1"/>
                          </a:solidFill>
                          <a:latin typeface="Times New Roman" panose="02020503050405090304"/>
                        </a:defRPr>
                      </a:lvl7pPr>
                      <a:lvl8pPr marL="3200400" algn="l" defTabSz="914400" rtl="0" eaLnBrk="1" latinLnBrk="0" hangingPunct="1">
                        <a:defRPr sz="1800" kern="1200">
                          <a:solidFill>
                            <a:schemeClr val="dk1"/>
                          </a:solidFill>
                          <a:latin typeface="Times New Roman" panose="02020503050405090304"/>
                        </a:defRPr>
                      </a:lvl8pPr>
                      <a:lvl9pPr marL="3657600" algn="l" defTabSz="914400" rtl="0" eaLnBrk="1" latinLnBrk="0" hangingPunct="1">
                        <a:defRPr sz="1800" kern="1200">
                          <a:solidFill>
                            <a:schemeClr val="dk1"/>
                          </a:solidFill>
                          <a:latin typeface="Times New Roman" panose="02020503050405090304"/>
                        </a:defRPr>
                      </a:lvl9p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1" kern="100" dirty="0">
                          <a:solidFill>
                            <a:srgbClr val="FF0000"/>
                          </a:solidFill>
                          <a:effectLst/>
                          <a:latin typeface="华文细黑" pitchFamily="2" charset="-122"/>
                          <a:ea typeface="华文细黑" pitchFamily="2" charset="-122"/>
                          <a:cs typeface="Times New Roman" panose="02020503050405090304" pitchFamily="18" charset="0"/>
                        </a:rPr>
                        <a:t>UO</a:t>
                      </a:r>
                      <a:r>
                        <a:rPr lang="en-US" altLang="zh-CN" sz="1600" b="1" kern="100" baseline="-25000" dirty="0">
                          <a:solidFill>
                            <a:srgbClr val="FF0000"/>
                          </a:solidFill>
                          <a:effectLst/>
                          <a:latin typeface="华文细黑" pitchFamily="2" charset="-122"/>
                          <a:ea typeface="华文细黑" pitchFamily="2" charset="-122"/>
                          <a:cs typeface="Times New Roman" panose="02020503050405090304" pitchFamily="18" charset="0"/>
                        </a:rPr>
                        <a:t>2 </a:t>
                      </a:r>
                      <a:r>
                        <a:rPr lang="en-US" altLang="zh-CN" sz="1600" b="1" kern="100" dirty="0">
                          <a:solidFill>
                            <a:srgbClr val="FF0000"/>
                          </a:solidFill>
                          <a:effectLst/>
                          <a:latin typeface="华文细黑" pitchFamily="2" charset="-122"/>
                          <a:ea typeface="华文细黑" pitchFamily="2" charset="-122"/>
                          <a:cs typeface="Times New Roman" panose="02020503050405090304" pitchFamily="18" charset="0"/>
                        </a:rPr>
                        <a:t>(19.75%)</a:t>
                      </a:r>
                      <a:endParaRPr lang="zh-CN" altLang="zh-CN" sz="1600" b="1" kern="100" dirty="0">
                        <a:solidFill>
                          <a:srgbClr val="FF0000"/>
                        </a:solidFill>
                        <a:effectLst/>
                        <a:latin typeface="华文细黑" pitchFamily="2" charset="-122"/>
                        <a:ea typeface="华文细黑" pitchFamily="2" charset="-122"/>
                        <a:cs typeface="Times New Roman" panose="02020503050405090304" pitchFamily="18" charset="0"/>
                      </a:endParaRPr>
                    </a:p>
                  </a:txBody>
                  <a:tcPr marL="68549" marR="68549" marT="0"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33399">
                        <a:tint val="40000"/>
                      </a:srgbClr>
                    </a:solidFill>
                  </a:tcPr>
                </a:tc>
              </a:tr>
              <a:tr h="351480">
                <a:tc>
                  <a:txBody>
                    <a:bodyPr/>
                    <a:lstStyle/>
                    <a:p>
                      <a:pPr algn="ctr">
                        <a:spcAft>
                          <a:spcPts val="0"/>
                        </a:spcAft>
                      </a:pPr>
                      <a:r>
                        <a:rPr lang="en-US" altLang="zh-CN" sz="1600" kern="100" dirty="0" err="1">
                          <a:solidFill>
                            <a:srgbClr val="FFF9F9"/>
                          </a:solidFill>
                          <a:effectLst/>
                          <a:latin typeface="华文细黑" pitchFamily="2" charset="-122"/>
                          <a:ea typeface="华文细黑" pitchFamily="2" charset="-122"/>
                          <a:cs typeface="Times New Roman" panose="02020503050405090304" pitchFamily="18" charset="0"/>
                        </a:rPr>
                        <a:t>Keff</a:t>
                      </a:r>
                      <a:endParaRPr lang="zh-CN" sz="1600" kern="100" dirty="0">
                        <a:solidFill>
                          <a:srgbClr val="FFF9F9"/>
                        </a:solidFill>
                        <a:effectLst/>
                        <a:latin typeface="华文细黑" pitchFamily="2" charset="-122"/>
                        <a:ea typeface="华文细黑" pitchFamily="2" charset="-122"/>
                        <a:cs typeface="Times New Roman" panose="02020503050405090304" pitchFamily="18" charset="0"/>
                      </a:endParaRPr>
                    </a:p>
                  </a:txBody>
                  <a:tcPr marL="68549" marR="68549" marT="0" marB="0" anchor="ctr">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3339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1" kern="100" dirty="0">
                          <a:solidFill>
                            <a:srgbClr val="000000"/>
                          </a:solidFill>
                          <a:effectLst/>
                          <a:latin typeface="华文细黑" pitchFamily="2" charset="-122"/>
                          <a:ea typeface="华文细黑" pitchFamily="2" charset="-122"/>
                          <a:cs typeface="Times New Roman" panose="02020503050405090304" pitchFamily="18" charset="0"/>
                        </a:rPr>
                        <a:t>~0.75</a:t>
                      </a:r>
                      <a:endParaRPr lang="zh-CN" altLang="zh-CN" sz="1600" b="1" kern="100" dirty="0">
                        <a:solidFill>
                          <a:srgbClr val="000000"/>
                        </a:solidFill>
                        <a:effectLst/>
                        <a:latin typeface="华文细黑" pitchFamily="2" charset="-122"/>
                        <a:ea typeface="华文细黑" pitchFamily="2" charset="-122"/>
                        <a:cs typeface="Times New Roman" panose="02020503050405090304" pitchFamily="18" charset="0"/>
                      </a:endParaRPr>
                    </a:p>
                  </a:txBody>
                  <a:tcPr marL="68549" marR="68549" marT="0"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33399">
                        <a:tint val="40000"/>
                      </a:srgbClr>
                    </a:solidFill>
                  </a:tcPr>
                </a:tc>
              </a:tr>
              <a:tr h="351480">
                <a:tc>
                  <a:txBody>
                    <a:bodyPr/>
                    <a:lstStyle>
                      <a:lvl1pPr marL="0" algn="l" defTabSz="914400" rtl="0" eaLnBrk="1" latinLnBrk="0" hangingPunct="1">
                        <a:defRPr sz="1800" b="1" kern="1200">
                          <a:solidFill>
                            <a:schemeClr val="lt1"/>
                          </a:solidFill>
                          <a:latin typeface="Times New Roman" panose="02020503050405090304"/>
                        </a:defRPr>
                      </a:lvl1pPr>
                      <a:lvl2pPr marL="457200" algn="l" defTabSz="914400" rtl="0" eaLnBrk="1" latinLnBrk="0" hangingPunct="1">
                        <a:defRPr sz="1800" b="1" kern="1200">
                          <a:solidFill>
                            <a:schemeClr val="lt1"/>
                          </a:solidFill>
                          <a:latin typeface="Times New Roman" panose="02020503050405090304"/>
                        </a:defRPr>
                      </a:lvl2pPr>
                      <a:lvl3pPr marL="914400" algn="l" defTabSz="914400" rtl="0" eaLnBrk="1" latinLnBrk="0" hangingPunct="1">
                        <a:defRPr sz="1800" b="1" kern="1200">
                          <a:solidFill>
                            <a:schemeClr val="lt1"/>
                          </a:solidFill>
                          <a:latin typeface="Times New Roman" panose="02020503050405090304"/>
                        </a:defRPr>
                      </a:lvl3pPr>
                      <a:lvl4pPr marL="1371600" algn="l" defTabSz="914400" rtl="0" eaLnBrk="1" latinLnBrk="0" hangingPunct="1">
                        <a:defRPr sz="1800" b="1" kern="1200">
                          <a:solidFill>
                            <a:schemeClr val="lt1"/>
                          </a:solidFill>
                          <a:latin typeface="Times New Roman" panose="02020503050405090304"/>
                        </a:defRPr>
                      </a:lvl4pPr>
                      <a:lvl5pPr marL="1828800" algn="l" defTabSz="914400" rtl="0" eaLnBrk="1" latinLnBrk="0" hangingPunct="1">
                        <a:defRPr sz="1800" b="1" kern="1200">
                          <a:solidFill>
                            <a:schemeClr val="lt1"/>
                          </a:solidFill>
                          <a:latin typeface="Times New Roman" panose="02020503050405090304"/>
                        </a:defRPr>
                      </a:lvl5pPr>
                      <a:lvl6pPr marL="2286000" algn="l" defTabSz="914400" rtl="0" eaLnBrk="1" latinLnBrk="0" hangingPunct="1">
                        <a:defRPr sz="1800" b="1" kern="1200">
                          <a:solidFill>
                            <a:schemeClr val="lt1"/>
                          </a:solidFill>
                          <a:latin typeface="Times New Roman" panose="02020503050405090304"/>
                        </a:defRPr>
                      </a:lvl6pPr>
                      <a:lvl7pPr marL="2743200" algn="l" defTabSz="914400" rtl="0" eaLnBrk="1" latinLnBrk="0" hangingPunct="1">
                        <a:defRPr sz="1800" b="1" kern="1200">
                          <a:solidFill>
                            <a:schemeClr val="lt1"/>
                          </a:solidFill>
                          <a:latin typeface="Times New Roman" panose="02020503050405090304"/>
                        </a:defRPr>
                      </a:lvl7pPr>
                      <a:lvl8pPr marL="3200400" algn="l" defTabSz="914400" rtl="0" eaLnBrk="1" latinLnBrk="0" hangingPunct="1">
                        <a:defRPr sz="1800" b="1" kern="1200">
                          <a:solidFill>
                            <a:schemeClr val="lt1"/>
                          </a:solidFill>
                          <a:latin typeface="Times New Roman" panose="02020503050405090304"/>
                        </a:defRPr>
                      </a:lvl8pPr>
                      <a:lvl9pPr marL="3657600" algn="l" defTabSz="914400" rtl="0" eaLnBrk="1" latinLnBrk="0" hangingPunct="1">
                        <a:defRPr sz="1800" b="1" kern="1200">
                          <a:solidFill>
                            <a:schemeClr val="lt1"/>
                          </a:solidFill>
                          <a:latin typeface="Times New Roman" panose="02020503050405090304"/>
                        </a:defRPr>
                      </a:lvl9pPr>
                    </a:lstStyle>
                    <a:p>
                      <a:pPr algn="ctr">
                        <a:spcAft>
                          <a:spcPts val="0"/>
                        </a:spcAft>
                      </a:pPr>
                      <a:r>
                        <a:rPr lang="en-US" altLang="zh-CN" sz="1600" kern="100" dirty="0">
                          <a:solidFill>
                            <a:srgbClr val="FFF9F9"/>
                          </a:solidFill>
                          <a:effectLst/>
                          <a:latin typeface="华文细黑" pitchFamily="2" charset="-122"/>
                          <a:ea typeface="华文细黑" pitchFamily="2" charset="-122"/>
                          <a:cs typeface="Times New Roman" panose="02020503050405090304" pitchFamily="18" charset="0"/>
                        </a:rPr>
                        <a:t>Main coolant Configuration</a:t>
                      </a:r>
                      <a:endParaRPr lang="zh-CN" sz="1600" kern="100" dirty="0">
                        <a:solidFill>
                          <a:srgbClr val="FFF9F9"/>
                        </a:solidFill>
                        <a:effectLst/>
                        <a:latin typeface="华文细黑" pitchFamily="2" charset="-122"/>
                        <a:ea typeface="华文细黑" pitchFamily="2" charset="-122"/>
                        <a:cs typeface="Times New Roman" panose="02020503050405090304" pitchFamily="18" charset="0"/>
                      </a:endParaRPr>
                    </a:p>
                  </a:txBody>
                  <a:tcPr marL="68549" marR="68549" marT="0" marB="0" anchor="ctr">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333399"/>
                    </a:solidFill>
                  </a:tcPr>
                </a:tc>
                <a:tc>
                  <a:txBody>
                    <a:bodyPr/>
                    <a:lstStyle>
                      <a:lvl1pPr marL="0" algn="l" defTabSz="914400" rtl="0" eaLnBrk="1" latinLnBrk="0" hangingPunct="1">
                        <a:defRPr sz="1800" kern="1200">
                          <a:solidFill>
                            <a:schemeClr val="dk1"/>
                          </a:solidFill>
                          <a:latin typeface="Times New Roman" panose="02020503050405090304"/>
                        </a:defRPr>
                      </a:lvl1pPr>
                      <a:lvl2pPr marL="457200" algn="l" defTabSz="914400" rtl="0" eaLnBrk="1" latinLnBrk="0" hangingPunct="1">
                        <a:defRPr sz="1800" kern="1200">
                          <a:solidFill>
                            <a:schemeClr val="dk1"/>
                          </a:solidFill>
                          <a:latin typeface="Times New Roman" panose="02020503050405090304"/>
                        </a:defRPr>
                      </a:lvl2pPr>
                      <a:lvl3pPr marL="914400" algn="l" defTabSz="914400" rtl="0" eaLnBrk="1" latinLnBrk="0" hangingPunct="1">
                        <a:defRPr sz="1800" kern="1200">
                          <a:solidFill>
                            <a:schemeClr val="dk1"/>
                          </a:solidFill>
                          <a:latin typeface="Times New Roman" panose="02020503050405090304"/>
                        </a:defRPr>
                      </a:lvl3pPr>
                      <a:lvl4pPr marL="1371600" algn="l" defTabSz="914400" rtl="0" eaLnBrk="1" latinLnBrk="0" hangingPunct="1">
                        <a:defRPr sz="1800" kern="1200">
                          <a:solidFill>
                            <a:schemeClr val="dk1"/>
                          </a:solidFill>
                          <a:latin typeface="Times New Roman" panose="02020503050405090304"/>
                        </a:defRPr>
                      </a:lvl4pPr>
                      <a:lvl5pPr marL="1828800" algn="l" defTabSz="914400" rtl="0" eaLnBrk="1" latinLnBrk="0" hangingPunct="1">
                        <a:defRPr sz="1800" kern="1200">
                          <a:solidFill>
                            <a:schemeClr val="dk1"/>
                          </a:solidFill>
                          <a:latin typeface="Times New Roman" panose="02020503050405090304"/>
                        </a:defRPr>
                      </a:lvl5pPr>
                      <a:lvl6pPr marL="2286000" algn="l" defTabSz="914400" rtl="0" eaLnBrk="1" latinLnBrk="0" hangingPunct="1">
                        <a:defRPr sz="1800" kern="1200">
                          <a:solidFill>
                            <a:schemeClr val="dk1"/>
                          </a:solidFill>
                          <a:latin typeface="Times New Roman" panose="02020503050405090304"/>
                        </a:defRPr>
                      </a:lvl6pPr>
                      <a:lvl7pPr marL="2743200" algn="l" defTabSz="914400" rtl="0" eaLnBrk="1" latinLnBrk="0" hangingPunct="1">
                        <a:defRPr sz="1800" kern="1200">
                          <a:solidFill>
                            <a:schemeClr val="dk1"/>
                          </a:solidFill>
                          <a:latin typeface="Times New Roman" panose="02020503050405090304"/>
                        </a:defRPr>
                      </a:lvl7pPr>
                      <a:lvl8pPr marL="3200400" algn="l" defTabSz="914400" rtl="0" eaLnBrk="1" latinLnBrk="0" hangingPunct="1">
                        <a:defRPr sz="1800" kern="1200">
                          <a:solidFill>
                            <a:schemeClr val="dk1"/>
                          </a:solidFill>
                          <a:latin typeface="Times New Roman" panose="02020503050405090304"/>
                        </a:defRPr>
                      </a:lvl8pPr>
                      <a:lvl9pPr marL="3657600" algn="l" defTabSz="914400" rtl="0" eaLnBrk="1" latinLnBrk="0" hangingPunct="1">
                        <a:defRPr sz="1800" kern="1200">
                          <a:solidFill>
                            <a:schemeClr val="dk1"/>
                          </a:solidFill>
                          <a:latin typeface="Times New Roman" panose="02020503050405090304"/>
                        </a:defRPr>
                      </a:lvl9p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1" kern="100" dirty="0">
                          <a:solidFill>
                            <a:srgbClr val="000000"/>
                          </a:solidFill>
                          <a:effectLst/>
                          <a:latin typeface="华文细黑" pitchFamily="2" charset="-122"/>
                          <a:ea typeface="华文细黑" pitchFamily="2" charset="-122"/>
                          <a:cs typeface="Times New Roman" panose="02020503050405090304" pitchFamily="18" charset="0"/>
                        </a:rPr>
                        <a:t>Pool-loop</a:t>
                      </a:r>
                      <a:endParaRPr lang="zh-CN" altLang="zh-CN" sz="1600" b="1" kern="100" dirty="0">
                        <a:solidFill>
                          <a:srgbClr val="000000"/>
                        </a:solidFill>
                        <a:effectLst/>
                        <a:latin typeface="华文细黑" pitchFamily="2" charset="-122"/>
                        <a:ea typeface="华文细黑" pitchFamily="2" charset="-122"/>
                        <a:cs typeface="Times New Roman" panose="02020503050405090304" pitchFamily="18" charset="0"/>
                      </a:endParaRPr>
                    </a:p>
                  </a:txBody>
                  <a:tcPr marL="68549" marR="68549" marT="0"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33399">
                        <a:tint val="40000"/>
                      </a:srgbClr>
                    </a:solidFill>
                  </a:tcPr>
                </a:tc>
              </a:tr>
              <a:tr h="351480">
                <a:tc>
                  <a:txBody>
                    <a:bodyPr/>
                    <a:lstStyle>
                      <a:lvl1pPr marL="0" algn="l" defTabSz="914400" rtl="0" eaLnBrk="1" latinLnBrk="0" hangingPunct="1">
                        <a:defRPr sz="1800" b="1" kern="1200">
                          <a:solidFill>
                            <a:schemeClr val="lt1"/>
                          </a:solidFill>
                          <a:latin typeface="Times New Roman" panose="02020503050405090304"/>
                        </a:defRPr>
                      </a:lvl1pPr>
                      <a:lvl2pPr marL="457200" algn="l" defTabSz="914400" rtl="0" eaLnBrk="1" latinLnBrk="0" hangingPunct="1">
                        <a:defRPr sz="1800" b="1" kern="1200">
                          <a:solidFill>
                            <a:schemeClr val="lt1"/>
                          </a:solidFill>
                          <a:latin typeface="Times New Roman" panose="02020503050405090304"/>
                        </a:defRPr>
                      </a:lvl2pPr>
                      <a:lvl3pPr marL="914400" algn="l" defTabSz="914400" rtl="0" eaLnBrk="1" latinLnBrk="0" hangingPunct="1">
                        <a:defRPr sz="1800" b="1" kern="1200">
                          <a:solidFill>
                            <a:schemeClr val="lt1"/>
                          </a:solidFill>
                          <a:latin typeface="Times New Roman" panose="02020503050405090304"/>
                        </a:defRPr>
                      </a:lvl3pPr>
                      <a:lvl4pPr marL="1371600" algn="l" defTabSz="914400" rtl="0" eaLnBrk="1" latinLnBrk="0" hangingPunct="1">
                        <a:defRPr sz="1800" b="1" kern="1200">
                          <a:solidFill>
                            <a:schemeClr val="lt1"/>
                          </a:solidFill>
                          <a:latin typeface="Times New Roman" panose="02020503050405090304"/>
                        </a:defRPr>
                      </a:lvl4pPr>
                      <a:lvl5pPr marL="1828800" algn="l" defTabSz="914400" rtl="0" eaLnBrk="1" latinLnBrk="0" hangingPunct="1">
                        <a:defRPr sz="1800" b="1" kern="1200">
                          <a:solidFill>
                            <a:schemeClr val="lt1"/>
                          </a:solidFill>
                          <a:latin typeface="Times New Roman" panose="02020503050405090304"/>
                        </a:defRPr>
                      </a:lvl5pPr>
                      <a:lvl6pPr marL="2286000" algn="l" defTabSz="914400" rtl="0" eaLnBrk="1" latinLnBrk="0" hangingPunct="1">
                        <a:defRPr sz="1800" b="1" kern="1200">
                          <a:solidFill>
                            <a:schemeClr val="lt1"/>
                          </a:solidFill>
                          <a:latin typeface="Times New Roman" panose="02020503050405090304"/>
                        </a:defRPr>
                      </a:lvl6pPr>
                      <a:lvl7pPr marL="2743200" algn="l" defTabSz="914400" rtl="0" eaLnBrk="1" latinLnBrk="0" hangingPunct="1">
                        <a:defRPr sz="1800" b="1" kern="1200">
                          <a:solidFill>
                            <a:schemeClr val="lt1"/>
                          </a:solidFill>
                          <a:latin typeface="Times New Roman" panose="02020503050405090304"/>
                        </a:defRPr>
                      </a:lvl7pPr>
                      <a:lvl8pPr marL="3200400" algn="l" defTabSz="914400" rtl="0" eaLnBrk="1" latinLnBrk="0" hangingPunct="1">
                        <a:defRPr sz="1800" b="1" kern="1200">
                          <a:solidFill>
                            <a:schemeClr val="lt1"/>
                          </a:solidFill>
                          <a:latin typeface="Times New Roman" panose="02020503050405090304"/>
                        </a:defRPr>
                      </a:lvl8pPr>
                      <a:lvl9pPr marL="3657600" algn="l" defTabSz="914400" rtl="0" eaLnBrk="1" latinLnBrk="0" hangingPunct="1">
                        <a:defRPr sz="1800" b="1" kern="1200">
                          <a:solidFill>
                            <a:schemeClr val="lt1"/>
                          </a:solidFill>
                          <a:latin typeface="Times New Roman" panose="02020503050405090304"/>
                        </a:defRPr>
                      </a:lvl9pPr>
                    </a:lstStyle>
                    <a:p>
                      <a:pPr algn="ctr">
                        <a:spcAft>
                          <a:spcPts val="0"/>
                        </a:spcAft>
                      </a:pPr>
                      <a:r>
                        <a:rPr lang="en-US" sz="1600" kern="100" dirty="0">
                          <a:solidFill>
                            <a:srgbClr val="FFF9F9"/>
                          </a:solidFill>
                          <a:effectLst/>
                          <a:latin typeface="华文细黑" pitchFamily="2" charset="-122"/>
                          <a:ea typeface="华文细黑" pitchFamily="2" charset="-122"/>
                          <a:cs typeface="Times New Roman" panose="02020503050405090304" pitchFamily="18" charset="0"/>
                        </a:rPr>
                        <a:t>Main coolant driven mode</a:t>
                      </a:r>
                      <a:endParaRPr lang="zh-CN" sz="1600" kern="100" dirty="0">
                        <a:solidFill>
                          <a:srgbClr val="FFF9F9"/>
                        </a:solidFill>
                        <a:effectLst/>
                        <a:latin typeface="华文细黑" pitchFamily="2" charset="-122"/>
                        <a:ea typeface="华文细黑" pitchFamily="2" charset="-122"/>
                        <a:cs typeface="Times New Roman" panose="02020503050405090304" pitchFamily="18" charset="0"/>
                      </a:endParaRPr>
                    </a:p>
                  </a:txBody>
                  <a:tcPr marL="68549" marR="68549"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solidFill>
                  </a:tcPr>
                </a:tc>
                <a:tc>
                  <a:txBody>
                    <a:bodyPr/>
                    <a:lstStyle>
                      <a:lvl1pPr marL="0" algn="l" defTabSz="914400" rtl="0" eaLnBrk="1" latinLnBrk="0" hangingPunct="1">
                        <a:defRPr sz="1800" kern="1200">
                          <a:solidFill>
                            <a:schemeClr val="dk1"/>
                          </a:solidFill>
                          <a:latin typeface="Times New Roman" panose="02020503050405090304"/>
                        </a:defRPr>
                      </a:lvl1pPr>
                      <a:lvl2pPr marL="457200" algn="l" defTabSz="914400" rtl="0" eaLnBrk="1" latinLnBrk="0" hangingPunct="1">
                        <a:defRPr sz="1800" kern="1200">
                          <a:solidFill>
                            <a:schemeClr val="dk1"/>
                          </a:solidFill>
                          <a:latin typeface="Times New Roman" panose="02020503050405090304"/>
                        </a:defRPr>
                      </a:lvl2pPr>
                      <a:lvl3pPr marL="914400" algn="l" defTabSz="914400" rtl="0" eaLnBrk="1" latinLnBrk="0" hangingPunct="1">
                        <a:defRPr sz="1800" kern="1200">
                          <a:solidFill>
                            <a:schemeClr val="dk1"/>
                          </a:solidFill>
                          <a:latin typeface="Times New Roman" panose="02020503050405090304"/>
                        </a:defRPr>
                      </a:lvl3pPr>
                      <a:lvl4pPr marL="1371600" algn="l" defTabSz="914400" rtl="0" eaLnBrk="1" latinLnBrk="0" hangingPunct="1">
                        <a:defRPr sz="1800" kern="1200">
                          <a:solidFill>
                            <a:schemeClr val="dk1"/>
                          </a:solidFill>
                          <a:latin typeface="Times New Roman" panose="02020503050405090304"/>
                        </a:defRPr>
                      </a:lvl4pPr>
                      <a:lvl5pPr marL="1828800" algn="l" defTabSz="914400" rtl="0" eaLnBrk="1" latinLnBrk="0" hangingPunct="1">
                        <a:defRPr sz="1800" kern="1200">
                          <a:solidFill>
                            <a:schemeClr val="dk1"/>
                          </a:solidFill>
                          <a:latin typeface="Times New Roman" panose="02020503050405090304"/>
                        </a:defRPr>
                      </a:lvl5pPr>
                      <a:lvl6pPr marL="2286000" algn="l" defTabSz="914400" rtl="0" eaLnBrk="1" latinLnBrk="0" hangingPunct="1">
                        <a:defRPr sz="1800" kern="1200">
                          <a:solidFill>
                            <a:schemeClr val="dk1"/>
                          </a:solidFill>
                          <a:latin typeface="Times New Roman" panose="02020503050405090304"/>
                        </a:defRPr>
                      </a:lvl6pPr>
                      <a:lvl7pPr marL="2743200" algn="l" defTabSz="914400" rtl="0" eaLnBrk="1" latinLnBrk="0" hangingPunct="1">
                        <a:defRPr sz="1800" kern="1200">
                          <a:solidFill>
                            <a:schemeClr val="dk1"/>
                          </a:solidFill>
                          <a:latin typeface="Times New Roman" panose="02020503050405090304"/>
                        </a:defRPr>
                      </a:lvl7pPr>
                      <a:lvl8pPr marL="3200400" algn="l" defTabSz="914400" rtl="0" eaLnBrk="1" latinLnBrk="0" hangingPunct="1">
                        <a:defRPr sz="1800" kern="1200">
                          <a:solidFill>
                            <a:schemeClr val="dk1"/>
                          </a:solidFill>
                          <a:latin typeface="Times New Roman" panose="02020503050405090304"/>
                        </a:defRPr>
                      </a:lvl8pPr>
                      <a:lvl9pPr marL="3657600" algn="l" defTabSz="914400" rtl="0" eaLnBrk="1" latinLnBrk="0" hangingPunct="1">
                        <a:defRPr sz="1800" kern="1200">
                          <a:solidFill>
                            <a:schemeClr val="dk1"/>
                          </a:solidFill>
                          <a:latin typeface="Times New Roman" panose="02020503050405090304"/>
                        </a:defRPr>
                      </a:lvl9p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1" kern="100" dirty="0">
                          <a:solidFill>
                            <a:srgbClr val="000000"/>
                          </a:solidFill>
                          <a:effectLst/>
                          <a:latin typeface="华文细黑" pitchFamily="2" charset="-122"/>
                          <a:ea typeface="华文细黑" pitchFamily="2" charset="-122"/>
                          <a:cs typeface="Times New Roman" panose="02020503050405090304" pitchFamily="18" charset="0"/>
                        </a:rPr>
                        <a:t>Forced circulation</a:t>
                      </a:r>
                      <a:endParaRPr lang="zh-CN" altLang="zh-CN" sz="1600" b="1" kern="100" dirty="0">
                        <a:solidFill>
                          <a:srgbClr val="000000"/>
                        </a:solidFill>
                        <a:effectLst/>
                        <a:latin typeface="华文细黑" pitchFamily="2" charset="-122"/>
                        <a:ea typeface="华文细黑" pitchFamily="2" charset="-122"/>
                        <a:cs typeface="Times New Roman" panose="02020503050405090304" pitchFamily="18" charset="0"/>
                      </a:endParaRPr>
                    </a:p>
                  </a:txBody>
                  <a:tcPr marL="68549" marR="68549" marT="0"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33399">
                        <a:tint val="20000"/>
                      </a:srgbClr>
                    </a:solidFill>
                  </a:tcPr>
                </a:tc>
              </a:tr>
              <a:tr h="351480">
                <a:tc>
                  <a:txBody>
                    <a:bodyPr/>
                    <a:lstStyle>
                      <a:lvl1pPr marL="0" algn="l" defTabSz="914400" rtl="0" eaLnBrk="1" latinLnBrk="0" hangingPunct="1">
                        <a:defRPr sz="1800" b="1" kern="1200">
                          <a:solidFill>
                            <a:schemeClr val="lt1"/>
                          </a:solidFill>
                          <a:latin typeface="Times New Roman" panose="02020503050405090304"/>
                        </a:defRPr>
                      </a:lvl1pPr>
                      <a:lvl2pPr marL="457200" algn="l" defTabSz="914400" rtl="0" eaLnBrk="1" latinLnBrk="0" hangingPunct="1">
                        <a:defRPr sz="1800" b="1" kern="1200">
                          <a:solidFill>
                            <a:schemeClr val="lt1"/>
                          </a:solidFill>
                          <a:latin typeface="Times New Roman" panose="02020503050405090304"/>
                        </a:defRPr>
                      </a:lvl2pPr>
                      <a:lvl3pPr marL="914400" algn="l" defTabSz="914400" rtl="0" eaLnBrk="1" latinLnBrk="0" hangingPunct="1">
                        <a:defRPr sz="1800" b="1" kern="1200">
                          <a:solidFill>
                            <a:schemeClr val="lt1"/>
                          </a:solidFill>
                          <a:latin typeface="Times New Roman" panose="02020503050405090304"/>
                        </a:defRPr>
                      </a:lvl3pPr>
                      <a:lvl4pPr marL="1371600" algn="l" defTabSz="914400" rtl="0" eaLnBrk="1" latinLnBrk="0" hangingPunct="1">
                        <a:defRPr sz="1800" b="1" kern="1200">
                          <a:solidFill>
                            <a:schemeClr val="lt1"/>
                          </a:solidFill>
                          <a:latin typeface="Times New Roman" panose="02020503050405090304"/>
                        </a:defRPr>
                      </a:lvl4pPr>
                      <a:lvl5pPr marL="1828800" algn="l" defTabSz="914400" rtl="0" eaLnBrk="1" latinLnBrk="0" hangingPunct="1">
                        <a:defRPr sz="1800" b="1" kern="1200">
                          <a:solidFill>
                            <a:schemeClr val="lt1"/>
                          </a:solidFill>
                          <a:latin typeface="Times New Roman" panose="02020503050405090304"/>
                        </a:defRPr>
                      </a:lvl5pPr>
                      <a:lvl6pPr marL="2286000" algn="l" defTabSz="914400" rtl="0" eaLnBrk="1" latinLnBrk="0" hangingPunct="1">
                        <a:defRPr sz="1800" b="1" kern="1200">
                          <a:solidFill>
                            <a:schemeClr val="lt1"/>
                          </a:solidFill>
                          <a:latin typeface="Times New Roman" panose="02020503050405090304"/>
                        </a:defRPr>
                      </a:lvl6pPr>
                      <a:lvl7pPr marL="2743200" algn="l" defTabSz="914400" rtl="0" eaLnBrk="1" latinLnBrk="0" hangingPunct="1">
                        <a:defRPr sz="1800" b="1" kern="1200">
                          <a:solidFill>
                            <a:schemeClr val="lt1"/>
                          </a:solidFill>
                          <a:latin typeface="Times New Roman" panose="02020503050405090304"/>
                        </a:defRPr>
                      </a:lvl7pPr>
                      <a:lvl8pPr marL="3200400" algn="l" defTabSz="914400" rtl="0" eaLnBrk="1" latinLnBrk="0" hangingPunct="1">
                        <a:defRPr sz="1800" b="1" kern="1200">
                          <a:solidFill>
                            <a:schemeClr val="lt1"/>
                          </a:solidFill>
                          <a:latin typeface="Times New Roman" panose="02020503050405090304"/>
                        </a:defRPr>
                      </a:lvl8pPr>
                      <a:lvl9pPr marL="3657600" algn="l" defTabSz="914400" rtl="0" eaLnBrk="1" latinLnBrk="0" hangingPunct="1">
                        <a:defRPr sz="1800" b="1" kern="1200">
                          <a:solidFill>
                            <a:schemeClr val="lt1"/>
                          </a:solidFill>
                          <a:latin typeface="Times New Roman" panose="02020503050405090304"/>
                        </a:defRPr>
                      </a:lvl9pPr>
                    </a:lstStyle>
                    <a:p>
                      <a:pPr algn="ctr">
                        <a:spcAft>
                          <a:spcPts val="0"/>
                        </a:spcAft>
                      </a:pPr>
                      <a:r>
                        <a:rPr lang="en-US" sz="1600" kern="100" dirty="0">
                          <a:solidFill>
                            <a:srgbClr val="FFF9F9"/>
                          </a:solidFill>
                          <a:effectLst/>
                          <a:latin typeface="华文细黑" pitchFamily="2" charset="-122"/>
                          <a:ea typeface="华文细黑" pitchFamily="2" charset="-122"/>
                          <a:cs typeface="Times New Roman" panose="02020503050405090304" pitchFamily="18" charset="0"/>
                        </a:rPr>
                        <a:t>    </a:t>
                      </a:r>
                      <a:r>
                        <a:rPr lang="en-US" altLang="zh-CN" sz="1600" kern="100" dirty="0">
                          <a:solidFill>
                            <a:srgbClr val="FFF9F9"/>
                          </a:solidFill>
                          <a:effectLst/>
                          <a:latin typeface="华文细黑" pitchFamily="2" charset="-122"/>
                          <a:ea typeface="华文细黑" pitchFamily="2" charset="-122"/>
                          <a:cs typeface="Times New Roman" panose="02020503050405090304" pitchFamily="18" charset="0"/>
                        </a:rPr>
                        <a:t>Coolant</a:t>
                      </a:r>
                      <a:endParaRPr lang="zh-CN" sz="1600" kern="100" dirty="0">
                        <a:solidFill>
                          <a:srgbClr val="FFF9F9"/>
                        </a:solidFill>
                        <a:effectLst/>
                        <a:latin typeface="华文细黑" pitchFamily="2" charset="-122"/>
                        <a:ea typeface="华文细黑" pitchFamily="2" charset="-122"/>
                        <a:cs typeface="Times New Roman" panose="02020503050405090304" pitchFamily="18" charset="0"/>
                      </a:endParaRPr>
                    </a:p>
                  </a:txBody>
                  <a:tcPr marL="68549" marR="68549"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solidFill>
                  </a:tcPr>
                </a:tc>
                <a:tc>
                  <a:txBody>
                    <a:bodyPr/>
                    <a:lstStyle>
                      <a:lvl1pPr marL="0" algn="l" defTabSz="914400" rtl="0" eaLnBrk="1" latinLnBrk="0" hangingPunct="1">
                        <a:defRPr sz="1800" kern="1200">
                          <a:solidFill>
                            <a:schemeClr val="dk1"/>
                          </a:solidFill>
                          <a:latin typeface="Times New Roman" panose="02020503050405090304"/>
                        </a:defRPr>
                      </a:lvl1pPr>
                      <a:lvl2pPr marL="457200" algn="l" defTabSz="914400" rtl="0" eaLnBrk="1" latinLnBrk="0" hangingPunct="1">
                        <a:defRPr sz="1800" kern="1200">
                          <a:solidFill>
                            <a:schemeClr val="dk1"/>
                          </a:solidFill>
                          <a:latin typeface="Times New Roman" panose="02020503050405090304"/>
                        </a:defRPr>
                      </a:lvl2pPr>
                      <a:lvl3pPr marL="914400" algn="l" defTabSz="914400" rtl="0" eaLnBrk="1" latinLnBrk="0" hangingPunct="1">
                        <a:defRPr sz="1800" kern="1200">
                          <a:solidFill>
                            <a:schemeClr val="dk1"/>
                          </a:solidFill>
                          <a:latin typeface="Times New Roman" panose="02020503050405090304"/>
                        </a:defRPr>
                      </a:lvl3pPr>
                      <a:lvl4pPr marL="1371600" algn="l" defTabSz="914400" rtl="0" eaLnBrk="1" latinLnBrk="0" hangingPunct="1">
                        <a:defRPr sz="1800" kern="1200">
                          <a:solidFill>
                            <a:schemeClr val="dk1"/>
                          </a:solidFill>
                          <a:latin typeface="Times New Roman" panose="02020503050405090304"/>
                        </a:defRPr>
                      </a:lvl4pPr>
                      <a:lvl5pPr marL="1828800" algn="l" defTabSz="914400" rtl="0" eaLnBrk="1" latinLnBrk="0" hangingPunct="1">
                        <a:defRPr sz="1800" kern="1200">
                          <a:solidFill>
                            <a:schemeClr val="dk1"/>
                          </a:solidFill>
                          <a:latin typeface="Times New Roman" panose="02020503050405090304"/>
                        </a:defRPr>
                      </a:lvl5pPr>
                      <a:lvl6pPr marL="2286000" algn="l" defTabSz="914400" rtl="0" eaLnBrk="1" latinLnBrk="0" hangingPunct="1">
                        <a:defRPr sz="1800" kern="1200">
                          <a:solidFill>
                            <a:schemeClr val="dk1"/>
                          </a:solidFill>
                          <a:latin typeface="Times New Roman" panose="02020503050405090304"/>
                        </a:defRPr>
                      </a:lvl6pPr>
                      <a:lvl7pPr marL="2743200" algn="l" defTabSz="914400" rtl="0" eaLnBrk="1" latinLnBrk="0" hangingPunct="1">
                        <a:defRPr sz="1800" kern="1200">
                          <a:solidFill>
                            <a:schemeClr val="dk1"/>
                          </a:solidFill>
                          <a:latin typeface="Times New Roman" panose="02020503050405090304"/>
                        </a:defRPr>
                      </a:lvl7pPr>
                      <a:lvl8pPr marL="3200400" algn="l" defTabSz="914400" rtl="0" eaLnBrk="1" latinLnBrk="0" hangingPunct="1">
                        <a:defRPr sz="1800" kern="1200">
                          <a:solidFill>
                            <a:schemeClr val="dk1"/>
                          </a:solidFill>
                          <a:latin typeface="Times New Roman" panose="02020503050405090304"/>
                        </a:defRPr>
                      </a:lvl8pPr>
                      <a:lvl9pPr marL="3657600" algn="l" defTabSz="914400" rtl="0" eaLnBrk="1" latinLnBrk="0" hangingPunct="1">
                        <a:defRPr sz="1800" kern="1200">
                          <a:solidFill>
                            <a:schemeClr val="dk1"/>
                          </a:solidFill>
                          <a:latin typeface="Times New Roman" panose="02020503050405090304"/>
                        </a:defRPr>
                      </a:lvl9p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1" kern="100" dirty="0">
                          <a:solidFill>
                            <a:srgbClr val="000000"/>
                          </a:solidFill>
                          <a:effectLst/>
                          <a:latin typeface="华文细黑" pitchFamily="2" charset="-122"/>
                          <a:ea typeface="华文细黑" pitchFamily="2" charset="-122"/>
                          <a:cs typeface="Times New Roman" panose="02020503050405090304" pitchFamily="18" charset="0"/>
                        </a:rPr>
                        <a:t>LBE</a:t>
                      </a:r>
                      <a:endParaRPr lang="zh-CN" altLang="zh-CN" sz="1600" b="1" kern="100" dirty="0">
                        <a:solidFill>
                          <a:srgbClr val="000000"/>
                        </a:solidFill>
                        <a:effectLst/>
                        <a:latin typeface="华文细黑" pitchFamily="2" charset="-122"/>
                        <a:ea typeface="华文细黑" pitchFamily="2" charset="-122"/>
                        <a:cs typeface="Times New Roman" panose="02020503050405090304" pitchFamily="18" charset="0"/>
                      </a:endParaRPr>
                    </a:p>
                  </a:txBody>
                  <a:tcPr marL="68549" marR="68549" marT="0"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33399">
                        <a:tint val="40000"/>
                      </a:srgbClr>
                    </a:solidFill>
                  </a:tcPr>
                </a:tc>
              </a:tr>
              <a:tr h="351480">
                <a:tc>
                  <a:txBody>
                    <a:bodyPr/>
                    <a:lstStyle>
                      <a:lvl1pPr marL="0" algn="l" defTabSz="914400" rtl="0" eaLnBrk="1" latinLnBrk="0" hangingPunct="1">
                        <a:defRPr sz="1800" b="1" kern="1200">
                          <a:solidFill>
                            <a:schemeClr val="lt1"/>
                          </a:solidFill>
                          <a:latin typeface="Times New Roman" panose="02020503050405090304"/>
                        </a:defRPr>
                      </a:lvl1pPr>
                      <a:lvl2pPr marL="457200" algn="l" defTabSz="914400" rtl="0" eaLnBrk="1" latinLnBrk="0" hangingPunct="1">
                        <a:defRPr sz="1800" b="1" kern="1200">
                          <a:solidFill>
                            <a:schemeClr val="lt1"/>
                          </a:solidFill>
                          <a:latin typeface="Times New Roman" panose="02020503050405090304"/>
                        </a:defRPr>
                      </a:lvl2pPr>
                      <a:lvl3pPr marL="914400" algn="l" defTabSz="914400" rtl="0" eaLnBrk="1" latinLnBrk="0" hangingPunct="1">
                        <a:defRPr sz="1800" b="1" kern="1200">
                          <a:solidFill>
                            <a:schemeClr val="lt1"/>
                          </a:solidFill>
                          <a:latin typeface="Times New Roman" panose="02020503050405090304"/>
                        </a:defRPr>
                      </a:lvl3pPr>
                      <a:lvl4pPr marL="1371600" algn="l" defTabSz="914400" rtl="0" eaLnBrk="1" latinLnBrk="0" hangingPunct="1">
                        <a:defRPr sz="1800" b="1" kern="1200">
                          <a:solidFill>
                            <a:schemeClr val="lt1"/>
                          </a:solidFill>
                          <a:latin typeface="Times New Roman" panose="02020503050405090304"/>
                        </a:defRPr>
                      </a:lvl4pPr>
                      <a:lvl5pPr marL="1828800" algn="l" defTabSz="914400" rtl="0" eaLnBrk="1" latinLnBrk="0" hangingPunct="1">
                        <a:defRPr sz="1800" b="1" kern="1200">
                          <a:solidFill>
                            <a:schemeClr val="lt1"/>
                          </a:solidFill>
                          <a:latin typeface="Times New Roman" panose="02020503050405090304"/>
                        </a:defRPr>
                      </a:lvl5pPr>
                      <a:lvl6pPr marL="2286000" algn="l" defTabSz="914400" rtl="0" eaLnBrk="1" latinLnBrk="0" hangingPunct="1">
                        <a:defRPr sz="1800" b="1" kern="1200">
                          <a:solidFill>
                            <a:schemeClr val="lt1"/>
                          </a:solidFill>
                          <a:latin typeface="Times New Roman" panose="02020503050405090304"/>
                        </a:defRPr>
                      </a:lvl6pPr>
                      <a:lvl7pPr marL="2743200" algn="l" defTabSz="914400" rtl="0" eaLnBrk="1" latinLnBrk="0" hangingPunct="1">
                        <a:defRPr sz="1800" b="1" kern="1200">
                          <a:solidFill>
                            <a:schemeClr val="lt1"/>
                          </a:solidFill>
                          <a:latin typeface="Times New Roman" panose="02020503050405090304"/>
                        </a:defRPr>
                      </a:lvl7pPr>
                      <a:lvl8pPr marL="3200400" algn="l" defTabSz="914400" rtl="0" eaLnBrk="1" latinLnBrk="0" hangingPunct="1">
                        <a:defRPr sz="1800" b="1" kern="1200">
                          <a:solidFill>
                            <a:schemeClr val="lt1"/>
                          </a:solidFill>
                          <a:latin typeface="Times New Roman" panose="02020503050405090304"/>
                        </a:defRPr>
                      </a:lvl8pPr>
                      <a:lvl9pPr marL="3657600" algn="l" defTabSz="914400" rtl="0" eaLnBrk="1" latinLnBrk="0" hangingPunct="1">
                        <a:defRPr sz="1800" b="1" kern="1200">
                          <a:solidFill>
                            <a:schemeClr val="lt1"/>
                          </a:solidFill>
                          <a:latin typeface="Times New Roman" panose="02020503050405090304"/>
                        </a:defRPr>
                      </a:lvl9pPr>
                    </a:lstStyle>
                    <a:p>
                      <a:pPr algn="ctr">
                        <a:spcAft>
                          <a:spcPts val="0"/>
                        </a:spcAft>
                      </a:pPr>
                      <a:r>
                        <a:rPr lang="en-US" sz="1600" kern="100" dirty="0">
                          <a:solidFill>
                            <a:srgbClr val="FFF9F9"/>
                          </a:solidFill>
                          <a:effectLst/>
                          <a:latin typeface="华文细黑" pitchFamily="2" charset="-122"/>
                          <a:ea typeface="华文细黑" pitchFamily="2" charset="-122"/>
                          <a:cs typeface="Times New Roman" panose="02020503050405090304" pitchFamily="18" charset="0"/>
                        </a:rPr>
                        <a:t>Main coolant pressure</a:t>
                      </a:r>
                      <a:endParaRPr lang="zh-CN" sz="1600" kern="100" dirty="0">
                        <a:solidFill>
                          <a:srgbClr val="FFF9F9"/>
                        </a:solidFill>
                        <a:effectLst/>
                        <a:latin typeface="华文细黑" pitchFamily="2" charset="-122"/>
                        <a:ea typeface="华文细黑" pitchFamily="2" charset="-122"/>
                        <a:cs typeface="Times New Roman" panose="02020503050405090304" pitchFamily="18" charset="0"/>
                      </a:endParaRPr>
                    </a:p>
                  </a:txBody>
                  <a:tcPr marL="68549" marR="68549"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solidFill>
                  </a:tcPr>
                </a:tc>
                <a:tc>
                  <a:txBody>
                    <a:bodyPr/>
                    <a:lstStyle>
                      <a:lvl1pPr marL="0" algn="l" defTabSz="914400" rtl="0" eaLnBrk="1" latinLnBrk="0" hangingPunct="1">
                        <a:defRPr sz="1800" kern="1200">
                          <a:solidFill>
                            <a:schemeClr val="dk1"/>
                          </a:solidFill>
                          <a:latin typeface="Times New Roman" panose="02020503050405090304"/>
                        </a:defRPr>
                      </a:lvl1pPr>
                      <a:lvl2pPr marL="457200" algn="l" defTabSz="914400" rtl="0" eaLnBrk="1" latinLnBrk="0" hangingPunct="1">
                        <a:defRPr sz="1800" kern="1200">
                          <a:solidFill>
                            <a:schemeClr val="dk1"/>
                          </a:solidFill>
                          <a:latin typeface="Times New Roman" panose="02020503050405090304"/>
                        </a:defRPr>
                      </a:lvl2pPr>
                      <a:lvl3pPr marL="914400" algn="l" defTabSz="914400" rtl="0" eaLnBrk="1" latinLnBrk="0" hangingPunct="1">
                        <a:defRPr sz="1800" kern="1200">
                          <a:solidFill>
                            <a:schemeClr val="dk1"/>
                          </a:solidFill>
                          <a:latin typeface="Times New Roman" panose="02020503050405090304"/>
                        </a:defRPr>
                      </a:lvl3pPr>
                      <a:lvl4pPr marL="1371600" algn="l" defTabSz="914400" rtl="0" eaLnBrk="1" latinLnBrk="0" hangingPunct="1">
                        <a:defRPr sz="1800" kern="1200">
                          <a:solidFill>
                            <a:schemeClr val="dk1"/>
                          </a:solidFill>
                          <a:latin typeface="Times New Roman" panose="02020503050405090304"/>
                        </a:defRPr>
                      </a:lvl4pPr>
                      <a:lvl5pPr marL="1828800" algn="l" defTabSz="914400" rtl="0" eaLnBrk="1" latinLnBrk="0" hangingPunct="1">
                        <a:defRPr sz="1800" kern="1200">
                          <a:solidFill>
                            <a:schemeClr val="dk1"/>
                          </a:solidFill>
                          <a:latin typeface="Times New Roman" panose="02020503050405090304"/>
                        </a:defRPr>
                      </a:lvl5pPr>
                      <a:lvl6pPr marL="2286000" algn="l" defTabSz="914400" rtl="0" eaLnBrk="1" latinLnBrk="0" hangingPunct="1">
                        <a:defRPr sz="1800" kern="1200">
                          <a:solidFill>
                            <a:schemeClr val="dk1"/>
                          </a:solidFill>
                          <a:latin typeface="Times New Roman" panose="02020503050405090304"/>
                        </a:defRPr>
                      </a:lvl6pPr>
                      <a:lvl7pPr marL="2743200" algn="l" defTabSz="914400" rtl="0" eaLnBrk="1" latinLnBrk="0" hangingPunct="1">
                        <a:defRPr sz="1800" kern="1200">
                          <a:solidFill>
                            <a:schemeClr val="dk1"/>
                          </a:solidFill>
                          <a:latin typeface="Times New Roman" panose="02020503050405090304"/>
                        </a:defRPr>
                      </a:lvl7pPr>
                      <a:lvl8pPr marL="3200400" algn="l" defTabSz="914400" rtl="0" eaLnBrk="1" latinLnBrk="0" hangingPunct="1">
                        <a:defRPr sz="1800" kern="1200">
                          <a:solidFill>
                            <a:schemeClr val="dk1"/>
                          </a:solidFill>
                          <a:latin typeface="Times New Roman" panose="02020503050405090304"/>
                        </a:defRPr>
                      </a:lvl8pPr>
                      <a:lvl9pPr marL="3657600" algn="l" defTabSz="914400" rtl="0" eaLnBrk="1" latinLnBrk="0" hangingPunct="1">
                        <a:defRPr sz="1800" kern="1200">
                          <a:solidFill>
                            <a:schemeClr val="dk1"/>
                          </a:solidFill>
                          <a:latin typeface="Times New Roman" panose="02020503050405090304"/>
                        </a:defRPr>
                      </a:lvl9p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1" kern="100" dirty="0">
                          <a:solidFill>
                            <a:srgbClr val="000000"/>
                          </a:solidFill>
                          <a:effectLst/>
                          <a:latin typeface="华文细黑" pitchFamily="2" charset="-122"/>
                          <a:ea typeface="华文细黑" pitchFamily="2" charset="-122"/>
                          <a:cs typeface="Times New Roman" panose="02020503050405090304" pitchFamily="18" charset="0"/>
                        </a:rPr>
                        <a:t>Normal</a:t>
                      </a:r>
                      <a:endParaRPr lang="zh-CN" altLang="zh-CN" sz="1600" b="1" kern="100" dirty="0">
                        <a:solidFill>
                          <a:srgbClr val="000000"/>
                        </a:solidFill>
                        <a:effectLst/>
                        <a:latin typeface="华文细黑" pitchFamily="2" charset="-122"/>
                        <a:ea typeface="华文细黑" pitchFamily="2" charset="-122"/>
                        <a:cs typeface="Times New Roman" panose="02020503050405090304" pitchFamily="18" charset="0"/>
                      </a:endParaRPr>
                    </a:p>
                  </a:txBody>
                  <a:tcPr marL="68549" marR="68549" marT="0"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33399">
                        <a:tint val="20000"/>
                      </a:srgbClr>
                    </a:solidFill>
                  </a:tcPr>
                </a:tc>
              </a:tr>
              <a:tr h="351480">
                <a:tc>
                  <a:txBody>
                    <a:bodyPr/>
                    <a:lstStyle>
                      <a:lvl1pPr marL="0" algn="l" defTabSz="914400" rtl="0" eaLnBrk="1" latinLnBrk="0" hangingPunct="1">
                        <a:defRPr sz="1800" b="1" kern="1200">
                          <a:solidFill>
                            <a:schemeClr val="lt1"/>
                          </a:solidFill>
                          <a:latin typeface="Times New Roman" panose="02020503050405090304"/>
                        </a:defRPr>
                      </a:lvl1pPr>
                      <a:lvl2pPr marL="457200" algn="l" defTabSz="914400" rtl="0" eaLnBrk="1" latinLnBrk="0" hangingPunct="1">
                        <a:defRPr sz="1800" b="1" kern="1200">
                          <a:solidFill>
                            <a:schemeClr val="lt1"/>
                          </a:solidFill>
                          <a:latin typeface="Times New Roman" panose="02020503050405090304"/>
                        </a:defRPr>
                      </a:lvl2pPr>
                      <a:lvl3pPr marL="914400" algn="l" defTabSz="914400" rtl="0" eaLnBrk="1" latinLnBrk="0" hangingPunct="1">
                        <a:defRPr sz="1800" b="1" kern="1200">
                          <a:solidFill>
                            <a:schemeClr val="lt1"/>
                          </a:solidFill>
                          <a:latin typeface="Times New Roman" panose="02020503050405090304"/>
                        </a:defRPr>
                      </a:lvl3pPr>
                      <a:lvl4pPr marL="1371600" algn="l" defTabSz="914400" rtl="0" eaLnBrk="1" latinLnBrk="0" hangingPunct="1">
                        <a:defRPr sz="1800" b="1" kern="1200">
                          <a:solidFill>
                            <a:schemeClr val="lt1"/>
                          </a:solidFill>
                          <a:latin typeface="Times New Roman" panose="02020503050405090304"/>
                        </a:defRPr>
                      </a:lvl4pPr>
                      <a:lvl5pPr marL="1828800" algn="l" defTabSz="914400" rtl="0" eaLnBrk="1" latinLnBrk="0" hangingPunct="1">
                        <a:defRPr sz="1800" b="1" kern="1200">
                          <a:solidFill>
                            <a:schemeClr val="lt1"/>
                          </a:solidFill>
                          <a:latin typeface="Times New Roman" panose="02020503050405090304"/>
                        </a:defRPr>
                      </a:lvl5pPr>
                      <a:lvl6pPr marL="2286000" algn="l" defTabSz="914400" rtl="0" eaLnBrk="1" latinLnBrk="0" hangingPunct="1">
                        <a:defRPr sz="1800" b="1" kern="1200">
                          <a:solidFill>
                            <a:schemeClr val="lt1"/>
                          </a:solidFill>
                          <a:latin typeface="Times New Roman" panose="02020503050405090304"/>
                        </a:defRPr>
                      </a:lvl6pPr>
                      <a:lvl7pPr marL="2743200" algn="l" defTabSz="914400" rtl="0" eaLnBrk="1" latinLnBrk="0" hangingPunct="1">
                        <a:defRPr sz="1800" b="1" kern="1200">
                          <a:solidFill>
                            <a:schemeClr val="lt1"/>
                          </a:solidFill>
                          <a:latin typeface="Times New Roman" panose="02020503050405090304"/>
                        </a:defRPr>
                      </a:lvl7pPr>
                      <a:lvl8pPr marL="3200400" algn="l" defTabSz="914400" rtl="0" eaLnBrk="1" latinLnBrk="0" hangingPunct="1">
                        <a:defRPr sz="1800" b="1" kern="1200">
                          <a:solidFill>
                            <a:schemeClr val="lt1"/>
                          </a:solidFill>
                          <a:latin typeface="Times New Roman" panose="02020503050405090304"/>
                        </a:defRPr>
                      </a:lvl8pPr>
                      <a:lvl9pPr marL="3657600" algn="l" defTabSz="914400" rtl="0" eaLnBrk="1" latinLnBrk="0" hangingPunct="1">
                        <a:defRPr sz="1800" b="1" kern="1200">
                          <a:solidFill>
                            <a:schemeClr val="lt1"/>
                          </a:solidFill>
                          <a:latin typeface="Times New Roman" panose="02020503050405090304"/>
                        </a:defRPr>
                      </a:lvl9pPr>
                    </a:lstStyle>
                    <a:p>
                      <a:pPr algn="ctr">
                        <a:spcAft>
                          <a:spcPts val="0"/>
                        </a:spcAft>
                      </a:pPr>
                      <a:r>
                        <a:rPr lang="en-US" sz="1600" kern="100" dirty="0">
                          <a:solidFill>
                            <a:srgbClr val="FFF9F9"/>
                          </a:solidFill>
                          <a:effectLst/>
                          <a:latin typeface="华文细黑" pitchFamily="2" charset="-122"/>
                          <a:ea typeface="华文细黑" pitchFamily="2" charset="-122"/>
                          <a:cs typeface="Times New Roman" panose="02020503050405090304" pitchFamily="18" charset="0"/>
                        </a:rPr>
                        <a:t>Main coolant temp</a:t>
                      </a:r>
                      <a:endParaRPr lang="zh-CN" sz="1600" kern="100" dirty="0">
                        <a:solidFill>
                          <a:srgbClr val="FFF9F9"/>
                        </a:solidFill>
                        <a:effectLst/>
                        <a:latin typeface="华文细黑" pitchFamily="2" charset="-122"/>
                        <a:ea typeface="华文细黑" pitchFamily="2" charset="-122"/>
                        <a:cs typeface="Times New Roman" panose="02020503050405090304" pitchFamily="18" charset="0"/>
                      </a:endParaRPr>
                    </a:p>
                  </a:txBody>
                  <a:tcPr marL="68549" marR="68549"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solidFill>
                  </a:tcPr>
                </a:tc>
                <a:tc>
                  <a:txBody>
                    <a:bodyPr/>
                    <a:lstStyle>
                      <a:lvl1pPr marL="0" algn="l" defTabSz="914400" rtl="0" eaLnBrk="1" latinLnBrk="0" hangingPunct="1">
                        <a:defRPr sz="1800" kern="1200">
                          <a:solidFill>
                            <a:schemeClr val="dk1"/>
                          </a:solidFill>
                          <a:latin typeface="Times New Roman" panose="02020503050405090304"/>
                        </a:defRPr>
                      </a:lvl1pPr>
                      <a:lvl2pPr marL="457200" algn="l" defTabSz="914400" rtl="0" eaLnBrk="1" latinLnBrk="0" hangingPunct="1">
                        <a:defRPr sz="1800" kern="1200">
                          <a:solidFill>
                            <a:schemeClr val="dk1"/>
                          </a:solidFill>
                          <a:latin typeface="Times New Roman" panose="02020503050405090304"/>
                        </a:defRPr>
                      </a:lvl2pPr>
                      <a:lvl3pPr marL="914400" algn="l" defTabSz="914400" rtl="0" eaLnBrk="1" latinLnBrk="0" hangingPunct="1">
                        <a:defRPr sz="1800" kern="1200">
                          <a:solidFill>
                            <a:schemeClr val="dk1"/>
                          </a:solidFill>
                          <a:latin typeface="Times New Roman" panose="02020503050405090304"/>
                        </a:defRPr>
                      </a:lvl3pPr>
                      <a:lvl4pPr marL="1371600" algn="l" defTabSz="914400" rtl="0" eaLnBrk="1" latinLnBrk="0" hangingPunct="1">
                        <a:defRPr sz="1800" kern="1200">
                          <a:solidFill>
                            <a:schemeClr val="dk1"/>
                          </a:solidFill>
                          <a:latin typeface="Times New Roman" panose="02020503050405090304"/>
                        </a:defRPr>
                      </a:lvl4pPr>
                      <a:lvl5pPr marL="1828800" algn="l" defTabSz="914400" rtl="0" eaLnBrk="1" latinLnBrk="0" hangingPunct="1">
                        <a:defRPr sz="1800" kern="1200">
                          <a:solidFill>
                            <a:schemeClr val="dk1"/>
                          </a:solidFill>
                          <a:latin typeface="Times New Roman" panose="02020503050405090304"/>
                        </a:defRPr>
                      </a:lvl5pPr>
                      <a:lvl6pPr marL="2286000" algn="l" defTabSz="914400" rtl="0" eaLnBrk="1" latinLnBrk="0" hangingPunct="1">
                        <a:defRPr sz="1800" kern="1200">
                          <a:solidFill>
                            <a:schemeClr val="dk1"/>
                          </a:solidFill>
                          <a:latin typeface="Times New Roman" panose="02020503050405090304"/>
                        </a:defRPr>
                      </a:lvl6pPr>
                      <a:lvl7pPr marL="2743200" algn="l" defTabSz="914400" rtl="0" eaLnBrk="1" latinLnBrk="0" hangingPunct="1">
                        <a:defRPr sz="1800" kern="1200">
                          <a:solidFill>
                            <a:schemeClr val="dk1"/>
                          </a:solidFill>
                          <a:latin typeface="Times New Roman" panose="02020503050405090304"/>
                        </a:defRPr>
                      </a:lvl7pPr>
                      <a:lvl8pPr marL="3200400" algn="l" defTabSz="914400" rtl="0" eaLnBrk="1" latinLnBrk="0" hangingPunct="1">
                        <a:defRPr sz="1800" kern="1200">
                          <a:solidFill>
                            <a:schemeClr val="dk1"/>
                          </a:solidFill>
                          <a:latin typeface="Times New Roman" panose="02020503050405090304"/>
                        </a:defRPr>
                      </a:lvl8pPr>
                      <a:lvl9pPr marL="3657600" algn="l" defTabSz="914400" rtl="0" eaLnBrk="1" latinLnBrk="0" hangingPunct="1">
                        <a:defRPr sz="1800" kern="1200">
                          <a:solidFill>
                            <a:schemeClr val="dk1"/>
                          </a:solidFill>
                          <a:latin typeface="Times New Roman" panose="02020503050405090304"/>
                        </a:defRPr>
                      </a:lvl9p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1" kern="100" dirty="0">
                          <a:solidFill>
                            <a:srgbClr val="000000"/>
                          </a:solidFill>
                          <a:effectLst/>
                          <a:latin typeface="华文细黑" pitchFamily="2" charset="-122"/>
                          <a:ea typeface="华文细黑" pitchFamily="2" charset="-122"/>
                          <a:cs typeface="Times New Roman" panose="02020503050405090304" pitchFamily="18" charset="0"/>
                        </a:rPr>
                        <a:t>280-380</a:t>
                      </a:r>
                      <a:r>
                        <a:rPr lang="ja-JP" altLang="zh-CN" sz="1600" b="1" kern="100" dirty="0">
                          <a:solidFill>
                            <a:srgbClr val="000000"/>
                          </a:solidFill>
                          <a:effectLst/>
                          <a:latin typeface="华文细黑" pitchFamily="2" charset="-122"/>
                          <a:ea typeface="华文细黑" pitchFamily="2" charset="-122"/>
                          <a:cs typeface="Times New Roman" panose="02020503050405090304" pitchFamily="18" charset="0"/>
                        </a:rPr>
                        <a:t>℃</a:t>
                      </a:r>
                      <a:endParaRPr lang="zh-CN" altLang="zh-CN" sz="1600" b="1" kern="100" dirty="0">
                        <a:solidFill>
                          <a:srgbClr val="000000"/>
                        </a:solidFill>
                        <a:effectLst/>
                        <a:latin typeface="华文细黑" pitchFamily="2" charset="-122"/>
                        <a:ea typeface="华文细黑" pitchFamily="2" charset="-122"/>
                        <a:cs typeface="Times New Roman" panose="02020503050405090304" pitchFamily="18" charset="0"/>
                      </a:endParaRPr>
                    </a:p>
                  </a:txBody>
                  <a:tcPr marL="68549" marR="68549" marT="0"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33399">
                        <a:tint val="40000"/>
                      </a:srgbClr>
                    </a:solidFill>
                  </a:tcPr>
                </a:tc>
              </a:tr>
              <a:tr h="702960">
                <a:tc>
                  <a:txBody>
                    <a:bodyPr/>
                    <a:lstStyle>
                      <a:lvl1pPr marL="0" algn="l" defTabSz="914400" rtl="0" eaLnBrk="1" latinLnBrk="0" hangingPunct="1">
                        <a:defRPr sz="1800" b="1" kern="1200">
                          <a:solidFill>
                            <a:schemeClr val="lt1"/>
                          </a:solidFill>
                          <a:latin typeface="Times New Roman" panose="02020503050405090304"/>
                        </a:defRPr>
                      </a:lvl1pPr>
                      <a:lvl2pPr marL="457200" algn="l" defTabSz="914400" rtl="0" eaLnBrk="1" latinLnBrk="0" hangingPunct="1">
                        <a:defRPr sz="1800" b="1" kern="1200">
                          <a:solidFill>
                            <a:schemeClr val="lt1"/>
                          </a:solidFill>
                          <a:latin typeface="Times New Roman" panose="02020503050405090304"/>
                        </a:defRPr>
                      </a:lvl2pPr>
                      <a:lvl3pPr marL="914400" algn="l" defTabSz="914400" rtl="0" eaLnBrk="1" latinLnBrk="0" hangingPunct="1">
                        <a:defRPr sz="1800" b="1" kern="1200">
                          <a:solidFill>
                            <a:schemeClr val="lt1"/>
                          </a:solidFill>
                          <a:latin typeface="Times New Roman" panose="02020503050405090304"/>
                        </a:defRPr>
                      </a:lvl3pPr>
                      <a:lvl4pPr marL="1371600" algn="l" defTabSz="914400" rtl="0" eaLnBrk="1" latinLnBrk="0" hangingPunct="1">
                        <a:defRPr sz="1800" b="1" kern="1200">
                          <a:solidFill>
                            <a:schemeClr val="lt1"/>
                          </a:solidFill>
                          <a:latin typeface="Times New Roman" panose="02020503050405090304"/>
                        </a:defRPr>
                      </a:lvl4pPr>
                      <a:lvl5pPr marL="1828800" algn="l" defTabSz="914400" rtl="0" eaLnBrk="1" latinLnBrk="0" hangingPunct="1">
                        <a:defRPr sz="1800" b="1" kern="1200">
                          <a:solidFill>
                            <a:schemeClr val="lt1"/>
                          </a:solidFill>
                          <a:latin typeface="Times New Roman" panose="02020503050405090304"/>
                        </a:defRPr>
                      </a:lvl5pPr>
                      <a:lvl6pPr marL="2286000" algn="l" defTabSz="914400" rtl="0" eaLnBrk="1" latinLnBrk="0" hangingPunct="1">
                        <a:defRPr sz="1800" b="1" kern="1200">
                          <a:solidFill>
                            <a:schemeClr val="lt1"/>
                          </a:solidFill>
                          <a:latin typeface="Times New Roman" panose="02020503050405090304"/>
                        </a:defRPr>
                      </a:lvl6pPr>
                      <a:lvl7pPr marL="2743200" algn="l" defTabSz="914400" rtl="0" eaLnBrk="1" latinLnBrk="0" hangingPunct="1">
                        <a:defRPr sz="1800" b="1" kern="1200">
                          <a:solidFill>
                            <a:schemeClr val="lt1"/>
                          </a:solidFill>
                          <a:latin typeface="Times New Roman" panose="02020503050405090304"/>
                        </a:defRPr>
                      </a:lvl7pPr>
                      <a:lvl8pPr marL="3200400" algn="l" defTabSz="914400" rtl="0" eaLnBrk="1" latinLnBrk="0" hangingPunct="1">
                        <a:defRPr sz="1800" b="1" kern="1200">
                          <a:solidFill>
                            <a:schemeClr val="lt1"/>
                          </a:solidFill>
                          <a:latin typeface="Times New Roman" panose="02020503050405090304"/>
                        </a:defRPr>
                      </a:lvl8pPr>
                      <a:lvl9pPr marL="3657600" algn="l" defTabSz="914400" rtl="0" eaLnBrk="1" latinLnBrk="0" hangingPunct="1">
                        <a:defRPr sz="1800" b="1" kern="1200">
                          <a:solidFill>
                            <a:schemeClr val="lt1"/>
                          </a:solidFill>
                          <a:latin typeface="Times New Roman" panose="02020503050405090304"/>
                        </a:defRPr>
                      </a:lvl9pPr>
                    </a:lstStyle>
                    <a:p>
                      <a:pPr algn="ctr">
                        <a:spcAft>
                          <a:spcPts val="0"/>
                        </a:spcAft>
                      </a:pPr>
                      <a:r>
                        <a:rPr lang="en-US" sz="1600" kern="100" dirty="0">
                          <a:solidFill>
                            <a:srgbClr val="FFF9F9"/>
                          </a:solidFill>
                          <a:effectLst/>
                          <a:latin typeface="华文细黑" pitchFamily="2" charset="-122"/>
                          <a:ea typeface="华文细黑" pitchFamily="2" charset="-122"/>
                          <a:cs typeface="Times New Roman" panose="02020503050405090304" pitchFamily="18" charset="0"/>
                        </a:rPr>
                        <a:t>    </a:t>
                      </a:r>
                      <a:r>
                        <a:rPr lang="en-US" altLang="zh-CN" sz="1600" kern="100" dirty="0">
                          <a:solidFill>
                            <a:srgbClr val="FFF9F9"/>
                          </a:solidFill>
                          <a:effectLst/>
                          <a:latin typeface="华文细黑" pitchFamily="2" charset="-122"/>
                          <a:ea typeface="华文细黑" pitchFamily="2" charset="-122"/>
                          <a:cs typeface="Times New Roman" panose="02020503050405090304" pitchFamily="18" charset="0"/>
                        </a:rPr>
                        <a:t>main coolant exchanger</a:t>
                      </a:r>
                      <a:endParaRPr lang="zh-CN" sz="1600" kern="100" dirty="0">
                        <a:solidFill>
                          <a:srgbClr val="FFF9F9"/>
                        </a:solidFill>
                        <a:effectLst/>
                        <a:latin typeface="华文细黑" pitchFamily="2" charset="-122"/>
                        <a:ea typeface="华文细黑" pitchFamily="2" charset="-122"/>
                        <a:cs typeface="Times New Roman" panose="02020503050405090304" pitchFamily="18" charset="0"/>
                      </a:endParaRPr>
                    </a:p>
                  </a:txBody>
                  <a:tcPr marL="68549" marR="68549"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solidFill>
                  </a:tcPr>
                </a:tc>
                <a:tc>
                  <a:txBody>
                    <a:bodyPr/>
                    <a:lstStyle>
                      <a:lvl1pPr marL="0" algn="l" defTabSz="914400" rtl="0" eaLnBrk="1" latinLnBrk="0" hangingPunct="1">
                        <a:defRPr sz="1800" kern="1200">
                          <a:solidFill>
                            <a:schemeClr val="dk1"/>
                          </a:solidFill>
                          <a:latin typeface="Times New Roman" panose="02020503050405090304"/>
                        </a:defRPr>
                      </a:lvl1pPr>
                      <a:lvl2pPr marL="457200" algn="l" defTabSz="914400" rtl="0" eaLnBrk="1" latinLnBrk="0" hangingPunct="1">
                        <a:defRPr sz="1800" kern="1200">
                          <a:solidFill>
                            <a:schemeClr val="dk1"/>
                          </a:solidFill>
                          <a:latin typeface="Times New Roman" panose="02020503050405090304"/>
                        </a:defRPr>
                      </a:lvl2pPr>
                      <a:lvl3pPr marL="914400" algn="l" defTabSz="914400" rtl="0" eaLnBrk="1" latinLnBrk="0" hangingPunct="1">
                        <a:defRPr sz="1800" kern="1200">
                          <a:solidFill>
                            <a:schemeClr val="dk1"/>
                          </a:solidFill>
                          <a:latin typeface="Times New Roman" panose="02020503050405090304"/>
                        </a:defRPr>
                      </a:lvl3pPr>
                      <a:lvl4pPr marL="1371600" algn="l" defTabSz="914400" rtl="0" eaLnBrk="1" latinLnBrk="0" hangingPunct="1">
                        <a:defRPr sz="1800" kern="1200">
                          <a:solidFill>
                            <a:schemeClr val="dk1"/>
                          </a:solidFill>
                          <a:latin typeface="Times New Roman" panose="02020503050405090304"/>
                        </a:defRPr>
                      </a:lvl4pPr>
                      <a:lvl5pPr marL="1828800" algn="l" defTabSz="914400" rtl="0" eaLnBrk="1" latinLnBrk="0" hangingPunct="1">
                        <a:defRPr sz="1800" kern="1200">
                          <a:solidFill>
                            <a:schemeClr val="dk1"/>
                          </a:solidFill>
                          <a:latin typeface="Times New Roman" panose="02020503050405090304"/>
                        </a:defRPr>
                      </a:lvl5pPr>
                      <a:lvl6pPr marL="2286000" algn="l" defTabSz="914400" rtl="0" eaLnBrk="1" latinLnBrk="0" hangingPunct="1">
                        <a:defRPr sz="1800" kern="1200">
                          <a:solidFill>
                            <a:schemeClr val="dk1"/>
                          </a:solidFill>
                          <a:latin typeface="Times New Roman" panose="02020503050405090304"/>
                        </a:defRPr>
                      </a:lvl6pPr>
                      <a:lvl7pPr marL="2743200" algn="l" defTabSz="914400" rtl="0" eaLnBrk="1" latinLnBrk="0" hangingPunct="1">
                        <a:defRPr sz="1800" kern="1200">
                          <a:solidFill>
                            <a:schemeClr val="dk1"/>
                          </a:solidFill>
                          <a:latin typeface="Times New Roman" panose="02020503050405090304"/>
                        </a:defRPr>
                      </a:lvl7pPr>
                      <a:lvl8pPr marL="3200400" algn="l" defTabSz="914400" rtl="0" eaLnBrk="1" latinLnBrk="0" hangingPunct="1">
                        <a:defRPr sz="1800" kern="1200">
                          <a:solidFill>
                            <a:schemeClr val="dk1"/>
                          </a:solidFill>
                          <a:latin typeface="Times New Roman" panose="02020503050405090304"/>
                        </a:defRPr>
                      </a:lvl8pPr>
                      <a:lvl9pPr marL="3657600" algn="l" defTabSz="914400" rtl="0" eaLnBrk="1" latinLnBrk="0" hangingPunct="1">
                        <a:defRPr sz="1800" kern="1200">
                          <a:solidFill>
                            <a:schemeClr val="dk1"/>
                          </a:solidFill>
                          <a:latin typeface="Times New Roman" panose="02020503050405090304"/>
                        </a:defRPr>
                      </a:lvl9p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1" kern="100" dirty="0">
                          <a:solidFill>
                            <a:srgbClr val="000000"/>
                          </a:solidFill>
                          <a:effectLst/>
                          <a:latin typeface="华文细黑" pitchFamily="2" charset="-122"/>
                          <a:ea typeface="华文细黑" pitchFamily="2" charset="-122"/>
                          <a:cs typeface="Times New Roman" panose="02020503050405090304" pitchFamily="18" charset="0"/>
                        </a:rPr>
                        <a:t>Main exchanger</a:t>
                      </a:r>
                      <a:r>
                        <a:rPr lang="zh-CN" altLang="zh-CN" sz="1600" b="1" kern="100" dirty="0">
                          <a:solidFill>
                            <a:srgbClr val="000000"/>
                          </a:solidFill>
                          <a:effectLst/>
                          <a:latin typeface="华文细黑" pitchFamily="2" charset="-122"/>
                          <a:ea typeface="华文细黑" pitchFamily="2" charset="-122"/>
                          <a:cs typeface="Times New Roman" panose="02020503050405090304" pitchFamily="18" charset="0"/>
                        </a:rPr>
                        <a:t>×</a:t>
                      </a:r>
                      <a:r>
                        <a:rPr lang="en-US" altLang="zh-CN" sz="1600" b="1" kern="100" dirty="0">
                          <a:solidFill>
                            <a:srgbClr val="000000"/>
                          </a:solidFill>
                          <a:effectLst/>
                          <a:latin typeface="华文细黑" pitchFamily="2" charset="-122"/>
                          <a:ea typeface="华文细黑" pitchFamily="2" charset="-122"/>
                          <a:cs typeface="Times New Roman" panose="02020503050405090304" pitchFamily="18" charset="0"/>
                        </a:rPr>
                        <a:t>2</a:t>
                      </a:r>
                      <a:endParaRPr lang="en-US" altLang="zh-CN" sz="1600" b="1" kern="100" dirty="0">
                        <a:solidFill>
                          <a:srgbClr val="000000"/>
                        </a:solidFill>
                        <a:effectLst/>
                        <a:latin typeface="华文细黑" pitchFamily="2" charset="-122"/>
                        <a:ea typeface="华文细黑" pitchFamily="2" charset="-122"/>
                        <a:cs typeface="Times New Roman" panose="02020503050405090304" pitchFamily="18" charset="0"/>
                      </a:endParaRPr>
                    </a:p>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1" kern="100" dirty="0">
                          <a:solidFill>
                            <a:srgbClr val="000000"/>
                          </a:solidFill>
                          <a:effectLst/>
                          <a:latin typeface="华文细黑" pitchFamily="2" charset="-122"/>
                          <a:ea typeface="华文细黑" pitchFamily="2" charset="-122"/>
                          <a:cs typeface="Times New Roman" panose="02020503050405090304" pitchFamily="18" charset="0"/>
                        </a:rPr>
                        <a:t>Auxiliary</a:t>
                      </a:r>
                      <a:r>
                        <a:rPr lang="zh-CN" altLang="en-US" sz="1600" b="1" kern="100" dirty="0">
                          <a:solidFill>
                            <a:srgbClr val="000000"/>
                          </a:solidFill>
                          <a:effectLst/>
                          <a:latin typeface="华文细黑" pitchFamily="2" charset="-122"/>
                          <a:ea typeface="华文细黑" pitchFamily="2" charset="-122"/>
                          <a:cs typeface="Times New Roman" panose="02020503050405090304" pitchFamily="18" charset="0"/>
                        </a:rPr>
                        <a:t> </a:t>
                      </a:r>
                      <a:r>
                        <a:rPr lang="en-US" altLang="zh-CN" sz="1600" b="1" kern="100" dirty="0">
                          <a:solidFill>
                            <a:srgbClr val="000000"/>
                          </a:solidFill>
                          <a:effectLst/>
                          <a:latin typeface="华文细黑" pitchFamily="2" charset="-122"/>
                          <a:ea typeface="华文细黑" pitchFamily="2" charset="-122"/>
                          <a:cs typeface="Times New Roman" panose="02020503050405090304" pitchFamily="18" charset="0"/>
                        </a:rPr>
                        <a:t>exchanger</a:t>
                      </a:r>
                      <a:r>
                        <a:rPr lang="zh-CN" altLang="zh-CN" sz="1600" b="1" kern="100" dirty="0">
                          <a:solidFill>
                            <a:srgbClr val="000000"/>
                          </a:solidFill>
                          <a:effectLst/>
                          <a:latin typeface="华文细黑" pitchFamily="2" charset="-122"/>
                          <a:ea typeface="华文细黑" pitchFamily="2" charset="-122"/>
                          <a:cs typeface="Times New Roman" panose="02020503050405090304" pitchFamily="18" charset="0"/>
                        </a:rPr>
                        <a:t>×</a:t>
                      </a:r>
                      <a:r>
                        <a:rPr lang="en-US" altLang="zh-CN" sz="1600" b="1" kern="100" dirty="0">
                          <a:solidFill>
                            <a:srgbClr val="000000"/>
                          </a:solidFill>
                          <a:effectLst/>
                          <a:latin typeface="华文细黑" pitchFamily="2" charset="-122"/>
                          <a:ea typeface="华文细黑" pitchFamily="2" charset="-122"/>
                          <a:cs typeface="Times New Roman" panose="02020503050405090304" pitchFamily="18" charset="0"/>
                        </a:rPr>
                        <a:t>4</a:t>
                      </a:r>
                      <a:endParaRPr lang="zh-CN" altLang="zh-CN" sz="1600" b="1" kern="100" dirty="0">
                        <a:solidFill>
                          <a:srgbClr val="000000"/>
                        </a:solidFill>
                        <a:effectLst/>
                        <a:latin typeface="华文细黑" pitchFamily="2" charset="-122"/>
                        <a:ea typeface="华文细黑" pitchFamily="2" charset="-122"/>
                        <a:cs typeface="Times New Roman" panose="02020503050405090304" pitchFamily="18" charset="0"/>
                      </a:endParaRPr>
                    </a:p>
                  </a:txBody>
                  <a:tcPr marL="68549" marR="68549" marT="0"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33399">
                        <a:tint val="20000"/>
                      </a:srgbClr>
                    </a:solidFill>
                  </a:tcPr>
                </a:tc>
              </a:tr>
              <a:tr h="351480">
                <a:tc>
                  <a:txBody>
                    <a:bodyPr/>
                    <a:lstStyle>
                      <a:lvl1pPr marL="0" algn="l" defTabSz="914400" rtl="0" eaLnBrk="1" latinLnBrk="0" hangingPunct="1">
                        <a:defRPr sz="1800" b="1" kern="1200">
                          <a:solidFill>
                            <a:schemeClr val="lt1"/>
                          </a:solidFill>
                          <a:latin typeface="Times New Roman" panose="02020503050405090304"/>
                        </a:defRPr>
                      </a:lvl1pPr>
                      <a:lvl2pPr marL="457200" algn="l" defTabSz="914400" rtl="0" eaLnBrk="1" latinLnBrk="0" hangingPunct="1">
                        <a:defRPr sz="1800" b="1" kern="1200">
                          <a:solidFill>
                            <a:schemeClr val="lt1"/>
                          </a:solidFill>
                          <a:latin typeface="Times New Roman" panose="02020503050405090304"/>
                        </a:defRPr>
                      </a:lvl2pPr>
                      <a:lvl3pPr marL="914400" algn="l" defTabSz="914400" rtl="0" eaLnBrk="1" latinLnBrk="0" hangingPunct="1">
                        <a:defRPr sz="1800" b="1" kern="1200">
                          <a:solidFill>
                            <a:schemeClr val="lt1"/>
                          </a:solidFill>
                          <a:latin typeface="Times New Roman" panose="02020503050405090304"/>
                        </a:defRPr>
                      </a:lvl3pPr>
                      <a:lvl4pPr marL="1371600" algn="l" defTabSz="914400" rtl="0" eaLnBrk="1" latinLnBrk="0" hangingPunct="1">
                        <a:defRPr sz="1800" b="1" kern="1200">
                          <a:solidFill>
                            <a:schemeClr val="lt1"/>
                          </a:solidFill>
                          <a:latin typeface="Times New Roman" panose="02020503050405090304"/>
                        </a:defRPr>
                      </a:lvl4pPr>
                      <a:lvl5pPr marL="1828800" algn="l" defTabSz="914400" rtl="0" eaLnBrk="1" latinLnBrk="0" hangingPunct="1">
                        <a:defRPr sz="1800" b="1" kern="1200">
                          <a:solidFill>
                            <a:schemeClr val="lt1"/>
                          </a:solidFill>
                          <a:latin typeface="Times New Roman" panose="02020503050405090304"/>
                        </a:defRPr>
                      </a:lvl5pPr>
                      <a:lvl6pPr marL="2286000" algn="l" defTabSz="914400" rtl="0" eaLnBrk="1" latinLnBrk="0" hangingPunct="1">
                        <a:defRPr sz="1800" b="1" kern="1200">
                          <a:solidFill>
                            <a:schemeClr val="lt1"/>
                          </a:solidFill>
                          <a:latin typeface="Times New Roman" panose="02020503050405090304"/>
                        </a:defRPr>
                      </a:lvl6pPr>
                      <a:lvl7pPr marL="2743200" algn="l" defTabSz="914400" rtl="0" eaLnBrk="1" latinLnBrk="0" hangingPunct="1">
                        <a:defRPr sz="1800" b="1" kern="1200">
                          <a:solidFill>
                            <a:schemeClr val="lt1"/>
                          </a:solidFill>
                          <a:latin typeface="Times New Roman" panose="02020503050405090304"/>
                        </a:defRPr>
                      </a:lvl7pPr>
                      <a:lvl8pPr marL="3200400" algn="l" defTabSz="914400" rtl="0" eaLnBrk="1" latinLnBrk="0" hangingPunct="1">
                        <a:defRPr sz="1800" b="1" kern="1200">
                          <a:solidFill>
                            <a:schemeClr val="lt1"/>
                          </a:solidFill>
                          <a:latin typeface="Times New Roman" panose="02020503050405090304"/>
                        </a:defRPr>
                      </a:lvl8pPr>
                      <a:lvl9pPr marL="3657600" algn="l" defTabSz="914400" rtl="0" eaLnBrk="1" latinLnBrk="0" hangingPunct="1">
                        <a:defRPr sz="1800" b="1" kern="1200">
                          <a:solidFill>
                            <a:schemeClr val="lt1"/>
                          </a:solidFill>
                          <a:latin typeface="Times New Roman" panose="02020503050405090304"/>
                        </a:defRPr>
                      </a:lvl9pPr>
                    </a:lstStyle>
                    <a:p>
                      <a:pPr algn="ctr">
                        <a:spcAft>
                          <a:spcPts val="0"/>
                        </a:spcAft>
                      </a:pPr>
                      <a:r>
                        <a:rPr lang="en-US" sz="1600" kern="100" dirty="0">
                          <a:solidFill>
                            <a:srgbClr val="FFF9F9"/>
                          </a:solidFill>
                          <a:effectLst/>
                          <a:latin typeface="华文细黑" pitchFamily="2" charset="-122"/>
                          <a:ea typeface="华文细黑" pitchFamily="2" charset="-122"/>
                          <a:cs typeface="Times New Roman" panose="02020503050405090304" pitchFamily="18" charset="0"/>
                        </a:rPr>
                        <a:t>    </a:t>
                      </a:r>
                      <a:r>
                        <a:rPr lang="en-US" altLang="zh-CN" sz="1600" kern="100" dirty="0">
                          <a:solidFill>
                            <a:srgbClr val="FFF9F9"/>
                          </a:solidFill>
                          <a:effectLst/>
                          <a:latin typeface="华文细黑" pitchFamily="2" charset="-122"/>
                          <a:ea typeface="华文细黑" pitchFamily="2" charset="-122"/>
                          <a:cs typeface="Times New Roman" panose="02020503050405090304" pitchFamily="18" charset="0"/>
                        </a:rPr>
                        <a:t>Main pump</a:t>
                      </a:r>
                      <a:endParaRPr lang="zh-CN" sz="1600" kern="100" dirty="0">
                        <a:solidFill>
                          <a:srgbClr val="FFF9F9"/>
                        </a:solidFill>
                        <a:effectLst/>
                        <a:latin typeface="华文细黑" pitchFamily="2" charset="-122"/>
                        <a:ea typeface="华文细黑" pitchFamily="2" charset="-122"/>
                        <a:cs typeface="Times New Roman" panose="02020503050405090304" pitchFamily="18" charset="0"/>
                      </a:endParaRPr>
                    </a:p>
                  </a:txBody>
                  <a:tcPr marL="68549" marR="68549"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solidFill>
                  </a:tcPr>
                </a:tc>
                <a:tc>
                  <a:txBody>
                    <a:bodyPr/>
                    <a:lstStyle>
                      <a:lvl1pPr marL="0" algn="l" defTabSz="914400" rtl="0" eaLnBrk="1" latinLnBrk="0" hangingPunct="1">
                        <a:defRPr sz="1800" kern="1200">
                          <a:solidFill>
                            <a:schemeClr val="dk1"/>
                          </a:solidFill>
                          <a:latin typeface="Times New Roman" panose="02020503050405090304"/>
                        </a:defRPr>
                      </a:lvl1pPr>
                      <a:lvl2pPr marL="457200" algn="l" defTabSz="914400" rtl="0" eaLnBrk="1" latinLnBrk="0" hangingPunct="1">
                        <a:defRPr sz="1800" kern="1200">
                          <a:solidFill>
                            <a:schemeClr val="dk1"/>
                          </a:solidFill>
                          <a:latin typeface="Times New Roman" panose="02020503050405090304"/>
                        </a:defRPr>
                      </a:lvl2pPr>
                      <a:lvl3pPr marL="914400" algn="l" defTabSz="914400" rtl="0" eaLnBrk="1" latinLnBrk="0" hangingPunct="1">
                        <a:defRPr sz="1800" kern="1200">
                          <a:solidFill>
                            <a:schemeClr val="dk1"/>
                          </a:solidFill>
                          <a:latin typeface="Times New Roman" panose="02020503050405090304"/>
                        </a:defRPr>
                      </a:lvl3pPr>
                      <a:lvl4pPr marL="1371600" algn="l" defTabSz="914400" rtl="0" eaLnBrk="1" latinLnBrk="0" hangingPunct="1">
                        <a:defRPr sz="1800" kern="1200">
                          <a:solidFill>
                            <a:schemeClr val="dk1"/>
                          </a:solidFill>
                          <a:latin typeface="Times New Roman" panose="02020503050405090304"/>
                        </a:defRPr>
                      </a:lvl4pPr>
                      <a:lvl5pPr marL="1828800" algn="l" defTabSz="914400" rtl="0" eaLnBrk="1" latinLnBrk="0" hangingPunct="1">
                        <a:defRPr sz="1800" kern="1200">
                          <a:solidFill>
                            <a:schemeClr val="dk1"/>
                          </a:solidFill>
                          <a:latin typeface="Times New Roman" panose="02020503050405090304"/>
                        </a:defRPr>
                      </a:lvl5pPr>
                      <a:lvl6pPr marL="2286000" algn="l" defTabSz="914400" rtl="0" eaLnBrk="1" latinLnBrk="0" hangingPunct="1">
                        <a:defRPr sz="1800" kern="1200">
                          <a:solidFill>
                            <a:schemeClr val="dk1"/>
                          </a:solidFill>
                          <a:latin typeface="Times New Roman" panose="02020503050405090304"/>
                        </a:defRPr>
                      </a:lvl6pPr>
                      <a:lvl7pPr marL="2743200" algn="l" defTabSz="914400" rtl="0" eaLnBrk="1" latinLnBrk="0" hangingPunct="1">
                        <a:defRPr sz="1800" kern="1200">
                          <a:solidFill>
                            <a:schemeClr val="dk1"/>
                          </a:solidFill>
                          <a:latin typeface="Times New Roman" panose="02020503050405090304"/>
                        </a:defRPr>
                      </a:lvl7pPr>
                      <a:lvl8pPr marL="3200400" algn="l" defTabSz="914400" rtl="0" eaLnBrk="1" latinLnBrk="0" hangingPunct="1">
                        <a:defRPr sz="1800" kern="1200">
                          <a:solidFill>
                            <a:schemeClr val="dk1"/>
                          </a:solidFill>
                          <a:latin typeface="Times New Roman" panose="02020503050405090304"/>
                        </a:defRPr>
                      </a:lvl8pPr>
                      <a:lvl9pPr marL="3657600" algn="l" defTabSz="914400" rtl="0" eaLnBrk="1" latinLnBrk="0" hangingPunct="1">
                        <a:defRPr sz="1800" kern="1200">
                          <a:solidFill>
                            <a:schemeClr val="dk1"/>
                          </a:solidFill>
                          <a:latin typeface="Times New Roman" panose="02020503050405090304"/>
                        </a:defRPr>
                      </a:lvl9p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1" kern="100" dirty="0">
                          <a:solidFill>
                            <a:srgbClr val="000000"/>
                          </a:solidFill>
                          <a:effectLst/>
                          <a:latin typeface="华文细黑" pitchFamily="2" charset="-122"/>
                          <a:ea typeface="华文细黑" pitchFamily="2" charset="-122"/>
                          <a:cs typeface="Times New Roman" panose="02020503050405090304" pitchFamily="18" charset="0"/>
                        </a:rPr>
                        <a:t>Mechanical pump</a:t>
                      </a:r>
                      <a:r>
                        <a:rPr lang="zh-CN" altLang="zh-CN" sz="1600" b="1" kern="100" dirty="0">
                          <a:solidFill>
                            <a:srgbClr val="000000"/>
                          </a:solidFill>
                          <a:effectLst/>
                          <a:latin typeface="华文细黑" pitchFamily="2" charset="-122"/>
                          <a:ea typeface="华文细黑" pitchFamily="2" charset="-122"/>
                          <a:cs typeface="Times New Roman" panose="02020503050405090304" pitchFamily="18" charset="0"/>
                        </a:rPr>
                        <a:t>×</a:t>
                      </a:r>
                      <a:r>
                        <a:rPr lang="en-US" altLang="zh-CN" sz="1600" b="1" kern="100" dirty="0">
                          <a:solidFill>
                            <a:srgbClr val="000000"/>
                          </a:solidFill>
                          <a:effectLst/>
                          <a:latin typeface="华文细黑" pitchFamily="2" charset="-122"/>
                          <a:ea typeface="华文细黑" pitchFamily="2" charset="-122"/>
                          <a:cs typeface="Times New Roman" panose="02020503050405090304" pitchFamily="18" charset="0"/>
                        </a:rPr>
                        <a:t>2</a:t>
                      </a:r>
                      <a:endParaRPr lang="zh-CN" sz="1600" b="1" kern="100" dirty="0">
                        <a:solidFill>
                          <a:srgbClr val="000000"/>
                        </a:solidFill>
                        <a:effectLst/>
                        <a:latin typeface="华文细黑" pitchFamily="2" charset="-122"/>
                        <a:ea typeface="华文细黑" pitchFamily="2" charset="-122"/>
                        <a:cs typeface="Times New Roman" panose="02020503050405090304" pitchFamily="18" charset="0"/>
                      </a:endParaRPr>
                    </a:p>
                  </a:txBody>
                  <a:tcPr marL="68549" marR="68549" marT="0"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33399">
                        <a:tint val="40000"/>
                      </a:srgbClr>
                    </a:solidFill>
                  </a:tcPr>
                </a:tc>
              </a:tr>
              <a:tr h="351480">
                <a:tc>
                  <a:txBody>
                    <a:bodyPr/>
                    <a:lstStyle>
                      <a:lvl1pPr marL="0" algn="l" defTabSz="914400" rtl="0" eaLnBrk="1" latinLnBrk="0" hangingPunct="1">
                        <a:defRPr sz="1800" b="1" kern="1200">
                          <a:solidFill>
                            <a:schemeClr val="lt1"/>
                          </a:solidFill>
                          <a:latin typeface="Times New Roman" panose="02020503050405090304"/>
                        </a:defRPr>
                      </a:lvl1pPr>
                      <a:lvl2pPr marL="457200" algn="l" defTabSz="914400" rtl="0" eaLnBrk="1" latinLnBrk="0" hangingPunct="1">
                        <a:defRPr sz="1800" b="1" kern="1200">
                          <a:solidFill>
                            <a:schemeClr val="lt1"/>
                          </a:solidFill>
                          <a:latin typeface="Times New Roman" panose="02020503050405090304"/>
                        </a:defRPr>
                      </a:lvl2pPr>
                      <a:lvl3pPr marL="914400" algn="l" defTabSz="914400" rtl="0" eaLnBrk="1" latinLnBrk="0" hangingPunct="1">
                        <a:defRPr sz="1800" b="1" kern="1200">
                          <a:solidFill>
                            <a:schemeClr val="lt1"/>
                          </a:solidFill>
                          <a:latin typeface="Times New Roman" panose="02020503050405090304"/>
                        </a:defRPr>
                      </a:lvl3pPr>
                      <a:lvl4pPr marL="1371600" algn="l" defTabSz="914400" rtl="0" eaLnBrk="1" latinLnBrk="0" hangingPunct="1">
                        <a:defRPr sz="1800" b="1" kern="1200">
                          <a:solidFill>
                            <a:schemeClr val="lt1"/>
                          </a:solidFill>
                          <a:latin typeface="Times New Roman" panose="02020503050405090304"/>
                        </a:defRPr>
                      </a:lvl4pPr>
                      <a:lvl5pPr marL="1828800" algn="l" defTabSz="914400" rtl="0" eaLnBrk="1" latinLnBrk="0" hangingPunct="1">
                        <a:defRPr sz="1800" b="1" kern="1200">
                          <a:solidFill>
                            <a:schemeClr val="lt1"/>
                          </a:solidFill>
                          <a:latin typeface="Times New Roman" panose="02020503050405090304"/>
                        </a:defRPr>
                      </a:lvl5pPr>
                      <a:lvl6pPr marL="2286000" algn="l" defTabSz="914400" rtl="0" eaLnBrk="1" latinLnBrk="0" hangingPunct="1">
                        <a:defRPr sz="1800" b="1" kern="1200">
                          <a:solidFill>
                            <a:schemeClr val="lt1"/>
                          </a:solidFill>
                          <a:latin typeface="Times New Roman" panose="02020503050405090304"/>
                        </a:defRPr>
                      </a:lvl6pPr>
                      <a:lvl7pPr marL="2743200" algn="l" defTabSz="914400" rtl="0" eaLnBrk="1" latinLnBrk="0" hangingPunct="1">
                        <a:defRPr sz="1800" b="1" kern="1200">
                          <a:solidFill>
                            <a:schemeClr val="lt1"/>
                          </a:solidFill>
                          <a:latin typeface="Times New Roman" panose="02020503050405090304"/>
                        </a:defRPr>
                      </a:lvl7pPr>
                      <a:lvl8pPr marL="3200400" algn="l" defTabSz="914400" rtl="0" eaLnBrk="1" latinLnBrk="0" hangingPunct="1">
                        <a:defRPr sz="1800" b="1" kern="1200">
                          <a:solidFill>
                            <a:schemeClr val="lt1"/>
                          </a:solidFill>
                          <a:latin typeface="Times New Roman" panose="02020503050405090304"/>
                        </a:defRPr>
                      </a:lvl8pPr>
                      <a:lvl9pPr marL="3657600" algn="l" defTabSz="914400" rtl="0" eaLnBrk="1" latinLnBrk="0" hangingPunct="1">
                        <a:defRPr sz="1800" b="1" kern="1200">
                          <a:solidFill>
                            <a:schemeClr val="lt1"/>
                          </a:solidFill>
                          <a:latin typeface="Times New Roman" panose="02020503050405090304"/>
                        </a:defRPr>
                      </a:lvl9pPr>
                    </a:lstStyle>
                    <a:p>
                      <a:pPr algn="ctr">
                        <a:spcAft>
                          <a:spcPts val="0"/>
                        </a:spcAft>
                      </a:pPr>
                      <a:r>
                        <a:rPr lang="en-US" sz="1600" kern="100" dirty="0">
                          <a:solidFill>
                            <a:srgbClr val="FFF9F9"/>
                          </a:solidFill>
                          <a:effectLst/>
                          <a:latin typeface="华文细黑" pitchFamily="2" charset="-122"/>
                          <a:ea typeface="华文细黑" pitchFamily="2" charset="-122"/>
                          <a:cs typeface="Times New Roman" panose="02020503050405090304" pitchFamily="18" charset="0"/>
                        </a:rPr>
                        <a:t>    </a:t>
                      </a:r>
                      <a:r>
                        <a:rPr lang="en-US" altLang="zh-CN" sz="1600" kern="100" dirty="0">
                          <a:solidFill>
                            <a:srgbClr val="FFF9F9"/>
                          </a:solidFill>
                          <a:effectLst/>
                          <a:latin typeface="华文细黑" pitchFamily="2" charset="-122"/>
                          <a:ea typeface="华文细黑" pitchFamily="2" charset="-122"/>
                          <a:cs typeface="Times New Roman" panose="02020503050405090304" pitchFamily="18" charset="0"/>
                        </a:rPr>
                        <a:t>Secondary Loop coolant</a:t>
                      </a:r>
                      <a:endParaRPr lang="zh-CN" sz="1600" kern="100" dirty="0">
                        <a:solidFill>
                          <a:srgbClr val="FFF9F9"/>
                        </a:solidFill>
                        <a:effectLst/>
                        <a:latin typeface="华文细黑" pitchFamily="2" charset="-122"/>
                        <a:ea typeface="华文细黑" pitchFamily="2" charset="-122"/>
                        <a:cs typeface="Times New Roman" panose="02020503050405090304" pitchFamily="18" charset="0"/>
                      </a:endParaRPr>
                    </a:p>
                  </a:txBody>
                  <a:tcPr marL="68549" marR="68549"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solidFill>
                  </a:tcPr>
                </a:tc>
                <a:tc>
                  <a:txBody>
                    <a:bodyPr/>
                    <a:lstStyle>
                      <a:lvl1pPr marL="0" algn="l" defTabSz="914400" rtl="0" eaLnBrk="1" latinLnBrk="0" hangingPunct="1">
                        <a:defRPr sz="1800" kern="1200">
                          <a:solidFill>
                            <a:schemeClr val="dk1"/>
                          </a:solidFill>
                          <a:latin typeface="Times New Roman" panose="02020503050405090304"/>
                        </a:defRPr>
                      </a:lvl1pPr>
                      <a:lvl2pPr marL="457200" algn="l" defTabSz="914400" rtl="0" eaLnBrk="1" latinLnBrk="0" hangingPunct="1">
                        <a:defRPr sz="1800" kern="1200">
                          <a:solidFill>
                            <a:schemeClr val="dk1"/>
                          </a:solidFill>
                          <a:latin typeface="Times New Roman" panose="02020503050405090304"/>
                        </a:defRPr>
                      </a:lvl2pPr>
                      <a:lvl3pPr marL="914400" algn="l" defTabSz="914400" rtl="0" eaLnBrk="1" latinLnBrk="0" hangingPunct="1">
                        <a:defRPr sz="1800" kern="1200">
                          <a:solidFill>
                            <a:schemeClr val="dk1"/>
                          </a:solidFill>
                          <a:latin typeface="Times New Roman" panose="02020503050405090304"/>
                        </a:defRPr>
                      </a:lvl3pPr>
                      <a:lvl4pPr marL="1371600" algn="l" defTabSz="914400" rtl="0" eaLnBrk="1" latinLnBrk="0" hangingPunct="1">
                        <a:defRPr sz="1800" kern="1200">
                          <a:solidFill>
                            <a:schemeClr val="dk1"/>
                          </a:solidFill>
                          <a:latin typeface="Times New Roman" panose="02020503050405090304"/>
                        </a:defRPr>
                      </a:lvl4pPr>
                      <a:lvl5pPr marL="1828800" algn="l" defTabSz="914400" rtl="0" eaLnBrk="1" latinLnBrk="0" hangingPunct="1">
                        <a:defRPr sz="1800" kern="1200">
                          <a:solidFill>
                            <a:schemeClr val="dk1"/>
                          </a:solidFill>
                          <a:latin typeface="Times New Roman" panose="02020503050405090304"/>
                        </a:defRPr>
                      </a:lvl5pPr>
                      <a:lvl6pPr marL="2286000" algn="l" defTabSz="914400" rtl="0" eaLnBrk="1" latinLnBrk="0" hangingPunct="1">
                        <a:defRPr sz="1800" kern="1200">
                          <a:solidFill>
                            <a:schemeClr val="dk1"/>
                          </a:solidFill>
                          <a:latin typeface="Times New Roman" panose="02020503050405090304"/>
                        </a:defRPr>
                      </a:lvl6pPr>
                      <a:lvl7pPr marL="2743200" algn="l" defTabSz="914400" rtl="0" eaLnBrk="1" latinLnBrk="0" hangingPunct="1">
                        <a:defRPr sz="1800" kern="1200">
                          <a:solidFill>
                            <a:schemeClr val="dk1"/>
                          </a:solidFill>
                          <a:latin typeface="Times New Roman" panose="02020503050405090304"/>
                        </a:defRPr>
                      </a:lvl7pPr>
                      <a:lvl8pPr marL="3200400" algn="l" defTabSz="914400" rtl="0" eaLnBrk="1" latinLnBrk="0" hangingPunct="1">
                        <a:defRPr sz="1800" kern="1200">
                          <a:solidFill>
                            <a:schemeClr val="dk1"/>
                          </a:solidFill>
                          <a:latin typeface="Times New Roman" panose="02020503050405090304"/>
                        </a:defRPr>
                      </a:lvl8pPr>
                      <a:lvl9pPr marL="3657600" algn="l" defTabSz="914400" rtl="0" eaLnBrk="1" latinLnBrk="0" hangingPunct="1">
                        <a:defRPr sz="1800" kern="1200">
                          <a:solidFill>
                            <a:schemeClr val="dk1"/>
                          </a:solidFill>
                          <a:latin typeface="Times New Roman" panose="02020503050405090304"/>
                        </a:defRPr>
                      </a:lvl9p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1" kern="100" dirty="0">
                          <a:solidFill>
                            <a:srgbClr val="000000"/>
                          </a:solidFill>
                          <a:effectLst/>
                          <a:latin typeface="华文细黑" pitchFamily="2" charset="-122"/>
                          <a:ea typeface="华文细黑" pitchFamily="2" charset="-122"/>
                          <a:cs typeface="Times New Roman" panose="02020503050405090304" pitchFamily="18" charset="0"/>
                        </a:rPr>
                        <a:t>Pressure water</a:t>
                      </a:r>
                      <a:endParaRPr lang="zh-CN" sz="1600" b="1" kern="100" dirty="0">
                        <a:solidFill>
                          <a:srgbClr val="000000"/>
                        </a:solidFill>
                        <a:effectLst/>
                        <a:latin typeface="华文细黑" pitchFamily="2" charset="-122"/>
                        <a:ea typeface="华文细黑" pitchFamily="2" charset="-122"/>
                        <a:cs typeface="Times New Roman" panose="02020503050405090304" pitchFamily="18" charset="0"/>
                      </a:endParaRPr>
                    </a:p>
                  </a:txBody>
                  <a:tcPr marL="68549" marR="68549" marT="0"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33399">
                        <a:tint val="20000"/>
                      </a:srgbClr>
                    </a:solidFill>
                  </a:tcPr>
                </a:tc>
              </a:tr>
              <a:tr h="351480">
                <a:tc>
                  <a:txBody>
                    <a:bodyPr/>
                    <a:lstStyle>
                      <a:lvl1pPr marL="0" algn="l" defTabSz="914400" rtl="0" eaLnBrk="1" latinLnBrk="0" hangingPunct="1">
                        <a:defRPr sz="1800" b="1" kern="1200">
                          <a:solidFill>
                            <a:schemeClr val="lt1"/>
                          </a:solidFill>
                          <a:latin typeface="Times New Roman" panose="02020503050405090304"/>
                        </a:defRPr>
                      </a:lvl1pPr>
                      <a:lvl2pPr marL="457200" algn="l" defTabSz="914400" rtl="0" eaLnBrk="1" latinLnBrk="0" hangingPunct="1">
                        <a:defRPr sz="1800" b="1" kern="1200">
                          <a:solidFill>
                            <a:schemeClr val="lt1"/>
                          </a:solidFill>
                          <a:latin typeface="Times New Roman" panose="02020503050405090304"/>
                        </a:defRPr>
                      </a:lvl2pPr>
                      <a:lvl3pPr marL="914400" algn="l" defTabSz="914400" rtl="0" eaLnBrk="1" latinLnBrk="0" hangingPunct="1">
                        <a:defRPr sz="1800" b="1" kern="1200">
                          <a:solidFill>
                            <a:schemeClr val="lt1"/>
                          </a:solidFill>
                          <a:latin typeface="Times New Roman" panose="02020503050405090304"/>
                        </a:defRPr>
                      </a:lvl3pPr>
                      <a:lvl4pPr marL="1371600" algn="l" defTabSz="914400" rtl="0" eaLnBrk="1" latinLnBrk="0" hangingPunct="1">
                        <a:defRPr sz="1800" b="1" kern="1200">
                          <a:solidFill>
                            <a:schemeClr val="lt1"/>
                          </a:solidFill>
                          <a:latin typeface="Times New Roman" panose="02020503050405090304"/>
                        </a:defRPr>
                      </a:lvl4pPr>
                      <a:lvl5pPr marL="1828800" algn="l" defTabSz="914400" rtl="0" eaLnBrk="1" latinLnBrk="0" hangingPunct="1">
                        <a:defRPr sz="1800" b="1" kern="1200">
                          <a:solidFill>
                            <a:schemeClr val="lt1"/>
                          </a:solidFill>
                          <a:latin typeface="Times New Roman" panose="02020503050405090304"/>
                        </a:defRPr>
                      </a:lvl5pPr>
                      <a:lvl6pPr marL="2286000" algn="l" defTabSz="914400" rtl="0" eaLnBrk="1" latinLnBrk="0" hangingPunct="1">
                        <a:defRPr sz="1800" b="1" kern="1200">
                          <a:solidFill>
                            <a:schemeClr val="lt1"/>
                          </a:solidFill>
                          <a:latin typeface="Times New Roman" panose="02020503050405090304"/>
                        </a:defRPr>
                      </a:lvl6pPr>
                      <a:lvl7pPr marL="2743200" algn="l" defTabSz="914400" rtl="0" eaLnBrk="1" latinLnBrk="0" hangingPunct="1">
                        <a:defRPr sz="1800" b="1" kern="1200">
                          <a:solidFill>
                            <a:schemeClr val="lt1"/>
                          </a:solidFill>
                          <a:latin typeface="Times New Roman" panose="02020503050405090304"/>
                        </a:defRPr>
                      </a:lvl7pPr>
                      <a:lvl8pPr marL="3200400" algn="l" defTabSz="914400" rtl="0" eaLnBrk="1" latinLnBrk="0" hangingPunct="1">
                        <a:defRPr sz="1800" b="1" kern="1200">
                          <a:solidFill>
                            <a:schemeClr val="lt1"/>
                          </a:solidFill>
                          <a:latin typeface="Times New Roman" panose="02020503050405090304"/>
                        </a:defRPr>
                      </a:lvl8pPr>
                      <a:lvl9pPr marL="3657600" algn="l" defTabSz="914400" rtl="0" eaLnBrk="1" latinLnBrk="0" hangingPunct="1">
                        <a:defRPr sz="1800" b="1" kern="1200">
                          <a:solidFill>
                            <a:schemeClr val="lt1"/>
                          </a:solidFill>
                          <a:latin typeface="Times New Roman" panose="02020503050405090304"/>
                        </a:defRPr>
                      </a:lvl9pPr>
                    </a:lstStyle>
                    <a:p>
                      <a:pPr algn="ctr">
                        <a:spcAft>
                          <a:spcPts val="0"/>
                        </a:spcAft>
                      </a:pPr>
                      <a:r>
                        <a:rPr lang="en-US" sz="1600" kern="100" dirty="0">
                          <a:solidFill>
                            <a:srgbClr val="FFF9F9"/>
                          </a:solidFill>
                          <a:effectLst/>
                          <a:latin typeface="华文细黑" pitchFamily="2" charset="-122"/>
                          <a:ea typeface="华文细黑" pitchFamily="2" charset="-122"/>
                          <a:cs typeface="Times New Roman" panose="02020503050405090304" pitchFamily="18" charset="0"/>
                        </a:rPr>
                        <a:t>    </a:t>
                      </a:r>
                      <a:r>
                        <a:rPr lang="en-US" altLang="zh-CN" sz="1600" kern="100" dirty="0">
                          <a:solidFill>
                            <a:srgbClr val="FFF9F9"/>
                          </a:solidFill>
                          <a:effectLst/>
                          <a:latin typeface="华文细黑" pitchFamily="2" charset="-122"/>
                          <a:ea typeface="华文细黑" pitchFamily="2" charset="-122"/>
                          <a:cs typeface="Times New Roman" panose="02020503050405090304" pitchFamily="18" charset="0"/>
                        </a:rPr>
                        <a:t>Secondary Loop pressure</a:t>
                      </a:r>
                      <a:endParaRPr lang="zh-CN" sz="1600" kern="100" dirty="0">
                        <a:solidFill>
                          <a:srgbClr val="FFF9F9"/>
                        </a:solidFill>
                        <a:effectLst/>
                        <a:latin typeface="华文细黑" pitchFamily="2" charset="-122"/>
                        <a:ea typeface="华文细黑" pitchFamily="2" charset="-122"/>
                        <a:cs typeface="Times New Roman" panose="02020503050405090304" pitchFamily="18" charset="0"/>
                      </a:endParaRPr>
                    </a:p>
                  </a:txBody>
                  <a:tcPr marL="68549" marR="68549"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solidFill>
                  </a:tcPr>
                </a:tc>
                <a:tc>
                  <a:txBody>
                    <a:bodyPr/>
                    <a:lstStyle>
                      <a:lvl1pPr marL="0" algn="l" defTabSz="914400" rtl="0" eaLnBrk="1" latinLnBrk="0" hangingPunct="1">
                        <a:defRPr sz="1800" kern="1200">
                          <a:solidFill>
                            <a:schemeClr val="dk1"/>
                          </a:solidFill>
                          <a:latin typeface="Times New Roman" panose="02020503050405090304"/>
                        </a:defRPr>
                      </a:lvl1pPr>
                      <a:lvl2pPr marL="457200" algn="l" defTabSz="914400" rtl="0" eaLnBrk="1" latinLnBrk="0" hangingPunct="1">
                        <a:defRPr sz="1800" kern="1200">
                          <a:solidFill>
                            <a:schemeClr val="dk1"/>
                          </a:solidFill>
                          <a:latin typeface="Times New Roman" panose="02020503050405090304"/>
                        </a:defRPr>
                      </a:lvl2pPr>
                      <a:lvl3pPr marL="914400" algn="l" defTabSz="914400" rtl="0" eaLnBrk="1" latinLnBrk="0" hangingPunct="1">
                        <a:defRPr sz="1800" kern="1200">
                          <a:solidFill>
                            <a:schemeClr val="dk1"/>
                          </a:solidFill>
                          <a:latin typeface="Times New Roman" panose="02020503050405090304"/>
                        </a:defRPr>
                      </a:lvl3pPr>
                      <a:lvl4pPr marL="1371600" algn="l" defTabSz="914400" rtl="0" eaLnBrk="1" latinLnBrk="0" hangingPunct="1">
                        <a:defRPr sz="1800" kern="1200">
                          <a:solidFill>
                            <a:schemeClr val="dk1"/>
                          </a:solidFill>
                          <a:latin typeface="Times New Roman" panose="02020503050405090304"/>
                        </a:defRPr>
                      </a:lvl4pPr>
                      <a:lvl5pPr marL="1828800" algn="l" defTabSz="914400" rtl="0" eaLnBrk="1" latinLnBrk="0" hangingPunct="1">
                        <a:defRPr sz="1800" kern="1200">
                          <a:solidFill>
                            <a:schemeClr val="dk1"/>
                          </a:solidFill>
                          <a:latin typeface="Times New Roman" panose="02020503050405090304"/>
                        </a:defRPr>
                      </a:lvl5pPr>
                      <a:lvl6pPr marL="2286000" algn="l" defTabSz="914400" rtl="0" eaLnBrk="1" latinLnBrk="0" hangingPunct="1">
                        <a:defRPr sz="1800" kern="1200">
                          <a:solidFill>
                            <a:schemeClr val="dk1"/>
                          </a:solidFill>
                          <a:latin typeface="Times New Roman" panose="02020503050405090304"/>
                        </a:defRPr>
                      </a:lvl6pPr>
                      <a:lvl7pPr marL="2743200" algn="l" defTabSz="914400" rtl="0" eaLnBrk="1" latinLnBrk="0" hangingPunct="1">
                        <a:defRPr sz="1800" kern="1200">
                          <a:solidFill>
                            <a:schemeClr val="dk1"/>
                          </a:solidFill>
                          <a:latin typeface="Times New Roman" panose="02020503050405090304"/>
                        </a:defRPr>
                      </a:lvl7pPr>
                      <a:lvl8pPr marL="3200400" algn="l" defTabSz="914400" rtl="0" eaLnBrk="1" latinLnBrk="0" hangingPunct="1">
                        <a:defRPr sz="1800" kern="1200">
                          <a:solidFill>
                            <a:schemeClr val="dk1"/>
                          </a:solidFill>
                          <a:latin typeface="Times New Roman" panose="02020503050405090304"/>
                        </a:defRPr>
                      </a:lvl8pPr>
                      <a:lvl9pPr marL="3657600" algn="l" defTabSz="914400" rtl="0" eaLnBrk="1" latinLnBrk="0" hangingPunct="1">
                        <a:defRPr sz="1800" kern="1200">
                          <a:solidFill>
                            <a:schemeClr val="dk1"/>
                          </a:solidFill>
                          <a:latin typeface="Times New Roman" panose="02020503050405090304"/>
                        </a:defRPr>
                      </a:lvl9pPr>
                    </a:lstStyle>
                    <a:p>
                      <a:pPr marL="0" marR="0" indent="0" algn="ctr" defTabSz="914400" rtl="0" eaLnBrk="1" fontAlgn="auto" latinLnBrk="0" hangingPunct="1">
                        <a:lnSpc>
                          <a:spcPct val="100000"/>
                        </a:lnSpc>
                        <a:spcBef>
                          <a:spcPts val="0"/>
                        </a:spcBef>
                        <a:spcAft>
                          <a:spcPts val="0"/>
                        </a:spcAft>
                        <a:buClrTx/>
                        <a:buSzTx/>
                        <a:buFontTx/>
                        <a:buNone/>
                        <a:defRPr/>
                      </a:pPr>
                      <a:r>
                        <a:rPr lang="en-US" sz="1600" b="1" kern="100" dirty="0">
                          <a:solidFill>
                            <a:srgbClr val="000000"/>
                          </a:solidFill>
                          <a:effectLst/>
                          <a:latin typeface="华文细黑" pitchFamily="2" charset="-122"/>
                          <a:ea typeface="华文细黑" pitchFamily="2" charset="-122"/>
                          <a:cs typeface="Times New Roman" panose="02020503050405090304" pitchFamily="18" charset="0"/>
                        </a:rPr>
                        <a:t>1.4MPa</a:t>
                      </a:r>
                      <a:endParaRPr lang="zh-CN" sz="1600" b="1" kern="100" dirty="0">
                        <a:solidFill>
                          <a:srgbClr val="000000"/>
                        </a:solidFill>
                        <a:effectLst/>
                        <a:latin typeface="华文细黑" pitchFamily="2" charset="-122"/>
                        <a:ea typeface="华文细黑" pitchFamily="2" charset="-122"/>
                        <a:cs typeface="Times New Roman" panose="02020503050405090304" pitchFamily="18" charset="0"/>
                      </a:endParaRPr>
                    </a:p>
                  </a:txBody>
                  <a:tcPr marL="68549" marR="68549" marT="0"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33399">
                        <a:tint val="40000"/>
                      </a:srgbClr>
                    </a:solidFill>
                  </a:tcPr>
                </a:tc>
              </a:tr>
              <a:tr h="351480">
                <a:tc>
                  <a:txBody>
                    <a:bodyPr/>
                    <a:lstStyle>
                      <a:lvl1pPr marL="0" algn="l" defTabSz="914400" rtl="0" eaLnBrk="1" latinLnBrk="0" hangingPunct="1">
                        <a:defRPr sz="1800" b="1" kern="1200">
                          <a:solidFill>
                            <a:schemeClr val="lt1"/>
                          </a:solidFill>
                          <a:latin typeface="Times New Roman" panose="02020503050405090304"/>
                        </a:defRPr>
                      </a:lvl1pPr>
                      <a:lvl2pPr marL="457200" algn="l" defTabSz="914400" rtl="0" eaLnBrk="1" latinLnBrk="0" hangingPunct="1">
                        <a:defRPr sz="1800" b="1" kern="1200">
                          <a:solidFill>
                            <a:schemeClr val="lt1"/>
                          </a:solidFill>
                          <a:latin typeface="Times New Roman" panose="02020503050405090304"/>
                        </a:defRPr>
                      </a:lvl2pPr>
                      <a:lvl3pPr marL="914400" algn="l" defTabSz="914400" rtl="0" eaLnBrk="1" latinLnBrk="0" hangingPunct="1">
                        <a:defRPr sz="1800" b="1" kern="1200">
                          <a:solidFill>
                            <a:schemeClr val="lt1"/>
                          </a:solidFill>
                          <a:latin typeface="Times New Roman" panose="02020503050405090304"/>
                        </a:defRPr>
                      </a:lvl3pPr>
                      <a:lvl4pPr marL="1371600" algn="l" defTabSz="914400" rtl="0" eaLnBrk="1" latinLnBrk="0" hangingPunct="1">
                        <a:defRPr sz="1800" b="1" kern="1200">
                          <a:solidFill>
                            <a:schemeClr val="lt1"/>
                          </a:solidFill>
                          <a:latin typeface="Times New Roman" panose="02020503050405090304"/>
                        </a:defRPr>
                      </a:lvl4pPr>
                      <a:lvl5pPr marL="1828800" algn="l" defTabSz="914400" rtl="0" eaLnBrk="1" latinLnBrk="0" hangingPunct="1">
                        <a:defRPr sz="1800" b="1" kern="1200">
                          <a:solidFill>
                            <a:schemeClr val="lt1"/>
                          </a:solidFill>
                          <a:latin typeface="Times New Roman" panose="02020503050405090304"/>
                        </a:defRPr>
                      </a:lvl5pPr>
                      <a:lvl6pPr marL="2286000" algn="l" defTabSz="914400" rtl="0" eaLnBrk="1" latinLnBrk="0" hangingPunct="1">
                        <a:defRPr sz="1800" b="1" kern="1200">
                          <a:solidFill>
                            <a:schemeClr val="lt1"/>
                          </a:solidFill>
                          <a:latin typeface="Times New Roman" panose="02020503050405090304"/>
                        </a:defRPr>
                      </a:lvl6pPr>
                      <a:lvl7pPr marL="2743200" algn="l" defTabSz="914400" rtl="0" eaLnBrk="1" latinLnBrk="0" hangingPunct="1">
                        <a:defRPr sz="1800" b="1" kern="1200">
                          <a:solidFill>
                            <a:schemeClr val="lt1"/>
                          </a:solidFill>
                          <a:latin typeface="Times New Roman" panose="02020503050405090304"/>
                        </a:defRPr>
                      </a:lvl7pPr>
                      <a:lvl8pPr marL="3200400" algn="l" defTabSz="914400" rtl="0" eaLnBrk="1" latinLnBrk="0" hangingPunct="1">
                        <a:defRPr sz="1800" b="1" kern="1200">
                          <a:solidFill>
                            <a:schemeClr val="lt1"/>
                          </a:solidFill>
                          <a:latin typeface="Times New Roman" panose="02020503050405090304"/>
                        </a:defRPr>
                      </a:lvl8pPr>
                      <a:lvl9pPr marL="3657600" algn="l" defTabSz="914400" rtl="0" eaLnBrk="1" latinLnBrk="0" hangingPunct="1">
                        <a:defRPr sz="1800" b="1" kern="1200">
                          <a:solidFill>
                            <a:schemeClr val="lt1"/>
                          </a:solidFill>
                          <a:latin typeface="Times New Roman" panose="02020503050405090304"/>
                        </a:defRPr>
                      </a:lvl9pPr>
                    </a:lstStyle>
                    <a:p>
                      <a:pPr algn="ctr">
                        <a:spcAft>
                          <a:spcPts val="0"/>
                        </a:spcAft>
                      </a:pPr>
                      <a:r>
                        <a:rPr lang="en-US" altLang="zh-CN" sz="1600" kern="100" dirty="0">
                          <a:solidFill>
                            <a:srgbClr val="FFF9F9"/>
                          </a:solidFill>
                          <a:effectLst/>
                          <a:latin typeface="华文细黑" pitchFamily="2" charset="-122"/>
                          <a:ea typeface="华文细黑" pitchFamily="2" charset="-122"/>
                          <a:cs typeface="Times New Roman" panose="02020503050405090304" pitchFamily="18" charset="0"/>
                        </a:rPr>
                        <a:t>Secondary Loop Temp</a:t>
                      </a:r>
                      <a:endParaRPr lang="zh-CN" sz="1600" kern="100" dirty="0">
                        <a:solidFill>
                          <a:srgbClr val="FFF9F9"/>
                        </a:solidFill>
                        <a:effectLst/>
                        <a:latin typeface="华文细黑" pitchFamily="2" charset="-122"/>
                        <a:ea typeface="华文细黑" pitchFamily="2" charset="-122"/>
                        <a:cs typeface="Times New Roman" panose="02020503050405090304" pitchFamily="18" charset="0"/>
                      </a:endParaRPr>
                    </a:p>
                  </a:txBody>
                  <a:tcPr marL="68549" marR="68549"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solidFill>
                  </a:tcPr>
                </a:tc>
                <a:tc>
                  <a:txBody>
                    <a:bodyPr/>
                    <a:lstStyle>
                      <a:lvl1pPr marL="0" algn="l" defTabSz="914400" rtl="0" eaLnBrk="1" latinLnBrk="0" hangingPunct="1">
                        <a:defRPr sz="1800" kern="1200">
                          <a:solidFill>
                            <a:schemeClr val="dk1"/>
                          </a:solidFill>
                          <a:latin typeface="Times New Roman" panose="02020503050405090304"/>
                        </a:defRPr>
                      </a:lvl1pPr>
                      <a:lvl2pPr marL="457200" algn="l" defTabSz="914400" rtl="0" eaLnBrk="1" latinLnBrk="0" hangingPunct="1">
                        <a:defRPr sz="1800" kern="1200">
                          <a:solidFill>
                            <a:schemeClr val="dk1"/>
                          </a:solidFill>
                          <a:latin typeface="Times New Roman" panose="02020503050405090304"/>
                        </a:defRPr>
                      </a:lvl2pPr>
                      <a:lvl3pPr marL="914400" algn="l" defTabSz="914400" rtl="0" eaLnBrk="1" latinLnBrk="0" hangingPunct="1">
                        <a:defRPr sz="1800" kern="1200">
                          <a:solidFill>
                            <a:schemeClr val="dk1"/>
                          </a:solidFill>
                          <a:latin typeface="Times New Roman" panose="02020503050405090304"/>
                        </a:defRPr>
                      </a:lvl3pPr>
                      <a:lvl4pPr marL="1371600" algn="l" defTabSz="914400" rtl="0" eaLnBrk="1" latinLnBrk="0" hangingPunct="1">
                        <a:defRPr sz="1800" kern="1200">
                          <a:solidFill>
                            <a:schemeClr val="dk1"/>
                          </a:solidFill>
                          <a:latin typeface="Times New Roman" panose="02020503050405090304"/>
                        </a:defRPr>
                      </a:lvl4pPr>
                      <a:lvl5pPr marL="1828800" algn="l" defTabSz="914400" rtl="0" eaLnBrk="1" latinLnBrk="0" hangingPunct="1">
                        <a:defRPr sz="1800" kern="1200">
                          <a:solidFill>
                            <a:schemeClr val="dk1"/>
                          </a:solidFill>
                          <a:latin typeface="Times New Roman" panose="02020503050405090304"/>
                        </a:defRPr>
                      </a:lvl5pPr>
                      <a:lvl6pPr marL="2286000" algn="l" defTabSz="914400" rtl="0" eaLnBrk="1" latinLnBrk="0" hangingPunct="1">
                        <a:defRPr sz="1800" kern="1200">
                          <a:solidFill>
                            <a:schemeClr val="dk1"/>
                          </a:solidFill>
                          <a:latin typeface="Times New Roman" panose="02020503050405090304"/>
                        </a:defRPr>
                      </a:lvl6pPr>
                      <a:lvl7pPr marL="2743200" algn="l" defTabSz="914400" rtl="0" eaLnBrk="1" latinLnBrk="0" hangingPunct="1">
                        <a:defRPr sz="1800" kern="1200">
                          <a:solidFill>
                            <a:schemeClr val="dk1"/>
                          </a:solidFill>
                          <a:latin typeface="Times New Roman" panose="02020503050405090304"/>
                        </a:defRPr>
                      </a:lvl7pPr>
                      <a:lvl8pPr marL="3200400" algn="l" defTabSz="914400" rtl="0" eaLnBrk="1" latinLnBrk="0" hangingPunct="1">
                        <a:defRPr sz="1800" kern="1200">
                          <a:solidFill>
                            <a:schemeClr val="dk1"/>
                          </a:solidFill>
                          <a:latin typeface="Times New Roman" panose="02020503050405090304"/>
                        </a:defRPr>
                      </a:lvl8pPr>
                      <a:lvl9pPr marL="3657600" algn="l" defTabSz="914400" rtl="0" eaLnBrk="1" latinLnBrk="0" hangingPunct="1">
                        <a:defRPr sz="1800" kern="1200">
                          <a:solidFill>
                            <a:schemeClr val="dk1"/>
                          </a:solidFill>
                          <a:latin typeface="Times New Roman" panose="02020503050405090304"/>
                        </a:defRPr>
                      </a:lvl9pPr>
                    </a:lstStyle>
                    <a:p>
                      <a:pPr marL="0" marR="0" indent="0" algn="ctr" defTabSz="914400" rtl="0" eaLnBrk="1" fontAlgn="auto" latinLnBrk="0" hangingPunct="1">
                        <a:lnSpc>
                          <a:spcPct val="100000"/>
                        </a:lnSpc>
                        <a:spcBef>
                          <a:spcPts val="0"/>
                        </a:spcBef>
                        <a:spcAft>
                          <a:spcPts val="0"/>
                        </a:spcAft>
                        <a:buClrTx/>
                        <a:buSzTx/>
                        <a:buFontTx/>
                        <a:buNone/>
                        <a:defRPr/>
                      </a:pPr>
                      <a:r>
                        <a:rPr lang="en-US" sz="1600" b="1" kern="100" dirty="0">
                          <a:solidFill>
                            <a:srgbClr val="000000"/>
                          </a:solidFill>
                          <a:effectLst/>
                          <a:latin typeface="华文细黑" pitchFamily="2" charset="-122"/>
                          <a:ea typeface="华文细黑" pitchFamily="2" charset="-122"/>
                          <a:cs typeface="Times New Roman" panose="02020503050405090304" pitchFamily="18" charset="0"/>
                        </a:rPr>
                        <a:t>225-</a:t>
                      </a:r>
                      <a:r>
                        <a:rPr lang="en-US" altLang="zh-CN" sz="1600" b="1" kern="100" dirty="0">
                          <a:solidFill>
                            <a:srgbClr val="000000"/>
                          </a:solidFill>
                          <a:effectLst/>
                          <a:latin typeface="华文细黑" pitchFamily="2" charset="-122"/>
                          <a:ea typeface="华文细黑" pitchFamily="2" charset="-122"/>
                          <a:cs typeface="Times New Roman" panose="02020503050405090304" pitchFamily="18" charset="0"/>
                        </a:rPr>
                        <a:t>26</a:t>
                      </a:r>
                      <a:r>
                        <a:rPr lang="en-US" sz="1600" b="1" kern="100" dirty="0">
                          <a:solidFill>
                            <a:srgbClr val="000000"/>
                          </a:solidFill>
                          <a:effectLst/>
                          <a:latin typeface="华文细黑" pitchFamily="2" charset="-122"/>
                          <a:ea typeface="华文细黑" pitchFamily="2" charset="-122"/>
                          <a:cs typeface="Times New Roman" panose="02020503050405090304" pitchFamily="18" charset="0"/>
                        </a:rPr>
                        <a:t>0</a:t>
                      </a:r>
                      <a:r>
                        <a:rPr lang="ja-JP" sz="1600" b="1" kern="100" dirty="0">
                          <a:solidFill>
                            <a:srgbClr val="000000"/>
                          </a:solidFill>
                          <a:effectLst/>
                          <a:latin typeface="华文细黑" pitchFamily="2" charset="-122"/>
                          <a:ea typeface="华文细黑" pitchFamily="2" charset="-122"/>
                          <a:cs typeface="Times New Roman" panose="02020503050405090304" pitchFamily="18" charset="0"/>
                        </a:rPr>
                        <a:t>℃</a:t>
                      </a:r>
                      <a:endParaRPr lang="zh-CN" sz="1600" b="1" kern="100" dirty="0">
                        <a:solidFill>
                          <a:srgbClr val="000000"/>
                        </a:solidFill>
                        <a:effectLst/>
                        <a:latin typeface="华文细黑" pitchFamily="2" charset="-122"/>
                        <a:ea typeface="华文细黑" pitchFamily="2" charset="-122"/>
                        <a:cs typeface="Times New Roman" panose="02020503050405090304" pitchFamily="18" charset="0"/>
                      </a:endParaRPr>
                    </a:p>
                  </a:txBody>
                  <a:tcPr marL="68549" marR="68549" marT="0"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333399">
                        <a:tint val="20000"/>
                      </a:srgbClr>
                    </a:solidFill>
                  </a:tcPr>
                </a:tc>
              </a:tr>
            </a:tbl>
          </a:graphicData>
        </a:graphic>
      </p:graphicFrame>
      <p:pic>
        <p:nvPicPr>
          <p:cNvPr id="47" name="Picture 3"/>
          <p:cNvPicPr>
            <a:picLocks noChangeAspect="1" noChangeArrowheads="1"/>
          </p:cNvPicPr>
          <p:nvPr/>
        </p:nvPicPr>
        <p:blipFill>
          <a:blip r:embed="rId2" cstate="screen"/>
          <a:srcRect/>
          <a:stretch>
            <a:fillRect/>
          </a:stretch>
        </p:blipFill>
        <p:spPr bwMode="auto">
          <a:xfrm>
            <a:off x="6734077" y="4169843"/>
            <a:ext cx="2188276" cy="2293011"/>
          </a:xfrm>
          <a:prstGeom prst="rect">
            <a:avLst/>
          </a:prstGeom>
          <a:noFill/>
          <a:ln>
            <a:noFill/>
          </a:ln>
        </p:spPr>
      </p:pic>
      <p:pic>
        <p:nvPicPr>
          <p:cNvPr id="7" name="图片 1"/>
          <p:cNvPicPr>
            <a:picLocks noChangeAspect="1" noChangeArrowheads="1"/>
          </p:cNvPicPr>
          <p:nvPr/>
        </p:nvPicPr>
        <p:blipFill>
          <a:blip r:embed="rId3" cstate="screen"/>
          <a:srcRect/>
          <a:stretch>
            <a:fillRect/>
          </a:stretch>
        </p:blipFill>
        <p:spPr bwMode="auto">
          <a:xfrm>
            <a:off x="9304074" y="4189184"/>
            <a:ext cx="2358839" cy="2293011"/>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
          <p:cNvPicPr>
            <a:picLocks noChangeAspect="1" noChangeArrowheads="1"/>
          </p:cNvPicPr>
          <p:nvPr/>
        </p:nvPicPr>
        <p:blipFill>
          <a:blip r:embed="rId1" cstate="screen"/>
          <a:srcRect/>
          <a:stretch>
            <a:fillRect/>
          </a:stretch>
        </p:blipFill>
        <p:spPr bwMode="auto">
          <a:xfrm>
            <a:off x="300833" y="1102303"/>
            <a:ext cx="2277291" cy="2213738"/>
          </a:xfrm>
          <a:prstGeom prst="rect">
            <a:avLst/>
          </a:prstGeom>
          <a:noFill/>
          <a:ln w="9525">
            <a:noFill/>
            <a:miter lim="800000"/>
            <a:headEnd/>
            <a:tailEnd/>
          </a:ln>
        </p:spPr>
      </p:pic>
      <p:sp>
        <p:nvSpPr>
          <p:cNvPr id="7" name="矩形 6"/>
          <p:cNvSpPr/>
          <p:nvPr/>
        </p:nvSpPr>
        <p:spPr>
          <a:xfrm>
            <a:off x="-206781" y="3266894"/>
            <a:ext cx="2784905" cy="313932"/>
          </a:xfrm>
          <a:prstGeom prst="rect">
            <a:avLst/>
          </a:prstGeom>
          <a:effectLst/>
        </p:spPr>
        <p:txBody>
          <a:bodyPr wrap="square">
            <a:spAutoFit/>
          </a:bodyPr>
          <a:lstStyle/>
          <a:p>
            <a:pPr indent="533400">
              <a:lnSpc>
                <a:spcPct val="90000"/>
              </a:lnSpc>
              <a:spcBef>
                <a:spcPct val="20000"/>
              </a:spcBef>
            </a:pPr>
            <a:r>
              <a:rPr lang="en-US" altLang="zh-CN" sz="1600" dirty="0">
                <a:solidFill>
                  <a:srgbClr val="0000FF"/>
                </a:solidFill>
                <a:latin typeface="华文细黑" pitchFamily="2" charset="-122"/>
                <a:ea typeface="华文细黑" pitchFamily="2" charset="-122"/>
              </a:rPr>
              <a:t>19.75% UO</a:t>
            </a:r>
            <a:r>
              <a:rPr lang="en-US" altLang="zh-CN" sz="1600" baseline="-25000" dirty="0">
                <a:solidFill>
                  <a:srgbClr val="0000FF"/>
                </a:solidFill>
                <a:latin typeface="华文细黑" pitchFamily="2" charset="-122"/>
                <a:ea typeface="华文细黑" pitchFamily="2" charset="-122"/>
              </a:rPr>
              <a:t>2</a:t>
            </a:r>
            <a:r>
              <a:rPr lang="en-US" altLang="zh-CN" sz="1600" dirty="0">
                <a:solidFill>
                  <a:srgbClr val="0000FF"/>
                </a:solidFill>
                <a:latin typeface="华文细黑" pitchFamily="2" charset="-122"/>
                <a:ea typeface="华文细黑" pitchFamily="2" charset="-122"/>
              </a:rPr>
              <a:t>, 30 boxes  </a:t>
            </a:r>
            <a:endParaRPr lang="en-US" altLang="zh-CN" sz="1600" dirty="0">
              <a:solidFill>
                <a:srgbClr val="0000FF"/>
              </a:solidFill>
              <a:latin typeface="华文细黑" pitchFamily="2" charset="-122"/>
              <a:ea typeface="华文细黑" pitchFamily="2" charset="-122"/>
            </a:endParaRPr>
          </a:p>
        </p:txBody>
      </p:sp>
      <p:sp>
        <p:nvSpPr>
          <p:cNvPr id="6" name="标题 5"/>
          <p:cNvSpPr>
            <a:spLocks noGrp="1"/>
          </p:cNvSpPr>
          <p:nvPr>
            <p:ph type="title"/>
          </p:nvPr>
        </p:nvSpPr>
        <p:spPr/>
        <p:txBody>
          <a:bodyPr/>
          <a:lstStyle/>
          <a:p>
            <a:r>
              <a:rPr kumimoji="1" lang="en-US" altLang="en-US" dirty="0"/>
              <a:t>Nuclear design of reactor</a:t>
            </a:r>
            <a:endParaRPr lang="zh-CN" altLang="en-US" dirty="0"/>
          </a:p>
        </p:txBody>
      </p:sp>
      <p:pic>
        <p:nvPicPr>
          <p:cNvPr id="8" name="图片 1"/>
          <p:cNvPicPr>
            <a:picLocks noChangeAspect="1" noChangeArrowheads="1"/>
          </p:cNvPicPr>
          <p:nvPr/>
        </p:nvPicPr>
        <p:blipFill>
          <a:blip r:embed="rId2" cstate="screen"/>
          <a:srcRect/>
          <a:stretch>
            <a:fillRect/>
          </a:stretch>
        </p:blipFill>
        <p:spPr bwMode="auto">
          <a:xfrm>
            <a:off x="754015" y="4040936"/>
            <a:ext cx="4609014" cy="2412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9"/>
          <p:cNvSpPr/>
          <p:nvPr/>
        </p:nvSpPr>
        <p:spPr>
          <a:xfrm>
            <a:off x="1809646" y="5388848"/>
            <a:ext cx="3178931" cy="584775"/>
          </a:xfrm>
          <a:prstGeom prst="rect">
            <a:avLst/>
          </a:prstGeom>
        </p:spPr>
        <p:txBody>
          <a:bodyPr wrap="square">
            <a:spAutoFit/>
          </a:bodyPr>
          <a:lstStyle/>
          <a:p>
            <a:pPr algn="ctr"/>
            <a:r>
              <a:rPr lang="en-US" altLang="zh-CN" sz="1600" b="1" kern="100" dirty="0">
                <a:solidFill>
                  <a:schemeClr val="tx1"/>
                </a:solidFill>
                <a:latin typeface="华文细黑" pitchFamily="2" charset="-122"/>
                <a:ea typeface="华文细黑" pitchFamily="2" charset="-122"/>
                <a:cs typeface="Times New Roman" panose="02020503050405090304" pitchFamily="18" charset="0"/>
              </a:rPr>
              <a:t>Neutron spectrum at the hot point </a:t>
            </a:r>
            <a:endParaRPr lang="en-US" altLang="zh-CN" sz="1600" b="1" kern="100" dirty="0">
              <a:solidFill>
                <a:schemeClr val="tx1"/>
              </a:solidFill>
              <a:latin typeface="华文细黑" pitchFamily="2" charset="-122"/>
              <a:ea typeface="华文细黑" pitchFamily="2" charset="-122"/>
              <a:cs typeface="Times New Roman" panose="02020503050405090304" pitchFamily="18" charset="0"/>
            </a:endParaRPr>
          </a:p>
        </p:txBody>
      </p:sp>
      <p:pic>
        <p:nvPicPr>
          <p:cNvPr id="12" name="图片 11"/>
          <p:cNvPicPr>
            <a:picLocks noChangeAspect="1" noChangeArrowheads="1"/>
          </p:cNvPicPr>
          <p:nvPr/>
        </p:nvPicPr>
        <p:blipFill>
          <a:blip r:embed="rId3" cstate="screen"/>
          <a:srcRect/>
          <a:stretch>
            <a:fillRect/>
          </a:stretch>
        </p:blipFill>
        <p:spPr bwMode="auto">
          <a:xfrm>
            <a:off x="3094099" y="956542"/>
            <a:ext cx="2626401" cy="2171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矩形 13"/>
          <p:cNvSpPr/>
          <p:nvPr/>
        </p:nvSpPr>
        <p:spPr>
          <a:xfrm>
            <a:off x="3014848" y="3215060"/>
            <a:ext cx="2784905" cy="738664"/>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b="1" kern="100" dirty="0">
                <a:latin typeface="华文细黑" pitchFamily="2" charset="-122"/>
                <a:ea typeface="华文细黑" pitchFamily="2" charset="-122"/>
                <a:cs typeface="Times New Roman" panose="02020503050405090304" pitchFamily="18" charset="0"/>
              </a:rPr>
              <a:t>Neutron spectrum </a:t>
            </a:r>
            <a:endParaRPr lang="en-US" altLang="zh-CN" sz="1400" b="1" kern="100" dirty="0">
              <a:latin typeface="华文细黑" pitchFamily="2" charset="-122"/>
              <a:ea typeface="华文细黑" pitchFamily="2" charset="-122"/>
              <a:cs typeface="Times New Roman" panose="02020503050405090304" pitchFamily="18" charset="0"/>
            </a:endParaRPr>
          </a:p>
          <a:p>
            <a:pPr algn="ctr"/>
            <a:r>
              <a:rPr lang="en-US" altLang="zh-CN" sz="1400" b="1" kern="100" dirty="0">
                <a:latin typeface="华文细黑" pitchFamily="2" charset="-122"/>
                <a:ea typeface="华文细黑" pitchFamily="2" charset="-122"/>
                <a:cs typeface="Times New Roman" panose="02020503050405090304" pitchFamily="18" charset="0"/>
              </a:rPr>
              <a:t>(full energy range)</a:t>
            </a:r>
            <a:endParaRPr lang="en-US" altLang="zh-CN" sz="1400" b="1" kern="100" dirty="0">
              <a:latin typeface="华文细黑" pitchFamily="2" charset="-122"/>
              <a:ea typeface="华文细黑" pitchFamily="2" charset="-122"/>
              <a:cs typeface="Times New Roman" panose="02020503050405090304" pitchFamily="18" charset="0"/>
            </a:endParaRPr>
          </a:p>
          <a:p>
            <a:pPr algn="ctr"/>
            <a:r>
              <a:rPr lang="en-US" altLang="zh-CN" sz="1400" dirty="0">
                <a:latin typeface="华文细黑" pitchFamily="2" charset="-122"/>
                <a:ea typeface="华文细黑" pitchFamily="2" charset="-122"/>
              </a:rPr>
              <a:t>3.40E+14 n/cm</a:t>
            </a:r>
            <a:r>
              <a:rPr lang="en-US" altLang="zh-CN" sz="1400" baseline="30000" dirty="0">
                <a:latin typeface="华文细黑" pitchFamily="2" charset="-122"/>
                <a:ea typeface="华文细黑" pitchFamily="2" charset="-122"/>
              </a:rPr>
              <a:t>2</a:t>
            </a:r>
            <a:r>
              <a:rPr lang="en-US" altLang="zh-CN" sz="1400" dirty="0">
                <a:latin typeface="华文细黑" pitchFamily="2" charset="-122"/>
                <a:ea typeface="华文细黑" pitchFamily="2" charset="-122"/>
              </a:rPr>
              <a:t>/s</a:t>
            </a:r>
            <a:r>
              <a:rPr lang="zh-CN" altLang="zh-CN" sz="1400" b="1" kern="100" dirty="0">
                <a:latin typeface="华文细黑" pitchFamily="2" charset="-122"/>
                <a:ea typeface="华文细黑" pitchFamily="2" charset="-122"/>
                <a:cs typeface="Times New Roman" panose="02020503050405090304" pitchFamily="18" charset="0"/>
              </a:rPr>
              <a:t>（</a:t>
            </a:r>
            <a:r>
              <a:rPr lang="en-US" altLang="zh-CN" sz="1400" b="1" kern="100" dirty="0">
                <a:latin typeface="华文细黑" pitchFamily="2" charset="-122"/>
                <a:ea typeface="华文细黑" pitchFamily="2" charset="-122"/>
                <a:cs typeface="Times New Roman" panose="02020503050405090304" pitchFamily="18" charset="0"/>
              </a:rPr>
              <a:t>at core</a:t>
            </a:r>
            <a:r>
              <a:rPr lang="zh-CN" altLang="zh-CN" sz="1400" b="1" kern="100" dirty="0">
                <a:latin typeface="华文细黑" pitchFamily="2" charset="-122"/>
                <a:ea typeface="华文细黑" pitchFamily="2" charset="-122"/>
                <a:cs typeface="Times New Roman" panose="02020503050405090304" pitchFamily="18" charset="0"/>
              </a:rPr>
              <a:t>）</a:t>
            </a:r>
            <a:endParaRPr lang="zh-CN" altLang="en-US" sz="1400" dirty="0">
              <a:latin typeface="华文细黑" pitchFamily="2" charset="-122"/>
              <a:ea typeface="华文细黑" pitchFamily="2" charset="-122"/>
            </a:endParaRPr>
          </a:p>
        </p:txBody>
      </p:sp>
      <p:graphicFrame>
        <p:nvGraphicFramePr>
          <p:cNvPr id="15" name="表格 14"/>
          <p:cNvGraphicFramePr>
            <a:graphicFrameLocks noGrp="1"/>
          </p:cNvGraphicFramePr>
          <p:nvPr/>
        </p:nvGraphicFramePr>
        <p:xfrm>
          <a:off x="6095999" y="852898"/>
          <a:ext cx="5341985" cy="5600440"/>
        </p:xfrm>
        <a:graphic>
          <a:graphicData uri="http://schemas.openxmlformats.org/drawingml/2006/table">
            <a:tbl>
              <a:tblPr firstRow="1" firstCol="1" bandRow="1"/>
              <a:tblGrid>
                <a:gridCol w="2011916"/>
                <a:gridCol w="1371891"/>
                <a:gridCol w="945196"/>
                <a:gridCol w="1012982"/>
              </a:tblGrid>
              <a:tr h="495368">
                <a:tc rowSpan="2">
                  <a:txBody>
                    <a:bodyPr/>
                    <a:lstStyle>
                      <a:lvl1pPr marL="0" algn="l" defTabSz="914400" rtl="0" eaLnBrk="1" latinLnBrk="0" hangingPunct="1">
                        <a:defRPr sz="1800" b="1" kern="1200">
                          <a:solidFill>
                            <a:schemeClr val="lt1"/>
                          </a:solidFill>
                          <a:latin typeface="Arial" panose="020B0604020202090204"/>
                          <a:ea typeface="SimSun"/>
                        </a:defRPr>
                      </a:lvl1pPr>
                      <a:lvl2pPr marL="457200" algn="l" defTabSz="914400" rtl="0" eaLnBrk="1" latinLnBrk="0" hangingPunct="1">
                        <a:defRPr sz="1800" b="1" kern="1200">
                          <a:solidFill>
                            <a:schemeClr val="lt1"/>
                          </a:solidFill>
                          <a:latin typeface="Arial" panose="020B0604020202090204"/>
                          <a:ea typeface="SimSun"/>
                        </a:defRPr>
                      </a:lvl2pPr>
                      <a:lvl3pPr marL="914400" algn="l" defTabSz="914400" rtl="0" eaLnBrk="1" latinLnBrk="0" hangingPunct="1">
                        <a:defRPr sz="1800" b="1" kern="1200">
                          <a:solidFill>
                            <a:schemeClr val="lt1"/>
                          </a:solidFill>
                          <a:latin typeface="Arial" panose="020B0604020202090204"/>
                          <a:ea typeface="SimSun"/>
                        </a:defRPr>
                      </a:lvl3pPr>
                      <a:lvl4pPr marL="1371600" algn="l" defTabSz="914400" rtl="0" eaLnBrk="1" latinLnBrk="0" hangingPunct="1">
                        <a:defRPr sz="1800" b="1" kern="1200">
                          <a:solidFill>
                            <a:schemeClr val="lt1"/>
                          </a:solidFill>
                          <a:latin typeface="Arial" panose="020B0604020202090204"/>
                          <a:ea typeface="SimSun"/>
                        </a:defRPr>
                      </a:lvl4pPr>
                      <a:lvl5pPr marL="1828800" algn="l" defTabSz="914400" rtl="0" eaLnBrk="1" latinLnBrk="0" hangingPunct="1">
                        <a:defRPr sz="1800" b="1" kern="1200">
                          <a:solidFill>
                            <a:schemeClr val="lt1"/>
                          </a:solidFill>
                          <a:latin typeface="Arial" panose="020B0604020202090204"/>
                          <a:ea typeface="SimSun"/>
                        </a:defRPr>
                      </a:lvl5pPr>
                      <a:lvl6pPr marL="2286000" algn="l" defTabSz="914400" rtl="0" eaLnBrk="1" latinLnBrk="0" hangingPunct="1">
                        <a:defRPr sz="1800" b="1" kern="1200">
                          <a:solidFill>
                            <a:schemeClr val="lt1"/>
                          </a:solidFill>
                          <a:latin typeface="Arial" panose="020B0604020202090204"/>
                          <a:ea typeface="SimSun"/>
                        </a:defRPr>
                      </a:lvl6pPr>
                      <a:lvl7pPr marL="2743200" algn="l" defTabSz="914400" rtl="0" eaLnBrk="1" latinLnBrk="0" hangingPunct="1">
                        <a:defRPr sz="1800" b="1" kern="1200">
                          <a:solidFill>
                            <a:schemeClr val="lt1"/>
                          </a:solidFill>
                          <a:latin typeface="Arial" panose="020B0604020202090204"/>
                          <a:ea typeface="SimSun"/>
                        </a:defRPr>
                      </a:lvl7pPr>
                      <a:lvl8pPr marL="3200400" algn="l" defTabSz="914400" rtl="0" eaLnBrk="1" latinLnBrk="0" hangingPunct="1">
                        <a:defRPr sz="1800" b="1" kern="1200">
                          <a:solidFill>
                            <a:schemeClr val="lt1"/>
                          </a:solidFill>
                          <a:latin typeface="Arial" panose="020B0604020202090204"/>
                          <a:ea typeface="SimSun"/>
                        </a:defRPr>
                      </a:lvl8pPr>
                      <a:lvl9pPr marL="3657600" algn="l" defTabSz="914400" rtl="0" eaLnBrk="1" latinLnBrk="0" hangingPunct="1">
                        <a:defRPr sz="1800" b="1" kern="1200">
                          <a:solidFill>
                            <a:schemeClr val="lt1"/>
                          </a:solidFill>
                          <a:latin typeface="Arial" panose="020B0604020202090204"/>
                          <a:ea typeface="SimSun"/>
                        </a:defRPr>
                      </a:lvl9pPr>
                    </a:lstStyle>
                    <a:p>
                      <a:pPr indent="0" algn="ctr">
                        <a:spcAft>
                          <a:spcPts val="0"/>
                        </a:spcAft>
                      </a:pPr>
                      <a:r>
                        <a:rPr lang="en-US" altLang="zh-CN" sz="1600" kern="100" dirty="0">
                          <a:solidFill>
                            <a:schemeClr val="bg1"/>
                          </a:solidFill>
                          <a:effectLst/>
                          <a:latin typeface="华文细黑" pitchFamily="2" charset="-122"/>
                          <a:ea typeface="华文细黑" pitchFamily="2" charset="-122"/>
                          <a:cs typeface="Times New Roman" panose="02020503050405090304" pitchFamily="18" charset="0"/>
                        </a:rPr>
                        <a:t>Parameters</a:t>
                      </a:r>
                      <a:endParaRPr lang="zh-CN" sz="1600" kern="100" dirty="0">
                        <a:solidFill>
                          <a:schemeClr val="bg1"/>
                        </a:solidFill>
                        <a:effectLst/>
                        <a:latin typeface="华文细黑" pitchFamily="2" charset="-122"/>
                        <a:ea typeface="华文细黑" pitchFamily="2" charset="-122"/>
                        <a:cs typeface="Times New Roman" panose="0202050305040509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rowSpan="2">
                  <a:txBody>
                    <a:bodyPr/>
                    <a:lstStyle>
                      <a:lvl1pPr marL="0" algn="l" defTabSz="914400" rtl="0" eaLnBrk="1" latinLnBrk="0" hangingPunct="1">
                        <a:defRPr sz="1800" b="1" kern="1200">
                          <a:solidFill>
                            <a:schemeClr val="lt1"/>
                          </a:solidFill>
                          <a:latin typeface="Arial" panose="020B0604020202090204"/>
                          <a:ea typeface="SimSun"/>
                        </a:defRPr>
                      </a:lvl1pPr>
                      <a:lvl2pPr marL="457200" algn="l" defTabSz="914400" rtl="0" eaLnBrk="1" latinLnBrk="0" hangingPunct="1">
                        <a:defRPr sz="1800" b="1" kern="1200">
                          <a:solidFill>
                            <a:schemeClr val="lt1"/>
                          </a:solidFill>
                          <a:latin typeface="Arial" panose="020B0604020202090204"/>
                          <a:ea typeface="SimSun"/>
                        </a:defRPr>
                      </a:lvl2pPr>
                      <a:lvl3pPr marL="914400" algn="l" defTabSz="914400" rtl="0" eaLnBrk="1" latinLnBrk="0" hangingPunct="1">
                        <a:defRPr sz="1800" b="1" kern="1200">
                          <a:solidFill>
                            <a:schemeClr val="lt1"/>
                          </a:solidFill>
                          <a:latin typeface="Arial" panose="020B0604020202090204"/>
                          <a:ea typeface="SimSun"/>
                        </a:defRPr>
                      </a:lvl3pPr>
                      <a:lvl4pPr marL="1371600" algn="l" defTabSz="914400" rtl="0" eaLnBrk="1" latinLnBrk="0" hangingPunct="1">
                        <a:defRPr sz="1800" b="1" kern="1200">
                          <a:solidFill>
                            <a:schemeClr val="lt1"/>
                          </a:solidFill>
                          <a:latin typeface="Arial" panose="020B0604020202090204"/>
                          <a:ea typeface="SimSun"/>
                        </a:defRPr>
                      </a:lvl4pPr>
                      <a:lvl5pPr marL="1828800" algn="l" defTabSz="914400" rtl="0" eaLnBrk="1" latinLnBrk="0" hangingPunct="1">
                        <a:defRPr sz="1800" b="1" kern="1200">
                          <a:solidFill>
                            <a:schemeClr val="lt1"/>
                          </a:solidFill>
                          <a:latin typeface="Arial" panose="020B0604020202090204"/>
                          <a:ea typeface="SimSun"/>
                        </a:defRPr>
                      </a:lvl5pPr>
                      <a:lvl6pPr marL="2286000" algn="l" defTabSz="914400" rtl="0" eaLnBrk="1" latinLnBrk="0" hangingPunct="1">
                        <a:defRPr sz="1800" b="1" kern="1200">
                          <a:solidFill>
                            <a:schemeClr val="lt1"/>
                          </a:solidFill>
                          <a:latin typeface="Arial" panose="020B0604020202090204"/>
                          <a:ea typeface="SimSun"/>
                        </a:defRPr>
                      </a:lvl6pPr>
                      <a:lvl7pPr marL="2743200" algn="l" defTabSz="914400" rtl="0" eaLnBrk="1" latinLnBrk="0" hangingPunct="1">
                        <a:defRPr sz="1800" b="1" kern="1200">
                          <a:solidFill>
                            <a:schemeClr val="lt1"/>
                          </a:solidFill>
                          <a:latin typeface="Arial" panose="020B0604020202090204"/>
                          <a:ea typeface="SimSun"/>
                        </a:defRPr>
                      </a:lvl7pPr>
                      <a:lvl8pPr marL="3200400" algn="l" defTabSz="914400" rtl="0" eaLnBrk="1" latinLnBrk="0" hangingPunct="1">
                        <a:defRPr sz="1800" b="1" kern="1200">
                          <a:solidFill>
                            <a:schemeClr val="lt1"/>
                          </a:solidFill>
                          <a:latin typeface="Arial" panose="020B0604020202090204"/>
                          <a:ea typeface="SimSun"/>
                        </a:defRPr>
                      </a:lvl8pPr>
                      <a:lvl9pPr marL="3657600" algn="l" defTabSz="914400" rtl="0" eaLnBrk="1" latinLnBrk="0" hangingPunct="1">
                        <a:defRPr sz="1800" b="1" kern="1200">
                          <a:solidFill>
                            <a:schemeClr val="lt1"/>
                          </a:solidFill>
                          <a:latin typeface="Arial" panose="020B0604020202090204"/>
                          <a:ea typeface="SimSun"/>
                        </a:defRPr>
                      </a:lvl9pPr>
                    </a:lstStyle>
                    <a:p>
                      <a:pPr indent="0" algn="ctr">
                        <a:spcAft>
                          <a:spcPts val="0"/>
                        </a:spcAft>
                      </a:pPr>
                      <a:r>
                        <a:rPr lang="en-US" altLang="zh-CN" sz="1600" kern="100" dirty="0">
                          <a:solidFill>
                            <a:schemeClr val="bg1"/>
                          </a:solidFill>
                          <a:effectLst/>
                          <a:latin typeface="华文细黑" pitchFamily="2" charset="-122"/>
                          <a:ea typeface="华文细黑" pitchFamily="2" charset="-122"/>
                          <a:cs typeface="Times New Roman" panose="02020503050405090304" pitchFamily="18" charset="0"/>
                        </a:rPr>
                        <a:t>Unit</a:t>
                      </a:r>
                      <a:endParaRPr lang="zh-CN" sz="1600" kern="100" dirty="0">
                        <a:solidFill>
                          <a:schemeClr val="bg1"/>
                        </a:solidFill>
                        <a:effectLst/>
                        <a:latin typeface="华文细黑" pitchFamily="2" charset="-122"/>
                        <a:ea typeface="华文细黑" pitchFamily="2" charset="-122"/>
                        <a:cs typeface="Times New Roman" panose="0202050305040509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gridSpan="2">
                  <a:txBody>
                    <a:bodyPr/>
                    <a:lstStyle>
                      <a:lvl1pPr marL="0" algn="l" defTabSz="914400" rtl="0" eaLnBrk="1" latinLnBrk="0" hangingPunct="1">
                        <a:defRPr sz="1800" b="1" kern="1200">
                          <a:solidFill>
                            <a:schemeClr val="lt1"/>
                          </a:solidFill>
                          <a:latin typeface="Arial" panose="020B0604020202090204"/>
                          <a:ea typeface="SimSun"/>
                        </a:defRPr>
                      </a:lvl1pPr>
                      <a:lvl2pPr marL="457200" algn="l" defTabSz="914400" rtl="0" eaLnBrk="1" latinLnBrk="0" hangingPunct="1">
                        <a:defRPr sz="1800" b="1" kern="1200">
                          <a:solidFill>
                            <a:schemeClr val="lt1"/>
                          </a:solidFill>
                          <a:latin typeface="Arial" panose="020B0604020202090204"/>
                          <a:ea typeface="SimSun"/>
                        </a:defRPr>
                      </a:lvl2pPr>
                      <a:lvl3pPr marL="914400" algn="l" defTabSz="914400" rtl="0" eaLnBrk="1" latinLnBrk="0" hangingPunct="1">
                        <a:defRPr sz="1800" b="1" kern="1200">
                          <a:solidFill>
                            <a:schemeClr val="lt1"/>
                          </a:solidFill>
                          <a:latin typeface="Arial" panose="020B0604020202090204"/>
                          <a:ea typeface="SimSun"/>
                        </a:defRPr>
                      </a:lvl3pPr>
                      <a:lvl4pPr marL="1371600" algn="l" defTabSz="914400" rtl="0" eaLnBrk="1" latinLnBrk="0" hangingPunct="1">
                        <a:defRPr sz="1800" b="1" kern="1200">
                          <a:solidFill>
                            <a:schemeClr val="lt1"/>
                          </a:solidFill>
                          <a:latin typeface="Arial" panose="020B0604020202090204"/>
                          <a:ea typeface="SimSun"/>
                        </a:defRPr>
                      </a:lvl4pPr>
                      <a:lvl5pPr marL="1828800" algn="l" defTabSz="914400" rtl="0" eaLnBrk="1" latinLnBrk="0" hangingPunct="1">
                        <a:defRPr sz="1800" b="1" kern="1200">
                          <a:solidFill>
                            <a:schemeClr val="lt1"/>
                          </a:solidFill>
                          <a:latin typeface="Arial" panose="020B0604020202090204"/>
                          <a:ea typeface="SimSun"/>
                        </a:defRPr>
                      </a:lvl5pPr>
                      <a:lvl6pPr marL="2286000" algn="l" defTabSz="914400" rtl="0" eaLnBrk="1" latinLnBrk="0" hangingPunct="1">
                        <a:defRPr sz="1800" b="1" kern="1200">
                          <a:solidFill>
                            <a:schemeClr val="lt1"/>
                          </a:solidFill>
                          <a:latin typeface="Arial" panose="020B0604020202090204"/>
                          <a:ea typeface="SimSun"/>
                        </a:defRPr>
                      </a:lvl6pPr>
                      <a:lvl7pPr marL="2743200" algn="l" defTabSz="914400" rtl="0" eaLnBrk="1" latinLnBrk="0" hangingPunct="1">
                        <a:defRPr sz="1800" b="1" kern="1200">
                          <a:solidFill>
                            <a:schemeClr val="lt1"/>
                          </a:solidFill>
                          <a:latin typeface="Arial" panose="020B0604020202090204"/>
                          <a:ea typeface="SimSun"/>
                        </a:defRPr>
                      </a:lvl7pPr>
                      <a:lvl8pPr marL="3200400" algn="l" defTabSz="914400" rtl="0" eaLnBrk="1" latinLnBrk="0" hangingPunct="1">
                        <a:defRPr sz="1800" b="1" kern="1200">
                          <a:solidFill>
                            <a:schemeClr val="lt1"/>
                          </a:solidFill>
                          <a:latin typeface="Arial" panose="020B0604020202090204"/>
                          <a:ea typeface="SimSun"/>
                        </a:defRPr>
                      </a:lvl8pPr>
                      <a:lvl9pPr marL="3657600" algn="l" defTabSz="914400" rtl="0" eaLnBrk="1" latinLnBrk="0" hangingPunct="1">
                        <a:defRPr sz="1800" b="1" kern="1200">
                          <a:solidFill>
                            <a:schemeClr val="lt1"/>
                          </a:solidFill>
                          <a:latin typeface="Arial" panose="020B0604020202090204"/>
                          <a:ea typeface="SimSun"/>
                        </a:defRPr>
                      </a:lvl9pPr>
                    </a:lstStyle>
                    <a:p>
                      <a:pPr indent="304800" algn="ctr">
                        <a:spcAft>
                          <a:spcPts val="0"/>
                        </a:spcAft>
                      </a:pPr>
                      <a:r>
                        <a:rPr lang="en-US" altLang="zh-CN" sz="1600" kern="100" dirty="0">
                          <a:solidFill>
                            <a:schemeClr val="bg1"/>
                          </a:solidFill>
                          <a:effectLst/>
                          <a:latin typeface="华文细黑" pitchFamily="2" charset="-122"/>
                          <a:ea typeface="华文细黑" pitchFamily="2" charset="-122"/>
                          <a:cs typeface="Times New Roman" panose="02020503050405090304" pitchFamily="18" charset="0"/>
                        </a:rPr>
                        <a:t>Value</a:t>
                      </a:r>
                      <a:endParaRPr lang="zh-CN" sz="1600" kern="100" dirty="0">
                        <a:solidFill>
                          <a:schemeClr val="bg1"/>
                        </a:solidFill>
                        <a:effectLst/>
                        <a:latin typeface="华文细黑" pitchFamily="2" charset="-122"/>
                        <a:ea typeface="华文细黑" pitchFamily="2" charset="-122"/>
                        <a:cs typeface="Times New Roman" panose="0202050305040509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cPr/>
                </a:tc>
              </a:tr>
              <a:tr h="495368">
                <a:tc vMerge="1">
                  <a:tcPr/>
                </a:tc>
                <a:tc vMerge="1">
                  <a:tcPr/>
                </a:tc>
                <a:tc>
                  <a:txBody>
                    <a:bodyPr/>
                    <a:lstStyle>
                      <a:lvl1pPr marL="0" algn="l" defTabSz="914400" rtl="0" eaLnBrk="1" latinLnBrk="0" hangingPunct="1">
                        <a:defRPr sz="1800" kern="1200">
                          <a:solidFill>
                            <a:schemeClr val="dk1"/>
                          </a:solidFill>
                          <a:latin typeface="Arial" panose="020B0604020202090204"/>
                          <a:ea typeface="SimSun"/>
                        </a:defRPr>
                      </a:lvl1pPr>
                      <a:lvl2pPr marL="457200" algn="l" defTabSz="914400" rtl="0" eaLnBrk="1" latinLnBrk="0" hangingPunct="1">
                        <a:defRPr sz="1800" kern="1200">
                          <a:solidFill>
                            <a:schemeClr val="dk1"/>
                          </a:solidFill>
                          <a:latin typeface="Arial" panose="020B0604020202090204"/>
                          <a:ea typeface="SimSun"/>
                        </a:defRPr>
                      </a:lvl2pPr>
                      <a:lvl3pPr marL="914400" algn="l" defTabSz="914400" rtl="0" eaLnBrk="1" latinLnBrk="0" hangingPunct="1">
                        <a:defRPr sz="1800" kern="1200">
                          <a:solidFill>
                            <a:schemeClr val="dk1"/>
                          </a:solidFill>
                          <a:latin typeface="Arial" panose="020B0604020202090204"/>
                          <a:ea typeface="SimSun"/>
                        </a:defRPr>
                      </a:lvl3pPr>
                      <a:lvl4pPr marL="1371600" algn="l" defTabSz="914400" rtl="0" eaLnBrk="1" latinLnBrk="0" hangingPunct="1">
                        <a:defRPr sz="1800" kern="1200">
                          <a:solidFill>
                            <a:schemeClr val="dk1"/>
                          </a:solidFill>
                          <a:latin typeface="Arial" panose="020B0604020202090204"/>
                          <a:ea typeface="SimSun"/>
                        </a:defRPr>
                      </a:lvl4pPr>
                      <a:lvl5pPr marL="1828800" algn="l" defTabSz="914400" rtl="0" eaLnBrk="1" latinLnBrk="0" hangingPunct="1">
                        <a:defRPr sz="1800" kern="1200">
                          <a:solidFill>
                            <a:schemeClr val="dk1"/>
                          </a:solidFill>
                          <a:latin typeface="Arial" panose="020B0604020202090204"/>
                          <a:ea typeface="SimSun"/>
                        </a:defRPr>
                      </a:lvl5pPr>
                      <a:lvl6pPr marL="2286000" algn="l" defTabSz="914400" rtl="0" eaLnBrk="1" latinLnBrk="0" hangingPunct="1">
                        <a:defRPr sz="1800" kern="1200">
                          <a:solidFill>
                            <a:schemeClr val="dk1"/>
                          </a:solidFill>
                          <a:latin typeface="Arial" panose="020B0604020202090204"/>
                          <a:ea typeface="SimSun"/>
                        </a:defRPr>
                      </a:lvl6pPr>
                      <a:lvl7pPr marL="2743200" algn="l" defTabSz="914400" rtl="0" eaLnBrk="1" latinLnBrk="0" hangingPunct="1">
                        <a:defRPr sz="1800" kern="1200">
                          <a:solidFill>
                            <a:schemeClr val="dk1"/>
                          </a:solidFill>
                          <a:latin typeface="Arial" panose="020B0604020202090204"/>
                          <a:ea typeface="SimSun"/>
                        </a:defRPr>
                      </a:lvl7pPr>
                      <a:lvl8pPr marL="3200400" algn="l" defTabSz="914400" rtl="0" eaLnBrk="1" latinLnBrk="0" hangingPunct="1">
                        <a:defRPr sz="1800" kern="1200">
                          <a:solidFill>
                            <a:schemeClr val="dk1"/>
                          </a:solidFill>
                          <a:latin typeface="Arial" panose="020B0604020202090204"/>
                          <a:ea typeface="SimSun"/>
                        </a:defRPr>
                      </a:lvl8pPr>
                      <a:lvl9pPr marL="3657600" algn="l" defTabSz="914400" rtl="0" eaLnBrk="1" latinLnBrk="0" hangingPunct="1">
                        <a:defRPr sz="1800" kern="1200">
                          <a:solidFill>
                            <a:schemeClr val="dk1"/>
                          </a:solidFill>
                          <a:latin typeface="Arial" panose="020B0604020202090204"/>
                          <a:ea typeface="SimSun"/>
                        </a:defRPr>
                      </a:lvl9pPr>
                    </a:lstStyle>
                    <a:p>
                      <a:pPr indent="0" algn="ctr">
                        <a:spcAft>
                          <a:spcPts val="0"/>
                        </a:spcAft>
                      </a:pPr>
                      <a:r>
                        <a:rPr lang="en-US" sz="1600" kern="100" dirty="0">
                          <a:effectLst/>
                          <a:latin typeface="华文细黑" pitchFamily="2" charset="-122"/>
                          <a:ea typeface="华文细黑" pitchFamily="2" charset="-122"/>
                          <a:cs typeface="Times New Roman" panose="02020503050405090304" pitchFamily="18" charset="0"/>
                        </a:rPr>
                        <a:t>BOL</a:t>
                      </a:r>
                      <a:endParaRPr lang="zh-CN" sz="1600" kern="100" dirty="0">
                        <a:solidFill>
                          <a:srgbClr val="000000"/>
                        </a:solidFill>
                        <a:effectLst/>
                        <a:latin typeface="华文细黑" pitchFamily="2" charset="-122"/>
                        <a:ea typeface="华文细黑" pitchFamily="2" charset="-122"/>
                        <a:cs typeface="Times New Roman" panose="02020503050405090304" pitchFamily="18" charset="0"/>
                      </a:endParaRPr>
                    </a:p>
                  </a:txBody>
                  <a:tcPr marL="68580" marR="68580" marT="0" marB="0" anchor="ctr">
                    <a:lnL w="381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Arial" panose="020B0604020202090204"/>
                          <a:ea typeface="SimSun"/>
                        </a:defRPr>
                      </a:lvl1pPr>
                      <a:lvl2pPr marL="457200" algn="l" defTabSz="914400" rtl="0" eaLnBrk="1" latinLnBrk="0" hangingPunct="1">
                        <a:defRPr sz="1800" kern="1200">
                          <a:solidFill>
                            <a:schemeClr val="dk1"/>
                          </a:solidFill>
                          <a:latin typeface="Arial" panose="020B0604020202090204"/>
                          <a:ea typeface="SimSun"/>
                        </a:defRPr>
                      </a:lvl2pPr>
                      <a:lvl3pPr marL="914400" algn="l" defTabSz="914400" rtl="0" eaLnBrk="1" latinLnBrk="0" hangingPunct="1">
                        <a:defRPr sz="1800" kern="1200">
                          <a:solidFill>
                            <a:schemeClr val="dk1"/>
                          </a:solidFill>
                          <a:latin typeface="Arial" panose="020B0604020202090204"/>
                          <a:ea typeface="SimSun"/>
                        </a:defRPr>
                      </a:lvl3pPr>
                      <a:lvl4pPr marL="1371600" algn="l" defTabSz="914400" rtl="0" eaLnBrk="1" latinLnBrk="0" hangingPunct="1">
                        <a:defRPr sz="1800" kern="1200">
                          <a:solidFill>
                            <a:schemeClr val="dk1"/>
                          </a:solidFill>
                          <a:latin typeface="Arial" panose="020B0604020202090204"/>
                          <a:ea typeface="SimSun"/>
                        </a:defRPr>
                      </a:lvl4pPr>
                      <a:lvl5pPr marL="1828800" algn="l" defTabSz="914400" rtl="0" eaLnBrk="1" latinLnBrk="0" hangingPunct="1">
                        <a:defRPr sz="1800" kern="1200">
                          <a:solidFill>
                            <a:schemeClr val="dk1"/>
                          </a:solidFill>
                          <a:latin typeface="Arial" panose="020B0604020202090204"/>
                          <a:ea typeface="SimSun"/>
                        </a:defRPr>
                      </a:lvl5pPr>
                      <a:lvl6pPr marL="2286000" algn="l" defTabSz="914400" rtl="0" eaLnBrk="1" latinLnBrk="0" hangingPunct="1">
                        <a:defRPr sz="1800" kern="1200">
                          <a:solidFill>
                            <a:schemeClr val="dk1"/>
                          </a:solidFill>
                          <a:latin typeface="Arial" panose="020B0604020202090204"/>
                          <a:ea typeface="SimSun"/>
                        </a:defRPr>
                      </a:lvl6pPr>
                      <a:lvl7pPr marL="2743200" algn="l" defTabSz="914400" rtl="0" eaLnBrk="1" latinLnBrk="0" hangingPunct="1">
                        <a:defRPr sz="1800" kern="1200">
                          <a:solidFill>
                            <a:schemeClr val="dk1"/>
                          </a:solidFill>
                          <a:latin typeface="Arial" panose="020B0604020202090204"/>
                          <a:ea typeface="SimSun"/>
                        </a:defRPr>
                      </a:lvl7pPr>
                      <a:lvl8pPr marL="3200400" algn="l" defTabSz="914400" rtl="0" eaLnBrk="1" latinLnBrk="0" hangingPunct="1">
                        <a:defRPr sz="1800" kern="1200">
                          <a:solidFill>
                            <a:schemeClr val="dk1"/>
                          </a:solidFill>
                          <a:latin typeface="Arial" panose="020B0604020202090204"/>
                          <a:ea typeface="SimSun"/>
                        </a:defRPr>
                      </a:lvl8pPr>
                      <a:lvl9pPr marL="3657600" algn="l" defTabSz="914400" rtl="0" eaLnBrk="1" latinLnBrk="0" hangingPunct="1">
                        <a:defRPr sz="1800" kern="1200">
                          <a:solidFill>
                            <a:schemeClr val="dk1"/>
                          </a:solidFill>
                          <a:latin typeface="Arial" panose="020B0604020202090204"/>
                          <a:ea typeface="SimSun"/>
                        </a:defRPr>
                      </a:lvl9pPr>
                    </a:lstStyle>
                    <a:p>
                      <a:pPr indent="0" algn="ctr">
                        <a:spcAft>
                          <a:spcPts val="0"/>
                        </a:spcAft>
                      </a:pPr>
                      <a:r>
                        <a:rPr lang="en-US" sz="1600" kern="100" dirty="0">
                          <a:effectLst/>
                          <a:latin typeface="华文细黑" pitchFamily="2" charset="-122"/>
                          <a:ea typeface="华文细黑" pitchFamily="2" charset="-122"/>
                          <a:cs typeface="Times New Roman" panose="02020503050405090304" pitchFamily="18" charset="0"/>
                        </a:rPr>
                        <a:t>EOL</a:t>
                      </a:r>
                      <a:endParaRPr lang="zh-CN" sz="1600" kern="100" dirty="0">
                        <a:solidFill>
                          <a:srgbClr val="000000"/>
                        </a:solidFill>
                        <a:effectLst/>
                        <a:latin typeface="华文细黑" pitchFamily="2" charset="-122"/>
                        <a:ea typeface="华文细黑" pitchFamily="2" charset="-122"/>
                        <a:cs typeface="Times New Roman" panose="0202050305040509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r>
              <a:tr h="495368">
                <a:tc>
                  <a:txBody>
                    <a:bodyPr/>
                    <a:lstStyle>
                      <a:lvl1pPr marL="0" algn="l" defTabSz="914400" rtl="0" eaLnBrk="1" latinLnBrk="0" hangingPunct="1">
                        <a:defRPr sz="1800" b="1" kern="1200">
                          <a:solidFill>
                            <a:schemeClr val="lt1"/>
                          </a:solidFill>
                          <a:latin typeface="Arial" panose="020B0604020202090204"/>
                          <a:ea typeface="SimSun"/>
                        </a:defRPr>
                      </a:lvl1pPr>
                      <a:lvl2pPr marL="457200" algn="l" defTabSz="914400" rtl="0" eaLnBrk="1" latinLnBrk="0" hangingPunct="1">
                        <a:defRPr sz="1800" b="1" kern="1200">
                          <a:solidFill>
                            <a:schemeClr val="lt1"/>
                          </a:solidFill>
                          <a:latin typeface="Arial" panose="020B0604020202090204"/>
                          <a:ea typeface="SimSun"/>
                        </a:defRPr>
                      </a:lvl2pPr>
                      <a:lvl3pPr marL="914400" algn="l" defTabSz="914400" rtl="0" eaLnBrk="1" latinLnBrk="0" hangingPunct="1">
                        <a:defRPr sz="1800" b="1" kern="1200">
                          <a:solidFill>
                            <a:schemeClr val="lt1"/>
                          </a:solidFill>
                          <a:latin typeface="Arial" panose="020B0604020202090204"/>
                          <a:ea typeface="SimSun"/>
                        </a:defRPr>
                      </a:lvl3pPr>
                      <a:lvl4pPr marL="1371600" algn="l" defTabSz="914400" rtl="0" eaLnBrk="1" latinLnBrk="0" hangingPunct="1">
                        <a:defRPr sz="1800" b="1" kern="1200">
                          <a:solidFill>
                            <a:schemeClr val="lt1"/>
                          </a:solidFill>
                          <a:latin typeface="Arial" panose="020B0604020202090204"/>
                          <a:ea typeface="SimSun"/>
                        </a:defRPr>
                      </a:lvl4pPr>
                      <a:lvl5pPr marL="1828800" algn="l" defTabSz="914400" rtl="0" eaLnBrk="1" latinLnBrk="0" hangingPunct="1">
                        <a:defRPr sz="1800" b="1" kern="1200">
                          <a:solidFill>
                            <a:schemeClr val="lt1"/>
                          </a:solidFill>
                          <a:latin typeface="Arial" panose="020B0604020202090204"/>
                          <a:ea typeface="SimSun"/>
                        </a:defRPr>
                      </a:lvl5pPr>
                      <a:lvl6pPr marL="2286000" algn="l" defTabSz="914400" rtl="0" eaLnBrk="1" latinLnBrk="0" hangingPunct="1">
                        <a:defRPr sz="1800" b="1" kern="1200">
                          <a:solidFill>
                            <a:schemeClr val="lt1"/>
                          </a:solidFill>
                          <a:latin typeface="Arial" panose="020B0604020202090204"/>
                          <a:ea typeface="SimSun"/>
                        </a:defRPr>
                      </a:lvl6pPr>
                      <a:lvl7pPr marL="2743200" algn="l" defTabSz="914400" rtl="0" eaLnBrk="1" latinLnBrk="0" hangingPunct="1">
                        <a:defRPr sz="1800" b="1" kern="1200">
                          <a:solidFill>
                            <a:schemeClr val="lt1"/>
                          </a:solidFill>
                          <a:latin typeface="Arial" panose="020B0604020202090204"/>
                          <a:ea typeface="SimSun"/>
                        </a:defRPr>
                      </a:lvl7pPr>
                      <a:lvl8pPr marL="3200400" algn="l" defTabSz="914400" rtl="0" eaLnBrk="1" latinLnBrk="0" hangingPunct="1">
                        <a:defRPr sz="1800" b="1" kern="1200">
                          <a:solidFill>
                            <a:schemeClr val="lt1"/>
                          </a:solidFill>
                          <a:latin typeface="Arial" panose="020B0604020202090204"/>
                          <a:ea typeface="SimSun"/>
                        </a:defRPr>
                      </a:lvl8pPr>
                      <a:lvl9pPr marL="3657600" algn="l" defTabSz="914400" rtl="0" eaLnBrk="1" latinLnBrk="0" hangingPunct="1">
                        <a:defRPr sz="1800" b="1" kern="1200">
                          <a:solidFill>
                            <a:schemeClr val="lt1"/>
                          </a:solidFill>
                          <a:latin typeface="Arial" panose="020B0604020202090204"/>
                          <a:ea typeface="SimSun"/>
                        </a:defRPr>
                      </a:lvl9pPr>
                    </a:lstStyle>
                    <a:p>
                      <a:pPr indent="0" algn="ctr">
                        <a:spcAft>
                          <a:spcPts val="0"/>
                        </a:spcAft>
                      </a:pPr>
                      <a:r>
                        <a:rPr lang="en-US" altLang="zh-CN" sz="1600" kern="100" dirty="0">
                          <a:solidFill>
                            <a:schemeClr val="bg1"/>
                          </a:solidFill>
                          <a:effectLst/>
                          <a:latin typeface="华文细黑" pitchFamily="2" charset="-122"/>
                          <a:ea typeface="华文细黑" pitchFamily="2" charset="-122"/>
                          <a:cs typeface="Times New Roman" panose="02020503050405090304" pitchFamily="18" charset="0"/>
                        </a:rPr>
                        <a:t>Reactor Power</a:t>
                      </a:r>
                      <a:endParaRPr lang="zh-CN" sz="1600" kern="100" dirty="0">
                        <a:solidFill>
                          <a:schemeClr val="bg1"/>
                        </a:solidFill>
                        <a:effectLst/>
                        <a:latin typeface="华文细黑" pitchFamily="2" charset="-122"/>
                        <a:ea typeface="华文细黑" pitchFamily="2" charset="-122"/>
                        <a:cs typeface="Times New Roman" panose="02020503050405090304" pitchFamily="18" charset="0"/>
                      </a:endParaRPr>
                    </a:p>
                  </a:txBody>
                  <a:tcPr marL="68580" marR="6858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Arial" panose="020B0604020202090204"/>
                          <a:ea typeface="SimSun"/>
                        </a:defRPr>
                      </a:lvl1pPr>
                      <a:lvl2pPr marL="457200" algn="l" defTabSz="914400" rtl="0" eaLnBrk="1" latinLnBrk="0" hangingPunct="1">
                        <a:defRPr sz="1800" kern="1200">
                          <a:solidFill>
                            <a:schemeClr val="dk1"/>
                          </a:solidFill>
                          <a:latin typeface="Arial" panose="020B0604020202090204"/>
                          <a:ea typeface="SimSun"/>
                        </a:defRPr>
                      </a:lvl2pPr>
                      <a:lvl3pPr marL="914400" algn="l" defTabSz="914400" rtl="0" eaLnBrk="1" latinLnBrk="0" hangingPunct="1">
                        <a:defRPr sz="1800" kern="1200">
                          <a:solidFill>
                            <a:schemeClr val="dk1"/>
                          </a:solidFill>
                          <a:latin typeface="Arial" panose="020B0604020202090204"/>
                          <a:ea typeface="SimSun"/>
                        </a:defRPr>
                      </a:lvl3pPr>
                      <a:lvl4pPr marL="1371600" algn="l" defTabSz="914400" rtl="0" eaLnBrk="1" latinLnBrk="0" hangingPunct="1">
                        <a:defRPr sz="1800" kern="1200">
                          <a:solidFill>
                            <a:schemeClr val="dk1"/>
                          </a:solidFill>
                          <a:latin typeface="Arial" panose="020B0604020202090204"/>
                          <a:ea typeface="SimSun"/>
                        </a:defRPr>
                      </a:lvl4pPr>
                      <a:lvl5pPr marL="1828800" algn="l" defTabSz="914400" rtl="0" eaLnBrk="1" latinLnBrk="0" hangingPunct="1">
                        <a:defRPr sz="1800" kern="1200">
                          <a:solidFill>
                            <a:schemeClr val="dk1"/>
                          </a:solidFill>
                          <a:latin typeface="Arial" panose="020B0604020202090204"/>
                          <a:ea typeface="SimSun"/>
                        </a:defRPr>
                      </a:lvl5pPr>
                      <a:lvl6pPr marL="2286000" algn="l" defTabSz="914400" rtl="0" eaLnBrk="1" latinLnBrk="0" hangingPunct="1">
                        <a:defRPr sz="1800" kern="1200">
                          <a:solidFill>
                            <a:schemeClr val="dk1"/>
                          </a:solidFill>
                          <a:latin typeface="Arial" panose="020B0604020202090204"/>
                          <a:ea typeface="SimSun"/>
                        </a:defRPr>
                      </a:lvl6pPr>
                      <a:lvl7pPr marL="2743200" algn="l" defTabSz="914400" rtl="0" eaLnBrk="1" latinLnBrk="0" hangingPunct="1">
                        <a:defRPr sz="1800" kern="1200">
                          <a:solidFill>
                            <a:schemeClr val="dk1"/>
                          </a:solidFill>
                          <a:latin typeface="Arial" panose="020B0604020202090204"/>
                          <a:ea typeface="SimSun"/>
                        </a:defRPr>
                      </a:lvl7pPr>
                      <a:lvl8pPr marL="3200400" algn="l" defTabSz="914400" rtl="0" eaLnBrk="1" latinLnBrk="0" hangingPunct="1">
                        <a:defRPr sz="1800" kern="1200">
                          <a:solidFill>
                            <a:schemeClr val="dk1"/>
                          </a:solidFill>
                          <a:latin typeface="Arial" panose="020B0604020202090204"/>
                          <a:ea typeface="SimSun"/>
                        </a:defRPr>
                      </a:lvl8pPr>
                      <a:lvl9pPr marL="3657600" algn="l" defTabSz="914400" rtl="0" eaLnBrk="1" latinLnBrk="0" hangingPunct="1">
                        <a:defRPr sz="1800" kern="1200">
                          <a:solidFill>
                            <a:schemeClr val="dk1"/>
                          </a:solidFill>
                          <a:latin typeface="Arial" panose="020B0604020202090204"/>
                          <a:ea typeface="SimSun"/>
                        </a:defRPr>
                      </a:lvl9pPr>
                    </a:lstStyle>
                    <a:p>
                      <a:pPr indent="0" algn="ctr">
                        <a:spcAft>
                          <a:spcPts val="0"/>
                        </a:spcAft>
                      </a:pPr>
                      <a:r>
                        <a:rPr lang="en-US" sz="1600" kern="100" dirty="0">
                          <a:effectLst/>
                          <a:latin typeface="华文细黑" pitchFamily="2" charset="-122"/>
                          <a:ea typeface="华文细黑" pitchFamily="2" charset="-122"/>
                          <a:cs typeface="Times New Roman" panose="02020503050405090304" pitchFamily="18" charset="0"/>
                        </a:rPr>
                        <a:t>MW</a:t>
                      </a:r>
                      <a:endParaRPr lang="zh-CN" sz="1600" kern="100" dirty="0">
                        <a:solidFill>
                          <a:srgbClr val="000000"/>
                        </a:solidFill>
                        <a:effectLst/>
                        <a:latin typeface="华文细黑" pitchFamily="2" charset="-122"/>
                        <a:ea typeface="华文细黑" pitchFamily="2" charset="-122"/>
                        <a:cs typeface="Times New Roman" panose="0202050305040509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pPr indent="0" algn="ctr">
                        <a:spcAft>
                          <a:spcPts val="0"/>
                        </a:spcAft>
                      </a:pPr>
                      <a:r>
                        <a:rPr lang="en-US" sz="1600">
                          <a:solidFill>
                            <a:srgbClr val="000000"/>
                          </a:solidFill>
                          <a:effectLst/>
                          <a:latin typeface="华文细黑" pitchFamily="2" charset="-122"/>
                          <a:ea typeface="华文细黑" pitchFamily="2" charset="-122"/>
                        </a:rPr>
                        <a:t>7.74</a:t>
                      </a:r>
                      <a:endParaRPr lang="zh-CN" sz="1600">
                        <a:solidFill>
                          <a:srgbClr val="000000"/>
                        </a:solidFill>
                        <a:effectLst/>
                        <a:latin typeface="华文细黑" pitchFamily="2" charset="-122"/>
                        <a:ea typeface="华文细黑" pitchFamily="2" charset="-122"/>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pPr indent="0" algn="ctr">
                        <a:spcAft>
                          <a:spcPts val="0"/>
                        </a:spcAft>
                      </a:pPr>
                      <a:r>
                        <a:rPr lang="en-US" sz="1600" dirty="0">
                          <a:solidFill>
                            <a:srgbClr val="000000"/>
                          </a:solidFill>
                          <a:effectLst/>
                          <a:latin typeface="华文细黑" pitchFamily="2" charset="-122"/>
                          <a:ea typeface="华文细黑" pitchFamily="2" charset="-122"/>
                        </a:rPr>
                        <a:t>7.66</a:t>
                      </a:r>
                      <a:endParaRPr lang="zh-CN" sz="1600" dirty="0">
                        <a:solidFill>
                          <a:srgbClr val="000000"/>
                        </a:solidFill>
                        <a:effectLst/>
                        <a:latin typeface="华文细黑" pitchFamily="2" charset="-122"/>
                        <a:ea typeface="华文细黑" pitchFamily="2" charset="-122"/>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495368">
                <a:tc>
                  <a:txBody>
                    <a:bodyPr/>
                    <a:lstStyle>
                      <a:lvl1pPr marL="0" algn="l" defTabSz="914400" rtl="0" eaLnBrk="1" latinLnBrk="0" hangingPunct="1">
                        <a:defRPr sz="1800" b="1" kern="1200">
                          <a:solidFill>
                            <a:schemeClr val="lt1"/>
                          </a:solidFill>
                          <a:latin typeface="Arial" panose="020B0604020202090204"/>
                          <a:ea typeface="SimSun"/>
                        </a:defRPr>
                      </a:lvl1pPr>
                      <a:lvl2pPr marL="457200" algn="l" defTabSz="914400" rtl="0" eaLnBrk="1" latinLnBrk="0" hangingPunct="1">
                        <a:defRPr sz="1800" b="1" kern="1200">
                          <a:solidFill>
                            <a:schemeClr val="lt1"/>
                          </a:solidFill>
                          <a:latin typeface="Arial" panose="020B0604020202090204"/>
                          <a:ea typeface="SimSun"/>
                        </a:defRPr>
                      </a:lvl2pPr>
                      <a:lvl3pPr marL="914400" algn="l" defTabSz="914400" rtl="0" eaLnBrk="1" latinLnBrk="0" hangingPunct="1">
                        <a:defRPr sz="1800" b="1" kern="1200">
                          <a:solidFill>
                            <a:schemeClr val="lt1"/>
                          </a:solidFill>
                          <a:latin typeface="Arial" panose="020B0604020202090204"/>
                          <a:ea typeface="SimSun"/>
                        </a:defRPr>
                      </a:lvl3pPr>
                      <a:lvl4pPr marL="1371600" algn="l" defTabSz="914400" rtl="0" eaLnBrk="1" latinLnBrk="0" hangingPunct="1">
                        <a:defRPr sz="1800" b="1" kern="1200">
                          <a:solidFill>
                            <a:schemeClr val="lt1"/>
                          </a:solidFill>
                          <a:latin typeface="Arial" panose="020B0604020202090204"/>
                          <a:ea typeface="SimSun"/>
                        </a:defRPr>
                      </a:lvl4pPr>
                      <a:lvl5pPr marL="1828800" algn="l" defTabSz="914400" rtl="0" eaLnBrk="1" latinLnBrk="0" hangingPunct="1">
                        <a:defRPr sz="1800" b="1" kern="1200">
                          <a:solidFill>
                            <a:schemeClr val="lt1"/>
                          </a:solidFill>
                          <a:latin typeface="Arial" panose="020B0604020202090204"/>
                          <a:ea typeface="SimSun"/>
                        </a:defRPr>
                      </a:lvl5pPr>
                      <a:lvl6pPr marL="2286000" algn="l" defTabSz="914400" rtl="0" eaLnBrk="1" latinLnBrk="0" hangingPunct="1">
                        <a:defRPr sz="1800" b="1" kern="1200">
                          <a:solidFill>
                            <a:schemeClr val="lt1"/>
                          </a:solidFill>
                          <a:latin typeface="Arial" panose="020B0604020202090204"/>
                          <a:ea typeface="SimSun"/>
                        </a:defRPr>
                      </a:lvl6pPr>
                      <a:lvl7pPr marL="2743200" algn="l" defTabSz="914400" rtl="0" eaLnBrk="1" latinLnBrk="0" hangingPunct="1">
                        <a:defRPr sz="1800" b="1" kern="1200">
                          <a:solidFill>
                            <a:schemeClr val="lt1"/>
                          </a:solidFill>
                          <a:latin typeface="Arial" panose="020B0604020202090204"/>
                          <a:ea typeface="SimSun"/>
                        </a:defRPr>
                      </a:lvl7pPr>
                      <a:lvl8pPr marL="3200400" algn="l" defTabSz="914400" rtl="0" eaLnBrk="1" latinLnBrk="0" hangingPunct="1">
                        <a:defRPr sz="1800" b="1" kern="1200">
                          <a:solidFill>
                            <a:schemeClr val="lt1"/>
                          </a:solidFill>
                          <a:latin typeface="Arial" panose="020B0604020202090204"/>
                          <a:ea typeface="SimSun"/>
                        </a:defRPr>
                      </a:lvl8pPr>
                      <a:lvl9pPr marL="3657600" algn="l" defTabSz="914400" rtl="0" eaLnBrk="1" latinLnBrk="0" hangingPunct="1">
                        <a:defRPr sz="1800" b="1" kern="1200">
                          <a:solidFill>
                            <a:schemeClr val="lt1"/>
                          </a:solidFill>
                          <a:latin typeface="Arial" panose="020B0604020202090204"/>
                          <a:ea typeface="SimSun"/>
                        </a:defRPr>
                      </a:lvl9pPr>
                    </a:lstStyle>
                    <a:p>
                      <a:pPr indent="0" algn="ctr">
                        <a:spcAft>
                          <a:spcPts val="0"/>
                        </a:spcAft>
                      </a:pPr>
                      <a:r>
                        <a:rPr lang="en-US" altLang="zh-CN" sz="1600" kern="100" dirty="0">
                          <a:solidFill>
                            <a:schemeClr val="bg1"/>
                          </a:solidFill>
                          <a:effectLst/>
                          <a:latin typeface="华文细黑" pitchFamily="2" charset="-122"/>
                          <a:ea typeface="华文细黑" pitchFamily="2" charset="-122"/>
                          <a:cs typeface="Times New Roman" panose="02020503050405090304" pitchFamily="18" charset="0"/>
                        </a:rPr>
                        <a:t>Target Power</a:t>
                      </a:r>
                      <a:endParaRPr lang="zh-CN" sz="1600" kern="100" dirty="0">
                        <a:solidFill>
                          <a:schemeClr val="bg1"/>
                        </a:solidFill>
                        <a:effectLst/>
                        <a:latin typeface="华文细黑" pitchFamily="2" charset="-122"/>
                        <a:ea typeface="华文细黑" pitchFamily="2" charset="-122"/>
                        <a:cs typeface="Times New Roman" panose="0202050305040509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Arial" panose="020B0604020202090204"/>
                          <a:ea typeface="SimSun"/>
                        </a:defRPr>
                      </a:lvl1pPr>
                      <a:lvl2pPr marL="457200" algn="l" defTabSz="914400" rtl="0" eaLnBrk="1" latinLnBrk="0" hangingPunct="1">
                        <a:defRPr sz="1800" kern="1200">
                          <a:solidFill>
                            <a:schemeClr val="dk1"/>
                          </a:solidFill>
                          <a:latin typeface="Arial" panose="020B0604020202090204"/>
                          <a:ea typeface="SimSun"/>
                        </a:defRPr>
                      </a:lvl2pPr>
                      <a:lvl3pPr marL="914400" algn="l" defTabSz="914400" rtl="0" eaLnBrk="1" latinLnBrk="0" hangingPunct="1">
                        <a:defRPr sz="1800" kern="1200">
                          <a:solidFill>
                            <a:schemeClr val="dk1"/>
                          </a:solidFill>
                          <a:latin typeface="Arial" panose="020B0604020202090204"/>
                          <a:ea typeface="SimSun"/>
                        </a:defRPr>
                      </a:lvl3pPr>
                      <a:lvl4pPr marL="1371600" algn="l" defTabSz="914400" rtl="0" eaLnBrk="1" latinLnBrk="0" hangingPunct="1">
                        <a:defRPr sz="1800" kern="1200">
                          <a:solidFill>
                            <a:schemeClr val="dk1"/>
                          </a:solidFill>
                          <a:latin typeface="Arial" panose="020B0604020202090204"/>
                          <a:ea typeface="SimSun"/>
                        </a:defRPr>
                      </a:lvl4pPr>
                      <a:lvl5pPr marL="1828800" algn="l" defTabSz="914400" rtl="0" eaLnBrk="1" latinLnBrk="0" hangingPunct="1">
                        <a:defRPr sz="1800" kern="1200">
                          <a:solidFill>
                            <a:schemeClr val="dk1"/>
                          </a:solidFill>
                          <a:latin typeface="Arial" panose="020B0604020202090204"/>
                          <a:ea typeface="SimSun"/>
                        </a:defRPr>
                      </a:lvl5pPr>
                      <a:lvl6pPr marL="2286000" algn="l" defTabSz="914400" rtl="0" eaLnBrk="1" latinLnBrk="0" hangingPunct="1">
                        <a:defRPr sz="1800" kern="1200">
                          <a:solidFill>
                            <a:schemeClr val="dk1"/>
                          </a:solidFill>
                          <a:latin typeface="Arial" panose="020B0604020202090204"/>
                          <a:ea typeface="SimSun"/>
                        </a:defRPr>
                      </a:lvl6pPr>
                      <a:lvl7pPr marL="2743200" algn="l" defTabSz="914400" rtl="0" eaLnBrk="1" latinLnBrk="0" hangingPunct="1">
                        <a:defRPr sz="1800" kern="1200">
                          <a:solidFill>
                            <a:schemeClr val="dk1"/>
                          </a:solidFill>
                          <a:latin typeface="Arial" panose="020B0604020202090204"/>
                          <a:ea typeface="SimSun"/>
                        </a:defRPr>
                      </a:lvl7pPr>
                      <a:lvl8pPr marL="3200400" algn="l" defTabSz="914400" rtl="0" eaLnBrk="1" latinLnBrk="0" hangingPunct="1">
                        <a:defRPr sz="1800" kern="1200">
                          <a:solidFill>
                            <a:schemeClr val="dk1"/>
                          </a:solidFill>
                          <a:latin typeface="Arial" panose="020B0604020202090204"/>
                          <a:ea typeface="SimSun"/>
                        </a:defRPr>
                      </a:lvl8pPr>
                      <a:lvl9pPr marL="3657600" algn="l" defTabSz="914400" rtl="0" eaLnBrk="1" latinLnBrk="0" hangingPunct="1">
                        <a:defRPr sz="1800" kern="1200">
                          <a:solidFill>
                            <a:schemeClr val="dk1"/>
                          </a:solidFill>
                          <a:latin typeface="Arial" panose="020B0604020202090204"/>
                          <a:ea typeface="SimSun"/>
                        </a:defRPr>
                      </a:lvl9pPr>
                    </a:lstStyle>
                    <a:p>
                      <a:pPr indent="0" algn="ctr">
                        <a:spcAft>
                          <a:spcPts val="0"/>
                        </a:spcAft>
                      </a:pPr>
                      <a:r>
                        <a:rPr lang="en-US" sz="1600" kern="100" dirty="0">
                          <a:effectLst/>
                          <a:latin typeface="华文细黑" pitchFamily="2" charset="-122"/>
                          <a:ea typeface="华文细黑" pitchFamily="2" charset="-122"/>
                          <a:cs typeface="Times New Roman" panose="02020503050405090304" pitchFamily="18" charset="0"/>
                        </a:rPr>
                        <a:t>MW</a:t>
                      </a:r>
                      <a:endParaRPr lang="zh-CN" sz="1600" kern="100" dirty="0">
                        <a:solidFill>
                          <a:srgbClr val="000000"/>
                        </a:solidFill>
                        <a:effectLst/>
                        <a:latin typeface="华文细黑" pitchFamily="2" charset="-122"/>
                        <a:ea typeface="华文细黑" pitchFamily="2" charset="-122"/>
                        <a:cs typeface="Times New Roman" panose="0202050305040509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indent="0" algn="ctr">
                        <a:spcAft>
                          <a:spcPts val="0"/>
                        </a:spcAft>
                      </a:pPr>
                      <a:r>
                        <a:rPr lang="en-US" sz="1600">
                          <a:solidFill>
                            <a:srgbClr val="000000"/>
                          </a:solidFill>
                          <a:effectLst/>
                          <a:latin typeface="华文细黑" pitchFamily="2" charset="-122"/>
                          <a:ea typeface="华文细黑" pitchFamily="2" charset="-122"/>
                        </a:rPr>
                        <a:t>2.26</a:t>
                      </a:r>
                      <a:endParaRPr lang="zh-CN" sz="1600">
                        <a:solidFill>
                          <a:srgbClr val="000000"/>
                        </a:solidFill>
                        <a:effectLst/>
                        <a:latin typeface="华文细黑" pitchFamily="2" charset="-122"/>
                        <a:ea typeface="华文细黑" pitchFamily="2" charset="-122"/>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indent="0" algn="ctr">
                        <a:spcAft>
                          <a:spcPts val="0"/>
                        </a:spcAft>
                      </a:pPr>
                      <a:r>
                        <a:rPr lang="en-US" sz="1600" dirty="0">
                          <a:solidFill>
                            <a:srgbClr val="000000"/>
                          </a:solidFill>
                          <a:effectLst/>
                          <a:latin typeface="华文细黑" pitchFamily="2" charset="-122"/>
                          <a:ea typeface="华文细黑" pitchFamily="2" charset="-122"/>
                        </a:rPr>
                        <a:t>2.34</a:t>
                      </a:r>
                      <a:endParaRPr lang="zh-CN" sz="1600" dirty="0">
                        <a:solidFill>
                          <a:srgbClr val="000000"/>
                        </a:solidFill>
                        <a:effectLst/>
                        <a:latin typeface="华文细黑" pitchFamily="2" charset="-122"/>
                        <a:ea typeface="华文细黑" pitchFamily="2" charset="-122"/>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495368">
                <a:tc>
                  <a:txBody>
                    <a:bodyPr/>
                    <a:lstStyle>
                      <a:lvl1pPr marL="0" algn="l" defTabSz="914400" rtl="0" eaLnBrk="1" latinLnBrk="0" hangingPunct="1">
                        <a:defRPr sz="1800" b="1" kern="1200">
                          <a:solidFill>
                            <a:schemeClr val="lt1"/>
                          </a:solidFill>
                          <a:latin typeface="Arial" panose="020B0604020202090204"/>
                          <a:ea typeface="SimSun"/>
                        </a:defRPr>
                      </a:lvl1pPr>
                      <a:lvl2pPr marL="457200" algn="l" defTabSz="914400" rtl="0" eaLnBrk="1" latinLnBrk="0" hangingPunct="1">
                        <a:defRPr sz="1800" b="1" kern="1200">
                          <a:solidFill>
                            <a:schemeClr val="lt1"/>
                          </a:solidFill>
                          <a:latin typeface="Arial" panose="020B0604020202090204"/>
                          <a:ea typeface="SimSun"/>
                        </a:defRPr>
                      </a:lvl2pPr>
                      <a:lvl3pPr marL="914400" algn="l" defTabSz="914400" rtl="0" eaLnBrk="1" latinLnBrk="0" hangingPunct="1">
                        <a:defRPr sz="1800" b="1" kern="1200">
                          <a:solidFill>
                            <a:schemeClr val="lt1"/>
                          </a:solidFill>
                          <a:latin typeface="Arial" panose="020B0604020202090204"/>
                          <a:ea typeface="SimSun"/>
                        </a:defRPr>
                      </a:lvl3pPr>
                      <a:lvl4pPr marL="1371600" algn="l" defTabSz="914400" rtl="0" eaLnBrk="1" latinLnBrk="0" hangingPunct="1">
                        <a:defRPr sz="1800" b="1" kern="1200">
                          <a:solidFill>
                            <a:schemeClr val="lt1"/>
                          </a:solidFill>
                          <a:latin typeface="Arial" panose="020B0604020202090204"/>
                          <a:ea typeface="SimSun"/>
                        </a:defRPr>
                      </a:lvl4pPr>
                      <a:lvl5pPr marL="1828800" algn="l" defTabSz="914400" rtl="0" eaLnBrk="1" latinLnBrk="0" hangingPunct="1">
                        <a:defRPr sz="1800" b="1" kern="1200">
                          <a:solidFill>
                            <a:schemeClr val="lt1"/>
                          </a:solidFill>
                          <a:latin typeface="Arial" panose="020B0604020202090204"/>
                          <a:ea typeface="SimSun"/>
                        </a:defRPr>
                      </a:lvl5pPr>
                      <a:lvl6pPr marL="2286000" algn="l" defTabSz="914400" rtl="0" eaLnBrk="1" latinLnBrk="0" hangingPunct="1">
                        <a:defRPr sz="1800" b="1" kern="1200">
                          <a:solidFill>
                            <a:schemeClr val="lt1"/>
                          </a:solidFill>
                          <a:latin typeface="Arial" panose="020B0604020202090204"/>
                          <a:ea typeface="SimSun"/>
                        </a:defRPr>
                      </a:lvl6pPr>
                      <a:lvl7pPr marL="2743200" algn="l" defTabSz="914400" rtl="0" eaLnBrk="1" latinLnBrk="0" hangingPunct="1">
                        <a:defRPr sz="1800" b="1" kern="1200">
                          <a:solidFill>
                            <a:schemeClr val="lt1"/>
                          </a:solidFill>
                          <a:latin typeface="Arial" panose="020B0604020202090204"/>
                          <a:ea typeface="SimSun"/>
                        </a:defRPr>
                      </a:lvl7pPr>
                      <a:lvl8pPr marL="3200400" algn="l" defTabSz="914400" rtl="0" eaLnBrk="1" latinLnBrk="0" hangingPunct="1">
                        <a:defRPr sz="1800" b="1" kern="1200">
                          <a:solidFill>
                            <a:schemeClr val="lt1"/>
                          </a:solidFill>
                          <a:latin typeface="Arial" panose="020B0604020202090204"/>
                          <a:ea typeface="SimSun"/>
                        </a:defRPr>
                      </a:lvl8pPr>
                      <a:lvl9pPr marL="3657600" algn="l" defTabSz="914400" rtl="0" eaLnBrk="1" latinLnBrk="0" hangingPunct="1">
                        <a:defRPr sz="1800" b="1" kern="1200">
                          <a:solidFill>
                            <a:schemeClr val="lt1"/>
                          </a:solidFill>
                          <a:latin typeface="Arial" panose="020B0604020202090204"/>
                          <a:ea typeface="SimSun"/>
                        </a:defRPr>
                      </a:lvl9pPr>
                    </a:lstStyle>
                    <a:p>
                      <a:pPr indent="0" algn="ctr">
                        <a:spcAft>
                          <a:spcPts val="0"/>
                        </a:spcAft>
                      </a:pPr>
                      <a:r>
                        <a:rPr lang="en-US" altLang="zh-CN" sz="1600" kern="100" dirty="0">
                          <a:solidFill>
                            <a:schemeClr val="bg1"/>
                          </a:solidFill>
                          <a:effectLst/>
                          <a:latin typeface="华文细黑" pitchFamily="2" charset="-122"/>
                          <a:ea typeface="华文细黑" pitchFamily="2" charset="-122"/>
                          <a:cs typeface="Times New Roman" panose="02020503050405090304" pitchFamily="18" charset="0"/>
                        </a:rPr>
                        <a:t>Proton Energy</a:t>
                      </a:r>
                      <a:endParaRPr lang="zh-CN" sz="1600" kern="100" dirty="0">
                        <a:solidFill>
                          <a:schemeClr val="bg1"/>
                        </a:solidFill>
                        <a:effectLst/>
                        <a:latin typeface="华文细黑" pitchFamily="2" charset="-122"/>
                        <a:ea typeface="华文细黑" pitchFamily="2" charset="-122"/>
                        <a:cs typeface="Times New Roman" panose="0202050305040509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Arial" panose="020B0604020202090204"/>
                          <a:ea typeface="SimSun"/>
                        </a:defRPr>
                      </a:lvl1pPr>
                      <a:lvl2pPr marL="457200" algn="l" defTabSz="914400" rtl="0" eaLnBrk="1" latinLnBrk="0" hangingPunct="1">
                        <a:defRPr sz="1800" kern="1200">
                          <a:solidFill>
                            <a:schemeClr val="dk1"/>
                          </a:solidFill>
                          <a:latin typeface="Arial" panose="020B0604020202090204"/>
                          <a:ea typeface="SimSun"/>
                        </a:defRPr>
                      </a:lvl2pPr>
                      <a:lvl3pPr marL="914400" algn="l" defTabSz="914400" rtl="0" eaLnBrk="1" latinLnBrk="0" hangingPunct="1">
                        <a:defRPr sz="1800" kern="1200">
                          <a:solidFill>
                            <a:schemeClr val="dk1"/>
                          </a:solidFill>
                          <a:latin typeface="Arial" panose="020B0604020202090204"/>
                          <a:ea typeface="SimSun"/>
                        </a:defRPr>
                      </a:lvl3pPr>
                      <a:lvl4pPr marL="1371600" algn="l" defTabSz="914400" rtl="0" eaLnBrk="1" latinLnBrk="0" hangingPunct="1">
                        <a:defRPr sz="1800" kern="1200">
                          <a:solidFill>
                            <a:schemeClr val="dk1"/>
                          </a:solidFill>
                          <a:latin typeface="Arial" panose="020B0604020202090204"/>
                          <a:ea typeface="SimSun"/>
                        </a:defRPr>
                      </a:lvl4pPr>
                      <a:lvl5pPr marL="1828800" algn="l" defTabSz="914400" rtl="0" eaLnBrk="1" latinLnBrk="0" hangingPunct="1">
                        <a:defRPr sz="1800" kern="1200">
                          <a:solidFill>
                            <a:schemeClr val="dk1"/>
                          </a:solidFill>
                          <a:latin typeface="Arial" panose="020B0604020202090204"/>
                          <a:ea typeface="SimSun"/>
                        </a:defRPr>
                      </a:lvl5pPr>
                      <a:lvl6pPr marL="2286000" algn="l" defTabSz="914400" rtl="0" eaLnBrk="1" latinLnBrk="0" hangingPunct="1">
                        <a:defRPr sz="1800" kern="1200">
                          <a:solidFill>
                            <a:schemeClr val="dk1"/>
                          </a:solidFill>
                          <a:latin typeface="Arial" panose="020B0604020202090204"/>
                          <a:ea typeface="SimSun"/>
                        </a:defRPr>
                      </a:lvl6pPr>
                      <a:lvl7pPr marL="2743200" algn="l" defTabSz="914400" rtl="0" eaLnBrk="1" latinLnBrk="0" hangingPunct="1">
                        <a:defRPr sz="1800" kern="1200">
                          <a:solidFill>
                            <a:schemeClr val="dk1"/>
                          </a:solidFill>
                          <a:latin typeface="Arial" panose="020B0604020202090204"/>
                          <a:ea typeface="SimSun"/>
                        </a:defRPr>
                      </a:lvl7pPr>
                      <a:lvl8pPr marL="3200400" algn="l" defTabSz="914400" rtl="0" eaLnBrk="1" latinLnBrk="0" hangingPunct="1">
                        <a:defRPr sz="1800" kern="1200">
                          <a:solidFill>
                            <a:schemeClr val="dk1"/>
                          </a:solidFill>
                          <a:latin typeface="Arial" panose="020B0604020202090204"/>
                          <a:ea typeface="SimSun"/>
                        </a:defRPr>
                      </a:lvl8pPr>
                      <a:lvl9pPr marL="3657600" algn="l" defTabSz="914400" rtl="0" eaLnBrk="1" latinLnBrk="0" hangingPunct="1">
                        <a:defRPr sz="1800" kern="1200">
                          <a:solidFill>
                            <a:schemeClr val="dk1"/>
                          </a:solidFill>
                          <a:latin typeface="Arial" panose="020B0604020202090204"/>
                          <a:ea typeface="SimSun"/>
                        </a:defRPr>
                      </a:lvl9pPr>
                    </a:lstStyle>
                    <a:p>
                      <a:pPr indent="0" algn="ctr">
                        <a:spcAft>
                          <a:spcPts val="0"/>
                        </a:spcAft>
                      </a:pPr>
                      <a:r>
                        <a:rPr lang="en-US" sz="1600" kern="100" dirty="0">
                          <a:effectLst/>
                          <a:latin typeface="华文细黑" pitchFamily="2" charset="-122"/>
                          <a:ea typeface="华文细黑" pitchFamily="2" charset="-122"/>
                          <a:cs typeface="Times New Roman" panose="02020503050405090304" pitchFamily="18" charset="0"/>
                        </a:rPr>
                        <a:t>MeV</a:t>
                      </a:r>
                      <a:endParaRPr lang="zh-CN" sz="1600" kern="100" dirty="0">
                        <a:solidFill>
                          <a:srgbClr val="000000"/>
                        </a:solidFill>
                        <a:effectLst/>
                        <a:latin typeface="华文细黑" pitchFamily="2" charset="-122"/>
                        <a:ea typeface="华文细黑" pitchFamily="2" charset="-122"/>
                        <a:cs typeface="Times New Roman" panose="0202050305040509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gridSpan="2">
                  <a:txBody>
                    <a:bodyPr/>
                    <a:lstStyle/>
                    <a:p>
                      <a:pPr indent="0" algn="ctr">
                        <a:spcAft>
                          <a:spcPts val="0"/>
                        </a:spcAft>
                      </a:pPr>
                      <a:r>
                        <a:rPr lang="en-US" sz="1600" dirty="0">
                          <a:solidFill>
                            <a:srgbClr val="000000"/>
                          </a:solidFill>
                          <a:effectLst/>
                          <a:latin typeface="华文细黑" pitchFamily="2" charset="-122"/>
                          <a:ea typeface="华文细黑" pitchFamily="2" charset="-122"/>
                        </a:rPr>
                        <a:t>500</a:t>
                      </a:r>
                      <a:endParaRPr lang="zh-CN" sz="1600" dirty="0">
                        <a:solidFill>
                          <a:srgbClr val="000000"/>
                        </a:solidFill>
                        <a:effectLst/>
                        <a:latin typeface="华文细黑" pitchFamily="2" charset="-122"/>
                        <a:ea typeface="华文细黑" pitchFamily="2" charset="-122"/>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hMerge="1">
                  <a:tcPr/>
                </a:tc>
              </a:tr>
              <a:tr h="495368">
                <a:tc>
                  <a:txBody>
                    <a:bodyPr/>
                    <a:lstStyle>
                      <a:lvl1pPr marL="0" algn="l" defTabSz="914400" rtl="0" eaLnBrk="1" latinLnBrk="0" hangingPunct="1">
                        <a:defRPr sz="1800" b="1" kern="1200">
                          <a:solidFill>
                            <a:schemeClr val="lt1"/>
                          </a:solidFill>
                          <a:latin typeface="Arial" panose="020B0604020202090204"/>
                          <a:ea typeface="SimSun"/>
                        </a:defRPr>
                      </a:lvl1pPr>
                      <a:lvl2pPr marL="457200" algn="l" defTabSz="914400" rtl="0" eaLnBrk="1" latinLnBrk="0" hangingPunct="1">
                        <a:defRPr sz="1800" b="1" kern="1200">
                          <a:solidFill>
                            <a:schemeClr val="lt1"/>
                          </a:solidFill>
                          <a:latin typeface="Arial" panose="020B0604020202090204"/>
                          <a:ea typeface="SimSun"/>
                        </a:defRPr>
                      </a:lvl2pPr>
                      <a:lvl3pPr marL="914400" algn="l" defTabSz="914400" rtl="0" eaLnBrk="1" latinLnBrk="0" hangingPunct="1">
                        <a:defRPr sz="1800" b="1" kern="1200">
                          <a:solidFill>
                            <a:schemeClr val="lt1"/>
                          </a:solidFill>
                          <a:latin typeface="Arial" panose="020B0604020202090204"/>
                          <a:ea typeface="SimSun"/>
                        </a:defRPr>
                      </a:lvl3pPr>
                      <a:lvl4pPr marL="1371600" algn="l" defTabSz="914400" rtl="0" eaLnBrk="1" latinLnBrk="0" hangingPunct="1">
                        <a:defRPr sz="1800" b="1" kern="1200">
                          <a:solidFill>
                            <a:schemeClr val="lt1"/>
                          </a:solidFill>
                          <a:latin typeface="Arial" panose="020B0604020202090204"/>
                          <a:ea typeface="SimSun"/>
                        </a:defRPr>
                      </a:lvl4pPr>
                      <a:lvl5pPr marL="1828800" algn="l" defTabSz="914400" rtl="0" eaLnBrk="1" latinLnBrk="0" hangingPunct="1">
                        <a:defRPr sz="1800" b="1" kern="1200">
                          <a:solidFill>
                            <a:schemeClr val="lt1"/>
                          </a:solidFill>
                          <a:latin typeface="Arial" panose="020B0604020202090204"/>
                          <a:ea typeface="SimSun"/>
                        </a:defRPr>
                      </a:lvl5pPr>
                      <a:lvl6pPr marL="2286000" algn="l" defTabSz="914400" rtl="0" eaLnBrk="1" latinLnBrk="0" hangingPunct="1">
                        <a:defRPr sz="1800" b="1" kern="1200">
                          <a:solidFill>
                            <a:schemeClr val="lt1"/>
                          </a:solidFill>
                          <a:latin typeface="Arial" panose="020B0604020202090204"/>
                          <a:ea typeface="SimSun"/>
                        </a:defRPr>
                      </a:lvl6pPr>
                      <a:lvl7pPr marL="2743200" algn="l" defTabSz="914400" rtl="0" eaLnBrk="1" latinLnBrk="0" hangingPunct="1">
                        <a:defRPr sz="1800" b="1" kern="1200">
                          <a:solidFill>
                            <a:schemeClr val="lt1"/>
                          </a:solidFill>
                          <a:latin typeface="Arial" panose="020B0604020202090204"/>
                          <a:ea typeface="SimSun"/>
                        </a:defRPr>
                      </a:lvl7pPr>
                      <a:lvl8pPr marL="3200400" algn="l" defTabSz="914400" rtl="0" eaLnBrk="1" latinLnBrk="0" hangingPunct="1">
                        <a:defRPr sz="1800" b="1" kern="1200">
                          <a:solidFill>
                            <a:schemeClr val="lt1"/>
                          </a:solidFill>
                          <a:latin typeface="Arial" panose="020B0604020202090204"/>
                          <a:ea typeface="SimSun"/>
                        </a:defRPr>
                      </a:lvl8pPr>
                      <a:lvl9pPr marL="3657600" algn="l" defTabSz="914400" rtl="0" eaLnBrk="1" latinLnBrk="0" hangingPunct="1">
                        <a:defRPr sz="1800" b="1" kern="1200">
                          <a:solidFill>
                            <a:schemeClr val="lt1"/>
                          </a:solidFill>
                          <a:latin typeface="Arial" panose="020B0604020202090204"/>
                          <a:ea typeface="SimSun"/>
                        </a:defRPr>
                      </a:lvl9pPr>
                    </a:lstStyle>
                    <a:p>
                      <a:pPr indent="0" algn="ctr">
                        <a:spcAft>
                          <a:spcPts val="0"/>
                        </a:spcAft>
                      </a:pPr>
                      <a:r>
                        <a:rPr lang="en-US" altLang="zh-CN" sz="1600" kern="100" dirty="0">
                          <a:solidFill>
                            <a:schemeClr val="bg1"/>
                          </a:solidFill>
                          <a:effectLst/>
                          <a:latin typeface="华文细黑" pitchFamily="2" charset="-122"/>
                          <a:ea typeface="华文细黑" pitchFamily="2" charset="-122"/>
                          <a:cs typeface="Times New Roman" panose="02020503050405090304" pitchFamily="18" charset="0"/>
                        </a:rPr>
                        <a:t>Beam Intensity</a:t>
                      </a:r>
                      <a:endParaRPr lang="zh-CN" sz="1600" kern="100" dirty="0">
                        <a:solidFill>
                          <a:schemeClr val="bg1"/>
                        </a:solidFill>
                        <a:effectLst/>
                        <a:latin typeface="华文细黑" pitchFamily="2" charset="-122"/>
                        <a:ea typeface="华文细黑" pitchFamily="2" charset="-122"/>
                        <a:cs typeface="Times New Roman" panose="0202050305040509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Arial" panose="020B0604020202090204"/>
                          <a:ea typeface="SimSun"/>
                        </a:defRPr>
                      </a:lvl1pPr>
                      <a:lvl2pPr marL="457200" algn="l" defTabSz="914400" rtl="0" eaLnBrk="1" latinLnBrk="0" hangingPunct="1">
                        <a:defRPr sz="1800" kern="1200">
                          <a:solidFill>
                            <a:schemeClr val="dk1"/>
                          </a:solidFill>
                          <a:latin typeface="Arial" panose="020B0604020202090204"/>
                          <a:ea typeface="SimSun"/>
                        </a:defRPr>
                      </a:lvl2pPr>
                      <a:lvl3pPr marL="914400" algn="l" defTabSz="914400" rtl="0" eaLnBrk="1" latinLnBrk="0" hangingPunct="1">
                        <a:defRPr sz="1800" kern="1200">
                          <a:solidFill>
                            <a:schemeClr val="dk1"/>
                          </a:solidFill>
                          <a:latin typeface="Arial" panose="020B0604020202090204"/>
                          <a:ea typeface="SimSun"/>
                        </a:defRPr>
                      </a:lvl3pPr>
                      <a:lvl4pPr marL="1371600" algn="l" defTabSz="914400" rtl="0" eaLnBrk="1" latinLnBrk="0" hangingPunct="1">
                        <a:defRPr sz="1800" kern="1200">
                          <a:solidFill>
                            <a:schemeClr val="dk1"/>
                          </a:solidFill>
                          <a:latin typeface="Arial" panose="020B0604020202090204"/>
                          <a:ea typeface="SimSun"/>
                        </a:defRPr>
                      </a:lvl4pPr>
                      <a:lvl5pPr marL="1828800" algn="l" defTabSz="914400" rtl="0" eaLnBrk="1" latinLnBrk="0" hangingPunct="1">
                        <a:defRPr sz="1800" kern="1200">
                          <a:solidFill>
                            <a:schemeClr val="dk1"/>
                          </a:solidFill>
                          <a:latin typeface="Arial" panose="020B0604020202090204"/>
                          <a:ea typeface="SimSun"/>
                        </a:defRPr>
                      </a:lvl5pPr>
                      <a:lvl6pPr marL="2286000" algn="l" defTabSz="914400" rtl="0" eaLnBrk="1" latinLnBrk="0" hangingPunct="1">
                        <a:defRPr sz="1800" kern="1200">
                          <a:solidFill>
                            <a:schemeClr val="dk1"/>
                          </a:solidFill>
                          <a:latin typeface="Arial" panose="020B0604020202090204"/>
                          <a:ea typeface="SimSun"/>
                        </a:defRPr>
                      </a:lvl6pPr>
                      <a:lvl7pPr marL="2743200" algn="l" defTabSz="914400" rtl="0" eaLnBrk="1" latinLnBrk="0" hangingPunct="1">
                        <a:defRPr sz="1800" kern="1200">
                          <a:solidFill>
                            <a:schemeClr val="dk1"/>
                          </a:solidFill>
                          <a:latin typeface="Arial" panose="020B0604020202090204"/>
                          <a:ea typeface="SimSun"/>
                        </a:defRPr>
                      </a:lvl7pPr>
                      <a:lvl8pPr marL="3200400" algn="l" defTabSz="914400" rtl="0" eaLnBrk="1" latinLnBrk="0" hangingPunct="1">
                        <a:defRPr sz="1800" kern="1200">
                          <a:solidFill>
                            <a:schemeClr val="dk1"/>
                          </a:solidFill>
                          <a:latin typeface="Arial" panose="020B0604020202090204"/>
                          <a:ea typeface="SimSun"/>
                        </a:defRPr>
                      </a:lvl8pPr>
                      <a:lvl9pPr marL="3657600" algn="l" defTabSz="914400" rtl="0" eaLnBrk="1" latinLnBrk="0" hangingPunct="1">
                        <a:defRPr sz="1800" kern="1200">
                          <a:solidFill>
                            <a:schemeClr val="dk1"/>
                          </a:solidFill>
                          <a:latin typeface="Arial" panose="020B0604020202090204"/>
                          <a:ea typeface="SimSun"/>
                        </a:defRPr>
                      </a:lvl9pPr>
                    </a:lstStyle>
                    <a:p>
                      <a:pPr indent="0" algn="ctr">
                        <a:spcAft>
                          <a:spcPts val="0"/>
                        </a:spcAft>
                      </a:pPr>
                      <a:r>
                        <a:rPr lang="en-US" sz="1600" kern="100" dirty="0">
                          <a:effectLst/>
                          <a:latin typeface="华文细黑" pitchFamily="2" charset="-122"/>
                          <a:ea typeface="华文细黑" pitchFamily="2" charset="-122"/>
                          <a:cs typeface="Times New Roman" panose="02020503050405090304" pitchFamily="18" charset="0"/>
                        </a:rPr>
                        <a:t>mA</a:t>
                      </a:r>
                      <a:endParaRPr lang="zh-CN" sz="1600" kern="100" dirty="0">
                        <a:solidFill>
                          <a:srgbClr val="000000"/>
                        </a:solidFill>
                        <a:effectLst/>
                        <a:latin typeface="华文细黑" pitchFamily="2" charset="-122"/>
                        <a:ea typeface="华文细黑" pitchFamily="2" charset="-122"/>
                        <a:cs typeface="Times New Roman" panose="0202050305040509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indent="0" algn="ctr">
                        <a:spcAft>
                          <a:spcPts val="0"/>
                        </a:spcAft>
                      </a:pPr>
                      <a:r>
                        <a:rPr lang="en-US" sz="1600">
                          <a:solidFill>
                            <a:srgbClr val="000000"/>
                          </a:solidFill>
                          <a:effectLst/>
                          <a:latin typeface="华文细黑" pitchFamily="2" charset="-122"/>
                          <a:ea typeface="华文细黑" pitchFamily="2" charset="-122"/>
                        </a:rPr>
                        <a:t>4.51</a:t>
                      </a:r>
                      <a:endParaRPr lang="zh-CN" sz="1600">
                        <a:solidFill>
                          <a:srgbClr val="000000"/>
                        </a:solidFill>
                        <a:effectLst/>
                        <a:latin typeface="华文细黑" pitchFamily="2" charset="-122"/>
                        <a:ea typeface="华文细黑" pitchFamily="2" charset="-122"/>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indent="0" algn="ctr">
                        <a:spcAft>
                          <a:spcPts val="0"/>
                        </a:spcAft>
                      </a:pPr>
                      <a:r>
                        <a:rPr lang="en-US" sz="1600" dirty="0">
                          <a:solidFill>
                            <a:srgbClr val="000000"/>
                          </a:solidFill>
                          <a:effectLst/>
                          <a:latin typeface="华文细黑" pitchFamily="2" charset="-122"/>
                          <a:ea typeface="华文细黑" pitchFamily="2" charset="-122"/>
                        </a:rPr>
                        <a:t>4.67</a:t>
                      </a:r>
                      <a:endParaRPr lang="zh-CN" sz="1600" dirty="0">
                        <a:solidFill>
                          <a:srgbClr val="000000"/>
                        </a:solidFill>
                        <a:effectLst/>
                        <a:latin typeface="华文细黑" pitchFamily="2" charset="-122"/>
                        <a:ea typeface="华文细黑" pitchFamily="2" charset="-122"/>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495368">
                <a:tc>
                  <a:txBody>
                    <a:bodyPr/>
                    <a:lstStyle>
                      <a:lvl1pPr marL="0" algn="l" defTabSz="914400" rtl="0" eaLnBrk="1" latinLnBrk="0" hangingPunct="1">
                        <a:defRPr sz="1800" b="1" kern="1200">
                          <a:solidFill>
                            <a:schemeClr val="lt1"/>
                          </a:solidFill>
                          <a:latin typeface="Arial" panose="020B0604020202090204"/>
                          <a:ea typeface="SimSun"/>
                        </a:defRPr>
                      </a:lvl1pPr>
                      <a:lvl2pPr marL="457200" algn="l" defTabSz="914400" rtl="0" eaLnBrk="1" latinLnBrk="0" hangingPunct="1">
                        <a:defRPr sz="1800" b="1" kern="1200">
                          <a:solidFill>
                            <a:schemeClr val="lt1"/>
                          </a:solidFill>
                          <a:latin typeface="Arial" panose="020B0604020202090204"/>
                          <a:ea typeface="SimSun"/>
                        </a:defRPr>
                      </a:lvl2pPr>
                      <a:lvl3pPr marL="914400" algn="l" defTabSz="914400" rtl="0" eaLnBrk="1" latinLnBrk="0" hangingPunct="1">
                        <a:defRPr sz="1800" b="1" kern="1200">
                          <a:solidFill>
                            <a:schemeClr val="lt1"/>
                          </a:solidFill>
                          <a:latin typeface="Arial" panose="020B0604020202090204"/>
                          <a:ea typeface="SimSun"/>
                        </a:defRPr>
                      </a:lvl3pPr>
                      <a:lvl4pPr marL="1371600" algn="l" defTabSz="914400" rtl="0" eaLnBrk="1" latinLnBrk="0" hangingPunct="1">
                        <a:defRPr sz="1800" b="1" kern="1200">
                          <a:solidFill>
                            <a:schemeClr val="lt1"/>
                          </a:solidFill>
                          <a:latin typeface="Arial" panose="020B0604020202090204"/>
                          <a:ea typeface="SimSun"/>
                        </a:defRPr>
                      </a:lvl4pPr>
                      <a:lvl5pPr marL="1828800" algn="l" defTabSz="914400" rtl="0" eaLnBrk="1" latinLnBrk="0" hangingPunct="1">
                        <a:defRPr sz="1800" b="1" kern="1200">
                          <a:solidFill>
                            <a:schemeClr val="lt1"/>
                          </a:solidFill>
                          <a:latin typeface="Arial" panose="020B0604020202090204"/>
                          <a:ea typeface="SimSun"/>
                        </a:defRPr>
                      </a:lvl5pPr>
                      <a:lvl6pPr marL="2286000" algn="l" defTabSz="914400" rtl="0" eaLnBrk="1" latinLnBrk="0" hangingPunct="1">
                        <a:defRPr sz="1800" b="1" kern="1200">
                          <a:solidFill>
                            <a:schemeClr val="lt1"/>
                          </a:solidFill>
                          <a:latin typeface="Arial" panose="020B0604020202090204"/>
                          <a:ea typeface="SimSun"/>
                        </a:defRPr>
                      </a:lvl6pPr>
                      <a:lvl7pPr marL="2743200" algn="l" defTabSz="914400" rtl="0" eaLnBrk="1" latinLnBrk="0" hangingPunct="1">
                        <a:defRPr sz="1800" b="1" kern="1200">
                          <a:solidFill>
                            <a:schemeClr val="lt1"/>
                          </a:solidFill>
                          <a:latin typeface="Arial" panose="020B0604020202090204"/>
                          <a:ea typeface="SimSun"/>
                        </a:defRPr>
                      </a:lvl7pPr>
                      <a:lvl8pPr marL="3200400" algn="l" defTabSz="914400" rtl="0" eaLnBrk="1" latinLnBrk="0" hangingPunct="1">
                        <a:defRPr sz="1800" b="1" kern="1200">
                          <a:solidFill>
                            <a:schemeClr val="lt1"/>
                          </a:solidFill>
                          <a:latin typeface="Arial" panose="020B0604020202090204"/>
                          <a:ea typeface="SimSun"/>
                        </a:defRPr>
                      </a:lvl8pPr>
                      <a:lvl9pPr marL="3657600" algn="l" defTabSz="914400" rtl="0" eaLnBrk="1" latinLnBrk="0" hangingPunct="1">
                        <a:defRPr sz="1800" b="1" kern="1200">
                          <a:solidFill>
                            <a:schemeClr val="lt1"/>
                          </a:solidFill>
                          <a:latin typeface="Arial" panose="020B0604020202090204"/>
                          <a:ea typeface="SimSun"/>
                        </a:defRPr>
                      </a:lvl9pPr>
                    </a:lstStyle>
                    <a:p>
                      <a:pPr indent="0" algn="ctr">
                        <a:spcAft>
                          <a:spcPts val="0"/>
                        </a:spcAft>
                      </a:pPr>
                      <a:r>
                        <a:rPr lang="en-US" altLang="zh-CN" sz="1600" kern="100" dirty="0">
                          <a:solidFill>
                            <a:schemeClr val="bg1"/>
                          </a:solidFill>
                          <a:effectLst/>
                          <a:latin typeface="华文细黑" pitchFamily="2" charset="-122"/>
                          <a:ea typeface="华文细黑" pitchFamily="2" charset="-122"/>
                          <a:cs typeface="Times New Roman" panose="02020503050405090304" pitchFamily="18" charset="0"/>
                        </a:rPr>
                        <a:t>Neutron </a:t>
                      </a:r>
                      <a:r>
                        <a:rPr lang="en-US" altLang="zh-CN" sz="1600" kern="100" dirty="0" err="1">
                          <a:solidFill>
                            <a:schemeClr val="bg1"/>
                          </a:solidFill>
                          <a:effectLst/>
                          <a:latin typeface="华文细黑" pitchFamily="2" charset="-122"/>
                          <a:ea typeface="华文细黑" pitchFamily="2" charset="-122"/>
                          <a:cs typeface="Times New Roman" panose="02020503050405090304" pitchFamily="18" charset="0"/>
                        </a:rPr>
                        <a:t>Yeild</a:t>
                      </a:r>
                      <a:endParaRPr lang="zh-CN" sz="1600" kern="100" dirty="0">
                        <a:solidFill>
                          <a:schemeClr val="bg1"/>
                        </a:solidFill>
                        <a:effectLst/>
                        <a:latin typeface="华文细黑" pitchFamily="2" charset="-122"/>
                        <a:ea typeface="华文细黑" pitchFamily="2" charset="-122"/>
                        <a:cs typeface="Times New Roman" panose="0202050305040509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Arial" panose="020B0604020202090204"/>
                          <a:ea typeface="SimSun"/>
                        </a:defRPr>
                      </a:lvl1pPr>
                      <a:lvl2pPr marL="457200" algn="l" defTabSz="914400" rtl="0" eaLnBrk="1" latinLnBrk="0" hangingPunct="1">
                        <a:defRPr sz="1800" kern="1200">
                          <a:solidFill>
                            <a:schemeClr val="dk1"/>
                          </a:solidFill>
                          <a:latin typeface="Arial" panose="020B0604020202090204"/>
                          <a:ea typeface="SimSun"/>
                        </a:defRPr>
                      </a:lvl2pPr>
                      <a:lvl3pPr marL="914400" algn="l" defTabSz="914400" rtl="0" eaLnBrk="1" latinLnBrk="0" hangingPunct="1">
                        <a:defRPr sz="1800" kern="1200">
                          <a:solidFill>
                            <a:schemeClr val="dk1"/>
                          </a:solidFill>
                          <a:latin typeface="Arial" panose="020B0604020202090204"/>
                          <a:ea typeface="SimSun"/>
                        </a:defRPr>
                      </a:lvl3pPr>
                      <a:lvl4pPr marL="1371600" algn="l" defTabSz="914400" rtl="0" eaLnBrk="1" latinLnBrk="0" hangingPunct="1">
                        <a:defRPr sz="1800" kern="1200">
                          <a:solidFill>
                            <a:schemeClr val="dk1"/>
                          </a:solidFill>
                          <a:latin typeface="Arial" panose="020B0604020202090204"/>
                          <a:ea typeface="SimSun"/>
                        </a:defRPr>
                      </a:lvl4pPr>
                      <a:lvl5pPr marL="1828800" algn="l" defTabSz="914400" rtl="0" eaLnBrk="1" latinLnBrk="0" hangingPunct="1">
                        <a:defRPr sz="1800" kern="1200">
                          <a:solidFill>
                            <a:schemeClr val="dk1"/>
                          </a:solidFill>
                          <a:latin typeface="Arial" panose="020B0604020202090204"/>
                          <a:ea typeface="SimSun"/>
                        </a:defRPr>
                      </a:lvl5pPr>
                      <a:lvl6pPr marL="2286000" algn="l" defTabSz="914400" rtl="0" eaLnBrk="1" latinLnBrk="0" hangingPunct="1">
                        <a:defRPr sz="1800" kern="1200">
                          <a:solidFill>
                            <a:schemeClr val="dk1"/>
                          </a:solidFill>
                          <a:latin typeface="Arial" panose="020B0604020202090204"/>
                          <a:ea typeface="SimSun"/>
                        </a:defRPr>
                      </a:lvl6pPr>
                      <a:lvl7pPr marL="2743200" algn="l" defTabSz="914400" rtl="0" eaLnBrk="1" latinLnBrk="0" hangingPunct="1">
                        <a:defRPr sz="1800" kern="1200">
                          <a:solidFill>
                            <a:schemeClr val="dk1"/>
                          </a:solidFill>
                          <a:latin typeface="Arial" panose="020B0604020202090204"/>
                          <a:ea typeface="SimSun"/>
                        </a:defRPr>
                      </a:lvl7pPr>
                      <a:lvl8pPr marL="3200400" algn="l" defTabSz="914400" rtl="0" eaLnBrk="1" latinLnBrk="0" hangingPunct="1">
                        <a:defRPr sz="1800" kern="1200">
                          <a:solidFill>
                            <a:schemeClr val="dk1"/>
                          </a:solidFill>
                          <a:latin typeface="Arial" panose="020B0604020202090204"/>
                          <a:ea typeface="SimSun"/>
                        </a:defRPr>
                      </a:lvl8pPr>
                      <a:lvl9pPr marL="3657600" algn="l" defTabSz="914400" rtl="0" eaLnBrk="1" latinLnBrk="0" hangingPunct="1">
                        <a:defRPr sz="1800" kern="1200">
                          <a:solidFill>
                            <a:schemeClr val="dk1"/>
                          </a:solidFill>
                          <a:latin typeface="Arial" panose="020B0604020202090204"/>
                          <a:ea typeface="SimSun"/>
                        </a:defRPr>
                      </a:lvl9pPr>
                    </a:lstStyle>
                    <a:p>
                      <a:pPr indent="0" algn="ctr">
                        <a:spcAft>
                          <a:spcPts val="0"/>
                        </a:spcAft>
                      </a:pPr>
                      <a:r>
                        <a:rPr lang="en-US" sz="1600" kern="100" dirty="0">
                          <a:effectLst/>
                          <a:latin typeface="华文细黑" pitchFamily="2" charset="-122"/>
                          <a:ea typeface="华文细黑" pitchFamily="2" charset="-122"/>
                          <a:cs typeface="Times New Roman" panose="02020503050405090304" pitchFamily="18" charset="0"/>
                        </a:rPr>
                        <a:t>n/p</a:t>
                      </a:r>
                      <a:endParaRPr lang="zh-CN" sz="1600" kern="100" dirty="0">
                        <a:solidFill>
                          <a:srgbClr val="000000"/>
                        </a:solidFill>
                        <a:effectLst/>
                        <a:latin typeface="华文细黑" pitchFamily="2" charset="-122"/>
                        <a:ea typeface="华文细黑" pitchFamily="2" charset="-122"/>
                        <a:cs typeface="Times New Roman" panose="0202050305040509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gridSpan="2">
                  <a:txBody>
                    <a:bodyPr/>
                    <a:lstStyle/>
                    <a:p>
                      <a:pPr indent="0" algn="ctr">
                        <a:spcAft>
                          <a:spcPts val="0"/>
                        </a:spcAft>
                      </a:pPr>
                      <a:r>
                        <a:rPr lang="en-US" sz="1600" dirty="0">
                          <a:solidFill>
                            <a:srgbClr val="000000"/>
                          </a:solidFill>
                          <a:effectLst/>
                          <a:latin typeface="华文细黑" pitchFamily="2" charset="-122"/>
                          <a:ea typeface="华文细黑" pitchFamily="2" charset="-122"/>
                        </a:rPr>
                        <a:t>8.81</a:t>
                      </a:r>
                      <a:endParaRPr lang="zh-CN" sz="1600" dirty="0">
                        <a:solidFill>
                          <a:srgbClr val="000000"/>
                        </a:solidFill>
                        <a:effectLst/>
                        <a:latin typeface="华文细黑" pitchFamily="2" charset="-122"/>
                        <a:ea typeface="华文细黑" pitchFamily="2" charset="-122"/>
                      </a:endParaRPr>
                    </a:p>
                  </a:txBody>
                  <a:tcPr marL="68580" marR="68580"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hMerge="1">
                  <a:tcPr/>
                </a:tc>
              </a:tr>
              <a:tr h="495368">
                <a:tc>
                  <a:txBody>
                    <a:bodyPr/>
                    <a:lstStyle>
                      <a:lvl1pPr marL="0" algn="l" defTabSz="914400" rtl="0" eaLnBrk="1" latinLnBrk="0" hangingPunct="1">
                        <a:defRPr sz="1800" b="1" kern="1200">
                          <a:solidFill>
                            <a:schemeClr val="lt1"/>
                          </a:solidFill>
                          <a:latin typeface="Arial" panose="020B0604020202090204"/>
                          <a:ea typeface="SimSun"/>
                        </a:defRPr>
                      </a:lvl1pPr>
                      <a:lvl2pPr marL="457200" algn="l" defTabSz="914400" rtl="0" eaLnBrk="1" latinLnBrk="0" hangingPunct="1">
                        <a:defRPr sz="1800" b="1" kern="1200">
                          <a:solidFill>
                            <a:schemeClr val="lt1"/>
                          </a:solidFill>
                          <a:latin typeface="Arial" panose="020B0604020202090204"/>
                          <a:ea typeface="SimSun"/>
                        </a:defRPr>
                      </a:lvl2pPr>
                      <a:lvl3pPr marL="914400" algn="l" defTabSz="914400" rtl="0" eaLnBrk="1" latinLnBrk="0" hangingPunct="1">
                        <a:defRPr sz="1800" b="1" kern="1200">
                          <a:solidFill>
                            <a:schemeClr val="lt1"/>
                          </a:solidFill>
                          <a:latin typeface="Arial" panose="020B0604020202090204"/>
                          <a:ea typeface="SimSun"/>
                        </a:defRPr>
                      </a:lvl3pPr>
                      <a:lvl4pPr marL="1371600" algn="l" defTabSz="914400" rtl="0" eaLnBrk="1" latinLnBrk="0" hangingPunct="1">
                        <a:defRPr sz="1800" b="1" kern="1200">
                          <a:solidFill>
                            <a:schemeClr val="lt1"/>
                          </a:solidFill>
                          <a:latin typeface="Arial" panose="020B0604020202090204"/>
                          <a:ea typeface="SimSun"/>
                        </a:defRPr>
                      </a:lvl4pPr>
                      <a:lvl5pPr marL="1828800" algn="l" defTabSz="914400" rtl="0" eaLnBrk="1" latinLnBrk="0" hangingPunct="1">
                        <a:defRPr sz="1800" b="1" kern="1200">
                          <a:solidFill>
                            <a:schemeClr val="lt1"/>
                          </a:solidFill>
                          <a:latin typeface="Arial" panose="020B0604020202090204"/>
                          <a:ea typeface="SimSun"/>
                        </a:defRPr>
                      </a:lvl5pPr>
                      <a:lvl6pPr marL="2286000" algn="l" defTabSz="914400" rtl="0" eaLnBrk="1" latinLnBrk="0" hangingPunct="1">
                        <a:defRPr sz="1800" b="1" kern="1200">
                          <a:solidFill>
                            <a:schemeClr val="lt1"/>
                          </a:solidFill>
                          <a:latin typeface="Arial" panose="020B0604020202090204"/>
                          <a:ea typeface="SimSun"/>
                        </a:defRPr>
                      </a:lvl6pPr>
                      <a:lvl7pPr marL="2743200" algn="l" defTabSz="914400" rtl="0" eaLnBrk="1" latinLnBrk="0" hangingPunct="1">
                        <a:defRPr sz="1800" b="1" kern="1200">
                          <a:solidFill>
                            <a:schemeClr val="lt1"/>
                          </a:solidFill>
                          <a:latin typeface="Arial" panose="020B0604020202090204"/>
                          <a:ea typeface="SimSun"/>
                        </a:defRPr>
                      </a:lvl7pPr>
                      <a:lvl8pPr marL="3200400" algn="l" defTabSz="914400" rtl="0" eaLnBrk="1" latinLnBrk="0" hangingPunct="1">
                        <a:defRPr sz="1800" b="1" kern="1200">
                          <a:solidFill>
                            <a:schemeClr val="lt1"/>
                          </a:solidFill>
                          <a:latin typeface="Arial" panose="020B0604020202090204"/>
                          <a:ea typeface="SimSun"/>
                        </a:defRPr>
                      </a:lvl8pPr>
                      <a:lvl9pPr marL="3657600" algn="l" defTabSz="914400" rtl="0" eaLnBrk="1" latinLnBrk="0" hangingPunct="1">
                        <a:defRPr sz="1800" b="1" kern="1200">
                          <a:solidFill>
                            <a:schemeClr val="lt1"/>
                          </a:solidFill>
                          <a:latin typeface="Arial" panose="020B0604020202090204"/>
                          <a:ea typeface="SimSun"/>
                        </a:defRPr>
                      </a:lvl9pPr>
                    </a:lstStyle>
                    <a:p>
                      <a:pPr indent="0" algn="ctr">
                        <a:spcAft>
                          <a:spcPts val="0"/>
                        </a:spcAft>
                      </a:pPr>
                      <a:r>
                        <a:rPr lang="en-US" altLang="zh-CN" sz="1600" b="1" kern="100" dirty="0">
                          <a:solidFill>
                            <a:schemeClr val="lt1"/>
                          </a:solidFill>
                          <a:effectLst/>
                          <a:latin typeface="华文细黑" pitchFamily="2" charset="-122"/>
                          <a:ea typeface="华文细黑" pitchFamily="2" charset="-122"/>
                          <a:cs typeface="Times New Roman" panose="02020503050405090304" pitchFamily="18" charset="0"/>
                        </a:rPr>
                        <a:t>Uranium  Load</a:t>
                      </a:r>
                      <a:endParaRPr lang="zh-CN" sz="1600" b="1" kern="100" dirty="0">
                        <a:solidFill>
                          <a:schemeClr val="lt1"/>
                        </a:solidFill>
                        <a:effectLst/>
                        <a:latin typeface="华文细黑" pitchFamily="2" charset="-122"/>
                        <a:ea typeface="华文细黑" pitchFamily="2" charset="-122"/>
                        <a:cs typeface="Times New Roman" panose="0202050305040509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Arial" panose="020B0604020202090204"/>
                          <a:ea typeface="SimSun"/>
                        </a:defRPr>
                      </a:lvl1pPr>
                      <a:lvl2pPr marL="457200" algn="l" defTabSz="914400" rtl="0" eaLnBrk="1" latinLnBrk="0" hangingPunct="1">
                        <a:defRPr sz="1800" kern="1200">
                          <a:solidFill>
                            <a:schemeClr val="dk1"/>
                          </a:solidFill>
                          <a:latin typeface="Arial" panose="020B0604020202090204"/>
                          <a:ea typeface="SimSun"/>
                        </a:defRPr>
                      </a:lvl2pPr>
                      <a:lvl3pPr marL="914400" algn="l" defTabSz="914400" rtl="0" eaLnBrk="1" latinLnBrk="0" hangingPunct="1">
                        <a:defRPr sz="1800" kern="1200">
                          <a:solidFill>
                            <a:schemeClr val="dk1"/>
                          </a:solidFill>
                          <a:latin typeface="Arial" panose="020B0604020202090204"/>
                          <a:ea typeface="SimSun"/>
                        </a:defRPr>
                      </a:lvl3pPr>
                      <a:lvl4pPr marL="1371600" algn="l" defTabSz="914400" rtl="0" eaLnBrk="1" latinLnBrk="0" hangingPunct="1">
                        <a:defRPr sz="1800" kern="1200">
                          <a:solidFill>
                            <a:schemeClr val="dk1"/>
                          </a:solidFill>
                          <a:latin typeface="Arial" panose="020B0604020202090204"/>
                          <a:ea typeface="SimSun"/>
                        </a:defRPr>
                      </a:lvl4pPr>
                      <a:lvl5pPr marL="1828800" algn="l" defTabSz="914400" rtl="0" eaLnBrk="1" latinLnBrk="0" hangingPunct="1">
                        <a:defRPr sz="1800" kern="1200">
                          <a:solidFill>
                            <a:schemeClr val="dk1"/>
                          </a:solidFill>
                          <a:latin typeface="Arial" panose="020B0604020202090204"/>
                          <a:ea typeface="SimSun"/>
                        </a:defRPr>
                      </a:lvl5pPr>
                      <a:lvl6pPr marL="2286000" algn="l" defTabSz="914400" rtl="0" eaLnBrk="1" latinLnBrk="0" hangingPunct="1">
                        <a:defRPr sz="1800" kern="1200">
                          <a:solidFill>
                            <a:schemeClr val="dk1"/>
                          </a:solidFill>
                          <a:latin typeface="Arial" panose="020B0604020202090204"/>
                          <a:ea typeface="SimSun"/>
                        </a:defRPr>
                      </a:lvl6pPr>
                      <a:lvl7pPr marL="2743200" algn="l" defTabSz="914400" rtl="0" eaLnBrk="1" latinLnBrk="0" hangingPunct="1">
                        <a:defRPr sz="1800" kern="1200">
                          <a:solidFill>
                            <a:schemeClr val="dk1"/>
                          </a:solidFill>
                          <a:latin typeface="Arial" panose="020B0604020202090204"/>
                          <a:ea typeface="SimSun"/>
                        </a:defRPr>
                      </a:lvl7pPr>
                      <a:lvl8pPr marL="3200400" algn="l" defTabSz="914400" rtl="0" eaLnBrk="1" latinLnBrk="0" hangingPunct="1">
                        <a:defRPr sz="1800" kern="1200">
                          <a:solidFill>
                            <a:schemeClr val="dk1"/>
                          </a:solidFill>
                          <a:latin typeface="Arial" panose="020B0604020202090204"/>
                          <a:ea typeface="SimSun"/>
                        </a:defRPr>
                      </a:lvl8pPr>
                      <a:lvl9pPr marL="3657600" algn="l" defTabSz="914400" rtl="0" eaLnBrk="1" latinLnBrk="0" hangingPunct="1">
                        <a:defRPr sz="1800" kern="1200">
                          <a:solidFill>
                            <a:schemeClr val="dk1"/>
                          </a:solidFill>
                          <a:latin typeface="Arial" panose="020B0604020202090204"/>
                          <a:ea typeface="SimSun"/>
                        </a:defRPr>
                      </a:lvl9pPr>
                    </a:lstStyle>
                    <a:p>
                      <a:pPr indent="0" algn="ctr">
                        <a:spcAft>
                          <a:spcPts val="0"/>
                        </a:spcAft>
                      </a:pPr>
                      <a:r>
                        <a:rPr lang="en-US" sz="1600" kern="100" dirty="0">
                          <a:effectLst/>
                          <a:latin typeface="华文细黑" pitchFamily="2" charset="-122"/>
                          <a:ea typeface="华文细黑" pitchFamily="2" charset="-122"/>
                          <a:cs typeface="Times New Roman" panose="02020503050405090304" pitchFamily="18" charset="0"/>
                        </a:rPr>
                        <a:t>t</a:t>
                      </a:r>
                      <a:endParaRPr lang="zh-CN" sz="1600" kern="100" dirty="0">
                        <a:solidFill>
                          <a:srgbClr val="000000"/>
                        </a:solidFill>
                        <a:effectLst/>
                        <a:latin typeface="华文细黑" pitchFamily="2" charset="-122"/>
                        <a:ea typeface="华文细黑" pitchFamily="2" charset="-122"/>
                        <a:cs typeface="Times New Roman" panose="0202050305040509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gridSpan="2">
                  <a:txBody>
                    <a:bodyPr/>
                    <a:lstStyle/>
                    <a:p>
                      <a:pPr indent="0" algn="ctr">
                        <a:spcAft>
                          <a:spcPts val="0"/>
                        </a:spcAft>
                      </a:pPr>
                      <a:r>
                        <a:rPr lang="en-US" sz="1600" dirty="0">
                          <a:solidFill>
                            <a:srgbClr val="000000"/>
                          </a:solidFill>
                          <a:effectLst/>
                          <a:latin typeface="华文细黑" pitchFamily="2" charset="-122"/>
                          <a:ea typeface="华文细黑" pitchFamily="2" charset="-122"/>
                        </a:rPr>
                        <a:t>1.7217</a:t>
                      </a:r>
                      <a:endParaRPr lang="zh-CN" sz="1600" dirty="0">
                        <a:solidFill>
                          <a:srgbClr val="000000"/>
                        </a:solidFill>
                        <a:effectLst/>
                        <a:latin typeface="华文细黑" pitchFamily="2" charset="-122"/>
                        <a:ea typeface="华文细黑" pitchFamily="2" charset="-122"/>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hMerge="1">
                  <a:tcPr/>
                </a:tc>
              </a:tr>
              <a:tr h="495368">
                <a:tc>
                  <a:txBody>
                    <a:bodyPr/>
                    <a:lstStyle/>
                    <a:p>
                      <a:pPr indent="0" algn="ctr">
                        <a:spcAft>
                          <a:spcPts val="0"/>
                        </a:spcAft>
                      </a:pPr>
                      <a:r>
                        <a:rPr lang="en-US" altLang="zh-CN" sz="1600" b="1" kern="100" dirty="0">
                          <a:solidFill>
                            <a:schemeClr val="lt1"/>
                          </a:solidFill>
                          <a:effectLst/>
                          <a:latin typeface="华文细黑" pitchFamily="2" charset="-122"/>
                          <a:ea typeface="华文细黑" pitchFamily="2" charset="-122"/>
                          <a:cs typeface="Times New Roman" panose="02020503050405090304" pitchFamily="18" charset="0"/>
                        </a:rPr>
                        <a:t>EOL Burnup</a:t>
                      </a:r>
                      <a:endParaRPr lang="zh-CN" sz="1600" b="1" kern="100" dirty="0">
                        <a:solidFill>
                          <a:schemeClr val="lt1"/>
                        </a:solidFill>
                        <a:effectLst/>
                        <a:latin typeface="华文细黑" pitchFamily="2" charset="-122"/>
                        <a:ea typeface="华文细黑" pitchFamily="2" charset="-122"/>
                        <a:cs typeface="Times New Roman" panose="0202050305040509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indent="0" algn="ctr">
                        <a:spcAft>
                          <a:spcPts val="0"/>
                        </a:spcAft>
                      </a:pPr>
                      <a:r>
                        <a:rPr lang="en-US" altLang="zh-CN" sz="1600" kern="100" dirty="0" err="1">
                          <a:solidFill>
                            <a:srgbClr val="000000"/>
                          </a:solidFill>
                          <a:effectLst/>
                          <a:latin typeface="华文细黑" pitchFamily="2" charset="-122"/>
                          <a:ea typeface="华文细黑" pitchFamily="2" charset="-122"/>
                          <a:cs typeface="Times New Roman" panose="02020503050405090304" pitchFamily="18" charset="0"/>
                        </a:rPr>
                        <a:t>MWd</a:t>
                      </a:r>
                      <a:r>
                        <a:rPr lang="en-US" altLang="zh-CN" sz="1600" kern="100" dirty="0">
                          <a:solidFill>
                            <a:srgbClr val="000000"/>
                          </a:solidFill>
                          <a:effectLst/>
                          <a:latin typeface="华文细黑" pitchFamily="2" charset="-122"/>
                          <a:ea typeface="华文细黑" pitchFamily="2" charset="-122"/>
                          <a:cs typeface="Times New Roman" panose="02020503050405090304" pitchFamily="18" charset="0"/>
                        </a:rPr>
                        <a:t>/</a:t>
                      </a:r>
                      <a:r>
                        <a:rPr lang="en-US" altLang="zh-CN" sz="1600" kern="100" dirty="0" err="1">
                          <a:solidFill>
                            <a:srgbClr val="000000"/>
                          </a:solidFill>
                          <a:effectLst/>
                          <a:latin typeface="华文细黑" pitchFamily="2" charset="-122"/>
                          <a:ea typeface="华文细黑" pitchFamily="2" charset="-122"/>
                          <a:cs typeface="Times New Roman" panose="02020503050405090304" pitchFamily="18" charset="0"/>
                        </a:rPr>
                        <a:t>tU</a:t>
                      </a:r>
                      <a:endParaRPr lang="zh-CN" sz="1600" kern="100" dirty="0">
                        <a:solidFill>
                          <a:srgbClr val="000000"/>
                        </a:solidFill>
                        <a:effectLst/>
                        <a:latin typeface="华文细黑" pitchFamily="2" charset="-122"/>
                        <a:ea typeface="华文细黑" pitchFamily="2" charset="-122"/>
                        <a:cs typeface="Times New Roman" panose="0202050305040509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gridSpan="2">
                  <a:txBody>
                    <a:bodyPr/>
                    <a:lstStyle/>
                    <a:p>
                      <a:pPr indent="0" algn="ctr">
                        <a:spcAft>
                          <a:spcPts val="0"/>
                        </a:spcAft>
                      </a:pPr>
                      <a:r>
                        <a:rPr lang="en-US" altLang="zh-CN" sz="1600" dirty="0">
                          <a:solidFill>
                            <a:srgbClr val="000000"/>
                          </a:solidFill>
                          <a:effectLst/>
                          <a:latin typeface="华文细黑" pitchFamily="2" charset="-122"/>
                          <a:ea typeface="华文细黑" pitchFamily="2" charset="-122"/>
                        </a:rPr>
                        <a:t>4902</a:t>
                      </a:r>
                      <a:endParaRPr lang="zh-CN" sz="1600" dirty="0">
                        <a:solidFill>
                          <a:srgbClr val="000000"/>
                        </a:solidFill>
                        <a:effectLst/>
                        <a:latin typeface="华文细黑" pitchFamily="2" charset="-122"/>
                        <a:ea typeface="华文细黑" pitchFamily="2" charset="-122"/>
                      </a:endParaRPr>
                    </a:p>
                  </a:txBody>
                  <a:tcPr marL="68580" marR="68580"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hMerge="1">
                  <a:tcPr/>
                </a:tc>
              </a:tr>
              <a:tr h="571064">
                <a:tc>
                  <a:txBody>
                    <a:bodyPr/>
                    <a:lstStyle>
                      <a:lvl1pPr marL="0" algn="l" defTabSz="914400" rtl="0" eaLnBrk="1" latinLnBrk="0" hangingPunct="1">
                        <a:defRPr sz="1800" b="1" kern="1200">
                          <a:solidFill>
                            <a:schemeClr val="lt1"/>
                          </a:solidFill>
                          <a:latin typeface="Arial" panose="020B0604020202090204"/>
                          <a:ea typeface="SimSun"/>
                        </a:defRPr>
                      </a:lvl1pPr>
                      <a:lvl2pPr marL="457200" algn="l" defTabSz="914400" rtl="0" eaLnBrk="1" latinLnBrk="0" hangingPunct="1">
                        <a:defRPr sz="1800" b="1" kern="1200">
                          <a:solidFill>
                            <a:schemeClr val="lt1"/>
                          </a:solidFill>
                          <a:latin typeface="Arial" panose="020B0604020202090204"/>
                          <a:ea typeface="SimSun"/>
                        </a:defRPr>
                      </a:lvl2pPr>
                      <a:lvl3pPr marL="914400" algn="l" defTabSz="914400" rtl="0" eaLnBrk="1" latinLnBrk="0" hangingPunct="1">
                        <a:defRPr sz="1800" b="1" kern="1200">
                          <a:solidFill>
                            <a:schemeClr val="lt1"/>
                          </a:solidFill>
                          <a:latin typeface="Arial" panose="020B0604020202090204"/>
                          <a:ea typeface="SimSun"/>
                        </a:defRPr>
                      </a:lvl3pPr>
                      <a:lvl4pPr marL="1371600" algn="l" defTabSz="914400" rtl="0" eaLnBrk="1" latinLnBrk="0" hangingPunct="1">
                        <a:defRPr sz="1800" b="1" kern="1200">
                          <a:solidFill>
                            <a:schemeClr val="lt1"/>
                          </a:solidFill>
                          <a:latin typeface="Arial" panose="020B0604020202090204"/>
                          <a:ea typeface="SimSun"/>
                        </a:defRPr>
                      </a:lvl4pPr>
                      <a:lvl5pPr marL="1828800" algn="l" defTabSz="914400" rtl="0" eaLnBrk="1" latinLnBrk="0" hangingPunct="1">
                        <a:defRPr sz="1800" b="1" kern="1200">
                          <a:solidFill>
                            <a:schemeClr val="lt1"/>
                          </a:solidFill>
                          <a:latin typeface="Arial" panose="020B0604020202090204"/>
                          <a:ea typeface="SimSun"/>
                        </a:defRPr>
                      </a:lvl5pPr>
                      <a:lvl6pPr marL="2286000" algn="l" defTabSz="914400" rtl="0" eaLnBrk="1" latinLnBrk="0" hangingPunct="1">
                        <a:defRPr sz="1800" b="1" kern="1200">
                          <a:solidFill>
                            <a:schemeClr val="lt1"/>
                          </a:solidFill>
                          <a:latin typeface="Arial" panose="020B0604020202090204"/>
                          <a:ea typeface="SimSun"/>
                        </a:defRPr>
                      </a:lvl6pPr>
                      <a:lvl7pPr marL="2743200" algn="l" defTabSz="914400" rtl="0" eaLnBrk="1" latinLnBrk="0" hangingPunct="1">
                        <a:defRPr sz="1800" b="1" kern="1200">
                          <a:solidFill>
                            <a:schemeClr val="lt1"/>
                          </a:solidFill>
                          <a:latin typeface="Arial" panose="020B0604020202090204"/>
                          <a:ea typeface="SimSun"/>
                        </a:defRPr>
                      </a:lvl7pPr>
                      <a:lvl8pPr marL="3200400" algn="l" defTabSz="914400" rtl="0" eaLnBrk="1" latinLnBrk="0" hangingPunct="1">
                        <a:defRPr sz="1800" b="1" kern="1200">
                          <a:solidFill>
                            <a:schemeClr val="lt1"/>
                          </a:solidFill>
                          <a:latin typeface="Arial" panose="020B0604020202090204"/>
                          <a:ea typeface="SimSun"/>
                        </a:defRPr>
                      </a:lvl8pPr>
                      <a:lvl9pPr marL="3657600" algn="l" defTabSz="914400" rtl="0" eaLnBrk="1" latinLnBrk="0" hangingPunct="1">
                        <a:defRPr sz="1800" b="1" kern="1200">
                          <a:solidFill>
                            <a:schemeClr val="lt1"/>
                          </a:solidFill>
                          <a:latin typeface="Arial" panose="020B0604020202090204"/>
                          <a:ea typeface="SimSun"/>
                        </a:defRPr>
                      </a:lvl9pPr>
                    </a:lstStyle>
                    <a:p>
                      <a:pPr indent="0" algn="ctr">
                        <a:spcAft>
                          <a:spcPts val="0"/>
                        </a:spcAft>
                      </a:pPr>
                      <a:r>
                        <a:rPr lang="en-US" sz="1600" kern="100" dirty="0" err="1">
                          <a:solidFill>
                            <a:schemeClr val="bg1"/>
                          </a:solidFill>
                          <a:effectLst/>
                          <a:latin typeface="华文细黑" pitchFamily="2" charset="-122"/>
                          <a:ea typeface="华文细黑" pitchFamily="2" charset="-122"/>
                          <a:cs typeface="Times New Roman" panose="02020503050405090304" pitchFamily="18" charset="0"/>
                        </a:rPr>
                        <a:t>Keff</a:t>
                      </a:r>
                      <a:endParaRPr lang="zh-CN" sz="1600" kern="100" dirty="0">
                        <a:solidFill>
                          <a:schemeClr val="bg1"/>
                        </a:solidFill>
                        <a:effectLst/>
                        <a:latin typeface="华文细黑" pitchFamily="2" charset="-122"/>
                        <a:ea typeface="华文细黑" pitchFamily="2" charset="-122"/>
                        <a:cs typeface="Times New Roman" panose="0202050305040509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Arial" panose="020B0604020202090204"/>
                          <a:ea typeface="SimSun"/>
                        </a:defRPr>
                      </a:lvl1pPr>
                      <a:lvl2pPr marL="457200" algn="l" defTabSz="914400" rtl="0" eaLnBrk="1" latinLnBrk="0" hangingPunct="1">
                        <a:defRPr sz="1800" kern="1200">
                          <a:solidFill>
                            <a:schemeClr val="dk1"/>
                          </a:solidFill>
                          <a:latin typeface="Arial" panose="020B0604020202090204"/>
                          <a:ea typeface="SimSun"/>
                        </a:defRPr>
                      </a:lvl2pPr>
                      <a:lvl3pPr marL="914400" algn="l" defTabSz="914400" rtl="0" eaLnBrk="1" latinLnBrk="0" hangingPunct="1">
                        <a:defRPr sz="1800" kern="1200">
                          <a:solidFill>
                            <a:schemeClr val="dk1"/>
                          </a:solidFill>
                          <a:latin typeface="Arial" panose="020B0604020202090204"/>
                          <a:ea typeface="SimSun"/>
                        </a:defRPr>
                      </a:lvl3pPr>
                      <a:lvl4pPr marL="1371600" algn="l" defTabSz="914400" rtl="0" eaLnBrk="1" latinLnBrk="0" hangingPunct="1">
                        <a:defRPr sz="1800" kern="1200">
                          <a:solidFill>
                            <a:schemeClr val="dk1"/>
                          </a:solidFill>
                          <a:latin typeface="Arial" panose="020B0604020202090204"/>
                          <a:ea typeface="SimSun"/>
                        </a:defRPr>
                      </a:lvl4pPr>
                      <a:lvl5pPr marL="1828800" algn="l" defTabSz="914400" rtl="0" eaLnBrk="1" latinLnBrk="0" hangingPunct="1">
                        <a:defRPr sz="1800" kern="1200">
                          <a:solidFill>
                            <a:schemeClr val="dk1"/>
                          </a:solidFill>
                          <a:latin typeface="Arial" panose="020B0604020202090204"/>
                          <a:ea typeface="SimSun"/>
                        </a:defRPr>
                      </a:lvl5pPr>
                      <a:lvl6pPr marL="2286000" algn="l" defTabSz="914400" rtl="0" eaLnBrk="1" latinLnBrk="0" hangingPunct="1">
                        <a:defRPr sz="1800" kern="1200">
                          <a:solidFill>
                            <a:schemeClr val="dk1"/>
                          </a:solidFill>
                          <a:latin typeface="Arial" panose="020B0604020202090204"/>
                          <a:ea typeface="SimSun"/>
                        </a:defRPr>
                      </a:lvl6pPr>
                      <a:lvl7pPr marL="2743200" algn="l" defTabSz="914400" rtl="0" eaLnBrk="1" latinLnBrk="0" hangingPunct="1">
                        <a:defRPr sz="1800" kern="1200">
                          <a:solidFill>
                            <a:schemeClr val="dk1"/>
                          </a:solidFill>
                          <a:latin typeface="Arial" panose="020B0604020202090204"/>
                          <a:ea typeface="SimSun"/>
                        </a:defRPr>
                      </a:lvl7pPr>
                      <a:lvl8pPr marL="3200400" algn="l" defTabSz="914400" rtl="0" eaLnBrk="1" latinLnBrk="0" hangingPunct="1">
                        <a:defRPr sz="1800" kern="1200">
                          <a:solidFill>
                            <a:schemeClr val="dk1"/>
                          </a:solidFill>
                          <a:latin typeface="Arial" panose="020B0604020202090204"/>
                          <a:ea typeface="SimSun"/>
                        </a:defRPr>
                      </a:lvl8pPr>
                      <a:lvl9pPr marL="3657600" algn="l" defTabSz="914400" rtl="0" eaLnBrk="1" latinLnBrk="0" hangingPunct="1">
                        <a:defRPr sz="1800" kern="1200">
                          <a:solidFill>
                            <a:schemeClr val="dk1"/>
                          </a:solidFill>
                          <a:latin typeface="Arial" panose="020B0604020202090204"/>
                          <a:ea typeface="SimSun"/>
                        </a:defRPr>
                      </a:lvl9pPr>
                    </a:lstStyle>
                    <a:p>
                      <a:pPr indent="0" algn="ctr">
                        <a:spcAft>
                          <a:spcPts val="0"/>
                        </a:spcAft>
                      </a:pPr>
                      <a:r>
                        <a:rPr lang="en-US" sz="1600" kern="100" dirty="0">
                          <a:effectLst/>
                          <a:latin typeface="华文细黑" pitchFamily="2" charset="-122"/>
                          <a:ea typeface="华文细黑" pitchFamily="2" charset="-122"/>
                          <a:cs typeface="Times New Roman" panose="02020503050405090304" pitchFamily="18" charset="0"/>
                        </a:rPr>
                        <a:t>-</a:t>
                      </a:r>
                      <a:endParaRPr lang="zh-CN" sz="1600" kern="100" dirty="0">
                        <a:solidFill>
                          <a:srgbClr val="000000"/>
                        </a:solidFill>
                        <a:effectLst/>
                        <a:latin typeface="华文细黑" pitchFamily="2" charset="-122"/>
                        <a:ea typeface="华文细黑" pitchFamily="2" charset="-122"/>
                        <a:cs typeface="Times New Roman" panose="0202050305040509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pPr indent="0" algn="ctr">
                        <a:spcAft>
                          <a:spcPts val="0"/>
                        </a:spcAft>
                      </a:pPr>
                      <a:r>
                        <a:rPr lang="en-US" sz="1600" dirty="0">
                          <a:solidFill>
                            <a:srgbClr val="000000"/>
                          </a:solidFill>
                          <a:effectLst/>
                          <a:latin typeface="华文细黑" pitchFamily="2" charset="-122"/>
                          <a:ea typeface="华文细黑" pitchFamily="2" charset="-122"/>
                        </a:rPr>
                        <a:t>0.73457</a:t>
                      </a:r>
                      <a:endParaRPr lang="zh-CN" sz="1600" dirty="0">
                        <a:solidFill>
                          <a:srgbClr val="000000"/>
                        </a:solidFill>
                        <a:effectLst/>
                        <a:latin typeface="华文细黑" pitchFamily="2" charset="-122"/>
                        <a:ea typeface="华文细黑" pitchFamily="2" charset="-122"/>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pPr indent="0" algn="ctr">
                        <a:spcAft>
                          <a:spcPts val="0"/>
                        </a:spcAft>
                      </a:pPr>
                      <a:r>
                        <a:rPr lang="en-US" sz="1600" dirty="0">
                          <a:solidFill>
                            <a:srgbClr val="000000"/>
                          </a:solidFill>
                          <a:effectLst/>
                          <a:latin typeface="华文细黑" pitchFamily="2" charset="-122"/>
                          <a:ea typeface="华文细黑" pitchFamily="2" charset="-122"/>
                        </a:rPr>
                        <a:t>0.72687</a:t>
                      </a:r>
                      <a:endParaRPr lang="zh-CN" sz="1600" dirty="0">
                        <a:solidFill>
                          <a:srgbClr val="000000"/>
                        </a:solidFill>
                        <a:effectLst/>
                        <a:latin typeface="华文细黑" pitchFamily="2" charset="-122"/>
                        <a:ea typeface="华文细黑" pitchFamily="2" charset="-122"/>
                      </a:endParaRPr>
                    </a:p>
                  </a:txBody>
                  <a:tcPr marL="68580" marR="68580"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571064">
                <a:tc>
                  <a:txBody>
                    <a:bodyPr/>
                    <a:lstStyle>
                      <a:lvl1pPr marL="0" algn="l" defTabSz="914400" rtl="0" eaLnBrk="1" latinLnBrk="0" hangingPunct="1">
                        <a:defRPr sz="1800" b="1" kern="1200">
                          <a:solidFill>
                            <a:schemeClr val="lt1"/>
                          </a:solidFill>
                          <a:latin typeface="Arial" panose="020B0604020202090204"/>
                          <a:ea typeface="SimSun"/>
                        </a:defRPr>
                      </a:lvl1pPr>
                      <a:lvl2pPr marL="457200" algn="l" defTabSz="914400" rtl="0" eaLnBrk="1" latinLnBrk="0" hangingPunct="1">
                        <a:defRPr sz="1800" b="1" kern="1200">
                          <a:solidFill>
                            <a:schemeClr val="lt1"/>
                          </a:solidFill>
                          <a:latin typeface="Arial" panose="020B0604020202090204"/>
                          <a:ea typeface="SimSun"/>
                        </a:defRPr>
                      </a:lvl2pPr>
                      <a:lvl3pPr marL="914400" algn="l" defTabSz="914400" rtl="0" eaLnBrk="1" latinLnBrk="0" hangingPunct="1">
                        <a:defRPr sz="1800" b="1" kern="1200">
                          <a:solidFill>
                            <a:schemeClr val="lt1"/>
                          </a:solidFill>
                          <a:latin typeface="Arial" panose="020B0604020202090204"/>
                          <a:ea typeface="SimSun"/>
                        </a:defRPr>
                      </a:lvl3pPr>
                      <a:lvl4pPr marL="1371600" algn="l" defTabSz="914400" rtl="0" eaLnBrk="1" latinLnBrk="0" hangingPunct="1">
                        <a:defRPr sz="1800" b="1" kern="1200">
                          <a:solidFill>
                            <a:schemeClr val="lt1"/>
                          </a:solidFill>
                          <a:latin typeface="Arial" panose="020B0604020202090204"/>
                          <a:ea typeface="SimSun"/>
                        </a:defRPr>
                      </a:lvl4pPr>
                      <a:lvl5pPr marL="1828800" algn="l" defTabSz="914400" rtl="0" eaLnBrk="1" latinLnBrk="0" hangingPunct="1">
                        <a:defRPr sz="1800" b="1" kern="1200">
                          <a:solidFill>
                            <a:schemeClr val="lt1"/>
                          </a:solidFill>
                          <a:latin typeface="Arial" panose="020B0604020202090204"/>
                          <a:ea typeface="SimSun"/>
                        </a:defRPr>
                      </a:lvl5pPr>
                      <a:lvl6pPr marL="2286000" algn="l" defTabSz="914400" rtl="0" eaLnBrk="1" latinLnBrk="0" hangingPunct="1">
                        <a:defRPr sz="1800" b="1" kern="1200">
                          <a:solidFill>
                            <a:schemeClr val="lt1"/>
                          </a:solidFill>
                          <a:latin typeface="Arial" panose="020B0604020202090204"/>
                          <a:ea typeface="SimSun"/>
                        </a:defRPr>
                      </a:lvl6pPr>
                      <a:lvl7pPr marL="2743200" algn="l" defTabSz="914400" rtl="0" eaLnBrk="1" latinLnBrk="0" hangingPunct="1">
                        <a:defRPr sz="1800" b="1" kern="1200">
                          <a:solidFill>
                            <a:schemeClr val="lt1"/>
                          </a:solidFill>
                          <a:latin typeface="Arial" panose="020B0604020202090204"/>
                          <a:ea typeface="SimSun"/>
                        </a:defRPr>
                      </a:lvl7pPr>
                      <a:lvl8pPr marL="3200400" algn="l" defTabSz="914400" rtl="0" eaLnBrk="1" latinLnBrk="0" hangingPunct="1">
                        <a:defRPr sz="1800" b="1" kern="1200">
                          <a:solidFill>
                            <a:schemeClr val="lt1"/>
                          </a:solidFill>
                          <a:latin typeface="Arial" panose="020B0604020202090204"/>
                          <a:ea typeface="SimSun"/>
                        </a:defRPr>
                      </a:lvl8pPr>
                      <a:lvl9pPr marL="3657600" algn="l" defTabSz="914400" rtl="0" eaLnBrk="1" latinLnBrk="0" hangingPunct="1">
                        <a:defRPr sz="1800" b="1" kern="1200">
                          <a:solidFill>
                            <a:schemeClr val="lt1"/>
                          </a:solidFill>
                          <a:latin typeface="Arial" panose="020B0604020202090204"/>
                          <a:ea typeface="SimSun"/>
                        </a:defRPr>
                      </a:lvl9pPr>
                    </a:lstStyle>
                    <a:p>
                      <a:pPr indent="0" algn="ctr">
                        <a:spcAft>
                          <a:spcPts val="0"/>
                        </a:spcAft>
                      </a:pPr>
                      <a:r>
                        <a:rPr lang="en-US" sz="1600" kern="100" dirty="0">
                          <a:solidFill>
                            <a:schemeClr val="bg1"/>
                          </a:solidFill>
                          <a:effectLst/>
                          <a:latin typeface="华文细黑" pitchFamily="2" charset="-122"/>
                          <a:ea typeface="华文细黑" pitchFamily="2" charset="-122"/>
                          <a:cs typeface="Times New Roman" panose="02020503050405090304" pitchFamily="18" charset="0"/>
                        </a:rPr>
                        <a:t>Ks</a:t>
                      </a:r>
                      <a:endParaRPr lang="zh-CN" sz="1600" kern="100" dirty="0">
                        <a:solidFill>
                          <a:schemeClr val="bg1"/>
                        </a:solidFill>
                        <a:effectLst/>
                        <a:latin typeface="华文细黑" pitchFamily="2" charset="-122"/>
                        <a:ea typeface="华文细黑" pitchFamily="2" charset="-122"/>
                        <a:cs typeface="Times New Roman" panose="0202050305040509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Arial" panose="020B0604020202090204"/>
                          <a:ea typeface="SimSun"/>
                        </a:defRPr>
                      </a:lvl1pPr>
                      <a:lvl2pPr marL="457200" algn="l" defTabSz="914400" rtl="0" eaLnBrk="1" latinLnBrk="0" hangingPunct="1">
                        <a:defRPr sz="1800" kern="1200">
                          <a:solidFill>
                            <a:schemeClr val="dk1"/>
                          </a:solidFill>
                          <a:latin typeface="Arial" panose="020B0604020202090204"/>
                          <a:ea typeface="SimSun"/>
                        </a:defRPr>
                      </a:lvl2pPr>
                      <a:lvl3pPr marL="914400" algn="l" defTabSz="914400" rtl="0" eaLnBrk="1" latinLnBrk="0" hangingPunct="1">
                        <a:defRPr sz="1800" kern="1200">
                          <a:solidFill>
                            <a:schemeClr val="dk1"/>
                          </a:solidFill>
                          <a:latin typeface="Arial" panose="020B0604020202090204"/>
                          <a:ea typeface="SimSun"/>
                        </a:defRPr>
                      </a:lvl3pPr>
                      <a:lvl4pPr marL="1371600" algn="l" defTabSz="914400" rtl="0" eaLnBrk="1" latinLnBrk="0" hangingPunct="1">
                        <a:defRPr sz="1800" kern="1200">
                          <a:solidFill>
                            <a:schemeClr val="dk1"/>
                          </a:solidFill>
                          <a:latin typeface="Arial" panose="020B0604020202090204"/>
                          <a:ea typeface="SimSun"/>
                        </a:defRPr>
                      </a:lvl4pPr>
                      <a:lvl5pPr marL="1828800" algn="l" defTabSz="914400" rtl="0" eaLnBrk="1" latinLnBrk="0" hangingPunct="1">
                        <a:defRPr sz="1800" kern="1200">
                          <a:solidFill>
                            <a:schemeClr val="dk1"/>
                          </a:solidFill>
                          <a:latin typeface="Arial" panose="020B0604020202090204"/>
                          <a:ea typeface="SimSun"/>
                        </a:defRPr>
                      </a:lvl5pPr>
                      <a:lvl6pPr marL="2286000" algn="l" defTabSz="914400" rtl="0" eaLnBrk="1" latinLnBrk="0" hangingPunct="1">
                        <a:defRPr sz="1800" kern="1200">
                          <a:solidFill>
                            <a:schemeClr val="dk1"/>
                          </a:solidFill>
                          <a:latin typeface="Arial" panose="020B0604020202090204"/>
                          <a:ea typeface="SimSun"/>
                        </a:defRPr>
                      </a:lvl6pPr>
                      <a:lvl7pPr marL="2743200" algn="l" defTabSz="914400" rtl="0" eaLnBrk="1" latinLnBrk="0" hangingPunct="1">
                        <a:defRPr sz="1800" kern="1200">
                          <a:solidFill>
                            <a:schemeClr val="dk1"/>
                          </a:solidFill>
                          <a:latin typeface="Arial" panose="020B0604020202090204"/>
                          <a:ea typeface="SimSun"/>
                        </a:defRPr>
                      </a:lvl7pPr>
                      <a:lvl8pPr marL="3200400" algn="l" defTabSz="914400" rtl="0" eaLnBrk="1" latinLnBrk="0" hangingPunct="1">
                        <a:defRPr sz="1800" kern="1200">
                          <a:solidFill>
                            <a:schemeClr val="dk1"/>
                          </a:solidFill>
                          <a:latin typeface="Arial" panose="020B0604020202090204"/>
                          <a:ea typeface="SimSun"/>
                        </a:defRPr>
                      </a:lvl8pPr>
                      <a:lvl9pPr marL="3657600" algn="l" defTabSz="914400" rtl="0" eaLnBrk="1" latinLnBrk="0" hangingPunct="1">
                        <a:defRPr sz="1800" kern="1200">
                          <a:solidFill>
                            <a:schemeClr val="dk1"/>
                          </a:solidFill>
                          <a:latin typeface="Arial" panose="020B0604020202090204"/>
                          <a:ea typeface="SimSun"/>
                        </a:defRPr>
                      </a:lvl9pPr>
                    </a:lstStyle>
                    <a:p>
                      <a:pPr indent="0" algn="ctr">
                        <a:spcAft>
                          <a:spcPts val="0"/>
                        </a:spcAft>
                      </a:pPr>
                      <a:r>
                        <a:rPr lang="en-US" sz="1600" kern="100" dirty="0">
                          <a:effectLst/>
                          <a:latin typeface="华文细黑" pitchFamily="2" charset="-122"/>
                          <a:ea typeface="华文细黑" pitchFamily="2" charset="-122"/>
                          <a:cs typeface="Times New Roman" panose="02020503050405090304" pitchFamily="18" charset="0"/>
                        </a:rPr>
                        <a:t>-</a:t>
                      </a:r>
                      <a:endParaRPr lang="zh-CN" sz="1600" kern="100" dirty="0">
                        <a:solidFill>
                          <a:srgbClr val="000000"/>
                        </a:solidFill>
                        <a:effectLst/>
                        <a:latin typeface="华文细黑" pitchFamily="2" charset="-122"/>
                        <a:ea typeface="华文细黑" pitchFamily="2" charset="-122"/>
                        <a:cs typeface="Times New Roman" panose="0202050305040509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indent="0" algn="ctr">
                        <a:spcAft>
                          <a:spcPts val="0"/>
                        </a:spcAft>
                      </a:pPr>
                      <a:r>
                        <a:rPr lang="en-US" sz="1600" dirty="0">
                          <a:solidFill>
                            <a:srgbClr val="000000"/>
                          </a:solidFill>
                          <a:effectLst/>
                          <a:latin typeface="华文细黑" pitchFamily="2" charset="-122"/>
                          <a:ea typeface="华文细黑" pitchFamily="2" charset="-122"/>
                        </a:rPr>
                        <a:t>0.76922</a:t>
                      </a:r>
                      <a:endParaRPr lang="zh-CN" sz="1600" dirty="0">
                        <a:solidFill>
                          <a:srgbClr val="000000"/>
                        </a:solidFill>
                        <a:effectLst/>
                        <a:latin typeface="华文细黑" pitchFamily="2" charset="-122"/>
                        <a:ea typeface="华文细黑" pitchFamily="2" charset="-122"/>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indent="0" algn="ctr">
                        <a:spcAft>
                          <a:spcPts val="0"/>
                        </a:spcAft>
                      </a:pPr>
                      <a:r>
                        <a:rPr lang="en-US" sz="1600" dirty="0">
                          <a:solidFill>
                            <a:srgbClr val="000000"/>
                          </a:solidFill>
                          <a:effectLst/>
                          <a:latin typeface="华文细黑" pitchFamily="2" charset="-122"/>
                          <a:ea typeface="华文细黑" pitchFamily="2" charset="-122"/>
                        </a:rPr>
                        <a:t>0.76450</a:t>
                      </a:r>
                      <a:endParaRPr lang="zh-CN" sz="1600" dirty="0">
                        <a:solidFill>
                          <a:srgbClr val="000000"/>
                        </a:solidFill>
                        <a:effectLst/>
                        <a:latin typeface="华文细黑" pitchFamily="2" charset="-122"/>
                        <a:ea typeface="华文细黑" pitchFamily="2" charset="-122"/>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Outlines</a:t>
            </a:r>
            <a:endParaRPr lang="en-US" dirty="0">
              <a:latin typeface="+mj-lt"/>
            </a:endParaRPr>
          </a:p>
        </p:txBody>
      </p:sp>
      <p:sp>
        <p:nvSpPr>
          <p:cNvPr id="3" name="TextBox 2"/>
          <p:cNvSpPr txBox="1"/>
          <p:nvPr/>
        </p:nvSpPr>
        <p:spPr>
          <a:xfrm>
            <a:off x="1930615" y="1350416"/>
            <a:ext cx="7312721" cy="4615815"/>
          </a:xfrm>
          <a:prstGeom prst="rect">
            <a:avLst/>
          </a:prstGeom>
          <a:noFill/>
        </p:spPr>
        <p:txBody>
          <a:bodyPr wrap="square" rtlCol="0">
            <a:spAutoFit/>
          </a:bodyPr>
          <a:lstStyle/>
          <a:p>
            <a:pPr marL="342900" indent="-342900" algn="l">
              <a:lnSpc>
                <a:spcPct val="150000"/>
              </a:lnSpc>
              <a:buFont typeface="Arial" panose="020B0604020202090204" pitchFamily="34" charset="0"/>
              <a:buChar char="•"/>
            </a:pPr>
            <a:r>
              <a:rPr lang="en-US" sz="2800" b="1" dirty="0">
                <a:solidFill>
                  <a:schemeClr val="tx1"/>
                </a:solidFill>
                <a:latin typeface="+mj-lt"/>
              </a:rPr>
              <a:t>Background of Accelerator Driven System</a:t>
            </a:r>
            <a:endParaRPr lang="en-US" sz="2800" b="1" dirty="0">
              <a:solidFill>
                <a:schemeClr val="tx1"/>
              </a:solidFill>
              <a:latin typeface="+mj-lt"/>
            </a:endParaRPr>
          </a:p>
          <a:p>
            <a:pPr marL="342900" indent="-342900">
              <a:lnSpc>
                <a:spcPct val="150000"/>
              </a:lnSpc>
              <a:buFont typeface="Arial" panose="020B0604020202090204" pitchFamily="34" charset="0"/>
              <a:buChar char="•"/>
            </a:pPr>
            <a:r>
              <a:rPr lang="en-US" sz="2800" b="1" dirty="0">
                <a:solidFill>
                  <a:srgbClr val="0000FF"/>
                </a:solidFill>
                <a:latin typeface="+mj-lt"/>
              </a:rPr>
              <a:t>Design Status of CiADS</a:t>
            </a:r>
            <a:endParaRPr lang="en-US" sz="2800" b="1" dirty="0">
              <a:solidFill>
                <a:schemeClr val="tx1"/>
              </a:solidFill>
              <a:latin typeface="+mj-lt"/>
            </a:endParaRPr>
          </a:p>
          <a:p>
            <a:pPr marL="342900" indent="-342900">
              <a:lnSpc>
                <a:spcPct val="150000"/>
              </a:lnSpc>
              <a:buFont typeface="Arial" panose="020B0604020202090204" pitchFamily="34" charset="0"/>
              <a:buChar char="•"/>
            </a:pPr>
            <a:r>
              <a:rPr lang="en-US" sz="2800" b="1" dirty="0">
                <a:solidFill>
                  <a:srgbClr val="0000FF"/>
                </a:solidFill>
                <a:latin typeface="+mj-lt"/>
              </a:rPr>
              <a:t>Progress of Prototypes</a:t>
            </a:r>
            <a:endParaRPr lang="en-US" sz="2800" b="1" dirty="0">
              <a:solidFill>
                <a:srgbClr val="0000FF"/>
              </a:solidFill>
              <a:latin typeface="+mj-lt"/>
            </a:endParaRPr>
          </a:p>
          <a:p>
            <a:pPr marL="800100" lvl="1" indent="-342900">
              <a:lnSpc>
                <a:spcPct val="150000"/>
              </a:lnSpc>
              <a:buFont typeface="Arial" panose="020B0604020202090204" pitchFamily="34" charset="0"/>
              <a:buChar char="•"/>
            </a:pPr>
            <a:r>
              <a:rPr lang="en-US" sz="2800" b="1" dirty="0">
                <a:solidFill>
                  <a:srgbClr val="0000FF"/>
                </a:solidFill>
                <a:latin typeface="+mj-lt"/>
              </a:rPr>
              <a:t>Accelerator, Target and Reactor</a:t>
            </a:r>
            <a:endParaRPr lang="en-US" sz="2800" b="1" dirty="0">
              <a:solidFill>
                <a:srgbClr val="0000FF"/>
              </a:solidFill>
              <a:latin typeface="+mj-lt"/>
            </a:endParaRPr>
          </a:p>
          <a:p>
            <a:pPr marL="800100" lvl="1" indent="-342900">
              <a:lnSpc>
                <a:spcPct val="150000"/>
              </a:lnSpc>
              <a:buFont typeface="Arial" panose="020B0604020202090204" pitchFamily="34" charset="0"/>
              <a:buChar char="•"/>
            </a:pPr>
            <a:r>
              <a:rPr lang="en-US" sz="2800" b="1" dirty="0">
                <a:solidFill>
                  <a:srgbClr val="0000FF"/>
                </a:solidFill>
                <a:latin typeface="+mj-lt"/>
              </a:rPr>
              <a:t>Material SIMP</a:t>
            </a:r>
            <a:endParaRPr lang="en-US" sz="2800" b="1" dirty="0">
              <a:solidFill>
                <a:srgbClr val="0000FF"/>
              </a:solidFill>
              <a:latin typeface="+mj-lt"/>
            </a:endParaRPr>
          </a:p>
          <a:p>
            <a:pPr marL="800100" lvl="1" indent="-342900">
              <a:lnSpc>
                <a:spcPct val="150000"/>
              </a:lnSpc>
              <a:buFont typeface="Arial" panose="020B0604020202090204" pitchFamily="34" charset="0"/>
              <a:buChar char="•"/>
            </a:pPr>
            <a:r>
              <a:rPr lang="en-US" sz="2800" b="1" dirty="0">
                <a:solidFill>
                  <a:srgbClr val="0000FF"/>
                </a:solidFill>
                <a:latin typeface="+mj-lt"/>
              </a:rPr>
              <a:t>New Approach of Fuel Recycle</a:t>
            </a:r>
            <a:endParaRPr lang="en-US" sz="2800" b="1" dirty="0">
              <a:solidFill>
                <a:srgbClr val="0000FF"/>
              </a:solidFill>
              <a:latin typeface="+mj-lt"/>
            </a:endParaRPr>
          </a:p>
          <a:p>
            <a:pPr marL="342900" indent="-342900">
              <a:lnSpc>
                <a:spcPct val="150000"/>
              </a:lnSpc>
              <a:buFont typeface="Arial" panose="020B0604020202090204" pitchFamily="34" charset="0"/>
              <a:buChar char="•"/>
            </a:pPr>
            <a:r>
              <a:rPr lang="en-US" sz="2800" b="1" dirty="0">
                <a:solidFill>
                  <a:srgbClr val="0000FF"/>
                </a:solidFill>
                <a:latin typeface="+mj-lt"/>
              </a:rPr>
              <a:t>Sammary</a:t>
            </a:r>
            <a:endParaRPr lang="en-US" sz="2800" b="1" dirty="0">
              <a:solidFill>
                <a:srgbClr val="0000FF"/>
              </a:solidFill>
              <a:latin typeface="+mj-lt"/>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kern="1200" dirty="0">
                <a:latin typeface="Times New Roman" panose="02020503050405090304" pitchFamily="18" charset="0"/>
                <a:ea typeface="Times New Roman" panose="02020503050405090304" pitchFamily="18" charset="0"/>
                <a:cs typeface="Times New Roman" panose="02020503050405090304" pitchFamily="18" charset="0"/>
              </a:rPr>
              <a:t>Coolant System Design</a:t>
            </a:r>
            <a:endParaRPr kumimoji="1" lang="zh-CN" altLang="en-US" dirty="0"/>
          </a:p>
        </p:txBody>
      </p:sp>
      <p:pic>
        <p:nvPicPr>
          <p:cNvPr id="3" name="图片 2"/>
          <p:cNvPicPr>
            <a:picLocks noChangeAspect="1"/>
          </p:cNvPicPr>
          <p:nvPr/>
        </p:nvPicPr>
        <p:blipFill>
          <a:blip r:embed="rId1" cstate="screen"/>
          <a:stretch>
            <a:fillRect/>
          </a:stretch>
        </p:blipFill>
        <p:spPr>
          <a:xfrm>
            <a:off x="702130" y="852899"/>
            <a:ext cx="4876800" cy="2837147"/>
          </a:xfrm>
          <a:prstGeom prst="rect">
            <a:avLst/>
          </a:prstGeom>
        </p:spPr>
      </p:pic>
      <p:pic>
        <p:nvPicPr>
          <p:cNvPr id="4" name="图片 3"/>
          <p:cNvPicPr>
            <a:picLocks noChangeAspect="1"/>
          </p:cNvPicPr>
          <p:nvPr/>
        </p:nvPicPr>
        <p:blipFill>
          <a:blip r:embed="rId2" cstate="screen"/>
          <a:stretch>
            <a:fillRect/>
          </a:stretch>
        </p:blipFill>
        <p:spPr>
          <a:xfrm>
            <a:off x="6346373" y="868686"/>
            <a:ext cx="4952999" cy="2865453"/>
          </a:xfrm>
          <a:prstGeom prst="rect">
            <a:avLst/>
          </a:prstGeom>
        </p:spPr>
      </p:pic>
      <p:pic>
        <p:nvPicPr>
          <p:cNvPr id="5" name="图片 4"/>
          <p:cNvPicPr>
            <a:picLocks noChangeAspect="1"/>
          </p:cNvPicPr>
          <p:nvPr/>
        </p:nvPicPr>
        <p:blipFill>
          <a:blip r:embed="rId3" cstate="screen"/>
          <a:stretch>
            <a:fillRect/>
          </a:stretch>
        </p:blipFill>
        <p:spPr>
          <a:xfrm>
            <a:off x="702130" y="3712091"/>
            <a:ext cx="4923070" cy="2858239"/>
          </a:xfrm>
          <a:prstGeom prst="rect">
            <a:avLst/>
          </a:prstGeom>
        </p:spPr>
      </p:pic>
      <p:pic>
        <p:nvPicPr>
          <p:cNvPr id="6" name="图片 5"/>
          <p:cNvPicPr>
            <a:picLocks noChangeAspect="1"/>
          </p:cNvPicPr>
          <p:nvPr/>
        </p:nvPicPr>
        <p:blipFill>
          <a:blip r:embed="rId4" cstate="screen"/>
          <a:stretch>
            <a:fillRect/>
          </a:stretch>
        </p:blipFill>
        <p:spPr>
          <a:xfrm>
            <a:off x="6346373" y="3756186"/>
            <a:ext cx="4862996" cy="281414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Outlines</a:t>
            </a:r>
            <a:endParaRPr lang="en-US" dirty="0">
              <a:latin typeface="+mj-lt"/>
            </a:endParaRPr>
          </a:p>
        </p:txBody>
      </p:sp>
      <p:sp>
        <p:nvSpPr>
          <p:cNvPr id="3" name="TextBox 2"/>
          <p:cNvSpPr txBox="1"/>
          <p:nvPr/>
        </p:nvSpPr>
        <p:spPr>
          <a:xfrm>
            <a:off x="1930615" y="1350416"/>
            <a:ext cx="7312721" cy="4615815"/>
          </a:xfrm>
          <a:prstGeom prst="rect">
            <a:avLst/>
          </a:prstGeom>
          <a:noFill/>
        </p:spPr>
        <p:txBody>
          <a:bodyPr wrap="square" rtlCol="0">
            <a:spAutoFit/>
          </a:bodyPr>
          <a:lstStyle/>
          <a:p>
            <a:pPr marL="342900" indent="-342900" algn="l">
              <a:lnSpc>
                <a:spcPct val="150000"/>
              </a:lnSpc>
              <a:buFont typeface="Arial" panose="020B0604020202090204" pitchFamily="34" charset="0"/>
              <a:buChar char="•"/>
            </a:pPr>
            <a:r>
              <a:rPr lang="en-US" sz="2800" b="1" dirty="0">
                <a:solidFill>
                  <a:srgbClr val="0000FF"/>
                </a:solidFill>
                <a:latin typeface="+mj-lt"/>
              </a:rPr>
              <a:t>Background of Accelerator Driven System</a:t>
            </a:r>
            <a:endParaRPr lang="en-US" sz="2800" b="1" dirty="0">
              <a:solidFill>
                <a:schemeClr val="tx1"/>
              </a:solidFill>
              <a:latin typeface="+mj-lt"/>
            </a:endParaRPr>
          </a:p>
          <a:p>
            <a:pPr marL="342900" indent="-342900">
              <a:lnSpc>
                <a:spcPct val="150000"/>
              </a:lnSpc>
              <a:buFont typeface="Arial" panose="020B0604020202090204" pitchFamily="34" charset="0"/>
              <a:buChar char="•"/>
            </a:pPr>
            <a:r>
              <a:rPr lang="en-US" sz="2800" b="1" dirty="0">
                <a:solidFill>
                  <a:srgbClr val="0000FF"/>
                </a:solidFill>
                <a:latin typeface="+mj-lt"/>
              </a:rPr>
              <a:t>Design Status of CiADS</a:t>
            </a:r>
            <a:endParaRPr lang="en-US" sz="2800" b="1" dirty="0">
              <a:solidFill>
                <a:schemeClr val="tx1"/>
              </a:solidFill>
              <a:latin typeface="+mj-lt"/>
            </a:endParaRPr>
          </a:p>
          <a:p>
            <a:pPr marL="342900" indent="-342900">
              <a:lnSpc>
                <a:spcPct val="150000"/>
              </a:lnSpc>
              <a:buFont typeface="Arial" panose="020B0604020202090204" pitchFamily="34" charset="0"/>
              <a:buChar char="•"/>
            </a:pPr>
            <a:r>
              <a:rPr lang="en-US" sz="2800" b="1" dirty="0">
                <a:solidFill>
                  <a:srgbClr val="0000FF"/>
                </a:solidFill>
                <a:latin typeface="+mj-lt"/>
              </a:rPr>
              <a:t>Progress of Prototypes</a:t>
            </a:r>
            <a:endParaRPr lang="en-US" sz="2800" b="1" dirty="0">
              <a:solidFill>
                <a:srgbClr val="0000FF"/>
              </a:solidFill>
              <a:latin typeface="+mj-lt"/>
            </a:endParaRPr>
          </a:p>
          <a:p>
            <a:pPr marL="800100" lvl="1" indent="-342900">
              <a:lnSpc>
                <a:spcPct val="150000"/>
              </a:lnSpc>
              <a:buFont typeface="Arial" panose="020B0604020202090204" pitchFamily="34" charset="0"/>
              <a:buChar char="•"/>
            </a:pPr>
            <a:r>
              <a:rPr lang="en-US" sz="2800" b="1" dirty="0">
                <a:solidFill>
                  <a:schemeClr val="tx1"/>
                </a:solidFill>
                <a:latin typeface="+mj-lt"/>
              </a:rPr>
              <a:t>Accelerator, Target and Reactor</a:t>
            </a:r>
            <a:endParaRPr lang="en-US" sz="2800" b="1" dirty="0">
              <a:solidFill>
                <a:srgbClr val="0000FF"/>
              </a:solidFill>
              <a:latin typeface="+mj-lt"/>
            </a:endParaRPr>
          </a:p>
          <a:p>
            <a:pPr marL="800100" lvl="1" indent="-342900">
              <a:lnSpc>
                <a:spcPct val="150000"/>
              </a:lnSpc>
              <a:buFont typeface="Arial" panose="020B0604020202090204" pitchFamily="34" charset="0"/>
              <a:buChar char="•"/>
            </a:pPr>
            <a:r>
              <a:rPr lang="en-US" sz="2800" b="1" dirty="0">
                <a:solidFill>
                  <a:srgbClr val="0000FF"/>
                </a:solidFill>
                <a:latin typeface="+mj-lt"/>
              </a:rPr>
              <a:t>Material SIMP</a:t>
            </a:r>
            <a:endParaRPr lang="en-US" sz="2800" b="1" dirty="0">
              <a:solidFill>
                <a:srgbClr val="0000FF"/>
              </a:solidFill>
              <a:latin typeface="+mj-lt"/>
            </a:endParaRPr>
          </a:p>
          <a:p>
            <a:pPr marL="800100" lvl="1" indent="-342900">
              <a:lnSpc>
                <a:spcPct val="150000"/>
              </a:lnSpc>
              <a:buFont typeface="Arial" panose="020B0604020202090204" pitchFamily="34" charset="0"/>
              <a:buChar char="•"/>
            </a:pPr>
            <a:r>
              <a:rPr lang="en-US" sz="2800" b="1" dirty="0">
                <a:solidFill>
                  <a:srgbClr val="0000FF"/>
                </a:solidFill>
                <a:latin typeface="+mj-lt"/>
              </a:rPr>
              <a:t>New Approach of Fuel Recycle</a:t>
            </a:r>
            <a:endParaRPr lang="en-US" sz="2800" b="1" dirty="0">
              <a:solidFill>
                <a:srgbClr val="0000FF"/>
              </a:solidFill>
              <a:latin typeface="+mj-lt"/>
            </a:endParaRPr>
          </a:p>
          <a:p>
            <a:pPr marL="342900" indent="-342900">
              <a:lnSpc>
                <a:spcPct val="150000"/>
              </a:lnSpc>
              <a:buFont typeface="Arial" panose="020B0604020202090204" pitchFamily="34" charset="0"/>
              <a:buChar char="•"/>
            </a:pPr>
            <a:r>
              <a:rPr lang="en-US" sz="2800" b="1" dirty="0">
                <a:solidFill>
                  <a:srgbClr val="0000FF"/>
                </a:solidFill>
                <a:latin typeface="+mj-lt"/>
              </a:rPr>
              <a:t>Sammary</a:t>
            </a:r>
            <a:endParaRPr lang="en-US" sz="2800" b="1" dirty="0">
              <a:solidFill>
                <a:srgbClr val="0000FF"/>
              </a:solidFill>
              <a:latin typeface="+mj-lt"/>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745091" y="1514299"/>
            <a:ext cx="10853091" cy="3133184"/>
          </a:xfrm>
          <a:prstGeom prst="rect">
            <a:avLst/>
          </a:prstGeom>
        </p:spPr>
      </p:pic>
      <p:sp>
        <p:nvSpPr>
          <p:cNvPr id="15" name="文本框 14"/>
          <p:cNvSpPr txBox="1"/>
          <p:nvPr/>
        </p:nvSpPr>
        <p:spPr>
          <a:xfrm>
            <a:off x="11233755" y="2998578"/>
            <a:ext cx="882961" cy="276999"/>
          </a:xfrm>
          <a:prstGeom prst="rect">
            <a:avLst/>
          </a:prstGeom>
          <a:noFill/>
        </p:spPr>
        <p:txBody>
          <a:bodyPr wrap="square" rtlCol="0">
            <a:spAutoFit/>
          </a:bodyPr>
          <a:lstStyle/>
          <a:p>
            <a:pPr algn="ctr"/>
            <a:r>
              <a:rPr lang="en-US" altLang="zh-CN" sz="1200" dirty="0">
                <a:ea typeface="楷体_GB2312" pitchFamily="49" charset="-122"/>
                <a:cs typeface="Times New Roman" panose="02020503050405090304" pitchFamily="18" charset="0"/>
              </a:rPr>
              <a:t>HEBT</a:t>
            </a:r>
            <a:endParaRPr lang="en-US" altLang="zh-CN" sz="1200" dirty="0">
              <a:ea typeface="楷体_GB2312" pitchFamily="49" charset="-122"/>
              <a:cs typeface="Times New Roman" panose="02020503050405090304" pitchFamily="18" charset="0"/>
            </a:endParaRPr>
          </a:p>
        </p:txBody>
      </p:sp>
      <p:sp>
        <p:nvSpPr>
          <p:cNvPr id="20" name="文本框 19"/>
          <p:cNvSpPr txBox="1"/>
          <p:nvPr/>
        </p:nvSpPr>
        <p:spPr>
          <a:xfrm>
            <a:off x="11217262" y="1910303"/>
            <a:ext cx="882961" cy="276999"/>
          </a:xfrm>
          <a:prstGeom prst="rect">
            <a:avLst/>
          </a:prstGeom>
          <a:noFill/>
        </p:spPr>
        <p:txBody>
          <a:bodyPr wrap="square" rtlCol="0">
            <a:spAutoFit/>
          </a:bodyPr>
          <a:lstStyle/>
          <a:p>
            <a:pPr algn="ctr"/>
            <a:r>
              <a:rPr lang="en-US" altLang="zh-CN" sz="1200" dirty="0">
                <a:ea typeface="楷体_GB2312" pitchFamily="49" charset="-122"/>
                <a:cs typeface="Times New Roman" panose="02020503050405090304" pitchFamily="18" charset="0"/>
              </a:rPr>
              <a:t>DUMP</a:t>
            </a:r>
            <a:endParaRPr lang="en-US" altLang="zh-CN" sz="1200" dirty="0">
              <a:ea typeface="楷体_GB2312" pitchFamily="49" charset="-122"/>
              <a:cs typeface="Times New Roman" panose="02020503050405090304" pitchFamily="18" charset="0"/>
            </a:endParaRPr>
          </a:p>
        </p:txBody>
      </p:sp>
      <p:grpSp>
        <p:nvGrpSpPr>
          <p:cNvPr id="8" name="组合 7"/>
          <p:cNvGrpSpPr/>
          <p:nvPr/>
        </p:nvGrpSpPr>
        <p:grpSpPr>
          <a:xfrm>
            <a:off x="1821127" y="1381632"/>
            <a:ext cx="5026233" cy="1668847"/>
            <a:chOff x="606360" y="1172577"/>
            <a:chExt cx="6950791" cy="2225130"/>
          </a:xfrm>
        </p:grpSpPr>
        <p:sp>
          <p:nvSpPr>
            <p:cNvPr id="28" name="Shape 170"/>
            <p:cNvSpPr/>
            <p:nvPr/>
          </p:nvSpPr>
          <p:spPr>
            <a:xfrm>
              <a:off x="4255518" y="2465373"/>
              <a:ext cx="1335664" cy="844794"/>
            </a:xfrm>
            <a:prstGeom prst="line">
              <a:avLst/>
            </a:prstGeom>
            <a:noFill/>
            <a:ln w="57150" cap="flat">
              <a:solidFill>
                <a:srgbClr val="FD8231"/>
              </a:solidFill>
              <a:prstDash val="solid"/>
              <a:round/>
              <a:tailEnd type="triangle" w="med" len="med"/>
            </a:ln>
            <a:effectLst/>
          </p:spPr>
          <p:txBody>
            <a:bodyPr wrap="square" lIns="34289" tIns="34289" rIns="34289" bIns="34289" numCol="1" anchor="t">
              <a:noAutofit/>
            </a:bodyPr>
            <a:lstStyle/>
            <a:p>
              <a:endParaRPr sz="1350"/>
            </a:p>
          </p:txBody>
        </p:sp>
        <p:sp>
          <p:nvSpPr>
            <p:cNvPr id="29" name="Shape 171"/>
            <p:cNvSpPr/>
            <p:nvPr/>
          </p:nvSpPr>
          <p:spPr>
            <a:xfrm>
              <a:off x="4255516" y="2465373"/>
              <a:ext cx="3301635" cy="932334"/>
            </a:xfrm>
            <a:prstGeom prst="line">
              <a:avLst/>
            </a:prstGeom>
            <a:noFill/>
            <a:ln w="57150" cap="flat">
              <a:solidFill>
                <a:srgbClr val="FD8231"/>
              </a:solidFill>
              <a:prstDash val="solid"/>
              <a:round/>
              <a:tailEnd type="triangle" w="med" len="med"/>
            </a:ln>
            <a:effectLst/>
          </p:spPr>
          <p:txBody>
            <a:bodyPr wrap="square" lIns="34289" tIns="34289" rIns="34289" bIns="34289" numCol="1" anchor="t">
              <a:noAutofit/>
            </a:bodyPr>
            <a:lstStyle/>
            <a:p>
              <a:endParaRPr sz="1350"/>
            </a:p>
          </p:txBody>
        </p:sp>
        <p:grpSp>
          <p:nvGrpSpPr>
            <p:cNvPr id="7" name="组合 6"/>
            <p:cNvGrpSpPr/>
            <p:nvPr/>
          </p:nvGrpSpPr>
          <p:grpSpPr>
            <a:xfrm>
              <a:off x="606360" y="1172577"/>
              <a:ext cx="3649156" cy="2225130"/>
              <a:chOff x="606360" y="1172577"/>
              <a:chExt cx="3649156" cy="2225130"/>
            </a:xfrm>
          </p:grpSpPr>
          <p:pic>
            <p:nvPicPr>
              <p:cNvPr id="17" name="image6.png"/>
              <p:cNvPicPr>
                <a:picLocks noChangeAspect="1"/>
              </p:cNvPicPr>
              <p:nvPr/>
            </p:nvPicPr>
            <p:blipFill>
              <a:blip r:embed="rId2"/>
              <a:stretch>
                <a:fillRect/>
              </a:stretch>
            </p:blipFill>
            <p:spPr>
              <a:xfrm>
                <a:off x="953881" y="1172577"/>
                <a:ext cx="3301635" cy="2127098"/>
              </a:xfrm>
              <a:prstGeom prst="rect">
                <a:avLst/>
              </a:prstGeom>
              <a:ln w="12700" cap="flat">
                <a:noFill/>
                <a:miter lim="400000"/>
                <a:headEnd/>
                <a:tailEnd/>
              </a:ln>
              <a:effectLst/>
            </p:spPr>
          </p:pic>
          <p:sp>
            <p:nvSpPr>
              <p:cNvPr id="32" name="Shape 174"/>
              <p:cNvSpPr/>
              <p:nvPr/>
            </p:nvSpPr>
            <p:spPr>
              <a:xfrm>
                <a:off x="606360" y="2566716"/>
                <a:ext cx="1022072" cy="430884"/>
              </a:xfrm>
              <a:prstGeom prst="rect">
                <a:avLst/>
              </a:prstGeom>
              <a:noFill/>
              <a:ln w="12700" cap="flat">
                <a:noFill/>
                <a:miter lim="400000"/>
              </a:ln>
              <a:effectLst/>
            </p:spPr>
            <p:txBody>
              <a:bodyPr wrap="none" lIns="34289" tIns="34289" rIns="34289" bIns="34289" numCol="1" anchor="t">
                <a:spAutoFit/>
              </a:bodyPr>
              <a:lstStyle>
                <a:lvl1pPr>
                  <a:defRPr sz="2200">
                    <a:solidFill>
                      <a:srgbClr val="0000FF"/>
                    </a:solidFill>
                    <a:latin typeface="Arial Narrow" panose="020B0606020202030204"/>
                    <a:ea typeface="Arial Narrow" panose="020B0606020202030204"/>
                    <a:cs typeface="Arial Narrow" panose="020B0606020202030204"/>
                    <a:sym typeface="Arial Narrow" panose="020B0606020202030204"/>
                  </a:defRPr>
                </a:lvl1pPr>
              </a:lstStyle>
              <a:p>
                <a:r>
                  <a:rPr sz="1650" dirty="0"/>
                  <a:t>Beta=0.1</a:t>
                </a:r>
                <a:endParaRPr sz="1650" dirty="0"/>
              </a:p>
            </p:txBody>
          </p:sp>
          <p:sp>
            <p:nvSpPr>
              <p:cNvPr id="35" name="文本框 34"/>
              <p:cNvSpPr txBox="1"/>
              <p:nvPr/>
            </p:nvSpPr>
            <p:spPr>
              <a:xfrm>
                <a:off x="2540555" y="2997600"/>
                <a:ext cx="1463953" cy="400107"/>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r>
                  <a:rPr lang="en-US" altLang="zh-CN" sz="1500" b="1" dirty="0">
                    <a:solidFill>
                      <a:srgbClr val="0432FF"/>
                    </a:solidFill>
                  </a:rPr>
                  <a:t>IMP</a:t>
                </a:r>
                <a:endParaRPr lang="zh-CN" altLang="en-US" sz="1500" b="1" dirty="0">
                  <a:solidFill>
                    <a:srgbClr val="0432FF"/>
                  </a:solidFill>
                </a:endParaRPr>
              </a:p>
            </p:txBody>
          </p:sp>
        </p:grpSp>
      </p:grpSp>
      <p:grpSp>
        <p:nvGrpSpPr>
          <p:cNvPr id="10" name="组合 9"/>
          <p:cNvGrpSpPr/>
          <p:nvPr/>
        </p:nvGrpSpPr>
        <p:grpSpPr>
          <a:xfrm>
            <a:off x="8638881" y="3989578"/>
            <a:ext cx="2945929" cy="2022218"/>
            <a:chOff x="7483384" y="3456417"/>
            <a:chExt cx="3927907" cy="2696290"/>
          </a:xfrm>
        </p:grpSpPr>
        <p:sp>
          <p:nvSpPr>
            <p:cNvPr id="31" name="Shape 173"/>
            <p:cNvSpPr/>
            <p:nvPr/>
          </p:nvSpPr>
          <p:spPr>
            <a:xfrm flipV="1">
              <a:off x="9525638" y="3456417"/>
              <a:ext cx="96129" cy="1242394"/>
            </a:xfrm>
            <a:prstGeom prst="line">
              <a:avLst/>
            </a:prstGeom>
            <a:noFill/>
            <a:ln w="57150" cap="flat">
              <a:solidFill>
                <a:srgbClr val="FD8231"/>
              </a:solidFill>
              <a:prstDash val="solid"/>
              <a:round/>
              <a:tailEnd type="triangle" w="med" len="med"/>
            </a:ln>
            <a:effectLst/>
          </p:spPr>
          <p:txBody>
            <a:bodyPr wrap="square" lIns="34289" tIns="34289" rIns="34289" bIns="34289" numCol="1" anchor="t">
              <a:noAutofit/>
            </a:bodyPr>
            <a:lstStyle/>
            <a:p>
              <a:endParaRPr sz="1350"/>
            </a:p>
          </p:txBody>
        </p:sp>
        <p:sp>
          <p:nvSpPr>
            <p:cNvPr id="37" name="文本框 36"/>
            <p:cNvSpPr txBox="1"/>
            <p:nvPr/>
          </p:nvSpPr>
          <p:spPr>
            <a:xfrm>
              <a:off x="10576172" y="4819549"/>
              <a:ext cx="690785" cy="400107"/>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r>
                <a:rPr lang="en-US" altLang="zh-CN" sz="1500" b="1" dirty="0">
                  <a:solidFill>
                    <a:srgbClr val="0432FF"/>
                  </a:solidFill>
                </a:rPr>
                <a:t>IHEP</a:t>
              </a:r>
              <a:endParaRPr lang="zh-CN" altLang="en-US" sz="1500" b="1" dirty="0">
                <a:solidFill>
                  <a:srgbClr val="0432FF"/>
                </a:solidFill>
              </a:endParaRPr>
            </a:p>
          </p:txBody>
        </p:sp>
        <p:sp>
          <p:nvSpPr>
            <p:cNvPr id="34" name="Shape 176"/>
            <p:cNvSpPr/>
            <p:nvPr/>
          </p:nvSpPr>
          <p:spPr>
            <a:xfrm>
              <a:off x="10260977" y="4370850"/>
              <a:ext cx="1150314" cy="430884"/>
            </a:xfrm>
            <a:prstGeom prst="rect">
              <a:avLst/>
            </a:prstGeom>
            <a:noFill/>
            <a:ln w="12700" cap="flat">
              <a:noFill/>
              <a:miter lim="400000"/>
            </a:ln>
            <a:effectLst/>
          </p:spPr>
          <p:txBody>
            <a:bodyPr wrap="none" lIns="34289" tIns="34289" rIns="34289" bIns="34289" numCol="1" anchor="t">
              <a:spAutoFit/>
            </a:bodyPr>
            <a:lstStyle>
              <a:lvl1pPr>
                <a:defRPr sz="2200">
                  <a:solidFill>
                    <a:srgbClr val="0000FF"/>
                  </a:solidFill>
                  <a:latin typeface="Arial Narrow" panose="020B0606020202030204"/>
                  <a:ea typeface="Arial Narrow" panose="020B0606020202030204"/>
                  <a:cs typeface="Arial Narrow" panose="020B0606020202030204"/>
                  <a:sym typeface="Arial Narrow" panose="020B0606020202030204"/>
                </a:defRPr>
              </a:lvl1pPr>
            </a:lstStyle>
            <a:p>
              <a:r>
                <a:rPr sz="1650" dirty="0"/>
                <a:t>Beta=0.21</a:t>
              </a:r>
              <a:endParaRPr sz="1650" dirty="0"/>
            </a:p>
          </p:txBody>
        </p:sp>
        <p:pic>
          <p:nvPicPr>
            <p:cNvPr id="18" name="image7.png"/>
            <p:cNvPicPr>
              <a:picLocks noChangeAspect="1"/>
            </p:cNvPicPr>
            <p:nvPr/>
          </p:nvPicPr>
          <p:blipFill>
            <a:blip r:embed="rId3"/>
            <a:stretch>
              <a:fillRect/>
            </a:stretch>
          </p:blipFill>
          <p:spPr>
            <a:xfrm>
              <a:off x="7483384" y="4323826"/>
              <a:ext cx="2730258" cy="1828881"/>
            </a:xfrm>
            <a:prstGeom prst="rect">
              <a:avLst/>
            </a:prstGeom>
            <a:ln w="12700" cap="flat">
              <a:noFill/>
              <a:miter lim="400000"/>
              <a:headEnd/>
              <a:tailEnd/>
            </a:ln>
            <a:effectLst/>
          </p:spPr>
        </p:pic>
      </p:grpSp>
      <p:grpSp>
        <p:nvGrpSpPr>
          <p:cNvPr id="9" name="组合 8"/>
          <p:cNvGrpSpPr/>
          <p:nvPr/>
        </p:nvGrpSpPr>
        <p:grpSpPr>
          <a:xfrm>
            <a:off x="5126775" y="4099300"/>
            <a:ext cx="3279727" cy="1981906"/>
            <a:chOff x="3194680" y="3507946"/>
            <a:chExt cx="4372969" cy="2642542"/>
          </a:xfrm>
        </p:grpSpPr>
        <p:sp>
          <p:nvSpPr>
            <p:cNvPr id="30" name="Shape 172"/>
            <p:cNvSpPr/>
            <p:nvPr/>
          </p:nvSpPr>
          <p:spPr>
            <a:xfrm flipV="1">
              <a:off x="5930033" y="3507946"/>
              <a:ext cx="1637616" cy="1740695"/>
            </a:xfrm>
            <a:prstGeom prst="line">
              <a:avLst/>
            </a:prstGeom>
            <a:noFill/>
            <a:ln w="57150" cap="flat">
              <a:solidFill>
                <a:srgbClr val="FD8231"/>
              </a:solidFill>
              <a:prstDash val="solid"/>
              <a:round/>
              <a:tailEnd type="triangle" w="med" len="med"/>
            </a:ln>
            <a:effectLst/>
          </p:spPr>
          <p:txBody>
            <a:bodyPr wrap="square" lIns="34289" tIns="34289" rIns="34289" bIns="34289" numCol="1" anchor="t">
              <a:noAutofit/>
            </a:bodyPr>
            <a:lstStyle/>
            <a:p>
              <a:endParaRPr sz="1350"/>
            </a:p>
          </p:txBody>
        </p:sp>
        <p:grpSp>
          <p:nvGrpSpPr>
            <p:cNvPr id="6" name="组合 5"/>
            <p:cNvGrpSpPr/>
            <p:nvPr/>
          </p:nvGrpSpPr>
          <p:grpSpPr>
            <a:xfrm>
              <a:off x="3194680" y="3805061"/>
              <a:ext cx="3733291" cy="2345427"/>
              <a:chOff x="3194680" y="3805061"/>
              <a:chExt cx="3733291" cy="2345427"/>
            </a:xfrm>
          </p:grpSpPr>
          <p:sp>
            <p:nvSpPr>
              <p:cNvPr id="33" name="Shape 175"/>
              <p:cNvSpPr/>
              <p:nvPr/>
            </p:nvSpPr>
            <p:spPr>
              <a:xfrm>
                <a:off x="5159352" y="3805061"/>
                <a:ext cx="1150313" cy="430884"/>
              </a:xfrm>
              <a:prstGeom prst="rect">
                <a:avLst/>
              </a:prstGeom>
              <a:noFill/>
              <a:ln w="12700" cap="flat">
                <a:noFill/>
                <a:miter lim="400000"/>
              </a:ln>
              <a:effectLst/>
            </p:spPr>
            <p:txBody>
              <a:bodyPr wrap="none" lIns="34289" tIns="34289" rIns="34289" bIns="34289" numCol="1" anchor="t">
                <a:spAutoFit/>
              </a:bodyPr>
              <a:lstStyle>
                <a:lvl1pPr>
                  <a:defRPr sz="2200">
                    <a:solidFill>
                      <a:srgbClr val="0000FF"/>
                    </a:solidFill>
                    <a:latin typeface="Arial Narrow" panose="020B0606020202030204"/>
                    <a:ea typeface="Arial Narrow" panose="020B0606020202030204"/>
                    <a:cs typeface="Arial Narrow" panose="020B0606020202030204"/>
                    <a:sym typeface="Arial Narrow" panose="020B0606020202030204"/>
                  </a:defRPr>
                </a:lvl1pPr>
              </a:lstStyle>
              <a:p>
                <a:r>
                  <a:rPr sz="1650" dirty="0"/>
                  <a:t>Beta=0.15</a:t>
                </a:r>
                <a:endParaRPr sz="1650" dirty="0"/>
              </a:p>
            </p:txBody>
          </p:sp>
          <p:sp>
            <p:nvSpPr>
              <p:cNvPr id="36" name="文本框 35"/>
              <p:cNvSpPr txBox="1"/>
              <p:nvPr/>
            </p:nvSpPr>
            <p:spPr>
              <a:xfrm>
                <a:off x="6380387" y="3817897"/>
                <a:ext cx="547584" cy="400107"/>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r>
                  <a:rPr lang="en-US" altLang="zh-CN" sz="1500" b="1" dirty="0">
                    <a:solidFill>
                      <a:srgbClr val="0432FF"/>
                    </a:solidFill>
                  </a:rPr>
                  <a:t>IMP</a:t>
                </a:r>
                <a:endParaRPr lang="zh-CN" altLang="en-US" sz="1500" b="1" dirty="0">
                  <a:solidFill>
                    <a:srgbClr val="0432FF"/>
                  </a:solidFill>
                </a:endParaRPr>
              </a:p>
            </p:txBody>
          </p:sp>
          <p:grpSp>
            <p:nvGrpSpPr>
              <p:cNvPr id="22" name="Group 169"/>
              <p:cNvGrpSpPr/>
              <p:nvPr/>
            </p:nvGrpSpPr>
            <p:grpSpPr>
              <a:xfrm>
                <a:off x="3194680" y="4141821"/>
                <a:ext cx="2977884" cy="2008667"/>
                <a:chOff x="-1" y="-348349"/>
                <a:chExt cx="3312369" cy="2503677"/>
              </a:xfrm>
            </p:grpSpPr>
            <p:grpSp>
              <p:nvGrpSpPr>
                <p:cNvPr id="23" name="Group 167"/>
                <p:cNvGrpSpPr/>
                <p:nvPr/>
              </p:nvGrpSpPr>
              <p:grpSpPr>
                <a:xfrm>
                  <a:off x="-1" y="234957"/>
                  <a:ext cx="3312369" cy="1920371"/>
                  <a:chOff x="0" y="0"/>
                  <a:chExt cx="3312367" cy="1920370"/>
                </a:xfrm>
              </p:grpSpPr>
              <p:pic>
                <p:nvPicPr>
                  <p:cNvPr id="26" name="image8.png"/>
                  <p:cNvPicPr>
                    <a:picLocks noChangeAspect="1"/>
                  </p:cNvPicPr>
                  <p:nvPr/>
                </p:nvPicPr>
                <p:blipFill>
                  <a:blip r:embed="rId4"/>
                  <a:stretch>
                    <a:fillRect/>
                  </a:stretch>
                </p:blipFill>
                <p:spPr>
                  <a:xfrm>
                    <a:off x="-1" y="0"/>
                    <a:ext cx="1371846" cy="1920371"/>
                  </a:xfrm>
                  <a:prstGeom prst="rect">
                    <a:avLst/>
                  </a:prstGeom>
                  <a:ln w="12700" cap="flat">
                    <a:noFill/>
                    <a:miter lim="400000"/>
                    <a:headEnd/>
                    <a:tailEnd/>
                  </a:ln>
                  <a:effectLst/>
                </p:spPr>
              </p:pic>
              <p:pic>
                <p:nvPicPr>
                  <p:cNvPr id="27" name="image9.png"/>
                  <p:cNvPicPr>
                    <a:picLocks noChangeAspect="1"/>
                  </p:cNvPicPr>
                  <p:nvPr/>
                </p:nvPicPr>
                <p:blipFill>
                  <a:blip r:embed="rId5"/>
                  <a:stretch>
                    <a:fillRect/>
                  </a:stretch>
                </p:blipFill>
                <p:spPr>
                  <a:xfrm>
                    <a:off x="1260464" y="0"/>
                    <a:ext cx="2051904" cy="1903328"/>
                  </a:xfrm>
                  <a:prstGeom prst="rect">
                    <a:avLst/>
                  </a:prstGeom>
                  <a:ln w="12700" cap="flat">
                    <a:noFill/>
                    <a:miter lim="400000"/>
                    <a:headEnd/>
                    <a:tailEnd/>
                  </a:ln>
                  <a:effectLst/>
                </p:spPr>
              </p:pic>
            </p:grpSp>
            <p:sp>
              <p:nvSpPr>
                <p:cNvPr id="24" name="Shape 168"/>
                <p:cNvSpPr/>
                <p:nvPr/>
              </p:nvSpPr>
              <p:spPr>
                <a:xfrm>
                  <a:off x="517005" y="-348349"/>
                  <a:ext cx="2422482" cy="421984"/>
                </a:xfrm>
                <a:prstGeom prst="rect">
                  <a:avLst/>
                </a:prstGeom>
                <a:noFill/>
                <a:ln w="12700" cap="flat">
                  <a:noFill/>
                  <a:miter lim="400000"/>
                </a:ln>
                <a:effectLst/>
              </p:spPr>
              <p:txBody>
                <a:bodyPr wrap="none" lIns="34289" tIns="34289" rIns="34289" bIns="34289" numCol="1" anchor="t">
                  <a:spAutoFit/>
                </a:bodyPr>
                <a:lstStyle>
                  <a:lvl1pPr>
                    <a:defRPr sz="1600" b="1">
                      <a:latin typeface="Times New Roman" panose="02020503050405090304"/>
                      <a:ea typeface="Times New Roman" panose="02020503050405090304"/>
                      <a:cs typeface="Times New Roman" panose="02020503050405090304"/>
                      <a:sym typeface="Times New Roman" panose="02020503050405090304"/>
                    </a:defRPr>
                  </a:lvl1pPr>
                </a:lstStyle>
                <a:p>
                  <a:r>
                    <a:rPr sz="1200" dirty="0"/>
                    <a:t>162.5 MHz Taper HWR</a:t>
                  </a:r>
                  <a:endParaRPr sz="1200" dirty="0"/>
                </a:p>
              </p:txBody>
            </p:sp>
          </p:grpSp>
        </p:grpSp>
      </p:grpSp>
      <p:sp>
        <p:nvSpPr>
          <p:cNvPr id="39" name="文本框 38"/>
          <p:cNvSpPr txBox="1"/>
          <p:nvPr/>
        </p:nvSpPr>
        <p:spPr>
          <a:xfrm>
            <a:off x="440952" y="910448"/>
            <a:ext cx="5040895" cy="369332"/>
          </a:xfrm>
          <a:prstGeom prst="rect">
            <a:avLst/>
          </a:prstGeom>
          <a:noFill/>
        </p:spPr>
        <p:txBody>
          <a:bodyPr wrap="square" rtlCol="0">
            <a:spAutoFit/>
          </a:bodyPr>
          <a:lstStyle/>
          <a:p>
            <a:pPr marL="214630" indent="-214630">
              <a:spcAft>
                <a:spcPts val="900"/>
              </a:spcAft>
              <a:buFont typeface="Arial" panose="020B0604020202090204" pitchFamily="34" charset="0"/>
              <a:buChar char="•"/>
            </a:pPr>
            <a:r>
              <a:rPr lang="en-US" altLang="zh-CN" sz="1800" b="1" dirty="0">
                <a:solidFill>
                  <a:srgbClr val="C00000"/>
                </a:solidFill>
                <a:latin typeface="Times New Roman" panose="02020503050405090304" pitchFamily="18" charset="0"/>
                <a:cs typeface="Times New Roman" panose="02020503050405090304" pitchFamily="18" charset="0"/>
              </a:rPr>
              <a:t>IMP collaboration with IHEP 2011 ~ 2017</a:t>
            </a:r>
            <a:endParaRPr lang="en-US" altLang="zh-CN" sz="1800" b="1" dirty="0">
              <a:solidFill>
                <a:srgbClr val="C00000"/>
              </a:solidFill>
              <a:latin typeface="Times New Roman" panose="02020503050405090304" pitchFamily="18" charset="0"/>
              <a:cs typeface="Times New Roman" panose="02020503050405090304" pitchFamily="18" charset="0"/>
            </a:endParaRPr>
          </a:p>
        </p:txBody>
      </p:sp>
      <p:sp>
        <p:nvSpPr>
          <p:cNvPr id="5" name="矩形 4"/>
          <p:cNvSpPr/>
          <p:nvPr/>
        </p:nvSpPr>
        <p:spPr>
          <a:xfrm>
            <a:off x="1645663" y="6203582"/>
            <a:ext cx="9144000" cy="338554"/>
          </a:xfrm>
          <a:prstGeom prst="rect">
            <a:avLst/>
          </a:prstGeom>
        </p:spPr>
        <p:txBody>
          <a:bodyPr wrap="square">
            <a:spAutoFit/>
          </a:bodyPr>
          <a:lstStyle/>
          <a:p>
            <a:pPr marL="214630" indent="-214630">
              <a:spcAft>
                <a:spcPts val="900"/>
              </a:spcAft>
              <a:buFont typeface="Arial" panose="020B0604020202090204" pitchFamily="34" charset="0"/>
              <a:buChar char="•"/>
            </a:pPr>
            <a:r>
              <a:rPr lang="en-US" altLang="zh-CN" sz="1600" b="1" dirty="0"/>
              <a:t>Supported by </a:t>
            </a:r>
            <a:r>
              <a:rPr lang="en-US" altLang="zh-CN" sz="1600" b="1" dirty="0">
                <a:solidFill>
                  <a:srgbClr val="0000FF"/>
                </a:solidFill>
              </a:rPr>
              <a:t>“Strategic Priority Research Program” of the Chinese Academy of Sciences.</a:t>
            </a:r>
            <a:endParaRPr lang="en-US" altLang="zh-CN" sz="1600" b="1" dirty="0">
              <a:solidFill>
                <a:srgbClr val="0000FF"/>
              </a:solidFill>
            </a:endParaRPr>
          </a:p>
        </p:txBody>
      </p:sp>
      <p:sp>
        <p:nvSpPr>
          <p:cNvPr id="2" name="文本框 1"/>
          <p:cNvSpPr txBox="1"/>
          <p:nvPr/>
        </p:nvSpPr>
        <p:spPr bwMode="auto">
          <a:xfrm>
            <a:off x="665982" y="4696761"/>
            <a:ext cx="3122971" cy="830997"/>
          </a:xfrm>
          <a:prstGeom prst="rect">
            <a:avLst/>
          </a:prstGeom>
          <a:noFill/>
          <a:ln w="9525">
            <a:solidFill>
              <a:schemeClr val="accent1"/>
            </a:solidFill>
            <a:miter lim="800000"/>
          </a:ln>
        </p:spPr>
        <p:txBody>
          <a:bodyPr wrap="none" rtlCol="0">
            <a:spAutoFit/>
          </a:bodyPr>
          <a:lstStyle/>
          <a:p>
            <a:r>
              <a:rPr kumimoji="1" lang="en-US" altLang="zh-CN" sz="1600" dirty="0">
                <a:solidFill>
                  <a:srgbClr val="0000FF"/>
                </a:solidFill>
                <a:latin typeface="+mj-lt"/>
                <a:ea typeface="楷体_GB2312" pitchFamily="49" charset="-122"/>
                <a:cs typeface="Times New Roman" panose="02020503050405090304" pitchFamily="18" charset="0"/>
              </a:rPr>
              <a:t>ADS</a:t>
            </a:r>
            <a:r>
              <a:rPr kumimoji="1" lang="zh-CN" altLang="en-US" sz="1600" dirty="0">
                <a:solidFill>
                  <a:srgbClr val="0000FF"/>
                </a:solidFill>
                <a:latin typeface="+mj-lt"/>
                <a:ea typeface="楷体_GB2312" pitchFamily="49" charset="-122"/>
                <a:cs typeface="Times New Roman" panose="02020503050405090304" pitchFamily="18" charset="0"/>
              </a:rPr>
              <a:t> </a:t>
            </a:r>
            <a:r>
              <a:rPr kumimoji="1" lang="en-US" altLang="zh-CN" sz="1600" dirty="0">
                <a:solidFill>
                  <a:srgbClr val="0000FF"/>
                </a:solidFill>
                <a:latin typeface="+mj-lt"/>
                <a:ea typeface="楷体_GB2312" pitchFamily="49" charset="-122"/>
                <a:cs typeface="Times New Roman" panose="02020503050405090304" pitchFamily="18" charset="0"/>
              </a:rPr>
              <a:t>RFQ</a:t>
            </a:r>
            <a:r>
              <a:rPr kumimoji="1" lang="zh-CN" altLang="en-US" sz="1600" dirty="0">
                <a:solidFill>
                  <a:srgbClr val="0000FF"/>
                </a:solidFill>
                <a:latin typeface="+mj-lt"/>
                <a:ea typeface="楷体_GB2312" pitchFamily="49" charset="-122"/>
                <a:cs typeface="Times New Roman" panose="02020503050405090304" pitchFamily="18" charset="0"/>
              </a:rPr>
              <a:t>：</a:t>
            </a:r>
            <a:r>
              <a:rPr kumimoji="1" lang="en-US" altLang="zh-CN" sz="1600" dirty="0">
                <a:solidFill>
                  <a:srgbClr val="0000FF"/>
                </a:solidFill>
                <a:latin typeface="+mj-lt"/>
                <a:ea typeface="楷体_GB2312" pitchFamily="49" charset="-122"/>
                <a:cs typeface="Times New Roman" panose="02020503050405090304" pitchFamily="18" charset="0"/>
              </a:rPr>
              <a:t>2014-2017</a:t>
            </a:r>
            <a:endParaRPr kumimoji="1" lang="en-US" altLang="zh-CN" sz="1600" dirty="0">
              <a:solidFill>
                <a:srgbClr val="0000FF"/>
              </a:solidFill>
              <a:latin typeface="+mj-lt"/>
              <a:ea typeface="楷体_GB2312" pitchFamily="49" charset="-122"/>
              <a:cs typeface="Times New Roman" panose="02020503050405090304" pitchFamily="18" charset="0"/>
            </a:endParaRPr>
          </a:p>
          <a:p>
            <a:r>
              <a:rPr kumimoji="1" lang="en-US" altLang="zh-CN" sz="1600" dirty="0">
                <a:solidFill>
                  <a:srgbClr val="0000FF"/>
                </a:solidFill>
                <a:latin typeface="+mj-lt"/>
                <a:ea typeface="楷体_GB2312" pitchFamily="49" charset="-122"/>
                <a:cs typeface="Times New Roman" panose="02020503050405090304" pitchFamily="18" charset="0"/>
              </a:rPr>
              <a:t>	 (cooperation with LBL)</a:t>
            </a:r>
            <a:endParaRPr kumimoji="1" lang="en-US" altLang="zh-CN" sz="1600" dirty="0">
              <a:solidFill>
                <a:srgbClr val="0000FF"/>
              </a:solidFill>
              <a:latin typeface="+mj-lt"/>
              <a:ea typeface="楷体_GB2312" pitchFamily="49" charset="-122"/>
              <a:cs typeface="Times New Roman" panose="02020503050405090304" pitchFamily="18" charset="0"/>
            </a:endParaRPr>
          </a:p>
          <a:p>
            <a:r>
              <a:rPr kumimoji="1" lang="en-US" altLang="zh-CN" sz="1600" dirty="0">
                <a:solidFill>
                  <a:srgbClr val="0000FF"/>
                </a:solidFill>
                <a:latin typeface="+mj-lt"/>
                <a:ea typeface="楷体_GB2312" pitchFamily="49" charset="-122"/>
                <a:cs typeface="Times New Roman" panose="02020503050405090304" pitchFamily="18" charset="0"/>
              </a:rPr>
              <a:t>CMIF</a:t>
            </a:r>
            <a:r>
              <a:rPr kumimoji="1" lang="zh-CN" altLang="en-US" sz="1600" dirty="0">
                <a:solidFill>
                  <a:srgbClr val="0000FF"/>
                </a:solidFill>
                <a:latin typeface="+mj-lt"/>
                <a:ea typeface="楷体_GB2312" pitchFamily="49" charset="-122"/>
                <a:cs typeface="Times New Roman" panose="02020503050405090304" pitchFamily="18" charset="0"/>
              </a:rPr>
              <a:t> </a:t>
            </a:r>
            <a:r>
              <a:rPr kumimoji="1" lang="en-US" altLang="zh-CN" sz="1600" dirty="0">
                <a:solidFill>
                  <a:srgbClr val="0000FF"/>
                </a:solidFill>
                <a:latin typeface="+mj-lt"/>
                <a:ea typeface="楷体_GB2312" pitchFamily="49" charset="-122"/>
                <a:cs typeface="Times New Roman" panose="02020503050405090304" pitchFamily="18" charset="0"/>
              </a:rPr>
              <a:t>RFQ</a:t>
            </a:r>
            <a:r>
              <a:rPr kumimoji="1" lang="zh-CN" altLang="en-US" sz="1600" dirty="0">
                <a:solidFill>
                  <a:srgbClr val="0000FF"/>
                </a:solidFill>
                <a:latin typeface="+mj-lt"/>
                <a:ea typeface="楷体_GB2312" pitchFamily="49" charset="-122"/>
                <a:cs typeface="Times New Roman" panose="02020503050405090304" pitchFamily="18" charset="0"/>
              </a:rPr>
              <a:t>：</a:t>
            </a:r>
            <a:r>
              <a:rPr kumimoji="1" lang="en-US" altLang="zh-CN" sz="1600" dirty="0">
                <a:solidFill>
                  <a:srgbClr val="0000FF"/>
                </a:solidFill>
                <a:latin typeface="+mj-lt"/>
                <a:ea typeface="楷体_GB2312" pitchFamily="49" charset="-122"/>
                <a:cs typeface="Times New Roman" panose="02020503050405090304" pitchFamily="18" charset="0"/>
              </a:rPr>
              <a:t>2018-</a:t>
            </a:r>
            <a:endParaRPr kumimoji="1" lang="zh-CN" altLang="en-US" sz="1600" dirty="0">
              <a:solidFill>
                <a:srgbClr val="0000FF"/>
              </a:solidFill>
              <a:latin typeface="+mj-lt"/>
              <a:ea typeface="楷体_GB2312" pitchFamily="49" charset="-122"/>
              <a:cs typeface="Times New Roman" panose="02020503050405090304" pitchFamily="18" charset="0"/>
            </a:endParaRPr>
          </a:p>
        </p:txBody>
      </p:sp>
      <p:sp>
        <p:nvSpPr>
          <p:cNvPr id="38" name="Shape 172"/>
          <p:cNvSpPr/>
          <p:nvPr/>
        </p:nvSpPr>
        <p:spPr>
          <a:xfrm flipV="1">
            <a:off x="2232715" y="4099299"/>
            <a:ext cx="475980" cy="576103"/>
          </a:xfrm>
          <a:prstGeom prst="line">
            <a:avLst/>
          </a:prstGeom>
          <a:noFill/>
          <a:ln w="57150" cap="flat">
            <a:solidFill>
              <a:srgbClr val="FD8231"/>
            </a:solidFill>
            <a:prstDash val="solid"/>
            <a:round/>
            <a:tailEnd type="triangle" w="med" len="med"/>
          </a:ln>
          <a:effectLst/>
        </p:spPr>
        <p:txBody>
          <a:bodyPr wrap="square" lIns="34289" tIns="34289" rIns="34289" bIns="34289" numCol="1" anchor="t">
            <a:noAutofit/>
          </a:bodyPr>
          <a:lstStyle/>
          <a:p>
            <a:endParaRPr sz="1350"/>
          </a:p>
        </p:txBody>
      </p:sp>
      <p:sp>
        <p:nvSpPr>
          <p:cNvPr id="13" name="标题 12"/>
          <p:cNvSpPr>
            <a:spLocks noGrp="1"/>
          </p:cNvSpPr>
          <p:nvPr>
            <p:ph type="title"/>
          </p:nvPr>
        </p:nvSpPr>
        <p:spPr>
          <a:xfrm>
            <a:off x="2441158" y="116899"/>
            <a:ext cx="7460958" cy="720690"/>
          </a:xfrm>
        </p:spPr>
        <p:txBody>
          <a:bodyPr>
            <a:normAutofit fontScale="90000"/>
          </a:bodyPr>
          <a:lstStyle/>
          <a:p>
            <a:r>
              <a:rPr lang="en-US" altLang="zh-CN" dirty="0">
                <a:latin typeface="+mj-lt"/>
              </a:rPr>
              <a:t>Chinese ADS Front-end Demo </a:t>
            </a:r>
            <a:r>
              <a:rPr lang="en-US" altLang="zh-CN" dirty="0" err="1">
                <a:latin typeface="+mj-lt"/>
              </a:rPr>
              <a:t>linac</a:t>
            </a:r>
            <a:r>
              <a:rPr lang="en-US" altLang="zh-CN" dirty="0">
                <a:latin typeface="+mj-lt"/>
              </a:rPr>
              <a:t> (</a:t>
            </a:r>
            <a:r>
              <a:rPr lang="en-US" altLang="zh-CN" dirty="0" err="1">
                <a:latin typeface="+mj-lt"/>
              </a:rPr>
              <a:t>CAFe</a:t>
            </a:r>
            <a:r>
              <a:rPr lang="en-US" altLang="zh-CN" dirty="0">
                <a:latin typeface="+mj-lt"/>
              </a:rPr>
              <a:t>)</a:t>
            </a:r>
            <a:endParaRPr lang="zh-CN" altLang="en-US" dirty="0">
              <a:latin typeface="+mj-lt"/>
            </a:endParaRPr>
          </a:p>
        </p:txBody>
      </p:sp>
      <p:sp>
        <p:nvSpPr>
          <p:cNvPr id="3" name="Rectangle 2"/>
          <p:cNvSpPr/>
          <p:nvPr/>
        </p:nvSpPr>
        <p:spPr>
          <a:xfrm>
            <a:off x="266519" y="5543392"/>
            <a:ext cx="4232338" cy="584775"/>
          </a:xfrm>
          <a:prstGeom prst="rect">
            <a:avLst/>
          </a:prstGeom>
        </p:spPr>
        <p:txBody>
          <a:bodyPr wrap="square">
            <a:spAutoFit/>
          </a:bodyPr>
          <a:lstStyle/>
          <a:p>
            <a:pPr marL="214630" indent="-214630">
              <a:spcAft>
                <a:spcPts val="900"/>
              </a:spcAft>
              <a:buFont typeface="Arial" panose="020B0604020202090204" pitchFamily="34" charset="0"/>
              <a:buChar char="•"/>
            </a:pPr>
            <a:r>
              <a:rPr lang="en-US" altLang="zh-CN" sz="1600" b="1" dirty="0">
                <a:solidFill>
                  <a:srgbClr val="0070C0"/>
                </a:solidFill>
                <a:latin typeface="Times New Roman" panose="02020503050405090304" pitchFamily="18" charset="0"/>
                <a:cs typeface="Times New Roman" panose="02020503050405090304" pitchFamily="18" charset="0"/>
              </a:rPr>
              <a:t>Goal: to demonstrate 10 mA CW beam of superconducting front-end </a:t>
            </a:r>
            <a:r>
              <a:rPr lang="en-US" altLang="zh-CN" sz="1600" b="1" dirty="0" err="1">
                <a:solidFill>
                  <a:srgbClr val="0070C0"/>
                </a:solidFill>
                <a:latin typeface="Times New Roman" panose="02020503050405090304" pitchFamily="18" charset="0"/>
                <a:cs typeface="Times New Roman" panose="02020503050405090304" pitchFamily="18" charset="0"/>
              </a:rPr>
              <a:t>Linac</a:t>
            </a:r>
            <a:r>
              <a:rPr lang="en-US" altLang="zh-CN" sz="1600" b="1" dirty="0">
                <a:solidFill>
                  <a:srgbClr val="0070C0"/>
                </a:solidFill>
                <a:latin typeface="Times New Roman" panose="02020503050405090304" pitchFamily="18" charset="0"/>
                <a:cs typeface="Times New Roman" panose="02020503050405090304" pitchFamily="18" charset="0"/>
              </a:rPr>
              <a:t> for </a:t>
            </a:r>
            <a:r>
              <a:rPr lang="en-US" altLang="zh-CN" sz="1600" b="1" dirty="0" err="1">
                <a:solidFill>
                  <a:srgbClr val="0070C0"/>
                </a:solidFill>
                <a:latin typeface="Times New Roman" panose="02020503050405090304" pitchFamily="18" charset="0"/>
                <a:cs typeface="Times New Roman" panose="02020503050405090304" pitchFamily="18" charset="0"/>
              </a:rPr>
              <a:t>CiADS</a:t>
            </a:r>
            <a:r>
              <a:rPr lang="en-US" altLang="zh-CN" sz="1600" b="1" dirty="0">
                <a:solidFill>
                  <a:srgbClr val="0070C0"/>
                </a:solidFill>
                <a:latin typeface="Times New Roman" panose="02020503050405090304" pitchFamily="18" charset="0"/>
                <a:cs typeface="Times New Roman" panose="02020503050405090304" pitchFamily="18" charset="0"/>
              </a:rPr>
              <a:t>.</a:t>
            </a:r>
            <a:endParaRPr lang="en-US" altLang="zh-CN" sz="1600" b="1" dirty="0">
              <a:solidFill>
                <a:srgbClr val="0070C0"/>
              </a:solidFill>
              <a:latin typeface="Times New Roman" panose="02020503050405090304" pitchFamily="18" charset="0"/>
              <a:cs typeface="Times New Roman" panose="02020503050405090304" pitchFamily="18" charset="0"/>
            </a:endParaRPr>
          </a:p>
        </p:txBody>
      </p:sp>
      <p:graphicFrame>
        <p:nvGraphicFramePr>
          <p:cNvPr id="40" name="表格 7"/>
          <p:cNvGraphicFramePr/>
          <p:nvPr/>
        </p:nvGraphicFramePr>
        <p:xfrm>
          <a:off x="6710154" y="856683"/>
          <a:ext cx="3645388" cy="2120272"/>
        </p:xfrm>
        <a:graphic>
          <a:graphicData uri="http://schemas.openxmlformats.org/drawingml/2006/table">
            <a:tbl>
              <a:tblPr firstRow="1" bandRow="1">
                <a:tableStyleId>{21E4AEA4-8DFA-4A89-87EB-49C32662AFE0}</a:tableStyleId>
              </a:tblPr>
              <a:tblGrid>
                <a:gridCol w="2071085"/>
                <a:gridCol w="1574303"/>
              </a:tblGrid>
              <a:tr h="278248">
                <a:tc>
                  <a:txBody>
                    <a:bodyPr/>
                    <a:lstStyle/>
                    <a:p>
                      <a:pPr algn="ctr">
                        <a:buNone/>
                      </a:pPr>
                      <a:r>
                        <a:rPr lang="en-US" altLang="zh-CN" sz="1500" dirty="0">
                          <a:latin typeface="Times New Roman" panose="02020503050405090304" pitchFamily="18" charset="0"/>
                          <a:cs typeface="Times New Roman" panose="02020503050405090304" pitchFamily="18" charset="0"/>
                        </a:rPr>
                        <a:t>ions</a:t>
                      </a:r>
                      <a:endParaRPr lang="en-US" altLang="zh-CN" sz="1500" dirty="0">
                        <a:latin typeface="Times New Roman" panose="02020503050405090304" pitchFamily="18" charset="0"/>
                        <a:cs typeface="Times New Roman" panose="02020503050405090304" pitchFamily="18" charset="0"/>
                      </a:endParaRPr>
                    </a:p>
                  </a:txBody>
                  <a:tcPr marL="74295" marR="74295" marT="37148" marB="37148" anchor="ctr"/>
                </a:tc>
                <a:tc>
                  <a:txBody>
                    <a:bodyPr/>
                    <a:lstStyle/>
                    <a:p>
                      <a:pPr algn="ctr">
                        <a:buNone/>
                      </a:pPr>
                      <a:r>
                        <a:rPr lang="en-US" altLang="zh-CN" sz="1500" dirty="0">
                          <a:latin typeface="Times New Roman" panose="02020503050405090304" pitchFamily="18" charset="0"/>
                          <a:cs typeface="Times New Roman" panose="02020503050405090304" pitchFamily="18" charset="0"/>
                        </a:rPr>
                        <a:t>P</a:t>
                      </a:r>
                      <a:r>
                        <a:rPr lang="zh-CN" altLang="en-US" sz="1500" dirty="0">
                          <a:latin typeface="Times New Roman" panose="02020503050405090304" pitchFamily="18" charset="0"/>
                          <a:cs typeface="Times New Roman" panose="02020503050405090304" pitchFamily="18" charset="0"/>
                        </a:rPr>
                        <a:t>，</a:t>
                      </a:r>
                      <a:r>
                        <a:rPr lang="en-US" altLang="zh-CN" sz="1500" dirty="0">
                          <a:latin typeface="Times New Roman" panose="02020503050405090304" pitchFamily="18" charset="0"/>
                          <a:cs typeface="Times New Roman" panose="02020503050405090304" pitchFamily="18" charset="0"/>
                        </a:rPr>
                        <a:t>H</a:t>
                      </a:r>
                      <a:r>
                        <a:rPr lang="en-US" altLang="zh-CN" sz="1500" baseline="-25000" dirty="0">
                          <a:latin typeface="Times New Roman" panose="02020503050405090304" pitchFamily="18" charset="0"/>
                          <a:cs typeface="Times New Roman" panose="02020503050405090304" pitchFamily="18" charset="0"/>
                        </a:rPr>
                        <a:t>2</a:t>
                      </a:r>
                      <a:r>
                        <a:rPr lang="en-US" altLang="zh-CN" sz="1500" baseline="30000" dirty="0">
                          <a:latin typeface="Times New Roman" panose="02020503050405090304" pitchFamily="18" charset="0"/>
                          <a:cs typeface="Times New Roman" panose="02020503050405090304" pitchFamily="18" charset="0"/>
                        </a:rPr>
                        <a:t>+</a:t>
                      </a:r>
                      <a:r>
                        <a:rPr lang="zh-CN" altLang="en-US" sz="1500" dirty="0">
                          <a:latin typeface="Times New Roman" panose="02020503050405090304" pitchFamily="18" charset="0"/>
                          <a:cs typeface="Times New Roman" panose="02020503050405090304" pitchFamily="18" charset="0"/>
                        </a:rPr>
                        <a:t>，</a:t>
                      </a:r>
                      <a:r>
                        <a:rPr lang="en-US" altLang="zh-CN" sz="1500" dirty="0">
                          <a:latin typeface="Times New Roman" panose="02020503050405090304" pitchFamily="18" charset="0"/>
                          <a:cs typeface="Times New Roman" panose="02020503050405090304" pitchFamily="18" charset="0"/>
                        </a:rPr>
                        <a:t>α</a:t>
                      </a:r>
                      <a:endParaRPr lang="en-US" altLang="zh-CN" sz="1500" baseline="30000" dirty="0">
                        <a:latin typeface="Times New Roman" panose="02020503050405090304" pitchFamily="18" charset="0"/>
                        <a:cs typeface="Times New Roman" panose="02020503050405090304" pitchFamily="18" charset="0"/>
                      </a:endParaRPr>
                    </a:p>
                  </a:txBody>
                  <a:tcPr marL="74295" marR="74295" marT="37148" marB="37148" anchor="ctr"/>
                </a:tc>
              </a:tr>
              <a:tr h="278248">
                <a:tc>
                  <a:txBody>
                    <a:bodyPr/>
                    <a:lstStyle/>
                    <a:p>
                      <a:pPr algn="ctr">
                        <a:buNone/>
                      </a:pPr>
                      <a:r>
                        <a:rPr lang="en-US" altLang="zh-CN" sz="1500" dirty="0">
                          <a:latin typeface="Times New Roman" panose="02020503050405090304" pitchFamily="18" charset="0"/>
                          <a:cs typeface="Times New Roman" panose="02020503050405090304" pitchFamily="18" charset="0"/>
                        </a:rPr>
                        <a:t>frequency</a:t>
                      </a:r>
                      <a:endParaRPr lang="en-US" altLang="zh-CN" sz="1500" dirty="0">
                        <a:latin typeface="Times New Roman" panose="02020503050405090304" pitchFamily="18" charset="0"/>
                        <a:cs typeface="Times New Roman" panose="02020503050405090304" pitchFamily="18" charset="0"/>
                      </a:endParaRPr>
                    </a:p>
                  </a:txBody>
                  <a:tcPr marL="74295" marR="74295" marT="37148" marB="37148" anchor="ctr"/>
                </a:tc>
                <a:tc>
                  <a:txBody>
                    <a:bodyPr/>
                    <a:lstStyle/>
                    <a:p>
                      <a:pPr algn="ctr">
                        <a:buNone/>
                      </a:pPr>
                      <a:r>
                        <a:rPr lang="en-US" altLang="zh-CN" sz="1500" dirty="0">
                          <a:latin typeface="Times New Roman" panose="02020503050405090304" pitchFamily="18" charset="0"/>
                          <a:cs typeface="Times New Roman" panose="02020503050405090304" pitchFamily="18" charset="0"/>
                          <a:sym typeface="+mn-ea"/>
                        </a:rPr>
                        <a:t>162.5 MHz</a:t>
                      </a:r>
                      <a:endParaRPr lang="en-US" altLang="zh-CN" sz="1500" dirty="0">
                        <a:latin typeface="Times New Roman" panose="02020503050405090304" pitchFamily="18" charset="0"/>
                        <a:cs typeface="Times New Roman" panose="02020503050405090304" pitchFamily="18" charset="0"/>
                      </a:endParaRPr>
                    </a:p>
                  </a:txBody>
                  <a:tcPr marL="74295" marR="74295" marT="37148" marB="37148" anchor="ctr"/>
                </a:tc>
              </a:tr>
              <a:tr h="278248">
                <a:tc>
                  <a:txBody>
                    <a:bodyPr/>
                    <a:lstStyle/>
                    <a:p>
                      <a:pPr algn="ctr">
                        <a:buNone/>
                      </a:pPr>
                      <a:r>
                        <a:rPr lang="en-US" altLang="zh-CN" sz="1500" dirty="0">
                          <a:latin typeface="Times New Roman" panose="02020503050405090304" pitchFamily="18" charset="0"/>
                          <a:cs typeface="Times New Roman" panose="02020503050405090304" pitchFamily="18" charset="0"/>
                        </a:rPr>
                        <a:t>current</a:t>
                      </a:r>
                      <a:endParaRPr lang="en-US" altLang="zh-CN" sz="1500" dirty="0">
                        <a:latin typeface="Times New Roman" panose="02020503050405090304" pitchFamily="18" charset="0"/>
                        <a:cs typeface="Times New Roman" panose="02020503050405090304" pitchFamily="18" charset="0"/>
                      </a:endParaRPr>
                    </a:p>
                  </a:txBody>
                  <a:tcPr marL="74295" marR="74295" marT="37148" marB="37148" anchor="ctr"/>
                </a:tc>
                <a:tc>
                  <a:txBody>
                    <a:bodyPr/>
                    <a:lstStyle/>
                    <a:p>
                      <a:pPr algn="ctr">
                        <a:buNone/>
                      </a:pPr>
                      <a:r>
                        <a:rPr lang="en-US" altLang="zh-CN" sz="1500" dirty="0">
                          <a:latin typeface="Times New Roman" panose="02020503050405090304" pitchFamily="18" charset="0"/>
                          <a:cs typeface="Times New Roman" panose="02020503050405090304" pitchFamily="18" charset="0"/>
                        </a:rPr>
                        <a:t>10 mA</a:t>
                      </a:r>
                      <a:endParaRPr lang="en-US" altLang="zh-CN" sz="1500" dirty="0">
                        <a:latin typeface="Times New Roman" panose="02020503050405090304" pitchFamily="18" charset="0"/>
                        <a:cs typeface="Times New Roman" panose="02020503050405090304" pitchFamily="18" charset="0"/>
                      </a:endParaRPr>
                    </a:p>
                  </a:txBody>
                  <a:tcPr marL="74295" marR="74295" marT="37148" marB="37148" anchor="ctr"/>
                </a:tc>
              </a:tr>
              <a:tr h="278248">
                <a:tc>
                  <a:txBody>
                    <a:bodyPr/>
                    <a:lstStyle/>
                    <a:p>
                      <a:pPr algn="ctr">
                        <a:buNone/>
                      </a:pPr>
                      <a:r>
                        <a:rPr lang="en-US" altLang="zh-CN" sz="1500" dirty="0">
                          <a:latin typeface="Times New Roman" panose="02020503050405090304" pitchFamily="18" charset="0"/>
                          <a:cs typeface="Times New Roman" panose="02020503050405090304" pitchFamily="18" charset="0"/>
                        </a:rPr>
                        <a:t>E in RFQ</a:t>
                      </a:r>
                      <a:endParaRPr lang="en-US" altLang="zh-CN" sz="1500" dirty="0">
                        <a:latin typeface="Times New Roman" panose="02020503050405090304" pitchFamily="18" charset="0"/>
                        <a:cs typeface="Times New Roman" panose="02020503050405090304" pitchFamily="18" charset="0"/>
                      </a:endParaRPr>
                    </a:p>
                  </a:txBody>
                  <a:tcPr marL="74295" marR="74295" marT="37148" marB="37148" anchor="ctr"/>
                </a:tc>
                <a:tc>
                  <a:txBody>
                    <a:bodyPr/>
                    <a:lstStyle/>
                    <a:p>
                      <a:pPr algn="ctr">
                        <a:buNone/>
                      </a:pPr>
                      <a:r>
                        <a:rPr lang="en-US" altLang="zh-CN" sz="1500" dirty="0">
                          <a:latin typeface="Times New Roman" panose="02020503050405090304" pitchFamily="18" charset="0"/>
                          <a:cs typeface="Times New Roman" panose="02020503050405090304" pitchFamily="18" charset="0"/>
                        </a:rPr>
                        <a:t>40 keV</a:t>
                      </a:r>
                      <a:endParaRPr lang="en-US" altLang="zh-CN" sz="1500" dirty="0">
                        <a:latin typeface="Times New Roman" panose="02020503050405090304" pitchFamily="18" charset="0"/>
                        <a:cs typeface="Times New Roman" panose="02020503050405090304" pitchFamily="18" charset="0"/>
                      </a:endParaRPr>
                    </a:p>
                  </a:txBody>
                  <a:tcPr marL="74295" marR="74295" marT="37148" marB="37148" anchor="ctr"/>
                </a:tc>
              </a:tr>
              <a:tr h="278248">
                <a:tc>
                  <a:txBody>
                    <a:bodyPr/>
                    <a:lstStyle/>
                    <a:p>
                      <a:pPr algn="ctr">
                        <a:buNone/>
                      </a:pPr>
                      <a:r>
                        <a:rPr lang="en-US" altLang="zh-CN" sz="1500" dirty="0">
                          <a:latin typeface="Times New Roman" panose="02020503050405090304" pitchFamily="18" charset="0"/>
                          <a:cs typeface="Times New Roman" panose="02020503050405090304" pitchFamily="18" charset="0"/>
                        </a:rPr>
                        <a:t>E out RFQ</a:t>
                      </a:r>
                      <a:endParaRPr lang="en-US" altLang="zh-CN" sz="1500" dirty="0">
                        <a:latin typeface="Times New Roman" panose="02020503050405090304" pitchFamily="18" charset="0"/>
                        <a:cs typeface="Times New Roman" panose="02020503050405090304" pitchFamily="18" charset="0"/>
                      </a:endParaRPr>
                    </a:p>
                  </a:txBody>
                  <a:tcPr marL="74295" marR="74295" marT="37148" marB="37148" anchor="ctr"/>
                </a:tc>
                <a:tc>
                  <a:txBody>
                    <a:bodyPr/>
                    <a:lstStyle/>
                    <a:p>
                      <a:pPr algn="ctr">
                        <a:buNone/>
                      </a:pPr>
                      <a:r>
                        <a:rPr lang="en-US" altLang="zh-CN" sz="1500" dirty="0">
                          <a:latin typeface="Times New Roman" panose="02020503050405090304" pitchFamily="18" charset="0"/>
                          <a:cs typeface="Times New Roman" panose="02020503050405090304" pitchFamily="18" charset="0"/>
                        </a:rPr>
                        <a:t>3.1 MeV</a:t>
                      </a:r>
                      <a:endParaRPr lang="en-US" altLang="zh-CN" sz="1500" dirty="0">
                        <a:latin typeface="Times New Roman" panose="02020503050405090304" pitchFamily="18" charset="0"/>
                        <a:cs typeface="Times New Roman" panose="02020503050405090304" pitchFamily="18" charset="0"/>
                      </a:endParaRPr>
                    </a:p>
                  </a:txBody>
                  <a:tcPr marL="74295" marR="74295" marT="37148" marB="37148" anchor="ctr"/>
                </a:tc>
              </a:tr>
              <a:tr h="278248">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500" b="0" i="0" u="none" strike="noStrike" kern="1200" cap="none" spc="0" normalizeH="0" baseline="0" noProof="0" dirty="0">
                          <a:ln>
                            <a:noFill/>
                          </a:ln>
                          <a:solidFill>
                            <a:prstClr val="black"/>
                          </a:solidFill>
                          <a:effectLst/>
                          <a:uLnTx/>
                          <a:uFillTx/>
                          <a:latin typeface="Times New Roman" panose="02020503050405090304" pitchFamily="18" charset="0"/>
                          <a:ea typeface="等线" panose="02010600030101010101" pitchFamily="2" charset="-122"/>
                          <a:cs typeface="Times New Roman" panose="02020503050405090304" pitchFamily="18" charset="0"/>
                        </a:rPr>
                        <a:t>Energy</a:t>
                      </a:r>
                      <a:endParaRPr kumimoji="0" lang="en-US" altLang="zh-CN" sz="1500" b="0" i="0" u="none" strike="noStrike" kern="1200" cap="none" spc="0" normalizeH="0" baseline="0" noProof="0" dirty="0">
                        <a:ln>
                          <a:noFill/>
                        </a:ln>
                        <a:solidFill>
                          <a:prstClr val="black"/>
                        </a:solidFill>
                        <a:effectLst/>
                        <a:uLnTx/>
                        <a:uFillTx/>
                        <a:latin typeface="Times New Roman" panose="02020503050405090304" pitchFamily="18" charset="0"/>
                        <a:ea typeface="等线" panose="02010600030101010101" pitchFamily="2" charset="-122"/>
                        <a:cs typeface="Times New Roman" panose="02020503050405090304" pitchFamily="18" charset="0"/>
                      </a:endParaRPr>
                    </a:p>
                  </a:txBody>
                  <a:tcPr marL="74295" marR="74295" marT="37148" marB="37148" anchor="ctr"/>
                </a:tc>
                <a:tc>
                  <a:txBody>
                    <a:bodyPr/>
                    <a:lstStyle/>
                    <a:p>
                      <a:pPr algn="ctr">
                        <a:buNone/>
                      </a:pPr>
                      <a:r>
                        <a:rPr lang="en-US" altLang="zh-CN" sz="1500" dirty="0">
                          <a:latin typeface="Times New Roman" panose="02020503050405090304" pitchFamily="18" charset="0"/>
                          <a:cs typeface="Times New Roman" panose="02020503050405090304" pitchFamily="18" charset="0"/>
                        </a:rPr>
                        <a:t>25/30/40MeV</a:t>
                      </a:r>
                      <a:endParaRPr lang="en-US" altLang="zh-CN" sz="1500" dirty="0">
                        <a:latin typeface="Times New Roman" panose="02020503050405090304" pitchFamily="18" charset="0"/>
                        <a:cs typeface="Times New Roman" panose="02020503050405090304" pitchFamily="18" charset="0"/>
                      </a:endParaRPr>
                    </a:p>
                  </a:txBody>
                  <a:tcPr marL="74295" marR="74295" marT="37148" marB="37148" anchor="ctr"/>
                </a:tc>
              </a:tr>
              <a:tr h="278248">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500" b="0" i="0" u="none" strike="noStrike" kern="1200" cap="none" spc="0" normalizeH="0" baseline="0" noProof="0" dirty="0">
                          <a:ln>
                            <a:noFill/>
                          </a:ln>
                          <a:solidFill>
                            <a:prstClr val="black"/>
                          </a:solidFill>
                          <a:effectLst/>
                          <a:uLnTx/>
                          <a:uFillTx/>
                          <a:latin typeface="Times New Roman" panose="02020503050405090304" pitchFamily="18" charset="0"/>
                          <a:ea typeface="等线" panose="02010600030101010101" pitchFamily="2" charset="-122"/>
                          <a:cs typeface="Times New Roman" panose="02020503050405090304" pitchFamily="18" charset="0"/>
                        </a:rPr>
                        <a:t>Temp.</a:t>
                      </a:r>
                      <a:endParaRPr kumimoji="0" lang="en-US" altLang="zh-CN" sz="1500" b="0" i="0" u="none" strike="noStrike" kern="1200" cap="none" spc="0" normalizeH="0" baseline="0" noProof="0" dirty="0">
                        <a:ln>
                          <a:noFill/>
                        </a:ln>
                        <a:solidFill>
                          <a:prstClr val="black"/>
                        </a:solidFill>
                        <a:effectLst/>
                        <a:uLnTx/>
                        <a:uFillTx/>
                        <a:latin typeface="Times New Roman" panose="02020503050405090304" pitchFamily="18" charset="0"/>
                        <a:ea typeface="等线" panose="02010600030101010101" pitchFamily="2" charset="-122"/>
                        <a:cs typeface="Times New Roman" panose="02020503050405090304" pitchFamily="18" charset="0"/>
                      </a:endParaRPr>
                    </a:p>
                  </a:txBody>
                  <a:tcPr marL="74295" marR="74295" marT="37148" marB="37148" anchor="ctr"/>
                </a:tc>
                <a:tc>
                  <a:txBody>
                    <a:bodyPr/>
                    <a:lstStyle/>
                    <a:p>
                      <a:pPr algn="ctr">
                        <a:buNone/>
                      </a:pPr>
                      <a:r>
                        <a:rPr lang="en-US" altLang="zh-CN" sz="1500" dirty="0">
                          <a:latin typeface="Times New Roman" panose="02020503050405090304" pitchFamily="18" charset="0"/>
                          <a:cs typeface="Times New Roman" panose="02020503050405090304" pitchFamily="18" charset="0"/>
                        </a:rPr>
                        <a:t>4.5 K</a:t>
                      </a:r>
                      <a:endParaRPr lang="en-US" altLang="zh-CN" sz="1500" dirty="0">
                        <a:latin typeface="Times New Roman" panose="02020503050405090304" pitchFamily="18" charset="0"/>
                        <a:cs typeface="Times New Roman" panose="02020503050405090304" pitchFamily="18" charset="0"/>
                      </a:endParaRPr>
                    </a:p>
                  </a:txBody>
                  <a:tcPr marL="74295" marR="74295" marT="37148" marB="37148" anchor="ctr"/>
                </a:tc>
              </a:tr>
            </a:tbl>
          </a:graphicData>
        </a:graphic>
      </p:graphicFrame>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组 7"/>
          <p:cNvGrpSpPr/>
          <p:nvPr/>
        </p:nvGrpSpPr>
        <p:grpSpPr>
          <a:xfrm>
            <a:off x="117020" y="3443732"/>
            <a:ext cx="5834811" cy="2034854"/>
            <a:chOff x="-488635" y="2946404"/>
            <a:chExt cx="8674620" cy="3277775"/>
          </a:xfrm>
        </p:grpSpPr>
        <p:grpSp>
          <p:nvGrpSpPr>
            <p:cNvPr id="48" name="组 3"/>
            <p:cNvGrpSpPr/>
            <p:nvPr/>
          </p:nvGrpSpPr>
          <p:grpSpPr>
            <a:xfrm>
              <a:off x="101847" y="2946404"/>
              <a:ext cx="8084138" cy="3277775"/>
              <a:chOff x="101847" y="2946404"/>
              <a:chExt cx="8084138" cy="3277775"/>
            </a:xfrm>
          </p:grpSpPr>
          <p:sp>
            <p:nvSpPr>
              <p:cNvPr id="50" name="文本框 49"/>
              <p:cNvSpPr txBox="1"/>
              <p:nvPr/>
            </p:nvSpPr>
            <p:spPr bwMode="auto">
              <a:xfrm>
                <a:off x="3223745" y="5777985"/>
                <a:ext cx="2264505" cy="446194"/>
              </a:xfrm>
              <a:prstGeom prst="rect">
                <a:avLst/>
              </a:prstGeom>
              <a:noFill/>
              <a:ln w="9525">
                <a:noFill/>
                <a:miter lim="800000"/>
              </a:ln>
            </p:spPr>
            <p:txBody>
              <a:bodyPr wrap="none" rtlCol="0">
                <a:spAutoFit/>
                <a:scene3d>
                  <a:camera prst="orthographicFront">
                    <a:rot lat="0" lon="0" rev="660000"/>
                  </a:camera>
                  <a:lightRig rig="threePt" dir="t"/>
                </a:scene3d>
              </a:bodyPr>
              <a:lstStyle/>
              <a:p>
                <a:r>
                  <a:rPr lang="en-US" altLang="zh-CN" sz="1200" dirty="0">
                    <a:ea typeface="楷体_GB2312" pitchFamily="49" charset="-122"/>
                    <a:cs typeface="Times New Roman" panose="02020503050405090304" pitchFamily="18" charset="0"/>
                  </a:rPr>
                  <a:t>162.5 MHz HWR010</a:t>
                </a:r>
                <a:endParaRPr lang="zh-CN" altLang="en-US" sz="1200" dirty="0">
                  <a:ea typeface="楷体_GB2312" pitchFamily="49" charset="-122"/>
                  <a:cs typeface="Times New Roman" panose="02020503050405090304" pitchFamily="18" charset="0"/>
                </a:endParaRPr>
              </a:p>
            </p:txBody>
          </p:sp>
          <p:pic>
            <p:nvPicPr>
              <p:cNvPr id="51" name="pasted-image.png"/>
              <p:cNvPicPr>
                <a:picLocks noChangeAspect="1"/>
              </p:cNvPicPr>
              <p:nvPr/>
            </p:nvPicPr>
            <p:blipFill>
              <a:blip r:embed="rId1" cstate="screen"/>
              <a:stretch>
                <a:fillRect/>
              </a:stretch>
            </p:blipFill>
            <p:spPr>
              <a:xfrm>
                <a:off x="101847" y="2946404"/>
                <a:ext cx="8084138" cy="2905321"/>
              </a:xfrm>
              <a:prstGeom prst="rect">
                <a:avLst/>
              </a:prstGeom>
              <a:ln w="12700">
                <a:miter lim="400000"/>
                <a:headEnd/>
                <a:tailEnd/>
              </a:ln>
            </p:spPr>
          </p:pic>
        </p:grpSp>
        <p:sp>
          <p:nvSpPr>
            <p:cNvPr id="49" name="TextBox 17"/>
            <p:cNvSpPr txBox="1"/>
            <p:nvPr/>
          </p:nvSpPr>
          <p:spPr bwMode="auto">
            <a:xfrm>
              <a:off x="-488635" y="3977659"/>
              <a:ext cx="517628" cy="842811"/>
            </a:xfrm>
            <a:prstGeom prst="rect">
              <a:avLst/>
            </a:prstGeom>
            <a:noFill/>
            <a:ln w="9525">
              <a:noFill/>
              <a:miter lim="800000"/>
            </a:ln>
          </p:spPr>
          <p:txBody>
            <a:bodyPr wrap="none" rtlCol="0">
              <a:spAutoFit/>
            </a:bodyPr>
            <a:lstStyle/>
            <a:p>
              <a:r>
                <a:rPr lang="en-US" sz="2800" b="1" dirty="0">
                  <a:solidFill>
                    <a:prstClr val="black"/>
                  </a:solidFill>
                  <a:latin typeface="Arial Narrow" panose="020B0606020202030204" pitchFamily="34" charset="0"/>
                  <a:ea typeface="楷体_GB2312" pitchFamily="49" charset="-122"/>
                  <a:cs typeface="Times New Roman" panose="02020503050405090304" pitchFamily="18" charset="0"/>
                </a:rPr>
                <a:t>4</a:t>
              </a:r>
              <a:endParaRPr lang="en-US" sz="2800" b="1" dirty="0">
                <a:solidFill>
                  <a:prstClr val="black"/>
                </a:solidFill>
                <a:latin typeface="Arial Narrow" panose="020B0606020202030204" pitchFamily="34" charset="0"/>
                <a:ea typeface="楷体_GB2312" pitchFamily="49" charset="-122"/>
                <a:cs typeface="Times New Roman" panose="02020503050405090304" pitchFamily="18" charset="0"/>
              </a:endParaRPr>
            </a:p>
          </p:txBody>
        </p:sp>
      </p:grpSp>
      <p:grpSp>
        <p:nvGrpSpPr>
          <p:cNvPr id="52" name="组 9"/>
          <p:cNvGrpSpPr/>
          <p:nvPr/>
        </p:nvGrpSpPr>
        <p:grpSpPr>
          <a:xfrm>
            <a:off x="67674" y="4937414"/>
            <a:ext cx="6761500" cy="1302190"/>
            <a:chOff x="-74376" y="4532617"/>
            <a:chExt cx="9015333" cy="1736253"/>
          </a:xfrm>
        </p:grpSpPr>
        <p:sp>
          <p:nvSpPr>
            <p:cNvPr id="53" name="TextBox 17"/>
            <p:cNvSpPr txBox="1"/>
            <p:nvPr/>
          </p:nvSpPr>
          <p:spPr bwMode="auto">
            <a:xfrm>
              <a:off x="-74376" y="4972384"/>
              <a:ext cx="464229" cy="697627"/>
            </a:xfrm>
            <a:prstGeom prst="rect">
              <a:avLst/>
            </a:prstGeom>
            <a:noFill/>
            <a:ln w="9525">
              <a:noFill/>
              <a:miter lim="800000"/>
            </a:ln>
          </p:spPr>
          <p:txBody>
            <a:bodyPr wrap="none" rtlCol="0">
              <a:spAutoFit/>
            </a:bodyPr>
            <a:lstStyle/>
            <a:p>
              <a:r>
                <a:rPr lang="en-US" altLang="zh-CN" sz="2800" b="1" dirty="0">
                  <a:solidFill>
                    <a:prstClr val="black"/>
                  </a:solidFill>
                  <a:latin typeface="Arial Narrow" panose="020B0606020202030204" pitchFamily="34" charset="0"/>
                  <a:ea typeface="楷体_GB2312" pitchFamily="49" charset="-122"/>
                  <a:cs typeface="Times New Roman" panose="02020503050405090304" pitchFamily="18" charset="0"/>
                </a:rPr>
                <a:t>5</a:t>
              </a:r>
              <a:endParaRPr lang="zh-CN" altLang="en-US" sz="2800" b="1" dirty="0">
                <a:solidFill>
                  <a:prstClr val="black"/>
                </a:solidFill>
                <a:latin typeface="Arial Narrow" panose="020B0606020202030204" pitchFamily="34" charset="0"/>
                <a:ea typeface="楷体_GB2312" pitchFamily="49" charset="-122"/>
                <a:cs typeface="Times New Roman" panose="02020503050405090304" pitchFamily="18" charset="0"/>
              </a:endParaRPr>
            </a:p>
          </p:txBody>
        </p:sp>
        <p:pic>
          <p:nvPicPr>
            <p:cNvPr id="54" name="Picture 2" descr="D:\25MeV装配总图-脉冲束.JPG"/>
            <p:cNvPicPr>
              <a:picLocks noChangeAspect="1" noChangeArrowheads="1"/>
            </p:cNvPicPr>
            <p:nvPr/>
          </p:nvPicPr>
          <p:blipFill rotWithShape="1">
            <a:blip r:embed="rId2" cstate="print"/>
            <a:srcRect/>
            <a:stretch>
              <a:fillRect/>
            </a:stretch>
          </p:blipFill>
          <p:spPr bwMode="auto">
            <a:xfrm rot="21327956">
              <a:off x="359056" y="4532617"/>
              <a:ext cx="8581901" cy="1736253"/>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标题 13"/>
          <p:cNvSpPr>
            <a:spLocks noGrp="1"/>
          </p:cNvSpPr>
          <p:nvPr>
            <p:ph type="title"/>
          </p:nvPr>
        </p:nvSpPr>
        <p:spPr/>
        <p:txBody>
          <a:bodyPr/>
          <a:lstStyle/>
          <a:p>
            <a:r>
              <a:rPr kumimoji="1" lang="en-US" altLang="zh-CN" dirty="0">
                <a:latin typeface="+mj-lt"/>
              </a:rPr>
              <a:t>Commissioning of Superconducting </a:t>
            </a:r>
            <a:r>
              <a:rPr kumimoji="1" lang="en-US" altLang="zh-CN" dirty="0" err="1">
                <a:latin typeface="+mj-lt"/>
              </a:rPr>
              <a:t>Linac</a:t>
            </a:r>
            <a:endParaRPr kumimoji="1" lang="zh-CN" altLang="en-US" dirty="0">
              <a:latin typeface="+mj-lt"/>
            </a:endParaRPr>
          </a:p>
        </p:txBody>
      </p:sp>
      <p:sp>
        <p:nvSpPr>
          <p:cNvPr id="360" name="Shape 360"/>
          <p:cNvSpPr>
            <a:spLocks noGrp="1"/>
          </p:cNvSpPr>
          <p:nvPr>
            <p:ph type="sldNum" sz="quarter" idx="4294967295"/>
          </p:nvPr>
        </p:nvSpPr>
        <p:spPr>
          <a:xfrm>
            <a:off x="11696700" y="6539230"/>
            <a:ext cx="495300" cy="355600"/>
          </a:xfrm>
          <a:prstGeom prst="rect">
            <a:avLst/>
          </a:prstGeom>
        </p:spPr>
        <p:txBody>
          <a:bodyPr/>
          <a:lstStyle/>
          <a:p>
            <a:fld id="{86CB4B4D-7CA3-9044-876B-883B54F8677D}" type="slidenum">
              <a:rPr/>
            </a:fld>
            <a:endParaRPr/>
          </a:p>
        </p:txBody>
      </p:sp>
      <p:sp>
        <p:nvSpPr>
          <p:cNvPr id="9" name="矩形 8"/>
          <p:cNvSpPr/>
          <p:nvPr/>
        </p:nvSpPr>
        <p:spPr>
          <a:xfrm>
            <a:off x="6640680" y="3407772"/>
            <a:ext cx="5385296" cy="2554545"/>
          </a:xfrm>
          <a:prstGeom prst="rect">
            <a:avLst/>
          </a:prstGeom>
        </p:spPr>
        <p:txBody>
          <a:bodyPr wrap="square">
            <a:spAutoFit/>
          </a:bodyPr>
          <a:lstStyle/>
          <a:p>
            <a:pPr marL="342900" indent="-342900">
              <a:buFont typeface="+mj-lt"/>
              <a:buAutoNum type="arabicPeriod"/>
            </a:pPr>
            <a:r>
              <a:rPr lang="en-US" altLang="zh-CN" sz="1600" b="1" dirty="0">
                <a:solidFill>
                  <a:srgbClr val="000000"/>
                </a:solidFill>
                <a:latin typeface="Times New Roman" panose="02020503050405090304" pitchFamily="18" charset="0"/>
                <a:cs typeface="Times New Roman" panose="02020503050405090304" pitchFamily="18" charset="0"/>
              </a:rPr>
              <a:t>2014.06.06——2014.07.24, RFQ </a:t>
            </a:r>
            <a:endParaRPr lang="en-US" altLang="zh-CN" sz="1600" b="1" dirty="0">
              <a:solidFill>
                <a:srgbClr val="000000"/>
              </a:solidFill>
              <a:latin typeface="Times New Roman" panose="02020503050405090304" pitchFamily="18" charset="0"/>
              <a:cs typeface="Times New Roman" panose="02020503050405090304" pitchFamily="18" charset="0"/>
            </a:endParaRPr>
          </a:p>
          <a:p>
            <a:pPr marL="342900" indent="-342900">
              <a:buFont typeface="+mj-lt"/>
              <a:buAutoNum type="arabicPeriod"/>
            </a:pPr>
            <a:r>
              <a:rPr lang="en-US" altLang="zh-CN" sz="1600" b="1" dirty="0">
                <a:solidFill>
                  <a:srgbClr val="000000"/>
                </a:solidFill>
                <a:latin typeface="Times New Roman" panose="02020503050405090304" pitchFamily="18" charset="0"/>
                <a:cs typeface="Times New Roman" panose="02020503050405090304" pitchFamily="18" charset="0"/>
              </a:rPr>
              <a:t>2014.09.14——2015.02.13, TCM1</a:t>
            </a:r>
            <a:endParaRPr lang="en-US" altLang="zh-CN" sz="1600" b="1" dirty="0">
              <a:solidFill>
                <a:srgbClr val="000000"/>
              </a:solidFill>
              <a:latin typeface="Times New Roman" panose="02020503050405090304" pitchFamily="18" charset="0"/>
              <a:cs typeface="Times New Roman" panose="02020503050405090304" pitchFamily="18" charset="0"/>
            </a:endParaRPr>
          </a:p>
          <a:p>
            <a:pPr marL="342900" indent="-342900">
              <a:buFont typeface="+mj-lt"/>
              <a:buAutoNum type="arabicPeriod"/>
            </a:pPr>
            <a:r>
              <a:rPr lang="en-US" altLang="zh-CN" sz="1600" b="1" dirty="0">
                <a:solidFill>
                  <a:srgbClr val="000000"/>
                </a:solidFill>
                <a:latin typeface="Times New Roman" panose="02020503050405090304" pitchFamily="18" charset="0"/>
                <a:cs typeface="Times New Roman" panose="02020503050405090304" pitchFamily="18" charset="0"/>
              </a:rPr>
              <a:t>2015.03.26——2015.06.29, TCM6, beam accident, RFQ AMP and coupler broken</a:t>
            </a:r>
            <a:br>
              <a:rPr lang="en-US" altLang="zh-CN" sz="1600" b="1" dirty="0">
                <a:solidFill>
                  <a:srgbClr val="000000"/>
                </a:solidFill>
                <a:latin typeface="Times New Roman" panose="02020503050405090304" pitchFamily="18" charset="0"/>
                <a:cs typeface="Times New Roman" panose="02020503050405090304" pitchFamily="18" charset="0"/>
              </a:rPr>
            </a:br>
            <a:r>
              <a:rPr lang="en-US" altLang="zh-CN" sz="1600" b="1" dirty="0">
                <a:solidFill>
                  <a:srgbClr val="000000"/>
                </a:solidFill>
                <a:latin typeface="Times New Roman" panose="02020503050405090304" pitchFamily="18" charset="0"/>
                <a:cs typeface="Times New Roman" panose="02020503050405090304" pitchFamily="18" charset="0"/>
              </a:rPr>
              <a:t>2015.10.28——2016.01.21, TCM6 commissioning</a:t>
            </a:r>
            <a:endParaRPr lang="en-US" altLang="zh-CN" sz="1600" b="1" dirty="0">
              <a:solidFill>
                <a:srgbClr val="000000"/>
              </a:solidFill>
              <a:latin typeface="Times New Roman" panose="02020503050405090304" pitchFamily="18" charset="0"/>
              <a:cs typeface="Times New Roman" panose="02020503050405090304" pitchFamily="18" charset="0"/>
            </a:endParaRPr>
          </a:p>
          <a:p>
            <a:pPr marL="342900" indent="-342900">
              <a:buFont typeface="+mj-lt"/>
              <a:buAutoNum type="arabicPeriod" startAt="4"/>
            </a:pPr>
            <a:r>
              <a:rPr lang="en-US" altLang="zh-CN" sz="1600" b="1" dirty="0">
                <a:solidFill>
                  <a:srgbClr val="000000"/>
                </a:solidFill>
                <a:latin typeface="Times New Roman" panose="02020503050405090304" pitchFamily="18" charset="0"/>
                <a:cs typeface="Times New Roman" panose="02020503050405090304" pitchFamily="18" charset="0"/>
              </a:rPr>
              <a:t>2016.05.01——2016.06.20, injector II, coupler broken</a:t>
            </a:r>
            <a:br>
              <a:rPr lang="en-US" altLang="zh-CN" sz="1600" b="1" dirty="0">
                <a:solidFill>
                  <a:srgbClr val="000000"/>
                </a:solidFill>
                <a:latin typeface="Times New Roman" panose="02020503050405090304" pitchFamily="18" charset="0"/>
                <a:cs typeface="Times New Roman" panose="02020503050405090304" pitchFamily="18" charset="0"/>
              </a:rPr>
            </a:br>
            <a:r>
              <a:rPr lang="en-US" altLang="zh-CN" sz="1600" b="1" dirty="0">
                <a:solidFill>
                  <a:srgbClr val="000000"/>
                </a:solidFill>
                <a:latin typeface="Times New Roman" panose="02020503050405090304" pitchFamily="18" charset="0"/>
                <a:cs typeface="Times New Roman" panose="02020503050405090304" pitchFamily="18" charset="0"/>
              </a:rPr>
              <a:t>2016.09.01——2016.12.17, injector II high power </a:t>
            </a:r>
            <a:endParaRPr lang="en-US" altLang="zh-CN" sz="1600" b="1" dirty="0">
              <a:solidFill>
                <a:srgbClr val="000000"/>
              </a:solidFill>
              <a:latin typeface="Times New Roman" panose="02020503050405090304" pitchFamily="18" charset="0"/>
              <a:cs typeface="Times New Roman" panose="02020503050405090304" pitchFamily="18" charset="0"/>
            </a:endParaRPr>
          </a:p>
          <a:p>
            <a:pPr marL="342900" indent="-342900">
              <a:buFont typeface="+mj-lt"/>
              <a:buAutoNum type="arabicPeriod" startAt="4"/>
            </a:pPr>
            <a:r>
              <a:rPr lang="en-US" altLang="zh-CN" sz="1600" b="1" dirty="0">
                <a:solidFill>
                  <a:srgbClr val="000000"/>
                </a:solidFill>
                <a:latin typeface="Times New Roman" panose="02020503050405090304" pitchFamily="18" charset="0"/>
                <a:cs typeface="Times New Roman" panose="02020503050405090304" pitchFamily="18" charset="0"/>
              </a:rPr>
              <a:t>2017.04.28——2017.06.18, </a:t>
            </a:r>
            <a:r>
              <a:rPr lang="en-US" altLang="zh-CN" sz="1600" b="1" dirty="0" err="1">
                <a:solidFill>
                  <a:srgbClr val="000000"/>
                </a:solidFill>
                <a:latin typeface="Times New Roman" panose="02020503050405090304" pitchFamily="18" charset="0"/>
                <a:cs typeface="Times New Roman" panose="02020503050405090304" pitchFamily="18" charset="0"/>
              </a:rPr>
              <a:t>CAFe</a:t>
            </a:r>
            <a:r>
              <a:rPr lang="en-US" altLang="zh-CN" sz="1600" b="1" dirty="0">
                <a:solidFill>
                  <a:srgbClr val="000000"/>
                </a:solidFill>
                <a:latin typeface="Times New Roman" panose="02020503050405090304" pitchFamily="18" charset="0"/>
                <a:cs typeface="Times New Roman" panose="02020503050405090304" pitchFamily="18" charset="0"/>
              </a:rPr>
              <a:t>, current leads broken</a:t>
            </a:r>
            <a:br>
              <a:rPr lang="en-US" altLang="zh-CN" sz="1600" b="1" dirty="0">
                <a:solidFill>
                  <a:srgbClr val="000000"/>
                </a:solidFill>
                <a:latin typeface="Times New Roman" panose="02020503050405090304" pitchFamily="18" charset="0"/>
                <a:cs typeface="Times New Roman" panose="02020503050405090304" pitchFamily="18" charset="0"/>
              </a:rPr>
            </a:br>
            <a:r>
              <a:rPr lang="en-US" altLang="zh-CN" sz="1600" b="1" dirty="0">
                <a:solidFill>
                  <a:srgbClr val="000000"/>
                </a:solidFill>
                <a:latin typeface="Times New Roman" panose="02020503050405090304" pitchFamily="18" charset="0"/>
                <a:cs typeface="Times New Roman" panose="02020503050405090304" pitchFamily="18" charset="0"/>
              </a:rPr>
              <a:t>2017.10.03——2018.01.23, </a:t>
            </a:r>
            <a:r>
              <a:rPr lang="en-US" altLang="zh-CN" sz="1600" b="1" dirty="0" err="1">
                <a:solidFill>
                  <a:srgbClr val="000000"/>
                </a:solidFill>
                <a:latin typeface="Times New Roman" panose="02020503050405090304" pitchFamily="18" charset="0"/>
                <a:cs typeface="Times New Roman" panose="02020503050405090304" pitchFamily="18" charset="0"/>
              </a:rPr>
              <a:t>CAFe</a:t>
            </a:r>
            <a:r>
              <a:rPr lang="en-US" altLang="zh-CN" sz="1600" b="1" dirty="0">
                <a:solidFill>
                  <a:srgbClr val="000000"/>
                </a:solidFill>
                <a:latin typeface="Times New Roman" panose="02020503050405090304" pitchFamily="18" charset="0"/>
                <a:cs typeface="Times New Roman" panose="02020503050405090304" pitchFamily="18" charset="0"/>
              </a:rPr>
              <a:t>, operation stability</a:t>
            </a:r>
            <a:br>
              <a:rPr lang="en-US" altLang="zh-CN" sz="1600" b="1" dirty="0">
                <a:solidFill>
                  <a:srgbClr val="000000"/>
                </a:solidFill>
                <a:latin typeface="Times New Roman" panose="02020503050405090304" pitchFamily="18" charset="0"/>
                <a:cs typeface="Times New Roman" panose="02020503050405090304" pitchFamily="18" charset="0"/>
              </a:rPr>
            </a:br>
            <a:r>
              <a:rPr lang="en-US" altLang="zh-CN" sz="1600" b="1" dirty="0">
                <a:solidFill>
                  <a:srgbClr val="000000"/>
                </a:solidFill>
                <a:latin typeface="Times New Roman" panose="02020503050405090304" pitchFamily="18" charset="0"/>
                <a:cs typeface="Times New Roman" panose="02020503050405090304" pitchFamily="18" charset="0"/>
              </a:rPr>
              <a:t>2019.01.04 ——2 mA CW beam, operation stability</a:t>
            </a:r>
            <a:endParaRPr lang="zh-CN" altLang="en-US" sz="1600" b="1" dirty="0">
              <a:solidFill>
                <a:srgbClr val="000000"/>
              </a:solidFill>
              <a:effectLst/>
              <a:latin typeface="Times New Roman" panose="02020503050405090304" pitchFamily="18" charset="0"/>
              <a:cs typeface="Times New Roman" panose="02020503050405090304" pitchFamily="18" charset="0"/>
            </a:endParaRPr>
          </a:p>
        </p:txBody>
      </p:sp>
      <p:graphicFrame>
        <p:nvGraphicFramePr>
          <p:cNvPr id="29" name="表格 28"/>
          <p:cNvGraphicFramePr>
            <a:graphicFrameLocks noGrp="1"/>
          </p:cNvGraphicFramePr>
          <p:nvPr/>
        </p:nvGraphicFramePr>
        <p:xfrm>
          <a:off x="5078578" y="981183"/>
          <a:ext cx="6865772" cy="2225040"/>
        </p:xfrm>
        <a:graphic>
          <a:graphicData uri="http://schemas.openxmlformats.org/drawingml/2006/table">
            <a:tbl>
              <a:tblPr firstRow="1" firstCol="1" bandRow="1"/>
              <a:tblGrid>
                <a:gridCol w="1081991"/>
                <a:gridCol w="1144450"/>
                <a:gridCol w="1046003"/>
                <a:gridCol w="935250"/>
                <a:gridCol w="996779"/>
                <a:gridCol w="861415"/>
                <a:gridCol w="799884"/>
              </a:tblGrid>
              <a:tr h="674739">
                <a:tc>
                  <a:txBody>
                    <a:bodyPr/>
                    <a:lstStyle/>
                    <a:p>
                      <a:pPr algn="ctr">
                        <a:spcAft>
                          <a:spcPts val="0"/>
                        </a:spcAft>
                      </a:pPr>
                      <a:r>
                        <a:rPr lang="en-US" altLang="zh-CN" sz="1400" b="1" dirty="0">
                          <a:latin typeface="Times New Roman" panose="02020503050405090304" pitchFamily="18" charset="0"/>
                          <a:cs typeface="Times New Roman" panose="02020503050405090304" pitchFamily="18" charset="0"/>
                        </a:rPr>
                        <a:t>Commission stage</a:t>
                      </a:r>
                      <a:endParaRPr lang="zh-CN" altLang="en-US" sz="1400" b="1" dirty="0">
                        <a:latin typeface="Times New Roman" panose="02020503050405090304" pitchFamily="18" charset="0"/>
                        <a:cs typeface="Times New Roman" panose="02020503050405090304" pitchFamily="18" charset="0"/>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b="1">
                          <a:latin typeface="Times New Roman" panose="02020503050405090304" pitchFamily="18" charset="0"/>
                          <a:cs typeface="Times New Roman" panose="02020503050405090304" pitchFamily="18" charset="0"/>
                        </a:rPr>
                        <a:t>First CW beam</a:t>
                      </a:r>
                      <a:endParaRPr lang="zh-CN" altLang="en-US" sz="1400" b="1">
                        <a:latin typeface="Times New Roman" panose="02020503050405090304" pitchFamily="18" charset="0"/>
                        <a:cs typeface="Times New Roman" panose="02020503050405090304" pitchFamily="18" charset="0"/>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b="1" dirty="0">
                          <a:latin typeface="Times New Roman" panose="02020503050405090304" pitchFamily="18" charset="0"/>
                          <a:cs typeface="Times New Roman" panose="02020503050405090304" pitchFamily="18" charset="0"/>
                        </a:rPr>
                        <a:t>Max Energy</a:t>
                      </a:r>
                      <a:endParaRPr lang="en-US" sz="1400" b="1" dirty="0">
                        <a:latin typeface="Times New Roman" panose="02020503050405090304" pitchFamily="18" charset="0"/>
                        <a:cs typeface="Times New Roman" panose="02020503050405090304" pitchFamily="18" charset="0"/>
                      </a:endParaRPr>
                    </a:p>
                    <a:p>
                      <a:pPr algn="ctr">
                        <a:spcAft>
                          <a:spcPts val="0"/>
                        </a:spcAft>
                      </a:pPr>
                      <a:r>
                        <a:rPr lang="en-US" sz="1400" b="1" dirty="0">
                          <a:latin typeface="Times New Roman" panose="02020503050405090304" pitchFamily="18" charset="0"/>
                          <a:cs typeface="Times New Roman" panose="02020503050405090304" pitchFamily="18" charset="0"/>
                        </a:rPr>
                        <a:t>(MeV)</a:t>
                      </a:r>
                      <a:endParaRPr lang="zh-CN" altLang="en-US" sz="1400" b="1" dirty="0">
                        <a:latin typeface="Times New Roman" panose="02020503050405090304" pitchFamily="18" charset="0"/>
                        <a:cs typeface="Times New Roman" panose="02020503050405090304" pitchFamily="18" charset="0"/>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b="1" dirty="0">
                          <a:latin typeface="Times New Roman" panose="02020503050405090304" pitchFamily="18" charset="0"/>
                          <a:cs typeface="Times New Roman" panose="02020503050405090304" pitchFamily="18" charset="0"/>
                        </a:rPr>
                        <a:t>Beam time</a:t>
                      </a:r>
                      <a:endParaRPr lang="zh-CN" altLang="en-US" sz="1400" b="1" dirty="0">
                        <a:latin typeface="Times New Roman" panose="02020503050405090304" pitchFamily="18" charset="0"/>
                        <a:cs typeface="Times New Roman" panose="02020503050405090304" pitchFamily="18" charset="0"/>
                      </a:endParaRPr>
                    </a:p>
                    <a:p>
                      <a:pPr algn="ctr">
                        <a:spcAft>
                          <a:spcPts val="0"/>
                        </a:spcAft>
                      </a:pPr>
                      <a:r>
                        <a:rPr lang="en-US" sz="1400" b="1" dirty="0">
                          <a:latin typeface="Times New Roman" panose="02020503050405090304" pitchFamily="18" charset="0"/>
                          <a:cs typeface="Times New Roman" panose="02020503050405090304" pitchFamily="18" charset="0"/>
                        </a:rPr>
                        <a:t>(hours)</a:t>
                      </a:r>
                      <a:endParaRPr lang="zh-CN" altLang="en-US" sz="1400" b="1" dirty="0">
                        <a:latin typeface="Times New Roman" panose="02020503050405090304" pitchFamily="18" charset="0"/>
                        <a:cs typeface="Times New Roman" panose="02020503050405090304" pitchFamily="18" charset="0"/>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b="1" dirty="0">
                          <a:solidFill>
                            <a:srgbClr val="0070C0"/>
                          </a:solidFill>
                          <a:latin typeface="Times New Roman" panose="02020503050405090304" pitchFamily="18" charset="0"/>
                          <a:cs typeface="Times New Roman" panose="02020503050405090304" pitchFamily="18" charset="0"/>
                        </a:rPr>
                        <a:t>CW beam time Total</a:t>
                      </a:r>
                      <a:endParaRPr lang="zh-CN" altLang="en-US" sz="1400" b="1" dirty="0">
                        <a:solidFill>
                          <a:srgbClr val="0070C0"/>
                        </a:solidFill>
                        <a:latin typeface="Times New Roman" panose="02020503050405090304" pitchFamily="18" charset="0"/>
                        <a:cs typeface="Times New Roman" panose="02020503050405090304" pitchFamily="18" charset="0"/>
                      </a:endParaRPr>
                    </a:p>
                    <a:p>
                      <a:pPr algn="ctr">
                        <a:spcAft>
                          <a:spcPts val="0"/>
                        </a:spcAft>
                      </a:pPr>
                      <a:r>
                        <a:rPr lang="en-US" sz="1400" b="1" dirty="0">
                          <a:solidFill>
                            <a:srgbClr val="0070C0"/>
                          </a:solidFill>
                          <a:latin typeface="Times New Roman" panose="02020503050405090304" pitchFamily="18" charset="0"/>
                          <a:cs typeface="Times New Roman" panose="02020503050405090304" pitchFamily="18" charset="0"/>
                        </a:rPr>
                        <a:t>(hours)</a:t>
                      </a:r>
                      <a:endParaRPr lang="zh-CN" altLang="en-US" sz="1400" b="1" dirty="0">
                        <a:solidFill>
                          <a:srgbClr val="0070C0"/>
                        </a:solidFill>
                        <a:latin typeface="Times New Roman" panose="02020503050405090304" pitchFamily="18" charset="0"/>
                        <a:cs typeface="Times New Roman" panose="02020503050405090304" pitchFamily="18" charset="0"/>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b="1" dirty="0">
                          <a:latin typeface="Times New Roman" panose="02020503050405090304" pitchFamily="18" charset="0"/>
                          <a:cs typeface="Times New Roman" panose="02020503050405090304" pitchFamily="18" charset="0"/>
                        </a:rPr>
                        <a:t>CW Current</a:t>
                      </a:r>
                      <a:endParaRPr lang="zh-CN" altLang="en-US" sz="1400" b="1" dirty="0">
                        <a:latin typeface="Times New Roman" panose="02020503050405090304" pitchFamily="18" charset="0"/>
                        <a:cs typeface="Times New Roman" panose="02020503050405090304" pitchFamily="18" charset="0"/>
                      </a:endParaRPr>
                    </a:p>
                    <a:p>
                      <a:pPr algn="ctr">
                        <a:spcAft>
                          <a:spcPts val="0"/>
                        </a:spcAft>
                      </a:pPr>
                      <a:r>
                        <a:rPr lang="en-US" sz="1400" b="1" dirty="0">
                          <a:latin typeface="Times New Roman" panose="02020503050405090304" pitchFamily="18" charset="0"/>
                          <a:cs typeface="Times New Roman" panose="02020503050405090304" pitchFamily="18" charset="0"/>
                        </a:rPr>
                        <a:t>Max(A)</a:t>
                      </a:r>
                      <a:endParaRPr lang="zh-CN" altLang="en-US" sz="1400" b="1" dirty="0">
                        <a:latin typeface="Times New Roman" panose="02020503050405090304" pitchFamily="18" charset="0"/>
                        <a:cs typeface="Times New Roman" panose="02020503050405090304" pitchFamily="18" charset="0"/>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b="1" dirty="0">
                          <a:latin typeface="Times New Roman" panose="02020503050405090304" pitchFamily="18" charset="0"/>
                          <a:cs typeface="Times New Roman" panose="02020503050405090304" pitchFamily="18" charset="0"/>
                        </a:rPr>
                        <a:t>CW Power</a:t>
                      </a:r>
                      <a:endParaRPr lang="zh-CN" altLang="en-US" sz="1400" b="1" dirty="0">
                        <a:latin typeface="Times New Roman" panose="02020503050405090304" pitchFamily="18" charset="0"/>
                        <a:cs typeface="Times New Roman" panose="02020503050405090304" pitchFamily="18" charset="0"/>
                      </a:endParaRPr>
                    </a:p>
                    <a:p>
                      <a:pPr algn="ctr">
                        <a:spcAft>
                          <a:spcPts val="0"/>
                        </a:spcAft>
                      </a:pPr>
                      <a:r>
                        <a:rPr lang="en-US" sz="1400" b="1" dirty="0">
                          <a:latin typeface="Times New Roman" panose="02020503050405090304" pitchFamily="18" charset="0"/>
                          <a:cs typeface="Times New Roman" panose="02020503050405090304" pitchFamily="18" charset="0"/>
                        </a:rPr>
                        <a:t>Max(kW)</a:t>
                      </a:r>
                      <a:endParaRPr lang="zh-CN" altLang="en-US" sz="1400" b="1" dirty="0">
                        <a:latin typeface="Times New Roman" panose="02020503050405090304" pitchFamily="18" charset="0"/>
                        <a:cs typeface="Times New Roman" panose="02020503050405090304" pitchFamily="18" charset="0"/>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6248">
                <a:tc>
                  <a:txBody>
                    <a:bodyPr/>
                    <a:lstStyle/>
                    <a:p>
                      <a:pPr algn="ctr">
                        <a:spcAft>
                          <a:spcPts val="0"/>
                        </a:spcAft>
                      </a:pPr>
                      <a:r>
                        <a:rPr lang="en-US" sz="1200" b="1" kern="0" cap="all" dirty="0">
                          <a:solidFill>
                            <a:srgbClr val="000000"/>
                          </a:solidFill>
                          <a:effectLst/>
                          <a:latin typeface="Times New Roman" panose="02020503050405090304" pitchFamily="18" charset="0"/>
                          <a:ea typeface="等线" panose="02010600030101010101" pitchFamily="2" charset="-122"/>
                          <a:cs typeface="Times New Roman" panose="02020503050405090304" pitchFamily="18" charset="0"/>
                        </a:rPr>
                        <a:t>RFQ1/2</a:t>
                      </a:r>
                      <a:endParaRPr lang="zh-CN" sz="1200" b="1" kern="800" cap="all" dirty="0">
                        <a:effectLst/>
                        <a:latin typeface="Times New Roman" panose="02020503050405090304" pitchFamily="18" charset="0"/>
                        <a:ea typeface="等线" panose="02010600030101010101" pitchFamily="2" charset="-122"/>
                        <a:cs typeface="Times New Roman" panose="02020503050405090304" pitchFamily="18" charset="0"/>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altLang="zh-CN" sz="1200" b="1" dirty="0">
                          <a:latin typeface="Times New Roman" panose="02020503050405090304" pitchFamily="18" charset="0"/>
                          <a:cs typeface="Times New Roman" panose="02020503050405090304" pitchFamily="18" charset="0"/>
                        </a:rPr>
                        <a:t>Jun. 21, 2014</a:t>
                      </a:r>
                      <a:endParaRPr lang="zh-CN" altLang="en-US" sz="1200" b="1" dirty="0">
                        <a:latin typeface="Times New Roman" panose="02020503050405090304" pitchFamily="18" charset="0"/>
                        <a:cs typeface="Times New Roman" panose="0202050305040509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kern="0" cap="all" dirty="0">
                          <a:solidFill>
                            <a:srgbClr val="000000"/>
                          </a:solidFill>
                          <a:effectLst/>
                          <a:latin typeface="Times New Roman" panose="02020503050405090304" pitchFamily="18" charset="0"/>
                          <a:ea typeface="等线" panose="02010600030101010101" pitchFamily="2" charset="-122"/>
                          <a:cs typeface="Times New Roman" panose="02020503050405090304" pitchFamily="18" charset="0"/>
                        </a:rPr>
                        <a:t>2.15/3</a:t>
                      </a:r>
                      <a:endParaRPr lang="zh-CN" sz="1200" b="1" kern="800" cap="all" dirty="0">
                        <a:effectLst/>
                        <a:latin typeface="Times New Roman" panose="02020503050405090304" pitchFamily="18" charset="0"/>
                        <a:ea typeface="等线" panose="02010600030101010101" pitchFamily="2" charset="-122"/>
                        <a:cs typeface="Times New Roman" panose="02020503050405090304" pitchFamily="18" charset="0"/>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kern="0" cap="all" dirty="0">
                          <a:solidFill>
                            <a:srgbClr val="000000"/>
                          </a:solidFill>
                          <a:effectLst/>
                          <a:latin typeface="Times New Roman" panose="02020503050405090304" pitchFamily="18" charset="0"/>
                          <a:ea typeface="等线" panose="02010600030101010101" pitchFamily="2" charset="-122"/>
                          <a:cs typeface="Times New Roman" panose="02020503050405090304" pitchFamily="18" charset="0"/>
                        </a:rPr>
                        <a:t>2036/~200</a:t>
                      </a:r>
                      <a:endParaRPr lang="zh-CN" sz="1200" b="1" kern="800" cap="all" dirty="0">
                        <a:effectLst/>
                        <a:latin typeface="Times New Roman" panose="02020503050405090304" pitchFamily="18" charset="0"/>
                        <a:ea typeface="等线" panose="02010600030101010101" pitchFamily="2" charset="-122"/>
                        <a:cs typeface="Times New Roman" panose="02020503050405090304" pitchFamily="18" charset="0"/>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kern="0" cap="all" dirty="0">
                          <a:solidFill>
                            <a:srgbClr val="0070C0"/>
                          </a:solidFill>
                          <a:effectLst/>
                          <a:latin typeface="Times New Roman" panose="02020503050405090304" pitchFamily="18" charset="0"/>
                          <a:ea typeface="等线" panose="02010600030101010101" pitchFamily="2" charset="-122"/>
                          <a:cs typeface="Times New Roman" panose="02020503050405090304" pitchFamily="18" charset="0"/>
                        </a:rPr>
                        <a:t>90/~120</a:t>
                      </a:r>
                      <a:endParaRPr lang="zh-CN" sz="1200" b="1" kern="800" cap="all" dirty="0">
                        <a:solidFill>
                          <a:srgbClr val="0070C0"/>
                        </a:solidFill>
                        <a:effectLst/>
                        <a:latin typeface="Times New Roman" panose="02020503050405090304" pitchFamily="18" charset="0"/>
                        <a:ea typeface="等线" panose="02010600030101010101" pitchFamily="2" charset="-122"/>
                        <a:cs typeface="Times New Roman" panose="02020503050405090304" pitchFamily="18" charset="0"/>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kern="0" cap="all">
                          <a:solidFill>
                            <a:srgbClr val="FF0000"/>
                          </a:solidFill>
                          <a:effectLst/>
                          <a:latin typeface="Times New Roman" panose="02020503050405090304" pitchFamily="18" charset="0"/>
                          <a:ea typeface="等线" panose="02010600030101010101" pitchFamily="2" charset="-122"/>
                          <a:cs typeface="Times New Roman" panose="02020503050405090304" pitchFamily="18" charset="0"/>
                        </a:rPr>
                        <a:t>11</a:t>
                      </a:r>
                      <a:endParaRPr lang="zh-CN" sz="1200" b="1" kern="800" cap="all">
                        <a:effectLst/>
                        <a:latin typeface="Times New Roman" panose="02020503050405090304" pitchFamily="18" charset="0"/>
                        <a:ea typeface="等线" panose="02010600030101010101" pitchFamily="2" charset="-122"/>
                        <a:cs typeface="Times New Roman" panose="02020503050405090304" pitchFamily="18" charset="0"/>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kern="0" cap="all">
                          <a:solidFill>
                            <a:srgbClr val="FF0000"/>
                          </a:solidFill>
                          <a:effectLst/>
                          <a:latin typeface="Times New Roman" panose="02020503050405090304" pitchFamily="18" charset="0"/>
                          <a:ea typeface="等线" panose="02010600030101010101" pitchFamily="2" charset="-122"/>
                          <a:cs typeface="Times New Roman" panose="02020503050405090304" pitchFamily="18" charset="0"/>
                        </a:rPr>
                        <a:t>23</a:t>
                      </a:r>
                      <a:endParaRPr lang="zh-CN" sz="1200" b="1" kern="800" cap="all">
                        <a:effectLst/>
                        <a:latin typeface="Times New Roman" panose="02020503050405090304" pitchFamily="18" charset="0"/>
                        <a:ea typeface="等线" panose="02010600030101010101" pitchFamily="2" charset="-122"/>
                        <a:cs typeface="Times New Roman" panose="02020503050405090304" pitchFamily="18" charset="0"/>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6248">
                <a:tc>
                  <a:txBody>
                    <a:bodyPr/>
                    <a:lstStyle/>
                    <a:p>
                      <a:pPr algn="ctr">
                        <a:spcAft>
                          <a:spcPts val="0"/>
                        </a:spcAft>
                      </a:pPr>
                      <a:r>
                        <a:rPr lang="en-US" sz="1200" b="1" kern="0" cap="all" dirty="0">
                          <a:solidFill>
                            <a:srgbClr val="000000"/>
                          </a:solidFill>
                          <a:effectLst/>
                          <a:latin typeface="Times New Roman" panose="02020503050405090304" pitchFamily="18" charset="0"/>
                          <a:ea typeface="等线" panose="02010600030101010101" pitchFamily="2" charset="-122"/>
                          <a:cs typeface="Times New Roman" panose="02020503050405090304" pitchFamily="18" charset="0"/>
                        </a:rPr>
                        <a:t>TCM1</a:t>
                      </a:r>
                      <a:endParaRPr lang="zh-CN" sz="1200" b="1" kern="800" cap="all" dirty="0">
                        <a:effectLst/>
                        <a:latin typeface="Times New Roman" panose="02020503050405090304" pitchFamily="18" charset="0"/>
                        <a:ea typeface="等线" panose="02010600030101010101" pitchFamily="2" charset="-122"/>
                        <a:cs typeface="Times New Roman" panose="02020503050405090304" pitchFamily="18" charset="0"/>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altLang="zh-CN" sz="1200" b="1" dirty="0">
                          <a:latin typeface="Times New Roman" panose="02020503050405090304" pitchFamily="18" charset="0"/>
                          <a:cs typeface="Times New Roman" panose="02020503050405090304" pitchFamily="18" charset="0"/>
                        </a:rPr>
                        <a:t>Nov. 24, 2014</a:t>
                      </a:r>
                      <a:endParaRPr lang="zh-CN" altLang="en-US" sz="1200" b="1" dirty="0">
                        <a:latin typeface="Times New Roman" panose="02020503050405090304" pitchFamily="18" charset="0"/>
                        <a:cs typeface="Times New Roman" panose="0202050305040509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kern="0" cap="all">
                          <a:solidFill>
                            <a:srgbClr val="000000"/>
                          </a:solidFill>
                          <a:effectLst/>
                          <a:latin typeface="Times New Roman" panose="02020503050405090304" pitchFamily="18" charset="0"/>
                          <a:ea typeface="等线" panose="02010600030101010101" pitchFamily="2" charset="-122"/>
                          <a:cs typeface="Times New Roman" panose="02020503050405090304" pitchFamily="18" charset="0"/>
                        </a:rPr>
                        <a:t>2.55</a:t>
                      </a:r>
                      <a:endParaRPr lang="zh-CN" sz="1200" b="1" kern="800" cap="all">
                        <a:effectLst/>
                        <a:latin typeface="Times New Roman" panose="02020503050405090304" pitchFamily="18" charset="0"/>
                        <a:ea typeface="等线" panose="02010600030101010101" pitchFamily="2" charset="-122"/>
                        <a:cs typeface="Times New Roman" panose="02020503050405090304" pitchFamily="18" charset="0"/>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kern="0" cap="all">
                          <a:solidFill>
                            <a:srgbClr val="000000"/>
                          </a:solidFill>
                          <a:effectLst/>
                          <a:latin typeface="Times New Roman" panose="02020503050405090304" pitchFamily="18" charset="0"/>
                          <a:ea typeface="等线" panose="02010600030101010101" pitchFamily="2" charset="-122"/>
                          <a:cs typeface="Times New Roman" panose="02020503050405090304" pitchFamily="18" charset="0"/>
                        </a:rPr>
                        <a:t>208</a:t>
                      </a:r>
                      <a:endParaRPr lang="zh-CN" sz="1200" b="1" kern="800" cap="all">
                        <a:effectLst/>
                        <a:latin typeface="Times New Roman" panose="02020503050405090304" pitchFamily="18" charset="0"/>
                        <a:ea typeface="等线" panose="02010600030101010101" pitchFamily="2" charset="-122"/>
                        <a:cs typeface="Times New Roman" panose="02020503050405090304" pitchFamily="18" charset="0"/>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kern="0" cap="all" dirty="0">
                          <a:solidFill>
                            <a:srgbClr val="0070C0"/>
                          </a:solidFill>
                          <a:effectLst/>
                          <a:latin typeface="Times New Roman" panose="02020503050405090304" pitchFamily="18" charset="0"/>
                          <a:ea typeface="等线" panose="02010600030101010101" pitchFamily="2" charset="-122"/>
                          <a:cs typeface="Times New Roman" panose="02020503050405090304" pitchFamily="18" charset="0"/>
                        </a:rPr>
                        <a:t>22.5</a:t>
                      </a:r>
                      <a:endParaRPr lang="zh-CN" sz="1200" b="1" kern="800" cap="all" dirty="0">
                        <a:solidFill>
                          <a:srgbClr val="0070C0"/>
                        </a:solidFill>
                        <a:effectLst/>
                        <a:latin typeface="Times New Roman" panose="02020503050405090304" pitchFamily="18" charset="0"/>
                        <a:ea typeface="等线" panose="02010600030101010101" pitchFamily="2" charset="-122"/>
                        <a:cs typeface="Times New Roman" panose="02020503050405090304" pitchFamily="18" charset="0"/>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kern="0" cap="all">
                          <a:solidFill>
                            <a:srgbClr val="FF0000"/>
                          </a:solidFill>
                          <a:effectLst/>
                          <a:latin typeface="Times New Roman" panose="02020503050405090304" pitchFamily="18" charset="0"/>
                          <a:ea typeface="等线" panose="02010600030101010101" pitchFamily="2" charset="-122"/>
                          <a:cs typeface="Times New Roman" panose="02020503050405090304" pitchFamily="18" charset="0"/>
                        </a:rPr>
                        <a:t>11</a:t>
                      </a:r>
                      <a:endParaRPr lang="zh-CN" sz="1200" b="1" kern="800" cap="all">
                        <a:effectLst/>
                        <a:latin typeface="Times New Roman" panose="02020503050405090304" pitchFamily="18" charset="0"/>
                        <a:ea typeface="等线" panose="02010600030101010101" pitchFamily="2" charset="-122"/>
                        <a:cs typeface="Times New Roman" panose="02020503050405090304" pitchFamily="18" charset="0"/>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kern="0" cap="all" dirty="0">
                          <a:solidFill>
                            <a:srgbClr val="FF0000"/>
                          </a:solidFill>
                          <a:effectLst/>
                          <a:latin typeface="Times New Roman" panose="02020503050405090304" pitchFamily="18" charset="0"/>
                          <a:ea typeface="等线" panose="02010600030101010101" pitchFamily="2" charset="-122"/>
                          <a:cs typeface="Times New Roman" panose="02020503050405090304" pitchFamily="18" charset="0"/>
                        </a:rPr>
                        <a:t>28</a:t>
                      </a:r>
                      <a:endParaRPr lang="zh-CN" sz="1200" b="1" kern="800" cap="all" dirty="0">
                        <a:effectLst/>
                        <a:latin typeface="Times New Roman" panose="02020503050405090304" pitchFamily="18" charset="0"/>
                        <a:ea typeface="等线" panose="02010600030101010101" pitchFamily="2" charset="-122"/>
                        <a:cs typeface="Times New Roman" panose="02020503050405090304" pitchFamily="18" charset="0"/>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6248">
                <a:tc>
                  <a:txBody>
                    <a:bodyPr/>
                    <a:lstStyle/>
                    <a:p>
                      <a:pPr algn="ctr">
                        <a:spcAft>
                          <a:spcPts val="0"/>
                        </a:spcAft>
                      </a:pPr>
                      <a:r>
                        <a:rPr lang="en-US" sz="1200" b="1" kern="0" cap="all" dirty="0">
                          <a:solidFill>
                            <a:srgbClr val="000000"/>
                          </a:solidFill>
                          <a:effectLst/>
                          <a:latin typeface="Times New Roman" panose="02020503050405090304" pitchFamily="18" charset="0"/>
                          <a:ea typeface="等线" panose="02010600030101010101" pitchFamily="2" charset="-122"/>
                          <a:cs typeface="Times New Roman" panose="02020503050405090304" pitchFamily="18" charset="0"/>
                        </a:rPr>
                        <a:t>TCM6</a:t>
                      </a:r>
                      <a:endParaRPr lang="zh-CN" sz="1200" b="1" kern="800" cap="all" dirty="0">
                        <a:effectLst/>
                        <a:latin typeface="Times New Roman" panose="02020503050405090304" pitchFamily="18" charset="0"/>
                        <a:ea typeface="等线" panose="02010600030101010101" pitchFamily="2" charset="-122"/>
                        <a:cs typeface="Times New Roman" panose="02020503050405090304" pitchFamily="18" charset="0"/>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altLang="zh-CN" sz="1200" b="1" dirty="0">
                          <a:latin typeface="Times New Roman" panose="02020503050405090304" pitchFamily="18" charset="0"/>
                          <a:cs typeface="Times New Roman" panose="02020503050405090304" pitchFamily="18" charset="0"/>
                        </a:rPr>
                        <a:t>Jun.</a:t>
                      </a:r>
                      <a:r>
                        <a:rPr lang="en-US" altLang="zh-CN" sz="1200" b="1" baseline="0" dirty="0">
                          <a:latin typeface="Times New Roman" panose="02020503050405090304" pitchFamily="18" charset="0"/>
                          <a:cs typeface="Times New Roman" panose="02020503050405090304" pitchFamily="18" charset="0"/>
                        </a:rPr>
                        <a:t> 24, 2015</a:t>
                      </a:r>
                      <a:endParaRPr lang="zh-CN" altLang="en-US" sz="1200" b="1" dirty="0">
                        <a:latin typeface="Times New Roman" panose="02020503050405090304" pitchFamily="18" charset="0"/>
                        <a:cs typeface="Times New Roman" panose="0202050305040509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kern="0" cap="all">
                          <a:solidFill>
                            <a:srgbClr val="000000"/>
                          </a:solidFill>
                          <a:effectLst/>
                          <a:latin typeface="Times New Roman" panose="02020503050405090304" pitchFamily="18" charset="0"/>
                          <a:ea typeface="等线" panose="02010600030101010101" pitchFamily="2" charset="-122"/>
                          <a:cs typeface="Times New Roman" panose="02020503050405090304" pitchFamily="18" charset="0"/>
                        </a:rPr>
                        <a:t>5.3</a:t>
                      </a:r>
                      <a:endParaRPr lang="zh-CN" sz="1200" b="1" kern="800" cap="all">
                        <a:effectLst/>
                        <a:latin typeface="Times New Roman" panose="02020503050405090304" pitchFamily="18" charset="0"/>
                        <a:ea typeface="等线" panose="02010600030101010101" pitchFamily="2" charset="-122"/>
                        <a:cs typeface="Times New Roman" panose="02020503050405090304" pitchFamily="18" charset="0"/>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kern="0" cap="all">
                          <a:solidFill>
                            <a:srgbClr val="000000"/>
                          </a:solidFill>
                          <a:effectLst/>
                          <a:latin typeface="Times New Roman" panose="02020503050405090304" pitchFamily="18" charset="0"/>
                          <a:ea typeface="等线" panose="02010600030101010101" pitchFamily="2" charset="-122"/>
                          <a:cs typeface="Times New Roman" panose="02020503050405090304" pitchFamily="18" charset="0"/>
                        </a:rPr>
                        <a:t>400</a:t>
                      </a:r>
                      <a:endParaRPr lang="zh-CN" sz="1200" b="1" kern="800" cap="all">
                        <a:effectLst/>
                        <a:latin typeface="Times New Roman" panose="02020503050405090304" pitchFamily="18" charset="0"/>
                        <a:ea typeface="等线" panose="02010600030101010101" pitchFamily="2" charset="-122"/>
                        <a:cs typeface="Times New Roman" panose="02020503050405090304" pitchFamily="18" charset="0"/>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kern="0" cap="all" dirty="0">
                          <a:solidFill>
                            <a:srgbClr val="0070C0"/>
                          </a:solidFill>
                          <a:effectLst/>
                          <a:latin typeface="Times New Roman" panose="02020503050405090304" pitchFamily="18" charset="0"/>
                          <a:ea typeface="等线" panose="02010600030101010101" pitchFamily="2" charset="-122"/>
                          <a:cs typeface="Times New Roman" panose="02020503050405090304" pitchFamily="18" charset="0"/>
                        </a:rPr>
                        <a:t>20</a:t>
                      </a:r>
                      <a:endParaRPr lang="zh-CN" sz="1200" b="1" kern="800" cap="all" dirty="0">
                        <a:solidFill>
                          <a:srgbClr val="0070C0"/>
                        </a:solidFill>
                        <a:effectLst/>
                        <a:latin typeface="Times New Roman" panose="02020503050405090304" pitchFamily="18" charset="0"/>
                        <a:ea typeface="等线" panose="02010600030101010101" pitchFamily="2" charset="-122"/>
                        <a:cs typeface="Times New Roman" panose="02020503050405090304" pitchFamily="18" charset="0"/>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kern="0" cap="all">
                          <a:solidFill>
                            <a:srgbClr val="FF0000"/>
                          </a:solidFill>
                          <a:effectLst/>
                          <a:latin typeface="Times New Roman" panose="02020503050405090304" pitchFamily="18" charset="0"/>
                          <a:ea typeface="等线" panose="02010600030101010101" pitchFamily="2" charset="-122"/>
                          <a:cs typeface="Times New Roman" panose="02020503050405090304" pitchFamily="18" charset="0"/>
                        </a:rPr>
                        <a:t>4</a:t>
                      </a:r>
                      <a:endParaRPr lang="zh-CN" sz="1200" b="1" kern="800" cap="all">
                        <a:effectLst/>
                        <a:latin typeface="Times New Roman" panose="02020503050405090304" pitchFamily="18" charset="0"/>
                        <a:ea typeface="等线" panose="02010600030101010101" pitchFamily="2" charset="-122"/>
                        <a:cs typeface="Times New Roman" panose="02020503050405090304" pitchFamily="18" charset="0"/>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kern="0" cap="all">
                          <a:solidFill>
                            <a:srgbClr val="FF0000"/>
                          </a:solidFill>
                          <a:effectLst/>
                          <a:latin typeface="Times New Roman" panose="02020503050405090304" pitchFamily="18" charset="0"/>
                          <a:ea typeface="等线" panose="02010600030101010101" pitchFamily="2" charset="-122"/>
                          <a:cs typeface="Times New Roman" panose="02020503050405090304" pitchFamily="18" charset="0"/>
                        </a:rPr>
                        <a:t>21</a:t>
                      </a:r>
                      <a:endParaRPr lang="zh-CN" sz="1200" b="1" kern="800" cap="all">
                        <a:effectLst/>
                        <a:latin typeface="Times New Roman" panose="02020503050405090304" pitchFamily="18" charset="0"/>
                        <a:ea typeface="等线" panose="02010600030101010101" pitchFamily="2" charset="-122"/>
                        <a:cs typeface="Times New Roman" panose="02020503050405090304" pitchFamily="18" charset="0"/>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6138">
                <a:tc>
                  <a:txBody>
                    <a:bodyPr/>
                    <a:lstStyle/>
                    <a:p>
                      <a:pPr algn="ctr">
                        <a:spcAft>
                          <a:spcPts val="0"/>
                        </a:spcAft>
                      </a:pPr>
                      <a:r>
                        <a:rPr lang="en-US" sz="1200" b="1" kern="0" cap="all" dirty="0">
                          <a:solidFill>
                            <a:srgbClr val="000000"/>
                          </a:solidFill>
                          <a:effectLst/>
                          <a:latin typeface="Times New Roman" panose="02020503050405090304" pitchFamily="18" charset="0"/>
                          <a:ea typeface="等线" panose="02010600030101010101" pitchFamily="2" charset="-122"/>
                          <a:cs typeface="Times New Roman" panose="02020503050405090304" pitchFamily="18" charset="0"/>
                        </a:rPr>
                        <a:t>Inject II</a:t>
                      </a:r>
                      <a:endParaRPr lang="zh-CN" sz="1200" b="1" kern="800" cap="all" dirty="0">
                        <a:effectLst/>
                        <a:latin typeface="Times New Roman" panose="02020503050405090304" pitchFamily="18" charset="0"/>
                        <a:ea typeface="等线" panose="02010600030101010101" pitchFamily="2" charset="-122"/>
                        <a:cs typeface="Times New Roman" panose="02020503050405090304" pitchFamily="18" charset="0"/>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altLang="zh-CN" sz="1200" b="1" dirty="0">
                          <a:latin typeface="Times New Roman" panose="02020503050405090304" pitchFamily="18" charset="0"/>
                          <a:cs typeface="Times New Roman" panose="02020503050405090304" pitchFamily="18" charset="0"/>
                        </a:rPr>
                        <a:t>Sep. 24, 2016</a:t>
                      </a:r>
                      <a:endParaRPr lang="zh-CN" altLang="en-US" sz="1200" b="1" dirty="0">
                        <a:latin typeface="Times New Roman" panose="02020503050405090304" pitchFamily="18" charset="0"/>
                        <a:cs typeface="Times New Roman" panose="0202050305040509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kern="0" cap="all" dirty="0">
                          <a:solidFill>
                            <a:srgbClr val="000000"/>
                          </a:solidFill>
                          <a:effectLst/>
                          <a:latin typeface="Times New Roman" panose="02020503050405090304" pitchFamily="18" charset="0"/>
                          <a:ea typeface="等线" panose="02010600030101010101" pitchFamily="2" charset="-122"/>
                          <a:cs typeface="Times New Roman" panose="02020503050405090304" pitchFamily="18" charset="0"/>
                        </a:rPr>
                        <a:t>10.2</a:t>
                      </a:r>
                      <a:endParaRPr lang="zh-CN" sz="1200" b="1" kern="800" cap="all" dirty="0">
                        <a:effectLst/>
                        <a:latin typeface="Times New Roman" panose="02020503050405090304" pitchFamily="18" charset="0"/>
                        <a:ea typeface="等线" panose="02010600030101010101" pitchFamily="2" charset="-122"/>
                        <a:cs typeface="Times New Roman" panose="02020503050405090304" pitchFamily="18" charset="0"/>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kern="0" cap="all">
                          <a:solidFill>
                            <a:srgbClr val="000000"/>
                          </a:solidFill>
                          <a:effectLst/>
                          <a:latin typeface="Times New Roman" panose="02020503050405090304" pitchFamily="18" charset="0"/>
                          <a:ea typeface="等线" panose="02010600030101010101" pitchFamily="2" charset="-122"/>
                          <a:cs typeface="Times New Roman" panose="02020503050405090304" pitchFamily="18" charset="0"/>
                        </a:rPr>
                        <a:t>327</a:t>
                      </a:r>
                      <a:endParaRPr lang="zh-CN" sz="1200" b="1" kern="800" cap="all">
                        <a:effectLst/>
                        <a:latin typeface="Times New Roman" panose="02020503050405090304" pitchFamily="18" charset="0"/>
                        <a:ea typeface="等线" panose="02010600030101010101" pitchFamily="2" charset="-122"/>
                        <a:cs typeface="Times New Roman" panose="02020503050405090304" pitchFamily="18" charset="0"/>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kern="0" cap="all" dirty="0">
                          <a:solidFill>
                            <a:srgbClr val="0070C0"/>
                          </a:solidFill>
                          <a:effectLst/>
                          <a:latin typeface="Times New Roman" panose="02020503050405090304" pitchFamily="18" charset="0"/>
                          <a:ea typeface="等线" panose="02010600030101010101" pitchFamily="2" charset="-122"/>
                          <a:cs typeface="Times New Roman" panose="02020503050405090304" pitchFamily="18" charset="0"/>
                        </a:rPr>
                        <a:t>11</a:t>
                      </a:r>
                      <a:endParaRPr lang="zh-CN" sz="1200" b="1" kern="800" cap="all" dirty="0">
                        <a:solidFill>
                          <a:srgbClr val="0070C0"/>
                        </a:solidFill>
                        <a:effectLst/>
                        <a:latin typeface="Times New Roman" panose="02020503050405090304" pitchFamily="18" charset="0"/>
                        <a:ea typeface="等线" panose="02010600030101010101" pitchFamily="2" charset="-122"/>
                        <a:cs typeface="Times New Roman" panose="02020503050405090304" pitchFamily="18" charset="0"/>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kern="0" cap="all">
                          <a:solidFill>
                            <a:srgbClr val="FF0000"/>
                          </a:solidFill>
                          <a:effectLst/>
                          <a:latin typeface="Times New Roman" panose="02020503050405090304" pitchFamily="18" charset="0"/>
                          <a:ea typeface="等线" panose="02010600030101010101" pitchFamily="2" charset="-122"/>
                          <a:cs typeface="Times New Roman" panose="02020503050405090304" pitchFamily="18" charset="0"/>
                        </a:rPr>
                        <a:t>2.7</a:t>
                      </a:r>
                      <a:endParaRPr lang="zh-CN" sz="1200" b="1" kern="800" cap="all">
                        <a:effectLst/>
                        <a:latin typeface="Times New Roman" panose="02020503050405090304" pitchFamily="18" charset="0"/>
                        <a:ea typeface="等线" panose="02010600030101010101" pitchFamily="2" charset="-122"/>
                        <a:cs typeface="Times New Roman" panose="02020503050405090304" pitchFamily="18" charset="0"/>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kern="0" cap="all">
                          <a:solidFill>
                            <a:srgbClr val="FF0000"/>
                          </a:solidFill>
                          <a:effectLst/>
                          <a:latin typeface="Times New Roman" panose="02020503050405090304" pitchFamily="18" charset="0"/>
                          <a:ea typeface="等线" panose="02010600030101010101" pitchFamily="2" charset="-122"/>
                          <a:cs typeface="Times New Roman" panose="02020503050405090304" pitchFamily="18" charset="0"/>
                        </a:rPr>
                        <a:t>26</a:t>
                      </a:r>
                      <a:endParaRPr lang="zh-CN" sz="1200" b="1" kern="800" cap="all">
                        <a:effectLst/>
                        <a:latin typeface="Times New Roman" panose="02020503050405090304" pitchFamily="18" charset="0"/>
                        <a:ea typeface="等线" panose="02010600030101010101" pitchFamily="2" charset="-122"/>
                        <a:cs typeface="Times New Roman" panose="02020503050405090304" pitchFamily="18" charset="0"/>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6138">
                <a:tc>
                  <a:txBody>
                    <a:bodyPr/>
                    <a:lstStyle/>
                    <a:p>
                      <a:pPr algn="ctr">
                        <a:spcAft>
                          <a:spcPts val="0"/>
                        </a:spcAft>
                      </a:pPr>
                      <a:r>
                        <a:rPr lang="en-US" sz="1200" b="1" kern="0" cap="all" dirty="0" err="1">
                          <a:solidFill>
                            <a:srgbClr val="000000"/>
                          </a:solidFill>
                          <a:effectLst/>
                          <a:latin typeface="Times New Roman" panose="02020503050405090304" pitchFamily="18" charset="0"/>
                          <a:ea typeface="等线" panose="02010600030101010101" pitchFamily="2" charset="-122"/>
                          <a:cs typeface="Times New Roman" panose="02020503050405090304" pitchFamily="18" charset="0"/>
                        </a:rPr>
                        <a:t>CAfE</a:t>
                      </a:r>
                      <a:endParaRPr lang="zh-CN" sz="1200" b="1" kern="800" cap="all" dirty="0">
                        <a:effectLst/>
                        <a:latin typeface="Times New Roman" panose="02020503050405090304" pitchFamily="18" charset="0"/>
                        <a:ea typeface="等线" panose="02010600030101010101" pitchFamily="2" charset="-122"/>
                        <a:cs typeface="Times New Roman" panose="02020503050405090304" pitchFamily="18" charset="0"/>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buNone/>
                      </a:pPr>
                      <a:r>
                        <a:rPr lang="en-US" altLang="zh-CN" sz="1200" b="1" dirty="0">
                          <a:latin typeface="Times New Roman" panose="02020503050405090304" pitchFamily="18" charset="0"/>
                          <a:cs typeface="Times New Roman" panose="02020503050405090304" pitchFamily="18" charset="0"/>
                        </a:rPr>
                        <a:t>Jun.</a:t>
                      </a:r>
                      <a:r>
                        <a:rPr lang="en-US" altLang="zh-CN" sz="1200" b="1" baseline="0" dirty="0">
                          <a:latin typeface="Times New Roman" panose="02020503050405090304" pitchFamily="18" charset="0"/>
                          <a:cs typeface="Times New Roman" panose="02020503050405090304" pitchFamily="18" charset="0"/>
                        </a:rPr>
                        <a:t> 7</a:t>
                      </a:r>
                      <a:r>
                        <a:rPr lang="en-US" altLang="zh-CN" sz="1200" b="1" dirty="0">
                          <a:latin typeface="Times New Roman" panose="02020503050405090304" pitchFamily="18" charset="0"/>
                          <a:cs typeface="Times New Roman" panose="02020503050405090304" pitchFamily="18" charset="0"/>
                        </a:rPr>
                        <a:t>, 2017</a:t>
                      </a:r>
                      <a:endParaRPr lang="en-US" altLang="zh-CN" sz="1200" b="1" dirty="0">
                        <a:latin typeface="Times New Roman" panose="02020503050405090304" pitchFamily="18" charset="0"/>
                        <a:cs typeface="Times New Roman" panose="0202050305040509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kern="0" cap="all" dirty="0">
                          <a:solidFill>
                            <a:srgbClr val="000000"/>
                          </a:solidFill>
                          <a:effectLst/>
                          <a:latin typeface="Times New Roman" panose="02020503050405090304" pitchFamily="18" charset="0"/>
                          <a:ea typeface="等线" panose="02010600030101010101" pitchFamily="2" charset="-122"/>
                          <a:cs typeface="Times New Roman" panose="02020503050405090304" pitchFamily="18" charset="0"/>
                        </a:rPr>
                        <a:t>26.1</a:t>
                      </a:r>
                      <a:endParaRPr lang="zh-CN" sz="1200" b="1" kern="800" cap="all" dirty="0">
                        <a:effectLst/>
                        <a:latin typeface="Times New Roman" panose="02020503050405090304" pitchFamily="18" charset="0"/>
                        <a:ea typeface="等线" panose="02010600030101010101" pitchFamily="2" charset="-122"/>
                        <a:cs typeface="Times New Roman" panose="02020503050405090304" pitchFamily="18" charset="0"/>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CN" sz="1200" b="1" kern="0" cap="all" dirty="0">
                          <a:solidFill>
                            <a:srgbClr val="000000"/>
                          </a:solidFill>
                          <a:effectLst/>
                          <a:latin typeface="Times New Roman" panose="02020503050405090304" pitchFamily="18" charset="0"/>
                          <a:ea typeface="等线" panose="02010600030101010101" pitchFamily="2" charset="-122"/>
                          <a:cs typeface="Times New Roman" panose="02020503050405090304" pitchFamily="18" charset="0"/>
                        </a:rPr>
                        <a:t>~500</a:t>
                      </a:r>
                      <a:endParaRPr lang="zh-CN" sz="1200" b="1" kern="800" cap="all" dirty="0">
                        <a:effectLst/>
                        <a:latin typeface="Times New Roman" panose="02020503050405090304" pitchFamily="18" charset="0"/>
                        <a:ea typeface="等线" panose="02010600030101010101" pitchFamily="2" charset="-122"/>
                        <a:cs typeface="Times New Roman" panose="02020503050405090304" pitchFamily="18" charset="0"/>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kern="0" cap="all" dirty="0">
                          <a:solidFill>
                            <a:srgbClr val="0070C0"/>
                          </a:solidFill>
                          <a:effectLst/>
                          <a:latin typeface="Times New Roman" panose="02020503050405090304" pitchFamily="18" charset="0"/>
                          <a:ea typeface="等线" panose="02010600030101010101" pitchFamily="2" charset="-122"/>
                          <a:cs typeface="Times New Roman" panose="02020503050405090304" pitchFamily="18" charset="0"/>
                        </a:rPr>
                        <a:t>~140</a:t>
                      </a:r>
                      <a:endParaRPr lang="zh-CN" sz="1200" b="1" kern="800" cap="all" dirty="0">
                        <a:solidFill>
                          <a:srgbClr val="0070C0"/>
                        </a:solidFill>
                        <a:effectLst/>
                        <a:latin typeface="Times New Roman" panose="02020503050405090304" pitchFamily="18" charset="0"/>
                        <a:ea typeface="等线" panose="02010600030101010101" pitchFamily="2" charset="-122"/>
                        <a:cs typeface="Times New Roman" panose="02020503050405090304" pitchFamily="18" charset="0"/>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CN" sz="1200" b="1" kern="0" cap="all" dirty="0">
                          <a:solidFill>
                            <a:srgbClr val="FF0000"/>
                          </a:solidFill>
                          <a:effectLst/>
                          <a:latin typeface="Times New Roman" panose="02020503050405090304" pitchFamily="18" charset="0"/>
                          <a:ea typeface="等线" panose="02010600030101010101" pitchFamily="2" charset="-122"/>
                          <a:cs typeface="Times New Roman" panose="02020503050405090304" pitchFamily="18" charset="0"/>
                        </a:rPr>
                        <a:t>2.55</a:t>
                      </a:r>
                      <a:endParaRPr lang="zh-CN" sz="1200" b="1" kern="800" cap="all" dirty="0">
                        <a:effectLst/>
                        <a:latin typeface="Times New Roman" panose="02020503050405090304" pitchFamily="18" charset="0"/>
                        <a:ea typeface="等线" panose="02010600030101010101" pitchFamily="2" charset="-122"/>
                        <a:cs typeface="Times New Roman" panose="02020503050405090304" pitchFamily="18" charset="0"/>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kern="0" cap="all" dirty="0">
                          <a:solidFill>
                            <a:srgbClr val="FF0000"/>
                          </a:solidFill>
                          <a:effectLst/>
                          <a:latin typeface="Times New Roman" panose="02020503050405090304" pitchFamily="18" charset="0"/>
                          <a:ea typeface="等线" panose="02010600030101010101" pitchFamily="2" charset="-122"/>
                          <a:cs typeface="Times New Roman" panose="02020503050405090304" pitchFamily="18" charset="0"/>
                        </a:rPr>
                        <a:t>45</a:t>
                      </a:r>
                      <a:endParaRPr lang="zh-CN" sz="1200" b="1" kern="800" cap="all" dirty="0">
                        <a:effectLst/>
                        <a:latin typeface="Times New Roman" panose="02020503050405090304" pitchFamily="18" charset="0"/>
                        <a:ea typeface="等线" panose="02010600030101010101" pitchFamily="2" charset="-122"/>
                        <a:cs typeface="Times New Roman" panose="02020503050405090304" pitchFamily="18" charset="0"/>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pSp>
        <p:nvGrpSpPr>
          <p:cNvPr id="30" name="组 18"/>
          <p:cNvGrpSpPr/>
          <p:nvPr/>
        </p:nvGrpSpPr>
        <p:grpSpPr>
          <a:xfrm>
            <a:off x="166024" y="2624204"/>
            <a:ext cx="4643319" cy="1215888"/>
            <a:chOff x="431835" y="1807361"/>
            <a:chExt cx="6191092" cy="1621183"/>
          </a:xfrm>
        </p:grpSpPr>
        <p:sp>
          <p:nvSpPr>
            <p:cNvPr id="31" name="TextBox 17"/>
            <p:cNvSpPr txBox="1"/>
            <p:nvPr/>
          </p:nvSpPr>
          <p:spPr bwMode="auto">
            <a:xfrm>
              <a:off x="431835" y="2361585"/>
              <a:ext cx="464229" cy="697628"/>
            </a:xfrm>
            <a:prstGeom prst="rect">
              <a:avLst/>
            </a:prstGeom>
            <a:noFill/>
            <a:ln w="9525">
              <a:noFill/>
              <a:miter lim="800000"/>
            </a:ln>
          </p:spPr>
          <p:txBody>
            <a:bodyPr wrap="none" rtlCol="0">
              <a:spAutoFit/>
            </a:bodyPr>
            <a:lstStyle/>
            <a:p>
              <a:r>
                <a:rPr lang="en-US" altLang="zh-CN" sz="2800" b="1" dirty="0">
                  <a:solidFill>
                    <a:prstClr val="black"/>
                  </a:solidFill>
                  <a:latin typeface="Arial Narrow" panose="020B0606020202030204" pitchFamily="34" charset="0"/>
                  <a:ea typeface="楷体_GB2312" pitchFamily="49" charset="-122"/>
                  <a:cs typeface="Times New Roman" panose="02020503050405090304" pitchFamily="18" charset="0"/>
                </a:rPr>
                <a:t>3</a:t>
              </a:r>
              <a:endParaRPr lang="zh-CN" altLang="en-US" sz="2800" b="1" dirty="0">
                <a:solidFill>
                  <a:prstClr val="black"/>
                </a:solidFill>
                <a:latin typeface="Arial Narrow" panose="020B0606020202030204" pitchFamily="34" charset="0"/>
                <a:ea typeface="楷体_GB2312" pitchFamily="49" charset="-122"/>
                <a:cs typeface="Times New Roman" panose="02020503050405090304" pitchFamily="18" charset="0"/>
              </a:endParaRPr>
            </a:p>
          </p:txBody>
        </p:sp>
        <p:grpSp>
          <p:nvGrpSpPr>
            <p:cNvPr id="32" name="组 1"/>
            <p:cNvGrpSpPr/>
            <p:nvPr/>
          </p:nvGrpSpPr>
          <p:grpSpPr>
            <a:xfrm>
              <a:off x="869723" y="1807361"/>
              <a:ext cx="5753204" cy="1621183"/>
              <a:chOff x="-597948" y="2826171"/>
              <a:chExt cx="5753204" cy="1621183"/>
            </a:xfrm>
          </p:grpSpPr>
          <p:grpSp>
            <p:nvGrpSpPr>
              <p:cNvPr id="33" name="组 20"/>
              <p:cNvGrpSpPr/>
              <p:nvPr/>
            </p:nvGrpSpPr>
            <p:grpSpPr>
              <a:xfrm>
                <a:off x="-597948" y="3295764"/>
                <a:ext cx="4954094" cy="1151590"/>
                <a:chOff x="-475860" y="2284117"/>
                <a:chExt cx="4620894" cy="1224365"/>
              </a:xfrm>
            </p:grpSpPr>
            <p:pic>
              <p:nvPicPr>
                <p:cNvPr id="35" name="图片 34"/>
                <p:cNvPicPr>
                  <a:picLocks noChangeAspect="1"/>
                </p:cNvPicPr>
                <p:nvPr/>
              </p:nvPicPr>
              <p:blipFill>
                <a:blip r:embed="rId3" cstate="screen"/>
                <a:stretch>
                  <a:fillRect/>
                </a:stretch>
              </p:blipFill>
              <p:spPr>
                <a:xfrm rot="21420000">
                  <a:off x="-475860" y="2284117"/>
                  <a:ext cx="4212457" cy="1222091"/>
                </a:xfrm>
                <a:prstGeom prst="rect">
                  <a:avLst/>
                </a:prstGeom>
              </p:spPr>
            </p:pic>
            <p:sp>
              <p:nvSpPr>
                <p:cNvPr id="36" name="文本框 35"/>
                <p:cNvSpPr txBox="1"/>
                <p:nvPr/>
              </p:nvSpPr>
              <p:spPr bwMode="auto">
                <a:xfrm>
                  <a:off x="2250729" y="3115810"/>
                  <a:ext cx="1894305" cy="392672"/>
                </a:xfrm>
                <a:prstGeom prst="rect">
                  <a:avLst/>
                </a:prstGeom>
                <a:noFill/>
                <a:ln w="9525">
                  <a:noFill/>
                  <a:miter lim="800000"/>
                </a:ln>
              </p:spPr>
              <p:txBody>
                <a:bodyPr wrap="none" rtlCol="0">
                  <a:spAutoFit/>
                  <a:scene3d>
                    <a:camera prst="orthographicFront">
                      <a:rot lat="0" lon="0" rev="660000"/>
                    </a:camera>
                    <a:lightRig rig="threePt" dir="t"/>
                  </a:scene3d>
                </a:bodyPr>
                <a:lstStyle/>
                <a:p>
                  <a:r>
                    <a:rPr lang="en-US" altLang="zh-CN" sz="1200" dirty="0">
                      <a:ea typeface="楷体_GB2312" pitchFamily="49" charset="-122"/>
                      <a:cs typeface="Times New Roman" panose="02020503050405090304" pitchFamily="18" charset="0"/>
                    </a:rPr>
                    <a:t>162.5 MHz HWR010</a:t>
                  </a:r>
                  <a:endParaRPr lang="zh-CN" altLang="en-US" sz="1200" dirty="0">
                    <a:ea typeface="楷体_GB2312" pitchFamily="49" charset="-122"/>
                    <a:cs typeface="Times New Roman" panose="02020503050405090304" pitchFamily="18" charset="0"/>
                  </a:endParaRPr>
                </a:p>
              </p:txBody>
            </p:sp>
          </p:grpSp>
          <p:pic>
            <p:nvPicPr>
              <p:cNvPr id="34" name="pasted-image.png"/>
              <p:cNvPicPr>
                <a:picLocks noChangeAspect="1"/>
              </p:cNvPicPr>
              <p:nvPr/>
            </p:nvPicPr>
            <p:blipFill rotWithShape="1">
              <a:blip r:embed="rId4" cstate="screen"/>
              <a:srcRect/>
              <a:stretch>
                <a:fillRect/>
              </a:stretch>
            </p:blipFill>
            <p:spPr>
              <a:xfrm>
                <a:off x="2941766" y="2826171"/>
                <a:ext cx="2213490" cy="1135409"/>
              </a:xfrm>
              <a:prstGeom prst="rect">
                <a:avLst/>
              </a:prstGeom>
              <a:ln w="12700">
                <a:miter lim="400000"/>
                <a:headEnd/>
                <a:tailEnd/>
              </a:ln>
            </p:spPr>
          </p:pic>
        </p:grpSp>
      </p:grpSp>
      <p:grpSp>
        <p:nvGrpSpPr>
          <p:cNvPr id="37" name="组 5"/>
          <p:cNvGrpSpPr/>
          <p:nvPr/>
        </p:nvGrpSpPr>
        <p:grpSpPr>
          <a:xfrm>
            <a:off x="187943" y="1942441"/>
            <a:ext cx="3280454" cy="902247"/>
            <a:chOff x="-101682" y="2029523"/>
            <a:chExt cx="4373939" cy="1202996"/>
          </a:xfrm>
        </p:grpSpPr>
        <p:sp>
          <p:nvSpPr>
            <p:cNvPr id="38" name="TextBox 16"/>
            <p:cNvSpPr txBox="1"/>
            <p:nvPr/>
          </p:nvSpPr>
          <p:spPr bwMode="auto">
            <a:xfrm>
              <a:off x="-101682" y="2264128"/>
              <a:ext cx="464229" cy="697628"/>
            </a:xfrm>
            <a:prstGeom prst="rect">
              <a:avLst/>
            </a:prstGeom>
            <a:noFill/>
            <a:ln w="9525">
              <a:noFill/>
              <a:miter lim="800000"/>
            </a:ln>
          </p:spPr>
          <p:txBody>
            <a:bodyPr wrap="none" rtlCol="0">
              <a:spAutoFit/>
            </a:bodyPr>
            <a:lstStyle/>
            <a:p>
              <a:r>
                <a:rPr lang="en-US" sz="2800" b="1" dirty="0">
                  <a:solidFill>
                    <a:prstClr val="black"/>
                  </a:solidFill>
                  <a:latin typeface="Arial Narrow" panose="020B0606020202030204" pitchFamily="34" charset="0"/>
                  <a:ea typeface="楷体_GB2312" pitchFamily="49" charset="-122"/>
                  <a:cs typeface="Times New Roman" panose="02020503050405090304" pitchFamily="18" charset="0"/>
                </a:rPr>
                <a:t>2</a:t>
              </a:r>
              <a:endParaRPr lang="en-US" sz="2800" b="1" dirty="0">
                <a:solidFill>
                  <a:prstClr val="black"/>
                </a:solidFill>
                <a:latin typeface="Arial Narrow" panose="020B0606020202030204" pitchFamily="34" charset="0"/>
                <a:ea typeface="楷体_GB2312" pitchFamily="49" charset="-122"/>
                <a:cs typeface="Times New Roman" panose="02020503050405090304" pitchFamily="18" charset="0"/>
              </a:endParaRPr>
            </a:p>
          </p:txBody>
        </p:sp>
        <p:grpSp>
          <p:nvGrpSpPr>
            <p:cNvPr id="39" name="组 15"/>
            <p:cNvGrpSpPr/>
            <p:nvPr/>
          </p:nvGrpSpPr>
          <p:grpSpPr>
            <a:xfrm>
              <a:off x="385544" y="2029523"/>
              <a:ext cx="3886713" cy="1202996"/>
              <a:chOff x="441759" y="908720"/>
              <a:chExt cx="3625302" cy="1279019"/>
            </a:xfrm>
          </p:grpSpPr>
          <p:pic>
            <p:nvPicPr>
              <p:cNvPr id="40" name="图片 39"/>
              <p:cNvPicPr>
                <a:picLocks noChangeAspect="1"/>
              </p:cNvPicPr>
              <p:nvPr/>
            </p:nvPicPr>
            <p:blipFill>
              <a:blip r:embed="rId5" cstate="screen"/>
              <a:stretch>
                <a:fillRect/>
              </a:stretch>
            </p:blipFill>
            <p:spPr>
              <a:xfrm>
                <a:off x="441759" y="908720"/>
                <a:ext cx="3625302" cy="1274869"/>
              </a:xfrm>
              <a:prstGeom prst="rect">
                <a:avLst/>
              </a:prstGeom>
            </p:spPr>
          </p:pic>
          <p:sp>
            <p:nvSpPr>
              <p:cNvPr id="41" name="文本框 40"/>
              <p:cNvSpPr txBox="1"/>
              <p:nvPr/>
            </p:nvSpPr>
            <p:spPr bwMode="auto">
              <a:xfrm>
                <a:off x="1971616" y="1795067"/>
                <a:ext cx="1894305" cy="392672"/>
              </a:xfrm>
              <a:prstGeom prst="rect">
                <a:avLst/>
              </a:prstGeom>
              <a:noFill/>
              <a:ln w="9525">
                <a:noFill/>
                <a:miter lim="800000"/>
              </a:ln>
            </p:spPr>
            <p:txBody>
              <a:bodyPr wrap="none" rtlCol="0">
                <a:spAutoFit/>
                <a:scene3d>
                  <a:camera prst="orthographicFront">
                    <a:rot lat="0" lon="0" rev="660000"/>
                  </a:camera>
                  <a:lightRig rig="threePt" dir="t"/>
                </a:scene3d>
              </a:bodyPr>
              <a:lstStyle/>
              <a:p>
                <a:r>
                  <a:rPr lang="en-US" altLang="zh-CN" sz="1200" dirty="0">
                    <a:ea typeface="楷体_GB2312" pitchFamily="49" charset="-122"/>
                    <a:cs typeface="Times New Roman" panose="02020503050405090304" pitchFamily="18" charset="0"/>
                  </a:rPr>
                  <a:t>162.5 MHz HWR010</a:t>
                </a:r>
                <a:endParaRPr lang="zh-CN" altLang="en-US" sz="1200" dirty="0">
                  <a:ea typeface="楷体_GB2312" pitchFamily="49" charset="-122"/>
                  <a:cs typeface="Times New Roman" panose="02020503050405090304" pitchFamily="18" charset="0"/>
                </a:endParaRPr>
              </a:p>
            </p:txBody>
          </p:sp>
        </p:grpSp>
      </p:grpSp>
      <p:grpSp>
        <p:nvGrpSpPr>
          <p:cNvPr id="42" name="组 38"/>
          <p:cNvGrpSpPr/>
          <p:nvPr/>
        </p:nvGrpSpPr>
        <p:grpSpPr>
          <a:xfrm>
            <a:off x="166024" y="957637"/>
            <a:ext cx="2545525" cy="975570"/>
            <a:chOff x="218025" y="1686860"/>
            <a:chExt cx="2545525" cy="975570"/>
          </a:xfrm>
        </p:grpSpPr>
        <p:grpSp>
          <p:nvGrpSpPr>
            <p:cNvPr id="43" name="组 28"/>
            <p:cNvGrpSpPr/>
            <p:nvPr/>
          </p:nvGrpSpPr>
          <p:grpSpPr>
            <a:xfrm>
              <a:off x="218025" y="1686860"/>
              <a:ext cx="2528279" cy="929674"/>
              <a:chOff x="218025" y="1686860"/>
              <a:chExt cx="2528279" cy="929674"/>
            </a:xfrm>
          </p:grpSpPr>
          <p:sp>
            <p:nvSpPr>
              <p:cNvPr id="45" name="TextBox 16"/>
              <p:cNvSpPr txBox="1"/>
              <p:nvPr/>
            </p:nvSpPr>
            <p:spPr bwMode="auto">
              <a:xfrm>
                <a:off x="218025" y="1810019"/>
                <a:ext cx="348172" cy="523220"/>
              </a:xfrm>
              <a:prstGeom prst="rect">
                <a:avLst/>
              </a:prstGeom>
              <a:noFill/>
              <a:ln w="9525">
                <a:noFill/>
                <a:miter lim="800000"/>
              </a:ln>
            </p:spPr>
            <p:txBody>
              <a:bodyPr wrap="none" rtlCol="0">
                <a:spAutoFit/>
              </a:bodyPr>
              <a:lstStyle/>
              <a:p>
                <a:r>
                  <a:rPr lang="en-US" sz="2800" b="1" dirty="0">
                    <a:solidFill>
                      <a:prstClr val="black"/>
                    </a:solidFill>
                    <a:latin typeface="Arial Narrow" panose="020B0606020202030204" pitchFamily="34" charset="0"/>
                    <a:ea typeface="楷体_GB2312" pitchFamily="49" charset="-122"/>
                    <a:cs typeface="Times New Roman" panose="02020503050405090304" pitchFamily="18" charset="0"/>
                  </a:rPr>
                  <a:t>1</a:t>
                </a:r>
                <a:endParaRPr lang="en-US" sz="2800" b="1" dirty="0">
                  <a:solidFill>
                    <a:prstClr val="black"/>
                  </a:solidFill>
                  <a:latin typeface="Arial Narrow" panose="020B0606020202030204" pitchFamily="34" charset="0"/>
                  <a:ea typeface="楷体_GB2312" pitchFamily="49" charset="-122"/>
                  <a:cs typeface="Times New Roman" panose="02020503050405090304" pitchFamily="18" charset="0"/>
                </a:endParaRPr>
              </a:p>
            </p:txBody>
          </p:sp>
          <p:pic>
            <p:nvPicPr>
              <p:cNvPr id="46" name="图片 45"/>
              <p:cNvPicPr>
                <a:picLocks noChangeAspect="1"/>
              </p:cNvPicPr>
              <p:nvPr/>
            </p:nvPicPr>
            <p:blipFill>
              <a:blip r:embed="rId6" cstate="screen">
                <a:alphaModFix amt="98000"/>
                <a:extLst>
                  <a:ext uri="{BEBA8EAE-BF5A-486C-A8C5-ECC9F3942E4B}">
                    <a14:imgProps xmlns:a14="http://schemas.microsoft.com/office/drawing/2010/main">
                      <a14:imgLayer r:embed="rId7">
                        <a14:imgEffect>
                          <a14:brightnessContrast bright="46000" contrast="-46000"/>
                        </a14:imgEffect>
                        <a14:imgEffect>
                          <a14:sharpenSoften amount="96000"/>
                        </a14:imgEffect>
                      </a14:imgLayer>
                    </a14:imgProps>
                  </a:ext>
                </a:extLst>
              </a:blip>
              <a:stretch>
                <a:fillRect/>
              </a:stretch>
            </p:blipFill>
            <p:spPr>
              <a:xfrm>
                <a:off x="531196" y="1686860"/>
                <a:ext cx="2215108" cy="929674"/>
              </a:xfrm>
              <a:prstGeom prst="rect">
                <a:avLst/>
              </a:prstGeom>
            </p:spPr>
          </p:pic>
        </p:grpSp>
        <p:sp>
          <p:nvSpPr>
            <p:cNvPr id="44" name="文本框 43"/>
            <p:cNvSpPr txBox="1"/>
            <p:nvPr/>
          </p:nvSpPr>
          <p:spPr bwMode="auto">
            <a:xfrm>
              <a:off x="1025965" y="2400820"/>
              <a:ext cx="1737585" cy="261610"/>
            </a:xfrm>
            <a:prstGeom prst="rect">
              <a:avLst/>
            </a:prstGeom>
            <a:noFill/>
            <a:ln w="9525">
              <a:noFill/>
              <a:miter lim="800000"/>
            </a:ln>
          </p:spPr>
          <p:txBody>
            <a:bodyPr wrap="square" rtlCol="0">
              <a:spAutoFit/>
              <a:scene3d>
                <a:camera prst="orthographicFront">
                  <a:rot lat="0" lon="0" rev="660000"/>
                </a:camera>
                <a:lightRig rig="threePt" dir="t"/>
              </a:scene3d>
            </a:bodyPr>
            <a:lstStyle/>
            <a:p>
              <a:r>
                <a:rPr lang="en-US" altLang="zh-CN" sz="1100" dirty="0">
                  <a:ea typeface="楷体_GB2312" pitchFamily="49" charset="-122"/>
                  <a:cs typeface="Times New Roman" panose="02020503050405090304" pitchFamily="18" charset="0"/>
                </a:rPr>
                <a:t>162.5 MHz RFQ</a:t>
              </a:r>
              <a:endParaRPr lang="zh-CN" altLang="en-US" sz="1100" dirty="0">
                <a:ea typeface="楷体_GB2312" pitchFamily="49" charset="-122"/>
                <a:cs typeface="Times New Roman" panose="02020503050405090304" pitchFamily="18" charset="0"/>
              </a:endParaRPr>
            </a:p>
          </p:txBody>
        </p:sp>
      </p:grpSp>
      <p:sp>
        <p:nvSpPr>
          <p:cNvPr id="3" name="TextBox 2"/>
          <p:cNvSpPr txBox="1"/>
          <p:nvPr/>
        </p:nvSpPr>
        <p:spPr>
          <a:xfrm>
            <a:off x="3149226" y="5965458"/>
            <a:ext cx="8256363" cy="523220"/>
          </a:xfrm>
          <a:prstGeom prst="rect">
            <a:avLst/>
          </a:prstGeom>
          <a:noFill/>
        </p:spPr>
        <p:txBody>
          <a:bodyPr wrap="none" rtlCol="0">
            <a:spAutoFit/>
          </a:bodyPr>
          <a:lstStyle/>
          <a:p>
            <a:r>
              <a:rPr lang="en-US" sz="2800" b="1" dirty="0">
                <a:solidFill>
                  <a:srgbClr val="0000FF"/>
                </a:solidFill>
                <a:latin typeface="+mj-lt"/>
              </a:rPr>
              <a:t>Commissioning Goal: Higher power, Higher stability</a:t>
            </a:r>
            <a:endParaRPr lang="en-US" sz="2800" b="1" dirty="0">
              <a:solidFill>
                <a:srgbClr val="0000FF"/>
              </a:solidFill>
              <a:latin typeface="+mj-lt"/>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normAutofit fontScale="90000"/>
          </a:bodyPr>
          <a:lstStyle/>
          <a:p>
            <a:r>
              <a:rPr kumimoji="1" lang="en-US" altLang="zh-CN" dirty="0">
                <a:latin typeface="+mj-lt"/>
              </a:rPr>
              <a:t>Operation Reliability Test with high power in 2019</a:t>
            </a:r>
            <a:endParaRPr kumimoji="1" lang="zh-CN" altLang="en-US" dirty="0">
              <a:latin typeface="+mj-lt"/>
            </a:endParaRPr>
          </a:p>
        </p:txBody>
      </p:sp>
      <p:pic>
        <p:nvPicPr>
          <p:cNvPr id="15" name="图片 14"/>
          <p:cNvPicPr>
            <a:picLocks noChangeAspect="1"/>
          </p:cNvPicPr>
          <p:nvPr/>
        </p:nvPicPr>
        <p:blipFill>
          <a:blip r:embed="rId1"/>
          <a:stretch>
            <a:fillRect/>
          </a:stretch>
        </p:blipFill>
        <p:spPr>
          <a:xfrm>
            <a:off x="442765" y="833683"/>
            <a:ext cx="11306470" cy="5597009"/>
          </a:xfrm>
          <a:prstGeom prst="rect">
            <a:avLst/>
          </a:prstGeom>
        </p:spPr>
      </p:pic>
      <p:sp>
        <p:nvSpPr>
          <p:cNvPr id="16" name="文本框 15"/>
          <p:cNvSpPr txBox="1"/>
          <p:nvPr/>
        </p:nvSpPr>
        <p:spPr>
          <a:xfrm>
            <a:off x="1930615" y="1388633"/>
            <a:ext cx="3939108" cy="400110"/>
          </a:xfrm>
          <a:prstGeom prst="rect">
            <a:avLst/>
          </a:prstGeom>
          <a:noFill/>
        </p:spPr>
        <p:txBody>
          <a:bodyPr wrap="square" rtlCol="0">
            <a:spAutoFit/>
          </a:bodyPr>
          <a:lstStyle/>
          <a:p>
            <a:r>
              <a:rPr lang="en-US" altLang="zh-CN" sz="2000" b="1" dirty="0">
                <a:solidFill>
                  <a:srgbClr val="0000FF"/>
                </a:solidFill>
                <a:latin typeface="+mj-lt"/>
                <a:ea typeface="+mj-ea"/>
              </a:rPr>
              <a:t>Fist stage</a:t>
            </a:r>
            <a:r>
              <a:rPr lang="zh-CN" altLang="en-US" sz="2000" b="1" dirty="0">
                <a:solidFill>
                  <a:srgbClr val="0000FF"/>
                </a:solidFill>
                <a:latin typeface="+mj-lt"/>
                <a:ea typeface="+mj-ea"/>
              </a:rPr>
              <a:t>（</a:t>
            </a:r>
            <a:r>
              <a:rPr lang="en-US" altLang="zh-CN" sz="2000" b="1" dirty="0">
                <a:solidFill>
                  <a:srgbClr val="0000FF"/>
                </a:solidFill>
                <a:latin typeface="+mj-lt"/>
                <a:ea typeface="+mj-ea"/>
              </a:rPr>
              <a:t>15.8MeV@2.0mA</a:t>
            </a:r>
            <a:r>
              <a:rPr lang="zh-CN" altLang="en-US" sz="1400" b="1" dirty="0">
                <a:solidFill>
                  <a:srgbClr val="0000FF"/>
                </a:solidFill>
                <a:latin typeface="+mj-lt"/>
                <a:ea typeface="+mj-ea"/>
              </a:rPr>
              <a:t>）</a:t>
            </a:r>
            <a:endParaRPr lang="zh-CN" altLang="en-US" sz="1400" b="1" dirty="0">
              <a:solidFill>
                <a:srgbClr val="0000FF"/>
              </a:solidFill>
              <a:latin typeface="+mj-lt"/>
              <a:ea typeface="+mj-ea"/>
            </a:endParaRPr>
          </a:p>
        </p:txBody>
      </p:sp>
      <p:sp>
        <p:nvSpPr>
          <p:cNvPr id="17" name="文本框 16"/>
          <p:cNvSpPr txBox="1"/>
          <p:nvPr/>
        </p:nvSpPr>
        <p:spPr>
          <a:xfrm>
            <a:off x="7357573" y="1388633"/>
            <a:ext cx="4110724" cy="400110"/>
          </a:xfrm>
          <a:prstGeom prst="rect">
            <a:avLst/>
          </a:prstGeom>
          <a:noFill/>
        </p:spPr>
        <p:txBody>
          <a:bodyPr wrap="square" rtlCol="0">
            <a:spAutoFit/>
          </a:bodyPr>
          <a:lstStyle/>
          <a:p>
            <a:r>
              <a:rPr lang="en-US" altLang="zh-CN" sz="2000" b="1" dirty="0">
                <a:solidFill>
                  <a:srgbClr val="0000FF"/>
                </a:solidFill>
                <a:latin typeface="+mj-lt"/>
                <a:ea typeface="+mj-ea"/>
              </a:rPr>
              <a:t>Second stage</a:t>
            </a:r>
            <a:r>
              <a:rPr lang="zh-CN" altLang="en-US" sz="2000" b="1" dirty="0">
                <a:solidFill>
                  <a:srgbClr val="0000FF"/>
                </a:solidFill>
                <a:latin typeface="+mj-lt"/>
                <a:ea typeface="+mj-ea"/>
              </a:rPr>
              <a:t>（</a:t>
            </a:r>
            <a:r>
              <a:rPr lang="en-US" altLang="zh-CN" sz="2000" b="1" dirty="0">
                <a:solidFill>
                  <a:srgbClr val="0000FF"/>
                </a:solidFill>
                <a:latin typeface="+mj-lt"/>
                <a:ea typeface="+mj-ea"/>
              </a:rPr>
              <a:t>16.4MeV@2.1mA</a:t>
            </a:r>
            <a:r>
              <a:rPr lang="zh-CN" altLang="en-US" sz="2000" b="1" dirty="0">
                <a:solidFill>
                  <a:srgbClr val="0000FF"/>
                </a:solidFill>
                <a:latin typeface="+mj-lt"/>
                <a:ea typeface="+mj-ea"/>
              </a:rPr>
              <a:t>）</a:t>
            </a:r>
            <a:endParaRPr lang="zh-CN" altLang="en-US" sz="2000" b="1" dirty="0">
              <a:solidFill>
                <a:srgbClr val="0000FF"/>
              </a:solidFill>
              <a:latin typeface="+mj-lt"/>
              <a:ea typeface="+mj-ea"/>
            </a:endParaRPr>
          </a:p>
        </p:txBody>
      </p:sp>
      <p:sp>
        <p:nvSpPr>
          <p:cNvPr id="2" name="文本框 1"/>
          <p:cNvSpPr txBox="1"/>
          <p:nvPr/>
        </p:nvSpPr>
        <p:spPr bwMode="auto">
          <a:xfrm>
            <a:off x="5170105" y="2343693"/>
            <a:ext cx="1851789" cy="1107996"/>
          </a:xfrm>
          <a:prstGeom prst="rect">
            <a:avLst/>
          </a:prstGeom>
          <a:noFill/>
          <a:ln w="9525">
            <a:noFill/>
            <a:miter lim="800000"/>
          </a:ln>
        </p:spPr>
        <p:txBody>
          <a:bodyPr wrap="none" rtlCol="0">
            <a:spAutoFit/>
          </a:bodyPr>
          <a:lstStyle/>
          <a:p>
            <a:r>
              <a:rPr kumimoji="1" lang="en-US" altLang="zh-CN" dirty="0">
                <a:solidFill>
                  <a:srgbClr val="0000FF"/>
                </a:solidFill>
                <a:latin typeface="Arial Narrow" panose="020B0606020202030204" pitchFamily="34" charset="0"/>
                <a:ea typeface="楷体_GB2312" pitchFamily="49" charset="-122"/>
                <a:cs typeface="Times New Roman" panose="02020503050405090304" pitchFamily="18" charset="0"/>
              </a:rPr>
              <a:t>Stop to Change </a:t>
            </a:r>
            <a:endParaRPr kumimoji="1" lang="en-US" altLang="zh-CN" dirty="0">
              <a:solidFill>
                <a:srgbClr val="0000FF"/>
              </a:solidFill>
              <a:latin typeface="Arial Narrow" panose="020B0606020202030204" pitchFamily="34" charset="0"/>
              <a:ea typeface="楷体_GB2312" pitchFamily="49" charset="-122"/>
              <a:cs typeface="Times New Roman" panose="02020503050405090304" pitchFamily="18" charset="0"/>
            </a:endParaRPr>
          </a:p>
          <a:p>
            <a:r>
              <a:rPr kumimoji="1" lang="en-US" altLang="zh-CN" dirty="0">
                <a:solidFill>
                  <a:srgbClr val="0000FF"/>
                </a:solidFill>
                <a:latin typeface="Arial Narrow" panose="020B0606020202030204" pitchFamily="34" charset="0"/>
                <a:ea typeface="楷体_GB2312" pitchFamily="49" charset="-122"/>
                <a:cs typeface="Times New Roman" panose="02020503050405090304" pitchFamily="18" charset="0"/>
              </a:rPr>
              <a:t>current </a:t>
            </a:r>
            <a:endParaRPr kumimoji="1" lang="en-US" altLang="zh-CN" dirty="0">
              <a:solidFill>
                <a:srgbClr val="0000FF"/>
              </a:solidFill>
              <a:latin typeface="Arial Narrow" panose="020B0606020202030204" pitchFamily="34" charset="0"/>
              <a:ea typeface="楷体_GB2312" pitchFamily="49" charset="-122"/>
              <a:cs typeface="Times New Roman" panose="02020503050405090304" pitchFamily="18" charset="0"/>
            </a:endParaRPr>
          </a:p>
          <a:p>
            <a:r>
              <a:rPr kumimoji="1" lang="en-US" altLang="zh-CN" dirty="0">
                <a:solidFill>
                  <a:srgbClr val="0000FF"/>
                </a:solidFill>
                <a:latin typeface="Arial Narrow" panose="020B0606020202030204" pitchFamily="34" charset="0"/>
                <a:ea typeface="楷体_GB2312" pitchFamily="49" charset="-122"/>
                <a:cs typeface="Times New Roman" panose="02020503050405090304" pitchFamily="18" charset="0"/>
              </a:rPr>
              <a:t>and energy</a:t>
            </a:r>
            <a:endParaRPr kumimoji="1" lang="en-US" altLang="zh-CN" dirty="0">
              <a:solidFill>
                <a:srgbClr val="0000FF"/>
              </a:solidFill>
              <a:latin typeface="Arial Narrow" panose="020B0606020202030204" pitchFamily="34" charset="0"/>
              <a:ea typeface="楷体_GB2312" pitchFamily="49" charset="-122"/>
              <a:cs typeface="Times New Roman" panose="0202050305040509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advTm="114609"/>
    </mc:Choice>
    <mc:Fallback>
      <p:transition advTm="114609"/>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p:nvPr/>
        </p:nvPicPr>
        <p:blipFill>
          <a:blip r:embed="rId1"/>
          <a:srcRect/>
          <a:stretch>
            <a:fillRect/>
          </a:stretch>
        </p:blipFill>
        <p:spPr bwMode="auto">
          <a:xfrm>
            <a:off x="8298629" y="4278527"/>
            <a:ext cx="3776114" cy="2217557"/>
          </a:xfrm>
          <a:prstGeom prst="rect">
            <a:avLst/>
          </a:prstGeom>
          <a:noFill/>
        </p:spPr>
      </p:pic>
      <p:sp>
        <p:nvSpPr>
          <p:cNvPr id="5" name="标题 4"/>
          <p:cNvSpPr>
            <a:spLocks noGrp="1"/>
          </p:cNvSpPr>
          <p:nvPr>
            <p:ph type="title"/>
          </p:nvPr>
        </p:nvSpPr>
        <p:spPr/>
        <p:txBody>
          <a:bodyPr/>
          <a:lstStyle/>
          <a:p>
            <a:r>
              <a:rPr kumimoji="1" lang="en-US" altLang="zh-CN" dirty="0">
                <a:latin typeface="+mj-lt"/>
              </a:rPr>
              <a:t>RAMI of CW beam with active MPS</a:t>
            </a:r>
            <a:endParaRPr kumimoji="1" lang="zh-CN" altLang="en-US" dirty="0">
              <a:latin typeface="+mj-lt"/>
            </a:endParaRPr>
          </a:p>
        </p:txBody>
      </p:sp>
      <p:sp>
        <p:nvSpPr>
          <p:cNvPr id="2" name="文本框 1"/>
          <p:cNvSpPr txBox="1"/>
          <p:nvPr/>
        </p:nvSpPr>
        <p:spPr bwMode="auto">
          <a:xfrm>
            <a:off x="9164458" y="4668827"/>
            <a:ext cx="2531462" cy="430887"/>
          </a:xfrm>
          <a:prstGeom prst="rect">
            <a:avLst/>
          </a:prstGeom>
          <a:noFill/>
          <a:ln w="9525">
            <a:noFill/>
            <a:miter lim="800000"/>
          </a:ln>
        </p:spPr>
        <p:txBody>
          <a:bodyPr wrap="none" rtlCol="0">
            <a:spAutoFit/>
          </a:bodyPr>
          <a:lstStyle/>
          <a:p>
            <a:r>
              <a:rPr kumimoji="1" lang="en-US" altLang="zh-CN" dirty="0">
                <a:solidFill>
                  <a:srgbClr val="0000FF"/>
                </a:solidFill>
                <a:latin typeface="Arial Narrow" panose="020B0606020202030204" pitchFamily="34" charset="0"/>
                <a:ea typeface="楷体_GB2312" pitchFamily="49" charset="-122"/>
                <a:cs typeface="Times New Roman" panose="02020503050405090304" pitchFamily="18" charset="0"/>
              </a:rPr>
              <a:t>No trip gap, 13.5 hours</a:t>
            </a:r>
            <a:endParaRPr kumimoji="1" lang="zh-CN" altLang="en-US" dirty="0">
              <a:solidFill>
                <a:srgbClr val="0000FF"/>
              </a:solidFill>
              <a:latin typeface="Arial Narrow" panose="020B0606020202030204" pitchFamily="34" charset="0"/>
              <a:ea typeface="楷体_GB2312" pitchFamily="49" charset="-122"/>
              <a:cs typeface="Times New Roman" panose="02020503050405090304" pitchFamily="18" charset="0"/>
            </a:endParaRPr>
          </a:p>
        </p:txBody>
      </p:sp>
      <p:sp>
        <p:nvSpPr>
          <p:cNvPr id="3" name="Rectangle 2"/>
          <p:cNvSpPr/>
          <p:nvPr/>
        </p:nvSpPr>
        <p:spPr>
          <a:xfrm>
            <a:off x="493356" y="4299840"/>
            <a:ext cx="6800031" cy="960328"/>
          </a:xfrm>
          <a:prstGeom prst="rect">
            <a:avLst/>
          </a:prstGeom>
        </p:spPr>
        <p:txBody>
          <a:bodyPr wrap="square">
            <a:spAutoFit/>
          </a:bodyPr>
          <a:lstStyle/>
          <a:p>
            <a:pPr>
              <a:lnSpc>
                <a:spcPct val="150000"/>
              </a:lnSpc>
              <a:buFont typeface="Arial" panose="020B0604020202090204" pitchFamily="34" charset="0"/>
              <a:buChar char="•"/>
            </a:pPr>
            <a:r>
              <a:rPr lang="en-US" altLang="zh-CN" sz="2000" dirty="0">
                <a:solidFill>
                  <a:srgbClr val="022998"/>
                </a:solidFill>
                <a:latin typeface="+mj-lt"/>
                <a:ea typeface="FangSong" panose="02010609060101010101" pitchFamily="49" charset="-122"/>
              </a:rPr>
              <a:t>Operation time 7553 min, downtime</a:t>
            </a:r>
            <a:r>
              <a:rPr lang="zh-CN" altLang="en-US" sz="2000" dirty="0">
                <a:solidFill>
                  <a:srgbClr val="022998"/>
                </a:solidFill>
                <a:latin typeface="+mj-lt"/>
                <a:ea typeface="FangSong" panose="02010609060101010101" pitchFamily="49" charset="-122"/>
              </a:rPr>
              <a:t> </a:t>
            </a:r>
            <a:r>
              <a:rPr lang="en-US" altLang="zh-CN" sz="2000" dirty="0">
                <a:solidFill>
                  <a:srgbClr val="022998"/>
                </a:solidFill>
                <a:latin typeface="+mj-lt"/>
                <a:ea typeface="FangSong" panose="02010609060101010101" pitchFamily="49" charset="-122"/>
              </a:rPr>
              <a:t>737 min, availability 89%</a:t>
            </a:r>
            <a:endParaRPr lang="en-US" altLang="zh-CN" sz="2000" dirty="0">
              <a:solidFill>
                <a:srgbClr val="022998"/>
              </a:solidFill>
              <a:latin typeface="+mj-lt"/>
              <a:ea typeface="FangSong" panose="02010609060101010101" pitchFamily="49" charset="-122"/>
            </a:endParaRPr>
          </a:p>
          <a:p>
            <a:pPr>
              <a:lnSpc>
                <a:spcPct val="150000"/>
              </a:lnSpc>
              <a:buFont typeface="Arial" panose="020B0604020202090204" pitchFamily="34" charset="0"/>
              <a:buChar char="•"/>
            </a:pPr>
            <a:r>
              <a:rPr lang="en-US" altLang="zh-CN" sz="2000" dirty="0">
                <a:solidFill>
                  <a:srgbClr val="022998"/>
                </a:solidFill>
                <a:latin typeface="+mj-lt"/>
                <a:ea typeface="FangSong" panose="02010609060101010101" pitchFamily="49" charset="-122"/>
              </a:rPr>
              <a:t>Max power is 45 kW with 2.55 mA @17.5 MeV</a:t>
            </a:r>
            <a:endParaRPr lang="zh-CN" altLang="en-US" sz="2000" dirty="0">
              <a:solidFill>
                <a:srgbClr val="022998"/>
              </a:solidFill>
              <a:latin typeface="+mj-lt"/>
            </a:endParaRPr>
          </a:p>
        </p:txBody>
      </p:sp>
      <p:graphicFrame>
        <p:nvGraphicFramePr>
          <p:cNvPr id="11" name="表格 17"/>
          <p:cNvGraphicFramePr>
            <a:graphicFrameLocks noGrp="1"/>
          </p:cNvGraphicFramePr>
          <p:nvPr/>
        </p:nvGraphicFramePr>
        <p:xfrm>
          <a:off x="352865" y="5838774"/>
          <a:ext cx="3776114" cy="643310"/>
        </p:xfrm>
        <a:graphic>
          <a:graphicData uri="http://schemas.openxmlformats.org/drawingml/2006/table">
            <a:tbl>
              <a:tblPr firstRow="1" firstCol="1" bandRow="1">
                <a:tableStyleId>{5C22544A-7EE6-4342-B048-85BDC9FD1C3A}</a:tableStyleId>
              </a:tblPr>
              <a:tblGrid>
                <a:gridCol w="1246619"/>
                <a:gridCol w="1234402"/>
                <a:gridCol w="1295093"/>
              </a:tblGrid>
              <a:tr h="321655">
                <a:tc>
                  <a:txBody>
                    <a:bodyPr/>
                    <a:lstStyle/>
                    <a:p>
                      <a:pPr algn="ctr">
                        <a:spcAft>
                          <a:spcPts val="0"/>
                        </a:spcAft>
                      </a:pPr>
                      <a:r>
                        <a:rPr lang="en-US" altLang="zh-CN" sz="1600" b="1" kern="100" dirty="0">
                          <a:effectLst/>
                          <a:latin typeface="+mj-lt"/>
                          <a:ea typeface="等线" panose="02010600030101010101" pitchFamily="2" charset="-122"/>
                          <a:cs typeface="Times New Roman" panose="02020503050405090304" pitchFamily="18" charset="0"/>
                        </a:rPr>
                        <a:t>Availability</a:t>
                      </a:r>
                      <a:endParaRPr lang="zh-CN" sz="1600" b="1" kern="100" dirty="0">
                        <a:effectLst/>
                        <a:latin typeface="+mj-lt"/>
                        <a:ea typeface="等线" panose="02010600030101010101" pitchFamily="2" charset="-122"/>
                        <a:cs typeface="Times New Roman" panose="02020503050405090304" pitchFamily="18" charset="0"/>
                      </a:endParaRPr>
                    </a:p>
                  </a:txBody>
                  <a:tcPr marL="51435" marR="51435" marT="0" marB="0" anchor="ctr">
                    <a:solidFill>
                      <a:schemeClr val="accent5">
                        <a:lumMod val="60000"/>
                        <a:lumOff val="40000"/>
                      </a:schemeClr>
                    </a:solidFill>
                  </a:tcPr>
                </a:tc>
                <a:tc>
                  <a:txBody>
                    <a:bodyPr/>
                    <a:lstStyle/>
                    <a:p>
                      <a:pPr algn="ctr">
                        <a:spcAft>
                          <a:spcPts val="0"/>
                        </a:spcAft>
                      </a:pPr>
                      <a:r>
                        <a:rPr lang="en-US" altLang="zh-CN" sz="1600" b="1" kern="100" dirty="0">
                          <a:effectLst/>
                          <a:latin typeface="+mj-lt"/>
                        </a:rPr>
                        <a:t>MTBF</a:t>
                      </a:r>
                      <a:endParaRPr lang="zh-CN" sz="1600" b="1" kern="100" dirty="0">
                        <a:effectLst/>
                        <a:latin typeface="+mj-lt"/>
                        <a:ea typeface="等线" panose="02010600030101010101" pitchFamily="2" charset="-122"/>
                        <a:cs typeface="Times New Roman" panose="02020503050405090304" pitchFamily="18" charset="0"/>
                      </a:endParaRPr>
                    </a:p>
                  </a:txBody>
                  <a:tcPr marL="51435" marR="51435" marT="0" marB="0" anchor="ctr">
                    <a:solidFill>
                      <a:schemeClr val="accent5">
                        <a:lumMod val="60000"/>
                        <a:lumOff val="40000"/>
                      </a:schemeClr>
                    </a:solidFill>
                  </a:tcPr>
                </a:tc>
                <a:tc>
                  <a:txBody>
                    <a:bodyPr/>
                    <a:lstStyle/>
                    <a:p>
                      <a:pPr algn="ctr">
                        <a:spcAft>
                          <a:spcPts val="0"/>
                        </a:spcAft>
                      </a:pPr>
                      <a:r>
                        <a:rPr lang="en-US" altLang="zh-CN" sz="1600" b="1" kern="100" dirty="0">
                          <a:effectLst/>
                          <a:latin typeface="+mj-lt"/>
                        </a:rPr>
                        <a:t>MTTR</a:t>
                      </a:r>
                      <a:endParaRPr lang="zh-CN" sz="1600" b="1" kern="100" dirty="0">
                        <a:effectLst/>
                        <a:latin typeface="+mj-lt"/>
                        <a:ea typeface="等线" panose="02010600030101010101" pitchFamily="2" charset="-122"/>
                        <a:cs typeface="Times New Roman" panose="02020503050405090304" pitchFamily="18" charset="0"/>
                      </a:endParaRPr>
                    </a:p>
                  </a:txBody>
                  <a:tcPr marL="51435" marR="51435" marT="0" marB="0" anchor="ctr">
                    <a:solidFill>
                      <a:schemeClr val="accent5">
                        <a:lumMod val="60000"/>
                        <a:lumOff val="40000"/>
                      </a:schemeClr>
                    </a:solidFill>
                  </a:tcPr>
                </a:tc>
              </a:tr>
              <a:tr h="321655">
                <a:tc>
                  <a:txBody>
                    <a:bodyPr/>
                    <a:lstStyle/>
                    <a:p>
                      <a:pPr algn="ctr">
                        <a:spcAft>
                          <a:spcPts val="0"/>
                        </a:spcAft>
                      </a:pPr>
                      <a:r>
                        <a:rPr lang="en-US" sz="1600" b="1" kern="100" dirty="0">
                          <a:solidFill>
                            <a:schemeClr val="tx1"/>
                          </a:solidFill>
                          <a:effectLst/>
                          <a:latin typeface="+mj-lt"/>
                        </a:rPr>
                        <a:t>0.89</a:t>
                      </a:r>
                      <a:endParaRPr lang="zh-CN" sz="1600" b="1" kern="100" dirty="0">
                        <a:solidFill>
                          <a:schemeClr val="tx1"/>
                        </a:solidFill>
                        <a:effectLst/>
                        <a:latin typeface="+mj-lt"/>
                        <a:ea typeface="等线" panose="02010600030101010101" pitchFamily="2" charset="-122"/>
                        <a:cs typeface="Times New Roman" panose="02020503050405090304" pitchFamily="18" charset="0"/>
                      </a:endParaRPr>
                    </a:p>
                  </a:txBody>
                  <a:tcPr marL="51435" marR="51435" marT="0" marB="0" anchor="ctr">
                    <a:noFill/>
                  </a:tcPr>
                </a:tc>
                <a:tc>
                  <a:txBody>
                    <a:bodyPr/>
                    <a:lstStyle/>
                    <a:p>
                      <a:pPr algn="ctr">
                        <a:spcAft>
                          <a:spcPts val="0"/>
                        </a:spcAft>
                      </a:pPr>
                      <a:r>
                        <a:rPr lang="en-US" altLang="zh-CN" sz="1600" b="1" kern="100" dirty="0">
                          <a:effectLst/>
                          <a:latin typeface="+mj-lt"/>
                        </a:rPr>
                        <a:t>90.7 min</a:t>
                      </a:r>
                      <a:endParaRPr lang="zh-CN" sz="1600" b="1" kern="100" dirty="0">
                        <a:effectLst/>
                        <a:latin typeface="+mj-lt"/>
                        <a:ea typeface="等线" panose="02010600030101010101" pitchFamily="2" charset="-122"/>
                        <a:cs typeface="Times New Roman" panose="02020503050405090304" pitchFamily="18" charset="0"/>
                      </a:endParaRPr>
                    </a:p>
                  </a:txBody>
                  <a:tcPr marL="51435" marR="51435" marT="0" marB="0" anchor="ctr">
                    <a:noFill/>
                  </a:tcPr>
                </a:tc>
                <a:tc>
                  <a:txBody>
                    <a:bodyPr/>
                    <a:lstStyle/>
                    <a:p>
                      <a:pPr algn="ctr">
                        <a:spcAft>
                          <a:spcPts val="0"/>
                        </a:spcAft>
                      </a:pPr>
                      <a:r>
                        <a:rPr lang="en-US" altLang="zh-CN" sz="1600" b="1" kern="100" dirty="0">
                          <a:effectLst/>
                          <a:latin typeface="+mj-lt"/>
                        </a:rPr>
                        <a:t>11.1 min</a:t>
                      </a:r>
                      <a:endParaRPr lang="zh-CN" sz="1600" b="1" kern="100" dirty="0">
                        <a:effectLst/>
                        <a:latin typeface="+mj-lt"/>
                        <a:ea typeface="等线" panose="02010600030101010101" pitchFamily="2" charset="-122"/>
                        <a:cs typeface="Times New Roman" panose="02020503050405090304" pitchFamily="18" charset="0"/>
                      </a:endParaRPr>
                    </a:p>
                  </a:txBody>
                  <a:tcPr marL="51435" marR="51435" marT="0" marB="0" anchor="ctr">
                    <a:noFill/>
                  </a:tcPr>
                </a:tc>
              </a:tr>
            </a:tbl>
          </a:graphicData>
        </a:graphic>
      </p:graphicFrame>
      <p:graphicFrame>
        <p:nvGraphicFramePr>
          <p:cNvPr id="12" name="表格 17"/>
          <p:cNvGraphicFramePr>
            <a:graphicFrameLocks noGrp="1"/>
          </p:cNvGraphicFramePr>
          <p:nvPr/>
        </p:nvGraphicFramePr>
        <p:xfrm>
          <a:off x="4227325" y="5838774"/>
          <a:ext cx="3776114" cy="643310"/>
        </p:xfrm>
        <a:graphic>
          <a:graphicData uri="http://schemas.openxmlformats.org/drawingml/2006/table">
            <a:tbl>
              <a:tblPr firstRow="1" firstCol="1" bandRow="1">
                <a:tableStyleId>{5C22544A-7EE6-4342-B048-85BDC9FD1C3A}</a:tableStyleId>
              </a:tblPr>
              <a:tblGrid>
                <a:gridCol w="1246619"/>
                <a:gridCol w="1234402"/>
                <a:gridCol w="1295093"/>
              </a:tblGrid>
              <a:tr h="321655">
                <a:tc>
                  <a:txBody>
                    <a:bodyPr/>
                    <a:lstStyle/>
                    <a:p>
                      <a:pPr algn="ctr">
                        <a:spcAft>
                          <a:spcPts val="0"/>
                        </a:spcAft>
                      </a:pPr>
                      <a:r>
                        <a:rPr lang="en-US" altLang="zh-CN" sz="1600" b="1" kern="100" dirty="0">
                          <a:effectLst/>
                          <a:latin typeface="+mj-lt"/>
                          <a:ea typeface="等线" panose="02010600030101010101" pitchFamily="2" charset="-122"/>
                          <a:cs typeface="Times New Roman" panose="02020503050405090304" pitchFamily="18" charset="0"/>
                        </a:rPr>
                        <a:t>Availability</a:t>
                      </a:r>
                      <a:endParaRPr lang="zh-CN" sz="1600" b="1" kern="100" dirty="0">
                        <a:effectLst/>
                        <a:latin typeface="+mj-lt"/>
                        <a:ea typeface="等线" panose="02010600030101010101" pitchFamily="2" charset="-122"/>
                        <a:cs typeface="Times New Roman" panose="02020503050405090304" pitchFamily="18" charset="0"/>
                      </a:endParaRPr>
                    </a:p>
                  </a:txBody>
                  <a:tcPr marL="51435" marR="51435" marT="0" marB="0" anchor="ctr">
                    <a:solidFill>
                      <a:schemeClr val="accent5">
                        <a:lumMod val="60000"/>
                        <a:lumOff val="40000"/>
                      </a:schemeClr>
                    </a:solidFill>
                  </a:tcPr>
                </a:tc>
                <a:tc>
                  <a:txBody>
                    <a:bodyPr/>
                    <a:lstStyle/>
                    <a:p>
                      <a:pPr algn="ctr">
                        <a:spcAft>
                          <a:spcPts val="0"/>
                        </a:spcAft>
                      </a:pPr>
                      <a:r>
                        <a:rPr lang="en-US" altLang="zh-CN" sz="1600" b="1" kern="100" dirty="0">
                          <a:effectLst/>
                          <a:latin typeface="+mj-lt"/>
                        </a:rPr>
                        <a:t>MTBF</a:t>
                      </a:r>
                      <a:endParaRPr lang="zh-CN" sz="1600" b="1" kern="100" dirty="0">
                        <a:effectLst/>
                        <a:latin typeface="+mj-lt"/>
                        <a:ea typeface="等线" panose="02010600030101010101" pitchFamily="2" charset="-122"/>
                        <a:cs typeface="Times New Roman" panose="02020503050405090304" pitchFamily="18" charset="0"/>
                      </a:endParaRPr>
                    </a:p>
                  </a:txBody>
                  <a:tcPr marL="51435" marR="51435" marT="0" marB="0" anchor="ctr">
                    <a:solidFill>
                      <a:schemeClr val="accent5">
                        <a:lumMod val="60000"/>
                        <a:lumOff val="40000"/>
                      </a:schemeClr>
                    </a:solidFill>
                  </a:tcPr>
                </a:tc>
                <a:tc>
                  <a:txBody>
                    <a:bodyPr/>
                    <a:lstStyle/>
                    <a:p>
                      <a:pPr algn="ctr">
                        <a:spcAft>
                          <a:spcPts val="0"/>
                        </a:spcAft>
                      </a:pPr>
                      <a:r>
                        <a:rPr lang="en-US" altLang="zh-CN" sz="1600" b="1" kern="100" dirty="0">
                          <a:effectLst/>
                          <a:latin typeface="+mj-lt"/>
                        </a:rPr>
                        <a:t>MTTR</a:t>
                      </a:r>
                      <a:endParaRPr lang="zh-CN" sz="1600" b="1" kern="100" dirty="0">
                        <a:effectLst/>
                        <a:latin typeface="+mj-lt"/>
                        <a:ea typeface="等线" panose="02010600030101010101" pitchFamily="2" charset="-122"/>
                        <a:cs typeface="Times New Roman" panose="02020503050405090304" pitchFamily="18" charset="0"/>
                      </a:endParaRPr>
                    </a:p>
                  </a:txBody>
                  <a:tcPr marL="51435" marR="51435" marT="0" marB="0" anchor="ctr">
                    <a:solidFill>
                      <a:schemeClr val="accent5">
                        <a:lumMod val="60000"/>
                        <a:lumOff val="40000"/>
                      </a:schemeClr>
                    </a:solidFill>
                  </a:tcPr>
                </a:tc>
              </a:tr>
              <a:tr h="321655">
                <a:tc>
                  <a:txBody>
                    <a:bodyPr/>
                    <a:lstStyle/>
                    <a:p>
                      <a:pPr algn="ctr">
                        <a:spcAft>
                          <a:spcPts val="0"/>
                        </a:spcAft>
                      </a:pPr>
                      <a:r>
                        <a:rPr lang="en-US" sz="1600" b="1" kern="100" dirty="0">
                          <a:solidFill>
                            <a:schemeClr val="tx1"/>
                          </a:solidFill>
                          <a:effectLst/>
                          <a:latin typeface="+mj-lt"/>
                        </a:rPr>
                        <a:t>0.89</a:t>
                      </a:r>
                      <a:endParaRPr lang="zh-CN" sz="1600" b="1" kern="100" dirty="0">
                        <a:solidFill>
                          <a:schemeClr val="tx1"/>
                        </a:solidFill>
                        <a:effectLst/>
                        <a:latin typeface="+mj-lt"/>
                        <a:ea typeface="等线" panose="02010600030101010101" pitchFamily="2" charset="-122"/>
                        <a:cs typeface="Times New Roman" panose="02020503050405090304" pitchFamily="18" charset="0"/>
                      </a:endParaRPr>
                    </a:p>
                  </a:txBody>
                  <a:tcPr marL="51435" marR="51435" marT="0" marB="0" anchor="ctr">
                    <a:noFill/>
                  </a:tcPr>
                </a:tc>
                <a:tc>
                  <a:txBody>
                    <a:bodyPr/>
                    <a:lstStyle/>
                    <a:p>
                      <a:pPr algn="ctr">
                        <a:spcAft>
                          <a:spcPts val="0"/>
                        </a:spcAft>
                      </a:pPr>
                      <a:r>
                        <a:rPr lang="en-US" altLang="zh-CN" sz="1600" b="1" kern="100" dirty="0">
                          <a:effectLst/>
                          <a:latin typeface="+mj-lt"/>
                        </a:rPr>
                        <a:t>113.7 min</a:t>
                      </a:r>
                      <a:endParaRPr lang="zh-CN" sz="1600" b="1" kern="100" dirty="0">
                        <a:effectLst/>
                        <a:latin typeface="+mj-lt"/>
                        <a:ea typeface="等线" panose="02010600030101010101" pitchFamily="2" charset="-122"/>
                        <a:cs typeface="Times New Roman" panose="02020503050405090304" pitchFamily="18" charset="0"/>
                      </a:endParaRPr>
                    </a:p>
                  </a:txBody>
                  <a:tcPr marL="51435" marR="51435" marT="0" marB="0" anchor="ctr">
                    <a:noFill/>
                  </a:tcPr>
                </a:tc>
                <a:tc>
                  <a:txBody>
                    <a:bodyPr/>
                    <a:lstStyle/>
                    <a:p>
                      <a:pPr algn="ctr">
                        <a:spcAft>
                          <a:spcPts val="0"/>
                        </a:spcAft>
                      </a:pPr>
                      <a:r>
                        <a:rPr lang="en-US" altLang="zh-CN" sz="1600" b="1" kern="100" dirty="0">
                          <a:effectLst/>
                          <a:latin typeface="+mj-lt"/>
                        </a:rPr>
                        <a:t>14.6 min</a:t>
                      </a:r>
                      <a:endParaRPr lang="zh-CN" sz="1600" b="1" kern="100" dirty="0">
                        <a:effectLst/>
                        <a:latin typeface="+mj-lt"/>
                        <a:ea typeface="等线" panose="02010600030101010101" pitchFamily="2" charset="-122"/>
                        <a:cs typeface="Times New Roman" panose="02020503050405090304" pitchFamily="18" charset="0"/>
                      </a:endParaRPr>
                    </a:p>
                  </a:txBody>
                  <a:tcPr marL="51435" marR="51435" marT="0" marB="0" anchor="ctr">
                    <a:noFill/>
                  </a:tcPr>
                </a:tc>
              </a:tr>
            </a:tbl>
          </a:graphicData>
        </a:graphic>
      </p:graphicFrame>
      <p:sp>
        <p:nvSpPr>
          <p:cNvPr id="4" name="Rectangle 3"/>
          <p:cNvSpPr/>
          <p:nvPr/>
        </p:nvSpPr>
        <p:spPr>
          <a:xfrm>
            <a:off x="193298" y="5486382"/>
            <a:ext cx="4074084" cy="307777"/>
          </a:xfrm>
          <a:prstGeom prst="rect">
            <a:avLst/>
          </a:prstGeom>
        </p:spPr>
        <p:txBody>
          <a:bodyPr wrap="square">
            <a:spAutoFit/>
          </a:bodyPr>
          <a:lstStyle/>
          <a:p>
            <a:pPr>
              <a:buFont typeface="Arial" panose="020B0604020202090204" pitchFamily="34" charset="0"/>
              <a:buChar char="•"/>
            </a:pPr>
            <a:r>
              <a:rPr lang="en-US" altLang="zh-CN" sz="1400" dirty="0">
                <a:solidFill>
                  <a:srgbClr val="022998"/>
                </a:solidFill>
                <a:ea typeface="FangSong" panose="02010609060101010101" pitchFamily="49" charset="-122"/>
              </a:rPr>
              <a:t> 1</a:t>
            </a:r>
            <a:r>
              <a:rPr lang="en-US" altLang="zh-CN" sz="1400" baseline="30000" dirty="0">
                <a:solidFill>
                  <a:srgbClr val="022998"/>
                </a:solidFill>
                <a:ea typeface="FangSong" panose="02010609060101010101" pitchFamily="49" charset="-122"/>
              </a:rPr>
              <a:t>st</a:t>
            </a:r>
            <a:r>
              <a:rPr lang="en-US" altLang="zh-CN" sz="1400" dirty="0">
                <a:solidFill>
                  <a:srgbClr val="022998"/>
                </a:solidFill>
                <a:ea typeface="FangSong" panose="02010609060101010101" pitchFamily="49" charset="-122"/>
              </a:rPr>
              <a:t> stage: 2018/12/31 18:44 - 2019/01/02 23:42</a:t>
            </a:r>
            <a:endParaRPr lang="en-US" altLang="zh-CN" sz="1400" dirty="0">
              <a:solidFill>
                <a:srgbClr val="022998"/>
              </a:solidFill>
              <a:ea typeface="FangSong" panose="02010609060101010101" pitchFamily="49" charset="-122"/>
            </a:endParaRPr>
          </a:p>
        </p:txBody>
      </p:sp>
      <p:sp>
        <p:nvSpPr>
          <p:cNvPr id="6" name="Rectangle 5"/>
          <p:cNvSpPr/>
          <p:nvPr/>
        </p:nvSpPr>
        <p:spPr>
          <a:xfrm>
            <a:off x="4271271" y="5486382"/>
            <a:ext cx="3562194" cy="307777"/>
          </a:xfrm>
          <a:prstGeom prst="rect">
            <a:avLst/>
          </a:prstGeom>
        </p:spPr>
        <p:txBody>
          <a:bodyPr wrap="none">
            <a:spAutoFit/>
          </a:bodyPr>
          <a:lstStyle/>
          <a:p>
            <a:pPr>
              <a:buFont typeface="Arial" panose="020B0604020202090204" pitchFamily="34" charset="0"/>
              <a:buChar char="•"/>
            </a:pPr>
            <a:r>
              <a:rPr lang="en-US" altLang="zh-CN" sz="1400" dirty="0">
                <a:solidFill>
                  <a:srgbClr val="022998"/>
                </a:solidFill>
                <a:ea typeface="FangSong" panose="02010609060101010101" pitchFamily="49" charset="-122"/>
              </a:rPr>
              <a:t>2</a:t>
            </a:r>
            <a:r>
              <a:rPr lang="en-US" altLang="zh-CN" sz="1400" baseline="30000" dirty="0">
                <a:solidFill>
                  <a:srgbClr val="022998"/>
                </a:solidFill>
                <a:ea typeface="FangSong" panose="02010609060101010101" pitchFamily="49" charset="-122"/>
              </a:rPr>
              <a:t>nd</a:t>
            </a:r>
            <a:r>
              <a:rPr lang="en-US" altLang="zh-CN" sz="1400" dirty="0">
                <a:solidFill>
                  <a:srgbClr val="022998"/>
                </a:solidFill>
                <a:ea typeface="FangSong" panose="02010609060101010101" pitchFamily="49" charset="-122"/>
              </a:rPr>
              <a:t> stage: 2019/01/04 08:08 - 01/07 09:03</a:t>
            </a:r>
            <a:endParaRPr lang="en-US" altLang="zh-CN" sz="1400" dirty="0">
              <a:solidFill>
                <a:srgbClr val="022998"/>
              </a:solidFill>
              <a:ea typeface="FangSong" panose="02010609060101010101" pitchFamily="49" charset="-122"/>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434" y="1042529"/>
            <a:ext cx="4978400" cy="3009900"/>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7051" y="1042529"/>
            <a:ext cx="5130800" cy="30099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114609"/>
    </mc:Choice>
    <mc:Fallback>
      <p:transition advTm="114609"/>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3694858"/>
            <a:ext cx="4420796" cy="2867882"/>
          </a:xfrm>
          <a:prstGeom prst="rect">
            <a:avLst/>
          </a:prstGeom>
        </p:spPr>
      </p:pic>
      <p:sp>
        <p:nvSpPr>
          <p:cNvPr id="2" name="标题 1"/>
          <p:cNvSpPr>
            <a:spLocks noGrp="1"/>
          </p:cNvSpPr>
          <p:nvPr>
            <p:ph type="title"/>
          </p:nvPr>
        </p:nvSpPr>
        <p:spPr>
          <a:xfrm>
            <a:off x="1930615" y="13066"/>
            <a:ext cx="8499574" cy="803364"/>
          </a:xfrm>
        </p:spPr>
        <p:txBody>
          <a:bodyPr/>
          <a:lstStyle/>
          <a:p>
            <a:r>
              <a:rPr kumimoji="1" lang="en-US" altLang="zh-CN"/>
              <a:t>Operation for Users</a:t>
            </a:r>
            <a:endParaRPr kumimoji="1" lang="zh-CN" altLang="en-US" dirty="0"/>
          </a:p>
        </p:txBody>
      </p:sp>
      <p:sp>
        <p:nvSpPr>
          <p:cNvPr id="4" name="灯片编号占位符 3"/>
          <p:cNvSpPr>
            <a:spLocks noGrp="1"/>
          </p:cNvSpPr>
          <p:nvPr>
            <p:ph type="sldNum" sz="quarter" idx="4294967295"/>
          </p:nvPr>
        </p:nvSpPr>
        <p:spPr>
          <a:xfrm>
            <a:off x="11696700" y="6538913"/>
            <a:ext cx="495300" cy="355600"/>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C949EC-78D1-BE47-8295-9EF908D1C458}" type="slidenum">
              <a:rPr kumimoji="1" lang="zh-CN" altLang="en-US" smtClean="0"/>
            </a:fld>
            <a:endParaRPr kumimoji="1" lang="zh-CN" altLang="en-US"/>
          </a:p>
        </p:txBody>
      </p:sp>
      <p:sp>
        <p:nvSpPr>
          <p:cNvPr id="5" name="内容占位符 2"/>
          <p:cNvSpPr>
            <a:spLocks noGrp="1"/>
          </p:cNvSpPr>
          <p:nvPr>
            <p:ph idx="4294967295"/>
          </p:nvPr>
        </p:nvSpPr>
        <p:spPr>
          <a:xfrm>
            <a:off x="692150" y="1046163"/>
            <a:ext cx="11499850" cy="2382837"/>
          </a:xfrm>
          <a:prstGeom prst="rect">
            <a:avLst/>
          </a:prstGeom>
        </p:spPr>
        <p:txBody>
          <a:bodyPr/>
          <a:lstStyle/>
          <a:p>
            <a:r>
              <a:rPr lang="en-US" altLang="zh-CN"/>
              <a:t>Operation for users, Dec. 7</a:t>
            </a:r>
            <a:r>
              <a:rPr lang="en-US" altLang="zh-CN" baseline="30000"/>
              <a:t>th</a:t>
            </a:r>
            <a:r>
              <a:rPr lang="en-US" altLang="zh-CN"/>
              <a:t> – 30</a:t>
            </a:r>
            <a:r>
              <a:rPr lang="en-US" altLang="zh-CN" baseline="30000"/>
              <a:t>th</a:t>
            </a:r>
            <a:r>
              <a:rPr lang="en-US" altLang="zh-CN"/>
              <a:t> , 2018, May 14</a:t>
            </a:r>
            <a:r>
              <a:rPr lang="en-US" altLang="zh-CN" baseline="30000"/>
              <a:t>th</a:t>
            </a:r>
            <a:r>
              <a:rPr lang="en-US" altLang="zh-CN"/>
              <a:t> ~June 30</a:t>
            </a:r>
            <a:r>
              <a:rPr lang="en-US" altLang="zh-CN" baseline="30000"/>
              <a:t>th</a:t>
            </a:r>
            <a:r>
              <a:rPr lang="en-US" altLang="zh-CN"/>
              <a:t> 2019</a:t>
            </a:r>
            <a:endParaRPr lang="en-US" altLang="zh-CN"/>
          </a:p>
          <a:p>
            <a:r>
              <a:rPr lang="en-US" altLang="zh-CN"/>
              <a:t>Beam: H</a:t>
            </a:r>
            <a:r>
              <a:rPr lang="en-US" altLang="zh-CN" baseline="30000"/>
              <a:t>+</a:t>
            </a:r>
            <a:r>
              <a:rPr lang="en-US" altLang="zh-CN"/>
              <a:t> and </a:t>
            </a:r>
            <a:r>
              <a:rPr lang="en-US" altLang="zh-CN" baseline="30000"/>
              <a:t>4</a:t>
            </a:r>
            <a:r>
              <a:rPr lang="en-US" altLang="zh-CN"/>
              <a:t>He</a:t>
            </a:r>
            <a:r>
              <a:rPr lang="en-US" altLang="zh-CN" baseline="30000"/>
              <a:t>2+</a:t>
            </a:r>
            <a:r>
              <a:rPr lang="en-US" altLang="zh-CN"/>
              <a:t>, energy 2.1-32MeV, average current 100nA~125uA</a:t>
            </a:r>
            <a:endParaRPr lang="en-US" altLang="zh-CN"/>
          </a:p>
          <a:p>
            <a:r>
              <a:rPr lang="en-US" altLang="zh-CN"/>
              <a:t>Available beam time 58.0 hours for 62 experiments</a:t>
            </a:r>
            <a:endParaRPr lang="en-US" altLang="zh-CN"/>
          </a:p>
          <a:p>
            <a:r>
              <a:rPr lang="en-US" altLang="zh-CN"/>
              <a:t>Downtime: 5.9 hours</a:t>
            </a:r>
            <a:endParaRPr lang="en-US" altLang="zh-CN"/>
          </a:p>
          <a:p>
            <a:r>
              <a:rPr lang="en-US" altLang="zh-CN"/>
              <a:t>Availability: ~ 0.90</a:t>
            </a:r>
            <a:endParaRPr lang="en-US" altLang="zh-CN" dirty="0"/>
          </a:p>
        </p:txBody>
      </p:sp>
      <p:graphicFrame>
        <p:nvGraphicFramePr>
          <p:cNvPr id="7" name="表格 6"/>
          <p:cNvGraphicFramePr>
            <a:graphicFrameLocks noGrp="1"/>
          </p:cNvGraphicFramePr>
          <p:nvPr/>
        </p:nvGraphicFramePr>
        <p:xfrm>
          <a:off x="3962759" y="3694858"/>
          <a:ext cx="3559266" cy="2844054"/>
        </p:xfrm>
        <a:graphic>
          <a:graphicData uri="http://schemas.openxmlformats.org/drawingml/2006/table">
            <a:tbl>
              <a:tblPr>
                <a:tableStyleId>{E929F9F4-4A8F-4326-A1B4-22849713DDAB}</a:tableStyleId>
              </a:tblPr>
              <a:tblGrid>
                <a:gridCol w="2389096"/>
                <a:gridCol w="1170170"/>
              </a:tblGrid>
              <a:tr h="316006">
                <a:tc>
                  <a:txBody>
                    <a:bodyPr/>
                    <a:lstStyle/>
                    <a:p>
                      <a:pPr algn="ctr" fontAlgn="ctr"/>
                      <a:r>
                        <a:rPr lang="en-US" altLang="zh-CN" sz="1800" u="none" strike="noStrike" dirty="0">
                          <a:effectLst/>
                        </a:rPr>
                        <a:t>source</a:t>
                      </a:r>
                      <a:endParaRPr lang="zh-CN" altLang="en-US" sz="18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800" u="none" strike="noStrike" dirty="0">
                          <a:effectLst/>
                        </a:rPr>
                        <a:t>trips</a:t>
                      </a:r>
                      <a:endParaRPr lang="zh-CN" altLang="en-US" sz="18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r>
              <a:tr h="316006">
                <a:tc>
                  <a:txBody>
                    <a:bodyPr/>
                    <a:lstStyle/>
                    <a:p>
                      <a:pPr algn="ctr" fontAlgn="ctr"/>
                      <a:r>
                        <a:rPr lang="en-US" altLang="zh-CN" sz="1800" u="none" strike="noStrike" dirty="0">
                          <a:effectLst/>
                        </a:rPr>
                        <a:t>RF (incl. RFQ,  LLRF)</a:t>
                      </a:r>
                      <a:endParaRPr lang="zh-CN" altLang="en-US" sz="18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800" u="none" strike="noStrike" dirty="0">
                          <a:effectLst/>
                        </a:rPr>
                        <a:t>9</a:t>
                      </a:r>
                      <a:endParaRPr lang="en-US" altLang="zh-CN" sz="18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r>
              <a:tr h="316006">
                <a:tc>
                  <a:txBody>
                    <a:bodyPr/>
                    <a:lstStyle/>
                    <a:p>
                      <a:pPr algn="ctr" fontAlgn="ctr"/>
                      <a:r>
                        <a:rPr lang="en-US" altLang="zh-CN" sz="1800" u="none" strike="noStrike" dirty="0">
                          <a:effectLst/>
                        </a:rPr>
                        <a:t>IS</a:t>
                      </a:r>
                      <a:endParaRPr lang="zh-CN" altLang="en-US" sz="18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800" u="none" strike="noStrike" dirty="0">
                          <a:effectLst/>
                        </a:rPr>
                        <a:t>1</a:t>
                      </a:r>
                      <a:endParaRPr lang="en-US" altLang="zh-CN" sz="18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r>
              <a:tr h="316006">
                <a:tc>
                  <a:txBody>
                    <a:bodyPr/>
                    <a:lstStyle/>
                    <a:p>
                      <a:pPr algn="ctr" fontAlgn="ctr"/>
                      <a:r>
                        <a:rPr lang="en-US" altLang="zh-CN" sz="1800" u="none" strike="noStrike" dirty="0">
                          <a:effectLst/>
                        </a:rPr>
                        <a:t>human</a:t>
                      </a:r>
                      <a:endParaRPr lang="zh-CN" altLang="en-US" sz="18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800" u="none" strike="noStrike" dirty="0">
                          <a:effectLst/>
                        </a:rPr>
                        <a:t>4</a:t>
                      </a:r>
                      <a:endParaRPr lang="en-US" altLang="zh-CN" sz="18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r>
              <a:tr h="316006">
                <a:tc>
                  <a:txBody>
                    <a:bodyPr/>
                    <a:lstStyle/>
                    <a:p>
                      <a:pPr algn="ctr" fontAlgn="ctr"/>
                      <a:r>
                        <a:rPr lang="en-US" altLang="zh-CN" sz="1800" u="none" strike="noStrike" dirty="0">
                          <a:effectLst/>
                        </a:rPr>
                        <a:t>control</a:t>
                      </a:r>
                      <a:endParaRPr lang="zh-CN" altLang="en-US" sz="18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800" u="none" strike="noStrike" dirty="0">
                          <a:effectLst/>
                        </a:rPr>
                        <a:t>3</a:t>
                      </a:r>
                      <a:endParaRPr lang="en-US" altLang="zh-CN" sz="18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r>
              <a:tr h="316006">
                <a:tc>
                  <a:txBody>
                    <a:bodyPr/>
                    <a:lstStyle/>
                    <a:p>
                      <a:pPr algn="ctr" fontAlgn="ctr"/>
                      <a:r>
                        <a:rPr lang="en-US" altLang="zh-CN" sz="1800" u="none" strike="noStrike" dirty="0">
                          <a:effectLst/>
                        </a:rPr>
                        <a:t>PS</a:t>
                      </a:r>
                      <a:endParaRPr lang="zh-CN" altLang="en-US" sz="18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800" u="none" strike="noStrike" dirty="0">
                          <a:effectLst/>
                        </a:rPr>
                        <a:t>1</a:t>
                      </a:r>
                      <a:endParaRPr lang="en-US" altLang="zh-CN" sz="18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r>
              <a:tr h="316006">
                <a:tc>
                  <a:txBody>
                    <a:bodyPr/>
                    <a:lstStyle/>
                    <a:p>
                      <a:pPr algn="ctr" fontAlgn="ctr"/>
                      <a:r>
                        <a:rPr lang="en-US" altLang="zh-CN" sz="1800" u="none" strike="noStrike" dirty="0">
                          <a:effectLst/>
                        </a:rPr>
                        <a:t>Diagnostic</a:t>
                      </a:r>
                      <a:endParaRPr lang="zh-CN" altLang="en-US" sz="18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800" u="none" strike="noStrike" dirty="0">
                          <a:effectLst/>
                        </a:rPr>
                        <a:t>1</a:t>
                      </a:r>
                      <a:endParaRPr lang="en-US" altLang="zh-CN" sz="18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r>
              <a:tr h="316006">
                <a:tc>
                  <a:txBody>
                    <a:bodyPr/>
                    <a:lstStyle/>
                    <a:p>
                      <a:pPr algn="ctr" fontAlgn="ctr"/>
                      <a:r>
                        <a:rPr lang="en-US" altLang="zh-CN" sz="1800" u="none" strike="noStrike" dirty="0">
                          <a:effectLst/>
                        </a:rPr>
                        <a:t>coupler</a:t>
                      </a:r>
                      <a:endParaRPr lang="zh-CN" altLang="en-US" sz="18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800" u="none" strike="noStrike">
                          <a:effectLst/>
                        </a:rPr>
                        <a:t>2</a:t>
                      </a:r>
                      <a:endParaRPr lang="en-US" altLang="zh-CN" sz="1800" b="1"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r>
              <a:tr h="316006">
                <a:tc>
                  <a:txBody>
                    <a:bodyPr/>
                    <a:lstStyle/>
                    <a:p>
                      <a:pPr algn="ctr" fontAlgn="ctr"/>
                      <a:r>
                        <a:rPr lang="en-US" altLang="zh-CN" sz="1800" u="none" strike="noStrike" dirty="0">
                          <a:effectLst/>
                        </a:rPr>
                        <a:t>total</a:t>
                      </a:r>
                      <a:endParaRPr lang="zh-CN" altLang="en-US" sz="18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800" u="none" strike="noStrike" dirty="0">
                          <a:effectLst/>
                        </a:rPr>
                        <a:t>9</a:t>
                      </a:r>
                      <a:endParaRPr lang="en-US" altLang="zh-CN" sz="18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r>
            </a:tbl>
          </a:graphicData>
        </a:graphic>
      </p:graphicFrame>
      <p:pic>
        <p:nvPicPr>
          <p:cNvPr id="6" name="图片 5"/>
          <p:cNvPicPr>
            <a:picLocks noChangeAspect="1"/>
          </p:cNvPicPr>
          <p:nvPr/>
        </p:nvPicPr>
        <p:blipFill>
          <a:blip r:embed="rId2"/>
          <a:stretch>
            <a:fillRect/>
          </a:stretch>
        </p:blipFill>
        <p:spPr>
          <a:xfrm>
            <a:off x="7530989" y="2837171"/>
            <a:ext cx="4632997" cy="370174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lstStyle/>
          <a:p>
            <a:r>
              <a:rPr lang="en-US" altLang="zh-CN" dirty="0">
                <a:latin typeface="Times New Roman" panose="02020503050405090304" pitchFamily="18" charset="0"/>
                <a:ea typeface="Times New Roman" panose="02020503050405090304" pitchFamily="18" charset="0"/>
                <a:cs typeface="Times New Roman" panose="02020503050405090304" pitchFamily="18" charset="0"/>
              </a:rPr>
              <a:t>Prototype of granular target</a:t>
            </a:r>
            <a:endParaRPr lang="zh-CN" altLang="en-US" dirty="0">
              <a:latin typeface="Times New Roman" panose="02020503050405090304" pitchFamily="18" charset="0"/>
              <a:ea typeface="Times New Roman" panose="02020503050405090304" pitchFamily="18" charset="0"/>
              <a:cs typeface="Times New Roman" panose="02020503050405090304" pitchFamily="18" charset="0"/>
            </a:endParaRPr>
          </a:p>
        </p:txBody>
      </p:sp>
      <p:sp>
        <p:nvSpPr>
          <p:cNvPr id="15" name="Text Box 23"/>
          <p:cNvSpPr txBox="1">
            <a:spLocks noChangeArrowheads="1"/>
          </p:cNvSpPr>
          <p:nvPr/>
        </p:nvSpPr>
        <p:spPr bwMode="auto">
          <a:xfrm>
            <a:off x="5302974" y="3121561"/>
            <a:ext cx="3137301" cy="338554"/>
          </a:xfrm>
          <a:prstGeom prst="rect">
            <a:avLst/>
          </a:prstGeom>
          <a:noFill/>
          <a:ln>
            <a:noFill/>
          </a:ln>
        </p:spPr>
        <p:txBody>
          <a:bodyPr wrap="square">
            <a:spAutoFit/>
          </a:bodyPr>
          <a:lstStyle>
            <a:lvl1pPr>
              <a:defRPr>
                <a:solidFill>
                  <a:schemeClr val="tx1"/>
                </a:solidFill>
                <a:latin typeface="Arial" panose="020B0604020202090204" pitchFamily="34" charset="0"/>
                <a:ea typeface="SimSun" charset="0"/>
                <a:cs typeface="SimSun" charset="0"/>
              </a:defRPr>
            </a:lvl1pPr>
            <a:lvl2pPr marL="742950" indent="-285750">
              <a:defRPr>
                <a:solidFill>
                  <a:schemeClr val="tx1"/>
                </a:solidFill>
                <a:latin typeface="Arial" panose="020B0604020202090204" pitchFamily="34" charset="0"/>
                <a:ea typeface="SimSun" charset="0"/>
              </a:defRPr>
            </a:lvl2pPr>
            <a:lvl3pPr marL="1143000" indent="-228600">
              <a:defRPr>
                <a:solidFill>
                  <a:schemeClr val="tx1"/>
                </a:solidFill>
                <a:latin typeface="Arial" panose="020B0604020202090204" pitchFamily="34" charset="0"/>
                <a:ea typeface="SimSun" charset="0"/>
              </a:defRPr>
            </a:lvl3pPr>
            <a:lvl4pPr marL="1600200" indent="-228600">
              <a:defRPr>
                <a:solidFill>
                  <a:schemeClr val="tx1"/>
                </a:solidFill>
                <a:latin typeface="Arial" panose="020B0604020202090204" pitchFamily="34" charset="0"/>
                <a:ea typeface="SimSun" charset="0"/>
              </a:defRPr>
            </a:lvl4pPr>
            <a:lvl5pPr marL="2057400" indent="-228600">
              <a:defRPr>
                <a:solidFill>
                  <a:schemeClr val="tx1"/>
                </a:solidFill>
                <a:latin typeface="Arial" panose="020B0604020202090204" pitchFamily="34" charset="0"/>
                <a:ea typeface="SimSun" charset="0"/>
              </a:defRPr>
            </a:lvl5pPr>
            <a:lvl6pPr marL="2514600" indent="-228600" fontAlgn="base">
              <a:spcBef>
                <a:spcPct val="0"/>
              </a:spcBef>
              <a:spcAft>
                <a:spcPct val="0"/>
              </a:spcAft>
              <a:defRPr>
                <a:solidFill>
                  <a:schemeClr val="tx1"/>
                </a:solidFill>
                <a:latin typeface="Arial" panose="020B0604020202090204" pitchFamily="34" charset="0"/>
                <a:ea typeface="SimSun" charset="0"/>
              </a:defRPr>
            </a:lvl6pPr>
            <a:lvl7pPr marL="2971800" indent="-228600" fontAlgn="base">
              <a:spcBef>
                <a:spcPct val="0"/>
              </a:spcBef>
              <a:spcAft>
                <a:spcPct val="0"/>
              </a:spcAft>
              <a:defRPr>
                <a:solidFill>
                  <a:schemeClr val="tx1"/>
                </a:solidFill>
                <a:latin typeface="Arial" panose="020B0604020202090204" pitchFamily="34" charset="0"/>
                <a:ea typeface="SimSun" charset="0"/>
              </a:defRPr>
            </a:lvl7pPr>
            <a:lvl8pPr marL="3429000" indent="-228600" fontAlgn="base">
              <a:spcBef>
                <a:spcPct val="0"/>
              </a:spcBef>
              <a:spcAft>
                <a:spcPct val="0"/>
              </a:spcAft>
              <a:defRPr>
                <a:solidFill>
                  <a:schemeClr val="tx1"/>
                </a:solidFill>
                <a:latin typeface="Arial" panose="020B0604020202090204" pitchFamily="34" charset="0"/>
                <a:ea typeface="SimSun" charset="0"/>
              </a:defRPr>
            </a:lvl8pPr>
            <a:lvl9pPr marL="3886200" indent="-228600" fontAlgn="base">
              <a:spcBef>
                <a:spcPct val="0"/>
              </a:spcBef>
              <a:spcAft>
                <a:spcPct val="0"/>
              </a:spcAft>
              <a:defRPr>
                <a:solidFill>
                  <a:schemeClr val="tx1"/>
                </a:solidFill>
                <a:latin typeface="Arial" panose="020B0604020202090204" pitchFamily="34" charset="0"/>
                <a:ea typeface="SimSun" charset="0"/>
              </a:defRPr>
            </a:lvl9pPr>
          </a:lstStyle>
          <a:p>
            <a:pPr algn="ctr"/>
            <a:r>
              <a:rPr lang="en-US" altLang="zh-CN" sz="1600" b="1" dirty="0">
                <a:ea typeface="黑体" charset="0"/>
                <a:cs typeface="黑体" charset="0"/>
              </a:rPr>
              <a:t>Electro-magnetic lifter</a:t>
            </a:r>
            <a:endParaRPr lang="zh-CN" altLang="en-US" sz="1600" b="1" dirty="0">
              <a:ea typeface="黑体" charset="0"/>
              <a:cs typeface="黑体" charset="0"/>
            </a:endParaRPr>
          </a:p>
        </p:txBody>
      </p:sp>
      <p:sp>
        <p:nvSpPr>
          <p:cNvPr id="24" name="Text Box 23"/>
          <p:cNvSpPr txBox="1">
            <a:spLocks noChangeArrowheads="1"/>
          </p:cNvSpPr>
          <p:nvPr/>
        </p:nvSpPr>
        <p:spPr bwMode="auto">
          <a:xfrm>
            <a:off x="5456587" y="5539028"/>
            <a:ext cx="3087806" cy="338554"/>
          </a:xfrm>
          <a:prstGeom prst="rect">
            <a:avLst/>
          </a:prstGeom>
          <a:noFill/>
          <a:ln>
            <a:noFill/>
          </a:ln>
        </p:spPr>
        <p:txBody>
          <a:bodyPr wrap="square">
            <a:spAutoFit/>
          </a:bodyPr>
          <a:lstStyle>
            <a:lvl1pPr>
              <a:defRPr>
                <a:solidFill>
                  <a:schemeClr val="tx1"/>
                </a:solidFill>
                <a:latin typeface="Arial" panose="020B0604020202090204" pitchFamily="34" charset="0"/>
                <a:ea typeface="SimSun" charset="0"/>
                <a:cs typeface="SimSun" charset="0"/>
              </a:defRPr>
            </a:lvl1pPr>
            <a:lvl2pPr marL="742950" indent="-285750">
              <a:defRPr>
                <a:solidFill>
                  <a:schemeClr val="tx1"/>
                </a:solidFill>
                <a:latin typeface="Arial" panose="020B0604020202090204" pitchFamily="34" charset="0"/>
                <a:ea typeface="SimSun" charset="0"/>
              </a:defRPr>
            </a:lvl2pPr>
            <a:lvl3pPr marL="1143000" indent="-228600">
              <a:defRPr>
                <a:solidFill>
                  <a:schemeClr val="tx1"/>
                </a:solidFill>
                <a:latin typeface="Arial" panose="020B0604020202090204" pitchFamily="34" charset="0"/>
                <a:ea typeface="SimSun" charset="0"/>
              </a:defRPr>
            </a:lvl3pPr>
            <a:lvl4pPr marL="1600200" indent="-228600">
              <a:defRPr>
                <a:solidFill>
                  <a:schemeClr val="tx1"/>
                </a:solidFill>
                <a:latin typeface="Arial" panose="020B0604020202090204" pitchFamily="34" charset="0"/>
                <a:ea typeface="SimSun" charset="0"/>
              </a:defRPr>
            </a:lvl4pPr>
            <a:lvl5pPr marL="2057400" indent="-228600">
              <a:defRPr>
                <a:solidFill>
                  <a:schemeClr val="tx1"/>
                </a:solidFill>
                <a:latin typeface="Arial" panose="020B0604020202090204" pitchFamily="34" charset="0"/>
                <a:ea typeface="SimSun" charset="0"/>
              </a:defRPr>
            </a:lvl5pPr>
            <a:lvl6pPr marL="2514600" indent="-228600" fontAlgn="base">
              <a:spcBef>
                <a:spcPct val="0"/>
              </a:spcBef>
              <a:spcAft>
                <a:spcPct val="0"/>
              </a:spcAft>
              <a:defRPr>
                <a:solidFill>
                  <a:schemeClr val="tx1"/>
                </a:solidFill>
                <a:latin typeface="Arial" panose="020B0604020202090204" pitchFamily="34" charset="0"/>
                <a:ea typeface="SimSun" charset="0"/>
              </a:defRPr>
            </a:lvl6pPr>
            <a:lvl7pPr marL="2971800" indent="-228600" fontAlgn="base">
              <a:spcBef>
                <a:spcPct val="0"/>
              </a:spcBef>
              <a:spcAft>
                <a:spcPct val="0"/>
              </a:spcAft>
              <a:defRPr>
                <a:solidFill>
                  <a:schemeClr val="tx1"/>
                </a:solidFill>
                <a:latin typeface="Arial" panose="020B0604020202090204" pitchFamily="34" charset="0"/>
                <a:ea typeface="SimSun" charset="0"/>
              </a:defRPr>
            </a:lvl7pPr>
            <a:lvl8pPr marL="3429000" indent="-228600" fontAlgn="base">
              <a:spcBef>
                <a:spcPct val="0"/>
              </a:spcBef>
              <a:spcAft>
                <a:spcPct val="0"/>
              </a:spcAft>
              <a:defRPr>
                <a:solidFill>
                  <a:schemeClr val="tx1"/>
                </a:solidFill>
                <a:latin typeface="Arial" panose="020B0604020202090204" pitchFamily="34" charset="0"/>
                <a:ea typeface="SimSun" charset="0"/>
              </a:defRPr>
            </a:lvl8pPr>
            <a:lvl9pPr marL="3886200" indent="-228600" fontAlgn="base">
              <a:spcBef>
                <a:spcPct val="0"/>
              </a:spcBef>
              <a:spcAft>
                <a:spcPct val="0"/>
              </a:spcAft>
              <a:defRPr>
                <a:solidFill>
                  <a:schemeClr val="tx1"/>
                </a:solidFill>
                <a:latin typeface="Arial" panose="020B0604020202090204" pitchFamily="34" charset="0"/>
                <a:ea typeface="SimSun" charset="0"/>
              </a:defRPr>
            </a:lvl9pPr>
          </a:lstStyle>
          <a:p>
            <a:pPr algn="ctr"/>
            <a:r>
              <a:rPr lang="en-US" altLang="zh-CN" sz="1600" dirty="0">
                <a:ea typeface="黑体" charset="0"/>
                <a:cs typeface="黑体" charset="0"/>
              </a:rPr>
              <a:t>Heat exchange exp.</a:t>
            </a:r>
            <a:endParaRPr lang="zh-CN" altLang="en-US" sz="1600" dirty="0">
              <a:ea typeface="黑体" charset="0"/>
              <a:cs typeface="黑体" charset="0"/>
            </a:endParaRPr>
          </a:p>
        </p:txBody>
      </p:sp>
      <p:sp>
        <p:nvSpPr>
          <p:cNvPr id="26" name="Text Box 23"/>
          <p:cNvSpPr txBox="1">
            <a:spLocks noChangeArrowheads="1"/>
          </p:cNvSpPr>
          <p:nvPr/>
        </p:nvSpPr>
        <p:spPr bwMode="auto">
          <a:xfrm>
            <a:off x="5135718" y="5827849"/>
            <a:ext cx="6971581" cy="646331"/>
          </a:xfrm>
          <a:prstGeom prst="rect">
            <a:avLst/>
          </a:prstGeom>
          <a:noFill/>
          <a:ln>
            <a:noFill/>
          </a:ln>
        </p:spPr>
        <p:txBody>
          <a:bodyPr wrap="square">
            <a:spAutoFit/>
          </a:bodyPr>
          <a:lstStyle>
            <a:lvl1pPr>
              <a:defRPr>
                <a:solidFill>
                  <a:schemeClr val="tx1"/>
                </a:solidFill>
                <a:latin typeface="Arial" panose="020B0604020202090204" pitchFamily="34" charset="0"/>
                <a:ea typeface="SimSun" charset="0"/>
                <a:cs typeface="SimSun" charset="0"/>
              </a:defRPr>
            </a:lvl1pPr>
            <a:lvl2pPr marL="742950" indent="-285750">
              <a:defRPr>
                <a:solidFill>
                  <a:schemeClr val="tx1"/>
                </a:solidFill>
                <a:latin typeface="Arial" panose="020B0604020202090204" pitchFamily="34" charset="0"/>
                <a:ea typeface="SimSun" charset="0"/>
              </a:defRPr>
            </a:lvl2pPr>
            <a:lvl3pPr marL="1143000" indent="-228600">
              <a:defRPr>
                <a:solidFill>
                  <a:schemeClr val="tx1"/>
                </a:solidFill>
                <a:latin typeface="Arial" panose="020B0604020202090204" pitchFamily="34" charset="0"/>
                <a:ea typeface="SimSun" charset="0"/>
              </a:defRPr>
            </a:lvl3pPr>
            <a:lvl4pPr marL="1600200" indent="-228600">
              <a:defRPr>
                <a:solidFill>
                  <a:schemeClr val="tx1"/>
                </a:solidFill>
                <a:latin typeface="Arial" panose="020B0604020202090204" pitchFamily="34" charset="0"/>
                <a:ea typeface="SimSun" charset="0"/>
              </a:defRPr>
            </a:lvl4pPr>
            <a:lvl5pPr marL="2057400" indent="-228600">
              <a:defRPr>
                <a:solidFill>
                  <a:schemeClr val="tx1"/>
                </a:solidFill>
                <a:latin typeface="Arial" panose="020B0604020202090204" pitchFamily="34" charset="0"/>
                <a:ea typeface="SimSun" charset="0"/>
              </a:defRPr>
            </a:lvl5pPr>
            <a:lvl6pPr marL="2514600" indent="-228600" fontAlgn="base">
              <a:spcBef>
                <a:spcPct val="0"/>
              </a:spcBef>
              <a:spcAft>
                <a:spcPct val="0"/>
              </a:spcAft>
              <a:defRPr>
                <a:solidFill>
                  <a:schemeClr val="tx1"/>
                </a:solidFill>
                <a:latin typeface="Arial" panose="020B0604020202090204" pitchFamily="34" charset="0"/>
                <a:ea typeface="SimSun" charset="0"/>
              </a:defRPr>
            </a:lvl6pPr>
            <a:lvl7pPr marL="2971800" indent="-228600" fontAlgn="base">
              <a:spcBef>
                <a:spcPct val="0"/>
              </a:spcBef>
              <a:spcAft>
                <a:spcPct val="0"/>
              </a:spcAft>
              <a:defRPr>
                <a:solidFill>
                  <a:schemeClr val="tx1"/>
                </a:solidFill>
                <a:latin typeface="Arial" panose="020B0604020202090204" pitchFamily="34" charset="0"/>
                <a:ea typeface="SimSun" charset="0"/>
              </a:defRPr>
            </a:lvl7pPr>
            <a:lvl8pPr marL="3429000" indent="-228600" fontAlgn="base">
              <a:spcBef>
                <a:spcPct val="0"/>
              </a:spcBef>
              <a:spcAft>
                <a:spcPct val="0"/>
              </a:spcAft>
              <a:defRPr>
                <a:solidFill>
                  <a:schemeClr val="tx1"/>
                </a:solidFill>
                <a:latin typeface="Arial" panose="020B0604020202090204" pitchFamily="34" charset="0"/>
                <a:ea typeface="SimSun" charset="0"/>
              </a:defRPr>
            </a:lvl8pPr>
            <a:lvl9pPr marL="3886200" indent="-228600" fontAlgn="base">
              <a:spcBef>
                <a:spcPct val="0"/>
              </a:spcBef>
              <a:spcAft>
                <a:spcPct val="0"/>
              </a:spcAft>
              <a:defRPr>
                <a:solidFill>
                  <a:schemeClr val="tx1"/>
                </a:solidFill>
                <a:latin typeface="Arial" panose="020B0604020202090204" pitchFamily="34" charset="0"/>
                <a:ea typeface="SimSun" charset="0"/>
              </a:defRPr>
            </a:lvl9pPr>
          </a:lstStyle>
          <a:p>
            <a:r>
              <a:rPr lang="en-US" altLang="zh-CN" sz="1800" b="1" dirty="0">
                <a:solidFill>
                  <a:srgbClr val="0000FF"/>
                </a:solidFill>
                <a:ea typeface="黑体" charset="0"/>
                <a:cs typeface="黑体" charset="0"/>
              </a:rPr>
              <a:t>Integral target setup, verify granular flow, heat exchanger, electro-magnetic lifter, purifier, and so on</a:t>
            </a:r>
            <a:endParaRPr lang="en-US" altLang="zh-CN" sz="1800" b="1" dirty="0">
              <a:solidFill>
                <a:srgbClr val="0000FF"/>
              </a:solidFill>
              <a:ea typeface="黑体" charset="0"/>
              <a:cs typeface="黑体" charset="0"/>
            </a:endParaRPr>
          </a:p>
        </p:txBody>
      </p:sp>
      <p:pic>
        <p:nvPicPr>
          <p:cNvPr id="28" name="Picture 2" descr="E:\2017\Graph1.JPG"/>
          <p:cNvPicPr>
            <a:picLocks noChangeAspect="1" noChangeArrowheads="1"/>
          </p:cNvPicPr>
          <p:nvPr/>
        </p:nvPicPr>
        <p:blipFill>
          <a:blip r:embed="rId1" cstate="screen"/>
          <a:srcRect/>
          <a:stretch>
            <a:fillRect/>
          </a:stretch>
        </p:blipFill>
        <p:spPr bwMode="auto">
          <a:xfrm>
            <a:off x="8621509" y="974100"/>
            <a:ext cx="3240753" cy="2181875"/>
          </a:xfrm>
          <a:prstGeom prst="rect">
            <a:avLst/>
          </a:prstGeom>
          <a:noFill/>
          <a:ln>
            <a:noFill/>
          </a:ln>
        </p:spPr>
      </p:pic>
      <p:sp>
        <p:nvSpPr>
          <p:cNvPr id="33" name="Text Box 23"/>
          <p:cNvSpPr txBox="1">
            <a:spLocks noChangeArrowheads="1"/>
          </p:cNvSpPr>
          <p:nvPr/>
        </p:nvSpPr>
        <p:spPr bwMode="auto">
          <a:xfrm>
            <a:off x="9350588" y="5489295"/>
            <a:ext cx="2072814" cy="338554"/>
          </a:xfrm>
          <a:prstGeom prst="rect">
            <a:avLst/>
          </a:prstGeom>
          <a:noFill/>
          <a:ln>
            <a:noFill/>
          </a:ln>
        </p:spPr>
        <p:txBody>
          <a:bodyPr wrap="square">
            <a:spAutoFit/>
          </a:bodyPr>
          <a:lstStyle>
            <a:lvl1pPr>
              <a:defRPr>
                <a:solidFill>
                  <a:schemeClr val="tx1"/>
                </a:solidFill>
                <a:latin typeface="Arial" panose="020B0604020202090204" pitchFamily="34" charset="0"/>
                <a:ea typeface="SimSun" charset="0"/>
                <a:cs typeface="SimSun" charset="0"/>
              </a:defRPr>
            </a:lvl1pPr>
            <a:lvl2pPr marL="742950" indent="-285750">
              <a:defRPr>
                <a:solidFill>
                  <a:schemeClr val="tx1"/>
                </a:solidFill>
                <a:latin typeface="Arial" panose="020B0604020202090204" pitchFamily="34" charset="0"/>
                <a:ea typeface="SimSun" charset="0"/>
              </a:defRPr>
            </a:lvl2pPr>
            <a:lvl3pPr marL="1143000" indent="-228600">
              <a:defRPr>
                <a:solidFill>
                  <a:schemeClr val="tx1"/>
                </a:solidFill>
                <a:latin typeface="Arial" panose="020B0604020202090204" pitchFamily="34" charset="0"/>
                <a:ea typeface="SimSun" charset="0"/>
              </a:defRPr>
            </a:lvl3pPr>
            <a:lvl4pPr marL="1600200" indent="-228600">
              <a:defRPr>
                <a:solidFill>
                  <a:schemeClr val="tx1"/>
                </a:solidFill>
                <a:latin typeface="Arial" panose="020B0604020202090204" pitchFamily="34" charset="0"/>
                <a:ea typeface="SimSun" charset="0"/>
              </a:defRPr>
            </a:lvl4pPr>
            <a:lvl5pPr marL="2057400" indent="-228600">
              <a:defRPr>
                <a:solidFill>
                  <a:schemeClr val="tx1"/>
                </a:solidFill>
                <a:latin typeface="Arial" panose="020B0604020202090204" pitchFamily="34" charset="0"/>
                <a:ea typeface="SimSun" charset="0"/>
              </a:defRPr>
            </a:lvl5pPr>
            <a:lvl6pPr marL="2514600" indent="-228600" fontAlgn="base">
              <a:spcBef>
                <a:spcPct val="0"/>
              </a:spcBef>
              <a:spcAft>
                <a:spcPct val="0"/>
              </a:spcAft>
              <a:defRPr>
                <a:solidFill>
                  <a:schemeClr val="tx1"/>
                </a:solidFill>
                <a:latin typeface="Arial" panose="020B0604020202090204" pitchFamily="34" charset="0"/>
                <a:ea typeface="SimSun" charset="0"/>
              </a:defRPr>
            </a:lvl6pPr>
            <a:lvl7pPr marL="2971800" indent="-228600" fontAlgn="base">
              <a:spcBef>
                <a:spcPct val="0"/>
              </a:spcBef>
              <a:spcAft>
                <a:spcPct val="0"/>
              </a:spcAft>
              <a:defRPr>
                <a:solidFill>
                  <a:schemeClr val="tx1"/>
                </a:solidFill>
                <a:latin typeface="Arial" panose="020B0604020202090204" pitchFamily="34" charset="0"/>
                <a:ea typeface="SimSun" charset="0"/>
              </a:defRPr>
            </a:lvl7pPr>
            <a:lvl8pPr marL="3429000" indent="-228600" fontAlgn="base">
              <a:spcBef>
                <a:spcPct val="0"/>
              </a:spcBef>
              <a:spcAft>
                <a:spcPct val="0"/>
              </a:spcAft>
              <a:defRPr>
                <a:solidFill>
                  <a:schemeClr val="tx1"/>
                </a:solidFill>
                <a:latin typeface="Arial" panose="020B0604020202090204" pitchFamily="34" charset="0"/>
                <a:ea typeface="SimSun" charset="0"/>
              </a:defRPr>
            </a:lvl8pPr>
            <a:lvl9pPr marL="3886200" indent="-228600" fontAlgn="base">
              <a:spcBef>
                <a:spcPct val="0"/>
              </a:spcBef>
              <a:spcAft>
                <a:spcPct val="0"/>
              </a:spcAft>
              <a:defRPr>
                <a:solidFill>
                  <a:schemeClr val="tx1"/>
                </a:solidFill>
                <a:latin typeface="Arial" panose="020B0604020202090204" pitchFamily="34" charset="0"/>
                <a:ea typeface="SimSun" charset="0"/>
              </a:defRPr>
            </a:lvl9pPr>
          </a:lstStyle>
          <a:p>
            <a:pPr algn="ctr"/>
            <a:r>
              <a:rPr lang="en-US" altLang="zh-CN" sz="1600" dirty="0">
                <a:ea typeface="黑体" charset="0"/>
                <a:cs typeface="黑体" charset="0"/>
              </a:rPr>
              <a:t>Granular flow</a:t>
            </a:r>
            <a:endParaRPr lang="en-US" altLang="zh-CN" sz="1600" dirty="0">
              <a:ea typeface="黑体" charset="0"/>
              <a:cs typeface="黑体" charset="0"/>
            </a:endParaRPr>
          </a:p>
        </p:txBody>
      </p:sp>
      <p:grpSp>
        <p:nvGrpSpPr>
          <p:cNvPr id="3" name="组 2"/>
          <p:cNvGrpSpPr/>
          <p:nvPr/>
        </p:nvGrpSpPr>
        <p:grpSpPr>
          <a:xfrm>
            <a:off x="5377704" y="3482778"/>
            <a:ext cx="3019425" cy="2033587"/>
            <a:chOff x="3978275" y="3610911"/>
            <a:chExt cx="3019425" cy="2033587"/>
          </a:xfrm>
        </p:grpSpPr>
        <p:pic>
          <p:nvPicPr>
            <p:cNvPr id="12" name="Picture 15" descr="wenchai-1"/>
            <p:cNvPicPr>
              <a:picLocks noChangeAspect="1" noChangeArrowheads="1"/>
            </p:cNvPicPr>
            <p:nvPr/>
          </p:nvPicPr>
          <p:blipFill>
            <a:blip r:embed="rId2" cstate="screen"/>
            <a:srcRect l="8374" t="8932" r="11073" b="4663"/>
            <a:stretch>
              <a:fillRect/>
            </a:stretch>
          </p:blipFill>
          <p:spPr bwMode="auto">
            <a:xfrm>
              <a:off x="3978275" y="3610911"/>
              <a:ext cx="3019425" cy="2033587"/>
            </a:xfrm>
            <a:prstGeom prst="rect">
              <a:avLst/>
            </a:prstGeom>
            <a:noFill/>
          </p:spPr>
        </p:pic>
        <p:sp>
          <p:nvSpPr>
            <p:cNvPr id="25" name="Text Box 23"/>
            <p:cNvSpPr txBox="1">
              <a:spLocks noChangeArrowheads="1"/>
            </p:cNvSpPr>
            <p:nvPr/>
          </p:nvSpPr>
          <p:spPr bwMode="auto">
            <a:xfrm>
              <a:off x="4750593" y="4202666"/>
              <a:ext cx="1936750" cy="307777"/>
            </a:xfrm>
            <a:prstGeom prst="rect">
              <a:avLst/>
            </a:prstGeom>
            <a:noFill/>
            <a:ln>
              <a:noFill/>
            </a:ln>
          </p:spPr>
          <p:txBody>
            <a:bodyPr wrap="square">
              <a:spAutoFit/>
            </a:bodyPr>
            <a:lstStyle>
              <a:lvl1pPr>
                <a:defRPr>
                  <a:solidFill>
                    <a:schemeClr val="tx1"/>
                  </a:solidFill>
                  <a:latin typeface="Arial" panose="020B0604020202090204" pitchFamily="34" charset="0"/>
                  <a:ea typeface="SimSun" charset="0"/>
                  <a:cs typeface="SimSun" charset="0"/>
                </a:defRPr>
              </a:lvl1pPr>
              <a:lvl2pPr marL="742950" indent="-285750">
                <a:defRPr>
                  <a:solidFill>
                    <a:schemeClr val="tx1"/>
                  </a:solidFill>
                  <a:latin typeface="Arial" panose="020B0604020202090204" pitchFamily="34" charset="0"/>
                  <a:ea typeface="SimSun" charset="0"/>
                </a:defRPr>
              </a:lvl2pPr>
              <a:lvl3pPr marL="1143000" indent="-228600">
                <a:defRPr>
                  <a:solidFill>
                    <a:schemeClr val="tx1"/>
                  </a:solidFill>
                  <a:latin typeface="Arial" panose="020B0604020202090204" pitchFamily="34" charset="0"/>
                  <a:ea typeface="SimSun" charset="0"/>
                </a:defRPr>
              </a:lvl3pPr>
              <a:lvl4pPr marL="1600200" indent="-228600">
                <a:defRPr>
                  <a:solidFill>
                    <a:schemeClr val="tx1"/>
                  </a:solidFill>
                  <a:latin typeface="Arial" panose="020B0604020202090204" pitchFamily="34" charset="0"/>
                  <a:ea typeface="SimSun" charset="0"/>
                </a:defRPr>
              </a:lvl4pPr>
              <a:lvl5pPr marL="2057400" indent="-228600">
                <a:defRPr>
                  <a:solidFill>
                    <a:schemeClr val="tx1"/>
                  </a:solidFill>
                  <a:latin typeface="Arial" panose="020B0604020202090204" pitchFamily="34" charset="0"/>
                  <a:ea typeface="SimSun" charset="0"/>
                </a:defRPr>
              </a:lvl5pPr>
              <a:lvl6pPr marL="2514600" indent="-228600" fontAlgn="base">
                <a:spcBef>
                  <a:spcPct val="0"/>
                </a:spcBef>
                <a:spcAft>
                  <a:spcPct val="0"/>
                </a:spcAft>
                <a:defRPr>
                  <a:solidFill>
                    <a:schemeClr val="tx1"/>
                  </a:solidFill>
                  <a:latin typeface="Arial" panose="020B0604020202090204" pitchFamily="34" charset="0"/>
                  <a:ea typeface="SimSun" charset="0"/>
                </a:defRPr>
              </a:lvl6pPr>
              <a:lvl7pPr marL="2971800" indent="-228600" fontAlgn="base">
                <a:spcBef>
                  <a:spcPct val="0"/>
                </a:spcBef>
                <a:spcAft>
                  <a:spcPct val="0"/>
                </a:spcAft>
                <a:defRPr>
                  <a:solidFill>
                    <a:schemeClr val="tx1"/>
                  </a:solidFill>
                  <a:latin typeface="Arial" panose="020B0604020202090204" pitchFamily="34" charset="0"/>
                  <a:ea typeface="SimSun" charset="0"/>
                </a:defRPr>
              </a:lvl7pPr>
              <a:lvl8pPr marL="3429000" indent="-228600" fontAlgn="base">
                <a:spcBef>
                  <a:spcPct val="0"/>
                </a:spcBef>
                <a:spcAft>
                  <a:spcPct val="0"/>
                </a:spcAft>
                <a:defRPr>
                  <a:solidFill>
                    <a:schemeClr val="tx1"/>
                  </a:solidFill>
                  <a:latin typeface="Arial" panose="020B0604020202090204" pitchFamily="34" charset="0"/>
                  <a:ea typeface="SimSun" charset="0"/>
                </a:defRPr>
              </a:lvl8pPr>
              <a:lvl9pPr marL="3886200" indent="-228600" fontAlgn="base">
                <a:spcBef>
                  <a:spcPct val="0"/>
                </a:spcBef>
                <a:spcAft>
                  <a:spcPct val="0"/>
                </a:spcAft>
                <a:defRPr>
                  <a:solidFill>
                    <a:schemeClr val="tx1"/>
                  </a:solidFill>
                  <a:latin typeface="Arial" panose="020B0604020202090204" pitchFamily="34" charset="0"/>
                  <a:ea typeface="SimSun" charset="0"/>
                </a:defRPr>
              </a:lvl9pPr>
            </a:lstStyle>
            <a:p>
              <a:r>
                <a:rPr lang="en-US" altLang="zh-CN" sz="1400" dirty="0">
                  <a:solidFill>
                    <a:srgbClr val="FF6600"/>
                  </a:solidFill>
                  <a:ea typeface="黑体" charset="0"/>
                  <a:cs typeface="黑体" charset="0"/>
                </a:rPr>
                <a:t>Granular temp.</a:t>
              </a:r>
              <a:endParaRPr lang="en-US" altLang="zh-CN" sz="1400" dirty="0">
                <a:solidFill>
                  <a:srgbClr val="FF6600"/>
                </a:solidFill>
                <a:ea typeface="黑体" charset="0"/>
                <a:cs typeface="黑体" charset="0"/>
              </a:endParaRPr>
            </a:p>
          </p:txBody>
        </p:sp>
        <p:sp>
          <p:nvSpPr>
            <p:cNvPr id="34" name="矩形 33"/>
            <p:cNvSpPr/>
            <p:nvPr/>
          </p:nvSpPr>
          <p:spPr>
            <a:xfrm>
              <a:off x="4948872" y="4876751"/>
              <a:ext cx="1152623" cy="307777"/>
            </a:xfrm>
            <a:prstGeom prst="rect">
              <a:avLst/>
            </a:prstGeom>
          </p:spPr>
          <p:txBody>
            <a:bodyPr wrap="none">
              <a:spAutoFit/>
            </a:bodyPr>
            <a:lstStyle/>
            <a:p>
              <a:r>
                <a:rPr lang="en-US" altLang="zh-CN" sz="1400">
                  <a:solidFill>
                    <a:srgbClr val="0000FF"/>
                  </a:solidFill>
                  <a:ea typeface="黑体" charset="0"/>
                  <a:cs typeface="黑体" charset="0"/>
                </a:rPr>
                <a:t>Water temp.</a:t>
              </a:r>
              <a:endParaRPr lang="zh-CN" altLang="en-US" sz="1400" dirty="0">
                <a:solidFill>
                  <a:srgbClr val="0000FF"/>
                </a:solidFill>
                <a:ea typeface="黑体" charset="0"/>
                <a:cs typeface="黑体" charset="0"/>
              </a:endParaRPr>
            </a:p>
          </p:txBody>
        </p:sp>
      </p:grpSp>
      <p:sp>
        <p:nvSpPr>
          <p:cNvPr id="17" name="Rectangle 7"/>
          <p:cNvSpPr>
            <a:spLocks noChangeArrowheads="1"/>
          </p:cNvSpPr>
          <p:nvPr/>
        </p:nvSpPr>
        <p:spPr bwMode="auto">
          <a:xfrm>
            <a:off x="10079230" y="852250"/>
            <a:ext cx="1725152" cy="424027"/>
          </a:xfrm>
          <a:prstGeom prst="rect">
            <a:avLst/>
          </a:prstGeom>
          <a:noFill/>
          <a:ln>
            <a:noFill/>
          </a:ln>
          <a:effectLst/>
        </p:spPr>
        <p:txBody>
          <a:bodyPr wrap="none" anchor="ctr">
            <a:spAutoFit/>
          </a:bodyPr>
          <a:lstStyle/>
          <a:p>
            <a:pPr eaLnBrk="0" hangingPunct="0">
              <a:lnSpc>
                <a:spcPct val="180000"/>
              </a:lnSpc>
              <a:buClr>
                <a:prstClr val="white"/>
              </a:buClr>
              <a:buFont typeface="Wingdings" panose="05000000000000000000" pitchFamily="2" charset="2"/>
              <a:buNone/>
            </a:pPr>
            <a:r>
              <a:rPr lang="en-US" altLang="zh-CN" sz="1400" b="1" dirty="0">
                <a:solidFill>
                  <a:srgbClr val="000000"/>
                </a:solidFill>
              </a:rPr>
              <a:t>Flux with aperture</a:t>
            </a:r>
            <a:endParaRPr lang="zh-CN" altLang="en-US" sz="1400" b="1" dirty="0">
              <a:solidFill>
                <a:srgbClr val="000000"/>
              </a:solidFill>
            </a:endParaRPr>
          </a:p>
        </p:txBody>
      </p:sp>
      <p:pic>
        <p:nvPicPr>
          <p:cNvPr id="16" name="图片 15"/>
          <p:cNvPicPr>
            <a:picLocks noChangeAspect="1"/>
          </p:cNvPicPr>
          <p:nvPr/>
        </p:nvPicPr>
        <p:blipFill>
          <a:blip r:embed="rId3" cstate="screen"/>
          <a:stretch>
            <a:fillRect/>
          </a:stretch>
        </p:blipFill>
        <p:spPr>
          <a:xfrm>
            <a:off x="5182257" y="905559"/>
            <a:ext cx="1397793" cy="2251408"/>
          </a:xfrm>
          <a:prstGeom prst="rect">
            <a:avLst/>
          </a:prstGeom>
        </p:spPr>
      </p:pic>
      <p:pic>
        <p:nvPicPr>
          <p:cNvPr id="18" name="图片 17"/>
          <p:cNvPicPr>
            <a:picLocks noChangeAspect="1"/>
          </p:cNvPicPr>
          <p:nvPr/>
        </p:nvPicPr>
        <p:blipFill>
          <a:blip r:embed="rId4" cstate="screen"/>
          <a:stretch>
            <a:fillRect/>
          </a:stretch>
        </p:blipFill>
        <p:spPr>
          <a:xfrm>
            <a:off x="6615700" y="876524"/>
            <a:ext cx="1743209" cy="2251408"/>
          </a:xfrm>
          <a:prstGeom prst="rect">
            <a:avLst/>
          </a:prstGeom>
        </p:spPr>
      </p:pic>
      <p:pic>
        <p:nvPicPr>
          <p:cNvPr id="6" name="图片 5"/>
          <p:cNvPicPr>
            <a:picLocks noChangeAspect="1"/>
          </p:cNvPicPr>
          <p:nvPr/>
        </p:nvPicPr>
        <p:blipFill>
          <a:blip r:embed="rId5"/>
          <a:stretch>
            <a:fillRect/>
          </a:stretch>
        </p:blipFill>
        <p:spPr>
          <a:xfrm>
            <a:off x="9290941" y="3261211"/>
            <a:ext cx="2206752" cy="2218944"/>
          </a:xfrm>
          <a:prstGeom prst="rect">
            <a:avLst/>
          </a:prstGeom>
        </p:spPr>
      </p:pic>
      <p:pic>
        <p:nvPicPr>
          <p:cNvPr id="19" name="Picture 18" descr="C:\Users\whq\Desktop\样机整体.png"/>
          <p:cNvPicPr>
            <a:picLocks noChangeAspect="1" noChangeArrowheads="1"/>
          </p:cNvPicPr>
          <p:nvPr/>
        </p:nvPicPr>
        <p:blipFill rotWithShape="1">
          <a:blip r:embed="rId6"/>
          <a:srcRect/>
          <a:stretch>
            <a:fillRect/>
          </a:stretch>
        </p:blipFill>
        <p:spPr bwMode="auto">
          <a:xfrm>
            <a:off x="362592" y="1024319"/>
            <a:ext cx="4528090" cy="5394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descr="C:\ADS项目\2015年 石墨\IMG_20150820_093441.jpg"/>
          <p:cNvPicPr>
            <a:picLocks noChangeAspect="1" noChangeArrowheads="1"/>
          </p:cNvPicPr>
          <p:nvPr/>
        </p:nvPicPr>
        <p:blipFill>
          <a:blip r:embed="rId1" cstate="screen"/>
          <a:srcRect/>
          <a:stretch>
            <a:fillRect/>
          </a:stretch>
        </p:blipFill>
        <p:spPr bwMode="auto">
          <a:xfrm>
            <a:off x="4706073" y="1040217"/>
            <a:ext cx="2016433" cy="1571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 descr="C:\ADS项目\2014年 ADS实验装置结构设计\2015.10.22 堆本体源地验收\P51022-164748.jpg"/>
          <p:cNvPicPr>
            <a:picLocks noChangeAspect="1" noChangeArrowheads="1"/>
          </p:cNvPicPr>
          <p:nvPr/>
        </p:nvPicPr>
        <p:blipFill>
          <a:blip r:embed="rId2" cstate="screen"/>
          <a:srcRect/>
          <a:stretch>
            <a:fillRect/>
          </a:stretch>
        </p:blipFill>
        <p:spPr bwMode="auto">
          <a:xfrm>
            <a:off x="4706073" y="4243402"/>
            <a:ext cx="2016433" cy="1560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图片 14"/>
          <p:cNvPicPr>
            <a:picLocks noChangeAspect="1"/>
          </p:cNvPicPr>
          <p:nvPr/>
        </p:nvPicPr>
        <p:blipFill>
          <a:blip r:embed="rId3" cstate="screen"/>
          <a:srcRect/>
          <a:stretch>
            <a:fillRect/>
          </a:stretch>
        </p:blipFill>
        <p:spPr bwMode="auto">
          <a:xfrm>
            <a:off x="2454812" y="4251210"/>
            <a:ext cx="2097941" cy="1560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7"/>
          <p:cNvPicPr>
            <a:picLocks noChangeAspect="1" noChangeArrowheads="1"/>
          </p:cNvPicPr>
          <p:nvPr/>
        </p:nvPicPr>
        <p:blipFill>
          <a:blip r:embed="rId4" cstate="screen"/>
          <a:srcRect/>
          <a:stretch>
            <a:fillRect/>
          </a:stretch>
        </p:blipFill>
        <p:spPr bwMode="auto">
          <a:xfrm>
            <a:off x="277027" y="4243402"/>
            <a:ext cx="2080110" cy="1560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5" descr="C:\ADS项目\2015年 石墨\IMG_3782.JPG"/>
          <p:cNvPicPr>
            <a:picLocks noChangeAspect="1" noChangeArrowheads="1"/>
          </p:cNvPicPr>
          <p:nvPr/>
        </p:nvPicPr>
        <p:blipFill>
          <a:blip r:embed="rId5" cstate="screen"/>
          <a:srcRect/>
          <a:stretch>
            <a:fillRect/>
          </a:stretch>
        </p:blipFill>
        <p:spPr bwMode="auto">
          <a:xfrm>
            <a:off x="4711572" y="2647191"/>
            <a:ext cx="1997123" cy="1497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 descr="C:\ADS项目\2014年 项目文件\会议交流\2016.7.4 中期监理汇报ppt\照片1\IMG_4090.jpg"/>
          <p:cNvPicPr>
            <a:picLocks noChangeAspect="1" noChangeArrowheads="1"/>
          </p:cNvPicPr>
          <p:nvPr/>
        </p:nvPicPr>
        <p:blipFill>
          <a:blip r:embed="rId6" cstate="screen"/>
          <a:srcRect/>
          <a:stretch>
            <a:fillRect/>
          </a:stretch>
        </p:blipFill>
        <p:spPr bwMode="auto">
          <a:xfrm>
            <a:off x="277027" y="1006834"/>
            <a:ext cx="4355571" cy="2994765"/>
          </a:xfrm>
          <a:prstGeom prst="rect">
            <a:avLst/>
          </a:prstGeom>
          <a:ln>
            <a:noFill/>
          </a:ln>
          <a:effectLst>
            <a:outerShdw blurRad="292100" dist="139700" dir="2700000" sx="1000" sy="1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标题 2"/>
          <p:cNvSpPr>
            <a:spLocks noGrp="1"/>
          </p:cNvSpPr>
          <p:nvPr>
            <p:ph type="title"/>
          </p:nvPr>
        </p:nvSpPr>
        <p:spPr/>
        <p:txBody>
          <a:bodyPr/>
          <a:lstStyle/>
          <a:p>
            <a:r>
              <a:rPr kumimoji="1" lang="en-US" altLang="en-US" dirty="0">
                <a:latin typeface="+mj-lt"/>
              </a:rPr>
              <a:t>Zero-Power Lead Reactor</a:t>
            </a:r>
            <a:endParaRPr lang="zh-CN" altLang="en-US" dirty="0">
              <a:latin typeface="+mj-lt"/>
            </a:endParaRPr>
          </a:p>
        </p:txBody>
      </p:sp>
      <p:sp>
        <p:nvSpPr>
          <p:cNvPr id="15" name="矩形 17"/>
          <p:cNvSpPr/>
          <p:nvPr/>
        </p:nvSpPr>
        <p:spPr>
          <a:xfrm>
            <a:off x="392193" y="5902991"/>
            <a:ext cx="6165060" cy="646331"/>
          </a:xfrm>
          <a:prstGeom prst="rect">
            <a:avLst/>
          </a:prstGeom>
          <a:effectLst/>
        </p:spPr>
        <p:txBody>
          <a:bodyPr wrap="square">
            <a:spAutoFit/>
          </a:bodyPr>
          <a:lstStyle/>
          <a:p>
            <a:pPr lvl="0">
              <a:lnSpc>
                <a:spcPct val="90000"/>
              </a:lnSpc>
              <a:spcBef>
                <a:spcPct val="20000"/>
              </a:spcBef>
              <a:defRPr/>
            </a:pPr>
            <a:r>
              <a:rPr lang="en-US" altLang="zh-CN" sz="2000" b="1" dirty="0">
                <a:solidFill>
                  <a:srgbClr val="022998"/>
                </a:solidFill>
                <a:latin typeface="华文细黑" pitchFamily="2" charset="-122"/>
                <a:ea typeface="华文细黑" pitchFamily="2" charset="-122"/>
              </a:rPr>
              <a:t>Experiments verified The accuracy of target-reactor coupling calculation and core design</a:t>
            </a:r>
            <a:endParaRPr lang="en-US" altLang="zh-CN" sz="2000" b="1" dirty="0">
              <a:solidFill>
                <a:srgbClr val="022998"/>
              </a:solidFill>
              <a:latin typeface="华文细黑" pitchFamily="2" charset="-122"/>
              <a:ea typeface="华文细黑" pitchFamily="2" charset="-122"/>
            </a:endParaRPr>
          </a:p>
        </p:txBody>
      </p:sp>
      <p:grpSp>
        <p:nvGrpSpPr>
          <p:cNvPr id="8" name="Group 7"/>
          <p:cNvGrpSpPr/>
          <p:nvPr/>
        </p:nvGrpSpPr>
        <p:grpSpPr>
          <a:xfrm>
            <a:off x="6787669" y="946086"/>
            <a:ext cx="5228850" cy="3479835"/>
            <a:chOff x="5245467" y="1096126"/>
            <a:chExt cx="4298583" cy="3119214"/>
          </a:xfrm>
        </p:grpSpPr>
        <p:pic>
          <p:nvPicPr>
            <p:cNvPr id="16" name="Picture 2"/>
            <p:cNvPicPr>
              <a:picLocks noChangeAspect="1" noChangeArrowheads="1"/>
            </p:cNvPicPr>
            <p:nvPr/>
          </p:nvPicPr>
          <p:blipFill rotWithShape="1">
            <a:blip r:embed="rId7" cstate="screen"/>
            <a:srcRect/>
            <a:stretch>
              <a:fillRect/>
            </a:stretch>
          </p:blipFill>
          <p:spPr bwMode="auto">
            <a:xfrm>
              <a:off x="5324440" y="1096126"/>
              <a:ext cx="4171626" cy="2708816"/>
            </a:xfrm>
            <a:prstGeom prst="rect">
              <a:avLst/>
            </a:prstGeom>
            <a:noFill/>
            <a:ln w="9525">
              <a:noFill/>
              <a:miter lim="800000"/>
              <a:headEnd/>
              <a:tailEnd/>
            </a:ln>
          </p:spPr>
        </p:pic>
        <p:sp>
          <p:nvSpPr>
            <p:cNvPr id="17" name="文本框 8"/>
            <p:cNvSpPr txBox="1"/>
            <p:nvPr/>
          </p:nvSpPr>
          <p:spPr>
            <a:xfrm>
              <a:off x="5372424" y="3811962"/>
              <a:ext cx="4171626" cy="403378"/>
            </a:xfrm>
            <a:prstGeom prst="rect">
              <a:avLst/>
            </a:prstGeom>
            <a:ln>
              <a:noFill/>
            </a:ln>
          </p:spPr>
          <p:txBody>
            <a:bodyPr wrap="square" rtlCol="0">
              <a:noAutofit/>
            </a:bodyPr>
            <a:lstStyle/>
            <a:p>
              <a:pPr algn="ctr">
                <a:spcBef>
                  <a:spcPts val="0"/>
                </a:spcBef>
                <a:defRPr/>
              </a:pPr>
              <a:r>
                <a:rPr lang="en-US" altLang="zh-CN" sz="1400" kern="0" dirty="0">
                  <a:solidFill>
                    <a:srgbClr val="0000FF"/>
                  </a:solidFill>
                  <a:latin typeface="华文细黑" pitchFamily="2" charset="-122"/>
                  <a:ea typeface="华文细黑" pitchFamily="2" charset="-122"/>
                </a:rPr>
                <a:t>operation monitoring system</a:t>
              </a:r>
              <a:endParaRPr lang="zh-CN" altLang="en-US" sz="1400" kern="0" dirty="0">
                <a:solidFill>
                  <a:srgbClr val="0000FF"/>
                </a:solidFill>
                <a:latin typeface="华文细黑" pitchFamily="2" charset="-122"/>
                <a:ea typeface="华文细黑" pitchFamily="2" charset="-122"/>
              </a:endParaRPr>
            </a:p>
          </p:txBody>
        </p:sp>
        <p:sp>
          <p:nvSpPr>
            <p:cNvPr id="6" name="TextBox 5"/>
            <p:cNvSpPr txBox="1"/>
            <p:nvPr/>
          </p:nvSpPr>
          <p:spPr>
            <a:xfrm rot="16200000">
              <a:off x="4856097" y="2632602"/>
              <a:ext cx="1032655" cy="253916"/>
            </a:xfrm>
            <a:prstGeom prst="rect">
              <a:avLst/>
            </a:prstGeom>
            <a:solidFill>
              <a:schemeClr val="bg1"/>
            </a:solidFill>
          </p:spPr>
          <p:txBody>
            <a:bodyPr wrap="none" rtlCol="0">
              <a:spAutoFit/>
            </a:bodyPr>
            <a:lstStyle/>
            <a:p>
              <a:r>
                <a:rPr lang="en-US" sz="1050" dirty="0">
                  <a:solidFill>
                    <a:schemeClr val="tx1"/>
                  </a:solidFill>
                </a:rPr>
                <a:t>Neutron count</a:t>
              </a:r>
              <a:endParaRPr lang="en-US" sz="1050" dirty="0">
                <a:solidFill>
                  <a:schemeClr val="tx1"/>
                </a:solidFill>
              </a:endParaRPr>
            </a:p>
          </p:txBody>
        </p:sp>
        <p:sp>
          <p:nvSpPr>
            <p:cNvPr id="19" name="TextBox 18"/>
            <p:cNvSpPr txBox="1"/>
            <p:nvPr/>
          </p:nvSpPr>
          <p:spPr>
            <a:xfrm>
              <a:off x="7190481" y="3615657"/>
              <a:ext cx="439544" cy="253916"/>
            </a:xfrm>
            <a:prstGeom prst="rect">
              <a:avLst/>
            </a:prstGeom>
            <a:solidFill>
              <a:schemeClr val="bg1"/>
            </a:solidFill>
          </p:spPr>
          <p:txBody>
            <a:bodyPr wrap="none" rtlCol="0">
              <a:spAutoFit/>
            </a:bodyPr>
            <a:lstStyle/>
            <a:p>
              <a:r>
                <a:rPr lang="en-US" sz="1050" dirty="0">
                  <a:solidFill>
                    <a:schemeClr val="tx1"/>
                  </a:solidFill>
                </a:rPr>
                <a:t>time</a:t>
              </a:r>
              <a:endParaRPr lang="en-US" sz="1050" dirty="0">
                <a:solidFill>
                  <a:schemeClr val="tx1"/>
                </a:solidFill>
              </a:endParaRPr>
            </a:p>
          </p:txBody>
        </p:sp>
        <p:sp>
          <p:nvSpPr>
            <p:cNvPr id="7" name="TextBox 6"/>
            <p:cNvSpPr txBox="1"/>
            <p:nvPr/>
          </p:nvSpPr>
          <p:spPr>
            <a:xfrm>
              <a:off x="7400537" y="1380559"/>
              <a:ext cx="748923" cy="276999"/>
            </a:xfrm>
            <a:prstGeom prst="rect">
              <a:avLst/>
            </a:prstGeom>
            <a:solidFill>
              <a:schemeClr val="bg1"/>
            </a:solidFill>
          </p:spPr>
          <p:txBody>
            <a:bodyPr wrap="none" rtlCol="0">
              <a:spAutoFit/>
            </a:bodyPr>
            <a:lstStyle/>
            <a:p>
              <a:r>
                <a:rPr lang="en-US" sz="1200" dirty="0">
                  <a:solidFill>
                    <a:schemeClr val="tx1"/>
                  </a:solidFill>
                </a:rPr>
                <a:t>II critical</a:t>
              </a:r>
              <a:endParaRPr lang="en-US" sz="1200" dirty="0">
                <a:solidFill>
                  <a:schemeClr val="tx1"/>
                </a:solidFill>
              </a:endParaRPr>
            </a:p>
          </p:txBody>
        </p:sp>
        <p:sp>
          <p:nvSpPr>
            <p:cNvPr id="21" name="TextBox 20"/>
            <p:cNvSpPr txBox="1"/>
            <p:nvPr/>
          </p:nvSpPr>
          <p:spPr>
            <a:xfrm>
              <a:off x="5919937" y="1373949"/>
              <a:ext cx="1088760" cy="276999"/>
            </a:xfrm>
            <a:prstGeom prst="rect">
              <a:avLst/>
            </a:prstGeom>
            <a:solidFill>
              <a:schemeClr val="bg1"/>
            </a:solidFill>
          </p:spPr>
          <p:txBody>
            <a:bodyPr wrap="none" rtlCol="0">
              <a:spAutoFit/>
            </a:bodyPr>
            <a:lstStyle/>
            <a:p>
              <a:r>
                <a:rPr lang="en-US" sz="1200" dirty="0">
                  <a:solidFill>
                    <a:schemeClr val="tx1"/>
                  </a:solidFill>
                </a:rPr>
                <a:t>I supercritical</a:t>
              </a:r>
              <a:endParaRPr lang="en-US" sz="1200" dirty="0">
                <a:solidFill>
                  <a:schemeClr val="tx1"/>
                </a:solidFill>
              </a:endParaRPr>
            </a:p>
          </p:txBody>
        </p:sp>
        <p:sp>
          <p:nvSpPr>
            <p:cNvPr id="22" name="TextBox 21"/>
            <p:cNvSpPr txBox="1"/>
            <p:nvPr/>
          </p:nvSpPr>
          <p:spPr>
            <a:xfrm>
              <a:off x="8406400" y="1373948"/>
              <a:ext cx="385907" cy="830997"/>
            </a:xfrm>
            <a:prstGeom prst="rect">
              <a:avLst/>
            </a:prstGeom>
            <a:solidFill>
              <a:schemeClr val="bg1"/>
            </a:solidFill>
          </p:spPr>
          <p:txBody>
            <a:bodyPr wrap="square" rtlCol="0">
              <a:spAutoFit/>
            </a:bodyPr>
            <a:lstStyle/>
            <a:p>
              <a:r>
                <a:rPr lang="en-US" sz="1200" dirty="0">
                  <a:solidFill>
                    <a:schemeClr val="tx1"/>
                  </a:solidFill>
                </a:rPr>
                <a:t>III</a:t>
              </a:r>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p:txBody>
        </p:sp>
        <p:sp>
          <p:nvSpPr>
            <p:cNvPr id="23" name="TextBox 22"/>
            <p:cNvSpPr txBox="1"/>
            <p:nvPr/>
          </p:nvSpPr>
          <p:spPr>
            <a:xfrm>
              <a:off x="8919273" y="1373949"/>
              <a:ext cx="385907" cy="830997"/>
            </a:xfrm>
            <a:prstGeom prst="rect">
              <a:avLst/>
            </a:prstGeom>
            <a:solidFill>
              <a:schemeClr val="bg1"/>
            </a:solidFill>
          </p:spPr>
          <p:txBody>
            <a:bodyPr wrap="square" rtlCol="0">
              <a:spAutoFit/>
            </a:bodyPr>
            <a:lstStyle/>
            <a:p>
              <a:r>
                <a:rPr lang="en-US" sz="1200" dirty="0">
                  <a:solidFill>
                    <a:schemeClr val="tx1"/>
                  </a:solidFill>
                </a:rPr>
                <a:t>IV</a:t>
              </a:r>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p:txBody>
        </p:sp>
      </p:grpSp>
      <p:graphicFrame>
        <p:nvGraphicFramePr>
          <p:cNvPr id="20" name="表格 14"/>
          <p:cNvGraphicFramePr>
            <a:graphicFrameLocks noGrp="1"/>
          </p:cNvGraphicFramePr>
          <p:nvPr/>
        </p:nvGraphicFramePr>
        <p:xfrm>
          <a:off x="6883732" y="4425921"/>
          <a:ext cx="5139942" cy="1931904"/>
        </p:xfrm>
        <a:graphic>
          <a:graphicData uri="http://schemas.openxmlformats.org/drawingml/2006/table">
            <a:tbl>
              <a:tblPr>
                <a:tableStyleId>{5C22544A-7EE6-4342-B048-85BDC9FD1C3A}</a:tableStyleId>
              </a:tblPr>
              <a:tblGrid>
                <a:gridCol w="1031070"/>
                <a:gridCol w="1544129"/>
                <a:gridCol w="1332891"/>
                <a:gridCol w="1231852"/>
              </a:tblGrid>
              <a:tr h="576014">
                <a:tc>
                  <a:txBody>
                    <a:bodyPr/>
                    <a:lstStyle/>
                    <a:p>
                      <a:pPr algn="ctr" fontAlgn="b"/>
                      <a:r>
                        <a:rPr lang="en-US" altLang="zh-CN" sz="1600" u="none" strike="noStrike" dirty="0">
                          <a:effectLst/>
                          <a:latin typeface="华文细黑" pitchFamily="2" charset="-122"/>
                          <a:ea typeface="华文细黑" pitchFamily="2" charset="-122"/>
                        </a:rPr>
                        <a:t>Target material</a:t>
                      </a:r>
                      <a:endParaRPr lang="zh-CN" altLang="en-US" sz="1600" b="1" i="0" u="none" strike="noStrike" dirty="0">
                        <a:solidFill>
                          <a:srgbClr val="000000"/>
                        </a:solidFill>
                        <a:effectLst/>
                        <a:latin typeface="华文细黑" pitchFamily="2" charset="-122"/>
                        <a:ea typeface="华文细黑" pitchFamily="2" charset="-122"/>
                      </a:endParaRPr>
                    </a:p>
                  </a:txBody>
                  <a:tcPr marL="8319" marR="8319" marT="8319" marB="0" anchor="b"/>
                </a:tc>
                <a:tc>
                  <a:txBody>
                    <a:bodyPr/>
                    <a:lstStyle/>
                    <a:p>
                      <a:pPr algn="ctr" fontAlgn="b"/>
                      <a:r>
                        <a:rPr lang="en-US" altLang="zh-CN" sz="1600" u="none" strike="noStrike" dirty="0">
                          <a:effectLst/>
                          <a:latin typeface="华文细黑" pitchFamily="2" charset="-122"/>
                          <a:ea typeface="华文细黑" pitchFamily="2" charset="-122"/>
                        </a:rPr>
                        <a:t>Period method/</a:t>
                      </a:r>
                      <a:r>
                        <a:rPr lang="en-US" altLang="zh-CN" sz="1600" u="none" strike="noStrike" dirty="0" err="1">
                          <a:effectLst/>
                          <a:latin typeface="华文细黑" pitchFamily="2" charset="-122"/>
                          <a:ea typeface="华文细黑" pitchFamily="2" charset="-122"/>
                        </a:rPr>
                        <a:t>mk</a:t>
                      </a:r>
                      <a:endParaRPr lang="en-US" altLang="zh-CN" sz="1600" b="1" i="0" u="none" strike="noStrike" dirty="0">
                        <a:solidFill>
                          <a:srgbClr val="000000"/>
                        </a:solidFill>
                        <a:effectLst/>
                        <a:latin typeface="华文细黑" pitchFamily="2" charset="-122"/>
                        <a:ea typeface="华文细黑" pitchFamily="2" charset="-122"/>
                      </a:endParaRPr>
                    </a:p>
                  </a:txBody>
                  <a:tcPr marL="8319" marR="8319" marT="8319" marB="0" anchor="b"/>
                </a:tc>
                <a:tc>
                  <a:txBody>
                    <a:bodyPr/>
                    <a:lstStyle/>
                    <a:p>
                      <a:pPr algn="ctr" fontAlgn="b"/>
                      <a:r>
                        <a:rPr lang="en-US" altLang="zh-CN" sz="1600" u="none" strike="noStrike">
                          <a:effectLst/>
                          <a:latin typeface="华文细黑" pitchFamily="2" charset="-122"/>
                          <a:ea typeface="华文细黑" pitchFamily="2" charset="-122"/>
                        </a:rPr>
                        <a:t>Simulation</a:t>
                      </a:r>
                      <a:endParaRPr lang="en-US" altLang="zh-CN" sz="1600" u="none" strike="noStrike">
                        <a:effectLst/>
                        <a:latin typeface="华文细黑" pitchFamily="2" charset="-122"/>
                        <a:ea typeface="华文细黑" pitchFamily="2" charset="-122"/>
                      </a:endParaRPr>
                    </a:p>
                    <a:p>
                      <a:pPr algn="ctr" fontAlgn="b"/>
                      <a:r>
                        <a:rPr lang="en-US" altLang="zh-CN" sz="1600" u="none" strike="noStrike">
                          <a:effectLst/>
                          <a:latin typeface="华文细黑" pitchFamily="2" charset="-122"/>
                          <a:ea typeface="华文细黑" pitchFamily="2" charset="-122"/>
                        </a:rPr>
                        <a:t>/</a:t>
                      </a:r>
                      <a:r>
                        <a:rPr lang="en-US" sz="1600" u="none" strike="noStrike" dirty="0" err="1">
                          <a:effectLst/>
                          <a:latin typeface="华文细黑" pitchFamily="2" charset="-122"/>
                          <a:ea typeface="华文细黑" pitchFamily="2" charset="-122"/>
                        </a:rPr>
                        <a:t>mk</a:t>
                      </a:r>
                      <a:endParaRPr lang="en-US" sz="1600" b="1" i="0" u="none" strike="noStrike" dirty="0">
                        <a:solidFill>
                          <a:srgbClr val="000000"/>
                        </a:solidFill>
                        <a:effectLst/>
                        <a:latin typeface="华文细黑" pitchFamily="2" charset="-122"/>
                        <a:ea typeface="华文细黑" pitchFamily="2" charset="-122"/>
                      </a:endParaRPr>
                    </a:p>
                  </a:txBody>
                  <a:tcPr marL="8319" marR="8319" marT="8319" marB="0" anchor="b"/>
                </a:tc>
                <a:tc>
                  <a:txBody>
                    <a:bodyPr/>
                    <a:lstStyle/>
                    <a:p>
                      <a:pPr algn="ctr" fontAlgn="b"/>
                      <a:r>
                        <a:rPr lang="en-US" altLang="zh-CN" sz="1600" u="none" strike="noStrike" dirty="0">
                          <a:effectLst/>
                          <a:latin typeface="华文细黑" pitchFamily="2" charset="-122"/>
                          <a:ea typeface="华文细黑" pitchFamily="2" charset="-122"/>
                        </a:rPr>
                        <a:t>Relative error/</a:t>
                      </a:r>
                      <a:r>
                        <a:rPr lang="en-US" sz="1600" u="none" strike="noStrike" dirty="0" err="1">
                          <a:effectLst/>
                          <a:latin typeface="华文细黑" pitchFamily="2" charset="-122"/>
                          <a:ea typeface="华文细黑" pitchFamily="2" charset="-122"/>
                        </a:rPr>
                        <a:t>mk</a:t>
                      </a:r>
                      <a:r>
                        <a:rPr lang="en-US" sz="1600" u="none" strike="noStrike" dirty="0">
                          <a:effectLst/>
                          <a:latin typeface="华文细黑" pitchFamily="2" charset="-122"/>
                          <a:ea typeface="华文细黑" pitchFamily="2" charset="-122"/>
                        </a:rPr>
                        <a:t> </a:t>
                      </a:r>
                      <a:endParaRPr lang="en-US" sz="1600" b="1" i="0" u="none" strike="noStrike" dirty="0">
                        <a:solidFill>
                          <a:srgbClr val="000000"/>
                        </a:solidFill>
                        <a:effectLst/>
                        <a:latin typeface="华文细黑" pitchFamily="2" charset="-122"/>
                        <a:ea typeface="华文细黑" pitchFamily="2" charset="-122"/>
                      </a:endParaRPr>
                    </a:p>
                  </a:txBody>
                  <a:tcPr marL="8319" marR="8319" marT="8319" marB="0" anchor="b"/>
                </a:tc>
              </a:tr>
              <a:tr h="576014">
                <a:tc>
                  <a:txBody>
                    <a:bodyPr/>
                    <a:lstStyle/>
                    <a:p>
                      <a:pPr algn="ctr" fontAlgn="b"/>
                      <a:r>
                        <a:rPr lang="en-US" altLang="zh-CN" sz="1600" u="none" strike="noStrike" dirty="0">
                          <a:effectLst/>
                          <a:latin typeface="华文细黑" pitchFamily="2" charset="-122"/>
                          <a:ea typeface="华文细黑" pitchFamily="2" charset="-122"/>
                        </a:rPr>
                        <a:t>Tungsten particles</a:t>
                      </a:r>
                      <a:endParaRPr lang="zh-CN" altLang="en-US" sz="1600" b="0" i="0" u="none" strike="noStrike" dirty="0">
                        <a:solidFill>
                          <a:srgbClr val="000000"/>
                        </a:solidFill>
                        <a:effectLst/>
                        <a:latin typeface="华文细黑" pitchFamily="2" charset="-122"/>
                        <a:ea typeface="华文细黑" pitchFamily="2" charset="-122"/>
                      </a:endParaRPr>
                    </a:p>
                  </a:txBody>
                  <a:tcPr marL="8319" marR="8319" marT="8319" marB="0" anchor="b"/>
                </a:tc>
                <a:tc>
                  <a:txBody>
                    <a:bodyPr/>
                    <a:lstStyle/>
                    <a:p>
                      <a:pPr algn="ctr" fontAlgn="b"/>
                      <a:r>
                        <a:rPr lang="en-US" altLang="zh-CN" sz="1600" u="none" strike="noStrike" dirty="0">
                          <a:effectLst/>
                          <a:latin typeface="华文细黑" pitchFamily="2" charset="-122"/>
                          <a:ea typeface="华文细黑" pitchFamily="2" charset="-122"/>
                        </a:rPr>
                        <a:t>-0.932</a:t>
                      </a:r>
                      <a:endParaRPr lang="en-US" altLang="zh-CN" sz="1600" b="0" i="0" u="none" strike="noStrike" dirty="0">
                        <a:solidFill>
                          <a:srgbClr val="000000"/>
                        </a:solidFill>
                        <a:effectLst/>
                        <a:latin typeface="华文细黑" pitchFamily="2" charset="-122"/>
                        <a:ea typeface="华文细黑" pitchFamily="2" charset="-122"/>
                      </a:endParaRPr>
                    </a:p>
                  </a:txBody>
                  <a:tcPr marL="8319" marR="8319" marT="8319" marB="0" anchor="b"/>
                </a:tc>
                <a:tc>
                  <a:txBody>
                    <a:bodyPr/>
                    <a:lstStyle/>
                    <a:p>
                      <a:pPr algn="ctr" fontAlgn="b"/>
                      <a:r>
                        <a:rPr lang="en-US" altLang="zh-CN" sz="1600" u="none" strike="noStrike" dirty="0">
                          <a:effectLst/>
                          <a:latin typeface="华文细黑" pitchFamily="2" charset="-122"/>
                          <a:ea typeface="华文细黑" pitchFamily="2" charset="-122"/>
                        </a:rPr>
                        <a:t>-0.99</a:t>
                      </a:r>
                      <a:endParaRPr lang="en-US" altLang="zh-CN" sz="1600" b="0" i="0" u="none" strike="noStrike" dirty="0">
                        <a:solidFill>
                          <a:srgbClr val="000000"/>
                        </a:solidFill>
                        <a:effectLst/>
                        <a:latin typeface="华文细黑" pitchFamily="2" charset="-122"/>
                        <a:ea typeface="华文细黑" pitchFamily="2" charset="-122"/>
                      </a:endParaRPr>
                    </a:p>
                  </a:txBody>
                  <a:tcPr marL="8319" marR="8319" marT="8319" marB="0" anchor="b"/>
                </a:tc>
                <a:tc>
                  <a:txBody>
                    <a:bodyPr/>
                    <a:lstStyle/>
                    <a:p>
                      <a:pPr algn="ctr" fontAlgn="b"/>
                      <a:r>
                        <a:rPr lang="en-US" altLang="zh-CN" sz="1600" u="none" strike="noStrike" dirty="0">
                          <a:effectLst/>
                          <a:latin typeface="华文细黑" pitchFamily="2" charset="-122"/>
                          <a:ea typeface="华文细黑" pitchFamily="2" charset="-122"/>
                        </a:rPr>
                        <a:t>-0.058</a:t>
                      </a:r>
                      <a:endParaRPr lang="en-US" altLang="zh-CN" sz="1600" b="0" i="0" u="none" strike="noStrike" dirty="0">
                        <a:solidFill>
                          <a:srgbClr val="000000"/>
                        </a:solidFill>
                        <a:effectLst/>
                        <a:latin typeface="华文细黑" pitchFamily="2" charset="-122"/>
                        <a:ea typeface="华文细黑" pitchFamily="2" charset="-122"/>
                      </a:endParaRPr>
                    </a:p>
                  </a:txBody>
                  <a:tcPr marL="8319" marR="8319" marT="8319" marB="0" anchor="b"/>
                </a:tc>
              </a:tr>
              <a:tr h="389938">
                <a:tc>
                  <a:txBody>
                    <a:bodyPr/>
                    <a:lstStyle/>
                    <a:p>
                      <a:pPr algn="ctr" fontAlgn="b"/>
                      <a:r>
                        <a:rPr lang="en-US" altLang="zh-CN" sz="1600" u="none" strike="noStrike" dirty="0">
                          <a:effectLst/>
                          <a:latin typeface="华文细黑" pitchFamily="2" charset="-122"/>
                          <a:ea typeface="华文细黑" pitchFamily="2" charset="-122"/>
                        </a:rPr>
                        <a:t>Tungsten</a:t>
                      </a:r>
                      <a:endParaRPr lang="zh-CN" altLang="en-US" sz="1600" b="0" i="0" u="none" strike="noStrike" dirty="0">
                        <a:solidFill>
                          <a:srgbClr val="000000"/>
                        </a:solidFill>
                        <a:effectLst/>
                        <a:latin typeface="华文细黑" pitchFamily="2" charset="-122"/>
                        <a:ea typeface="华文细黑" pitchFamily="2" charset="-122"/>
                      </a:endParaRPr>
                    </a:p>
                  </a:txBody>
                  <a:tcPr marL="8319" marR="8319" marT="8319" marB="0" anchor="b"/>
                </a:tc>
                <a:tc>
                  <a:txBody>
                    <a:bodyPr/>
                    <a:lstStyle/>
                    <a:p>
                      <a:pPr algn="ctr" fontAlgn="b"/>
                      <a:r>
                        <a:rPr lang="en-US" altLang="zh-CN" sz="1600" u="none" strike="noStrike" dirty="0">
                          <a:effectLst/>
                          <a:latin typeface="华文细黑" pitchFamily="2" charset="-122"/>
                          <a:ea typeface="华文细黑" pitchFamily="2" charset="-122"/>
                        </a:rPr>
                        <a:t>-1.144</a:t>
                      </a:r>
                      <a:endParaRPr lang="en-US" altLang="zh-CN" sz="1600" b="0" i="0" u="none" strike="noStrike" dirty="0">
                        <a:solidFill>
                          <a:srgbClr val="000000"/>
                        </a:solidFill>
                        <a:effectLst/>
                        <a:latin typeface="华文细黑" pitchFamily="2" charset="-122"/>
                        <a:ea typeface="华文细黑" pitchFamily="2" charset="-122"/>
                      </a:endParaRPr>
                    </a:p>
                  </a:txBody>
                  <a:tcPr marL="8319" marR="8319" marT="8319" marB="0" anchor="b"/>
                </a:tc>
                <a:tc>
                  <a:txBody>
                    <a:bodyPr/>
                    <a:lstStyle/>
                    <a:p>
                      <a:pPr algn="ctr" fontAlgn="b"/>
                      <a:r>
                        <a:rPr lang="en-US" altLang="zh-CN" sz="1600" u="none" strike="noStrike" dirty="0">
                          <a:effectLst/>
                          <a:latin typeface="华文细黑" pitchFamily="2" charset="-122"/>
                          <a:ea typeface="华文细黑" pitchFamily="2" charset="-122"/>
                        </a:rPr>
                        <a:t>-1.162</a:t>
                      </a:r>
                      <a:endParaRPr lang="en-US" altLang="zh-CN" sz="1600" b="0" i="0" u="none" strike="noStrike" dirty="0">
                        <a:solidFill>
                          <a:srgbClr val="000000"/>
                        </a:solidFill>
                        <a:effectLst/>
                        <a:latin typeface="华文细黑" pitchFamily="2" charset="-122"/>
                        <a:ea typeface="华文细黑" pitchFamily="2" charset="-122"/>
                      </a:endParaRPr>
                    </a:p>
                  </a:txBody>
                  <a:tcPr marL="8319" marR="8319" marT="8319" marB="0" anchor="b"/>
                </a:tc>
                <a:tc>
                  <a:txBody>
                    <a:bodyPr/>
                    <a:lstStyle/>
                    <a:p>
                      <a:pPr algn="ctr" fontAlgn="b"/>
                      <a:r>
                        <a:rPr lang="en-US" altLang="zh-CN" sz="1600" u="none" strike="noStrike" dirty="0">
                          <a:effectLst/>
                          <a:latin typeface="华文细黑" pitchFamily="2" charset="-122"/>
                          <a:ea typeface="华文细黑" pitchFamily="2" charset="-122"/>
                        </a:rPr>
                        <a:t>-0.018</a:t>
                      </a:r>
                      <a:endParaRPr lang="en-US" altLang="zh-CN" sz="1600" b="0" i="0" u="none" strike="noStrike" dirty="0">
                        <a:solidFill>
                          <a:srgbClr val="000000"/>
                        </a:solidFill>
                        <a:effectLst/>
                        <a:latin typeface="华文细黑" pitchFamily="2" charset="-122"/>
                        <a:ea typeface="华文细黑" pitchFamily="2" charset="-122"/>
                      </a:endParaRPr>
                    </a:p>
                  </a:txBody>
                  <a:tcPr marL="8319" marR="8319" marT="8319" marB="0" anchor="b"/>
                </a:tc>
              </a:tr>
              <a:tr h="389938">
                <a:tc>
                  <a:txBody>
                    <a:bodyPr/>
                    <a:lstStyle/>
                    <a:p>
                      <a:pPr algn="ctr" fontAlgn="b"/>
                      <a:r>
                        <a:rPr lang="en-US" altLang="zh-CN" sz="1600" b="0" i="0" u="none" strike="noStrike" dirty="0">
                          <a:solidFill>
                            <a:srgbClr val="000000"/>
                          </a:solidFill>
                          <a:effectLst/>
                          <a:latin typeface="华文细黑" pitchFamily="2" charset="-122"/>
                          <a:ea typeface="华文细黑" pitchFamily="2" charset="-122"/>
                        </a:rPr>
                        <a:t>Lead</a:t>
                      </a:r>
                      <a:endParaRPr lang="zh-CN" altLang="en-US" sz="1600" b="0" i="0" u="none" strike="noStrike" dirty="0">
                        <a:solidFill>
                          <a:srgbClr val="000000"/>
                        </a:solidFill>
                        <a:effectLst/>
                        <a:latin typeface="华文细黑" pitchFamily="2" charset="-122"/>
                        <a:ea typeface="华文细黑" pitchFamily="2" charset="-122"/>
                      </a:endParaRPr>
                    </a:p>
                  </a:txBody>
                  <a:tcPr marL="8319" marR="8319" marT="8319" marB="0" anchor="b"/>
                </a:tc>
                <a:tc>
                  <a:txBody>
                    <a:bodyPr/>
                    <a:lstStyle/>
                    <a:p>
                      <a:pPr algn="ctr" fontAlgn="b"/>
                      <a:r>
                        <a:rPr lang="en-US" altLang="zh-CN" sz="1600" u="none" strike="noStrike" dirty="0">
                          <a:effectLst/>
                          <a:latin typeface="华文细黑" pitchFamily="2" charset="-122"/>
                          <a:ea typeface="华文细黑" pitchFamily="2" charset="-122"/>
                        </a:rPr>
                        <a:t>1.322</a:t>
                      </a:r>
                      <a:endParaRPr lang="en-US" altLang="zh-CN" sz="1600" b="0" i="0" u="none" strike="noStrike" dirty="0">
                        <a:solidFill>
                          <a:srgbClr val="000000"/>
                        </a:solidFill>
                        <a:effectLst/>
                        <a:latin typeface="华文细黑" pitchFamily="2" charset="-122"/>
                        <a:ea typeface="华文细黑" pitchFamily="2" charset="-122"/>
                      </a:endParaRPr>
                    </a:p>
                  </a:txBody>
                  <a:tcPr marL="8319" marR="8319" marT="8319" marB="0" anchor="b"/>
                </a:tc>
                <a:tc>
                  <a:txBody>
                    <a:bodyPr/>
                    <a:lstStyle/>
                    <a:p>
                      <a:pPr algn="ctr" fontAlgn="b"/>
                      <a:r>
                        <a:rPr lang="en-US" altLang="zh-CN" sz="1600" u="none" strike="noStrike" dirty="0">
                          <a:effectLst/>
                          <a:latin typeface="华文细黑" pitchFamily="2" charset="-122"/>
                          <a:ea typeface="华文细黑" pitchFamily="2" charset="-122"/>
                        </a:rPr>
                        <a:t>1.562</a:t>
                      </a:r>
                      <a:endParaRPr lang="en-US" altLang="zh-CN" sz="1600" b="0" i="0" u="none" strike="noStrike" dirty="0">
                        <a:solidFill>
                          <a:srgbClr val="000000"/>
                        </a:solidFill>
                        <a:effectLst/>
                        <a:latin typeface="华文细黑" pitchFamily="2" charset="-122"/>
                        <a:ea typeface="华文细黑" pitchFamily="2" charset="-122"/>
                      </a:endParaRPr>
                    </a:p>
                  </a:txBody>
                  <a:tcPr marL="8319" marR="8319" marT="8319" marB="0" anchor="b"/>
                </a:tc>
                <a:tc>
                  <a:txBody>
                    <a:bodyPr/>
                    <a:lstStyle/>
                    <a:p>
                      <a:pPr algn="ctr" fontAlgn="b"/>
                      <a:r>
                        <a:rPr lang="en-US" altLang="zh-CN" sz="1600" u="none" strike="noStrike" dirty="0">
                          <a:effectLst/>
                          <a:latin typeface="华文细黑" pitchFamily="2" charset="-122"/>
                          <a:ea typeface="华文细黑" pitchFamily="2" charset="-122"/>
                        </a:rPr>
                        <a:t>0.24</a:t>
                      </a:r>
                      <a:endParaRPr lang="en-US" altLang="zh-CN" sz="1600" b="0" i="0" u="none" strike="noStrike" dirty="0">
                        <a:solidFill>
                          <a:srgbClr val="000000"/>
                        </a:solidFill>
                        <a:effectLst/>
                        <a:latin typeface="华文细黑" pitchFamily="2" charset="-122"/>
                        <a:ea typeface="华文细黑" pitchFamily="2" charset="-122"/>
                      </a:endParaRPr>
                    </a:p>
                  </a:txBody>
                  <a:tcPr marL="8319" marR="8319" marT="8319" marB="0" anchor="b"/>
                </a:tc>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935820" y="1019546"/>
            <a:ext cx="10320359" cy="5560868"/>
            <a:chOff x="361594" y="1416307"/>
            <a:chExt cx="9199918" cy="5318780"/>
          </a:xfrm>
        </p:grpSpPr>
        <p:grpSp>
          <p:nvGrpSpPr>
            <p:cNvPr id="9" name="组合 8"/>
            <p:cNvGrpSpPr/>
            <p:nvPr/>
          </p:nvGrpSpPr>
          <p:grpSpPr>
            <a:xfrm>
              <a:off x="370954" y="1416307"/>
              <a:ext cx="9190558" cy="2473614"/>
              <a:chOff x="224023" y="1580824"/>
              <a:chExt cx="8178160" cy="3121028"/>
            </a:xfrm>
          </p:grpSpPr>
          <p:pic>
            <p:nvPicPr>
              <p:cNvPr id="3" name="Picture 2" descr="C:\Users\lenovo\Desktop\QQ图片20170519135502.jpg"/>
              <p:cNvPicPr>
                <a:picLocks noChangeAspect="1" noChangeArrowheads="1"/>
              </p:cNvPicPr>
              <p:nvPr/>
            </p:nvPicPr>
            <p:blipFill>
              <a:blip r:embed="rId1" cstate="screen"/>
              <a:srcRect/>
              <a:stretch>
                <a:fillRect/>
              </a:stretch>
            </p:blipFill>
            <p:spPr bwMode="auto">
              <a:xfrm rot="5400000">
                <a:off x="-291568" y="2096415"/>
                <a:ext cx="2784280" cy="1753098"/>
              </a:xfrm>
              <a:prstGeom prst="rect">
                <a:avLst/>
              </a:prstGeom>
              <a:noFill/>
            </p:spPr>
          </p:pic>
          <p:sp>
            <p:nvSpPr>
              <p:cNvPr id="4" name="矩形 3"/>
              <p:cNvSpPr/>
              <p:nvPr/>
            </p:nvSpPr>
            <p:spPr>
              <a:xfrm>
                <a:off x="3408225" y="4319718"/>
                <a:ext cx="1887760" cy="382134"/>
              </a:xfrm>
              <a:prstGeom prst="rect">
                <a:avLst/>
              </a:prstGeom>
            </p:spPr>
            <p:txBody>
              <a:bodyPr wrap="square">
                <a:spAutoFit/>
              </a:bodyPr>
              <a:lstStyle/>
              <a:p>
                <a:pPr algn="ctr">
                  <a:lnSpc>
                    <a:spcPct val="120000"/>
                  </a:lnSpc>
                  <a:spcBef>
                    <a:spcPct val="50000"/>
                  </a:spcBef>
                  <a:defRPr/>
                </a:pPr>
                <a:r>
                  <a:rPr lang="en-US" altLang="zh-CN" sz="1100" b="1" dirty="0">
                    <a:solidFill>
                      <a:prstClr val="black"/>
                    </a:solidFill>
                    <a:latin typeface="华文细黑" pitchFamily="2" charset="-122"/>
                    <a:ea typeface="华文细黑" pitchFamily="2" charset="-122"/>
                  </a:rPr>
                  <a:t>Oxygen control setups</a:t>
                </a:r>
                <a:endParaRPr lang="zh-CN" altLang="en-US" sz="1100" b="1" dirty="0">
                  <a:solidFill>
                    <a:prstClr val="black"/>
                  </a:solidFill>
                  <a:latin typeface="华文细黑" pitchFamily="2" charset="-122"/>
                  <a:ea typeface="华文细黑" pitchFamily="2" charset="-122"/>
                </a:endParaRPr>
              </a:p>
            </p:txBody>
          </p:sp>
          <p:pic>
            <p:nvPicPr>
              <p:cNvPr id="5" name="Picture 2"/>
              <p:cNvPicPr>
                <a:picLocks noChangeAspect="1" noChangeArrowheads="1"/>
              </p:cNvPicPr>
              <p:nvPr/>
            </p:nvPicPr>
            <p:blipFill>
              <a:blip r:embed="rId2" cstate="screen"/>
              <a:srcRect/>
              <a:stretch>
                <a:fillRect/>
              </a:stretch>
            </p:blipFill>
            <p:spPr bwMode="auto">
              <a:xfrm>
                <a:off x="2296480" y="1580824"/>
                <a:ext cx="2808312" cy="2787407"/>
              </a:xfrm>
              <a:prstGeom prst="rect">
                <a:avLst/>
              </a:prstGeom>
              <a:noFill/>
              <a:ln>
                <a:noFill/>
              </a:ln>
              <a:effectLst/>
            </p:spPr>
          </p:pic>
          <p:pic>
            <p:nvPicPr>
              <p:cNvPr id="7" name="Picture 4" descr="D:\ADS\合同&amp;业务&amp;报价\北面滩实验室装修\设备搬迁照片\DSC_1837.JPG"/>
              <p:cNvPicPr preferRelativeResize="0">
                <a:picLocks noChangeArrowheads="1"/>
              </p:cNvPicPr>
              <p:nvPr/>
            </p:nvPicPr>
            <p:blipFill>
              <a:blip r:embed="rId3" cstate="screen"/>
              <a:srcRect/>
              <a:stretch>
                <a:fillRect/>
              </a:stretch>
            </p:blipFill>
            <p:spPr bwMode="auto">
              <a:xfrm>
                <a:off x="5313040" y="1580824"/>
                <a:ext cx="3089143" cy="2821778"/>
              </a:xfrm>
              <a:prstGeom prst="rect">
                <a:avLst/>
              </a:prstGeom>
              <a:noFill/>
            </p:spPr>
          </p:pic>
        </p:grpSp>
        <p:grpSp>
          <p:nvGrpSpPr>
            <p:cNvPr id="13" name="组合 12"/>
            <p:cNvGrpSpPr/>
            <p:nvPr/>
          </p:nvGrpSpPr>
          <p:grpSpPr>
            <a:xfrm>
              <a:off x="361594" y="3890149"/>
              <a:ext cx="9199918" cy="2441608"/>
              <a:chOff x="217578" y="3742602"/>
              <a:chExt cx="6607630" cy="2268253"/>
            </a:xfrm>
          </p:grpSpPr>
          <p:pic>
            <p:nvPicPr>
              <p:cNvPr id="10" name="Picture 2" descr="C:\Users\FDS Team\Desktop\23 概况-科学研究（2014-07-28）.jpg"/>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rightnessContrast bright="20000"/>
                        </a14:imgEffect>
                      </a14:imgLayer>
                    </a14:imgProps>
                  </a:ext>
                </a:extLst>
              </a:blip>
              <a:srcRect/>
              <a:stretch>
                <a:fillRect/>
              </a:stretch>
            </p:blipFill>
            <p:spPr bwMode="auto">
              <a:xfrm>
                <a:off x="217578" y="3743513"/>
                <a:ext cx="3511286" cy="2267342"/>
              </a:xfrm>
              <a:prstGeom prst="rect">
                <a:avLst/>
              </a:prstGeom>
              <a:noFill/>
            </p:spPr>
          </p:pic>
          <p:pic>
            <p:nvPicPr>
              <p:cNvPr id="11" name="图片 10"/>
              <p:cNvPicPr>
                <a:picLocks noChangeAspect="1"/>
              </p:cNvPicPr>
              <p:nvPr/>
            </p:nvPicPr>
            <p:blipFill>
              <a:blip r:embed="rId6" cstate="screen"/>
              <a:stretch>
                <a:fillRect/>
              </a:stretch>
            </p:blipFill>
            <p:spPr>
              <a:xfrm>
                <a:off x="3800872" y="3742602"/>
                <a:ext cx="3024336" cy="2268252"/>
              </a:xfrm>
              <a:prstGeom prst="rect">
                <a:avLst/>
              </a:prstGeom>
            </p:spPr>
          </p:pic>
        </p:grpSp>
        <p:sp>
          <p:nvSpPr>
            <p:cNvPr id="14" name="矩形 13"/>
            <p:cNvSpPr/>
            <p:nvPr/>
          </p:nvSpPr>
          <p:spPr>
            <a:xfrm>
              <a:off x="3970317" y="6413875"/>
              <a:ext cx="2121450" cy="321212"/>
            </a:xfrm>
            <a:prstGeom prst="rect">
              <a:avLst/>
            </a:prstGeom>
          </p:spPr>
          <p:txBody>
            <a:bodyPr wrap="square">
              <a:spAutoFit/>
            </a:bodyPr>
            <a:lstStyle/>
            <a:p>
              <a:pPr algn="ctr">
                <a:lnSpc>
                  <a:spcPct val="120000"/>
                </a:lnSpc>
                <a:spcBef>
                  <a:spcPct val="50000"/>
                </a:spcBef>
                <a:defRPr/>
              </a:pPr>
              <a:r>
                <a:rPr lang="en-US" altLang="zh-CN" sz="1200" b="1">
                  <a:solidFill>
                    <a:prstClr val="black"/>
                  </a:solidFill>
                  <a:latin typeface="华文细黑" pitchFamily="2" charset="-122"/>
                  <a:ea typeface="华文细黑" pitchFamily="2" charset="-122"/>
                </a:rPr>
                <a:t>LBE Loop</a:t>
              </a:r>
              <a:endParaRPr lang="zh-CN" altLang="en-US" sz="1200" b="1" dirty="0">
                <a:solidFill>
                  <a:prstClr val="black"/>
                </a:solidFill>
                <a:latin typeface="华文细黑" pitchFamily="2" charset="-122"/>
                <a:ea typeface="华文细黑" pitchFamily="2" charset="-122"/>
              </a:endParaRPr>
            </a:p>
          </p:txBody>
        </p:sp>
      </p:grpSp>
      <p:sp>
        <p:nvSpPr>
          <p:cNvPr id="16" name="标题 15"/>
          <p:cNvSpPr>
            <a:spLocks noGrp="1"/>
          </p:cNvSpPr>
          <p:nvPr>
            <p:ph type="title"/>
          </p:nvPr>
        </p:nvSpPr>
        <p:spPr/>
        <p:txBody>
          <a:bodyPr anchor="ctr"/>
          <a:lstStyle/>
          <a:p>
            <a:r>
              <a:rPr lang="en-US" altLang="zh-CN" kern="1200" dirty="0">
                <a:latin typeface="Times New Roman" panose="02020503050405090304" pitchFamily="18" charset="0"/>
                <a:ea typeface="Times New Roman" panose="02020503050405090304" pitchFamily="18" charset="0"/>
                <a:cs typeface="Times New Roman" panose="02020503050405090304" pitchFamily="18" charset="0"/>
              </a:rPr>
              <a:t>LBE Loop &amp; Oxygen Control System</a:t>
            </a:r>
            <a:endParaRPr lang="zh-CN" altLang="en-US" kern="1200" dirty="0">
              <a:latin typeface="Times New Roman" panose="02020503050405090304" pitchFamily="18" charset="0"/>
              <a:ea typeface="Times New Roman" panose="02020503050405090304" pitchFamily="18" charset="0"/>
              <a:cs typeface="Times New Roman" panose="0202050305040509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Shape 244"/>
          <p:cNvSpPr>
            <a:spLocks noGrp="1"/>
          </p:cNvSpPr>
          <p:nvPr>
            <p:ph type="title"/>
          </p:nvPr>
        </p:nvSpPr>
        <p:spPr>
          <a:xfrm>
            <a:off x="2526632" y="13066"/>
            <a:ext cx="7243010" cy="803364"/>
          </a:xfrm>
          <a:prstGeom prst="rect">
            <a:avLst/>
          </a:prstGeom>
        </p:spPr>
        <p:txBody>
          <a:bodyPr/>
          <a:lstStyle/>
          <a:p>
            <a:r>
              <a:rPr lang="en-US" sz="3600" dirty="0">
                <a:latin typeface="+mj-lt"/>
              </a:rPr>
              <a:t>Strategy and Status of NP </a:t>
            </a:r>
            <a:r>
              <a:rPr sz="3600" dirty="0">
                <a:latin typeface="+mj-lt"/>
              </a:rPr>
              <a:t>in China</a:t>
            </a:r>
            <a:endParaRPr sz="3600" dirty="0">
              <a:latin typeface="+mj-lt"/>
            </a:endParaRPr>
          </a:p>
        </p:txBody>
      </p:sp>
      <p:sp>
        <p:nvSpPr>
          <p:cNvPr id="245" name="Shape 245"/>
          <p:cNvSpPr/>
          <p:nvPr/>
        </p:nvSpPr>
        <p:spPr>
          <a:xfrm>
            <a:off x="603115" y="1193955"/>
            <a:ext cx="10856068" cy="4785926"/>
          </a:xfrm>
          <a:prstGeom prst="rect">
            <a:avLst/>
          </a:prstGeom>
          <a:ln w="12700">
            <a:miter lim="400000"/>
          </a:ln>
        </p:spPr>
        <p:txBody>
          <a:bodyPr wrap="square" lIns="45719" rIns="45719">
            <a:spAutoFit/>
          </a:bodyPr>
          <a:lstStyle/>
          <a:p>
            <a:pPr marL="220345" indent="-220345">
              <a:buSzPct val="60000"/>
              <a:buBlip>
                <a:blip r:embed="rId1"/>
              </a:buBlip>
              <a:defRPr sz="2200" b="1">
                <a:solidFill>
                  <a:srgbClr val="FF0000"/>
                </a:solidFill>
              </a:defRPr>
            </a:pPr>
            <a:r>
              <a:rPr lang="en-US" sz="2400" dirty="0">
                <a:solidFill>
                  <a:srgbClr val="0000FF"/>
                </a:solidFill>
              </a:rPr>
              <a:t>Current status of China (including Taiwan, China) nuclear power (by the end of 2018)</a:t>
            </a:r>
            <a:endParaRPr lang="en-US" sz="2400" dirty="0">
              <a:solidFill>
                <a:srgbClr val="0000FF"/>
              </a:solidFill>
            </a:endParaRPr>
          </a:p>
          <a:p>
            <a:pPr marL="800100" lvl="1" indent="-342900">
              <a:buClr>
                <a:srgbClr val="FF0000"/>
              </a:buClr>
              <a:buSzPct val="100000"/>
              <a:buFont typeface="Arial" panose="020B0604020202090204"/>
              <a:buChar char="•"/>
              <a:defRPr sz="2000"/>
            </a:pPr>
            <a:r>
              <a:rPr lang="en-US" sz="2000" dirty="0">
                <a:solidFill>
                  <a:srgbClr val="022998"/>
                </a:solidFill>
              </a:rPr>
              <a:t>46</a:t>
            </a:r>
            <a:r>
              <a:rPr sz="2000" dirty="0">
                <a:solidFill>
                  <a:srgbClr val="022998"/>
                </a:solidFill>
              </a:rPr>
              <a:t> nuclear power reactors in operation, </a:t>
            </a:r>
            <a:r>
              <a:rPr lang="en-US" sz="2000" dirty="0">
                <a:solidFill>
                  <a:srgbClr val="022998"/>
                </a:solidFill>
              </a:rPr>
              <a:t>42</a:t>
            </a:r>
            <a:r>
              <a:rPr sz="2000" dirty="0">
                <a:solidFill>
                  <a:srgbClr val="022998"/>
                </a:solidFill>
              </a:rPr>
              <a:t>.</a:t>
            </a:r>
            <a:r>
              <a:rPr lang="en-US" sz="2000" dirty="0">
                <a:solidFill>
                  <a:srgbClr val="022998"/>
                </a:solidFill>
              </a:rPr>
              <a:t>858 </a:t>
            </a:r>
            <a:r>
              <a:rPr sz="2000" dirty="0" err="1">
                <a:solidFill>
                  <a:srgbClr val="022998"/>
                </a:solidFill>
              </a:rPr>
              <a:t>GWe</a:t>
            </a:r>
            <a:r>
              <a:rPr sz="2000" dirty="0">
                <a:solidFill>
                  <a:srgbClr val="022998"/>
                </a:solidFill>
              </a:rPr>
              <a:t> (</a:t>
            </a:r>
            <a:r>
              <a:rPr lang="en-US" sz="2000" dirty="0">
                <a:solidFill>
                  <a:srgbClr val="022998"/>
                </a:solidFill>
              </a:rPr>
              <a:t>3</a:t>
            </a:r>
            <a:r>
              <a:rPr sz="2000" baseline="30000" dirty="0">
                <a:solidFill>
                  <a:srgbClr val="022998"/>
                </a:solidFill>
              </a:rPr>
              <a:t>th</a:t>
            </a:r>
            <a:r>
              <a:rPr sz="2000" dirty="0">
                <a:solidFill>
                  <a:srgbClr val="022998"/>
                </a:solidFill>
              </a:rPr>
              <a:t> </a:t>
            </a:r>
            <a:r>
              <a:rPr lang="en-US" sz="2000" dirty="0">
                <a:solidFill>
                  <a:srgbClr val="022998"/>
                </a:solidFill>
              </a:rPr>
              <a:t>, total 452 and 399.354 </a:t>
            </a:r>
            <a:r>
              <a:rPr lang="en-US" sz="2000" dirty="0" err="1">
                <a:solidFill>
                  <a:srgbClr val="022998"/>
                </a:solidFill>
              </a:rPr>
              <a:t>TWe</a:t>
            </a:r>
            <a:r>
              <a:rPr lang="en-US" sz="2000" dirty="0">
                <a:solidFill>
                  <a:srgbClr val="022998"/>
                </a:solidFill>
              </a:rPr>
              <a:t> in the world)</a:t>
            </a:r>
            <a:endParaRPr sz="2000" dirty="0">
              <a:solidFill>
                <a:srgbClr val="022998"/>
              </a:solidFill>
            </a:endParaRPr>
          </a:p>
          <a:p>
            <a:pPr marL="800100" lvl="1" indent="-342900">
              <a:buClr>
                <a:srgbClr val="FF0000"/>
              </a:buClr>
              <a:buSzPct val="100000"/>
              <a:buFont typeface="Arial" panose="020B0604020202090204"/>
              <a:buChar char="•"/>
              <a:defRPr sz="2000"/>
            </a:pPr>
            <a:r>
              <a:rPr sz="2000" dirty="0">
                <a:solidFill>
                  <a:srgbClr val="022998"/>
                </a:solidFill>
              </a:rPr>
              <a:t>Produced electricity: </a:t>
            </a:r>
            <a:r>
              <a:rPr lang="en-US" sz="2000" dirty="0">
                <a:solidFill>
                  <a:srgbClr val="022998"/>
                </a:solidFill>
              </a:rPr>
              <a:t>286.5 </a:t>
            </a:r>
            <a:r>
              <a:rPr sz="2000" dirty="0" err="1">
                <a:solidFill>
                  <a:srgbClr val="022998"/>
                </a:solidFill>
              </a:rPr>
              <a:t>TW.h</a:t>
            </a:r>
            <a:r>
              <a:rPr sz="2000" dirty="0">
                <a:solidFill>
                  <a:srgbClr val="022998"/>
                </a:solidFill>
              </a:rPr>
              <a:t>, </a:t>
            </a:r>
            <a:r>
              <a:rPr lang="en-US" sz="2000" dirty="0">
                <a:solidFill>
                  <a:srgbClr val="022998"/>
                </a:solidFill>
              </a:rPr>
              <a:t>4.22</a:t>
            </a:r>
            <a:r>
              <a:rPr sz="2000" dirty="0">
                <a:solidFill>
                  <a:srgbClr val="022998"/>
                </a:solidFill>
              </a:rPr>
              <a:t>%</a:t>
            </a:r>
            <a:endParaRPr sz="2000" dirty="0">
              <a:solidFill>
                <a:srgbClr val="022998"/>
              </a:solidFill>
            </a:endParaRPr>
          </a:p>
          <a:p>
            <a:pPr marL="800100" lvl="1" indent="-342900">
              <a:buClr>
                <a:srgbClr val="FF0000"/>
              </a:buClr>
              <a:buSzPct val="100000"/>
              <a:buFont typeface="Arial" panose="020B0604020202090204"/>
              <a:buChar char="•"/>
              <a:defRPr sz="2000"/>
            </a:pPr>
            <a:r>
              <a:rPr lang="en-US" sz="2000" dirty="0">
                <a:solidFill>
                  <a:srgbClr val="022998"/>
                </a:solidFill>
              </a:rPr>
              <a:t>11</a:t>
            </a:r>
            <a:r>
              <a:rPr sz="2000" dirty="0">
                <a:solidFill>
                  <a:srgbClr val="022998"/>
                </a:solidFill>
              </a:rPr>
              <a:t> reactors under construction, </a:t>
            </a:r>
            <a:r>
              <a:rPr lang="en-US" sz="2000" dirty="0">
                <a:solidFill>
                  <a:srgbClr val="022998"/>
                </a:solidFill>
              </a:rPr>
              <a:t>10</a:t>
            </a:r>
            <a:r>
              <a:rPr sz="2000" dirty="0">
                <a:solidFill>
                  <a:srgbClr val="022998"/>
                </a:solidFill>
              </a:rPr>
              <a:t>.</a:t>
            </a:r>
            <a:r>
              <a:rPr lang="en-US" sz="2000" dirty="0">
                <a:solidFill>
                  <a:srgbClr val="022998"/>
                </a:solidFill>
              </a:rPr>
              <a:t>982 </a:t>
            </a:r>
            <a:r>
              <a:rPr sz="2000" dirty="0" err="1">
                <a:solidFill>
                  <a:srgbClr val="022998"/>
                </a:solidFill>
              </a:rPr>
              <a:t>GWe</a:t>
            </a:r>
            <a:r>
              <a:rPr sz="2000" dirty="0">
                <a:solidFill>
                  <a:srgbClr val="022998"/>
                </a:solidFill>
              </a:rPr>
              <a:t>, (1</a:t>
            </a:r>
            <a:r>
              <a:rPr sz="2000" baseline="30000" dirty="0">
                <a:solidFill>
                  <a:srgbClr val="022998"/>
                </a:solidFill>
              </a:rPr>
              <a:t>st</a:t>
            </a:r>
            <a:r>
              <a:rPr lang="en-US" sz="2000" dirty="0">
                <a:solidFill>
                  <a:srgbClr val="022998"/>
                </a:solidFill>
              </a:rPr>
              <a:t> , total 54 in the world)</a:t>
            </a:r>
            <a:endParaRPr sz="2000" dirty="0">
              <a:solidFill>
                <a:srgbClr val="022998"/>
              </a:solidFill>
            </a:endParaRPr>
          </a:p>
          <a:p>
            <a:pPr marL="220345" indent="-220345">
              <a:spcBef>
                <a:spcPts val="600"/>
              </a:spcBef>
              <a:buSzPct val="60000"/>
              <a:buBlip>
                <a:blip r:embed="rId1"/>
              </a:buBlip>
              <a:defRPr sz="2200" b="1">
                <a:solidFill>
                  <a:srgbClr val="FF0000"/>
                </a:solidFill>
              </a:defRPr>
            </a:pPr>
            <a:r>
              <a:rPr sz="2400" dirty="0"/>
              <a:t> </a:t>
            </a:r>
            <a:r>
              <a:rPr sz="2400" dirty="0">
                <a:solidFill>
                  <a:srgbClr val="0000FF"/>
                </a:solidFill>
              </a:rPr>
              <a:t>The</a:t>
            </a:r>
            <a:r>
              <a:rPr lang="en-US" sz="2400" dirty="0">
                <a:solidFill>
                  <a:srgbClr val="0000FF"/>
                </a:solidFill>
              </a:rPr>
              <a:t> development plan of</a:t>
            </a:r>
            <a:r>
              <a:rPr sz="2400" dirty="0">
                <a:solidFill>
                  <a:srgbClr val="0000FF"/>
                </a:solidFill>
              </a:rPr>
              <a:t> NP in China (201</a:t>
            </a:r>
            <a:r>
              <a:rPr lang="en-US" altLang="zh-CN" sz="2400" dirty="0">
                <a:solidFill>
                  <a:srgbClr val="0000FF"/>
                </a:solidFill>
              </a:rPr>
              <a:t>4</a:t>
            </a:r>
            <a:r>
              <a:rPr sz="2400" dirty="0">
                <a:solidFill>
                  <a:srgbClr val="0000FF"/>
                </a:solidFill>
              </a:rPr>
              <a:t>-2020)</a:t>
            </a:r>
            <a:endParaRPr sz="2400" dirty="0">
              <a:solidFill>
                <a:srgbClr val="0000FF"/>
              </a:solidFill>
            </a:endParaRPr>
          </a:p>
          <a:p>
            <a:pPr marL="800100" lvl="1" indent="-342900">
              <a:buClr>
                <a:srgbClr val="FF0000"/>
              </a:buClr>
              <a:buSzPct val="100000"/>
              <a:buFont typeface="Arial" panose="020B0604020202090204"/>
              <a:buChar char="•"/>
              <a:defRPr sz="2000"/>
            </a:pPr>
            <a:r>
              <a:rPr lang="en-US" sz="2000" dirty="0">
                <a:solidFill>
                  <a:srgbClr val="022998"/>
                </a:solidFill>
              </a:rPr>
              <a:t>By 2020, the installed nuclear capacity will be 58 </a:t>
            </a:r>
            <a:r>
              <a:rPr lang="en-US" sz="2000" dirty="0" err="1">
                <a:solidFill>
                  <a:srgbClr val="022998"/>
                </a:solidFill>
              </a:rPr>
              <a:t>GWe</a:t>
            </a:r>
            <a:r>
              <a:rPr lang="en-US" sz="2000" dirty="0">
                <a:solidFill>
                  <a:srgbClr val="022998"/>
                </a:solidFill>
              </a:rPr>
              <a:t>, and 30 </a:t>
            </a:r>
            <a:r>
              <a:rPr lang="en-US" sz="2000" dirty="0" err="1">
                <a:solidFill>
                  <a:srgbClr val="022998"/>
                </a:solidFill>
              </a:rPr>
              <a:t>GWe</a:t>
            </a:r>
            <a:r>
              <a:rPr lang="en-US" sz="2000" dirty="0">
                <a:solidFill>
                  <a:srgbClr val="022998"/>
                </a:solidFill>
              </a:rPr>
              <a:t> are under construction</a:t>
            </a:r>
            <a:endParaRPr lang="en-US" sz="2000" dirty="0">
              <a:solidFill>
                <a:srgbClr val="022998"/>
              </a:solidFill>
            </a:endParaRPr>
          </a:p>
          <a:p>
            <a:pPr marL="220345" indent="-220345">
              <a:buSzPct val="60000"/>
              <a:buBlip>
                <a:blip r:embed="rId1"/>
              </a:buBlip>
              <a:defRPr sz="2200" b="1">
                <a:solidFill>
                  <a:srgbClr val="FF0000"/>
                </a:solidFill>
              </a:defRPr>
            </a:pPr>
            <a:r>
              <a:rPr lang="en-US" sz="2400" dirty="0">
                <a:solidFill>
                  <a:srgbClr val="0000FF"/>
                </a:solidFill>
              </a:rPr>
              <a:t>Nuclear energy is an inevitable strategic option to meet China energy demand in the future </a:t>
            </a:r>
            <a:endParaRPr lang="en-US" sz="2400" dirty="0">
              <a:solidFill>
                <a:srgbClr val="0000FF"/>
              </a:solidFill>
            </a:endParaRPr>
          </a:p>
          <a:p>
            <a:pPr marL="800100" lvl="1" indent="-342900">
              <a:buClr>
                <a:srgbClr val="FF0000"/>
              </a:buClr>
              <a:buSzPct val="100000"/>
              <a:buFont typeface="Arial" panose="020B0604020202090204"/>
              <a:buChar char="•"/>
              <a:defRPr sz="2000"/>
            </a:pPr>
            <a:r>
              <a:rPr lang="en-US" sz="2000" dirty="0">
                <a:solidFill>
                  <a:srgbClr val="022998"/>
                </a:solidFill>
              </a:rPr>
              <a:t>China is the largest energy consumer and Greenhouse Gas source. </a:t>
            </a:r>
            <a:endParaRPr lang="en-US" sz="2000" dirty="0">
              <a:solidFill>
                <a:srgbClr val="022998"/>
              </a:solidFill>
            </a:endParaRPr>
          </a:p>
          <a:p>
            <a:pPr marL="800100" lvl="1" indent="-342900">
              <a:buClr>
                <a:srgbClr val="FF0000"/>
              </a:buClr>
              <a:buSzPct val="100000"/>
              <a:buFont typeface="Arial" panose="020B0604020202090204"/>
              <a:buChar char="•"/>
              <a:defRPr sz="2000"/>
            </a:pPr>
            <a:r>
              <a:rPr lang="en-US" sz="2000" dirty="0">
                <a:solidFill>
                  <a:srgbClr val="022998"/>
                </a:solidFill>
              </a:rPr>
              <a:t>She has claimed that the CO</a:t>
            </a:r>
            <a:r>
              <a:rPr lang="en-US" sz="2000" baseline="-25000" dirty="0">
                <a:solidFill>
                  <a:srgbClr val="022998"/>
                </a:solidFill>
              </a:rPr>
              <a:t>2</a:t>
            </a:r>
            <a:r>
              <a:rPr lang="en-US" sz="2000" dirty="0">
                <a:solidFill>
                  <a:srgbClr val="022998"/>
                </a:solidFill>
              </a:rPr>
              <a:t> emissions will reach the peak before 2030 on Paris Climate Agreement. </a:t>
            </a:r>
            <a:endParaRPr lang="en-US" sz="2000" dirty="0">
              <a:solidFill>
                <a:srgbClr val="022998"/>
              </a:solidFill>
            </a:endParaRPr>
          </a:p>
        </p:txBody>
      </p:sp>
      <p:sp>
        <p:nvSpPr>
          <p:cNvPr id="2" name="TextBox 1"/>
          <p:cNvSpPr txBox="1"/>
          <p:nvPr/>
        </p:nvSpPr>
        <p:spPr>
          <a:xfrm>
            <a:off x="8385243" y="6203517"/>
            <a:ext cx="3806757" cy="307777"/>
          </a:xfrm>
          <a:prstGeom prst="rect">
            <a:avLst/>
          </a:prstGeom>
          <a:noFill/>
        </p:spPr>
        <p:txBody>
          <a:bodyPr wrap="square" rtlCol="0">
            <a:spAutoFit/>
          </a:bodyPr>
          <a:lstStyle/>
          <a:p>
            <a:r>
              <a:rPr lang="en-US" sz="1400" dirty="0">
                <a:solidFill>
                  <a:schemeClr val="tx1">
                    <a:lumMod val="95000"/>
                    <a:lumOff val="5000"/>
                  </a:schemeClr>
                </a:solidFill>
              </a:rPr>
              <a:t>Data from IAEA/PRIS, update on 2019-05-18</a:t>
            </a:r>
            <a:endParaRPr lang="en-US" sz="1400" dirty="0">
              <a:solidFill>
                <a:schemeClr val="tx1">
                  <a:lumMod val="95000"/>
                  <a:lumOff val="5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0" advClick="0" advTm="114000"/>
    </mc:Choice>
    <mc:Fallback>
      <p:transition advClick="0" advTm="114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Outlines</a:t>
            </a:r>
            <a:endParaRPr lang="en-US" dirty="0">
              <a:latin typeface="+mj-lt"/>
            </a:endParaRPr>
          </a:p>
        </p:txBody>
      </p:sp>
      <p:sp>
        <p:nvSpPr>
          <p:cNvPr id="3" name="TextBox 2"/>
          <p:cNvSpPr txBox="1"/>
          <p:nvPr/>
        </p:nvSpPr>
        <p:spPr>
          <a:xfrm>
            <a:off x="1930615" y="1350416"/>
            <a:ext cx="7312721" cy="4615815"/>
          </a:xfrm>
          <a:prstGeom prst="rect">
            <a:avLst/>
          </a:prstGeom>
          <a:noFill/>
        </p:spPr>
        <p:txBody>
          <a:bodyPr wrap="square" rtlCol="0">
            <a:spAutoFit/>
          </a:bodyPr>
          <a:lstStyle/>
          <a:p>
            <a:pPr marL="342900" indent="-342900" algn="l">
              <a:lnSpc>
                <a:spcPct val="150000"/>
              </a:lnSpc>
              <a:buFont typeface="Arial" panose="020B0604020202090204" pitchFamily="34" charset="0"/>
              <a:buChar char="•"/>
            </a:pPr>
            <a:r>
              <a:rPr lang="en-US" sz="2800" b="1" dirty="0">
                <a:solidFill>
                  <a:srgbClr val="0000FF"/>
                </a:solidFill>
                <a:latin typeface="+mj-lt"/>
              </a:rPr>
              <a:t>Background of Accelerator Driven System</a:t>
            </a:r>
            <a:endParaRPr lang="en-US" sz="2800" b="1" dirty="0">
              <a:solidFill>
                <a:schemeClr val="tx1"/>
              </a:solidFill>
              <a:latin typeface="+mj-lt"/>
            </a:endParaRPr>
          </a:p>
          <a:p>
            <a:pPr marL="342900" indent="-342900">
              <a:lnSpc>
                <a:spcPct val="150000"/>
              </a:lnSpc>
              <a:buFont typeface="Arial" panose="020B0604020202090204" pitchFamily="34" charset="0"/>
              <a:buChar char="•"/>
            </a:pPr>
            <a:r>
              <a:rPr lang="en-US" sz="2800" b="1" dirty="0">
                <a:solidFill>
                  <a:srgbClr val="0000FF"/>
                </a:solidFill>
                <a:latin typeface="+mj-lt"/>
              </a:rPr>
              <a:t>Design Status of CiADS</a:t>
            </a:r>
            <a:endParaRPr lang="en-US" sz="2800" b="1" dirty="0">
              <a:solidFill>
                <a:schemeClr val="tx1"/>
              </a:solidFill>
              <a:latin typeface="+mj-lt"/>
            </a:endParaRPr>
          </a:p>
          <a:p>
            <a:pPr marL="342900" indent="-342900">
              <a:lnSpc>
                <a:spcPct val="150000"/>
              </a:lnSpc>
              <a:buFont typeface="Arial" panose="020B0604020202090204" pitchFamily="34" charset="0"/>
              <a:buChar char="•"/>
            </a:pPr>
            <a:r>
              <a:rPr lang="en-US" sz="2800" b="1" dirty="0">
                <a:solidFill>
                  <a:srgbClr val="0000FF"/>
                </a:solidFill>
                <a:latin typeface="+mj-lt"/>
              </a:rPr>
              <a:t>Progress of Prototypes</a:t>
            </a:r>
            <a:endParaRPr lang="en-US" sz="2800" b="1" dirty="0">
              <a:solidFill>
                <a:srgbClr val="0000FF"/>
              </a:solidFill>
              <a:latin typeface="+mj-lt"/>
            </a:endParaRPr>
          </a:p>
          <a:p>
            <a:pPr marL="800100" lvl="1" indent="-342900">
              <a:lnSpc>
                <a:spcPct val="150000"/>
              </a:lnSpc>
              <a:buFont typeface="Arial" panose="020B0604020202090204" pitchFamily="34" charset="0"/>
              <a:buChar char="•"/>
            </a:pPr>
            <a:r>
              <a:rPr lang="en-US" sz="2800" b="1" dirty="0">
                <a:solidFill>
                  <a:srgbClr val="0000FF"/>
                </a:solidFill>
                <a:latin typeface="+mj-lt"/>
              </a:rPr>
              <a:t>Accelerator, Target and Reactor</a:t>
            </a:r>
            <a:endParaRPr lang="en-US" sz="2800" b="1" dirty="0">
              <a:solidFill>
                <a:srgbClr val="0000FF"/>
              </a:solidFill>
              <a:latin typeface="+mj-lt"/>
            </a:endParaRPr>
          </a:p>
          <a:p>
            <a:pPr marL="800100" lvl="1" indent="-342900">
              <a:lnSpc>
                <a:spcPct val="150000"/>
              </a:lnSpc>
              <a:buFont typeface="Arial" panose="020B0604020202090204" pitchFamily="34" charset="0"/>
              <a:buChar char="•"/>
            </a:pPr>
            <a:r>
              <a:rPr lang="en-US" sz="2800" b="1" dirty="0">
                <a:solidFill>
                  <a:schemeClr val="tx1"/>
                </a:solidFill>
                <a:latin typeface="+mj-lt"/>
              </a:rPr>
              <a:t>Material SIMP</a:t>
            </a:r>
            <a:endParaRPr lang="en-US" sz="2800" b="1" dirty="0">
              <a:solidFill>
                <a:srgbClr val="0000FF"/>
              </a:solidFill>
              <a:latin typeface="+mj-lt"/>
            </a:endParaRPr>
          </a:p>
          <a:p>
            <a:pPr marL="800100" lvl="1" indent="-342900">
              <a:lnSpc>
                <a:spcPct val="150000"/>
              </a:lnSpc>
              <a:buFont typeface="Arial" panose="020B0604020202090204" pitchFamily="34" charset="0"/>
              <a:buChar char="•"/>
            </a:pPr>
            <a:r>
              <a:rPr lang="en-US" sz="2800" b="1" dirty="0">
                <a:solidFill>
                  <a:srgbClr val="0000FF"/>
                </a:solidFill>
                <a:latin typeface="+mj-lt"/>
              </a:rPr>
              <a:t>New Approach of Fuel Recycle</a:t>
            </a:r>
            <a:endParaRPr lang="en-US" sz="2800" b="1" dirty="0">
              <a:solidFill>
                <a:srgbClr val="0000FF"/>
              </a:solidFill>
              <a:latin typeface="+mj-lt"/>
            </a:endParaRPr>
          </a:p>
          <a:p>
            <a:pPr marL="342900" indent="-342900">
              <a:lnSpc>
                <a:spcPct val="150000"/>
              </a:lnSpc>
              <a:buFont typeface="Arial" panose="020B0604020202090204" pitchFamily="34" charset="0"/>
              <a:buChar char="•"/>
            </a:pPr>
            <a:r>
              <a:rPr lang="en-US" sz="2800" b="1" dirty="0">
                <a:solidFill>
                  <a:srgbClr val="0000FF"/>
                </a:solidFill>
                <a:latin typeface="+mj-lt"/>
              </a:rPr>
              <a:t>Sammary</a:t>
            </a:r>
            <a:endParaRPr lang="en-US" sz="2800" b="1" dirty="0">
              <a:solidFill>
                <a:srgbClr val="0000FF"/>
              </a:solidFill>
              <a:latin typeface="+mj-lt"/>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文本框 46"/>
          <p:cNvSpPr txBox="1"/>
          <p:nvPr/>
        </p:nvSpPr>
        <p:spPr>
          <a:xfrm>
            <a:off x="383489" y="1108446"/>
            <a:ext cx="3385589" cy="830997"/>
          </a:xfrm>
          <a:prstGeom prst="rect">
            <a:avLst/>
          </a:prstGeom>
        </p:spPr>
        <p:txBody>
          <a:bodyPr wrap="square" rtlCol="0">
            <a:spAutoFit/>
          </a:bodyPr>
          <a:lstStyle/>
          <a:p>
            <a:pPr marL="342900" indent="-342900" fontAlgn="auto">
              <a:spcAft>
                <a:spcPts val="0"/>
              </a:spcAft>
              <a:buFont typeface="Wingdings" panose="05000000000000000000" pitchFamily="2" charset="2"/>
              <a:buChar char="u"/>
            </a:pPr>
            <a:r>
              <a:rPr lang="en-US" altLang="zh-CN" sz="2400" b="1" dirty="0">
                <a:solidFill>
                  <a:srgbClr val="FF0000"/>
                </a:solidFill>
                <a:cs typeface="Arial" panose="020B0604020202090204" pitchFamily="34" charset="0"/>
              </a:rPr>
              <a:t>5 ton</a:t>
            </a:r>
            <a:endParaRPr lang="en-US" altLang="zh-CN" sz="2400" b="1" dirty="0">
              <a:solidFill>
                <a:srgbClr val="FF0000"/>
              </a:solidFill>
              <a:cs typeface="Arial" panose="020B0604020202090204" pitchFamily="34" charset="0"/>
            </a:endParaRPr>
          </a:p>
          <a:p>
            <a:pPr marL="342900" indent="-342900" fontAlgn="auto">
              <a:spcAft>
                <a:spcPts val="0"/>
              </a:spcAft>
              <a:buFont typeface="Wingdings" panose="05000000000000000000" pitchFamily="2" charset="2"/>
              <a:buChar char="u"/>
            </a:pPr>
            <a:r>
              <a:rPr lang="en-US" altLang="zh-CN" sz="2400" b="1" dirty="0">
                <a:solidFill>
                  <a:srgbClr val="FF0000"/>
                </a:solidFill>
                <a:cs typeface="Arial" panose="020B0604020202090204" pitchFamily="34" charset="0"/>
              </a:rPr>
              <a:t>Industrial grade !</a:t>
            </a:r>
            <a:endParaRPr lang="zh-CN" altLang="en-US" sz="2400" b="1" dirty="0">
              <a:solidFill>
                <a:srgbClr val="FF0000"/>
              </a:solidFill>
              <a:cs typeface="Arial" panose="020B0604020202090204" pitchFamily="34" charset="0"/>
            </a:endParaRPr>
          </a:p>
        </p:txBody>
      </p:sp>
      <p:grpSp>
        <p:nvGrpSpPr>
          <p:cNvPr id="86" name="Group 85"/>
          <p:cNvGrpSpPr/>
          <p:nvPr/>
        </p:nvGrpSpPr>
        <p:grpSpPr>
          <a:xfrm>
            <a:off x="316735" y="820832"/>
            <a:ext cx="10906556" cy="5555827"/>
            <a:chOff x="316735" y="820832"/>
            <a:chExt cx="10906556" cy="5555827"/>
          </a:xfrm>
        </p:grpSpPr>
        <p:pic>
          <p:nvPicPr>
            <p:cNvPr id="11" name="图片 10"/>
            <p:cNvPicPr>
              <a:picLocks noChangeAspect="1"/>
            </p:cNvPicPr>
            <p:nvPr/>
          </p:nvPicPr>
          <p:blipFill rotWithShape="1">
            <a:blip r:embed="rId1"/>
            <a:srcRect/>
            <a:stretch>
              <a:fillRect/>
            </a:stretch>
          </p:blipFill>
          <p:spPr>
            <a:xfrm>
              <a:off x="316735" y="3357155"/>
              <a:ext cx="1633296" cy="1112032"/>
            </a:xfrm>
            <a:prstGeom prst="rect">
              <a:avLst/>
            </a:prstGeom>
          </p:spPr>
        </p:pic>
        <p:grpSp>
          <p:nvGrpSpPr>
            <p:cNvPr id="17" name="组合 16"/>
            <p:cNvGrpSpPr/>
            <p:nvPr/>
          </p:nvGrpSpPr>
          <p:grpSpPr>
            <a:xfrm>
              <a:off x="557002" y="2749852"/>
              <a:ext cx="8757844" cy="3609684"/>
              <a:chOff x="-211752" y="2095560"/>
              <a:chExt cx="8757844" cy="3609684"/>
            </a:xfrm>
          </p:grpSpPr>
          <p:sp>
            <p:nvSpPr>
              <p:cNvPr id="2" name="矩形 1"/>
              <p:cNvSpPr/>
              <p:nvPr/>
            </p:nvSpPr>
            <p:spPr>
              <a:xfrm>
                <a:off x="-211752" y="5051844"/>
                <a:ext cx="1872208" cy="653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475656" y="4725144"/>
                <a:ext cx="1872208" cy="648072"/>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2791212" y="4071744"/>
                <a:ext cx="1872208" cy="648072"/>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4067944" y="3413016"/>
                <a:ext cx="1872208" cy="653400"/>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5353784" y="2754288"/>
                <a:ext cx="1872208" cy="653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6673884" y="2095560"/>
                <a:ext cx="1872208" cy="653400"/>
              </a:xfrm>
              <a:prstGeom prst="rect">
                <a:avLst/>
              </a:prstGeom>
              <a:solidFill>
                <a:srgbClr val="CC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p:cNvPicPr>
              <a:picLocks noChangeAspect="1"/>
            </p:cNvPicPr>
            <p:nvPr/>
          </p:nvPicPr>
          <p:blipFill rotWithShape="1">
            <a:blip r:embed="rId2"/>
            <a:srcRect/>
            <a:stretch>
              <a:fillRect/>
            </a:stretch>
          </p:blipFill>
          <p:spPr>
            <a:xfrm>
              <a:off x="1972766" y="2791611"/>
              <a:ext cx="1633295" cy="1021101"/>
            </a:xfrm>
            <a:prstGeom prst="rect">
              <a:avLst/>
            </a:prstGeom>
          </p:spPr>
        </p:pic>
        <p:pic>
          <p:nvPicPr>
            <p:cNvPr id="19" name="图片 18"/>
            <p:cNvPicPr>
              <a:picLocks noChangeAspect="1"/>
            </p:cNvPicPr>
            <p:nvPr/>
          </p:nvPicPr>
          <p:blipFill rotWithShape="1">
            <a:blip r:embed="rId3"/>
            <a:srcRect/>
            <a:stretch>
              <a:fillRect/>
            </a:stretch>
          </p:blipFill>
          <p:spPr>
            <a:xfrm>
              <a:off x="3613679" y="2176179"/>
              <a:ext cx="1566090" cy="1021101"/>
            </a:xfrm>
            <a:prstGeom prst="rect">
              <a:avLst/>
            </a:prstGeom>
          </p:spPr>
        </p:pic>
        <p:grpSp>
          <p:nvGrpSpPr>
            <p:cNvPr id="28" name="组合 27"/>
            <p:cNvGrpSpPr/>
            <p:nvPr/>
          </p:nvGrpSpPr>
          <p:grpSpPr>
            <a:xfrm>
              <a:off x="5209828" y="1543334"/>
              <a:ext cx="1734112" cy="1024617"/>
              <a:chOff x="4678148" y="1300112"/>
              <a:chExt cx="1734112" cy="1024618"/>
            </a:xfrm>
          </p:grpSpPr>
          <p:pic>
            <p:nvPicPr>
              <p:cNvPr id="20" name="图片 19"/>
              <p:cNvPicPr>
                <a:picLocks noChangeAspect="1"/>
              </p:cNvPicPr>
              <p:nvPr/>
            </p:nvPicPr>
            <p:blipFill>
              <a:blip r:embed="rId4"/>
              <a:stretch>
                <a:fillRect/>
              </a:stretch>
            </p:blipFill>
            <p:spPr>
              <a:xfrm>
                <a:off x="4678148" y="1300112"/>
                <a:ext cx="1734112" cy="988084"/>
              </a:xfrm>
              <a:prstGeom prst="rect">
                <a:avLst/>
              </a:prstGeom>
            </p:spPr>
          </p:pic>
          <p:sp>
            <p:nvSpPr>
              <p:cNvPr id="21" name="文本框 20"/>
              <p:cNvSpPr txBox="1"/>
              <p:nvPr/>
            </p:nvSpPr>
            <p:spPr>
              <a:xfrm>
                <a:off x="5318545" y="2016953"/>
                <a:ext cx="549600" cy="307777"/>
              </a:xfrm>
              <a:prstGeom prst="rect">
                <a:avLst/>
              </a:prstGeom>
            </p:spPr>
            <p:txBody>
              <a:bodyPr wrap="square" rtlCol="0">
                <a:spAutoFit/>
              </a:bodyPr>
              <a:lstStyle/>
              <a:p>
                <a:pPr fontAlgn="auto">
                  <a:spcAft>
                    <a:spcPts val="0"/>
                  </a:spcAft>
                </a:pPr>
                <a:r>
                  <a:rPr lang="en-US" altLang="zh-CN" sz="1400" dirty="0">
                    <a:solidFill>
                      <a:schemeClr val="bg1">
                        <a:lumMod val="95000"/>
                      </a:schemeClr>
                    </a:solidFill>
                    <a:latin typeface="黑体" panose="02010609060101010101" pitchFamily="49" charset="-122"/>
                    <a:cs typeface="+mj-cs"/>
                  </a:rPr>
                  <a:t>1ton</a:t>
                </a:r>
                <a:endParaRPr lang="zh-CN" altLang="en-US" sz="1400" dirty="0">
                  <a:solidFill>
                    <a:schemeClr val="bg1">
                      <a:lumMod val="95000"/>
                    </a:schemeClr>
                  </a:solidFill>
                  <a:latin typeface="黑体" panose="02010609060101010101" pitchFamily="49" charset="-122"/>
                  <a:cs typeface="+mj-cs"/>
                </a:endParaRPr>
              </a:p>
            </p:txBody>
          </p:sp>
        </p:grpSp>
        <p:grpSp>
          <p:nvGrpSpPr>
            <p:cNvPr id="25" name="组合 24"/>
            <p:cNvGrpSpPr/>
            <p:nvPr/>
          </p:nvGrpSpPr>
          <p:grpSpPr>
            <a:xfrm>
              <a:off x="9432050" y="820832"/>
              <a:ext cx="1670456" cy="1710585"/>
              <a:chOff x="7668344" y="842040"/>
              <a:chExt cx="1319678" cy="1180241"/>
            </a:xfrm>
          </p:grpSpPr>
          <p:pic>
            <p:nvPicPr>
              <p:cNvPr id="22" name="图片 21"/>
              <p:cNvPicPr>
                <a:picLocks noChangeAspect="1"/>
              </p:cNvPicPr>
              <p:nvPr/>
            </p:nvPicPr>
            <p:blipFill>
              <a:blip r:embed="rId5"/>
              <a:stretch>
                <a:fillRect/>
              </a:stretch>
            </p:blipFill>
            <p:spPr>
              <a:xfrm>
                <a:off x="7668344" y="842040"/>
                <a:ext cx="1319678" cy="1180241"/>
              </a:xfrm>
              <a:prstGeom prst="rect">
                <a:avLst/>
              </a:prstGeom>
            </p:spPr>
          </p:pic>
          <p:sp>
            <p:nvSpPr>
              <p:cNvPr id="23" name="文本框 22"/>
              <p:cNvSpPr txBox="1"/>
              <p:nvPr/>
            </p:nvSpPr>
            <p:spPr>
              <a:xfrm>
                <a:off x="8129940" y="1711840"/>
                <a:ext cx="792088" cy="307777"/>
              </a:xfrm>
              <a:prstGeom prst="rect">
                <a:avLst/>
              </a:prstGeom>
            </p:spPr>
            <p:txBody>
              <a:bodyPr wrap="square" rtlCol="0">
                <a:spAutoFit/>
              </a:bodyPr>
              <a:lstStyle/>
              <a:p>
                <a:pPr fontAlgn="auto">
                  <a:spcAft>
                    <a:spcPts val="0"/>
                  </a:spcAft>
                </a:pPr>
                <a:r>
                  <a:rPr lang="en-US" altLang="zh-CN" sz="1400" dirty="0">
                    <a:solidFill>
                      <a:schemeClr val="bg1">
                        <a:lumMod val="95000"/>
                      </a:schemeClr>
                    </a:solidFill>
                    <a:latin typeface="黑体" panose="02010609060101010101" pitchFamily="49" charset="-122"/>
                    <a:cs typeface="+mj-cs"/>
                  </a:rPr>
                  <a:t>5 tons</a:t>
                </a:r>
                <a:endParaRPr lang="zh-CN" altLang="en-US" sz="1400" dirty="0">
                  <a:solidFill>
                    <a:schemeClr val="bg1">
                      <a:lumMod val="95000"/>
                    </a:schemeClr>
                  </a:solidFill>
                  <a:latin typeface="黑体" panose="02010609060101010101" pitchFamily="49" charset="-122"/>
                  <a:cs typeface="+mj-cs"/>
                </a:endParaRPr>
              </a:p>
            </p:txBody>
          </p:sp>
        </p:grpSp>
        <p:grpSp>
          <p:nvGrpSpPr>
            <p:cNvPr id="27" name="组合 26"/>
            <p:cNvGrpSpPr/>
            <p:nvPr/>
          </p:nvGrpSpPr>
          <p:grpSpPr>
            <a:xfrm>
              <a:off x="6945458" y="915812"/>
              <a:ext cx="1834445" cy="966613"/>
              <a:chOff x="6313558" y="674035"/>
              <a:chExt cx="1834445" cy="966613"/>
            </a:xfrm>
          </p:grpSpPr>
          <p:pic>
            <p:nvPicPr>
              <p:cNvPr id="24" name="图片 23"/>
              <p:cNvPicPr>
                <a:picLocks noChangeAspect="1"/>
              </p:cNvPicPr>
              <p:nvPr/>
            </p:nvPicPr>
            <p:blipFill>
              <a:blip r:embed="rId6"/>
              <a:stretch>
                <a:fillRect/>
              </a:stretch>
            </p:blipFill>
            <p:spPr>
              <a:xfrm>
                <a:off x="6313558" y="674035"/>
                <a:ext cx="1834445" cy="966613"/>
              </a:xfrm>
              <a:prstGeom prst="rect">
                <a:avLst/>
              </a:prstGeom>
            </p:spPr>
          </p:pic>
          <p:sp>
            <p:nvSpPr>
              <p:cNvPr id="26" name="文本框 25"/>
              <p:cNvSpPr txBox="1"/>
              <p:nvPr/>
            </p:nvSpPr>
            <p:spPr>
              <a:xfrm>
                <a:off x="6850046" y="1318359"/>
                <a:ext cx="818298" cy="307777"/>
              </a:xfrm>
              <a:prstGeom prst="rect">
                <a:avLst/>
              </a:prstGeom>
            </p:spPr>
            <p:txBody>
              <a:bodyPr wrap="square" rtlCol="0">
                <a:spAutoFit/>
              </a:bodyPr>
              <a:lstStyle/>
              <a:p>
                <a:pPr fontAlgn="auto">
                  <a:spcAft>
                    <a:spcPts val="0"/>
                  </a:spcAft>
                </a:pPr>
                <a:r>
                  <a:rPr lang="en-US" altLang="zh-CN" sz="1400" dirty="0">
                    <a:solidFill>
                      <a:schemeClr val="bg1">
                        <a:lumMod val="95000"/>
                      </a:schemeClr>
                    </a:solidFill>
                    <a:latin typeface="黑体" panose="02010609060101010101" pitchFamily="49" charset="-122"/>
                    <a:cs typeface="+mj-cs"/>
                  </a:rPr>
                  <a:t>2 tons</a:t>
                </a:r>
                <a:endParaRPr lang="zh-CN" altLang="en-US" sz="1400" dirty="0">
                  <a:solidFill>
                    <a:schemeClr val="bg1">
                      <a:lumMod val="95000"/>
                    </a:schemeClr>
                  </a:solidFill>
                  <a:latin typeface="黑体" panose="02010609060101010101" pitchFamily="49" charset="-122"/>
                  <a:cs typeface="+mj-cs"/>
                </a:endParaRPr>
              </a:p>
            </p:txBody>
          </p:sp>
        </p:grpSp>
        <p:sp>
          <p:nvSpPr>
            <p:cNvPr id="29" name="文本框 28"/>
            <p:cNvSpPr txBox="1"/>
            <p:nvPr/>
          </p:nvSpPr>
          <p:spPr>
            <a:xfrm>
              <a:off x="790113" y="5914994"/>
              <a:ext cx="1125663" cy="461665"/>
            </a:xfrm>
            <a:prstGeom prst="rect">
              <a:avLst/>
            </a:prstGeom>
          </p:spPr>
          <p:txBody>
            <a:bodyPr wrap="square" rtlCol="0">
              <a:spAutoFit/>
            </a:bodyPr>
            <a:lstStyle/>
            <a:p>
              <a:pPr algn="ctr" fontAlgn="auto">
                <a:spcAft>
                  <a:spcPts val="0"/>
                </a:spcAft>
              </a:pPr>
              <a:r>
                <a:rPr lang="en-US" altLang="zh-CN" sz="2400" dirty="0">
                  <a:solidFill>
                    <a:srgbClr val="FF0000"/>
                  </a:solidFill>
                  <a:latin typeface="黑体" panose="02010609060101010101" pitchFamily="49" charset="-122"/>
                  <a:cs typeface="+mj-cs"/>
                </a:rPr>
                <a:t>2011</a:t>
              </a:r>
              <a:endParaRPr lang="zh-CN" altLang="en-US" sz="2400" dirty="0">
                <a:solidFill>
                  <a:srgbClr val="FF0000"/>
                </a:solidFill>
                <a:latin typeface="黑体" panose="02010609060101010101" pitchFamily="49" charset="-122"/>
                <a:cs typeface="+mj-cs"/>
              </a:endParaRPr>
            </a:p>
          </p:txBody>
        </p:sp>
        <p:sp>
          <p:nvSpPr>
            <p:cNvPr id="31" name="文本框 30"/>
            <p:cNvSpPr txBox="1"/>
            <p:nvPr/>
          </p:nvSpPr>
          <p:spPr>
            <a:xfrm>
              <a:off x="2614010" y="5443926"/>
              <a:ext cx="1125663" cy="461665"/>
            </a:xfrm>
            <a:prstGeom prst="rect">
              <a:avLst/>
            </a:prstGeom>
          </p:spPr>
          <p:txBody>
            <a:bodyPr wrap="square" rtlCol="0">
              <a:spAutoFit/>
            </a:bodyPr>
            <a:lstStyle/>
            <a:p>
              <a:pPr algn="ctr" fontAlgn="auto">
                <a:spcAft>
                  <a:spcPts val="0"/>
                </a:spcAft>
              </a:pPr>
              <a:r>
                <a:rPr lang="en-US" altLang="zh-CN" sz="2400" dirty="0">
                  <a:solidFill>
                    <a:srgbClr val="FF0000"/>
                  </a:solidFill>
                  <a:latin typeface="黑体" panose="02010609060101010101" pitchFamily="49" charset="-122"/>
                  <a:cs typeface="+mj-cs"/>
                </a:rPr>
                <a:t>2012</a:t>
              </a:r>
              <a:endParaRPr lang="zh-CN" altLang="en-US" sz="2400" dirty="0">
                <a:solidFill>
                  <a:srgbClr val="FF0000"/>
                </a:solidFill>
                <a:latin typeface="黑体" panose="02010609060101010101" pitchFamily="49" charset="-122"/>
                <a:cs typeface="+mj-cs"/>
              </a:endParaRPr>
            </a:p>
          </p:txBody>
        </p:sp>
        <p:sp>
          <p:nvSpPr>
            <p:cNvPr id="33" name="文本框 32"/>
            <p:cNvSpPr txBox="1"/>
            <p:nvPr/>
          </p:nvSpPr>
          <p:spPr>
            <a:xfrm>
              <a:off x="3928058" y="4789813"/>
              <a:ext cx="1125663" cy="461665"/>
            </a:xfrm>
            <a:prstGeom prst="rect">
              <a:avLst/>
            </a:prstGeom>
          </p:spPr>
          <p:txBody>
            <a:bodyPr wrap="square" rtlCol="0">
              <a:spAutoFit/>
            </a:bodyPr>
            <a:lstStyle/>
            <a:p>
              <a:pPr algn="ctr" fontAlgn="auto">
                <a:spcAft>
                  <a:spcPts val="0"/>
                </a:spcAft>
              </a:pPr>
              <a:r>
                <a:rPr lang="en-US" altLang="zh-CN" sz="2400" dirty="0">
                  <a:solidFill>
                    <a:srgbClr val="FF0000"/>
                  </a:solidFill>
                  <a:latin typeface="黑体" panose="02010609060101010101" pitchFamily="49" charset="-122"/>
                  <a:cs typeface="+mj-cs"/>
                </a:rPr>
                <a:t>2013</a:t>
              </a:r>
              <a:endParaRPr lang="zh-CN" altLang="en-US" sz="2400" dirty="0">
                <a:solidFill>
                  <a:srgbClr val="FF0000"/>
                </a:solidFill>
                <a:latin typeface="黑体" panose="02010609060101010101" pitchFamily="49" charset="-122"/>
                <a:cs typeface="+mj-cs"/>
              </a:endParaRPr>
            </a:p>
          </p:txBody>
        </p:sp>
        <p:sp>
          <p:nvSpPr>
            <p:cNvPr id="34" name="文本框 33"/>
            <p:cNvSpPr txBox="1"/>
            <p:nvPr/>
          </p:nvSpPr>
          <p:spPr>
            <a:xfrm>
              <a:off x="5222371" y="4133749"/>
              <a:ext cx="1125663" cy="461665"/>
            </a:xfrm>
            <a:prstGeom prst="rect">
              <a:avLst/>
            </a:prstGeom>
          </p:spPr>
          <p:txBody>
            <a:bodyPr wrap="square" rtlCol="0">
              <a:spAutoFit/>
            </a:bodyPr>
            <a:lstStyle/>
            <a:p>
              <a:pPr algn="ctr" fontAlgn="auto">
                <a:spcAft>
                  <a:spcPts val="0"/>
                </a:spcAft>
              </a:pPr>
              <a:r>
                <a:rPr lang="en-US" altLang="zh-CN" sz="2400" dirty="0">
                  <a:solidFill>
                    <a:srgbClr val="FF0000"/>
                  </a:solidFill>
                  <a:latin typeface="黑体" panose="02010609060101010101" pitchFamily="49" charset="-122"/>
                  <a:cs typeface="+mj-cs"/>
                </a:rPr>
                <a:t>2014</a:t>
              </a:r>
              <a:endParaRPr lang="zh-CN" altLang="en-US" sz="2400" dirty="0">
                <a:solidFill>
                  <a:srgbClr val="FF0000"/>
                </a:solidFill>
                <a:latin typeface="黑体" panose="02010609060101010101" pitchFamily="49" charset="-122"/>
                <a:cs typeface="+mj-cs"/>
              </a:endParaRPr>
            </a:p>
          </p:txBody>
        </p:sp>
        <p:sp>
          <p:nvSpPr>
            <p:cNvPr id="35" name="文本框 34"/>
            <p:cNvSpPr txBox="1"/>
            <p:nvPr/>
          </p:nvSpPr>
          <p:spPr>
            <a:xfrm>
              <a:off x="6509992" y="3475021"/>
              <a:ext cx="1125663" cy="461665"/>
            </a:xfrm>
            <a:prstGeom prst="rect">
              <a:avLst/>
            </a:prstGeom>
          </p:spPr>
          <p:txBody>
            <a:bodyPr wrap="square" rtlCol="0">
              <a:spAutoFit/>
            </a:bodyPr>
            <a:lstStyle/>
            <a:p>
              <a:pPr algn="ctr" fontAlgn="auto">
                <a:spcAft>
                  <a:spcPts val="0"/>
                </a:spcAft>
              </a:pPr>
              <a:r>
                <a:rPr lang="en-US" altLang="zh-CN" sz="2400" dirty="0">
                  <a:solidFill>
                    <a:srgbClr val="FF0000"/>
                  </a:solidFill>
                  <a:latin typeface="黑体" panose="02010609060101010101" pitchFamily="49" charset="-122"/>
                  <a:cs typeface="+mj-cs"/>
                </a:rPr>
                <a:t>2015</a:t>
              </a:r>
              <a:endParaRPr lang="zh-CN" altLang="en-US" sz="2400" dirty="0">
                <a:solidFill>
                  <a:srgbClr val="FF0000"/>
                </a:solidFill>
                <a:latin typeface="黑体" panose="02010609060101010101" pitchFamily="49" charset="-122"/>
                <a:cs typeface="+mj-cs"/>
              </a:endParaRPr>
            </a:p>
          </p:txBody>
        </p:sp>
        <p:sp>
          <p:nvSpPr>
            <p:cNvPr id="36" name="文本框 35"/>
            <p:cNvSpPr txBox="1"/>
            <p:nvPr/>
          </p:nvSpPr>
          <p:spPr>
            <a:xfrm>
              <a:off x="7808253" y="2840420"/>
              <a:ext cx="1125663" cy="461665"/>
            </a:xfrm>
            <a:prstGeom prst="rect">
              <a:avLst/>
            </a:prstGeom>
          </p:spPr>
          <p:txBody>
            <a:bodyPr wrap="square" rtlCol="0">
              <a:spAutoFit/>
            </a:bodyPr>
            <a:lstStyle/>
            <a:p>
              <a:pPr algn="ctr" fontAlgn="auto">
                <a:spcAft>
                  <a:spcPts val="0"/>
                </a:spcAft>
              </a:pPr>
              <a:r>
                <a:rPr lang="en-US" altLang="zh-CN" sz="2400" dirty="0">
                  <a:solidFill>
                    <a:srgbClr val="FF0000"/>
                  </a:solidFill>
                  <a:latin typeface="黑体" panose="02010609060101010101" pitchFamily="49" charset="-122"/>
                  <a:cs typeface="+mj-cs"/>
                </a:rPr>
                <a:t>2016</a:t>
              </a:r>
              <a:endParaRPr lang="zh-CN" altLang="en-US" sz="2400" dirty="0">
                <a:solidFill>
                  <a:srgbClr val="FF0000"/>
                </a:solidFill>
                <a:latin typeface="黑体" panose="02010609060101010101" pitchFamily="49" charset="-122"/>
                <a:cs typeface="+mj-cs"/>
              </a:endParaRPr>
            </a:p>
          </p:txBody>
        </p:sp>
        <p:cxnSp>
          <p:nvCxnSpPr>
            <p:cNvPr id="38" name="直接箭头连接符 37"/>
            <p:cNvCxnSpPr/>
            <p:nvPr/>
          </p:nvCxnSpPr>
          <p:spPr>
            <a:xfrm>
              <a:off x="1582940" y="4508346"/>
              <a:ext cx="0" cy="1397245"/>
            </a:xfrm>
            <a:prstGeom prst="straightConnector1">
              <a:avLst/>
            </a:prstGeom>
            <a:ln w="38100" cmpd="dbl">
              <a:solidFill>
                <a:srgbClr val="0000FF"/>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40" name="直接箭头连接符 39"/>
            <p:cNvCxnSpPr/>
            <p:nvPr/>
          </p:nvCxnSpPr>
          <p:spPr>
            <a:xfrm>
              <a:off x="3023100" y="3947436"/>
              <a:ext cx="0" cy="1480003"/>
            </a:xfrm>
            <a:prstGeom prst="straightConnector1">
              <a:avLst/>
            </a:prstGeom>
            <a:ln w="38100" cmpd="dbl">
              <a:solidFill>
                <a:srgbClr val="0000FF"/>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41" name="直接箭头连接符 40"/>
            <p:cNvCxnSpPr/>
            <p:nvPr/>
          </p:nvCxnSpPr>
          <p:spPr>
            <a:xfrm>
              <a:off x="4463260" y="3294037"/>
              <a:ext cx="0" cy="1480003"/>
            </a:xfrm>
            <a:prstGeom prst="straightConnector1">
              <a:avLst/>
            </a:prstGeom>
            <a:ln w="38100" cmpd="dbl">
              <a:solidFill>
                <a:srgbClr val="0000FF"/>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42" name="直接箭头连接符 41"/>
            <p:cNvCxnSpPr/>
            <p:nvPr/>
          </p:nvCxnSpPr>
          <p:spPr>
            <a:xfrm>
              <a:off x="5687396" y="2644840"/>
              <a:ext cx="0" cy="1480003"/>
            </a:xfrm>
            <a:prstGeom prst="straightConnector1">
              <a:avLst/>
            </a:prstGeom>
            <a:ln w="38100" cmpd="dbl">
              <a:solidFill>
                <a:srgbClr val="0000FF"/>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43" name="直接箭头连接符 42"/>
            <p:cNvCxnSpPr/>
            <p:nvPr/>
          </p:nvCxnSpPr>
          <p:spPr>
            <a:xfrm>
              <a:off x="7055548" y="1965185"/>
              <a:ext cx="0" cy="1480003"/>
            </a:xfrm>
            <a:prstGeom prst="straightConnector1">
              <a:avLst/>
            </a:prstGeom>
            <a:ln w="38100" cmpd="dbl">
              <a:solidFill>
                <a:srgbClr val="0000FF"/>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44" name="直接箭头连接符 43"/>
            <p:cNvCxnSpPr>
              <a:stCxn id="10" idx="3"/>
              <a:endCxn id="22" idx="1"/>
            </p:cNvCxnSpPr>
            <p:nvPr/>
          </p:nvCxnSpPr>
          <p:spPr>
            <a:xfrm flipV="1">
              <a:off x="9314846" y="1676125"/>
              <a:ext cx="117204" cy="1400427"/>
            </a:xfrm>
            <a:prstGeom prst="straightConnector1">
              <a:avLst/>
            </a:prstGeom>
            <a:ln w="38100" cmpd="dbl">
              <a:solidFill>
                <a:srgbClr val="0000FF"/>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53" name="矩形 52"/>
            <p:cNvSpPr/>
            <p:nvPr/>
          </p:nvSpPr>
          <p:spPr>
            <a:xfrm>
              <a:off x="9298533" y="2457672"/>
              <a:ext cx="1924758" cy="430887"/>
            </a:xfrm>
            <a:prstGeom prst="rect">
              <a:avLst/>
            </a:prstGeom>
          </p:spPr>
          <p:txBody>
            <a:bodyPr wrap="square">
              <a:spAutoFit/>
            </a:bodyPr>
            <a:lstStyle/>
            <a:p>
              <a:pPr eaLnBrk="0" hangingPunct="0">
                <a:buClr>
                  <a:srgbClr val="FF0000"/>
                </a:buClr>
                <a:defRPr/>
              </a:pPr>
              <a:r>
                <a:rPr lang="en-US" altLang="zh-CN" b="1" dirty="0">
                  <a:solidFill>
                    <a:srgbClr val="C00000"/>
                  </a:solidFill>
                  <a:latin typeface="Arial Narrow" panose="020B0606020202030204" pitchFamily="34" charset="0"/>
                  <a:cs typeface="Times New Roman" panose="02020503050405090304" pitchFamily="18" charset="0"/>
                </a:rPr>
                <a:t>5ton SIMP</a:t>
              </a:r>
              <a:r>
                <a:rPr lang="zh-CN" altLang="en-US" b="1" dirty="0">
                  <a:solidFill>
                    <a:srgbClr val="C00000"/>
                  </a:solidFill>
                  <a:latin typeface="Arial Narrow" panose="020B0606020202030204" pitchFamily="34" charset="0"/>
                  <a:cs typeface="Times New Roman" panose="02020503050405090304" pitchFamily="18" charset="0"/>
                </a:rPr>
                <a:t> </a:t>
              </a:r>
              <a:r>
                <a:rPr lang="en-US" altLang="zh-CN" b="1" dirty="0">
                  <a:solidFill>
                    <a:srgbClr val="C00000"/>
                  </a:solidFill>
                  <a:latin typeface="Arial Narrow" panose="020B0606020202030204" pitchFamily="34" charset="0"/>
                  <a:cs typeface="Times New Roman" panose="02020503050405090304" pitchFamily="18" charset="0"/>
                </a:rPr>
                <a:t>ingot</a:t>
              </a:r>
              <a:endParaRPr lang="en-US" altLang="zh-CN" b="1" dirty="0">
                <a:solidFill>
                  <a:srgbClr val="C00000"/>
                </a:solidFill>
                <a:latin typeface="Arial Narrow" panose="020B0606020202030204" pitchFamily="34" charset="0"/>
                <a:cs typeface="Times New Roman" panose="02020503050405090304" pitchFamily="18" charset="0"/>
              </a:endParaRPr>
            </a:p>
          </p:txBody>
        </p:sp>
      </p:grpSp>
      <p:sp>
        <p:nvSpPr>
          <p:cNvPr id="3" name="Title 2"/>
          <p:cNvSpPr>
            <a:spLocks noGrp="1"/>
          </p:cNvSpPr>
          <p:nvPr>
            <p:ph type="title"/>
          </p:nvPr>
        </p:nvSpPr>
        <p:spPr/>
        <p:txBody>
          <a:bodyPr/>
          <a:lstStyle/>
          <a:p>
            <a:r>
              <a:rPr lang="en-US" altLang="zh-CN" dirty="0">
                <a:latin typeface="+mj-lt"/>
              </a:rPr>
              <a:t>Smelting and Casting of</a:t>
            </a:r>
            <a:r>
              <a:rPr lang="zh-CN" altLang="en-US" dirty="0">
                <a:latin typeface="+mj-lt"/>
              </a:rPr>
              <a:t> </a:t>
            </a:r>
            <a:r>
              <a:rPr lang="en-US" altLang="zh-CN" dirty="0">
                <a:latin typeface="+mj-lt"/>
              </a:rPr>
              <a:t>SIMP</a:t>
            </a:r>
            <a:endParaRPr lang="en-US" dirty="0">
              <a:latin typeface="+mj-lt"/>
            </a:endParaRPr>
          </a:p>
        </p:txBody>
      </p:sp>
      <p:grpSp>
        <p:nvGrpSpPr>
          <p:cNvPr id="87" name="Group 86"/>
          <p:cNvGrpSpPr/>
          <p:nvPr/>
        </p:nvGrpSpPr>
        <p:grpSpPr>
          <a:xfrm>
            <a:off x="5061495" y="5038079"/>
            <a:ext cx="4044569" cy="1571031"/>
            <a:chOff x="5061495" y="5038079"/>
            <a:chExt cx="4044569" cy="1571031"/>
          </a:xfrm>
        </p:grpSpPr>
        <p:sp>
          <p:nvSpPr>
            <p:cNvPr id="59" name="矩形 58"/>
            <p:cNvSpPr/>
            <p:nvPr/>
          </p:nvSpPr>
          <p:spPr>
            <a:xfrm>
              <a:off x="5061495" y="6178223"/>
              <a:ext cx="4044569" cy="430887"/>
            </a:xfrm>
            <a:prstGeom prst="rect">
              <a:avLst/>
            </a:prstGeom>
          </p:spPr>
          <p:txBody>
            <a:bodyPr wrap="none">
              <a:spAutoFit/>
            </a:bodyPr>
            <a:lstStyle/>
            <a:p>
              <a:pPr eaLnBrk="1" hangingPunct="1"/>
              <a:r>
                <a:rPr lang="en-US" altLang="zh-CN" b="1" dirty="0">
                  <a:solidFill>
                    <a:srgbClr val="000000"/>
                  </a:solidFill>
                  <a:cs typeface="Arial" panose="020B0604020202090204" pitchFamily="34" charset="0"/>
                </a:rPr>
                <a:t>Control: purity, homogeneity</a:t>
              </a:r>
              <a:endParaRPr lang="en-US" altLang="zh-CN" b="1" dirty="0">
                <a:solidFill>
                  <a:srgbClr val="000000"/>
                </a:solidFill>
                <a:cs typeface="Arial" panose="020B0604020202090204" pitchFamily="34" charset="0"/>
              </a:endParaRPr>
            </a:p>
          </p:txBody>
        </p:sp>
        <p:grpSp>
          <p:nvGrpSpPr>
            <p:cNvPr id="66" name="组合 57"/>
            <p:cNvGrpSpPr/>
            <p:nvPr/>
          </p:nvGrpSpPr>
          <p:grpSpPr>
            <a:xfrm>
              <a:off x="5768992" y="5041989"/>
              <a:ext cx="1568058" cy="1082737"/>
              <a:chOff x="3618641" y="5170467"/>
              <a:chExt cx="1568058" cy="1082737"/>
            </a:xfrm>
          </p:grpSpPr>
          <p:pic>
            <p:nvPicPr>
              <p:cNvPr id="67" name="图片 1" descr="C:\Documents and Settings\Administrator\桌面\up.jpg"/>
              <p:cNvPicPr>
                <a:picLocks noChangeAspect="1" noChangeArrowheads="1"/>
              </p:cNvPicPr>
              <p:nvPr/>
            </p:nvPicPr>
            <p:blipFill>
              <a:blip r:embed="rId7" cstate="print">
                <a:lum bright="18000" contrast="-48000"/>
                <a:extLst>
                  <a:ext uri="{28A0092B-C50C-407E-A947-70E740481C1C}">
                    <a14:useLocalDpi xmlns:a14="http://schemas.microsoft.com/office/drawing/2010/main" val="0"/>
                  </a:ext>
                </a:extLst>
              </a:blip>
              <a:srcRect/>
              <a:stretch>
                <a:fillRect/>
              </a:stretch>
            </p:blipFill>
            <p:spPr bwMode="auto">
              <a:xfrm>
                <a:off x="3662740" y="5172992"/>
                <a:ext cx="1398629" cy="108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矩形 49"/>
              <p:cNvSpPr/>
              <p:nvPr/>
            </p:nvSpPr>
            <p:spPr>
              <a:xfrm>
                <a:off x="3618641" y="5170467"/>
                <a:ext cx="1568058" cy="276999"/>
              </a:xfrm>
              <a:prstGeom prst="rect">
                <a:avLst/>
              </a:prstGeom>
            </p:spPr>
            <p:txBody>
              <a:bodyPr wrap="none">
                <a:spAutoFit/>
              </a:bodyPr>
              <a:lstStyle/>
              <a:p>
                <a:pPr eaLnBrk="1" hangingPunct="1"/>
                <a:r>
                  <a:rPr lang="en-US" altLang="zh-CN" sz="1200" b="1" dirty="0">
                    <a:solidFill>
                      <a:srgbClr val="FFFF00"/>
                    </a:solidFill>
                    <a:latin typeface="Arial" panose="020B0604020202090204" pitchFamily="34" charset="0"/>
                    <a:cs typeface="Times New Roman" panose="02020503050405090304" pitchFamily="18" charset="0"/>
                  </a:rPr>
                  <a:t>Upper-part texture </a:t>
                </a:r>
                <a:endParaRPr lang="zh-CN" altLang="en-US" sz="1200" b="1" dirty="0">
                  <a:solidFill>
                    <a:srgbClr val="FFFF00"/>
                  </a:solidFill>
                  <a:latin typeface="Arial" panose="020B0604020202090204" pitchFamily="34" charset="0"/>
                  <a:cs typeface="Times New Roman" panose="02020503050405090304" pitchFamily="18" charset="0"/>
                </a:endParaRPr>
              </a:p>
            </p:txBody>
          </p:sp>
        </p:grpSp>
        <p:grpSp>
          <p:nvGrpSpPr>
            <p:cNvPr id="69" name="组合 56"/>
            <p:cNvGrpSpPr/>
            <p:nvPr/>
          </p:nvGrpSpPr>
          <p:grpSpPr>
            <a:xfrm>
              <a:off x="7203496" y="5038079"/>
              <a:ext cx="1536739" cy="1089273"/>
              <a:chOff x="5185079" y="5168462"/>
              <a:chExt cx="1536739" cy="1089273"/>
            </a:xfrm>
          </p:grpSpPr>
          <p:pic>
            <p:nvPicPr>
              <p:cNvPr id="70" name="图片 3" descr="C:\DOCUME~1\ADMINI~1\LOCALS~1\Temp\360zip$Temp\360$2\5tSIMP-VAR-500.jpg"/>
              <p:cNvPicPr>
                <a:picLocks noChangeAspect="1" noChangeArrowheads="1"/>
              </p:cNvPicPr>
              <p:nvPr/>
            </p:nvPicPr>
            <p:blipFill>
              <a:blip r:embed="rId8" cstate="print">
                <a:duotone>
                  <a:prstClr val="black"/>
                  <a:srgbClr val="D9C3A5">
                    <a:tint val="50000"/>
                    <a:satMod val="180000"/>
                  </a:srgbClr>
                </a:duotone>
              </a:blip>
              <a:srcRect/>
              <a:stretch>
                <a:fillRect/>
              </a:stretch>
            </p:blipFill>
            <p:spPr bwMode="auto">
              <a:xfrm>
                <a:off x="5212091" y="5168462"/>
                <a:ext cx="1509727" cy="1089273"/>
              </a:xfrm>
              <a:prstGeom prst="rect">
                <a:avLst/>
              </a:prstGeom>
              <a:noFill/>
              <a:ln>
                <a:noFill/>
              </a:ln>
            </p:spPr>
          </p:pic>
          <p:sp>
            <p:nvSpPr>
              <p:cNvPr id="71" name="矩形 51"/>
              <p:cNvSpPr/>
              <p:nvPr/>
            </p:nvSpPr>
            <p:spPr>
              <a:xfrm>
                <a:off x="5185079" y="5188546"/>
                <a:ext cx="1526380" cy="276999"/>
              </a:xfrm>
              <a:prstGeom prst="rect">
                <a:avLst/>
              </a:prstGeom>
            </p:spPr>
            <p:txBody>
              <a:bodyPr wrap="none">
                <a:spAutoFit/>
              </a:bodyPr>
              <a:lstStyle/>
              <a:p>
                <a:pPr eaLnBrk="1" hangingPunct="1"/>
                <a:r>
                  <a:rPr lang="en-US" altLang="zh-CN" sz="1200" b="1" dirty="0">
                    <a:solidFill>
                      <a:srgbClr val="FFFF00"/>
                    </a:solidFill>
                    <a:latin typeface="Arial" panose="020B0604020202090204" pitchFamily="34" charset="0"/>
                    <a:cs typeface="Times New Roman" panose="02020503050405090304" pitchFamily="18" charset="0"/>
                  </a:rPr>
                  <a:t>lower-part texture </a:t>
                </a:r>
                <a:endParaRPr lang="zh-CN" altLang="en-US" sz="1200" b="1" dirty="0">
                  <a:solidFill>
                    <a:srgbClr val="FFFF00"/>
                  </a:solidFill>
                  <a:latin typeface="Arial" panose="020B0604020202090204" pitchFamily="34" charset="0"/>
                  <a:cs typeface="Times New Roman" panose="02020503050405090304" pitchFamily="18" charset="0"/>
                </a:endParaRPr>
              </a:p>
            </p:txBody>
          </p:sp>
        </p:grpSp>
      </p:grpSp>
      <p:grpSp>
        <p:nvGrpSpPr>
          <p:cNvPr id="78" name="Group 77"/>
          <p:cNvGrpSpPr/>
          <p:nvPr/>
        </p:nvGrpSpPr>
        <p:grpSpPr>
          <a:xfrm>
            <a:off x="9298533" y="2903586"/>
            <a:ext cx="3126161" cy="3541473"/>
            <a:chOff x="6862361" y="3623616"/>
            <a:chExt cx="2420343" cy="3007327"/>
          </a:xfrm>
        </p:grpSpPr>
        <p:grpSp>
          <p:nvGrpSpPr>
            <p:cNvPr id="79" name="组合 62"/>
            <p:cNvGrpSpPr/>
            <p:nvPr/>
          </p:nvGrpSpPr>
          <p:grpSpPr>
            <a:xfrm>
              <a:off x="7052584" y="3623616"/>
              <a:ext cx="2230120" cy="2907150"/>
              <a:chOff x="7052584" y="3234865"/>
              <a:chExt cx="2230120" cy="2907150"/>
            </a:xfrm>
          </p:grpSpPr>
          <p:sp>
            <p:nvSpPr>
              <p:cNvPr id="81" name="文本框 59"/>
              <p:cNvSpPr txBox="1"/>
              <p:nvPr/>
            </p:nvSpPr>
            <p:spPr>
              <a:xfrm>
                <a:off x="7052584" y="4470514"/>
                <a:ext cx="2230120" cy="400110"/>
              </a:xfrm>
              <a:prstGeom prst="rect">
                <a:avLst/>
              </a:prstGeom>
            </p:spPr>
            <p:txBody>
              <a:bodyPr wrap="square" rtlCol="0">
                <a:spAutoFit/>
              </a:bodyPr>
              <a:lstStyle/>
              <a:p>
                <a:pPr marL="0" marR="0" indent="0" algn="ctr" defTabSz="914400" rtl="0" eaLnBrk="1" fontAlgn="auto" latinLnBrk="0" hangingPunct="1">
                  <a:lnSpc>
                    <a:spcPct val="100000"/>
                  </a:lnSpc>
                  <a:spcBef>
                    <a:spcPct val="0"/>
                  </a:spcBef>
                  <a:spcAft>
                    <a:spcPts val="0"/>
                  </a:spcAft>
                  <a:buClrTx/>
                  <a:buSzTx/>
                  <a:buFontTx/>
                  <a:buNone/>
                </a:pPr>
                <a:r>
                  <a:rPr lang="en-US" altLang="zh-CN" sz="1400" dirty="0">
                    <a:latin typeface="Arial" panose="020B0604020202090204" pitchFamily="34" charset="0"/>
                    <a:ea typeface="黑体" panose="02010609060101010101" pitchFamily="49" charset="-122"/>
                    <a:cs typeface="Arial" panose="020B0604020202090204" pitchFamily="34" charset="0"/>
                  </a:rPr>
                  <a:t>Tensile properties</a:t>
                </a:r>
                <a:r>
                  <a:rPr lang="en-US" altLang="zh-CN" sz="2000" dirty="0">
                    <a:latin typeface="黑体" panose="02010609060101010101" pitchFamily="49" charset="-122"/>
                    <a:ea typeface="黑体" panose="02010609060101010101" pitchFamily="49" charset="-122"/>
                    <a:cs typeface="+mj-cs"/>
                  </a:rPr>
                  <a:t> </a:t>
                </a:r>
                <a:endParaRPr lang="zh-CN" altLang="en-US" sz="2000" dirty="0">
                  <a:latin typeface="黑体" panose="02010609060101010101" pitchFamily="49" charset="-122"/>
                  <a:ea typeface="黑体" panose="02010609060101010101" pitchFamily="49" charset="-122"/>
                  <a:cs typeface="+mj-cs"/>
                </a:endParaRPr>
              </a:p>
            </p:txBody>
          </p:sp>
          <p:grpSp>
            <p:nvGrpSpPr>
              <p:cNvPr id="82" name="组合 61"/>
              <p:cNvGrpSpPr/>
              <p:nvPr/>
            </p:nvGrpSpPr>
            <p:grpSpPr>
              <a:xfrm>
                <a:off x="7230890" y="3234865"/>
                <a:ext cx="1773933" cy="2907150"/>
                <a:chOff x="7254433" y="3234865"/>
                <a:chExt cx="1773933" cy="2907150"/>
              </a:xfrm>
            </p:grpSpPr>
            <p:pic>
              <p:nvPicPr>
                <p:cNvPr id="83"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54433" y="3234865"/>
                  <a:ext cx="1670455" cy="1337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54433" y="4819547"/>
                  <a:ext cx="1650483" cy="1322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5" name="矩形 60"/>
                <p:cNvSpPr/>
                <p:nvPr/>
              </p:nvSpPr>
              <p:spPr>
                <a:xfrm>
                  <a:off x="7441072" y="4850975"/>
                  <a:ext cx="1587294" cy="307777"/>
                </a:xfrm>
                <a:prstGeom prst="rect">
                  <a:avLst/>
                </a:prstGeom>
              </p:spPr>
              <p:txBody>
                <a:bodyPr wrap="none">
                  <a:spAutoFit/>
                </a:bodyPr>
                <a:lstStyle/>
                <a:p>
                  <a:r>
                    <a:rPr lang="en-US" altLang="zh-CN" sz="1400" dirty="0">
                      <a:latin typeface="Arial" panose="020B0604020202090204" pitchFamily="34" charset="0"/>
                    </a:rPr>
                    <a:t>impact </a:t>
                  </a:r>
                  <a:r>
                    <a:rPr lang="en-US" altLang="zh-CN" sz="1400" dirty="0">
                      <a:solidFill>
                        <a:srgbClr val="333333"/>
                      </a:solidFill>
                      <a:latin typeface="Arial" panose="020B0604020202090204" pitchFamily="34" charset="0"/>
                    </a:rPr>
                    <a:t>toughness</a:t>
                  </a:r>
                  <a:endParaRPr lang="zh-CN" altLang="en-US" sz="1400" dirty="0"/>
                </a:p>
              </p:txBody>
            </p:sp>
          </p:grpSp>
        </p:grpSp>
        <p:sp>
          <p:nvSpPr>
            <p:cNvPr id="80" name="矩形 63"/>
            <p:cNvSpPr/>
            <p:nvPr/>
          </p:nvSpPr>
          <p:spPr>
            <a:xfrm rot="5400000">
              <a:off x="5555489" y="5038126"/>
              <a:ext cx="2899689" cy="285945"/>
            </a:xfrm>
            <a:prstGeom prst="rect">
              <a:avLst/>
            </a:prstGeom>
          </p:spPr>
          <p:txBody>
            <a:bodyPr wrap="none">
              <a:spAutoFit/>
            </a:bodyPr>
            <a:lstStyle/>
            <a:p>
              <a:pPr eaLnBrk="1" hangingPunct="1"/>
              <a:r>
                <a:rPr lang="en-US" altLang="zh-CN" sz="1400" b="1" dirty="0">
                  <a:solidFill>
                    <a:srgbClr val="000000"/>
                  </a:solidFill>
                  <a:latin typeface="Arial" panose="020B0604020202090204" pitchFamily="34" charset="0"/>
                  <a:cs typeface="Arial" panose="020B0604020202090204" pitchFamily="34" charset="0"/>
                </a:rPr>
                <a:t> </a:t>
              </a:r>
              <a:r>
                <a:rPr lang="en-US" altLang="zh-CN" sz="1800" b="1" dirty="0">
                  <a:solidFill>
                    <a:srgbClr val="000000"/>
                  </a:solidFill>
                  <a:latin typeface="Arial" panose="020B0604020202090204" pitchFamily="34" charset="0"/>
                  <a:cs typeface="Arial" panose="020B0604020202090204" pitchFamily="34" charset="0"/>
                </a:rPr>
                <a:t>stable mechanical properties</a:t>
              </a:r>
              <a:endParaRPr lang="en-US" altLang="zh-CN" sz="1800" b="1" dirty="0">
                <a:solidFill>
                  <a:srgbClr val="000000"/>
                </a:solidFill>
                <a:latin typeface="Arial" panose="020B0604020202090204" pitchFamily="34" charset="0"/>
                <a:cs typeface="Arial" panose="020B060402020209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 experiments to SIMP</a:t>
            </a:r>
            <a:endParaRPr lang="en-US" dirty="0"/>
          </a:p>
        </p:txBody>
      </p:sp>
      <p:pic>
        <p:nvPicPr>
          <p:cNvPr id="3" name="Picture 2"/>
          <p:cNvPicPr>
            <a:picLocks noChangeAspect="1"/>
          </p:cNvPicPr>
          <p:nvPr/>
        </p:nvPicPr>
        <p:blipFill>
          <a:blip r:embed="rId1"/>
          <a:stretch>
            <a:fillRect/>
          </a:stretch>
        </p:blipFill>
        <p:spPr>
          <a:xfrm>
            <a:off x="311008" y="816430"/>
            <a:ext cx="5636255" cy="2612570"/>
          </a:xfrm>
          <a:prstGeom prst="rect">
            <a:avLst/>
          </a:prstGeom>
        </p:spPr>
      </p:pic>
      <p:pic>
        <p:nvPicPr>
          <p:cNvPr id="4" name="Picture 3"/>
          <p:cNvPicPr>
            <a:picLocks noChangeAspect="1"/>
          </p:cNvPicPr>
          <p:nvPr/>
        </p:nvPicPr>
        <p:blipFill>
          <a:blip r:embed="rId2"/>
          <a:stretch>
            <a:fillRect/>
          </a:stretch>
        </p:blipFill>
        <p:spPr>
          <a:xfrm>
            <a:off x="6324464" y="816430"/>
            <a:ext cx="5556528" cy="2612570"/>
          </a:xfrm>
          <a:prstGeom prst="rect">
            <a:avLst/>
          </a:prstGeom>
        </p:spPr>
      </p:pic>
      <p:pic>
        <p:nvPicPr>
          <p:cNvPr id="5" name="Picture 4"/>
          <p:cNvPicPr>
            <a:picLocks noChangeAspect="1"/>
          </p:cNvPicPr>
          <p:nvPr/>
        </p:nvPicPr>
        <p:blipFill>
          <a:blip r:embed="rId3"/>
          <a:stretch>
            <a:fillRect/>
          </a:stretch>
        </p:blipFill>
        <p:spPr>
          <a:xfrm>
            <a:off x="311008" y="3623750"/>
            <a:ext cx="5518774" cy="2812063"/>
          </a:xfrm>
          <a:prstGeom prst="rect">
            <a:avLst/>
          </a:prstGeom>
        </p:spPr>
      </p:pic>
      <p:pic>
        <p:nvPicPr>
          <p:cNvPr id="6" name="Picture 5"/>
          <p:cNvPicPr>
            <a:picLocks noChangeAspect="1"/>
          </p:cNvPicPr>
          <p:nvPr/>
        </p:nvPicPr>
        <p:blipFill>
          <a:blip r:embed="rId4"/>
          <a:stretch>
            <a:fillRect/>
          </a:stretch>
        </p:blipFill>
        <p:spPr>
          <a:xfrm>
            <a:off x="6096000" y="3697215"/>
            <a:ext cx="5784992" cy="273859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General Evaluation</a:t>
            </a:r>
            <a:endParaRPr lang="en-US" dirty="0">
              <a:latin typeface="+mj-lt"/>
            </a:endParaRPr>
          </a:p>
        </p:txBody>
      </p:sp>
      <p:graphicFrame>
        <p:nvGraphicFramePr>
          <p:cNvPr id="3" name="Group 159"/>
          <p:cNvGraphicFramePr>
            <a:graphicFrameLocks noGrp="1"/>
          </p:cNvGraphicFramePr>
          <p:nvPr/>
        </p:nvGraphicFramePr>
        <p:xfrm>
          <a:off x="683567" y="1017915"/>
          <a:ext cx="10944840" cy="4347711"/>
        </p:xfrm>
        <a:graphic>
          <a:graphicData uri="http://schemas.openxmlformats.org/drawingml/2006/table">
            <a:tbl>
              <a:tblPr/>
              <a:tblGrid>
                <a:gridCol w="6873172"/>
                <a:gridCol w="4071668"/>
              </a:tblGrid>
              <a:tr h="457803">
                <a:tc>
                  <a:txBody>
                    <a:bodyPr/>
                    <a:lstStyle/>
                    <a:p>
                      <a:pPr marL="0" marR="0" lvl="0" indent="0" algn="ctr" defTabSz="914400" rtl="0" eaLnBrk="0" fontAlgn="base" latinLnBrk="0" hangingPunct="0">
                        <a:lnSpc>
                          <a:spcPct val="100000"/>
                        </a:lnSpc>
                        <a:spcBef>
                          <a:spcPct val="0"/>
                        </a:spcBef>
                        <a:spcAft>
                          <a:spcPct val="0"/>
                        </a:spcAft>
                        <a:buClrTx/>
                        <a:buSzTx/>
                        <a:buFont typeface="Wingdings 2" panose="05020102010507070707" pitchFamily="18" charset="2"/>
                        <a:buNone/>
                      </a:pPr>
                      <a:r>
                        <a:rPr kumimoji="0" lang="en-US" altLang="zh-CN" sz="2200" b="1" i="0" u="none" strike="noStrike" cap="none" normalizeH="0" baseline="0" dirty="0">
                          <a:ln>
                            <a:noFill/>
                          </a:ln>
                          <a:solidFill>
                            <a:srgbClr val="FFFFFF"/>
                          </a:solidFill>
                          <a:effectLst/>
                          <a:latin typeface="Times New Roman" panose="02020503050405090304" pitchFamily="18" charset="0"/>
                          <a:ea typeface="黑体" panose="02010609060101010101" pitchFamily="49" charset="-122"/>
                          <a:cs typeface="Times New Roman" panose="02020503050405090304" pitchFamily="18" charset="0"/>
                        </a:rPr>
                        <a:t>Tests</a:t>
                      </a:r>
                      <a:endParaRPr kumimoji="0" lang="en-US" altLang="zh-CN" sz="2200" b="1" i="0" u="none" strike="noStrike" cap="none" normalizeH="0" baseline="0" dirty="0">
                        <a:ln>
                          <a:noFill/>
                        </a:ln>
                        <a:solidFill>
                          <a:srgbClr val="FFFFFF"/>
                        </a:solidFill>
                        <a:effectLst/>
                        <a:latin typeface="Times New Roman" panose="02020503050405090304" pitchFamily="18" charset="0"/>
                        <a:ea typeface="黑体" panose="02010609060101010101" pitchFamily="49" charset="-122"/>
                        <a:cs typeface="Times New Roman" panose="02020503050405090304" pitchFamily="18" charset="0"/>
                      </a:endParaRPr>
                    </a:p>
                  </a:txBody>
                  <a:tcPr marL="72008" marR="72008" marT="17994" marB="17994" anchor="ctr" horzOverflow="overflow">
                    <a:lnL w="1905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4E89BE"/>
                    </a:solidFill>
                  </a:tcPr>
                </a:tc>
                <a:tc>
                  <a:txBody>
                    <a:bodyPr/>
                    <a:lstStyle/>
                    <a:p>
                      <a:pPr marL="0" marR="0" lvl="0" indent="0" algn="ctr" defTabSz="914400" rtl="0" eaLnBrk="0" fontAlgn="base" latinLnBrk="0" hangingPunct="0">
                        <a:lnSpc>
                          <a:spcPct val="100000"/>
                        </a:lnSpc>
                        <a:spcBef>
                          <a:spcPct val="0"/>
                        </a:spcBef>
                        <a:spcAft>
                          <a:spcPct val="0"/>
                        </a:spcAft>
                        <a:buClrTx/>
                        <a:buSzTx/>
                        <a:buFont typeface="Wingdings 2" panose="05020102010507070707" pitchFamily="18" charset="2"/>
                        <a:buNone/>
                      </a:pPr>
                      <a:r>
                        <a:rPr kumimoji="0" lang="en-US" altLang="zh-CN" sz="2200" b="1" i="0" u="none" strike="noStrike" cap="none" normalizeH="0" baseline="0" dirty="0">
                          <a:ln>
                            <a:noFill/>
                          </a:ln>
                          <a:solidFill>
                            <a:schemeClr val="bg1"/>
                          </a:solidFill>
                          <a:effectLst/>
                          <a:latin typeface="Times New Roman" panose="02020503050405090304" pitchFamily="18" charset="0"/>
                          <a:ea typeface="黑体" panose="02010609060101010101" pitchFamily="49" charset="-122"/>
                          <a:cs typeface="Times New Roman" panose="02020503050405090304" pitchFamily="18" charset="0"/>
                        </a:rPr>
                        <a:t>Result</a:t>
                      </a:r>
                      <a:endParaRPr kumimoji="0" lang="zh-CN" altLang="en-US" sz="2200" b="1" i="0" u="none" strike="noStrike" cap="none" normalizeH="0" baseline="0" dirty="0">
                        <a:ln>
                          <a:noFill/>
                        </a:ln>
                        <a:solidFill>
                          <a:schemeClr val="bg1"/>
                        </a:solidFill>
                        <a:effectLst/>
                        <a:latin typeface="Times New Roman" panose="02020503050405090304" pitchFamily="18" charset="0"/>
                        <a:ea typeface="黑体" panose="02010609060101010101" pitchFamily="49" charset="-122"/>
                        <a:cs typeface="Times New Roman" panose="02020503050405090304" pitchFamily="18" charset="0"/>
                      </a:endParaRPr>
                    </a:p>
                  </a:txBody>
                  <a:tcPr marL="72008" marR="72008" marT="17994" marB="17994" anchor="ctr" horzOverflow="overflow">
                    <a:lnL w="12700" cap="flat" cmpd="sng" algn="ctr">
                      <a:solidFill>
                        <a:schemeClr val="bg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4E89BE"/>
                    </a:solidFill>
                  </a:tcPr>
                </a:tc>
              </a:tr>
              <a:tr h="382634">
                <a:tc>
                  <a:txBody>
                    <a:bodyPr/>
                    <a:lstStyle/>
                    <a:p>
                      <a:pPr marL="419100" marR="0" lvl="0" indent="-419100" algn="l" defTabSz="914400" rtl="0" eaLnBrk="0" fontAlgn="base" latinLnBrk="0" hangingPunct="0">
                        <a:lnSpc>
                          <a:spcPct val="100000"/>
                        </a:lnSpc>
                        <a:spcBef>
                          <a:spcPct val="0"/>
                        </a:spcBef>
                        <a:spcAft>
                          <a:spcPct val="0"/>
                        </a:spcAft>
                        <a:buClrTx/>
                        <a:buSzTx/>
                        <a:buFont typeface="Wingdings 2" panose="05020102010507070707" pitchFamily="18" charset="2"/>
                        <a:buNone/>
                      </a:pPr>
                      <a:r>
                        <a:rPr kumimoji="0" lang="en-US" altLang="zh-CN" sz="1800" b="1" i="0" u="none" strike="noStrike" cap="none" normalizeH="0" baseline="0">
                          <a:ln>
                            <a:noFill/>
                          </a:ln>
                          <a:solidFill>
                            <a:srgbClr val="003366"/>
                          </a:solidFill>
                          <a:effectLst/>
                          <a:latin typeface="Times New Roman" panose="02020503050405090304" pitchFamily="18" charset="0"/>
                          <a:ea typeface="黑体" panose="02010609060101010101" pitchFamily="49" charset="-122"/>
                          <a:cs typeface="Times New Roman" panose="02020503050405090304" pitchFamily="18" charset="0"/>
                        </a:rPr>
                        <a:t>TS/YS/elongation rate at RT-600℃</a:t>
                      </a:r>
                      <a:endParaRPr kumimoji="0" lang="zh-CN" altLang="en-US" sz="1800" b="1" i="0" u="none" strike="noStrike" cap="none" normalizeH="0" baseline="0">
                        <a:ln>
                          <a:noFill/>
                        </a:ln>
                        <a:solidFill>
                          <a:srgbClr val="000000"/>
                        </a:solidFill>
                        <a:effectLst/>
                        <a:latin typeface="Times New Roman" panose="02020503050405090304" pitchFamily="18" charset="0"/>
                        <a:ea typeface="黑体" panose="02010609060101010101" pitchFamily="49" charset="-122"/>
                        <a:cs typeface="Times New Roman" panose="02020503050405090304" pitchFamily="18" charset="0"/>
                      </a:endParaRPr>
                    </a:p>
                  </a:txBody>
                  <a:tcPr marL="72008" marR="72008" marT="17994" marB="17994" anchor="ctr" horzOverflow="overflow">
                    <a:lnL w="1905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DCE1"/>
                    </a:solidFill>
                  </a:tcPr>
                </a:tc>
                <a:tc>
                  <a:txBody>
                    <a:bodyPr/>
                    <a:lstStyle/>
                    <a:p>
                      <a:pPr marL="0" marR="0" lvl="0" indent="0" algn="l" defTabSz="914400" rtl="0" eaLnBrk="0" fontAlgn="base" latinLnBrk="0" hangingPunct="0">
                        <a:lnSpc>
                          <a:spcPct val="100000"/>
                        </a:lnSpc>
                        <a:spcBef>
                          <a:spcPct val="0"/>
                        </a:spcBef>
                        <a:spcAft>
                          <a:spcPct val="0"/>
                        </a:spcAft>
                        <a:buClrTx/>
                        <a:buSzTx/>
                        <a:buFont typeface="Wingdings 2" panose="05020102010507070707" pitchFamily="18" charset="2"/>
                        <a:buNone/>
                      </a:pPr>
                      <a:r>
                        <a:rPr kumimoji="0" lang="en-US" altLang="zh-CN" sz="1800" b="1" i="0" u="none" strike="noStrike" cap="none" normalizeH="0" baseline="0" dirty="0">
                          <a:ln>
                            <a:noFill/>
                          </a:ln>
                          <a:solidFill>
                            <a:srgbClr val="000099"/>
                          </a:solidFill>
                          <a:effectLst/>
                          <a:latin typeface="Times New Roman" panose="02020503050405090304" pitchFamily="18" charset="0"/>
                          <a:ea typeface="黑体" panose="02010609060101010101" pitchFamily="49" charset="-122"/>
                          <a:cs typeface="Times New Roman" panose="02020503050405090304" pitchFamily="18" charset="0"/>
                        </a:rPr>
                        <a:t>SIMP  &gt;  </a:t>
                      </a:r>
                      <a:r>
                        <a:rPr kumimoji="0" lang="en-US" altLang="zh-CN" sz="1800" b="1" i="0" u="none" strike="noStrike" cap="none" normalizeH="0" baseline="0" dirty="0">
                          <a:ln>
                            <a:noFill/>
                          </a:ln>
                          <a:solidFill>
                            <a:schemeClr val="hlink"/>
                          </a:solidFill>
                          <a:effectLst/>
                          <a:latin typeface="Times New Roman" panose="02020503050405090304" pitchFamily="18" charset="0"/>
                          <a:ea typeface="黑体" panose="02010609060101010101" pitchFamily="49" charset="-122"/>
                          <a:cs typeface="Times New Roman" panose="02020503050405090304" pitchFamily="18" charset="0"/>
                        </a:rPr>
                        <a:t> ( EP823, T91, RAFM )</a:t>
                      </a:r>
                      <a:endParaRPr kumimoji="0" lang="zh-CN" altLang="en-US" sz="1800" b="1" i="0" u="none" strike="noStrike" cap="none" normalizeH="0" baseline="0" dirty="0">
                        <a:ln>
                          <a:noFill/>
                        </a:ln>
                        <a:solidFill>
                          <a:schemeClr val="hlink"/>
                        </a:solidFill>
                        <a:effectLst/>
                        <a:latin typeface="Times New Roman" panose="02020503050405090304" pitchFamily="18" charset="0"/>
                        <a:ea typeface="黑体" panose="02010609060101010101" pitchFamily="49" charset="-122"/>
                        <a:cs typeface="Times New Roman" panose="02020503050405090304" pitchFamily="18" charset="0"/>
                      </a:endParaRPr>
                    </a:p>
                  </a:txBody>
                  <a:tcPr marL="72008" marR="72008" marT="17994" marB="17994" anchor="ctr" horzOverflow="overflow">
                    <a:lnL w="12700" cap="flat" cmpd="sng" algn="ctr">
                      <a:solidFill>
                        <a:schemeClr val="bg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FF"/>
                    </a:solidFill>
                  </a:tcPr>
                </a:tc>
              </a:tr>
              <a:tr h="382634">
                <a:tc>
                  <a:txBody>
                    <a:bodyPr/>
                    <a:lstStyle/>
                    <a:p>
                      <a:pPr marL="419100" marR="0" lvl="0" indent="-419100" algn="l" defTabSz="914400" rtl="0" eaLnBrk="0" fontAlgn="base" latinLnBrk="0" hangingPunct="0">
                        <a:lnSpc>
                          <a:spcPct val="100000"/>
                        </a:lnSpc>
                        <a:spcBef>
                          <a:spcPct val="0"/>
                        </a:spcBef>
                        <a:spcAft>
                          <a:spcPct val="0"/>
                        </a:spcAft>
                        <a:buClrTx/>
                        <a:buSzTx/>
                        <a:buFont typeface="Wingdings 2" panose="05020102010507070707" pitchFamily="18" charset="2"/>
                        <a:buNone/>
                      </a:pPr>
                      <a:r>
                        <a:rPr kumimoji="0" lang="en-US" altLang="zh-CN" sz="1800" b="1" i="0" u="none" strike="noStrike" cap="none" normalizeH="0" baseline="0">
                          <a:ln>
                            <a:noFill/>
                          </a:ln>
                          <a:solidFill>
                            <a:srgbClr val="003366"/>
                          </a:solidFill>
                          <a:effectLst/>
                          <a:latin typeface="Times New Roman" panose="02020503050405090304" pitchFamily="18" charset="0"/>
                          <a:ea typeface="黑体" panose="02010609060101010101" pitchFamily="49" charset="-122"/>
                          <a:cs typeface="Times New Roman" panose="02020503050405090304" pitchFamily="18" charset="0"/>
                        </a:rPr>
                        <a:t>Oxidation resistance at RT-800℃</a:t>
                      </a:r>
                      <a:endParaRPr kumimoji="0" lang="zh-CN" altLang="en-US" sz="1800" b="1" i="0" u="none" strike="noStrike" cap="none" normalizeH="0" baseline="0">
                        <a:ln>
                          <a:noFill/>
                        </a:ln>
                        <a:solidFill>
                          <a:srgbClr val="003366"/>
                        </a:solidFill>
                        <a:effectLst/>
                        <a:latin typeface="Times New Roman" panose="02020503050405090304" pitchFamily="18" charset="0"/>
                        <a:ea typeface="黑体" panose="02010609060101010101" pitchFamily="49" charset="-122"/>
                        <a:cs typeface="Times New Roman" panose="02020503050405090304" pitchFamily="18" charset="0"/>
                      </a:endParaRPr>
                    </a:p>
                  </a:txBody>
                  <a:tcPr marL="72008" marR="72008" marT="17994" marB="17994" anchor="ctr" horzOverflow="overflow">
                    <a:lnL w="1905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DCE1"/>
                    </a:solidFill>
                  </a:tcPr>
                </a:tc>
                <a:tc>
                  <a:txBody>
                    <a:bodyPr/>
                    <a:lstStyle/>
                    <a:p>
                      <a:pPr marL="0" marR="0" lvl="0" indent="0" algn="l" defTabSz="914400" rtl="0" eaLnBrk="0" fontAlgn="base" latinLnBrk="0" hangingPunct="0">
                        <a:lnSpc>
                          <a:spcPct val="100000"/>
                        </a:lnSpc>
                        <a:spcBef>
                          <a:spcPct val="0"/>
                        </a:spcBef>
                        <a:spcAft>
                          <a:spcPct val="0"/>
                        </a:spcAft>
                        <a:buClrTx/>
                        <a:buSzTx/>
                        <a:buFont typeface="Wingdings 2" panose="05020102010507070707" pitchFamily="18" charset="2"/>
                        <a:buNone/>
                      </a:pPr>
                      <a:r>
                        <a:rPr kumimoji="0" lang="en-US" altLang="zh-CN" sz="1800" b="1" i="0" u="none" strike="noStrike" cap="none" normalizeH="0" baseline="0" dirty="0">
                          <a:ln>
                            <a:noFill/>
                          </a:ln>
                          <a:solidFill>
                            <a:srgbClr val="000099"/>
                          </a:solidFill>
                          <a:effectLst/>
                          <a:latin typeface="Times New Roman" panose="02020503050405090304" pitchFamily="18" charset="0"/>
                          <a:ea typeface="黑体" panose="02010609060101010101" pitchFamily="49" charset="-122"/>
                          <a:cs typeface="Times New Roman" panose="02020503050405090304" pitchFamily="18" charset="0"/>
                        </a:rPr>
                        <a:t>SIMP  &gt;  </a:t>
                      </a:r>
                      <a:r>
                        <a:rPr kumimoji="0" lang="en-US" altLang="zh-CN" sz="1800" b="1" i="0" u="none" strike="noStrike" cap="none" normalizeH="0" baseline="0" dirty="0">
                          <a:ln>
                            <a:noFill/>
                          </a:ln>
                          <a:solidFill>
                            <a:schemeClr val="hlink"/>
                          </a:solidFill>
                          <a:effectLst/>
                          <a:latin typeface="Times New Roman" panose="02020503050405090304" pitchFamily="18" charset="0"/>
                          <a:ea typeface="黑体" panose="02010609060101010101" pitchFamily="49" charset="-122"/>
                          <a:cs typeface="Times New Roman" panose="02020503050405090304" pitchFamily="18" charset="0"/>
                        </a:rPr>
                        <a:t> ( EP823, T91)</a:t>
                      </a:r>
                      <a:endParaRPr kumimoji="0" lang="zh-CN" altLang="en-US" sz="1800" b="1" i="0" u="none" strike="noStrike" cap="none" normalizeH="0" baseline="0" dirty="0">
                        <a:ln>
                          <a:noFill/>
                        </a:ln>
                        <a:solidFill>
                          <a:schemeClr val="hlink"/>
                        </a:solidFill>
                        <a:effectLst/>
                        <a:latin typeface="Times New Roman" panose="02020503050405090304" pitchFamily="18" charset="0"/>
                        <a:ea typeface="黑体" panose="02010609060101010101" pitchFamily="49" charset="-122"/>
                        <a:cs typeface="Times New Roman" panose="02020503050405090304" pitchFamily="18" charset="0"/>
                      </a:endParaRPr>
                    </a:p>
                  </a:txBody>
                  <a:tcPr marL="72008" marR="72008" marT="17994" marB="17994" anchor="ctr" horzOverflow="overflow">
                    <a:lnL w="12700" cap="flat" cmpd="sng" algn="ctr">
                      <a:solidFill>
                        <a:schemeClr val="bg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FF"/>
                    </a:solidFill>
                  </a:tcPr>
                </a:tc>
              </a:tr>
              <a:tr h="436606">
                <a:tc>
                  <a:txBody>
                    <a:bodyPr/>
                    <a:lstStyle/>
                    <a:p>
                      <a:pPr marL="419100" marR="0" lvl="0" indent="-419100" algn="l" defTabSz="914400" rtl="0" eaLnBrk="0" fontAlgn="base" latinLnBrk="0" hangingPunct="0">
                        <a:lnSpc>
                          <a:spcPct val="90000"/>
                        </a:lnSpc>
                        <a:spcBef>
                          <a:spcPct val="0"/>
                        </a:spcBef>
                        <a:spcAft>
                          <a:spcPct val="0"/>
                        </a:spcAft>
                        <a:buClrTx/>
                        <a:buSzTx/>
                        <a:buFont typeface="Wingdings 2" panose="05020102010507070707" pitchFamily="18" charset="2"/>
                        <a:buNone/>
                      </a:pPr>
                      <a:r>
                        <a:rPr kumimoji="0" lang="en-US" altLang="zh-CN" sz="1800" b="1" i="0" u="none" strike="noStrike" cap="none" normalizeH="0" baseline="0" dirty="0">
                          <a:ln>
                            <a:noFill/>
                          </a:ln>
                          <a:solidFill>
                            <a:srgbClr val="003366"/>
                          </a:solidFill>
                          <a:effectLst/>
                          <a:latin typeface="Times New Roman" panose="02020503050405090304" pitchFamily="18" charset="0"/>
                          <a:ea typeface="黑体" panose="02010609060101010101" pitchFamily="49" charset="-122"/>
                          <a:cs typeface="Times New Roman" panose="02020503050405090304" pitchFamily="18" charset="0"/>
                        </a:rPr>
                        <a:t>LBE corrosion resistance (600℃, </a:t>
                      </a:r>
                      <a:r>
                        <a:rPr kumimoji="0" lang="zh-CN" altLang="en-US" sz="1800" b="1" i="0" u="none" strike="noStrike" cap="none" normalizeH="0" baseline="0" dirty="0">
                          <a:ln>
                            <a:noFill/>
                          </a:ln>
                          <a:solidFill>
                            <a:srgbClr val="003366"/>
                          </a:solidFill>
                          <a:effectLst/>
                          <a:latin typeface="Times New Roman" panose="02020503050405090304" pitchFamily="18" charset="0"/>
                          <a:ea typeface="黑体" panose="02010609060101010101" pitchFamily="49" charset="-122"/>
                          <a:cs typeface="Times New Roman" panose="02020503050405090304" pitchFamily="18" charset="0"/>
                        </a:rPr>
                        <a:t> </a:t>
                      </a:r>
                      <a:r>
                        <a:rPr kumimoji="0" lang="en-US" altLang="zh-CN" sz="1800" b="1" i="0" u="none" strike="noStrike" cap="none" normalizeH="0" baseline="0" dirty="0">
                          <a:ln>
                            <a:noFill/>
                          </a:ln>
                          <a:solidFill>
                            <a:srgbClr val="003366"/>
                          </a:solidFill>
                          <a:effectLst/>
                          <a:latin typeface="Times New Roman" panose="02020503050405090304" pitchFamily="18" charset="0"/>
                          <a:ea typeface="黑体" panose="02010609060101010101" pitchFamily="49" charset="-122"/>
                          <a:cs typeface="Times New Roman" panose="02020503050405090304" pitchFamily="18" charset="0"/>
                        </a:rPr>
                        <a:t>static saturation oxygen</a:t>
                      </a:r>
                      <a:r>
                        <a:rPr kumimoji="0" lang="zh-CN" altLang="en-US" sz="1800" b="1" i="0" u="none" strike="noStrike" cap="none" normalizeH="0" baseline="0" dirty="0">
                          <a:ln>
                            <a:noFill/>
                          </a:ln>
                          <a:solidFill>
                            <a:srgbClr val="003366"/>
                          </a:solidFill>
                          <a:effectLst/>
                          <a:latin typeface="Times New Roman" panose="02020503050405090304" pitchFamily="18" charset="0"/>
                          <a:ea typeface="黑体" panose="02010609060101010101" pitchFamily="49" charset="-122"/>
                          <a:cs typeface="Times New Roman" panose="02020503050405090304" pitchFamily="18" charset="0"/>
                        </a:rPr>
                        <a:t>）</a:t>
                      </a:r>
                      <a:endParaRPr kumimoji="0" lang="en-US" altLang="zh-CN" sz="1800" b="1" i="0" u="none" strike="noStrike" cap="none" normalizeH="0" baseline="0" dirty="0">
                        <a:ln>
                          <a:noFill/>
                        </a:ln>
                        <a:solidFill>
                          <a:srgbClr val="000000"/>
                        </a:solidFill>
                        <a:effectLst/>
                        <a:latin typeface="Times New Roman" panose="02020503050405090304" pitchFamily="18" charset="0"/>
                        <a:ea typeface="黑体" panose="02010609060101010101" pitchFamily="49" charset="-122"/>
                        <a:cs typeface="Times New Roman" panose="02020503050405090304" pitchFamily="18" charset="0"/>
                      </a:endParaRPr>
                    </a:p>
                  </a:txBody>
                  <a:tcPr marL="72008" marR="72008" marT="17994" marB="17994" anchor="ctr" horzOverflow="overflow">
                    <a:lnL w="1905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EF1"/>
                    </a:solidFill>
                  </a:tcPr>
                </a:tc>
                <a:tc>
                  <a:txBody>
                    <a:bodyPr/>
                    <a:lstStyle/>
                    <a:p>
                      <a:pPr marL="0" marR="0" lvl="0" indent="0" algn="l" defTabSz="914400" rtl="0" eaLnBrk="0" fontAlgn="base" latinLnBrk="0" hangingPunct="0">
                        <a:lnSpc>
                          <a:spcPct val="100000"/>
                        </a:lnSpc>
                        <a:spcBef>
                          <a:spcPct val="0"/>
                        </a:spcBef>
                        <a:spcAft>
                          <a:spcPct val="0"/>
                        </a:spcAft>
                        <a:buClrTx/>
                        <a:buSzTx/>
                        <a:buFont typeface="Wingdings 2" panose="05020102010507070707" pitchFamily="18" charset="2"/>
                        <a:buNone/>
                      </a:pPr>
                      <a:r>
                        <a:rPr kumimoji="0" lang="en-US" altLang="zh-CN" sz="1800" b="1" i="0" u="none" strike="noStrike" cap="none" normalizeH="0" baseline="0" dirty="0">
                          <a:ln>
                            <a:noFill/>
                          </a:ln>
                          <a:solidFill>
                            <a:srgbClr val="000099"/>
                          </a:solidFill>
                          <a:effectLst/>
                          <a:latin typeface="Times New Roman" panose="02020503050405090304" pitchFamily="18" charset="0"/>
                          <a:ea typeface="黑体" panose="02010609060101010101" pitchFamily="49" charset="-122"/>
                          <a:cs typeface="Times New Roman" panose="02020503050405090304" pitchFamily="18" charset="0"/>
                        </a:rPr>
                        <a:t>SIMP  </a:t>
                      </a:r>
                      <a:r>
                        <a:rPr kumimoji="0" lang="en-US" altLang="zh-CN" sz="1800" b="1" i="0" u="none" strike="noStrike" cap="none" normalizeH="0" baseline="0" dirty="0">
                          <a:ln>
                            <a:noFill/>
                          </a:ln>
                          <a:solidFill>
                            <a:srgbClr val="000099"/>
                          </a:solidFill>
                          <a:effectLst/>
                          <a:latin typeface="Times New Roman" panose="02020503050405090304" pitchFamily="18" charset="0"/>
                          <a:ea typeface="黑体" panose="02010609060101010101" pitchFamily="49" charset="-122"/>
                          <a:cs typeface="Times New Roman" panose="02020503050405090304" pitchFamily="18" charset="0"/>
                          <a:sym typeface="SymbolPS"/>
                        </a:rPr>
                        <a:t>&gt; </a:t>
                      </a:r>
                      <a:r>
                        <a:rPr kumimoji="0" lang="en-US" altLang="zh-CN" sz="1800" b="1" i="0" u="none" strike="noStrike" cap="none" normalizeH="0" baseline="0" dirty="0">
                          <a:ln>
                            <a:noFill/>
                          </a:ln>
                          <a:solidFill>
                            <a:schemeClr val="hlink"/>
                          </a:solidFill>
                          <a:effectLst/>
                          <a:latin typeface="Times New Roman" panose="02020503050405090304" pitchFamily="18" charset="0"/>
                          <a:ea typeface="黑体" panose="02010609060101010101" pitchFamily="49" charset="-122"/>
                          <a:cs typeface="Times New Roman" panose="02020503050405090304" pitchFamily="18" charset="0"/>
                        </a:rPr>
                        <a:t>EP823</a:t>
                      </a:r>
                      <a:r>
                        <a:rPr kumimoji="0" lang="en-US" altLang="zh-CN" sz="1800" b="1" i="0" u="none" strike="noStrike" cap="none" normalizeH="0" baseline="0" dirty="0">
                          <a:ln>
                            <a:noFill/>
                          </a:ln>
                          <a:solidFill>
                            <a:srgbClr val="000099"/>
                          </a:solidFill>
                          <a:effectLst/>
                          <a:latin typeface="Times New Roman" panose="02020503050405090304" pitchFamily="18" charset="0"/>
                          <a:ea typeface="黑体" panose="02010609060101010101" pitchFamily="49" charset="-122"/>
                          <a:cs typeface="Times New Roman" panose="02020503050405090304" pitchFamily="18" charset="0"/>
                          <a:sym typeface="SymbolPS" pitchFamily="18" charset="2"/>
                        </a:rPr>
                        <a:t>  </a:t>
                      </a:r>
                      <a:r>
                        <a:rPr kumimoji="0" lang="en-US" altLang="zh-CN" sz="1800" b="1" i="0" u="none" strike="noStrike" cap="none" normalizeH="0" baseline="0" dirty="0">
                          <a:ln>
                            <a:noFill/>
                          </a:ln>
                          <a:solidFill>
                            <a:srgbClr val="000099"/>
                          </a:solidFill>
                          <a:effectLst/>
                          <a:latin typeface="Times New Roman" panose="02020503050405090304" pitchFamily="18" charset="0"/>
                          <a:ea typeface="黑体" panose="02010609060101010101" pitchFamily="49" charset="-122"/>
                          <a:cs typeface="Times New Roman" panose="02020503050405090304" pitchFamily="18" charset="0"/>
                        </a:rPr>
                        <a:t>&gt;  </a:t>
                      </a:r>
                      <a:r>
                        <a:rPr kumimoji="0" lang="en-US" altLang="zh-CN" sz="1800" b="1" i="0" u="none" strike="noStrike" cap="none" normalizeH="0" baseline="0" dirty="0">
                          <a:ln>
                            <a:noFill/>
                          </a:ln>
                          <a:solidFill>
                            <a:schemeClr val="hlink"/>
                          </a:solidFill>
                          <a:effectLst/>
                          <a:latin typeface="Times New Roman" panose="02020503050405090304" pitchFamily="18" charset="0"/>
                          <a:ea typeface="黑体" panose="02010609060101010101" pitchFamily="49" charset="-122"/>
                          <a:cs typeface="Times New Roman" panose="02020503050405090304" pitchFamily="18" charset="0"/>
                        </a:rPr>
                        <a:t>T91</a:t>
                      </a:r>
                      <a:endParaRPr kumimoji="0" lang="zh-CN" altLang="en-US" sz="1800" b="1" i="0" u="none" strike="noStrike" cap="none" normalizeH="0" baseline="0" dirty="0">
                        <a:ln>
                          <a:noFill/>
                        </a:ln>
                        <a:solidFill>
                          <a:srgbClr val="9B2D1F"/>
                        </a:solidFill>
                        <a:effectLst/>
                        <a:latin typeface="Times New Roman" panose="02020503050405090304" pitchFamily="18" charset="0"/>
                        <a:ea typeface="黑体" panose="02010609060101010101" pitchFamily="49" charset="-122"/>
                        <a:cs typeface="Times New Roman" panose="02020503050405090304" pitchFamily="18" charset="0"/>
                      </a:endParaRPr>
                    </a:p>
                  </a:txBody>
                  <a:tcPr marL="72008" marR="72008" marT="17994" marB="17994" anchor="ctr" horzOverflow="overflow">
                    <a:lnL w="12700" cap="flat" cmpd="sng" algn="ctr">
                      <a:solidFill>
                        <a:schemeClr val="bg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FF"/>
                    </a:solidFill>
                  </a:tcPr>
                </a:tc>
              </a:tr>
              <a:tr h="436606">
                <a:tc>
                  <a:txBody>
                    <a:bodyPr/>
                    <a:lstStyle/>
                    <a:p>
                      <a:pPr marL="419100" marR="0" lvl="0" indent="-419100" algn="l" defTabSz="914400" rtl="0" eaLnBrk="0" fontAlgn="base" latinLnBrk="0" hangingPunct="0">
                        <a:lnSpc>
                          <a:spcPct val="90000"/>
                        </a:lnSpc>
                        <a:spcBef>
                          <a:spcPct val="0"/>
                        </a:spcBef>
                        <a:spcAft>
                          <a:spcPct val="0"/>
                        </a:spcAft>
                        <a:buClrTx/>
                        <a:buSzTx/>
                        <a:buFont typeface="Wingdings 2" panose="05020102010507070707" pitchFamily="18" charset="2"/>
                        <a:buNone/>
                      </a:pPr>
                      <a:r>
                        <a:rPr kumimoji="0" lang="en-US" altLang="zh-CN" sz="1800" b="1" i="0" u="none" strike="noStrike" cap="none" normalizeH="0" baseline="0" dirty="0">
                          <a:ln>
                            <a:noFill/>
                          </a:ln>
                          <a:solidFill>
                            <a:srgbClr val="003366"/>
                          </a:solidFill>
                          <a:effectLst/>
                          <a:latin typeface="Times New Roman" panose="02020503050405090304" pitchFamily="18" charset="0"/>
                          <a:ea typeface="黑体" panose="02010609060101010101" pitchFamily="49" charset="-122"/>
                          <a:cs typeface="Times New Roman" panose="02020503050405090304" pitchFamily="18" charset="0"/>
                        </a:rPr>
                        <a:t>LBE corrosion resistance (450℃,</a:t>
                      </a:r>
                      <a:r>
                        <a:rPr kumimoji="0" lang="zh-CN" altLang="en-US" sz="1800" b="1" i="0" u="none" strike="noStrike" cap="none" normalizeH="0" baseline="0" dirty="0">
                          <a:ln>
                            <a:noFill/>
                          </a:ln>
                          <a:solidFill>
                            <a:srgbClr val="003366"/>
                          </a:solidFill>
                          <a:effectLst/>
                          <a:latin typeface="Times New Roman" panose="02020503050405090304" pitchFamily="18" charset="0"/>
                          <a:ea typeface="黑体" panose="02010609060101010101" pitchFamily="49" charset="-122"/>
                          <a:cs typeface="Times New Roman" panose="02020503050405090304" pitchFamily="18" charset="0"/>
                        </a:rPr>
                        <a:t> </a:t>
                      </a:r>
                      <a:r>
                        <a:rPr kumimoji="0" lang="en-US" altLang="zh-CN" sz="1800" b="1" i="0" u="none" strike="noStrike" cap="none" normalizeH="0" baseline="0" dirty="0">
                          <a:ln>
                            <a:noFill/>
                          </a:ln>
                          <a:solidFill>
                            <a:srgbClr val="003366"/>
                          </a:solidFill>
                          <a:effectLst/>
                          <a:latin typeface="Times New Roman" panose="02020503050405090304" pitchFamily="18" charset="0"/>
                          <a:ea typeface="黑体" panose="02010609060101010101" pitchFamily="49" charset="-122"/>
                          <a:cs typeface="Times New Roman" panose="02020503050405090304" pitchFamily="18" charset="0"/>
                        </a:rPr>
                        <a:t>static saturation oxygen</a:t>
                      </a:r>
                      <a:r>
                        <a:rPr kumimoji="0" lang="zh-CN" altLang="en-US" sz="1800" b="1" i="0" u="none" strike="noStrike" cap="none" normalizeH="0" baseline="0" dirty="0">
                          <a:ln>
                            <a:noFill/>
                          </a:ln>
                          <a:solidFill>
                            <a:srgbClr val="003366"/>
                          </a:solidFill>
                          <a:effectLst/>
                          <a:latin typeface="Times New Roman" panose="02020503050405090304" pitchFamily="18" charset="0"/>
                          <a:ea typeface="黑体" panose="02010609060101010101" pitchFamily="49" charset="-122"/>
                          <a:cs typeface="Times New Roman" panose="02020503050405090304" pitchFamily="18" charset="0"/>
                        </a:rPr>
                        <a:t>）</a:t>
                      </a:r>
                      <a:endParaRPr kumimoji="0" lang="en-US" altLang="zh-CN" sz="1800" b="1" i="0" u="none" strike="noStrike" cap="none" normalizeH="0" baseline="0" dirty="0">
                        <a:ln>
                          <a:noFill/>
                        </a:ln>
                        <a:solidFill>
                          <a:srgbClr val="000000"/>
                        </a:solidFill>
                        <a:effectLst/>
                        <a:latin typeface="Times New Roman" panose="02020503050405090304" pitchFamily="18" charset="0"/>
                        <a:ea typeface="黑体" panose="02010609060101010101" pitchFamily="49" charset="-122"/>
                        <a:cs typeface="Times New Roman" panose="02020503050405090304" pitchFamily="18" charset="0"/>
                      </a:endParaRPr>
                    </a:p>
                  </a:txBody>
                  <a:tcPr marL="72008" marR="72008" marT="17994" marB="17994" anchor="ctr" horzOverflow="overflow">
                    <a:lnL w="1905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DCE1"/>
                    </a:solidFill>
                  </a:tcPr>
                </a:tc>
                <a:tc>
                  <a:txBody>
                    <a:bodyPr/>
                    <a:lstStyle/>
                    <a:p>
                      <a:pPr marL="0" marR="0" lvl="0" indent="0" algn="l" defTabSz="914400" rtl="0" eaLnBrk="0" fontAlgn="base" latinLnBrk="0" hangingPunct="0">
                        <a:lnSpc>
                          <a:spcPct val="100000"/>
                        </a:lnSpc>
                        <a:spcBef>
                          <a:spcPct val="0"/>
                        </a:spcBef>
                        <a:spcAft>
                          <a:spcPct val="0"/>
                        </a:spcAft>
                        <a:buClrTx/>
                        <a:buSzTx/>
                        <a:buFont typeface="Wingdings 2" panose="05020102010507070707" pitchFamily="18" charset="2"/>
                        <a:buNone/>
                      </a:pPr>
                      <a:r>
                        <a:rPr kumimoji="0" lang="en-US" altLang="zh-CN" sz="1800" b="1" i="0" u="none" strike="noStrike" cap="none" normalizeH="0" baseline="0" dirty="0">
                          <a:ln>
                            <a:noFill/>
                          </a:ln>
                          <a:solidFill>
                            <a:srgbClr val="000099"/>
                          </a:solidFill>
                          <a:effectLst/>
                          <a:latin typeface="Times New Roman" panose="02020503050405090304" pitchFamily="18" charset="0"/>
                          <a:ea typeface="黑体" panose="02010609060101010101" pitchFamily="49" charset="-122"/>
                          <a:cs typeface="Times New Roman" panose="02020503050405090304" pitchFamily="18" charset="0"/>
                        </a:rPr>
                        <a:t>SIMP  &gt;  </a:t>
                      </a:r>
                      <a:r>
                        <a:rPr kumimoji="0" lang="en-US" altLang="zh-CN" sz="1800" b="1" i="0" u="none" strike="noStrike" cap="none" normalizeH="0" baseline="0" dirty="0">
                          <a:ln>
                            <a:noFill/>
                          </a:ln>
                          <a:solidFill>
                            <a:schemeClr val="hlink"/>
                          </a:solidFill>
                          <a:effectLst/>
                          <a:latin typeface="Times New Roman" panose="02020503050405090304" pitchFamily="18" charset="0"/>
                          <a:ea typeface="黑体" panose="02010609060101010101" pitchFamily="49" charset="-122"/>
                          <a:cs typeface="Times New Roman" panose="02020503050405090304" pitchFamily="18" charset="0"/>
                        </a:rPr>
                        <a:t>T91</a:t>
                      </a:r>
                      <a:endParaRPr kumimoji="0" lang="zh-CN" altLang="en-US" sz="1800" b="1" i="0" u="none" strike="noStrike" cap="none" normalizeH="0" baseline="0" dirty="0">
                        <a:ln>
                          <a:noFill/>
                        </a:ln>
                        <a:solidFill>
                          <a:srgbClr val="9B2D1F"/>
                        </a:solidFill>
                        <a:effectLst/>
                        <a:latin typeface="Times New Roman" panose="02020503050405090304" pitchFamily="18" charset="0"/>
                        <a:ea typeface="黑体" panose="02010609060101010101" pitchFamily="49" charset="-122"/>
                        <a:cs typeface="Times New Roman" panose="02020503050405090304" pitchFamily="18" charset="0"/>
                      </a:endParaRPr>
                    </a:p>
                  </a:txBody>
                  <a:tcPr marL="72008" marR="72008" marT="17994" marB="17994" anchor="ctr" horzOverflow="overflow">
                    <a:lnL w="12700" cap="flat" cmpd="sng" algn="ctr">
                      <a:solidFill>
                        <a:schemeClr val="bg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FF"/>
                    </a:solidFill>
                  </a:tcPr>
                </a:tc>
              </a:tr>
              <a:tr h="382634">
                <a:tc>
                  <a:txBody>
                    <a:bodyPr/>
                    <a:lstStyle/>
                    <a:p>
                      <a:pPr marL="419100" marR="0" lvl="0" indent="-419100" algn="l" defTabSz="914400" rtl="0" eaLnBrk="0" fontAlgn="base" latinLnBrk="0" hangingPunct="0">
                        <a:lnSpc>
                          <a:spcPct val="100000"/>
                        </a:lnSpc>
                        <a:spcBef>
                          <a:spcPct val="0"/>
                        </a:spcBef>
                        <a:spcAft>
                          <a:spcPct val="0"/>
                        </a:spcAft>
                        <a:buClrTx/>
                        <a:buSzTx/>
                        <a:buFont typeface="Wingdings 2" panose="05020102010507070707" pitchFamily="18" charset="2"/>
                        <a:buNone/>
                      </a:pPr>
                      <a:r>
                        <a:rPr kumimoji="0" lang="en-US" altLang="zh-CN" sz="1800" b="1" i="0" u="none" strike="noStrike" cap="none" normalizeH="0" baseline="0">
                          <a:ln>
                            <a:noFill/>
                          </a:ln>
                          <a:solidFill>
                            <a:srgbClr val="003366"/>
                          </a:solidFill>
                          <a:effectLst/>
                          <a:latin typeface="Times New Roman" panose="02020503050405090304" pitchFamily="18" charset="0"/>
                          <a:ea typeface="黑体" panose="02010609060101010101" pitchFamily="49" charset="-122"/>
                          <a:cs typeface="Times New Roman" panose="02020503050405090304" pitchFamily="18" charset="0"/>
                        </a:rPr>
                        <a:t>Short durability at 600℃</a:t>
                      </a:r>
                      <a:r>
                        <a:rPr kumimoji="0" lang="zh-CN" altLang="en-US" sz="1800" b="1" i="0" u="none" strike="noStrike" cap="none" normalizeH="0" baseline="0">
                          <a:ln>
                            <a:noFill/>
                          </a:ln>
                          <a:solidFill>
                            <a:srgbClr val="003366"/>
                          </a:solidFill>
                          <a:effectLst/>
                          <a:latin typeface="Times New Roman" panose="02020503050405090304" pitchFamily="18" charset="0"/>
                          <a:ea typeface="黑体" panose="02010609060101010101" pitchFamily="49" charset="-122"/>
                          <a:cs typeface="Times New Roman" panose="02020503050405090304" pitchFamily="18" charset="0"/>
                        </a:rPr>
                        <a:t> </a:t>
                      </a:r>
                      <a:r>
                        <a:rPr kumimoji="0" lang="en-US" altLang="zh-CN" sz="1800" b="1" i="0" u="none" strike="noStrike" cap="none" normalizeH="0" baseline="0">
                          <a:ln>
                            <a:noFill/>
                          </a:ln>
                          <a:solidFill>
                            <a:srgbClr val="003366"/>
                          </a:solidFill>
                          <a:effectLst/>
                          <a:latin typeface="Times New Roman" panose="02020503050405090304" pitchFamily="18" charset="0"/>
                          <a:ea typeface="黑体" panose="02010609060101010101" pitchFamily="49" charset="-122"/>
                          <a:cs typeface="Times New Roman" panose="02020503050405090304" pitchFamily="18" charset="0"/>
                        </a:rPr>
                        <a:t>(150 MPa)</a:t>
                      </a:r>
                      <a:endParaRPr kumimoji="0" lang="zh-CN" altLang="en-US" sz="1800" b="1" i="0" u="none" strike="noStrike" cap="none" normalizeH="0" baseline="0">
                        <a:ln>
                          <a:noFill/>
                        </a:ln>
                        <a:solidFill>
                          <a:srgbClr val="000000"/>
                        </a:solidFill>
                        <a:effectLst/>
                        <a:latin typeface="Times New Roman" panose="02020503050405090304" pitchFamily="18" charset="0"/>
                        <a:ea typeface="黑体" panose="02010609060101010101" pitchFamily="49" charset="-122"/>
                        <a:cs typeface="Times New Roman" panose="02020503050405090304" pitchFamily="18" charset="0"/>
                      </a:endParaRPr>
                    </a:p>
                  </a:txBody>
                  <a:tcPr marL="72008" marR="72008" marT="17994" marB="17994" anchor="ctr" horzOverflow="overflow">
                    <a:lnL w="1905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DCE1"/>
                    </a:solidFill>
                  </a:tcPr>
                </a:tc>
                <a:tc>
                  <a:txBody>
                    <a:bodyPr/>
                    <a:lstStyle/>
                    <a:p>
                      <a:pPr marL="0" marR="0" lvl="0" indent="0" algn="l" defTabSz="914400" rtl="0" eaLnBrk="0" fontAlgn="base" latinLnBrk="0" hangingPunct="0">
                        <a:lnSpc>
                          <a:spcPct val="100000"/>
                        </a:lnSpc>
                        <a:spcBef>
                          <a:spcPct val="0"/>
                        </a:spcBef>
                        <a:spcAft>
                          <a:spcPct val="0"/>
                        </a:spcAft>
                        <a:buClrTx/>
                        <a:buSzTx/>
                        <a:buFont typeface="Wingdings 2" panose="05020102010507070707" pitchFamily="18" charset="2"/>
                        <a:buNone/>
                      </a:pPr>
                      <a:r>
                        <a:rPr kumimoji="0" lang="en-US" altLang="zh-CN" sz="1800" b="1" i="0" u="none" strike="noStrike" cap="none" normalizeH="0" baseline="0" dirty="0">
                          <a:ln>
                            <a:noFill/>
                          </a:ln>
                          <a:solidFill>
                            <a:srgbClr val="000099"/>
                          </a:solidFill>
                          <a:effectLst/>
                          <a:latin typeface="Times New Roman" panose="02020503050405090304" pitchFamily="18" charset="0"/>
                          <a:ea typeface="黑体" panose="02010609060101010101" pitchFamily="49" charset="-122"/>
                          <a:cs typeface="Times New Roman" panose="02020503050405090304" pitchFamily="18" charset="0"/>
                        </a:rPr>
                        <a:t>SIMP  &gt;  </a:t>
                      </a:r>
                      <a:r>
                        <a:rPr kumimoji="0" lang="en-US" altLang="zh-CN" sz="1800" b="1" i="0" u="none" strike="noStrike" cap="none" normalizeH="0" baseline="0" dirty="0">
                          <a:ln>
                            <a:noFill/>
                          </a:ln>
                          <a:solidFill>
                            <a:schemeClr val="hlink"/>
                          </a:solidFill>
                          <a:effectLst/>
                          <a:latin typeface="Times New Roman" panose="02020503050405090304" pitchFamily="18" charset="0"/>
                          <a:ea typeface="黑体" panose="02010609060101010101" pitchFamily="49" charset="-122"/>
                          <a:cs typeface="Times New Roman" panose="02020503050405090304" pitchFamily="18" charset="0"/>
                        </a:rPr>
                        <a:t> ( EP823, T91)</a:t>
                      </a:r>
                      <a:endParaRPr kumimoji="0" lang="zh-CN" altLang="en-US" sz="1800" b="1" i="0" u="none" strike="noStrike" cap="none" normalizeH="0" baseline="0" dirty="0">
                        <a:ln>
                          <a:noFill/>
                        </a:ln>
                        <a:solidFill>
                          <a:schemeClr val="hlink"/>
                        </a:solidFill>
                        <a:effectLst/>
                        <a:latin typeface="Times New Roman" panose="02020503050405090304" pitchFamily="18" charset="0"/>
                        <a:ea typeface="黑体" panose="02010609060101010101" pitchFamily="49" charset="-122"/>
                        <a:cs typeface="Times New Roman" panose="02020503050405090304" pitchFamily="18" charset="0"/>
                      </a:endParaRPr>
                    </a:p>
                  </a:txBody>
                  <a:tcPr marL="72008" marR="72008" marT="17994" marB="17994" anchor="ctr" horzOverflow="overflow">
                    <a:lnL w="12700" cap="flat" cmpd="sng" algn="ctr">
                      <a:solidFill>
                        <a:schemeClr val="bg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FF"/>
                    </a:solidFill>
                  </a:tcPr>
                </a:tc>
              </a:tr>
              <a:tr h="382634">
                <a:tc>
                  <a:txBody>
                    <a:bodyPr/>
                    <a:lstStyle/>
                    <a:p>
                      <a:pPr marL="419100" marR="0" lvl="0" indent="-419100" algn="l" defTabSz="914400" rtl="0" eaLnBrk="0" fontAlgn="base" latinLnBrk="0" hangingPunct="0">
                        <a:lnSpc>
                          <a:spcPct val="100000"/>
                        </a:lnSpc>
                        <a:spcBef>
                          <a:spcPct val="0"/>
                        </a:spcBef>
                        <a:spcAft>
                          <a:spcPct val="0"/>
                        </a:spcAft>
                        <a:buClrTx/>
                        <a:buSzTx/>
                        <a:buFont typeface="Wingdings 2" panose="05020102010507070707" pitchFamily="18" charset="2"/>
                        <a:buNone/>
                      </a:pPr>
                      <a:r>
                        <a:rPr kumimoji="0" lang="en-US" altLang="zh-CN" sz="1800" b="1" i="0" u="none" strike="noStrike" cap="none" normalizeH="0" baseline="0">
                          <a:ln>
                            <a:noFill/>
                          </a:ln>
                          <a:solidFill>
                            <a:srgbClr val="003366"/>
                          </a:solidFill>
                          <a:effectLst/>
                          <a:latin typeface="Times New Roman" panose="02020503050405090304" pitchFamily="18" charset="0"/>
                          <a:ea typeface="黑体" panose="02010609060101010101" pitchFamily="49" charset="-122"/>
                          <a:cs typeface="Times New Roman" panose="02020503050405090304" pitchFamily="18" charset="0"/>
                        </a:rPr>
                        <a:t>Durability at 650℃</a:t>
                      </a:r>
                      <a:r>
                        <a:rPr kumimoji="0" lang="zh-CN" altLang="en-US" sz="1800" b="1" i="0" u="none" strike="noStrike" cap="none" normalizeH="0" baseline="0">
                          <a:ln>
                            <a:noFill/>
                          </a:ln>
                          <a:solidFill>
                            <a:srgbClr val="003366"/>
                          </a:solidFill>
                          <a:effectLst/>
                          <a:latin typeface="Times New Roman" panose="02020503050405090304" pitchFamily="18" charset="0"/>
                          <a:ea typeface="黑体" panose="02010609060101010101" pitchFamily="49" charset="-122"/>
                          <a:cs typeface="Times New Roman" panose="02020503050405090304" pitchFamily="18" charset="0"/>
                        </a:rPr>
                        <a:t> </a:t>
                      </a:r>
                      <a:r>
                        <a:rPr kumimoji="0" lang="en-US" altLang="zh-CN" sz="1800" b="1" i="0" u="none" strike="noStrike" cap="none" normalizeH="0" baseline="0">
                          <a:ln>
                            <a:noFill/>
                          </a:ln>
                          <a:solidFill>
                            <a:srgbClr val="003366"/>
                          </a:solidFill>
                          <a:effectLst/>
                          <a:latin typeface="Times New Roman" panose="02020503050405090304" pitchFamily="18" charset="0"/>
                          <a:ea typeface="黑体" panose="02010609060101010101" pitchFamily="49" charset="-122"/>
                          <a:cs typeface="Times New Roman" panose="02020503050405090304" pitchFamily="18" charset="0"/>
                        </a:rPr>
                        <a:t>(100 MPa)</a:t>
                      </a:r>
                      <a:endParaRPr kumimoji="0" lang="en-US" altLang="zh-CN" sz="1800" b="1" i="0" u="none" strike="noStrike" cap="none" normalizeH="0" baseline="0">
                        <a:ln>
                          <a:noFill/>
                        </a:ln>
                        <a:solidFill>
                          <a:srgbClr val="000000"/>
                        </a:solidFill>
                        <a:effectLst/>
                        <a:latin typeface="Times New Roman" panose="02020503050405090304" pitchFamily="18" charset="0"/>
                        <a:ea typeface="黑体" panose="02010609060101010101" pitchFamily="49" charset="-122"/>
                        <a:cs typeface="Times New Roman" panose="02020503050405090304" pitchFamily="18" charset="0"/>
                      </a:endParaRPr>
                    </a:p>
                  </a:txBody>
                  <a:tcPr marL="72008" marR="72008" marT="17994" marB="17994" anchor="ctr" horzOverflow="overflow">
                    <a:lnL w="1905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EF1"/>
                    </a:solidFill>
                  </a:tcPr>
                </a:tc>
                <a:tc>
                  <a:txBody>
                    <a:bodyPr/>
                    <a:lstStyle/>
                    <a:p>
                      <a:pPr marL="0" marR="0" lvl="0" indent="0" algn="l" defTabSz="914400" rtl="0" eaLnBrk="0" fontAlgn="base" latinLnBrk="0" hangingPunct="0">
                        <a:lnSpc>
                          <a:spcPct val="100000"/>
                        </a:lnSpc>
                        <a:spcBef>
                          <a:spcPct val="0"/>
                        </a:spcBef>
                        <a:spcAft>
                          <a:spcPct val="0"/>
                        </a:spcAft>
                        <a:buClrTx/>
                        <a:buSzTx/>
                        <a:buFont typeface="Wingdings 2" panose="05020102010507070707" pitchFamily="18" charset="2"/>
                        <a:buNone/>
                      </a:pPr>
                      <a:r>
                        <a:rPr kumimoji="0" lang="en-US" altLang="zh-CN" sz="1800" b="1" i="0" u="none" strike="noStrike" cap="none" normalizeH="0" baseline="0" dirty="0">
                          <a:ln>
                            <a:noFill/>
                          </a:ln>
                          <a:solidFill>
                            <a:srgbClr val="000099"/>
                          </a:solidFill>
                          <a:effectLst/>
                          <a:latin typeface="Times New Roman" panose="02020503050405090304" pitchFamily="18" charset="0"/>
                          <a:ea typeface="黑体" panose="02010609060101010101" pitchFamily="49" charset="-122"/>
                          <a:cs typeface="Times New Roman" panose="02020503050405090304" pitchFamily="18" charset="0"/>
                        </a:rPr>
                        <a:t>SIMP  </a:t>
                      </a:r>
                      <a:r>
                        <a:rPr kumimoji="0" lang="en-US" altLang="zh-CN" sz="1800" b="1" i="0" u="none" strike="noStrike" cap="none" normalizeH="0" baseline="0" dirty="0">
                          <a:ln>
                            <a:noFill/>
                          </a:ln>
                          <a:solidFill>
                            <a:srgbClr val="000099"/>
                          </a:solidFill>
                          <a:effectLst/>
                          <a:latin typeface="Times New Roman" panose="02020503050405090304" pitchFamily="18" charset="0"/>
                          <a:ea typeface="黑体" panose="02010609060101010101" pitchFamily="49" charset="-122"/>
                          <a:cs typeface="Times New Roman" panose="02020503050405090304" pitchFamily="18" charset="0"/>
                          <a:sym typeface="SymbolPS" pitchFamily="18" charset="2"/>
                        </a:rPr>
                        <a:t>&gt; </a:t>
                      </a:r>
                      <a:r>
                        <a:rPr kumimoji="0" lang="en-US" altLang="zh-CN" sz="1800" b="1" i="0" u="none" strike="noStrike" cap="none" normalizeH="0" baseline="0" dirty="0">
                          <a:ln>
                            <a:noFill/>
                          </a:ln>
                          <a:solidFill>
                            <a:schemeClr val="hlink"/>
                          </a:solidFill>
                          <a:effectLst/>
                          <a:latin typeface="Times New Roman" panose="02020503050405090304" pitchFamily="18" charset="0"/>
                          <a:ea typeface="黑体" panose="02010609060101010101" pitchFamily="49" charset="-122"/>
                          <a:cs typeface="Times New Roman" panose="02020503050405090304" pitchFamily="18" charset="0"/>
                        </a:rPr>
                        <a:t>T91</a:t>
                      </a:r>
                      <a:r>
                        <a:rPr kumimoji="0" lang="en-US" altLang="zh-CN" sz="1800" b="1" i="0" u="none" strike="noStrike" cap="none" normalizeH="0" baseline="0" dirty="0">
                          <a:ln>
                            <a:noFill/>
                          </a:ln>
                          <a:solidFill>
                            <a:srgbClr val="000099"/>
                          </a:solidFill>
                          <a:effectLst/>
                          <a:latin typeface="Times New Roman" panose="02020503050405090304" pitchFamily="18" charset="0"/>
                          <a:ea typeface="黑体" panose="02010609060101010101" pitchFamily="49" charset="-122"/>
                          <a:cs typeface="Times New Roman" panose="02020503050405090304" pitchFamily="18" charset="0"/>
                          <a:sym typeface="SymbolPS" pitchFamily="18" charset="2"/>
                        </a:rPr>
                        <a:t>  </a:t>
                      </a:r>
                      <a:r>
                        <a:rPr kumimoji="0" lang="en-US" altLang="zh-CN" sz="1800" b="1" i="0" u="none" strike="noStrike" cap="none" normalizeH="0" baseline="0" dirty="0">
                          <a:ln>
                            <a:noFill/>
                          </a:ln>
                          <a:solidFill>
                            <a:srgbClr val="000099"/>
                          </a:solidFill>
                          <a:effectLst/>
                          <a:latin typeface="Times New Roman" panose="02020503050405090304" pitchFamily="18" charset="0"/>
                          <a:ea typeface="黑体" panose="02010609060101010101" pitchFamily="49" charset="-122"/>
                          <a:cs typeface="Times New Roman" panose="02020503050405090304" pitchFamily="18" charset="0"/>
                        </a:rPr>
                        <a:t>&gt;  </a:t>
                      </a:r>
                      <a:r>
                        <a:rPr kumimoji="0" lang="en-US" altLang="zh-CN" sz="1800" b="1" i="0" u="none" strike="noStrike" cap="none" normalizeH="0" baseline="0" dirty="0">
                          <a:ln>
                            <a:noFill/>
                          </a:ln>
                          <a:solidFill>
                            <a:schemeClr val="hlink"/>
                          </a:solidFill>
                          <a:effectLst/>
                          <a:latin typeface="Times New Roman" panose="02020503050405090304" pitchFamily="18" charset="0"/>
                          <a:ea typeface="黑体" panose="02010609060101010101" pitchFamily="49" charset="-122"/>
                          <a:cs typeface="Times New Roman" panose="02020503050405090304" pitchFamily="18" charset="0"/>
                          <a:sym typeface="SymbolPS" pitchFamily="18" charset="2"/>
                        </a:rPr>
                        <a:t>EP823</a:t>
                      </a:r>
                      <a:endParaRPr kumimoji="0" lang="zh-CN" altLang="en-US" sz="1800" b="1" i="0" u="none" strike="noStrike" cap="none" normalizeH="0" baseline="0" dirty="0">
                        <a:ln>
                          <a:noFill/>
                        </a:ln>
                        <a:solidFill>
                          <a:schemeClr val="hlink"/>
                        </a:solidFill>
                        <a:effectLst/>
                        <a:latin typeface="Times New Roman" panose="02020503050405090304" pitchFamily="18" charset="0"/>
                        <a:ea typeface="黑体" panose="02010609060101010101" pitchFamily="49" charset="-122"/>
                        <a:cs typeface="Times New Roman" panose="02020503050405090304" pitchFamily="18" charset="0"/>
                      </a:endParaRPr>
                    </a:p>
                  </a:txBody>
                  <a:tcPr marL="72008" marR="72008" marT="17994" marB="17994" anchor="ctr" horzOverflow="overflow">
                    <a:lnL w="12700" cap="flat" cmpd="sng" algn="ctr">
                      <a:solidFill>
                        <a:schemeClr val="bg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FF"/>
                    </a:solidFill>
                  </a:tcPr>
                </a:tc>
              </a:tr>
              <a:tr h="382634">
                <a:tc>
                  <a:txBody>
                    <a:bodyPr/>
                    <a:lstStyle/>
                    <a:p>
                      <a:pPr marL="419100" marR="0" lvl="0" indent="-419100" algn="l" defTabSz="914400" rtl="0" eaLnBrk="0" fontAlgn="base" latinLnBrk="0" hangingPunct="0">
                        <a:lnSpc>
                          <a:spcPct val="100000"/>
                        </a:lnSpc>
                        <a:spcBef>
                          <a:spcPct val="0"/>
                        </a:spcBef>
                        <a:spcAft>
                          <a:spcPct val="0"/>
                        </a:spcAft>
                        <a:buClrTx/>
                        <a:buSzTx/>
                        <a:buFont typeface="Wingdings 2" panose="05020102010507070707" pitchFamily="18" charset="2"/>
                        <a:buNone/>
                      </a:pPr>
                      <a:r>
                        <a:rPr kumimoji="0" lang="en-US" altLang="zh-CN" sz="1800" b="1" i="0" u="none" strike="noStrike" cap="none" normalizeH="0" baseline="0">
                          <a:ln>
                            <a:noFill/>
                          </a:ln>
                          <a:solidFill>
                            <a:srgbClr val="003366"/>
                          </a:solidFill>
                          <a:effectLst/>
                          <a:latin typeface="Times New Roman" panose="02020503050405090304" pitchFamily="18" charset="0"/>
                          <a:ea typeface="黑体" panose="02010609060101010101" pitchFamily="49" charset="-122"/>
                          <a:cs typeface="Times New Roman" panose="02020503050405090304" pitchFamily="18" charset="0"/>
                        </a:rPr>
                        <a:t>Ion irradiation resistance at RT- 450℃</a:t>
                      </a:r>
                      <a:endParaRPr kumimoji="0" lang="zh-CN" altLang="en-US" sz="1800" b="1" i="0" u="none" strike="noStrike" cap="none" normalizeH="0" baseline="0">
                        <a:ln>
                          <a:noFill/>
                        </a:ln>
                        <a:solidFill>
                          <a:srgbClr val="003366"/>
                        </a:solidFill>
                        <a:effectLst/>
                        <a:latin typeface="Times New Roman" panose="02020503050405090304" pitchFamily="18" charset="0"/>
                        <a:ea typeface="黑体" panose="02010609060101010101" pitchFamily="49" charset="-122"/>
                        <a:cs typeface="Times New Roman" panose="02020503050405090304" pitchFamily="18" charset="0"/>
                      </a:endParaRPr>
                    </a:p>
                  </a:txBody>
                  <a:tcPr marL="72008" marR="72008" marT="17994" marB="17994" anchor="ctr" horzOverflow="overflow">
                    <a:lnL w="1905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DCE1"/>
                    </a:solidFill>
                  </a:tcPr>
                </a:tc>
                <a:tc>
                  <a:txBody>
                    <a:bodyPr/>
                    <a:lstStyle/>
                    <a:p>
                      <a:pPr marL="0" marR="0" lvl="0" indent="0" algn="l" defTabSz="914400" rtl="0" eaLnBrk="0" fontAlgn="base" latinLnBrk="0" hangingPunct="0">
                        <a:lnSpc>
                          <a:spcPct val="100000"/>
                        </a:lnSpc>
                        <a:spcBef>
                          <a:spcPct val="0"/>
                        </a:spcBef>
                        <a:spcAft>
                          <a:spcPct val="0"/>
                        </a:spcAft>
                        <a:buClrTx/>
                        <a:buSzTx/>
                        <a:buFont typeface="Wingdings 2" panose="05020102010507070707" pitchFamily="18" charset="2"/>
                        <a:buNone/>
                      </a:pPr>
                      <a:r>
                        <a:rPr kumimoji="0" lang="en-US" altLang="zh-CN" sz="1800" b="1" i="0" u="none" strike="noStrike" cap="none" normalizeH="0" baseline="0" dirty="0">
                          <a:ln>
                            <a:noFill/>
                          </a:ln>
                          <a:solidFill>
                            <a:srgbClr val="000099"/>
                          </a:solidFill>
                          <a:effectLst/>
                          <a:latin typeface="Times New Roman" panose="02020503050405090304" pitchFamily="18" charset="0"/>
                          <a:ea typeface="黑体" panose="02010609060101010101" pitchFamily="49" charset="-122"/>
                          <a:cs typeface="Times New Roman" panose="02020503050405090304" pitchFamily="18" charset="0"/>
                        </a:rPr>
                        <a:t>SIMP  &gt;  </a:t>
                      </a:r>
                      <a:r>
                        <a:rPr kumimoji="0" lang="en-US" altLang="zh-CN" sz="1800" b="1" i="0" u="none" strike="noStrike" cap="none" normalizeH="0" baseline="0" dirty="0">
                          <a:ln>
                            <a:noFill/>
                          </a:ln>
                          <a:solidFill>
                            <a:schemeClr val="hlink"/>
                          </a:solidFill>
                          <a:effectLst/>
                          <a:latin typeface="Times New Roman" panose="02020503050405090304" pitchFamily="18" charset="0"/>
                          <a:ea typeface="黑体" panose="02010609060101010101" pitchFamily="49" charset="-122"/>
                          <a:cs typeface="Times New Roman" panose="02020503050405090304" pitchFamily="18" charset="0"/>
                        </a:rPr>
                        <a:t> (T91, RAFM )</a:t>
                      </a:r>
                      <a:endParaRPr kumimoji="0" lang="zh-CN" altLang="en-US" sz="1800" b="1" i="0" u="none" strike="noStrike" cap="none" normalizeH="0" baseline="0" dirty="0">
                        <a:ln>
                          <a:noFill/>
                        </a:ln>
                        <a:solidFill>
                          <a:schemeClr val="hlink"/>
                        </a:solidFill>
                        <a:effectLst/>
                        <a:latin typeface="Times New Roman" panose="02020503050405090304" pitchFamily="18" charset="0"/>
                        <a:ea typeface="黑体" panose="02010609060101010101" pitchFamily="49" charset="-122"/>
                        <a:cs typeface="Times New Roman" panose="02020503050405090304" pitchFamily="18" charset="0"/>
                      </a:endParaRPr>
                    </a:p>
                  </a:txBody>
                  <a:tcPr marL="72008" marR="72008" marT="17994" marB="17994" anchor="ctr" horzOverflow="overflow">
                    <a:lnL w="12700" cap="flat" cmpd="sng" algn="ctr">
                      <a:solidFill>
                        <a:schemeClr val="bg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FF"/>
                    </a:solidFill>
                  </a:tcPr>
                </a:tc>
              </a:tr>
              <a:tr h="382634">
                <a:tc>
                  <a:txBody>
                    <a:bodyPr/>
                    <a:lstStyle/>
                    <a:p>
                      <a:pPr marL="419100" marR="0" lvl="0" indent="-419100" algn="l" defTabSz="914400" rtl="0" eaLnBrk="0" fontAlgn="base" latinLnBrk="0" hangingPunct="0">
                        <a:lnSpc>
                          <a:spcPct val="100000"/>
                        </a:lnSpc>
                        <a:spcBef>
                          <a:spcPct val="0"/>
                        </a:spcBef>
                        <a:spcAft>
                          <a:spcPct val="0"/>
                        </a:spcAft>
                        <a:buClrTx/>
                        <a:buSzTx/>
                        <a:buFont typeface="Wingdings 2" panose="05020102010507070707" pitchFamily="18" charset="2"/>
                        <a:buNone/>
                      </a:pPr>
                      <a:r>
                        <a:rPr kumimoji="0" lang="en-US" altLang="zh-CN" sz="1800" b="1" i="0" u="none" strike="noStrike" cap="none" normalizeH="0" baseline="0" dirty="0">
                          <a:ln>
                            <a:noFill/>
                          </a:ln>
                          <a:solidFill>
                            <a:srgbClr val="003366"/>
                          </a:solidFill>
                          <a:effectLst/>
                          <a:latin typeface="Times New Roman" panose="02020503050405090304" pitchFamily="18" charset="0"/>
                          <a:ea typeface="黑体" panose="02010609060101010101" pitchFamily="49" charset="-122"/>
                          <a:cs typeface="Times New Roman" panose="02020503050405090304" pitchFamily="18" charset="0"/>
                        </a:rPr>
                        <a:t>Ion irradiation resistance at 550℃</a:t>
                      </a:r>
                      <a:endParaRPr kumimoji="0" lang="zh-CN" altLang="en-US" sz="1800" b="1" i="0" u="none" strike="noStrike" cap="none" normalizeH="0" baseline="0" dirty="0">
                        <a:ln>
                          <a:noFill/>
                        </a:ln>
                        <a:solidFill>
                          <a:srgbClr val="003366"/>
                        </a:solidFill>
                        <a:effectLst/>
                        <a:latin typeface="Times New Roman" panose="02020503050405090304" pitchFamily="18" charset="0"/>
                        <a:ea typeface="黑体" panose="02010609060101010101" pitchFamily="49" charset="-122"/>
                        <a:cs typeface="Times New Roman" panose="02020503050405090304" pitchFamily="18" charset="0"/>
                      </a:endParaRPr>
                    </a:p>
                  </a:txBody>
                  <a:tcPr marL="72008" marR="72008" marT="17994" marB="17994" anchor="ctr" horzOverflow="overflow">
                    <a:lnL w="1905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EF1"/>
                    </a:solidFill>
                  </a:tcPr>
                </a:tc>
                <a:tc>
                  <a:txBody>
                    <a:bodyPr/>
                    <a:lstStyle/>
                    <a:p>
                      <a:pPr marL="0" marR="0" lvl="0" indent="0" algn="l" defTabSz="914400" rtl="0" eaLnBrk="0" fontAlgn="base" latinLnBrk="0" hangingPunct="0">
                        <a:lnSpc>
                          <a:spcPct val="100000"/>
                        </a:lnSpc>
                        <a:spcBef>
                          <a:spcPct val="0"/>
                        </a:spcBef>
                        <a:spcAft>
                          <a:spcPct val="0"/>
                        </a:spcAft>
                        <a:buClrTx/>
                        <a:buSzTx/>
                        <a:buFont typeface="Wingdings 2" panose="05020102010507070707" pitchFamily="18" charset="2"/>
                        <a:buNone/>
                      </a:pPr>
                      <a:r>
                        <a:rPr kumimoji="0" lang="en-US" altLang="zh-CN" sz="1800" b="1" i="0" u="none" strike="noStrike" cap="none" normalizeH="0" baseline="0" dirty="0">
                          <a:ln>
                            <a:noFill/>
                          </a:ln>
                          <a:solidFill>
                            <a:srgbClr val="000099"/>
                          </a:solidFill>
                          <a:effectLst/>
                          <a:latin typeface="Times New Roman" panose="02020503050405090304" pitchFamily="18" charset="0"/>
                          <a:ea typeface="黑体" panose="02010609060101010101" pitchFamily="49" charset="-122"/>
                          <a:cs typeface="Times New Roman" panose="02020503050405090304" pitchFamily="18" charset="0"/>
                        </a:rPr>
                        <a:t>SIMP  </a:t>
                      </a:r>
                      <a:r>
                        <a:rPr kumimoji="0" lang="en-US" altLang="zh-CN" sz="1800" b="1" i="0" u="none" strike="noStrike" cap="none" normalizeH="0" baseline="0" dirty="0">
                          <a:ln>
                            <a:noFill/>
                          </a:ln>
                          <a:solidFill>
                            <a:srgbClr val="000099"/>
                          </a:solidFill>
                          <a:effectLst/>
                          <a:latin typeface="Times New Roman" panose="02020503050405090304" pitchFamily="18" charset="0"/>
                          <a:ea typeface="黑体" panose="02010609060101010101" pitchFamily="49" charset="-122"/>
                          <a:cs typeface="Times New Roman" panose="02020503050405090304" pitchFamily="18" charset="0"/>
                          <a:sym typeface="SymbolPS" pitchFamily="18" charset="2"/>
                        </a:rPr>
                        <a:t>&gt; </a:t>
                      </a:r>
                      <a:r>
                        <a:rPr kumimoji="0" lang="en-US" altLang="zh-CN" sz="1800" b="1" i="0" u="none" strike="noStrike" cap="none" normalizeH="0" baseline="0" dirty="0">
                          <a:ln>
                            <a:noFill/>
                          </a:ln>
                          <a:solidFill>
                            <a:schemeClr val="hlink"/>
                          </a:solidFill>
                          <a:effectLst/>
                          <a:latin typeface="Times New Roman" panose="02020503050405090304" pitchFamily="18" charset="0"/>
                          <a:ea typeface="黑体" panose="02010609060101010101" pitchFamily="49" charset="-122"/>
                          <a:cs typeface="Times New Roman" panose="02020503050405090304" pitchFamily="18" charset="0"/>
                        </a:rPr>
                        <a:t>T91</a:t>
                      </a:r>
                      <a:r>
                        <a:rPr kumimoji="0" lang="en-US" altLang="zh-CN" sz="1800" b="1" i="0" u="none" strike="noStrike" cap="none" normalizeH="0" baseline="0" dirty="0">
                          <a:ln>
                            <a:noFill/>
                          </a:ln>
                          <a:solidFill>
                            <a:srgbClr val="000099"/>
                          </a:solidFill>
                          <a:effectLst/>
                          <a:latin typeface="Times New Roman" panose="02020503050405090304" pitchFamily="18" charset="0"/>
                          <a:ea typeface="黑体" panose="02010609060101010101" pitchFamily="49" charset="-122"/>
                          <a:cs typeface="Times New Roman" panose="02020503050405090304" pitchFamily="18" charset="0"/>
                          <a:sym typeface="SymbolPS" pitchFamily="18" charset="2"/>
                        </a:rPr>
                        <a:t>  </a:t>
                      </a:r>
                      <a:r>
                        <a:rPr kumimoji="0" lang="en-US" altLang="zh-CN" sz="1800" b="1" i="0" u="none" strike="noStrike" cap="none" normalizeH="0" baseline="0" dirty="0">
                          <a:ln>
                            <a:noFill/>
                          </a:ln>
                          <a:solidFill>
                            <a:srgbClr val="000099"/>
                          </a:solidFill>
                          <a:effectLst/>
                          <a:latin typeface="Times New Roman" panose="02020503050405090304" pitchFamily="18" charset="0"/>
                          <a:ea typeface="黑体" panose="02010609060101010101" pitchFamily="49" charset="-122"/>
                          <a:cs typeface="Times New Roman" panose="02020503050405090304" pitchFamily="18" charset="0"/>
                        </a:rPr>
                        <a:t>&gt;  </a:t>
                      </a:r>
                      <a:r>
                        <a:rPr kumimoji="0" lang="en-US" altLang="zh-CN" sz="1800" b="1" i="0" u="none" strike="noStrike" cap="none" normalizeH="0" baseline="0" dirty="0">
                          <a:ln>
                            <a:noFill/>
                          </a:ln>
                          <a:solidFill>
                            <a:schemeClr val="hlink"/>
                          </a:solidFill>
                          <a:effectLst/>
                          <a:latin typeface="Times New Roman" panose="02020503050405090304" pitchFamily="18" charset="0"/>
                          <a:ea typeface="黑体" panose="02010609060101010101" pitchFamily="49" charset="-122"/>
                          <a:cs typeface="Times New Roman" panose="02020503050405090304" pitchFamily="18" charset="0"/>
                          <a:sym typeface="SymbolPS" pitchFamily="18" charset="2"/>
                        </a:rPr>
                        <a:t>RAFM</a:t>
                      </a:r>
                      <a:endParaRPr kumimoji="0" lang="zh-CN" altLang="en-US" sz="1800" b="1" i="0" u="none" strike="noStrike" cap="none" normalizeH="0" baseline="0" dirty="0">
                        <a:ln>
                          <a:noFill/>
                        </a:ln>
                        <a:solidFill>
                          <a:schemeClr val="hlink"/>
                        </a:solidFill>
                        <a:effectLst/>
                        <a:latin typeface="Times New Roman" panose="02020503050405090304" pitchFamily="18" charset="0"/>
                        <a:ea typeface="黑体" panose="02010609060101010101" pitchFamily="49" charset="-122"/>
                        <a:cs typeface="Times New Roman" panose="02020503050405090304" pitchFamily="18" charset="0"/>
                      </a:endParaRPr>
                    </a:p>
                  </a:txBody>
                  <a:tcPr marL="72008" marR="72008" marT="17994" marB="17994" anchor="ctr" horzOverflow="overflow">
                    <a:lnL w="12700" cap="flat" cmpd="sng" algn="ctr">
                      <a:solidFill>
                        <a:schemeClr val="bg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FF"/>
                    </a:solidFill>
                  </a:tcPr>
                </a:tc>
              </a:tr>
              <a:tr h="720892">
                <a:tc>
                  <a:txBody>
                    <a:bodyPr/>
                    <a:lstStyle/>
                    <a:p>
                      <a:pPr marL="419100" marR="0" lvl="0" indent="-419100" algn="l" defTabSz="914400" rtl="0" eaLnBrk="0" fontAlgn="base" latinLnBrk="0" hangingPunct="0">
                        <a:lnSpc>
                          <a:spcPct val="100000"/>
                        </a:lnSpc>
                        <a:spcBef>
                          <a:spcPct val="0"/>
                        </a:spcBef>
                        <a:spcAft>
                          <a:spcPct val="0"/>
                        </a:spcAft>
                        <a:buClrTx/>
                        <a:buSzTx/>
                        <a:buFont typeface="Wingdings 2" panose="05020102010507070707" pitchFamily="18" charset="2"/>
                        <a:buNone/>
                        <a:defRPr/>
                      </a:pPr>
                      <a:r>
                        <a:rPr kumimoji="0" lang="en-US" altLang="zh-CN" sz="1800" b="1" i="0" u="none" strike="noStrike" cap="none" normalizeH="0" baseline="0" dirty="0">
                          <a:ln>
                            <a:noFill/>
                          </a:ln>
                          <a:solidFill>
                            <a:srgbClr val="003366"/>
                          </a:solidFill>
                          <a:effectLst/>
                          <a:latin typeface="Times New Roman" panose="02020503050405090304" pitchFamily="18" charset="0"/>
                          <a:ea typeface="黑体" panose="02010609060101010101" pitchFamily="49" charset="-122"/>
                          <a:cs typeface="Times New Roman" panose="02020503050405090304" pitchFamily="18" charset="0"/>
                        </a:rPr>
                        <a:t>SC water corrosion resistance </a:t>
                      </a:r>
                      <a:r>
                        <a:rPr kumimoji="0" lang="en-US" altLang="zh-CN" sz="1800" b="1" i="0" u="none" strike="noStrike" kern="1200" cap="none" normalizeH="0" baseline="0" dirty="0">
                          <a:ln>
                            <a:noFill/>
                          </a:ln>
                          <a:solidFill>
                            <a:srgbClr val="003366"/>
                          </a:solidFill>
                          <a:effectLst/>
                          <a:latin typeface="Times New Roman" panose="02020503050405090304" pitchFamily="18" charset="0"/>
                          <a:ea typeface="黑体" panose="02010609060101010101" pitchFamily="49" charset="-122"/>
                          <a:cs typeface="Times New Roman" panose="02020503050405090304" pitchFamily="18" charset="0"/>
                        </a:rPr>
                        <a:t>(600℃, 25Mpa, 1000h)</a:t>
                      </a:r>
                      <a:endParaRPr kumimoji="0" lang="zh-CN" altLang="en-US" sz="1800" b="1" i="0" u="none" strike="noStrike" kern="1200" cap="none" normalizeH="0" baseline="0" dirty="0">
                        <a:ln>
                          <a:noFill/>
                        </a:ln>
                        <a:solidFill>
                          <a:srgbClr val="003366"/>
                        </a:solidFill>
                        <a:effectLst/>
                        <a:latin typeface="Times New Roman" panose="02020503050405090304" pitchFamily="18" charset="0"/>
                        <a:ea typeface="黑体" panose="02010609060101010101" pitchFamily="49" charset="-122"/>
                        <a:cs typeface="Times New Roman" panose="02020503050405090304" pitchFamily="18" charset="0"/>
                      </a:endParaRPr>
                    </a:p>
                  </a:txBody>
                  <a:tcPr marL="72008" marR="72008" marT="17994" marB="17994" anchor="ctr" horzOverflow="overflow">
                    <a:lnL w="1905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a:noFill/>
                    </a:lnTlToBr>
                    <a:lnBlToTr>
                      <a:noFill/>
                    </a:lnBlToTr>
                    <a:solidFill>
                      <a:srgbClr val="E8EEF1"/>
                    </a:solidFill>
                  </a:tcPr>
                </a:tc>
                <a:tc>
                  <a:txBody>
                    <a:bodyPr/>
                    <a:lstStyle/>
                    <a:p>
                      <a:pPr marL="0" marR="0" lvl="0" indent="0" algn="l" defTabSz="914400" rtl="0" eaLnBrk="0" fontAlgn="base" latinLnBrk="0" hangingPunct="0">
                        <a:lnSpc>
                          <a:spcPct val="100000"/>
                        </a:lnSpc>
                        <a:spcBef>
                          <a:spcPct val="0"/>
                        </a:spcBef>
                        <a:spcAft>
                          <a:spcPct val="0"/>
                        </a:spcAft>
                        <a:buClrTx/>
                        <a:buSzTx/>
                        <a:buFont typeface="Wingdings 2" panose="05020102010507070707" pitchFamily="18" charset="2"/>
                        <a:buNone/>
                        <a:defRPr/>
                      </a:pPr>
                      <a:r>
                        <a:rPr kumimoji="0" lang="en-US" altLang="zh-CN" sz="1800" b="1" i="0" u="none" strike="noStrike" cap="none" normalizeH="0" baseline="0" dirty="0">
                          <a:ln>
                            <a:noFill/>
                          </a:ln>
                          <a:solidFill>
                            <a:srgbClr val="000099"/>
                          </a:solidFill>
                          <a:effectLst/>
                          <a:latin typeface="Times New Roman" panose="02020503050405090304" pitchFamily="18" charset="0"/>
                          <a:ea typeface="黑体" panose="02010609060101010101" pitchFamily="49" charset="-122"/>
                          <a:cs typeface="Times New Roman" panose="02020503050405090304" pitchFamily="18" charset="0"/>
                        </a:rPr>
                        <a:t>SIMP </a:t>
                      </a:r>
                      <a:r>
                        <a:rPr kumimoji="0" lang="en-US" altLang="zh-CN" sz="1800" b="1" i="0" u="none" strike="noStrike" cap="none" normalizeH="0" baseline="0" dirty="0">
                          <a:ln>
                            <a:noFill/>
                          </a:ln>
                          <a:solidFill>
                            <a:srgbClr val="000099"/>
                          </a:solidFill>
                          <a:effectLst/>
                          <a:latin typeface="Times New Roman" panose="02020503050405090304" pitchFamily="18" charset="0"/>
                          <a:ea typeface="黑体" panose="02010609060101010101" pitchFamily="49" charset="-122"/>
                          <a:cs typeface="Times New Roman" panose="02020503050405090304" pitchFamily="18" charset="0"/>
                          <a:sym typeface="SymbolPS" pitchFamily="18" charset="2"/>
                        </a:rPr>
                        <a:t>&gt; </a:t>
                      </a:r>
                      <a:r>
                        <a:rPr kumimoji="0" lang="en-US" altLang="zh-CN" sz="1800" b="1" i="0" u="none" strike="noStrike" cap="none" normalizeH="0" baseline="0" dirty="0">
                          <a:ln>
                            <a:noFill/>
                          </a:ln>
                          <a:solidFill>
                            <a:schemeClr val="hlink"/>
                          </a:solidFill>
                          <a:effectLst/>
                          <a:latin typeface="Times New Roman" panose="02020503050405090304" pitchFamily="18" charset="0"/>
                          <a:ea typeface="黑体" panose="02010609060101010101" pitchFamily="49" charset="-122"/>
                          <a:cs typeface="Times New Roman" panose="02020503050405090304" pitchFamily="18" charset="0"/>
                        </a:rPr>
                        <a:t>TP347, 304</a:t>
                      </a:r>
                      <a:r>
                        <a:rPr kumimoji="0" lang="en-US" altLang="zh-CN" sz="1800" b="1" i="0" u="none" strike="noStrike" cap="none" normalizeH="0" baseline="0" dirty="0">
                          <a:ln>
                            <a:noFill/>
                          </a:ln>
                          <a:solidFill>
                            <a:srgbClr val="000099"/>
                          </a:solidFill>
                          <a:effectLst/>
                          <a:latin typeface="Times New Roman" panose="02020503050405090304" pitchFamily="18" charset="0"/>
                          <a:ea typeface="黑体" panose="02010609060101010101" pitchFamily="49" charset="-122"/>
                          <a:cs typeface="Times New Roman" panose="02020503050405090304" pitchFamily="18" charset="0"/>
                          <a:sym typeface="SymbolPS" pitchFamily="18" charset="2"/>
                        </a:rPr>
                        <a:t> </a:t>
                      </a:r>
                      <a:r>
                        <a:rPr kumimoji="0" lang="en-US" altLang="zh-CN" sz="1800" b="1" i="0" u="none" strike="noStrike" cap="none" normalizeH="0" baseline="0" dirty="0">
                          <a:ln>
                            <a:noFill/>
                          </a:ln>
                          <a:solidFill>
                            <a:srgbClr val="000099"/>
                          </a:solidFill>
                          <a:effectLst/>
                          <a:latin typeface="Times New Roman" panose="02020503050405090304" pitchFamily="18" charset="0"/>
                          <a:ea typeface="黑体" panose="02010609060101010101" pitchFamily="49" charset="-122"/>
                          <a:cs typeface="Times New Roman" panose="02020503050405090304" pitchFamily="18" charset="0"/>
                        </a:rPr>
                        <a:t> </a:t>
                      </a:r>
                      <a:endParaRPr kumimoji="0" lang="en-US" altLang="zh-CN" sz="1800" b="1" i="0" u="none" strike="noStrike" cap="none" normalizeH="0" baseline="0" dirty="0">
                        <a:ln>
                          <a:noFill/>
                        </a:ln>
                        <a:solidFill>
                          <a:srgbClr val="000099"/>
                        </a:solidFill>
                        <a:effectLst/>
                        <a:latin typeface="Times New Roman" panose="02020503050405090304" pitchFamily="18" charset="0"/>
                        <a:ea typeface="黑体" panose="02010609060101010101" pitchFamily="49" charset="-122"/>
                        <a:cs typeface="Times New Roman" panose="02020503050405090304" pitchFamily="18" charset="0"/>
                      </a:endParaRPr>
                    </a:p>
                    <a:p>
                      <a:pPr marL="0" marR="0" lvl="0" indent="0" algn="l" defTabSz="914400" rtl="0" eaLnBrk="0" fontAlgn="base" latinLnBrk="0" hangingPunct="0">
                        <a:lnSpc>
                          <a:spcPct val="100000"/>
                        </a:lnSpc>
                        <a:spcBef>
                          <a:spcPct val="0"/>
                        </a:spcBef>
                        <a:spcAft>
                          <a:spcPct val="0"/>
                        </a:spcAft>
                        <a:buClrTx/>
                        <a:buSzTx/>
                        <a:buFont typeface="Wingdings 2" panose="05020102010507070707" pitchFamily="18" charset="2"/>
                        <a:buNone/>
                        <a:defRPr/>
                      </a:pPr>
                      <a:r>
                        <a:rPr kumimoji="0" lang="en-US" altLang="zh-CN" sz="1800" b="1" i="0" u="none" strike="noStrike" cap="none" normalizeH="0" baseline="0" dirty="0">
                          <a:ln>
                            <a:noFill/>
                          </a:ln>
                          <a:solidFill>
                            <a:srgbClr val="000099"/>
                          </a:solidFill>
                          <a:effectLst/>
                          <a:latin typeface="Times New Roman" panose="02020503050405090304" pitchFamily="18" charset="0"/>
                          <a:ea typeface="黑体" panose="02010609060101010101" pitchFamily="49" charset="-122"/>
                          <a:cs typeface="Times New Roman" panose="02020503050405090304" pitchFamily="18" charset="0"/>
                        </a:rPr>
                        <a:t>SIMP &gt;  </a:t>
                      </a:r>
                      <a:r>
                        <a:rPr kumimoji="0" lang="en-US" altLang="zh-CN" sz="1800" b="1" i="0" u="none" strike="noStrike" cap="none" normalizeH="0" baseline="0" dirty="0">
                          <a:ln>
                            <a:noFill/>
                          </a:ln>
                          <a:solidFill>
                            <a:schemeClr val="hlink"/>
                          </a:solidFill>
                          <a:effectLst/>
                          <a:latin typeface="Times New Roman" panose="02020503050405090304" pitchFamily="18" charset="0"/>
                          <a:ea typeface="黑体" panose="02010609060101010101" pitchFamily="49" charset="-122"/>
                          <a:cs typeface="Times New Roman" panose="02020503050405090304" pitchFamily="18" charset="0"/>
                        </a:rPr>
                        <a:t>T/P91, </a:t>
                      </a:r>
                      <a:r>
                        <a:rPr kumimoji="0" lang="en-US" altLang="zh-CN" sz="1800" b="1" i="0" u="none" strike="noStrike" cap="none" normalizeH="0" baseline="0" dirty="0">
                          <a:ln>
                            <a:noFill/>
                          </a:ln>
                          <a:solidFill>
                            <a:srgbClr val="000099"/>
                          </a:solidFill>
                          <a:effectLst/>
                          <a:latin typeface="Times New Roman" panose="02020503050405090304" pitchFamily="18" charset="0"/>
                          <a:ea typeface="黑体" panose="02010609060101010101" pitchFamily="49" charset="-122"/>
                          <a:cs typeface="Times New Roman" panose="02020503050405090304" pitchFamily="18" charset="0"/>
                        </a:rPr>
                        <a:t> </a:t>
                      </a:r>
                      <a:r>
                        <a:rPr kumimoji="0" lang="en-US" altLang="zh-CN" sz="1800" b="1" i="0" u="none" strike="noStrike" cap="none" normalizeH="0" baseline="0" dirty="0">
                          <a:ln>
                            <a:noFill/>
                          </a:ln>
                          <a:solidFill>
                            <a:schemeClr val="hlink"/>
                          </a:solidFill>
                          <a:effectLst/>
                          <a:latin typeface="Times New Roman" panose="02020503050405090304" pitchFamily="18" charset="0"/>
                          <a:ea typeface="黑体" panose="02010609060101010101" pitchFamily="49" charset="-122"/>
                          <a:cs typeface="Times New Roman" panose="02020503050405090304" pitchFamily="18" charset="0"/>
                        </a:rPr>
                        <a:t>T/P91</a:t>
                      </a:r>
                      <a:endParaRPr kumimoji="0" lang="zh-CN" altLang="en-US" sz="1800" b="1" i="0" u="none" strike="noStrike" cap="none" normalizeH="0" baseline="0" dirty="0">
                        <a:ln>
                          <a:noFill/>
                        </a:ln>
                        <a:solidFill>
                          <a:srgbClr val="9B2D1F"/>
                        </a:solidFill>
                        <a:effectLst/>
                        <a:latin typeface="Times New Roman" panose="02020503050405090304" pitchFamily="18" charset="0"/>
                        <a:ea typeface="黑体" panose="02010609060101010101" pitchFamily="49" charset="-122"/>
                        <a:cs typeface="Times New Roman" panose="02020503050405090304" pitchFamily="18" charset="0"/>
                      </a:endParaRPr>
                    </a:p>
                  </a:txBody>
                  <a:tcPr marL="72008" marR="72008" marT="17994" marB="17994" anchor="ctr" horzOverflow="overflow">
                    <a:lnL w="12700" cap="flat" cmpd="sng" algn="ctr">
                      <a:solidFill>
                        <a:schemeClr val="bg1"/>
                      </a:solidFill>
                      <a:prstDash val="solid"/>
                      <a:round/>
                      <a:headEnd type="none" w="med" len="med"/>
                      <a:tailEnd type="none" w="med" len="med"/>
                    </a:lnL>
                    <a:lnR w="19050" cap="flat" cmpd="sng" algn="ctr">
                      <a:solidFill>
                        <a:schemeClr val="accent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a:noFill/>
                    </a:lnTlToBr>
                    <a:lnBlToTr>
                      <a:noFill/>
                    </a:lnBlToTr>
                    <a:solidFill>
                      <a:srgbClr val="FFCCFF"/>
                    </a:solidFill>
                  </a:tcPr>
                </a:tc>
              </a:tr>
            </a:tbl>
          </a:graphicData>
        </a:graphic>
      </p:graphicFrame>
      <p:sp>
        <p:nvSpPr>
          <p:cNvPr id="4" name="TextBox 14"/>
          <p:cNvSpPr txBox="1">
            <a:spLocks noChangeArrowheads="1"/>
          </p:cNvSpPr>
          <p:nvPr/>
        </p:nvSpPr>
        <p:spPr bwMode="auto">
          <a:xfrm>
            <a:off x="683567" y="5567111"/>
            <a:ext cx="10944840" cy="776416"/>
          </a:xfrm>
          <a:prstGeom prst="rect">
            <a:avLst/>
          </a:prstGeom>
          <a:solidFill>
            <a:schemeClr val="bg1"/>
          </a:solidFill>
          <a:ln w="25400" algn="ctr">
            <a:solidFill>
              <a:schemeClr val="accent2"/>
            </a:solidFill>
            <a:miter lim="800000"/>
          </a:ln>
        </p:spPr>
        <p:txBody>
          <a:bodyPr wrap="square" tIns="82800" bIns="82800">
            <a:spAutoFit/>
          </a:bodyPr>
          <a:lstStyle>
            <a:lvl1pPr eaLnBrk="0" hangingPunct="0">
              <a:defRPr sz="3200">
                <a:solidFill>
                  <a:schemeClr val="tx1"/>
                </a:solidFill>
                <a:latin typeface="Calibri" pitchFamily="34" charset="0"/>
                <a:ea typeface="黑体" panose="02010609060101010101" pitchFamily="49" charset="-122"/>
              </a:defRPr>
            </a:lvl1pPr>
            <a:lvl2pPr marL="742950" indent="-285750" eaLnBrk="0" hangingPunct="0">
              <a:defRPr sz="3200">
                <a:solidFill>
                  <a:schemeClr val="tx1"/>
                </a:solidFill>
                <a:latin typeface="Calibri" pitchFamily="34" charset="0"/>
                <a:ea typeface="黑体" panose="02010609060101010101" pitchFamily="49" charset="-122"/>
              </a:defRPr>
            </a:lvl2pPr>
            <a:lvl3pPr marL="1143000" indent="-228600" eaLnBrk="0" hangingPunct="0">
              <a:defRPr sz="3200">
                <a:solidFill>
                  <a:schemeClr val="tx1"/>
                </a:solidFill>
                <a:latin typeface="Calibri" pitchFamily="34" charset="0"/>
                <a:ea typeface="黑体" panose="02010609060101010101" pitchFamily="49" charset="-122"/>
              </a:defRPr>
            </a:lvl3pPr>
            <a:lvl4pPr marL="1600200" indent="-228600" eaLnBrk="0" hangingPunct="0">
              <a:defRPr sz="3200">
                <a:solidFill>
                  <a:schemeClr val="tx1"/>
                </a:solidFill>
                <a:latin typeface="Calibri" pitchFamily="34" charset="0"/>
                <a:ea typeface="黑体" panose="02010609060101010101" pitchFamily="49" charset="-122"/>
              </a:defRPr>
            </a:lvl4pPr>
            <a:lvl5pPr marL="2057400" indent="-228600" eaLnBrk="0" hangingPunct="0">
              <a:defRPr sz="3200">
                <a:solidFill>
                  <a:schemeClr val="tx1"/>
                </a:solidFill>
                <a:latin typeface="Calibri" pitchFamily="34" charset="0"/>
                <a:ea typeface="黑体" panose="02010609060101010101" pitchFamily="49" charset="-122"/>
              </a:defRPr>
            </a:lvl5pPr>
            <a:lvl6pPr marL="2514600" indent="-228600" eaLnBrk="0" fontAlgn="base" hangingPunct="0">
              <a:spcBef>
                <a:spcPct val="0"/>
              </a:spcBef>
              <a:spcAft>
                <a:spcPct val="0"/>
              </a:spcAft>
              <a:defRPr sz="3200">
                <a:solidFill>
                  <a:schemeClr val="tx1"/>
                </a:solidFill>
                <a:latin typeface="Calibri" pitchFamily="34" charset="0"/>
                <a:ea typeface="黑体" panose="02010609060101010101" pitchFamily="49" charset="-122"/>
              </a:defRPr>
            </a:lvl6pPr>
            <a:lvl7pPr marL="2971800" indent="-228600" eaLnBrk="0" fontAlgn="base" hangingPunct="0">
              <a:spcBef>
                <a:spcPct val="0"/>
              </a:spcBef>
              <a:spcAft>
                <a:spcPct val="0"/>
              </a:spcAft>
              <a:defRPr sz="3200">
                <a:solidFill>
                  <a:schemeClr val="tx1"/>
                </a:solidFill>
                <a:latin typeface="Calibri" pitchFamily="34" charset="0"/>
                <a:ea typeface="黑体" panose="02010609060101010101" pitchFamily="49" charset="-122"/>
              </a:defRPr>
            </a:lvl7pPr>
            <a:lvl8pPr marL="3429000" indent="-228600" eaLnBrk="0" fontAlgn="base" hangingPunct="0">
              <a:spcBef>
                <a:spcPct val="0"/>
              </a:spcBef>
              <a:spcAft>
                <a:spcPct val="0"/>
              </a:spcAft>
              <a:defRPr sz="3200">
                <a:solidFill>
                  <a:schemeClr val="tx1"/>
                </a:solidFill>
                <a:latin typeface="Calibri" pitchFamily="34" charset="0"/>
                <a:ea typeface="黑体" panose="02010609060101010101" pitchFamily="49" charset="-122"/>
              </a:defRPr>
            </a:lvl8pPr>
            <a:lvl9pPr marL="3886200" indent="-228600" eaLnBrk="0" fontAlgn="base" hangingPunct="0">
              <a:spcBef>
                <a:spcPct val="0"/>
              </a:spcBef>
              <a:spcAft>
                <a:spcPct val="0"/>
              </a:spcAft>
              <a:defRPr sz="3200">
                <a:solidFill>
                  <a:schemeClr val="tx1"/>
                </a:solidFill>
                <a:latin typeface="Calibri" pitchFamily="34" charset="0"/>
                <a:ea typeface="黑体" panose="02010609060101010101" pitchFamily="49" charset="-122"/>
              </a:defRPr>
            </a:lvl9pPr>
          </a:lstStyle>
          <a:p>
            <a:pPr eaLnBrk="1" hangingPunct="1"/>
            <a:r>
              <a:rPr lang="en-US" altLang="zh-CN" sz="2000" b="1" dirty="0">
                <a:solidFill>
                  <a:srgbClr val="0000FF"/>
                </a:solidFill>
                <a:latin typeface="Times New Roman" panose="02020503050405090304" pitchFamily="18" charset="0"/>
                <a:cs typeface="Times New Roman" panose="02020503050405090304" pitchFamily="18" charset="0"/>
              </a:rPr>
              <a:t>SIMP steels irradiated at SINQ-PSI, (n/p,  </a:t>
            </a:r>
            <a:r>
              <a:rPr lang="en-US" altLang="zh-CN" sz="2000" b="1" dirty="0">
                <a:solidFill>
                  <a:srgbClr val="0000FF"/>
                </a:solidFill>
                <a:latin typeface="Times New Roman" panose="02020503050405090304" pitchFamily="18" charset="0"/>
                <a:cs typeface="Times New Roman" panose="02020503050405090304" pitchFamily="18" charset="0"/>
                <a:sym typeface="Symbol" panose="05050102010706020507" pitchFamily="18" charset="2"/>
              </a:rPr>
              <a:t> 20dpa,  2012-2014) </a:t>
            </a:r>
            <a:endParaRPr lang="en-US" altLang="zh-CN" sz="2000" b="1" dirty="0">
              <a:solidFill>
                <a:srgbClr val="0000FF"/>
              </a:solidFill>
              <a:latin typeface="Times New Roman" panose="02020503050405090304" pitchFamily="18" charset="0"/>
              <a:cs typeface="Times New Roman" panose="02020503050405090304" pitchFamily="18" charset="0"/>
              <a:sym typeface="Symbol" panose="05050102010706020507" pitchFamily="18" charset="2"/>
            </a:endParaRPr>
          </a:p>
          <a:p>
            <a:pPr eaLnBrk="1" hangingPunct="1"/>
            <a:r>
              <a:rPr lang="en-US" altLang="zh-CN" sz="2000" b="1" dirty="0">
                <a:solidFill>
                  <a:srgbClr val="0000FF"/>
                </a:solidFill>
                <a:latin typeface="Times New Roman" panose="02020503050405090304" pitchFamily="18" charset="0"/>
                <a:cs typeface="Times New Roman" panose="02020503050405090304" pitchFamily="18" charset="0"/>
                <a:sym typeface="Symbol" panose="05050102010706020507" pitchFamily="18" charset="2"/>
              </a:rPr>
              <a:t>Post Irradiation Examination (PIE) is under way, more results is coming.</a:t>
            </a:r>
            <a:endParaRPr lang="en-US" altLang="en-US" sz="2000" b="1" dirty="0">
              <a:solidFill>
                <a:srgbClr val="0000FF"/>
              </a:solidFill>
              <a:latin typeface="Times New Roman" panose="02020503050405090304" pitchFamily="18" charset="0"/>
              <a:cs typeface="Times New Roman" panose="02020503050405090304" pitchFamily="18" charset="0"/>
              <a:sym typeface="Symbol" panose="05050102010706020507" pitchFamily="18" charset="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48" name="标题 1"/>
          <p:cNvSpPr txBox="1"/>
          <p:nvPr/>
        </p:nvSpPr>
        <p:spPr bwMode="auto">
          <a:xfrm>
            <a:off x="4183459" y="848584"/>
            <a:ext cx="2494466"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Calibri" pitchFamily="34" charset="0"/>
                <a:ea typeface="黑体" panose="02010609060101010101" pitchFamily="49" charset="-122"/>
              </a:defRPr>
            </a:lvl1pPr>
            <a:lvl2pPr marL="742950" indent="-285750" eaLnBrk="0" hangingPunct="0">
              <a:defRPr sz="3200">
                <a:solidFill>
                  <a:schemeClr val="tx1"/>
                </a:solidFill>
                <a:latin typeface="Calibri" pitchFamily="34" charset="0"/>
                <a:ea typeface="黑体" panose="02010609060101010101" pitchFamily="49" charset="-122"/>
              </a:defRPr>
            </a:lvl2pPr>
            <a:lvl3pPr marL="1143000" indent="-228600" eaLnBrk="0" hangingPunct="0">
              <a:defRPr sz="3200">
                <a:solidFill>
                  <a:schemeClr val="tx1"/>
                </a:solidFill>
                <a:latin typeface="Calibri" pitchFamily="34" charset="0"/>
                <a:ea typeface="黑体" panose="02010609060101010101" pitchFamily="49" charset="-122"/>
              </a:defRPr>
            </a:lvl3pPr>
            <a:lvl4pPr marL="1600200" indent="-228600" eaLnBrk="0" hangingPunct="0">
              <a:defRPr sz="3200">
                <a:solidFill>
                  <a:schemeClr val="tx1"/>
                </a:solidFill>
                <a:latin typeface="Calibri" pitchFamily="34" charset="0"/>
                <a:ea typeface="黑体" panose="02010609060101010101" pitchFamily="49" charset="-122"/>
              </a:defRPr>
            </a:lvl4pPr>
            <a:lvl5pPr marL="2057400" indent="-228600" eaLnBrk="0" hangingPunct="0">
              <a:defRPr sz="3200">
                <a:solidFill>
                  <a:schemeClr val="tx1"/>
                </a:solidFill>
                <a:latin typeface="Calibri" pitchFamily="34" charset="0"/>
                <a:ea typeface="黑体" panose="02010609060101010101" pitchFamily="49" charset="-122"/>
              </a:defRPr>
            </a:lvl5pPr>
            <a:lvl6pPr marL="2514600" indent="-228600" eaLnBrk="0" fontAlgn="base" hangingPunct="0">
              <a:spcBef>
                <a:spcPct val="0"/>
              </a:spcBef>
              <a:spcAft>
                <a:spcPct val="0"/>
              </a:spcAft>
              <a:defRPr sz="3200">
                <a:solidFill>
                  <a:schemeClr val="tx1"/>
                </a:solidFill>
                <a:latin typeface="Calibri" pitchFamily="34" charset="0"/>
                <a:ea typeface="黑体" panose="02010609060101010101" pitchFamily="49" charset="-122"/>
              </a:defRPr>
            </a:lvl6pPr>
            <a:lvl7pPr marL="2971800" indent="-228600" eaLnBrk="0" fontAlgn="base" hangingPunct="0">
              <a:spcBef>
                <a:spcPct val="0"/>
              </a:spcBef>
              <a:spcAft>
                <a:spcPct val="0"/>
              </a:spcAft>
              <a:defRPr sz="3200">
                <a:solidFill>
                  <a:schemeClr val="tx1"/>
                </a:solidFill>
                <a:latin typeface="Calibri" pitchFamily="34" charset="0"/>
                <a:ea typeface="黑体" panose="02010609060101010101" pitchFamily="49" charset="-122"/>
              </a:defRPr>
            </a:lvl7pPr>
            <a:lvl8pPr marL="3429000" indent="-228600" eaLnBrk="0" fontAlgn="base" hangingPunct="0">
              <a:spcBef>
                <a:spcPct val="0"/>
              </a:spcBef>
              <a:spcAft>
                <a:spcPct val="0"/>
              </a:spcAft>
              <a:defRPr sz="3200">
                <a:solidFill>
                  <a:schemeClr val="tx1"/>
                </a:solidFill>
                <a:latin typeface="Calibri" pitchFamily="34" charset="0"/>
                <a:ea typeface="黑体" panose="02010609060101010101" pitchFamily="49" charset="-122"/>
              </a:defRPr>
            </a:lvl8pPr>
            <a:lvl9pPr marL="3886200" indent="-228600" eaLnBrk="0" fontAlgn="base" hangingPunct="0">
              <a:spcBef>
                <a:spcPct val="0"/>
              </a:spcBef>
              <a:spcAft>
                <a:spcPct val="0"/>
              </a:spcAft>
              <a:defRPr sz="3200">
                <a:solidFill>
                  <a:schemeClr val="tx1"/>
                </a:solidFill>
                <a:latin typeface="Calibri" pitchFamily="34" charset="0"/>
                <a:ea typeface="黑体" panose="02010609060101010101" pitchFamily="49" charset="-122"/>
              </a:defRPr>
            </a:lvl9pPr>
          </a:lstStyle>
          <a:p>
            <a:pPr>
              <a:buClr>
                <a:srgbClr val="FF0000"/>
              </a:buClr>
              <a:buFont typeface="Wingdings" panose="05000000000000000000" pitchFamily="2" charset="2"/>
              <a:buChar char="Ø"/>
            </a:pPr>
            <a:r>
              <a:rPr lang="zh-CN" altLang="en-US" sz="2400" b="1" dirty="0">
                <a:solidFill>
                  <a:srgbClr val="C00000"/>
                </a:solidFill>
                <a:latin typeface="Arial" panose="020B0604020202090204" pitchFamily="34" charset="0"/>
                <a:cs typeface="Arial" panose="020B0604020202090204" pitchFamily="34" charset="0"/>
              </a:rPr>
              <a:t> </a:t>
            </a:r>
            <a:r>
              <a:rPr lang="en-US" altLang="zh-CN" sz="2400" b="1" dirty="0">
                <a:solidFill>
                  <a:srgbClr val="C00000"/>
                </a:solidFill>
                <a:latin typeface="Arial" panose="020B0604020202090204" pitchFamily="34" charset="0"/>
                <a:cs typeface="Arial" panose="020B0604020202090204" pitchFamily="34" charset="0"/>
              </a:rPr>
              <a:t>Panel / plate</a:t>
            </a:r>
            <a:endParaRPr lang="zh-CN" altLang="en-US" sz="2400" b="1" dirty="0">
              <a:solidFill>
                <a:srgbClr val="C00000"/>
              </a:solidFill>
              <a:latin typeface="Arial" panose="020B0604020202090204" pitchFamily="34" charset="0"/>
              <a:cs typeface="Arial" panose="020B0604020202090204" pitchFamily="34" charset="0"/>
            </a:endParaRPr>
          </a:p>
        </p:txBody>
      </p:sp>
      <p:grpSp>
        <p:nvGrpSpPr>
          <p:cNvPr id="22535" name="Group 26"/>
          <p:cNvGrpSpPr/>
          <p:nvPr/>
        </p:nvGrpSpPr>
        <p:grpSpPr bwMode="auto">
          <a:xfrm>
            <a:off x="397867" y="1062753"/>
            <a:ext cx="6280059" cy="5225015"/>
            <a:chOff x="9" y="2734"/>
            <a:chExt cx="3497" cy="2925"/>
          </a:xfrm>
        </p:grpSpPr>
        <p:sp>
          <p:nvSpPr>
            <p:cNvPr id="34" name="标题 1"/>
            <p:cNvSpPr txBox="1"/>
            <p:nvPr/>
          </p:nvSpPr>
          <p:spPr>
            <a:xfrm>
              <a:off x="9" y="2734"/>
              <a:ext cx="2495" cy="315"/>
            </a:xfrm>
            <a:prstGeom prst="rect">
              <a:avLst/>
            </a:prstGeom>
          </p:spPr>
          <p:txBody>
            <a:bodyPr/>
            <a:lstStyle/>
            <a:p>
              <a:pPr marL="342900" indent="-342900" eaLnBrk="0" hangingPunct="0">
                <a:buClr>
                  <a:srgbClr val="FF0000"/>
                </a:buClr>
                <a:buFont typeface="Wingdings" panose="05000000000000000000" pitchFamily="2" charset="2"/>
                <a:buChar char="Ø"/>
                <a:defRPr/>
              </a:pPr>
              <a:r>
                <a:rPr lang="zh-CN" altLang="en-US" sz="2400" b="1" dirty="0">
                  <a:solidFill>
                    <a:srgbClr val="C00000"/>
                  </a:solidFill>
                  <a:cs typeface="Arial" panose="020B0604020202090204" pitchFamily="34" charset="0"/>
                </a:rPr>
                <a:t> </a:t>
              </a:r>
              <a:r>
                <a:rPr lang="en-US" altLang="zh-CN" sz="2400" b="1" dirty="0">
                  <a:solidFill>
                    <a:srgbClr val="C00000"/>
                  </a:solidFill>
                  <a:cs typeface="Arial" panose="020B0604020202090204" pitchFamily="34" charset="0"/>
                </a:rPr>
                <a:t>Tubes/pipes</a:t>
              </a:r>
              <a:endParaRPr lang="zh-CN" altLang="en-US" sz="2400" b="1" dirty="0">
                <a:solidFill>
                  <a:srgbClr val="C00000"/>
                </a:solidFill>
                <a:cs typeface="Arial" panose="020B0604020202090204" pitchFamily="34" charset="0"/>
              </a:endParaRPr>
            </a:p>
            <a:p>
              <a:pPr eaLnBrk="0" hangingPunct="0">
                <a:buClr>
                  <a:srgbClr val="FF0000"/>
                </a:buClr>
                <a:buFont typeface="Wingdings" panose="05000000000000000000" pitchFamily="2" charset="2"/>
                <a:buChar char="Ø"/>
                <a:defRPr/>
              </a:pPr>
              <a:endParaRPr lang="zh-CN" altLang="en-US" sz="2400" kern="0" dirty="0">
                <a:solidFill>
                  <a:srgbClr val="FF0000"/>
                </a:solidFill>
                <a:ea typeface="黑体" panose="02010609060101010101" pitchFamily="49" charset="-122"/>
                <a:cs typeface="Arial" panose="020B0604020202090204" pitchFamily="34" charset="0"/>
              </a:endParaRPr>
            </a:p>
          </p:txBody>
        </p:sp>
        <p:sp>
          <p:nvSpPr>
            <p:cNvPr id="35" name="Rectangle 6"/>
            <p:cNvSpPr>
              <a:spLocks noChangeArrowheads="1"/>
            </p:cNvSpPr>
            <p:nvPr/>
          </p:nvSpPr>
          <p:spPr bwMode="auto">
            <a:xfrm>
              <a:off x="113" y="4061"/>
              <a:ext cx="1825" cy="252"/>
            </a:xfrm>
            <a:prstGeom prst="rect">
              <a:avLst/>
            </a:prstGeom>
            <a:noFill/>
            <a:ln w="9525">
              <a:noFill/>
              <a:miter lim="800000"/>
            </a:ln>
            <a:effectLst>
              <a:prstShdw prst="shdw17" dist="17961" dir="2700000">
                <a:schemeClr val="accent1">
                  <a:gamma/>
                  <a:shade val="60000"/>
                  <a:invGamma/>
                </a:schemeClr>
              </a:prstShdw>
            </a:effectLst>
          </p:spPr>
          <p:txBody>
            <a:bodyPr anchor="ctr">
              <a:spAutoFit/>
            </a:bodyPr>
            <a:lstStyle>
              <a:lvl1pPr algn="just" eaLnBrk="0" hangingPunct="0">
                <a:spcBef>
                  <a:spcPts val="1200"/>
                </a:spcBef>
                <a:buFont typeface="Wingdings 2" panose="05020102010507070707" pitchFamily="18" charset="2"/>
                <a:buChar char=""/>
                <a:defRPr sz="2600" b="1">
                  <a:solidFill>
                    <a:srgbClr val="9B2D1F"/>
                  </a:solidFill>
                  <a:latin typeface="Times New Roman" panose="02020503050405090304" pitchFamily="18" charset="0"/>
                  <a:ea typeface="SimSun" pitchFamily="2" charset="-122"/>
                  <a:cs typeface="Times New Roman" panose="02020503050405090304" pitchFamily="18" charset="0"/>
                </a:defRPr>
              </a:lvl1pPr>
              <a:lvl2pPr marL="742950" indent="-285750" algn="just" eaLnBrk="0" hangingPunct="0">
                <a:spcBef>
                  <a:spcPts val="1200"/>
                </a:spcBef>
                <a:buFont typeface="Arial" panose="020B0604020202090204" pitchFamily="34" charset="0"/>
                <a:buChar char="–"/>
                <a:defRPr sz="2200" b="1">
                  <a:solidFill>
                    <a:srgbClr val="034EA2"/>
                  </a:solidFill>
                  <a:latin typeface="Times New Roman" panose="02020503050405090304" pitchFamily="18" charset="0"/>
                  <a:ea typeface="STKaiti" panose="02010600040101010101" pitchFamily="2" charset="-122"/>
                  <a:cs typeface="Times New Roman" panose="02020503050405090304" pitchFamily="18" charset="0"/>
                </a:defRPr>
              </a:lvl2pPr>
              <a:lvl3pPr marL="1143000" indent="-228600" algn="just" eaLnBrk="0" hangingPunct="0">
                <a:spcBef>
                  <a:spcPts val="600"/>
                </a:spcBef>
                <a:buFont typeface="黑体" panose="02010609060101010101" pitchFamily="49" charset="-122"/>
                <a:buChar char="―"/>
                <a:defRPr kumimoji="1" sz="2000">
                  <a:solidFill>
                    <a:schemeClr val="tx1"/>
                  </a:solidFill>
                  <a:latin typeface="Times New Roman" panose="02020503050405090304" pitchFamily="18" charset="0"/>
                  <a:ea typeface="黑体" panose="02010609060101010101" pitchFamily="49" charset="-122"/>
                  <a:cs typeface="Times New Roman" panose="02020503050405090304" pitchFamily="18" charset="0"/>
                </a:defRPr>
              </a:lvl3pPr>
              <a:lvl4pPr marL="1600200" indent="-228600" algn="just" eaLnBrk="0" hangingPunct="0">
                <a:spcBef>
                  <a:spcPts val="300"/>
                </a:spcBef>
                <a:buFont typeface="Arial" panose="020B0604020202090204" pitchFamily="34" charset="0"/>
                <a:buChar char="–"/>
                <a:defRPr kumimoji="1" sz="2000">
                  <a:solidFill>
                    <a:schemeClr val="tx1"/>
                  </a:solidFill>
                  <a:latin typeface="Times New Roman" panose="02020503050405090304" pitchFamily="18" charset="0"/>
                  <a:ea typeface="STKaiti" panose="02010600040101010101" pitchFamily="2" charset="-122"/>
                  <a:cs typeface="Times New Roman" panose="02020503050405090304" pitchFamily="18" charset="0"/>
                </a:defRPr>
              </a:lvl4pPr>
              <a:lvl5pPr marL="2057400" indent="-228600" eaLnBrk="0" hangingPunct="0">
                <a:spcBef>
                  <a:spcPct val="20000"/>
                </a:spcBef>
                <a:buFont typeface="Arial" panose="020B0604020202090204" pitchFamily="34" charset="0"/>
                <a:buChar char="»"/>
                <a:defRPr kumimoji="1" sz="2000">
                  <a:solidFill>
                    <a:schemeClr val="tx1"/>
                  </a:solidFill>
                  <a:latin typeface="Calibri" pitchFamily="34" charset="0"/>
                  <a:ea typeface="SimSun" pitchFamily="2" charset="-122"/>
                  <a:cs typeface="STKaiti" panose="02010600040101010101" pitchFamily="2" charset="-122"/>
                </a:defRPr>
              </a:lvl5pPr>
              <a:lvl6pPr marL="2514600" indent="-228600" eaLnBrk="0" fontAlgn="base" hangingPunct="0">
                <a:spcBef>
                  <a:spcPct val="20000"/>
                </a:spcBef>
                <a:spcAft>
                  <a:spcPct val="0"/>
                </a:spcAft>
                <a:buFont typeface="Arial" panose="020B0604020202090204" pitchFamily="34" charset="0"/>
                <a:buChar char="»"/>
                <a:defRPr kumimoji="1" sz="2000">
                  <a:solidFill>
                    <a:schemeClr val="tx1"/>
                  </a:solidFill>
                  <a:latin typeface="Calibri" pitchFamily="34" charset="0"/>
                  <a:ea typeface="SimSun" pitchFamily="2" charset="-122"/>
                  <a:cs typeface="STKaiti" panose="02010600040101010101" pitchFamily="2" charset="-122"/>
                </a:defRPr>
              </a:lvl6pPr>
              <a:lvl7pPr marL="2971800" indent="-228600" eaLnBrk="0" fontAlgn="base" hangingPunct="0">
                <a:spcBef>
                  <a:spcPct val="20000"/>
                </a:spcBef>
                <a:spcAft>
                  <a:spcPct val="0"/>
                </a:spcAft>
                <a:buFont typeface="Arial" panose="020B0604020202090204" pitchFamily="34" charset="0"/>
                <a:buChar char="»"/>
                <a:defRPr kumimoji="1" sz="2000">
                  <a:solidFill>
                    <a:schemeClr val="tx1"/>
                  </a:solidFill>
                  <a:latin typeface="Calibri" pitchFamily="34" charset="0"/>
                  <a:ea typeface="SimSun" pitchFamily="2" charset="-122"/>
                  <a:cs typeface="STKaiti" panose="02010600040101010101" pitchFamily="2" charset="-122"/>
                </a:defRPr>
              </a:lvl7pPr>
              <a:lvl8pPr marL="3429000" indent="-228600" eaLnBrk="0" fontAlgn="base" hangingPunct="0">
                <a:spcBef>
                  <a:spcPct val="20000"/>
                </a:spcBef>
                <a:spcAft>
                  <a:spcPct val="0"/>
                </a:spcAft>
                <a:buFont typeface="Arial" panose="020B0604020202090204" pitchFamily="34" charset="0"/>
                <a:buChar char="»"/>
                <a:defRPr kumimoji="1" sz="2000">
                  <a:solidFill>
                    <a:schemeClr val="tx1"/>
                  </a:solidFill>
                  <a:latin typeface="Calibri" pitchFamily="34" charset="0"/>
                  <a:ea typeface="SimSun" pitchFamily="2" charset="-122"/>
                  <a:cs typeface="STKaiti" panose="02010600040101010101" pitchFamily="2" charset="-122"/>
                </a:defRPr>
              </a:lvl8pPr>
              <a:lvl9pPr marL="3886200" indent="-228600" eaLnBrk="0" fontAlgn="base" hangingPunct="0">
                <a:spcBef>
                  <a:spcPct val="20000"/>
                </a:spcBef>
                <a:spcAft>
                  <a:spcPct val="0"/>
                </a:spcAft>
                <a:buFont typeface="Arial" panose="020B0604020202090204" pitchFamily="34" charset="0"/>
                <a:buChar char="»"/>
                <a:defRPr kumimoji="1" sz="2000">
                  <a:solidFill>
                    <a:schemeClr val="tx1"/>
                  </a:solidFill>
                  <a:latin typeface="Calibri" pitchFamily="34" charset="0"/>
                  <a:ea typeface="SimSun" pitchFamily="2" charset="-122"/>
                  <a:cs typeface="STKaiti" panose="02010600040101010101" pitchFamily="2" charset="-122"/>
                </a:defRPr>
              </a:lvl9pPr>
            </a:lstStyle>
            <a:p>
              <a:pPr algn="l">
                <a:spcBef>
                  <a:spcPct val="0"/>
                </a:spcBef>
                <a:buFontTx/>
                <a:buNone/>
                <a:defRPr/>
              </a:pPr>
              <a:r>
                <a:rPr lang="en-US" altLang="zh-CN" sz="2000">
                  <a:solidFill>
                    <a:schemeClr val="tx1"/>
                  </a:solidFill>
                  <a:ea typeface="黑体" panose="02010609060101010101" pitchFamily="49" charset="-122"/>
                </a:rPr>
                <a:t>Φ</a:t>
              </a:r>
              <a:r>
                <a:rPr lang="en-US" altLang="zh-CN" sz="2000">
                  <a:solidFill>
                    <a:schemeClr val="tx1"/>
                  </a:solidFill>
                  <a:latin typeface="Calibri" pitchFamily="34" charset="0"/>
                  <a:ea typeface="黑体" panose="02010609060101010101" pitchFamily="49" charset="-122"/>
                </a:rPr>
                <a:t>60mm</a:t>
              </a:r>
              <a:r>
                <a:rPr lang="en-US" altLang="zh-CN" sz="2000">
                  <a:solidFill>
                    <a:schemeClr val="tx1"/>
                  </a:solidFill>
                  <a:ea typeface="黑体" panose="02010609060101010101" pitchFamily="49" charset="-122"/>
                </a:rPr>
                <a:t>×</a:t>
              </a:r>
              <a:r>
                <a:rPr lang="en-US" altLang="zh-CN" sz="2000">
                  <a:solidFill>
                    <a:schemeClr val="tx1"/>
                  </a:solidFill>
                  <a:latin typeface="Calibri" pitchFamily="34" charset="0"/>
                  <a:ea typeface="黑体" panose="02010609060101010101" pitchFamily="49" charset="-122"/>
                </a:rPr>
                <a:t>10mm</a:t>
              </a:r>
              <a:endParaRPr lang="en-US" altLang="zh-CN" sz="2000">
                <a:solidFill>
                  <a:schemeClr val="tx1"/>
                </a:solidFill>
                <a:latin typeface="Calibri" pitchFamily="34" charset="0"/>
                <a:ea typeface="黑体" panose="02010609060101010101" pitchFamily="49" charset="-122"/>
              </a:endParaRPr>
            </a:p>
          </p:txBody>
        </p:sp>
        <p:sp>
          <p:nvSpPr>
            <p:cNvPr id="36" name="Rectangle 7"/>
            <p:cNvSpPr>
              <a:spLocks noChangeArrowheads="1"/>
            </p:cNvSpPr>
            <p:nvPr/>
          </p:nvSpPr>
          <p:spPr bwMode="auto">
            <a:xfrm>
              <a:off x="985" y="4061"/>
              <a:ext cx="2521" cy="252"/>
            </a:xfrm>
            <a:prstGeom prst="rect">
              <a:avLst/>
            </a:prstGeom>
            <a:noFill/>
            <a:ln w="9525">
              <a:noFill/>
              <a:miter lim="800000"/>
            </a:ln>
            <a:effectLst>
              <a:prstShdw prst="shdw17" dist="17961" dir="2700000">
                <a:schemeClr val="accent1">
                  <a:gamma/>
                  <a:shade val="60000"/>
                  <a:invGamma/>
                </a:schemeClr>
              </a:prstShdw>
            </a:effectLst>
          </p:spPr>
          <p:txBody>
            <a:bodyPr anchor="ctr">
              <a:spAutoFit/>
            </a:bodyPr>
            <a:lstStyle>
              <a:lvl1pPr algn="just" eaLnBrk="0" hangingPunct="0">
                <a:spcBef>
                  <a:spcPts val="1200"/>
                </a:spcBef>
                <a:buFont typeface="Wingdings 2" panose="05020102010507070707" pitchFamily="18" charset="2"/>
                <a:buChar char=""/>
                <a:defRPr sz="2600" b="1">
                  <a:solidFill>
                    <a:srgbClr val="9B2D1F"/>
                  </a:solidFill>
                  <a:latin typeface="Times New Roman" panose="02020503050405090304" pitchFamily="18" charset="0"/>
                  <a:ea typeface="SimSun" pitchFamily="2" charset="-122"/>
                  <a:cs typeface="Times New Roman" panose="02020503050405090304" pitchFamily="18" charset="0"/>
                </a:defRPr>
              </a:lvl1pPr>
              <a:lvl2pPr marL="742950" indent="-285750" algn="just" eaLnBrk="0" hangingPunct="0">
                <a:spcBef>
                  <a:spcPts val="1200"/>
                </a:spcBef>
                <a:buFont typeface="Arial" panose="020B0604020202090204" pitchFamily="34" charset="0"/>
                <a:buChar char="–"/>
                <a:defRPr sz="2200" b="1">
                  <a:solidFill>
                    <a:srgbClr val="034EA2"/>
                  </a:solidFill>
                  <a:latin typeface="Times New Roman" panose="02020503050405090304" pitchFamily="18" charset="0"/>
                  <a:ea typeface="STKaiti" panose="02010600040101010101" pitchFamily="2" charset="-122"/>
                  <a:cs typeface="Times New Roman" panose="02020503050405090304" pitchFamily="18" charset="0"/>
                </a:defRPr>
              </a:lvl2pPr>
              <a:lvl3pPr marL="1143000" indent="-228600" algn="just" eaLnBrk="0" hangingPunct="0">
                <a:spcBef>
                  <a:spcPts val="600"/>
                </a:spcBef>
                <a:buFont typeface="黑体" panose="02010609060101010101" pitchFamily="49" charset="-122"/>
                <a:buChar char="―"/>
                <a:defRPr kumimoji="1" sz="2000">
                  <a:solidFill>
                    <a:schemeClr val="tx1"/>
                  </a:solidFill>
                  <a:latin typeface="Times New Roman" panose="02020503050405090304" pitchFamily="18" charset="0"/>
                  <a:ea typeface="黑体" panose="02010609060101010101" pitchFamily="49" charset="-122"/>
                  <a:cs typeface="Times New Roman" panose="02020503050405090304" pitchFamily="18" charset="0"/>
                </a:defRPr>
              </a:lvl3pPr>
              <a:lvl4pPr marL="1600200" indent="-228600" algn="just" eaLnBrk="0" hangingPunct="0">
                <a:spcBef>
                  <a:spcPts val="300"/>
                </a:spcBef>
                <a:buFont typeface="Arial" panose="020B0604020202090204" pitchFamily="34" charset="0"/>
                <a:buChar char="–"/>
                <a:defRPr kumimoji="1" sz="2000">
                  <a:solidFill>
                    <a:schemeClr val="tx1"/>
                  </a:solidFill>
                  <a:latin typeface="Times New Roman" panose="02020503050405090304" pitchFamily="18" charset="0"/>
                  <a:ea typeface="STKaiti" panose="02010600040101010101" pitchFamily="2" charset="-122"/>
                  <a:cs typeface="Times New Roman" panose="02020503050405090304" pitchFamily="18" charset="0"/>
                </a:defRPr>
              </a:lvl4pPr>
              <a:lvl5pPr marL="2057400" indent="-228600" eaLnBrk="0" hangingPunct="0">
                <a:spcBef>
                  <a:spcPct val="20000"/>
                </a:spcBef>
                <a:buFont typeface="Arial" panose="020B0604020202090204" pitchFamily="34" charset="0"/>
                <a:buChar char="»"/>
                <a:defRPr kumimoji="1" sz="2000">
                  <a:solidFill>
                    <a:schemeClr val="tx1"/>
                  </a:solidFill>
                  <a:latin typeface="Calibri" pitchFamily="34" charset="0"/>
                  <a:ea typeface="SimSun" pitchFamily="2" charset="-122"/>
                  <a:cs typeface="STKaiti" panose="02010600040101010101" pitchFamily="2" charset="-122"/>
                </a:defRPr>
              </a:lvl5pPr>
              <a:lvl6pPr marL="2514600" indent="-228600" eaLnBrk="0" fontAlgn="base" hangingPunct="0">
                <a:spcBef>
                  <a:spcPct val="20000"/>
                </a:spcBef>
                <a:spcAft>
                  <a:spcPct val="0"/>
                </a:spcAft>
                <a:buFont typeface="Arial" panose="020B0604020202090204" pitchFamily="34" charset="0"/>
                <a:buChar char="»"/>
                <a:defRPr kumimoji="1" sz="2000">
                  <a:solidFill>
                    <a:schemeClr val="tx1"/>
                  </a:solidFill>
                  <a:latin typeface="Calibri" pitchFamily="34" charset="0"/>
                  <a:ea typeface="SimSun" pitchFamily="2" charset="-122"/>
                  <a:cs typeface="STKaiti" panose="02010600040101010101" pitchFamily="2" charset="-122"/>
                </a:defRPr>
              </a:lvl6pPr>
              <a:lvl7pPr marL="2971800" indent="-228600" eaLnBrk="0" fontAlgn="base" hangingPunct="0">
                <a:spcBef>
                  <a:spcPct val="20000"/>
                </a:spcBef>
                <a:spcAft>
                  <a:spcPct val="0"/>
                </a:spcAft>
                <a:buFont typeface="Arial" panose="020B0604020202090204" pitchFamily="34" charset="0"/>
                <a:buChar char="»"/>
                <a:defRPr kumimoji="1" sz="2000">
                  <a:solidFill>
                    <a:schemeClr val="tx1"/>
                  </a:solidFill>
                  <a:latin typeface="Calibri" pitchFamily="34" charset="0"/>
                  <a:ea typeface="SimSun" pitchFamily="2" charset="-122"/>
                  <a:cs typeface="STKaiti" panose="02010600040101010101" pitchFamily="2" charset="-122"/>
                </a:defRPr>
              </a:lvl7pPr>
              <a:lvl8pPr marL="3429000" indent="-228600" eaLnBrk="0" fontAlgn="base" hangingPunct="0">
                <a:spcBef>
                  <a:spcPct val="20000"/>
                </a:spcBef>
                <a:spcAft>
                  <a:spcPct val="0"/>
                </a:spcAft>
                <a:buFont typeface="Arial" panose="020B0604020202090204" pitchFamily="34" charset="0"/>
                <a:buChar char="»"/>
                <a:defRPr kumimoji="1" sz="2000">
                  <a:solidFill>
                    <a:schemeClr val="tx1"/>
                  </a:solidFill>
                  <a:latin typeface="Calibri" pitchFamily="34" charset="0"/>
                  <a:ea typeface="SimSun" pitchFamily="2" charset="-122"/>
                  <a:cs typeface="STKaiti" panose="02010600040101010101" pitchFamily="2" charset="-122"/>
                </a:defRPr>
              </a:lvl8pPr>
              <a:lvl9pPr marL="3886200" indent="-228600" eaLnBrk="0" fontAlgn="base" hangingPunct="0">
                <a:spcBef>
                  <a:spcPct val="20000"/>
                </a:spcBef>
                <a:spcAft>
                  <a:spcPct val="0"/>
                </a:spcAft>
                <a:buFont typeface="Arial" panose="020B0604020202090204" pitchFamily="34" charset="0"/>
                <a:buChar char="»"/>
                <a:defRPr kumimoji="1" sz="2000">
                  <a:solidFill>
                    <a:schemeClr val="tx1"/>
                  </a:solidFill>
                  <a:latin typeface="Calibri" pitchFamily="34" charset="0"/>
                  <a:ea typeface="SimSun" pitchFamily="2" charset="-122"/>
                  <a:cs typeface="STKaiti" panose="02010600040101010101" pitchFamily="2" charset="-122"/>
                </a:defRPr>
              </a:lvl9pPr>
            </a:lstStyle>
            <a:p>
              <a:pPr algn="ctr">
                <a:spcBef>
                  <a:spcPct val="0"/>
                </a:spcBef>
                <a:buFontTx/>
                <a:buNone/>
                <a:defRPr/>
              </a:pPr>
              <a:r>
                <a:rPr lang="en-US" altLang="zh-CN" sz="2000">
                  <a:solidFill>
                    <a:schemeClr val="tx1"/>
                  </a:solidFill>
                  <a:ea typeface="黑体" panose="02010609060101010101" pitchFamily="49" charset="-122"/>
                </a:rPr>
                <a:t>Φ</a:t>
              </a:r>
              <a:r>
                <a:rPr lang="en-US" altLang="zh-CN" sz="2000">
                  <a:solidFill>
                    <a:schemeClr val="tx1"/>
                  </a:solidFill>
                  <a:latin typeface="Calibri" pitchFamily="34" charset="0"/>
                  <a:ea typeface="黑体" panose="02010609060101010101" pitchFamily="49" charset="-122"/>
                </a:rPr>
                <a:t>60mm</a:t>
              </a:r>
              <a:r>
                <a:rPr lang="en-US" altLang="zh-CN" sz="2000">
                  <a:solidFill>
                    <a:schemeClr val="tx1"/>
                  </a:solidFill>
                  <a:ea typeface="黑体" panose="02010609060101010101" pitchFamily="49" charset="-122"/>
                </a:rPr>
                <a:t>×</a:t>
              </a:r>
              <a:r>
                <a:rPr lang="en-US" altLang="zh-CN" sz="2000">
                  <a:solidFill>
                    <a:schemeClr val="tx1"/>
                  </a:solidFill>
                  <a:latin typeface="Calibri" pitchFamily="34" charset="0"/>
                  <a:ea typeface="黑体" panose="02010609060101010101" pitchFamily="49" charset="-122"/>
                </a:rPr>
                <a:t>5mm</a:t>
              </a:r>
              <a:endParaRPr lang="en-US" altLang="zh-CN" sz="2000">
                <a:solidFill>
                  <a:schemeClr val="tx1"/>
                </a:solidFill>
                <a:latin typeface="Calibri" pitchFamily="34" charset="0"/>
                <a:ea typeface="黑体" panose="02010609060101010101" pitchFamily="49" charset="-122"/>
              </a:endParaRPr>
            </a:p>
          </p:txBody>
        </p:sp>
        <p:pic>
          <p:nvPicPr>
            <p:cNvPr id="22540" name="图片 4" descr="445486910945765738"/>
            <p:cNvPicPr>
              <a:picLocks noChangeAspect="1" noChangeArrowheads="1"/>
            </p:cNvPicPr>
            <p:nvPr/>
          </p:nvPicPr>
          <p:blipFill>
            <a:blip r:embed="rId1" cstate="print"/>
            <a:srcRect/>
            <a:stretch>
              <a:fillRect/>
            </a:stretch>
          </p:blipFill>
          <p:spPr bwMode="auto">
            <a:xfrm>
              <a:off x="165" y="3051"/>
              <a:ext cx="1331" cy="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1" name="图片 12" descr="20140814_101216"/>
            <p:cNvPicPr>
              <a:picLocks noChangeAspect="1" noChangeArrowheads="1"/>
            </p:cNvPicPr>
            <p:nvPr/>
          </p:nvPicPr>
          <p:blipFill>
            <a:blip r:embed="rId2"/>
            <a:srcRect/>
            <a:stretch>
              <a:fillRect/>
            </a:stretch>
          </p:blipFill>
          <p:spPr bwMode="auto">
            <a:xfrm>
              <a:off x="1579" y="3048"/>
              <a:ext cx="1334" cy="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2" name="图片 1" descr="232268901433148676"/>
            <p:cNvPicPr>
              <a:picLocks noChangeAspect="1" noChangeArrowheads="1"/>
            </p:cNvPicPr>
            <p:nvPr/>
          </p:nvPicPr>
          <p:blipFill>
            <a:blip r:embed="rId3"/>
            <a:srcRect/>
            <a:stretch>
              <a:fillRect/>
            </a:stretch>
          </p:blipFill>
          <p:spPr bwMode="auto">
            <a:xfrm>
              <a:off x="146" y="4331"/>
              <a:ext cx="1451" cy="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7"/>
            <p:cNvSpPr>
              <a:spLocks noChangeArrowheads="1"/>
            </p:cNvSpPr>
            <p:nvPr/>
          </p:nvSpPr>
          <p:spPr bwMode="auto">
            <a:xfrm>
              <a:off x="125" y="5397"/>
              <a:ext cx="1890" cy="252"/>
            </a:xfrm>
            <a:prstGeom prst="rect">
              <a:avLst/>
            </a:prstGeom>
            <a:noFill/>
            <a:ln w="9525">
              <a:noFill/>
              <a:miter lim="800000"/>
            </a:ln>
            <a:effectLst>
              <a:prstShdw prst="shdw17" dist="17961" dir="2700000">
                <a:schemeClr val="accent1">
                  <a:gamma/>
                  <a:shade val="60000"/>
                  <a:invGamma/>
                </a:schemeClr>
              </a:prstShdw>
            </a:effectLst>
          </p:spPr>
          <p:txBody>
            <a:bodyPr anchor="ctr">
              <a:spAutoFit/>
            </a:bodyPr>
            <a:lstStyle>
              <a:lvl1pPr algn="just" eaLnBrk="0" hangingPunct="0">
                <a:spcBef>
                  <a:spcPts val="1200"/>
                </a:spcBef>
                <a:buFont typeface="Wingdings 2" panose="05020102010507070707" pitchFamily="18" charset="2"/>
                <a:buChar char=""/>
                <a:defRPr sz="2600" b="1">
                  <a:solidFill>
                    <a:srgbClr val="9B2D1F"/>
                  </a:solidFill>
                  <a:latin typeface="Times New Roman" panose="02020503050405090304" pitchFamily="18" charset="0"/>
                  <a:ea typeface="SimSun" pitchFamily="2" charset="-122"/>
                  <a:cs typeface="Times New Roman" panose="02020503050405090304" pitchFamily="18" charset="0"/>
                </a:defRPr>
              </a:lvl1pPr>
              <a:lvl2pPr marL="742950" indent="-285750" algn="just" eaLnBrk="0" hangingPunct="0">
                <a:spcBef>
                  <a:spcPts val="1200"/>
                </a:spcBef>
                <a:buFont typeface="Arial" panose="020B0604020202090204" pitchFamily="34" charset="0"/>
                <a:buChar char="–"/>
                <a:defRPr sz="2200" b="1">
                  <a:solidFill>
                    <a:srgbClr val="034EA2"/>
                  </a:solidFill>
                  <a:latin typeface="Times New Roman" panose="02020503050405090304" pitchFamily="18" charset="0"/>
                  <a:ea typeface="STKaiti" panose="02010600040101010101" pitchFamily="2" charset="-122"/>
                  <a:cs typeface="Times New Roman" panose="02020503050405090304" pitchFamily="18" charset="0"/>
                </a:defRPr>
              </a:lvl2pPr>
              <a:lvl3pPr marL="1143000" indent="-228600" algn="just" eaLnBrk="0" hangingPunct="0">
                <a:spcBef>
                  <a:spcPts val="600"/>
                </a:spcBef>
                <a:buFont typeface="黑体" panose="02010609060101010101" pitchFamily="49" charset="-122"/>
                <a:buChar char="―"/>
                <a:defRPr kumimoji="1" sz="2000">
                  <a:solidFill>
                    <a:schemeClr val="tx1"/>
                  </a:solidFill>
                  <a:latin typeface="Times New Roman" panose="02020503050405090304" pitchFamily="18" charset="0"/>
                  <a:ea typeface="黑体" panose="02010609060101010101" pitchFamily="49" charset="-122"/>
                  <a:cs typeface="Times New Roman" panose="02020503050405090304" pitchFamily="18" charset="0"/>
                </a:defRPr>
              </a:lvl3pPr>
              <a:lvl4pPr marL="1600200" indent="-228600" algn="just" eaLnBrk="0" hangingPunct="0">
                <a:spcBef>
                  <a:spcPts val="300"/>
                </a:spcBef>
                <a:buFont typeface="Arial" panose="020B0604020202090204" pitchFamily="34" charset="0"/>
                <a:buChar char="–"/>
                <a:defRPr kumimoji="1" sz="2000">
                  <a:solidFill>
                    <a:schemeClr val="tx1"/>
                  </a:solidFill>
                  <a:latin typeface="Times New Roman" panose="02020503050405090304" pitchFamily="18" charset="0"/>
                  <a:ea typeface="STKaiti" panose="02010600040101010101" pitchFamily="2" charset="-122"/>
                  <a:cs typeface="Times New Roman" panose="02020503050405090304" pitchFamily="18" charset="0"/>
                </a:defRPr>
              </a:lvl4pPr>
              <a:lvl5pPr marL="2057400" indent="-228600" eaLnBrk="0" hangingPunct="0">
                <a:spcBef>
                  <a:spcPct val="20000"/>
                </a:spcBef>
                <a:buFont typeface="Arial" panose="020B0604020202090204" pitchFamily="34" charset="0"/>
                <a:buChar char="»"/>
                <a:defRPr kumimoji="1" sz="2000">
                  <a:solidFill>
                    <a:schemeClr val="tx1"/>
                  </a:solidFill>
                  <a:latin typeface="Calibri" pitchFamily="34" charset="0"/>
                  <a:ea typeface="SimSun" pitchFamily="2" charset="-122"/>
                  <a:cs typeface="STKaiti" panose="02010600040101010101" pitchFamily="2" charset="-122"/>
                </a:defRPr>
              </a:lvl5pPr>
              <a:lvl6pPr marL="2514600" indent="-228600" eaLnBrk="0" fontAlgn="base" hangingPunct="0">
                <a:spcBef>
                  <a:spcPct val="20000"/>
                </a:spcBef>
                <a:spcAft>
                  <a:spcPct val="0"/>
                </a:spcAft>
                <a:buFont typeface="Arial" panose="020B0604020202090204" pitchFamily="34" charset="0"/>
                <a:buChar char="»"/>
                <a:defRPr kumimoji="1" sz="2000">
                  <a:solidFill>
                    <a:schemeClr val="tx1"/>
                  </a:solidFill>
                  <a:latin typeface="Calibri" pitchFamily="34" charset="0"/>
                  <a:ea typeface="SimSun" pitchFamily="2" charset="-122"/>
                  <a:cs typeface="STKaiti" panose="02010600040101010101" pitchFamily="2" charset="-122"/>
                </a:defRPr>
              </a:lvl6pPr>
              <a:lvl7pPr marL="2971800" indent="-228600" eaLnBrk="0" fontAlgn="base" hangingPunct="0">
                <a:spcBef>
                  <a:spcPct val="20000"/>
                </a:spcBef>
                <a:spcAft>
                  <a:spcPct val="0"/>
                </a:spcAft>
                <a:buFont typeface="Arial" panose="020B0604020202090204" pitchFamily="34" charset="0"/>
                <a:buChar char="»"/>
                <a:defRPr kumimoji="1" sz="2000">
                  <a:solidFill>
                    <a:schemeClr val="tx1"/>
                  </a:solidFill>
                  <a:latin typeface="Calibri" pitchFamily="34" charset="0"/>
                  <a:ea typeface="SimSun" pitchFamily="2" charset="-122"/>
                  <a:cs typeface="STKaiti" panose="02010600040101010101" pitchFamily="2" charset="-122"/>
                </a:defRPr>
              </a:lvl7pPr>
              <a:lvl8pPr marL="3429000" indent="-228600" eaLnBrk="0" fontAlgn="base" hangingPunct="0">
                <a:spcBef>
                  <a:spcPct val="20000"/>
                </a:spcBef>
                <a:spcAft>
                  <a:spcPct val="0"/>
                </a:spcAft>
                <a:buFont typeface="Arial" panose="020B0604020202090204" pitchFamily="34" charset="0"/>
                <a:buChar char="»"/>
                <a:defRPr kumimoji="1" sz="2000">
                  <a:solidFill>
                    <a:schemeClr val="tx1"/>
                  </a:solidFill>
                  <a:latin typeface="Calibri" pitchFamily="34" charset="0"/>
                  <a:ea typeface="SimSun" pitchFamily="2" charset="-122"/>
                  <a:cs typeface="STKaiti" panose="02010600040101010101" pitchFamily="2" charset="-122"/>
                </a:defRPr>
              </a:lvl8pPr>
              <a:lvl9pPr marL="3886200" indent="-228600" eaLnBrk="0" fontAlgn="base" hangingPunct="0">
                <a:spcBef>
                  <a:spcPct val="20000"/>
                </a:spcBef>
                <a:spcAft>
                  <a:spcPct val="0"/>
                </a:spcAft>
                <a:buFont typeface="Arial" panose="020B0604020202090204" pitchFamily="34" charset="0"/>
                <a:buChar char="»"/>
                <a:defRPr kumimoji="1" sz="2000">
                  <a:solidFill>
                    <a:schemeClr val="tx1"/>
                  </a:solidFill>
                  <a:latin typeface="Calibri" pitchFamily="34" charset="0"/>
                  <a:ea typeface="SimSun" pitchFamily="2" charset="-122"/>
                  <a:cs typeface="STKaiti" panose="02010600040101010101" pitchFamily="2" charset="-122"/>
                </a:defRPr>
              </a:lvl9pPr>
            </a:lstStyle>
            <a:p>
              <a:pPr algn="l">
                <a:spcBef>
                  <a:spcPct val="0"/>
                </a:spcBef>
                <a:buFontTx/>
                <a:buNone/>
                <a:defRPr/>
              </a:pPr>
              <a:r>
                <a:rPr lang="en-US" altLang="zh-CN" sz="2000" dirty="0">
                  <a:solidFill>
                    <a:schemeClr val="tx1"/>
                  </a:solidFill>
                  <a:ea typeface="黑体" panose="02010609060101010101" pitchFamily="49" charset="-122"/>
                </a:rPr>
                <a:t>Φ</a:t>
              </a:r>
              <a:r>
                <a:rPr lang="en-US" altLang="zh-CN" sz="2000" dirty="0">
                  <a:solidFill>
                    <a:schemeClr val="tx1"/>
                  </a:solidFill>
                  <a:latin typeface="Calibri" pitchFamily="34" charset="0"/>
                  <a:ea typeface="黑体" panose="02010609060101010101" pitchFamily="49" charset="-122"/>
                </a:rPr>
                <a:t>60mm</a:t>
              </a:r>
              <a:r>
                <a:rPr lang="en-US" altLang="zh-CN" sz="2000" dirty="0">
                  <a:solidFill>
                    <a:schemeClr val="tx1"/>
                  </a:solidFill>
                  <a:ea typeface="黑体" panose="02010609060101010101" pitchFamily="49" charset="-122"/>
                </a:rPr>
                <a:t>×</a:t>
              </a:r>
              <a:r>
                <a:rPr lang="en-US" altLang="zh-CN" sz="2000" dirty="0">
                  <a:solidFill>
                    <a:schemeClr val="tx1"/>
                  </a:solidFill>
                  <a:latin typeface="Calibri" pitchFamily="34" charset="0"/>
                  <a:ea typeface="黑体" panose="02010609060101010101" pitchFamily="49" charset="-122"/>
                </a:rPr>
                <a:t>1mm</a:t>
              </a:r>
              <a:endParaRPr lang="en-US" altLang="zh-CN" sz="2000" dirty="0">
                <a:solidFill>
                  <a:schemeClr val="tx1"/>
                </a:solidFill>
                <a:latin typeface="Calibri" pitchFamily="34" charset="0"/>
                <a:ea typeface="黑体" panose="02010609060101010101" pitchFamily="49" charset="-122"/>
              </a:endParaRPr>
            </a:p>
          </p:txBody>
        </p:sp>
        <p:sp>
          <p:nvSpPr>
            <p:cNvPr id="42" name="Rectangle 8"/>
            <p:cNvSpPr>
              <a:spLocks noChangeArrowheads="1"/>
            </p:cNvSpPr>
            <p:nvPr/>
          </p:nvSpPr>
          <p:spPr bwMode="auto">
            <a:xfrm>
              <a:off x="1688" y="5407"/>
              <a:ext cx="1350" cy="252"/>
            </a:xfrm>
            <a:prstGeom prst="rect">
              <a:avLst/>
            </a:prstGeom>
            <a:noFill/>
            <a:ln w="9525">
              <a:noFill/>
              <a:miter lim="800000"/>
            </a:ln>
            <a:effectLst>
              <a:prstShdw prst="shdw17" dist="17961" dir="2700000">
                <a:schemeClr val="accent1">
                  <a:gamma/>
                  <a:shade val="60000"/>
                  <a:invGamma/>
                </a:schemeClr>
              </a:prstShdw>
            </a:effectLst>
          </p:spPr>
          <p:txBody>
            <a:bodyPr anchor="ctr">
              <a:spAutoFit/>
            </a:bodyPr>
            <a:lstStyle>
              <a:lvl1pPr algn="just" eaLnBrk="0" hangingPunct="0">
                <a:spcBef>
                  <a:spcPts val="1200"/>
                </a:spcBef>
                <a:buFont typeface="Wingdings 2" panose="05020102010507070707" pitchFamily="18" charset="2"/>
                <a:buChar char=""/>
                <a:defRPr sz="2600" b="1">
                  <a:solidFill>
                    <a:srgbClr val="9B2D1F"/>
                  </a:solidFill>
                  <a:latin typeface="Times New Roman" panose="02020503050405090304" pitchFamily="18" charset="0"/>
                  <a:ea typeface="SimSun" pitchFamily="2" charset="-122"/>
                  <a:cs typeface="Times New Roman" panose="02020503050405090304" pitchFamily="18" charset="0"/>
                </a:defRPr>
              </a:lvl1pPr>
              <a:lvl2pPr marL="742950" indent="-285750" algn="just" eaLnBrk="0" hangingPunct="0">
                <a:spcBef>
                  <a:spcPts val="1200"/>
                </a:spcBef>
                <a:buFont typeface="Arial" panose="020B0604020202090204" pitchFamily="34" charset="0"/>
                <a:buChar char="–"/>
                <a:defRPr sz="2200" b="1">
                  <a:solidFill>
                    <a:srgbClr val="034EA2"/>
                  </a:solidFill>
                  <a:latin typeface="Times New Roman" panose="02020503050405090304" pitchFamily="18" charset="0"/>
                  <a:ea typeface="STKaiti" panose="02010600040101010101" pitchFamily="2" charset="-122"/>
                  <a:cs typeface="Times New Roman" panose="02020503050405090304" pitchFamily="18" charset="0"/>
                </a:defRPr>
              </a:lvl2pPr>
              <a:lvl3pPr marL="1143000" indent="-228600" algn="just" eaLnBrk="0" hangingPunct="0">
                <a:spcBef>
                  <a:spcPts val="600"/>
                </a:spcBef>
                <a:buFont typeface="黑体" panose="02010609060101010101" pitchFamily="49" charset="-122"/>
                <a:buChar char="―"/>
                <a:defRPr kumimoji="1" sz="2000">
                  <a:solidFill>
                    <a:schemeClr val="tx1"/>
                  </a:solidFill>
                  <a:latin typeface="Times New Roman" panose="02020503050405090304" pitchFamily="18" charset="0"/>
                  <a:ea typeface="黑体" panose="02010609060101010101" pitchFamily="49" charset="-122"/>
                  <a:cs typeface="Times New Roman" panose="02020503050405090304" pitchFamily="18" charset="0"/>
                </a:defRPr>
              </a:lvl3pPr>
              <a:lvl4pPr marL="1600200" indent="-228600" algn="just" eaLnBrk="0" hangingPunct="0">
                <a:spcBef>
                  <a:spcPts val="300"/>
                </a:spcBef>
                <a:buFont typeface="Arial" panose="020B0604020202090204" pitchFamily="34" charset="0"/>
                <a:buChar char="–"/>
                <a:defRPr kumimoji="1" sz="2000">
                  <a:solidFill>
                    <a:schemeClr val="tx1"/>
                  </a:solidFill>
                  <a:latin typeface="Times New Roman" panose="02020503050405090304" pitchFamily="18" charset="0"/>
                  <a:ea typeface="STKaiti" panose="02010600040101010101" pitchFamily="2" charset="-122"/>
                  <a:cs typeface="Times New Roman" panose="02020503050405090304" pitchFamily="18" charset="0"/>
                </a:defRPr>
              </a:lvl4pPr>
              <a:lvl5pPr marL="2057400" indent="-228600" eaLnBrk="0" hangingPunct="0">
                <a:spcBef>
                  <a:spcPct val="20000"/>
                </a:spcBef>
                <a:buFont typeface="Arial" panose="020B0604020202090204" pitchFamily="34" charset="0"/>
                <a:buChar char="»"/>
                <a:defRPr kumimoji="1" sz="2000">
                  <a:solidFill>
                    <a:schemeClr val="tx1"/>
                  </a:solidFill>
                  <a:latin typeface="Calibri" pitchFamily="34" charset="0"/>
                  <a:ea typeface="SimSun" pitchFamily="2" charset="-122"/>
                  <a:cs typeface="STKaiti" panose="02010600040101010101" pitchFamily="2" charset="-122"/>
                </a:defRPr>
              </a:lvl5pPr>
              <a:lvl6pPr marL="2514600" indent="-228600" eaLnBrk="0" fontAlgn="base" hangingPunct="0">
                <a:spcBef>
                  <a:spcPct val="20000"/>
                </a:spcBef>
                <a:spcAft>
                  <a:spcPct val="0"/>
                </a:spcAft>
                <a:buFont typeface="Arial" panose="020B0604020202090204" pitchFamily="34" charset="0"/>
                <a:buChar char="»"/>
                <a:defRPr kumimoji="1" sz="2000">
                  <a:solidFill>
                    <a:schemeClr val="tx1"/>
                  </a:solidFill>
                  <a:latin typeface="Calibri" pitchFamily="34" charset="0"/>
                  <a:ea typeface="SimSun" pitchFamily="2" charset="-122"/>
                  <a:cs typeface="STKaiti" panose="02010600040101010101" pitchFamily="2" charset="-122"/>
                </a:defRPr>
              </a:lvl6pPr>
              <a:lvl7pPr marL="2971800" indent="-228600" eaLnBrk="0" fontAlgn="base" hangingPunct="0">
                <a:spcBef>
                  <a:spcPct val="20000"/>
                </a:spcBef>
                <a:spcAft>
                  <a:spcPct val="0"/>
                </a:spcAft>
                <a:buFont typeface="Arial" panose="020B0604020202090204" pitchFamily="34" charset="0"/>
                <a:buChar char="»"/>
                <a:defRPr kumimoji="1" sz="2000">
                  <a:solidFill>
                    <a:schemeClr val="tx1"/>
                  </a:solidFill>
                  <a:latin typeface="Calibri" pitchFamily="34" charset="0"/>
                  <a:ea typeface="SimSun" pitchFamily="2" charset="-122"/>
                  <a:cs typeface="STKaiti" panose="02010600040101010101" pitchFamily="2" charset="-122"/>
                </a:defRPr>
              </a:lvl7pPr>
              <a:lvl8pPr marL="3429000" indent="-228600" eaLnBrk="0" fontAlgn="base" hangingPunct="0">
                <a:spcBef>
                  <a:spcPct val="20000"/>
                </a:spcBef>
                <a:spcAft>
                  <a:spcPct val="0"/>
                </a:spcAft>
                <a:buFont typeface="Arial" panose="020B0604020202090204" pitchFamily="34" charset="0"/>
                <a:buChar char="»"/>
                <a:defRPr kumimoji="1" sz="2000">
                  <a:solidFill>
                    <a:schemeClr val="tx1"/>
                  </a:solidFill>
                  <a:latin typeface="Calibri" pitchFamily="34" charset="0"/>
                  <a:ea typeface="SimSun" pitchFamily="2" charset="-122"/>
                  <a:cs typeface="STKaiti" panose="02010600040101010101" pitchFamily="2" charset="-122"/>
                </a:defRPr>
              </a:lvl8pPr>
              <a:lvl9pPr marL="3886200" indent="-228600" eaLnBrk="0" fontAlgn="base" hangingPunct="0">
                <a:spcBef>
                  <a:spcPct val="20000"/>
                </a:spcBef>
                <a:spcAft>
                  <a:spcPct val="0"/>
                </a:spcAft>
                <a:buFont typeface="Arial" panose="020B0604020202090204" pitchFamily="34" charset="0"/>
                <a:buChar char="»"/>
                <a:defRPr kumimoji="1" sz="2000">
                  <a:solidFill>
                    <a:schemeClr val="tx1"/>
                  </a:solidFill>
                  <a:latin typeface="Calibri" pitchFamily="34" charset="0"/>
                  <a:ea typeface="SimSun" pitchFamily="2" charset="-122"/>
                  <a:cs typeface="STKaiti" panose="02010600040101010101" pitchFamily="2" charset="-122"/>
                </a:defRPr>
              </a:lvl9pPr>
            </a:lstStyle>
            <a:p>
              <a:pPr algn="l">
                <a:spcBef>
                  <a:spcPct val="0"/>
                </a:spcBef>
                <a:buFontTx/>
                <a:buNone/>
                <a:defRPr/>
              </a:pPr>
              <a:r>
                <a:rPr lang="en-US" altLang="zh-CN" sz="2000" dirty="0">
                  <a:solidFill>
                    <a:schemeClr val="tx1"/>
                  </a:solidFill>
                  <a:ea typeface="黑体" panose="02010609060101010101" pitchFamily="49" charset="-122"/>
                </a:rPr>
                <a:t>Φ</a:t>
              </a:r>
              <a:r>
                <a:rPr lang="en-US" altLang="zh-CN" sz="2000" dirty="0">
                  <a:solidFill>
                    <a:schemeClr val="tx1"/>
                  </a:solidFill>
                  <a:latin typeface="Calibri" pitchFamily="34" charset="0"/>
                  <a:ea typeface="黑体" panose="02010609060101010101" pitchFamily="49" charset="-122"/>
                </a:rPr>
                <a:t>5mm</a:t>
              </a:r>
              <a:r>
                <a:rPr lang="en-US" altLang="zh-CN" sz="2000" dirty="0">
                  <a:solidFill>
                    <a:schemeClr val="tx1"/>
                  </a:solidFill>
                  <a:ea typeface="黑体" panose="02010609060101010101" pitchFamily="49" charset="-122"/>
                </a:rPr>
                <a:t>×</a:t>
              </a:r>
              <a:r>
                <a:rPr lang="en-US" altLang="zh-CN" sz="2000" dirty="0">
                  <a:solidFill>
                    <a:schemeClr val="tx1"/>
                  </a:solidFill>
                  <a:latin typeface="Calibri" pitchFamily="34" charset="0"/>
                  <a:ea typeface="黑体" panose="02010609060101010101" pitchFamily="49" charset="-122"/>
                </a:rPr>
                <a:t>1mm</a:t>
              </a:r>
              <a:endParaRPr lang="en-US" altLang="zh-CN" sz="2000" dirty="0">
                <a:solidFill>
                  <a:schemeClr val="tx1"/>
                </a:solidFill>
                <a:latin typeface="Calibri" pitchFamily="34" charset="0"/>
                <a:ea typeface="黑体" panose="02010609060101010101" pitchFamily="49" charset="-122"/>
              </a:endParaRPr>
            </a:p>
          </p:txBody>
        </p:sp>
        <p:pic>
          <p:nvPicPr>
            <p:cNvPr id="22546" name="图片 6" descr="825291915074527402"/>
            <p:cNvPicPr>
              <a:picLocks noChangeAspect="1" noChangeArrowheads="1"/>
            </p:cNvPicPr>
            <p:nvPr/>
          </p:nvPicPr>
          <p:blipFill rotWithShape="1">
            <a:blip r:embed="rId4" cstate="print"/>
            <a:srcRect/>
            <a:stretch>
              <a:fillRect/>
            </a:stretch>
          </p:blipFill>
          <p:spPr bwMode="auto">
            <a:xfrm>
              <a:off x="1614" y="4331"/>
              <a:ext cx="1299" cy="1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4" name="图片 23"/>
          <p:cNvPicPr/>
          <p:nvPr/>
        </p:nvPicPr>
        <p:blipFill>
          <a:blip r:embed="rId5"/>
          <a:srcRect/>
          <a:stretch>
            <a:fillRect/>
          </a:stretch>
        </p:blipFill>
        <p:spPr bwMode="auto">
          <a:xfrm>
            <a:off x="7813215" y="3207597"/>
            <a:ext cx="1926622" cy="3240360"/>
          </a:xfrm>
          <a:prstGeom prst="rect">
            <a:avLst/>
          </a:prstGeom>
          <a:noFill/>
          <a:ln>
            <a:noFill/>
          </a:ln>
        </p:spPr>
      </p:pic>
      <p:pic>
        <p:nvPicPr>
          <p:cNvPr id="25" name="Picture 1" descr="d:\My Documents\Tencent Files\631619880\Image\Group\{90]DAWQ5(]QK%~IALK8L$E.jpg"/>
          <p:cNvPicPr>
            <a:picLocks noChangeAspect="1" noChangeArrowheads="1"/>
          </p:cNvPicPr>
          <p:nvPr/>
        </p:nvPicPr>
        <p:blipFill>
          <a:blip r:embed="rId6"/>
          <a:srcRect/>
          <a:stretch>
            <a:fillRect/>
          </a:stretch>
        </p:blipFill>
        <p:spPr bwMode="auto">
          <a:xfrm>
            <a:off x="6546505" y="897948"/>
            <a:ext cx="5247628" cy="1761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10"/>
          <p:cNvSpPr>
            <a:spLocks noChangeArrowheads="1"/>
          </p:cNvSpPr>
          <p:nvPr/>
        </p:nvSpPr>
        <p:spPr bwMode="auto">
          <a:xfrm>
            <a:off x="9710211" y="2277459"/>
            <a:ext cx="832665" cy="338554"/>
          </a:xfrm>
          <a:prstGeom prst="rect">
            <a:avLst/>
          </a:prstGeom>
          <a:noFill/>
          <a:ln>
            <a:noFill/>
          </a:ln>
          <a:effectLst>
            <a:prstShdw prst="shdw17" dist="17961" dir="2700000">
              <a:srgbClr val="1D6D98"/>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ctr" eaLnBrk="0" hangingPunct="0"/>
            <a:r>
              <a:rPr lang="en-US" altLang="zh-CN" sz="1600" dirty="0">
                <a:solidFill>
                  <a:schemeClr val="bg1"/>
                </a:solidFill>
                <a:latin typeface="Times New Roman" panose="02020503050405090304" pitchFamily="18" charset="0"/>
                <a:cs typeface="Times New Roman" panose="02020503050405090304" pitchFamily="18" charset="0"/>
              </a:rPr>
              <a:t>15mm</a:t>
            </a:r>
            <a:endParaRPr lang="en-US" altLang="zh-CN" sz="1600" dirty="0">
              <a:solidFill>
                <a:schemeClr val="bg1"/>
              </a:solidFill>
              <a:latin typeface="黑体" panose="02010609060101010101" pitchFamily="49" charset="-122"/>
            </a:endParaRPr>
          </a:p>
        </p:txBody>
      </p:sp>
      <p:sp>
        <p:nvSpPr>
          <p:cNvPr id="27" name="标题 1"/>
          <p:cNvSpPr txBox="1"/>
          <p:nvPr/>
        </p:nvSpPr>
        <p:spPr bwMode="auto">
          <a:xfrm>
            <a:off x="6034513" y="2682677"/>
            <a:ext cx="4914744"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Calibri" pitchFamily="34" charset="0"/>
                <a:ea typeface="黑体" panose="02010609060101010101" pitchFamily="49" charset="-122"/>
              </a:defRPr>
            </a:lvl1pPr>
            <a:lvl2pPr marL="742950" indent="-285750" eaLnBrk="0" hangingPunct="0">
              <a:defRPr sz="3200">
                <a:solidFill>
                  <a:schemeClr val="tx1"/>
                </a:solidFill>
                <a:latin typeface="Calibri" pitchFamily="34" charset="0"/>
                <a:ea typeface="黑体" panose="02010609060101010101" pitchFamily="49" charset="-122"/>
              </a:defRPr>
            </a:lvl2pPr>
            <a:lvl3pPr marL="1143000" indent="-228600" eaLnBrk="0" hangingPunct="0">
              <a:defRPr sz="3200">
                <a:solidFill>
                  <a:schemeClr val="tx1"/>
                </a:solidFill>
                <a:latin typeface="Calibri" pitchFamily="34" charset="0"/>
                <a:ea typeface="黑体" panose="02010609060101010101" pitchFamily="49" charset="-122"/>
              </a:defRPr>
            </a:lvl3pPr>
            <a:lvl4pPr marL="1600200" indent="-228600" eaLnBrk="0" hangingPunct="0">
              <a:defRPr sz="3200">
                <a:solidFill>
                  <a:schemeClr val="tx1"/>
                </a:solidFill>
                <a:latin typeface="Calibri" pitchFamily="34" charset="0"/>
                <a:ea typeface="黑体" panose="02010609060101010101" pitchFamily="49" charset="-122"/>
              </a:defRPr>
            </a:lvl4pPr>
            <a:lvl5pPr marL="2057400" indent="-228600" eaLnBrk="0" hangingPunct="0">
              <a:defRPr sz="3200">
                <a:solidFill>
                  <a:schemeClr val="tx1"/>
                </a:solidFill>
                <a:latin typeface="Calibri" pitchFamily="34" charset="0"/>
                <a:ea typeface="黑体" panose="02010609060101010101" pitchFamily="49" charset="-122"/>
              </a:defRPr>
            </a:lvl5pPr>
            <a:lvl6pPr marL="2514600" indent="-228600" eaLnBrk="0" fontAlgn="base" hangingPunct="0">
              <a:spcBef>
                <a:spcPct val="0"/>
              </a:spcBef>
              <a:spcAft>
                <a:spcPct val="0"/>
              </a:spcAft>
              <a:defRPr sz="3200">
                <a:solidFill>
                  <a:schemeClr val="tx1"/>
                </a:solidFill>
                <a:latin typeface="Calibri" pitchFamily="34" charset="0"/>
                <a:ea typeface="黑体" panose="02010609060101010101" pitchFamily="49" charset="-122"/>
              </a:defRPr>
            </a:lvl6pPr>
            <a:lvl7pPr marL="2971800" indent="-228600" eaLnBrk="0" fontAlgn="base" hangingPunct="0">
              <a:spcBef>
                <a:spcPct val="0"/>
              </a:spcBef>
              <a:spcAft>
                <a:spcPct val="0"/>
              </a:spcAft>
              <a:defRPr sz="3200">
                <a:solidFill>
                  <a:schemeClr val="tx1"/>
                </a:solidFill>
                <a:latin typeface="Calibri" pitchFamily="34" charset="0"/>
                <a:ea typeface="黑体" panose="02010609060101010101" pitchFamily="49" charset="-122"/>
              </a:defRPr>
            </a:lvl7pPr>
            <a:lvl8pPr marL="3429000" indent="-228600" eaLnBrk="0" fontAlgn="base" hangingPunct="0">
              <a:spcBef>
                <a:spcPct val="0"/>
              </a:spcBef>
              <a:spcAft>
                <a:spcPct val="0"/>
              </a:spcAft>
              <a:defRPr sz="3200">
                <a:solidFill>
                  <a:schemeClr val="tx1"/>
                </a:solidFill>
                <a:latin typeface="Calibri" pitchFamily="34" charset="0"/>
                <a:ea typeface="黑体" panose="02010609060101010101" pitchFamily="49" charset="-122"/>
              </a:defRPr>
            </a:lvl8pPr>
            <a:lvl9pPr marL="3886200" indent="-228600" eaLnBrk="0" fontAlgn="base" hangingPunct="0">
              <a:spcBef>
                <a:spcPct val="0"/>
              </a:spcBef>
              <a:spcAft>
                <a:spcPct val="0"/>
              </a:spcAft>
              <a:defRPr sz="3200">
                <a:solidFill>
                  <a:schemeClr val="tx1"/>
                </a:solidFill>
                <a:latin typeface="Calibri" pitchFamily="34" charset="0"/>
                <a:ea typeface="黑体" panose="02010609060101010101" pitchFamily="49" charset="-122"/>
              </a:defRPr>
            </a:lvl9pPr>
          </a:lstStyle>
          <a:p>
            <a:pPr>
              <a:buClr>
                <a:srgbClr val="FF0000"/>
              </a:buClr>
              <a:buFont typeface="Wingdings" panose="05000000000000000000" pitchFamily="2" charset="2"/>
              <a:buChar char="Ø"/>
            </a:pPr>
            <a:r>
              <a:rPr lang="zh-CN" altLang="en-US" sz="2400" b="1" dirty="0">
                <a:solidFill>
                  <a:srgbClr val="C00000"/>
                </a:solidFill>
                <a:latin typeface="Arial" panose="020B0604020202090204" pitchFamily="34" charset="0"/>
                <a:cs typeface="Arial" panose="020B0604020202090204" pitchFamily="34" charset="0"/>
              </a:rPr>
              <a:t> </a:t>
            </a:r>
            <a:r>
              <a:rPr lang="en-US" altLang="zh-CN" sz="2400" b="1" dirty="0">
                <a:solidFill>
                  <a:srgbClr val="C00000"/>
                </a:solidFill>
                <a:latin typeface="Arial" panose="020B0604020202090204" pitchFamily="34" charset="0"/>
                <a:cs typeface="Arial" panose="020B0604020202090204" pitchFamily="34" charset="0"/>
              </a:rPr>
              <a:t>Liquid LBE  centrifugal pump</a:t>
            </a:r>
            <a:endParaRPr lang="zh-CN" altLang="en-US" sz="2400" b="1" dirty="0">
              <a:solidFill>
                <a:srgbClr val="C00000"/>
              </a:solidFill>
              <a:latin typeface="Arial" panose="020B0604020202090204" pitchFamily="34" charset="0"/>
              <a:cs typeface="Arial" panose="020B0604020202090204" pitchFamily="34" charset="0"/>
            </a:endParaRPr>
          </a:p>
        </p:txBody>
      </p:sp>
      <p:pic>
        <p:nvPicPr>
          <p:cNvPr id="28" name="Picture 2" descr="C:\Users\pengxuelong\Desktop\2222\FRP110总装图截图-7.5.png"/>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0" b="100000" l="0" r="98492"/>
                    </a14:imgEffect>
                  </a14:imgLayer>
                </a14:imgProps>
              </a:ext>
            </a:extLst>
          </a:blip>
          <a:srcRect/>
          <a:stretch>
            <a:fillRect/>
          </a:stretch>
        </p:blipFill>
        <p:spPr bwMode="auto">
          <a:xfrm>
            <a:off x="9964317" y="3166700"/>
            <a:ext cx="2066974" cy="3246780"/>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5898630" y="3754874"/>
            <a:ext cx="1558591" cy="769441"/>
          </a:xfrm>
          <a:prstGeom prst="rect">
            <a:avLst/>
          </a:prstGeom>
        </p:spPr>
        <p:txBody>
          <a:bodyPr wrap="square" rtlCol="0">
            <a:spAutoFit/>
          </a:bodyPr>
          <a:lstStyle/>
          <a:p>
            <a:pPr algn="ctr" fontAlgn="auto">
              <a:spcAft>
                <a:spcPts val="0"/>
              </a:spcAft>
            </a:pPr>
            <a:r>
              <a:rPr lang="en-US" altLang="zh-CN" dirty="0">
                <a:cs typeface="Arial" panose="020B0604020202090204" pitchFamily="34" charset="0"/>
              </a:rPr>
              <a:t>30kW</a:t>
            </a:r>
            <a:endParaRPr lang="en-US" altLang="zh-CN" dirty="0">
              <a:cs typeface="Arial" panose="020B0604020202090204" pitchFamily="34" charset="0"/>
            </a:endParaRPr>
          </a:p>
          <a:p>
            <a:pPr algn="ctr" fontAlgn="auto">
              <a:spcAft>
                <a:spcPts val="0"/>
              </a:spcAft>
            </a:pPr>
            <a:r>
              <a:rPr lang="en-US" altLang="zh-CN" dirty="0">
                <a:cs typeface="Arial" panose="020B0604020202090204" pitchFamily="34" charset="0"/>
              </a:rPr>
              <a:t>2950r/min</a:t>
            </a:r>
            <a:endParaRPr lang="zh-CN" altLang="en-US" dirty="0">
              <a:cs typeface="Arial" panose="020B0604020202090204" pitchFamily="34" charset="0"/>
            </a:endParaRPr>
          </a:p>
        </p:txBody>
      </p:sp>
      <p:sp>
        <p:nvSpPr>
          <p:cNvPr id="3" name="文本框 2"/>
          <p:cNvSpPr txBox="1"/>
          <p:nvPr/>
        </p:nvSpPr>
        <p:spPr>
          <a:xfrm>
            <a:off x="5885238" y="5295317"/>
            <a:ext cx="2066974" cy="1107996"/>
          </a:xfrm>
          <a:prstGeom prst="rect">
            <a:avLst/>
          </a:prstGeom>
        </p:spPr>
        <p:txBody>
          <a:bodyPr wrap="square" rtlCol="0">
            <a:spAutoFit/>
          </a:bodyPr>
          <a:lstStyle/>
          <a:p>
            <a:pPr fontAlgn="auto">
              <a:spcAft>
                <a:spcPts val="0"/>
              </a:spcAft>
            </a:pPr>
            <a:r>
              <a:rPr lang="en-US" altLang="zh-CN" dirty="0">
                <a:solidFill>
                  <a:srgbClr val="0000FF"/>
                </a:solidFill>
                <a:cs typeface="Arial" panose="020B0604020202090204" pitchFamily="34" charset="0"/>
              </a:rPr>
              <a:t>The pump is currently being manufactured</a:t>
            </a:r>
            <a:endParaRPr lang="zh-CN" altLang="en-US" dirty="0">
              <a:solidFill>
                <a:srgbClr val="0000FF"/>
              </a:solidFill>
              <a:cs typeface="Arial" panose="020B0604020202090204" pitchFamily="34" charset="0"/>
            </a:endParaRPr>
          </a:p>
        </p:txBody>
      </p:sp>
      <p:sp>
        <p:nvSpPr>
          <p:cNvPr id="4" name="Title 3"/>
          <p:cNvSpPr>
            <a:spLocks noGrp="1"/>
          </p:cNvSpPr>
          <p:nvPr>
            <p:ph type="title"/>
          </p:nvPr>
        </p:nvSpPr>
        <p:spPr/>
        <p:txBody>
          <a:bodyPr/>
          <a:lstStyle/>
          <a:p>
            <a:r>
              <a:rPr lang="en-US" dirty="0">
                <a:latin typeface="+mj-lt"/>
              </a:rPr>
              <a:t>LBE</a:t>
            </a:r>
            <a:r>
              <a:rPr lang="zh-CN" altLang="en-US" dirty="0">
                <a:latin typeface="+mj-lt"/>
              </a:rPr>
              <a:t> </a:t>
            </a:r>
            <a:r>
              <a:rPr lang="en-US" altLang="zh-CN" dirty="0">
                <a:latin typeface="+mj-lt"/>
              </a:rPr>
              <a:t>Bump Prototype using SIMP</a:t>
            </a:r>
            <a:endParaRPr lang="en-US" dirty="0">
              <a:latin typeface="+mj-lt"/>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Outlines</a:t>
            </a:r>
            <a:endParaRPr lang="en-US" dirty="0">
              <a:latin typeface="+mj-lt"/>
            </a:endParaRPr>
          </a:p>
        </p:txBody>
      </p:sp>
      <p:sp>
        <p:nvSpPr>
          <p:cNvPr id="3" name="TextBox 2"/>
          <p:cNvSpPr txBox="1"/>
          <p:nvPr/>
        </p:nvSpPr>
        <p:spPr>
          <a:xfrm>
            <a:off x="1930615" y="1350416"/>
            <a:ext cx="7312721" cy="4615815"/>
          </a:xfrm>
          <a:prstGeom prst="rect">
            <a:avLst/>
          </a:prstGeom>
          <a:noFill/>
        </p:spPr>
        <p:txBody>
          <a:bodyPr wrap="square" rtlCol="0">
            <a:spAutoFit/>
          </a:bodyPr>
          <a:lstStyle/>
          <a:p>
            <a:pPr marL="342900" indent="-342900" algn="l">
              <a:lnSpc>
                <a:spcPct val="150000"/>
              </a:lnSpc>
              <a:buFont typeface="Arial" panose="020B0604020202090204" pitchFamily="34" charset="0"/>
              <a:buChar char="•"/>
            </a:pPr>
            <a:r>
              <a:rPr lang="en-US" sz="2800" b="1" dirty="0">
                <a:solidFill>
                  <a:srgbClr val="0000FF"/>
                </a:solidFill>
                <a:latin typeface="+mj-lt"/>
              </a:rPr>
              <a:t>Background of Accelerator Driven System</a:t>
            </a:r>
            <a:endParaRPr lang="en-US" sz="2800" b="1" dirty="0">
              <a:solidFill>
                <a:schemeClr val="tx1"/>
              </a:solidFill>
              <a:latin typeface="+mj-lt"/>
            </a:endParaRPr>
          </a:p>
          <a:p>
            <a:pPr marL="342900" indent="-342900">
              <a:lnSpc>
                <a:spcPct val="150000"/>
              </a:lnSpc>
              <a:buFont typeface="Arial" panose="020B0604020202090204" pitchFamily="34" charset="0"/>
              <a:buChar char="•"/>
            </a:pPr>
            <a:r>
              <a:rPr lang="en-US" sz="2800" b="1" dirty="0">
                <a:solidFill>
                  <a:srgbClr val="0000FF"/>
                </a:solidFill>
                <a:latin typeface="+mj-lt"/>
              </a:rPr>
              <a:t>Design Status of CiADS</a:t>
            </a:r>
            <a:endParaRPr lang="en-US" sz="2800" b="1" dirty="0">
              <a:solidFill>
                <a:schemeClr val="tx1"/>
              </a:solidFill>
              <a:latin typeface="+mj-lt"/>
            </a:endParaRPr>
          </a:p>
          <a:p>
            <a:pPr marL="342900" indent="-342900">
              <a:lnSpc>
                <a:spcPct val="150000"/>
              </a:lnSpc>
              <a:buFont typeface="Arial" panose="020B0604020202090204" pitchFamily="34" charset="0"/>
              <a:buChar char="•"/>
            </a:pPr>
            <a:r>
              <a:rPr lang="en-US" sz="2800" b="1" dirty="0">
                <a:solidFill>
                  <a:srgbClr val="0000FF"/>
                </a:solidFill>
                <a:latin typeface="+mj-lt"/>
              </a:rPr>
              <a:t>Progress of Prototypes</a:t>
            </a:r>
            <a:endParaRPr lang="en-US" sz="2800" b="1" dirty="0">
              <a:solidFill>
                <a:srgbClr val="0000FF"/>
              </a:solidFill>
              <a:latin typeface="+mj-lt"/>
            </a:endParaRPr>
          </a:p>
          <a:p>
            <a:pPr marL="800100" lvl="1" indent="-342900">
              <a:lnSpc>
                <a:spcPct val="150000"/>
              </a:lnSpc>
              <a:buFont typeface="Arial" panose="020B0604020202090204" pitchFamily="34" charset="0"/>
              <a:buChar char="•"/>
            </a:pPr>
            <a:r>
              <a:rPr lang="en-US" sz="2800" b="1" dirty="0">
                <a:solidFill>
                  <a:srgbClr val="0000FF"/>
                </a:solidFill>
                <a:latin typeface="+mj-lt"/>
              </a:rPr>
              <a:t>Accelerator, Target and Reactor</a:t>
            </a:r>
            <a:endParaRPr lang="en-US" sz="2800" b="1" dirty="0">
              <a:solidFill>
                <a:srgbClr val="0000FF"/>
              </a:solidFill>
              <a:latin typeface="+mj-lt"/>
            </a:endParaRPr>
          </a:p>
          <a:p>
            <a:pPr marL="800100" lvl="1" indent="-342900">
              <a:lnSpc>
                <a:spcPct val="150000"/>
              </a:lnSpc>
              <a:buFont typeface="Arial" panose="020B0604020202090204" pitchFamily="34" charset="0"/>
              <a:buChar char="•"/>
            </a:pPr>
            <a:r>
              <a:rPr lang="en-US" sz="2800" b="1" dirty="0">
                <a:solidFill>
                  <a:srgbClr val="0000FF"/>
                </a:solidFill>
                <a:latin typeface="+mj-lt"/>
              </a:rPr>
              <a:t>Material SIMP</a:t>
            </a:r>
            <a:endParaRPr lang="en-US" sz="2800" b="1" dirty="0">
              <a:solidFill>
                <a:srgbClr val="0000FF"/>
              </a:solidFill>
              <a:latin typeface="+mj-lt"/>
            </a:endParaRPr>
          </a:p>
          <a:p>
            <a:pPr marL="800100" lvl="1" indent="-342900">
              <a:lnSpc>
                <a:spcPct val="150000"/>
              </a:lnSpc>
              <a:buFont typeface="Arial" panose="020B0604020202090204" pitchFamily="34" charset="0"/>
              <a:buChar char="•"/>
            </a:pPr>
            <a:r>
              <a:rPr lang="en-US" sz="2800" b="1" dirty="0">
                <a:solidFill>
                  <a:schemeClr val="tx1"/>
                </a:solidFill>
                <a:latin typeface="+mj-lt"/>
              </a:rPr>
              <a:t>New Approach of Fuel Recycle</a:t>
            </a:r>
            <a:endParaRPr lang="en-US" sz="2800" b="1" dirty="0">
              <a:solidFill>
                <a:srgbClr val="0000FF"/>
              </a:solidFill>
              <a:latin typeface="+mj-lt"/>
            </a:endParaRPr>
          </a:p>
          <a:p>
            <a:pPr marL="342900" indent="-342900">
              <a:lnSpc>
                <a:spcPct val="150000"/>
              </a:lnSpc>
              <a:buFont typeface="Arial" panose="020B0604020202090204" pitchFamily="34" charset="0"/>
              <a:buChar char="•"/>
            </a:pPr>
            <a:r>
              <a:rPr lang="en-US" sz="2800" b="1" dirty="0">
                <a:solidFill>
                  <a:srgbClr val="0000FF"/>
                </a:solidFill>
                <a:latin typeface="+mj-lt"/>
              </a:rPr>
              <a:t>Sammary</a:t>
            </a:r>
            <a:endParaRPr lang="en-US" sz="2800" b="1" dirty="0">
              <a:solidFill>
                <a:srgbClr val="0000FF"/>
              </a:solidFill>
              <a:latin typeface="+mj-lt"/>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srcRect/>
          <a:stretch>
            <a:fillRect/>
          </a:stretch>
        </p:blipFill>
        <p:spPr bwMode="auto">
          <a:xfrm>
            <a:off x="89180" y="1073463"/>
            <a:ext cx="12013639" cy="5172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p:cNvSpPr/>
          <p:nvPr/>
        </p:nvSpPr>
        <p:spPr>
          <a:xfrm>
            <a:off x="89180" y="5478815"/>
            <a:ext cx="4947388" cy="1023742"/>
          </a:xfrm>
          <a:prstGeom prst="rect">
            <a:avLst/>
          </a:prstGeom>
        </p:spPr>
        <p:txBody>
          <a:bodyPr wrap="square">
            <a:spAutoFit/>
          </a:bodyPr>
          <a:lstStyle/>
          <a:p>
            <a:pPr marL="342900" indent="-342900">
              <a:lnSpc>
                <a:spcPct val="150000"/>
              </a:lnSpc>
              <a:buAutoNum type="arabicPeriod"/>
            </a:pPr>
            <a:r>
              <a:rPr lang="en-US" altLang="zh-CN" sz="1400" b="1" dirty="0">
                <a:solidFill>
                  <a:srgbClr val="0000FF"/>
                </a:solidFill>
                <a:latin typeface="微软雅黑" panose="020B0503020204020204" pitchFamily="34" charset="-122"/>
                <a:ea typeface="微软雅黑" panose="020B0503020204020204" pitchFamily="34" charset="-122"/>
              </a:rPr>
              <a:t>Pulverization of UO</a:t>
            </a:r>
            <a:r>
              <a:rPr lang="en-US" altLang="zh-CN" sz="1400" b="1" baseline="-25000" dirty="0">
                <a:solidFill>
                  <a:srgbClr val="0000FF"/>
                </a:solidFill>
                <a:latin typeface="微软雅黑" panose="020B0503020204020204" pitchFamily="34" charset="-122"/>
                <a:ea typeface="微软雅黑" panose="020B0503020204020204" pitchFamily="34" charset="-122"/>
              </a:rPr>
              <a:t>2</a:t>
            </a:r>
            <a:r>
              <a:rPr lang="en-US" altLang="zh-CN" sz="1400" b="1" dirty="0">
                <a:solidFill>
                  <a:srgbClr val="0000FF"/>
                </a:solidFill>
                <a:latin typeface="微软雅黑" panose="020B0503020204020204" pitchFamily="34" charset="-122"/>
                <a:ea typeface="微软雅黑" panose="020B0503020204020204" pitchFamily="34" charset="-122"/>
              </a:rPr>
              <a:t> pellets</a:t>
            </a:r>
            <a:endParaRPr lang="en-US" altLang="zh-CN" sz="1400" b="1" dirty="0">
              <a:solidFill>
                <a:srgbClr val="0000FF"/>
              </a:solidFill>
              <a:latin typeface="微软雅黑" panose="020B0503020204020204" pitchFamily="34" charset="-122"/>
              <a:ea typeface="微软雅黑" panose="020B0503020204020204" pitchFamily="34" charset="-122"/>
            </a:endParaRPr>
          </a:p>
          <a:p>
            <a:pPr marL="342900" indent="-342900">
              <a:lnSpc>
                <a:spcPct val="150000"/>
              </a:lnSpc>
              <a:buAutoNum type="arabicPeriod"/>
            </a:pPr>
            <a:r>
              <a:rPr lang="en-US" altLang="zh-CN" sz="1400" b="1" dirty="0">
                <a:solidFill>
                  <a:srgbClr val="0000FF"/>
                </a:solidFill>
                <a:latin typeface="微软雅黑" panose="020B0503020204020204" pitchFamily="34" charset="-122"/>
                <a:ea typeface="微软雅黑" panose="020B0503020204020204" pitchFamily="34" charset="-122"/>
              </a:rPr>
              <a:t>Removal of the FPs from spent nuclear fuels </a:t>
            </a:r>
            <a:endParaRPr lang="en-US" altLang="zh-CN" sz="1400" b="1" dirty="0">
              <a:solidFill>
                <a:srgbClr val="0000FF"/>
              </a:solidFill>
              <a:latin typeface="微软雅黑" panose="020B0503020204020204" pitchFamily="34" charset="-122"/>
              <a:ea typeface="微软雅黑" panose="020B0503020204020204" pitchFamily="34" charset="-122"/>
            </a:endParaRPr>
          </a:p>
          <a:p>
            <a:pPr marL="342900" indent="-342900">
              <a:lnSpc>
                <a:spcPct val="150000"/>
              </a:lnSpc>
              <a:buAutoNum type="arabicPeriod"/>
            </a:pPr>
            <a:r>
              <a:rPr lang="en-US" altLang="zh-CN" sz="1400" b="1" dirty="0">
                <a:solidFill>
                  <a:srgbClr val="0000FF"/>
                </a:solidFill>
                <a:latin typeface="微软雅黑" panose="020B0503020204020204" pitchFamily="34" charset="-122"/>
                <a:ea typeface="微软雅黑" panose="020B0503020204020204" pitchFamily="34" charset="-122"/>
              </a:rPr>
              <a:t>Preparation of ceramic nuclear fuel microspheres</a:t>
            </a:r>
            <a:endParaRPr lang="en-US" altLang="zh-CN" sz="1400" b="1" dirty="0">
              <a:solidFill>
                <a:srgbClr val="0000FF"/>
              </a:solidFill>
              <a:latin typeface="微软雅黑" panose="020B0503020204020204" pitchFamily="34" charset="-122"/>
              <a:ea typeface="微软雅黑" panose="020B0503020204020204" pitchFamily="34" charset="-122"/>
            </a:endParaRPr>
          </a:p>
        </p:txBody>
      </p:sp>
      <p:sp>
        <p:nvSpPr>
          <p:cNvPr id="6" name="流程图: 可选过程 5"/>
          <p:cNvSpPr/>
          <p:nvPr/>
        </p:nvSpPr>
        <p:spPr>
          <a:xfrm>
            <a:off x="89180" y="1073463"/>
            <a:ext cx="1328984" cy="856791"/>
          </a:xfrm>
          <a:prstGeom prst="flowChartAlternateProcess">
            <a:avLst/>
          </a:prstGeom>
          <a:solidFill>
            <a:srgbClr val="FFC000"/>
          </a:solidFill>
          <a:effectLst>
            <a:outerShdw blurRad="63500" sx="102000" sy="102000" algn="ctr" rotWithShape="0">
              <a:prstClr val="black">
                <a:alpha val="40000"/>
              </a:prstClr>
            </a:outerShdw>
          </a:effectLst>
        </p:spPr>
        <p:txBody>
          <a:bodyPr wrap="square" anchor="ctr" anchorCtr="0">
            <a:noAutofit/>
          </a:bodyPr>
          <a:lstStyle/>
          <a:p>
            <a:pPr algn="ctr"/>
            <a:r>
              <a:rPr lang="en-US" altLang="zh-CN" sz="1600" b="1" dirty="0">
                <a:solidFill>
                  <a:srgbClr val="0000FF"/>
                </a:solidFill>
                <a:latin typeface="微软雅黑" panose="020B0503020204020204" pitchFamily="34" charset="-122"/>
                <a:ea typeface="微软雅黑" panose="020B0503020204020204" pitchFamily="34" charset="-122"/>
              </a:rPr>
              <a:t>Technical route </a:t>
            </a:r>
            <a:endParaRPr lang="zh-CN" altLang="en-US" sz="1600" b="1" dirty="0">
              <a:solidFill>
                <a:srgbClr val="0000FF"/>
              </a:solidFill>
              <a:latin typeface="微软雅黑" panose="020B0503020204020204" pitchFamily="34" charset="-122"/>
              <a:ea typeface="微软雅黑" panose="020B0503020204020204" pitchFamily="34" charset="-122"/>
            </a:endParaRPr>
          </a:p>
        </p:txBody>
      </p:sp>
      <p:sp>
        <p:nvSpPr>
          <p:cNvPr id="7" name="Title 6"/>
          <p:cNvSpPr>
            <a:spLocks noGrp="1"/>
          </p:cNvSpPr>
          <p:nvPr>
            <p:ph type="title"/>
          </p:nvPr>
        </p:nvSpPr>
        <p:spPr/>
        <p:txBody>
          <a:bodyPr/>
          <a:lstStyle/>
          <a:p>
            <a:r>
              <a:rPr lang="en-US" altLang="zh-CN" dirty="0">
                <a:latin typeface="Times New Roman" panose="02020503050405090304" pitchFamily="18" charset="0"/>
                <a:cs typeface="Times New Roman" panose="02020503050405090304" pitchFamily="18" charset="0"/>
              </a:rPr>
              <a:t>Technical Route of Reprocessing &amp; Fabrication</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951987" y="894906"/>
            <a:ext cx="5834816" cy="1169038"/>
          </a:xfrm>
          <a:prstGeom prst="rect">
            <a:avLst/>
          </a:prstGeom>
        </p:spPr>
        <p:txBody>
          <a:bodyPr wrap="square">
            <a:spAutoFit/>
          </a:bodyPr>
          <a:lstStyle/>
          <a:p>
            <a:pPr>
              <a:lnSpc>
                <a:spcPct val="120000"/>
              </a:lnSpc>
            </a:pPr>
            <a:r>
              <a:rPr lang="en-US" altLang="zh-CN" sz="2000" b="1" dirty="0">
                <a:solidFill>
                  <a:srgbClr val="C00000"/>
                </a:solidFill>
                <a:latin typeface="微软雅黑" panose="020B0503020204020204" pitchFamily="34" charset="-122"/>
                <a:ea typeface="微软雅黑" panose="020B0503020204020204" pitchFamily="34" charset="-122"/>
                <a:cs typeface="Times New Roman" panose="02020503050405090304" pitchFamily="18" charset="0"/>
              </a:rPr>
              <a:t>Removal of the volatile fission products from spent fuel  by the </a:t>
            </a:r>
            <a:r>
              <a:rPr lang="en-US" altLang="zh-CN" sz="2000" b="1" dirty="0" err="1">
                <a:solidFill>
                  <a:srgbClr val="C00000"/>
                </a:solidFill>
                <a:latin typeface="微软雅黑" panose="020B0503020204020204" pitchFamily="34" charset="-122"/>
                <a:ea typeface="微软雅黑" panose="020B0503020204020204" pitchFamily="34" charset="-122"/>
                <a:cs typeface="Times New Roman" panose="02020503050405090304" pitchFamily="18" charset="0"/>
              </a:rPr>
              <a:t>Voloxidation</a:t>
            </a:r>
            <a:r>
              <a:rPr lang="en-US" altLang="zh-CN" sz="2000" b="1" dirty="0">
                <a:solidFill>
                  <a:srgbClr val="C00000"/>
                </a:solidFill>
                <a:latin typeface="微软雅黑" panose="020B0503020204020204" pitchFamily="34" charset="-122"/>
                <a:ea typeface="微软雅黑" panose="020B0503020204020204" pitchFamily="34" charset="-122"/>
                <a:cs typeface="Times New Roman" panose="02020503050405090304" pitchFamily="18" charset="0"/>
              </a:rPr>
              <a:t> Process </a:t>
            </a:r>
            <a:endParaRPr lang="en-US" altLang="zh-CN" sz="2000" b="1" dirty="0">
              <a:solidFill>
                <a:srgbClr val="C00000"/>
              </a:solidFill>
              <a:latin typeface="微软雅黑" panose="020B0503020204020204" pitchFamily="34" charset="-122"/>
              <a:ea typeface="微软雅黑" panose="020B0503020204020204" pitchFamily="34" charset="-122"/>
              <a:cs typeface="Times New Roman" panose="02020503050405090304" pitchFamily="18" charset="0"/>
            </a:endParaRPr>
          </a:p>
        </p:txBody>
      </p:sp>
      <p:graphicFrame>
        <p:nvGraphicFramePr>
          <p:cNvPr id="9" name="表格 8"/>
          <p:cNvGraphicFramePr>
            <a:graphicFrameLocks noGrp="1"/>
          </p:cNvGraphicFramePr>
          <p:nvPr/>
        </p:nvGraphicFramePr>
        <p:xfrm>
          <a:off x="6008670" y="5623761"/>
          <a:ext cx="5778135" cy="822196"/>
        </p:xfrm>
        <a:graphic>
          <a:graphicData uri="http://schemas.openxmlformats.org/drawingml/2006/table">
            <a:tbl>
              <a:tblPr firstRow="1" bandRow="1">
                <a:tableStyleId>{5C22544A-7EE6-4342-B048-85BDC9FD1C3A}</a:tableStyleId>
              </a:tblPr>
              <a:tblGrid>
                <a:gridCol w="1371403"/>
                <a:gridCol w="741953"/>
                <a:gridCol w="691711"/>
                <a:gridCol w="743267"/>
                <a:gridCol w="743267"/>
                <a:gridCol w="743267"/>
                <a:gridCol w="743267"/>
              </a:tblGrid>
              <a:tr h="304418">
                <a:tc>
                  <a:txBody>
                    <a:bodyPr/>
                    <a:lstStyle/>
                    <a:p>
                      <a:pPr algn="ctr"/>
                      <a:r>
                        <a:rPr lang="en-US" altLang="zh-CN" sz="1400" b="1" dirty="0">
                          <a:solidFill>
                            <a:schemeClr val="tx1"/>
                          </a:solidFill>
                        </a:rPr>
                        <a:t>Element</a:t>
                      </a:r>
                      <a:endParaRPr lang="zh-CN" altLang="en-US" sz="1400" b="1" dirty="0">
                        <a:solidFill>
                          <a:schemeClr val="tx1"/>
                        </a:solidFill>
                      </a:endParaRPr>
                    </a:p>
                  </a:txBody>
                  <a:tcPr marL="91458" marR="91458" marT="45529" marB="45529" anchor="ctr">
                    <a:solidFill>
                      <a:srgbClr val="92D050"/>
                    </a:solidFill>
                  </a:tcPr>
                </a:tc>
                <a:tc>
                  <a:txBody>
                    <a:bodyPr/>
                    <a:lstStyle/>
                    <a:p>
                      <a:pPr algn="ctr"/>
                      <a:r>
                        <a:rPr lang="en-US" altLang="zh-CN" sz="1400" dirty="0">
                          <a:solidFill>
                            <a:schemeClr val="tx1"/>
                          </a:solidFill>
                        </a:rPr>
                        <a:t>Mo</a:t>
                      </a:r>
                      <a:endParaRPr lang="en-US" altLang="zh-CN" sz="1400" dirty="0">
                        <a:solidFill>
                          <a:schemeClr val="tx1"/>
                        </a:solidFill>
                      </a:endParaRPr>
                    </a:p>
                  </a:txBody>
                  <a:tcPr marL="91458" marR="91458" marT="45529" marB="45529" anchor="ctr">
                    <a:solidFill>
                      <a:srgbClr val="92D050"/>
                    </a:solidFill>
                  </a:tcPr>
                </a:tc>
                <a:tc>
                  <a:txBody>
                    <a:bodyPr/>
                    <a:lstStyle/>
                    <a:p>
                      <a:pPr algn="ctr"/>
                      <a:r>
                        <a:rPr lang="en-US" altLang="zh-CN" sz="1400" dirty="0">
                          <a:solidFill>
                            <a:schemeClr val="tx1"/>
                          </a:solidFill>
                        </a:rPr>
                        <a:t>Cs</a:t>
                      </a:r>
                      <a:endParaRPr lang="zh-CN" altLang="en-US" sz="1400" dirty="0">
                        <a:solidFill>
                          <a:schemeClr val="tx1"/>
                        </a:solidFill>
                      </a:endParaRPr>
                    </a:p>
                  </a:txBody>
                  <a:tcPr marL="91458" marR="91458" marT="45529" marB="45529" anchor="ctr">
                    <a:solidFill>
                      <a:srgbClr val="92D050"/>
                    </a:solidFill>
                  </a:tcPr>
                </a:tc>
                <a:tc>
                  <a:txBody>
                    <a:bodyPr/>
                    <a:lstStyle/>
                    <a:p>
                      <a:pPr algn="ctr"/>
                      <a:r>
                        <a:rPr lang="en-US" altLang="zh-CN" sz="1400" dirty="0">
                          <a:solidFill>
                            <a:schemeClr val="tx1"/>
                          </a:solidFill>
                        </a:rPr>
                        <a:t>Ru</a:t>
                      </a:r>
                      <a:endParaRPr lang="zh-CN" altLang="en-US" sz="1400" dirty="0">
                        <a:solidFill>
                          <a:schemeClr val="tx1"/>
                        </a:solidFill>
                      </a:endParaRPr>
                    </a:p>
                  </a:txBody>
                  <a:tcPr marL="91458" marR="91458" marT="45529" marB="45529" anchor="ctr">
                    <a:solidFill>
                      <a:srgbClr val="92D050"/>
                    </a:solidFill>
                  </a:tcPr>
                </a:tc>
                <a:tc>
                  <a:txBody>
                    <a:bodyPr/>
                    <a:lstStyle/>
                    <a:p>
                      <a:pPr algn="ctr"/>
                      <a:r>
                        <a:rPr lang="en-US" altLang="zh-CN" sz="1400" dirty="0" err="1">
                          <a:solidFill>
                            <a:schemeClr val="tx1"/>
                          </a:solidFill>
                        </a:rPr>
                        <a:t>Te</a:t>
                      </a:r>
                      <a:endParaRPr lang="zh-CN" altLang="en-US" sz="1400" dirty="0">
                        <a:solidFill>
                          <a:schemeClr val="tx1"/>
                        </a:solidFill>
                      </a:endParaRPr>
                    </a:p>
                  </a:txBody>
                  <a:tcPr marL="91458" marR="91458" marT="45529" marB="45529" anchor="ctr">
                    <a:solidFill>
                      <a:srgbClr val="92D050"/>
                    </a:solidFill>
                  </a:tcPr>
                </a:tc>
                <a:tc>
                  <a:txBody>
                    <a:bodyPr/>
                    <a:lstStyle/>
                    <a:p>
                      <a:pPr algn="ctr"/>
                      <a:r>
                        <a:rPr lang="en-US" altLang="zh-CN" sz="1400" dirty="0">
                          <a:solidFill>
                            <a:schemeClr val="tx1"/>
                          </a:solidFill>
                        </a:rPr>
                        <a:t>Rh</a:t>
                      </a:r>
                      <a:endParaRPr lang="zh-CN" altLang="en-US" sz="1400" dirty="0">
                        <a:solidFill>
                          <a:schemeClr val="tx1"/>
                        </a:solidFill>
                      </a:endParaRPr>
                    </a:p>
                  </a:txBody>
                  <a:tcPr marL="91458" marR="91458" marT="45529" marB="45529" anchor="ctr">
                    <a:solidFill>
                      <a:srgbClr val="92D050"/>
                    </a:solidFill>
                  </a:tcPr>
                </a:tc>
                <a:tc>
                  <a:txBody>
                    <a:bodyPr/>
                    <a:lstStyle/>
                    <a:p>
                      <a:pPr algn="ctr"/>
                      <a:r>
                        <a:rPr lang="en-US" altLang="zh-CN" sz="1400" dirty="0">
                          <a:solidFill>
                            <a:schemeClr val="tx1"/>
                          </a:solidFill>
                        </a:rPr>
                        <a:t>Se</a:t>
                      </a:r>
                      <a:endParaRPr lang="zh-CN" altLang="en-US" sz="1400" dirty="0">
                        <a:solidFill>
                          <a:schemeClr val="tx1"/>
                        </a:solidFill>
                      </a:endParaRPr>
                    </a:p>
                  </a:txBody>
                  <a:tcPr marL="91458" marR="91458" marT="45529" marB="45529" anchor="ctr">
                    <a:solidFill>
                      <a:srgbClr val="92D050"/>
                    </a:solidFill>
                  </a:tcPr>
                </a:tc>
              </a:tr>
              <a:tr h="517778">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b="1" dirty="0">
                          <a:solidFill>
                            <a:schemeClr val="tx1"/>
                          </a:solidFill>
                        </a:rPr>
                        <a:t>Removal</a:t>
                      </a:r>
                      <a:r>
                        <a:rPr lang="en-US" altLang="zh-CN" sz="1400" dirty="0">
                          <a:solidFill>
                            <a:schemeClr val="tx1"/>
                          </a:solidFill>
                        </a:rPr>
                        <a:t>%</a:t>
                      </a:r>
                      <a:endParaRPr lang="en-US" altLang="zh-CN" sz="1400" dirty="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defRPr/>
                      </a:pPr>
                      <a:r>
                        <a:rPr lang="en-US" altLang="zh-CN" sz="1400" dirty="0">
                          <a:solidFill>
                            <a:schemeClr val="tx1"/>
                          </a:solidFill>
                        </a:rPr>
                        <a:t>(1200 </a:t>
                      </a:r>
                      <a:r>
                        <a:rPr lang="zh-CN" altLang="zh-CN" sz="1400" kern="100" dirty="0">
                          <a:effectLst/>
                        </a:rPr>
                        <a:t>℃</a:t>
                      </a:r>
                      <a:r>
                        <a:rPr lang="en-US" altLang="zh-CN" sz="1400" kern="100" dirty="0">
                          <a:effectLst/>
                        </a:rPr>
                        <a:t>)</a:t>
                      </a:r>
                      <a:endParaRPr lang="zh-CN" altLang="en-US" sz="1400" dirty="0">
                        <a:solidFill>
                          <a:schemeClr val="tx1"/>
                        </a:solidFill>
                      </a:endParaRPr>
                    </a:p>
                  </a:txBody>
                  <a:tcPr marL="91458" marR="91458" marT="45529" marB="45529" anchor="ctr">
                    <a:solidFill>
                      <a:schemeClr val="accent3">
                        <a:lumMod val="60000"/>
                        <a:lumOff val="40000"/>
                      </a:schemeClr>
                    </a:solidFill>
                  </a:tcPr>
                </a:tc>
                <a:tc>
                  <a:txBody>
                    <a:bodyPr/>
                    <a:lstStyle/>
                    <a:p>
                      <a:pPr algn="ctr"/>
                      <a:r>
                        <a:rPr lang="en-US" altLang="zh-CN" sz="1400" dirty="0">
                          <a:solidFill>
                            <a:schemeClr val="tx1"/>
                          </a:solidFill>
                        </a:rPr>
                        <a:t>95</a:t>
                      </a:r>
                      <a:endParaRPr lang="zh-CN" altLang="en-US" sz="1400" dirty="0">
                        <a:solidFill>
                          <a:schemeClr val="tx1"/>
                        </a:solidFill>
                      </a:endParaRPr>
                    </a:p>
                  </a:txBody>
                  <a:tcPr marL="91458" marR="91458" marT="45529" marB="45529" anchor="ctr">
                    <a:solidFill>
                      <a:schemeClr val="accent3">
                        <a:lumMod val="60000"/>
                        <a:lumOff val="40000"/>
                      </a:schemeClr>
                    </a:solidFill>
                  </a:tcPr>
                </a:tc>
                <a:tc>
                  <a:txBody>
                    <a:bodyPr/>
                    <a:lstStyle/>
                    <a:p>
                      <a:pPr algn="ctr"/>
                      <a:r>
                        <a:rPr lang="en-US" altLang="zh-CN" sz="1400" dirty="0">
                          <a:solidFill>
                            <a:schemeClr val="tx1"/>
                          </a:solidFill>
                        </a:rPr>
                        <a:t>90</a:t>
                      </a:r>
                      <a:endParaRPr lang="zh-CN" altLang="en-US" sz="1400" dirty="0">
                        <a:solidFill>
                          <a:schemeClr val="tx1"/>
                        </a:solidFill>
                      </a:endParaRPr>
                    </a:p>
                  </a:txBody>
                  <a:tcPr marL="91458" marR="91458" marT="45529" marB="45529" anchor="ctr">
                    <a:solidFill>
                      <a:schemeClr val="accent3">
                        <a:lumMod val="60000"/>
                        <a:lumOff val="40000"/>
                      </a:schemeClr>
                    </a:solidFill>
                  </a:tcPr>
                </a:tc>
                <a:tc>
                  <a:txBody>
                    <a:bodyPr/>
                    <a:lstStyle/>
                    <a:p>
                      <a:pPr algn="ctr"/>
                      <a:r>
                        <a:rPr lang="en-US" altLang="zh-CN" sz="1400" dirty="0">
                          <a:solidFill>
                            <a:schemeClr val="tx1"/>
                          </a:solidFill>
                        </a:rPr>
                        <a:t>~50</a:t>
                      </a:r>
                      <a:endParaRPr lang="zh-CN" altLang="en-US" sz="1400" dirty="0">
                        <a:solidFill>
                          <a:schemeClr val="tx1"/>
                        </a:solidFill>
                      </a:endParaRPr>
                    </a:p>
                  </a:txBody>
                  <a:tcPr marL="91458" marR="91458" marT="45529" marB="45529" anchor="ctr">
                    <a:solidFill>
                      <a:schemeClr val="accent3">
                        <a:lumMod val="60000"/>
                        <a:lumOff val="40000"/>
                      </a:schemeClr>
                    </a:solidFill>
                  </a:tcPr>
                </a:tc>
                <a:tc>
                  <a:txBody>
                    <a:bodyPr/>
                    <a:lstStyle/>
                    <a:p>
                      <a:pPr algn="ctr"/>
                      <a:r>
                        <a:rPr lang="en-US" altLang="zh-CN" sz="1400" dirty="0">
                          <a:solidFill>
                            <a:schemeClr val="tx1"/>
                          </a:solidFill>
                        </a:rPr>
                        <a:t>82</a:t>
                      </a:r>
                      <a:endParaRPr lang="zh-CN" altLang="en-US" sz="1400" dirty="0">
                        <a:solidFill>
                          <a:schemeClr val="tx1"/>
                        </a:solidFill>
                      </a:endParaRPr>
                    </a:p>
                  </a:txBody>
                  <a:tcPr marL="91458" marR="91458" marT="45529" marB="45529" anchor="ctr">
                    <a:solidFill>
                      <a:schemeClr val="accent3">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400" dirty="0">
                          <a:solidFill>
                            <a:schemeClr val="tx1"/>
                          </a:solidFill>
                        </a:rPr>
                        <a:t>＜</a:t>
                      </a:r>
                      <a:r>
                        <a:rPr lang="en-US" altLang="zh-CN" sz="1400" dirty="0">
                          <a:solidFill>
                            <a:schemeClr val="tx1"/>
                          </a:solidFill>
                        </a:rPr>
                        <a:t>5</a:t>
                      </a:r>
                      <a:endParaRPr lang="zh-CN" altLang="en-US" sz="1400" dirty="0">
                        <a:solidFill>
                          <a:schemeClr val="tx1"/>
                        </a:solidFill>
                      </a:endParaRPr>
                    </a:p>
                  </a:txBody>
                  <a:tcPr marL="91458" marR="91458" marT="45529" marB="45529" anchor="ctr">
                    <a:solidFill>
                      <a:schemeClr val="accent3">
                        <a:lumMod val="60000"/>
                        <a:lumOff val="40000"/>
                      </a:schemeClr>
                    </a:solidFill>
                  </a:tcPr>
                </a:tc>
                <a:tc>
                  <a:txBody>
                    <a:bodyPr/>
                    <a:lstStyle/>
                    <a:p>
                      <a:pPr algn="ctr"/>
                      <a:r>
                        <a:rPr lang="en-US" altLang="zh-CN" sz="1400" dirty="0">
                          <a:solidFill>
                            <a:schemeClr val="tx1"/>
                          </a:solidFill>
                        </a:rPr>
                        <a:t>100</a:t>
                      </a:r>
                      <a:endParaRPr lang="zh-CN" altLang="en-US" sz="1400" dirty="0">
                        <a:solidFill>
                          <a:schemeClr val="tx1"/>
                        </a:solidFill>
                      </a:endParaRPr>
                    </a:p>
                  </a:txBody>
                  <a:tcPr marL="91458" marR="91458" marT="45529" marB="45529" anchor="ctr">
                    <a:solidFill>
                      <a:schemeClr val="accent3">
                        <a:lumMod val="60000"/>
                        <a:lumOff val="40000"/>
                      </a:schemeClr>
                    </a:solidFill>
                  </a:tcPr>
                </a:tc>
              </a:tr>
            </a:tbl>
          </a:graphicData>
        </a:graphic>
      </p:graphicFrame>
      <p:pic>
        <p:nvPicPr>
          <p:cNvPr id="3074" name="Picture 2"/>
          <p:cNvPicPr>
            <a:picLocks noChangeAspect="1" noChangeArrowheads="1"/>
          </p:cNvPicPr>
          <p:nvPr/>
        </p:nvPicPr>
        <p:blipFill>
          <a:blip r:embed="rId1"/>
          <a:srcRect/>
          <a:stretch>
            <a:fillRect/>
          </a:stretch>
        </p:blipFill>
        <p:spPr bwMode="auto">
          <a:xfrm>
            <a:off x="6992623" y="3529146"/>
            <a:ext cx="3600400" cy="2014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组合 10"/>
          <p:cNvGrpSpPr/>
          <p:nvPr/>
        </p:nvGrpSpPr>
        <p:grpSpPr>
          <a:xfrm>
            <a:off x="6636670" y="2099441"/>
            <a:ext cx="4347558" cy="1349924"/>
            <a:chOff x="4389838" y="1037055"/>
            <a:chExt cx="4430659" cy="1424671"/>
          </a:xfrm>
        </p:grpSpPr>
        <p:pic>
          <p:nvPicPr>
            <p:cNvPr id="12" name="Picture 19"/>
            <p:cNvPicPr>
              <a:picLocks noChangeAspect="1" noChangeArrowheads="1"/>
            </p:cNvPicPr>
            <p:nvPr/>
          </p:nvPicPr>
          <p:blipFill>
            <a:blip r:embed="rId2" cstate="print"/>
            <a:srcRect/>
            <a:stretch>
              <a:fillRect/>
            </a:stretch>
          </p:blipFill>
          <p:spPr bwMode="auto">
            <a:xfrm>
              <a:off x="4389838" y="1089260"/>
              <a:ext cx="1803977" cy="1372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2"/>
            <p:cNvPicPr>
              <a:picLocks noChangeAspect="1" noChangeArrowheads="1"/>
            </p:cNvPicPr>
            <p:nvPr/>
          </p:nvPicPr>
          <p:blipFill rotWithShape="1">
            <a:blip r:embed="rId3" cstate="print"/>
            <a:srcRect/>
            <a:stretch>
              <a:fillRect/>
            </a:stretch>
          </p:blipFill>
          <p:spPr bwMode="auto">
            <a:xfrm>
              <a:off x="7020272" y="1037055"/>
              <a:ext cx="1800225" cy="1372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4" name="矩形 13"/>
          <p:cNvSpPr/>
          <p:nvPr/>
        </p:nvSpPr>
        <p:spPr>
          <a:xfrm>
            <a:off x="569343" y="1071090"/>
            <a:ext cx="4880716" cy="799706"/>
          </a:xfrm>
          <a:prstGeom prst="rect">
            <a:avLst/>
          </a:prstGeom>
        </p:spPr>
        <p:txBody>
          <a:bodyPr wrap="square">
            <a:spAutoFit/>
          </a:bodyPr>
          <a:lstStyle/>
          <a:p>
            <a:pPr>
              <a:lnSpc>
                <a:spcPct val="120000"/>
              </a:lnSpc>
            </a:pPr>
            <a:r>
              <a:rPr lang="en-US" altLang="zh-CN" sz="2000" b="1" dirty="0">
                <a:solidFill>
                  <a:srgbClr val="0000FF"/>
                </a:solidFill>
                <a:latin typeface="微软雅黑" panose="020B0503020204020204" pitchFamily="34" charset="-122"/>
                <a:ea typeface="微软雅黑" panose="020B0503020204020204" pitchFamily="34" charset="-122"/>
                <a:cs typeface="Times New Roman" panose="02020503050405090304" pitchFamily="18" charset="0"/>
              </a:rPr>
              <a:t>Pulverization &amp; Ox/Re of real UO</a:t>
            </a:r>
            <a:r>
              <a:rPr lang="en-US" altLang="zh-CN" sz="2000" b="1" baseline="-25000" dirty="0">
                <a:solidFill>
                  <a:srgbClr val="0000FF"/>
                </a:solidFill>
                <a:latin typeface="微软雅黑" panose="020B0503020204020204" pitchFamily="34" charset="-122"/>
                <a:ea typeface="微软雅黑" panose="020B0503020204020204" pitchFamily="34" charset="-122"/>
                <a:cs typeface="Times New Roman" panose="02020503050405090304" pitchFamily="18" charset="0"/>
              </a:rPr>
              <a:t>2 </a:t>
            </a:r>
            <a:r>
              <a:rPr lang="en-US" altLang="zh-CN" sz="2000" b="1" dirty="0">
                <a:solidFill>
                  <a:srgbClr val="0000FF"/>
                </a:solidFill>
                <a:latin typeface="微软雅黑" panose="020B0503020204020204" pitchFamily="34" charset="-122"/>
                <a:ea typeface="微软雅黑" panose="020B0503020204020204" pitchFamily="34" charset="-122"/>
                <a:cs typeface="Times New Roman" panose="02020503050405090304" pitchFamily="18" charset="0"/>
              </a:rPr>
              <a:t>pellets</a:t>
            </a:r>
            <a:endParaRPr lang="zh-CN" altLang="en-US" sz="2000" b="1" dirty="0">
              <a:solidFill>
                <a:srgbClr val="0000FF"/>
              </a:solidFill>
              <a:latin typeface="微软雅黑" panose="020B0503020204020204" pitchFamily="34" charset="-122"/>
              <a:ea typeface="微软雅黑" panose="020B0503020204020204" pitchFamily="34" charset="-122"/>
              <a:cs typeface="Times New Roman" panose="02020503050405090304" pitchFamily="18" charset="0"/>
            </a:endParaRPr>
          </a:p>
        </p:txBody>
      </p:sp>
      <p:pic>
        <p:nvPicPr>
          <p:cNvPr id="17" name="图片 16" descr="C:\Users\Administrator\Desktop\U pellet.jpg"/>
          <p:cNvPicPr>
            <a:picLocks noChangeAspect="1" noChangeArrowheads="1"/>
          </p:cNvPicPr>
          <p:nvPr/>
        </p:nvPicPr>
        <p:blipFill>
          <a:blip r:embed="rId4" cstate="print"/>
          <a:srcRect/>
          <a:stretch>
            <a:fillRect/>
          </a:stretch>
        </p:blipFill>
        <p:spPr bwMode="auto">
          <a:xfrm>
            <a:off x="3207968" y="3157962"/>
            <a:ext cx="2455988" cy="329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8" descr="说明: E:\实验照片\shao\天然铀\照片\processed\IMG_0311.jpg"/>
          <p:cNvPicPr>
            <a:picLocks noChangeAspect="1" noChangeArrowheads="1"/>
          </p:cNvPicPr>
          <p:nvPr/>
        </p:nvPicPr>
        <p:blipFill>
          <a:blip r:embed="rId5" cstate="print"/>
          <a:srcRect/>
          <a:stretch>
            <a:fillRect/>
          </a:stretch>
        </p:blipFill>
        <p:spPr bwMode="auto">
          <a:xfrm>
            <a:off x="2033598" y="4828493"/>
            <a:ext cx="1174369"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左弧形箭头 19"/>
          <p:cNvSpPr/>
          <p:nvPr/>
        </p:nvSpPr>
        <p:spPr>
          <a:xfrm rot="18834310">
            <a:off x="1378412" y="4660487"/>
            <a:ext cx="367144" cy="1578344"/>
          </a:xfrm>
          <a:prstGeom prst="curvedRightArrow">
            <a:avLst>
              <a:gd name="adj1" fmla="val 17049"/>
              <a:gd name="adj2" fmla="val 50000"/>
              <a:gd name="adj3" fmla="val 2621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solidFill>
                <a:schemeClr val="tx1"/>
              </a:solidFill>
            </a:endParaRPr>
          </a:p>
        </p:txBody>
      </p:sp>
      <p:sp>
        <p:nvSpPr>
          <p:cNvPr id="21" name="TextBox 20"/>
          <p:cNvSpPr txBox="1"/>
          <p:nvPr/>
        </p:nvSpPr>
        <p:spPr>
          <a:xfrm>
            <a:off x="396815" y="2046978"/>
            <a:ext cx="5053244" cy="923330"/>
          </a:xfrm>
          <a:prstGeom prst="rect">
            <a:avLst/>
          </a:prstGeom>
          <a:noFill/>
        </p:spPr>
        <p:txBody>
          <a:bodyPr wrap="square">
            <a:spAutoFit/>
          </a:bodyPr>
          <a:lstStyle/>
          <a:p>
            <a:pPr marL="285750" indent="-285750" fontAlgn="auto">
              <a:spcBef>
                <a:spcPts val="600"/>
              </a:spcBef>
              <a:spcAft>
                <a:spcPts val="0"/>
              </a:spcAft>
              <a:buFont typeface="Wingdings" panose="05000000000000000000" pitchFamily="2" charset="2"/>
              <a:buChar char="Ø"/>
              <a:defRPr/>
            </a:pPr>
            <a:r>
              <a:rPr lang="en-US" altLang="zh-CN" b="1" dirty="0"/>
              <a:t>Oxidation</a:t>
            </a:r>
            <a:r>
              <a:rPr lang="zh-CN" altLang="zh-CN" b="1" dirty="0"/>
              <a:t>：</a:t>
            </a:r>
            <a:r>
              <a:rPr lang="en-US" altLang="zh-CN" b="1" dirty="0"/>
              <a:t>air,  450 </a:t>
            </a:r>
            <a:r>
              <a:rPr lang="zh-CN" altLang="zh-CN" b="1" dirty="0"/>
              <a:t>℃</a:t>
            </a:r>
            <a:r>
              <a:rPr lang="en-US" altLang="zh-CN" b="1" dirty="0"/>
              <a:t>,  4 h</a:t>
            </a:r>
            <a:endParaRPr lang="zh-CN" altLang="zh-CN" b="1" dirty="0"/>
          </a:p>
          <a:p>
            <a:pPr marL="285750" indent="-285750" fontAlgn="auto">
              <a:spcBef>
                <a:spcPts val="1200"/>
              </a:spcBef>
              <a:spcAft>
                <a:spcPts val="0"/>
              </a:spcAft>
              <a:buFont typeface="Wingdings" panose="05000000000000000000" pitchFamily="2" charset="2"/>
              <a:buChar char="Ø"/>
              <a:defRPr/>
            </a:pPr>
            <a:r>
              <a:rPr lang="en-US" altLang="zh-CN" b="1" dirty="0"/>
              <a:t>Reduction</a:t>
            </a:r>
            <a:r>
              <a:rPr lang="zh-CN" altLang="zh-CN" b="1" dirty="0"/>
              <a:t>：</a:t>
            </a:r>
            <a:r>
              <a:rPr lang="en-US" altLang="zh-CN" b="1" dirty="0"/>
              <a:t>4% H</a:t>
            </a:r>
            <a:r>
              <a:rPr lang="en-US" altLang="zh-CN" b="1" baseline="-25000" dirty="0"/>
              <a:t>2</a:t>
            </a:r>
            <a:r>
              <a:rPr lang="en-US" altLang="zh-CN" b="1" dirty="0"/>
              <a:t>-Ar,  700 </a:t>
            </a:r>
            <a:r>
              <a:rPr lang="zh-CN" altLang="zh-CN" b="1" dirty="0"/>
              <a:t>℃</a:t>
            </a:r>
            <a:r>
              <a:rPr lang="en-US" altLang="zh-CN" b="1" dirty="0"/>
              <a:t>,  4 h</a:t>
            </a:r>
            <a:endParaRPr lang="zh-CN" altLang="zh-CN" b="1" dirty="0"/>
          </a:p>
        </p:txBody>
      </p:sp>
      <p:pic>
        <p:nvPicPr>
          <p:cNvPr id="18" name="图片 1" descr="说明: E:\实验照片\shao\天然铀\照片\IMG_0298.JPG"/>
          <p:cNvPicPr>
            <a:picLocks noChangeAspect="1" noChangeArrowheads="1"/>
          </p:cNvPicPr>
          <p:nvPr/>
        </p:nvPicPr>
        <p:blipFill>
          <a:blip r:embed="rId6" cstate="print"/>
          <a:srcRect/>
          <a:stretch>
            <a:fillRect/>
          </a:stretch>
        </p:blipFill>
        <p:spPr bwMode="auto">
          <a:xfrm>
            <a:off x="775389" y="3220201"/>
            <a:ext cx="1103912" cy="1577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矩形 15"/>
          <p:cNvSpPr/>
          <p:nvPr/>
        </p:nvSpPr>
        <p:spPr>
          <a:xfrm>
            <a:off x="396816" y="894907"/>
            <a:ext cx="5267140" cy="5630831"/>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
        <p:nvSpPr>
          <p:cNvPr id="23" name="矩形 22"/>
          <p:cNvSpPr/>
          <p:nvPr/>
        </p:nvSpPr>
        <p:spPr>
          <a:xfrm>
            <a:off x="5960368" y="894907"/>
            <a:ext cx="5834816" cy="5630831"/>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
        <p:nvSpPr>
          <p:cNvPr id="3" name="Title 2"/>
          <p:cNvSpPr>
            <a:spLocks noGrp="1"/>
          </p:cNvSpPr>
          <p:nvPr>
            <p:ph type="title"/>
          </p:nvPr>
        </p:nvSpPr>
        <p:spPr/>
        <p:txBody>
          <a:bodyPr>
            <a:normAutofit fontScale="90000"/>
          </a:bodyPr>
          <a:lstStyle/>
          <a:p>
            <a:r>
              <a:rPr lang="en-US" altLang="zh-CN" dirty="0">
                <a:latin typeface="Times New Roman" panose="02020503050405090304" pitchFamily="18" charset="0"/>
                <a:cs typeface="Times New Roman" panose="02020503050405090304" pitchFamily="18" charset="0"/>
              </a:rPr>
              <a:t>Pulverization of Pellets &amp; Removal of Volatile FPs</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
          <a:srcRect/>
          <a:stretch>
            <a:fillRect/>
          </a:stretch>
        </p:blipFill>
        <p:spPr bwMode="auto">
          <a:xfrm>
            <a:off x="857987" y="1700174"/>
            <a:ext cx="10063055" cy="4658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396814" y="801915"/>
            <a:ext cx="11110823" cy="728982"/>
          </a:xfrm>
          <a:prstGeom prst="rect">
            <a:avLst/>
          </a:prstGeom>
        </p:spPr>
        <p:txBody>
          <a:bodyPr wrap="square">
            <a:spAutoFit/>
          </a:bodyPr>
          <a:lstStyle/>
          <a:p>
            <a:pPr>
              <a:lnSpc>
                <a:spcPct val="120000"/>
              </a:lnSpc>
            </a:pPr>
            <a:r>
              <a:rPr lang="en-US" altLang="zh-CN" sz="1800" b="1" dirty="0">
                <a:solidFill>
                  <a:srgbClr val="C00000"/>
                </a:solidFill>
                <a:latin typeface="微软雅黑" panose="020B0503020204020204" pitchFamily="34" charset="-122"/>
                <a:ea typeface="微软雅黑" panose="020B0503020204020204" pitchFamily="34" charset="-122"/>
                <a:cs typeface="Times New Roman" panose="02020503050405090304" pitchFamily="18" charset="0"/>
              </a:rPr>
              <a:t>Highly Efficient and Selective Dissolution Separation of Fission Products  from Spent Nuclear Fuels by an Ionic Liquid, [</a:t>
            </a:r>
            <a:r>
              <a:rPr lang="en-US" altLang="zh-CN" sz="1800" b="1" dirty="0" err="1">
                <a:solidFill>
                  <a:srgbClr val="C00000"/>
                </a:solidFill>
                <a:latin typeface="微软雅黑" panose="020B0503020204020204" pitchFamily="34" charset="-122"/>
                <a:ea typeface="微软雅黑" panose="020B0503020204020204" pitchFamily="34" charset="-122"/>
                <a:cs typeface="Times New Roman" panose="02020503050405090304" pitchFamily="18" charset="0"/>
              </a:rPr>
              <a:t>Hbet</a:t>
            </a:r>
            <a:r>
              <a:rPr lang="en-US" altLang="zh-CN" sz="1800" b="1" dirty="0">
                <a:solidFill>
                  <a:srgbClr val="C00000"/>
                </a:solidFill>
                <a:latin typeface="微软雅黑" panose="020B0503020204020204" pitchFamily="34" charset="-122"/>
                <a:ea typeface="微软雅黑" panose="020B0503020204020204" pitchFamily="34" charset="-122"/>
                <a:cs typeface="Times New Roman" panose="02020503050405090304" pitchFamily="18" charset="0"/>
              </a:rPr>
              <a:t>][Tf2N]</a:t>
            </a:r>
            <a:endParaRPr lang="zh-CN" altLang="en-US" sz="1800" b="1" dirty="0">
              <a:solidFill>
                <a:srgbClr val="C00000"/>
              </a:solidFill>
              <a:latin typeface="微软雅黑" panose="020B0503020204020204" pitchFamily="34" charset="-122"/>
              <a:ea typeface="微软雅黑" panose="020B0503020204020204" pitchFamily="34" charset="-122"/>
              <a:cs typeface="Times New Roman" panose="02020503050405090304" pitchFamily="18" charset="0"/>
            </a:endParaRPr>
          </a:p>
        </p:txBody>
      </p:sp>
      <p:sp>
        <p:nvSpPr>
          <p:cNvPr id="5" name="矩形 4"/>
          <p:cNvSpPr/>
          <p:nvPr/>
        </p:nvSpPr>
        <p:spPr>
          <a:xfrm>
            <a:off x="2910010" y="6188942"/>
            <a:ext cx="8424003" cy="338554"/>
          </a:xfrm>
          <a:prstGeom prst="rect">
            <a:avLst/>
          </a:prstGeom>
        </p:spPr>
        <p:txBody>
          <a:bodyPr wrap="square">
            <a:spAutoFit/>
          </a:bodyPr>
          <a:lstStyle/>
          <a:p>
            <a:pPr algn="r"/>
            <a:r>
              <a:rPr lang="en-US" altLang="zh-CN" sz="1600" dirty="0">
                <a:latin typeface="Times New Roman" panose="02020503050405090304" pitchFamily="18" charset="0"/>
                <a:cs typeface="Times New Roman" panose="02020503050405090304" pitchFamily="18" charset="0"/>
              </a:rPr>
              <a:t>Fang-Li Fan et al., </a:t>
            </a:r>
            <a:r>
              <a:rPr lang="en-US" altLang="zh-CN" sz="1600" dirty="0" err="1">
                <a:latin typeface="Times New Roman" panose="02020503050405090304" pitchFamily="18" charset="0"/>
                <a:cs typeface="Times New Roman" panose="02020503050405090304" pitchFamily="18" charset="0"/>
              </a:rPr>
              <a:t>Inorg</a:t>
            </a:r>
            <a:r>
              <a:rPr lang="en-US" altLang="zh-CN" sz="1600" dirty="0">
                <a:latin typeface="Times New Roman" panose="02020503050405090304" pitchFamily="18" charset="0"/>
                <a:cs typeface="Times New Roman" panose="02020503050405090304" pitchFamily="18" charset="0"/>
              </a:rPr>
              <a:t>. Chem. 2019  58(1) 603-609 </a:t>
            </a:r>
            <a:endParaRPr lang="en-US" altLang="zh-CN" sz="1600" dirty="0">
              <a:latin typeface="Times New Roman" panose="02020503050405090304" pitchFamily="18" charset="0"/>
              <a:cs typeface="Times New Roman" panose="02020503050405090304" pitchFamily="18" charset="0"/>
            </a:endParaRPr>
          </a:p>
        </p:txBody>
      </p:sp>
      <p:sp>
        <p:nvSpPr>
          <p:cNvPr id="2" name="Title 1"/>
          <p:cNvSpPr>
            <a:spLocks noGrp="1"/>
          </p:cNvSpPr>
          <p:nvPr>
            <p:ph type="title"/>
          </p:nvPr>
        </p:nvSpPr>
        <p:spPr/>
        <p:txBody>
          <a:bodyPr/>
          <a:lstStyle/>
          <a:p>
            <a:r>
              <a:rPr lang="en-US" altLang="zh-CN" dirty="0">
                <a:latin typeface="Times New Roman" panose="02020503050405090304" pitchFamily="18" charset="0"/>
                <a:cs typeface="Times New Roman" panose="02020503050405090304" pitchFamily="18" charset="0"/>
              </a:rPr>
              <a:t>New Approach to Spent Nuclear Fuel Recycle</a:t>
            </a:r>
            <a:endParaRPr 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1"/>
          <a:srcRect/>
          <a:stretch>
            <a:fillRect/>
          </a:stretch>
        </p:blipFill>
        <p:spPr bwMode="auto">
          <a:xfrm>
            <a:off x="669274" y="922447"/>
            <a:ext cx="4302168" cy="2929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8213431" y="1020817"/>
            <a:ext cx="3286114" cy="1169038"/>
          </a:xfrm>
          <a:prstGeom prst="rect">
            <a:avLst/>
          </a:prstGeom>
        </p:spPr>
        <p:txBody>
          <a:bodyPr wrap="square">
            <a:spAutoFit/>
          </a:bodyPr>
          <a:lstStyle/>
          <a:p>
            <a:pPr>
              <a:lnSpc>
                <a:spcPct val="120000"/>
              </a:lnSpc>
            </a:pPr>
            <a:r>
              <a:rPr lang="en-US" altLang="zh-CN" sz="2000" b="1" dirty="0">
                <a:solidFill>
                  <a:srgbClr val="0000FF"/>
                </a:solidFill>
                <a:latin typeface="微软雅黑" panose="020B0503020204020204" pitchFamily="34" charset="-122"/>
                <a:ea typeface="微软雅黑" panose="020B0503020204020204" pitchFamily="34" charset="-122"/>
                <a:cs typeface="Times New Roman" panose="02020503050405090304" pitchFamily="18" charset="0"/>
              </a:rPr>
              <a:t>In-situ mixing internal gelation-microwave heating device </a:t>
            </a:r>
            <a:endParaRPr lang="zh-CN" altLang="en-US" sz="2000" b="1" dirty="0">
              <a:solidFill>
                <a:srgbClr val="0000FF"/>
              </a:solidFill>
              <a:latin typeface="微软雅黑" panose="020B0503020204020204" pitchFamily="34" charset="-122"/>
              <a:ea typeface="微软雅黑" panose="020B0503020204020204" pitchFamily="34" charset="-122"/>
              <a:cs typeface="Times New Roman" panose="02020503050405090304" pitchFamily="18" charset="0"/>
            </a:endParaRPr>
          </a:p>
        </p:txBody>
      </p:sp>
      <p:sp>
        <p:nvSpPr>
          <p:cNvPr id="23" name="TextBox 22"/>
          <p:cNvSpPr txBox="1"/>
          <p:nvPr/>
        </p:nvSpPr>
        <p:spPr>
          <a:xfrm>
            <a:off x="544005" y="3935322"/>
            <a:ext cx="7249776" cy="1169038"/>
          </a:xfrm>
          <a:prstGeom prst="rect">
            <a:avLst/>
          </a:prstGeom>
        </p:spPr>
        <p:txBody>
          <a:bodyPr wrap="square">
            <a:spAutoFit/>
          </a:bodyPr>
          <a:lstStyle>
            <a:defPPr>
              <a:defRPr lang="zh-CN"/>
            </a:defPPr>
            <a:lvl1pPr>
              <a:lnSpc>
                <a:spcPct val="120000"/>
              </a:lnSpc>
              <a:defRPr sz="2000" b="1">
                <a:solidFill>
                  <a:srgbClr val="0000FF"/>
                </a:solidFill>
                <a:latin typeface="微软雅黑" panose="020B0503020204020204" pitchFamily="34" charset="-122"/>
                <a:ea typeface="微软雅黑" panose="020B0503020204020204" pitchFamily="34" charset="-122"/>
                <a:cs typeface="Times New Roman" panose="02020503050405090304" pitchFamily="18" charset="0"/>
              </a:defRPr>
            </a:lvl1pPr>
          </a:lstStyle>
          <a:p>
            <a:r>
              <a:rPr lang="en-US" altLang="zh-CN" dirty="0"/>
              <a:t>Preparation of UC ceramic microspheres by an improved microwave-assisted rapid internal gelation process combined with carbothermic reduction</a:t>
            </a:r>
            <a:endParaRPr lang="zh-CN" altLang="en-US" dirty="0"/>
          </a:p>
        </p:txBody>
      </p:sp>
      <p:pic>
        <p:nvPicPr>
          <p:cNvPr id="4102" name="Picture 6"/>
          <p:cNvPicPr>
            <a:picLocks noChangeAspect="1" noChangeArrowheads="1"/>
          </p:cNvPicPr>
          <p:nvPr/>
        </p:nvPicPr>
        <p:blipFill>
          <a:blip r:embed="rId2"/>
          <a:srcRect/>
          <a:stretch>
            <a:fillRect/>
          </a:stretch>
        </p:blipFill>
        <p:spPr bwMode="auto">
          <a:xfrm>
            <a:off x="5276817" y="916450"/>
            <a:ext cx="2311153" cy="2941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104" name="组合 4103"/>
          <p:cNvGrpSpPr/>
          <p:nvPr/>
        </p:nvGrpSpPr>
        <p:grpSpPr>
          <a:xfrm>
            <a:off x="7893345" y="2394242"/>
            <a:ext cx="4399828" cy="3715445"/>
            <a:chOff x="557716" y="4610604"/>
            <a:chExt cx="2378968" cy="2154765"/>
          </a:xfrm>
        </p:grpSpPr>
        <p:pic>
          <p:nvPicPr>
            <p:cNvPr id="22" name="Picture 5"/>
            <p:cNvPicPr>
              <a:picLocks noChangeAspect="1" noChangeArrowheads="1"/>
            </p:cNvPicPr>
            <p:nvPr/>
          </p:nvPicPr>
          <p:blipFill>
            <a:blip r:embed="rId3" cstate="print"/>
            <a:srcRect/>
            <a:stretch>
              <a:fillRect/>
            </a:stretch>
          </p:blipFill>
          <p:spPr bwMode="auto">
            <a:xfrm>
              <a:off x="631903" y="4941597"/>
              <a:ext cx="2016224" cy="1823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7" name="矩形 4096"/>
            <p:cNvSpPr/>
            <p:nvPr/>
          </p:nvSpPr>
          <p:spPr>
            <a:xfrm>
              <a:off x="557716" y="4610604"/>
              <a:ext cx="2378968" cy="470561"/>
            </a:xfrm>
            <a:prstGeom prst="rect">
              <a:avLst/>
            </a:prstGeom>
            <a:noFill/>
          </p:spPr>
          <p:txBody>
            <a:bodyPr wrap="square">
              <a:spAutoFit/>
            </a:bodyPr>
            <a:lstStyle/>
            <a:p>
              <a:pPr algn="ctr"/>
              <a:r>
                <a:rPr lang="en-US" altLang="zh-CN" sz="1600" b="1" dirty="0">
                  <a:latin typeface="Times New Roman" panose="02020503050405090304" pitchFamily="18" charset="0"/>
                  <a:cs typeface="Times New Roman" panose="02020503050405090304" pitchFamily="18" charset="0"/>
                </a:rPr>
                <a:t>Optical image of </a:t>
              </a:r>
              <a:endParaRPr lang="en-US" altLang="zh-CN" sz="1600" b="1" dirty="0">
                <a:latin typeface="Times New Roman" panose="02020503050405090304" pitchFamily="18" charset="0"/>
                <a:cs typeface="Times New Roman" panose="02020503050405090304" pitchFamily="18" charset="0"/>
              </a:endParaRPr>
            </a:p>
            <a:p>
              <a:pPr algn="ctr"/>
              <a:r>
                <a:rPr lang="en-US" altLang="zh-CN" sz="1600" b="1" dirty="0">
                  <a:latin typeface="Times New Roman" panose="02020503050405090304" pitchFamily="18" charset="0"/>
                  <a:cs typeface="Times New Roman" panose="02020503050405090304" pitchFamily="18" charset="0"/>
                </a:rPr>
                <a:t>UC ceramic microspheres</a:t>
              </a:r>
              <a:endParaRPr lang="zh-CN" altLang="en-US" sz="1600" b="1" dirty="0">
                <a:latin typeface="Times New Roman" panose="02020503050405090304" pitchFamily="18" charset="0"/>
                <a:cs typeface="Times New Roman" panose="02020503050405090304" pitchFamily="18" charset="0"/>
              </a:endParaRPr>
            </a:p>
          </p:txBody>
        </p:sp>
      </p:grpSp>
      <p:sp>
        <p:nvSpPr>
          <p:cNvPr id="4105" name="矩形 4104"/>
          <p:cNvSpPr/>
          <p:nvPr/>
        </p:nvSpPr>
        <p:spPr>
          <a:xfrm>
            <a:off x="744570" y="5027225"/>
            <a:ext cx="4729815" cy="1421992"/>
          </a:xfrm>
          <a:prstGeom prst="rect">
            <a:avLst/>
          </a:prstGeom>
        </p:spPr>
        <p:txBody>
          <a:bodyPr wrap="square">
            <a:spAutoFit/>
          </a:bodyPr>
          <a:lstStyle/>
          <a:p>
            <a:pPr>
              <a:lnSpc>
                <a:spcPct val="150000"/>
              </a:lnSpc>
            </a:pPr>
            <a:r>
              <a:rPr lang="en-US" altLang="zh-CN" sz="2000" b="1" dirty="0">
                <a:latin typeface="Times New Roman" panose="02020503050405090304" pitchFamily="18" charset="0"/>
                <a:cs typeface="Times New Roman" panose="02020503050405090304" pitchFamily="18" charset="0"/>
              </a:rPr>
              <a:t>UC ceramic microspheres</a:t>
            </a:r>
            <a:endParaRPr lang="en-US" altLang="zh-CN" sz="2000" b="1" dirty="0">
              <a:latin typeface="Times New Roman" panose="02020503050405090304" pitchFamily="18" charset="0"/>
              <a:cs typeface="Times New Roman" panose="02020503050405090304" pitchFamily="18" charset="0"/>
            </a:endParaRPr>
          </a:p>
          <a:p>
            <a:pPr>
              <a:lnSpc>
                <a:spcPct val="150000"/>
              </a:lnSpc>
            </a:pPr>
            <a:r>
              <a:rPr lang="en-US" altLang="zh-CN" sz="2000" b="1" dirty="0">
                <a:solidFill>
                  <a:srgbClr val="0000FF"/>
                </a:solidFill>
                <a:latin typeface="Times New Roman" panose="02020503050405090304" pitchFamily="18" charset="0"/>
                <a:cs typeface="Times New Roman" panose="02020503050405090304" pitchFamily="18" charset="0"/>
              </a:rPr>
              <a:t>size:  </a:t>
            </a:r>
            <a:r>
              <a:rPr lang="en-US" altLang="zh-CN" sz="2000" b="1" dirty="0">
                <a:latin typeface="Times New Roman" panose="02020503050405090304" pitchFamily="18" charset="0"/>
                <a:cs typeface="Times New Roman" panose="02020503050405090304" pitchFamily="18" charset="0"/>
              </a:rPr>
              <a:t>Ø 675 µm</a:t>
            </a:r>
            <a:endParaRPr lang="en-US" altLang="zh-CN" sz="2000" b="1" dirty="0">
              <a:latin typeface="Times New Roman" panose="02020503050405090304" pitchFamily="18" charset="0"/>
              <a:cs typeface="Times New Roman" panose="02020503050405090304" pitchFamily="18" charset="0"/>
            </a:endParaRPr>
          </a:p>
          <a:p>
            <a:pPr>
              <a:lnSpc>
                <a:spcPct val="150000"/>
              </a:lnSpc>
            </a:pPr>
            <a:r>
              <a:rPr lang="en-US" altLang="zh-CN" sz="2000" b="1" dirty="0">
                <a:solidFill>
                  <a:srgbClr val="0000FF"/>
                </a:solidFill>
                <a:latin typeface="Times New Roman" panose="02020503050405090304" pitchFamily="18" charset="0"/>
                <a:cs typeface="Times New Roman" panose="02020503050405090304" pitchFamily="18" charset="0"/>
              </a:rPr>
              <a:t>density : </a:t>
            </a:r>
            <a:r>
              <a:rPr lang="en-US" altLang="zh-CN" sz="2000" b="1" dirty="0">
                <a:latin typeface="Times New Roman" panose="02020503050405090304" pitchFamily="18" charset="0"/>
                <a:cs typeface="Times New Roman" panose="02020503050405090304" pitchFamily="18" charset="0"/>
              </a:rPr>
              <a:t>12.53 g/cm</a:t>
            </a:r>
            <a:r>
              <a:rPr lang="en-US" altLang="zh-CN" sz="2000" b="1" baseline="30000" dirty="0">
                <a:latin typeface="Times New Roman" panose="02020503050405090304" pitchFamily="18" charset="0"/>
                <a:cs typeface="Times New Roman" panose="02020503050405090304" pitchFamily="18" charset="0"/>
              </a:rPr>
              <a:t>3</a:t>
            </a:r>
            <a:r>
              <a:rPr lang="en-US" altLang="zh-CN" sz="2000" b="1" dirty="0">
                <a:latin typeface="Times New Roman" panose="02020503050405090304" pitchFamily="18" charset="0"/>
                <a:cs typeface="Times New Roman" panose="02020503050405090304" pitchFamily="18" charset="0"/>
              </a:rPr>
              <a:t>  (92% TD)</a:t>
            </a:r>
            <a:endParaRPr lang="zh-CN" altLang="en-US" sz="2000" b="1" dirty="0">
              <a:latin typeface="Times New Roman" panose="02020503050405090304" pitchFamily="18" charset="0"/>
              <a:cs typeface="Times New Roman" panose="02020503050405090304" pitchFamily="18" charset="0"/>
            </a:endParaRPr>
          </a:p>
        </p:txBody>
      </p:sp>
      <p:sp>
        <p:nvSpPr>
          <p:cNvPr id="43" name="矩形 42"/>
          <p:cNvSpPr/>
          <p:nvPr/>
        </p:nvSpPr>
        <p:spPr>
          <a:xfrm>
            <a:off x="1788576" y="6279940"/>
            <a:ext cx="8424003" cy="338554"/>
          </a:xfrm>
          <a:prstGeom prst="rect">
            <a:avLst/>
          </a:prstGeom>
        </p:spPr>
        <p:txBody>
          <a:bodyPr wrap="square">
            <a:spAutoFit/>
          </a:bodyPr>
          <a:lstStyle/>
          <a:p>
            <a:pPr algn="r"/>
            <a:r>
              <a:rPr lang="en-US" altLang="zh-CN" sz="1600" dirty="0">
                <a:latin typeface="Times New Roman" panose="02020503050405090304" pitchFamily="18" charset="0"/>
                <a:cs typeface="Times New Roman" panose="02020503050405090304" pitchFamily="18" charset="0"/>
              </a:rPr>
              <a:t>Wei </a:t>
            </a:r>
            <a:r>
              <a:rPr lang="en-US" altLang="zh-CN" sz="1600" dirty="0" err="1">
                <a:latin typeface="Times New Roman" panose="02020503050405090304" pitchFamily="18" charset="0"/>
                <a:cs typeface="Times New Roman" panose="02020503050405090304" pitchFamily="18" charset="0"/>
              </a:rPr>
              <a:t>Tian</a:t>
            </a:r>
            <a:r>
              <a:rPr lang="en-US" altLang="zh-CN" sz="1600" dirty="0">
                <a:latin typeface="Times New Roman" panose="02020503050405090304" pitchFamily="18" charset="0"/>
                <a:cs typeface="Times New Roman" panose="02020503050405090304" pitchFamily="18" charset="0"/>
              </a:rPr>
              <a:t> et al., Ceramics International 44 (2018) 17945–17952</a:t>
            </a:r>
            <a:endParaRPr lang="en-US" altLang="zh-CN" sz="1600" dirty="0">
              <a:latin typeface="Times New Roman" panose="02020503050405090304" pitchFamily="18" charset="0"/>
              <a:cs typeface="Times New Roman" panose="02020503050405090304" pitchFamily="18" charset="0"/>
            </a:endParaRPr>
          </a:p>
        </p:txBody>
      </p:sp>
      <p:sp>
        <p:nvSpPr>
          <p:cNvPr id="4" name="Title 3"/>
          <p:cNvSpPr>
            <a:spLocks noGrp="1"/>
          </p:cNvSpPr>
          <p:nvPr>
            <p:ph type="title"/>
          </p:nvPr>
        </p:nvSpPr>
        <p:spPr/>
        <p:txBody>
          <a:bodyPr>
            <a:normAutofit fontScale="90000"/>
          </a:bodyPr>
          <a:lstStyle/>
          <a:p>
            <a:r>
              <a:rPr lang="en-US" altLang="zh-CN" b="1" dirty="0">
                <a:solidFill>
                  <a:schemeClr val="bg1"/>
                </a:solidFill>
                <a:latin typeface="Times New Roman" panose="02020503050405090304" pitchFamily="18" charset="0"/>
                <a:cs typeface="Times New Roman" panose="02020503050405090304" pitchFamily="18" charset="0"/>
              </a:rPr>
              <a:t>Preparation of ceramic nuclear fuel microspheres</a:t>
            </a:r>
            <a:endParaRPr lang="en-US" b="1"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mj-lt"/>
                <a:ea typeface="Times New Roman" panose="02020503050405090304" pitchFamily="18" charset="0"/>
                <a:cs typeface="Times New Roman" panose="02020503050405090304" pitchFamily="18" charset="0"/>
              </a:rPr>
              <a:t>One of Solution of Sustainable Development</a:t>
            </a:r>
            <a:endParaRPr kumimoji="1" lang="zh-CN" altLang="en-US" dirty="0">
              <a:latin typeface="+mj-lt"/>
            </a:endParaRPr>
          </a:p>
        </p:txBody>
      </p:sp>
      <p:pic>
        <p:nvPicPr>
          <p:cNvPr id="11" name="图片 10"/>
          <p:cNvPicPr>
            <a:picLocks noChangeAspect="1"/>
          </p:cNvPicPr>
          <p:nvPr/>
        </p:nvPicPr>
        <p:blipFill>
          <a:blip r:embed="rId1"/>
          <a:stretch>
            <a:fillRect/>
          </a:stretch>
        </p:blipFill>
        <p:spPr>
          <a:xfrm>
            <a:off x="1930400" y="1017270"/>
            <a:ext cx="9800590" cy="5588635"/>
          </a:xfrm>
          <a:prstGeom prst="rect">
            <a:avLst/>
          </a:prstGeom>
        </p:spPr>
      </p:pic>
      <p:sp>
        <p:nvSpPr>
          <p:cNvPr id="8" name="TextBox 7"/>
          <p:cNvSpPr txBox="1"/>
          <p:nvPr/>
        </p:nvSpPr>
        <p:spPr>
          <a:xfrm>
            <a:off x="89535" y="2258695"/>
            <a:ext cx="3552825" cy="1445260"/>
          </a:xfrm>
          <a:prstGeom prst="rect">
            <a:avLst/>
          </a:prstGeom>
          <a:noFill/>
        </p:spPr>
        <p:txBody>
          <a:bodyPr wrap="square" rtlCol="0">
            <a:spAutoFit/>
          </a:bodyPr>
          <a:lstStyle/>
          <a:p>
            <a:r>
              <a:rPr lang="en-US" dirty="0">
                <a:solidFill>
                  <a:srgbClr val="C00000"/>
                </a:solidFill>
              </a:rPr>
              <a:t>Nuclear waste is not only the issue of sustainable, but also the long-term supply.</a:t>
            </a:r>
            <a:endParaRPr lang="en-US" dirty="0">
              <a:solidFill>
                <a:srgbClr val="C00000"/>
              </a:solidFill>
            </a:endParaRPr>
          </a:p>
        </p:txBody>
      </p:sp>
      <p:sp>
        <p:nvSpPr>
          <p:cNvPr id="12" name="Shape 256"/>
          <p:cNvSpPr/>
          <p:nvPr/>
        </p:nvSpPr>
        <p:spPr>
          <a:xfrm>
            <a:off x="228505" y="4980167"/>
            <a:ext cx="6048496" cy="1477328"/>
          </a:xfrm>
          <a:prstGeom prst="rect">
            <a:avLst/>
          </a:prstGeom>
          <a:ln w="12700">
            <a:miter lim="400000"/>
          </a:ln>
        </p:spPr>
        <p:txBody>
          <a:bodyPr wrap="square" lIns="34289" rIns="34289">
            <a:spAutoFit/>
          </a:bodyPr>
          <a:lstStyle/>
          <a:p>
            <a:pPr>
              <a:defRPr sz="2000" b="1" i="1">
                <a:solidFill>
                  <a:srgbClr val="57257D"/>
                </a:solidFill>
              </a:defRPr>
            </a:pPr>
            <a:r>
              <a:rPr sz="1800" dirty="0"/>
              <a:t>“The ADS has the advantage that it can burn pure minor actinides while avoiding a deterioration of the core safety characteristics.” </a:t>
            </a:r>
            <a:endParaRPr sz="1800" dirty="0"/>
          </a:p>
          <a:p>
            <a:pPr>
              <a:defRPr sz="2000" i="1">
                <a:solidFill>
                  <a:srgbClr val="57257D"/>
                </a:solidFill>
              </a:defRPr>
            </a:pPr>
            <a:r>
              <a:rPr sz="1800" dirty="0"/>
              <a:t>     </a:t>
            </a:r>
            <a:r>
              <a:rPr sz="1800" dirty="0">
                <a:latin typeface="Symbol" panose="05050102010706020507"/>
                <a:ea typeface="Symbol" panose="05050102010706020507"/>
                <a:cs typeface="Symbol" panose="05050102010706020507"/>
                <a:sym typeface="Symbol" panose="05050102010706020507"/>
              </a:rPr>
              <a:t>⎯  </a:t>
            </a:r>
            <a:r>
              <a:rPr sz="1800" dirty="0"/>
              <a:t>ADS and FR in Advanced Nuclear Fuel Cycles – A Comparative Study,  NEA/OECD, 2002</a:t>
            </a:r>
            <a:endParaRPr sz="1800" dirty="0"/>
          </a:p>
        </p:txBody>
      </p:sp>
    </p:spTree>
  </p:cSld>
  <p:clrMapOvr>
    <a:masterClrMapping/>
  </p:clrMapOvr>
  <mc:AlternateContent xmlns:mc="http://schemas.openxmlformats.org/markup-compatibility/2006">
    <mc:Choice xmlns:p14="http://schemas.microsoft.com/office/powerpoint/2010/main" Requires="p14">
      <p:transition p14:dur="0" advClick="0" advTm="114000"/>
    </mc:Choice>
    <mc:Fallback>
      <p:transition advClick="0" advTm="114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Outlines</a:t>
            </a:r>
            <a:endParaRPr lang="en-US" dirty="0">
              <a:latin typeface="+mj-lt"/>
            </a:endParaRPr>
          </a:p>
        </p:txBody>
      </p:sp>
      <p:sp>
        <p:nvSpPr>
          <p:cNvPr id="3" name="TextBox 2"/>
          <p:cNvSpPr txBox="1"/>
          <p:nvPr/>
        </p:nvSpPr>
        <p:spPr>
          <a:xfrm>
            <a:off x="1930615" y="1350416"/>
            <a:ext cx="7312721" cy="4615815"/>
          </a:xfrm>
          <a:prstGeom prst="rect">
            <a:avLst/>
          </a:prstGeom>
          <a:noFill/>
        </p:spPr>
        <p:txBody>
          <a:bodyPr wrap="square" rtlCol="0">
            <a:spAutoFit/>
          </a:bodyPr>
          <a:lstStyle/>
          <a:p>
            <a:pPr marL="342900" indent="-342900" algn="l">
              <a:lnSpc>
                <a:spcPct val="150000"/>
              </a:lnSpc>
              <a:buFont typeface="Arial" panose="020B0604020202090204" pitchFamily="34" charset="0"/>
              <a:buChar char="•"/>
            </a:pPr>
            <a:r>
              <a:rPr lang="en-US" sz="2800" b="1" dirty="0">
                <a:solidFill>
                  <a:srgbClr val="0000FF"/>
                </a:solidFill>
                <a:latin typeface="+mj-lt"/>
              </a:rPr>
              <a:t>Background of Accelerator Driven System</a:t>
            </a:r>
            <a:endParaRPr lang="en-US" sz="2800" b="1" dirty="0">
              <a:solidFill>
                <a:schemeClr val="tx1"/>
              </a:solidFill>
              <a:latin typeface="+mj-lt"/>
            </a:endParaRPr>
          </a:p>
          <a:p>
            <a:pPr marL="342900" indent="-342900">
              <a:lnSpc>
                <a:spcPct val="150000"/>
              </a:lnSpc>
              <a:buFont typeface="Arial" panose="020B0604020202090204" pitchFamily="34" charset="0"/>
              <a:buChar char="•"/>
            </a:pPr>
            <a:r>
              <a:rPr lang="en-US" sz="2800" b="1" dirty="0">
                <a:solidFill>
                  <a:srgbClr val="0000FF"/>
                </a:solidFill>
                <a:latin typeface="+mj-lt"/>
              </a:rPr>
              <a:t>Design Status of CiADS</a:t>
            </a:r>
            <a:endParaRPr lang="en-US" sz="2800" b="1" dirty="0">
              <a:solidFill>
                <a:schemeClr val="tx1"/>
              </a:solidFill>
              <a:latin typeface="+mj-lt"/>
            </a:endParaRPr>
          </a:p>
          <a:p>
            <a:pPr marL="342900" indent="-342900">
              <a:lnSpc>
                <a:spcPct val="150000"/>
              </a:lnSpc>
              <a:buFont typeface="Arial" panose="020B0604020202090204" pitchFamily="34" charset="0"/>
              <a:buChar char="•"/>
            </a:pPr>
            <a:r>
              <a:rPr lang="en-US" sz="2800" b="1" dirty="0">
                <a:solidFill>
                  <a:srgbClr val="0000FF"/>
                </a:solidFill>
                <a:latin typeface="+mj-lt"/>
              </a:rPr>
              <a:t>Progress of Prototypes</a:t>
            </a:r>
            <a:endParaRPr lang="en-US" sz="2800" b="1" dirty="0">
              <a:solidFill>
                <a:srgbClr val="0000FF"/>
              </a:solidFill>
              <a:latin typeface="+mj-lt"/>
            </a:endParaRPr>
          </a:p>
          <a:p>
            <a:pPr marL="800100" lvl="1" indent="-342900">
              <a:lnSpc>
                <a:spcPct val="150000"/>
              </a:lnSpc>
              <a:buFont typeface="Arial" panose="020B0604020202090204" pitchFamily="34" charset="0"/>
              <a:buChar char="•"/>
            </a:pPr>
            <a:r>
              <a:rPr lang="en-US" sz="2800" b="1" dirty="0">
                <a:solidFill>
                  <a:srgbClr val="0000FF"/>
                </a:solidFill>
                <a:latin typeface="+mj-lt"/>
              </a:rPr>
              <a:t>Accelerator, Target and Reactor</a:t>
            </a:r>
            <a:endParaRPr lang="en-US" sz="2800" b="1" dirty="0">
              <a:solidFill>
                <a:srgbClr val="0000FF"/>
              </a:solidFill>
              <a:latin typeface="+mj-lt"/>
            </a:endParaRPr>
          </a:p>
          <a:p>
            <a:pPr marL="800100" lvl="1" indent="-342900">
              <a:lnSpc>
                <a:spcPct val="150000"/>
              </a:lnSpc>
              <a:buFont typeface="Arial" panose="020B0604020202090204" pitchFamily="34" charset="0"/>
              <a:buChar char="•"/>
            </a:pPr>
            <a:r>
              <a:rPr lang="en-US" sz="2800" b="1" dirty="0">
                <a:solidFill>
                  <a:srgbClr val="0000FF"/>
                </a:solidFill>
                <a:latin typeface="+mj-lt"/>
              </a:rPr>
              <a:t>Material SIMP</a:t>
            </a:r>
            <a:endParaRPr lang="en-US" sz="2800" b="1" dirty="0">
              <a:solidFill>
                <a:srgbClr val="0000FF"/>
              </a:solidFill>
              <a:latin typeface="+mj-lt"/>
            </a:endParaRPr>
          </a:p>
          <a:p>
            <a:pPr marL="800100" lvl="1" indent="-342900">
              <a:lnSpc>
                <a:spcPct val="150000"/>
              </a:lnSpc>
              <a:buFont typeface="Arial" panose="020B0604020202090204" pitchFamily="34" charset="0"/>
              <a:buChar char="•"/>
            </a:pPr>
            <a:r>
              <a:rPr lang="en-US" sz="2800" b="1" dirty="0">
                <a:solidFill>
                  <a:srgbClr val="0000FF"/>
                </a:solidFill>
                <a:latin typeface="+mj-lt"/>
              </a:rPr>
              <a:t>New Approach of Fuel Recycle</a:t>
            </a:r>
            <a:endParaRPr lang="en-US" sz="2800" b="1" dirty="0">
              <a:solidFill>
                <a:srgbClr val="0000FF"/>
              </a:solidFill>
              <a:latin typeface="+mj-lt"/>
            </a:endParaRPr>
          </a:p>
          <a:p>
            <a:pPr marL="342900" indent="-342900">
              <a:lnSpc>
                <a:spcPct val="150000"/>
              </a:lnSpc>
              <a:buFont typeface="Arial" panose="020B0604020202090204" pitchFamily="34" charset="0"/>
              <a:buChar char="•"/>
            </a:pPr>
            <a:r>
              <a:rPr lang="en-US" sz="2800" b="1" dirty="0">
                <a:solidFill>
                  <a:schemeClr val="tx1"/>
                </a:solidFill>
                <a:latin typeface="+mj-lt"/>
              </a:rPr>
              <a:t>Sammary</a:t>
            </a:r>
            <a:endParaRPr lang="en-US" sz="2800" b="1" dirty="0">
              <a:solidFill>
                <a:schemeClr val="tx1"/>
              </a:solidFill>
              <a:latin typeface="+mj-lt"/>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Sammary</a:t>
            </a:r>
            <a:endParaRPr lang="en-US" dirty="0">
              <a:latin typeface="+mj-lt"/>
            </a:endParaRPr>
          </a:p>
        </p:txBody>
      </p:sp>
      <p:sp>
        <p:nvSpPr>
          <p:cNvPr id="3" name="TextBox 2"/>
          <p:cNvSpPr txBox="1"/>
          <p:nvPr/>
        </p:nvSpPr>
        <p:spPr>
          <a:xfrm>
            <a:off x="823398" y="816430"/>
            <a:ext cx="10714008" cy="5940088"/>
          </a:xfrm>
          <a:prstGeom prst="rect">
            <a:avLst/>
          </a:prstGeom>
          <a:noFill/>
        </p:spPr>
        <p:txBody>
          <a:bodyPr wrap="square" rtlCol="0">
            <a:spAutoFit/>
          </a:bodyPr>
          <a:lstStyle/>
          <a:p>
            <a:pPr marL="342900" indent="-342900">
              <a:spcAft>
                <a:spcPts val="1000"/>
              </a:spcAft>
              <a:buFont typeface="Arial" panose="020B0604020202090204" pitchFamily="34" charset="0"/>
              <a:buChar char="•"/>
            </a:pPr>
            <a:r>
              <a:rPr lang="en-US" dirty="0">
                <a:solidFill>
                  <a:srgbClr val="022998"/>
                </a:solidFill>
              </a:rPr>
              <a:t>The ADANES was proposed as a new closed fuel cycle system, aiming sustainable nuclear energy.</a:t>
            </a:r>
            <a:endParaRPr lang="en-US" dirty="0">
              <a:solidFill>
                <a:srgbClr val="022998"/>
              </a:solidFill>
            </a:endParaRPr>
          </a:p>
          <a:p>
            <a:pPr marL="342900" indent="-342900">
              <a:spcAft>
                <a:spcPts val="1000"/>
              </a:spcAft>
              <a:buFont typeface="Arial" panose="020B0604020202090204" pitchFamily="34" charset="0"/>
              <a:buChar char="•"/>
            </a:pPr>
            <a:r>
              <a:rPr lang="en-US" dirty="0">
                <a:solidFill>
                  <a:srgbClr val="022998"/>
                </a:solidFill>
              </a:rPr>
              <a:t>The </a:t>
            </a:r>
            <a:r>
              <a:rPr lang="en-US" dirty="0" err="1">
                <a:solidFill>
                  <a:srgbClr val="022998"/>
                </a:solidFill>
              </a:rPr>
              <a:t>CiADS</a:t>
            </a:r>
            <a:r>
              <a:rPr lang="en-US" dirty="0">
                <a:solidFill>
                  <a:srgbClr val="022998"/>
                </a:solidFill>
              </a:rPr>
              <a:t> (prototype of ADB) started earthwork in last August. It is planned to be the first commission in 2024.</a:t>
            </a:r>
            <a:endParaRPr lang="en-US" dirty="0">
              <a:solidFill>
                <a:srgbClr val="022998"/>
              </a:solidFill>
            </a:endParaRPr>
          </a:p>
          <a:p>
            <a:pPr marL="342900" indent="-342900">
              <a:spcAft>
                <a:spcPts val="1000"/>
              </a:spcAft>
              <a:buFont typeface="Arial" panose="020B0604020202090204" pitchFamily="34" charset="0"/>
              <a:buChar char="•"/>
            </a:pPr>
            <a:r>
              <a:rPr lang="en-US" dirty="0">
                <a:solidFill>
                  <a:srgbClr val="022998"/>
                </a:solidFill>
              </a:rPr>
              <a:t>The front-end demo </a:t>
            </a:r>
            <a:r>
              <a:rPr lang="en-US" dirty="0" err="1">
                <a:solidFill>
                  <a:srgbClr val="022998"/>
                </a:solidFill>
              </a:rPr>
              <a:t>CAFe</a:t>
            </a:r>
            <a:r>
              <a:rPr lang="en-US" dirty="0">
                <a:solidFill>
                  <a:srgbClr val="022998"/>
                </a:solidFill>
              </a:rPr>
              <a:t> (25 MeV superconducting </a:t>
            </a:r>
            <a:r>
              <a:rPr lang="en-US" dirty="0" err="1">
                <a:solidFill>
                  <a:srgbClr val="022998"/>
                </a:solidFill>
              </a:rPr>
              <a:t>linac</a:t>
            </a:r>
            <a:r>
              <a:rPr lang="en-US" dirty="0">
                <a:solidFill>
                  <a:srgbClr val="022998"/>
                </a:solidFill>
              </a:rPr>
              <a:t>) started commissioning in 2017. It has achieved max beam power of 45 kW with 2.55 mA @ 17.5 MeV. It operated at 2 mA more than 100 hours. </a:t>
            </a:r>
            <a:r>
              <a:rPr lang="en-US" dirty="0">
                <a:solidFill>
                  <a:srgbClr val="FF0000"/>
                </a:solidFill>
              </a:rPr>
              <a:t>100 kW beam power, rapid recovery and long-term operation is the next goal.</a:t>
            </a:r>
            <a:endParaRPr lang="en-US" dirty="0">
              <a:solidFill>
                <a:srgbClr val="FF0000"/>
              </a:solidFill>
            </a:endParaRPr>
          </a:p>
          <a:p>
            <a:pPr marL="342900" indent="-342900">
              <a:spcAft>
                <a:spcPts val="1000"/>
              </a:spcAft>
              <a:buFont typeface="Arial" panose="020B0604020202090204" pitchFamily="34" charset="0"/>
              <a:buChar char="•"/>
            </a:pPr>
            <a:r>
              <a:rPr lang="en-US" dirty="0">
                <a:solidFill>
                  <a:srgbClr val="022998"/>
                </a:solidFill>
              </a:rPr>
              <a:t>The granular flow spallation target was proposed to be a candidate for 10 MWs application. A prototype was built and tested.</a:t>
            </a:r>
            <a:endParaRPr lang="en-US" dirty="0">
              <a:solidFill>
                <a:srgbClr val="022998"/>
              </a:solidFill>
            </a:endParaRPr>
          </a:p>
          <a:p>
            <a:pPr marL="342900" indent="-342900">
              <a:spcAft>
                <a:spcPts val="1000"/>
              </a:spcAft>
              <a:buFont typeface="Arial" panose="020B0604020202090204" pitchFamily="34" charset="0"/>
              <a:buChar char="•"/>
            </a:pPr>
            <a:r>
              <a:rPr lang="en-US" dirty="0">
                <a:solidFill>
                  <a:srgbClr val="022998"/>
                </a:solidFill>
              </a:rPr>
              <a:t>The SIMP steel was developed for the use to LBE related nuclear energy systems. The experimental results show that its property could be better than other candidates. </a:t>
            </a:r>
            <a:endParaRPr lang="en-US" dirty="0">
              <a:solidFill>
                <a:srgbClr val="022998"/>
              </a:solidFill>
            </a:endParaRPr>
          </a:p>
          <a:p>
            <a:pPr marL="342900" indent="-342900">
              <a:spcAft>
                <a:spcPts val="1000"/>
              </a:spcAft>
              <a:buFont typeface="Arial" panose="020B0604020202090204" pitchFamily="34" charset="0"/>
              <a:buChar char="•"/>
            </a:pPr>
            <a:r>
              <a:rPr lang="en-US" dirty="0">
                <a:solidFill>
                  <a:srgbClr val="022998"/>
                </a:solidFill>
              </a:rPr>
              <a:t>The new recycle procedures of Spent Nuclear Fuel for ADB was proposed, and it is proved with SIMFUEL in IMP laboratory.</a:t>
            </a:r>
            <a:endParaRPr lang="en-US" dirty="0">
              <a:solidFill>
                <a:srgbClr val="022998"/>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860" y="3941307"/>
            <a:ext cx="10748514" cy="1769379"/>
          </a:xfrm>
        </p:spPr>
        <p:txBody>
          <a:bodyPr/>
          <a:lstStyle/>
          <a:p>
            <a:r>
              <a:rPr lang="en-US" sz="6600" dirty="0">
                <a:solidFill>
                  <a:schemeClr val="tx1"/>
                </a:solidFill>
                <a:latin typeface="+mj-lt"/>
              </a:rPr>
              <a:t>Thank you!</a:t>
            </a:r>
            <a:br>
              <a:rPr lang="en-US" sz="6600" dirty="0">
                <a:solidFill>
                  <a:schemeClr val="tx1"/>
                </a:solidFill>
                <a:latin typeface="+mj-lt"/>
              </a:rPr>
            </a:br>
            <a:r>
              <a:rPr lang="en-US" sz="6600" dirty="0">
                <a:solidFill>
                  <a:schemeClr val="tx1"/>
                </a:solidFill>
                <a:latin typeface="+mj-lt"/>
              </a:rPr>
              <a:t>Welcome collaboration! </a:t>
            </a:r>
            <a:endParaRPr lang="en-US" sz="6600" dirty="0">
              <a:solidFill>
                <a:schemeClr val="tx1"/>
              </a:solidFill>
              <a:latin typeface="+mj-lt"/>
            </a:endParaRPr>
          </a:p>
        </p:txBody>
      </p:sp>
      <p:pic>
        <p:nvPicPr>
          <p:cNvPr id="3" name="图片 10"/>
          <p:cNvPicPr>
            <a:picLocks noChangeAspect="1"/>
          </p:cNvPicPr>
          <p:nvPr/>
        </p:nvPicPr>
        <p:blipFill>
          <a:blip r:embed="rId1" cstate="screen"/>
          <a:stretch>
            <a:fillRect/>
          </a:stretch>
        </p:blipFill>
        <p:spPr>
          <a:xfrm>
            <a:off x="-1672" y="854015"/>
            <a:ext cx="12193672" cy="1493667"/>
          </a:xfrm>
          <a:prstGeom prst="rect">
            <a:avLst/>
          </a:prstGeom>
        </p:spPr>
      </p:pic>
      <p:sp>
        <p:nvSpPr>
          <p:cNvPr id="4" name="TextBox 3"/>
          <p:cNvSpPr txBox="1"/>
          <p:nvPr/>
        </p:nvSpPr>
        <p:spPr>
          <a:xfrm>
            <a:off x="167900" y="2623394"/>
            <a:ext cx="11854527" cy="646331"/>
          </a:xfrm>
          <a:prstGeom prst="rect">
            <a:avLst/>
          </a:prstGeom>
          <a:noFill/>
        </p:spPr>
        <p:txBody>
          <a:bodyPr wrap="none" rtlCol="0">
            <a:spAutoFit/>
          </a:bodyPr>
          <a:lstStyle/>
          <a:p>
            <a:r>
              <a:rPr lang="en-US" sz="3600" dirty="0"/>
              <a:t>Thanks our team and worldwide collaboration in the past!</a:t>
            </a:r>
            <a:endParaRPr lang="en-US" sz="3600"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标题 1"/>
          <p:cNvSpPr>
            <a:spLocks noGrp="1"/>
          </p:cNvSpPr>
          <p:nvPr>
            <p:ph type="title"/>
          </p:nvPr>
        </p:nvSpPr>
        <p:spPr>
          <a:xfrm>
            <a:off x="2389990" y="52476"/>
            <a:ext cx="7388870" cy="720000"/>
          </a:xfrm>
          <a:ln w="12700">
            <a:miter lim="400000"/>
          </a:ln>
        </p:spPr>
        <p:txBody>
          <a:bodyPr lIns="45719" rIns="45719" anchor="ctr">
            <a:normAutofit/>
          </a:bodyPr>
          <a:lstStyle/>
          <a:p>
            <a:r>
              <a:rPr lang="en-US" altLang="zh-CN" dirty="0">
                <a:latin typeface="+mj-lt"/>
              </a:rPr>
              <a:t>Sustainable Perspective of NP</a:t>
            </a:r>
            <a:endParaRPr lang="zh-CN" altLang="en-US" dirty="0">
              <a:latin typeface="+mj-lt"/>
            </a:endParaRPr>
          </a:p>
        </p:txBody>
      </p:sp>
      <p:pic>
        <p:nvPicPr>
          <p:cNvPr id="4" name="Content Placeholder 3" descr="C:\Users\MAC\Desktop\图片12.png"/>
          <p:cNvPicPr>
            <a:picLocks noGrp="1" noChangeAspect="1" noChangeArrowheads="1"/>
          </p:cNvPicPr>
          <p:nvPr>
            <p:ph idx="4294967295"/>
          </p:nvPr>
        </p:nvPicPr>
        <p:blipFill rotWithShape="1">
          <a:blip r:embed="rId1"/>
          <a:srcRect l="7815" t="11108" r="12978" b="4714"/>
          <a:stretch>
            <a:fillRect/>
          </a:stretch>
        </p:blipFill>
        <p:spPr bwMode="auto">
          <a:xfrm>
            <a:off x="744220" y="1612265"/>
            <a:ext cx="5847080" cy="4155440"/>
          </a:xfrm>
          <a:prstGeom prst="rect">
            <a:avLst/>
          </a:prstGeom>
          <a:noFill/>
        </p:spPr>
      </p:pic>
      <p:sp>
        <p:nvSpPr>
          <p:cNvPr id="2" name="文本框 1"/>
          <p:cNvSpPr txBox="1"/>
          <p:nvPr/>
        </p:nvSpPr>
        <p:spPr bwMode="auto">
          <a:xfrm>
            <a:off x="744249" y="5895070"/>
            <a:ext cx="6634627" cy="400110"/>
          </a:xfrm>
          <a:prstGeom prst="rect">
            <a:avLst/>
          </a:prstGeom>
          <a:noFill/>
          <a:ln w="9525">
            <a:noFill/>
            <a:miter lim="800000"/>
          </a:ln>
        </p:spPr>
        <p:txBody>
          <a:bodyPr wrap="square" rtlCol="0">
            <a:spAutoFit/>
          </a:bodyPr>
          <a:lstStyle/>
          <a:p>
            <a:pPr marL="342900" indent="-342900">
              <a:buFont typeface="Arial" panose="020B0604020202090204" pitchFamily="34" charset="0"/>
              <a:buChar char="•"/>
            </a:pPr>
            <a:r>
              <a:rPr lang="en-US" altLang="zh-CN" sz="2000" b="1" dirty="0">
                <a:solidFill>
                  <a:srgbClr val="0000FF"/>
                </a:solidFill>
                <a:latin typeface="+mn-lt"/>
                <a:ea typeface="楷体_GB2312" pitchFamily="49" charset="-122"/>
                <a:cs typeface="Times New Roman" panose="02020503050405090304" pitchFamily="18" charset="0"/>
              </a:rPr>
              <a:t>Radiotoxicity Reduction </a:t>
            </a:r>
            <a:r>
              <a:rPr lang="en-US" altLang="zh-CN" sz="2000" b="1" dirty="0">
                <a:solidFill>
                  <a:srgbClr val="0000FF"/>
                </a:solidFill>
                <a:latin typeface="+mn-lt"/>
                <a:ea typeface="楷体_GB2312" pitchFamily="49" charset="-122"/>
                <a:cs typeface="Times New Roman" panose="02020503050405090304" pitchFamily="18" charset="0"/>
                <a:sym typeface="Wingdings" panose="05000000000000000000" pitchFamily="2" charset="2"/>
              </a:rPr>
              <a:t> </a:t>
            </a:r>
            <a:r>
              <a:rPr lang="en-US" altLang="zh-CN" sz="2000" b="1" u="sng" dirty="0">
                <a:solidFill>
                  <a:srgbClr val="FF0000"/>
                </a:solidFill>
                <a:latin typeface="+mn-lt"/>
                <a:ea typeface="楷体_GB2312" pitchFamily="49" charset="-122"/>
                <a:cs typeface="Times New Roman" panose="02020503050405090304" pitchFamily="18" charset="0"/>
                <a:sym typeface="Wingdings" panose="05000000000000000000" pitchFamily="2" charset="2"/>
              </a:rPr>
              <a:t>Transmutation</a:t>
            </a:r>
            <a:endParaRPr lang="zh-CN" altLang="en-US" sz="2000" b="1" u="sng" dirty="0">
              <a:solidFill>
                <a:srgbClr val="FF0000"/>
              </a:solidFill>
              <a:latin typeface="+mn-lt"/>
              <a:ea typeface="楷体_GB2312" pitchFamily="49" charset="-122"/>
              <a:cs typeface="Times New Roman" panose="02020503050405090304" pitchFamily="18" charset="0"/>
            </a:endParaRPr>
          </a:p>
        </p:txBody>
      </p:sp>
      <p:sp>
        <p:nvSpPr>
          <p:cNvPr id="3" name="文本框 2"/>
          <p:cNvSpPr txBox="1"/>
          <p:nvPr/>
        </p:nvSpPr>
        <p:spPr bwMode="auto">
          <a:xfrm>
            <a:off x="1640840" y="4644390"/>
            <a:ext cx="3724275" cy="521970"/>
          </a:xfrm>
          <a:prstGeom prst="rect">
            <a:avLst/>
          </a:prstGeom>
          <a:solidFill>
            <a:srgbClr val="FFFF00"/>
          </a:solidFill>
          <a:ln w="9525">
            <a:noFill/>
            <a:miter lim="800000"/>
          </a:ln>
        </p:spPr>
        <p:txBody>
          <a:bodyPr wrap="square" rtlCol="0">
            <a:spAutoFit/>
          </a:bodyPr>
          <a:lstStyle/>
          <a:p>
            <a:r>
              <a:rPr lang="zh-CN" altLang="en-US" sz="1400" b="1" dirty="0">
                <a:solidFill>
                  <a:srgbClr val="FF0000"/>
                </a:solidFill>
                <a:latin typeface="+mn-lt"/>
                <a:ea typeface="楷体_GB2312" pitchFamily="49" charset="-122"/>
                <a:cs typeface="Times New Roman" panose="02020503050405090304" pitchFamily="18" charset="0"/>
              </a:rPr>
              <a:t>**</a:t>
            </a:r>
            <a:r>
              <a:rPr lang="en-US" altLang="zh-CN" sz="1400" b="1" dirty="0">
                <a:solidFill>
                  <a:srgbClr val="FF0000"/>
                </a:solidFill>
                <a:latin typeface="+mn-lt"/>
                <a:ea typeface="楷体_GB2312" pitchFamily="49" charset="-122"/>
                <a:cs typeface="Times New Roman" panose="02020503050405090304" pitchFamily="18" charset="0"/>
              </a:rPr>
              <a:t>Fuel &lt; 100 y </a:t>
            </a:r>
            <a:r>
              <a:rPr lang="en-US" altLang="zh-CN" sz="1400" b="1" dirty="0">
                <a:solidFill>
                  <a:schemeClr val="accent2">
                    <a:lumMod val="75000"/>
                  </a:schemeClr>
                </a:solidFill>
                <a:latin typeface="+mn-lt"/>
                <a:ea typeface="楷体_GB2312" pitchFamily="49" charset="-122"/>
                <a:cs typeface="Times New Roman" panose="02020503050405090304" pitchFamily="18" charset="0"/>
              </a:rPr>
              <a:t>(</a:t>
            </a:r>
            <a:r>
              <a:rPr lang="en-US" altLang="zh-CN" sz="1400" b="1" dirty="0">
                <a:solidFill>
                  <a:schemeClr val="accent2">
                    <a:lumMod val="75000"/>
                  </a:schemeClr>
                </a:solidFill>
                <a:ea typeface="楷体_GB2312" pitchFamily="49" charset="-122"/>
                <a:cs typeface="Times New Roman" panose="02020503050405090304" pitchFamily="18" charset="0"/>
              </a:rPr>
              <a:t>Supply 1000GWe)</a:t>
            </a:r>
            <a:r>
              <a:rPr lang="en-US" altLang="zh-CN" sz="1400" b="1" dirty="0">
                <a:solidFill>
                  <a:schemeClr val="accent2">
                    <a:lumMod val="75000"/>
                  </a:schemeClr>
                </a:solidFill>
                <a:latin typeface="+mn-lt"/>
                <a:ea typeface="楷体_GB2312" pitchFamily="49" charset="-122"/>
                <a:cs typeface="Times New Roman" panose="02020503050405090304" pitchFamily="18" charset="0"/>
              </a:rPr>
              <a:t>; </a:t>
            </a:r>
            <a:endParaRPr lang="en-US" altLang="zh-CN" sz="1400" b="1" dirty="0">
              <a:solidFill>
                <a:schemeClr val="accent2">
                  <a:lumMod val="75000"/>
                </a:schemeClr>
              </a:solidFill>
              <a:latin typeface="+mn-lt"/>
              <a:ea typeface="楷体_GB2312" pitchFamily="49" charset="-122"/>
              <a:cs typeface="Times New Roman" panose="02020503050405090304" pitchFamily="18" charset="0"/>
            </a:endParaRPr>
          </a:p>
          <a:p>
            <a:r>
              <a:rPr lang="en-US" altLang="zh-CN" sz="1400" b="1" dirty="0">
                <a:solidFill>
                  <a:srgbClr val="FF0000"/>
                </a:solidFill>
                <a:latin typeface="+mn-lt"/>
                <a:ea typeface="楷体_GB2312" pitchFamily="49" charset="-122"/>
                <a:cs typeface="Times New Roman" panose="02020503050405090304" pitchFamily="18" charset="0"/>
              </a:rPr>
              <a:t>Waste Radiotoxicity&gt;100000 y</a:t>
            </a:r>
            <a:endParaRPr lang="zh-CN" altLang="en-US" sz="1400" b="1" dirty="0">
              <a:solidFill>
                <a:srgbClr val="FF0000"/>
              </a:solidFill>
              <a:latin typeface="+mn-lt"/>
              <a:ea typeface="楷体_GB2312" pitchFamily="49" charset="-122"/>
              <a:cs typeface="Times New Roman" panose="02020503050405090304" pitchFamily="18" charset="0"/>
            </a:endParaRPr>
          </a:p>
        </p:txBody>
      </p:sp>
      <p:sp>
        <p:nvSpPr>
          <p:cNvPr id="7" name="文本框 6"/>
          <p:cNvSpPr txBox="1"/>
          <p:nvPr/>
        </p:nvSpPr>
        <p:spPr bwMode="auto">
          <a:xfrm>
            <a:off x="3981880" y="1089305"/>
            <a:ext cx="2426096" cy="523220"/>
          </a:xfrm>
          <a:prstGeom prst="rect">
            <a:avLst/>
          </a:prstGeom>
          <a:solidFill>
            <a:srgbClr val="99FF99"/>
          </a:solidFill>
          <a:ln w="9525">
            <a:noFill/>
            <a:miter lim="800000"/>
          </a:ln>
        </p:spPr>
        <p:txBody>
          <a:bodyPr wrap="square" rtlCol="0">
            <a:spAutoFit/>
          </a:bodyPr>
          <a:lstStyle/>
          <a:p>
            <a:r>
              <a:rPr lang="en-US" altLang="zh-CN" sz="1400" b="1" dirty="0">
                <a:solidFill>
                  <a:srgbClr val="0000FF"/>
                </a:solidFill>
                <a:latin typeface="+mn-lt"/>
                <a:ea typeface="楷体_GB2312" pitchFamily="49" charset="-122"/>
                <a:cs typeface="Times New Roman" panose="02020503050405090304" pitchFamily="18" charset="0"/>
              </a:rPr>
              <a:t>**Fuel ~10000 y; Waste Radiotoxicity&lt;500 y</a:t>
            </a:r>
            <a:endParaRPr lang="zh-CN" altLang="en-US" sz="1400" b="1" dirty="0">
              <a:solidFill>
                <a:srgbClr val="0000FF"/>
              </a:solidFill>
              <a:latin typeface="+mn-lt"/>
              <a:ea typeface="楷体_GB2312" pitchFamily="49" charset="-122"/>
              <a:cs typeface="Times New Roman" panose="02020503050405090304" pitchFamily="18" charset="0"/>
            </a:endParaRPr>
          </a:p>
        </p:txBody>
      </p:sp>
      <p:sp>
        <p:nvSpPr>
          <p:cNvPr id="8" name="矩形 7"/>
          <p:cNvSpPr/>
          <p:nvPr/>
        </p:nvSpPr>
        <p:spPr>
          <a:xfrm rot="16200000">
            <a:off x="-2200509" y="3489942"/>
            <a:ext cx="5211683" cy="400110"/>
          </a:xfrm>
          <a:prstGeom prst="rect">
            <a:avLst/>
          </a:prstGeom>
        </p:spPr>
        <p:txBody>
          <a:bodyPr wrap="none">
            <a:spAutoFit/>
          </a:bodyPr>
          <a:lstStyle/>
          <a:p>
            <a:pPr marL="342900" indent="-342900">
              <a:buFont typeface="Arial" panose="020B0604020202090204" pitchFamily="34" charset="0"/>
              <a:buChar char="•"/>
            </a:pPr>
            <a:r>
              <a:rPr lang="en-US" altLang="zh-CN" sz="2000" b="1" dirty="0">
                <a:solidFill>
                  <a:srgbClr val="0000FF"/>
                </a:solidFill>
                <a:ea typeface="楷体_GB2312" pitchFamily="49" charset="-122"/>
                <a:cs typeface="Times New Roman" panose="02020503050405090304" pitchFamily="18" charset="0"/>
              </a:rPr>
              <a:t>High Resource Utilization </a:t>
            </a:r>
            <a:r>
              <a:rPr lang="en-US" altLang="zh-CN" sz="2000" b="1" dirty="0">
                <a:solidFill>
                  <a:srgbClr val="0000FF"/>
                </a:solidFill>
                <a:ea typeface="楷体_GB2312" pitchFamily="49" charset="-122"/>
                <a:cs typeface="Times New Roman" panose="02020503050405090304" pitchFamily="18" charset="0"/>
                <a:sym typeface="Wingdings" panose="05000000000000000000" pitchFamily="2" charset="2"/>
              </a:rPr>
              <a:t> </a:t>
            </a:r>
            <a:r>
              <a:rPr lang="en-US" altLang="zh-CN" sz="2000" b="1" u="sng" dirty="0">
                <a:solidFill>
                  <a:srgbClr val="FF0000"/>
                </a:solidFill>
                <a:ea typeface="楷体_GB2312" pitchFamily="49" charset="-122"/>
                <a:cs typeface="Times New Roman" panose="02020503050405090304" pitchFamily="18" charset="0"/>
                <a:sym typeface="Wingdings" panose="05000000000000000000" pitchFamily="2" charset="2"/>
              </a:rPr>
              <a:t>Breeding</a:t>
            </a:r>
            <a:r>
              <a:rPr lang="en-US" altLang="zh-CN" sz="2000" b="1" u="sng" dirty="0">
                <a:solidFill>
                  <a:srgbClr val="FF0000"/>
                </a:solidFill>
                <a:ea typeface="楷体_GB2312" pitchFamily="49" charset="-122"/>
                <a:cs typeface="Times New Roman" panose="02020503050405090304" pitchFamily="18" charset="0"/>
              </a:rPr>
              <a:t> </a:t>
            </a:r>
            <a:endParaRPr lang="en-US" altLang="zh-CN" sz="2000" b="1" u="sng" dirty="0">
              <a:solidFill>
                <a:srgbClr val="FF0000"/>
              </a:solidFill>
              <a:ea typeface="楷体_GB2312" pitchFamily="49" charset="-122"/>
              <a:cs typeface="Times New Roman" panose="02020503050405090304" pitchFamily="18" charset="0"/>
            </a:endParaRPr>
          </a:p>
        </p:txBody>
      </p:sp>
      <p:pic>
        <p:nvPicPr>
          <p:cNvPr id="5" name="Picture 4"/>
          <p:cNvPicPr>
            <a:picLocks noChangeAspect="1" noChangeArrowheads="1"/>
          </p:cNvPicPr>
          <p:nvPr/>
        </p:nvPicPr>
        <p:blipFill>
          <a:blip r:embed="rId2"/>
          <a:srcRect/>
          <a:stretch>
            <a:fillRect/>
          </a:stretch>
        </p:blipFill>
        <p:spPr bwMode="auto">
          <a:xfrm>
            <a:off x="6752590" y="1652270"/>
            <a:ext cx="5278755" cy="3554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4"/>
          <p:cNvSpPr txBox="1"/>
          <p:nvPr/>
        </p:nvSpPr>
        <p:spPr>
          <a:xfrm>
            <a:off x="6752590" y="5346700"/>
            <a:ext cx="5278755" cy="1106805"/>
          </a:xfrm>
          <a:prstGeom prst="rect">
            <a:avLst/>
          </a:prstGeom>
          <a:noFill/>
        </p:spPr>
        <p:txBody>
          <a:bodyPr wrap="square" rtlCol="0">
            <a:spAutoFit/>
          </a:bodyPr>
          <a:lstStyle/>
          <a:p>
            <a:r>
              <a:rPr lang="en-US" dirty="0">
                <a:solidFill>
                  <a:srgbClr val="022998"/>
                </a:solidFill>
              </a:rPr>
              <a:t>Other than P&amp;T, high radioactive elements, like Minor Actinide, will not be Partitioned but burned in ADS Buner. </a:t>
            </a:r>
            <a:endParaRPr lang="en-US" dirty="0">
              <a:solidFill>
                <a:srgbClr val="022998"/>
              </a:solidFill>
            </a:endParaRPr>
          </a:p>
        </p:txBody>
      </p:sp>
      <p:sp>
        <p:nvSpPr>
          <p:cNvPr id="9" name="Text Box 8"/>
          <p:cNvSpPr txBox="1"/>
          <p:nvPr/>
        </p:nvSpPr>
        <p:spPr>
          <a:xfrm>
            <a:off x="7051675" y="1042670"/>
            <a:ext cx="4134485" cy="429895"/>
          </a:xfrm>
          <a:prstGeom prst="rect">
            <a:avLst/>
          </a:prstGeom>
          <a:noFill/>
        </p:spPr>
        <p:txBody>
          <a:bodyPr wrap="square" rtlCol="0">
            <a:spAutoFit/>
          </a:bodyPr>
          <a:p>
            <a:pPr algn="ctr"/>
            <a:r>
              <a:rPr lang="en-US">
                <a:solidFill>
                  <a:srgbClr val="0000FF"/>
                </a:solidFill>
              </a:rPr>
              <a:t>ADANES Concept </a:t>
            </a:r>
            <a:endParaRPr lang="en-US">
              <a:solidFill>
                <a:srgbClr val="0000FF"/>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Shape 262"/>
          <p:cNvSpPr>
            <a:spLocks noGrp="1"/>
          </p:cNvSpPr>
          <p:nvPr>
            <p:ph type="title"/>
          </p:nvPr>
        </p:nvSpPr>
        <p:spPr>
          <a:prstGeom prst="rect">
            <a:avLst/>
          </a:prstGeom>
        </p:spPr>
        <p:txBody>
          <a:bodyPr anchor="ctr"/>
          <a:lstStyle/>
          <a:p>
            <a:r>
              <a:rPr>
                <a:latin typeface="Times New Roman" panose="02020503050405090304" pitchFamily="18" charset="0"/>
                <a:ea typeface="Times New Roman" panose="02020503050405090304" pitchFamily="18" charset="0"/>
                <a:cs typeface="Times New Roman" panose="02020503050405090304" pitchFamily="18" charset="0"/>
              </a:rPr>
              <a:t>ADS/ADANES Roadmap in China</a:t>
            </a:r>
            <a:endParaRPr>
              <a:latin typeface="Times New Roman" panose="02020503050405090304" pitchFamily="18" charset="0"/>
              <a:ea typeface="Times New Roman" panose="02020503050405090304" pitchFamily="18" charset="0"/>
              <a:cs typeface="Times New Roman" panose="02020503050405090304" pitchFamily="18" charset="0"/>
            </a:endParaRPr>
          </a:p>
        </p:txBody>
      </p:sp>
      <p:grpSp>
        <p:nvGrpSpPr>
          <p:cNvPr id="4" name="组 3"/>
          <p:cNvGrpSpPr/>
          <p:nvPr/>
        </p:nvGrpSpPr>
        <p:grpSpPr>
          <a:xfrm>
            <a:off x="466928" y="1011677"/>
            <a:ext cx="11377512" cy="5179261"/>
            <a:chOff x="52401" y="1021711"/>
            <a:chExt cx="9701244" cy="5529872"/>
          </a:xfrm>
        </p:grpSpPr>
        <p:sp>
          <p:nvSpPr>
            <p:cNvPr id="263" name="Shape 263"/>
            <p:cNvSpPr/>
            <p:nvPr/>
          </p:nvSpPr>
          <p:spPr>
            <a:xfrm flipV="1">
              <a:off x="1450743" y="3466479"/>
              <a:ext cx="1" cy="1079501"/>
            </a:xfrm>
            <a:prstGeom prst="line">
              <a:avLst/>
            </a:prstGeom>
            <a:ln w="3175">
              <a:solidFill>
                <a:srgbClr val="0000CC"/>
              </a:solidFill>
              <a:prstDash val="dash"/>
              <a:tailEnd type="triangle"/>
            </a:ln>
          </p:spPr>
          <p:txBody>
            <a:bodyPr lIns="42202" rIns="42202"/>
            <a:lstStyle/>
            <a:p>
              <a:endParaRPr sz="1660"/>
            </a:p>
          </p:txBody>
        </p:sp>
        <p:sp>
          <p:nvSpPr>
            <p:cNvPr id="264" name="Shape 264"/>
            <p:cNvSpPr/>
            <p:nvPr/>
          </p:nvSpPr>
          <p:spPr>
            <a:xfrm flipV="1">
              <a:off x="2833456" y="2926729"/>
              <a:ext cx="1" cy="1619251"/>
            </a:xfrm>
            <a:prstGeom prst="line">
              <a:avLst/>
            </a:prstGeom>
            <a:ln w="3175">
              <a:solidFill>
                <a:srgbClr val="0000CC"/>
              </a:solidFill>
              <a:prstDash val="dash"/>
              <a:tailEnd type="triangle"/>
            </a:ln>
          </p:spPr>
          <p:txBody>
            <a:bodyPr lIns="42202" rIns="42202"/>
            <a:lstStyle/>
            <a:p>
              <a:endParaRPr sz="1660"/>
            </a:p>
          </p:txBody>
        </p:sp>
        <p:sp>
          <p:nvSpPr>
            <p:cNvPr id="265" name="Shape 265"/>
            <p:cNvSpPr/>
            <p:nvPr/>
          </p:nvSpPr>
          <p:spPr>
            <a:xfrm flipV="1">
              <a:off x="4222518" y="4077666"/>
              <a:ext cx="1" cy="468314"/>
            </a:xfrm>
            <a:prstGeom prst="line">
              <a:avLst/>
            </a:prstGeom>
            <a:ln w="3175">
              <a:solidFill>
                <a:srgbClr val="0000CC"/>
              </a:solidFill>
              <a:prstDash val="dash"/>
              <a:tailEnd type="triangle"/>
            </a:ln>
          </p:spPr>
          <p:txBody>
            <a:bodyPr lIns="42202" rIns="42202"/>
            <a:lstStyle/>
            <a:p>
              <a:endParaRPr sz="1660"/>
            </a:p>
          </p:txBody>
        </p:sp>
        <p:sp>
          <p:nvSpPr>
            <p:cNvPr id="266" name="Shape 266"/>
            <p:cNvSpPr/>
            <p:nvPr/>
          </p:nvSpPr>
          <p:spPr>
            <a:xfrm flipV="1">
              <a:off x="6064018" y="4179266"/>
              <a:ext cx="1" cy="358776"/>
            </a:xfrm>
            <a:prstGeom prst="line">
              <a:avLst/>
            </a:prstGeom>
            <a:ln w="3175">
              <a:solidFill>
                <a:srgbClr val="0000CC"/>
              </a:solidFill>
              <a:prstDash val="dash"/>
              <a:tailEnd type="triangle"/>
            </a:ln>
          </p:spPr>
          <p:txBody>
            <a:bodyPr lIns="42202" rIns="42202"/>
            <a:lstStyle/>
            <a:p>
              <a:endParaRPr sz="1660"/>
            </a:p>
          </p:txBody>
        </p:sp>
        <p:sp>
          <p:nvSpPr>
            <p:cNvPr id="267" name="Shape 267"/>
            <p:cNvSpPr/>
            <p:nvPr/>
          </p:nvSpPr>
          <p:spPr>
            <a:xfrm flipV="1">
              <a:off x="8070618" y="4287216"/>
              <a:ext cx="1" cy="250826"/>
            </a:xfrm>
            <a:prstGeom prst="line">
              <a:avLst/>
            </a:prstGeom>
            <a:ln w="3175">
              <a:solidFill>
                <a:srgbClr val="0000CC"/>
              </a:solidFill>
              <a:prstDash val="dash"/>
              <a:tailEnd type="triangle"/>
            </a:ln>
          </p:spPr>
          <p:txBody>
            <a:bodyPr lIns="42202" rIns="42202"/>
            <a:lstStyle/>
            <a:p>
              <a:endParaRPr sz="1660"/>
            </a:p>
          </p:txBody>
        </p:sp>
        <p:grpSp>
          <p:nvGrpSpPr>
            <p:cNvPr id="270" name="Group 270"/>
            <p:cNvGrpSpPr/>
            <p:nvPr/>
          </p:nvGrpSpPr>
          <p:grpSpPr>
            <a:xfrm>
              <a:off x="944329" y="2286331"/>
              <a:ext cx="723270" cy="287340"/>
              <a:chOff x="0" y="0"/>
              <a:chExt cx="723269" cy="287339"/>
            </a:xfrm>
          </p:grpSpPr>
          <p:sp>
            <p:nvSpPr>
              <p:cNvPr id="268" name="Shape 268"/>
              <p:cNvSpPr/>
              <p:nvPr/>
            </p:nvSpPr>
            <p:spPr>
              <a:xfrm>
                <a:off x="0" y="0"/>
                <a:ext cx="723269" cy="287339"/>
              </a:xfrm>
              <a:prstGeom prst="roundRect">
                <a:avLst>
                  <a:gd name="adj" fmla="val 16667"/>
                </a:avLst>
              </a:prstGeom>
              <a:solidFill>
                <a:srgbClr val="FEB687"/>
              </a:solidFill>
              <a:ln w="25400" cap="flat">
                <a:solidFill>
                  <a:srgbClr val="595D63"/>
                </a:solidFill>
                <a:prstDash val="solid"/>
                <a:round/>
              </a:ln>
              <a:effectLst/>
            </p:spPr>
            <p:txBody>
              <a:bodyPr wrap="square" lIns="42202" tIns="42202" rIns="42202" bIns="42202" numCol="1" anchor="ctr">
                <a:noAutofit/>
              </a:bodyPr>
              <a:lstStyle/>
              <a:p>
                <a:pPr>
                  <a:defRPr sz="1200" b="1"/>
                </a:pPr>
                <a:endParaRPr sz="1110"/>
              </a:p>
            </p:txBody>
          </p:sp>
          <p:sp>
            <p:nvSpPr>
              <p:cNvPr id="269" name="Shape 269"/>
              <p:cNvSpPr/>
              <p:nvPr/>
            </p:nvSpPr>
            <p:spPr>
              <a:xfrm>
                <a:off x="14026" y="33142"/>
                <a:ext cx="695216" cy="221053"/>
              </a:xfrm>
              <a:prstGeom prst="rect">
                <a:avLst/>
              </a:prstGeom>
              <a:noFill/>
              <a:ln w="12700" cap="flat">
                <a:noFill/>
                <a:miter lim="400000"/>
              </a:ln>
              <a:effectLst/>
            </p:spPr>
            <p:txBody>
              <a:bodyPr wrap="square" lIns="16615" tIns="16615" rIns="16615" bIns="16615" numCol="1" anchor="ctr">
                <a:spAutoFit/>
              </a:bodyPr>
              <a:lstStyle>
                <a:lvl1pPr>
                  <a:defRPr sz="1200" b="1"/>
                </a:lvl1pPr>
              </a:lstStyle>
              <a:p>
                <a:r>
                  <a:rPr sz="1110"/>
                  <a:t>Inject I</a:t>
                </a:r>
                <a:endParaRPr sz="1110"/>
              </a:p>
            </p:txBody>
          </p:sp>
        </p:grpSp>
        <p:grpSp>
          <p:nvGrpSpPr>
            <p:cNvPr id="273" name="Group 273"/>
            <p:cNvGrpSpPr/>
            <p:nvPr/>
          </p:nvGrpSpPr>
          <p:grpSpPr>
            <a:xfrm>
              <a:off x="926087" y="3011818"/>
              <a:ext cx="741512" cy="288926"/>
              <a:chOff x="0" y="0"/>
              <a:chExt cx="741511" cy="288925"/>
            </a:xfrm>
          </p:grpSpPr>
          <p:sp>
            <p:nvSpPr>
              <p:cNvPr id="271" name="Shape 271"/>
              <p:cNvSpPr/>
              <p:nvPr/>
            </p:nvSpPr>
            <p:spPr>
              <a:xfrm>
                <a:off x="0" y="0"/>
                <a:ext cx="741511" cy="288925"/>
              </a:xfrm>
              <a:prstGeom prst="roundRect">
                <a:avLst>
                  <a:gd name="adj" fmla="val 16667"/>
                </a:avLst>
              </a:prstGeom>
              <a:solidFill>
                <a:srgbClr val="66FFFF"/>
              </a:solidFill>
              <a:ln w="25400" cap="flat">
                <a:solidFill>
                  <a:srgbClr val="862111"/>
                </a:solidFill>
                <a:prstDash val="solid"/>
                <a:round/>
              </a:ln>
              <a:effectLst/>
            </p:spPr>
            <p:txBody>
              <a:bodyPr wrap="square" lIns="42202" tIns="42202" rIns="42202" bIns="42202" numCol="1" anchor="ctr">
                <a:noAutofit/>
              </a:bodyPr>
              <a:lstStyle/>
              <a:p>
                <a:pPr>
                  <a:defRPr sz="1200" b="1"/>
                </a:pPr>
                <a:endParaRPr sz="1110"/>
              </a:p>
            </p:txBody>
          </p:sp>
          <p:sp>
            <p:nvSpPr>
              <p:cNvPr id="272" name="Shape 272"/>
              <p:cNvSpPr/>
              <p:nvPr/>
            </p:nvSpPr>
            <p:spPr>
              <a:xfrm>
                <a:off x="14103" y="33935"/>
                <a:ext cx="713304" cy="221053"/>
              </a:xfrm>
              <a:prstGeom prst="rect">
                <a:avLst/>
              </a:prstGeom>
              <a:noFill/>
              <a:ln w="12700" cap="flat">
                <a:noFill/>
                <a:miter lim="400000"/>
              </a:ln>
              <a:effectLst/>
            </p:spPr>
            <p:txBody>
              <a:bodyPr wrap="square" lIns="16615" tIns="16615" rIns="16615" bIns="16615" numCol="1" anchor="ctr">
                <a:spAutoFit/>
              </a:bodyPr>
              <a:lstStyle>
                <a:lvl1pPr>
                  <a:defRPr sz="1200" b="1"/>
                </a:lvl1pPr>
              </a:lstStyle>
              <a:p>
                <a:r>
                  <a:rPr sz="1110"/>
                  <a:t>Inject II</a:t>
                </a:r>
                <a:endParaRPr sz="1110"/>
              </a:p>
            </p:txBody>
          </p:sp>
        </p:grpSp>
        <p:sp>
          <p:nvSpPr>
            <p:cNvPr id="274" name="Shape 274"/>
            <p:cNvSpPr/>
            <p:nvPr/>
          </p:nvSpPr>
          <p:spPr>
            <a:xfrm rot="16200000">
              <a:off x="2124797" y="2408567"/>
              <a:ext cx="323851" cy="720726"/>
            </a:xfrm>
            <a:prstGeom prst="roundRect">
              <a:avLst>
                <a:gd name="adj" fmla="val 16667"/>
              </a:avLst>
            </a:prstGeom>
            <a:blipFill>
              <a:blip r:embed="rId1" cstate="screen"/>
              <a:stretch>
                <a:fillRect/>
              </a:stretch>
            </a:blipFill>
            <a:ln w="25400">
              <a:solidFill>
                <a:srgbClr val="A3171E"/>
              </a:solidFill>
            </a:ln>
          </p:spPr>
          <p:txBody>
            <a:bodyPr lIns="42202" rIns="42202" anchor="ctr"/>
            <a:lstStyle/>
            <a:p>
              <a:pPr algn="ctr">
                <a:defRPr>
                  <a:solidFill>
                    <a:srgbClr val="FFFFFF"/>
                  </a:solidFill>
                </a:defRPr>
              </a:pPr>
              <a:endParaRPr sz="1660"/>
            </a:p>
          </p:txBody>
        </p:sp>
        <p:sp>
          <p:nvSpPr>
            <p:cNvPr id="340" name="Shape 340"/>
            <p:cNvSpPr/>
            <p:nvPr/>
          </p:nvSpPr>
          <p:spPr>
            <a:xfrm>
              <a:off x="1671927" y="2556470"/>
              <a:ext cx="244743" cy="8457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200" y="7200"/>
                    <a:pt x="14400" y="14400"/>
                    <a:pt x="21600" y="21600"/>
                  </a:cubicBezTo>
                </a:path>
              </a:pathLst>
            </a:custGeom>
            <a:ln w="28575">
              <a:solidFill>
                <a:srgbClr val="244583"/>
              </a:solidFill>
              <a:prstDash val="sysDot"/>
            </a:ln>
          </p:spPr>
          <p:txBody>
            <a:bodyPr/>
            <a:lstStyle/>
            <a:p>
              <a:endParaRPr sz="1660"/>
            </a:p>
          </p:txBody>
        </p:sp>
        <p:sp>
          <p:nvSpPr>
            <p:cNvPr id="341" name="Shape 341"/>
            <p:cNvSpPr/>
            <p:nvPr/>
          </p:nvSpPr>
          <p:spPr>
            <a:xfrm>
              <a:off x="1659511" y="2911225"/>
              <a:ext cx="263576" cy="10314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200" y="14400"/>
                    <a:pt x="14400" y="7200"/>
                    <a:pt x="21600" y="0"/>
                  </a:cubicBezTo>
                </a:path>
              </a:pathLst>
            </a:custGeom>
            <a:ln w="28575">
              <a:solidFill>
                <a:srgbClr val="244583"/>
              </a:solidFill>
              <a:prstDash val="sysDot"/>
            </a:ln>
          </p:spPr>
          <p:txBody>
            <a:bodyPr/>
            <a:lstStyle/>
            <a:p>
              <a:endParaRPr sz="1660"/>
            </a:p>
          </p:txBody>
        </p:sp>
        <p:sp>
          <p:nvSpPr>
            <p:cNvPr id="342" name="Shape 342"/>
            <p:cNvSpPr/>
            <p:nvPr/>
          </p:nvSpPr>
          <p:spPr>
            <a:xfrm>
              <a:off x="2659784" y="2768931"/>
              <a:ext cx="274639" cy="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200" y="7200"/>
                    <a:pt x="14400" y="14400"/>
                    <a:pt x="21600" y="21600"/>
                  </a:cubicBezTo>
                </a:path>
              </a:pathLst>
            </a:custGeom>
            <a:ln w="28575">
              <a:solidFill>
                <a:srgbClr val="244583"/>
              </a:solidFill>
              <a:prstDash val="sysDot"/>
            </a:ln>
          </p:spPr>
          <p:txBody>
            <a:bodyPr/>
            <a:lstStyle/>
            <a:p>
              <a:endParaRPr sz="1660"/>
            </a:p>
          </p:txBody>
        </p:sp>
        <p:grpSp>
          <p:nvGrpSpPr>
            <p:cNvPr id="280" name="Group 280"/>
            <p:cNvGrpSpPr/>
            <p:nvPr/>
          </p:nvGrpSpPr>
          <p:grpSpPr>
            <a:xfrm>
              <a:off x="2947121" y="2607006"/>
              <a:ext cx="935038" cy="323851"/>
              <a:chOff x="0" y="0"/>
              <a:chExt cx="935037" cy="323850"/>
            </a:xfrm>
          </p:grpSpPr>
          <p:sp>
            <p:nvSpPr>
              <p:cNvPr id="278" name="Shape 278"/>
              <p:cNvSpPr/>
              <p:nvPr/>
            </p:nvSpPr>
            <p:spPr>
              <a:xfrm rot="16200000">
                <a:off x="305593" y="-305594"/>
                <a:ext cx="323851" cy="935038"/>
              </a:xfrm>
              <a:prstGeom prst="roundRect">
                <a:avLst>
                  <a:gd name="adj" fmla="val 16667"/>
                </a:avLst>
              </a:prstGeom>
              <a:blipFill rotWithShape="1">
                <a:blip r:embed="rId2" cstate="screen"/>
                <a:srcRect/>
                <a:stretch>
                  <a:fillRect/>
                </a:stretch>
              </a:blipFill>
              <a:ln w="12700" cap="flat">
                <a:noFill/>
                <a:miter lim="400000"/>
              </a:ln>
              <a:effectLst/>
            </p:spPr>
            <p:txBody>
              <a:bodyPr wrap="square" lIns="42202" tIns="42202" rIns="42202" bIns="42202" numCol="1" anchor="ctr">
                <a:noAutofit/>
              </a:bodyPr>
              <a:lstStyle/>
              <a:p>
                <a:pPr algn="ctr">
                  <a:defRPr>
                    <a:solidFill>
                      <a:srgbClr val="FFFFFF"/>
                    </a:solidFill>
                  </a:defRPr>
                </a:pPr>
                <a:endParaRPr sz="1660"/>
              </a:p>
            </p:txBody>
          </p:sp>
          <p:sp>
            <p:nvSpPr>
              <p:cNvPr id="279" name="Shape 279"/>
              <p:cNvSpPr/>
              <p:nvPr/>
            </p:nvSpPr>
            <p:spPr>
              <a:xfrm rot="16200000">
                <a:off x="305593" y="-305594"/>
                <a:ext cx="323851" cy="935038"/>
              </a:xfrm>
              <a:prstGeom prst="roundRect">
                <a:avLst>
                  <a:gd name="adj" fmla="val 16667"/>
                </a:avLst>
              </a:prstGeom>
              <a:noFill/>
              <a:ln w="25400" cap="flat">
                <a:solidFill>
                  <a:srgbClr val="EC767C"/>
                </a:solidFill>
                <a:prstDash val="sysDash"/>
                <a:round/>
              </a:ln>
              <a:effectLst/>
            </p:spPr>
            <p:txBody>
              <a:bodyPr wrap="square" lIns="42202" tIns="42202" rIns="42202" bIns="42202" numCol="1" anchor="ctr">
                <a:noAutofit/>
              </a:bodyPr>
              <a:lstStyle/>
              <a:p>
                <a:pPr algn="ctr">
                  <a:defRPr>
                    <a:solidFill>
                      <a:srgbClr val="FFFFFF"/>
                    </a:solidFill>
                  </a:defRPr>
                </a:pPr>
                <a:endParaRPr sz="1660"/>
              </a:p>
            </p:txBody>
          </p:sp>
        </p:grpSp>
        <p:grpSp>
          <p:nvGrpSpPr>
            <p:cNvPr id="284" name="Group 284"/>
            <p:cNvGrpSpPr/>
            <p:nvPr/>
          </p:nvGrpSpPr>
          <p:grpSpPr>
            <a:xfrm>
              <a:off x="4005983" y="3500769"/>
              <a:ext cx="431801" cy="431801"/>
              <a:chOff x="0" y="0"/>
              <a:chExt cx="431800" cy="431800"/>
            </a:xfrm>
          </p:grpSpPr>
          <p:sp>
            <p:nvSpPr>
              <p:cNvPr id="281" name="Shape 281"/>
              <p:cNvSpPr/>
              <p:nvPr/>
            </p:nvSpPr>
            <p:spPr>
              <a:xfrm>
                <a:off x="0" y="0"/>
                <a:ext cx="431800" cy="431800"/>
              </a:xfrm>
              <a:custGeom>
                <a:avLst/>
                <a:gdLst/>
                <a:ahLst/>
                <a:cxnLst>
                  <a:cxn ang="0">
                    <a:pos x="wd2" y="hd2"/>
                  </a:cxn>
                  <a:cxn ang="5400000">
                    <a:pos x="wd2" y="hd2"/>
                  </a:cxn>
                  <a:cxn ang="10800000">
                    <a:pos x="wd2" y="hd2"/>
                  </a:cxn>
                  <a:cxn ang="16200000">
                    <a:pos x="wd2" y="hd2"/>
                  </a:cxn>
                </a:cxnLst>
                <a:rect l="0" t="0" r="r" b="b"/>
                <a:pathLst>
                  <a:path w="21600" h="21600" extrusionOk="0">
                    <a:moveTo>
                      <a:pt x="0" y="2700"/>
                    </a:moveTo>
                    <a:cubicBezTo>
                      <a:pt x="0" y="1209"/>
                      <a:pt x="4835" y="0"/>
                      <a:pt x="10800" y="0"/>
                    </a:cubicBezTo>
                    <a:cubicBezTo>
                      <a:pt x="16765" y="0"/>
                      <a:pt x="21600" y="1209"/>
                      <a:pt x="21600" y="2700"/>
                    </a:cubicBezTo>
                    <a:lnTo>
                      <a:pt x="21600" y="18900"/>
                    </a:lnTo>
                    <a:cubicBezTo>
                      <a:pt x="21600" y="20391"/>
                      <a:pt x="16765" y="21600"/>
                      <a:pt x="10800" y="21600"/>
                    </a:cubicBezTo>
                    <a:cubicBezTo>
                      <a:pt x="4835" y="21600"/>
                      <a:pt x="0" y="20391"/>
                      <a:pt x="0" y="18900"/>
                    </a:cubicBezTo>
                    <a:close/>
                  </a:path>
                </a:pathLst>
              </a:custGeom>
              <a:gradFill flip="none" rotWithShape="1">
                <a:gsLst>
                  <a:gs pos="0">
                    <a:srgbClr val="EBBC00"/>
                  </a:gs>
                  <a:gs pos="30000">
                    <a:srgbClr val="E2B500"/>
                  </a:gs>
                  <a:gs pos="75000">
                    <a:srgbClr val="A88600"/>
                  </a:gs>
                  <a:gs pos="100000">
                    <a:srgbClr val="7A6200"/>
                  </a:gs>
                </a:gsLst>
                <a:path path="circle">
                  <a:fillToRect l="-19636" t="62278" r="119636" b="37721"/>
                </a:path>
              </a:gradFill>
              <a:ln w="12700" cap="flat">
                <a:noFill/>
                <a:miter lim="400000"/>
              </a:ln>
              <a:effectLst>
                <a:outerShdw blurRad="50800" dist="20000" dir="5400000" rotWithShape="0">
                  <a:srgbClr val="000000">
                    <a:alpha val="42000"/>
                  </a:srgbClr>
                </a:outerShdw>
              </a:effectLst>
            </p:spPr>
            <p:txBody>
              <a:bodyPr wrap="square" lIns="42202" tIns="42202" rIns="42202" bIns="42202" numCol="1" anchor="ctr">
                <a:noAutofit/>
              </a:bodyPr>
              <a:lstStyle/>
              <a:p>
                <a:pPr algn="ctr">
                  <a:defRPr>
                    <a:solidFill>
                      <a:srgbClr val="FFFFFF"/>
                    </a:solidFill>
                  </a:defRPr>
                </a:pPr>
                <a:endParaRPr sz="1660"/>
              </a:p>
            </p:txBody>
          </p:sp>
          <p:sp>
            <p:nvSpPr>
              <p:cNvPr id="282" name="Shape 282"/>
              <p:cNvSpPr/>
              <p:nvPr/>
            </p:nvSpPr>
            <p:spPr>
              <a:xfrm>
                <a:off x="0" y="-1"/>
                <a:ext cx="431800" cy="107951"/>
              </a:xfrm>
              <a:prstGeom prst="ellipse">
                <a:avLst/>
              </a:prstGeom>
              <a:solidFill>
                <a:srgbClr val="FFFFFF">
                  <a:alpha val="40000"/>
                </a:srgbClr>
              </a:solidFill>
              <a:ln w="12700" cap="flat">
                <a:noFill/>
                <a:miter lim="400000"/>
              </a:ln>
              <a:effectLst/>
            </p:spPr>
            <p:txBody>
              <a:bodyPr wrap="square" lIns="42202" tIns="42202" rIns="42202" bIns="42202" numCol="1" anchor="ctr">
                <a:noAutofit/>
              </a:bodyPr>
              <a:lstStyle/>
              <a:p>
                <a:pPr algn="ctr">
                  <a:defRPr>
                    <a:solidFill>
                      <a:srgbClr val="FFFFFF"/>
                    </a:solidFill>
                  </a:defRPr>
                </a:pPr>
                <a:endParaRPr sz="1660"/>
              </a:p>
            </p:txBody>
          </p:sp>
          <p:sp>
            <p:nvSpPr>
              <p:cNvPr id="283" name="Shape 283"/>
              <p:cNvSpPr/>
              <p:nvPr/>
            </p:nvSpPr>
            <p:spPr>
              <a:xfrm>
                <a:off x="0" y="0"/>
                <a:ext cx="431800" cy="431800"/>
              </a:xfrm>
              <a:custGeom>
                <a:avLst/>
                <a:gdLst/>
                <a:ahLst/>
                <a:cxnLst>
                  <a:cxn ang="0">
                    <a:pos x="wd2" y="hd2"/>
                  </a:cxn>
                  <a:cxn ang="5400000">
                    <a:pos x="wd2" y="hd2"/>
                  </a:cxn>
                  <a:cxn ang="10800000">
                    <a:pos x="wd2" y="hd2"/>
                  </a:cxn>
                  <a:cxn ang="16200000">
                    <a:pos x="wd2" y="hd2"/>
                  </a:cxn>
                </a:cxnLst>
                <a:rect l="0" t="0" r="r" b="b"/>
                <a:pathLst>
                  <a:path w="21600" h="21600" extrusionOk="0">
                    <a:moveTo>
                      <a:pt x="21600" y="2700"/>
                    </a:moveTo>
                    <a:cubicBezTo>
                      <a:pt x="21600" y="4191"/>
                      <a:pt x="16765" y="5400"/>
                      <a:pt x="10800" y="5400"/>
                    </a:cubicBezTo>
                    <a:cubicBezTo>
                      <a:pt x="4835" y="5400"/>
                      <a:pt x="0" y="4191"/>
                      <a:pt x="0" y="2700"/>
                    </a:cubicBezTo>
                    <a:cubicBezTo>
                      <a:pt x="0" y="1209"/>
                      <a:pt x="4835" y="0"/>
                      <a:pt x="10800" y="0"/>
                    </a:cubicBezTo>
                    <a:cubicBezTo>
                      <a:pt x="16765" y="0"/>
                      <a:pt x="21600" y="1209"/>
                      <a:pt x="21600" y="2700"/>
                    </a:cubicBezTo>
                    <a:lnTo>
                      <a:pt x="21600" y="18900"/>
                    </a:lnTo>
                    <a:cubicBezTo>
                      <a:pt x="21600" y="20391"/>
                      <a:pt x="16765" y="21600"/>
                      <a:pt x="10800" y="21600"/>
                    </a:cubicBezTo>
                    <a:cubicBezTo>
                      <a:pt x="4835" y="21600"/>
                      <a:pt x="0" y="20391"/>
                      <a:pt x="0" y="18900"/>
                    </a:cubicBezTo>
                    <a:lnTo>
                      <a:pt x="0" y="2700"/>
                    </a:lnTo>
                  </a:path>
                </a:pathLst>
              </a:custGeom>
              <a:noFill/>
              <a:ln w="12700" cap="flat">
                <a:solidFill>
                  <a:srgbClr val="F7C500"/>
                </a:solidFill>
                <a:prstDash val="solid"/>
                <a:round/>
              </a:ln>
              <a:effectLst/>
            </p:spPr>
            <p:txBody>
              <a:bodyPr wrap="square" lIns="42202" tIns="42202" rIns="42202" bIns="42202" numCol="1" anchor="ctr">
                <a:noAutofit/>
              </a:bodyPr>
              <a:lstStyle/>
              <a:p>
                <a:pPr algn="ctr">
                  <a:defRPr>
                    <a:solidFill>
                      <a:srgbClr val="FFFFFF"/>
                    </a:solidFill>
                  </a:defRPr>
                </a:pPr>
                <a:endParaRPr sz="1660"/>
              </a:p>
            </p:txBody>
          </p:sp>
        </p:grpSp>
        <p:sp>
          <p:nvSpPr>
            <p:cNvPr id="343" name="Shape 343"/>
            <p:cNvSpPr/>
            <p:nvPr/>
          </p:nvSpPr>
          <p:spPr>
            <a:xfrm>
              <a:off x="3563379" y="2943556"/>
              <a:ext cx="486927" cy="57167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200" y="7200"/>
                    <a:pt x="14400" y="14400"/>
                    <a:pt x="21600" y="21600"/>
                  </a:cubicBezTo>
                </a:path>
              </a:pathLst>
            </a:custGeom>
            <a:ln w="28575">
              <a:solidFill>
                <a:srgbClr val="244583"/>
              </a:solidFill>
              <a:prstDash val="sysDot"/>
            </a:ln>
          </p:spPr>
          <p:txBody>
            <a:bodyPr/>
            <a:lstStyle/>
            <a:p>
              <a:endParaRPr sz="1660"/>
            </a:p>
          </p:txBody>
        </p:sp>
        <p:pic>
          <p:nvPicPr>
            <p:cNvPr id="286" name="image7.png"/>
            <p:cNvPicPr>
              <a:picLocks noChangeAspect="1"/>
            </p:cNvPicPr>
            <p:nvPr/>
          </p:nvPicPr>
          <p:blipFill>
            <a:blip r:embed="rId3"/>
            <a:stretch>
              <a:fillRect/>
            </a:stretch>
          </p:blipFill>
          <p:spPr>
            <a:xfrm>
              <a:off x="4498107" y="2587955"/>
              <a:ext cx="1152526" cy="358776"/>
            </a:xfrm>
            <a:prstGeom prst="rect">
              <a:avLst/>
            </a:prstGeom>
            <a:ln w="12700">
              <a:miter lim="400000"/>
              <a:headEnd/>
              <a:tailEnd/>
            </a:ln>
          </p:spPr>
        </p:pic>
        <p:pic>
          <p:nvPicPr>
            <p:cNvPr id="287" name="image8.png"/>
            <p:cNvPicPr>
              <a:picLocks noChangeAspect="1"/>
            </p:cNvPicPr>
            <p:nvPr/>
          </p:nvPicPr>
          <p:blipFill>
            <a:blip r:embed="rId4"/>
            <a:stretch>
              <a:fillRect/>
            </a:stretch>
          </p:blipFill>
          <p:spPr>
            <a:xfrm>
              <a:off x="6333257" y="2587955"/>
              <a:ext cx="1401764" cy="358776"/>
            </a:xfrm>
            <a:prstGeom prst="rect">
              <a:avLst/>
            </a:prstGeom>
            <a:ln w="12700">
              <a:miter lim="400000"/>
              <a:headEnd/>
              <a:tailEnd/>
            </a:ln>
          </p:spPr>
        </p:pic>
        <p:grpSp>
          <p:nvGrpSpPr>
            <p:cNvPr id="291" name="Group 291"/>
            <p:cNvGrpSpPr/>
            <p:nvPr/>
          </p:nvGrpSpPr>
          <p:grpSpPr>
            <a:xfrm>
              <a:off x="5793508" y="3500769"/>
              <a:ext cx="539751" cy="539751"/>
              <a:chOff x="0" y="0"/>
              <a:chExt cx="539750" cy="539750"/>
            </a:xfrm>
          </p:grpSpPr>
          <p:sp>
            <p:nvSpPr>
              <p:cNvPr id="288" name="Shape 288"/>
              <p:cNvSpPr/>
              <p:nvPr/>
            </p:nvSpPr>
            <p:spPr>
              <a:xfrm>
                <a:off x="0" y="0"/>
                <a:ext cx="539750" cy="539750"/>
              </a:xfrm>
              <a:custGeom>
                <a:avLst/>
                <a:gdLst/>
                <a:ahLst/>
                <a:cxnLst>
                  <a:cxn ang="0">
                    <a:pos x="wd2" y="hd2"/>
                  </a:cxn>
                  <a:cxn ang="5400000">
                    <a:pos x="wd2" y="hd2"/>
                  </a:cxn>
                  <a:cxn ang="10800000">
                    <a:pos x="wd2" y="hd2"/>
                  </a:cxn>
                  <a:cxn ang="16200000">
                    <a:pos x="wd2" y="hd2"/>
                  </a:cxn>
                </a:cxnLst>
                <a:rect l="0" t="0" r="r" b="b"/>
                <a:pathLst>
                  <a:path w="21600" h="21600" extrusionOk="0">
                    <a:moveTo>
                      <a:pt x="0" y="2700"/>
                    </a:moveTo>
                    <a:cubicBezTo>
                      <a:pt x="0" y="1209"/>
                      <a:pt x="4835" y="0"/>
                      <a:pt x="10800" y="0"/>
                    </a:cubicBezTo>
                    <a:cubicBezTo>
                      <a:pt x="16765" y="0"/>
                      <a:pt x="21600" y="1209"/>
                      <a:pt x="21600" y="2700"/>
                    </a:cubicBezTo>
                    <a:lnTo>
                      <a:pt x="21600" y="18900"/>
                    </a:lnTo>
                    <a:cubicBezTo>
                      <a:pt x="21600" y="20391"/>
                      <a:pt x="16765" y="21600"/>
                      <a:pt x="10800" y="21600"/>
                    </a:cubicBezTo>
                    <a:cubicBezTo>
                      <a:pt x="4835" y="21600"/>
                      <a:pt x="0" y="20391"/>
                      <a:pt x="0" y="18900"/>
                    </a:cubicBezTo>
                    <a:close/>
                  </a:path>
                </a:pathLst>
              </a:custGeom>
              <a:solidFill>
                <a:srgbClr val="595959"/>
              </a:solidFill>
              <a:ln w="12700" cap="flat">
                <a:noFill/>
                <a:miter lim="400000"/>
              </a:ln>
              <a:effectLst>
                <a:outerShdw blurRad="50800" dist="20000" dir="5400000" rotWithShape="0">
                  <a:srgbClr val="000000">
                    <a:alpha val="42000"/>
                  </a:srgbClr>
                </a:outerShdw>
              </a:effectLst>
            </p:spPr>
            <p:txBody>
              <a:bodyPr wrap="square" lIns="42202" tIns="42202" rIns="42202" bIns="42202" numCol="1" anchor="ctr">
                <a:noAutofit/>
              </a:bodyPr>
              <a:lstStyle/>
              <a:p>
                <a:pPr algn="ctr">
                  <a:defRPr>
                    <a:solidFill>
                      <a:srgbClr val="FFFFFF"/>
                    </a:solidFill>
                  </a:defRPr>
                </a:pPr>
                <a:endParaRPr sz="1660"/>
              </a:p>
            </p:txBody>
          </p:sp>
          <p:sp>
            <p:nvSpPr>
              <p:cNvPr id="289" name="Shape 289"/>
              <p:cNvSpPr/>
              <p:nvPr/>
            </p:nvSpPr>
            <p:spPr>
              <a:xfrm>
                <a:off x="0" y="-1"/>
                <a:ext cx="539750" cy="134939"/>
              </a:xfrm>
              <a:prstGeom prst="ellipse">
                <a:avLst/>
              </a:prstGeom>
              <a:solidFill>
                <a:srgbClr val="FFFFFF">
                  <a:alpha val="40000"/>
                </a:srgbClr>
              </a:solidFill>
              <a:ln w="12700" cap="flat">
                <a:noFill/>
                <a:miter lim="400000"/>
              </a:ln>
              <a:effectLst/>
            </p:spPr>
            <p:txBody>
              <a:bodyPr wrap="square" lIns="42202" tIns="42202" rIns="42202" bIns="42202" numCol="1" anchor="ctr">
                <a:noAutofit/>
              </a:bodyPr>
              <a:lstStyle/>
              <a:p>
                <a:pPr algn="ctr">
                  <a:defRPr>
                    <a:solidFill>
                      <a:srgbClr val="FFFFFF"/>
                    </a:solidFill>
                  </a:defRPr>
                </a:pPr>
                <a:endParaRPr sz="1660"/>
              </a:p>
            </p:txBody>
          </p:sp>
          <p:sp>
            <p:nvSpPr>
              <p:cNvPr id="290" name="Shape 290"/>
              <p:cNvSpPr/>
              <p:nvPr/>
            </p:nvSpPr>
            <p:spPr>
              <a:xfrm>
                <a:off x="0" y="0"/>
                <a:ext cx="539750" cy="539750"/>
              </a:xfrm>
              <a:custGeom>
                <a:avLst/>
                <a:gdLst/>
                <a:ahLst/>
                <a:cxnLst>
                  <a:cxn ang="0">
                    <a:pos x="wd2" y="hd2"/>
                  </a:cxn>
                  <a:cxn ang="5400000">
                    <a:pos x="wd2" y="hd2"/>
                  </a:cxn>
                  <a:cxn ang="10800000">
                    <a:pos x="wd2" y="hd2"/>
                  </a:cxn>
                  <a:cxn ang="16200000">
                    <a:pos x="wd2" y="hd2"/>
                  </a:cxn>
                </a:cxnLst>
                <a:rect l="0" t="0" r="r" b="b"/>
                <a:pathLst>
                  <a:path w="21600" h="21600" extrusionOk="0">
                    <a:moveTo>
                      <a:pt x="21600" y="2700"/>
                    </a:moveTo>
                    <a:cubicBezTo>
                      <a:pt x="21600" y="4191"/>
                      <a:pt x="16765" y="5400"/>
                      <a:pt x="10800" y="5400"/>
                    </a:cubicBezTo>
                    <a:cubicBezTo>
                      <a:pt x="4835" y="5400"/>
                      <a:pt x="0" y="4191"/>
                      <a:pt x="0" y="2700"/>
                    </a:cubicBezTo>
                    <a:cubicBezTo>
                      <a:pt x="0" y="1209"/>
                      <a:pt x="4835" y="0"/>
                      <a:pt x="10800" y="0"/>
                    </a:cubicBezTo>
                    <a:cubicBezTo>
                      <a:pt x="16765" y="0"/>
                      <a:pt x="21600" y="1209"/>
                      <a:pt x="21600" y="2700"/>
                    </a:cubicBezTo>
                    <a:lnTo>
                      <a:pt x="21600" y="18900"/>
                    </a:lnTo>
                    <a:cubicBezTo>
                      <a:pt x="21600" y="20391"/>
                      <a:pt x="16765" y="21600"/>
                      <a:pt x="10800" y="21600"/>
                    </a:cubicBezTo>
                    <a:cubicBezTo>
                      <a:pt x="4835" y="21600"/>
                      <a:pt x="0" y="20391"/>
                      <a:pt x="0" y="18900"/>
                    </a:cubicBezTo>
                    <a:lnTo>
                      <a:pt x="0" y="2700"/>
                    </a:lnTo>
                  </a:path>
                </a:pathLst>
              </a:custGeom>
              <a:noFill/>
              <a:ln w="12700" cap="flat">
                <a:solidFill>
                  <a:srgbClr val="404040"/>
                </a:solidFill>
                <a:prstDash val="solid"/>
                <a:round/>
              </a:ln>
              <a:effectLst/>
            </p:spPr>
            <p:txBody>
              <a:bodyPr wrap="square" lIns="42202" tIns="42202" rIns="42202" bIns="42202" numCol="1" anchor="ctr">
                <a:noAutofit/>
              </a:bodyPr>
              <a:lstStyle/>
              <a:p>
                <a:pPr algn="ctr">
                  <a:defRPr>
                    <a:solidFill>
                      <a:srgbClr val="FFFFFF"/>
                    </a:solidFill>
                  </a:defRPr>
                </a:pPr>
                <a:endParaRPr sz="1660"/>
              </a:p>
            </p:txBody>
          </p:sp>
        </p:grpSp>
        <p:sp>
          <p:nvSpPr>
            <p:cNvPr id="292" name="Shape 292"/>
            <p:cNvSpPr/>
            <p:nvPr/>
          </p:nvSpPr>
          <p:spPr>
            <a:xfrm>
              <a:off x="5631583" y="2768930"/>
              <a:ext cx="431801" cy="73184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0800" y="0"/>
                    <a:pt x="21600" y="10800"/>
                    <a:pt x="21600" y="21600"/>
                  </a:cubicBezTo>
                </a:path>
              </a:pathLst>
            </a:custGeom>
            <a:ln w="28575">
              <a:solidFill>
                <a:srgbClr val="808080"/>
              </a:solidFill>
              <a:prstDash val="sysDot"/>
            </a:ln>
          </p:spPr>
          <p:txBody>
            <a:bodyPr lIns="42202" rIns="42202" anchor="ctr"/>
            <a:lstStyle/>
            <a:p>
              <a:endParaRPr sz="1660"/>
            </a:p>
          </p:txBody>
        </p:sp>
        <p:grpSp>
          <p:nvGrpSpPr>
            <p:cNvPr id="296" name="Group 296"/>
            <p:cNvGrpSpPr/>
            <p:nvPr/>
          </p:nvGrpSpPr>
          <p:grpSpPr>
            <a:xfrm>
              <a:off x="7744544" y="3500768"/>
              <a:ext cx="649290" cy="647702"/>
              <a:chOff x="-1" y="0"/>
              <a:chExt cx="649289" cy="647701"/>
            </a:xfrm>
          </p:grpSpPr>
          <p:sp>
            <p:nvSpPr>
              <p:cNvPr id="293" name="Shape 293"/>
              <p:cNvSpPr/>
              <p:nvPr/>
            </p:nvSpPr>
            <p:spPr>
              <a:xfrm>
                <a:off x="-2" y="-1"/>
                <a:ext cx="649291" cy="647703"/>
              </a:xfrm>
              <a:custGeom>
                <a:avLst/>
                <a:gdLst/>
                <a:ahLst/>
                <a:cxnLst>
                  <a:cxn ang="0">
                    <a:pos x="wd2" y="hd2"/>
                  </a:cxn>
                  <a:cxn ang="5400000">
                    <a:pos x="wd2" y="hd2"/>
                  </a:cxn>
                  <a:cxn ang="10800000">
                    <a:pos x="wd2" y="hd2"/>
                  </a:cxn>
                  <a:cxn ang="16200000">
                    <a:pos x="wd2" y="hd2"/>
                  </a:cxn>
                </a:cxnLst>
                <a:rect l="0" t="0" r="r" b="b"/>
                <a:pathLst>
                  <a:path w="21600" h="21600" extrusionOk="0">
                    <a:moveTo>
                      <a:pt x="0" y="2700"/>
                    </a:moveTo>
                    <a:cubicBezTo>
                      <a:pt x="0" y="1209"/>
                      <a:pt x="4835" y="0"/>
                      <a:pt x="10800" y="0"/>
                    </a:cubicBezTo>
                    <a:cubicBezTo>
                      <a:pt x="16765" y="0"/>
                      <a:pt x="21600" y="1209"/>
                      <a:pt x="21600" y="2700"/>
                    </a:cubicBezTo>
                    <a:lnTo>
                      <a:pt x="21600" y="18900"/>
                    </a:lnTo>
                    <a:cubicBezTo>
                      <a:pt x="21600" y="20391"/>
                      <a:pt x="16765" y="21600"/>
                      <a:pt x="10800" y="21600"/>
                    </a:cubicBezTo>
                    <a:cubicBezTo>
                      <a:pt x="4835" y="21600"/>
                      <a:pt x="0" y="20391"/>
                      <a:pt x="0" y="18900"/>
                    </a:cubicBezTo>
                    <a:close/>
                  </a:path>
                </a:pathLst>
              </a:custGeom>
              <a:solidFill>
                <a:srgbClr val="595959"/>
              </a:solidFill>
              <a:ln w="12700" cap="flat">
                <a:noFill/>
                <a:miter lim="400000"/>
              </a:ln>
              <a:effectLst>
                <a:outerShdw blurRad="50800" dist="20000" dir="5400000" rotWithShape="0">
                  <a:srgbClr val="000000">
                    <a:alpha val="42000"/>
                  </a:srgbClr>
                </a:outerShdw>
              </a:effectLst>
            </p:spPr>
            <p:txBody>
              <a:bodyPr wrap="square" lIns="42202" tIns="42202" rIns="42202" bIns="42202" numCol="1" anchor="ctr">
                <a:noAutofit/>
              </a:bodyPr>
              <a:lstStyle/>
              <a:p>
                <a:pPr algn="ctr">
                  <a:defRPr>
                    <a:solidFill>
                      <a:srgbClr val="FFFFFF"/>
                    </a:solidFill>
                  </a:defRPr>
                </a:pPr>
                <a:endParaRPr sz="1660"/>
              </a:p>
            </p:txBody>
          </p:sp>
          <p:sp>
            <p:nvSpPr>
              <p:cNvPr id="294" name="Shape 294"/>
              <p:cNvSpPr/>
              <p:nvPr/>
            </p:nvSpPr>
            <p:spPr>
              <a:xfrm>
                <a:off x="-1" y="-1"/>
                <a:ext cx="649290" cy="161927"/>
              </a:xfrm>
              <a:prstGeom prst="ellipse">
                <a:avLst/>
              </a:prstGeom>
              <a:solidFill>
                <a:srgbClr val="FFFFFF">
                  <a:alpha val="40000"/>
                </a:srgbClr>
              </a:solidFill>
              <a:ln w="12700" cap="flat">
                <a:noFill/>
                <a:miter lim="400000"/>
              </a:ln>
              <a:effectLst/>
            </p:spPr>
            <p:txBody>
              <a:bodyPr wrap="square" lIns="42202" tIns="42202" rIns="42202" bIns="42202" numCol="1" anchor="ctr">
                <a:noAutofit/>
              </a:bodyPr>
              <a:lstStyle/>
              <a:p>
                <a:pPr algn="ctr">
                  <a:defRPr>
                    <a:solidFill>
                      <a:srgbClr val="FFFFFF"/>
                    </a:solidFill>
                  </a:defRPr>
                </a:pPr>
                <a:endParaRPr sz="1660"/>
              </a:p>
            </p:txBody>
          </p:sp>
          <p:sp>
            <p:nvSpPr>
              <p:cNvPr id="295" name="Shape 295"/>
              <p:cNvSpPr/>
              <p:nvPr/>
            </p:nvSpPr>
            <p:spPr>
              <a:xfrm>
                <a:off x="-2" y="-1"/>
                <a:ext cx="649290" cy="647703"/>
              </a:xfrm>
              <a:custGeom>
                <a:avLst/>
                <a:gdLst/>
                <a:ahLst/>
                <a:cxnLst>
                  <a:cxn ang="0">
                    <a:pos x="wd2" y="hd2"/>
                  </a:cxn>
                  <a:cxn ang="5400000">
                    <a:pos x="wd2" y="hd2"/>
                  </a:cxn>
                  <a:cxn ang="10800000">
                    <a:pos x="wd2" y="hd2"/>
                  </a:cxn>
                  <a:cxn ang="16200000">
                    <a:pos x="wd2" y="hd2"/>
                  </a:cxn>
                </a:cxnLst>
                <a:rect l="0" t="0" r="r" b="b"/>
                <a:pathLst>
                  <a:path w="21600" h="21600" extrusionOk="0">
                    <a:moveTo>
                      <a:pt x="21600" y="2700"/>
                    </a:moveTo>
                    <a:cubicBezTo>
                      <a:pt x="21600" y="4191"/>
                      <a:pt x="16765" y="5400"/>
                      <a:pt x="10800" y="5400"/>
                    </a:cubicBezTo>
                    <a:cubicBezTo>
                      <a:pt x="4835" y="5400"/>
                      <a:pt x="0" y="4191"/>
                      <a:pt x="0" y="2700"/>
                    </a:cubicBezTo>
                    <a:cubicBezTo>
                      <a:pt x="0" y="1209"/>
                      <a:pt x="4835" y="0"/>
                      <a:pt x="10800" y="0"/>
                    </a:cubicBezTo>
                    <a:cubicBezTo>
                      <a:pt x="16765" y="0"/>
                      <a:pt x="21600" y="1209"/>
                      <a:pt x="21600" y="2700"/>
                    </a:cubicBezTo>
                    <a:lnTo>
                      <a:pt x="21600" y="18900"/>
                    </a:lnTo>
                    <a:cubicBezTo>
                      <a:pt x="21600" y="20391"/>
                      <a:pt x="16765" y="21600"/>
                      <a:pt x="10800" y="21600"/>
                    </a:cubicBezTo>
                    <a:cubicBezTo>
                      <a:pt x="4835" y="21600"/>
                      <a:pt x="0" y="20391"/>
                      <a:pt x="0" y="18900"/>
                    </a:cubicBezTo>
                    <a:lnTo>
                      <a:pt x="0" y="2700"/>
                    </a:lnTo>
                  </a:path>
                </a:pathLst>
              </a:custGeom>
              <a:noFill/>
              <a:ln w="12700" cap="flat">
                <a:solidFill>
                  <a:srgbClr val="404040"/>
                </a:solidFill>
                <a:prstDash val="solid"/>
                <a:round/>
              </a:ln>
              <a:effectLst/>
            </p:spPr>
            <p:txBody>
              <a:bodyPr wrap="square" lIns="42202" tIns="42202" rIns="42202" bIns="42202" numCol="1" anchor="ctr">
                <a:noAutofit/>
              </a:bodyPr>
              <a:lstStyle/>
              <a:p>
                <a:pPr algn="ctr">
                  <a:defRPr>
                    <a:solidFill>
                      <a:srgbClr val="FFFFFF"/>
                    </a:solidFill>
                  </a:defRPr>
                </a:pPr>
                <a:endParaRPr sz="1660"/>
              </a:p>
            </p:txBody>
          </p:sp>
        </p:grpSp>
        <p:sp>
          <p:nvSpPr>
            <p:cNvPr id="297" name="Shape 297"/>
            <p:cNvSpPr/>
            <p:nvPr/>
          </p:nvSpPr>
          <p:spPr>
            <a:xfrm>
              <a:off x="7717558" y="2768930"/>
              <a:ext cx="352426" cy="73184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0800" y="0"/>
                    <a:pt x="21600" y="10800"/>
                    <a:pt x="21600" y="21600"/>
                  </a:cubicBezTo>
                </a:path>
              </a:pathLst>
            </a:custGeom>
            <a:ln w="28575">
              <a:solidFill>
                <a:srgbClr val="808080"/>
              </a:solidFill>
              <a:prstDash val="sysDot"/>
            </a:ln>
          </p:spPr>
          <p:txBody>
            <a:bodyPr lIns="42202" rIns="42202" anchor="ctr"/>
            <a:lstStyle/>
            <a:p>
              <a:endParaRPr sz="1660"/>
            </a:p>
          </p:txBody>
        </p:sp>
        <p:sp>
          <p:nvSpPr>
            <p:cNvPr id="298" name="Shape 298"/>
            <p:cNvSpPr/>
            <p:nvPr/>
          </p:nvSpPr>
          <p:spPr>
            <a:xfrm>
              <a:off x="5631584" y="2768931"/>
              <a:ext cx="717551" cy="1589"/>
            </a:xfrm>
            <a:prstGeom prst="line">
              <a:avLst/>
            </a:prstGeom>
            <a:ln w="28575">
              <a:solidFill>
                <a:srgbClr val="808080"/>
              </a:solidFill>
              <a:prstDash val="sysDot"/>
            </a:ln>
          </p:spPr>
          <p:txBody>
            <a:bodyPr lIns="42202" rIns="42202"/>
            <a:lstStyle/>
            <a:p>
              <a:endParaRPr sz="1660"/>
            </a:p>
          </p:txBody>
        </p:sp>
        <p:sp>
          <p:nvSpPr>
            <p:cNvPr id="299" name="Shape 299"/>
            <p:cNvSpPr/>
            <p:nvPr/>
          </p:nvSpPr>
          <p:spPr>
            <a:xfrm>
              <a:off x="3882157" y="2768931"/>
              <a:ext cx="633414" cy="1589"/>
            </a:xfrm>
            <a:prstGeom prst="line">
              <a:avLst/>
            </a:prstGeom>
            <a:ln w="28575">
              <a:solidFill>
                <a:srgbClr val="808080"/>
              </a:solidFill>
              <a:prstDash val="sysDot"/>
            </a:ln>
          </p:spPr>
          <p:txBody>
            <a:bodyPr lIns="42202" rIns="42202"/>
            <a:lstStyle/>
            <a:p>
              <a:endParaRPr sz="1660"/>
            </a:p>
          </p:txBody>
        </p:sp>
        <p:sp>
          <p:nvSpPr>
            <p:cNvPr id="300" name="Shape 300"/>
            <p:cNvSpPr/>
            <p:nvPr/>
          </p:nvSpPr>
          <p:spPr>
            <a:xfrm>
              <a:off x="964477" y="4481749"/>
              <a:ext cx="979202" cy="810406"/>
            </a:xfrm>
            <a:prstGeom prst="rect">
              <a:avLst/>
            </a:prstGeom>
            <a:ln w="12700">
              <a:miter lim="400000"/>
            </a:ln>
          </p:spPr>
          <p:txBody>
            <a:bodyPr wrap="none" lIns="33231" tIns="33231" rIns="33231" bIns="33231">
              <a:spAutoFit/>
            </a:bodyPr>
            <a:lstStyle/>
            <a:p>
              <a:pPr marL="316230" indent="-316230" algn="ctr">
                <a:defRPr sz="1600" b="1">
                  <a:solidFill>
                    <a:srgbClr val="0000CC"/>
                  </a:solidFill>
                </a:defRPr>
              </a:pPr>
              <a:r>
                <a:rPr sz="1475"/>
                <a:t>2014</a:t>
              </a:r>
              <a:endParaRPr sz="1475"/>
            </a:p>
            <a:p>
              <a:pPr marL="316230" indent="-316230" algn="ctr">
                <a:defRPr sz="1600" b="1"/>
              </a:pPr>
              <a:r>
                <a:rPr sz="1475"/>
                <a:t>~2.5 MeV</a:t>
              </a:r>
              <a:endParaRPr sz="1475"/>
            </a:p>
            <a:p>
              <a:pPr marL="316230" indent="-316230" algn="ctr">
                <a:defRPr sz="1600" b="1"/>
              </a:pPr>
              <a:r>
                <a:rPr sz="1475"/>
                <a:t>&amp;10mA</a:t>
              </a:r>
              <a:endParaRPr sz="1475"/>
            </a:p>
          </p:txBody>
        </p:sp>
        <p:sp>
          <p:nvSpPr>
            <p:cNvPr id="301" name="Shape 301"/>
            <p:cNvSpPr/>
            <p:nvPr/>
          </p:nvSpPr>
          <p:spPr>
            <a:xfrm>
              <a:off x="2096221" y="4481749"/>
              <a:ext cx="1511301" cy="811448"/>
            </a:xfrm>
            <a:prstGeom prst="rect">
              <a:avLst/>
            </a:prstGeom>
            <a:ln w="12700">
              <a:miter lim="400000"/>
            </a:ln>
          </p:spPr>
          <p:txBody>
            <a:bodyPr lIns="33231" tIns="33231" rIns="33231" bIns="33231">
              <a:spAutoFit/>
            </a:bodyPr>
            <a:lstStyle/>
            <a:p>
              <a:pPr marL="316230" indent="-316230" algn="ctr">
                <a:defRPr sz="1600" b="1">
                  <a:solidFill>
                    <a:srgbClr val="0000CC"/>
                  </a:solidFill>
                </a:defRPr>
              </a:pPr>
              <a:r>
                <a:rPr sz="1475" dirty="0"/>
                <a:t>2016</a:t>
              </a:r>
              <a:endParaRPr sz="1475" dirty="0"/>
            </a:p>
            <a:p>
              <a:pPr marL="316230" indent="-316230" algn="ctr">
                <a:defRPr sz="1600" b="1"/>
              </a:pPr>
              <a:r>
                <a:rPr sz="1475" dirty="0"/>
                <a:t>~25 MeV</a:t>
              </a:r>
              <a:endParaRPr sz="1475" dirty="0"/>
            </a:p>
            <a:p>
              <a:pPr marL="316230" indent="-316230" algn="ctr">
                <a:defRPr sz="1600" b="1"/>
              </a:pPr>
              <a:r>
                <a:rPr sz="1475" dirty="0"/>
                <a:t>&amp;~10mA</a:t>
              </a:r>
              <a:endParaRPr sz="1475" dirty="0"/>
            </a:p>
          </p:txBody>
        </p:sp>
        <p:sp>
          <p:nvSpPr>
            <p:cNvPr id="303" name="Shape 303"/>
            <p:cNvSpPr/>
            <p:nvPr/>
          </p:nvSpPr>
          <p:spPr>
            <a:xfrm>
              <a:off x="3737431" y="4443648"/>
              <a:ext cx="1058431" cy="375700"/>
            </a:xfrm>
            <a:prstGeom prst="rect">
              <a:avLst/>
            </a:prstGeom>
            <a:noFill/>
            <a:ln w="12700" cap="flat">
              <a:noFill/>
              <a:miter lim="400000"/>
            </a:ln>
            <a:effectLst/>
          </p:spPr>
          <p:txBody>
            <a:bodyPr wrap="square" lIns="42202" tIns="42202" rIns="42202" bIns="42202" numCol="1" anchor="t">
              <a:noAutofit/>
            </a:bodyPr>
            <a:lstStyle/>
            <a:p>
              <a:r>
                <a:rPr sz="1660"/>
                <a:t> </a:t>
              </a:r>
              <a:endParaRPr sz="1660"/>
            </a:p>
          </p:txBody>
        </p:sp>
        <p:sp>
          <p:nvSpPr>
            <p:cNvPr id="305" name="Shape 305"/>
            <p:cNvSpPr/>
            <p:nvPr/>
          </p:nvSpPr>
          <p:spPr>
            <a:xfrm>
              <a:off x="5608338" y="4481749"/>
              <a:ext cx="932315" cy="810406"/>
            </a:xfrm>
            <a:prstGeom prst="rect">
              <a:avLst/>
            </a:prstGeom>
            <a:ln w="12700">
              <a:miter lim="400000"/>
            </a:ln>
          </p:spPr>
          <p:txBody>
            <a:bodyPr wrap="none" lIns="33231" tIns="33231" rIns="33231" bIns="33231">
              <a:spAutoFit/>
            </a:bodyPr>
            <a:lstStyle/>
            <a:p>
              <a:pPr marL="316230" indent="-316230" algn="ctr">
                <a:defRPr sz="1600" b="1">
                  <a:solidFill>
                    <a:srgbClr val="0000CC"/>
                  </a:solidFill>
                </a:defRPr>
              </a:pPr>
              <a:r>
                <a:rPr sz="1475" dirty="0"/>
                <a:t>&lt;2030</a:t>
              </a:r>
              <a:endParaRPr sz="1475" dirty="0"/>
            </a:p>
            <a:p>
              <a:pPr marL="316230" indent="-316230" algn="ctr">
                <a:defRPr sz="1600" b="1"/>
              </a:pPr>
              <a:r>
                <a:rPr sz="1475" dirty="0"/>
                <a:t>~1.0 GeV</a:t>
              </a:r>
              <a:endParaRPr sz="1475" dirty="0"/>
            </a:p>
            <a:p>
              <a:pPr marL="316230" indent="-316230" algn="ctr">
                <a:defRPr sz="1600" b="1"/>
              </a:pPr>
              <a:r>
                <a:rPr sz="1475" dirty="0"/>
                <a:t>&amp;&lt;15mA</a:t>
              </a:r>
              <a:endParaRPr sz="1475" dirty="0"/>
            </a:p>
          </p:txBody>
        </p:sp>
        <p:sp>
          <p:nvSpPr>
            <p:cNvPr id="306" name="Shape 306"/>
            <p:cNvSpPr/>
            <p:nvPr/>
          </p:nvSpPr>
          <p:spPr>
            <a:xfrm>
              <a:off x="7489526" y="4445745"/>
              <a:ext cx="932315" cy="810406"/>
            </a:xfrm>
            <a:prstGeom prst="rect">
              <a:avLst/>
            </a:prstGeom>
            <a:ln w="12700">
              <a:miter lim="400000"/>
            </a:ln>
          </p:spPr>
          <p:txBody>
            <a:bodyPr wrap="none" lIns="33231" tIns="33231" rIns="33231" bIns="33231">
              <a:spAutoFit/>
            </a:bodyPr>
            <a:lstStyle/>
            <a:p>
              <a:pPr marL="316230" indent="-316230" algn="ctr">
                <a:defRPr sz="1600" b="1">
                  <a:solidFill>
                    <a:srgbClr val="0000CC"/>
                  </a:solidFill>
                </a:defRPr>
              </a:pPr>
              <a:r>
                <a:rPr sz="1475"/>
                <a:t>~203x</a:t>
              </a:r>
              <a:endParaRPr sz="1475"/>
            </a:p>
            <a:p>
              <a:pPr marL="316230" indent="-316230" algn="ctr">
                <a:defRPr sz="1600" b="1"/>
              </a:pPr>
              <a:r>
                <a:rPr sz="1475"/>
                <a:t>~1.0 GeV</a:t>
              </a:r>
              <a:endParaRPr sz="1475"/>
            </a:p>
            <a:p>
              <a:pPr marL="316230" indent="-316230" algn="ctr">
                <a:defRPr sz="1600" b="1"/>
              </a:pPr>
              <a:r>
                <a:rPr sz="1475"/>
                <a:t>&amp;&gt;15mA</a:t>
              </a:r>
              <a:endParaRPr sz="1475"/>
            </a:p>
          </p:txBody>
        </p:sp>
        <p:sp>
          <p:nvSpPr>
            <p:cNvPr id="307" name="Shape 307"/>
            <p:cNvSpPr/>
            <p:nvPr/>
          </p:nvSpPr>
          <p:spPr>
            <a:xfrm>
              <a:off x="3231262" y="3750716"/>
              <a:ext cx="701348" cy="287763"/>
            </a:xfrm>
            <a:prstGeom prst="rect">
              <a:avLst/>
            </a:prstGeom>
            <a:ln w="12700">
              <a:miter lim="400000"/>
            </a:ln>
          </p:spPr>
          <p:txBody>
            <a:bodyPr wrap="none" lIns="33231" tIns="33231" rIns="33231" bIns="33231">
              <a:spAutoFit/>
            </a:bodyPr>
            <a:lstStyle/>
            <a:p>
              <a:pPr marL="316230" indent="-316230" algn="ctr">
                <a:defRPr sz="1400" b="1">
                  <a:solidFill>
                    <a:srgbClr val="014DA2"/>
                  </a:solidFill>
                </a:defRPr>
              </a:pPr>
              <a:r>
                <a:rPr sz="1290"/>
                <a:t>10 MW</a:t>
              </a:r>
              <a:r>
                <a:rPr sz="1290" baseline="-25000"/>
                <a:t>t</a:t>
              </a:r>
              <a:endParaRPr sz="1290" baseline="-25000"/>
            </a:p>
          </p:txBody>
        </p:sp>
        <p:sp>
          <p:nvSpPr>
            <p:cNvPr id="308" name="Shape 308"/>
            <p:cNvSpPr/>
            <p:nvPr/>
          </p:nvSpPr>
          <p:spPr>
            <a:xfrm>
              <a:off x="4803172" y="3721431"/>
              <a:ext cx="1050402" cy="318604"/>
            </a:xfrm>
            <a:prstGeom prst="rect">
              <a:avLst/>
            </a:prstGeom>
            <a:ln w="12700">
              <a:miter lim="400000"/>
            </a:ln>
          </p:spPr>
          <p:txBody>
            <a:bodyPr wrap="none" lIns="33231" tIns="33231" rIns="33231" bIns="33231">
              <a:spAutoFit/>
            </a:bodyPr>
            <a:lstStyle/>
            <a:p>
              <a:pPr marL="316230" indent="-316230" algn="ctr">
                <a:defRPr sz="1600" b="1">
                  <a:solidFill>
                    <a:srgbClr val="404040"/>
                  </a:solidFill>
                </a:defRPr>
              </a:pPr>
              <a:r>
                <a:rPr sz="1475"/>
                <a:t>&gt;500 MW</a:t>
              </a:r>
              <a:r>
                <a:rPr sz="1475" baseline="-25000"/>
                <a:t>t</a:t>
              </a:r>
              <a:endParaRPr sz="1475" baseline="-25000"/>
            </a:p>
          </p:txBody>
        </p:sp>
        <p:sp>
          <p:nvSpPr>
            <p:cNvPr id="309" name="Shape 309"/>
            <p:cNvSpPr/>
            <p:nvPr/>
          </p:nvSpPr>
          <p:spPr>
            <a:xfrm>
              <a:off x="6902137" y="3819856"/>
              <a:ext cx="784704" cy="318604"/>
            </a:xfrm>
            <a:prstGeom prst="rect">
              <a:avLst/>
            </a:prstGeom>
            <a:ln w="12700">
              <a:miter lim="400000"/>
            </a:ln>
          </p:spPr>
          <p:txBody>
            <a:bodyPr wrap="none" lIns="33231" tIns="33231" rIns="33231" bIns="33231">
              <a:spAutoFit/>
            </a:bodyPr>
            <a:lstStyle/>
            <a:p>
              <a:pPr marL="316230" indent="-316230" algn="ctr">
                <a:defRPr sz="1600" b="1">
                  <a:solidFill>
                    <a:srgbClr val="404040"/>
                  </a:solidFill>
                </a:defRPr>
              </a:pPr>
              <a:r>
                <a:rPr sz="1475">
                  <a:latin typeface="Symbol" panose="05050102010706020507"/>
                  <a:ea typeface="Symbol" panose="05050102010706020507"/>
                  <a:cs typeface="Symbol" panose="05050102010706020507"/>
                  <a:sym typeface="Symbol" panose="05050102010706020507"/>
                </a:rPr>
                <a:t>≥</a:t>
              </a:r>
              <a:r>
                <a:rPr sz="1475"/>
                <a:t>1 GW</a:t>
              </a:r>
              <a:r>
                <a:rPr sz="1475" baseline="-25000"/>
                <a:t>t</a:t>
              </a:r>
              <a:endParaRPr sz="1475" baseline="-25000"/>
            </a:p>
          </p:txBody>
        </p:sp>
        <p:sp>
          <p:nvSpPr>
            <p:cNvPr id="310" name="Shape 310"/>
            <p:cNvSpPr/>
            <p:nvPr/>
          </p:nvSpPr>
          <p:spPr>
            <a:xfrm flipV="1">
              <a:off x="1881909" y="2957844"/>
              <a:ext cx="1589" cy="755651"/>
            </a:xfrm>
            <a:prstGeom prst="line">
              <a:avLst/>
            </a:prstGeom>
            <a:ln w="3175">
              <a:solidFill>
                <a:srgbClr val="0000CC"/>
              </a:solidFill>
              <a:prstDash val="dash"/>
              <a:tailEnd type="triangle"/>
            </a:ln>
          </p:spPr>
          <p:txBody>
            <a:bodyPr lIns="42202" rIns="42202"/>
            <a:lstStyle/>
            <a:p>
              <a:endParaRPr sz="1660"/>
            </a:p>
          </p:txBody>
        </p:sp>
        <p:sp>
          <p:nvSpPr>
            <p:cNvPr id="311" name="Shape 311"/>
            <p:cNvSpPr/>
            <p:nvPr/>
          </p:nvSpPr>
          <p:spPr>
            <a:xfrm>
              <a:off x="1500520" y="3713493"/>
              <a:ext cx="788177" cy="318604"/>
            </a:xfrm>
            <a:prstGeom prst="rect">
              <a:avLst/>
            </a:prstGeom>
            <a:ln w="12700">
              <a:miter lim="400000"/>
            </a:ln>
          </p:spPr>
          <p:txBody>
            <a:bodyPr wrap="none" lIns="33231" tIns="33231" rIns="33231" bIns="33231">
              <a:spAutoFit/>
            </a:bodyPr>
            <a:lstStyle>
              <a:lvl1pPr marL="342900" indent="-342900" algn="ctr">
                <a:defRPr sz="1600" b="1">
                  <a:solidFill>
                    <a:srgbClr val="5F5F5F"/>
                  </a:solidFill>
                </a:defRPr>
              </a:lvl1pPr>
            </a:lstStyle>
            <a:p>
              <a:r>
                <a:rPr sz="1475"/>
                <a:t>10 MeV</a:t>
              </a:r>
              <a:endParaRPr sz="1475"/>
            </a:p>
          </p:txBody>
        </p:sp>
        <p:sp>
          <p:nvSpPr>
            <p:cNvPr id="312" name="Shape 312"/>
            <p:cNvSpPr/>
            <p:nvPr/>
          </p:nvSpPr>
          <p:spPr>
            <a:xfrm>
              <a:off x="3915564" y="1853457"/>
              <a:ext cx="1888649" cy="4628684"/>
            </a:xfrm>
            <a:prstGeom prst="line">
              <a:avLst/>
            </a:prstGeom>
            <a:ln w="25400">
              <a:solidFill>
                <a:srgbClr val="FF9900"/>
              </a:solidFill>
              <a:prstDash val="lgDashDot"/>
            </a:ln>
          </p:spPr>
          <p:txBody>
            <a:bodyPr lIns="42202" rIns="42202"/>
            <a:lstStyle/>
            <a:p>
              <a:endParaRPr sz="1660"/>
            </a:p>
          </p:txBody>
        </p:sp>
        <p:sp>
          <p:nvSpPr>
            <p:cNvPr id="313" name="Shape 313"/>
            <p:cNvSpPr/>
            <p:nvPr/>
          </p:nvSpPr>
          <p:spPr>
            <a:xfrm flipH="1" flipV="1">
              <a:off x="2388212" y="1853456"/>
              <a:ext cx="1575417" cy="1590"/>
            </a:xfrm>
            <a:prstGeom prst="line">
              <a:avLst/>
            </a:prstGeom>
            <a:ln w="25400">
              <a:solidFill>
                <a:srgbClr val="FF9900"/>
              </a:solidFill>
              <a:prstDash val="lgDashDot"/>
              <a:tailEnd type="stealth"/>
            </a:ln>
          </p:spPr>
          <p:txBody>
            <a:bodyPr lIns="42202" rIns="42202"/>
            <a:lstStyle/>
            <a:p>
              <a:endParaRPr sz="1660"/>
            </a:p>
          </p:txBody>
        </p:sp>
        <p:sp>
          <p:nvSpPr>
            <p:cNvPr id="314" name="Shape 314"/>
            <p:cNvSpPr/>
            <p:nvPr/>
          </p:nvSpPr>
          <p:spPr>
            <a:xfrm flipH="1">
              <a:off x="3963629" y="5767174"/>
              <a:ext cx="1445196" cy="9124"/>
            </a:xfrm>
            <a:prstGeom prst="line">
              <a:avLst/>
            </a:prstGeom>
            <a:ln w="25400">
              <a:solidFill>
                <a:srgbClr val="FF9900"/>
              </a:solidFill>
              <a:prstDash val="lgDashDot"/>
              <a:tailEnd type="stealth"/>
            </a:ln>
          </p:spPr>
          <p:txBody>
            <a:bodyPr lIns="42202" rIns="42202"/>
            <a:lstStyle/>
            <a:p>
              <a:endParaRPr sz="1660"/>
            </a:p>
          </p:txBody>
        </p:sp>
        <p:sp>
          <p:nvSpPr>
            <p:cNvPr id="315" name="Shape 315"/>
            <p:cNvSpPr/>
            <p:nvPr/>
          </p:nvSpPr>
          <p:spPr>
            <a:xfrm>
              <a:off x="5763347" y="1685321"/>
              <a:ext cx="1986395" cy="4796820"/>
            </a:xfrm>
            <a:prstGeom prst="line">
              <a:avLst/>
            </a:prstGeom>
            <a:ln w="25400">
              <a:solidFill>
                <a:srgbClr val="FF9900"/>
              </a:solidFill>
              <a:prstDash val="lgDashDot"/>
            </a:ln>
          </p:spPr>
          <p:txBody>
            <a:bodyPr lIns="42202" rIns="42202"/>
            <a:lstStyle/>
            <a:p>
              <a:endParaRPr sz="1660"/>
            </a:p>
          </p:txBody>
        </p:sp>
        <p:sp>
          <p:nvSpPr>
            <p:cNvPr id="316" name="Shape 316"/>
            <p:cNvSpPr/>
            <p:nvPr/>
          </p:nvSpPr>
          <p:spPr>
            <a:xfrm flipH="1" flipV="1">
              <a:off x="3930865" y="1685321"/>
              <a:ext cx="1832482" cy="1589"/>
            </a:xfrm>
            <a:prstGeom prst="line">
              <a:avLst/>
            </a:prstGeom>
            <a:ln w="25400">
              <a:solidFill>
                <a:srgbClr val="FF9900"/>
              </a:solidFill>
              <a:prstDash val="lgDashDot"/>
              <a:tailEnd type="stealth"/>
            </a:ln>
          </p:spPr>
          <p:txBody>
            <a:bodyPr lIns="42202" rIns="42202"/>
            <a:lstStyle/>
            <a:p>
              <a:endParaRPr sz="1660"/>
            </a:p>
          </p:txBody>
        </p:sp>
        <p:sp>
          <p:nvSpPr>
            <p:cNvPr id="317" name="Shape 317"/>
            <p:cNvSpPr/>
            <p:nvPr/>
          </p:nvSpPr>
          <p:spPr>
            <a:xfrm flipH="1" flipV="1">
              <a:off x="5677721" y="5776299"/>
              <a:ext cx="1604324" cy="1591"/>
            </a:xfrm>
            <a:prstGeom prst="line">
              <a:avLst/>
            </a:prstGeom>
            <a:ln w="25400">
              <a:solidFill>
                <a:srgbClr val="FF9900"/>
              </a:solidFill>
              <a:prstDash val="lgDashDot"/>
              <a:tailEnd type="stealth"/>
            </a:ln>
          </p:spPr>
          <p:txBody>
            <a:bodyPr lIns="42202" rIns="42202"/>
            <a:lstStyle/>
            <a:p>
              <a:endParaRPr sz="1660"/>
            </a:p>
          </p:txBody>
        </p:sp>
        <p:sp>
          <p:nvSpPr>
            <p:cNvPr id="318" name="Shape 318"/>
            <p:cNvSpPr/>
            <p:nvPr/>
          </p:nvSpPr>
          <p:spPr>
            <a:xfrm>
              <a:off x="7700889" y="1425244"/>
              <a:ext cx="2052756" cy="5048454"/>
            </a:xfrm>
            <a:prstGeom prst="line">
              <a:avLst/>
            </a:prstGeom>
            <a:ln w="25400">
              <a:solidFill>
                <a:srgbClr val="FF9900"/>
              </a:solidFill>
              <a:prstDash val="lgDashDot"/>
            </a:ln>
          </p:spPr>
          <p:txBody>
            <a:bodyPr lIns="42202" rIns="42202"/>
            <a:lstStyle/>
            <a:p>
              <a:endParaRPr sz="1660"/>
            </a:p>
          </p:txBody>
        </p:sp>
        <p:sp>
          <p:nvSpPr>
            <p:cNvPr id="319" name="Shape 319"/>
            <p:cNvSpPr/>
            <p:nvPr/>
          </p:nvSpPr>
          <p:spPr>
            <a:xfrm flipH="1" flipV="1">
              <a:off x="5833387" y="1433063"/>
              <a:ext cx="1832482" cy="1589"/>
            </a:xfrm>
            <a:prstGeom prst="line">
              <a:avLst/>
            </a:prstGeom>
            <a:ln w="25400">
              <a:solidFill>
                <a:srgbClr val="FF9900"/>
              </a:solidFill>
              <a:prstDash val="lgDashDot"/>
              <a:tailEnd type="stealth"/>
            </a:ln>
          </p:spPr>
          <p:txBody>
            <a:bodyPr lIns="42202" rIns="42202"/>
            <a:lstStyle/>
            <a:p>
              <a:endParaRPr sz="1660"/>
            </a:p>
          </p:txBody>
        </p:sp>
        <p:sp>
          <p:nvSpPr>
            <p:cNvPr id="320" name="Shape 320"/>
            <p:cNvSpPr/>
            <p:nvPr/>
          </p:nvSpPr>
          <p:spPr>
            <a:xfrm flipH="1" flipV="1">
              <a:off x="7665868" y="5763996"/>
              <a:ext cx="1545621" cy="12304"/>
            </a:xfrm>
            <a:prstGeom prst="line">
              <a:avLst/>
            </a:prstGeom>
            <a:ln w="25400">
              <a:solidFill>
                <a:srgbClr val="FF9900"/>
              </a:solidFill>
              <a:prstDash val="lgDashDot"/>
              <a:tailEnd type="stealth"/>
            </a:ln>
          </p:spPr>
          <p:txBody>
            <a:bodyPr lIns="42202" rIns="42202"/>
            <a:lstStyle/>
            <a:p>
              <a:endParaRPr sz="1660"/>
            </a:p>
          </p:txBody>
        </p:sp>
        <p:sp>
          <p:nvSpPr>
            <p:cNvPr id="321" name="Shape 321"/>
            <p:cNvSpPr/>
            <p:nvPr/>
          </p:nvSpPr>
          <p:spPr>
            <a:xfrm flipH="1" flipV="1">
              <a:off x="872321" y="2021700"/>
              <a:ext cx="1331587" cy="15845"/>
            </a:xfrm>
            <a:prstGeom prst="line">
              <a:avLst/>
            </a:prstGeom>
            <a:ln w="25400">
              <a:solidFill>
                <a:srgbClr val="FF9900"/>
              </a:solidFill>
              <a:prstDash val="lgDashDot"/>
              <a:tailEnd type="stealth"/>
            </a:ln>
          </p:spPr>
          <p:txBody>
            <a:bodyPr lIns="42202" rIns="42202"/>
            <a:lstStyle/>
            <a:p>
              <a:endParaRPr sz="1660"/>
            </a:p>
          </p:txBody>
        </p:sp>
        <p:sp>
          <p:nvSpPr>
            <p:cNvPr id="322" name="Shape 322"/>
            <p:cNvSpPr/>
            <p:nvPr/>
          </p:nvSpPr>
          <p:spPr>
            <a:xfrm>
              <a:off x="2333987" y="2005855"/>
              <a:ext cx="1706864" cy="4480774"/>
            </a:xfrm>
            <a:prstGeom prst="line">
              <a:avLst/>
            </a:prstGeom>
            <a:ln w="25400">
              <a:solidFill>
                <a:srgbClr val="FF9900"/>
              </a:solidFill>
              <a:prstDash val="lgDashDot"/>
            </a:ln>
          </p:spPr>
          <p:txBody>
            <a:bodyPr lIns="42202" rIns="42202"/>
            <a:lstStyle/>
            <a:p>
              <a:endParaRPr sz="1660"/>
            </a:p>
          </p:txBody>
        </p:sp>
        <p:sp>
          <p:nvSpPr>
            <p:cNvPr id="323" name="Shape 323"/>
            <p:cNvSpPr/>
            <p:nvPr/>
          </p:nvSpPr>
          <p:spPr>
            <a:xfrm flipH="1" flipV="1">
              <a:off x="1073873" y="5741888"/>
              <a:ext cx="2714773" cy="22109"/>
            </a:xfrm>
            <a:prstGeom prst="line">
              <a:avLst/>
            </a:prstGeom>
            <a:ln w="25400">
              <a:solidFill>
                <a:srgbClr val="FF9900"/>
              </a:solidFill>
              <a:prstDash val="lgDashDot"/>
              <a:tailEnd type="stealth"/>
            </a:ln>
          </p:spPr>
          <p:txBody>
            <a:bodyPr lIns="42202" rIns="42202"/>
            <a:lstStyle/>
            <a:p>
              <a:endParaRPr sz="1660"/>
            </a:p>
          </p:txBody>
        </p:sp>
        <p:sp>
          <p:nvSpPr>
            <p:cNvPr id="324" name="Shape 324"/>
            <p:cNvSpPr/>
            <p:nvPr/>
          </p:nvSpPr>
          <p:spPr>
            <a:xfrm>
              <a:off x="833719" y="1110973"/>
              <a:ext cx="1224407" cy="931297"/>
            </a:xfrm>
            <a:prstGeom prst="rect">
              <a:avLst/>
            </a:prstGeom>
            <a:ln w="12700">
              <a:miter lim="400000"/>
            </a:ln>
          </p:spPr>
          <p:txBody>
            <a:bodyPr lIns="42202" rIns="42202">
              <a:spAutoFit/>
            </a:bodyPr>
            <a:lstStyle/>
            <a:p>
              <a:pPr>
                <a:defRPr sz="1600" b="1">
                  <a:solidFill>
                    <a:srgbClr val="E75C01"/>
                  </a:solidFill>
                </a:defRPr>
              </a:pPr>
              <a:r>
                <a:rPr sz="1660" dirty="0">
                  <a:latin typeface="Times New Roman" panose="02020503050405090304" pitchFamily="18" charset="0"/>
                  <a:ea typeface="Times New Roman" panose="02020503050405090304" pitchFamily="18" charset="0"/>
                  <a:cs typeface="Times New Roman" panose="02020503050405090304" pitchFamily="18" charset="0"/>
                  <a:sym typeface="楷体_GB2312"/>
                </a:rPr>
                <a:t>￥</a:t>
              </a:r>
              <a:r>
                <a:rPr sz="1660" dirty="0">
                  <a:latin typeface="Times New Roman" panose="02020503050405090304" pitchFamily="18" charset="0"/>
                  <a:ea typeface="Times New Roman" panose="02020503050405090304" pitchFamily="18" charset="0"/>
                  <a:cs typeface="Times New Roman" panose="02020503050405090304" pitchFamily="18" charset="0"/>
                </a:rPr>
                <a:t>1.78 B</a:t>
              </a:r>
              <a:endParaRPr sz="1660" dirty="0">
                <a:latin typeface="Times New Roman" panose="02020503050405090304" pitchFamily="18" charset="0"/>
                <a:ea typeface="Times New Roman" panose="02020503050405090304" pitchFamily="18" charset="0"/>
                <a:cs typeface="Times New Roman" panose="02020503050405090304" pitchFamily="18" charset="0"/>
              </a:endParaRPr>
            </a:p>
            <a:p>
              <a:pPr>
                <a:defRPr sz="1600" b="1">
                  <a:solidFill>
                    <a:srgbClr val="E75C01"/>
                  </a:solidFill>
                </a:defRPr>
              </a:pPr>
              <a:r>
                <a:rPr sz="1660" dirty="0">
                  <a:latin typeface="Times New Roman" panose="02020503050405090304" pitchFamily="18" charset="0"/>
                  <a:ea typeface="Times New Roman" panose="02020503050405090304" pitchFamily="18" charset="0"/>
                  <a:cs typeface="Times New Roman" panose="02020503050405090304" pitchFamily="18" charset="0"/>
                </a:rPr>
                <a:t>Phase I</a:t>
              </a:r>
              <a:endParaRPr sz="1660" dirty="0">
                <a:latin typeface="Times New Roman" panose="02020503050405090304" pitchFamily="18" charset="0"/>
                <a:ea typeface="Times New Roman" panose="02020503050405090304" pitchFamily="18" charset="0"/>
                <a:cs typeface="Times New Roman" panose="02020503050405090304" pitchFamily="18" charset="0"/>
              </a:endParaRPr>
            </a:p>
            <a:p>
              <a:pPr>
                <a:defRPr sz="1600" b="1">
                  <a:solidFill>
                    <a:srgbClr val="E75C01"/>
                  </a:solidFill>
                </a:defRPr>
              </a:pPr>
              <a:r>
                <a:rPr sz="1660" dirty="0">
                  <a:latin typeface="Times New Roman" panose="02020503050405090304" pitchFamily="18" charset="0"/>
                  <a:ea typeface="Times New Roman" panose="02020503050405090304" pitchFamily="18" charset="0"/>
                  <a:cs typeface="Times New Roman" panose="02020503050405090304" pitchFamily="18" charset="0"/>
                </a:rPr>
                <a:t>2011--2016</a:t>
              </a:r>
              <a:endParaRPr sz="1660" dirty="0">
                <a:latin typeface="Times New Roman" panose="02020503050405090304" pitchFamily="18" charset="0"/>
                <a:ea typeface="Times New Roman" panose="02020503050405090304" pitchFamily="18" charset="0"/>
                <a:cs typeface="Times New Roman" panose="02020503050405090304" pitchFamily="18" charset="0"/>
              </a:endParaRPr>
            </a:p>
          </p:txBody>
        </p:sp>
        <p:sp>
          <p:nvSpPr>
            <p:cNvPr id="325" name="Shape 325"/>
            <p:cNvSpPr/>
            <p:nvPr/>
          </p:nvSpPr>
          <p:spPr>
            <a:xfrm>
              <a:off x="2336859" y="1162493"/>
              <a:ext cx="1578705" cy="672314"/>
            </a:xfrm>
            <a:prstGeom prst="rect">
              <a:avLst/>
            </a:prstGeom>
            <a:ln w="12700">
              <a:miter lim="400000"/>
            </a:ln>
          </p:spPr>
          <p:txBody>
            <a:bodyPr lIns="42202" rIns="42202">
              <a:spAutoFit/>
            </a:bodyPr>
            <a:lstStyle/>
            <a:p>
              <a:pPr>
                <a:defRPr sz="1600" b="1"/>
              </a:pPr>
              <a:r>
                <a:rPr sz="1660" dirty="0">
                  <a:latin typeface="Times New Roman" panose="02020503050405090304" pitchFamily="18" charset="0"/>
                  <a:ea typeface="Times New Roman" panose="02020503050405090304" pitchFamily="18" charset="0"/>
                  <a:cs typeface="Times New Roman" panose="02020503050405090304" pitchFamily="18" charset="0"/>
                </a:rPr>
                <a:t>Phase II</a:t>
              </a:r>
              <a:endParaRPr sz="1660" dirty="0">
                <a:latin typeface="Times New Roman" panose="02020503050405090304" pitchFamily="18" charset="0"/>
                <a:ea typeface="Times New Roman" panose="02020503050405090304" pitchFamily="18" charset="0"/>
                <a:cs typeface="Times New Roman" panose="02020503050405090304" pitchFamily="18" charset="0"/>
              </a:endParaRPr>
            </a:p>
            <a:p>
              <a:pPr>
                <a:defRPr sz="1600" b="1"/>
              </a:pPr>
              <a:r>
                <a:rPr sz="1660" dirty="0">
                  <a:latin typeface="Times New Roman" panose="02020503050405090304" pitchFamily="18" charset="0"/>
                  <a:ea typeface="Times New Roman" panose="02020503050405090304" pitchFamily="18" charset="0"/>
                  <a:cs typeface="Times New Roman" panose="02020503050405090304" pitchFamily="18" charset="0"/>
                </a:rPr>
                <a:t>201</a:t>
              </a:r>
              <a:r>
                <a:rPr lang="en-US" sz="1660" dirty="0">
                  <a:latin typeface="Times New Roman" panose="02020503050405090304" pitchFamily="18" charset="0"/>
                  <a:ea typeface="Times New Roman" panose="02020503050405090304" pitchFamily="18" charset="0"/>
                  <a:cs typeface="Times New Roman" panose="02020503050405090304" pitchFamily="18" charset="0"/>
                </a:rPr>
                <a:t>8</a:t>
              </a:r>
              <a:r>
                <a:rPr sz="1660" dirty="0">
                  <a:latin typeface="Times New Roman" panose="02020503050405090304" pitchFamily="18" charset="0"/>
                  <a:ea typeface="Times New Roman" panose="02020503050405090304" pitchFamily="18" charset="0"/>
                  <a:cs typeface="Times New Roman" panose="02020503050405090304" pitchFamily="18" charset="0"/>
                </a:rPr>
                <a:t>--202</a:t>
              </a:r>
              <a:r>
                <a:rPr lang="en-US" sz="1660" dirty="0">
                  <a:latin typeface="Times New Roman" panose="02020503050405090304" pitchFamily="18" charset="0"/>
                  <a:ea typeface="Times New Roman" panose="02020503050405090304" pitchFamily="18" charset="0"/>
                  <a:cs typeface="Times New Roman" panose="02020503050405090304" pitchFamily="18" charset="0"/>
                </a:rPr>
                <a:t>4</a:t>
              </a:r>
              <a:endParaRPr sz="1660" dirty="0">
                <a:latin typeface="Times New Roman" panose="02020503050405090304" pitchFamily="18" charset="0"/>
                <a:ea typeface="Times New Roman" panose="02020503050405090304" pitchFamily="18" charset="0"/>
                <a:cs typeface="Times New Roman" panose="02020503050405090304" pitchFamily="18" charset="0"/>
              </a:endParaRPr>
            </a:p>
          </p:txBody>
        </p:sp>
        <p:sp>
          <p:nvSpPr>
            <p:cNvPr id="326" name="Shape 326"/>
            <p:cNvSpPr/>
            <p:nvPr/>
          </p:nvSpPr>
          <p:spPr>
            <a:xfrm>
              <a:off x="751104" y="5228461"/>
              <a:ext cx="2591650" cy="530840"/>
            </a:xfrm>
            <a:prstGeom prst="rect">
              <a:avLst/>
            </a:prstGeom>
            <a:ln w="12700">
              <a:miter lim="400000"/>
            </a:ln>
          </p:spPr>
          <p:txBody>
            <a:bodyPr wrap="square" lIns="42202" rIns="42202">
              <a:spAutoFit/>
            </a:bodyPr>
            <a:lstStyle>
              <a:lvl1pPr>
                <a:defRPr sz="1400" b="1">
                  <a:solidFill>
                    <a:srgbClr val="FF0000"/>
                  </a:solidFill>
                </a:defRPr>
              </a:lvl1pPr>
            </a:lstStyle>
            <a:p>
              <a:r>
                <a:rPr sz="1290" dirty="0"/>
                <a:t>Key Tech. R&amp;D : Acc., Target, Blanket… Prototypes</a:t>
              </a:r>
              <a:endParaRPr sz="1290" dirty="0"/>
            </a:p>
          </p:txBody>
        </p:sp>
        <p:sp>
          <p:nvSpPr>
            <p:cNvPr id="327" name="Shape 327"/>
            <p:cNvSpPr/>
            <p:nvPr/>
          </p:nvSpPr>
          <p:spPr>
            <a:xfrm>
              <a:off x="3882158" y="5470115"/>
              <a:ext cx="1382651" cy="315434"/>
            </a:xfrm>
            <a:prstGeom prst="rect">
              <a:avLst/>
            </a:prstGeom>
            <a:ln w="12700">
              <a:miter lim="400000"/>
            </a:ln>
          </p:spPr>
          <p:txBody>
            <a:bodyPr lIns="42202" rIns="42202">
              <a:spAutoFit/>
            </a:bodyPr>
            <a:lstStyle>
              <a:lvl1pPr>
                <a:defRPr sz="1400" b="1">
                  <a:solidFill>
                    <a:srgbClr val="FF0000"/>
                  </a:solidFill>
                </a:defRPr>
              </a:lvl1pPr>
            </a:lstStyle>
            <a:p>
              <a:r>
                <a:rPr sz="1290"/>
                <a:t>Initial Facility </a:t>
              </a:r>
              <a:endParaRPr sz="1290"/>
            </a:p>
          </p:txBody>
        </p:sp>
        <p:sp>
          <p:nvSpPr>
            <p:cNvPr id="328" name="Shape 328"/>
            <p:cNvSpPr/>
            <p:nvPr/>
          </p:nvSpPr>
          <p:spPr>
            <a:xfrm>
              <a:off x="5747590" y="5470115"/>
              <a:ext cx="1548173" cy="315434"/>
            </a:xfrm>
            <a:prstGeom prst="rect">
              <a:avLst/>
            </a:prstGeom>
            <a:ln w="12700">
              <a:miter lim="400000"/>
            </a:ln>
          </p:spPr>
          <p:txBody>
            <a:bodyPr lIns="42202" rIns="42202">
              <a:spAutoFit/>
            </a:bodyPr>
            <a:lstStyle>
              <a:lvl1pPr>
                <a:defRPr sz="1400" b="1">
                  <a:solidFill>
                    <a:srgbClr val="FF0000"/>
                  </a:solidFill>
                </a:defRPr>
              </a:lvl1pPr>
            </a:lstStyle>
            <a:p>
              <a:r>
                <a:rPr sz="1290" dirty="0"/>
                <a:t>Demo. Facility</a:t>
              </a:r>
              <a:endParaRPr sz="1290" dirty="0"/>
            </a:p>
          </p:txBody>
        </p:sp>
        <p:sp>
          <p:nvSpPr>
            <p:cNvPr id="329" name="Shape 329"/>
            <p:cNvSpPr/>
            <p:nvPr/>
          </p:nvSpPr>
          <p:spPr>
            <a:xfrm>
              <a:off x="3905154" y="1273444"/>
              <a:ext cx="1496760" cy="377118"/>
            </a:xfrm>
            <a:prstGeom prst="rect">
              <a:avLst/>
            </a:prstGeom>
            <a:ln w="12700">
              <a:miter lim="400000"/>
            </a:ln>
          </p:spPr>
          <p:txBody>
            <a:bodyPr lIns="42202" rIns="42202">
              <a:spAutoFit/>
            </a:bodyPr>
            <a:lstStyle>
              <a:lvl1pPr>
                <a:defRPr b="1"/>
              </a:lvl1pPr>
            </a:lstStyle>
            <a:p>
              <a:r>
                <a:rPr sz="1660" dirty="0">
                  <a:latin typeface="Times New Roman" panose="02020503050405090304" pitchFamily="18" charset="0"/>
                  <a:ea typeface="Times New Roman" panose="02020503050405090304" pitchFamily="18" charset="0"/>
                  <a:cs typeface="Times New Roman" panose="02020503050405090304" pitchFamily="18" charset="0"/>
                </a:rPr>
                <a:t>Phase III</a:t>
              </a:r>
              <a:endParaRPr sz="1660" dirty="0">
                <a:latin typeface="Times New Roman" panose="02020503050405090304" pitchFamily="18" charset="0"/>
                <a:ea typeface="Times New Roman" panose="02020503050405090304" pitchFamily="18" charset="0"/>
                <a:cs typeface="Times New Roman" panose="02020503050405090304" pitchFamily="18" charset="0"/>
              </a:endParaRPr>
            </a:p>
          </p:txBody>
        </p:sp>
        <p:sp>
          <p:nvSpPr>
            <p:cNvPr id="330" name="Shape 330"/>
            <p:cNvSpPr/>
            <p:nvPr/>
          </p:nvSpPr>
          <p:spPr>
            <a:xfrm>
              <a:off x="5826468" y="1021711"/>
              <a:ext cx="1637509" cy="377118"/>
            </a:xfrm>
            <a:prstGeom prst="rect">
              <a:avLst/>
            </a:prstGeom>
            <a:ln w="12700">
              <a:miter lim="400000"/>
            </a:ln>
          </p:spPr>
          <p:txBody>
            <a:bodyPr lIns="42202" rIns="42202">
              <a:spAutoFit/>
            </a:bodyPr>
            <a:lstStyle>
              <a:lvl1pPr>
                <a:defRPr sz="2000" b="1"/>
              </a:lvl1pPr>
            </a:lstStyle>
            <a:p>
              <a:r>
                <a:rPr sz="1660">
                  <a:latin typeface="Times New Roman" panose="02020503050405090304" pitchFamily="18" charset="0"/>
                  <a:ea typeface="Times New Roman" panose="02020503050405090304" pitchFamily="18" charset="0"/>
                  <a:cs typeface="Times New Roman" panose="02020503050405090304" pitchFamily="18" charset="0"/>
                </a:rPr>
                <a:t>Phase IV</a:t>
              </a:r>
              <a:endParaRPr sz="1660">
                <a:latin typeface="Times New Roman" panose="02020503050405090304" pitchFamily="18" charset="0"/>
                <a:ea typeface="Times New Roman" panose="02020503050405090304" pitchFamily="18" charset="0"/>
                <a:cs typeface="Times New Roman" panose="02020503050405090304" pitchFamily="18" charset="0"/>
              </a:endParaRPr>
            </a:p>
          </p:txBody>
        </p:sp>
        <p:sp>
          <p:nvSpPr>
            <p:cNvPr id="331" name="Shape 331"/>
            <p:cNvSpPr/>
            <p:nvPr/>
          </p:nvSpPr>
          <p:spPr>
            <a:xfrm>
              <a:off x="7700887" y="5470115"/>
              <a:ext cx="1380874" cy="315434"/>
            </a:xfrm>
            <a:prstGeom prst="rect">
              <a:avLst/>
            </a:prstGeom>
            <a:ln w="12700">
              <a:miter lim="400000"/>
            </a:ln>
          </p:spPr>
          <p:txBody>
            <a:bodyPr lIns="42202" rIns="42202">
              <a:spAutoFit/>
            </a:bodyPr>
            <a:lstStyle>
              <a:lvl1pPr>
                <a:defRPr sz="1400" b="1">
                  <a:solidFill>
                    <a:srgbClr val="FF0000"/>
                  </a:solidFill>
                </a:defRPr>
              </a:lvl1pPr>
            </a:lstStyle>
            <a:p>
              <a:r>
                <a:rPr sz="1290"/>
                <a:t>Indust. Facility</a:t>
              </a:r>
              <a:endParaRPr sz="1290"/>
            </a:p>
          </p:txBody>
        </p:sp>
        <p:grpSp>
          <p:nvGrpSpPr>
            <p:cNvPr id="335" name="Group 335"/>
            <p:cNvGrpSpPr/>
            <p:nvPr/>
          </p:nvGrpSpPr>
          <p:grpSpPr>
            <a:xfrm>
              <a:off x="3282238" y="1889461"/>
              <a:ext cx="431801" cy="431801"/>
              <a:chOff x="0" y="0"/>
              <a:chExt cx="431800" cy="431800"/>
            </a:xfrm>
          </p:grpSpPr>
          <p:sp>
            <p:nvSpPr>
              <p:cNvPr id="332" name="Shape 332"/>
              <p:cNvSpPr/>
              <p:nvPr/>
            </p:nvSpPr>
            <p:spPr>
              <a:xfrm>
                <a:off x="0" y="0"/>
                <a:ext cx="431800" cy="431800"/>
              </a:xfrm>
              <a:custGeom>
                <a:avLst/>
                <a:gdLst/>
                <a:ahLst/>
                <a:cxnLst>
                  <a:cxn ang="0">
                    <a:pos x="wd2" y="hd2"/>
                  </a:cxn>
                  <a:cxn ang="5400000">
                    <a:pos x="wd2" y="hd2"/>
                  </a:cxn>
                  <a:cxn ang="10800000">
                    <a:pos x="wd2" y="hd2"/>
                  </a:cxn>
                  <a:cxn ang="16200000">
                    <a:pos x="wd2" y="hd2"/>
                  </a:cxn>
                </a:cxnLst>
                <a:rect l="0" t="0" r="r" b="b"/>
                <a:pathLst>
                  <a:path w="21600" h="21600" extrusionOk="0">
                    <a:moveTo>
                      <a:pt x="0" y="2700"/>
                    </a:moveTo>
                    <a:cubicBezTo>
                      <a:pt x="0" y="1209"/>
                      <a:pt x="4835" y="0"/>
                      <a:pt x="10800" y="0"/>
                    </a:cubicBezTo>
                    <a:cubicBezTo>
                      <a:pt x="16765" y="0"/>
                      <a:pt x="21600" y="1209"/>
                      <a:pt x="21600" y="2700"/>
                    </a:cubicBezTo>
                    <a:lnTo>
                      <a:pt x="21600" y="18900"/>
                    </a:lnTo>
                    <a:cubicBezTo>
                      <a:pt x="21600" y="20391"/>
                      <a:pt x="16765" y="21600"/>
                      <a:pt x="10800" y="21600"/>
                    </a:cubicBezTo>
                    <a:cubicBezTo>
                      <a:pt x="4835" y="21600"/>
                      <a:pt x="0" y="20391"/>
                      <a:pt x="0" y="18900"/>
                    </a:cubicBezTo>
                    <a:close/>
                  </a:path>
                </a:pathLst>
              </a:custGeom>
              <a:gradFill flip="none" rotWithShape="1">
                <a:gsLst>
                  <a:gs pos="0">
                    <a:srgbClr val="EBBC00"/>
                  </a:gs>
                  <a:gs pos="30000">
                    <a:srgbClr val="E2B500"/>
                  </a:gs>
                  <a:gs pos="75000">
                    <a:srgbClr val="A88600"/>
                  </a:gs>
                  <a:gs pos="100000">
                    <a:srgbClr val="7A6200"/>
                  </a:gs>
                </a:gsLst>
                <a:path path="circle">
                  <a:fillToRect l="-19636" t="62278" r="119636" b="37721"/>
                </a:path>
              </a:gradFill>
              <a:ln w="12700" cap="flat">
                <a:noFill/>
                <a:miter lim="400000"/>
              </a:ln>
              <a:effectLst>
                <a:outerShdw blurRad="50800" dist="20000" dir="5400000" rotWithShape="0">
                  <a:srgbClr val="000000">
                    <a:alpha val="42000"/>
                  </a:srgbClr>
                </a:outerShdw>
              </a:effectLst>
            </p:spPr>
            <p:txBody>
              <a:bodyPr wrap="square" lIns="42202" tIns="42202" rIns="42202" bIns="42202" numCol="1" anchor="ctr">
                <a:noAutofit/>
              </a:bodyPr>
              <a:lstStyle/>
              <a:p>
                <a:pPr algn="ctr">
                  <a:defRPr>
                    <a:solidFill>
                      <a:srgbClr val="FFFFFF"/>
                    </a:solidFill>
                  </a:defRPr>
                </a:pPr>
                <a:endParaRPr sz="1660"/>
              </a:p>
            </p:txBody>
          </p:sp>
          <p:sp>
            <p:nvSpPr>
              <p:cNvPr id="333" name="Shape 333"/>
              <p:cNvSpPr/>
              <p:nvPr/>
            </p:nvSpPr>
            <p:spPr>
              <a:xfrm>
                <a:off x="0" y="-1"/>
                <a:ext cx="431800" cy="107951"/>
              </a:xfrm>
              <a:prstGeom prst="ellipse">
                <a:avLst/>
              </a:prstGeom>
              <a:solidFill>
                <a:srgbClr val="FFFFFF">
                  <a:alpha val="40000"/>
                </a:srgbClr>
              </a:solidFill>
              <a:ln w="12700" cap="flat">
                <a:noFill/>
                <a:miter lim="400000"/>
              </a:ln>
              <a:effectLst/>
            </p:spPr>
            <p:txBody>
              <a:bodyPr wrap="square" lIns="42202" tIns="42202" rIns="42202" bIns="42202" numCol="1" anchor="ctr">
                <a:noAutofit/>
              </a:bodyPr>
              <a:lstStyle/>
              <a:p>
                <a:pPr algn="ctr">
                  <a:defRPr>
                    <a:solidFill>
                      <a:srgbClr val="FFFFFF"/>
                    </a:solidFill>
                  </a:defRPr>
                </a:pPr>
                <a:endParaRPr sz="1660"/>
              </a:p>
            </p:txBody>
          </p:sp>
          <p:sp>
            <p:nvSpPr>
              <p:cNvPr id="334" name="Shape 334"/>
              <p:cNvSpPr/>
              <p:nvPr/>
            </p:nvSpPr>
            <p:spPr>
              <a:xfrm>
                <a:off x="0" y="0"/>
                <a:ext cx="431800" cy="431800"/>
              </a:xfrm>
              <a:custGeom>
                <a:avLst/>
                <a:gdLst/>
                <a:ahLst/>
                <a:cxnLst>
                  <a:cxn ang="0">
                    <a:pos x="wd2" y="hd2"/>
                  </a:cxn>
                  <a:cxn ang="5400000">
                    <a:pos x="wd2" y="hd2"/>
                  </a:cxn>
                  <a:cxn ang="10800000">
                    <a:pos x="wd2" y="hd2"/>
                  </a:cxn>
                  <a:cxn ang="16200000">
                    <a:pos x="wd2" y="hd2"/>
                  </a:cxn>
                </a:cxnLst>
                <a:rect l="0" t="0" r="r" b="b"/>
                <a:pathLst>
                  <a:path w="21600" h="21600" extrusionOk="0">
                    <a:moveTo>
                      <a:pt x="21600" y="2700"/>
                    </a:moveTo>
                    <a:cubicBezTo>
                      <a:pt x="21600" y="4191"/>
                      <a:pt x="16765" y="5400"/>
                      <a:pt x="10800" y="5400"/>
                    </a:cubicBezTo>
                    <a:cubicBezTo>
                      <a:pt x="4835" y="5400"/>
                      <a:pt x="0" y="4191"/>
                      <a:pt x="0" y="2700"/>
                    </a:cubicBezTo>
                    <a:cubicBezTo>
                      <a:pt x="0" y="1209"/>
                      <a:pt x="4835" y="0"/>
                      <a:pt x="10800" y="0"/>
                    </a:cubicBezTo>
                    <a:cubicBezTo>
                      <a:pt x="16765" y="0"/>
                      <a:pt x="21600" y="1209"/>
                      <a:pt x="21600" y="2700"/>
                    </a:cubicBezTo>
                    <a:lnTo>
                      <a:pt x="21600" y="18900"/>
                    </a:lnTo>
                    <a:cubicBezTo>
                      <a:pt x="21600" y="20391"/>
                      <a:pt x="16765" y="21600"/>
                      <a:pt x="10800" y="21600"/>
                    </a:cubicBezTo>
                    <a:cubicBezTo>
                      <a:pt x="4835" y="21600"/>
                      <a:pt x="0" y="20391"/>
                      <a:pt x="0" y="18900"/>
                    </a:cubicBezTo>
                    <a:lnTo>
                      <a:pt x="0" y="2700"/>
                    </a:lnTo>
                  </a:path>
                </a:pathLst>
              </a:custGeom>
              <a:noFill/>
              <a:ln w="12700" cap="flat">
                <a:solidFill>
                  <a:srgbClr val="F7C500"/>
                </a:solidFill>
                <a:prstDash val="solid"/>
                <a:round/>
              </a:ln>
              <a:effectLst/>
            </p:spPr>
            <p:txBody>
              <a:bodyPr wrap="square" lIns="42202" tIns="42202" rIns="42202" bIns="42202" numCol="1" anchor="ctr">
                <a:noAutofit/>
              </a:bodyPr>
              <a:lstStyle/>
              <a:p>
                <a:pPr algn="ctr">
                  <a:defRPr>
                    <a:solidFill>
                      <a:srgbClr val="FFFFFF"/>
                    </a:solidFill>
                  </a:defRPr>
                </a:pPr>
                <a:endParaRPr sz="1660"/>
              </a:p>
            </p:txBody>
          </p:sp>
        </p:grpSp>
        <p:sp>
          <p:nvSpPr>
            <p:cNvPr id="336" name="Shape 336"/>
            <p:cNvSpPr/>
            <p:nvPr/>
          </p:nvSpPr>
          <p:spPr>
            <a:xfrm flipV="1">
              <a:off x="3112617" y="2349294"/>
              <a:ext cx="443416" cy="2804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ln w="28575">
              <a:solidFill>
                <a:srgbClr val="244583"/>
              </a:solidFill>
              <a:prstDash val="sysDot"/>
            </a:ln>
          </p:spPr>
          <p:txBody>
            <a:bodyPr lIns="42202" rIns="42202" anchor="ctr"/>
            <a:lstStyle/>
            <a:p>
              <a:endParaRPr sz="1660"/>
            </a:p>
          </p:txBody>
        </p:sp>
        <p:grpSp>
          <p:nvGrpSpPr>
            <p:cNvPr id="339" name="Group 339"/>
            <p:cNvGrpSpPr/>
            <p:nvPr/>
          </p:nvGrpSpPr>
          <p:grpSpPr>
            <a:xfrm>
              <a:off x="3750040" y="1781448"/>
              <a:ext cx="1247194" cy="811368"/>
              <a:chOff x="0" y="0"/>
              <a:chExt cx="1247192" cy="811367"/>
            </a:xfrm>
          </p:grpSpPr>
          <p:sp>
            <p:nvSpPr>
              <p:cNvPr id="337" name="Shape 337"/>
              <p:cNvSpPr/>
              <p:nvPr/>
            </p:nvSpPr>
            <p:spPr>
              <a:xfrm>
                <a:off x="0" y="0"/>
                <a:ext cx="1247192" cy="811367"/>
              </a:xfrm>
              <a:prstGeom prst="rect">
                <a:avLst/>
              </a:prstGeom>
              <a:blipFill rotWithShape="1">
                <a:blip r:embed="rId5" cstate="screen"/>
                <a:srcRect/>
                <a:stretch>
                  <a:fillRect/>
                </a:stretch>
              </a:blipFill>
              <a:ln w="12700" cap="flat">
                <a:noFill/>
                <a:miter lim="400000"/>
              </a:ln>
              <a:effectLst/>
            </p:spPr>
            <p:txBody>
              <a:bodyPr wrap="square" lIns="42202" tIns="42202" rIns="42202" bIns="42202" numCol="1" anchor="t">
                <a:noAutofit/>
              </a:bodyPr>
              <a:lstStyle/>
              <a:p>
                <a:endParaRPr sz="1660" dirty="0"/>
              </a:p>
            </p:txBody>
          </p:sp>
          <p:sp>
            <p:nvSpPr>
              <p:cNvPr id="338" name="Shape 338"/>
              <p:cNvSpPr/>
              <p:nvPr/>
            </p:nvSpPr>
            <p:spPr>
              <a:xfrm>
                <a:off x="0" y="0"/>
                <a:ext cx="1247192" cy="369421"/>
              </a:xfrm>
              <a:prstGeom prst="rect">
                <a:avLst/>
              </a:prstGeom>
              <a:noFill/>
              <a:ln w="12700" cap="flat">
                <a:noFill/>
                <a:miter lim="400000"/>
              </a:ln>
              <a:effectLst/>
            </p:spPr>
            <p:txBody>
              <a:bodyPr wrap="square" lIns="42202" tIns="42202" rIns="42202" bIns="42202" numCol="1" anchor="t">
                <a:spAutoFit/>
              </a:bodyPr>
              <a:lstStyle/>
              <a:p>
                <a:r>
                  <a:rPr sz="1660"/>
                  <a:t> </a:t>
                </a:r>
                <a:endParaRPr sz="1660"/>
              </a:p>
            </p:txBody>
          </p:sp>
        </p:grpSp>
        <p:sp>
          <p:nvSpPr>
            <p:cNvPr id="82" name="Shape 301"/>
            <p:cNvSpPr/>
            <p:nvPr/>
          </p:nvSpPr>
          <p:spPr>
            <a:xfrm>
              <a:off x="3556992" y="4469242"/>
              <a:ext cx="1511301" cy="811448"/>
            </a:xfrm>
            <a:prstGeom prst="rect">
              <a:avLst/>
            </a:prstGeom>
            <a:ln w="12700">
              <a:miter lim="400000"/>
            </a:ln>
          </p:spPr>
          <p:txBody>
            <a:bodyPr lIns="33231" tIns="33231" rIns="33231" bIns="33231">
              <a:spAutoFit/>
            </a:bodyPr>
            <a:lstStyle/>
            <a:p>
              <a:pPr marL="316230" indent="-316230" algn="ctr">
                <a:defRPr sz="1600" b="1">
                  <a:solidFill>
                    <a:srgbClr val="0000CC"/>
                  </a:solidFill>
                </a:defRPr>
              </a:pPr>
              <a:r>
                <a:rPr sz="1475" dirty="0"/>
                <a:t>20</a:t>
              </a:r>
              <a:r>
                <a:rPr lang="en-US" sz="1475" dirty="0"/>
                <a:t>24</a:t>
              </a:r>
              <a:endParaRPr sz="1475" dirty="0"/>
            </a:p>
            <a:p>
              <a:pPr marL="316230" indent="-316230" algn="ctr">
                <a:defRPr sz="1600" b="1"/>
              </a:pPr>
              <a:r>
                <a:rPr sz="1475" dirty="0"/>
                <a:t>~</a:t>
              </a:r>
              <a:r>
                <a:rPr lang="en-US" sz="1475" dirty="0"/>
                <a:t>500</a:t>
              </a:r>
              <a:r>
                <a:rPr sz="1475" dirty="0"/>
                <a:t> MeV</a:t>
              </a:r>
              <a:endParaRPr sz="1475" dirty="0"/>
            </a:p>
            <a:p>
              <a:pPr marL="316230" indent="-316230" algn="ctr">
                <a:defRPr sz="1600" b="1"/>
              </a:pPr>
              <a:r>
                <a:rPr sz="1475" dirty="0"/>
                <a:t>&amp;</a:t>
              </a:r>
              <a:r>
                <a:rPr lang="en-US" sz="1475" dirty="0"/>
                <a:t>5</a:t>
              </a:r>
              <a:r>
                <a:rPr sz="1475" dirty="0"/>
                <a:t>~10mA</a:t>
              </a:r>
              <a:endParaRPr sz="1475" dirty="0"/>
            </a:p>
          </p:txBody>
        </p:sp>
        <p:sp>
          <p:nvSpPr>
            <p:cNvPr id="83" name="矩形 82"/>
            <p:cNvSpPr/>
            <p:nvPr/>
          </p:nvSpPr>
          <p:spPr>
            <a:xfrm>
              <a:off x="52401" y="5888922"/>
              <a:ext cx="3997905" cy="592524"/>
            </a:xfrm>
            <a:prstGeom prst="rect">
              <a:avLst/>
            </a:prstGeom>
          </p:spPr>
          <p:txBody>
            <a:bodyPr wrap="square">
              <a:spAutoFit/>
            </a:bodyPr>
            <a:lstStyle/>
            <a:p>
              <a:r>
                <a:rPr lang="en-US" altLang="zh-CN" sz="1475" b="1" dirty="0">
                  <a:solidFill>
                    <a:srgbClr val="0000FF"/>
                  </a:solidFill>
                </a:rPr>
                <a:t>“strategic Priority Research Program” of the Chinese Academy of Sciences</a:t>
              </a:r>
              <a:endParaRPr lang="en-US" altLang="zh-CN" sz="1475" b="1" dirty="0">
                <a:solidFill>
                  <a:srgbClr val="0000FF"/>
                </a:solidFill>
              </a:endParaRPr>
            </a:p>
          </p:txBody>
        </p:sp>
        <p:sp>
          <p:nvSpPr>
            <p:cNvPr id="3" name="文本框 2"/>
            <p:cNvSpPr txBox="1"/>
            <p:nvPr/>
          </p:nvSpPr>
          <p:spPr>
            <a:xfrm>
              <a:off x="4130178" y="5958921"/>
              <a:ext cx="1358358" cy="592662"/>
            </a:xfrm>
            <a:prstGeom prst="rect">
              <a:avLst/>
            </a:prstGeom>
            <a:noFill/>
          </p:spPr>
          <p:txBody>
            <a:bodyPr wrap="none" rtlCol="0">
              <a:spAutoFit/>
            </a:bodyPr>
            <a:lstStyle/>
            <a:p>
              <a:r>
                <a:rPr kumimoji="1" lang="en-US" altLang="zh-CN" sz="2955" b="1" i="1">
                  <a:solidFill>
                    <a:srgbClr val="0000FF"/>
                  </a:solidFill>
                </a:rPr>
                <a:t>CiADS</a:t>
              </a:r>
              <a:endParaRPr kumimoji="1" lang="zh-CN" altLang="en-US" sz="2955" b="1" i="1" dirty="0">
                <a:solidFill>
                  <a:srgbClr val="0000FF"/>
                </a:solidFill>
              </a:endParaRPr>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Outlines</a:t>
            </a:r>
            <a:endParaRPr lang="en-US" dirty="0">
              <a:latin typeface="+mj-lt"/>
            </a:endParaRPr>
          </a:p>
        </p:txBody>
      </p:sp>
      <p:sp>
        <p:nvSpPr>
          <p:cNvPr id="3" name="TextBox 2"/>
          <p:cNvSpPr txBox="1"/>
          <p:nvPr/>
        </p:nvSpPr>
        <p:spPr>
          <a:xfrm>
            <a:off x="1930615" y="1350416"/>
            <a:ext cx="7312721" cy="4615815"/>
          </a:xfrm>
          <a:prstGeom prst="rect">
            <a:avLst/>
          </a:prstGeom>
          <a:noFill/>
        </p:spPr>
        <p:txBody>
          <a:bodyPr wrap="square" rtlCol="0">
            <a:spAutoFit/>
          </a:bodyPr>
          <a:lstStyle/>
          <a:p>
            <a:pPr marL="342900" indent="-342900">
              <a:lnSpc>
                <a:spcPct val="150000"/>
              </a:lnSpc>
              <a:buFont typeface="Arial" panose="020B0604020202090204" pitchFamily="34" charset="0"/>
              <a:buChar char="•"/>
            </a:pPr>
            <a:r>
              <a:rPr lang="en-US" sz="2800" b="1" dirty="0">
                <a:solidFill>
                  <a:srgbClr val="0000FF"/>
                </a:solidFill>
                <a:latin typeface="+mj-lt"/>
              </a:rPr>
              <a:t>Background of Accelerator Driven System</a:t>
            </a:r>
            <a:endParaRPr lang="en-US" sz="2800" b="1" dirty="0">
              <a:solidFill>
                <a:srgbClr val="0000FF"/>
              </a:solidFill>
              <a:latin typeface="+mj-lt"/>
            </a:endParaRPr>
          </a:p>
          <a:p>
            <a:pPr marL="342900" indent="-342900">
              <a:lnSpc>
                <a:spcPct val="150000"/>
              </a:lnSpc>
              <a:buFont typeface="Arial" panose="020B0604020202090204" pitchFamily="34" charset="0"/>
              <a:buChar char="•"/>
            </a:pPr>
            <a:r>
              <a:rPr lang="en-US" sz="2800" b="1" dirty="0">
                <a:solidFill>
                  <a:schemeClr val="tx1"/>
                </a:solidFill>
                <a:latin typeface="+mj-lt"/>
              </a:rPr>
              <a:t>Design Status of </a:t>
            </a:r>
            <a:r>
              <a:rPr lang="en-US" sz="2800" b="1" dirty="0" err="1">
                <a:solidFill>
                  <a:schemeClr val="tx1"/>
                </a:solidFill>
                <a:latin typeface="+mj-lt"/>
              </a:rPr>
              <a:t>CiADS</a:t>
            </a:r>
            <a:endParaRPr lang="en-US" sz="2800" b="1" dirty="0">
              <a:solidFill>
                <a:schemeClr val="tx1"/>
              </a:solidFill>
              <a:latin typeface="+mj-lt"/>
            </a:endParaRPr>
          </a:p>
          <a:p>
            <a:pPr marL="342900" indent="-342900">
              <a:lnSpc>
                <a:spcPct val="150000"/>
              </a:lnSpc>
              <a:buFont typeface="Arial" panose="020B0604020202090204" pitchFamily="34" charset="0"/>
              <a:buChar char="•"/>
            </a:pPr>
            <a:r>
              <a:rPr lang="en-US" sz="2800" b="1" dirty="0">
                <a:solidFill>
                  <a:srgbClr val="0000FF"/>
                </a:solidFill>
                <a:latin typeface="+mj-lt"/>
              </a:rPr>
              <a:t>Progress of Prototypes</a:t>
            </a:r>
            <a:endParaRPr lang="en-US" sz="2800" b="1" dirty="0">
              <a:solidFill>
                <a:srgbClr val="0000FF"/>
              </a:solidFill>
              <a:latin typeface="+mj-lt"/>
            </a:endParaRPr>
          </a:p>
          <a:p>
            <a:pPr marL="800100" lvl="1" indent="-342900">
              <a:lnSpc>
                <a:spcPct val="150000"/>
              </a:lnSpc>
              <a:buFont typeface="Arial" panose="020B0604020202090204" pitchFamily="34" charset="0"/>
              <a:buChar char="•"/>
            </a:pPr>
            <a:r>
              <a:rPr lang="en-US" sz="2800" b="1" dirty="0">
                <a:solidFill>
                  <a:srgbClr val="0000FF"/>
                </a:solidFill>
                <a:latin typeface="+mj-lt"/>
              </a:rPr>
              <a:t>Accelerator, Target and Reactor</a:t>
            </a:r>
            <a:endParaRPr lang="en-US" sz="2800" b="1" dirty="0">
              <a:solidFill>
                <a:srgbClr val="0000FF"/>
              </a:solidFill>
              <a:latin typeface="+mj-lt"/>
            </a:endParaRPr>
          </a:p>
          <a:p>
            <a:pPr marL="800100" lvl="1" indent="-342900">
              <a:lnSpc>
                <a:spcPct val="150000"/>
              </a:lnSpc>
              <a:buFont typeface="Arial" panose="020B0604020202090204" pitchFamily="34" charset="0"/>
              <a:buChar char="•"/>
            </a:pPr>
            <a:r>
              <a:rPr lang="en-US" sz="2800" b="1" dirty="0">
                <a:solidFill>
                  <a:srgbClr val="0000FF"/>
                </a:solidFill>
                <a:latin typeface="+mj-lt"/>
              </a:rPr>
              <a:t>Material SIMP</a:t>
            </a:r>
            <a:endParaRPr lang="en-US" sz="2800" b="1" dirty="0">
              <a:solidFill>
                <a:srgbClr val="0000FF"/>
              </a:solidFill>
              <a:latin typeface="+mj-lt"/>
            </a:endParaRPr>
          </a:p>
          <a:p>
            <a:pPr marL="800100" lvl="1" indent="-342900">
              <a:lnSpc>
                <a:spcPct val="150000"/>
              </a:lnSpc>
              <a:buFont typeface="Arial" panose="020B0604020202090204" pitchFamily="34" charset="0"/>
              <a:buChar char="•"/>
            </a:pPr>
            <a:r>
              <a:rPr lang="en-US" sz="2800" b="1" dirty="0">
                <a:solidFill>
                  <a:srgbClr val="0000FF"/>
                </a:solidFill>
                <a:latin typeface="+mj-lt"/>
              </a:rPr>
              <a:t>New Approach of Fuel Recycle</a:t>
            </a:r>
            <a:endParaRPr lang="en-US" sz="2800" b="1" dirty="0">
              <a:solidFill>
                <a:srgbClr val="0000FF"/>
              </a:solidFill>
              <a:latin typeface="+mj-lt"/>
            </a:endParaRPr>
          </a:p>
          <a:p>
            <a:pPr marL="342900" indent="-342900">
              <a:lnSpc>
                <a:spcPct val="150000"/>
              </a:lnSpc>
              <a:buFont typeface="Arial" panose="020B0604020202090204" pitchFamily="34" charset="0"/>
              <a:buChar char="•"/>
            </a:pPr>
            <a:r>
              <a:rPr lang="en-US" sz="2800" b="1" dirty="0">
                <a:solidFill>
                  <a:srgbClr val="0000FF"/>
                </a:solidFill>
                <a:latin typeface="+mj-lt"/>
              </a:rPr>
              <a:t>Sammary</a:t>
            </a:r>
            <a:endParaRPr lang="en-US" sz="2800" b="1" dirty="0">
              <a:solidFill>
                <a:srgbClr val="0000FF"/>
              </a:solidFill>
              <a:latin typeface="+mj-lt"/>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p:cNvPicPr>
            <a:picLocks noChangeAspect="1"/>
          </p:cNvPicPr>
          <p:nvPr/>
        </p:nvPicPr>
        <p:blipFill>
          <a:blip r:embed="rId1"/>
          <a:srcRect/>
          <a:stretch>
            <a:fillRect/>
          </a:stretch>
        </p:blipFill>
        <p:spPr>
          <a:xfrm>
            <a:off x="223311" y="866048"/>
            <a:ext cx="5988232" cy="3757709"/>
          </a:xfrm>
          <a:prstGeom prst="rect">
            <a:avLst/>
          </a:prstGeom>
        </p:spPr>
      </p:pic>
      <p:sp>
        <p:nvSpPr>
          <p:cNvPr id="346" name="Shape 346"/>
          <p:cNvSpPr/>
          <p:nvPr/>
        </p:nvSpPr>
        <p:spPr>
          <a:xfrm>
            <a:off x="6511916" y="1005771"/>
            <a:ext cx="5380673" cy="2925224"/>
          </a:xfrm>
          <a:prstGeom prst="rect">
            <a:avLst/>
          </a:prstGeom>
          <a:ln w="12700">
            <a:miter lim="400000"/>
          </a:ln>
        </p:spPr>
        <p:txBody>
          <a:bodyPr wrap="square" lIns="34289" rIns="34289">
            <a:spAutoFit/>
          </a:bodyPr>
          <a:lstStyle/>
          <a:p>
            <a:pPr marL="257175" indent="-257175">
              <a:lnSpc>
                <a:spcPct val="130000"/>
              </a:lnSpc>
              <a:buClr>
                <a:srgbClr val="FF0000"/>
              </a:buClr>
              <a:buSzPct val="100000"/>
              <a:buFont typeface="Arial" panose="020B0604020202090204"/>
              <a:buChar char="•"/>
              <a:defRPr b="1"/>
            </a:pPr>
            <a:r>
              <a:rPr lang="en-US" sz="2400" dirty="0">
                <a:solidFill>
                  <a:srgbClr val="022998"/>
                </a:solidFill>
                <a:latin typeface="+mj-lt"/>
              </a:rPr>
              <a:t>Approved</a:t>
            </a:r>
            <a:r>
              <a:rPr sz="2400" dirty="0">
                <a:solidFill>
                  <a:srgbClr val="022998"/>
                </a:solidFill>
                <a:latin typeface="+mj-lt"/>
              </a:rPr>
              <a:t> in </a:t>
            </a:r>
            <a:r>
              <a:rPr lang="en-US" sz="2400" dirty="0">
                <a:solidFill>
                  <a:srgbClr val="022998"/>
                </a:solidFill>
                <a:latin typeface="+mj-lt"/>
              </a:rPr>
              <a:t>Dec</a:t>
            </a:r>
            <a:r>
              <a:rPr sz="2400" dirty="0">
                <a:solidFill>
                  <a:srgbClr val="022998"/>
                </a:solidFill>
                <a:latin typeface="+mj-lt"/>
              </a:rPr>
              <a:t>. 20</a:t>
            </a:r>
            <a:r>
              <a:rPr lang="en-US" sz="2400" dirty="0">
                <a:solidFill>
                  <a:srgbClr val="022998"/>
                </a:solidFill>
                <a:latin typeface="+mj-lt"/>
              </a:rPr>
              <a:t>15</a:t>
            </a:r>
            <a:endParaRPr sz="2400" dirty="0">
              <a:solidFill>
                <a:srgbClr val="022998"/>
              </a:solidFill>
              <a:latin typeface="+mj-lt"/>
            </a:endParaRPr>
          </a:p>
          <a:p>
            <a:pPr marL="257175" indent="-257175">
              <a:lnSpc>
                <a:spcPct val="130000"/>
              </a:lnSpc>
              <a:buClr>
                <a:srgbClr val="FF0000"/>
              </a:buClr>
              <a:buSzPct val="100000"/>
              <a:buFont typeface="Arial" panose="020B0604020202090204"/>
              <a:buChar char="•"/>
              <a:defRPr b="1"/>
            </a:pPr>
            <a:r>
              <a:rPr sz="2400" dirty="0">
                <a:solidFill>
                  <a:srgbClr val="022998"/>
                </a:solidFill>
                <a:latin typeface="+mj-lt"/>
              </a:rPr>
              <a:t>Leading institute: IMP</a:t>
            </a:r>
            <a:endParaRPr sz="2400" dirty="0">
              <a:solidFill>
                <a:srgbClr val="022998"/>
              </a:solidFill>
              <a:latin typeface="+mj-lt"/>
            </a:endParaRPr>
          </a:p>
          <a:p>
            <a:pPr marL="257175" indent="-257175">
              <a:lnSpc>
                <a:spcPct val="130000"/>
              </a:lnSpc>
              <a:buClr>
                <a:srgbClr val="FF0000"/>
              </a:buClr>
              <a:buSzPct val="100000"/>
              <a:buFont typeface="Arial" panose="020B0604020202090204"/>
              <a:buChar char="•"/>
              <a:defRPr b="1"/>
            </a:pPr>
            <a:r>
              <a:rPr sz="2400" dirty="0">
                <a:solidFill>
                  <a:srgbClr val="022998"/>
                </a:solidFill>
                <a:latin typeface="+mj-lt"/>
              </a:rPr>
              <a:t>Budget: </a:t>
            </a:r>
            <a:r>
              <a:rPr lang="en-US" sz="2400" dirty="0">
                <a:solidFill>
                  <a:srgbClr val="022998"/>
                </a:solidFill>
                <a:latin typeface="+mj-lt"/>
              </a:rPr>
              <a:t>~4 </a:t>
            </a:r>
            <a:r>
              <a:rPr sz="2400" dirty="0">
                <a:solidFill>
                  <a:srgbClr val="022998"/>
                </a:solidFill>
                <a:latin typeface="+mj-lt"/>
              </a:rPr>
              <a:t>B CNY </a:t>
            </a:r>
            <a:r>
              <a:rPr lang="en-US" sz="2400" dirty="0">
                <a:solidFill>
                  <a:srgbClr val="022998"/>
                </a:solidFill>
                <a:latin typeface="+mj-lt"/>
              </a:rPr>
              <a:t>(</a:t>
            </a:r>
            <a:r>
              <a:rPr sz="2400" dirty="0">
                <a:solidFill>
                  <a:srgbClr val="022998"/>
                </a:solidFill>
                <a:latin typeface="+mj-lt"/>
              </a:rPr>
              <a:t>Gov. </a:t>
            </a:r>
            <a:r>
              <a:rPr lang="en-US" sz="2400" dirty="0">
                <a:solidFill>
                  <a:srgbClr val="022998"/>
                </a:solidFill>
                <a:latin typeface="+mj-lt"/>
              </a:rPr>
              <a:t>+</a:t>
            </a:r>
            <a:r>
              <a:rPr sz="2400" dirty="0">
                <a:solidFill>
                  <a:srgbClr val="022998"/>
                </a:solidFill>
                <a:latin typeface="+mj-lt"/>
              </a:rPr>
              <a:t> Corp.)</a:t>
            </a:r>
            <a:endParaRPr sz="2400" dirty="0">
              <a:solidFill>
                <a:srgbClr val="022998"/>
              </a:solidFill>
              <a:latin typeface="+mj-lt"/>
            </a:endParaRPr>
          </a:p>
          <a:p>
            <a:pPr marL="257175" indent="-257175">
              <a:lnSpc>
                <a:spcPct val="130000"/>
              </a:lnSpc>
              <a:buClr>
                <a:srgbClr val="FF0000"/>
              </a:buClr>
              <a:buSzPct val="100000"/>
              <a:buFont typeface="Arial" panose="020B0604020202090204"/>
              <a:buChar char="•"/>
              <a:defRPr b="1"/>
            </a:pPr>
            <a:r>
              <a:rPr sz="2400" dirty="0">
                <a:solidFill>
                  <a:srgbClr val="022998"/>
                </a:solidFill>
                <a:latin typeface="+mj-lt"/>
              </a:rPr>
              <a:t>Location: Huizhou, Guangdong Prov.</a:t>
            </a:r>
            <a:endParaRPr sz="2400" dirty="0">
              <a:solidFill>
                <a:srgbClr val="022998"/>
              </a:solidFill>
              <a:latin typeface="+mj-lt"/>
            </a:endParaRPr>
          </a:p>
          <a:p>
            <a:pPr marL="257175" indent="-257175">
              <a:lnSpc>
                <a:spcPct val="130000"/>
              </a:lnSpc>
              <a:buClr>
                <a:srgbClr val="FF0000"/>
              </a:buClr>
              <a:buSzPct val="100000"/>
              <a:buFont typeface="Arial" panose="020B0604020202090204"/>
              <a:buChar char="•"/>
              <a:defRPr b="1"/>
            </a:pPr>
            <a:r>
              <a:rPr sz="2400" dirty="0">
                <a:solidFill>
                  <a:srgbClr val="022998"/>
                </a:solidFill>
                <a:latin typeface="+mj-lt"/>
              </a:rPr>
              <a:t>Partners: CIAE, CGN</a:t>
            </a:r>
            <a:r>
              <a:rPr lang="en-US" sz="2400" dirty="0">
                <a:solidFill>
                  <a:srgbClr val="022998"/>
                </a:solidFill>
                <a:latin typeface="+mj-lt"/>
              </a:rPr>
              <a:t>, </a:t>
            </a:r>
            <a:r>
              <a:rPr lang="en-US" altLang="zh-CN" sz="2400" dirty="0">
                <a:solidFill>
                  <a:srgbClr val="022998"/>
                </a:solidFill>
                <a:latin typeface="+mj-lt"/>
              </a:rPr>
              <a:t>IHEP, etc.</a:t>
            </a:r>
            <a:endParaRPr lang="en-US" altLang="zh-CN" sz="2400" dirty="0">
              <a:solidFill>
                <a:srgbClr val="022998"/>
              </a:solidFill>
              <a:latin typeface="+mj-lt"/>
            </a:endParaRPr>
          </a:p>
          <a:p>
            <a:pPr marL="257175" indent="-257175">
              <a:lnSpc>
                <a:spcPct val="130000"/>
              </a:lnSpc>
              <a:buClr>
                <a:srgbClr val="FF0000"/>
              </a:buClr>
              <a:buSzPct val="100000"/>
              <a:buFont typeface="Arial" panose="020B0604020202090204"/>
              <a:buChar char="•"/>
              <a:defRPr b="1"/>
            </a:pPr>
            <a:r>
              <a:rPr lang="en-US" sz="2400" dirty="0">
                <a:solidFill>
                  <a:srgbClr val="022998"/>
                </a:solidFill>
                <a:latin typeface="+mj-lt"/>
              </a:rPr>
              <a:t>Ground broke in August 2018</a:t>
            </a:r>
            <a:endParaRPr sz="2400" dirty="0">
              <a:solidFill>
                <a:srgbClr val="022998"/>
              </a:solidFill>
              <a:latin typeface="+mj-lt"/>
            </a:endParaRPr>
          </a:p>
        </p:txBody>
      </p:sp>
      <p:sp>
        <p:nvSpPr>
          <p:cNvPr id="352" name="Shape 352"/>
          <p:cNvSpPr>
            <a:spLocks noGrp="1"/>
          </p:cNvSpPr>
          <p:nvPr>
            <p:ph type="title"/>
          </p:nvPr>
        </p:nvSpPr>
        <p:spPr>
          <a:prstGeom prst="rect">
            <a:avLst/>
          </a:prstGeom>
        </p:spPr>
        <p:txBody>
          <a:bodyPr anchor="ctr"/>
          <a:lstStyle/>
          <a:p>
            <a:r>
              <a:rPr dirty="0" err="1">
                <a:latin typeface="Times New Roman" panose="02020503050405090304" pitchFamily="18" charset="0"/>
                <a:ea typeface="Times New Roman" panose="02020503050405090304" pitchFamily="18" charset="0"/>
                <a:cs typeface="Times New Roman" panose="02020503050405090304" pitchFamily="18" charset="0"/>
              </a:rPr>
              <a:t>C</a:t>
            </a:r>
            <a:r>
              <a:rPr lang="en-US" dirty="0" err="1">
                <a:latin typeface="Times New Roman" panose="02020503050405090304" pitchFamily="18" charset="0"/>
                <a:ea typeface="Times New Roman" panose="02020503050405090304" pitchFamily="18" charset="0"/>
                <a:cs typeface="Times New Roman" panose="02020503050405090304" pitchFamily="18" charset="0"/>
              </a:rPr>
              <a:t>i</a:t>
            </a:r>
            <a:r>
              <a:rPr dirty="0" err="1">
                <a:latin typeface="Times New Roman" panose="02020503050405090304" pitchFamily="18" charset="0"/>
                <a:ea typeface="Times New Roman" panose="02020503050405090304" pitchFamily="18" charset="0"/>
                <a:cs typeface="Times New Roman" panose="02020503050405090304" pitchFamily="18" charset="0"/>
              </a:rPr>
              <a:t>ADS</a:t>
            </a:r>
            <a:r>
              <a:rPr lang="en-US" dirty="0">
                <a:latin typeface="Times New Roman" panose="02020503050405090304" pitchFamily="18" charset="0"/>
                <a:ea typeface="Times New Roman" panose="02020503050405090304" pitchFamily="18" charset="0"/>
                <a:cs typeface="Times New Roman" panose="02020503050405090304" pitchFamily="18" charset="0"/>
              </a:rPr>
              <a:t> Project</a:t>
            </a:r>
            <a:r>
              <a:rPr dirty="0">
                <a:latin typeface="Times New Roman" panose="02020503050405090304" pitchFamily="18" charset="0"/>
                <a:ea typeface="Times New Roman" panose="02020503050405090304" pitchFamily="18" charset="0"/>
                <a:cs typeface="Times New Roman" panose="02020503050405090304" pitchFamily="18" charset="0"/>
              </a:rPr>
              <a:t> (201</a:t>
            </a:r>
            <a:r>
              <a:rPr lang="en-US" altLang="zh-CN" dirty="0">
                <a:latin typeface="Times New Roman" panose="02020503050405090304" pitchFamily="18" charset="0"/>
                <a:ea typeface="Times New Roman" panose="02020503050405090304" pitchFamily="18" charset="0"/>
                <a:cs typeface="Times New Roman" panose="02020503050405090304" pitchFamily="18" charset="0"/>
              </a:rPr>
              <a:t>8</a:t>
            </a:r>
            <a:r>
              <a:rPr dirty="0">
                <a:latin typeface="Times New Roman" panose="02020503050405090304" pitchFamily="18" charset="0"/>
                <a:ea typeface="Times New Roman" panose="02020503050405090304" pitchFamily="18" charset="0"/>
                <a:cs typeface="Times New Roman" panose="02020503050405090304" pitchFamily="18" charset="0"/>
              </a:rPr>
              <a:t>-202</a:t>
            </a:r>
            <a:r>
              <a:rPr lang="en-US" dirty="0">
                <a:latin typeface="Times New Roman" panose="02020503050405090304" pitchFamily="18" charset="0"/>
                <a:ea typeface="Times New Roman" panose="02020503050405090304" pitchFamily="18" charset="0"/>
                <a:cs typeface="Times New Roman" panose="02020503050405090304" pitchFamily="18" charset="0"/>
              </a:rPr>
              <a:t>5</a:t>
            </a:r>
            <a:r>
              <a:rPr dirty="0">
                <a:latin typeface="Times New Roman" panose="02020503050405090304" pitchFamily="18" charset="0"/>
                <a:ea typeface="Times New Roman" panose="02020503050405090304" pitchFamily="18" charset="0"/>
                <a:cs typeface="Times New Roman" panose="02020503050405090304" pitchFamily="18" charset="0"/>
              </a:rPr>
              <a:t>) </a:t>
            </a:r>
            <a:endParaRPr dirty="0">
              <a:latin typeface="Times New Roman" panose="02020503050405090304" pitchFamily="18" charset="0"/>
              <a:ea typeface="Times New Roman" panose="02020503050405090304" pitchFamily="18" charset="0"/>
              <a:cs typeface="Times New Roman" panose="02020503050405090304" pitchFamily="18" charset="0"/>
            </a:endParaRPr>
          </a:p>
        </p:txBody>
      </p:sp>
      <p:pic>
        <p:nvPicPr>
          <p:cNvPr id="6" name="图片 5"/>
          <p:cNvPicPr>
            <a:picLocks noChangeAspect="1"/>
          </p:cNvPicPr>
          <p:nvPr/>
        </p:nvPicPr>
        <p:blipFill rotWithShape="1">
          <a:blip r:embed="rId2" cstate="screen"/>
          <a:srcRect/>
          <a:stretch>
            <a:fillRect/>
          </a:stretch>
        </p:blipFill>
        <p:spPr>
          <a:xfrm>
            <a:off x="184224" y="4834917"/>
            <a:ext cx="2939906" cy="1653623"/>
          </a:xfrm>
          <a:prstGeom prst="rect">
            <a:avLst/>
          </a:prstGeom>
        </p:spPr>
      </p:pic>
      <p:pic>
        <p:nvPicPr>
          <p:cNvPr id="26" name="图片 5" descr="微信图片_20190118131015"/>
          <p:cNvPicPr>
            <a:picLocks noChangeAspect="1" noChangeArrowheads="1"/>
          </p:cNvPicPr>
          <p:nvPr/>
        </p:nvPicPr>
        <p:blipFill>
          <a:blip r:embed="rId3"/>
          <a:srcRect/>
          <a:stretch>
            <a:fillRect/>
          </a:stretch>
        </p:blipFill>
        <p:spPr bwMode="auto">
          <a:xfrm>
            <a:off x="3233209" y="4834917"/>
            <a:ext cx="2939905" cy="165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5826276" y="4093741"/>
            <a:ext cx="6288075" cy="2394799"/>
            <a:chOff x="5826276" y="4093741"/>
            <a:chExt cx="6288075" cy="2394799"/>
          </a:xfrm>
        </p:grpSpPr>
        <p:pic>
          <p:nvPicPr>
            <p:cNvPr id="9" name="Picture 8"/>
            <p:cNvPicPr>
              <a:picLocks noChangeAspect="1"/>
            </p:cNvPicPr>
            <p:nvPr/>
          </p:nvPicPr>
          <p:blipFill>
            <a:blip r:embed="rId4"/>
            <a:stretch>
              <a:fillRect/>
            </a:stretch>
          </p:blipFill>
          <p:spPr>
            <a:xfrm>
              <a:off x="6275576" y="4093741"/>
              <a:ext cx="5838775" cy="2394799"/>
            </a:xfrm>
            <a:prstGeom prst="rect">
              <a:avLst/>
            </a:prstGeom>
          </p:spPr>
        </p:pic>
        <p:sp>
          <p:nvSpPr>
            <p:cNvPr id="10" name="TextBox 9"/>
            <p:cNvSpPr txBox="1"/>
            <p:nvPr/>
          </p:nvSpPr>
          <p:spPr>
            <a:xfrm>
              <a:off x="5826276" y="6057652"/>
              <a:ext cx="6181500" cy="430887"/>
            </a:xfrm>
            <a:prstGeom prst="rect">
              <a:avLst/>
            </a:prstGeom>
            <a:noFill/>
          </p:spPr>
          <p:txBody>
            <a:bodyPr wrap="none" rtlCol="0">
              <a:spAutoFit/>
            </a:bodyPr>
            <a:lstStyle/>
            <a:p>
              <a:r>
                <a:rPr lang="en-US" dirty="0">
                  <a:solidFill>
                    <a:srgbClr val="FFFF00"/>
                  </a:solidFill>
                </a:rPr>
                <a:t>Earthwork will be finished by the end of the year</a:t>
              </a:r>
              <a:endParaRPr lang="en-US" dirty="0">
                <a:solidFill>
                  <a:srgbClr val="FFFF00"/>
                </a:solidFill>
              </a:endParaRPr>
            </a:p>
          </p:txBody>
        </p:sp>
      </p:grpSp>
      <p:sp>
        <p:nvSpPr>
          <p:cNvPr id="28" name="文本框 2"/>
          <p:cNvSpPr txBox="1"/>
          <p:nvPr/>
        </p:nvSpPr>
        <p:spPr>
          <a:xfrm rot="2275685">
            <a:off x="450472" y="3269241"/>
            <a:ext cx="2289409" cy="461665"/>
          </a:xfrm>
          <a:prstGeom prst="rect">
            <a:avLst/>
          </a:prstGeom>
          <a:noFill/>
        </p:spPr>
        <p:txBody>
          <a:bodyPr wrap="none" rtlCol="0">
            <a:spAutoFit/>
          </a:bodyPr>
          <a:lstStyle/>
          <a:p>
            <a:r>
              <a:rPr kumimoji="1" lang="en-US" altLang="zh-CN" sz="2400" b="1" dirty="0" err="1">
                <a:solidFill>
                  <a:schemeClr val="bg1"/>
                </a:solidFill>
                <a:latin typeface="Times New Roman" panose="02020503050405090304" pitchFamily="18" charset="0"/>
                <a:cs typeface="Times New Roman" panose="02020503050405090304" pitchFamily="18" charset="0"/>
              </a:rPr>
              <a:t>CiADS</a:t>
            </a:r>
            <a:r>
              <a:rPr kumimoji="1" lang="en-US" altLang="zh-CN" sz="2400" b="1" dirty="0">
                <a:solidFill>
                  <a:schemeClr val="bg1"/>
                </a:solidFill>
                <a:latin typeface="Times New Roman" panose="02020503050405090304" pitchFamily="18" charset="0"/>
                <a:cs typeface="Times New Roman" panose="02020503050405090304" pitchFamily="18" charset="0"/>
              </a:rPr>
              <a:t> &amp; HIAF</a:t>
            </a:r>
            <a:endParaRPr kumimoji="1" lang="zh-CN" altLang="en-US" sz="2400" b="1" dirty="0">
              <a:solidFill>
                <a:schemeClr val="bg1"/>
              </a:solidFill>
              <a:latin typeface="Times New Roman" panose="02020503050405090304" pitchFamily="18" charset="0"/>
              <a:cs typeface="Times New Roman" panose="0202050305040509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64465" y="1002030"/>
            <a:ext cx="11276330" cy="5515610"/>
            <a:chOff x="259" y="1578"/>
            <a:chExt cx="17758" cy="8686"/>
          </a:xfrm>
        </p:grpSpPr>
        <p:grpSp>
          <p:nvGrpSpPr>
            <p:cNvPr id="20" name="组合 19"/>
            <p:cNvGrpSpPr/>
            <p:nvPr/>
          </p:nvGrpSpPr>
          <p:grpSpPr>
            <a:xfrm>
              <a:off x="1035" y="1608"/>
              <a:ext cx="16982" cy="8657"/>
              <a:chOff x="1035" y="1608"/>
              <a:chExt cx="16982" cy="8657"/>
            </a:xfrm>
          </p:grpSpPr>
          <p:pic>
            <p:nvPicPr>
              <p:cNvPr id="6" name="图片 5"/>
              <p:cNvPicPr>
                <a:picLocks noChangeAspect="1"/>
              </p:cNvPicPr>
              <p:nvPr/>
            </p:nvPicPr>
            <p:blipFill>
              <a:blip r:embed="rId1"/>
              <a:stretch>
                <a:fillRect/>
              </a:stretch>
            </p:blipFill>
            <p:spPr>
              <a:xfrm>
                <a:off x="1035" y="3511"/>
                <a:ext cx="16983" cy="6755"/>
              </a:xfrm>
              <a:prstGeom prst="rect">
                <a:avLst/>
              </a:prstGeom>
            </p:spPr>
          </p:pic>
          <p:sp>
            <p:nvSpPr>
              <p:cNvPr id="5" name="矩形 4"/>
              <p:cNvSpPr/>
              <p:nvPr/>
            </p:nvSpPr>
            <p:spPr>
              <a:xfrm>
                <a:off x="4725" y="1608"/>
                <a:ext cx="13293" cy="3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 name="图片 3"/>
            <p:cNvPicPr>
              <a:picLocks noChangeAspect="1"/>
            </p:cNvPicPr>
            <p:nvPr/>
          </p:nvPicPr>
          <p:blipFill>
            <a:blip r:embed="rId2"/>
            <a:stretch>
              <a:fillRect/>
            </a:stretch>
          </p:blipFill>
          <p:spPr>
            <a:xfrm>
              <a:off x="5651" y="1578"/>
              <a:ext cx="5574" cy="3650"/>
            </a:xfrm>
            <a:prstGeom prst="rect">
              <a:avLst/>
            </a:prstGeom>
          </p:spPr>
        </p:pic>
        <p:pic>
          <p:nvPicPr>
            <p:cNvPr id="7" name="图片 6"/>
            <p:cNvPicPr>
              <a:picLocks noChangeAspect="1"/>
            </p:cNvPicPr>
            <p:nvPr/>
          </p:nvPicPr>
          <p:blipFill>
            <a:blip r:embed="rId3" cstate="screen"/>
            <a:stretch>
              <a:fillRect/>
            </a:stretch>
          </p:blipFill>
          <p:spPr>
            <a:xfrm>
              <a:off x="259" y="1578"/>
              <a:ext cx="5392" cy="3973"/>
            </a:xfrm>
            <a:prstGeom prst="rect">
              <a:avLst/>
            </a:prstGeom>
          </p:spPr>
        </p:pic>
      </p:grpSp>
      <p:sp>
        <p:nvSpPr>
          <p:cNvPr id="2" name="标题 1"/>
          <p:cNvSpPr>
            <a:spLocks noGrp="1"/>
          </p:cNvSpPr>
          <p:nvPr>
            <p:ph type="title"/>
          </p:nvPr>
        </p:nvSpPr>
        <p:spPr/>
        <p:txBody>
          <a:bodyPr/>
          <a:lstStyle/>
          <a:p>
            <a:r>
              <a:rPr lang="en-US" altLang="zh-CN"/>
              <a:t>Layout of CiADS</a:t>
            </a:r>
            <a:endParaRPr lang="en-US" altLang="zh-CN"/>
          </a:p>
        </p:txBody>
      </p:sp>
      <p:sp>
        <p:nvSpPr>
          <p:cNvPr id="10" name="矩形 9"/>
          <p:cNvSpPr/>
          <p:nvPr/>
        </p:nvSpPr>
        <p:spPr>
          <a:xfrm>
            <a:off x="1755163" y="1550881"/>
            <a:ext cx="462280" cy="429895"/>
          </a:xfrm>
          <a:prstGeom prst="rect">
            <a:avLst/>
          </a:prstGeom>
        </p:spPr>
        <p:txBody>
          <a:bodyPr wrap="none">
            <a:spAutoFit/>
          </a:bodyPr>
          <a:lstStyle/>
          <a:p>
            <a:r>
              <a:rPr lang="zh-CN" altLang="en-US" dirty="0">
                <a:solidFill>
                  <a:schemeClr val="bg1"/>
                </a:solidFill>
                <a:latin typeface="SimSun" pitchFamily="2" charset="-122"/>
                <a:ea typeface="SimSun" pitchFamily="2" charset="-122"/>
              </a:rPr>
              <a:t>③</a:t>
            </a:r>
            <a:endParaRPr lang="zh-CN" altLang="en-US" dirty="0"/>
          </a:p>
        </p:txBody>
      </p:sp>
      <p:sp>
        <p:nvSpPr>
          <p:cNvPr id="11" name="矩形 10"/>
          <p:cNvSpPr/>
          <p:nvPr/>
        </p:nvSpPr>
        <p:spPr>
          <a:xfrm>
            <a:off x="6455455" y="4742464"/>
            <a:ext cx="462280" cy="429895"/>
          </a:xfrm>
          <a:prstGeom prst="rect">
            <a:avLst/>
          </a:prstGeom>
        </p:spPr>
        <p:txBody>
          <a:bodyPr wrap="none">
            <a:spAutoFit/>
          </a:bodyPr>
          <a:lstStyle/>
          <a:p>
            <a:r>
              <a:rPr lang="zh-CN" altLang="en-US" dirty="0">
                <a:latin typeface="SimSun" pitchFamily="2" charset="-122"/>
                <a:ea typeface="SimSun" pitchFamily="2" charset="-122"/>
              </a:rPr>
              <a:t>④</a:t>
            </a:r>
            <a:endParaRPr lang="zh-CN" altLang="en-US" dirty="0"/>
          </a:p>
        </p:txBody>
      </p:sp>
      <p:sp>
        <p:nvSpPr>
          <p:cNvPr id="14" name="矩形 13"/>
          <p:cNvSpPr/>
          <p:nvPr/>
        </p:nvSpPr>
        <p:spPr>
          <a:xfrm>
            <a:off x="3499380" y="3412008"/>
            <a:ext cx="462280" cy="429895"/>
          </a:xfrm>
          <a:prstGeom prst="rect">
            <a:avLst/>
          </a:prstGeom>
        </p:spPr>
        <p:txBody>
          <a:bodyPr wrap="none">
            <a:spAutoFit/>
          </a:bodyPr>
          <a:lstStyle/>
          <a:p>
            <a:r>
              <a:rPr lang="zh-CN" altLang="en-US" dirty="0">
                <a:solidFill>
                  <a:schemeClr val="bg1"/>
                </a:solidFill>
                <a:latin typeface="等线" panose="02010600030101010101" pitchFamily="2" charset="-122"/>
                <a:ea typeface="等线" panose="02010600030101010101" pitchFamily="2" charset="-122"/>
              </a:rPr>
              <a:t>⑦</a:t>
            </a:r>
            <a:endParaRPr lang="zh-CN" altLang="en-US" dirty="0"/>
          </a:p>
        </p:txBody>
      </p:sp>
      <p:graphicFrame>
        <p:nvGraphicFramePr>
          <p:cNvPr id="3" name="Table 8"/>
          <p:cNvGraphicFramePr>
            <a:graphicFrameLocks noGrp="1"/>
          </p:cNvGraphicFramePr>
          <p:nvPr/>
        </p:nvGraphicFramePr>
        <p:xfrm>
          <a:off x="7127875" y="1017905"/>
          <a:ext cx="4633595" cy="2231390"/>
        </p:xfrm>
        <a:graphic>
          <a:graphicData uri="http://schemas.openxmlformats.org/drawingml/2006/table">
            <a:tbl>
              <a:tblPr firstRow="1" bandRow="1">
                <a:tableStyleId>{5940675A-B579-460E-94D1-54222C63F5DA}</a:tableStyleId>
              </a:tblPr>
              <a:tblGrid>
                <a:gridCol w="2623185"/>
                <a:gridCol w="2010410"/>
              </a:tblGrid>
              <a:tr h="307340">
                <a:tc>
                  <a:txBody>
                    <a:bodyPr/>
                    <a:lstStyle/>
                    <a:p>
                      <a:r>
                        <a:rPr lang="en-US" altLang="en-US" sz="1600" b="1" dirty="0">
                          <a:latin typeface="Times New Roman" panose="02020503050405090304" pitchFamily="18" charset="0"/>
                          <a:ea typeface="华文细黑" pitchFamily="2" charset="-122"/>
                          <a:cs typeface="Times New Roman" panose="02020503050405090304" pitchFamily="18" charset="0"/>
                        </a:rPr>
                        <a:t>Design </a:t>
                      </a:r>
                      <a:r>
                        <a:rPr lang="en-US" altLang="zh-CN" sz="1600" b="1" dirty="0">
                          <a:latin typeface="Times New Roman" panose="02020503050405090304" pitchFamily="18" charset="0"/>
                          <a:ea typeface="华文细黑" pitchFamily="2" charset="-122"/>
                          <a:cs typeface="Times New Roman" panose="02020503050405090304" pitchFamily="18" charset="0"/>
                        </a:rPr>
                        <a:t>Particle</a:t>
                      </a:r>
                      <a:endParaRPr lang="en-US" altLang="zh-CN" sz="1600" b="1" dirty="0">
                        <a:latin typeface="Times New Roman" panose="02020503050405090304" pitchFamily="18" charset="0"/>
                        <a:ea typeface="华文细黑" pitchFamily="2" charset="-122"/>
                        <a:cs typeface="Times New Roman" panose="02020503050405090304" pitchFamily="18" charset="0"/>
                      </a:endParaRPr>
                    </a:p>
                  </a:txBody>
                  <a:tcPr marL="68580" marR="68580" marT="37148" marB="37148" anchor="ctr">
                    <a:solidFill>
                      <a:schemeClr val="bg1"/>
                    </a:solidFill>
                  </a:tcPr>
                </a:tc>
                <a:tc>
                  <a:txBody>
                    <a:bodyPr/>
                    <a:lstStyle/>
                    <a:p>
                      <a:r>
                        <a:rPr lang="en-US" altLang="zh-CN" sz="1600" b="1" dirty="0">
                          <a:latin typeface="Times New Roman" panose="02020503050405090304" pitchFamily="18" charset="0"/>
                          <a:ea typeface="华文细黑" pitchFamily="2" charset="-122"/>
                          <a:cs typeface="Times New Roman" panose="02020503050405090304" pitchFamily="18" charset="0"/>
                        </a:rPr>
                        <a:t>proton</a:t>
                      </a:r>
                      <a:endParaRPr lang="en-US" altLang="zh-CN" sz="1600" b="1" dirty="0">
                        <a:latin typeface="Times New Roman" panose="02020503050405090304" pitchFamily="18" charset="0"/>
                        <a:ea typeface="华文细黑" pitchFamily="2" charset="-122"/>
                        <a:cs typeface="Times New Roman" panose="02020503050405090304" pitchFamily="18" charset="0"/>
                      </a:endParaRPr>
                    </a:p>
                  </a:txBody>
                  <a:tcPr marL="68580" marR="68580" marT="37148" marB="37148" anchor="ctr">
                    <a:solidFill>
                      <a:schemeClr val="bg1"/>
                    </a:solidFill>
                  </a:tcPr>
                </a:tc>
              </a:tr>
              <a:tr h="307340">
                <a:tc>
                  <a:txBody>
                    <a:bodyPr/>
                    <a:lstStyle/>
                    <a:p>
                      <a:r>
                        <a:rPr lang="en-US" altLang="zh-CN" sz="1600" b="1" dirty="0">
                          <a:latin typeface="Times New Roman" panose="02020503050405090304" pitchFamily="18" charset="0"/>
                          <a:ea typeface="华文细黑" pitchFamily="2" charset="-122"/>
                          <a:cs typeface="Times New Roman" panose="02020503050405090304" pitchFamily="18" charset="0"/>
                        </a:rPr>
                        <a:t>Energy</a:t>
                      </a:r>
                      <a:r>
                        <a:rPr lang="zh-CN" altLang="en-US" sz="1600" b="1" dirty="0">
                          <a:latin typeface="Times New Roman" panose="02020503050405090304" pitchFamily="18" charset="0"/>
                          <a:ea typeface="华文细黑" pitchFamily="2" charset="-122"/>
                          <a:cs typeface="Times New Roman" panose="02020503050405090304" pitchFamily="18" charset="0"/>
                        </a:rPr>
                        <a:t> </a:t>
                      </a:r>
                      <a:endParaRPr lang="zh-CN" altLang="en-US" sz="1600" b="1" dirty="0">
                        <a:latin typeface="Times New Roman" panose="02020503050405090304" pitchFamily="18" charset="0"/>
                        <a:ea typeface="华文细黑" pitchFamily="2" charset="-122"/>
                        <a:cs typeface="Times New Roman" panose="02020503050405090304" pitchFamily="18" charset="0"/>
                      </a:endParaRPr>
                    </a:p>
                  </a:txBody>
                  <a:tcPr marL="68580" marR="68580" marT="37148" marB="37148" anchor="ctr">
                    <a:solidFill>
                      <a:schemeClr val="bg1"/>
                    </a:solidFill>
                  </a:tcPr>
                </a:tc>
                <a:tc>
                  <a:txBody>
                    <a:bodyPr/>
                    <a:lstStyle/>
                    <a:p>
                      <a:r>
                        <a:rPr lang="en-US" altLang="zh-CN" sz="1600" b="1" dirty="0">
                          <a:latin typeface="Times New Roman" panose="02020503050405090304" pitchFamily="18" charset="0"/>
                          <a:ea typeface="华文细黑" pitchFamily="2" charset="-122"/>
                          <a:cs typeface="Times New Roman" panose="02020503050405090304" pitchFamily="18" charset="0"/>
                        </a:rPr>
                        <a:t>500 MeV</a:t>
                      </a:r>
                      <a:endParaRPr lang="en-US" altLang="zh-CN" sz="1600" b="1" dirty="0">
                        <a:latin typeface="Times New Roman" panose="02020503050405090304" pitchFamily="18" charset="0"/>
                        <a:ea typeface="华文细黑" pitchFamily="2" charset="-122"/>
                        <a:cs typeface="Times New Roman" panose="02020503050405090304" pitchFamily="18" charset="0"/>
                      </a:endParaRPr>
                    </a:p>
                  </a:txBody>
                  <a:tcPr marL="68580" marR="68580" marT="37148" marB="37148" anchor="ctr">
                    <a:solidFill>
                      <a:schemeClr val="bg1"/>
                    </a:solidFill>
                  </a:tcPr>
                </a:tc>
              </a:tr>
              <a:tr h="307340">
                <a:tc>
                  <a:txBody>
                    <a:bodyPr/>
                    <a:lstStyle/>
                    <a:p>
                      <a:r>
                        <a:rPr lang="en-US" altLang="zh-CN" sz="1600" b="1" dirty="0">
                          <a:latin typeface="Times New Roman" panose="02020503050405090304" pitchFamily="18" charset="0"/>
                          <a:ea typeface="华文细黑" pitchFamily="2" charset="-122"/>
                          <a:cs typeface="Times New Roman" panose="02020503050405090304" pitchFamily="18" charset="0"/>
                        </a:rPr>
                        <a:t>Beam</a:t>
                      </a:r>
                      <a:r>
                        <a:rPr lang="zh-CN" altLang="en-US" sz="1600" b="1" dirty="0">
                          <a:latin typeface="Times New Roman" panose="02020503050405090304" pitchFamily="18" charset="0"/>
                          <a:ea typeface="华文细黑" pitchFamily="2" charset="-122"/>
                          <a:cs typeface="Times New Roman" panose="02020503050405090304" pitchFamily="18" charset="0"/>
                        </a:rPr>
                        <a:t> </a:t>
                      </a:r>
                      <a:r>
                        <a:rPr lang="en-US" altLang="zh-CN" sz="1600" b="1" dirty="0">
                          <a:latin typeface="Times New Roman" panose="02020503050405090304" pitchFamily="18" charset="0"/>
                          <a:ea typeface="华文细黑" pitchFamily="2" charset="-122"/>
                          <a:cs typeface="Times New Roman" panose="02020503050405090304" pitchFamily="18" charset="0"/>
                        </a:rPr>
                        <a:t>current</a:t>
                      </a:r>
                      <a:endParaRPr lang="en-US" altLang="zh-CN" sz="1600" b="1" dirty="0">
                        <a:latin typeface="Times New Roman" panose="02020503050405090304" pitchFamily="18" charset="0"/>
                        <a:ea typeface="华文细黑" pitchFamily="2" charset="-122"/>
                        <a:cs typeface="Times New Roman" panose="02020503050405090304" pitchFamily="18" charset="0"/>
                      </a:endParaRPr>
                    </a:p>
                  </a:txBody>
                  <a:tcPr marL="68580" marR="68580" marT="37148" marB="37148" anchor="ctr">
                    <a:solidFill>
                      <a:schemeClr val="bg1"/>
                    </a:solidFill>
                  </a:tcPr>
                </a:tc>
                <a:tc>
                  <a:txBody>
                    <a:bodyPr/>
                    <a:lstStyle/>
                    <a:p>
                      <a:r>
                        <a:rPr lang="zh-CN" altLang="zh-CN" sz="1600" b="1" dirty="0">
                          <a:latin typeface="Times New Roman" panose="02020503050405090304" pitchFamily="18" charset="0"/>
                          <a:ea typeface="华文细黑" pitchFamily="2" charset="-122"/>
                          <a:cs typeface="Times New Roman" panose="02020503050405090304" pitchFamily="18" charset="0"/>
                        </a:rPr>
                        <a:t>5</a:t>
                      </a:r>
                      <a:r>
                        <a:rPr lang="en-US" altLang="zh-CN" sz="1600" b="1" dirty="0">
                          <a:latin typeface="Times New Roman" panose="02020503050405090304" pitchFamily="18" charset="0"/>
                          <a:ea typeface="华文细黑" pitchFamily="2" charset="-122"/>
                          <a:cs typeface="Times New Roman" panose="02020503050405090304" pitchFamily="18" charset="0"/>
                        </a:rPr>
                        <a:t>  mA</a:t>
                      </a:r>
                      <a:endParaRPr lang="en-US" altLang="zh-CN" sz="1600" b="1" dirty="0">
                        <a:latin typeface="Times New Roman" panose="02020503050405090304" pitchFamily="18" charset="0"/>
                        <a:ea typeface="华文细黑" pitchFamily="2" charset="-122"/>
                        <a:cs typeface="Times New Roman" panose="02020503050405090304" pitchFamily="18" charset="0"/>
                      </a:endParaRPr>
                    </a:p>
                  </a:txBody>
                  <a:tcPr marL="68580" marR="68580" marT="37148" marB="37148" anchor="ctr">
                    <a:solidFill>
                      <a:schemeClr val="bg1"/>
                    </a:solidFill>
                  </a:tcPr>
                </a:tc>
              </a:tr>
              <a:tr h="318770">
                <a:tc>
                  <a:txBody>
                    <a:bodyPr/>
                    <a:lstStyle/>
                    <a:p>
                      <a:r>
                        <a:rPr lang="en-US" altLang="zh-CN" sz="1600" b="1" dirty="0">
                          <a:latin typeface="Times New Roman" panose="02020503050405090304" pitchFamily="18" charset="0"/>
                          <a:ea typeface="华文细黑" pitchFamily="2" charset="-122"/>
                          <a:cs typeface="Times New Roman" panose="02020503050405090304" pitchFamily="18" charset="0"/>
                        </a:rPr>
                        <a:t>Beam</a:t>
                      </a:r>
                      <a:r>
                        <a:rPr lang="zh-CN" altLang="en-US" sz="1600" b="1" dirty="0">
                          <a:latin typeface="Times New Roman" panose="02020503050405090304" pitchFamily="18" charset="0"/>
                          <a:ea typeface="华文细黑" pitchFamily="2" charset="-122"/>
                          <a:cs typeface="Times New Roman" panose="02020503050405090304" pitchFamily="18" charset="0"/>
                        </a:rPr>
                        <a:t> </a:t>
                      </a:r>
                      <a:r>
                        <a:rPr lang="en-US" altLang="zh-CN" sz="1600" b="1" dirty="0">
                          <a:latin typeface="Times New Roman" panose="02020503050405090304" pitchFamily="18" charset="0"/>
                          <a:ea typeface="华文细黑" pitchFamily="2" charset="-122"/>
                          <a:cs typeface="Times New Roman" panose="02020503050405090304" pitchFamily="18" charset="0"/>
                        </a:rPr>
                        <a:t>power</a:t>
                      </a:r>
                      <a:endParaRPr lang="en-US" altLang="zh-CN" sz="1600" b="1" dirty="0">
                        <a:latin typeface="Times New Roman" panose="02020503050405090304" pitchFamily="18" charset="0"/>
                        <a:ea typeface="华文细黑" pitchFamily="2" charset="-122"/>
                        <a:cs typeface="Times New Roman" panose="02020503050405090304" pitchFamily="18" charset="0"/>
                      </a:endParaRPr>
                    </a:p>
                  </a:txBody>
                  <a:tcPr marL="68580" marR="68580" marT="37148" marB="37148" anchor="ctr">
                    <a:solidFill>
                      <a:schemeClr val="bg1"/>
                    </a:solidFill>
                  </a:tcPr>
                </a:tc>
                <a:tc>
                  <a:txBody>
                    <a:bodyPr/>
                    <a:lstStyle/>
                    <a:p>
                      <a:r>
                        <a:rPr lang="en-US" altLang="zh-CN" sz="1600" b="1" dirty="0">
                          <a:latin typeface="Times New Roman" panose="02020503050405090304" pitchFamily="18" charset="0"/>
                          <a:ea typeface="华文细黑" pitchFamily="2" charset="-122"/>
                          <a:cs typeface="Times New Roman" panose="02020503050405090304" pitchFamily="18" charset="0"/>
                        </a:rPr>
                        <a:t>2.5 MW</a:t>
                      </a:r>
                      <a:endParaRPr lang="en-US" altLang="zh-CN" sz="1600" b="1" dirty="0">
                        <a:latin typeface="Times New Roman" panose="02020503050405090304" pitchFamily="18" charset="0"/>
                        <a:ea typeface="华文细黑" pitchFamily="2" charset="-122"/>
                        <a:cs typeface="Times New Roman" panose="02020503050405090304" pitchFamily="18" charset="0"/>
                      </a:endParaRPr>
                    </a:p>
                  </a:txBody>
                  <a:tcPr marL="68580" marR="68580" marT="37148" marB="37148" anchor="ctr">
                    <a:solidFill>
                      <a:schemeClr val="bg1"/>
                    </a:solidFill>
                  </a:tcPr>
                </a:tc>
              </a:tr>
              <a:tr h="307340">
                <a:tc>
                  <a:txBody>
                    <a:bodyPr/>
                    <a:lstStyle/>
                    <a:p>
                      <a:r>
                        <a:rPr lang="en-US" altLang="zh-CN" sz="1600" b="1" dirty="0">
                          <a:latin typeface="Times New Roman" panose="02020503050405090304" pitchFamily="18" charset="0"/>
                          <a:ea typeface="华文细黑" pitchFamily="2" charset="-122"/>
                          <a:cs typeface="Times New Roman" panose="02020503050405090304" pitchFamily="18" charset="0"/>
                        </a:rPr>
                        <a:t>Operation</a:t>
                      </a:r>
                      <a:r>
                        <a:rPr lang="zh-CN" altLang="en-US" sz="1600" b="1" dirty="0">
                          <a:latin typeface="Times New Roman" panose="02020503050405090304" pitchFamily="18" charset="0"/>
                          <a:ea typeface="华文细黑" pitchFamily="2" charset="-122"/>
                          <a:cs typeface="Times New Roman" panose="02020503050405090304" pitchFamily="18" charset="0"/>
                        </a:rPr>
                        <a:t> </a:t>
                      </a:r>
                      <a:r>
                        <a:rPr lang="en-US" altLang="zh-CN" sz="1600" b="1" dirty="0">
                          <a:latin typeface="Times New Roman" panose="02020503050405090304" pitchFamily="18" charset="0"/>
                          <a:ea typeface="华文细黑" pitchFamily="2" charset="-122"/>
                          <a:cs typeface="Times New Roman" panose="02020503050405090304" pitchFamily="18" charset="0"/>
                        </a:rPr>
                        <a:t>mode</a:t>
                      </a:r>
                      <a:endParaRPr lang="en-US" altLang="zh-CN" sz="1600" b="1" dirty="0">
                        <a:latin typeface="Times New Roman" panose="02020503050405090304" pitchFamily="18" charset="0"/>
                        <a:ea typeface="华文细黑" pitchFamily="2" charset="-122"/>
                        <a:cs typeface="Times New Roman" panose="02020503050405090304" pitchFamily="18" charset="0"/>
                      </a:endParaRPr>
                    </a:p>
                  </a:txBody>
                  <a:tcPr marL="68580" marR="68580" marT="37148" marB="37148" anchor="ctr">
                    <a:solidFill>
                      <a:schemeClr val="bg1"/>
                    </a:solidFill>
                  </a:tcPr>
                </a:tc>
                <a:tc>
                  <a:txBody>
                    <a:bodyPr/>
                    <a:lstStyle/>
                    <a:p>
                      <a:r>
                        <a:rPr lang="en-US" altLang="zh-CN" sz="1600" b="1" dirty="0" err="1">
                          <a:latin typeface="Times New Roman" panose="02020503050405090304" pitchFamily="18" charset="0"/>
                          <a:ea typeface="华文细黑" pitchFamily="2" charset="-122"/>
                          <a:cs typeface="Times New Roman" panose="02020503050405090304" pitchFamily="18" charset="0"/>
                        </a:rPr>
                        <a:t>CW&amp;Pulse</a:t>
                      </a:r>
                      <a:endParaRPr lang="en-US" altLang="zh-CN" sz="1600" b="1" dirty="0" err="1">
                        <a:latin typeface="Times New Roman" panose="02020503050405090304" pitchFamily="18" charset="0"/>
                        <a:ea typeface="华文细黑" pitchFamily="2" charset="-122"/>
                        <a:cs typeface="Times New Roman" panose="02020503050405090304" pitchFamily="18" charset="0"/>
                      </a:endParaRPr>
                    </a:p>
                  </a:txBody>
                  <a:tcPr marL="68580" marR="68580" marT="37148" marB="37148" anchor="ctr">
                    <a:solidFill>
                      <a:schemeClr val="bg1"/>
                    </a:solidFill>
                  </a:tcPr>
                </a:tc>
              </a:tr>
              <a:tr h="307340">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600" b="1" dirty="0">
                          <a:latin typeface="Times New Roman" panose="02020503050405090304" pitchFamily="18" charset="0"/>
                          <a:ea typeface="华文细黑" pitchFamily="2" charset="-122"/>
                          <a:cs typeface="Times New Roman" panose="02020503050405090304" pitchFamily="18" charset="0"/>
                        </a:rPr>
                        <a:t>Reactor power</a:t>
                      </a:r>
                      <a:endParaRPr lang="en-US" altLang="zh-CN" sz="1600" b="1" dirty="0">
                        <a:latin typeface="Times New Roman" panose="02020503050405090304" pitchFamily="18" charset="0"/>
                        <a:ea typeface="华文细黑" pitchFamily="2" charset="-122"/>
                        <a:cs typeface="Times New Roman" panose="02020503050405090304" pitchFamily="18" charset="0"/>
                      </a:endParaRPr>
                    </a:p>
                  </a:txBody>
                  <a:tcPr marL="68580" marR="68580" marT="37148" marB="37148" anchor="c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600" b="1" dirty="0">
                          <a:latin typeface="Times New Roman" panose="02020503050405090304" pitchFamily="18" charset="0"/>
                          <a:ea typeface="华文细黑" pitchFamily="2" charset="-122"/>
                          <a:cs typeface="Times New Roman" panose="02020503050405090304" pitchFamily="18" charset="0"/>
                        </a:rPr>
                        <a:t>10 </a:t>
                      </a:r>
                      <a:r>
                        <a:rPr lang="en-US" altLang="zh-CN" sz="1600" b="1" dirty="0" err="1">
                          <a:latin typeface="Times New Roman" panose="02020503050405090304" pitchFamily="18" charset="0"/>
                          <a:ea typeface="华文细黑" pitchFamily="2" charset="-122"/>
                          <a:cs typeface="Times New Roman" panose="02020503050405090304" pitchFamily="18" charset="0"/>
                        </a:rPr>
                        <a:t>MWt (incl. beam)</a:t>
                      </a:r>
                      <a:endParaRPr lang="en-US" altLang="zh-CN" sz="1600" b="1" dirty="0" err="1">
                        <a:latin typeface="Times New Roman" panose="02020503050405090304" pitchFamily="18" charset="0"/>
                        <a:ea typeface="华文细黑" pitchFamily="2" charset="-122"/>
                        <a:cs typeface="Times New Roman" panose="02020503050405090304" pitchFamily="18" charset="0"/>
                      </a:endParaRPr>
                    </a:p>
                  </a:txBody>
                  <a:tcPr marL="68580" marR="68580" marT="37148" marB="37148" anchor="ctr">
                    <a:solidFill>
                      <a:schemeClr val="bg1"/>
                    </a:solidFill>
                  </a:tcPr>
                </a:tc>
              </a:tr>
              <a:tr h="307340">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600" b="1" dirty="0">
                          <a:latin typeface="Times New Roman" panose="02020503050405090304" pitchFamily="18" charset="0"/>
                          <a:ea typeface="华文细黑" pitchFamily="2" charset="-122"/>
                          <a:cs typeface="Times New Roman" panose="02020503050405090304" pitchFamily="18" charset="0"/>
                        </a:rPr>
                        <a:t>Cryogenic</a:t>
                      </a:r>
                      <a:endParaRPr lang="en-US" altLang="zh-CN" sz="1600" b="1" dirty="0">
                        <a:latin typeface="Times New Roman" panose="02020503050405090304" pitchFamily="18" charset="0"/>
                        <a:ea typeface="华文细黑" pitchFamily="2" charset="-122"/>
                        <a:cs typeface="Times New Roman" panose="02020503050405090304" pitchFamily="18" charset="0"/>
                      </a:endParaRPr>
                    </a:p>
                  </a:txBody>
                  <a:tcPr marL="68580" marR="68580" marT="37148" marB="37148" anchor="c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600" b="1" dirty="0">
                          <a:latin typeface="Times New Roman" panose="02020503050405090304" pitchFamily="18" charset="0"/>
                          <a:ea typeface="华文细黑" pitchFamily="2" charset="-122"/>
                          <a:cs typeface="Times New Roman" panose="02020503050405090304" pitchFamily="18" charset="0"/>
                        </a:rPr>
                        <a:t>2 K</a:t>
                      </a:r>
                      <a:endParaRPr lang="en-US" altLang="zh-CN" sz="1600" b="1" dirty="0">
                        <a:latin typeface="Times New Roman" panose="02020503050405090304" pitchFamily="18" charset="0"/>
                        <a:ea typeface="华文细黑" pitchFamily="2" charset="-122"/>
                        <a:cs typeface="Times New Roman" panose="02020503050405090304" pitchFamily="18" charset="0"/>
                      </a:endParaRPr>
                    </a:p>
                  </a:txBody>
                  <a:tcPr marL="68580" marR="68580" marT="37148" marB="37148" anchor="ctr">
                    <a:solidFill>
                      <a:schemeClr val="bg1"/>
                    </a:solidFill>
                  </a:tcPr>
                </a:tc>
              </a:tr>
            </a:tbl>
          </a:graphicData>
        </a:graphic>
      </p:graphicFrame>
    </p:spTree>
  </p:cSld>
  <p:clrMapOvr>
    <a:masterClrMapping/>
  </p:clrMapOvr>
  <p:transition spd="med">
    <p:fade/>
  </p:transition>
</p:sld>
</file>

<file path=ppt/theme/theme1.xml><?xml version="1.0" encoding="utf-8"?>
<a:theme xmlns:a="http://schemas.openxmlformats.org/drawingml/2006/main" name="主题2">
  <a:themeElements>
    <a:clrScheme name="自定义 3">
      <a:dk1>
        <a:srgbClr val="000000"/>
      </a:dk1>
      <a:lt1>
        <a:srgbClr val="FFFFFF"/>
      </a:lt1>
      <a:dk2>
        <a:srgbClr val="000000"/>
      </a:dk2>
      <a:lt2>
        <a:srgbClr val="F8F8F8"/>
      </a:lt2>
      <a:accent1>
        <a:srgbClr val="E2E2E2"/>
      </a:accent1>
      <a:accent2>
        <a:srgbClr val="94B6E4"/>
      </a:accent2>
      <a:accent3>
        <a:srgbClr val="3EC4DB"/>
      </a:accent3>
      <a:accent4>
        <a:srgbClr val="008AEA"/>
      </a:accent4>
      <a:accent5>
        <a:srgbClr val="095692"/>
      </a:accent5>
      <a:accent6>
        <a:srgbClr val="00126D"/>
      </a:accent6>
      <a:hlink>
        <a:srgbClr val="5F5F5F"/>
      </a:hlink>
      <a:folHlink>
        <a:srgbClr val="919191"/>
      </a:folHlink>
    </a:clrScheme>
    <a:fontScheme name="w015ktza">
      <a:majorFont>
        <a:latin typeface="Times New Roman"/>
        <a:ea typeface="SimSun"/>
        <a:cs typeface=""/>
      </a:majorFont>
      <a:minorFont>
        <a:latin typeface="Times New Roman"/>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12700" cap="flat" cmpd="sng" algn="ctr">
          <a:solidFill>
            <a:schemeClr val="bg2"/>
          </a:solidFill>
          <a:prstDash val="solid"/>
          <a:round/>
          <a:headEnd type="none" w="med" len="med"/>
          <a:tailEnd type="none" w="med" len="med"/>
        </a:ln>
      </a:spPr>
      <a:bodyPr vert="horz" wrap="square" lIns="126000" tIns="82800" rIns="126000" bIns="82800" numCol="1" anchor="t" anchorCtr="0" compatLnSpc="1">
        <a:spAutoFit/>
      </a:bodyPr>
      <a:lstStyle>
        <a:defPPr marL="0" marR="0" indent="0" algn="l" defTabSz="914400" rtl="0" eaLnBrk="1" fontAlgn="base" latinLnBrk="0" hangingPunct="1">
          <a:lnSpc>
            <a:spcPct val="110000"/>
          </a:lnSpc>
          <a:spcBef>
            <a:spcPct val="0"/>
          </a:spcBef>
          <a:spcAft>
            <a:spcPct val="35000"/>
          </a:spcAft>
          <a:buClrTx/>
          <a:buSzTx/>
          <a:buFontTx/>
          <a:buNone/>
          <a:defRPr kumimoji="0" lang="en-GB" sz="2200" b="1" i="0" u="none" strike="noStrike" cap="none" normalizeH="0" baseline="0" smtClean="0">
            <a:ln>
              <a:noFill/>
            </a:ln>
            <a:solidFill>
              <a:srgbClr val="A50021"/>
            </a:solidFill>
            <a:effectLst>
              <a:outerShdw blurRad="38100" dist="38100" dir="2700000" algn="tl">
                <a:srgbClr val="000000">
                  <a:alpha val="43137"/>
                </a:srgbClr>
              </a:outerShdw>
            </a:effectLst>
            <a:latin typeface="Arial" panose="020B0604020202090204" pitchFamily="34" charset="0"/>
            <a:ea typeface="黑体" panose="02010609060101010101" pitchFamily="49" charset="-122"/>
          </a:defRPr>
        </a:defPPr>
      </a:lstStyle>
    </a:spDef>
    <a:lnDef>
      <a:spPr bwMode="auto">
        <a:xfrm>
          <a:off x="0" y="0"/>
          <a:ext cx="1" cy="1"/>
        </a:xfrm>
        <a:custGeom>
          <a:avLst/>
          <a:gdLst/>
          <a:ahLst/>
          <a:cxnLst/>
          <a:rect l="0" t="0" r="0" b="0"/>
          <a:pathLst/>
        </a:custGeom>
        <a:solidFill>
          <a:schemeClr val="bg1"/>
        </a:solidFill>
        <a:ln w="12700" cap="flat" cmpd="sng" algn="ctr">
          <a:solidFill>
            <a:schemeClr val="bg2"/>
          </a:solidFill>
          <a:prstDash val="solid"/>
          <a:round/>
          <a:headEnd type="none" w="med" len="med"/>
          <a:tailEnd type="none" w="med" len="med"/>
        </a:ln>
      </a:spPr>
      <a:bodyPr vert="horz" wrap="square" lIns="126000" tIns="82800" rIns="126000" bIns="82800" numCol="1" anchor="t" anchorCtr="0" compatLnSpc="1">
        <a:spAutoFit/>
      </a:bodyPr>
      <a:lstStyle>
        <a:defPPr marL="0" marR="0" indent="0" algn="l" defTabSz="914400" rtl="0" eaLnBrk="1" fontAlgn="base" latinLnBrk="0" hangingPunct="1">
          <a:lnSpc>
            <a:spcPct val="110000"/>
          </a:lnSpc>
          <a:spcBef>
            <a:spcPct val="0"/>
          </a:spcBef>
          <a:spcAft>
            <a:spcPct val="35000"/>
          </a:spcAft>
          <a:buClrTx/>
          <a:buSzTx/>
          <a:buFontTx/>
          <a:buNone/>
          <a:defRPr kumimoji="0" lang="en-GB" sz="2200" b="1" i="0" u="none" strike="noStrike" cap="none" normalizeH="0" baseline="0" smtClean="0">
            <a:ln>
              <a:noFill/>
            </a:ln>
            <a:solidFill>
              <a:srgbClr val="A50021"/>
            </a:solidFill>
            <a:effectLst>
              <a:outerShdw blurRad="38100" dist="38100" dir="2700000" algn="tl">
                <a:srgbClr val="000000">
                  <a:alpha val="43137"/>
                </a:srgbClr>
              </a:outerShdw>
            </a:effectLst>
            <a:latin typeface="Arial" panose="020B0604020202090204" pitchFamily="34" charset="0"/>
            <a:ea typeface="黑体" panose="02010609060101010101" pitchFamily="49" charset="-122"/>
          </a:defRPr>
        </a:defPPr>
      </a:lstStyle>
    </a:lnDef>
  </a:objectDefaults>
  <a:extraClrSchemeLst>
    <a:extraClrScheme>
      <a:clrScheme name="EGEE_Templat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GEE_Template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GEE_Template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GEE_Template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GEE_Template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GEE_Template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GEE_Template (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GEE_Template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GEE_Template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GEE_Template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GEE_Template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GEE_Template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EGEE_Template (2) 13">
        <a:dk1>
          <a:srgbClr val="334998"/>
        </a:dk1>
        <a:lt1>
          <a:srgbClr val="FFFFFF"/>
        </a:lt1>
        <a:dk2>
          <a:srgbClr val="000000"/>
        </a:dk2>
        <a:lt2>
          <a:srgbClr val="808080"/>
        </a:lt2>
        <a:accent1>
          <a:srgbClr val="BBE0E3"/>
        </a:accent1>
        <a:accent2>
          <a:srgbClr val="333399"/>
        </a:accent2>
        <a:accent3>
          <a:srgbClr val="FFFFFF"/>
        </a:accent3>
        <a:accent4>
          <a:srgbClr val="2A3D81"/>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GEE_Template (2) 14">
        <a:dk1>
          <a:srgbClr val="334998"/>
        </a:dk1>
        <a:lt1>
          <a:srgbClr val="FFFFFF"/>
        </a:lt1>
        <a:dk2>
          <a:srgbClr val="000000"/>
        </a:dk2>
        <a:lt2>
          <a:srgbClr val="F1AF00"/>
        </a:lt2>
        <a:accent1>
          <a:srgbClr val="BBE0E3"/>
        </a:accent1>
        <a:accent2>
          <a:srgbClr val="333399"/>
        </a:accent2>
        <a:accent3>
          <a:srgbClr val="FFFFFF"/>
        </a:accent3>
        <a:accent4>
          <a:srgbClr val="2A3D81"/>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GEE_Template (2) 15">
        <a:dk1>
          <a:srgbClr val="334998"/>
        </a:dk1>
        <a:lt1>
          <a:srgbClr val="FFFFFF"/>
        </a:lt1>
        <a:dk2>
          <a:srgbClr val="000000"/>
        </a:dk2>
        <a:lt2>
          <a:srgbClr val="F1AF00"/>
        </a:lt2>
        <a:accent1>
          <a:srgbClr val="657BCA"/>
        </a:accent1>
        <a:accent2>
          <a:srgbClr val="333399"/>
        </a:accent2>
        <a:accent3>
          <a:srgbClr val="FFFFFF"/>
        </a:accent3>
        <a:accent4>
          <a:srgbClr val="2A3D81"/>
        </a:accent4>
        <a:accent5>
          <a:srgbClr val="B8BFE1"/>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GEE_Template (2) 16">
        <a:dk1>
          <a:srgbClr val="334998"/>
        </a:dk1>
        <a:lt1>
          <a:srgbClr val="FFFFFF"/>
        </a:lt1>
        <a:dk2>
          <a:srgbClr val="000000"/>
        </a:dk2>
        <a:lt2>
          <a:srgbClr val="F1AF00"/>
        </a:lt2>
        <a:accent1>
          <a:srgbClr val="657BCA"/>
        </a:accent1>
        <a:accent2>
          <a:srgbClr val="475DAC"/>
        </a:accent2>
        <a:accent3>
          <a:srgbClr val="FFFFFF"/>
        </a:accent3>
        <a:accent4>
          <a:srgbClr val="2A3D81"/>
        </a:accent4>
        <a:accent5>
          <a:srgbClr val="B8BFE1"/>
        </a:accent5>
        <a:accent6>
          <a:srgbClr val="3F539B"/>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14189</Words>
  <Application>WPS Presentation</Application>
  <PresentationFormat>Widescreen</PresentationFormat>
  <Paragraphs>1245</Paragraphs>
  <Slides>42</Slides>
  <Notes>24</Notes>
  <HiddenSlides>0</HiddenSlides>
  <MMClips>1</MMClips>
  <ScaleCrop>false</ScaleCrop>
  <HeadingPairs>
    <vt:vector size="6" baseType="variant">
      <vt:variant>
        <vt:lpstr>已用的字体</vt:lpstr>
      </vt:variant>
      <vt:variant>
        <vt:i4>53</vt:i4>
      </vt:variant>
      <vt:variant>
        <vt:lpstr>主题</vt:lpstr>
      </vt:variant>
      <vt:variant>
        <vt:i4>1</vt:i4>
      </vt:variant>
      <vt:variant>
        <vt:lpstr>幻灯片标题</vt:lpstr>
      </vt:variant>
      <vt:variant>
        <vt:i4>42</vt:i4>
      </vt:variant>
    </vt:vector>
  </HeadingPairs>
  <TitlesOfParts>
    <vt:vector size="96" baseType="lpstr">
      <vt:lpstr>Arial</vt:lpstr>
      <vt:lpstr>SimSun</vt:lpstr>
      <vt:lpstr>Wingdings</vt:lpstr>
      <vt:lpstr>黑体</vt:lpstr>
      <vt:lpstr>SimHei</vt:lpstr>
      <vt:lpstr>Times New Roman</vt:lpstr>
      <vt:lpstr>微软雅黑</vt:lpstr>
      <vt:lpstr>Arial</vt:lpstr>
      <vt:lpstr>Times New Roman</vt:lpstr>
      <vt:lpstr>Symbol</vt:lpstr>
      <vt:lpstr>楷体_GB2312</vt:lpstr>
      <vt:lpstr>Calibri</vt:lpstr>
      <vt:lpstr>楷体_GB2312</vt:lpstr>
      <vt:lpstr>华文细黑</vt:lpstr>
      <vt:lpstr>STHeiti Light</vt:lpstr>
      <vt:lpstr>Heiti SC Medium</vt:lpstr>
      <vt:lpstr>Wingdings</vt:lpstr>
      <vt:lpstr>SimSun</vt:lpstr>
      <vt:lpstr>Arial Narrow</vt:lpstr>
      <vt:lpstr>Times</vt:lpstr>
      <vt:lpstr>仿宋</vt:lpstr>
      <vt:lpstr>Microsoft YaHei Regular</vt:lpstr>
      <vt:lpstr>SimSun</vt:lpstr>
      <vt:lpstr>Arial Narrow</vt:lpstr>
      <vt:lpstr>等线</vt:lpstr>
      <vt:lpstr>SimSun</vt:lpstr>
      <vt:lpstr>STKaiti</vt:lpstr>
      <vt:lpstr>Microsoft YaHei</vt:lpstr>
      <vt:lpstr>FangSong</vt:lpstr>
      <vt:lpstr>Helvetica</vt:lpstr>
      <vt:lpstr>黑体</vt:lpstr>
      <vt:lpstr>Wingdings 2</vt:lpstr>
      <vt:lpstr>SymbolPS</vt:lpstr>
      <vt:lpstr>SymbolPS</vt:lpstr>
      <vt:lpstr>Symbol</vt:lpstr>
      <vt:lpstr>HYQiHeiKW</vt:lpstr>
      <vt:lpstr/>
      <vt:lpstr>Arial Unicode MS</vt:lpstr>
      <vt:lpstr>HYZhongHeiKW</vt:lpstr>
      <vt:lpstr>HYZhongDengXianKW</vt:lpstr>
      <vt:lpstr>Apple Symbols</vt:lpstr>
      <vt:lpstr>HYShuSongErKW</vt:lpstr>
      <vt:lpstr>HYKaiTiKW</vt:lpstr>
      <vt:lpstr>Helvetica Neue</vt:lpstr>
      <vt:lpstr>Heiti SC</vt:lpstr>
      <vt:lpstr>PingFang SC</vt:lpstr>
      <vt:lpstr>Hiragino Sans GB</vt:lpstr>
      <vt:lpstr>HYFangSongKW</vt:lpstr>
      <vt:lpstr>Thonburi</vt:lpstr>
      <vt:lpstr>Songti SC</vt:lpstr>
      <vt:lpstr>BnfhhgNwbrmjQyxfryAdvTTec369687</vt:lpstr>
      <vt:lpstr>WqvvtqNmclpcNycpndAdvTT5ada87cc</vt:lpstr>
      <vt:lpstr>HmmtbnWnvskdBxrgylAdvTTf2e4df62.I</vt:lpstr>
      <vt:lpstr>主题2</vt:lpstr>
      <vt:lpstr>PowerPoint 演示文稿</vt:lpstr>
      <vt:lpstr>Outlines</vt:lpstr>
      <vt:lpstr>Strategy and Status of NP in China</vt:lpstr>
      <vt:lpstr>One of Solution of Sustainable Development</vt:lpstr>
      <vt:lpstr>Sustainable Perspective of NP</vt:lpstr>
      <vt:lpstr>ADS/ADANES Roadmap in China</vt:lpstr>
      <vt:lpstr>Outlines</vt:lpstr>
      <vt:lpstr>CiADS Project (2018-2025) </vt:lpstr>
      <vt:lpstr>Layout of CiADS</vt:lpstr>
      <vt:lpstr>Reliability Requirements of ADS</vt:lpstr>
      <vt:lpstr>Terminals planned of CiADS</vt:lpstr>
      <vt:lpstr>Commissioning Plan of CiADS</vt:lpstr>
      <vt:lpstr>Design of SC section</vt:lpstr>
      <vt:lpstr>End to end simulation </vt:lpstr>
      <vt:lpstr>Cavity Failure Compensation for Rapid Recovery</vt:lpstr>
      <vt:lpstr>High Power Target</vt:lpstr>
      <vt:lpstr>Design of Granular Target</vt:lpstr>
      <vt:lpstr>Subcritical Fast Reactor</vt:lpstr>
      <vt:lpstr>Nuclear design of reactor</vt:lpstr>
      <vt:lpstr>Coolant System Design</vt:lpstr>
      <vt:lpstr>Outlines</vt:lpstr>
      <vt:lpstr>Chinese ADS Front-end Demo linac (CAFe)</vt:lpstr>
      <vt:lpstr>Commissioning of Superconducting Linac</vt:lpstr>
      <vt:lpstr>Operation Reliability Test with high power in 2019</vt:lpstr>
      <vt:lpstr>RAMI of CW beam with active MPS</vt:lpstr>
      <vt:lpstr>Operation for Users</vt:lpstr>
      <vt:lpstr>Prototype of granular target</vt:lpstr>
      <vt:lpstr>Zero-Power Lead Reactor</vt:lpstr>
      <vt:lpstr>LBE Loop &amp; Oxygen Control System</vt:lpstr>
      <vt:lpstr>Outlines</vt:lpstr>
      <vt:lpstr>Smelting and Casting of SIMP</vt:lpstr>
      <vt:lpstr>Evaluation experiments to SIMP</vt:lpstr>
      <vt:lpstr>General Evaluation</vt:lpstr>
      <vt:lpstr>LBE Bump Prototype using SIMP</vt:lpstr>
      <vt:lpstr>Outlines</vt:lpstr>
      <vt:lpstr>Technical Route of Reprocessing &amp; Fabrication</vt:lpstr>
      <vt:lpstr>Pulverization of Pellets &amp; Removal of Volatile FPs</vt:lpstr>
      <vt:lpstr>New Approach to Spent Nuclear Fuel Recycle</vt:lpstr>
      <vt:lpstr>Preparation of ceramic nuclear fuel microspheres</vt:lpstr>
      <vt:lpstr>Outlines</vt:lpstr>
      <vt:lpstr>Conclusion</vt:lpstr>
      <vt:lpstr>Thank you! Welcome collaboration!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加速器驱动嬗变研究装置</dc:title>
  <dc:creator>何源</dc:creator>
  <cp:lastModifiedBy>yuan</cp:lastModifiedBy>
  <cp:revision>1520</cp:revision>
  <cp:lastPrinted>2019-09-25T18:29:44Z</cp:lastPrinted>
  <dcterms:created xsi:type="dcterms:W3CDTF">2019-09-25T18:29:44Z</dcterms:created>
  <dcterms:modified xsi:type="dcterms:W3CDTF">2019-09-25T18:29:44Z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1033-1.5.2.2273</vt:lpwstr>
  </property>
</Properties>
</file>