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8" r:id="rId4"/>
    <p:sldMasterId id="2147483683" r:id="rId5"/>
    <p:sldMasterId id="2147483695" r:id="rId6"/>
    <p:sldMasterId id="2147483707" r:id="rId7"/>
  </p:sldMasterIdLst>
  <p:notesMasterIdLst>
    <p:notesMasterId r:id="rId35"/>
  </p:notesMasterIdLst>
  <p:sldIdLst>
    <p:sldId id="256" r:id="rId8"/>
    <p:sldId id="353" r:id="rId9"/>
    <p:sldId id="1157" r:id="rId10"/>
    <p:sldId id="1156" r:id="rId11"/>
    <p:sldId id="1154" r:id="rId12"/>
    <p:sldId id="1155" r:id="rId13"/>
    <p:sldId id="1153" r:id="rId14"/>
    <p:sldId id="452" r:id="rId15"/>
    <p:sldId id="318" r:id="rId16"/>
    <p:sldId id="1175" r:id="rId17"/>
    <p:sldId id="1174" r:id="rId18"/>
    <p:sldId id="278" r:id="rId19"/>
    <p:sldId id="1158" r:id="rId20"/>
    <p:sldId id="340" r:id="rId21"/>
    <p:sldId id="339" r:id="rId22"/>
    <p:sldId id="1172" r:id="rId23"/>
    <p:sldId id="1173" r:id="rId24"/>
    <p:sldId id="1171" r:id="rId25"/>
    <p:sldId id="1177" r:id="rId26"/>
    <p:sldId id="570" r:id="rId27"/>
    <p:sldId id="408" r:id="rId28"/>
    <p:sldId id="475" r:id="rId29"/>
    <p:sldId id="1181" r:id="rId30"/>
    <p:sldId id="1180" r:id="rId31"/>
    <p:sldId id="1178" r:id="rId32"/>
    <p:sldId id="760" r:id="rId33"/>
    <p:sldId id="1179" r:id="rId3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E8D5"/>
    <a:srgbClr val="F79646"/>
    <a:srgbClr val="C00000"/>
    <a:srgbClr val="FFE7D5"/>
    <a:srgbClr val="CBB7E9"/>
    <a:srgbClr val="FFD2AE"/>
    <a:srgbClr val="DBE7FF"/>
    <a:srgbClr val="660066"/>
    <a:srgbClr val="E0D4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77"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uhiro Kondo" userId="867278b673c0ef6c" providerId="LiveId" clId="{B5E94310-5C49-4420-B66B-EA7F760F9F3E}"/>
    <pc:docChg chg="custSel modSld modMainMaster">
      <pc:chgData name="Yasuhiro Kondo" userId="867278b673c0ef6c" providerId="LiveId" clId="{B5E94310-5C49-4420-B66B-EA7F760F9F3E}" dt="2019-09-19T05:35:35.544" v="210" actId="478"/>
      <pc:docMkLst>
        <pc:docMk/>
      </pc:docMkLst>
      <pc:sldChg chg="delSp modSp">
        <pc:chgData name="Yasuhiro Kondo" userId="867278b673c0ef6c" providerId="LiveId" clId="{B5E94310-5C49-4420-B66B-EA7F760F9F3E}" dt="2019-09-19T05:35:05.082" v="208" actId="20577"/>
        <pc:sldMkLst>
          <pc:docMk/>
          <pc:sldMk cId="1554817553" sldId="256"/>
        </pc:sldMkLst>
        <pc:spChg chg="del">
          <ac:chgData name="Yasuhiro Kondo" userId="867278b673c0ef6c" providerId="LiveId" clId="{B5E94310-5C49-4420-B66B-EA7F760F9F3E}" dt="2019-09-19T05:33:36.693" v="0"/>
          <ac:spMkLst>
            <pc:docMk/>
            <pc:sldMk cId="1554817553" sldId="256"/>
            <ac:spMk id="4" creationId="{CC0A3993-4D97-467C-B469-2F650683A8E6}"/>
          </ac:spMkLst>
        </pc:spChg>
        <pc:spChg chg="mod">
          <ac:chgData name="Yasuhiro Kondo" userId="867278b673c0ef6c" providerId="LiveId" clId="{B5E94310-5C49-4420-B66B-EA7F760F9F3E}" dt="2019-09-19T05:34:00.433" v="63" actId="20577"/>
          <ac:spMkLst>
            <pc:docMk/>
            <pc:sldMk cId="1554817553" sldId="256"/>
            <ac:spMk id="5" creationId="{FE8A810E-8EAA-4807-B16D-DF1D8DB2160E}"/>
          </ac:spMkLst>
        </pc:spChg>
        <pc:spChg chg="mod">
          <ac:chgData name="Yasuhiro Kondo" userId="867278b673c0ef6c" providerId="LiveId" clId="{B5E94310-5C49-4420-B66B-EA7F760F9F3E}" dt="2019-09-19T05:35:05.082" v="208" actId="20577"/>
          <ac:spMkLst>
            <pc:docMk/>
            <pc:sldMk cId="1554817553" sldId="256"/>
            <ac:spMk id="6" creationId="{2A020810-12BF-473A-A1A2-7994A0AB254B}"/>
          </ac:spMkLst>
        </pc:spChg>
      </pc:sldChg>
      <pc:sldMasterChg chg="modSldLayout">
        <pc:chgData name="Yasuhiro Kondo" userId="867278b673c0ef6c" providerId="LiveId" clId="{B5E94310-5C49-4420-B66B-EA7F760F9F3E}" dt="2019-09-19T05:35:35.544" v="210" actId="478"/>
        <pc:sldMasterMkLst>
          <pc:docMk/>
          <pc:sldMasterMk cId="153163531" sldId="2147483648"/>
        </pc:sldMasterMkLst>
        <pc:sldLayoutChg chg="delSp">
          <pc:chgData name="Yasuhiro Kondo" userId="867278b673c0ef6c" providerId="LiveId" clId="{B5E94310-5C49-4420-B66B-EA7F760F9F3E}" dt="2019-09-19T05:35:35.544" v="210" actId="478"/>
          <pc:sldLayoutMkLst>
            <pc:docMk/>
            <pc:sldMasterMk cId="153163531" sldId="2147483648"/>
            <pc:sldLayoutMk cId="2354018691" sldId="2147483649"/>
          </pc:sldLayoutMkLst>
          <pc:picChg chg="del">
            <ac:chgData name="Yasuhiro Kondo" userId="867278b673c0ef6c" providerId="LiveId" clId="{B5E94310-5C49-4420-B66B-EA7F760F9F3E}" dt="2019-09-19T05:35:35.544" v="210" actId="478"/>
            <ac:picMkLst>
              <pc:docMk/>
              <pc:sldMasterMk cId="153163531" sldId="2147483648"/>
              <pc:sldLayoutMk cId="2354018691" sldId="2147483649"/>
              <ac:picMk id="7" creationId="{65F27324-9352-442B-9BCC-02BD5513D73A}"/>
            </ac:picMkLst>
          </pc:picChg>
        </pc:sldLayoutChg>
        <pc:sldLayoutChg chg="delSp">
          <pc:chgData name="Yasuhiro Kondo" userId="867278b673c0ef6c" providerId="LiveId" clId="{B5E94310-5C49-4420-B66B-EA7F760F9F3E}" dt="2019-09-19T05:35:31.357" v="209" actId="478"/>
          <pc:sldLayoutMkLst>
            <pc:docMk/>
            <pc:sldMasterMk cId="153163531" sldId="2147483648"/>
            <pc:sldLayoutMk cId="975383579" sldId="2147483650"/>
          </pc:sldLayoutMkLst>
          <pc:picChg chg="del">
            <ac:chgData name="Yasuhiro Kondo" userId="867278b673c0ef6c" providerId="LiveId" clId="{B5E94310-5C49-4420-B66B-EA7F760F9F3E}" dt="2019-09-19T05:35:31.357" v="209" actId="478"/>
            <ac:picMkLst>
              <pc:docMk/>
              <pc:sldMasterMk cId="153163531" sldId="2147483648"/>
              <pc:sldLayoutMk cId="975383579" sldId="2147483650"/>
              <ac:picMk id="7" creationId="{AB537528-EDA6-44F1-8407-441788F7142A}"/>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DD8FD-E052-4E56-903E-89AEAD11085F}" type="datetimeFigureOut">
              <a:rPr kumimoji="1" lang="ja-JP" altLang="en-US" smtClean="0"/>
              <a:t>2019/9/24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D5073-5A25-4024-BE12-2260DDF2D265}" type="slidenum">
              <a:rPr kumimoji="1" lang="ja-JP" altLang="en-US" smtClean="0"/>
              <a:t>‹#›</a:t>
            </a:fld>
            <a:endParaRPr kumimoji="1" lang="ja-JP" altLang="en-US"/>
          </a:p>
        </p:txBody>
      </p:sp>
    </p:spTree>
    <p:extLst>
      <p:ext uri="{BB962C8B-B14F-4D97-AF65-F5344CB8AC3E}">
        <p14:creationId xmlns:p14="http://schemas.microsoft.com/office/powerpoint/2010/main" val="27900997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pPr marL="0" marR="0" lvl="0" indent="0" algn="r" defTabSz="910639" rtl="0" eaLnBrk="1" fontAlgn="base" latinLnBrk="0" hangingPunct="1">
              <a:lnSpc>
                <a:spcPct val="100000"/>
              </a:lnSpc>
              <a:spcBef>
                <a:spcPct val="0"/>
              </a:spcBef>
              <a:spcAft>
                <a:spcPct val="0"/>
              </a:spcAft>
              <a:buClrTx/>
              <a:buSzTx/>
              <a:buFontTx/>
              <a:buNone/>
              <a:tabLst/>
              <a:defRPr/>
            </a:pPr>
            <a:fld id="{41959D8B-22F7-4996-9E30-3463975B2219}"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0639" rtl="0" eaLnBrk="1" fontAlgn="base" latinLnBrk="0" hangingPunct="1">
                <a:lnSpc>
                  <a:spcPct val="100000"/>
                </a:lnSpc>
                <a:spcBef>
                  <a:spcPct val="0"/>
                </a:spcBef>
                <a:spcAft>
                  <a:spcPct val="0"/>
                </a:spcAft>
                <a:buClrTx/>
                <a:buSzTx/>
                <a:buFontTx/>
                <a:buNone/>
                <a:tabLst/>
                <a:defRPr/>
              </a:pPr>
              <a:t>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altLang="ja-JP" dirty="0">
                <a:latin typeface="Arial" charset="0"/>
              </a:rPr>
              <a:t>Next, the conceptual design of JAEA’s reference ADS</a:t>
            </a:r>
          </a:p>
          <a:p>
            <a:pPr eaLnBrk="1" hangingPunct="1"/>
            <a:endParaRPr lang="en-US" altLang="ja-JP" dirty="0">
              <a:latin typeface="Arial" charset="0"/>
            </a:endParaRPr>
          </a:p>
          <a:p>
            <a:pPr eaLnBrk="1" hangingPunct="1"/>
            <a:r>
              <a:rPr lang="en-US" altLang="ja-JP" dirty="0">
                <a:latin typeface="Arial" charset="0"/>
              </a:rPr>
              <a:t>JAEA's reference design of ADS is a tank-type subcritical reactor. </a:t>
            </a:r>
          </a:p>
          <a:p>
            <a:pPr eaLnBrk="1" hangingPunct="1"/>
            <a:endParaRPr lang="en-US" altLang="ja-JP" dirty="0">
              <a:latin typeface="Arial" charset="0"/>
            </a:endParaRPr>
          </a:p>
          <a:p>
            <a:pPr eaLnBrk="1" hangingPunct="1"/>
            <a:r>
              <a:rPr lang="en-US" altLang="ja-JP" dirty="0">
                <a:latin typeface="Arial" charset="0"/>
              </a:rPr>
              <a:t>The accelerated energy is 1.5 GeV.  In order to keep the thermal power at 800 MW, the maximum beam current of the </a:t>
            </a:r>
            <a:r>
              <a:rPr lang="en-US" altLang="ja-JP" dirty="0" err="1">
                <a:latin typeface="Arial" charset="0"/>
              </a:rPr>
              <a:t>linac</a:t>
            </a:r>
            <a:r>
              <a:rPr lang="en-US" altLang="ja-JP" dirty="0">
                <a:latin typeface="Arial" charset="0"/>
              </a:rPr>
              <a:t> is set at 20 mA.  </a:t>
            </a:r>
          </a:p>
          <a:p>
            <a:pPr eaLnBrk="1" hangingPunct="1"/>
            <a:endParaRPr lang="en-US" altLang="ja-JP" dirty="0">
              <a:latin typeface="Arial" charset="0"/>
            </a:endParaRPr>
          </a:p>
          <a:p>
            <a:pPr eaLnBrk="1" hangingPunct="1"/>
            <a:r>
              <a:rPr lang="en-US" altLang="ja-JP" dirty="0">
                <a:latin typeface="Arial" charset="0"/>
              </a:rPr>
              <a:t>The </a:t>
            </a:r>
            <a:r>
              <a:rPr lang="en-US" altLang="ja-JP" dirty="0" err="1">
                <a:latin typeface="Arial" charset="0"/>
              </a:rPr>
              <a:t>linac</a:t>
            </a:r>
            <a:r>
              <a:rPr lang="en-US" altLang="ja-JP" dirty="0">
                <a:latin typeface="Arial" charset="0"/>
              </a:rPr>
              <a:t> consists of a series of 151 klystrons, which were designed for a 972 MHz RF wave.  Maximum rated output power of the klystron is 750 kW.</a:t>
            </a:r>
          </a:p>
          <a:p>
            <a:pPr eaLnBrk="1" hangingPunct="1"/>
            <a:endParaRPr lang="ja-JP" altLang="ja-JP" dirty="0">
              <a:latin typeface="Arial" charset="0"/>
            </a:endParaRPr>
          </a:p>
        </p:txBody>
      </p:sp>
    </p:spTree>
    <p:extLst>
      <p:ext uri="{BB962C8B-B14F-4D97-AF65-F5344CB8AC3E}">
        <p14:creationId xmlns:p14="http://schemas.microsoft.com/office/powerpoint/2010/main" val="290239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762000"/>
            <a:ext cx="6235700" cy="3508375"/>
          </a:xfrm>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en-US" sz="1200" dirty="0">
                <a:highlight>
                  <a:scrgbClr r="0" g="0" b="0">
                    <a:alpha val="0"/>
                  </a:scrgbClr>
                </a:highlight>
              </a:rPr>
              <a:t>Based in the J-PARC linac experience and in similar projects(PIP-II,C-ADS,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0">
              <a:lnSpc>
                <a:spcPct val="93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fld id="{EEBAEE5F-2724-4AD1-BBF3-AAA69C72A1B3}" type="slidenum">
              <a:rPr kumimoji="0" lang="en-US" sz="1400" b="0" i="0" u="none" strike="noStrike" kern="1200" cap="none" spc="0" normalizeH="0" baseline="0" noProof="0" smtClean="0">
                <a:ln>
                  <a:noFill/>
                </a:ln>
                <a:solidFill>
                  <a:srgbClr val="000000"/>
                </a:solidFill>
                <a:effectLst/>
                <a:uLnTx/>
                <a:uFillTx/>
                <a:latin typeface="Times New Roman" pitchFamily="18"/>
                <a:ea typeface="DejaVu Sans" pitchFamily="2"/>
                <a:cs typeface="DejaVu Sans" pitchFamily="2"/>
              </a:rPr>
              <a:pPr marL="0" marR="0" lvl="0" indent="0" algn="r" defTabSz="914400" rtl="0" eaLnBrk="1" fontAlgn="auto" latinLnBrk="0" hangingPunct="0">
                <a:lnSpc>
                  <a:spcPct val="93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t>20</a:t>
            </a:fld>
            <a:endParaRPr kumimoji="0" lang="en-US" sz="1400" b="0" i="0" u="none" strike="noStrike" kern="1200" cap="none" spc="0" normalizeH="0" baseline="0" noProof="0" dirty="0">
              <a:ln>
                <a:noFill/>
              </a:ln>
              <a:solidFill>
                <a:srgbClr val="000000"/>
              </a:solidFill>
              <a:effectLst/>
              <a:uLnTx/>
              <a:uFillTx/>
              <a:latin typeface="Times New Roman" pitchFamily="18"/>
              <a:ea typeface="DejaVu Sans" pitchFamily="2"/>
              <a:cs typeface="DejaVu Sans" pitchFamily="2"/>
            </a:endParaRPr>
          </a:p>
        </p:txBody>
      </p:sp>
    </p:spTree>
    <p:extLst>
      <p:ext uri="{BB962C8B-B14F-4D97-AF65-F5344CB8AC3E}">
        <p14:creationId xmlns:p14="http://schemas.microsoft.com/office/powerpoint/2010/main" val="210808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Next, acceptable frequency of beam trips. </a:t>
            </a:r>
          </a:p>
          <a:p>
            <a:endParaRPr lang="en-US" altLang="ja-JP" dirty="0"/>
          </a:p>
          <a:p>
            <a:r>
              <a:rPr lang="en-US" altLang="ja-JP" dirty="0"/>
              <a:t>These figures show the cross-section of the subcritical core.  </a:t>
            </a:r>
            <a:r>
              <a:rPr lang="en-GB" altLang="ja-JP" dirty="0"/>
              <a:t>During normal operation, the cold LBE flows upward through the subcritical core and is heated. Finally, the hot LBE exits into an upper plenum.  </a:t>
            </a:r>
            <a:endParaRPr lang="ja-JP" altLang="ja-JP" dirty="0"/>
          </a:p>
          <a:p>
            <a:r>
              <a:rPr lang="en-GB" altLang="ja-JP" dirty="0"/>
              <a:t> </a:t>
            </a:r>
            <a:endParaRPr lang="ja-JP" altLang="ja-JP" dirty="0"/>
          </a:p>
          <a:p>
            <a:r>
              <a:rPr lang="en-GB" altLang="ja-JP" dirty="0"/>
              <a:t>In the case of the beam trip, the cold LBE exits from the core into the upper plenum.  On the several minutes after the beam trip, the most of the LBE temperature becomes low.  </a:t>
            </a:r>
            <a:endParaRPr lang="ja-JP" altLang="ja-JP" dirty="0"/>
          </a:p>
          <a:p>
            <a:r>
              <a:rPr lang="en-US" altLang="ja-JP" dirty="0"/>
              <a:t> </a:t>
            </a:r>
            <a:endParaRPr lang="ja-JP" altLang="ja-JP" dirty="0"/>
          </a:p>
          <a:p>
            <a:r>
              <a:rPr lang="en-US" altLang="ja-JP" dirty="0"/>
              <a:t>To get the acceptable frequency of beam trips, transient analyses were made on the thermal responses of following four parts of the reactor components.  That is, the beam window, the fuel cladding, the inner barrel and the reactor vessel, are picked up.</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2522" rtl="0" eaLnBrk="1" fontAlgn="base" latinLnBrk="0" hangingPunct="1">
              <a:lnSpc>
                <a:spcPct val="100000"/>
              </a:lnSpc>
              <a:spcBef>
                <a:spcPct val="0"/>
              </a:spcBef>
              <a:spcAft>
                <a:spcPct val="0"/>
              </a:spcAft>
              <a:buClrTx/>
              <a:buSzTx/>
              <a:buFontTx/>
              <a:buNone/>
              <a:tabLst/>
              <a:defRPr/>
            </a:pPr>
            <a:fld id="{CFB59940-594E-4E3F-BDE3-6A9F4E1AAA8D}"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2522" rtl="0" eaLnBrk="1" fontAlgn="base" latinLnBrk="0" hangingPunct="1">
                <a:lnSpc>
                  <a:spcPct val="100000"/>
                </a:lnSpc>
                <a:spcBef>
                  <a:spcPct val="0"/>
                </a:spcBef>
                <a:spcAft>
                  <a:spcPct val="0"/>
                </a:spcAft>
                <a:buClrTx/>
                <a:buSzTx/>
                <a:buFontTx/>
                <a:buNone/>
                <a:tabLst/>
                <a:defRPr/>
              </a:pPr>
              <a:t>21</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98339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Next, comparison of beam trip frequencies.</a:t>
            </a:r>
          </a:p>
          <a:p>
            <a:endParaRPr lang="en-US" altLang="ja-JP" dirty="0"/>
          </a:p>
          <a:p>
            <a:r>
              <a:rPr lang="en-US" altLang="ja-JP" dirty="0"/>
              <a:t>This is the acceptable beam trip frequencies as a function of the beam trip duration. This axis represents the beam trip duration.  And this axis represents the beam trip frequency. </a:t>
            </a:r>
            <a:endParaRPr lang="ja-JP" altLang="ja-JP" dirty="0"/>
          </a:p>
          <a:p>
            <a:r>
              <a:rPr lang="en-US" altLang="ja-JP" dirty="0"/>
              <a:t> </a:t>
            </a:r>
          </a:p>
          <a:p>
            <a:r>
              <a:rPr lang="en-US" altLang="ja-JP" dirty="0"/>
              <a:t>The acceptable frequency of beam trips is shown as this red straight line.</a:t>
            </a:r>
          </a:p>
          <a:p>
            <a:endParaRPr lang="en-US" altLang="ja-JP" dirty="0"/>
          </a:p>
          <a:p>
            <a:r>
              <a:rPr lang="en-US" altLang="ja-JP" dirty="0"/>
              <a:t>On the other hand, the beam trip frequency of the JAEA SC-</a:t>
            </a:r>
            <a:r>
              <a:rPr lang="en-US" altLang="ja-JP" dirty="0" err="1"/>
              <a:t>linac</a:t>
            </a:r>
            <a:r>
              <a:rPr lang="en-US" altLang="ja-JP" dirty="0"/>
              <a:t> was roughly estimated as: </a:t>
            </a:r>
            <a:r>
              <a:rPr lang="en-US" altLang="ja-JP" dirty="0" err="1"/>
              <a:t>Nads</a:t>
            </a:r>
            <a:r>
              <a:rPr lang="en-US" altLang="ja-JP" dirty="0"/>
              <a:t> ~ </a:t>
            </a:r>
            <a:r>
              <a:rPr lang="en-US" altLang="ja-JP" dirty="0" err="1"/>
              <a:t>Ninj</a:t>
            </a:r>
            <a:r>
              <a:rPr lang="en-US" altLang="ja-JP" dirty="0"/>
              <a:t> + NRFQ + </a:t>
            </a:r>
            <a:r>
              <a:rPr lang="en-US" altLang="ja-JP" dirty="0" err="1"/>
              <a:t>Nacc</a:t>
            </a:r>
            <a:r>
              <a:rPr lang="en-US" altLang="ja-JP" dirty="0"/>
              <a:t>, where the </a:t>
            </a:r>
            <a:r>
              <a:rPr lang="en-US" altLang="ja-JP" dirty="0" err="1"/>
              <a:t>Ninj</a:t>
            </a:r>
            <a:r>
              <a:rPr lang="en-US" altLang="ja-JP" dirty="0"/>
              <a:t>, NRFQ and </a:t>
            </a:r>
            <a:r>
              <a:rPr lang="en-US" altLang="ja-JP" dirty="0" err="1"/>
              <a:t>Nacc</a:t>
            </a:r>
            <a:r>
              <a:rPr lang="en-US" altLang="ja-JP" dirty="0"/>
              <a:t> are the beam trip frequency caused by the injector, RFQ, and accelerator, respectively.</a:t>
            </a:r>
          </a:p>
          <a:p>
            <a:endParaRPr lang="en-US" altLang="ja-JP" dirty="0"/>
          </a:p>
          <a:p>
            <a:r>
              <a:rPr lang="en-US" altLang="ja-JP" dirty="0"/>
              <a:t>Three values were obtained from the operational data of J-PARC </a:t>
            </a:r>
            <a:r>
              <a:rPr lang="en-US" altLang="ja-JP" dirty="0" err="1"/>
              <a:t>Linac</a:t>
            </a:r>
            <a:r>
              <a:rPr lang="en-US" altLang="ja-JP" dirty="0"/>
              <a:t>. </a:t>
            </a:r>
          </a:p>
          <a:p>
            <a:endParaRPr lang="ja-JP" altLang="ja-JP" dirty="0"/>
          </a:p>
          <a:p>
            <a:r>
              <a:rPr lang="en-US" altLang="ja-JP" dirty="0"/>
              <a:t>Using the operation data, the down time distribution of the JAEA </a:t>
            </a:r>
            <a:r>
              <a:rPr lang="en-US" altLang="ja-JP" dirty="0" err="1"/>
              <a:t>linac</a:t>
            </a:r>
            <a:r>
              <a:rPr lang="en-US" altLang="ja-JP" dirty="0"/>
              <a:t> is shown as yellow histogram. </a:t>
            </a:r>
            <a:endParaRPr lang="ja-JP" altLang="ja-JP" dirty="0"/>
          </a:p>
          <a:p>
            <a:r>
              <a:rPr lang="en-US" altLang="ja-JP" dirty="0"/>
              <a:t> </a:t>
            </a:r>
            <a:endParaRPr lang="ja-JP" altLang="ja-JP" dirty="0"/>
          </a:p>
          <a:p>
            <a:r>
              <a:rPr lang="en-US" altLang="ja-JP" dirty="0"/>
              <a:t>A comparison of the straight line and histogram shows that the beam trip frequency for durations of 10 seconds or less is within the acceptable value at the present level of the accelerator technology, while that exceeding five minutes should be reduced by about 1/35 to satisfy the acceptable level. </a:t>
            </a:r>
          </a:p>
        </p:txBody>
      </p:sp>
      <p:sp>
        <p:nvSpPr>
          <p:cNvPr id="4" name="スライド番号プレースホルダー 3"/>
          <p:cNvSpPr>
            <a:spLocks noGrp="1"/>
          </p:cNvSpPr>
          <p:nvPr>
            <p:ph type="sldNum" sz="quarter" idx="10"/>
          </p:nvPr>
        </p:nvSpPr>
        <p:spPr/>
        <p:txBody>
          <a:bodyPr/>
          <a:lstStyle/>
          <a:p>
            <a:pPr marL="0" marR="0" lvl="0" indent="0" algn="r" defTabSz="912522" rtl="0" eaLnBrk="1" fontAlgn="base" latinLnBrk="0" hangingPunct="1">
              <a:lnSpc>
                <a:spcPct val="100000"/>
              </a:lnSpc>
              <a:spcBef>
                <a:spcPct val="0"/>
              </a:spcBef>
              <a:spcAft>
                <a:spcPct val="0"/>
              </a:spcAft>
              <a:buClrTx/>
              <a:buSzTx/>
              <a:buFontTx/>
              <a:buNone/>
              <a:tabLst/>
              <a:defRPr/>
            </a:pPr>
            <a:fld id="{CFB59940-594E-4E3F-BDE3-6A9F4E1AAA8D}"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2522" rtl="0" eaLnBrk="1" fontAlgn="base" latinLnBrk="0" hangingPunct="1">
                <a:lnSpc>
                  <a:spcPct val="100000"/>
                </a:lnSpc>
                <a:spcBef>
                  <a:spcPct val="0"/>
                </a:spcBef>
                <a:spcAft>
                  <a:spcPct val="0"/>
                </a:spcAft>
                <a:buClrTx/>
                <a:buSzTx/>
                <a:buFontTx/>
                <a:buNone/>
                <a:tabLst/>
                <a:defRPr/>
              </a:pPr>
              <a:t>22</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77945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626FFB-79E3-4E29-B41D-3E4D8E52745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093E4F7-2356-4FB1-BFC6-5FF6E14C2E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4EDCC93-8C58-4D00-A2CD-7F22C6954E13}"/>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B33DE3F6-9338-400B-A2A1-57B39F71B781}"/>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5CF5702D-6F50-46D6-98FB-B61B2B828F68}"/>
              </a:ext>
            </a:extLst>
          </p:cNvPr>
          <p:cNvSpPr>
            <a:spLocks noGrp="1"/>
          </p:cNvSpPr>
          <p:nvPr>
            <p:ph type="sldNum" sz="quarter" idx="12"/>
          </p:nvPr>
        </p:nvSpPr>
        <p:spPr/>
        <p:txBody>
          <a:body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2354018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F8FD57-185A-44A7-98DA-F6545B67C1A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7E8D89B-4418-4C60-8774-8022CB43376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01D2D76-6FE8-47E8-8191-9312D6A4563C}"/>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F65321E8-A3F6-4A9A-9DAE-C17E224BD078}"/>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4922B6C7-BCDC-4F0F-9E05-109123B5A519}"/>
              </a:ext>
            </a:extLst>
          </p:cNvPr>
          <p:cNvSpPr>
            <a:spLocks noGrp="1"/>
          </p:cNvSpPr>
          <p:nvPr>
            <p:ph type="sldNum" sz="quarter" idx="12"/>
          </p:nvPr>
        </p:nvSpPr>
        <p:spPr/>
        <p:txBody>
          <a:body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120588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A10A2DB-96BA-4728-9920-22102A3E658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D932200-A597-424F-BA7A-A33A00403B4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1C6069-865B-4E7C-A186-DF68E06DE9A6}"/>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3EA0D70E-545B-44B0-89DD-68670626D381}"/>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E2AC6283-10B8-4B17-A3A8-E873075BE0F8}"/>
              </a:ext>
            </a:extLst>
          </p:cNvPr>
          <p:cNvSpPr>
            <a:spLocks noGrp="1"/>
          </p:cNvSpPr>
          <p:nvPr>
            <p:ph type="sldNum" sz="quarter" idx="12"/>
          </p:nvPr>
        </p:nvSpPr>
        <p:spPr/>
        <p:txBody>
          <a:body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272612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1219201" y="1524000"/>
            <a:ext cx="10164233" cy="1752600"/>
          </a:xfrm>
        </p:spPr>
        <p:txBody>
          <a:bodyPr/>
          <a:lstStyle>
            <a:lvl1pPr>
              <a:defRPr sz="5000"/>
            </a:lvl1pPr>
          </a:lstStyle>
          <a:p>
            <a:pPr lvl="0"/>
            <a:r>
              <a:rPr lang="ja-JP" altLang="en-US" noProof="0"/>
              <a:t>マスター タイトルの書式設定</a:t>
            </a:r>
            <a:endParaRPr lang="en-US" altLang="ja-JP" noProof="0"/>
          </a:p>
        </p:txBody>
      </p:sp>
      <p:sp>
        <p:nvSpPr>
          <p:cNvPr id="62467" name="Rectangle 3"/>
          <p:cNvSpPr>
            <a:spLocks noGrp="1" noChangeArrowheads="1"/>
          </p:cNvSpPr>
          <p:nvPr>
            <p:ph type="subTitle" idx="1"/>
          </p:nvPr>
        </p:nvSpPr>
        <p:spPr>
          <a:xfrm>
            <a:off x="2641600" y="3962400"/>
            <a:ext cx="8737600" cy="1752600"/>
          </a:xfrm>
        </p:spPr>
        <p:txBody>
          <a:bodyPr/>
          <a:lstStyle>
            <a:lvl1pPr marL="0" indent="0">
              <a:buFont typeface="Wingdings" charset="0"/>
              <a:buNone/>
              <a:defRPr sz="2800"/>
            </a:lvl1pPr>
          </a:lstStyle>
          <a:p>
            <a:pPr lvl="0"/>
            <a:r>
              <a:rPr lang="ja-JP" altLang="en-US" noProof="0"/>
              <a:t>マスター サブタイトルの書式設定</a:t>
            </a:r>
            <a:endParaRPr lang="en-US" altLang="ja-JP" noProof="0"/>
          </a:p>
        </p:txBody>
      </p:sp>
      <p:sp>
        <p:nvSpPr>
          <p:cNvPr id="62468" name="Rectangle 4"/>
          <p:cNvSpPr>
            <a:spLocks noGrp="1" noChangeArrowheads="1"/>
          </p:cNvSpPr>
          <p:nvPr>
            <p:ph type="dt" sz="half" idx="2"/>
          </p:nvPr>
        </p:nvSpPr>
        <p:spPr>
          <a:xfrm>
            <a:off x="609600" y="6243638"/>
            <a:ext cx="2844800" cy="457200"/>
          </a:xfrm>
        </p:spPr>
        <p:txBody>
          <a:bodyPr/>
          <a:lstStyle>
            <a:lvl1pPr>
              <a:defRPr sz="1200">
                <a:solidFill>
                  <a:schemeClr val="tx1"/>
                </a:solidFill>
                <a:latin typeface="Garamond" charset="0"/>
              </a:defRPr>
            </a:lvl1pPr>
          </a:lstStyle>
          <a:p>
            <a:r>
              <a:rPr kumimoji="1" lang="en-US" altLang="ja-JP"/>
              <a:t>2019/9/26</a:t>
            </a:r>
            <a:endParaRPr kumimoji="1" lang="ja-JP" altLang="en-US"/>
          </a:p>
        </p:txBody>
      </p:sp>
      <p:sp>
        <p:nvSpPr>
          <p:cNvPr id="62469" name="Rectangle 5"/>
          <p:cNvSpPr>
            <a:spLocks noGrp="1" noChangeArrowheads="1"/>
          </p:cNvSpPr>
          <p:nvPr>
            <p:ph type="ftr" sz="quarter" idx="3"/>
          </p:nvPr>
        </p:nvSpPr>
        <p:spPr>
          <a:xfrm>
            <a:off x="3503085" y="6243638"/>
            <a:ext cx="5185833" cy="457200"/>
          </a:xfrm>
        </p:spPr>
        <p:txBody>
          <a:bodyPr/>
          <a:lstStyle>
            <a:lvl1pPr>
              <a:defRPr sz="1200">
                <a:solidFill>
                  <a:schemeClr val="tx1"/>
                </a:solidFill>
                <a:latin typeface="Garamond" charset="0"/>
                <a:ea typeface="ＭＳ Ｐゴシック" charset="0"/>
                <a:cs typeface="ＭＳ Ｐゴシック" charset="0"/>
              </a:defRPr>
            </a:lvl1pPr>
          </a:lstStyle>
          <a:p>
            <a:r>
              <a:rPr kumimoji="1" lang="en-US" altLang="ja-JP"/>
              <a:t>Y.Kondo, SLHiPP09, Lanzhou, China</a:t>
            </a:r>
            <a:endParaRPr kumimoji="1" lang="ja-JP" altLang="en-US"/>
          </a:p>
        </p:txBody>
      </p:sp>
      <p:sp>
        <p:nvSpPr>
          <p:cNvPr id="62470" name="Rectangle 6"/>
          <p:cNvSpPr>
            <a:spLocks noGrp="1" noChangeArrowheads="1"/>
          </p:cNvSpPr>
          <p:nvPr>
            <p:ph type="sldNum" sz="quarter" idx="4"/>
          </p:nvPr>
        </p:nvSpPr>
        <p:spPr>
          <a:xfrm>
            <a:off x="8737600" y="6243638"/>
            <a:ext cx="2844800" cy="457200"/>
          </a:xfrm>
        </p:spPr>
        <p:txBody>
          <a:bodyPr/>
          <a:lstStyle>
            <a:lvl1pPr>
              <a:defRPr sz="1200">
                <a:solidFill>
                  <a:schemeClr val="tx1"/>
                </a:solidFill>
                <a:latin typeface="Garamond" charset="0"/>
              </a:defRPr>
            </a:lvl1pPr>
          </a:lstStyle>
          <a:p>
            <a:fld id="{D2B1F75A-9B78-7E45-9BCA-828C9866AAAA}" type="slidenum">
              <a:rPr kumimoji="1" lang="ja-JP" altLang="en-US" smtClean="0"/>
              <a:t>‹#›</a:t>
            </a:fld>
            <a:endParaRPr kumimoji="1" lang="ja-JP" altLang="en-US"/>
          </a:p>
        </p:txBody>
      </p:sp>
      <p:sp>
        <p:nvSpPr>
          <p:cNvPr id="62471" name="Freeform 7"/>
          <p:cNvSpPr>
            <a:spLocks noChangeArrowheads="1"/>
          </p:cNvSpPr>
          <p:nvPr/>
        </p:nvSpPr>
        <p:spPr bwMode="auto">
          <a:xfrm>
            <a:off x="812800" y="1219200"/>
            <a:ext cx="105664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sz="1800"/>
          </a:p>
        </p:txBody>
      </p:sp>
      <p:sp>
        <p:nvSpPr>
          <p:cNvPr id="62472"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sz="1800"/>
          </a:p>
        </p:txBody>
      </p:sp>
    </p:spTree>
    <p:extLst>
      <p:ext uri="{BB962C8B-B14F-4D97-AF65-F5344CB8AC3E}">
        <p14:creationId xmlns:p14="http://schemas.microsoft.com/office/powerpoint/2010/main" val="3230108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5"/>
          <p:cNvSpPr>
            <a:spLocks noGrp="1"/>
          </p:cNvSpPr>
          <p:nvPr>
            <p:ph type="sldNum" sz="quarter" idx="12"/>
          </p:nvPr>
        </p:nvSpPr>
        <p:spPr/>
        <p:txBody>
          <a:bodyPr/>
          <a:lstStyle>
            <a:lvl1pPr>
              <a:defRPr/>
            </a:lvl1pPr>
          </a:lstStyle>
          <a:p>
            <a:fld id="{D2B1F75A-9B78-7E45-9BCA-828C9866AAAA}" type="slidenum">
              <a:rPr kumimoji="1" lang="ja-JP" altLang="en-US" smtClean="0"/>
              <a:t>‹#›</a:t>
            </a:fld>
            <a:endParaRPr kumimoji="1" lang="ja-JP" altLang="en-US"/>
          </a:p>
        </p:txBody>
      </p:sp>
      <p:sp>
        <p:nvSpPr>
          <p:cNvPr id="7" name="Rectangle 4">
            <a:extLst>
              <a:ext uri="{FF2B5EF4-FFF2-40B4-BE49-F238E27FC236}">
                <a16:creationId xmlns:a16="http://schemas.microsoft.com/office/drawing/2014/main" id="{8D65D760-9E27-8D49-A89B-711E7016D655}"/>
              </a:ext>
            </a:extLst>
          </p:cNvPr>
          <p:cNvSpPr>
            <a:spLocks noGrp="1" noChangeArrowheads="1"/>
          </p:cNvSpPr>
          <p:nvPr>
            <p:ph type="dt" sz="half" idx="2"/>
          </p:nvPr>
        </p:nvSpPr>
        <p:spPr bwMode="auto">
          <a:xfrm>
            <a:off x="609601" y="6448426"/>
            <a:ext cx="2186017" cy="2524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kumimoji="0" sz="1400" i="0">
                <a:solidFill>
                  <a:schemeClr val="tx2"/>
                </a:solidFill>
                <a:latin typeface="+mn-lt"/>
              </a:defRPr>
            </a:lvl1pPr>
          </a:lstStyle>
          <a:p>
            <a:r>
              <a:rPr kumimoji="1" lang="en-US" altLang="ja-JP"/>
              <a:t>2019/9/26</a:t>
            </a:r>
            <a:endParaRPr kumimoji="1" lang="ja-JP" altLang="en-US"/>
          </a:p>
        </p:txBody>
      </p:sp>
      <p:sp>
        <p:nvSpPr>
          <p:cNvPr id="8" name="Rectangle 5">
            <a:extLst>
              <a:ext uri="{FF2B5EF4-FFF2-40B4-BE49-F238E27FC236}">
                <a16:creationId xmlns:a16="http://schemas.microsoft.com/office/drawing/2014/main" id="{16FF3A46-61DE-C142-8C4F-A040CA4A1634}"/>
              </a:ext>
            </a:extLst>
          </p:cNvPr>
          <p:cNvSpPr>
            <a:spLocks noGrp="1" noChangeArrowheads="1"/>
          </p:cNvSpPr>
          <p:nvPr>
            <p:ph type="ftr" sz="quarter" idx="3"/>
          </p:nvPr>
        </p:nvSpPr>
        <p:spPr bwMode="auto">
          <a:xfrm>
            <a:off x="2446867" y="6453188"/>
            <a:ext cx="7586133" cy="2524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i="0">
                <a:solidFill>
                  <a:schemeClr val="tx2"/>
                </a:solidFill>
                <a:latin typeface="+mn-lt"/>
                <a:ea typeface="+mn-ea"/>
                <a:cs typeface="+mn-cs"/>
              </a:defRPr>
            </a:lvl1pPr>
          </a:lstStyle>
          <a:p>
            <a:r>
              <a:rPr kumimoji="1" lang="en-US" altLang="ja-JP"/>
              <a:t>Y.Kondo, SLHiPP09, Lanzhou, China</a:t>
            </a:r>
            <a:endParaRPr kumimoji="1" lang="ja-JP" altLang="en-US"/>
          </a:p>
        </p:txBody>
      </p:sp>
    </p:spTree>
    <p:extLst>
      <p:ext uri="{BB962C8B-B14F-4D97-AF65-F5344CB8AC3E}">
        <p14:creationId xmlns:p14="http://schemas.microsoft.com/office/powerpoint/2010/main" val="4030509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lvl1pPr>
          </a:lstStyle>
          <a:p>
            <a:r>
              <a:rPr lang="ja-JP" altLang="en-US" dirty="0"/>
              <a:t>マスター タイトルの書式設定</a:t>
            </a:r>
          </a:p>
        </p:txBody>
      </p:sp>
      <p:sp>
        <p:nvSpPr>
          <p:cNvPr id="5" name="スライド番号プレースホルダー 4"/>
          <p:cNvSpPr>
            <a:spLocks noGrp="1"/>
          </p:cNvSpPr>
          <p:nvPr>
            <p:ph type="sldNum" sz="quarter" idx="12"/>
          </p:nvPr>
        </p:nvSpPr>
        <p:spPr/>
        <p:txBody>
          <a:bodyPr/>
          <a:lstStyle>
            <a:lvl1pPr>
              <a:defRPr/>
            </a:lvl1pPr>
          </a:lstStyle>
          <a:p>
            <a:fld id="{D2B1F75A-9B78-7E45-9BCA-828C9866AAAA}" type="slidenum">
              <a:rPr kumimoji="1" lang="ja-JP" altLang="en-US" smtClean="0"/>
              <a:t>‹#›</a:t>
            </a:fld>
            <a:endParaRPr kumimoji="1" lang="ja-JP" altLang="en-US"/>
          </a:p>
        </p:txBody>
      </p:sp>
      <p:sp>
        <p:nvSpPr>
          <p:cNvPr id="8" name="Rectangle 4">
            <a:extLst>
              <a:ext uri="{FF2B5EF4-FFF2-40B4-BE49-F238E27FC236}">
                <a16:creationId xmlns:a16="http://schemas.microsoft.com/office/drawing/2014/main" id="{511B90FB-036D-7F4B-BD20-7B86FA36B006}"/>
              </a:ext>
            </a:extLst>
          </p:cNvPr>
          <p:cNvSpPr>
            <a:spLocks noGrp="1" noChangeArrowheads="1"/>
          </p:cNvSpPr>
          <p:nvPr>
            <p:ph type="dt" sz="half" idx="2"/>
          </p:nvPr>
        </p:nvSpPr>
        <p:spPr bwMode="auto">
          <a:xfrm>
            <a:off x="609601" y="6448426"/>
            <a:ext cx="2186017" cy="2524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kumimoji="0" sz="1400" i="0">
                <a:solidFill>
                  <a:schemeClr val="tx2"/>
                </a:solidFill>
                <a:latin typeface="+mn-lt"/>
              </a:defRPr>
            </a:lvl1pPr>
          </a:lstStyle>
          <a:p>
            <a:r>
              <a:rPr kumimoji="1" lang="en-US" altLang="ja-JP"/>
              <a:t>2019/9/26</a:t>
            </a:r>
            <a:endParaRPr kumimoji="1" lang="ja-JP" altLang="en-US"/>
          </a:p>
        </p:txBody>
      </p:sp>
      <p:sp>
        <p:nvSpPr>
          <p:cNvPr id="9" name="Rectangle 5">
            <a:extLst>
              <a:ext uri="{FF2B5EF4-FFF2-40B4-BE49-F238E27FC236}">
                <a16:creationId xmlns:a16="http://schemas.microsoft.com/office/drawing/2014/main" id="{0D55A611-805B-8748-8D42-B772BA9D46D3}"/>
              </a:ext>
            </a:extLst>
          </p:cNvPr>
          <p:cNvSpPr>
            <a:spLocks noGrp="1" noChangeArrowheads="1"/>
          </p:cNvSpPr>
          <p:nvPr>
            <p:ph type="ftr" sz="quarter" idx="3"/>
          </p:nvPr>
        </p:nvSpPr>
        <p:spPr bwMode="auto">
          <a:xfrm>
            <a:off x="2446867" y="6453188"/>
            <a:ext cx="7586133" cy="2524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i="0">
                <a:solidFill>
                  <a:schemeClr val="tx2"/>
                </a:solidFill>
                <a:latin typeface="+mn-lt"/>
                <a:ea typeface="+mn-ea"/>
                <a:cs typeface="+mn-cs"/>
              </a:defRPr>
            </a:lvl1pPr>
          </a:lstStyle>
          <a:p>
            <a:r>
              <a:rPr kumimoji="1" lang="en-US" altLang="ja-JP"/>
              <a:t>Y.Kondo, SLHiPP09, Lanzhou, China</a:t>
            </a:r>
            <a:endParaRPr kumimoji="1" lang="ja-JP" altLang="en-US"/>
          </a:p>
        </p:txBody>
      </p:sp>
    </p:spTree>
    <p:extLst>
      <p:ext uri="{BB962C8B-B14F-4D97-AF65-F5344CB8AC3E}">
        <p14:creationId xmlns:p14="http://schemas.microsoft.com/office/powerpoint/2010/main" val="1225817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lvl1pPr>
              <a:defRPr/>
            </a:lvl1pPr>
          </a:lstStyle>
          <a:p>
            <a:fld id="{D2B1F75A-9B78-7E45-9BCA-828C9866AAAA}" type="slidenum">
              <a:rPr kumimoji="1" lang="ja-JP" altLang="en-US" smtClean="0"/>
              <a:t>‹#›</a:t>
            </a:fld>
            <a:endParaRPr kumimoji="1" lang="ja-JP" altLang="en-US"/>
          </a:p>
        </p:txBody>
      </p:sp>
      <p:sp>
        <p:nvSpPr>
          <p:cNvPr id="7" name="Rectangle 4">
            <a:extLst>
              <a:ext uri="{FF2B5EF4-FFF2-40B4-BE49-F238E27FC236}">
                <a16:creationId xmlns:a16="http://schemas.microsoft.com/office/drawing/2014/main" id="{CCB4D332-D336-054D-BC58-54CE78A07576}"/>
              </a:ext>
            </a:extLst>
          </p:cNvPr>
          <p:cNvSpPr>
            <a:spLocks noGrp="1" noChangeArrowheads="1"/>
          </p:cNvSpPr>
          <p:nvPr>
            <p:ph type="dt" sz="half" idx="2"/>
          </p:nvPr>
        </p:nvSpPr>
        <p:spPr bwMode="auto">
          <a:xfrm>
            <a:off x="609601" y="6448426"/>
            <a:ext cx="2186017" cy="2524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kumimoji="0" sz="1400" i="0">
                <a:solidFill>
                  <a:schemeClr val="tx2"/>
                </a:solidFill>
                <a:latin typeface="+mn-lt"/>
              </a:defRPr>
            </a:lvl1pPr>
          </a:lstStyle>
          <a:p>
            <a:r>
              <a:rPr kumimoji="1" lang="en-US" altLang="ja-JP"/>
              <a:t>2019/9/26</a:t>
            </a:r>
            <a:endParaRPr kumimoji="1" lang="ja-JP" altLang="en-US"/>
          </a:p>
        </p:txBody>
      </p:sp>
      <p:sp>
        <p:nvSpPr>
          <p:cNvPr id="8" name="Rectangle 5">
            <a:extLst>
              <a:ext uri="{FF2B5EF4-FFF2-40B4-BE49-F238E27FC236}">
                <a16:creationId xmlns:a16="http://schemas.microsoft.com/office/drawing/2014/main" id="{F02D8D64-406A-6242-9438-27679ECA494C}"/>
              </a:ext>
            </a:extLst>
          </p:cNvPr>
          <p:cNvSpPr>
            <a:spLocks noGrp="1" noChangeArrowheads="1"/>
          </p:cNvSpPr>
          <p:nvPr>
            <p:ph type="ftr" sz="quarter" idx="3"/>
          </p:nvPr>
        </p:nvSpPr>
        <p:spPr bwMode="auto">
          <a:xfrm>
            <a:off x="2446867" y="6453188"/>
            <a:ext cx="7586133" cy="2524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i="0">
                <a:solidFill>
                  <a:schemeClr val="tx2"/>
                </a:solidFill>
                <a:latin typeface="+mn-lt"/>
                <a:ea typeface="+mn-ea"/>
                <a:cs typeface="+mn-cs"/>
              </a:defRPr>
            </a:lvl1pPr>
          </a:lstStyle>
          <a:p>
            <a:r>
              <a:rPr kumimoji="1" lang="en-US" altLang="ja-JP"/>
              <a:t>Y.Kondo, SLHiPP09, Lanzhou, China</a:t>
            </a:r>
            <a:endParaRPr kumimoji="1" lang="ja-JP" altLang="en-US"/>
          </a:p>
        </p:txBody>
      </p:sp>
    </p:spTree>
    <p:extLst>
      <p:ext uri="{BB962C8B-B14F-4D97-AF65-F5344CB8AC3E}">
        <p14:creationId xmlns:p14="http://schemas.microsoft.com/office/powerpoint/2010/main" val="3777551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6" name="Rectangle 6"/>
          <p:cNvSpPr>
            <a:spLocks noGrp="1" noChangeArrowheads="1"/>
          </p:cNvSpPr>
          <p:nvPr>
            <p:ph type="sldNum" sz="quarter" idx="12"/>
          </p:nvPr>
        </p:nvSpPr>
        <p:spPr>
          <a:ln/>
        </p:spPr>
        <p:txBody>
          <a:bodyPr/>
          <a:lstStyle>
            <a:lvl1pPr>
              <a:defRPr/>
            </a:lvl1pPr>
          </a:lstStyle>
          <a:p>
            <a:pPr>
              <a:defRPr/>
            </a:pPr>
            <a:fld id="{53EA322B-4A55-4A57-BE92-5234FE375EB1}" type="slidenum">
              <a:rPr lang="en-US" altLang="ja-JP"/>
              <a:pPr>
                <a:defRPr/>
              </a:pPr>
              <a:t>‹#›</a:t>
            </a:fld>
            <a:endParaRPr lang="en-US" altLang="ja-JP"/>
          </a:p>
        </p:txBody>
      </p:sp>
    </p:spTree>
    <p:extLst>
      <p:ext uri="{BB962C8B-B14F-4D97-AF65-F5344CB8AC3E}">
        <p14:creationId xmlns:p14="http://schemas.microsoft.com/office/powerpoint/2010/main" val="114563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idx="1"/>
          </p:nvPr>
        </p:nvSpPr>
        <p:spPr>
          <a:xfrm>
            <a:off x="609600" y="1600201"/>
            <a:ext cx="109728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6" name="Rectangle 6"/>
          <p:cNvSpPr>
            <a:spLocks noGrp="1" noChangeArrowheads="1"/>
          </p:cNvSpPr>
          <p:nvPr>
            <p:ph type="sldNum" sz="quarter" idx="12"/>
          </p:nvPr>
        </p:nvSpPr>
        <p:spPr>
          <a:ln/>
        </p:spPr>
        <p:txBody>
          <a:bodyPr/>
          <a:lstStyle>
            <a:lvl1pPr>
              <a:defRPr/>
            </a:lvl1pPr>
          </a:lstStyle>
          <a:p>
            <a:pPr>
              <a:defRPr/>
            </a:pPr>
            <a:fld id="{90A36138-E27E-4FD2-A1B8-FF2B219C7BC4}" type="slidenum">
              <a:rPr lang="en-US" altLang="ja-JP"/>
              <a:pPr>
                <a:defRPr/>
              </a:pPr>
              <a:t>‹#›</a:t>
            </a:fld>
            <a:endParaRPr lang="en-US" altLang="ja-JP"/>
          </a:p>
        </p:txBody>
      </p:sp>
    </p:spTree>
    <p:extLst>
      <p:ext uri="{BB962C8B-B14F-4D97-AF65-F5344CB8AC3E}">
        <p14:creationId xmlns:p14="http://schemas.microsoft.com/office/powerpoint/2010/main" val="4072612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6" name="Rectangle 6"/>
          <p:cNvSpPr>
            <a:spLocks noGrp="1" noChangeArrowheads="1"/>
          </p:cNvSpPr>
          <p:nvPr>
            <p:ph type="sldNum" sz="quarter" idx="12"/>
          </p:nvPr>
        </p:nvSpPr>
        <p:spPr>
          <a:ln/>
        </p:spPr>
        <p:txBody>
          <a:bodyPr/>
          <a:lstStyle>
            <a:lvl1pPr>
              <a:defRPr/>
            </a:lvl1pPr>
          </a:lstStyle>
          <a:p>
            <a:pPr>
              <a:defRPr/>
            </a:pPr>
            <a:fld id="{1CCD104F-8C4D-4B4D-B0B0-DC8F1CA49ABB}" type="slidenum">
              <a:rPr lang="en-US" altLang="ja-JP"/>
              <a:pPr>
                <a:defRPr/>
              </a:pPr>
              <a:t>‹#›</a:t>
            </a:fld>
            <a:endParaRPr lang="en-US" altLang="ja-JP"/>
          </a:p>
        </p:txBody>
      </p:sp>
    </p:spTree>
    <p:extLst>
      <p:ext uri="{BB962C8B-B14F-4D97-AF65-F5344CB8AC3E}">
        <p14:creationId xmlns:p14="http://schemas.microsoft.com/office/powerpoint/2010/main" val="956746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7" name="Rectangle 6"/>
          <p:cNvSpPr>
            <a:spLocks noGrp="1" noChangeArrowheads="1"/>
          </p:cNvSpPr>
          <p:nvPr>
            <p:ph type="sldNum" sz="quarter" idx="12"/>
          </p:nvPr>
        </p:nvSpPr>
        <p:spPr>
          <a:ln/>
        </p:spPr>
        <p:txBody>
          <a:bodyPr/>
          <a:lstStyle>
            <a:lvl1pPr>
              <a:defRPr/>
            </a:lvl1pPr>
          </a:lstStyle>
          <a:p>
            <a:pPr>
              <a:defRPr/>
            </a:pPr>
            <a:fld id="{84CA952F-A720-4037-A02B-3EB1D6968F5E}" type="slidenum">
              <a:rPr lang="en-US" altLang="ja-JP"/>
              <a:pPr>
                <a:defRPr/>
              </a:pPr>
              <a:t>‹#›</a:t>
            </a:fld>
            <a:endParaRPr lang="en-US" altLang="ja-JP"/>
          </a:p>
        </p:txBody>
      </p:sp>
    </p:spTree>
    <p:extLst>
      <p:ext uri="{BB962C8B-B14F-4D97-AF65-F5344CB8AC3E}">
        <p14:creationId xmlns:p14="http://schemas.microsoft.com/office/powerpoint/2010/main" val="268773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10C2A4-9E53-4B46-930B-999E0440578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C17E83C-CF43-4571-8FC1-FF9C3660583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809594-C2AD-4A5C-B51E-0DF706E98E62}"/>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0F44820D-15FA-4B33-9BF5-ED0B23778023}"/>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92935138-EA3E-4048-88F0-3B44AD704A85}"/>
              </a:ext>
            </a:extLst>
          </p:cNvPr>
          <p:cNvSpPr>
            <a:spLocks noGrp="1"/>
          </p:cNvSpPr>
          <p:nvPr>
            <p:ph type="sldNum" sz="quarter" idx="12"/>
          </p:nvPr>
        </p:nvSpPr>
        <p:spPr/>
        <p:txBody>
          <a:body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975383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9" name="Rectangle 6"/>
          <p:cNvSpPr>
            <a:spLocks noGrp="1" noChangeArrowheads="1"/>
          </p:cNvSpPr>
          <p:nvPr>
            <p:ph type="sldNum" sz="quarter" idx="12"/>
          </p:nvPr>
        </p:nvSpPr>
        <p:spPr>
          <a:ln/>
        </p:spPr>
        <p:txBody>
          <a:bodyPr/>
          <a:lstStyle>
            <a:lvl1pPr>
              <a:defRPr/>
            </a:lvl1pPr>
          </a:lstStyle>
          <a:p>
            <a:pPr>
              <a:defRPr/>
            </a:pPr>
            <a:fld id="{E684CA4C-01DE-4312-910D-76D538E216CD}" type="slidenum">
              <a:rPr lang="en-US" altLang="ja-JP"/>
              <a:pPr>
                <a:defRPr/>
              </a:pPr>
              <a:t>‹#›</a:t>
            </a:fld>
            <a:endParaRPr lang="en-US" altLang="ja-JP"/>
          </a:p>
        </p:txBody>
      </p:sp>
    </p:spTree>
    <p:extLst>
      <p:ext uri="{BB962C8B-B14F-4D97-AF65-F5344CB8AC3E}">
        <p14:creationId xmlns:p14="http://schemas.microsoft.com/office/powerpoint/2010/main" val="3728330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5" name="Rectangle 6"/>
          <p:cNvSpPr>
            <a:spLocks noGrp="1" noChangeArrowheads="1"/>
          </p:cNvSpPr>
          <p:nvPr>
            <p:ph type="sldNum" sz="quarter" idx="12"/>
          </p:nvPr>
        </p:nvSpPr>
        <p:spPr>
          <a:ln/>
        </p:spPr>
        <p:txBody>
          <a:bodyPr/>
          <a:lstStyle>
            <a:lvl1pPr>
              <a:defRPr/>
            </a:lvl1pPr>
          </a:lstStyle>
          <a:p>
            <a:pPr>
              <a:defRPr/>
            </a:pPr>
            <a:fld id="{B380219E-F4C6-480D-806F-D62CD278E50D}" type="slidenum">
              <a:rPr lang="en-US" altLang="ja-JP"/>
              <a:pPr>
                <a:defRPr/>
              </a:pPr>
              <a:t>‹#›</a:t>
            </a:fld>
            <a:endParaRPr lang="en-US" altLang="ja-JP"/>
          </a:p>
        </p:txBody>
      </p:sp>
    </p:spTree>
    <p:extLst>
      <p:ext uri="{BB962C8B-B14F-4D97-AF65-F5344CB8AC3E}">
        <p14:creationId xmlns:p14="http://schemas.microsoft.com/office/powerpoint/2010/main" val="1935783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4" name="Rectangle 6"/>
          <p:cNvSpPr>
            <a:spLocks noGrp="1" noChangeArrowheads="1"/>
          </p:cNvSpPr>
          <p:nvPr>
            <p:ph type="sldNum" sz="quarter" idx="12"/>
          </p:nvPr>
        </p:nvSpPr>
        <p:spPr>
          <a:ln/>
        </p:spPr>
        <p:txBody>
          <a:bodyPr/>
          <a:lstStyle>
            <a:lvl1pPr>
              <a:defRPr/>
            </a:lvl1pPr>
          </a:lstStyle>
          <a:p>
            <a:pPr>
              <a:defRPr/>
            </a:pPr>
            <a:fld id="{FCF7C62E-8614-4D14-9708-06E4E24F22F4}" type="slidenum">
              <a:rPr lang="en-US" altLang="ja-JP"/>
              <a:pPr>
                <a:defRPr/>
              </a:pPr>
              <a:t>‹#›</a:t>
            </a:fld>
            <a:endParaRPr lang="en-US" altLang="ja-JP"/>
          </a:p>
        </p:txBody>
      </p:sp>
    </p:spTree>
    <p:extLst>
      <p:ext uri="{BB962C8B-B14F-4D97-AF65-F5344CB8AC3E}">
        <p14:creationId xmlns:p14="http://schemas.microsoft.com/office/powerpoint/2010/main" val="88839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a:prstGeom prst="rect">
            <a:avLst/>
          </a:prstGeo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7" name="Rectangle 6"/>
          <p:cNvSpPr>
            <a:spLocks noGrp="1" noChangeArrowheads="1"/>
          </p:cNvSpPr>
          <p:nvPr>
            <p:ph type="sldNum" sz="quarter" idx="12"/>
          </p:nvPr>
        </p:nvSpPr>
        <p:spPr>
          <a:ln/>
        </p:spPr>
        <p:txBody>
          <a:bodyPr/>
          <a:lstStyle>
            <a:lvl1pPr>
              <a:defRPr/>
            </a:lvl1pPr>
          </a:lstStyle>
          <a:p>
            <a:pPr>
              <a:defRPr/>
            </a:pPr>
            <a:fld id="{18C8E667-6532-4F4C-9BA3-A0FA8A42F8EA}" type="slidenum">
              <a:rPr lang="en-US" altLang="ja-JP"/>
              <a:pPr>
                <a:defRPr/>
              </a:pPr>
              <a:t>‹#›</a:t>
            </a:fld>
            <a:endParaRPr lang="en-US" altLang="ja-JP"/>
          </a:p>
        </p:txBody>
      </p:sp>
    </p:spTree>
    <p:extLst>
      <p:ext uri="{BB962C8B-B14F-4D97-AF65-F5344CB8AC3E}">
        <p14:creationId xmlns:p14="http://schemas.microsoft.com/office/powerpoint/2010/main" val="1098478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a:prstGeom prst="rect">
            <a:avLst/>
          </a:prstGeo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7" name="Rectangle 6"/>
          <p:cNvSpPr>
            <a:spLocks noGrp="1" noChangeArrowheads="1"/>
          </p:cNvSpPr>
          <p:nvPr>
            <p:ph type="sldNum" sz="quarter" idx="12"/>
          </p:nvPr>
        </p:nvSpPr>
        <p:spPr>
          <a:ln/>
        </p:spPr>
        <p:txBody>
          <a:bodyPr/>
          <a:lstStyle>
            <a:lvl1pPr>
              <a:defRPr/>
            </a:lvl1pPr>
          </a:lstStyle>
          <a:p>
            <a:pPr>
              <a:defRPr/>
            </a:pPr>
            <a:fld id="{5B4FC338-9586-4229-A14C-240C3CAD21A3}" type="slidenum">
              <a:rPr lang="en-US" altLang="ja-JP"/>
              <a:pPr>
                <a:defRPr/>
              </a:pPr>
              <a:t>‹#›</a:t>
            </a:fld>
            <a:endParaRPr lang="en-US" altLang="ja-JP"/>
          </a:p>
        </p:txBody>
      </p:sp>
    </p:spTree>
    <p:extLst>
      <p:ext uri="{BB962C8B-B14F-4D97-AF65-F5344CB8AC3E}">
        <p14:creationId xmlns:p14="http://schemas.microsoft.com/office/powerpoint/2010/main" val="2974984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1600201"/>
            <a:ext cx="109728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6" name="Rectangle 6"/>
          <p:cNvSpPr>
            <a:spLocks noGrp="1" noChangeArrowheads="1"/>
          </p:cNvSpPr>
          <p:nvPr>
            <p:ph type="sldNum" sz="quarter" idx="12"/>
          </p:nvPr>
        </p:nvSpPr>
        <p:spPr>
          <a:ln/>
        </p:spPr>
        <p:txBody>
          <a:bodyPr/>
          <a:lstStyle>
            <a:lvl1pPr>
              <a:defRPr/>
            </a:lvl1pPr>
          </a:lstStyle>
          <a:p>
            <a:pPr>
              <a:defRPr/>
            </a:pPr>
            <a:fld id="{5CD0DA1E-BAAB-49EB-B361-7AD94B405C71}" type="slidenum">
              <a:rPr lang="en-US" altLang="ja-JP"/>
              <a:pPr>
                <a:defRPr/>
              </a:pPr>
              <a:t>‹#›</a:t>
            </a:fld>
            <a:endParaRPr lang="en-US" altLang="ja-JP"/>
          </a:p>
        </p:txBody>
      </p:sp>
    </p:spTree>
    <p:extLst>
      <p:ext uri="{BB962C8B-B14F-4D97-AF65-F5344CB8AC3E}">
        <p14:creationId xmlns:p14="http://schemas.microsoft.com/office/powerpoint/2010/main" val="1385723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a:prstGeom prst="rect">
            <a:avLst/>
          </a:prstGeo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6" name="Rectangle 6"/>
          <p:cNvSpPr>
            <a:spLocks noGrp="1" noChangeArrowheads="1"/>
          </p:cNvSpPr>
          <p:nvPr>
            <p:ph type="sldNum" sz="quarter" idx="12"/>
          </p:nvPr>
        </p:nvSpPr>
        <p:spPr>
          <a:ln/>
        </p:spPr>
        <p:txBody>
          <a:bodyPr/>
          <a:lstStyle>
            <a:lvl1pPr>
              <a:defRPr/>
            </a:lvl1pPr>
          </a:lstStyle>
          <a:p>
            <a:pPr>
              <a:defRPr/>
            </a:pPr>
            <a:fld id="{AC8AB5EE-CC6D-473E-B7D5-D4C9800BFE55}" type="slidenum">
              <a:rPr lang="en-US" altLang="ja-JP"/>
              <a:pPr>
                <a:defRPr/>
              </a:pPr>
              <a:t>‹#›</a:t>
            </a:fld>
            <a:endParaRPr lang="en-US" altLang="ja-JP"/>
          </a:p>
        </p:txBody>
      </p:sp>
    </p:spTree>
    <p:extLst>
      <p:ext uri="{BB962C8B-B14F-4D97-AF65-F5344CB8AC3E}">
        <p14:creationId xmlns:p14="http://schemas.microsoft.com/office/powerpoint/2010/main" val="3791802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274639"/>
            <a:ext cx="10972800" cy="585152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5" name="Rectangle 6"/>
          <p:cNvSpPr>
            <a:spLocks noGrp="1" noChangeArrowheads="1"/>
          </p:cNvSpPr>
          <p:nvPr>
            <p:ph type="sldNum" sz="quarter" idx="12"/>
          </p:nvPr>
        </p:nvSpPr>
        <p:spPr>
          <a:ln/>
        </p:spPr>
        <p:txBody>
          <a:bodyPr/>
          <a:lstStyle>
            <a:lvl1pPr>
              <a:defRPr/>
            </a:lvl1pPr>
          </a:lstStyle>
          <a:p>
            <a:pPr>
              <a:defRPr/>
            </a:pPr>
            <a:fld id="{E8AA1D70-FD6D-46AF-8C8D-6350D9BB20EB}" type="slidenum">
              <a:rPr lang="en-US" altLang="ja-JP"/>
              <a:pPr>
                <a:defRPr/>
              </a:pPr>
              <a:t>‹#›</a:t>
            </a:fld>
            <a:endParaRPr lang="en-US" altLang="ja-JP"/>
          </a:p>
        </p:txBody>
      </p:sp>
    </p:spTree>
    <p:extLst>
      <p:ext uri="{BB962C8B-B14F-4D97-AF65-F5344CB8AC3E}">
        <p14:creationId xmlns:p14="http://schemas.microsoft.com/office/powerpoint/2010/main" val="21156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1219201" y="1524000"/>
            <a:ext cx="10164233" cy="1752600"/>
          </a:xfrm>
        </p:spPr>
        <p:txBody>
          <a:bodyPr/>
          <a:lstStyle>
            <a:lvl1pPr>
              <a:defRPr sz="5000"/>
            </a:lvl1pPr>
          </a:lstStyle>
          <a:p>
            <a:pPr lvl="0"/>
            <a:r>
              <a:rPr lang="ja-JP" altLang="en-US" noProof="0"/>
              <a:t>マスター タイトルの書式設定</a:t>
            </a:r>
            <a:endParaRPr lang="en-US" altLang="ja-JP" noProof="0"/>
          </a:p>
        </p:txBody>
      </p:sp>
      <p:sp>
        <p:nvSpPr>
          <p:cNvPr id="62467" name="Rectangle 3"/>
          <p:cNvSpPr>
            <a:spLocks noGrp="1" noChangeArrowheads="1"/>
          </p:cNvSpPr>
          <p:nvPr>
            <p:ph type="subTitle" idx="1"/>
          </p:nvPr>
        </p:nvSpPr>
        <p:spPr>
          <a:xfrm>
            <a:off x="2641600" y="3962400"/>
            <a:ext cx="8737600" cy="1752600"/>
          </a:xfrm>
        </p:spPr>
        <p:txBody>
          <a:bodyPr/>
          <a:lstStyle>
            <a:lvl1pPr marL="0" indent="0">
              <a:buFont typeface="Wingdings" charset="0"/>
              <a:buNone/>
              <a:defRPr sz="2800"/>
            </a:lvl1pPr>
          </a:lstStyle>
          <a:p>
            <a:pPr lvl="0"/>
            <a:r>
              <a:rPr lang="ja-JP" altLang="en-US" noProof="0"/>
              <a:t>マスター サブタイトルの書式設定</a:t>
            </a:r>
            <a:endParaRPr lang="en-US" altLang="ja-JP" noProof="0"/>
          </a:p>
        </p:txBody>
      </p:sp>
      <p:sp>
        <p:nvSpPr>
          <p:cNvPr id="62468" name="Rectangle 4"/>
          <p:cNvSpPr>
            <a:spLocks noGrp="1" noChangeArrowheads="1"/>
          </p:cNvSpPr>
          <p:nvPr>
            <p:ph type="dt" sz="half" idx="2"/>
          </p:nvPr>
        </p:nvSpPr>
        <p:spPr>
          <a:xfrm>
            <a:off x="609600" y="6243638"/>
            <a:ext cx="2844800" cy="457200"/>
          </a:xfrm>
        </p:spPr>
        <p:txBody>
          <a:bodyPr/>
          <a:lstStyle>
            <a:lvl1pPr>
              <a:defRPr sz="1200">
                <a:solidFill>
                  <a:schemeClr val="tx1"/>
                </a:solidFill>
                <a:latin typeface="Garamond" charset="0"/>
              </a:defRPr>
            </a:lvl1pPr>
          </a:lstStyle>
          <a:p>
            <a:r>
              <a:rPr kumimoji="1" lang="en-US" altLang="ja-JP"/>
              <a:t>2019/9/26</a:t>
            </a:r>
            <a:endParaRPr kumimoji="1" lang="ja-JP" altLang="en-US"/>
          </a:p>
        </p:txBody>
      </p:sp>
      <p:sp>
        <p:nvSpPr>
          <p:cNvPr id="62469" name="Rectangle 5"/>
          <p:cNvSpPr>
            <a:spLocks noGrp="1" noChangeArrowheads="1"/>
          </p:cNvSpPr>
          <p:nvPr>
            <p:ph type="ftr" sz="quarter" idx="3"/>
          </p:nvPr>
        </p:nvSpPr>
        <p:spPr>
          <a:xfrm>
            <a:off x="3503085" y="6243638"/>
            <a:ext cx="5185833" cy="457200"/>
          </a:xfrm>
        </p:spPr>
        <p:txBody>
          <a:bodyPr/>
          <a:lstStyle>
            <a:lvl1pPr>
              <a:defRPr sz="1200">
                <a:solidFill>
                  <a:schemeClr val="tx1"/>
                </a:solidFill>
                <a:latin typeface="Garamond" charset="0"/>
                <a:ea typeface="ＭＳ Ｐゴシック" charset="0"/>
                <a:cs typeface="ＭＳ Ｐゴシック" charset="0"/>
              </a:defRPr>
            </a:lvl1pPr>
          </a:lstStyle>
          <a:p>
            <a:r>
              <a:rPr kumimoji="1" lang="en-US" altLang="ja-JP"/>
              <a:t>Y.Kondo, SLHiPP09, Lanzhou, China</a:t>
            </a:r>
            <a:endParaRPr kumimoji="1" lang="ja-JP" altLang="en-US"/>
          </a:p>
        </p:txBody>
      </p:sp>
      <p:sp>
        <p:nvSpPr>
          <p:cNvPr id="62470" name="Rectangle 6"/>
          <p:cNvSpPr>
            <a:spLocks noGrp="1" noChangeArrowheads="1"/>
          </p:cNvSpPr>
          <p:nvPr>
            <p:ph type="sldNum" sz="quarter" idx="4"/>
          </p:nvPr>
        </p:nvSpPr>
        <p:spPr>
          <a:xfrm>
            <a:off x="8737600" y="6243638"/>
            <a:ext cx="2844800" cy="457200"/>
          </a:xfrm>
        </p:spPr>
        <p:txBody>
          <a:bodyPr/>
          <a:lstStyle>
            <a:lvl1pPr>
              <a:defRPr sz="1200">
                <a:solidFill>
                  <a:schemeClr val="tx1"/>
                </a:solidFill>
                <a:latin typeface="Garamond" charset="0"/>
              </a:defRPr>
            </a:lvl1pPr>
          </a:lstStyle>
          <a:p>
            <a:fld id="{D2B1F75A-9B78-7E45-9BCA-828C9866AAAA}" type="slidenum">
              <a:rPr kumimoji="1" lang="ja-JP" altLang="en-US" smtClean="0"/>
              <a:t>‹#›</a:t>
            </a:fld>
            <a:endParaRPr kumimoji="1" lang="ja-JP" altLang="en-US"/>
          </a:p>
        </p:txBody>
      </p:sp>
      <p:sp>
        <p:nvSpPr>
          <p:cNvPr id="62471" name="Freeform 7"/>
          <p:cNvSpPr>
            <a:spLocks noChangeArrowheads="1"/>
          </p:cNvSpPr>
          <p:nvPr/>
        </p:nvSpPr>
        <p:spPr bwMode="auto">
          <a:xfrm>
            <a:off x="812800" y="1219200"/>
            <a:ext cx="105664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sz="1800"/>
          </a:p>
        </p:txBody>
      </p:sp>
      <p:sp>
        <p:nvSpPr>
          <p:cNvPr id="62472"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sz="1800"/>
          </a:p>
        </p:txBody>
      </p:sp>
    </p:spTree>
    <p:extLst>
      <p:ext uri="{BB962C8B-B14F-4D97-AF65-F5344CB8AC3E}">
        <p14:creationId xmlns:p14="http://schemas.microsoft.com/office/powerpoint/2010/main" val="2502742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5"/>
          <p:cNvSpPr>
            <a:spLocks noGrp="1"/>
          </p:cNvSpPr>
          <p:nvPr>
            <p:ph type="sldNum" sz="quarter" idx="12"/>
          </p:nvPr>
        </p:nvSpPr>
        <p:spPr/>
        <p:txBody>
          <a:bodyPr/>
          <a:lstStyle>
            <a:lvl1pPr>
              <a:defRPr/>
            </a:lvl1pPr>
          </a:lstStyle>
          <a:p>
            <a:fld id="{D2B1F75A-9B78-7E45-9BCA-828C9866AAAA}" type="slidenum">
              <a:rPr kumimoji="1" lang="ja-JP" altLang="en-US" smtClean="0"/>
              <a:t>‹#›</a:t>
            </a:fld>
            <a:endParaRPr kumimoji="1" lang="ja-JP" altLang="en-US"/>
          </a:p>
        </p:txBody>
      </p:sp>
      <p:sp>
        <p:nvSpPr>
          <p:cNvPr id="7" name="Rectangle 4">
            <a:extLst>
              <a:ext uri="{FF2B5EF4-FFF2-40B4-BE49-F238E27FC236}">
                <a16:creationId xmlns:a16="http://schemas.microsoft.com/office/drawing/2014/main" id="{8D65D760-9E27-8D49-A89B-711E7016D655}"/>
              </a:ext>
            </a:extLst>
          </p:cNvPr>
          <p:cNvSpPr>
            <a:spLocks noGrp="1" noChangeArrowheads="1"/>
          </p:cNvSpPr>
          <p:nvPr>
            <p:ph type="dt" sz="half" idx="2"/>
          </p:nvPr>
        </p:nvSpPr>
        <p:spPr bwMode="auto">
          <a:xfrm>
            <a:off x="609601" y="6448426"/>
            <a:ext cx="2186017" cy="2524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kumimoji="0" sz="1400" i="0">
                <a:solidFill>
                  <a:schemeClr val="tx2"/>
                </a:solidFill>
                <a:latin typeface="+mn-lt"/>
              </a:defRPr>
            </a:lvl1pPr>
          </a:lstStyle>
          <a:p>
            <a:r>
              <a:rPr kumimoji="1" lang="en-US" altLang="ja-JP"/>
              <a:t>2019/9/26</a:t>
            </a:r>
            <a:endParaRPr kumimoji="1" lang="ja-JP" altLang="en-US"/>
          </a:p>
        </p:txBody>
      </p:sp>
      <p:sp>
        <p:nvSpPr>
          <p:cNvPr id="8" name="Rectangle 5">
            <a:extLst>
              <a:ext uri="{FF2B5EF4-FFF2-40B4-BE49-F238E27FC236}">
                <a16:creationId xmlns:a16="http://schemas.microsoft.com/office/drawing/2014/main" id="{16FF3A46-61DE-C142-8C4F-A040CA4A1634}"/>
              </a:ext>
            </a:extLst>
          </p:cNvPr>
          <p:cNvSpPr>
            <a:spLocks noGrp="1" noChangeArrowheads="1"/>
          </p:cNvSpPr>
          <p:nvPr>
            <p:ph type="ftr" sz="quarter" idx="3"/>
          </p:nvPr>
        </p:nvSpPr>
        <p:spPr bwMode="auto">
          <a:xfrm>
            <a:off x="2446867" y="6453188"/>
            <a:ext cx="7586133" cy="2524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i="0">
                <a:solidFill>
                  <a:schemeClr val="tx2"/>
                </a:solidFill>
                <a:latin typeface="+mn-lt"/>
                <a:ea typeface="+mn-ea"/>
                <a:cs typeface="+mn-cs"/>
              </a:defRPr>
            </a:lvl1pPr>
          </a:lstStyle>
          <a:p>
            <a:r>
              <a:rPr kumimoji="1" lang="en-US" altLang="ja-JP"/>
              <a:t>Y.Kondo, SLHiPP09, Lanzhou, China</a:t>
            </a:r>
            <a:endParaRPr kumimoji="1" lang="ja-JP" altLang="en-US"/>
          </a:p>
        </p:txBody>
      </p:sp>
    </p:spTree>
    <p:extLst>
      <p:ext uri="{BB962C8B-B14F-4D97-AF65-F5344CB8AC3E}">
        <p14:creationId xmlns:p14="http://schemas.microsoft.com/office/powerpoint/2010/main" val="296758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754489-8493-44DB-8E11-33967EA8F2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F425723-AA13-4177-8A83-8BFCFC6131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6BBF07A-736E-48B5-BAE4-4BDE8D78DE82}"/>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35679BC4-4C45-40E4-AD07-548FDB6C2A84}"/>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5E6DA192-8C05-46B0-8B23-5CC0F2A7308E}"/>
              </a:ext>
            </a:extLst>
          </p:cNvPr>
          <p:cNvSpPr>
            <a:spLocks noGrp="1"/>
          </p:cNvSpPr>
          <p:nvPr>
            <p:ph type="sldNum" sz="quarter" idx="12"/>
          </p:nvPr>
        </p:nvSpPr>
        <p:spPr/>
        <p:txBody>
          <a:body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860178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lvl1pPr>
          </a:lstStyle>
          <a:p>
            <a:r>
              <a:rPr lang="ja-JP" altLang="en-US" dirty="0"/>
              <a:t>マスター タイトルの書式設定</a:t>
            </a:r>
          </a:p>
        </p:txBody>
      </p:sp>
      <p:sp>
        <p:nvSpPr>
          <p:cNvPr id="5" name="スライド番号プレースホルダー 4"/>
          <p:cNvSpPr>
            <a:spLocks noGrp="1"/>
          </p:cNvSpPr>
          <p:nvPr>
            <p:ph type="sldNum" sz="quarter" idx="12"/>
          </p:nvPr>
        </p:nvSpPr>
        <p:spPr/>
        <p:txBody>
          <a:bodyPr/>
          <a:lstStyle>
            <a:lvl1pPr>
              <a:defRPr/>
            </a:lvl1pPr>
          </a:lstStyle>
          <a:p>
            <a:fld id="{D2B1F75A-9B78-7E45-9BCA-828C9866AAAA}" type="slidenum">
              <a:rPr kumimoji="1" lang="ja-JP" altLang="en-US" smtClean="0"/>
              <a:t>‹#›</a:t>
            </a:fld>
            <a:endParaRPr kumimoji="1" lang="ja-JP" altLang="en-US"/>
          </a:p>
        </p:txBody>
      </p:sp>
      <p:sp>
        <p:nvSpPr>
          <p:cNvPr id="8" name="Rectangle 4">
            <a:extLst>
              <a:ext uri="{FF2B5EF4-FFF2-40B4-BE49-F238E27FC236}">
                <a16:creationId xmlns:a16="http://schemas.microsoft.com/office/drawing/2014/main" id="{511B90FB-036D-7F4B-BD20-7B86FA36B006}"/>
              </a:ext>
            </a:extLst>
          </p:cNvPr>
          <p:cNvSpPr>
            <a:spLocks noGrp="1" noChangeArrowheads="1"/>
          </p:cNvSpPr>
          <p:nvPr>
            <p:ph type="dt" sz="half" idx="2"/>
          </p:nvPr>
        </p:nvSpPr>
        <p:spPr bwMode="auto">
          <a:xfrm>
            <a:off x="609601" y="6448426"/>
            <a:ext cx="2186017" cy="2524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kumimoji="0" sz="1400" i="0">
                <a:solidFill>
                  <a:schemeClr val="tx2"/>
                </a:solidFill>
                <a:latin typeface="+mn-lt"/>
              </a:defRPr>
            </a:lvl1pPr>
          </a:lstStyle>
          <a:p>
            <a:r>
              <a:rPr kumimoji="1" lang="en-US" altLang="ja-JP"/>
              <a:t>2019/9/26</a:t>
            </a:r>
            <a:endParaRPr kumimoji="1" lang="ja-JP" altLang="en-US"/>
          </a:p>
        </p:txBody>
      </p:sp>
      <p:sp>
        <p:nvSpPr>
          <p:cNvPr id="9" name="Rectangle 5">
            <a:extLst>
              <a:ext uri="{FF2B5EF4-FFF2-40B4-BE49-F238E27FC236}">
                <a16:creationId xmlns:a16="http://schemas.microsoft.com/office/drawing/2014/main" id="{0D55A611-805B-8748-8D42-B772BA9D46D3}"/>
              </a:ext>
            </a:extLst>
          </p:cNvPr>
          <p:cNvSpPr>
            <a:spLocks noGrp="1" noChangeArrowheads="1"/>
          </p:cNvSpPr>
          <p:nvPr>
            <p:ph type="ftr" sz="quarter" idx="3"/>
          </p:nvPr>
        </p:nvSpPr>
        <p:spPr bwMode="auto">
          <a:xfrm>
            <a:off x="2446867" y="6453188"/>
            <a:ext cx="7586133" cy="2524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i="0">
                <a:solidFill>
                  <a:schemeClr val="tx2"/>
                </a:solidFill>
                <a:latin typeface="+mn-lt"/>
                <a:ea typeface="+mn-ea"/>
                <a:cs typeface="+mn-cs"/>
              </a:defRPr>
            </a:lvl1pPr>
          </a:lstStyle>
          <a:p>
            <a:r>
              <a:rPr kumimoji="1" lang="en-US" altLang="ja-JP"/>
              <a:t>Y.Kondo, SLHiPP09, Lanzhou, China</a:t>
            </a:r>
            <a:endParaRPr kumimoji="1" lang="ja-JP" altLang="en-US"/>
          </a:p>
        </p:txBody>
      </p:sp>
    </p:spTree>
    <p:extLst>
      <p:ext uri="{BB962C8B-B14F-4D97-AF65-F5344CB8AC3E}">
        <p14:creationId xmlns:p14="http://schemas.microsoft.com/office/powerpoint/2010/main" val="305170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lvl1pPr>
              <a:defRPr/>
            </a:lvl1pPr>
          </a:lstStyle>
          <a:p>
            <a:fld id="{D2B1F75A-9B78-7E45-9BCA-828C9866AAAA}" type="slidenum">
              <a:rPr kumimoji="1" lang="ja-JP" altLang="en-US" smtClean="0"/>
              <a:t>‹#›</a:t>
            </a:fld>
            <a:endParaRPr kumimoji="1" lang="ja-JP" altLang="en-US"/>
          </a:p>
        </p:txBody>
      </p:sp>
      <p:sp>
        <p:nvSpPr>
          <p:cNvPr id="7" name="Rectangle 4">
            <a:extLst>
              <a:ext uri="{FF2B5EF4-FFF2-40B4-BE49-F238E27FC236}">
                <a16:creationId xmlns:a16="http://schemas.microsoft.com/office/drawing/2014/main" id="{CCB4D332-D336-054D-BC58-54CE78A07576}"/>
              </a:ext>
            </a:extLst>
          </p:cNvPr>
          <p:cNvSpPr>
            <a:spLocks noGrp="1" noChangeArrowheads="1"/>
          </p:cNvSpPr>
          <p:nvPr>
            <p:ph type="dt" sz="half" idx="2"/>
          </p:nvPr>
        </p:nvSpPr>
        <p:spPr bwMode="auto">
          <a:xfrm>
            <a:off x="609601" y="6448426"/>
            <a:ext cx="2186017" cy="2524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kumimoji="0" sz="1400" i="0">
                <a:solidFill>
                  <a:schemeClr val="tx2"/>
                </a:solidFill>
                <a:latin typeface="+mn-lt"/>
              </a:defRPr>
            </a:lvl1pPr>
          </a:lstStyle>
          <a:p>
            <a:r>
              <a:rPr kumimoji="1" lang="en-US" altLang="ja-JP"/>
              <a:t>2019/9/26</a:t>
            </a:r>
            <a:endParaRPr kumimoji="1" lang="ja-JP" altLang="en-US"/>
          </a:p>
        </p:txBody>
      </p:sp>
      <p:sp>
        <p:nvSpPr>
          <p:cNvPr id="8" name="Rectangle 5">
            <a:extLst>
              <a:ext uri="{FF2B5EF4-FFF2-40B4-BE49-F238E27FC236}">
                <a16:creationId xmlns:a16="http://schemas.microsoft.com/office/drawing/2014/main" id="{F02D8D64-406A-6242-9438-27679ECA494C}"/>
              </a:ext>
            </a:extLst>
          </p:cNvPr>
          <p:cNvSpPr>
            <a:spLocks noGrp="1" noChangeArrowheads="1"/>
          </p:cNvSpPr>
          <p:nvPr>
            <p:ph type="ftr" sz="quarter" idx="3"/>
          </p:nvPr>
        </p:nvSpPr>
        <p:spPr bwMode="auto">
          <a:xfrm>
            <a:off x="2446867" y="6453188"/>
            <a:ext cx="7586133" cy="2524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i="0">
                <a:solidFill>
                  <a:schemeClr val="tx2"/>
                </a:solidFill>
                <a:latin typeface="+mn-lt"/>
                <a:ea typeface="+mn-ea"/>
                <a:cs typeface="+mn-cs"/>
              </a:defRPr>
            </a:lvl1pPr>
          </a:lstStyle>
          <a:p>
            <a:r>
              <a:rPr kumimoji="1" lang="en-US" altLang="ja-JP"/>
              <a:t>Y.Kondo, SLHiPP09, Lanzhou, China</a:t>
            </a:r>
            <a:endParaRPr kumimoji="1" lang="ja-JP" altLang="en-US"/>
          </a:p>
        </p:txBody>
      </p:sp>
    </p:spTree>
    <p:extLst>
      <p:ext uri="{BB962C8B-B14F-4D97-AF65-F5344CB8AC3E}">
        <p14:creationId xmlns:p14="http://schemas.microsoft.com/office/powerpoint/2010/main" val="180149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C2FE4A-0B47-4CE8-8D7B-83531B485B1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a:extLst>
              <a:ext uri="{FF2B5EF4-FFF2-40B4-BE49-F238E27FC236}">
                <a16:creationId xmlns:a16="http://schemas.microsoft.com/office/drawing/2014/main" id="{3E5D6015-749A-4B9F-9762-F3EE2A269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E243078-108E-46E7-96E4-931FC60AF944}"/>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18B47540-7032-4132-9FCA-524635F63EB6}"/>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A039BD0A-8945-4FE1-A65C-289493F74F2D}"/>
              </a:ext>
            </a:extLst>
          </p:cNvPr>
          <p:cNvSpPr>
            <a:spLocks noGrp="1"/>
          </p:cNvSpPr>
          <p:nvPr>
            <p:ph type="sldNum" sz="quarter" idx="12"/>
          </p:nvPr>
        </p:nvSpPr>
        <p:spPr/>
        <p:txBody>
          <a:body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2867174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287F95-B9EA-4994-82B5-55CC0F041F6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D972243-F8BC-42B6-A4BD-334658DEC55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ADFA74F-EC32-426E-A908-AD95535B8614}"/>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1C85F899-CBE5-4990-8E6A-E9F6209D6485}"/>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680CC85B-3397-4AB0-8FD4-1AB0C6127755}"/>
              </a:ext>
            </a:extLst>
          </p:cNvPr>
          <p:cNvSpPr>
            <a:spLocks noGrp="1"/>
          </p:cNvSpPr>
          <p:nvPr>
            <p:ph type="sldNum" sz="quarter" idx="12"/>
          </p:nvPr>
        </p:nvSpPr>
        <p:spPr/>
        <p:txBody>
          <a:body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2520519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C392CE-4804-4C9C-A9DE-F9A13F5444F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8CB0E4-C490-4C05-AA33-6854071845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0A869D6-09B4-4C0A-A97C-A5C100AB2178}"/>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7D5AD5FC-C1B9-47B3-A6A0-A5BA2AB426B9}"/>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EC37DED6-9FA0-417D-96D0-797F37F3B1B4}"/>
              </a:ext>
            </a:extLst>
          </p:cNvPr>
          <p:cNvSpPr>
            <a:spLocks noGrp="1"/>
          </p:cNvSpPr>
          <p:nvPr>
            <p:ph type="sldNum" sz="quarter" idx="12"/>
          </p:nvPr>
        </p:nvSpPr>
        <p:spPr/>
        <p:txBody>
          <a:body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1556815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FE3AB3-7176-4DEC-83FC-514813CE886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828E355-7160-4CA2-B57D-0F7CBAF22B4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3B13EC8-469C-4489-9C4B-8627DFA3FB8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9B1B799-3ACA-4728-9268-0D366AE25E81}"/>
              </a:ext>
            </a:extLst>
          </p:cNvPr>
          <p:cNvSpPr>
            <a:spLocks noGrp="1"/>
          </p:cNvSpPr>
          <p:nvPr>
            <p:ph type="dt" sz="half" idx="10"/>
          </p:nvPr>
        </p:nvSpPr>
        <p:spPr/>
        <p:txBody>
          <a:bodyPr/>
          <a:lstStyle/>
          <a:p>
            <a:r>
              <a:rPr kumimoji="1" lang="en-US" altLang="ja-JP"/>
              <a:t>2019/9/26</a:t>
            </a:r>
            <a:endParaRPr kumimoji="1" lang="ja-JP" altLang="en-US"/>
          </a:p>
        </p:txBody>
      </p:sp>
      <p:sp>
        <p:nvSpPr>
          <p:cNvPr id="6" name="フッター プレースホルダー 5">
            <a:extLst>
              <a:ext uri="{FF2B5EF4-FFF2-40B4-BE49-F238E27FC236}">
                <a16:creationId xmlns:a16="http://schemas.microsoft.com/office/drawing/2014/main" id="{CD762077-27DB-48BC-BE93-9E6B1FE56419}"/>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7" name="スライド番号プレースホルダー 6">
            <a:extLst>
              <a:ext uri="{FF2B5EF4-FFF2-40B4-BE49-F238E27FC236}">
                <a16:creationId xmlns:a16="http://schemas.microsoft.com/office/drawing/2014/main" id="{E4C03C3C-A697-4C96-AE11-1D5D385B6C90}"/>
              </a:ext>
            </a:extLst>
          </p:cNvPr>
          <p:cNvSpPr>
            <a:spLocks noGrp="1"/>
          </p:cNvSpPr>
          <p:nvPr>
            <p:ph type="sldNum" sz="quarter" idx="12"/>
          </p:nvPr>
        </p:nvSpPr>
        <p:spPr/>
        <p:txBody>
          <a:body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374582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323C02-901B-4D45-9551-CC7DEE9942A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01604B8-0C66-4103-91DD-CCF1229388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ACB4984-BD15-4907-8C8D-F013F0B4C95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1845E3-E557-49C4-BE6F-2F4E12C146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6037D6C-61EB-4B45-BD29-9A88ACEE39B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F114A71-2D64-4448-ACDD-EBD73B3C7C81}"/>
              </a:ext>
            </a:extLst>
          </p:cNvPr>
          <p:cNvSpPr>
            <a:spLocks noGrp="1"/>
          </p:cNvSpPr>
          <p:nvPr>
            <p:ph type="dt" sz="half" idx="10"/>
          </p:nvPr>
        </p:nvSpPr>
        <p:spPr/>
        <p:txBody>
          <a:bodyPr/>
          <a:lstStyle/>
          <a:p>
            <a:r>
              <a:rPr kumimoji="1" lang="en-US" altLang="ja-JP"/>
              <a:t>2019/9/26</a:t>
            </a:r>
            <a:endParaRPr kumimoji="1" lang="ja-JP" altLang="en-US"/>
          </a:p>
        </p:txBody>
      </p:sp>
      <p:sp>
        <p:nvSpPr>
          <p:cNvPr id="8" name="フッター プレースホルダー 7">
            <a:extLst>
              <a:ext uri="{FF2B5EF4-FFF2-40B4-BE49-F238E27FC236}">
                <a16:creationId xmlns:a16="http://schemas.microsoft.com/office/drawing/2014/main" id="{4893C939-2F28-4385-92FD-8C10E60BCD96}"/>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9" name="スライド番号プレースホルダー 8">
            <a:extLst>
              <a:ext uri="{FF2B5EF4-FFF2-40B4-BE49-F238E27FC236}">
                <a16:creationId xmlns:a16="http://schemas.microsoft.com/office/drawing/2014/main" id="{46FCDFE7-4BB5-43BE-9F35-2A98134BA2F0}"/>
              </a:ext>
            </a:extLst>
          </p:cNvPr>
          <p:cNvSpPr>
            <a:spLocks noGrp="1"/>
          </p:cNvSpPr>
          <p:nvPr>
            <p:ph type="sldNum" sz="quarter" idx="12"/>
          </p:nvPr>
        </p:nvSpPr>
        <p:spPr/>
        <p:txBody>
          <a:body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4171841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452583-5D1F-4F20-B98A-B014ADCD298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053000E-F8E2-4DC5-9D24-EDE9920A7B99}"/>
              </a:ext>
            </a:extLst>
          </p:cNvPr>
          <p:cNvSpPr>
            <a:spLocks noGrp="1"/>
          </p:cNvSpPr>
          <p:nvPr>
            <p:ph type="dt" sz="half" idx="10"/>
          </p:nvPr>
        </p:nvSpPr>
        <p:spPr/>
        <p:txBody>
          <a:bodyPr/>
          <a:lstStyle/>
          <a:p>
            <a:r>
              <a:rPr kumimoji="1" lang="en-US" altLang="ja-JP"/>
              <a:t>2019/9/26</a:t>
            </a:r>
            <a:endParaRPr kumimoji="1" lang="ja-JP" altLang="en-US"/>
          </a:p>
        </p:txBody>
      </p:sp>
      <p:sp>
        <p:nvSpPr>
          <p:cNvPr id="4" name="フッター プレースホルダー 3">
            <a:extLst>
              <a:ext uri="{FF2B5EF4-FFF2-40B4-BE49-F238E27FC236}">
                <a16:creationId xmlns:a16="http://schemas.microsoft.com/office/drawing/2014/main" id="{393B3BFD-68C0-49FF-BB1D-A17C74E2802B}"/>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5" name="スライド番号プレースホルダー 4">
            <a:extLst>
              <a:ext uri="{FF2B5EF4-FFF2-40B4-BE49-F238E27FC236}">
                <a16:creationId xmlns:a16="http://schemas.microsoft.com/office/drawing/2014/main" id="{495C0271-D34E-4EB3-8DFB-FAE6EA15AD63}"/>
              </a:ext>
            </a:extLst>
          </p:cNvPr>
          <p:cNvSpPr>
            <a:spLocks noGrp="1"/>
          </p:cNvSpPr>
          <p:nvPr>
            <p:ph type="sldNum" sz="quarter" idx="12"/>
          </p:nvPr>
        </p:nvSpPr>
        <p:spPr/>
        <p:txBody>
          <a:body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98330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0D36C5B-53B1-4D50-897A-D455B031AC01}"/>
              </a:ext>
            </a:extLst>
          </p:cNvPr>
          <p:cNvSpPr>
            <a:spLocks noGrp="1"/>
          </p:cNvSpPr>
          <p:nvPr>
            <p:ph type="dt" sz="half" idx="10"/>
          </p:nvPr>
        </p:nvSpPr>
        <p:spPr/>
        <p:txBody>
          <a:bodyPr/>
          <a:lstStyle/>
          <a:p>
            <a:r>
              <a:rPr kumimoji="1" lang="en-US" altLang="ja-JP"/>
              <a:t>2019/9/26</a:t>
            </a:r>
            <a:endParaRPr kumimoji="1" lang="ja-JP" altLang="en-US"/>
          </a:p>
        </p:txBody>
      </p:sp>
      <p:sp>
        <p:nvSpPr>
          <p:cNvPr id="3" name="フッター プレースホルダー 2">
            <a:extLst>
              <a:ext uri="{FF2B5EF4-FFF2-40B4-BE49-F238E27FC236}">
                <a16:creationId xmlns:a16="http://schemas.microsoft.com/office/drawing/2014/main" id="{2C9FC65B-D169-4F5C-9EF2-A841F938C22E}"/>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4" name="スライド番号プレースホルダー 3">
            <a:extLst>
              <a:ext uri="{FF2B5EF4-FFF2-40B4-BE49-F238E27FC236}">
                <a16:creationId xmlns:a16="http://schemas.microsoft.com/office/drawing/2014/main" id="{4CD0E037-C78A-4510-8C65-784509ACEB64}"/>
              </a:ext>
            </a:extLst>
          </p:cNvPr>
          <p:cNvSpPr>
            <a:spLocks noGrp="1"/>
          </p:cNvSpPr>
          <p:nvPr>
            <p:ph type="sldNum" sz="quarter" idx="12"/>
          </p:nvPr>
        </p:nvSpPr>
        <p:spPr/>
        <p:txBody>
          <a:body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2637322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97609-C74A-46C9-AA1C-B8406B8FAB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A4FB76-64FF-4B91-A6FC-3D9FEF2F23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1BD36A9-C4FB-4B15-B264-E0FAE0622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2D1CC33-439D-4702-9AFA-C731A79168DD}"/>
              </a:ext>
            </a:extLst>
          </p:cNvPr>
          <p:cNvSpPr>
            <a:spLocks noGrp="1"/>
          </p:cNvSpPr>
          <p:nvPr>
            <p:ph type="dt" sz="half" idx="10"/>
          </p:nvPr>
        </p:nvSpPr>
        <p:spPr/>
        <p:txBody>
          <a:bodyPr/>
          <a:lstStyle/>
          <a:p>
            <a:r>
              <a:rPr kumimoji="1" lang="en-US" altLang="ja-JP"/>
              <a:t>2019/9/26</a:t>
            </a:r>
            <a:endParaRPr kumimoji="1" lang="ja-JP" altLang="en-US"/>
          </a:p>
        </p:txBody>
      </p:sp>
      <p:sp>
        <p:nvSpPr>
          <p:cNvPr id="6" name="フッター プレースホルダー 5">
            <a:extLst>
              <a:ext uri="{FF2B5EF4-FFF2-40B4-BE49-F238E27FC236}">
                <a16:creationId xmlns:a16="http://schemas.microsoft.com/office/drawing/2014/main" id="{5870AC2C-0EC5-4C96-8587-659EDCD38069}"/>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7" name="スライド番号プレースホルダー 6">
            <a:extLst>
              <a:ext uri="{FF2B5EF4-FFF2-40B4-BE49-F238E27FC236}">
                <a16:creationId xmlns:a16="http://schemas.microsoft.com/office/drawing/2014/main" id="{B0B50B90-6C09-49B6-B5F7-6A822D70605C}"/>
              </a:ext>
            </a:extLst>
          </p:cNvPr>
          <p:cNvSpPr>
            <a:spLocks noGrp="1"/>
          </p:cNvSpPr>
          <p:nvPr>
            <p:ph type="sldNum" sz="quarter" idx="12"/>
          </p:nvPr>
        </p:nvSpPr>
        <p:spPr/>
        <p:txBody>
          <a:body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619150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E73143-F98A-4095-86E0-FAF60363E31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94EAD40-BBB9-4F17-B8B0-5F5DE0FC031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391526-FD62-4C04-885B-6FD8E46E959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DEB2F7E-D582-4292-B72F-23E1BB85F1CE}"/>
              </a:ext>
            </a:extLst>
          </p:cNvPr>
          <p:cNvSpPr>
            <a:spLocks noGrp="1"/>
          </p:cNvSpPr>
          <p:nvPr>
            <p:ph type="dt" sz="half" idx="10"/>
          </p:nvPr>
        </p:nvSpPr>
        <p:spPr/>
        <p:txBody>
          <a:bodyPr/>
          <a:lstStyle/>
          <a:p>
            <a:r>
              <a:rPr kumimoji="1" lang="en-US" altLang="ja-JP"/>
              <a:t>2019/9/26</a:t>
            </a:r>
            <a:endParaRPr kumimoji="1" lang="ja-JP" altLang="en-US"/>
          </a:p>
        </p:txBody>
      </p:sp>
      <p:sp>
        <p:nvSpPr>
          <p:cNvPr id="6" name="フッター プレースホルダー 5">
            <a:extLst>
              <a:ext uri="{FF2B5EF4-FFF2-40B4-BE49-F238E27FC236}">
                <a16:creationId xmlns:a16="http://schemas.microsoft.com/office/drawing/2014/main" id="{CCAB9124-3608-4B0D-B587-11ED1D98B307}"/>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7" name="スライド番号プレースホルダー 6">
            <a:extLst>
              <a:ext uri="{FF2B5EF4-FFF2-40B4-BE49-F238E27FC236}">
                <a16:creationId xmlns:a16="http://schemas.microsoft.com/office/drawing/2014/main" id="{5B8519FB-0F6D-47E5-9608-A6EF0145ACB6}"/>
              </a:ext>
            </a:extLst>
          </p:cNvPr>
          <p:cNvSpPr>
            <a:spLocks noGrp="1"/>
          </p:cNvSpPr>
          <p:nvPr>
            <p:ph type="sldNum" sz="quarter" idx="12"/>
          </p:nvPr>
        </p:nvSpPr>
        <p:spPr/>
        <p:txBody>
          <a:body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2001007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84EF2B-1E20-47C1-B1B8-D0062ABFD6B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82566C0-06DD-42AC-B3D0-9CA0C763A6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29C316E-940C-4B2C-9334-9A60A8F0D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C8CA119-F851-4D7B-A518-BB25E8D6EEA0}"/>
              </a:ext>
            </a:extLst>
          </p:cNvPr>
          <p:cNvSpPr>
            <a:spLocks noGrp="1"/>
          </p:cNvSpPr>
          <p:nvPr>
            <p:ph type="dt" sz="half" idx="10"/>
          </p:nvPr>
        </p:nvSpPr>
        <p:spPr/>
        <p:txBody>
          <a:bodyPr/>
          <a:lstStyle/>
          <a:p>
            <a:r>
              <a:rPr kumimoji="1" lang="en-US" altLang="ja-JP"/>
              <a:t>2019/9/26</a:t>
            </a:r>
            <a:endParaRPr kumimoji="1" lang="ja-JP" altLang="en-US"/>
          </a:p>
        </p:txBody>
      </p:sp>
      <p:sp>
        <p:nvSpPr>
          <p:cNvPr id="6" name="フッター プレースホルダー 5">
            <a:extLst>
              <a:ext uri="{FF2B5EF4-FFF2-40B4-BE49-F238E27FC236}">
                <a16:creationId xmlns:a16="http://schemas.microsoft.com/office/drawing/2014/main" id="{2F05D421-2213-47A2-B3D2-E3FADF4A605C}"/>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7" name="スライド番号プレースホルダー 6">
            <a:extLst>
              <a:ext uri="{FF2B5EF4-FFF2-40B4-BE49-F238E27FC236}">
                <a16:creationId xmlns:a16="http://schemas.microsoft.com/office/drawing/2014/main" id="{C8355DFC-73A6-4207-81B4-38384020EC8D}"/>
              </a:ext>
            </a:extLst>
          </p:cNvPr>
          <p:cNvSpPr>
            <a:spLocks noGrp="1"/>
          </p:cNvSpPr>
          <p:nvPr>
            <p:ph type="sldNum" sz="quarter" idx="12"/>
          </p:nvPr>
        </p:nvSpPr>
        <p:spPr/>
        <p:txBody>
          <a:body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124583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52D7ED-742C-4ACA-9DFA-13B96336C57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E2F4652-5D0B-4189-89C8-50845823590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ABE1C72-6D2E-4433-8BEA-9A51C5C0F4A9}"/>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500B9FCE-11B8-455A-B86C-4A85E9508499}"/>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447DC040-B0FD-4093-B2DF-669274ABA60C}"/>
              </a:ext>
            </a:extLst>
          </p:cNvPr>
          <p:cNvSpPr>
            <a:spLocks noGrp="1"/>
          </p:cNvSpPr>
          <p:nvPr>
            <p:ph type="sldNum" sz="quarter" idx="12"/>
          </p:nvPr>
        </p:nvSpPr>
        <p:spPr/>
        <p:txBody>
          <a:body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9546190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FE268AB-309B-4319-98B5-D6924ACC2CF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11B6AD2-2DB5-444B-8AAB-AF165D8FC90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DB80A70-B051-42AA-90DA-502DDDFAE0D3}"/>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7A98B5A6-D648-4A4F-BE66-D660115198FC}"/>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BA777DCE-A591-4E1F-B350-8634D56B2B17}"/>
              </a:ext>
            </a:extLst>
          </p:cNvPr>
          <p:cNvSpPr>
            <a:spLocks noGrp="1"/>
          </p:cNvSpPr>
          <p:nvPr>
            <p:ph type="sldNum" sz="quarter" idx="12"/>
          </p:nvPr>
        </p:nvSpPr>
        <p:spPr/>
        <p:txBody>
          <a:body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2546669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238370" y="3500438"/>
            <a:ext cx="11619524" cy="107950"/>
          </a:xfrm>
          <a:prstGeom prst="rect">
            <a:avLst/>
          </a:prstGeom>
          <a:gradFill rotWithShape="1">
            <a:gsLst>
              <a:gs pos="0">
                <a:srgbClr val="000080"/>
              </a:gs>
              <a:gs pos="100000">
                <a:srgbClr val="99CCFF"/>
              </a:gs>
            </a:gsLst>
            <a:lin ang="0" scaled="1"/>
          </a:gradFill>
          <a:ln>
            <a:noFill/>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endParaRPr lang="ja-JP" altLang="en-US" sz="1800">
              <a:latin typeface="Verdana" pitchFamily="34" charset="0"/>
            </a:endParaRPr>
          </a:p>
        </p:txBody>
      </p:sp>
      <p:pic>
        <p:nvPicPr>
          <p:cNvPr id="5" name="Picture 15" descr="名称未設定-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86831" y="3141664"/>
            <a:ext cx="9710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6" name="Rectangle 2"/>
          <p:cNvSpPr>
            <a:spLocks noGrp="1" noChangeArrowheads="1"/>
          </p:cNvSpPr>
          <p:nvPr>
            <p:ph type="ctrTitle"/>
          </p:nvPr>
        </p:nvSpPr>
        <p:spPr>
          <a:xfrm>
            <a:off x="914400" y="981075"/>
            <a:ext cx="10363200" cy="2046288"/>
          </a:xfrm>
        </p:spPr>
        <p:txBody>
          <a:bodyPr/>
          <a:lstStyle>
            <a:lvl1pPr>
              <a:defRPr/>
            </a:lvl1pPr>
          </a:lstStyle>
          <a:p>
            <a:pPr lvl="0"/>
            <a:r>
              <a:rPr lang="ja-JP" altLang="en-US" noProof="0"/>
              <a:t>マスター タイトルの書式設定</a:t>
            </a:r>
          </a:p>
        </p:txBody>
      </p:sp>
      <p:sp>
        <p:nvSpPr>
          <p:cNvPr id="129027"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ja-JP" altLang="en-US" noProof="0"/>
              <a:t>マスター サブタイトルの書式設定</a:t>
            </a:r>
          </a:p>
        </p:txBody>
      </p:sp>
      <p:sp>
        <p:nvSpPr>
          <p:cNvPr id="6" name="Rectangle 4"/>
          <p:cNvSpPr>
            <a:spLocks noGrp="1" noChangeArrowheads="1"/>
          </p:cNvSpPr>
          <p:nvPr>
            <p:ph type="dt" sz="half" idx="10"/>
          </p:nvPr>
        </p:nvSpPr>
        <p:spPr/>
        <p:txBody>
          <a:bodyPr/>
          <a:lstStyle>
            <a:lvl1pPr>
              <a:defRPr/>
            </a:lvl1pPr>
          </a:lstStyle>
          <a:p>
            <a:pPr>
              <a:defRPr/>
            </a:pPr>
            <a:r>
              <a:rPr lang="en-US" altLang="ja-JP"/>
              <a:t>2019/9/26</a:t>
            </a:r>
          </a:p>
        </p:txBody>
      </p:sp>
      <p:sp>
        <p:nvSpPr>
          <p:cNvPr id="7" name="Rectangle 5"/>
          <p:cNvSpPr>
            <a:spLocks noGrp="1" noChangeArrowheads="1"/>
          </p:cNvSpPr>
          <p:nvPr>
            <p:ph type="ftr" sz="quarter" idx="11"/>
          </p:nvPr>
        </p:nvSpPr>
        <p:spPr/>
        <p:txBody>
          <a:bodyPr/>
          <a:lstStyle>
            <a:lvl1pPr>
              <a:defRPr/>
            </a:lvl1pPr>
          </a:lstStyle>
          <a:p>
            <a:pPr>
              <a:defRPr/>
            </a:pPr>
            <a:r>
              <a:rPr lang="en-US" altLang="ja-JP"/>
              <a:t>Y.Kondo, SLHiPP09, Lanzhou, China</a:t>
            </a:r>
          </a:p>
        </p:txBody>
      </p:sp>
      <p:sp>
        <p:nvSpPr>
          <p:cNvPr id="8" name="Rectangle 6"/>
          <p:cNvSpPr>
            <a:spLocks noGrp="1" noChangeArrowheads="1"/>
          </p:cNvSpPr>
          <p:nvPr>
            <p:ph type="sldNum" sz="quarter" idx="12"/>
          </p:nvPr>
        </p:nvSpPr>
        <p:spPr>
          <a:xfrm>
            <a:off x="8737600" y="6245225"/>
            <a:ext cx="2844800" cy="476250"/>
          </a:xfrm>
        </p:spPr>
        <p:txBody>
          <a:bodyPr/>
          <a:lstStyle>
            <a:lvl1pPr>
              <a:defRPr smtClean="0"/>
            </a:lvl1pPr>
          </a:lstStyle>
          <a:p>
            <a:pPr>
              <a:defRPr/>
            </a:pPr>
            <a:r>
              <a:rPr lang="en-US" altLang="ja-JP"/>
              <a:t>page</a:t>
            </a:r>
            <a:fld id="{619A2815-32CF-FD45-A8B8-C081ADE4E86C}" type="slidenum">
              <a:rPr lang="en-US" altLang="ja-JP"/>
              <a:pPr>
                <a:defRPr/>
              </a:pPr>
              <a:t>‹#›</a:t>
            </a:fld>
            <a:endParaRPr lang="en-US" altLang="ja-JP"/>
          </a:p>
        </p:txBody>
      </p:sp>
    </p:spTree>
    <p:extLst>
      <p:ext uri="{BB962C8B-B14F-4D97-AF65-F5344CB8AC3E}">
        <p14:creationId xmlns:p14="http://schemas.microsoft.com/office/powerpoint/2010/main" val="1694606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609600" y="6554861"/>
            <a:ext cx="2844800" cy="285676"/>
          </a:xfrm>
          <a:ln/>
        </p:spPr>
        <p:txBody>
          <a:bodyPr/>
          <a:lstStyle>
            <a:lvl1pPr>
              <a:defRPr/>
            </a:lvl1pPr>
          </a:lstStyle>
          <a:p>
            <a:pPr>
              <a:defRPr/>
            </a:pPr>
            <a:r>
              <a:rPr lang="en-US" altLang="ja-JP"/>
              <a:t>2019/9/26</a:t>
            </a:r>
          </a:p>
        </p:txBody>
      </p:sp>
      <p:sp>
        <p:nvSpPr>
          <p:cNvPr id="5" name="Rectangle 5"/>
          <p:cNvSpPr>
            <a:spLocks noGrp="1" noChangeArrowheads="1"/>
          </p:cNvSpPr>
          <p:nvPr>
            <p:ph type="ftr" sz="quarter" idx="11"/>
          </p:nvPr>
        </p:nvSpPr>
        <p:spPr>
          <a:xfrm>
            <a:off x="2727154" y="6554861"/>
            <a:ext cx="8184156" cy="285676"/>
          </a:xfrm>
          <a:ln/>
        </p:spPr>
        <p:txBody>
          <a:bodyPr/>
          <a:lstStyle>
            <a:lvl1pPr>
              <a:defRPr/>
            </a:lvl1pPr>
          </a:lstStyle>
          <a:p>
            <a:pPr>
              <a:defRPr/>
            </a:pPr>
            <a:r>
              <a:rPr lang="en-US" altLang="ja-JP"/>
              <a:t>Y.Kondo, SLHiPP09, Lanzhou, China</a:t>
            </a: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E7FF5D50-FF30-104A-B0A9-9961CC0689F1}" type="slidenum">
              <a:rPr lang="en-US" altLang="ja-JP" smtClean="0"/>
              <a:pPr>
                <a:defRPr/>
              </a:pPr>
              <a:t>‹#›</a:t>
            </a:fld>
            <a:r>
              <a:rPr lang="en-US" altLang="ja-JP" dirty="0"/>
              <a:t>/15</a:t>
            </a:r>
          </a:p>
        </p:txBody>
      </p:sp>
    </p:spTree>
    <p:extLst>
      <p:ext uri="{BB962C8B-B14F-4D97-AF65-F5344CB8AC3E}">
        <p14:creationId xmlns:p14="http://schemas.microsoft.com/office/powerpoint/2010/main" val="3894750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247"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6" name="Rectangle 6"/>
          <p:cNvSpPr>
            <a:spLocks noGrp="1" noChangeArrowheads="1"/>
          </p:cNvSpPr>
          <p:nvPr>
            <p:ph type="sldNum" sz="quarter" idx="12"/>
          </p:nvPr>
        </p:nvSpPr>
        <p:spPr>
          <a:ln/>
        </p:spPr>
        <p:txBody>
          <a:bodyPr/>
          <a:lstStyle>
            <a:lvl1pPr>
              <a:defRPr/>
            </a:lvl1pPr>
          </a:lstStyle>
          <a:p>
            <a:pPr>
              <a:defRPr/>
            </a:pPr>
            <a:fld id="{3153C68C-E8AA-C848-A0D8-107CCD9A8C1C}" type="slidenum">
              <a:rPr lang="en-US" altLang="ja-JP"/>
              <a:pPr>
                <a:defRPr/>
              </a:pPr>
              <a:t>‹#›</a:t>
            </a:fld>
            <a:endParaRPr lang="en-US" altLang="ja-JP"/>
          </a:p>
        </p:txBody>
      </p:sp>
    </p:spTree>
    <p:extLst>
      <p:ext uri="{BB962C8B-B14F-4D97-AF65-F5344CB8AC3E}">
        <p14:creationId xmlns:p14="http://schemas.microsoft.com/office/powerpoint/2010/main" val="833810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268413"/>
            <a:ext cx="5392615"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89785" y="1268413"/>
            <a:ext cx="5392615"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7" name="Rectangle 6"/>
          <p:cNvSpPr>
            <a:spLocks noGrp="1" noChangeArrowheads="1"/>
          </p:cNvSpPr>
          <p:nvPr>
            <p:ph type="sldNum" sz="quarter" idx="12"/>
          </p:nvPr>
        </p:nvSpPr>
        <p:spPr>
          <a:ln/>
        </p:spPr>
        <p:txBody>
          <a:bodyPr/>
          <a:lstStyle>
            <a:lvl1pPr>
              <a:defRPr/>
            </a:lvl1pPr>
          </a:lstStyle>
          <a:p>
            <a:pPr>
              <a:defRPr/>
            </a:pPr>
            <a:fld id="{892D9D67-BD72-1649-B43E-32534F6AA0B2}" type="slidenum">
              <a:rPr lang="en-US" altLang="ja-JP"/>
              <a:pPr>
                <a:defRPr/>
              </a:pPr>
              <a:t>‹#›</a:t>
            </a:fld>
            <a:endParaRPr lang="en-US" altLang="ja-JP"/>
          </a:p>
        </p:txBody>
      </p:sp>
    </p:spTree>
    <p:extLst>
      <p:ext uri="{BB962C8B-B14F-4D97-AF65-F5344CB8AC3E}">
        <p14:creationId xmlns:p14="http://schemas.microsoft.com/office/powerpoint/2010/main" val="132682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9" name="Rectangle 6"/>
          <p:cNvSpPr>
            <a:spLocks noGrp="1" noChangeArrowheads="1"/>
          </p:cNvSpPr>
          <p:nvPr>
            <p:ph type="sldNum" sz="quarter" idx="12"/>
          </p:nvPr>
        </p:nvSpPr>
        <p:spPr>
          <a:ln/>
        </p:spPr>
        <p:txBody>
          <a:bodyPr/>
          <a:lstStyle>
            <a:lvl1pPr>
              <a:defRPr/>
            </a:lvl1pPr>
          </a:lstStyle>
          <a:p>
            <a:pPr>
              <a:defRPr/>
            </a:pPr>
            <a:fld id="{579C26A2-F79D-264B-B228-D8B068F6D28F}" type="slidenum">
              <a:rPr lang="en-US" altLang="ja-JP"/>
              <a:pPr>
                <a:defRPr/>
              </a:pPr>
              <a:t>‹#›</a:t>
            </a:fld>
            <a:endParaRPr lang="en-US" altLang="ja-JP"/>
          </a:p>
        </p:txBody>
      </p:sp>
    </p:spTree>
    <p:extLst>
      <p:ext uri="{BB962C8B-B14F-4D97-AF65-F5344CB8AC3E}">
        <p14:creationId xmlns:p14="http://schemas.microsoft.com/office/powerpoint/2010/main" val="1117294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5" name="Rectangle 6"/>
          <p:cNvSpPr>
            <a:spLocks noGrp="1" noChangeArrowheads="1"/>
          </p:cNvSpPr>
          <p:nvPr>
            <p:ph type="sldNum" sz="quarter" idx="12"/>
          </p:nvPr>
        </p:nvSpPr>
        <p:spPr>
          <a:ln/>
        </p:spPr>
        <p:txBody>
          <a:bodyPr/>
          <a:lstStyle>
            <a:lvl1pPr>
              <a:defRPr/>
            </a:lvl1pPr>
          </a:lstStyle>
          <a:p>
            <a:pPr>
              <a:defRPr/>
            </a:pPr>
            <a:fld id="{32F4669B-8490-7149-8EB7-8E08ACED850D}" type="slidenum">
              <a:rPr lang="en-US" altLang="ja-JP"/>
              <a:pPr>
                <a:defRPr/>
              </a:pPr>
              <a:t>‹#›</a:t>
            </a:fld>
            <a:endParaRPr lang="en-US" altLang="ja-JP"/>
          </a:p>
        </p:txBody>
      </p:sp>
    </p:spTree>
    <p:extLst>
      <p:ext uri="{BB962C8B-B14F-4D97-AF65-F5344CB8AC3E}">
        <p14:creationId xmlns:p14="http://schemas.microsoft.com/office/powerpoint/2010/main" val="499959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4" name="Rectangle 6"/>
          <p:cNvSpPr>
            <a:spLocks noGrp="1" noChangeArrowheads="1"/>
          </p:cNvSpPr>
          <p:nvPr>
            <p:ph type="sldNum" sz="quarter" idx="12"/>
          </p:nvPr>
        </p:nvSpPr>
        <p:spPr>
          <a:ln/>
        </p:spPr>
        <p:txBody>
          <a:bodyPr/>
          <a:lstStyle>
            <a:lvl1pPr>
              <a:defRPr/>
            </a:lvl1pPr>
          </a:lstStyle>
          <a:p>
            <a:pPr>
              <a:defRPr/>
            </a:pPr>
            <a:fld id="{9A3E2D48-D322-F54D-809F-7EA0700F9D7C}" type="slidenum">
              <a:rPr lang="en-US" altLang="ja-JP"/>
              <a:pPr>
                <a:defRPr/>
              </a:pPr>
              <a:t>‹#›</a:t>
            </a:fld>
            <a:endParaRPr lang="en-US" altLang="ja-JP"/>
          </a:p>
        </p:txBody>
      </p:sp>
    </p:spTree>
    <p:extLst>
      <p:ext uri="{BB962C8B-B14F-4D97-AF65-F5344CB8AC3E}">
        <p14:creationId xmlns:p14="http://schemas.microsoft.com/office/powerpoint/2010/main" val="398756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A9ECD1-D3B5-4497-AB1C-348FE21AD37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53CF8F-D41A-408A-9449-9AF82AC3C2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768A892-8A5B-480B-96EC-99540453886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A2F5701-EA98-4878-9513-141931861E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1C90A94-F13C-4281-934A-8A61A424022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0B77B69-F0C1-4B35-9CA4-B1E448B9DBCD}"/>
              </a:ext>
            </a:extLst>
          </p:cNvPr>
          <p:cNvSpPr>
            <a:spLocks noGrp="1"/>
          </p:cNvSpPr>
          <p:nvPr>
            <p:ph type="dt" sz="half" idx="10"/>
          </p:nvPr>
        </p:nvSpPr>
        <p:spPr/>
        <p:txBody>
          <a:bodyPr/>
          <a:lstStyle/>
          <a:p>
            <a:r>
              <a:rPr kumimoji="1" lang="en-US" altLang="ja-JP"/>
              <a:t>2019/9/26</a:t>
            </a:r>
            <a:endParaRPr kumimoji="1" lang="ja-JP" altLang="en-US"/>
          </a:p>
        </p:txBody>
      </p:sp>
      <p:sp>
        <p:nvSpPr>
          <p:cNvPr id="8" name="フッター プレースホルダー 7">
            <a:extLst>
              <a:ext uri="{FF2B5EF4-FFF2-40B4-BE49-F238E27FC236}">
                <a16:creationId xmlns:a16="http://schemas.microsoft.com/office/drawing/2014/main" id="{A87DF3A7-4F8C-4086-A080-1CAA1D93527A}"/>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9" name="スライド番号プレースホルダー 8">
            <a:extLst>
              <a:ext uri="{FF2B5EF4-FFF2-40B4-BE49-F238E27FC236}">
                <a16:creationId xmlns:a16="http://schemas.microsoft.com/office/drawing/2014/main" id="{4915C8E4-DED2-42AD-8B99-D8C66F531F3D}"/>
              </a:ext>
            </a:extLst>
          </p:cNvPr>
          <p:cNvSpPr>
            <a:spLocks noGrp="1"/>
          </p:cNvSpPr>
          <p:nvPr>
            <p:ph type="sldNum" sz="quarter" idx="12"/>
          </p:nvPr>
        </p:nvSpPr>
        <p:spPr/>
        <p:txBody>
          <a:body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3925002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4011247"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7" name="Rectangle 6"/>
          <p:cNvSpPr>
            <a:spLocks noGrp="1" noChangeArrowheads="1"/>
          </p:cNvSpPr>
          <p:nvPr>
            <p:ph type="sldNum" sz="quarter" idx="12"/>
          </p:nvPr>
        </p:nvSpPr>
        <p:spPr>
          <a:ln/>
        </p:spPr>
        <p:txBody>
          <a:bodyPr/>
          <a:lstStyle>
            <a:lvl1pPr>
              <a:defRPr/>
            </a:lvl1pPr>
          </a:lstStyle>
          <a:p>
            <a:pPr>
              <a:defRPr/>
            </a:pPr>
            <a:fld id="{D2E6B7DF-3DB9-7348-83E6-327F3E17AF06}" type="slidenum">
              <a:rPr lang="en-US" altLang="ja-JP"/>
              <a:pPr>
                <a:defRPr/>
              </a:pPr>
              <a:t>‹#›</a:t>
            </a:fld>
            <a:endParaRPr lang="en-US" altLang="ja-JP"/>
          </a:p>
        </p:txBody>
      </p:sp>
    </p:spTree>
    <p:extLst>
      <p:ext uri="{BB962C8B-B14F-4D97-AF65-F5344CB8AC3E}">
        <p14:creationId xmlns:p14="http://schemas.microsoft.com/office/powerpoint/2010/main" val="3801429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554"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7" name="Rectangle 6"/>
          <p:cNvSpPr>
            <a:spLocks noGrp="1" noChangeArrowheads="1"/>
          </p:cNvSpPr>
          <p:nvPr>
            <p:ph type="sldNum" sz="quarter" idx="12"/>
          </p:nvPr>
        </p:nvSpPr>
        <p:spPr>
          <a:ln/>
        </p:spPr>
        <p:txBody>
          <a:bodyPr/>
          <a:lstStyle>
            <a:lvl1pPr>
              <a:defRPr/>
            </a:lvl1pPr>
          </a:lstStyle>
          <a:p>
            <a:pPr>
              <a:defRPr/>
            </a:pPr>
            <a:fld id="{E9266FEA-639D-2049-986E-A3DF63BFD8ED}" type="slidenum">
              <a:rPr lang="en-US" altLang="ja-JP"/>
              <a:pPr>
                <a:defRPr/>
              </a:pPr>
              <a:t>‹#›</a:t>
            </a:fld>
            <a:endParaRPr lang="en-US" altLang="ja-JP"/>
          </a:p>
        </p:txBody>
      </p:sp>
    </p:spTree>
    <p:extLst>
      <p:ext uri="{BB962C8B-B14F-4D97-AF65-F5344CB8AC3E}">
        <p14:creationId xmlns:p14="http://schemas.microsoft.com/office/powerpoint/2010/main" val="1917134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6" name="Rectangle 6"/>
          <p:cNvSpPr>
            <a:spLocks noGrp="1" noChangeArrowheads="1"/>
          </p:cNvSpPr>
          <p:nvPr>
            <p:ph type="sldNum" sz="quarter" idx="12"/>
          </p:nvPr>
        </p:nvSpPr>
        <p:spPr>
          <a:ln/>
        </p:spPr>
        <p:txBody>
          <a:bodyPr/>
          <a:lstStyle>
            <a:lvl1pPr>
              <a:defRPr/>
            </a:lvl1pPr>
          </a:lstStyle>
          <a:p>
            <a:pPr>
              <a:defRPr/>
            </a:pPr>
            <a:fld id="{DD09D55B-7BC9-B64D-9E9B-2241D9EE8984}" type="slidenum">
              <a:rPr lang="en-US" altLang="ja-JP"/>
              <a:pPr>
                <a:defRPr/>
              </a:pPr>
              <a:t>‹#›</a:t>
            </a:fld>
            <a:endParaRPr lang="en-US" altLang="ja-JP"/>
          </a:p>
        </p:txBody>
      </p:sp>
    </p:spTree>
    <p:extLst>
      <p:ext uri="{BB962C8B-B14F-4D97-AF65-F5344CB8AC3E}">
        <p14:creationId xmlns:p14="http://schemas.microsoft.com/office/powerpoint/2010/main" val="14954432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071708" y="260351"/>
            <a:ext cx="2975707" cy="5865813"/>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44585" y="260351"/>
            <a:ext cx="8739554" cy="58658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2019/9/26</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Y.Kondo, SLHiPP09, Lanzhou, China</a:t>
            </a:r>
          </a:p>
        </p:txBody>
      </p:sp>
      <p:sp>
        <p:nvSpPr>
          <p:cNvPr id="6" name="Rectangle 6"/>
          <p:cNvSpPr>
            <a:spLocks noGrp="1" noChangeArrowheads="1"/>
          </p:cNvSpPr>
          <p:nvPr>
            <p:ph type="sldNum" sz="quarter" idx="12"/>
          </p:nvPr>
        </p:nvSpPr>
        <p:spPr>
          <a:ln/>
        </p:spPr>
        <p:txBody>
          <a:bodyPr/>
          <a:lstStyle>
            <a:lvl1pPr>
              <a:defRPr/>
            </a:lvl1pPr>
          </a:lstStyle>
          <a:p>
            <a:pPr>
              <a:defRPr/>
            </a:pPr>
            <a:fld id="{5212CD98-9D39-914B-B6D8-436EF068D826}" type="slidenum">
              <a:rPr lang="en-US" altLang="ja-JP"/>
              <a:pPr>
                <a:defRPr/>
              </a:pPr>
              <a:t>‹#›</a:t>
            </a:fld>
            <a:endParaRPr lang="en-US" altLang="ja-JP"/>
          </a:p>
        </p:txBody>
      </p:sp>
    </p:spTree>
    <p:extLst>
      <p:ext uri="{BB962C8B-B14F-4D97-AF65-F5344CB8AC3E}">
        <p14:creationId xmlns:p14="http://schemas.microsoft.com/office/powerpoint/2010/main" val="3602457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3921" y="2129984"/>
            <a:ext cx="10364160" cy="1470394"/>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9761" y="3885528"/>
            <a:ext cx="8534399" cy="1752664"/>
          </a:xfrm>
        </p:spPr>
        <p:txBody>
          <a:bodyPr/>
          <a:lstStyle>
            <a:lvl1pPr marL="0" indent="0" algn="ctr">
              <a:buNone/>
              <a:defRPr>
                <a:solidFill>
                  <a:schemeClr val="tx1">
                    <a:tint val="75000"/>
                  </a:schemeClr>
                </a:solidFill>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pie de página"/>
          <p:cNvSpPr>
            <a:spLocks noGrp="1"/>
          </p:cNvSpPr>
          <p:nvPr>
            <p:ph type="ftr" sz="quarter" idx="10"/>
          </p:nvPr>
        </p:nvSpPr>
        <p:spPr/>
        <p:txBody>
          <a:bodyPr/>
          <a:lstStyle/>
          <a:p>
            <a:pPr lvl="0"/>
            <a:r>
              <a:rPr lang="en-US"/>
              <a:t>Y.Kondo, SLHiPP09, Lanzhou, China</a:t>
            </a:r>
            <a:endParaRPr lang="en-US" dirty="0"/>
          </a:p>
        </p:txBody>
      </p:sp>
      <p:sp>
        <p:nvSpPr>
          <p:cNvPr id="5" name="4 Marcador de número de diapositiva"/>
          <p:cNvSpPr>
            <a:spLocks noGrp="1"/>
          </p:cNvSpPr>
          <p:nvPr>
            <p:ph type="sldNum" sz="quarter" idx="11"/>
          </p:nvPr>
        </p:nvSpPr>
        <p:spPr/>
        <p:txBody>
          <a:bodyPr/>
          <a:lstStyle/>
          <a:p>
            <a:pPr lvl="0"/>
            <a:fld id="{50626F8A-82F8-4CE3-9388-F498F6B42375}" type="slidenum">
              <a:t>‹#›</a:t>
            </a:fld>
            <a:endParaRPr lang="en-US" dirty="0"/>
          </a:p>
        </p:txBody>
      </p:sp>
    </p:spTree>
    <p:extLst>
      <p:ext uri="{BB962C8B-B14F-4D97-AF65-F5344CB8AC3E}">
        <p14:creationId xmlns:p14="http://schemas.microsoft.com/office/powerpoint/2010/main" val="3057189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pie de página"/>
          <p:cNvSpPr>
            <a:spLocks noGrp="1"/>
          </p:cNvSpPr>
          <p:nvPr>
            <p:ph type="ftr" sz="quarter" idx="10"/>
          </p:nvPr>
        </p:nvSpPr>
        <p:spPr/>
        <p:txBody>
          <a:bodyPr/>
          <a:lstStyle/>
          <a:p>
            <a:pPr lvl="0"/>
            <a:r>
              <a:rPr lang="en-US"/>
              <a:t>Y.Kondo, SLHiPP09, Lanzhou, China</a:t>
            </a:r>
            <a:endParaRPr lang="en-US" dirty="0"/>
          </a:p>
        </p:txBody>
      </p:sp>
      <p:sp>
        <p:nvSpPr>
          <p:cNvPr id="5" name="4 Marcador de número de diapositiva"/>
          <p:cNvSpPr>
            <a:spLocks noGrp="1"/>
          </p:cNvSpPr>
          <p:nvPr>
            <p:ph type="sldNum" sz="quarter" idx="11"/>
          </p:nvPr>
        </p:nvSpPr>
        <p:spPr/>
        <p:txBody>
          <a:bodyPr/>
          <a:lstStyle/>
          <a:p>
            <a:pPr lvl="0"/>
            <a:fld id="{941388EE-76CB-44C7-9483-1D067F3EDEBF}" type="slidenum">
              <a:t>‹#›</a:t>
            </a:fld>
            <a:endParaRPr lang="en-US" dirty="0"/>
          </a:p>
        </p:txBody>
      </p:sp>
    </p:spTree>
    <p:extLst>
      <p:ext uri="{BB962C8B-B14F-4D97-AF65-F5344CB8AC3E}">
        <p14:creationId xmlns:p14="http://schemas.microsoft.com/office/powerpoint/2010/main" val="1304953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840" y="4406863"/>
            <a:ext cx="10362241" cy="1362383"/>
          </a:xfrm>
        </p:spPr>
        <p:txBody>
          <a:bodyPr anchor="t"/>
          <a:lstStyle>
            <a:lvl1pPr algn="l">
              <a:defRPr sz="3629"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840" y="2906225"/>
            <a:ext cx="10362241" cy="1500638"/>
          </a:xfrm>
        </p:spPr>
        <p:txBody>
          <a:bodyPr anchor="b"/>
          <a:lstStyle>
            <a:lvl1pPr marL="0" indent="0">
              <a:buNone/>
              <a:defRPr sz="1814">
                <a:solidFill>
                  <a:schemeClr val="tx1">
                    <a:tint val="75000"/>
                  </a:schemeClr>
                </a:solidFill>
              </a:defRPr>
            </a:lvl1pPr>
            <a:lvl2pPr marL="414772" indent="0">
              <a:buNone/>
              <a:defRPr sz="1633">
                <a:solidFill>
                  <a:schemeClr val="tx1">
                    <a:tint val="75000"/>
                  </a:schemeClr>
                </a:solidFill>
              </a:defRPr>
            </a:lvl2pPr>
            <a:lvl3pPr marL="829544" indent="0">
              <a:buNone/>
              <a:defRPr sz="1452">
                <a:solidFill>
                  <a:schemeClr val="tx1">
                    <a:tint val="75000"/>
                  </a:schemeClr>
                </a:solidFill>
              </a:defRPr>
            </a:lvl3pPr>
            <a:lvl4pPr marL="1244316" indent="0">
              <a:buNone/>
              <a:defRPr sz="1270">
                <a:solidFill>
                  <a:schemeClr val="tx1">
                    <a:tint val="75000"/>
                  </a:schemeClr>
                </a:solidFill>
              </a:defRPr>
            </a:lvl4pPr>
            <a:lvl5pPr marL="1659087" indent="0">
              <a:buNone/>
              <a:defRPr sz="1270">
                <a:solidFill>
                  <a:schemeClr val="tx1">
                    <a:tint val="75000"/>
                  </a:schemeClr>
                </a:solidFill>
              </a:defRPr>
            </a:lvl5pPr>
            <a:lvl6pPr marL="2073859" indent="0">
              <a:buNone/>
              <a:defRPr sz="1270">
                <a:solidFill>
                  <a:schemeClr val="tx1">
                    <a:tint val="75000"/>
                  </a:schemeClr>
                </a:solidFill>
              </a:defRPr>
            </a:lvl6pPr>
            <a:lvl7pPr marL="2488631" indent="0">
              <a:buNone/>
              <a:defRPr sz="1270">
                <a:solidFill>
                  <a:schemeClr val="tx1">
                    <a:tint val="75000"/>
                  </a:schemeClr>
                </a:solidFill>
              </a:defRPr>
            </a:lvl7pPr>
            <a:lvl8pPr marL="2903403" indent="0">
              <a:buNone/>
              <a:defRPr sz="1270">
                <a:solidFill>
                  <a:schemeClr val="tx1">
                    <a:tint val="75000"/>
                  </a:schemeClr>
                </a:solidFill>
              </a:defRPr>
            </a:lvl8pPr>
            <a:lvl9pPr marL="3318175" indent="0">
              <a:buNone/>
              <a:defRPr sz="1270">
                <a:solidFill>
                  <a:schemeClr val="tx1">
                    <a:tint val="75000"/>
                  </a:schemeClr>
                </a:solidFill>
              </a:defRPr>
            </a:lvl9pPr>
          </a:lstStyle>
          <a:p>
            <a:pPr lvl="0"/>
            <a:r>
              <a:rPr lang="es-ES"/>
              <a:t>Haga clic para modificar el estilo de texto del patrón</a:t>
            </a:r>
          </a:p>
        </p:txBody>
      </p:sp>
      <p:sp>
        <p:nvSpPr>
          <p:cNvPr id="4" name="3 Marcador de pie de página"/>
          <p:cNvSpPr>
            <a:spLocks noGrp="1"/>
          </p:cNvSpPr>
          <p:nvPr>
            <p:ph type="ftr" sz="quarter" idx="10"/>
          </p:nvPr>
        </p:nvSpPr>
        <p:spPr/>
        <p:txBody>
          <a:bodyPr/>
          <a:lstStyle/>
          <a:p>
            <a:pPr lvl="0"/>
            <a:r>
              <a:rPr lang="en-US"/>
              <a:t>Y.Kondo, SLHiPP09, Lanzhou, China</a:t>
            </a:r>
            <a:endParaRPr lang="en-US" dirty="0"/>
          </a:p>
        </p:txBody>
      </p:sp>
      <p:sp>
        <p:nvSpPr>
          <p:cNvPr id="5" name="4 Marcador de número de diapositiva"/>
          <p:cNvSpPr>
            <a:spLocks noGrp="1"/>
          </p:cNvSpPr>
          <p:nvPr>
            <p:ph type="sldNum" sz="quarter" idx="11"/>
          </p:nvPr>
        </p:nvSpPr>
        <p:spPr/>
        <p:txBody>
          <a:bodyPr/>
          <a:lstStyle/>
          <a:p>
            <a:pPr lvl="0"/>
            <a:fld id="{D946247E-0C71-4353-A345-34DFB2C8D49B}" type="slidenum">
              <a:t>‹#›</a:t>
            </a:fld>
            <a:endParaRPr lang="en-US" dirty="0"/>
          </a:p>
        </p:txBody>
      </p:sp>
    </p:spTree>
    <p:extLst>
      <p:ext uri="{BB962C8B-B14F-4D97-AF65-F5344CB8AC3E}">
        <p14:creationId xmlns:p14="http://schemas.microsoft.com/office/powerpoint/2010/main" val="1752179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8641" y="1604328"/>
            <a:ext cx="5233920" cy="3738633"/>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026881" y="1604328"/>
            <a:ext cx="5233920" cy="3738633"/>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pie de página"/>
          <p:cNvSpPr>
            <a:spLocks noGrp="1"/>
          </p:cNvSpPr>
          <p:nvPr>
            <p:ph type="ftr" sz="quarter" idx="10"/>
          </p:nvPr>
        </p:nvSpPr>
        <p:spPr/>
        <p:txBody>
          <a:bodyPr/>
          <a:lstStyle/>
          <a:p>
            <a:pPr lvl="0"/>
            <a:r>
              <a:rPr lang="en-US"/>
              <a:t>Y.Kondo, SLHiPP09, Lanzhou, China</a:t>
            </a:r>
            <a:endParaRPr lang="en-US" dirty="0"/>
          </a:p>
        </p:txBody>
      </p:sp>
      <p:sp>
        <p:nvSpPr>
          <p:cNvPr id="6" name="5 Marcador de número de diapositiva"/>
          <p:cNvSpPr>
            <a:spLocks noGrp="1"/>
          </p:cNvSpPr>
          <p:nvPr>
            <p:ph type="sldNum" sz="quarter" idx="11"/>
          </p:nvPr>
        </p:nvSpPr>
        <p:spPr/>
        <p:txBody>
          <a:bodyPr/>
          <a:lstStyle/>
          <a:p>
            <a:pPr lvl="0"/>
            <a:fld id="{53DF0476-07EC-477A-8CEA-7FC9B4983D2F}" type="slidenum">
              <a:t>‹#›</a:t>
            </a:fld>
            <a:endParaRPr lang="en-US" dirty="0"/>
          </a:p>
        </p:txBody>
      </p:sp>
    </p:spTree>
    <p:extLst>
      <p:ext uri="{BB962C8B-B14F-4D97-AF65-F5344CB8AC3E}">
        <p14:creationId xmlns:p14="http://schemas.microsoft.com/office/powerpoint/2010/main" val="4042696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10560" y="275070"/>
            <a:ext cx="10972801" cy="1142039"/>
          </a:xfr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10560" y="1535201"/>
            <a:ext cx="538560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s-ES"/>
              <a:t>Haga clic para modificar el estilo de texto del patrón</a:t>
            </a:r>
          </a:p>
        </p:txBody>
      </p:sp>
      <p:sp>
        <p:nvSpPr>
          <p:cNvPr id="4" name="3 Marcador de contenido"/>
          <p:cNvSpPr>
            <a:spLocks noGrp="1"/>
          </p:cNvSpPr>
          <p:nvPr>
            <p:ph sz="half" idx="2"/>
          </p:nvPr>
        </p:nvSpPr>
        <p:spPr>
          <a:xfrm>
            <a:off x="610560" y="2174628"/>
            <a:ext cx="538560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920" y="1535201"/>
            <a:ext cx="538944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s-ES"/>
              <a:t>Haga clic para modificar el estilo de texto del patrón</a:t>
            </a:r>
          </a:p>
        </p:txBody>
      </p:sp>
      <p:sp>
        <p:nvSpPr>
          <p:cNvPr id="6" name="5 Marcador de contenido"/>
          <p:cNvSpPr>
            <a:spLocks noGrp="1"/>
          </p:cNvSpPr>
          <p:nvPr>
            <p:ph sz="quarter" idx="4"/>
          </p:nvPr>
        </p:nvSpPr>
        <p:spPr>
          <a:xfrm>
            <a:off x="6193920" y="2174628"/>
            <a:ext cx="538944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pie de página"/>
          <p:cNvSpPr>
            <a:spLocks noGrp="1"/>
          </p:cNvSpPr>
          <p:nvPr>
            <p:ph type="ftr" sz="quarter" idx="10"/>
          </p:nvPr>
        </p:nvSpPr>
        <p:spPr/>
        <p:txBody>
          <a:bodyPr/>
          <a:lstStyle/>
          <a:p>
            <a:pPr lvl="0"/>
            <a:r>
              <a:rPr lang="en-US"/>
              <a:t>Y.Kondo, SLHiPP09, Lanzhou, China</a:t>
            </a:r>
            <a:endParaRPr lang="en-US" dirty="0"/>
          </a:p>
        </p:txBody>
      </p:sp>
      <p:sp>
        <p:nvSpPr>
          <p:cNvPr id="8" name="7 Marcador de número de diapositiva"/>
          <p:cNvSpPr>
            <a:spLocks noGrp="1"/>
          </p:cNvSpPr>
          <p:nvPr>
            <p:ph type="sldNum" sz="quarter" idx="11"/>
          </p:nvPr>
        </p:nvSpPr>
        <p:spPr/>
        <p:txBody>
          <a:bodyPr/>
          <a:lstStyle/>
          <a:p>
            <a:pPr lvl="0"/>
            <a:fld id="{70163A8B-C5C3-4522-ACD2-34B4383D7E75}" type="slidenum">
              <a:t>‹#›</a:t>
            </a:fld>
            <a:endParaRPr lang="en-US" dirty="0"/>
          </a:p>
        </p:txBody>
      </p:sp>
    </p:spTree>
    <p:extLst>
      <p:ext uri="{BB962C8B-B14F-4D97-AF65-F5344CB8AC3E}">
        <p14:creationId xmlns:p14="http://schemas.microsoft.com/office/powerpoint/2010/main" val="1763212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pie de página"/>
          <p:cNvSpPr>
            <a:spLocks noGrp="1"/>
          </p:cNvSpPr>
          <p:nvPr>
            <p:ph type="ftr" sz="quarter" idx="10"/>
          </p:nvPr>
        </p:nvSpPr>
        <p:spPr/>
        <p:txBody>
          <a:bodyPr/>
          <a:lstStyle/>
          <a:p>
            <a:pPr lvl="0"/>
            <a:r>
              <a:rPr lang="en-US"/>
              <a:t>Y.Kondo, SLHiPP09, Lanzhou, China</a:t>
            </a:r>
            <a:endParaRPr lang="en-US" dirty="0"/>
          </a:p>
        </p:txBody>
      </p:sp>
      <p:sp>
        <p:nvSpPr>
          <p:cNvPr id="4" name="3 Marcador de número de diapositiva"/>
          <p:cNvSpPr>
            <a:spLocks noGrp="1"/>
          </p:cNvSpPr>
          <p:nvPr>
            <p:ph type="sldNum" sz="quarter" idx="11"/>
          </p:nvPr>
        </p:nvSpPr>
        <p:spPr/>
        <p:txBody>
          <a:bodyPr/>
          <a:lstStyle/>
          <a:p>
            <a:pPr lvl="0"/>
            <a:fld id="{57D1260D-035C-4167-91AE-F9FF971EDFD7}" type="slidenum">
              <a:t>‹#›</a:t>
            </a:fld>
            <a:endParaRPr lang="en-US" dirty="0"/>
          </a:p>
        </p:txBody>
      </p:sp>
    </p:spTree>
    <p:extLst>
      <p:ext uri="{BB962C8B-B14F-4D97-AF65-F5344CB8AC3E}">
        <p14:creationId xmlns:p14="http://schemas.microsoft.com/office/powerpoint/2010/main" val="2030129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E5B39B-5592-4725-B2A3-F41CFA4473F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895DB54-ED40-4CF1-A795-A489E8DE0FF3}"/>
              </a:ext>
            </a:extLst>
          </p:cNvPr>
          <p:cNvSpPr>
            <a:spLocks noGrp="1"/>
          </p:cNvSpPr>
          <p:nvPr>
            <p:ph type="dt" sz="half" idx="10"/>
          </p:nvPr>
        </p:nvSpPr>
        <p:spPr/>
        <p:txBody>
          <a:bodyPr/>
          <a:lstStyle/>
          <a:p>
            <a:r>
              <a:rPr kumimoji="1" lang="en-US" altLang="ja-JP"/>
              <a:t>2019/9/26</a:t>
            </a:r>
            <a:endParaRPr kumimoji="1" lang="ja-JP" altLang="en-US"/>
          </a:p>
        </p:txBody>
      </p:sp>
      <p:sp>
        <p:nvSpPr>
          <p:cNvPr id="4" name="フッター プレースホルダー 3">
            <a:extLst>
              <a:ext uri="{FF2B5EF4-FFF2-40B4-BE49-F238E27FC236}">
                <a16:creationId xmlns:a16="http://schemas.microsoft.com/office/drawing/2014/main" id="{DFB2ACA1-3406-42A7-AAE7-43CD44B1B1D5}"/>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5" name="スライド番号プレースホルダー 4">
            <a:extLst>
              <a:ext uri="{FF2B5EF4-FFF2-40B4-BE49-F238E27FC236}">
                <a16:creationId xmlns:a16="http://schemas.microsoft.com/office/drawing/2014/main" id="{9B59B591-8C86-4D05-854A-A79AD1FC481B}"/>
              </a:ext>
            </a:extLst>
          </p:cNvPr>
          <p:cNvSpPr>
            <a:spLocks noGrp="1"/>
          </p:cNvSpPr>
          <p:nvPr>
            <p:ph type="sldNum" sz="quarter" idx="12"/>
          </p:nvPr>
        </p:nvSpPr>
        <p:spPr/>
        <p:txBody>
          <a:body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4022157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pie de página"/>
          <p:cNvSpPr>
            <a:spLocks noGrp="1"/>
          </p:cNvSpPr>
          <p:nvPr>
            <p:ph type="ftr" sz="quarter" idx="10"/>
          </p:nvPr>
        </p:nvSpPr>
        <p:spPr/>
        <p:txBody>
          <a:bodyPr/>
          <a:lstStyle/>
          <a:p>
            <a:pPr lvl="0"/>
            <a:r>
              <a:rPr lang="en-US"/>
              <a:t>Y.Kondo, SLHiPP09, Lanzhou, China</a:t>
            </a:r>
            <a:endParaRPr lang="en-US" dirty="0"/>
          </a:p>
        </p:txBody>
      </p:sp>
      <p:sp>
        <p:nvSpPr>
          <p:cNvPr id="3" name="2 Marcador de número de diapositiva"/>
          <p:cNvSpPr>
            <a:spLocks noGrp="1"/>
          </p:cNvSpPr>
          <p:nvPr>
            <p:ph type="sldNum" sz="quarter" idx="11"/>
          </p:nvPr>
        </p:nvSpPr>
        <p:spPr/>
        <p:txBody>
          <a:bodyPr/>
          <a:lstStyle/>
          <a:p>
            <a:pPr lvl="0"/>
            <a:fld id="{996B9754-F8B5-470F-B32B-739AEE0C080E}" type="slidenum">
              <a:t>‹#›</a:t>
            </a:fld>
            <a:endParaRPr lang="en-US" dirty="0"/>
          </a:p>
        </p:txBody>
      </p:sp>
    </p:spTree>
    <p:extLst>
      <p:ext uri="{BB962C8B-B14F-4D97-AF65-F5344CB8AC3E}">
        <p14:creationId xmlns:p14="http://schemas.microsoft.com/office/powerpoint/2010/main" val="3405386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10560" y="273629"/>
            <a:ext cx="4010881" cy="1160762"/>
          </a:xfrm>
        </p:spPr>
        <p:txBody>
          <a:bodyPr anchor="b"/>
          <a:lstStyle>
            <a:lvl1pPr algn="l">
              <a:defRPr sz="1814" b="1"/>
            </a:lvl1pPr>
          </a:lstStyle>
          <a:p>
            <a:r>
              <a:rPr lang="es-ES"/>
              <a:t>Haga clic para modificar el estilo de título del patrón</a:t>
            </a:r>
            <a:endParaRPr lang="es-MX"/>
          </a:p>
        </p:txBody>
      </p:sp>
      <p:sp>
        <p:nvSpPr>
          <p:cNvPr id="3" name="2 Marcador de contenido"/>
          <p:cNvSpPr>
            <a:spLocks noGrp="1"/>
          </p:cNvSpPr>
          <p:nvPr>
            <p:ph idx="1"/>
          </p:nvPr>
        </p:nvSpPr>
        <p:spPr>
          <a:xfrm>
            <a:off x="4767361" y="273629"/>
            <a:ext cx="6816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10560" y="1434391"/>
            <a:ext cx="4010881" cy="4692013"/>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s-ES"/>
              <a:t>Haga clic para modificar el estilo de texto del patrón</a:t>
            </a:r>
          </a:p>
        </p:txBody>
      </p:sp>
      <p:sp>
        <p:nvSpPr>
          <p:cNvPr id="5" name="4 Marcador de pie de página"/>
          <p:cNvSpPr>
            <a:spLocks noGrp="1"/>
          </p:cNvSpPr>
          <p:nvPr>
            <p:ph type="ftr" sz="quarter" idx="10"/>
          </p:nvPr>
        </p:nvSpPr>
        <p:spPr/>
        <p:txBody>
          <a:bodyPr/>
          <a:lstStyle/>
          <a:p>
            <a:pPr lvl="0"/>
            <a:r>
              <a:rPr lang="en-US"/>
              <a:t>Y.Kondo, SLHiPP09, Lanzhou, China</a:t>
            </a:r>
            <a:endParaRPr lang="en-US" dirty="0"/>
          </a:p>
        </p:txBody>
      </p:sp>
      <p:sp>
        <p:nvSpPr>
          <p:cNvPr id="6" name="5 Marcador de número de diapositiva"/>
          <p:cNvSpPr>
            <a:spLocks noGrp="1"/>
          </p:cNvSpPr>
          <p:nvPr>
            <p:ph type="sldNum" sz="quarter" idx="11"/>
          </p:nvPr>
        </p:nvSpPr>
        <p:spPr/>
        <p:txBody>
          <a:bodyPr/>
          <a:lstStyle/>
          <a:p>
            <a:pPr lvl="0"/>
            <a:fld id="{F38410E8-6DB7-4DD1-8339-F2CABCC4E71B}" type="slidenum">
              <a:t>‹#›</a:t>
            </a:fld>
            <a:endParaRPr lang="en-US" dirty="0"/>
          </a:p>
        </p:txBody>
      </p:sp>
    </p:spTree>
    <p:extLst>
      <p:ext uri="{BB962C8B-B14F-4D97-AF65-F5344CB8AC3E}">
        <p14:creationId xmlns:p14="http://schemas.microsoft.com/office/powerpoint/2010/main" val="8197013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90401" y="4800025"/>
            <a:ext cx="7315200" cy="567420"/>
          </a:xfrm>
        </p:spPr>
        <p:txBody>
          <a:bodyPr anchor="b"/>
          <a:lstStyle>
            <a:lvl1pPr algn="l">
              <a:defRPr sz="1814"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90401" y="612065"/>
            <a:ext cx="7315200" cy="411595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s-MX" dirty="0"/>
          </a:p>
        </p:txBody>
      </p:sp>
      <p:sp>
        <p:nvSpPr>
          <p:cNvPr id="4" name="3 Marcador de texto"/>
          <p:cNvSpPr>
            <a:spLocks noGrp="1"/>
          </p:cNvSpPr>
          <p:nvPr>
            <p:ph type="body" sz="half" idx="2"/>
          </p:nvPr>
        </p:nvSpPr>
        <p:spPr>
          <a:xfrm>
            <a:off x="2390401" y="5367444"/>
            <a:ext cx="7315200" cy="805044"/>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s-ES"/>
              <a:t>Haga clic para modificar el estilo de texto del patrón</a:t>
            </a:r>
          </a:p>
        </p:txBody>
      </p:sp>
      <p:sp>
        <p:nvSpPr>
          <p:cNvPr id="5" name="4 Marcador de pie de página"/>
          <p:cNvSpPr>
            <a:spLocks noGrp="1"/>
          </p:cNvSpPr>
          <p:nvPr>
            <p:ph type="ftr" sz="quarter" idx="10"/>
          </p:nvPr>
        </p:nvSpPr>
        <p:spPr/>
        <p:txBody>
          <a:bodyPr/>
          <a:lstStyle/>
          <a:p>
            <a:pPr lvl="0"/>
            <a:r>
              <a:rPr lang="en-US"/>
              <a:t>Y.Kondo, SLHiPP09, Lanzhou, China</a:t>
            </a:r>
            <a:endParaRPr lang="en-US" dirty="0"/>
          </a:p>
        </p:txBody>
      </p:sp>
      <p:sp>
        <p:nvSpPr>
          <p:cNvPr id="6" name="5 Marcador de número de diapositiva"/>
          <p:cNvSpPr>
            <a:spLocks noGrp="1"/>
          </p:cNvSpPr>
          <p:nvPr>
            <p:ph type="sldNum" sz="quarter" idx="11"/>
          </p:nvPr>
        </p:nvSpPr>
        <p:spPr/>
        <p:txBody>
          <a:bodyPr/>
          <a:lstStyle/>
          <a:p>
            <a:pPr lvl="0"/>
            <a:fld id="{80B0B95D-8639-43DD-85DD-BF84D1812E5C}" type="slidenum">
              <a:t>‹#›</a:t>
            </a:fld>
            <a:endParaRPr lang="en-US" dirty="0"/>
          </a:p>
        </p:txBody>
      </p:sp>
    </p:spTree>
    <p:extLst>
      <p:ext uri="{BB962C8B-B14F-4D97-AF65-F5344CB8AC3E}">
        <p14:creationId xmlns:p14="http://schemas.microsoft.com/office/powerpoint/2010/main" val="2630028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pie de página"/>
          <p:cNvSpPr>
            <a:spLocks noGrp="1"/>
          </p:cNvSpPr>
          <p:nvPr>
            <p:ph type="ftr" sz="quarter" idx="10"/>
          </p:nvPr>
        </p:nvSpPr>
        <p:spPr/>
        <p:txBody>
          <a:bodyPr/>
          <a:lstStyle/>
          <a:p>
            <a:pPr lvl="0"/>
            <a:r>
              <a:rPr lang="en-US"/>
              <a:t>Y.Kondo, SLHiPP09, Lanzhou, China</a:t>
            </a:r>
            <a:endParaRPr lang="en-US" dirty="0"/>
          </a:p>
        </p:txBody>
      </p:sp>
      <p:sp>
        <p:nvSpPr>
          <p:cNvPr id="5" name="4 Marcador de número de diapositiva"/>
          <p:cNvSpPr>
            <a:spLocks noGrp="1"/>
          </p:cNvSpPr>
          <p:nvPr>
            <p:ph type="sldNum" sz="quarter" idx="11"/>
          </p:nvPr>
        </p:nvSpPr>
        <p:spPr/>
        <p:txBody>
          <a:bodyPr/>
          <a:lstStyle/>
          <a:p>
            <a:pPr lvl="0"/>
            <a:fld id="{71038ED5-AFF0-4E20-A614-A2EC4DC51BFA}" type="slidenum">
              <a:t>‹#›</a:t>
            </a:fld>
            <a:endParaRPr lang="en-US" dirty="0"/>
          </a:p>
        </p:txBody>
      </p:sp>
    </p:spTree>
    <p:extLst>
      <p:ext uri="{BB962C8B-B14F-4D97-AF65-F5344CB8AC3E}">
        <p14:creationId xmlns:p14="http://schemas.microsoft.com/office/powerpoint/2010/main" val="3851231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597760" y="273629"/>
            <a:ext cx="2663041" cy="5069332"/>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8641" y="273629"/>
            <a:ext cx="7804799" cy="506933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pie de página"/>
          <p:cNvSpPr>
            <a:spLocks noGrp="1"/>
          </p:cNvSpPr>
          <p:nvPr>
            <p:ph type="ftr" sz="quarter" idx="10"/>
          </p:nvPr>
        </p:nvSpPr>
        <p:spPr/>
        <p:txBody>
          <a:bodyPr/>
          <a:lstStyle/>
          <a:p>
            <a:pPr lvl="0"/>
            <a:r>
              <a:rPr lang="en-US"/>
              <a:t>Y.Kondo, SLHiPP09, Lanzhou, China</a:t>
            </a:r>
            <a:endParaRPr lang="en-US" dirty="0"/>
          </a:p>
        </p:txBody>
      </p:sp>
      <p:sp>
        <p:nvSpPr>
          <p:cNvPr id="5" name="4 Marcador de número de diapositiva"/>
          <p:cNvSpPr>
            <a:spLocks noGrp="1"/>
          </p:cNvSpPr>
          <p:nvPr>
            <p:ph type="sldNum" sz="quarter" idx="11"/>
          </p:nvPr>
        </p:nvSpPr>
        <p:spPr/>
        <p:txBody>
          <a:bodyPr/>
          <a:lstStyle/>
          <a:p>
            <a:pPr lvl="0"/>
            <a:fld id="{FD36E28B-E30F-40D8-B722-029213820C21}" type="slidenum">
              <a:t>‹#›</a:t>
            </a:fld>
            <a:endParaRPr lang="en-US" dirty="0"/>
          </a:p>
        </p:txBody>
      </p:sp>
    </p:spTree>
    <p:extLst>
      <p:ext uri="{BB962C8B-B14F-4D97-AF65-F5344CB8AC3E}">
        <p14:creationId xmlns:p14="http://schemas.microsoft.com/office/powerpoint/2010/main" val="2902303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6333AC4-E36B-4109-B455-5A74039C66C8}"/>
              </a:ext>
            </a:extLst>
          </p:cNvPr>
          <p:cNvSpPr>
            <a:spLocks noGrp="1"/>
          </p:cNvSpPr>
          <p:nvPr>
            <p:ph type="dt" sz="half" idx="10"/>
          </p:nvPr>
        </p:nvSpPr>
        <p:spPr/>
        <p:txBody>
          <a:bodyPr/>
          <a:lstStyle/>
          <a:p>
            <a:r>
              <a:rPr kumimoji="1" lang="en-US" altLang="ja-JP"/>
              <a:t>2019/9/26</a:t>
            </a:r>
            <a:endParaRPr kumimoji="1" lang="ja-JP" altLang="en-US"/>
          </a:p>
        </p:txBody>
      </p:sp>
      <p:sp>
        <p:nvSpPr>
          <p:cNvPr id="3" name="フッター プレースホルダー 2">
            <a:extLst>
              <a:ext uri="{FF2B5EF4-FFF2-40B4-BE49-F238E27FC236}">
                <a16:creationId xmlns:a16="http://schemas.microsoft.com/office/drawing/2014/main" id="{4D6E3298-F604-4643-B9F2-59E76283E5C3}"/>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4" name="スライド番号プレースホルダー 3">
            <a:extLst>
              <a:ext uri="{FF2B5EF4-FFF2-40B4-BE49-F238E27FC236}">
                <a16:creationId xmlns:a16="http://schemas.microsoft.com/office/drawing/2014/main" id="{367697AE-18DF-4189-A964-3A4909862BCF}"/>
              </a:ext>
            </a:extLst>
          </p:cNvPr>
          <p:cNvSpPr>
            <a:spLocks noGrp="1"/>
          </p:cNvSpPr>
          <p:nvPr>
            <p:ph type="sldNum" sz="quarter" idx="12"/>
          </p:nvPr>
        </p:nvSpPr>
        <p:spPr/>
        <p:txBody>
          <a:body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4120520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3B4E6B-976B-41BF-B83A-731E5C92F91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4C8B3C6-2291-43A4-B56C-A1E3722693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A2E10A9-D49A-456D-98F2-1F9E79FD3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F17E052-2B1B-4FED-8D9A-0F8E21204304}"/>
              </a:ext>
            </a:extLst>
          </p:cNvPr>
          <p:cNvSpPr>
            <a:spLocks noGrp="1"/>
          </p:cNvSpPr>
          <p:nvPr>
            <p:ph type="dt" sz="half" idx="10"/>
          </p:nvPr>
        </p:nvSpPr>
        <p:spPr/>
        <p:txBody>
          <a:bodyPr/>
          <a:lstStyle/>
          <a:p>
            <a:r>
              <a:rPr kumimoji="1" lang="en-US" altLang="ja-JP"/>
              <a:t>2019/9/26</a:t>
            </a:r>
            <a:endParaRPr kumimoji="1" lang="ja-JP" altLang="en-US"/>
          </a:p>
        </p:txBody>
      </p:sp>
      <p:sp>
        <p:nvSpPr>
          <p:cNvPr id="6" name="フッター プレースホルダー 5">
            <a:extLst>
              <a:ext uri="{FF2B5EF4-FFF2-40B4-BE49-F238E27FC236}">
                <a16:creationId xmlns:a16="http://schemas.microsoft.com/office/drawing/2014/main" id="{FEEB703E-A339-481F-BF02-34A63B20EB1D}"/>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7" name="スライド番号プレースホルダー 6">
            <a:extLst>
              <a:ext uri="{FF2B5EF4-FFF2-40B4-BE49-F238E27FC236}">
                <a16:creationId xmlns:a16="http://schemas.microsoft.com/office/drawing/2014/main" id="{01A05CA6-DE61-4E8D-842F-F55A952078DE}"/>
              </a:ext>
            </a:extLst>
          </p:cNvPr>
          <p:cNvSpPr>
            <a:spLocks noGrp="1"/>
          </p:cNvSpPr>
          <p:nvPr>
            <p:ph type="sldNum" sz="quarter" idx="12"/>
          </p:nvPr>
        </p:nvSpPr>
        <p:spPr/>
        <p:txBody>
          <a:body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4258813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8BEB18-AF6A-4806-B222-66FB46CAB91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2DC2117-2FAD-4ADB-8755-86C91586BD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7B29558-4721-4E8E-B77C-D3B041943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3C7AFEB-53B7-400B-9284-F89175B168AD}"/>
              </a:ext>
            </a:extLst>
          </p:cNvPr>
          <p:cNvSpPr>
            <a:spLocks noGrp="1"/>
          </p:cNvSpPr>
          <p:nvPr>
            <p:ph type="dt" sz="half" idx="10"/>
          </p:nvPr>
        </p:nvSpPr>
        <p:spPr/>
        <p:txBody>
          <a:bodyPr/>
          <a:lstStyle/>
          <a:p>
            <a:r>
              <a:rPr kumimoji="1" lang="en-US" altLang="ja-JP"/>
              <a:t>2019/9/26</a:t>
            </a:r>
            <a:endParaRPr kumimoji="1" lang="ja-JP" altLang="en-US"/>
          </a:p>
        </p:txBody>
      </p:sp>
      <p:sp>
        <p:nvSpPr>
          <p:cNvPr id="6" name="フッター プレースホルダー 5">
            <a:extLst>
              <a:ext uri="{FF2B5EF4-FFF2-40B4-BE49-F238E27FC236}">
                <a16:creationId xmlns:a16="http://schemas.microsoft.com/office/drawing/2014/main" id="{A29FDBB3-AFD6-48FD-A344-EA18146A834D}"/>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7" name="スライド番号プレースホルダー 6">
            <a:extLst>
              <a:ext uri="{FF2B5EF4-FFF2-40B4-BE49-F238E27FC236}">
                <a16:creationId xmlns:a16="http://schemas.microsoft.com/office/drawing/2014/main" id="{8C382D30-95E5-4882-9FEC-86B667E1BE05}"/>
              </a:ext>
            </a:extLst>
          </p:cNvPr>
          <p:cNvSpPr>
            <a:spLocks noGrp="1"/>
          </p:cNvSpPr>
          <p:nvPr>
            <p:ph type="sldNum" sz="quarter" idx="12"/>
          </p:nvPr>
        </p:nvSpPr>
        <p:spPr/>
        <p:txBody>
          <a:body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341325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4.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2B15C52-25F0-48A8-AA7B-5BCFA4804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F5AE3A0-976D-4D38-9A19-1E72ED2347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DE24B6-D693-48CB-9960-3C27DECFB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F4A106AF-204B-48C9-9060-73C6879A54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572E75C1-4311-450D-8329-454768E85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D0365-E817-4EF1-9E9A-ACD5F9F23042}" type="slidenum">
              <a:rPr kumimoji="1" lang="ja-JP" altLang="en-US" smtClean="0"/>
              <a:t>‹#›</a:t>
            </a:fld>
            <a:endParaRPr kumimoji="1" lang="ja-JP" altLang="en-US"/>
          </a:p>
        </p:txBody>
      </p:sp>
    </p:spTree>
    <p:extLst>
      <p:ext uri="{BB962C8B-B14F-4D97-AF65-F5344CB8AC3E}">
        <p14:creationId xmlns:p14="http://schemas.microsoft.com/office/powerpoint/2010/main" val="153163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09600" y="277813"/>
            <a:ext cx="10972800" cy="9191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ja-JP" dirty="0" err="1"/>
              <a:t>マスタ</a:t>
            </a:r>
            <a:r>
              <a:rPr lang="en-US" altLang="ja-JP" dirty="0"/>
              <a:t> </a:t>
            </a:r>
            <a:r>
              <a:rPr lang="en-US" altLang="ja-JP" dirty="0" err="1"/>
              <a:t>タイトルの書式設定</a:t>
            </a:r>
            <a:endParaRPr lang="en-US" altLang="ja-JP" dirty="0"/>
          </a:p>
        </p:txBody>
      </p:sp>
      <p:sp>
        <p:nvSpPr>
          <p:cNvPr id="61443" name="Rectangle 3"/>
          <p:cNvSpPr>
            <a:spLocks noGrp="1" noChangeArrowheads="1"/>
          </p:cNvSpPr>
          <p:nvPr>
            <p:ph type="body" idx="1"/>
          </p:nvPr>
        </p:nvSpPr>
        <p:spPr bwMode="auto">
          <a:xfrm>
            <a:off x="609600" y="1341438"/>
            <a:ext cx="10972800" cy="50403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ja-JP" dirty="0" err="1"/>
              <a:t>マスタ</a:t>
            </a:r>
            <a:r>
              <a:rPr lang="en-US" altLang="ja-JP" dirty="0"/>
              <a:t> </a:t>
            </a:r>
            <a:r>
              <a:rPr lang="en-US" altLang="ja-JP" dirty="0" err="1"/>
              <a:t>テキストの書式設定</a:t>
            </a:r>
            <a:endParaRPr lang="en-US" altLang="ja-JP" dirty="0"/>
          </a:p>
          <a:p>
            <a:pPr lvl="1"/>
            <a:r>
              <a:rPr lang="en-US" altLang="ja-JP" dirty="0"/>
              <a:t>第 2 </a:t>
            </a:r>
            <a:r>
              <a:rPr lang="en-US" altLang="ja-JP" dirty="0" err="1"/>
              <a:t>レベル</a:t>
            </a:r>
            <a:endParaRPr lang="en-US" altLang="ja-JP" dirty="0"/>
          </a:p>
          <a:p>
            <a:pPr lvl="2"/>
            <a:r>
              <a:rPr lang="en-US" altLang="ja-JP" dirty="0"/>
              <a:t>第 3 </a:t>
            </a:r>
            <a:r>
              <a:rPr lang="en-US" altLang="ja-JP" dirty="0" err="1"/>
              <a:t>レベル</a:t>
            </a:r>
            <a:endParaRPr lang="en-US" altLang="ja-JP" dirty="0"/>
          </a:p>
          <a:p>
            <a:pPr lvl="3"/>
            <a:r>
              <a:rPr lang="en-US" altLang="ja-JP" dirty="0"/>
              <a:t>第 4 </a:t>
            </a:r>
            <a:r>
              <a:rPr lang="en-US" altLang="ja-JP" dirty="0" err="1"/>
              <a:t>レベル</a:t>
            </a:r>
            <a:endParaRPr lang="en-US" altLang="ja-JP" dirty="0"/>
          </a:p>
          <a:p>
            <a:pPr lvl="4"/>
            <a:r>
              <a:rPr lang="en-US" altLang="ja-JP" dirty="0"/>
              <a:t>第 5 </a:t>
            </a:r>
            <a:r>
              <a:rPr lang="en-US" altLang="ja-JP" dirty="0" err="1"/>
              <a:t>レベル</a:t>
            </a:r>
            <a:endParaRPr lang="en-US" altLang="ja-JP" dirty="0"/>
          </a:p>
        </p:txBody>
      </p:sp>
      <p:sp>
        <p:nvSpPr>
          <p:cNvPr id="61444" name="Rectangle 4"/>
          <p:cNvSpPr>
            <a:spLocks noGrp="1" noChangeArrowheads="1"/>
          </p:cNvSpPr>
          <p:nvPr>
            <p:ph type="dt" sz="half" idx="2"/>
          </p:nvPr>
        </p:nvSpPr>
        <p:spPr bwMode="auto">
          <a:xfrm>
            <a:off x="609601" y="6448426"/>
            <a:ext cx="2186017" cy="2524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kumimoji="0" sz="1400" i="0">
                <a:solidFill>
                  <a:schemeClr val="tx2"/>
                </a:solidFill>
                <a:latin typeface="+mn-lt"/>
              </a:defRPr>
            </a:lvl1pPr>
          </a:lstStyle>
          <a:p>
            <a:r>
              <a:rPr kumimoji="1" lang="en-US" altLang="ja-JP"/>
              <a:t>2019/9/26</a:t>
            </a:r>
            <a:endParaRPr kumimoji="1" lang="ja-JP" altLang="en-US"/>
          </a:p>
        </p:txBody>
      </p:sp>
      <p:sp>
        <p:nvSpPr>
          <p:cNvPr id="61445" name="Rectangle 5"/>
          <p:cNvSpPr>
            <a:spLocks noGrp="1" noChangeArrowheads="1"/>
          </p:cNvSpPr>
          <p:nvPr>
            <p:ph type="ftr" sz="quarter" idx="3"/>
          </p:nvPr>
        </p:nvSpPr>
        <p:spPr bwMode="auto">
          <a:xfrm>
            <a:off x="2446867" y="6453188"/>
            <a:ext cx="7586133" cy="2524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i="0">
                <a:solidFill>
                  <a:schemeClr val="tx2"/>
                </a:solidFill>
                <a:latin typeface="+mn-lt"/>
                <a:ea typeface="+mn-ea"/>
                <a:cs typeface="+mn-cs"/>
              </a:defRPr>
            </a:lvl1pPr>
          </a:lstStyle>
          <a:p>
            <a:r>
              <a:rPr kumimoji="1" lang="en-US" altLang="ja-JP"/>
              <a:t>Y.Kondo, SLHiPP09, Lanzhou, China</a:t>
            </a:r>
            <a:endParaRPr kumimoji="1" lang="ja-JP" altLang="en-US"/>
          </a:p>
        </p:txBody>
      </p:sp>
      <p:sp>
        <p:nvSpPr>
          <p:cNvPr id="61446" name="Rectangle 6"/>
          <p:cNvSpPr>
            <a:spLocks noGrp="1" noChangeArrowheads="1"/>
          </p:cNvSpPr>
          <p:nvPr>
            <p:ph type="sldNum" sz="quarter" idx="4"/>
          </p:nvPr>
        </p:nvSpPr>
        <p:spPr bwMode="auto">
          <a:xfrm>
            <a:off x="10128251" y="6448426"/>
            <a:ext cx="1454149" cy="2524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i="0">
                <a:solidFill>
                  <a:schemeClr val="tx2"/>
                </a:solidFill>
                <a:latin typeface="+mn-lt"/>
              </a:defRPr>
            </a:lvl1pPr>
          </a:lstStyle>
          <a:p>
            <a:fld id="{D2B1F75A-9B78-7E45-9BCA-828C9866AAAA}" type="slidenum">
              <a:rPr kumimoji="1" lang="ja-JP" altLang="en-US" smtClean="0"/>
              <a:pPr/>
              <a:t>‹#›</a:t>
            </a:fld>
            <a:endParaRPr kumimoji="1" lang="ja-JP" altLang="en-US"/>
          </a:p>
        </p:txBody>
      </p:sp>
      <p:sp>
        <p:nvSpPr>
          <p:cNvPr id="61447" name="Freeform 7"/>
          <p:cNvSpPr>
            <a:spLocks noChangeArrowheads="1"/>
          </p:cNvSpPr>
          <p:nvPr/>
        </p:nvSpPr>
        <p:spPr bwMode="auto">
          <a:xfrm>
            <a:off x="508000" y="228600"/>
            <a:ext cx="109728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sz="1800"/>
          </a:p>
        </p:txBody>
      </p:sp>
      <p:sp>
        <p:nvSpPr>
          <p:cNvPr id="61448" name="Line 8"/>
          <p:cNvSpPr>
            <a:spLocks noChangeShapeType="1"/>
          </p:cNvSpPr>
          <p:nvPr/>
        </p:nvSpPr>
        <p:spPr bwMode="auto">
          <a:xfrm>
            <a:off x="609600" y="6453188"/>
            <a:ext cx="109728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sz="1800"/>
          </a:p>
        </p:txBody>
      </p:sp>
    </p:spTree>
    <p:extLst>
      <p:ext uri="{BB962C8B-B14F-4D97-AF65-F5344CB8AC3E}">
        <p14:creationId xmlns:p14="http://schemas.microsoft.com/office/powerpoint/2010/main" val="3452044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p:txStyles>
    <p:titleStyle>
      <a:lvl1pPr algn="l" rtl="0" eaLnBrk="1" fontAlgn="base" hangingPunct="1">
        <a:spcBef>
          <a:spcPct val="0"/>
        </a:spcBef>
        <a:spcAft>
          <a:spcPct val="0"/>
        </a:spcAft>
        <a:defRPr kumimoji="1" sz="3200" i="1">
          <a:solidFill>
            <a:schemeClr val="tx2"/>
          </a:solidFill>
          <a:latin typeface="+mj-lt"/>
          <a:ea typeface="+mj-ea"/>
          <a:cs typeface="+mj-cs"/>
        </a:defRPr>
      </a:lvl1pPr>
      <a:lvl2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2pPr>
      <a:lvl3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3pPr>
      <a:lvl4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4pPr>
      <a:lvl5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5pPr>
      <a:lvl6pPr marL="4572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6pPr>
      <a:lvl7pPr marL="9144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7pPr>
      <a:lvl8pPr marL="13716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8pPr>
      <a:lvl9pPr marL="18288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9pPr>
    </p:titleStyle>
    <p:bodyStyle>
      <a:lvl1pPr marL="342900" indent="-342900" algn="l" rtl="0" eaLnBrk="1" fontAlgn="base" hangingPunct="1">
        <a:spcBef>
          <a:spcPct val="20000"/>
        </a:spcBef>
        <a:spcAft>
          <a:spcPct val="0"/>
        </a:spcAft>
        <a:buClr>
          <a:schemeClr val="accent1"/>
        </a:buClr>
        <a:buSzPct val="65000"/>
        <a:buFont typeface="Wingdings" charset="0"/>
        <a:buChar char="n"/>
        <a:defRPr kumimoji="1"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charset="0"/>
        <a:buChar char="q"/>
        <a:defRPr kumimoji="1" sz="2600">
          <a:solidFill>
            <a:schemeClr val="tx1"/>
          </a:solidFill>
          <a:latin typeface="+mn-lt"/>
          <a:ea typeface="+mn-ea"/>
          <a:cs typeface="+mn-cs"/>
        </a:defRPr>
      </a:lvl2pPr>
      <a:lvl3pPr marL="1022350" indent="-350838" algn="l" rtl="0" eaLnBrk="1" fontAlgn="base" hangingPunct="1">
        <a:spcBef>
          <a:spcPct val="20000"/>
        </a:spcBef>
        <a:spcAft>
          <a:spcPct val="0"/>
        </a:spcAft>
        <a:buClr>
          <a:schemeClr val="accent1"/>
        </a:buClr>
        <a:buSzPct val="65000"/>
        <a:buFont typeface="Wingdings" charset="0"/>
        <a:buChar char="n"/>
        <a:defRPr kumimoji="1" sz="2200">
          <a:solidFill>
            <a:schemeClr val="tx1"/>
          </a:solidFill>
          <a:latin typeface="+mn-lt"/>
          <a:ea typeface="+mn-ea"/>
          <a:cs typeface="+mn-cs"/>
        </a:defRPr>
      </a:lvl3pPr>
      <a:lvl4pPr marL="1339850" indent="-315913" algn="l" rtl="0" eaLnBrk="1" fontAlgn="base" hangingPunct="1">
        <a:spcBef>
          <a:spcPct val="20000"/>
        </a:spcBef>
        <a:spcAft>
          <a:spcPct val="0"/>
        </a:spcAft>
        <a:buClr>
          <a:schemeClr val="accent2"/>
        </a:buClr>
        <a:buSzPct val="70000"/>
        <a:buFont typeface="Wingdings" charset="0"/>
        <a:buChar char="q"/>
        <a:defRPr kumimoji="1" sz="2000">
          <a:solidFill>
            <a:schemeClr val="tx1"/>
          </a:solidFill>
          <a:latin typeface="+mn-lt"/>
          <a:ea typeface="+mn-ea"/>
          <a:cs typeface="+mn-cs"/>
        </a:defRPr>
      </a:lvl4pPr>
      <a:lvl5pPr marL="16811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5pPr>
      <a:lvl6pPr marL="21383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6pPr>
      <a:lvl7pPr marL="25955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7pPr>
      <a:lvl8pPr marL="30527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8pPr>
      <a:lvl9pPr marL="35099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 y="6605588"/>
            <a:ext cx="3994151"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a:solidFill>
                  <a:srgbClr val="3333FF"/>
                </a:solidFill>
                <a:latin typeface="+mj-lt"/>
              </a:defRPr>
            </a:lvl1pPr>
          </a:lstStyle>
          <a:p>
            <a:pPr>
              <a:defRPr/>
            </a:pPr>
            <a:r>
              <a:rPr lang="en-US" altLang="ja-JP"/>
              <a:t>2019/9/26</a:t>
            </a:r>
          </a:p>
        </p:txBody>
      </p:sp>
      <p:sp>
        <p:nvSpPr>
          <p:cNvPr id="1029" name="Rectangle 5"/>
          <p:cNvSpPr>
            <a:spLocks noGrp="1" noChangeArrowheads="1"/>
          </p:cNvSpPr>
          <p:nvPr>
            <p:ph type="ftr" sz="quarter" idx="3"/>
          </p:nvPr>
        </p:nvSpPr>
        <p:spPr bwMode="auto">
          <a:xfrm>
            <a:off x="4163484" y="6605588"/>
            <a:ext cx="6220883"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a:solidFill>
                  <a:srgbClr val="3333FF"/>
                </a:solidFill>
                <a:latin typeface="+mj-lt"/>
              </a:defRPr>
            </a:lvl1pPr>
          </a:lstStyle>
          <a:p>
            <a:pPr>
              <a:defRPr/>
            </a:pPr>
            <a:r>
              <a:rPr lang="en-US" altLang="ja-JP"/>
              <a:t>Y.Kondo, SLHiPP09, Lanzhou, China</a:t>
            </a:r>
          </a:p>
        </p:txBody>
      </p:sp>
      <p:sp>
        <p:nvSpPr>
          <p:cNvPr id="1030" name="Rectangle 6"/>
          <p:cNvSpPr>
            <a:spLocks noGrp="1" noChangeArrowheads="1"/>
          </p:cNvSpPr>
          <p:nvPr>
            <p:ph type="sldNum" sz="quarter" idx="4"/>
          </p:nvPr>
        </p:nvSpPr>
        <p:spPr bwMode="auto">
          <a:xfrm>
            <a:off x="10771717" y="6605588"/>
            <a:ext cx="1420283"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3333FF"/>
                </a:solidFill>
                <a:latin typeface="+mj-lt"/>
              </a:defRPr>
            </a:lvl1pPr>
          </a:lstStyle>
          <a:p>
            <a:pPr>
              <a:defRPr/>
            </a:pPr>
            <a:fld id="{FCC43556-EC3C-47B7-8984-A65CD1148DB7}" type="slidenum">
              <a:rPr lang="en-US" altLang="ja-JP"/>
              <a:pPr>
                <a:defRPr/>
              </a:pPr>
              <a:t>‹#›</a:t>
            </a:fld>
            <a:endParaRPr lang="en-US" altLang="ja-JP"/>
          </a:p>
        </p:txBody>
      </p:sp>
    </p:spTree>
    <p:extLst>
      <p:ext uri="{BB962C8B-B14F-4D97-AF65-F5344CB8AC3E}">
        <p14:creationId xmlns:p14="http://schemas.microsoft.com/office/powerpoint/2010/main" val="73680111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hdr="0"/>
  <p:txStyles>
    <p:title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2pPr>
      <a:lvl3pPr algn="l"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3pPr>
      <a:lvl4pPr algn="l"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4pPr>
      <a:lvl5pPr algn="l"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5pPr>
      <a:lvl6pPr marL="457200" algn="l" rtl="0" fontAlgn="base">
        <a:spcBef>
          <a:spcPct val="0"/>
        </a:spcBef>
        <a:spcAft>
          <a:spcPct val="0"/>
        </a:spcAft>
        <a:defRPr kumimoji="1" sz="2800">
          <a:solidFill>
            <a:schemeClr val="tx2"/>
          </a:solidFill>
          <a:latin typeface="Tahoma" pitchFamily="34" charset="0"/>
          <a:ea typeface="ＭＳ Ｐゴシック" pitchFamily="50" charset="-128"/>
        </a:defRPr>
      </a:lvl6pPr>
      <a:lvl7pPr marL="914400" algn="l" rtl="0" fontAlgn="base">
        <a:spcBef>
          <a:spcPct val="0"/>
        </a:spcBef>
        <a:spcAft>
          <a:spcPct val="0"/>
        </a:spcAft>
        <a:defRPr kumimoji="1" sz="2800">
          <a:solidFill>
            <a:schemeClr val="tx2"/>
          </a:solidFill>
          <a:latin typeface="Tahoma" pitchFamily="34" charset="0"/>
          <a:ea typeface="ＭＳ Ｐゴシック" pitchFamily="50" charset="-128"/>
        </a:defRPr>
      </a:lvl7pPr>
      <a:lvl8pPr marL="1371600" algn="l" rtl="0" fontAlgn="base">
        <a:spcBef>
          <a:spcPct val="0"/>
        </a:spcBef>
        <a:spcAft>
          <a:spcPct val="0"/>
        </a:spcAft>
        <a:defRPr kumimoji="1" sz="2800">
          <a:solidFill>
            <a:schemeClr val="tx2"/>
          </a:solidFill>
          <a:latin typeface="Tahoma" pitchFamily="34" charset="0"/>
          <a:ea typeface="ＭＳ Ｐゴシック" pitchFamily="50" charset="-128"/>
        </a:defRPr>
      </a:lvl8pPr>
      <a:lvl9pPr marL="1828800" algn="l" rtl="0" fontAlgn="base">
        <a:spcBef>
          <a:spcPct val="0"/>
        </a:spcBef>
        <a:spcAft>
          <a:spcPct val="0"/>
        </a:spcAft>
        <a:defRPr kumimoji="1" sz="2800">
          <a:solidFill>
            <a:schemeClr val="tx2"/>
          </a:solidFill>
          <a:latin typeface="Tahoma" pitchFamily="34" charset="0"/>
          <a:ea typeface="ＭＳ Ｐゴシック" pitchFamily="50" charset="-128"/>
        </a:defRPr>
      </a:lvl9pPr>
    </p:titleStyle>
    <p:bodyStyle>
      <a:lvl1pPr marL="342900" indent="-342900" algn="l" rtl="0" eaLnBrk="0" fontAlgn="base" hangingPunct="0">
        <a:spcBef>
          <a:spcPct val="20000"/>
        </a:spcBef>
        <a:spcAft>
          <a:spcPct val="0"/>
        </a:spcAft>
        <a:buBlip>
          <a:blip r:embed="rId14"/>
        </a:buBlip>
        <a:defRPr kumimoji="1"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Font typeface="Wingdings" pitchFamily="2" charset="2"/>
        <a:buChar char="p"/>
        <a:defRPr kumimoji="1" sz="2000">
          <a:solidFill>
            <a:schemeClr val="tx1"/>
          </a:solidFill>
          <a:latin typeface="+mn-lt"/>
          <a:ea typeface="+mn-ea"/>
        </a:defRPr>
      </a:lvl2pPr>
      <a:lvl3pPr marL="1143000" indent="-228600" algn="l" rtl="0" eaLnBrk="0" fontAlgn="base" hangingPunct="0">
        <a:spcBef>
          <a:spcPct val="20000"/>
        </a:spcBef>
        <a:spcAft>
          <a:spcPct val="0"/>
        </a:spcAft>
        <a:buBlip>
          <a:blip r:embed="rId15"/>
        </a:buBlip>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09600" y="277813"/>
            <a:ext cx="10972800" cy="9191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ja-JP" dirty="0" err="1"/>
              <a:t>マスタ</a:t>
            </a:r>
            <a:r>
              <a:rPr lang="en-US" altLang="ja-JP" dirty="0"/>
              <a:t> </a:t>
            </a:r>
            <a:r>
              <a:rPr lang="en-US" altLang="ja-JP" dirty="0" err="1"/>
              <a:t>タイトルの書式設定</a:t>
            </a:r>
            <a:endParaRPr lang="en-US" altLang="ja-JP" dirty="0"/>
          </a:p>
        </p:txBody>
      </p:sp>
      <p:sp>
        <p:nvSpPr>
          <p:cNvPr id="61443" name="Rectangle 3"/>
          <p:cNvSpPr>
            <a:spLocks noGrp="1" noChangeArrowheads="1"/>
          </p:cNvSpPr>
          <p:nvPr>
            <p:ph type="body" idx="1"/>
          </p:nvPr>
        </p:nvSpPr>
        <p:spPr bwMode="auto">
          <a:xfrm>
            <a:off x="609600" y="1341438"/>
            <a:ext cx="10972800" cy="50403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ja-JP" dirty="0" err="1"/>
              <a:t>マスタ</a:t>
            </a:r>
            <a:r>
              <a:rPr lang="en-US" altLang="ja-JP" dirty="0"/>
              <a:t> </a:t>
            </a:r>
            <a:r>
              <a:rPr lang="en-US" altLang="ja-JP" dirty="0" err="1"/>
              <a:t>テキストの書式設定</a:t>
            </a:r>
            <a:endParaRPr lang="en-US" altLang="ja-JP" dirty="0"/>
          </a:p>
          <a:p>
            <a:pPr lvl="1"/>
            <a:r>
              <a:rPr lang="en-US" altLang="ja-JP" dirty="0"/>
              <a:t>第 2 </a:t>
            </a:r>
            <a:r>
              <a:rPr lang="en-US" altLang="ja-JP" dirty="0" err="1"/>
              <a:t>レベル</a:t>
            </a:r>
            <a:endParaRPr lang="en-US" altLang="ja-JP" dirty="0"/>
          </a:p>
          <a:p>
            <a:pPr lvl="2"/>
            <a:r>
              <a:rPr lang="en-US" altLang="ja-JP" dirty="0"/>
              <a:t>第 3 </a:t>
            </a:r>
            <a:r>
              <a:rPr lang="en-US" altLang="ja-JP" dirty="0" err="1"/>
              <a:t>レベル</a:t>
            </a:r>
            <a:endParaRPr lang="en-US" altLang="ja-JP" dirty="0"/>
          </a:p>
          <a:p>
            <a:pPr lvl="3"/>
            <a:r>
              <a:rPr lang="en-US" altLang="ja-JP" dirty="0"/>
              <a:t>第 4 </a:t>
            </a:r>
            <a:r>
              <a:rPr lang="en-US" altLang="ja-JP" dirty="0" err="1"/>
              <a:t>レベル</a:t>
            </a:r>
            <a:endParaRPr lang="en-US" altLang="ja-JP" dirty="0"/>
          </a:p>
          <a:p>
            <a:pPr lvl="4"/>
            <a:r>
              <a:rPr lang="en-US" altLang="ja-JP" dirty="0"/>
              <a:t>第 5 </a:t>
            </a:r>
            <a:r>
              <a:rPr lang="en-US" altLang="ja-JP" dirty="0" err="1"/>
              <a:t>レベル</a:t>
            </a:r>
            <a:endParaRPr lang="en-US" altLang="ja-JP" dirty="0"/>
          </a:p>
        </p:txBody>
      </p:sp>
      <p:sp>
        <p:nvSpPr>
          <p:cNvPr id="61444" name="Rectangle 4"/>
          <p:cNvSpPr>
            <a:spLocks noGrp="1" noChangeArrowheads="1"/>
          </p:cNvSpPr>
          <p:nvPr>
            <p:ph type="dt" sz="half" idx="2"/>
          </p:nvPr>
        </p:nvSpPr>
        <p:spPr bwMode="auto">
          <a:xfrm>
            <a:off x="609601" y="6448426"/>
            <a:ext cx="2186017" cy="2524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kumimoji="0" sz="1400" i="0">
                <a:solidFill>
                  <a:schemeClr val="tx2"/>
                </a:solidFill>
                <a:latin typeface="+mn-lt"/>
              </a:defRPr>
            </a:lvl1pPr>
          </a:lstStyle>
          <a:p>
            <a:r>
              <a:rPr kumimoji="1" lang="en-US" altLang="ja-JP"/>
              <a:t>2019/9/26</a:t>
            </a:r>
            <a:endParaRPr kumimoji="1" lang="ja-JP" altLang="en-US"/>
          </a:p>
        </p:txBody>
      </p:sp>
      <p:sp>
        <p:nvSpPr>
          <p:cNvPr id="61445" name="Rectangle 5"/>
          <p:cNvSpPr>
            <a:spLocks noGrp="1" noChangeArrowheads="1"/>
          </p:cNvSpPr>
          <p:nvPr>
            <p:ph type="ftr" sz="quarter" idx="3"/>
          </p:nvPr>
        </p:nvSpPr>
        <p:spPr bwMode="auto">
          <a:xfrm>
            <a:off x="2446867" y="6453188"/>
            <a:ext cx="7586133" cy="2524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i="0">
                <a:solidFill>
                  <a:schemeClr val="tx2"/>
                </a:solidFill>
                <a:latin typeface="+mn-lt"/>
                <a:ea typeface="+mn-ea"/>
                <a:cs typeface="+mn-cs"/>
              </a:defRPr>
            </a:lvl1pPr>
          </a:lstStyle>
          <a:p>
            <a:r>
              <a:rPr kumimoji="1" lang="en-US" altLang="ja-JP"/>
              <a:t>Y.Kondo, SLHiPP09, Lanzhou, China</a:t>
            </a:r>
            <a:endParaRPr kumimoji="1" lang="ja-JP" altLang="en-US"/>
          </a:p>
        </p:txBody>
      </p:sp>
      <p:sp>
        <p:nvSpPr>
          <p:cNvPr id="61446" name="Rectangle 6"/>
          <p:cNvSpPr>
            <a:spLocks noGrp="1" noChangeArrowheads="1"/>
          </p:cNvSpPr>
          <p:nvPr>
            <p:ph type="sldNum" sz="quarter" idx="4"/>
          </p:nvPr>
        </p:nvSpPr>
        <p:spPr bwMode="auto">
          <a:xfrm>
            <a:off x="10128251" y="6448426"/>
            <a:ext cx="1454149" cy="2524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i="0">
                <a:solidFill>
                  <a:schemeClr val="tx2"/>
                </a:solidFill>
                <a:latin typeface="+mn-lt"/>
              </a:defRPr>
            </a:lvl1pPr>
          </a:lstStyle>
          <a:p>
            <a:fld id="{D2B1F75A-9B78-7E45-9BCA-828C9866AAAA}" type="slidenum">
              <a:rPr kumimoji="1" lang="ja-JP" altLang="en-US" smtClean="0"/>
              <a:pPr/>
              <a:t>‹#›</a:t>
            </a:fld>
            <a:endParaRPr kumimoji="1" lang="ja-JP" altLang="en-US"/>
          </a:p>
        </p:txBody>
      </p:sp>
      <p:sp>
        <p:nvSpPr>
          <p:cNvPr id="61447" name="Freeform 7"/>
          <p:cNvSpPr>
            <a:spLocks noChangeArrowheads="1"/>
          </p:cNvSpPr>
          <p:nvPr/>
        </p:nvSpPr>
        <p:spPr bwMode="auto">
          <a:xfrm>
            <a:off x="508000" y="228600"/>
            <a:ext cx="109728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sz="1800"/>
          </a:p>
        </p:txBody>
      </p:sp>
      <p:sp>
        <p:nvSpPr>
          <p:cNvPr id="61448" name="Line 8"/>
          <p:cNvSpPr>
            <a:spLocks noChangeShapeType="1"/>
          </p:cNvSpPr>
          <p:nvPr/>
        </p:nvSpPr>
        <p:spPr bwMode="auto">
          <a:xfrm>
            <a:off x="609600" y="6453188"/>
            <a:ext cx="109728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sz="1800"/>
          </a:p>
        </p:txBody>
      </p:sp>
    </p:spTree>
    <p:extLst>
      <p:ext uri="{BB962C8B-B14F-4D97-AF65-F5344CB8AC3E}">
        <p14:creationId xmlns:p14="http://schemas.microsoft.com/office/powerpoint/2010/main" val="241435148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p:txStyles>
    <p:titleStyle>
      <a:lvl1pPr algn="l" rtl="0" eaLnBrk="1" fontAlgn="base" hangingPunct="1">
        <a:spcBef>
          <a:spcPct val="0"/>
        </a:spcBef>
        <a:spcAft>
          <a:spcPct val="0"/>
        </a:spcAft>
        <a:defRPr kumimoji="1" sz="3200" i="1">
          <a:solidFill>
            <a:schemeClr val="tx2"/>
          </a:solidFill>
          <a:latin typeface="+mj-lt"/>
          <a:ea typeface="+mj-ea"/>
          <a:cs typeface="+mj-cs"/>
        </a:defRPr>
      </a:lvl1pPr>
      <a:lvl2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2pPr>
      <a:lvl3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3pPr>
      <a:lvl4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4pPr>
      <a:lvl5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5pPr>
      <a:lvl6pPr marL="4572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6pPr>
      <a:lvl7pPr marL="9144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7pPr>
      <a:lvl8pPr marL="13716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8pPr>
      <a:lvl9pPr marL="18288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9pPr>
    </p:titleStyle>
    <p:bodyStyle>
      <a:lvl1pPr marL="342900" indent="-342900" algn="l" rtl="0" eaLnBrk="1" fontAlgn="base" hangingPunct="1">
        <a:spcBef>
          <a:spcPct val="20000"/>
        </a:spcBef>
        <a:spcAft>
          <a:spcPct val="0"/>
        </a:spcAft>
        <a:buClr>
          <a:schemeClr val="accent1"/>
        </a:buClr>
        <a:buSzPct val="65000"/>
        <a:buFont typeface="Wingdings" charset="0"/>
        <a:buChar char="n"/>
        <a:defRPr kumimoji="1"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charset="0"/>
        <a:buChar char="q"/>
        <a:defRPr kumimoji="1" sz="2600">
          <a:solidFill>
            <a:schemeClr val="tx1"/>
          </a:solidFill>
          <a:latin typeface="+mn-lt"/>
          <a:ea typeface="+mn-ea"/>
          <a:cs typeface="+mn-cs"/>
        </a:defRPr>
      </a:lvl2pPr>
      <a:lvl3pPr marL="1022350" indent="-350838" algn="l" rtl="0" eaLnBrk="1" fontAlgn="base" hangingPunct="1">
        <a:spcBef>
          <a:spcPct val="20000"/>
        </a:spcBef>
        <a:spcAft>
          <a:spcPct val="0"/>
        </a:spcAft>
        <a:buClr>
          <a:schemeClr val="accent1"/>
        </a:buClr>
        <a:buSzPct val="65000"/>
        <a:buFont typeface="Wingdings" charset="0"/>
        <a:buChar char="n"/>
        <a:defRPr kumimoji="1" sz="2200">
          <a:solidFill>
            <a:schemeClr val="tx1"/>
          </a:solidFill>
          <a:latin typeface="+mn-lt"/>
          <a:ea typeface="+mn-ea"/>
          <a:cs typeface="+mn-cs"/>
        </a:defRPr>
      </a:lvl3pPr>
      <a:lvl4pPr marL="1339850" indent="-315913" algn="l" rtl="0" eaLnBrk="1" fontAlgn="base" hangingPunct="1">
        <a:spcBef>
          <a:spcPct val="20000"/>
        </a:spcBef>
        <a:spcAft>
          <a:spcPct val="0"/>
        </a:spcAft>
        <a:buClr>
          <a:schemeClr val="accent2"/>
        </a:buClr>
        <a:buSzPct val="70000"/>
        <a:buFont typeface="Wingdings" charset="0"/>
        <a:buChar char="q"/>
        <a:defRPr kumimoji="1" sz="2000">
          <a:solidFill>
            <a:schemeClr val="tx1"/>
          </a:solidFill>
          <a:latin typeface="+mn-lt"/>
          <a:ea typeface="+mn-ea"/>
          <a:cs typeface="+mn-cs"/>
        </a:defRPr>
      </a:lvl4pPr>
      <a:lvl5pPr marL="16811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5pPr>
      <a:lvl6pPr marL="21383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6pPr>
      <a:lvl7pPr marL="25955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7pPr>
      <a:lvl8pPr marL="30527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8pPr>
      <a:lvl9pPr marL="35099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5375130-3C2B-4E2B-9D0F-F4231D01A5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8AAAD36-247F-4F5D-BBD4-73D9C4449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CDD3BB-2B42-438F-8921-0F317F5B10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1B733433-08FC-46B8-A01F-04D44CE676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533F3F75-F038-413F-A59D-284E2021B4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0F8C4-8AA9-476C-A5B9-0CFBC1E55384}" type="slidenum">
              <a:rPr kumimoji="1" lang="ja-JP" altLang="en-US" smtClean="0"/>
              <a:t>‹#›</a:t>
            </a:fld>
            <a:endParaRPr kumimoji="1" lang="ja-JP" altLang="en-US"/>
          </a:p>
        </p:txBody>
      </p:sp>
    </p:spTree>
    <p:extLst>
      <p:ext uri="{BB962C8B-B14F-4D97-AF65-F5344CB8AC3E}">
        <p14:creationId xmlns:p14="http://schemas.microsoft.com/office/powerpoint/2010/main" val="32648070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585" y="260351"/>
            <a:ext cx="11902831" cy="56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268413"/>
            <a:ext cx="10972800"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563849"/>
            <a:ext cx="2006432" cy="2766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ea typeface="ＭＳ Ｐゴシック" pitchFamily="50" charset="-128"/>
                <a:cs typeface="+mn-cs"/>
              </a:defRPr>
            </a:lvl1pPr>
          </a:lstStyle>
          <a:p>
            <a:pPr>
              <a:defRPr/>
            </a:pPr>
            <a:r>
              <a:rPr lang="en-US" altLang="ja-JP"/>
              <a:t>2019/9/26</a:t>
            </a:r>
          </a:p>
        </p:txBody>
      </p:sp>
      <p:sp>
        <p:nvSpPr>
          <p:cNvPr id="1029" name="Rectangle 5"/>
          <p:cNvSpPr>
            <a:spLocks noGrp="1" noChangeArrowheads="1"/>
          </p:cNvSpPr>
          <p:nvPr>
            <p:ph type="ftr" sz="quarter" idx="3"/>
          </p:nvPr>
        </p:nvSpPr>
        <p:spPr bwMode="auto">
          <a:xfrm>
            <a:off x="2511016" y="6597198"/>
            <a:ext cx="8131985" cy="25241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ea typeface="ＭＳ Ｐゴシック" pitchFamily="50" charset="-128"/>
                <a:cs typeface="+mn-cs"/>
              </a:defRPr>
            </a:lvl1pPr>
          </a:lstStyle>
          <a:p>
            <a:pPr>
              <a:defRPr/>
            </a:pPr>
            <a:r>
              <a:rPr lang="en-US" altLang="ja-JP"/>
              <a:t>Y.Kondo, SLHiPP09, Lanzhou, China</a:t>
            </a:r>
            <a:endParaRPr lang="en-US" altLang="ja-JP" dirty="0"/>
          </a:p>
        </p:txBody>
      </p:sp>
      <p:sp>
        <p:nvSpPr>
          <p:cNvPr id="1030" name="Rectangle 6"/>
          <p:cNvSpPr>
            <a:spLocks noGrp="1" noChangeArrowheads="1"/>
          </p:cNvSpPr>
          <p:nvPr>
            <p:ph type="sldNum" sz="quarter" idx="4"/>
          </p:nvPr>
        </p:nvSpPr>
        <p:spPr bwMode="auto">
          <a:xfrm>
            <a:off x="9360878" y="6624638"/>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686BD267-76B1-7940-B542-D13BE0E5DCBD}" type="slidenum">
              <a:rPr lang="en-US" altLang="ja-JP" smtClean="0"/>
              <a:pPr>
                <a:defRPr/>
              </a:pPr>
              <a:t>‹#›</a:t>
            </a:fld>
            <a:r>
              <a:rPr lang="en-US" altLang="ja-JP" dirty="0"/>
              <a:t>/15</a:t>
            </a:r>
          </a:p>
        </p:txBody>
      </p:sp>
      <p:sp>
        <p:nvSpPr>
          <p:cNvPr id="1031" name="Rectangle 11"/>
          <p:cNvSpPr>
            <a:spLocks noChangeArrowheads="1"/>
          </p:cNvSpPr>
          <p:nvPr/>
        </p:nvSpPr>
        <p:spPr bwMode="auto">
          <a:xfrm>
            <a:off x="238370" y="908050"/>
            <a:ext cx="11619524" cy="107950"/>
          </a:xfrm>
          <a:prstGeom prst="rect">
            <a:avLst/>
          </a:prstGeom>
          <a:gradFill rotWithShape="1">
            <a:gsLst>
              <a:gs pos="0">
                <a:srgbClr val="000080"/>
              </a:gs>
              <a:gs pos="100000">
                <a:srgbClr val="99CCFF"/>
              </a:gs>
            </a:gsLst>
            <a:lin ang="0" scaled="1"/>
          </a:gradFill>
          <a:ln>
            <a:noFill/>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endParaRPr lang="ja-JP" altLang="en-US" sz="1800">
              <a:latin typeface="Verdana" pitchFamily="34" charset="0"/>
            </a:endParaRPr>
          </a:p>
        </p:txBody>
      </p:sp>
      <p:pic>
        <p:nvPicPr>
          <p:cNvPr id="1032" name="Picture 13" descr="名称未設定-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886831" y="549276"/>
            <a:ext cx="9710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551272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p:txStyles>
    <p:titleStyle>
      <a:lvl1pPr algn="ctr" rtl="0" eaLnBrk="1" fontAlgn="base" hangingPunct="1">
        <a:spcBef>
          <a:spcPct val="0"/>
        </a:spcBef>
        <a:spcAft>
          <a:spcPct val="0"/>
        </a:spcAft>
        <a:defRPr kumimoji="1" sz="3200">
          <a:solidFill>
            <a:schemeClr val="tx2"/>
          </a:solidFill>
          <a:latin typeface="+mj-lt"/>
          <a:ea typeface="+mj-ea"/>
          <a:cs typeface="ＭＳ Ｐゴシック" charset="0"/>
        </a:defRPr>
      </a:lvl1pPr>
      <a:lvl2pPr algn="ctr" rtl="0" eaLnBrk="1" fontAlgn="base" hangingPunct="1">
        <a:spcBef>
          <a:spcPct val="0"/>
        </a:spcBef>
        <a:spcAft>
          <a:spcPct val="0"/>
        </a:spcAft>
        <a:defRPr kumimoji="1" sz="3200">
          <a:solidFill>
            <a:schemeClr val="tx2"/>
          </a:solidFill>
          <a:latin typeface="Arial Black" pitchFamily="34" charset="0"/>
          <a:ea typeface="ＭＳ Ｐゴシック" pitchFamily="50" charset="-128"/>
          <a:cs typeface="ＭＳ Ｐゴシック" charset="0"/>
        </a:defRPr>
      </a:lvl2pPr>
      <a:lvl3pPr algn="ctr" rtl="0" eaLnBrk="1" fontAlgn="base" hangingPunct="1">
        <a:spcBef>
          <a:spcPct val="0"/>
        </a:spcBef>
        <a:spcAft>
          <a:spcPct val="0"/>
        </a:spcAft>
        <a:defRPr kumimoji="1" sz="3200">
          <a:solidFill>
            <a:schemeClr val="tx2"/>
          </a:solidFill>
          <a:latin typeface="Arial Black" pitchFamily="34" charset="0"/>
          <a:ea typeface="ＭＳ Ｐゴシック" pitchFamily="50" charset="-128"/>
          <a:cs typeface="ＭＳ Ｐゴシック" charset="0"/>
        </a:defRPr>
      </a:lvl3pPr>
      <a:lvl4pPr algn="ctr" rtl="0" eaLnBrk="1" fontAlgn="base" hangingPunct="1">
        <a:spcBef>
          <a:spcPct val="0"/>
        </a:spcBef>
        <a:spcAft>
          <a:spcPct val="0"/>
        </a:spcAft>
        <a:defRPr kumimoji="1" sz="3200">
          <a:solidFill>
            <a:schemeClr val="tx2"/>
          </a:solidFill>
          <a:latin typeface="Arial Black" pitchFamily="34" charset="0"/>
          <a:ea typeface="ＭＳ Ｐゴシック" pitchFamily="50" charset="-128"/>
          <a:cs typeface="ＭＳ Ｐゴシック" charset="0"/>
        </a:defRPr>
      </a:lvl4pPr>
      <a:lvl5pPr algn="ctr" rtl="0" eaLnBrk="1" fontAlgn="base" hangingPunct="1">
        <a:spcBef>
          <a:spcPct val="0"/>
        </a:spcBef>
        <a:spcAft>
          <a:spcPct val="0"/>
        </a:spcAft>
        <a:defRPr kumimoji="1" sz="3200">
          <a:solidFill>
            <a:schemeClr val="tx2"/>
          </a:solidFill>
          <a:latin typeface="Arial Black" pitchFamily="34" charset="0"/>
          <a:ea typeface="ＭＳ Ｐゴシック" pitchFamily="50" charset="-128"/>
          <a:cs typeface="ＭＳ Ｐゴシック" charset="0"/>
        </a:defRPr>
      </a:lvl5pPr>
      <a:lvl6pPr marL="457200" algn="ctr" rtl="0" eaLnBrk="1" fontAlgn="base" hangingPunct="1">
        <a:spcBef>
          <a:spcPct val="0"/>
        </a:spcBef>
        <a:spcAft>
          <a:spcPct val="0"/>
        </a:spcAft>
        <a:defRPr kumimoji="1" sz="3200">
          <a:solidFill>
            <a:schemeClr val="tx2"/>
          </a:solidFill>
          <a:latin typeface="Arial Black" pitchFamily="34" charset="0"/>
          <a:ea typeface="ＭＳ Ｐゴシック" pitchFamily="50" charset="-128"/>
        </a:defRPr>
      </a:lvl6pPr>
      <a:lvl7pPr marL="914400" algn="ctr" rtl="0" eaLnBrk="1" fontAlgn="base" hangingPunct="1">
        <a:spcBef>
          <a:spcPct val="0"/>
        </a:spcBef>
        <a:spcAft>
          <a:spcPct val="0"/>
        </a:spcAft>
        <a:defRPr kumimoji="1" sz="3200">
          <a:solidFill>
            <a:schemeClr val="tx2"/>
          </a:solidFill>
          <a:latin typeface="Arial Black" pitchFamily="34" charset="0"/>
          <a:ea typeface="ＭＳ Ｐゴシック" pitchFamily="50" charset="-128"/>
        </a:defRPr>
      </a:lvl7pPr>
      <a:lvl8pPr marL="1371600" algn="ctr" rtl="0" eaLnBrk="1" fontAlgn="base" hangingPunct="1">
        <a:spcBef>
          <a:spcPct val="0"/>
        </a:spcBef>
        <a:spcAft>
          <a:spcPct val="0"/>
        </a:spcAft>
        <a:defRPr kumimoji="1" sz="3200">
          <a:solidFill>
            <a:schemeClr val="tx2"/>
          </a:solidFill>
          <a:latin typeface="Arial Black" pitchFamily="34" charset="0"/>
          <a:ea typeface="ＭＳ Ｐゴシック" pitchFamily="50" charset="-128"/>
        </a:defRPr>
      </a:lvl8pPr>
      <a:lvl9pPr marL="1828800" algn="ctr" rtl="0" eaLnBrk="1" fontAlgn="base" hangingPunct="1">
        <a:spcBef>
          <a:spcPct val="0"/>
        </a:spcBef>
        <a:spcAft>
          <a:spcPct val="0"/>
        </a:spcAft>
        <a:defRPr kumimoji="1" sz="3200">
          <a:solidFill>
            <a:schemeClr val="tx2"/>
          </a:solidFill>
          <a:latin typeface="Arial Black" pitchFamily="34"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título"/>
          <p:cNvSpPr txBox="1">
            <a:spLocks noGrp="1"/>
          </p:cNvSpPr>
          <p:nvPr>
            <p:ph type="title"/>
          </p:nvPr>
        </p:nvSpPr>
        <p:spPr>
          <a:xfrm>
            <a:off x="608257" y="273679"/>
            <a:ext cx="10652098" cy="905948"/>
          </a:xfrm>
          <a:prstGeom prst="rect">
            <a:avLst/>
          </a:prstGeom>
          <a:noFill/>
          <a:ln>
            <a:noFill/>
          </a:ln>
        </p:spPr>
        <p:txBody>
          <a:bodyPr vert="horz" lIns="0" tIns="0" rIns="0" bIns="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2 Marcador de texto"/>
          <p:cNvSpPr txBox="1">
            <a:spLocks noGrp="1"/>
          </p:cNvSpPr>
          <p:nvPr>
            <p:ph type="body" idx="1"/>
          </p:nvPr>
        </p:nvSpPr>
        <p:spPr>
          <a:xfrm>
            <a:off x="608257" y="1604188"/>
            <a:ext cx="10652098" cy="3738750"/>
          </a:xfrm>
          <a:prstGeom prst="rect">
            <a:avLst/>
          </a:prstGeom>
          <a:noFill/>
          <a:ln>
            <a:noFill/>
          </a:ln>
        </p:spPr>
        <p:txBody>
          <a:bodyPr vert="horz" lIns="0" tIns="24480" rIns="0" bIns="0" anchor="t" anchorCtr="0" compatLnSpc="1"/>
          <a:lstStyle>
            <a:defPPr marL="342720" marR="0" lvl="0" indent="-342720" algn="l" rtl="0" hangingPunct="0">
              <a:lnSpc>
                <a:spcPct val="94000"/>
              </a:lnSpc>
              <a:spcBef>
                <a:spcPts val="1423"/>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US" sz="3200" b="0" i="0" u="none" strike="noStrike" cap="none" baseline="0">
                <a:ln>
                  <a:noFill/>
                </a:ln>
                <a:solidFill>
                  <a:srgbClr val="000000"/>
                </a:solidFill>
                <a:highlight>
                  <a:scrgbClr r="0" g="0" b="0">
                    <a:alpha val="0"/>
                  </a:scrgbClr>
                </a:highlight>
                <a:latin typeface="Arial" pitchFamily="18"/>
                <a:ea typeface="Droid Sans Fallback" pitchFamily="2"/>
                <a:cs typeface="Droid Sans Fallback" pitchFamily="2"/>
              </a:defRPr>
            </a:defPPr>
            <a:lvl1pPr marL="342720" marR="0" lvl="0" indent="-342720" algn="l" rtl="0" hangingPunct="0">
              <a:lnSpc>
                <a:spcPct val="94000"/>
              </a:lnSpc>
              <a:spcBef>
                <a:spcPts val="1423"/>
              </a:spcBef>
              <a:spcAft>
                <a:spcPts val="0"/>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n-US" sz="3200" b="0" i="0" u="none" strike="noStrike" cap="none" baseline="0">
                <a:ln>
                  <a:noFill/>
                </a:ln>
                <a:solidFill>
                  <a:srgbClr val="000000"/>
                </a:solidFill>
                <a:highlight>
                  <a:scrgbClr r="0" g="0" b="0">
                    <a:alpha val="0"/>
                  </a:scrgbClr>
                </a:highlight>
                <a:latin typeface="Arial" pitchFamily="18"/>
                <a:ea typeface="Droid Sans Fallback" pitchFamily="2"/>
                <a:cs typeface="Droid Sans Fallback" pitchFamily="2"/>
              </a:defRPr>
            </a:lvl1pPr>
            <a:lvl2pPr marL="742680" marR="0" lvl="1" indent="-285480" algn="l" rtl="0" hangingPunct="0">
              <a:lnSpc>
                <a:spcPct val="94000"/>
              </a:lnSpc>
              <a:spcBef>
                <a:spcPts val="1137"/>
              </a:spcBef>
              <a:spcAft>
                <a:spcPts val="0"/>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n-US" sz="2800" b="0" i="0" u="none" strike="noStrike" cap="none" baseline="0">
                <a:ln>
                  <a:noFill/>
                </a:ln>
                <a:solidFill>
                  <a:srgbClr val="000000"/>
                </a:solidFill>
                <a:highlight>
                  <a:scrgbClr r="0" g="0" b="0">
                    <a:alpha val="0"/>
                  </a:scrgbClr>
                </a:highlight>
                <a:latin typeface="Arial" pitchFamily="18"/>
                <a:ea typeface="Droid Sans Fallback" pitchFamily="2"/>
                <a:cs typeface="Droid Sans Fallback" pitchFamily="2"/>
              </a:defRPr>
            </a:lvl2pPr>
            <a:lvl3pPr marL="1143000" marR="0" lvl="2" indent="-228600" algn="l" rtl="0" hangingPunct="0">
              <a:lnSpc>
                <a:spcPct val="94000"/>
              </a:lnSpc>
              <a:spcBef>
                <a:spcPts val="848"/>
              </a:spcBef>
              <a:spcAft>
                <a:spcPts val="0"/>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n-US" sz="2400" b="0" i="0" u="none" strike="noStrike" cap="none" baseline="0">
                <a:ln>
                  <a:noFill/>
                </a:ln>
                <a:solidFill>
                  <a:srgbClr val="000000"/>
                </a:solidFill>
                <a:highlight>
                  <a:scrgbClr r="0" g="0" b="0">
                    <a:alpha val="0"/>
                  </a:scrgbClr>
                </a:highlight>
                <a:latin typeface="Arial" pitchFamily="18"/>
                <a:ea typeface="Droid Sans Fallback" pitchFamily="2"/>
                <a:cs typeface="Droid Sans Fallback" pitchFamily="2"/>
              </a:defRPr>
            </a:lvl3pPr>
            <a:lvl4pPr marL="1600199" marR="0" lvl="3" indent="-228600" algn="l" rtl="0" hangingPunct="0">
              <a:lnSpc>
                <a:spcPct val="94000"/>
              </a:lnSpc>
              <a:spcBef>
                <a:spcPts val="573"/>
              </a:spcBef>
              <a:spcAft>
                <a:spcPts val="0"/>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n-US" sz="2000" b="0" i="0" u="none" strike="noStrike" cap="none" baseline="0">
                <a:ln>
                  <a:noFill/>
                </a:ln>
                <a:solidFill>
                  <a:srgbClr val="000000"/>
                </a:solidFill>
                <a:highlight>
                  <a:scrgbClr r="0" g="0" b="0">
                    <a:alpha val="0"/>
                  </a:scrgbClr>
                </a:highlight>
                <a:latin typeface="Arial" pitchFamily="18"/>
                <a:ea typeface="Droid Sans Fallback" pitchFamily="2"/>
                <a:cs typeface="Droid Sans Fallback" pitchFamily="2"/>
              </a:defRPr>
            </a:lvl4pPr>
            <a:lvl5pPr marL="2057400" marR="0" lvl="4" indent="-228600" algn="l" rtl="0" hangingPunct="0">
              <a:lnSpc>
                <a:spcPct val="94000"/>
              </a:lnSpc>
              <a:spcBef>
                <a:spcPts val="286"/>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US" sz="2000" b="0" i="0" u="none" strike="noStrike" cap="none" baseline="0">
                <a:ln>
                  <a:noFill/>
                </a:ln>
                <a:solidFill>
                  <a:srgbClr val="000000"/>
                </a:solidFill>
                <a:highlight>
                  <a:scrgbClr r="0" g="0" b="0">
                    <a:alpha val="0"/>
                  </a:scrgbClr>
                </a:highlight>
                <a:latin typeface="Arial" pitchFamily="18"/>
                <a:ea typeface="Droid Sans Fallback" pitchFamily="2"/>
                <a:cs typeface="Droid Sans Fallback" pitchFamily="2"/>
              </a:defRPr>
            </a:lvl5pPr>
            <a:lvl6pPr marL="2057400" marR="0" lvl="5" indent="-228600" algn="l" rtl="0" hangingPunct="0">
              <a:lnSpc>
                <a:spcPct val="94000"/>
              </a:lnSpc>
              <a:spcBef>
                <a:spcPts val="286"/>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US" sz="2000" b="0" i="0" u="none" strike="noStrike" cap="none" baseline="0">
                <a:ln>
                  <a:noFill/>
                </a:ln>
                <a:solidFill>
                  <a:srgbClr val="000000"/>
                </a:solidFill>
                <a:highlight>
                  <a:scrgbClr r="0" g="0" b="0">
                    <a:alpha val="0"/>
                  </a:scrgbClr>
                </a:highlight>
                <a:latin typeface="Arial" pitchFamily="18"/>
                <a:ea typeface="Droid Sans Fallback" pitchFamily="2"/>
                <a:cs typeface="Droid Sans Fallback" pitchFamily="2"/>
              </a:defRPr>
            </a:lvl6pPr>
            <a:lvl7pPr marL="2057400" marR="0" lvl="6" indent="-228600" algn="l" rtl="0" hangingPunct="0">
              <a:lnSpc>
                <a:spcPct val="94000"/>
              </a:lnSpc>
              <a:spcBef>
                <a:spcPts val="286"/>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US" sz="2000" b="0" i="0" u="none" strike="noStrike" cap="none" baseline="0">
                <a:ln>
                  <a:noFill/>
                </a:ln>
                <a:solidFill>
                  <a:srgbClr val="000000"/>
                </a:solidFill>
                <a:highlight>
                  <a:scrgbClr r="0" g="0" b="0">
                    <a:alpha val="0"/>
                  </a:scrgbClr>
                </a:highlight>
                <a:latin typeface="Arial" pitchFamily="18"/>
                <a:ea typeface="Droid Sans Fallback" pitchFamily="2"/>
                <a:cs typeface="Droid Sans Fallback" pitchFamily="2"/>
              </a:defRPr>
            </a:lvl7pPr>
            <a:lvl8pPr marL="2057400" marR="0" lvl="7" indent="-228600" algn="l" rtl="0" hangingPunct="0">
              <a:lnSpc>
                <a:spcPct val="94000"/>
              </a:lnSpc>
              <a:spcBef>
                <a:spcPts val="286"/>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US" sz="2000" b="0" i="0" u="none" strike="noStrike" cap="none" baseline="0">
                <a:ln>
                  <a:noFill/>
                </a:ln>
                <a:solidFill>
                  <a:srgbClr val="000000"/>
                </a:solidFill>
                <a:highlight>
                  <a:scrgbClr r="0" g="0" b="0">
                    <a:alpha val="0"/>
                  </a:scrgbClr>
                </a:highlight>
                <a:latin typeface="Arial" pitchFamily="18"/>
                <a:ea typeface="Droid Sans Fallback" pitchFamily="2"/>
                <a:cs typeface="Droid Sans Fallback" pitchFamily="2"/>
              </a:defRPr>
            </a:lvl8pPr>
            <a:lvl9pPr marL="2057400" marR="0" lvl="8" indent="-228600" algn="l" rtl="0" hangingPunct="0">
              <a:lnSpc>
                <a:spcPct val="94000"/>
              </a:lnSpc>
              <a:spcBef>
                <a:spcPts val="286"/>
              </a:spcBef>
              <a:spcAft>
                <a:spcPts val="0"/>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n-US" sz="2000" b="0" i="0" u="none" strike="noStrike" cap="none" baseline="0">
                <a:ln>
                  <a:noFill/>
                </a:ln>
                <a:solidFill>
                  <a:srgbClr val="000000"/>
                </a:solidFill>
                <a:highlight>
                  <a:scrgbClr r="0" g="0" b="0">
                    <a:alpha val="0"/>
                  </a:scrgbClr>
                </a:highlight>
                <a:latin typeface="Arial" pitchFamily="18"/>
                <a:ea typeface="Droid Sans Fallback" pitchFamily="2"/>
                <a:cs typeface="Droid Sans Fallback" pitchFamily="2"/>
              </a:defRPr>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pie de página"/>
          <p:cNvSpPr txBox="1">
            <a:spLocks noGrp="1"/>
          </p:cNvSpPr>
          <p:nvPr>
            <p:ph type="ftr" sz="quarter" idx="3"/>
          </p:nvPr>
        </p:nvSpPr>
        <p:spPr>
          <a:xfrm>
            <a:off x="4976640" y="6446144"/>
            <a:ext cx="4350533" cy="233182"/>
          </a:xfrm>
          <a:prstGeom prst="rect">
            <a:avLst/>
          </a:prstGeom>
          <a:noFill/>
          <a:ln>
            <a:noFill/>
          </a:ln>
        </p:spPr>
        <p:txBody>
          <a:bodyPr vert="horz" wrap="square" lIns="0" tIns="0" rIns="0" bIns="0" anchor="t" anchorCtr="0" compatLnSpc="1"/>
          <a:lstStyle>
            <a:lvl1pPr marL="0" marR="0" lvl="0" indent="0" algn="l" rtl="0" hangingPunct="0">
              <a:lnSpc>
                <a:spcPct val="94000"/>
              </a:lnSpc>
              <a:spcBef>
                <a:spcPts val="0"/>
              </a:spcBef>
              <a:spcAft>
                <a:spcPts val="0"/>
              </a:spcAft>
              <a:buNone/>
              <a:tabLst>
                <a:tab pos="0" algn="l"/>
                <a:tab pos="407259" algn="l"/>
                <a:tab pos="814846" algn="l"/>
                <a:tab pos="1222434" algn="l"/>
                <a:tab pos="1630021" algn="l"/>
                <a:tab pos="2037607" algn="l"/>
                <a:tab pos="2445194" algn="l"/>
                <a:tab pos="2852781" algn="l"/>
                <a:tab pos="3260368" algn="l"/>
                <a:tab pos="3667954" algn="l"/>
                <a:tab pos="4075542" algn="l"/>
                <a:tab pos="4483127" algn="l"/>
                <a:tab pos="4890715" algn="l"/>
                <a:tab pos="5298302" algn="l"/>
                <a:tab pos="5705889" algn="l"/>
                <a:tab pos="6113476" algn="l"/>
                <a:tab pos="6521062" algn="l"/>
                <a:tab pos="6928649" algn="l"/>
                <a:tab pos="7336235" algn="l"/>
                <a:tab pos="7743823" algn="l"/>
                <a:tab pos="8151410" algn="l"/>
              </a:tabLst>
              <a:defRPr lang="en-US" sz="1089" b="0" i="0" u="none" strike="noStrike" baseline="0">
                <a:solidFill>
                  <a:srgbClr val="000000"/>
                </a:solidFill>
                <a:latin typeface="Arial" pitchFamily="18"/>
                <a:ea typeface="Droid Sans Fallback" pitchFamily="2"/>
                <a:cs typeface="Droid Sans Fallback" pitchFamily="2"/>
              </a:defRPr>
            </a:lvl1pPr>
          </a:lstStyle>
          <a:p>
            <a:pPr lvl="0"/>
            <a:r>
              <a:rPr lang="en-US"/>
              <a:t>Y.Kondo, SLHiPP09, Lanzhou, China</a:t>
            </a:r>
            <a:endParaRPr lang="en-US" dirty="0"/>
          </a:p>
        </p:txBody>
      </p:sp>
      <p:sp>
        <p:nvSpPr>
          <p:cNvPr id="5" name="4 Marcador de número de diapositiva"/>
          <p:cNvSpPr txBox="1">
            <a:spLocks noGrp="1"/>
          </p:cNvSpPr>
          <p:nvPr>
            <p:ph type="sldNum" sz="quarter" idx="4"/>
          </p:nvPr>
        </p:nvSpPr>
        <p:spPr>
          <a:xfrm>
            <a:off x="11279514" y="6470312"/>
            <a:ext cx="612609" cy="11430"/>
          </a:xfrm>
          <a:prstGeom prst="rect">
            <a:avLst/>
          </a:prstGeom>
          <a:noFill/>
          <a:ln>
            <a:noFill/>
          </a:ln>
        </p:spPr>
        <p:txBody>
          <a:bodyPr vert="horz" wrap="square" lIns="0" tIns="0" rIns="0" bIns="0" anchor="t" anchorCtr="0" compatLnSpc="1"/>
          <a:lstStyle>
            <a:lvl1pPr marL="0" marR="0" lvl="0" indent="0" algn="l" rtl="0" hangingPunct="0">
              <a:lnSpc>
                <a:spcPct val="94000"/>
              </a:lnSpc>
              <a:spcBef>
                <a:spcPts val="0"/>
              </a:spcBef>
              <a:spcAft>
                <a:spcPts val="0"/>
              </a:spcAft>
              <a:buNone/>
              <a:tabLst>
                <a:tab pos="0" algn="l"/>
                <a:tab pos="407259" algn="l"/>
                <a:tab pos="814846" algn="l"/>
                <a:tab pos="1222434" algn="l"/>
                <a:tab pos="1630021" algn="l"/>
                <a:tab pos="2037607" algn="l"/>
                <a:tab pos="2445194" algn="l"/>
                <a:tab pos="2852781" algn="l"/>
                <a:tab pos="3260368" algn="l"/>
                <a:tab pos="3667954" algn="l"/>
                <a:tab pos="4075542" algn="l"/>
                <a:tab pos="4483127" algn="l"/>
                <a:tab pos="4890715" algn="l"/>
                <a:tab pos="5298302" algn="l"/>
                <a:tab pos="5705889" algn="l"/>
                <a:tab pos="6113476" algn="l"/>
                <a:tab pos="6521062" algn="l"/>
                <a:tab pos="6928649" algn="l"/>
                <a:tab pos="7336235" algn="l"/>
                <a:tab pos="7743823" algn="l"/>
                <a:tab pos="8151410" algn="l"/>
              </a:tabLst>
              <a:defRPr lang="en-US" sz="1089" b="0" i="0" u="none" strike="noStrike" baseline="0">
                <a:solidFill>
                  <a:srgbClr val="000000"/>
                </a:solidFill>
                <a:latin typeface="Arial" pitchFamily="18"/>
                <a:ea typeface="Droid Sans Fallback" pitchFamily="2"/>
                <a:cs typeface="Droid Sans Fallback" pitchFamily="2"/>
              </a:defRPr>
            </a:lvl1pPr>
          </a:lstStyle>
          <a:p>
            <a:pPr lvl="0"/>
            <a:fld id="{B7FF646F-046D-4AD4-AD63-3AAEF5A240EC}" type="slidenum">
              <a:t>‹#›</a:t>
            </a:fld>
            <a:endParaRPr lang="en-US" dirty="0"/>
          </a:p>
        </p:txBody>
      </p:sp>
      <p:sp>
        <p:nvSpPr>
          <p:cNvPr id="6" name="5 Forma libre"/>
          <p:cNvSpPr/>
          <p:nvPr/>
        </p:nvSpPr>
        <p:spPr>
          <a:xfrm>
            <a:off x="643089" y="6437326"/>
            <a:ext cx="1678036" cy="24918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81646" tIns="42456" rIns="81646" bIns="42456" anchor="ctr" anchorCtr="0" compatLnSpc="1"/>
          <a:lstStyle/>
          <a:p>
            <a:pPr marL="0" marR="0" lvl="0" indent="0" algn="l" rtl="0" hangingPunct="0">
              <a:lnSpc>
                <a:spcPct val="94000"/>
              </a:lnSpc>
              <a:spcBef>
                <a:spcPts val="0"/>
              </a:spcBef>
              <a:spcAft>
                <a:spcPts val="0"/>
              </a:spcAft>
              <a:buNone/>
              <a:tabLst>
                <a:tab pos="0" algn="l"/>
                <a:tab pos="407259" algn="l"/>
                <a:tab pos="814846" algn="l"/>
                <a:tab pos="1222434" algn="l"/>
                <a:tab pos="1630021" algn="l"/>
                <a:tab pos="2037607" algn="l"/>
                <a:tab pos="2445194" algn="l"/>
                <a:tab pos="2852781" algn="l"/>
                <a:tab pos="3260368" algn="l"/>
                <a:tab pos="3667954" algn="l"/>
                <a:tab pos="4075542" algn="l"/>
                <a:tab pos="4483127" algn="l"/>
                <a:tab pos="4890715" algn="l"/>
                <a:tab pos="5298302" algn="l"/>
                <a:tab pos="5705889" algn="l"/>
                <a:tab pos="6113476" algn="l"/>
                <a:tab pos="6521062" algn="l"/>
                <a:tab pos="6928649" algn="l"/>
                <a:tab pos="7336235" algn="l"/>
                <a:tab pos="7743823" algn="l"/>
                <a:tab pos="8151410" algn="l"/>
              </a:tabLst>
            </a:pPr>
            <a:endParaRPr lang="en-US" sz="1089" b="0" i="0" u="none" strike="noStrike" cap="none" baseline="0" dirty="0">
              <a:ln>
                <a:noFill/>
              </a:ln>
              <a:solidFill>
                <a:srgbClr val="000000"/>
              </a:solidFill>
              <a:latin typeface="Arial" pitchFamily="18"/>
              <a:ea typeface="Droid Sans Fallback" pitchFamily="2"/>
              <a:cs typeface="Droid Sans Fallback" pitchFamily="2"/>
            </a:endParaRPr>
          </a:p>
        </p:txBody>
      </p:sp>
      <p:pic>
        <p:nvPicPr>
          <p:cNvPr id="7" name="6 Imagen"/>
          <p:cNvPicPr>
            <a:picLocks noChangeAspect="1"/>
          </p:cNvPicPr>
          <p:nvPr/>
        </p:nvPicPr>
        <p:blipFill>
          <a:blip r:embed="rId13">
            <a:lum/>
            <a:alphaModFix/>
          </a:blip>
          <a:srcRect/>
          <a:stretch>
            <a:fillRect/>
          </a:stretch>
        </p:blipFill>
        <p:spPr>
          <a:xfrm>
            <a:off x="11266451" y="31679"/>
            <a:ext cx="898669" cy="540172"/>
          </a:xfrm>
          <a:prstGeom prst="rect">
            <a:avLst/>
          </a:prstGeom>
          <a:noFill/>
          <a:ln>
            <a:noFill/>
          </a:ln>
        </p:spPr>
      </p:pic>
      <p:sp>
        <p:nvSpPr>
          <p:cNvPr id="8" name="7 Forma libre"/>
          <p:cNvSpPr/>
          <p:nvPr/>
        </p:nvSpPr>
        <p:spPr>
          <a:xfrm>
            <a:off x="478071" y="6461820"/>
            <a:ext cx="2839689" cy="4725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8165" rIns="0" bIns="0" anchor="t" anchorCtr="0" compatLnSpc="1"/>
          <a:lstStyle/>
          <a:p>
            <a:pPr marL="0" marR="0" lvl="0" indent="0" algn="l" rtl="0" hangingPunct="0">
              <a:lnSpc>
                <a:spcPct val="94000"/>
              </a:lnSpc>
              <a:spcBef>
                <a:spcPts val="0"/>
              </a:spcBef>
              <a:spcAft>
                <a:spcPts val="0"/>
              </a:spcAft>
              <a:buNone/>
              <a:tabLst>
                <a:tab pos="0" algn="l"/>
                <a:tab pos="407259" algn="l"/>
                <a:tab pos="814846" algn="l"/>
                <a:tab pos="1222434" algn="l"/>
                <a:tab pos="1630021" algn="l"/>
                <a:tab pos="2037607" algn="l"/>
                <a:tab pos="2445194" algn="l"/>
                <a:tab pos="2852781" algn="l"/>
                <a:tab pos="3260368" algn="l"/>
                <a:tab pos="3667954" algn="l"/>
                <a:tab pos="4075542" algn="l"/>
                <a:tab pos="4483127" algn="l"/>
                <a:tab pos="4890715" algn="l"/>
                <a:tab pos="5298302" algn="l"/>
                <a:tab pos="5705889" algn="l"/>
                <a:tab pos="6113476" algn="l"/>
                <a:tab pos="6521062" algn="l"/>
                <a:tab pos="6928649" algn="l"/>
                <a:tab pos="7336235" algn="l"/>
                <a:tab pos="7743823" algn="l"/>
                <a:tab pos="8151410" algn="l"/>
              </a:tabLst>
            </a:pPr>
            <a:endParaRPr lang="en-US" sz="1089" b="0" i="0" u="none" strike="noStrike" cap="none" baseline="0" dirty="0">
              <a:ln>
                <a:noFill/>
              </a:ln>
              <a:solidFill>
                <a:srgbClr val="000000"/>
              </a:solidFill>
              <a:latin typeface="Arial" pitchFamily="18"/>
              <a:ea typeface="DejaVu Sans" pitchFamily="2"/>
              <a:cs typeface="DejaVu Sans" pitchFamily="2"/>
            </a:endParaRPr>
          </a:p>
        </p:txBody>
      </p:sp>
      <p:pic>
        <p:nvPicPr>
          <p:cNvPr id="9" name="8 Imagen"/>
          <p:cNvPicPr>
            <a:picLocks noChangeAspect="1"/>
          </p:cNvPicPr>
          <p:nvPr/>
        </p:nvPicPr>
        <p:blipFill>
          <a:blip r:embed="rId14">
            <a:lum/>
            <a:alphaModFix/>
          </a:blip>
          <a:srcRect t="22299" b="21354"/>
          <a:stretch>
            <a:fillRect/>
          </a:stretch>
        </p:blipFill>
        <p:spPr>
          <a:xfrm>
            <a:off x="1" y="0"/>
            <a:ext cx="1058460" cy="516332"/>
          </a:xfrm>
          <a:prstGeom prst="rect">
            <a:avLst/>
          </a:prstGeom>
          <a:noFill/>
          <a:ln>
            <a:noFill/>
          </a:ln>
        </p:spPr>
      </p:pic>
    </p:spTree>
    <p:extLst>
      <p:ext uri="{BB962C8B-B14F-4D97-AF65-F5344CB8AC3E}">
        <p14:creationId xmlns:p14="http://schemas.microsoft.com/office/powerpoint/2010/main" val="394372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p:txStyles>
    <p:titleStyle>
      <a:lvl1pPr marL="0" marR="0" indent="0" algn="ctr" rtl="0" hangingPunct="0">
        <a:lnSpc>
          <a:spcPct val="94000"/>
        </a:lnSpc>
        <a:spcBef>
          <a:spcPts val="0"/>
        </a:spcBef>
        <a:spcAft>
          <a:spcPts val="0"/>
        </a:spcAft>
        <a:tabLst>
          <a:tab pos="0" algn="l"/>
          <a:tab pos="407259" algn="l"/>
          <a:tab pos="814846" algn="l"/>
          <a:tab pos="1222434" algn="l"/>
          <a:tab pos="1630021" algn="l"/>
          <a:tab pos="2037607" algn="l"/>
          <a:tab pos="2445194" algn="l"/>
          <a:tab pos="2852781" algn="l"/>
          <a:tab pos="3260368" algn="l"/>
          <a:tab pos="3667954" algn="l"/>
          <a:tab pos="4075542" algn="l"/>
          <a:tab pos="4483127" algn="l"/>
          <a:tab pos="4890715" algn="l"/>
          <a:tab pos="5298302" algn="l"/>
          <a:tab pos="5705889" algn="l"/>
          <a:tab pos="6113476" algn="l"/>
          <a:tab pos="6521062" algn="l"/>
          <a:tab pos="6928649" algn="l"/>
          <a:tab pos="7336235" algn="l"/>
          <a:tab pos="7743823" algn="l"/>
          <a:tab pos="8151410" algn="l"/>
        </a:tabLst>
        <a:defRPr lang="en-US" sz="3992" b="0" i="0" u="none" strike="noStrike" cap="none" baseline="0">
          <a:ln>
            <a:noFill/>
          </a:ln>
          <a:solidFill>
            <a:srgbClr val="000000"/>
          </a:solidFill>
          <a:highlight>
            <a:scrgbClr r="0" g="0" b="0">
              <a:alpha val="0"/>
            </a:scrgbClr>
          </a:highlight>
          <a:latin typeface="Arial" pitchFamily="18"/>
        </a:defRPr>
      </a:lvl1pPr>
    </p:titleStyle>
    <p:bodyStyle>
      <a:lvl1pPr marL="310916" marR="0" indent="-310916" algn="l" rtl="0" hangingPunct="0">
        <a:lnSpc>
          <a:spcPct val="94000"/>
        </a:lnSpc>
        <a:spcBef>
          <a:spcPts val="1291"/>
        </a:spcBef>
        <a:spcAft>
          <a:spcPts val="0"/>
        </a:spcAft>
        <a:tabLst>
          <a:tab pos="310916" algn="l"/>
          <a:tab pos="407260" algn="l"/>
          <a:tab pos="814847" algn="l"/>
          <a:tab pos="1222434" algn="l"/>
          <a:tab pos="1630021" algn="l"/>
          <a:tab pos="2037607" algn="l"/>
          <a:tab pos="2445194" algn="l"/>
          <a:tab pos="2852781" algn="l"/>
          <a:tab pos="3260367" algn="l"/>
          <a:tab pos="3667955" algn="l"/>
          <a:tab pos="4075541" algn="l"/>
          <a:tab pos="4482802" algn="l"/>
          <a:tab pos="4890389" algn="l"/>
          <a:tab pos="5297975" algn="l"/>
          <a:tab pos="5705562" algn="l"/>
          <a:tab pos="6113148" algn="l"/>
          <a:tab pos="6520736" algn="l"/>
          <a:tab pos="6928322" algn="l"/>
          <a:tab pos="7335910" algn="l"/>
          <a:tab pos="7743496" algn="l"/>
          <a:tab pos="8151083" algn="l"/>
        </a:tabLst>
        <a:defRPr lang="en-US" sz="2903" b="0" i="0" u="none" strike="noStrike" cap="none" baseline="0">
          <a:ln>
            <a:noFill/>
          </a:ln>
          <a:solidFill>
            <a:srgbClr val="000000"/>
          </a:solidFill>
          <a:highlight>
            <a:scrgbClr r="0" g="0" b="0">
              <a:alpha val="0"/>
            </a:scrgbClr>
          </a:highlight>
          <a:latin typeface="Arial" pitchFamily="18"/>
        </a:defRPr>
      </a:lvl1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aitabde/MYRRHA%20Animation_2/MYRRHA_DV-4.avi" TargetMode="External"/><Relationship Id="rId1" Type="http://schemas.openxmlformats.org/officeDocument/2006/relationships/slideLayout" Target="../slideLayouts/slideLayout31.xml"/><Relationship Id="rId6" Type="http://schemas.openxmlformats.org/officeDocument/2006/relationships/image" Target="../media/image35.emf"/><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aitabde/MYRRHA%20Animation_2/MYRRHA_DV-4.avi" TargetMode="External"/><Relationship Id="rId1" Type="http://schemas.openxmlformats.org/officeDocument/2006/relationships/slideLayout" Target="../slideLayouts/slideLayout31.xml"/><Relationship Id="rId6" Type="http://schemas.openxmlformats.org/officeDocument/2006/relationships/image" Target="../media/image35.emf"/><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43.jpe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emf"/><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image" Target="../media/image58.png"/><Relationship Id="rId4" Type="http://schemas.openxmlformats.org/officeDocument/2006/relationships/image" Target="../media/image57.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wm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8.w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E8A810E-8EAA-4807-B16D-DF1D8DB2160E}"/>
              </a:ext>
            </a:extLst>
          </p:cNvPr>
          <p:cNvSpPr txBox="1"/>
          <p:nvPr/>
        </p:nvSpPr>
        <p:spPr>
          <a:xfrm>
            <a:off x="242131" y="3136612"/>
            <a:ext cx="11707738" cy="584775"/>
          </a:xfrm>
          <a:prstGeom prst="rect">
            <a:avLst/>
          </a:prstGeom>
          <a:noFill/>
        </p:spPr>
        <p:txBody>
          <a:bodyPr wrap="square" rtlCol="0">
            <a:spAutoFit/>
          </a:bodyPr>
          <a:lstStyle/>
          <a:p>
            <a:pPr algn="ctr"/>
            <a:r>
              <a:rPr lang="en-US" altLang="ja-JP" sz="3200" b="1" dirty="0"/>
              <a:t>Overview of </a:t>
            </a:r>
            <a:r>
              <a:rPr kumimoji="1" lang="en-US" altLang="ja-JP" sz="3200" b="1" dirty="0"/>
              <a:t>the JAEA-ADS accelerator</a:t>
            </a:r>
            <a:endParaRPr kumimoji="1" lang="ja-JP" altLang="en-US" sz="3200" b="1" dirty="0"/>
          </a:p>
        </p:txBody>
      </p:sp>
      <p:sp>
        <p:nvSpPr>
          <p:cNvPr id="6" name="テキスト ボックス 5">
            <a:extLst>
              <a:ext uri="{FF2B5EF4-FFF2-40B4-BE49-F238E27FC236}">
                <a16:creationId xmlns:a16="http://schemas.microsoft.com/office/drawing/2014/main" id="{2A020810-12BF-473A-A1A2-7994A0AB254B}"/>
              </a:ext>
            </a:extLst>
          </p:cNvPr>
          <p:cNvSpPr txBox="1"/>
          <p:nvPr/>
        </p:nvSpPr>
        <p:spPr>
          <a:xfrm>
            <a:off x="242130" y="4540401"/>
            <a:ext cx="11707737" cy="1200329"/>
          </a:xfrm>
          <a:prstGeom prst="rect">
            <a:avLst/>
          </a:prstGeom>
          <a:noFill/>
        </p:spPr>
        <p:txBody>
          <a:bodyPr wrap="square" rtlCol="0">
            <a:spAutoFit/>
          </a:bodyPr>
          <a:lstStyle/>
          <a:p>
            <a:pPr algn="ctr"/>
            <a:r>
              <a:rPr kumimoji="1" lang="en-US" altLang="ja-JP" b="1" dirty="0"/>
              <a:t>Yasuhiro Kondo, Jun Tamura, Bruce Yee-Rendon, </a:t>
            </a:r>
          </a:p>
          <a:p>
            <a:pPr algn="ctr"/>
            <a:r>
              <a:rPr kumimoji="1" lang="en-US" altLang="ja-JP" b="1" dirty="0"/>
              <a:t>Fujio Maekawa, </a:t>
            </a:r>
            <a:r>
              <a:rPr kumimoji="1" lang="en-US" altLang="ja-JP" b="1" dirty="0" err="1"/>
              <a:t>Shin’ichiro</a:t>
            </a:r>
            <a:r>
              <a:rPr kumimoji="1" lang="en-US" altLang="ja-JP" b="1" dirty="0"/>
              <a:t> </a:t>
            </a:r>
            <a:r>
              <a:rPr kumimoji="1" lang="en-US" altLang="ja-JP" b="1" dirty="0" err="1"/>
              <a:t>Meigo</a:t>
            </a:r>
            <a:r>
              <a:rPr kumimoji="1" lang="en-US" altLang="ja-JP" b="1" dirty="0"/>
              <a:t>, and </a:t>
            </a:r>
            <a:r>
              <a:rPr kumimoji="1" lang="en-US" altLang="ja-JP" b="1" dirty="0" err="1"/>
              <a:t>Hayanori</a:t>
            </a:r>
            <a:r>
              <a:rPr kumimoji="1" lang="en-US" altLang="ja-JP" b="1" dirty="0"/>
              <a:t> Takei</a:t>
            </a:r>
          </a:p>
          <a:p>
            <a:pPr algn="ctr"/>
            <a:endParaRPr kumimoji="1" lang="en-US" altLang="ja-JP" b="1" dirty="0"/>
          </a:p>
          <a:p>
            <a:pPr algn="ctr"/>
            <a:r>
              <a:rPr lang="en-US" altLang="ja-JP" b="1" dirty="0"/>
              <a:t>Japan Atomic Energy Agency (JAEA)</a:t>
            </a:r>
            <a:endParaRPr kumimoji="1" lang="en-US" altLang="ja-JP" b="1" dirty="0"/>
          </a:p>
        </p:txBody>
      </p:sp>
      <p:sp>
        <p:nvSpPr>
          <p:cNvPr id="7" name="スライド番号プレースホルダー 6">
            <a:extLst>
              <a:ext uri="{FF2B5EF4-FFF2-40B4-BE49-F238E27FC236}">
                <a16:creationId xmlns:a16="http://schemas.microsoft.com/office/drawing/2014/main" id="{7C97846A-5028-4F2D-AF9B-5BB5A013963D}"/>
              </a:ext>
            </a:extLst>
          </p:cNvPr>
          <p:cNvSpPr>
            <a:spLocks noGrp="1"/>
          </p:cNvSpPr>
          <p:nvPr>
            <p:ph type="sldNum" sz="quarter" idx="12"/>
          </p:nvPr>
        </p:nvSpPr>
        <p:spPr/>
        <p:txBody>
          <a:bodyPr/>
          <a:lstStyle/>
          <a:p>
            <a:fld id="{E69D0365-E817-4EF1-9E9A-ACD5F9F23042}" type="slidenum">
              <a:rPr kumimoji="1" lang="ja-JP" altLang="en-US" smtClean="0"/>
              <a:t>1</a:t>
            </a:fld>
            <a:endParaRPr kumimoji="1" lang="ja-JP" altLang="en-US"/>
          </a:p>
        </p:txBody>
      </p:sp>
      <p:sp>
        <p:nvSpPr>
          <p:cNvPr id="4" name="日付プレースホルダー 3">
            <a:extLst>
              <a:ext uri="{FF2B5EF4-FFF2-40B4-BE49-F238E27FC236}">
                <a16:creationId xmlns:a16="http://schemas.microsoft.com/office/drawing/2014/main" id="{80A0F2EB-4234-4F3A-A147-8E85C3FAF114}"/>
              </a:ext>
            </a:extLst>
          </p:cNvPr>
          <p:cNvSpPr>
            <a:spLocks noGrp="1"/>
          </p:cNvSpPr>
          <p:nvPr>
            <p:ph type="dt" sz="half" idx="10"/>
          </p:nvPr>
        </p:nvSpPr>
        <p:spPr/>
        <p:txBody>
          <a:bodyPr/>
          <a:lstStyle/>
          <a:p>
            <a:r>
              <a:rPr kumimoji="1" lang="en-US" altLang="ja-JP"/>
              <a:t>2019/9/26</a:t>
            </a:r>
            <a:endParaRPr kumimoji="1" lang="ja-JP" altLang="en-US"/>
          </a:p>
        </p:txBody>
      </p:sp>
      <p:sp>
        <p:nvSpPr>
          <p:cNvPr id="8" name="フッター プレースホルダー 7">
            <a:extLst>
              <a:ext uri="{FF2B5EF4-FFF2-40B4-BE49-F238E27FC236}">
                <a16:creationId xmlns:a16="http://schemas.microsoft.com/office/drawing/2014/main" id="{AB4FA89A-64E3-4546-A8C4-79A96594C694}"/>
              </a:ext>
            </a:extLst>
          </p:cNvPr>
          <p:cNvSpPr>
            <a:spLocks noGrp="1"/>
          </p:cNvSpPr>
          <p:nvPr>
            <p:ph type="ftr" sz="quarter" idx="11"/>
          </p:nvPr>
        </p:nvSpPr>
        <p:spPr/>
        <p:txBody>
          <a:bodyPr/>
          <a:lstStyle/>
          <a:p>
            <a:r>
              <a:rPr kumimoji="1" lang="en-US" altLang="ja-JP"/>
              <a:t>Y.Kondo, SLHiPP09, Lanzhou, China</a:t>
            </a:r>
            <a:endParaRPr kumimoji="1" lang="ja-JP" altLang="en-US"/>
          </a:p>
        </p:txBody>
      </p:sp>
    </p:spTree>
    <p:extLst>
      <p:ext uri="{BB962C8B-B14F-4D97-AF65-F5344CB8AC3E}">
        <p14:creationId xmlns:p14="http://schemas.microsoft.com/office/powerpoint/2010/main" val="1554817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156CB9-108F-4AC1-8702-63B90E723778}"/>
              </a:ext>
            </a:extLst>
          </p:cNvPr>
          <p:cNvSpPr>
            <a:spLocks noGrp="1"/>
          </p:cNvSpPr>
          <p:nvPr>
            <p:ph type="title"/>
          </p:nvPr>
        </p:nvSpPr>
        <p:spPr/>
        <p:txBody>
          <a:bodyPr/>
          <a:lstStyle/>
          <a:p>
            <a:r>
              <a:rPr kumimoji="1" lang="en-US" altLang="ja-JP" dirty="0"/>
              <a:t>SFR development for NSC</a:t>
            </a:r>
            <a:endParaRPr kumimoji="1" lang="ja-JP" altLang="en-US" dirty="0"/>
          </a:p>
        </p:txBody>
      </p:sp>
      <p:sp>
        <p:nvSpPr>
          <p:cNvPr id="3" name="コンテンツ プレースホルダー 2">
            <a:extLst>
              <a:ext uri="{FF2B5EF4-FFF2-40B4-BE49-F238E27FC236}">
                <a16:creationId xmlns:a16="http://schemas.microsoft.com/office/drawing/2014/main" id="{0EFE7EA2-E6AD-4361-B6C7-CCF8BF170A6C}"/>
              </a:ext>
            </a:extLst>
          </p:cNvPr>
          <p:cNvSpPr>
            <a:spLocks noGrp="1"/>
          </p:cNvSpPr>
          <p:nvPr>
            <p:ph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77524ABE-ABCA-46C3-B2B1-8E60C9DBB850}"/>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E4D288D3-D585-49F6-AD18-5FF8B99F884D}"/>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68B2CEA2-5C4B-44EF-A1DD-85DF821121CB}"/>
              </a:ext>
            </a:extLst>
          </p:cNvPr>
          <p:cNvSpPr>
            <a:spLocks noGrp="1"/>
          </p:cNvSpPr>
          <p:nvPr>
            <p:ph type="sldNum" sz="quarter" idx="12"/>
          </p:nvPr>
        </p:nvSpPr>
        <p:spPr/>
        <p:txBody>
          <a:bodyPr/>
          <a:lstStyle/>
          <a:p>
            <a:fld id="{E69D0365-E817-4EF1-9E9A-ACD5F9F23042}" type="slidenum">
              <a:rPr kumimoji="1" lang="ja-JP" altLang="en-US" smtClean="0"/>
              <a:t>10</a:t>
            </a:fld>
            <a:endParaRPr kumimoji="1" lang="ja-JP" altLang="en-US"/>
          </a:p>
        </p:txBody>
      </p:sp>
      <p:sp>
        <p:nvSpPr>
          <p:cNvPr id="11" name="テキスト ボックス 10">
            <a:extLst>
              <a:ext uri="{FF2B5EF4-FFF2-40B4-BE49-F238E27FC236}">
                <a16:creationId xmlns:a16="http://schemas.microsoft.com/office/drawing/2014/main" id="{A8399585-19BD-4F43-8A70-D95CF5773A92}"/>
              </a:ext>
            </a:extLst>
          </p:cNvPr>
          <p:cNvSpPr txBox="1"/>
          <p:nvPr/>
        </p:nvSpPr>
        <p:spPr>
          <a:xfrm>
            <a:off x="9284019" y="6023074"/>
            <a:ext cx="2667718" cy="307777"/>
          </a:xfrm>
          <a:prstGeom prst="rect">
            <a:avLst/>
          </a:prstGeom>
          <a:noFill/>
        </p:spPr>
        <p:txBody>
          <a:bodyPr wrap="none" rtlCol="0">
            <a:spAutoFit/>
          </a:bodyPr>
          <a:lstStyle/>
          <a:p>
            <a:r>
              <a:rPr lang="en-US" altLang="ja-JP" sz="1400" dirty="0"/>
              <a:t>O. Takeda et al, SRF01 PR013</a:t>
            </a:r>
          </a:p>
        </p:txBody>
      </p:sp>
      <p:pic>
        <p:nvPicPr>
          <p:cNvPr id="8" name="図 7">
            <a:extLst>
              <a:ext uri="{FF2B5EF4-FFF2-40B4-BE49-F238E27FC236}">
                <a16:creationId xmlns:a16="http://schemas.microsoft.com/office/drawing/2014/main" id="{860952CC-76DB-4B81-B0D6-D513DC1E2628}"/>
              </a:ext>
            </a:extLst>
          </p:cNvPr>
          <p:cNvPicPr>
            <a:picLocks noChangeAspect="1"/>
          </p:cNvPicPr>
          <p:nvPr/>
        </p:nvPicPr>
        <p:blipFill>
          <a:blip r:embed="rId2"/>
          <a:stretch>
            <a:fillRect/>
          </a:stretch>
        </p:blipFill>
        <p:spPr>
          <a:xfrm>
            <a:off x="1133385" y="1646238"/>
            <a:ext cx="4050205" cy="2217875"/>
          </a:xfrm>
          <a:prstGeom prst="rect">
            <a:avLst/>
          </a:prstGeom>
        </p:spPr>
      </p:pic>
      <p:pic>
        <p:nvPicPr>
          <p:cNvPr id="9" name="図 8">
            <a:extLst>
              <a:ext uri="{FF2B5EF4-FFF2-40B4-BE49-F238E27FC236}">
                <a16:creationId xmlns:a16="http://schemas.microsoft.com/office/drawing/2014/main" id="{4A70950E-BBFA-4B64-8B19-F83208CACF11}"/>
              </a:ext>
            </a:extLst>
          </p:cNvPr>
          <p:cNvPicPr>
            <a:picLocks noChangeAspect="1"/>
          </p:cNvPicPr>
          <p:nvPr/>
        </p:nvPicPr>
        <p:blipFill>
          <a:blip r:embed="rId3"/>
          <a:stretch>
            <a:fillRect/>
          </a:stretch>
        </p:blipFill>
        <p:spPr>
          <a:xfrm>
            <a:off x="992136" y="3999050"/>
            <a:ext cx="3727763" cy="1731795"/>
          </a:xfrm>
          <a:prstGeom prst="rect">
            <a:avLst/>
          </a:prstGeom>
        </p:spPr>
      </p:pic>
      <p:pic>
        <p:nvPicPr>
          <p:cNvPr id="12" name="図 11">
            <a:extLst>
              <a:ext uri="{FF2B5EF4-FFF2-40B4-BE49-F238E27FC236}">
                <a16:creationId xmlns:a16="http://schemas.microsoft.com/office/drawing/2014/main" id="{8254C99D-A002-4F95-84CA-D53E0CB863F9}"/>
              </a:ext>
            </a:extLst>
          </p:cNvPr>
          <p:cNvPicPr>
            <a:picLocks noChangeAspect="1"/>
          </p:cNvPicPr>
          <p:nvPr/>
        </p:nvPicPr>
        <p:blipFill>
          <a:blip r:embed="rId4"/>
          <a:stretch>
            <a:fillRect/>
          </a:stretch>
        </p:blipFill>
        <p:spPr>
          <a:xfrm>
            <a:off x="5781527" y="1501096"/>
            <a:ext cx="5323814" cy="4454510"/>
          </a:xfrm>
          <a:prstGeom prst="rect">
            <a:avLst/>
          </a:prstGeom>
        </p:spPr>
      </p:pic>
      <p:cxnSp>
        <p:nvCxnSpPr>
          <p:cNvPr id="14" name="直線コネクタ 13">
            <a:extLst>
              <a:ext uri="{FF2B5EF4-FFF2-40B4-BE49-F238E27FC236}">
                <a16:creationId xmlns:a16="http://schemas.microsoft.com/office/drawing/2014/main" id="{6D282999-7774-4C07-8B39-94054FB3FF45}"/>
              </a:ext>
            </a:extLst>
          </p:cNvPr>
          <p:cNvCxnSpPr/>
          <p:nvPr/>
        </p:nvCxnSpPr>
        <p:spPr>
          <a:xfrm>
            <a:off x="7968494" y="1785356"/>
            <a:ext cx="0" cy="328728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AD1E7F75-C778-45C0-AE1E-C8BA9C2E76A7}"/>
              </a:ext>
            </a:extLst>
          </p:cNvPr>
          <p:cNvSpPr txBox="1"/>
          <p:nvPr/>
        </p:nvSpPr>
        <p:spPr>
          <a:xfrm>
            <a:off x="8084382" y="4617605"/>
            <a:ext cx="1983235" cy="369332"/>
          </a:xfrm>
          <a:prstGeom prst="rect">
            <a:avLst/>
          </a:prstGeom>
          <a:noFill/>
        </p:spPr>
        <p:txBody>
          <a:bodyPr wrap="none" rtlCol="0">
            <a:spAutoFit/>
          </a:bodyPr>
          <a:lstStyle/>
          <a:p>
            <a:r>
              <a:rPr kumimoji="1" lang="en-US" altLang="ja-JP" dirty="0"/>
              <a:t>Design 16 MV/m</a:t>
            </a:r>
            <a:endParaRPr kumimoji="1" lang="ja-JP" altLang="en-US" dirty="0"/>
          </a:p>
        </p:txBody>
      </p:sp>
    </p:spTree>
    <p:extLst>
      <p:ext uri="{BB962C8B-B14F-4D97-AF65-F5344CB8AC3E}">
        <p14:creationId xmlns:p14="http://schemas.microsoft.com/office/powerpoint/2010/main" val="3485206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28C07-468B-4209-95DD-731D5F610309}"/>
              </a:ext>
            </a:extLst>
          </p:cNvPr>
          <p:cNvSpPr>
            <a:spLocks noGrp="1"/>
          </p:cNvSpPr>
          <p:nvPr>
            <p:ph type="title"/>
          </p:nvPr>
        </p:nvSpPr>
        <p:spPr/>
        <p:txBody>
          <a:bodyPr/>
          <a:lstStyle/>
          <a:p>
            <a:r>
              <a:rPr kumimoji="1" lang="en-US" altLang="ja-JP" dirty="0"/>
              <a:t>JAERI-KEK joint (JKJ) project </a:t>
            </a:r>
            <a:r>
              <a:rPr kumimoji="1" lang="ja-JP" altLang="en-US" dirty="0"/>
              <a:t>→ </a:t>
            </a:r>
            <a:r>
              <a:rPr kumimoji="1" lang="en-US" altLang="ja-JP" dirty="0"/>
              <a:t>J-PARC (2001)</a:t>
            </a:r>
            <a:endParaRPr kumimoji="1" lang="ja-JP" altLang="en-US" dirty="0"/>
          </a:p>
        </p:txBody>
      </p:sp>
      <p:sp>
        <p:nvSpPr>
          <p:cNvPr id="3" name="コンテンツ プレースホルダー 2">
            <a:extLst>
              <a:ext uri="{FF2B5EF4-FFF2-40B4-BE49-F238E27FC236}">
                <a16:creationId xmlns:a16="http://schemas.microsoft.com/office/drawing/2014/main" id="{AC9786C7-600A-4CD3-B7FE-CCAD6063CDB2}"/>
              </a:ext>
            </a:extLst>
          </p:cNvPr>
          <p:cNvSpPr>
            <a:spLocks noGrp="1"/>
          </p:cNvSpPr>
          <p:nvPr>
            <p:ph idx="1"/>
          </p:nvPr>
        </p:nvSpPr>
        <p:spPr/>
        <p:txBody>
          <a:bodyPr/>
          <a:lstStyle/>
          <a:p>
            <a:r>
              <a:rPr kumimoji="1" lang="en-US" altLang="ja-JP" dirty="0"/>
              <a:t>a</a:t>
            </a:r>
            <a:endParaRPr kumimoji="1" lang="ja-JP" altLang="en-US" dirty="0"/>
          </a:p>
        </p:txBody>
      </p:sp>
      <p:sp>
        <p:nvSpPr>
          <p:cNvPr id="4" name="日付プレースホルダー 3">
            <a:extLst>
              <a:ext uri="{FF2B5EF4-FFF2-40B4-BE49-F238E27FC236}">
                <a16:creationId xmlns:a16="http://schemas.microsoft.com/office/drawing/2014/main" id="{38509D7D-7C2E-4067-BAE4-EACFF3906170}"/>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0A9CF479-CCB6-45DC-B989-7FB147131E7D}"/>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37612987-BBA8-45A2-9C02-41FBC992631E}"/>
              </a:ext>
            </a:extLst>
          </p:cNvPr>
          <p:cNvSpPr>
            <a:spLocks noGrp="1"/>
          </p:cNvSpPr>
          <p:nvPr>
            <p:ph type="sldNum" sz="quarter" idx="12"/>
          </p:nvPr>
        </p:nvSpPr>
        <p:spPr/>
        <p:txBody>
          <a:bodyPr/>
          <a:lstStyle/>
          <a:p>
            <a:fld id="{E69D0365-E817-4EF1-9E9A-ACD5F9F23042}" type="slidenum">
              <a:rPr kumimoji="1" lang="ja-JP" altLang="en-US" smtClean="0"/>
              <a:t>11</a:t>
            </a:fld>
            <a:endParaRPr kumimoji="1" lang="ja-JP" altLang="en-US"/>
          </a:p>
        </p:txBody>
      </p:sp>
      <p:pic>
        <p:nvPicPr>
          <p:cNvPr id="8" name="図 7">
            <a:extLst>
              <a:ext uri="{FF2B5EF4-FFF2-40B4-BE49-F238E27FC236}">
                <a16:creationId xmlns:a16="http://schemas.microsoft.com/office/drawing/2014/main" id="{0B3C18B1-4822-472A-96F7-B73593C21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126" y="3739456"/>
            <a:ext cx="2743200" cy="2185988"/>
          </a:xfrm>
          <a:prstGeom prst="rect">
            <a:avLst/>
          </a:prstGeom>
          <a:ln>
            <a:solidFill>
              <a:srgbClr val="00B0F0"/>
            </a:solidFill>
          </a:ln>
        </p:spPr>
      </p:pic>
      <p:pic>
        <p:nvPicPr>
          <p:cNvPr id="23" name="図 22">
            <a:extLst>
              <a:ext uri="{FF2B5EF4-FFF2-40B4-BE49-F238E27FC236}">
                <a16:creationId xmlns:a16="http://schemas.microsoft.com/office/drawing/2014/main" id="{4180E0D4-EF94-4FDB-B9C5-A165F4EA6ED6}"/>
              </a:ext>
            </a:extLst>
          </p:cNvPr>
          <p:cNvPicPr>
            <a:picLocks noChangeAspect="1"/>
          </p:cNvPicPr>
          <p:nvPr/>
        </p:nvPicPr>
        <p:blipFill>
          <a:blip r:embed="rId3"/>
          <a:stretch>
            <a:fillRect/>
          </a:stretch>
        </p:blipFill>
        <p:spPr>
          <a:xfrm>
            <a:off x="552706" y="1690688"/>
            <a:ext cx="5527987" cy="1617862"/>
          </a:xfrm>
          <a:prstGeom prst="rect">
            <a:avLst/>
          </a:prstGeom>
          <a:ln>
            <a:solidFill>
              <a:srgbClr val="00B0F0"/>
            </a:solidFill>
          </a:ln>
        </p:spPr>
      </p:pic>
      <p:pic>
        <p:nvPicPr>
          <p:cNvPr id="25" name="図 24">
            <a:extLst>
              <a:ext uri="{FF2B5EF4-FFF2-40B4-BE49-F238E27FC236}">
                <a16:creationId xmlns:a16="http://schemas.microsoft.com/office/drawing/2014/main" id="{3E4A2B0F-3CA7-4183-B97D-6F7E5C0FD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734" y="2344346"/>
            <a:ext cx="4540560" cy="2708558"/>
          </a:xfrm>
          <a:prstGeom prst="rect">
            <a:avLst/>
          </a:prstGeom>
        </p:spPr>
      </p:pic>
      <p:sp>
        <p:nvSpPr>
          <p:cNvPr id="26" name="矢印: 右 25">
            <a:extLst>
              <a:ext uri="{FF2B5EF4-FFF2-40B4-BE49-F238E27FC236}">
                <a16:creationId xmlns:a16="http://schemas.microsoft.com/office/drawing/2014/main" id="{50FB3A6F-91F6-4A11-BB9C-C1D43FF18F47}"/>
              </a:ext>
            </a:extLst>
          </p:cNvPr>
          <p:cNvSpPr/>
          <p:nvPr/>
        </p:nvSpPr>
        <p:spPr>
          <a:xfrm rot="1858858">
            <a:off x="6274701" y="2812092"/>
            <a:ext cx="645090" cy="319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589A36B7-A3D5-4C1D-B15D-E506D4D59715}"/>
              </a:ext>
            </a:extLst>
          </p:cNvPr>
          <p:cNvSpPr/>
          <p:nvPr/>
        </p:nvSpPr>
        <p:spPr>
          <a:xfrm rot="20145873">
            <a:off x="4929295" y="4185742"/>
            <a:ext cx="2056714" cy="295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D925D9E-5F4B-4781-9BE4-F765784FB20A}"/>
              </a:ext>
            </a:extLst>
          </p:cNvPr>
          <p:cNvSpPr txBox="1"/>
          <p:nvPr/>
        </p:nvSpPr>
        <p:spPr>
          <a:xfrm>
            <a:off x="1460261" y="3329293"/>
            <a:ext cx="4427815" cy="369332"/>
          </a:xfrm>
          <a:prstGeom prst="rect">
            <a:avLst/>
          </a:prstGeom>
          <a:noFill/>
        </p:spPr>
        <p:txBody>
          <a:bodyPr wrap="none" rtlCol="0">
            <a:spAutoFit/>
          </a:bodyPr>
          <a:lstStyle/>
          <a:p>
            <a:r>
              <a:rPr kumimoji="1" lang="en-US" altLang="ja-JP" dirty="0"/>
              <a:t>Neutron Science Project (NSP) @ JAERI</a:t>
            </a:r>
            <a:endParaRPr kumimoji="1" lang="ja-JP" altLang="en-US" dirty="0"/>
          </a:p>
        </p:txBody>
      </p:sp>
      <p:sp>
        <p:nvSpPr>
          <p:cNvPr id="29" name="テキスト ボックス 28">
            <a:extLst>
              <a:ext uri="{FF2B5EF4-FFF2-40B4-BE49-F238E27FC236}">
                <a16:creationId xmlns:a16="http://schemas.microsoft.com/office/drawing/2014/main" id="{DB276C3E-859A-4478-8086-5143D61330B3}"/>
              </a:ext>
            </a:extLst>
          </p:cNvPr>
          <p:cNvSpPr txBox="1"/>
          <p:nvPr/>
        </p:nvSpPr>
        <p:spPr>
          <a:xfrm>
            <a:off x="1355878" y="5968827"/>
            <a:ext cx="4075155" cy="369332"/>
          </a:xfrm>
          <a:prstGeom prst="rect">
            <a:avLst/>
          </a:prstGeom>
          <a:noFill/>
        </p:spPr>
        <p:txBody>
          <a:bodyPr wrap="none" rtlCol="0">
            <a:spAutoFit/>
          </a:bodyPr>
          <a:lstStyle/>
          <a:p>
            <a:r>
              <a:rPr lang="en-US" altLang="ja-JP" dirty="0"/>
              <a:t>Japan Hadron </a:t>
            </a:r>
            <a:r>
              <a:rPr kumimoji="1" lang="en-US" altLang="ja-JP" dirty="0"/>
              <a:t>Project (JHP) @ JAERI</a:t>
            </a:r>
            <a:endParaRPr kumimoji="1" lang="ja-JP" altLang="en-US" dirty="0"/>
          </a:p>
        </p:txBody>
      </p:sp>
      <p:sp>
        <p:nvSpPr>
          <p:cNvPr id="30" name="テキスト ボックス 29">
            <a:extLst>
              <a:ext uri="{FF2B5EF4-FFF2-40B4-BE49-F238E27FC236}">
                <a16:creationId xmlns:a16="http://schemas.microsoft.com/office/drawing/2014/main" id="{6F69E025-A1D4-407A-A376-6C4504CCAD1C}"/>
              </a:ext>
            </a:extLst>
          </p:cNvPr>
          <p:cNvSpPr txBox="1"/>
          <p:nvPr/>
        </p:nvSpPr>
        <p:spPr>
          <a:xfrm>
            <a:off x="7047218" y="5075190"/>
            <a:ext cx="4968027" cy="646331"/>
          </a:xfrm>
          <a:prstGeom prst="rect">
            <a:avLst/>
          </a:prstGeom>
          <a:noFill/>
        </p:spPr>
        <p:txBody>
          <a:bodyPr wrap="none" rtlCol="0">
            <a:spAutoFit/>
          </a:bodyPr>
          <a:lstStyle/>
          <a:p>
            <a:r>
              <a:rPr lang="en-US" altLang="ja-JP" dirty="0"/>
              <a:t>Japan Proton Accelerator Research Complex</a:t>
            </a:r>
            <a:r>
              <a:rPr kumimoji="1" lang="en-US" altLang="ja-JP" dirty="0"/>
              <a:t> </a:t>
            </a:r>
          </a:p>
          <a:p>
            <a:r>
              <a:rPr kumimoji="1" lang="en-US" altLang="ja-JP" dirty="0"/>
              <a:t>(J-PARC) @ JAEA</a:t>
            </a:r>
            <a:endParaRPr kumimoji="1" lang="ja-JP" altLang="en-US" dirty="0"/>
          </a:p>
        </p:txBody>
      </p:sp>
      <p:sp>
        <p:nvSpPr>
          <p:cNvPr id="31" name="テキスト ボックス 30">
            <a:extLst>
              <a:ext uri="{FF2B5EF4-FFF2-40B4-BE49-F238E27FC236}">
                <a16:creationId xmlns:a16="http://schemas.microsoft.com/office/drawing/2014/main" id="{E535DC2D-5C0A-46CF-956D-663DCF7710B6}"/>
              </a:ext>
            </a:extLst>
          </p:cNvPr>
          <p:cNvSpPr txBox="1"/>
          <p:nvPr/>
        </p:nvSpPr>
        <p:spPr>
          <a:xfrm>
            <a:off x="6196912" y="3341024"/>
            <a:ext cx="946093" cy="369332"/>
          </a:xfrm>
          <a:prstGeom prst="rect">
            <a:avLst/>
          </a:prstGeom>
          <a:noFill/>
        </p:spPr>
        <p:txBody>
          <a:bodyPr wrap="none" rtlCol="0">
            <a:spAutoFit/>
          </a:bodyPr>
          <a:lstStyle/>
          <a:p>
            <a:r>
              <a:rPr lang="en-US" altLang="ja-JP" dirty="0"/>
              <a:t>Jointed</a:t>
            </a:r>
            <a:endParaRPr kumimoji="1" lang="ja-JP" altLang="en-US" dirty="0"/>
          </a:p>
        </p:txBody>
      </p:sp>
    </p:spTree>
    <p:extLst>
      <p:ext uri="{BB962C8B-B14F-4D97-AF65-F5344CB8AC3E}">
        <p14:creationId xmlns:p14="http://schemas.microsoft.com/office/powerpoint/2010/main" val="3170690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16436"/>
        </a:solidFill>
        <a:effectLst/>
      </p:bgPr>
    </p:bg>
    <p:spTree>
      <p:nvGrpSpPr>
        <p:cNvPr id="1" name=""/>
        <p:cNvGrpSpPr/>
        <p:nvPr/>
      </p:nvGrpSpPr>
      <p:grpSpPr>
        <a:xfrm>
          <a:off x="0" y="0"/>
          <a:ext cx="0" cy="0"/>
          <a:chOff x="0" y="0"/>
          <a:chExt cx="0" cy="0"/>
        </a:xfrm>
      </p:grpSpPr>
      <p:pic>
        <p:nvPicPr>
          <p:cNvPr id="8" name="コンテンツ プレースホルダー 7">
            <a:extLst>
              <a:ext uri="{FF2B5EF4-FFF2-40B4-BE49-F238E27FC236}">
                <a16:creationId xmlns:a16="http://schemas.microsoft.com/office/drawing/2014/main" id="{CC289CB8-EBBF-4D7B-950C-F9E17DA136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273" b="11727"/>
          <a:stretch/>
        </p:blipFill>
        <p:spPr>
          <a:xfrm>
            <a:off x="0" y="0"/>
            <a:ext cx="12192000" cy="6858000"/>
          </a:xfrm>
        </p:spPr>
      </p:pic>
      <p:sp>
        <p:nvSpPr>
          <p:cNvPr id="4" name="日付プレースホルダー 3">
            <a:extLst>
              <a:ext uri="{FF2B5EF4-FFF2-40B4-BE49-F238E27FC236}">
                <a16:creationId xmlns:a16="http://schemas.microsoft.com/office/drawing/2014/main" id="{FBA040FF-1080-4135-B4BF-7866C8AA94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rPr>
              <a:t>2019/9/26</a:t>
            </a: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A83521A6-823F-4769-BF10-228C83DAF2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rPr>
              <a:t>Y.Kondo, SLHiPP09, Lanzhou, China</a:t>
            </a: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5327E4B5-FC6A-4353-9028-489A521F3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90F8C4-8AA9-476C-A5B9-0CFBC1E55384}"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D694550D-957A-4693-8E10-E4F051C6D0DD}"/>
              </a:ext>
            </a:extLst>
          </p:cNvPr>
          <p:cNvSpPr>
            <a:spLocks noGrp="1"/>
          </p:cNvSpPr>
          <p:nvPr>
            <p:ph type="title"/>
          </p:nvPr>
        </p:nvSpPr>
        <p:spPr>
          <a:xfrm>
            <a:off x="0" y="52251"/>
            <a:ext cx="12096205" cy="2044338"/>
          </a:xfrm>
          <a:effectLst/>
        </p:spPr>
        <p:txBody>
          <a:bodyPr>
            <a:noAutofit/>
          </a:bodyPr>
          <a:lstStyle/>
          <a:p>
            <a:r>
              <a:rPr kumimoji="1" lang="en-US" altLang="ja-JP" sz="4800" dirty="0">
                <a:solidFill>
                  <a:schemeClr val="bg1"/>
                </a:solidFill>
                <a:effectLst>
                  <a:glow rad="127000">
                    <a:schemeClr val="tx1">
                      <a:alpha val="40000"/>
                    </a:schemeClr>
                  </a:glow>
                </a:effectLst>
              </a:rPr>
              <a:t>J-PARC linac </a:t>
            </a:r>
            <a:br>
              <a:rPr kumimoji="1" lang="en-US" altLang="ja-JP" sz="4800" dirty="0">
                <a:solidFill>
                  <a:schemeClr val="bg1"/>
                </a:solidFill>
                <a:effectLst>
                  <a:glow rad="127000">
                    <a:schemeClr val="tx1">
                      <a:alpha val="40000"/>
                    </a:schemeClr>
                  </a:glow>
                </a:effectLst>
              </a:rPr>
            </a:br>
            <a:r>
              <a:rPr kumimoji="1" lang="en-US" altLang="ja-JP" sz="4800" dirty="0">
                <a:solidFill>
                  <a:schemeClr val="bg1"/>
                </a:solidFill>
                <a:effectLst>
                  <a:glow rad="127000">
                    <a:schemeClr val="tx1">
                      <a:alpha val="40000"/>
                    </a:schemeClr>
                  </a:glow>
                </a:effectLst>
              </a:rPr>
              <a:t>	– The last high-</a:t>
            </a:r>
            <a:r>
              <a:rPr lang="en-US" altLang="ja-JP" sz="4800" dirty="0">
                <a:solidFill>
                  <a:schemeClr val="bg1"/>
                </a:solidFill>
                <a:effectLst>
                  <a:glow rad="127000">
                    <a:schemeClr val="tx1">
                      <a:alpha val="40000"/>
                    </a:schemeClr>
                  </a:glow>
                </a:effectLst>
              </a:rPr>
              <a:t>power</a:t>
            </a:r>
            <a:r>
              <a:rPr kumimoji="1" lang="en-US" altLang="ja-JP" sz="4800" dirty="0">
                <a:solidFill>
                  <a:schemeClr val="bg1"/>
                </a:solidFill>
                <a:effectLst>
                  <a:glow rad="127000">
                    <a:schemeClr val="tx1">
                      <a:alpha val="40000"/>
                    </a:schemeClr>
                  </a:glow>
                </a:effectLst>
              </a:rPr>
              <a:t> warm proton linac?</a:t>
            </a:r>
            <a:endParaRPr kumimoji="1" lang="ja-JP" altLang="en-US" sz="4800" dirty="0">
              <a:solidFill>
                <a:schemeClr val="bg1"/>
              </a:solidFill>
              <a:effectLst>
                <a:glow rad="127000">
                  <a:schemeClr val="tx1">
                    <a:alpha val="40000"/>
                  </a:schemeClr>
                </a:glow>
              </a:effectLst>
            </a:endParaRPr>
          </a:p>
        </p:txBody>
      </p:sp>
    </p:spTree>
    <p:extLst>
      <p:ext uri="{BB962C8B-B14F-4D97-AF65-F5344CB8AC3E}">
        <p14:creationId xmlns:p14="http://schemas.microsoft.com/office/powerpoint/2010/main" val="3356760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AF3D4E0-45BB-8441-803B-61B1CAB78218}"/>
              </a:ext>
            </a:extLst>
          </p:cNvPr>
          <p:cNvSpPr>
            <a:spLocks noGrp="1"/>
          </p:cNvSpPr>
          <p:nvPr>
            <p:ph type="sldNum" sz="quarter" idx="12"/>
          </p:nvPr>
        </p:nvSpPr>
        <p:spPr/>
        <p:txBody>
          <a:bodyPr/>
          <a:lstStyle/>
          <a:p>
            <a:pPr defTabSz="457200"/>
            <a:fld id="{D2B1F75A-9B78-7E45-9BCA-828C9866AAAA}" type="slidenum">
              <a:rPr kumimoji="1" lang="ja-JP" altLang="en-US">
                <a:solidFill>
                  <a:srgbClr val="006633"/>
                </a:solidFill>
                <a:latin typeface="Arial"/>
                <a:ea typeface="ＭＳ Ｐゴシック"/>
              </a:rPr>
              <a:pPr defTabSz="457200"/>
              <a:t>13</a:t>
            </a:fld>
            <a:endParaRPr kumimoji="1" lang="ja-JP" altLang="en-US">
              <a:solidFill>
                <a:srgbClr val="006633"/>
              </a:solidFill>
              <a:latin typeface="Arial"/>
              <a:ea typeface="ＭＳ Ｐゴシック"/>
            </a:endParaRPr>
          </a:p>
        </p:txBody>
      </p:sp>
      <p:sp>
        <p:nvSpPr>
          <p:cNvPr id="3" name="日付プレースホルダー 2">
            <a:extLst>
              <a:ext uri="{FF2B5EF4-FFF2-40B4-BE49-F238E27FC236}">
                <a16:creationId xmlns:a16="http://schemas.microsoft.com/office/drawing/2014/main" id="{A20B03DB-EE23-4341-BA66-715060F8B5D6}"/>
              </a:ext>
            </a:extLst>
          </p:cNvPr>
          <p:cNvSpPr>
            <a:spLocks noGrp="1"/>
          </p:cNvSpPr>
          <p:nvPr>
            <p:ph type="dt" sz="half" idx="2"/>
          </p:nvPr>
        </p:nvSpPr>
        <p:spPr/>
        <p:txBody>
          <a:bodyPr/>
          <a:lstStyle/>
          <a:p>
            <a:pPr defTabSz="457200"/>
            <a:r>
              <a:rPr kumimoji="1" lang="en-US" altLang="ja-JP">
                <a:solidFill>
                  <a:srgbClr val="006633"/>
                </a:solidFill>
                <a:latin typeface="Arial"/>
                <a:ea typeface="ＭＳ Ｐゴシック"/>
              </a:rPr>
              <a:t>2019/9/26</a:t>
            </a:r>
            <a:endParaRPr kumimoji="1" lang="ja-JP" altLang="en-US">
              <a:solidFill>
                <a:srgbClr val="006633"/>
              </a:solidFill>
              <a:latin typeface="Arial"/>
              <a:ea typeface="ＭＳ Ｐゴシック"/>
            </a:endParaRPr>
          </a:p>
        </p:txBody>
      </p:sp>
      <p:sp>
        <p:nvSpPr>
          <p:cNvPr id="4" name="フッター プレースホルダー 3">
            <a:extLst>
              <a:ext uri="{FF2B5EF4-FFF2-40B4-BE49-F238E27FC236}">
                <a16:creationId xmlns:a16="http://schemas.microsoft.com/office/drawing/2014/main" id="{B0C5B626-4D34-FA47-A1DC-A24472AF664C}"/>
              </a:ext>
            </a:extLst>
          </p:cNvPr>
          <p:cNvSpPr>
            <a:spLocks noGrp="1"/>
          </p:cNvSpPr>
          <p:nvPr>
            <p:ph type="ftr" sz="quarter" idx="3"/>
          </p:nvPr>
        </p:nvSpPr>
        <p:spPr/>
        <p:txBody>
          <a:bodyPr/>
          <a:lstStyle/>
          <a:p>
            <a:pPr defTabSz="457200"/>
            <a:r>
              <a:rPr kumimoji="1" lang="en-US" altLang="ja-JP">
                <a:solidFill>
                  <a:srgbClr val="006633"/>
                </a:solidFill>
                <a:latin typeface="Arial"/>
                <a:ea typeface="ＭＳ Ｐゴシック"/>
              </a:rPr>
              <a:t>Y.Kondo, SLHiPP09, Lanzhou, China</a:t>
            </a:r>
            <a:endParaRPr kumimoji="1" lang="ja-JP" altLang="en-US">
              <a:solidFill>
                <a:srgbClr val="006633"/>
              </a:solidFill>
              <a:latin typeface="Arial"/>
              <a:ea typeface="ＭＳ Ｐゴシック"/>
            </a:endParaRPr>
          </a:p>
        </p:txBody>
      </p:sp>
      <p:sp>
        <p:nvSpPr>
          <p:cNvPr id="20" name="Rectangle 2">
            <a:extLst>
              <a:ext uri="{FF2B5EF4-FFF2-40B4-BE49-F238E27FC236}">
                <a16:creationId xmlns:a16="http://schemas.microsoft.com/office/drawing/2014/main" id="{5C3DFC47-1A04-3A48-9D0F-D7B3283E048D}"/>
              </a:ext>
            </a:extLst>
          </p:cNvPr>
          <p:cNvSpPr txBox="1">
            <a:spLocks noChangeArrowheads="1"/>
          </p:cNvSpPr>
          <p:nvPr/>
        </p:nvSpPr>
        <p:spPr>
          <a:xfrm>
            <a:off x="482959" y="273404"/>
            <a:ext cx="11099442" cy="919162"/>
          </a:xfrm>
          <a:prstGeom prst="rect">
            <a:avLst/>
          </a:prstGeom>
        </p:spPr>
        <p:txBody>
          <a:bodyPr/>
          <a:lstStyle>
            <a:lvl1pPr algn="l" rtl="0" eaLnBrk="1" fontAlgn="base" hangingPunct="1">
              <a:spcBef>
                <a:spcPct val="0"/>
              </a:spcBef>
              <a:spcAft>
                <a:spcPct val="0"/>
              </a:spcAft>
              <a:defRPr kumimoji="1" sz="3200" i="1">
                <a:solidFill>
                  <a:schemeClr val="tx2"/>
                </a:solidFill>
                <a:latin typeface="+mj-lt"/>
                <a:ea typeface="+mj-ea"/>
                <a:cs typeface="+mj-cs"/>
              </a:defRPr>
            </a:lvl1pPr>
            <a:lvl2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2pPr>
            <a:lvl3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3pPr>
            <a:lvl4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4pPr>
            <a:lvl5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5pPr>
            <a:lvl6pPr marL="4572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6pPr>
            <a:lvl7pPr marL="9144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7pPr>
            <a:lvl8pPr marL="13716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8pPr>
            <a:lvl9pPr marL="18288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9pPr>
          </a:lstStyle>
          <a:p>
            <a:pPr>
              <a:lnSpc>
                <a:spcPct val="80000"/>
              </a:lnSpc>
              <a:defRPr/>
            </a:pPr>
            <a:r>
              <a:rPr lang="en-US" altLang="ja-JP" sz="3600" b="1" kern="0" dirty="0">
                <a:solidFill>
                  <a:srgbClr val="006633"/>
                </a:solidFill>
                <a:latin typeface="Arial" panose="020B0604020202020204" pitchFamily="34" charset="0"/>
                <a:ea typeface="ＭＳ Ｐゴシック"/>
                <a:cs typeface="Arial" panose="020B0604020202020204" pitchFamily="34" charset="0"/>
              </a:rPr>
              <a:t> Transmutation Experimental Facility (TEF)</a:t>
            </a:r>
            <a:r>
              <a:rPr lang="ja-JP" altLang="en-US" sz="3600" b="1" kern="0" dirty="0">
                <a:solidFill>
                  <a:srgbClr val="006633"/>
                </a:solidFill>
                <a:latin typeface="Arial" panose="020B0604020202020204" pitchFamily="34" charset="0"/>
                <a:ea typeface="ＭＳ Ｐゴシック"/>
                <a:cs typeface="Arial" panose="020B0604020202020204" pitchFamily="34" charset="0"/>
              </a:rPr>
              <a:t> </a:t>
            </a:r>
            <a:endParaRPr lang="en-US" altLang="ja-JP" sz="3600" b="1" kern="0" dirty="0">
              <a:solidFill>
                <a:srgbClr val="006633"/>
              </a:solidFill>
              <a:latin typeface="Arial" panose="020B0604020202020204" pitchFamily="34" charset="0"/>
              <a:ea typeface="ＭＳ Ｐゴシック"/>
              <a:cs typeface="Arial" panose="020B0604020202020204" pitchFamily="34" charset="0"/>
            </a:endParaRPr>
          </a:p>
          <a:p>
            <a:pPr>
              <a:lnSpc>
                <a:spcPct val="80000"/>
              </a:lnSpc>
              <a:defRPr/>
            </a:pPr>
            <a:r>
              <a:rPr lang="en-US" altLang="ja-JP" sz="2800" b="1" kern="0" dirty="0">
                <a:solidFill>
                  <a:srgbClr val="006633"/>
                </a:solidFill>
                <a:latin typeface="Arial" panose="020B0604020202020204" pitchFamily="34" charset="0"/>
                <a:ea typeface="ＭＳ Ｐゴシック"/>
                <a:cs typeface="Arial" panose="020B0604020202020204" pitchFamily="34" charset="0"/>
              </a:rPr>
              <a:t>was</a:t>
            </a:r>
            <a:r>
              <a:rPr lang="ja-JP" altLang="en-US" sz="2800" b="1" kern="0" dirty="0">
                <a:solidFill>
                  <a:srgbClr val="006633"/>
                </a:solidFill>
                <a:latin typeface="Arial" panose="020B0604020202020204" pitchFamily="34" charset="0"/>
                <a:ea typeface="ＭＳ Ｐゴシック"/>
                <a:cs typeface="Arial" panose="020B0604020202020204" pitchFamily="34" charset="0"/>
              </a:rPr>
              <a:t> </a:t>
            </a:r>
            <a:r>
              <a:rPr lang="en-US" altLang="ja-JP" sz="2800" b="1" kern="0" dirty="0">
                <a:solidFill>
                  <a:srgbClr val="006633"/>
                </a:solidFill>
                <a:latin typeface="Arial" panose="020B0604020202020204" pitchFamily="34" charset="0"/>
                <a:ea typeface="ＭＳ Ｐゴシック"/>
                <a:cs typeface="Arial" panose="020B0604020202020204" pitchFamily="34" charset="0"/>
              </a:rPr>
              <a:t>one</a:t>
            </a:r>
            <a:r>
              <a:rPr lang="ja-JP" altLang="en-US" sz="2800" b="1" kern="0" dirty="0">
                <a:solidFill>
                  <a:srgbClr val="006633"/>
                </a:solidFill>
                <a:latin typeface="Arial" panose="020B0604020202020204" pitchFamily="34" charset="0"/>
                <a:ea typeface="ＭＳ Ｐゴシック"/>
                <a:cs typeface="Arial" panose="020B0604020202020204" pitchFamily="34" charset="0"/>
              </a:rPr>
              <a:t> </a:t>
            </a:r>
            <a:r>
              <a:rPr lang="en-US" altLang="ja-JP" sz="2800" b="1" kern="0" dirty="0">
                <a:solidFill>
                  <a:srgbClr val="006633"/>
                </a:solidFill>
                <a:latin typeface="Arial" panose="020B0604020202020204" pitchFamily="34" charset="0"/>
                <a:ea typeface="ＭＳ Ｐゴシック"/>
                <a:cs typeface="Arial" panose="020B0604020202020204" pitchFamily="34" charset="0"/>
              </a:rPr>
              <a:t>of</a:t>
            </a:r>
            <a:r>
              <a:rPr lang="ja-JP" altLang="en-US" sz="2800" b="1" kern="0" dirty="0">
                <a:solidFill>
                  <a:srgbClr val="006633"/>
                </a:solidFill>
                <a:latin typeface="Arial" panose="020B0604020202020204" pitchFamily="34" charset="0"/>
                <a:ea typeface="ＭＳ Ｐゴシック"/>
                <a:cs typeface="Arial" panose="020B0604020202020204" pitchFamily="34" charset="0"/>
              </a:rPr>
              <a:t> </a:t>
            </a:r>
            <a:r>
              <a:rPr lang="en-US" altLang="ja-JP" sz="2800" b="1" kern="0" dirty="0">
                <a:solidFill>
                  <a:srgbClr val="006633"/>
                </a:solidFill>
                <a:latin typeface="Arial" panose="020B0604020202020204" pitchFamily="34" charset="0"/>
                <a:ea typeface="ＭＳ Ｐゴシック"/>
                <a:cs typeface="Arial" panose="020B0604020202020204" pitchFamily="34" charset="0"/>
              </a:rPr>
              <a:t>the</a:t>
            </a:r>
            <a:r>
              <a:rPr lang="ja-JP" altLang="en-US" sz="2800" b="1" kern="0" dirty="0">
                <a:solidFill>
                  <a:srgbClr val="006633"/>
                </a:solidFill>
                <a:latin typeface="Arial" panose="020B0604020202020204" pitchFamily="34" charset="0"/>
                <a:ea typeface="ＭＳ Ｐゴシック"/>
                <a:cs typeface="Arial" panose="020B0604020202020204" pitchFamily="34" charset="0"/>
              </a:rPr>
              <a:t> </a:t>
            </a:r>
            <a:r>
              <a:rPr lang="en-US" altLang="ja-JP" sz="2800" b="1" kern="0" dirty="0">
                <a:solidFill>
                  <a:srgbClr val="006633"/>
                </a:solidFill>
                <a:latin typeface="Arial" panose="020B0604020202020204" pitchFamily="34" charset="0"/>
                <a:ea typeface="ＭＳ Ｐゴシック"/>
                <a:cs typeface="Arial" panose="020B0604020202020204" pitchFamily="34" charset="0"/>
              </a:rPr>
              <a:t>main</a:t>
            </a:r>
            <a:r>
              <a:rPr lang="ja-JP" altLang="en-US" sz="2800" b="1" kern="0" dirty="0">
                <a:solidFill>
                  <a:srgbClr val="006633"/>
                </a:solidFill>
                <a:latin typeface="Arial" panose="020B0604020202020204" pitchFamily="34" charset="0"/>
                <a:ea typeface="ＭＳ Ｐゴシック"/>
                <a:cs typeface="Arial" panose="020B0604020202020204" pitchFamily="34" charset="0"/>
              </a:rPr>
              <a:t> </a:t>
            </a:r>
            <a:r>
              <a:rPr lang="en-US" altLang="ja-JP" sz="2800" b="1" kern="0" dirty="0">
                <a:solidFill>
                  <a:srgbClr val="006633"/>
                </a:solidFill>
                <a:latin typeface="Arial" panose="020B0604020202020204" pitchFamily="34" charset="0"/>
                <a:ea typeface="ＭＳ Ｐゴシック"/>
                <a:cs typeface="Arial" panose="020B0604020202020204" pitchFamily="34" charset="0"/>
              </a:rPr>
              <a:t>facilities</a:t>
            </a:r>
            <a:r>
              <a:rPr lang="ja-JP" altLang="en-US" sz="2800" b="1" kern="0" dirty="0">
                <a:solidFill>
                  <a:srgbClr val="006633"/>
                </a:solidFill>
                <a:latin typeface="Arial" panose="020B0604020202020204" pitchFamily="34" charset="0"/>
                <a:ea typeface="ＭＳ Ｐゴシック"/>
                <a:cs typeface="Arial" panose="020B0604020202020204" pitchFamily="34" charset="0"/>
              </a:rPr>
              <a:t> </a:t>
            </a:r>
            <a:r>
              <a:rPr lang="en-US" altLang="ja-JP" sz="2800" b="1" kern="0" dirty="0">
                <a:solidFill>
                  <a:srgbClr val="006633"/>
                </a:solidFill>
                <a:latin typeface="Arial" panose="020B0604020202020204" pitchFamily="34" charset="0"/>
                <a:ea typeface="ＭＳ Ｐゴシック"/>
                <a:cs typeface="Arial" panose="020B0604020202020204" pitchFamily="34" charset="0"/>
              </a:rPr>
              <a:t>of</a:t>
            </a:r>
            <a:r>
              <a:rPr lang="ja-JP" altLang="en-US" sz="2800" b="1" kern="0" dirty="0">
                <a:solidFill>
                  <a:srgbClr val="006633"/>
                </a:solidFill>
                <a:latin typeface="Arial" panose="020B0604020202020204" pitchFamily="34" charset="0"/>
                <a:ea typeface="ＭＳ Ｐゴシック"/>
                <a:cs typeface="Arial" panose="020B0604020202020204" pitchFamily="34" charset="0"/>
              </a:rPr>
              <a:t> </a:t>
            </a:r>
            <a:r>
              <a:rPr lang="en-US" altLang="ja-JP" sz="2800" b="1" kern="0" dirty="0">
                <a:solidFill>
                  <a:srgbClr val="006633"/>
                </a:solidFill>
                <a:latin typeface="Arial" panose="020B0604020202020204" pitchFamily="34" charset="0"/>
                <a:ea typeface="ＭＳ Ｐゴシック"/>
                <a:cs typeface="Arial" panose="020B0604020202020204" pitchFamily="34" charset="0"/>
              </a:rPr>
              <a:t>J-PARC (MLF, HD, NU, and TEF)</a:t>
            </a:r>
            <a:endParaRPr lang="en-US" altLang="ja-JP" sz="3600" b="1" kern="0" dirty="0">
              <a:solidFill>
                <a:srgbClr val="006633"/>
              </a:solidFill>
              <a:latin typeface="Arial" panose="020B0604020202020204" pitchFamily="34" charset="0"/>
              <a:ea typeface="ＭＳ Ｐゴシック"/>
              <a:cs typeface="Arial" panose="020B0604020202020204" pitchFamily="34" charset="0"/>
            </a:endParaRPr>
          </a:p>
        </p:txBody>
      </p:sp>
      <p:pic>
        <p:nvPicPr>
          <p:cNvPr id="27" name="図 26">
            <a:extLst>
              <a:ext uri="{FF2B5EF4-FFF2-40B4-BE49-F238E27FC236}">
                <a16:creationId xmlns:a16="http://schemas.microsoft.com/office/drawing/2014/main" id="{5855F097-FCEA-4F21-B1E6-52721678BCAF}"/>
              </a:ext>
            </a:extLst>
          </p:cNvPr>
          <p:cNvPicPr>
            <a:picLocks noChangeAspect="1"/>
          </p:cNvPicPr>
          <p:nvPr/>
        </p:nvPicPr>
        <p:blipFill>
          <a:blip r:embed="rId2"/>
          <a:stretch>
            <a:fillRect/>
          </a:stretch>
        </p:blipFill>
        <p:spPr>
          <a:xfrm>
            <a:off x="5767702" y="1678386"/>
            <a:ext cx="6246758" cy="3811582"/>
          </a:xfrm>
          <a:prstGeom prst="rect">
            <a:avLst/>
          </a:prstGeom>
        </p:spPr>
      </p:pic>
      <p:pic>
        <p:nvPicPr>
          <p:cNvPr id="28" name="図 27">
            <a:extLst>
              <a:ext uri="{FF2B5EF4-FFF2-40B4-BE49-F238E27FC236}">
                <a16:creationId xmlns:a16="http://schemas.microsoft.com/office/drawing/2014/main" id="{721271EC-4F29-4F3A-8B3C-74647A6BF596}"/>
              </a:ext>
            </a:extLst>
          </p:cNvPr>
          <p:cNvPicPr>
            <a:picLocks noChangeAspect="1"/>
          </p:cNvPicPr>
          <p:nvPr/>
        </p:nvPicPr>
        <p:blipFill>
          <a:blip r:embed="rId3"/>
          <a:stretch>
            <a:fillRect/>
          </a:stretch>
        </p:blipFill>
        <p:spPr>
          <a:xfrm>
            <a:off x="177540" y="1656422"/>
            <a:ext cx="5521624" cy="3704718"/>
          </a:xfrm>
          <a:prstGeom prst="rect">
            <a:avLst/>
          </a:prstGeom>
        </p:spPr>
      </p:pic>
      <p:sp>
        <p:nvSpPr>
          <p:cNvPr id="29" name="正方形/長方形 28">
            <a:extLst>
              <a:ext uri="{FF2B5EF4-FFF2-40B4-BE49-F238E27FC236}">
                <a16:creationId xmlns:a16="http://schemas.microsoft.com/office/drawing/2014/main" id="{2FC4FE02-5950-4317-82BA-C55055237D8E}"/>
              </a:ext>
            </a:extLst>
          </p:cNvPr>
          <p:cNvSpPr/>
          <p:nvPr/>
        </p:nvSpPr>
        <p:spPr bwMode="auto">
          <a:xfrm>
            <a:off x="1784959" y="2279852"/>
            <a:ext cx="1221288" cy="419507"/>
          </a:xfrm>
          <a:prstGeom prst="rect">
            <a:avLst/>
          </a:prstGeom>
          <a:no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1" u="none" strike="noStrike" cap="none" normalizeH="0" baseline="0">
              <a:ln>
                <a:noFill/>
              </a:ln>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62339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oho05_04_2-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292" y="1259230"/>
            <a:ext cx="6002708" cy="5598770"/>
          </a:xfrm>
          <a:prstGeom prst="rect">
            <a:avLst/>
          </a:prstGeom>
        </p:spPr>
      </p:pic>
      <p:sp>
        <p:nvSpPr>
          <p:cNvPr id="4" name="テキスト ボックス 3"/>
          <p:cNvSpPr txBox="1"/>
          <p:nvPr/>
        </p:nvSpPr>
        <p:spPr>
          <a:xfrm>
            <a:off x="0" y="116632"/>
            <a:ext cx="12192000" cy="1077218"/>
          </a:xfrm>
          <a:prstGeom prst="rect">
            <a:avLst/>
          </a:prstGeom>
          <a:noFill/>
        </p:spPr>
        <p:txBody>
          <a:bodyPr wrap="square" rtlCol="0">
            <a:spAutoFit/>
          </a:bodyPr>
          <a:lstStyle/>
          <a:p>
            <a:pPr algn="ctr"/>
            <a:r>
              <a:rPr lang="en-US" altLang="ja-JP" sz="3200" b="1" dirty="0">
                <a:solidFill>
                  <a:srgbClr val="0000FF"/>
                </a:solidFill>
              </a:rPr>
              <a:t>Elliptical</a:t>
            </a:r>
            <a:r>
              <a:rPr lang="ja-JP" altLang="en-US" sz="3200" b="1" dirty="0">
                <a:solidFill>
                  <a:srgbClr val="0000FF"/>
                </a:solidFill>
              </a:rPr>
              <a:t> </a:t>
            </a:r>
            <a:r>
              <a:rPr lang="en-US" altLang="ja-JP" sz="3200" b="1" dirty="0">
                <a:solidFill>
                  <a:srgbClr val="0000FF"/>
                </a:solidFill>
              </a:rPr>
              <a:t>cavity</a:t>
            </a:r>
          </a:p>
          <a:p>
            <a:pPr algn="ctr"/>
            <a:r>
              <a:rPr lang="en-US" altLang="ja-JP" sz="3200" b="1" dirty="0">
                <a:solidFill>
                  <a:srgbClr val="0000FF"/>
                </a:solidFill>
              </a:rPr>
              <a:t>developed for</a:t>
            </a:r>
            <a:r>
              <a:rPr lang="ja-JP" altLang="en-US" sz="3200" b="1" dirty="0">
                <a:solidFill>
                  <a:srgbClr val="0000FF"/>
                </a:solidFill>
              </a:rPr>
              <a:t>  </a:t>
            </a:r>
            <a:r>
              <a:rPr lang="en-US" altLang="ja-JP" sz="3200" b="1" dirty="0">
                <a:solidFill>
                  <a:srgbClr val="0000FF"/>
                </a:solidFill>
              </a:rPr>
              <a:t>transmutation</a:t>
            </a:r>
            <a:r>
              <a:rPr lang="ja-JP" altLang="en-US" sz="3200" b="1" dirty="0">
                <a:solidFill>
                  <a:srgbClr val="0000FF"/>
                </a:solidFill>
              </a:rPr>
              <a:t> </a:t>
            </a:r>
            <a:r>
              <a:rPr lang="en-US" altLang="ja-JP" sz="3200" b="1" dirty="0">
                <a:solidFill>
                  <a:srgbClr val="0000FF"/>
                </a:solidFill>
              </a:rPr>
              <a:t>experiment</a:t>
            </a:r>
            <a:r>
              <a:rPr lang="ja-JP" altLang="en-US" sz="3200" b="1" dirty="0">
                <a:solidFill>
                  <a:srgbClr val="0000FF"/>
                </a:solidFill>
              </a:rPr>
              <a:t> </a:t>
            </a:r>
            <a:r>
              <a:rPr lang="en-US" altLang="ja-JP" sz="3200" b="1" dirty="0">
                <a:solidFill>
                  <a:srgbClr val="0000FF"/>
                </a:solidFill>
              </a:rPr>
              <a:t>at</a:t>
            </a:r>
            <a:r>
              <a:rPr lang="ja-JP" altLang="en-US" sz="3200" b="1" dirty="0">
                <a:solidFill>
                  <a:srgbClr val="0000FF"/>
                </a:solidFill>
              </a:rPr>
              <a:t> </a:t>
            </a:r>
            <a:r>
              <a:rPr lang="en-US" altLang="ja-JP" sz="3200" b="1" dirty="0">
                <a:solidFill>
                  <a:srgbClr val="0000FF"/>
                </a:solidFill>
              </a:rPr>
              <a:t>J-PARC</a:t>
            </a:r>
            <a:endParaRPr lang="ja-JP" altLang="en-US" sz="3200" b="1" dirty="0">
              <a:solidFill>
                <a:srgbClr val="0000FF"/>
              </a:solidFill>
            </a:endParaRPr>
          </a:p>
        </p:txBody>
      </p:sp>
      <p:grpSp>
        <p:nvGrpSpPr>
          <p:cNvPr id="28" name="グループ化 27">
            <a:extLst>
              <a:ext uri="{FF2B5EF4-FFF2-40B4-BE49-F238E27FC236}">
                <a16:creationId xmlns:a16="http://schemas.microsoft.com/office/drawing/2014/main" id="{2802D169-7686-45B9-950A-4404D8422400}"/>
              </a:ext>
            </a:extLst>
          </p:cNvPr>
          <p:cNvGrpSpPr/>
          <p:nvPr/>
        </p:nvGrpSpPr>
        <p:grpSpPr>
          <a:xfrm>
            <a:off x="699151" y="6099713"/>
            <a:ext cx="6617976" cy="369332"/>
            <a:chOff x="699151" y="6099713"/>
            <a:chExt cx="6617976" cy="369332"/>
          </a:xfrm>
        </p:grpSpPr>
        <p:sp>
          <p:nvSpPr>
            <p:cNvPr id="5" name="テキスト ボックス 4"/>
            <p:cNvSpPr txBox="1"/>
            <p:nvPr/>
          </p:nvSpPr>
          <p:spPr>
            <a:xfrm>
              <a:off x="699151" y="6099713"/>
              <a:ext cx="396263" cy="369332"/>
            </a:xfrm>
            <a:prstGeom prst="rect">
              <a:avLst/>
            </a:prstGeom>
            <a:solidFill>
              <a:srgbClr val="CCFFCC"/>
            </a:solidFill>
            <a:ln>
              <a:solidFill>
                <a:schemeClr val="tx1"/>
              </a:solidFill>
            </a:ln>
          </p:spPr>
          <p:txBody>
            <a:bodyPr wrap="none" rtlCol="0">
              <a:spAutoFit/>
            </a:bodyPr>
            <a:lstStyle/>
            <a:p>
              <a:pPr algn="ctr"/>
              <a:r>
                <a:rPr lang="en-US" altLang="ja-JP" dirty="0"/>
                <a:t>IS</a:t>
              </a:r>
              <a:endParaRPr lang="ja-JP" altLang="en-US" dirty="0"/>
            </a:p>
          </p:txBody>
        </p:sp>
        <p:sp>
          <p:nvSpPr>
            <p:cNvPr id="6" name="テキスト ボックス 5"/>
            <p:cNvSpPr txBox="1"/>
            <p:nvPr/>
          </p:nvSpPr>
          <p:spPr>
            <a:xfrm>
              <a:off x="1096192" y="6099713"/>
              <a:ext cx="1366080" cy="369332"/>
            </a:xfrm>
            <a:prstGeom prst="rect">
              <a:avLst/>
            </a:prstGeom>
            <a:solidFill>
              <a:srgbClr val="FF0000"/>
            </a:solidFill>
            <a:ln>
              <a:solidFill>
                <a:schemeClr val="tx1"/>
              </a:solidFill>
            </a:ln>
          </p:spPr>
          <p:txBody>
            <a:bodyPr wrap="none" rtlCol="0">
              <a:spAutoFit/>
            </a:bodyPr>
            <a:lstStyle/>
            <a:p>
              <a:pPr algn="ctr"/>
              <a:r>
                <a:rPr lang="en-US" altLang="ja-JP" dirty="0"/>
                <a:t>2MeV-RFQ</a:t>
              </a:r>
              <a:endParaRPr lang="ja-JP" altLang="en-US" dirty="0"/>
            </a:p>
          </p:txBody>
        </p:sp>
        <p:sp>
          <p:nvSpPr>
            <p:cNvPr id="7" name="テキスト ボックス 6"/>
            <p:cNvSpPr txBox="1"/>
            <p:nvPr/>
          </p:nvSpPr>
          <p:spPr>
            <a:xfrm>
              <a:off x="2462272" y="6099713"/>
              <a:ext cx="1486304" cy="369332"/>
            </a:xfrm>
            <a:prstGeom prst="rect">
              <a:avLst/>
            </a:prstGeom>
            <a:solidFill>
              <a:srgbClr val="008000"/>
            </a:solidFill>
            <a:ln>
              <a:solidFill>
                <a:schemeClr val="tx1"/>
              </a:solidFill>
            </a:ln>
          </p:spPr>
          <p:txBody>
            <a:bodyPr wrap="none" rtlCol="0">
              <a:spAutoFit/>
            </a:bodyPr>
            <a:lstStyle/>
            <a:p>
              <a:pPr algn="ctr"/>
              <a:r>
                <a:rPr lang="en-US" altLang="ja-JP" dirty="0"/>
                <a:t>50MeV-DTL</a:t>
              </a:r>
              <a:endParaRPr lang="ja-JP" altLang="en-US" dirty="0"/>
            </a:p>
          </p:txBody>
        </p:sp>
        <p:sp>
          <p:nvSpPr>
            <p:cNvPr id="8" name="テキスト ボックス 7"/>
            <p:cNvSpPr txBox="1"/>
            <p:nvPr/>
          </p:nvSpPr>
          <p:spPr>
            <a:xfrm>
              <a:off x="3948576" y="6099713"/>
              <a:ext cx="1758815" cy="369332"/>
            </a:xfrm>
            <a:prstGeom prst="rect">
              <a:avLst/>
            </a:prstGeom>
            <a:solidFill>
              <a:srgbClr val="FFFF00"/>
            </a:solidFill>
            <a:ln>
              <a:solidFill>
                <a:schemeClr val="tx1"/>
              </a:solidFill>
            </a:ln>
          </p:spPr>
          <p:txBody>
            <a:bodyPr wrap="none" rtlCol="0">
              <a:spAutoFit/>
            </a:bodyPr>
            <a:lstStyle/>
            <a:p>
              <a:pPr algn="ctr"/>
              <a:r>
                <a:rPr lang="en-US" altLang="ja-JP" dirty="0"/>
                <a:t>190MeV-SDTL</a:t>
              </a:r>
              <a:endParaRPr lang="ja-JP" altLang="en-US" dirty="0"/>
            </a:p>
          </p:txBody>
        </p:sp>
        <p:sp>
          <p:nvSpPr>
            <p:cNvPr id="9" name="テキスト ボックス 8"/>
            <p:cNvSpPr txBox="1"/>
            <p:nvPr/>
          </p:nvSpPr>
          <p:spPr>
            <a:xfrm>
              <a:off x="5707391" y="6099713"/>
              <a:ext cx="1609736" cy="369332"/>
            </a:xfrm>
            <a:prstGeom prst="rect">
              <a:avLst/>
            </a:prstGeom>
            <a:solidFill>
              <a:srgbClr val="FF6600"/>
            </a:solidFill>
            <a:ln>
              <a:solidFill>
                <a:srgbClr val="000000"/>
              </a:solidFill>
            </a:ln>
          </p:spPr>
          <p:txBody>
            <a:bodyPr wrap="none" rtlCol="0">
              <a:spAutoFit/>
            </a:bodyPr>
            <a:lstStyle/>
            <a:p>
              <a:pPr algn="ctr"/>
              <a:r>
                <a:rPr lang="en-US" altLang="ja-JP" dirty="0"/>
                <a:t>400MeV-ACS</a:t>
              </a:r>
              <a:endParaRPr lang="ja-JP" altLang="en-US" dirty="0"/>
            </a:p>
          </p:txBody>
        </p:sp>
      </p:grpSp>
      <p:sp>
        <p:nvSpPr>
          <p:cNvPr id="11" name="テキスト ボックス 10"/>
          <p:cNvSpPr txBox="1"/>
          <p:nvPr/>
        </p:nvSpPr>
        <p:spPr>
          <a:xfrm>
            <a:off x="4732129" y="1587599"/>
            <a:ext cx="2239006" cy="1015663"/>
          </a:xfrm>
          <a:prstGeom prst="rect">
            <a:avLst/>
          </a:prstGeom>
          <a:solidFill>
            <a:schemeClr val="bg1"/>
          </a:solidFill>
        </p:spPr>
        <p:txBody>
          <a:bodyPr wrap="square" rtlCol="0">
            <a:spAutoFit/>
          </a:bodyPr>
          <a:lstStyle/>
          <a:p>
            <a:pPr algn="r"/>
            <a:r>
              <a:rPr lang="en-US" altLang="ja-JP" sz="2000" dirty="0"/>
              <a:t>Transmutation</a:t>
            </a:r>
          </a:p>
          <a:p>
            <a:pPr algn="r"/>
            <a:r>
              <a:rPr lang="en-US" altLang="ja-JP" sz="2000" dirty="0"/>
              <a:t>experimental</a:t>
            </a:r>
          </a:p>
          <a:p>
            <a:pPr algn="r"/>
            <a:r>
              <a:rPr lang="en-US" altLang="ja-JP" sz="2000" dirty="0"/>
              <a:t>facility</a:t>
            </a:r>
            <a:endParaRPr lang="ja-JP" altLang="en-US" sz="2000" dirty="0"/>
          </a:p>
        </p:txBody>
      </p:sp>
      <p:grpSp>
        <p:nvGrpSpPr>
          <p:cNvPr id="26" name="グループ化 25">
            <a:extLst>
              <a:ext uri="{FF2B5EF4-FFF2-40B4-BE49-F238E27FC236}">
                <a16:creationId xmlns:a16="http://schemas.microsoft.com/office/drawing/2014/main" id="{74FFB8E2-6792-4DC4-9EEE-8821E876D1E1}"/>
              </a:ext>
            </a:extLst>
          </p:cNvPr>
          <p:cNvGrpSpPr/>
          <p:nvPr/>
        </p:nvGrpSpPr>
        <p:grpSpPr>
          <a:xfrm>
            <a:off x="3229600" y="2540000"/>
            <a:ext cx="4136401" cy="2490576"/>
            <a:chOff x="3229600" y="2540000"/>
            <a:chExt cx="4136401" cy="2490576"/>
          </a:xfrm>
        </p:grpSpPr>
        <p:pic>
          <p:nvPicPr>
            <p:cNvPr id="3" name="図 2" descr="oho05_04_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797" y="2598738"/>
              <a:ext cx="4014143" cy="2431838"/>
            </a:xfrm>
            <a:prstGeom prst="rect">
              <a:avLst/>
            </a:prstGeom>
          </p:spPr>
        </p:pic>
        <p:sp>
          <p:nvSpPr>
            <p:cNvPr id="12" name="テキスト ボックス 11"/>
            <p:cNvSpPr txBox="1"/>
            <p:nvPr/>
          </p:nvSpPr>
          <p:spPr>
            <a:xfrm>
              <a:off x="3400868" y="2634304"/>
              <a:ext cx="967815" cy="246221"/>
            </a:xfrm>
            <a:prstGeom prst="rect">
              <a:avLst/>
            </a:prstGeom>
            <a:solidFill>
              <a:srgbClr val="FFFFFF"/>
            </a:solidFill>
          </p:spPr>
          <p:txBody>
            <a:bodyPr wrap="square" rtlCol="0">
              <a:spAutoFit/>
            </a:bodyPr>
            <a:lstStyle/>
            <a:p>
              <a:pPr algn="r"/>
              <a:r>
                <a:rPr lang="en-US" altLang="ja-JP" sz="1000" dirty="0"/>
                <a:t>RF coupler</a:t>
              </a:r>
              <a:endParaRPr lang="ja-JP" altLang="en-US" sz="1000" dirty="0"/>
            </a:p>
          </p:txBody>
        </p:sp>
        <p:sp>
          <p:nvSpPr>
            <p:cNvPr id="13" name="テキスト ボックス 12"/>
            <p:cNvSpPr txBox="1"/>
            <p:nvPr/>
          </p:nvSpPr>
          <p:spPr>
            <a:xfrm>
              <a:off x="3229600" y="2934879"/>
              <a:ext cx="1083951" cy="400110"/>
            </a:xfrm>
            <a:prstGeom prst="rect">
              <a:avLst/>
            </a:prstGeom>
            <a:solidFill>
              <a:srgbClr val="FFFFFF"/>
            </a:solidFill>
          </p:spPr>
          <p:txBody>
            <a:bodyPr wrap="none" rtlCol="0">
              <a:spAutoFit/>
            </a:bodyPr>
            <a:lstStyle/>
            <a:p>
              <a:pPr algn="r"/>
              <a:r>
                <a:rPr lang="en-US" altLang="ja-JP" sz="1000" dirty="0"/>
                <a:t>Heat insulation</a:t>
              </a:r>
            </a:p>
            <a:p>
              <a:pPr algn="r"/>
              <a:r>
                <a:rPr lang="en-US" altLang="ja-JP" sz="1000" dirty="0"/>
                <a:t>vacuum vessel</a:t>
              </a:r>
              <a:endParaRPr lang="ja-JP" altLang="en-US" sz="1000" dirty="0"/>
            </a:p>
          </p:txBody>
        </p:sp>
        <p:sp>
          <p:nvSpPr>
            <p:cNvPr id="14" name="正方形/長方形 13"/>
            <p:cNvSpPr/>
            <p:nvPr/>
          </p:nvSpPr>
          <p:spPr>
            <a:xfrm>
              <a:off x="3382331" y="3330698"/>
              <a:ext cx="788329" cy="2159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17" name="正方形/長方形 16"/>
            <p:cNvSpPr/>
            <p:nvPr/>
          </p:nvSpPr>
          <p:spPr>
            <a:xfrm>
              <a:off x="5208187" y="4409821"/>
              <a:ext cx="904994" cy="3014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15" name="テキスト ボックス 14"/>
            <p:cNvSpPr txBox="1"/>
            <p:nvPr/>
          </p:nvSpPr>
          <p:spPr>
            <a:xfrm>
              <a:off x="5184371" y="4531850"/>
              <a:ext cx="928810" cy="400110"/>
            </a:xfrm>
            <a:prstGeom prst="rect">
              <a:avLst/>
            </a:prstGeom>
            <a:solidFill>
              <a:srgbClr val="FFFFFF"/>
            </a:solidFill>
          </p:spPr>
          <p:txBody>
            <a:bodyPr wrap="square" rtlCol="0">
              <a:spAutoFit/>
            </a:bodyPr>
            <a:lstStyle/>
            <a:p>
              <a:r>
                <a:rPr lang="en-US" altLang="ja-JP" sz="1000" dirty="0"/>
                <a:t>HOM coupler</a:t>
              </a:r>
              <a:endParaRPr lang="ja-JP" altLang="en-US" sz="1000" dirty="0"/>
            </a:p>
          </p:txBody>
        </p:sp>
        <p:sp>
          <p:nvSpPr>
            <p:cNvPr id="18" name="テキスト ボックス 17"/>
            <p:cNvSpPr txBox="1"/>
            <p:nvPr/>
          </p:nvSpPr>
          <p:spPr>
            <a:xfrm>
              <a:off x="3777337" y="4249511"/>
              <a:ext cx="591347" cy="553998"/>
            </a:xfrm>
            <a:prstGeom prst="rect">
              <a:avLst/>
            </a:prstGeom>
            <a:solidFill>
              <a:srgbClr val="FFFFFF"/>
            </a:solidFill>
          </p:spPr>
          <p:txBody>
            <a:bodyPr wrap="square" rtlCol="0">
              <a:spAutoFit/>
            </a:bodyPr>
            <a:lstStyle/>
            <a:p>
              <a:r>
                <a:rPr lang="en-US" altLang="ja-JP" sz="1000" dirty="0"/>
                <a:t>Tuner</a:t>
              </a:r>
            </a:p>
            <a:p>
              <a:r>
                <a:rPr lang="en-US" altLang="ja-JP" sz="1000" dirty="0"/>
                <a:t>System</a:t>
              </a:r>
              <a:endParaRPr lang="ja-JP" altLang="en-US" sz="1000" dirty="0"/>
            </a:p>
          </p:txBody>
        </p:sp>
        <p:sp>
          <p:nvSpPr>
            <p:cNvPr id="19" name="正方形/長方形 18"/>
            <p:cNvSpPr/>
            <p:nvPr/>
          </p:nvSpPr>
          <p:spPr>
            <a:xfrm>
              <a:off x="5625046" y="2540000"/>
              <a:ext cx="1625333" cy="4124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20" name="正方形/長方形 19"/>
            <p:cNvSpPr/>
            <p:nvPr/>
          </p:nvSpPr>
          <p:spPr>
            <a:xfrm>
              <a:off x="6315700" y="2884749"/>
              <a:ext cx="1029940" cy="4650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21" name="正方形/長方形 20"/>
            <p:cNvSpPr/>
            <p:nvPr/>
          </p:nvSpPr>
          <p:spPr>
            <a:xfrm>
              <a:off x="6577672" y="3299615"/>
              <a:ext cx="788329" cy="2159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22" name="正方形/長方形 21"/>
            <p:cNvSpPr/>
            <p:nvPr/>
          </p:nvSpPr>
          <p:spPr>
            <a:xfrm>
              <a:off x="6946815" y="3449158"/>
              <a:ext cx="351195" cy="3000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24" name="正方形/長方形 23"/>
            <p:cNvSpPr/>
            <p:nvPr/>
          </p:nvSpPr>
          <p:spPr>
            <a:xfrm>
              <a:off x="3352801" y="2672080"/>
              <a:ext cx="3860800" cy="234696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grpSp>
      <p:cxnSp>
        <p:nvCxnSpPr>
          <p:cNvPr id="27" name="直線コネクタ 26"/>
          <p:cNvCxnSpPr>
            <a:stCxn id="24" idx="3"/>
          </p:cNvCxnSpPr>
          <p:nvPr/>
        </p:nvCxnSpPr>
        <p:spPr>
          <a:xfrm flipV="1">
            <a:off x="7213601" y="2674472"/>
            <a:ext cx="1541929" cy="1171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24" idx="3"/>
          </p:cNvCxnSpPr>
          <p:nvPr/>
        </p:nvCxnSpPr>
        <p:spPr>
          <a:xfrm>
            <a:off x="7213601" y="3845561"/>
            <a:ext cx="1556871" cy="816087"/>
          </a:xfrm>
          <a:prstGeom prst="line">
            <a:avLst/>
          </a:prstGeom>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7315200" y="3576320"/>
            <a:ext cx="1670650" cy="338554"/>
          </a:xfrm>
          <a:prstGeom prst="rect">
            <a:avLst/>
          </a:prstGeom>
          <a:noFill/>
        </p:spPr>
        <p:txBody>
          <a:bodyPr wrap="none" rtlCol="0">
            <a:spAutoFit/>
          </a:bodyPr>
          <a:lstStyle/>
          <a:p>
            <a:r>
              <a:rPr lang="en-US" altLang="ja-JP" sz="1600" dirty="0"/>
              <a:t>11 </a:t>
            </a:r>
            <a:r>
              <a:rPr lang="en-US" altLang="ja-JP" sz="1600" dirty="0" err="1"/>
              <a:t>cryomodules</a:t>
            </a:r>
            <a:endParaRPr lang="ja-JP" altLang="en-US" sz="1600" dirty="0"/>
          </a:p>
        </p:txBody>
      </p:sp>
      <p:sp>
        <p:nvSpPr>
          <p:cNvPr id="31" name="テキスト ボックス 30"/>
          <p:cNvSpPr txBox="1"/>
          <p:nvPr/>
        </p:nvSpPr>
        <p:spPr>
          <a:xfrm>
            <a:off x="1524001" y="5090160"/>
            <a:ext cx="7752443" cy="923330"/>
          </a:xfrm>
          <a:prstGeom prst="rect">
            <a:avLst/>
          </a:prstGeom>
          <a:noFill/>
        </p:spPr>
        <p:txBody>
          <a:bodyPr wrap="none" rtlCol="0">
            <a:spAutoFit/>
          </a:bodyPr>
          <a:lstStyle/>
          <a:p>
            <a:r>
              <a:rPr lang="ja-JP" altLang="ja-JP" b="1" dirty="0">
                <a:solidFill>
                  <a:srgbClr val="FF0000"/>
                </a:solidFill>
              </a:rPr>
              <a:t>T</a:t>
            </a:r>
            <a:r>
              <a:rPr lang="en-US" altLang="ja-JP" b="1" dirty="0">
                <a:solidFill>
                  <a:srgbClr val="FF0000"/>
                </a:solidFill>
              </a:rPr>
              <a:t>his</a:t>
            </a:r>
            <a:r>
              <a:rPr lang="ja-JP" altLang="en-US" b="1" dirty="0">
                <a:solidFill>
                  <a:srgbClr val="FF0000"/>
                </a:solidFill>
              </a:rPr>
              <a:t> </a:t>
            </a:r>
            <a:r>
              <a:rPr lang="en-US" altLang="ja-JP" b="1" dirty="0">
                <a:solidFill>
                  <a:srgbClr val="FF0000"/>
                </a:solidFill>
              </a:rPr>
              <a:t>upgrade</a:t>
            </a:r>
            <a:r>
              <a:rPr lang="ja-JP" altLang="en-US" b="1" dirty="0">
                <a:solidFill>
                  <a:srgbClr val="FF0000"/>
                </a:solidFill>
              </a:rPr>
              <a:t> </a:t>
            </a:r>
            <a:r>
              <a:rPr lang="en-US" altLang="ja-JP" b="1" dirty="0">
                <a:solidFill>
                  <a:srgbClr val="FF0000"/>
                </a:solidFill>
              </a:rPr>
              <a:t>project</a:t>
            </a:r>
            <a:r>
              <a:rPr lang="ja-JP" altLang="en-US" b="1" dirty="0">
                <a:solidFill>
                  <a:srgbClr val="FF0000"/>
                </a:solidFill>
              </a:rPr>
              <a:t> </a:t>
            </a:r>
            <a:r>
              <a:rPr lang="en-US" altLang="ja-JP" b="1" dirty="0">
                <a:solidFill>
                  <a:srgbClr val="FF0000"/>
                </a:solidFill>
              </a:rPr>
              <a:t>for</a:t>
            </a:r>
            <a:r>
              <a:rPr lang="ja-JP" altLang="en-US" b="1" dirty="0">
                <a:solidFill>
                  <a:srgbClr val="FF0000"/>
                </a:solidFill>
              </a:rPr>
              <a:t> </a:t>
            </a:r>
            <a:r>
              <a:rPr lang="en-US" altLang="ja-JP" b="1" dirty="0">
                <a:solidFill>
                  <a:srgbClr val="FF0000"/>
                </a:solidFill>
              </a:rPr>
              <a:t>transmutation</a:t>
            </a:r>
            <a:r>
              <a:rPr lang="ja-JP" altLang="en-US" b="1" dirty="0">
                <a:solidFill>
                  <a:srgbClr val="FF0000"/>
                </a:solidFill>
              </a:rPr>
              <a:t> </a:t>
            </a:r>
            <a:r>
              <a:rPr lang="en-US" altLang="ja-JP" b="1" dirty="0">
                <a:solidFill>
                  <a:srgbClr val="FF0000"/>
                </a:solidFill>
              </a:rPr>
              <a:t>experiment </a:t>
            </a:r>
            <a:r>
              <a:rPr lang="ja-JP" altLang="ja-JP" b="1" dirty="0">
                <a:solidFill>
                  <a:srgbClr val="FF0000"/>
                </a:solidFill>
              </a:rPr>
              <a:t>w</a:t>
            </a:r>
            <a:r>
              <a:rPr lang="en-US" altLang="ja-JP" b="1" dirty="0">
                <a:solidFill>
                  <a:srgbClr val="FF0000"/>
                </a:solidFill>
              </a:rPr>
              <a:t>as</a:t>
            </a:r>
            <a:r>
              <a:rPr lang="ja-JP" altLang="en-US" b="1" dirty="0">
                <a:solidFill>
                  <a:srgbClr val="FF0000"/>
                </a:solidFill>
              </a:rPr>
              <a:t> </a:t>
            </a:r>
            <a:r>
              <a:rPr lang="en-US" altLang="ja-JP" b="1" dirty="0">
                <a:solidFill>
                  <a:srgbClr val="FF0000"/>
                </a:solidFill>
              </a:rPr>
              <a:t>suspended</a:t>
            </a:r>
          </a:p>
          <a:p>
            <a:r>
              <a:rPr lang="en-US" altLang="ja-JP" b="1" dirty="0">
                <a:solidFill>
                  <a:srgbClr val="FF0000"/>
                </a:solidFill>
              </a:rPr>
              <a:t>	-&gt; The elliptical cavity development in JAEA</a:t>
            </a:r>
          </a:p>
          <a:p>
            <a:r>
              <a:rPr lang="en-US" altLang="ja-JP" b="1" dirty="0">
                <a:solidFill>
                  <a:srgbClr val="FF0000"/>
                </a:solidFill>
              </a:rPr>
              <a:t>		has been stopped more than ten years.</a:t>
            </a:r>
          </a:p>
        </p:txBody>
      </p:sp>
      <p:sp>
        <p:nvSpPr>
          <p:cNvPr id="23" name="スライド番号プレースホルダー 22">
            <a:extLst>
              <a:ext uri="{FF2B5EF4-FFF2-40B4-BE49-F238E27FC236}">
                <a16:creationId xmlns:a16="http://schemas.microsoft.com/office/drawing/2014/main" id="{B9751933-F57E-4724-86CF-E0A7068F3E11}"/>
              </a:ext>
            </a:extLst>
          </p:cNvPr>
          <p:cNvSpPr>
            <a:spLocks noGrp="1"/>
          </p:cNvSpPr>
          <p:nvPr>
            <p:ph type="sldNum" sz="quarter" idx="12"/>
          </p:nvPr>
        </p:nvSpPr>
        <p:spPr/>
        <p:txBody>
          <a:bodyPr/>
          <a:lstStyle/>
          <a:p>
            <a:fld id="{E69D0365-E817-4EF1-9E9A-ACD5F9F23042}" type="slidenum">
              <a:rPr kumimoji="1" lang="ja-JP" altLang="en-US" smtClean="0"/>
              <a:t>14</a:t>
            </a:fld>
            <a:endParaRPr kumimoji="1" lang="ja-JP" altLang="en-US"/>
          </a:p>
        </p:txBody>
      </p:sp>
      <p:sp>
        <p:nvSpPr>
          <p:cNvPr id="25" name="日付プレースホルダー 24">
            <a:extLst>
              <a:ext uri="{FF2B5EF4-FFF2-40B4-BE49-F238E27FC236}">
                <a16:creationId xmlns:a16="http://schemas.microsoft.com/office/drawing/2014/main" id="{20FF73EC-8984-4B9C-AA99-909F256626A7}"/>
              </a:ext>
            </a:extLst>
          </p:cNvPr>
          <p:cNvSpPr>
            <a:spLocks noGrp="1"/>
          </p:cNvSpPr>
          <p:nvPr>
            <p:ph type="dt" sz="half" idx="10"/>
          </p:nvPr>
        </p:nvSpPr>
        <p:spPr/>
        <p:txBody>
          <a:bodyPr/>
          <a:lstStyle/>
          <a:p>
            <a:r>
              <a:rPr kumimoji="1" lang="en-US" altLang="ja-JP"/>
              <a:t>2019/9/26</a:t>
            </a:r>
            <a:endParaRPr kumimoji="1" lang="ja-JP" altLang="en-US"/>
          </a:p>
        </p:txBody>
      </p:sp>
      <p:sp>
        <p:nvSpPr>
          <p:cNvPr id="32" name="フッター プレースホルダー 31">
            <a:extLst>
              <a:ext uri="{FF2B5EF4-FFF2-40B4-BE49-F238E27FC236}">
                <a16:creationId xmlns:a16="http://schemas.microsoft.com/office/drawing/2014/main" id="{B82728D0-3ABE-4D21-930B-5A676DE8FB99}"/>
              </a:ext>
            </a:extLst>
          </p:cNvPr>
          <p:cNvSpPr>
            <a:spLocks noGrp="1"/>
          </p:cNvSpPr>
          <p:nvPr>
            <p:ph type="ftr" sz="quarter" idx="11"/>
          </p:nvPr>
        </p:nvSpPr>
        <p:spPr/>
        <p:txBody>
          <a:bodyPr/>
          <a:lstStyle/>
          <a:p>
            <a:r>
              <a:rPr kumimoji="1" lang="en-US" altLang="ja-JP"/>
              <a:t>Y.Kondo, SLHiPP09, Lanzhou, China</a:t>
            </a:r>
            <a:endParaRPr kumimoji="1" lang="ja-JP" altLang="en-US"/>
          </a:p>
        </p:txBody>
      </p:sp>
      <p:pic>
        <p:nvPicPr>
          <p:cNvPr id="33" name="Picture 1897">
            <a:extLst>
              <a:ext uri="{FF2B5EF4-FFF2-40B4-BE49-F238E27FC236}">
                <a16:creationId xmlns:a16="http://schemas.microsoft.com/office/drawing/2014/main" id="{E017A143-7A4D-414C-8BC0-852FF6DDDD2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15151" b="1618"/>
          <a:stretch/>
        </p:blipFill>
        <p:spPr bwMode="auto">
          <a:xfrm>
            <a:off x="246049" y="2705887"/>
            <a:ext cx="2942551" cy="234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484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402242555"/>
              </p:ext>
            </p:extLst>
          </p:nvPr>
        </p:nvGraphicFramePr>
        <p:xfrm>
          <a:off x="970239" y="1539349"/>
          <a:ext cx="5125761" cy="3962400"/>
        </p:xfrm>
        <a:graphic>
          <a:graphicData uri="http://schemas.openxmlformats.org/drawingml/2006/table">
            <a:tbl>
              <a:tblPr bandRow="1">
                <a:tableStyleId>{B301B821-A1FF-4177-AEE7-76D212191A09}</a:tableStyleId>
              </a:tblPr>
              <a:tblGrid>
                <a:gridCol w="3414993">
                  <a:extLst>
                    <a:ext uri="{9D8B030D-6E8A-4147-A177-3AD203B41FA5}">
                      <a16:colId xmlns:a16="http://schemas.microsoft.com/office/drawing/2014/main" val="20000"/>
                    </a:ext>
                  </a:extLst>
                </a:gridCol>
                <a:gridCol w="1710768">
                  <a:extLst>
                    <a:ext uri="{9D8B030D-6E8A-4147-A177-3AD203B41FA5}">
                      <a16:colId xmlns:a16="http://schemas.microsoft.com/office/drawing/2014/main" val="20001"/>
                    </a:ext>
                  </a:extLst>
                </a:gridCol>
              </a:tblGrid>
              <a:tr h="274655">
                <a:tc>
                  <a:txBody>
                    <a:bodyPr/>
                    <a:lstStyle/>
                    <a:p>
                      <a:r>
                        <a:rPr kumimoji="1" lang="en-US" altLang="ja-JP" sz="1400" b="1" dirty="0">
                          <a:solidFill>
                            <a:srgbClr val="FF0000"/>
                          </a:solidFill>
                        </a:rPr>
                        <a:t>Beam energy</a:t>
                      </a:r>
                      <a:endParaRPr kumimoji="1" lang="ja-JP" altLang="en-US" sz="1400" b="1" dirty="0">
                        <a:solidFill>
                          <a:srgbClr val="FF0000"/>
                        </a:solidFill>
                      </a:endParaRPr>
                    </a:p>
                  </a:txBody>
                  <a:tcPr/>
                </a:tc>
                <a:tc>
                  <a:txBody>
                    <a:bodyPr/>
                    <a:lstStyle/>
                    <a:p>
                      <a:r>
                        <a:rPr kumimoji="1" lang="en-US" altLang="ja-JP" sz="1400" b="1" dirty="0">
                          <a:solidFill>
                            <a:srgbClr val="FF0000"/>
                          </a:solidFill>
                        </a:rPr>
                        <a:t>400 – 600 MeV</a:t>
                      </a:r>
                      <a:endParaRPr kumimoji="1" lang="ja-JP" altLang="en-US" sz="1400" b="1" dirty="0">
                        <a:solidFill>
                          <a:srgbClr val="FF0000"/>
                        </a:solidFill>
                      </a:endParaRPr>
                    </a:p>
                  </a:txBody>
                  <a:tcPr/>
                </a:tc>
                <a:extLst>
                  <a:ext uri="{0D108BD9-81ED-4DB2-BD59-A6C34878D82A}">
                    <a16:rowId xmlns:a16="http://schemas.microsoft.com/office/drawing/2014/main" val="10000"/>
                  </a:ext>
                </a:extLst>
              </a:tr>
              <a:tr h="274655">
                <a:tc>
                  <a:txBody>
                    <a:bodyPr/>
                    <a:lstStyle/>
                    <a:p>
                      <a:r>
                        <a:rPr kumimoji="1" lang="en-US" altLang="ja-JP" sz="1400" b="1" dirty="0">
                          <a:solidFill>
                            <a:srgbClr val="FF0000"/>
                          </a:solidFill>
                        </a:rPr>
                        <a:t>Frequency</a:t>
                      </a:r>
                      <a:endParaRPr kumimoji="1" lang="ja-JP" altLang="en-US" sz="1400" b="1" dirty="0">
                        <a:solidFill>
                          <a:srgbClr val="FF0000"/>
                        </a:solidFill>
                      </a:endParaRPr>
                    </a:p>
                  </a:txBody>
                  <a:tcPr/>
                </a:tc>
                <a:tc>
                  <a:txBody>
                    <a:bodyPr/>
                    <a:lstStyle/>
                    <a:p>
                      <a:r>
                        <a:rPr kumimoji="1" lang="en-US" altLang="ja-JP" sz="1400" b="1" dirty="0">
                          <a:solidFill>
                            <a:srgbClr val="FF0000"/>
                          </a:solidFill>
                        </a:rPr>
                        <a:t>972 MHz</a:t>
                      </a:r>
                      <a:endParaRPr kumimoji="1" lang="ja-JP" altLang="en-US" sz="1400" b="1" dirty="0">
                        <a:solidFill>
                          <a:srgbClr val="FF0000"/>
                        </a:solidFill>
                      </a:endParaRPr>
                    </a:p>
                  </a:txBody>
                  <a:tcPr/>
                </a:tc>
                <a:extLst>
                  <a:ext uri="{0D108BD9-81ED-4DB2-BD59-A6C34878D82A}">
                    <a16:rowId xmlns:a16="http://schemas.microsoft.com/office/drawing/2014/main" val="10001"/>
                  </a:ext>
                </a:extLst>
              </a:tr>
              <a:tr h="274655">
                <a:tc>
                  <a:txBody>
                    <a:bodyPr/>
                    <a:lstStyle/>
                    <a:p>
                      <a:r>
                        <a:rPr kumimoji="1" lang="en-US" altLang="ja-JP" sz="1400" b="1" dirty="0">
                          <a:solidFill>
                            <a:srgbClr val="FF0000"/>
                          </a:solidFill>
                        </a:rPr>
                        <a:t>β</a:t>
                      </a:r>
                      <a:endParaRPr kumimoji="1" lang="ja-JP" altLang="en-US" sz="1400" b="1" dirty="0">
                        <a:solidFill>
                          <a:srgbClr val="FF0000"/>
                        </a:solidFill>
                      </a:endParaRPr>
                    </a:p>
                  </a:txBody>
                  <a:tcPr/>
                </a:tc>
                <a:tc>
                  <a:txBody>
                    <a:bodyPr/>
                    <a:lstStyle/>
                    <a:p>
                      <a:r>
                        <a:rPr kumimoji="1" lang="en-US" altLang="ja-JP" sz="1400" b="1" dirty="0">
                          <a:solidFill>
                            <a:srgbClr val="FF0000"/>
                          </a:solidFill>
                        </a:rPr>
                        <a:t>0.71 – 0.79</a:t>
                      </a:r>
                      <a:endParaRPr kumimoji="1" lang="ja-JP" altLang="en-US" sz="1400" b="1" dirty="0">
                        <a:solidFill>
                          <a:srgbClr val="FF0000"/>
                        </a:solidFill>
                      </a:endParaRPr>
                    </a:p>
                  </a:txBody>
                  <a:tcPr/>
                </a:tc>
                <a:extLst>
                  <a:ext uri="{0D108BD9-81ED-4DB2-BD59-A6C34878D82A}">
                    <a16:rowId xmlns:a16="http://schemas.microsoft.com/office/drawing/2014/main" val="10002"/>
                  </a:ext>
                </a:extLst>
              </a:tr>
              <a:tr h="274655">
                <a:tc>
                  <a:txBody>
                    <a:bodyPr/>
                    <a:lstStyle/>
                    <a:p>
                      <a:r>
                        <a:rPr kumimoji="1" lang="en-US" altLang="ja-JP" sz="1400" dirty="0"/>
                        <a:t>Num. of cell per cavity</a:t>
                      </a:r>
                      <a:endParaRPr kumimoji="1" lang="ja-JP" altLang="en-US" sz="1400" dirty="0"/>
                    </a:p>
                  </a:txBody>
                  <a:tcPr/>
                </a:tc>
                <a:tc>
                  <a:txBody>
                    <a:bodyPr/>
                    <a:lstStyle/>
                    <a:p>
                      <a:r>
                        <a:rPr kumimoji="1" lang="en-US" altLang="ja-JP" sz="1400" dirty="0"/>
                        <a:t>9</a:t>
                      </a:r>
                      <a:endParaRPr kumimoji="1" lang="ja-JP" altLang="en-US" sz="1400" dirty="0"/>
                    </a:p>
                  </a:txBody>
                  <a:tcPr/>
                </a:tc>
                <a:extLst>
                  <a:ext uri="{0D108BD9-81ED-4DB2-BD59-A6C34878D82A}">
                    <a16:rowId xmlns:a16="http://schemas.microsoft.com/office/drawing/2014/main" val="10003"/>
                  </a:ext>
                </a:extLst>
              </a:tr>
              <a:tr h="274655">
                <a:tc>
                  <a:txBody>
                    <a:bodyPr/>
                    <a:lstStyle/>
                    <a:p>
                      <a:r>
                        <a:rPr kumimoji="1" lang="en-US" altLang="ja-JP" sz="1400" dirty="0"/>
                        <a:t>Num. of cavity per cryomodule</a:t>
                      </a:r>
                      <a:endParaRPr kumimoji="1" lang="ja-JP" altLang="en-US" sz="1400" dirty="0"/>
                    </a:p>
                  </a:txBody>
                  <a:tcPr/>
                </a:tc>
                <a:tc>
                  <a:txBody>
                    <a:bodyPr/>
                    <a:lstStyle/>
                    <a:p>
                      <a:r>
                        <a:rPr kumimoji="1" lang="en-US" altLang="ja-JP" sz="1400" dirty="0"/>
                        <a:t>2</a:t>
                      </a:r>
                      <a:endParaRPr kumimoji="1" lang="ja-JP" altLang="en-US" sz="1400" dirty="0"/>
                    </a:p>
                  </a:txBody>
                  <a:tcPr/>
                </a:tc>
                <a:extLst>
                  <a:ext uri="{0D108BD9-81ED-4DB2-BD59-A6C34878D82A}">
                    <a16:rowId xmlns:a16="http://schemas.microsoft.com/office/drawing/2014/main" val="10004"/>
                  </a:ext>
                </a:extLst>
              </a:tr>
              <a:tr h="274655">
                <a:tc>
                  <a:txBody>
                    <a:bodyPr/>
                    <a:lstStyle/>
                    <a:p>
                      <a:r>
                        <a:rPr kumimoji="1" lang="en-US" altLang="ja-JP" sz="1400" dirty="0"/>
                        <a:t>Num. of cryomodule</a:t>
                      </a:r>
                      <a:endParaRPr kumimoji="1" lang="ja-JP" altLang="en-US" sz="1400" dirty="0"/>
                    </a:p>
                  </a:txBody>
                  <a:tcPr/>
                </a:tc>
                <a:tc>
                  <a:txBody>
                    <a:bodyPr/>
                    <a:lstStyle/>
                    <a:p>
                      <a:r>
                        <a:rPr kumimoji="1" lang="en-US" altLang="ja-JP" sz="1400" dirty="0"/>
                        <a:t>11</a:t>
                      </a:r>
                      <a:endParaRPr kumimoji="1" lang="ja-JP" altLang="en-US" sz="1400" dirty="0"/>
                    </a:p>
                  </a:txBody>
                  <a:tcPr/>
                </a:tc>
                <a:extLst>
                  <a:ext uri="{0D108BD9-81ED-4DB2-BD59-A6C34878D82A}">
                    <a16:rowId xmlns:a16="http://schemas.microsoft.com/office/drawing/2014/main" val="10005"/>
                  </a:ext>
                </a:extLst>
              </a:tr>
              <a:tr h="274655">
                <a:tc>
                  <a:txBody>
                    <a:bodyPr/>
                    <a:lstStyle/>
                    <a:p>
                      <a:r>
                        <a:rPr kumimoji="1" lang="en-US" altLang="ja-JP" sz="1400" dirty="0"/>
                        <a:t>Total length</a:t>
                      </a:r>
                      <a:endParaRPr kumimoji="1" lang="ja-JP" altLang="en-US" sz="1400" dirty="0"/>
                    </a:p>
                  </a:txBody>
                  <a:tcPr/>
                </a:tc>
                <a:tc>
                  <a:txBody>
                    <a:bodyPr/>
                    <a:lstStyle/>
                    <a:p>
                      <a:r>
                        <a:rPr kumimoji="1" lang="en-US" altLang="ja-JP" sz="1400" dirty="0"/>
                        <a:t>57.7 m</a:t>
                      </a:r>
                      <a:endParaRPr kumimoji="1" lang="ja-JP" altLang="en-US" sz="1400" dirty="0"/>
                    </a:p>
                  </a:txBody>
                  <a:tcPr/>
                </a:tc>
                <a:extLst>
                  <a:ext uri="{0D108BD9-81ED-4DB2-BD59-A6C34878D82A}">
                    <a16:rowId xmlns:a16="http://schemas.microsoft.com/office/drawing/2014/main" val="10006"/>
                  </a:ext>
                </a:extLst>
              </a:tr>
              <a:tr h="274655">
                <a:tc>
                  <a:txBody>
                    <a:bodyPr/>
                    <a:lstStyle/>
                    <a:p>
                      <a:r>
                        <a:rPr kumimoji="1" lang="en-US" altLang="ja-JP" sz="1400" b="1" dirty="0">
                          <a:solidFill>
                            <a:srgbClr val="FF0000"/>
                          </a:solidFill>
                        </a:rPr>
                        <a:t>Surface peak electric field (</a:t>
                      </a:r>
                      <a:r>
                        <a:rPr kumimoji="1" lang="en-US" altLang="ja-JP" sz="1400" b="1" dirty="0" err="1">
                          <a:solidFill>
                            <a:srgbClr val="FF0000"/>
                          </a:solidFill>
                        </a:rPr>
                        <a:t>Esp</a:t>
                      </a:r>
                      <a:r>
                        <a:rPr kumimoji="1" lang="en-US" altLang="ja-JP" sz="1400" b="1" dirty="0">
                          <a:solidFill>
                            <a:srgbClr val="FF0000"/>
                          </a:solidFill>
                        </a:rPr>
                        <a:t>)</a:t>
                      </a:r>
                      <a:endParaRPr kumimoji="1" lang="ja-JP" altLang="en-US" sz="1400" b="1" dirty="0">
                        <a:solidFill>
                          <a:srgbClr val="FF0000"/>
                        </a:solidFill>
                      </a:endParaRPr>
                    </a:p>
                  </a:txBody>
                  <a:tcPr/>
                </a:tc>
                <a:tc>
                  <a:txBody>
                    <a:bodyPr/>
                    <a:lstStyle/>
                    <a:p>
                      <a:r>
                        <a:rPr kumimoji="1" lang="en-US" altLang="ja-JP" sz="1400" b="1" dirty="0">
                          <a:solidFill>
                            <a:srgbClr val="FF0000"/>
                          </a:solidFill>
                        </a:rPr>
                        <a:t>30 MV/m</a:t>
                      </a:r>
                      <a:endParaRPr kumimoji="1" lang="ja-JP" altLang="en-US" sz="1400" b="1" dirty="0">
                        <a:solidFill>
                          <a:srgbClr val="FF0000"/>
                        </a:solidFill>
                      </a:endParaRPr>
                    </a:p>
                  </a:txBody>
                  <a:tcPr/>
                </a:tc>
                <a:extLst>
                  <a:ext uri="{0D108BD9-81ED-4DB2-BD59-A6C34878D82A}">
                    <a16:rowId xmlns:a16="http://schemas.microsoft.com/office/drawing/2014/main" val="10007"/>
                  </a:ext>
                </a:extLst>
              </a:tr>
              <a:tr h="274655">
                <a:tc>
                  <a:txBody>
                    <a:bodyPr/>
                    <a:lstStyle/>
                    <a:p>
                      <a:r>
                        <a:rPr kumimoji="1" lang="en-US" altLang="ja-JP" sz="1400" b="1" dirty="0">
                          <a:solidFill>
                            <a:srgbClr val="FF0000"/>
                          </a:solidFill>
                        </a:rPr>
                        <a:t>Accelerating electric field (</a:t>
                      </a:r>
                      <a:r>
                        <a:rPr kumimoji="1" lang="en-US" altLang="ja-JP" sz="1400" b="1" dirty="0" err="1">
                          <a:solidFill>
                            <a:srgbClr val="FF0000"/>
                          </a:solidFill>
                        </a:rPr>
                        <a:t>Eacc</a:t>
                      </a:r>
                      <a:r>
                        <a:rPr kumimoji="1" lang="en-US" altLang="ja-JP" sz="1400" b="1" dirty="0">
                          <a:solidFill>
                            <a:srgbClr val="FF0000"/>
                          </a:solidFill>
                        </a:rPr>
                        <a:t>)</a:t>
                      </a:r>
                      <a:endParaRPr kumimoji="1" lang="ja-JP" altLang="en-US" sz="1400" b="1" dirty="0">
                        <a:solidFill>
                          <a:srgbClr val="FF0000"/>
                        </a:solidFill>
                      </a:endParaRPr>
                    </a:p>
                  </a:txBody>
                  <a:tcPr/>
                </a:tc>
                <a:tc>
                  <a:txBody>
                    <a:bodyPr/>
                    <a:lstStyle/>
                    <a:p>
                      <a:r>
                        <a:rPr kumimoji="1" lang="en-US" altLang="ja-JP" sz="1400" b="1" dirty="0">
                          <a:solidFill>
                            <a:srgbClr val="FF0000"/>
                          </a:solidFill>
                        </a:rPr>
                        <a:t>9.7 – 11.1 MV/m</a:t>
                      </a:r>
                      <a:endParaRPr kumimoji="1" lang="ja-JP" altLang="en-US" sz="1400" b="1" dirty="0">
                        <a:solidFill>
                          <a:srgbClr val="FF0000"/>
                        </a:solidFill>
                      </a:endParaRPr>
                    </a:p>
                  </a:txBody>
                  <a:tcPr/>
                </a:tc>
                <a:extLst>
                  <a:ext uri="{0D108BD9-81ED-4DB2-BD59-A6C34878D82A}">
                    <a16:rowId xmlns:a16="http://schemas.microsoft.com/office/drawing/2014/main" val="10008"/>
                  </a:ext>
                </a:extLst>
              </a:tr>
              <a:tr h="274655">
                <a:tc>
                  <a:txBody>
                    <a:bodyPr/>
                    <a:lstStyle/>
                    <a:p>
                      <a:r>
                        <a:rPr kumimoji="1" lang="en-US" altLang="ja-JP" sz="1400" dirty="0"/>
                        <a:t>Synchronous phase</a:t>
                      </a:r>
                      <a:endParaRPr kumimoji="1" lang="ja-JP" altLang="en-US" sz="1400" dirty="0"/>
                    </a:p>
                  </a:txBody>
                  <a:tcPr/>
                </a:tc>
                <a:tc>
                  <a:txBody>
                    <a:bodyPr/>
                    <a:lstStyle/>
                    <a:p>
                      <a:r>
                        <a:rPr kumimoji="1" lang="en-US" altLang="ja-JP" sz="1400" dirty="0"/>
                        <a:t>-30 </a:t>
                      </a:r>
                      <a:r>
                        <a:rPr kumimoji="1" lang="en-US" altLang="ja-JP" sz="1400" dirty="0" err="1"/>
                        <a:t>deg</a:t>
                      </a:r>
                      <a:endParaRPr kumimoji="1" lang="ja-JP" altLang="en-US" sz="1400" dirty="0"/>
                    </a:p>
                  </a:txBody>
                  <a:tcPr/>
                </a:tc>
                <a:extLst>
                  <a:ext uri="{0D108BD9-81ED-4DB2-BD59-A6C34878D82A}">
                    <a16:rowId xmlns:a16="http://schemas.microsoft.com/office/drawing/2014/main" val="10009"/>
                  </a:ext>
                </a:extLst>
              </a:tr>
              <a:tr h="274655">
                <a:tc>
                  <a:txBody>
                    <a:bodyPr/>
                    <a:lstStyle/>
                    <a:p>
                      <a:r>
                        <a:rPr kumimoji="1" lang="en-US" altLang="ja-JP" sz="1400" dirty="0"/>
                        <a:t>Number of klystrons</a:t>
                      </a:r>
                      <a:endParaRPr kumimoji="1" lang="ja-JP" altLang="en-US" sz="1400" dirty="0"/>
                    </a:p>
                  </a:txBody>
                  <a:tcPr/>
                </a:tc>
                <a:tc>
                  <a:txBody>
                    <a:bodyPr/>
                    <a:lstStyle/>
                    <a:p>
                      <a:r>
                        <a:rPr kumimoji="1" lang="en-US" altLang="ja-JP" sz="1400" dirty="0"/>
                        <a:t>11</a:t>
                      </a:r>
                      <a:endParaRPr kumimoji="1" lang="ja-JP" altLang="en-US" sz="1400" dirty="0"/>
                    </a:p>
                  </a:txBody>
                  <a:tcPr/>
                </a:tc>
                <a:extLst>
                  <a:ext uri="{0D108BD9-81ED-4DB2-BD59-A6C34878D82A}">
                    <a16:rowId xmlns:a16="http://schemas.microsoft.com/office/drawing/2014/main" val="10010"/>
                  </a:ext>
                </a:extLst>
              </a:tr>
              <a:tr h="274655">
                <a:tc>
                  <a:txBody>
                    <a:bodyPr/>
                    <a:lstStyle/>
                    <a:p>
                      <a:r>
                        <a:rPr kumimoji="1" lang="en-US" altLang="ja-JP" sz="1400" dirty="0"/>
                        <a:t>Total RF power</a:t>
                      </a:r>
                      <a:endParaRPr kumimoji="1" lang="ja-JP" altLang="en-US" sz="1400" dirty="0"/>
                    </a:p>
                  </a:txBody>
                  <a:tcPr/>
                </a:tc>
                <a:tc>
                  <a:txBody>
                    <a:bodyPr/>
                    <a:lstStyle/>
                    <a:p>
                      <a:r>
                        <a:rPr kumimoji="1" lang="en-US" altLang="ja-JP" sz="1400" dirty="0"/>
                        <a:t>10 MW</a:t>
                      </a:r>
                      <a:endParaRPr kumimoji="1" lang="ja-JP" altLang="en-US" sz="1400" dirty="0"/>
                    </a:p>
                  </a:txBody>
                  <a:tcPr/>
                </a:tc>
                <a:extLst>
                  <a:ext uri="{0D108BD9-81ED-4DB2-BD59-A6C34878D82A}">
                    <a16:rowId xmlns:a16="http://schemas.microsoft.com/office/drawing/2014/main" val="10011"/>
                  </a:ext>
                </a:extLst>
              </a:tr>
              <a:tr h="274655">
                <a:tc>
                  <a:txBody>
                    <a:bodyPr/>
                    <a:lstStyle/>
                    <a:p>
                      <a:r>
                        <a:rPr kumimoji="1" lang="en-US" altLang="ja-JP" sz="1400" dirty="0"/>
                        <a:t>Loaded Q value</a:t>
                      </a:r>
                      <a:endParaRPr kumimoji="1" lang="ja-JP" altLang="en-US" sz="1400" dirty="0"/>
                    </a:p>
                  </a:txBody>
                  <a:tcPr/>
                </a:tc>
                <a:tc>
                  <a:txBody>
                    <a:bodyPr/>
                    <a:lstStyle/>
                    <a:p>
                      <a:r>
                        <a:rPr kumimoji="1" lang="en-US" altLang="ja-JP" sz="1400" dirty="0"/>
                        <a:t>〜5E5</a:t>
                      </a:r>
                      <a:endParaRPr kumimoji="1" lang="ja-JP" altLang="en-US" sz="1400" dirty="0"/>
                    </a:p>
                  </a:txBody>
                  <a:tcPr/>
                </a:tc>
                <a:extLst>
                  <a:ext uri="{0D108BD9-81ED-4DB2-BD59-A6C34878D82A}">
                    <a16:rowId xmlns:a16="http://schemas.microsoft.com/office/drawing/2014/main" val="10012"/>
                  </a:ext>
                </a:extLst>
              </a:tr>
            </a:tbl>
          </a:graphicData>
        </a:graphic>
      </p:graphicFrame>
      <p:sp>
        <p:nvSpPr>
          <p:cNvPr id="6" name="テキスト ボックス 5"/>
          <p:cNvSpPr txBox="1"/>
          <p:nvPr/>
        </p:nvSpPr>
        <p:spPr>
          <a:xfrm>
            <a:off x="6892961" y="3132613"/>
            <a:ext cx="3435277" cy="369332"/>
          </a:xfrm>
          <a:prstGeom prst="rect">
            <a:avLst/>
          </a:prstGeom>
          <a:noFill/>
        </p:spPr>
        <p:txBody>
          <a:bodyPr wrap="square" rtlCol="0">
            <a:spAutoFit/>
          </a:bodyPr>
          <a:lstStyle/>
          <a:p>
            <a:pPr algn="ctr"/>
            <a:r>
              <a:rPr lang="en-US" altLang="ja-JP" dirty="0"/>
              <a:t>Parameters of J-PARC SCC</a:t>
            </a:r>
            <a:endParaRPr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2872779113"/>
              </p:ext>
            </p:extLst>
          </p:nvPr>
        </p:nvGraphicFramePr>
        <p:xfrm>
          <a:off x="6892961" y="3550214"/>
          <a:ext cx="3435277" cy="1854200"/>
        </p:xfrm>
        <a:graphic>
          <a:graphicData uri="http://schemas.openxmlformats.org/drawingml/2006/table">
            <a:tbl>
              <a:tblPr bandRow="1">
                <a:tableStyleId>{B301B821-A1FF-4177-AEE7-76D212191A09}</a:tableStyleId>
              </a:tblPr>
              <a:tblGrid>
                <a:gridCol w="1817543">
                  <a:extLst>
                    <a:ext uri="{9D8B030D-6E8A-4147-A177-3AD203B41FA5}">
                      <a16:colId xmlns:a16="http://schemas.microsoft.com/office/drawing/2014/main" val="20000"/>
                    </a:ext>
                  </a:extLst>
                </a:gridCol>
                <a:gridCol w="1617734">
                  <a:extLst>
                    <a:ext uri="{9D8B030D-6E8A-4147-A177-3AD203B41FA5}">
                      <a16:colId xmlns:a16="http://schemas.microsoft.com/office/drawing/2014/main" val="20001"/>
                    </a:ext>
                  </a:extLst>
                </a:gridCol>
              </a:tblGrid>
              <a:tr h="370840">
                <a:tc>
                  <a:txBody>
                    <a:bodyPr/>
                    <a:lstStyle/>
                    <a:p>
                      <a:r>
                        <a:rPr kumimoji="1" lang="en-US" altLang="ja-JP" sz="1400" dirty="0" err="1"/>
                        <a:t>Esp</a:t>
                      </a:r>
                      <a:r>
                        <a:rPr kumimoji="1" lang="en-US" altLang="ja-JP" sz="1400" dirty="0"/>
                        <a:t>/</a:t>
                      </a:r>
                      <a:r>
                        <a:rPr kumimoji="1" lang="en-US" altLang="ja-JP" sz="1400" dirty="0" err="1"/>
                        <a:t>Eacc</a:t>
                      </a:r>
                      <a:endParaRPr kumimoji="1" lang="ja-JP" altLang="en-US" sz="1400" dirty="0"/>
                    </a:p>
                  </a:txBody>
                  <a:tcPr/>
                </a:tc>
                <a:tc>
                  <a:txBody>
                    <a:bodyPr/>
                    <a:lstStyle/>
                    <a:p>
                      <a:r>
                        <a:rPr kumimoji="1" lang="en-US" altLang="ja-JP" sz="1400" dirty="0"/>
                        <a:t>3.07</a:t>
                      </a:r>
                      <a:endParaRPr kumimoji="1" lang="ja-JP" altLang="en-US" sz="1400" dirty="0"/>
                    </a:p>
                  </a:txBody>
                  <a:tcPr/>
                </a:tc>
                <a:extLst>
                  <a:ext uri="{0D108BD9-81ED-4DB2-BD59-A6C34878D82A}">
                    <a16:rowId xmlns:a16="http://schemas.microsoft.com/office/drawing/2014/main" val="10000"/>
                  </a:ext>
                </a:extLst>
              </a:tr>
              <a:tr h="370840">
                <a:tc>
                  <a:txBody>
                    <a:bodyPr/>
                    <a:lstStyle/>
                    <a:p>
                      <a:r>
                        <a:rPr kumimoji="1" lang="en-US" altLang="ja-JP" sz="1400" dirty="0" err="1"/>
                        <a:t>Bsp</a:t>
                      </a:r>
                      <a:r>
                        <a:rPr kumimoji="1" lang="en-US" altLang="ja-JP" sz="1400" dirty="0"/>
                        <a:t>/</a:t>
                      </a:r>
                      <a:r>
                        <a:rPr kumimoji="1" lang="en-US" altLang="ja-JP" sz="1400" dirty="0" err="1"/>
                        <a:t>Eacc</a:t>
                      </a:r>
                      <a:endParaRPr kumimoji="1" lang="ja-JP" altLang="en-US" sz="1400" dirty="0"/>
                    </a:p>
                  </a:txBody>
                  <a:tcPr/>
                </a:tc>
                <a:tc>
                  <a:txBody>
                    <a:bodyPr/>
                    <a:lstStyle/>
                    <a:p>
                      <a:r>
                        <a:rPr kumimoji="1" lang="en-US" altLang="ja-JP" sz="1400" dirty="0"/>
                        <a:t>5.54 </a:t>
                      </a:r>
                      <a:r>
                        <a:rPr kumimoji="1" lang="en-US" altLang="ja-JP" sz="1400" dirty="0" err="1"/>
                        <a:t>mT</a:t>
                      </a:r>
                      <a:r>
                        <a:rPr kumimoji="1" lang="en-US" altLang="ja-JP" sz="1400" dirty="0"/>
                        <a:t>/(MV/m)</a:t>
                      </a:r>
                      <a:endParaRPr kumimoji="1" lang="ja-JP" altLang="en-US" sz="1400" dirty="0"/>
                    </a:p>
                  </a:txBody>
                  <a:tcPr/>
                </a:tc>
                <a:extLst>
                  <a:ext uri="{0D108BD9-81ED-4DB2-BD59-A6C34878D82A}">
                    <a16:rowId xmlns:a16="http://schemas.microsoft.com/office/drawing/2014/main" val="10001"/>
                  </a:ext>
                </a:extLst>
              </a:tr>
              <a:tr h="370840">
                <a:tc>
                  <a:txBody>
                    <a:bodyPr/>
                    <a:lstStyle/>
                    <a:p>
                      <a:r>
                        <a:rPr kumimoji="1" lang="en-US" altLang="ja-JP" sz="1400" dirty="0"/>
                        <a:t>R/Q</a:t>
                      </a:r>
                      <a:endParaRPr kumimoji="1" lang="ja-JP" altLang="en-US" sz="1400" dirty="0"/>
                    </a:p>
                  </a:txBody>
                  <a:tcPr/>
                </a:tc>
                <a:tc>
                  <a:txBody>
                    <a:bodyPr/>
                    <a:lstStyle/>
                    <a:p>
                      <a:r>
                        <a:rPr kumimoji="1" lang="en-US" altLang="ja-JP" sz="1400" dirty="0"/>
                        <a:t>478 </a:t>
                      </a:r>
                      <a:r>
                        <a:rPr kumimoji="1" lang="en-US" altLang="ja-JP" sz="1400" dirty="0" err="1"/>
                        <a:t>Ω</a:t>
                      </a:r>
                      <a:endParaRPr kumimoji="1" lang="ja-JP" altLang="en-US" sz="1400" dirty="0"/>
                    </a:p>
                  </a:txBody>
                  <a:tcPr/>
                </a:tc>
                <a:extLst>
                  <a:ext uri="{0D108BD9-81ED-4DB2-BD59-A6C34878D82A}">
                    <a16:rowId xmlns:a16="http://schemas.microsoft.com/office/drawing/2014/main" val="10002"/>
                  </a:ext>
                </a:extLst>
              </a:tr>
              <a:tr h="370840">
                <a:tc>
                  <a:txBody>
                    <a:bodyPr/>
                    <a:lstStyle/>
                    <a:p>
                      <a:r>
                        <a:rPr kumimoji="1" lang="en-US" altLang="ja-JP" sz="1400" dirty="0"/>
                        <a:t>Geometrical factor</a:t>
                      </a:r>
                      <a:endParaRPr kumimoji="1" lang="ja-JP" altLang="en-US" sz="1400" dirty="0"/>
                    </a:p>
                  </a:txBody>
                  <a:tcPr/>
                </a:tc>
                <a:tc>
                  <a:txBody>
                    <a:bodyPr/>
                    <a:lstStyle/>
                    <a:p>
                      <a:r>
                        <a:rPr kumimoji="1" lang="en-US" altLang="ja-JP" sz="1400" dirty="0"/>
                        <a:t>208 </a:t>
                      </a:r>
                      <a:r>
                        <a:rPr kumimoji="1" lang="en-US" altLang="ja-JP" sz="1400" dirty="0" err="1"/>
                        <a:t>Ω</a:t>
                      </a:r>
                      <a:endParaRPr kumimoji="1" lang="ja-JP" altLang="en-US" sz="1400" dirty="0"/>
                    </a:p>
                  </a:txBody>
                  <a:tcPr/>
                </a:tc>
                <a:extLst>
                  <a:ext uri="{0D108BD9-81ED-4DB2-BD59-A6C34878D82A}">
                    <a16:rowId xmlns:a16="http://schemas.microsoft.com/office/drawing/2014/main" val="10003"/>
                  </a:ext>
                </a:extLst>
              </a:tr>
              <a:tr h="370840">
                <a:tc>
                  <a:txBody>
                    <a:bodyPr/>
                    <a:lstStyle/>
                    <a:p>
                      <a:r>
                        <a:rPr kumimoji="1" lang="en-US" altLang="ja-JP" sz="1400" dirty="0"/>
                        <a:t>Coupling constant</a:t>
                      </a:r>
                      <a:endParaRPr kumimoji="1" lang="ja-JP" altLang="en-US" sz="1400" dirty="0"/>
                    </a:p>
                  </a:txBody>
                  <a:tcPr/>
                </a:tc>
                <a:tc>
                  <a:txBody>
                    <a:bodyPr/>
                    <a:lstStyle/>
                    <a:p>
                      <a:r>
                        <a:rPr kumimoji="1" lang="en-US" altLang="ja-JP" sz="1400" dirty="0"/>
                        <a:t>2.80 %</a:t>
                      </a:r>
                      <a:endParaRPr kumimoji="1" lang="ja-JP" altLang="en-US" sz="1400" dirty="0"/>
                    </a:p>
                  </a:txBody>
                  <a:tcPr/>
                </a:tc>
                <a:extLst>
                  <a:ext uri="{0D108BD9-81ED-4DB2-BD59-A6C34878D82A}">
                    <a16:rowId xmlns:a16="http://schemas.microsoft.com/office/drawing/2014/main" val="10004"/>
                  </a:ext>
                </a:extLst>
              </a:tr>
            </a:tbl>
          </a:graphicData>
        </a:graphic>
      </p:graphicFrame>
      <p:sp>
        <p:nvSpPr>
          <p:cNvPr id="2" name="テキスト ボックス 1"/>
          <p:cNvSpPr txBox="1"/>
          <p:nvPr/>
        </p:nvSpPr>
        <p:spPr>
          <a:xfrm>
            <a:off x="0" y="116632"/>
            <a:ext cx="12192000" cy="1077218"/>
          </a:xfrm>
          <a:prstGeom prst="rect">
            <a:avLst/>
          </a:prstGeom>
          <a:noFill/>
        </p:spPr>
        <p:txBody>
          <a:bodyPr wrap="square" rtlCol="0">
            <a:spAutoFit/>
          </a:bodyPr>
          <a:lstStyle/>
          <a:p>
            <a:pPr algn="ctr"/>
            <a:r>
              <a:rPr lang="en-US" altLang="ja-JP" sz="3200" b="1" dirty="0">
                <a:solidFill>
                  <a:srgbClr val="0000FF"/>
                </a:solidFill>
              </a:rPr>
              <a:t>Elliptical</a:t>
            </a:r>
            <a:r>
              <a:rPr lang="ja-JP" altLang="en-US" sz="3200" b="1" dirty="0">
                <a:solidFill>
                  <a:srgbClr val="0000FF"/>
                </a:solidFill>
              </a:rPr>
              <a:t> </a:t>
            </a:r>
            <a:r>
              <a:rPr lang="en-US" altLang="ja-JP" sz="3200" b="1" dirty="0">
                <a:solidFill>
                  <a:srgbClr val="0000FF"/>
                </a:solidFill>
              </a:rPr>
              <a:t>cavity</a:t>
            </a:r>
          </a:p>
          <a:p>
            <a:pPr algn="ctr"/>
            <a:r>
              <a:rPr lang="en-US" altLang="ja-JP" sz="3200" b="1" dirty="0">
                <a:solidFill>
                  <a:srgbClr val="0000FF"/>
                </a:solidFill>
              </a:rPr>
              <a:t>developed for</a:t>
            </a:r>
            <a:r>
              <a:rPr lang="ja-JP" altLang="en-US" sz="3200" b="1" dirty="0">
                <a:solidFill>
                  <a:srgbClr val="0000FF"/>
                </a:solidFill>
              </a:rPr>
              <a:t>  </a:t>
            </a:r>
            <a:r>
              <a:rPr lang="en-US" altLang="ja-JP" sz="3200" b="1" dirty="0">
                <a:solidFill>
                  <a:srgbClr val="0000FF"/>
                </a:solidFill>
              </a:rPr>
              <a:t>transmutation</a:t>
            </a:r>
            <a:r>
              <a:rPr lang="ja-JP" altLang="en-US" sz="3200" b="1" dirty="0">
                <a:solidFill>
                  <a:srgbClr val="0000FF"/>
                </a:solidFill>
              </a:rPr>
              <a:t> </a:t>
            </a:r>
            <a:r>
              <a:rPr lang="en-US" altLang="ja-JP" sz="3200" b="1" dirty="0">
                <a:solidFill>
                  <a:srgbClr val="0000FF"/>
                </a:solidFill>
              </a:rPr>
              <a:t>experiment</a:t>
            </a:r>
            <a:r>
              <a:rPr lang="ja-JP" altLang="en-US" sz="3200" b="1" dirty="0">
                <a:solidFill>
                  <a:srgbClr val="0000FF"/>
                </a:solidFill>
              </a:rPr>
              <a:t> </a:t>
            </a:r>
            <a:r>
              <a:rPr lang="en-US" altLang="ja-JP" sz="3200" b="1" dirty="0">
                <a:solidFill>
                  <a:srgbClr val="0000FF"/>
                </a:solidFill>
              </a:rPr>
              <a:t>at</a:t>
            </a:r>
            <a:r>
              <a:rPr lang="ja-JP" altLang="en-US" sz="3200" b="1" dirty="0">
                <a:solidFill>
                  <a:srgbClr val="0000FF"/>
                </a:solidFill>
              </a:rPr>
              <a:t> </a:t>
            </a:r>
            <a:r>
              <a:rPr lang="en-US" altLang="ja-JP" sz="3200" b="1" dirty="0">
                <a:solidFill>
                  <a:srgbClr val="0000FF"/>
                </a:solidFill>
              </a:rPr>
              <a:t>J-PARC</a:t>
            </a:r>
            <a:endParaRPr lang="ja-JP" altLang="en-US" sz="3200" b="1" dirty="0">
              <a:solidFill>
                <a:srgbClr val="0000FF"/>
              </a:solidFill>
            </a:endParaRPr>
          </a:p>
        </p:txBody>
      </p:sp>
      <p:pic>
        <p:nvPicPr>
          <p:cNvPr id="11" name="図 10" descr="oho05_04_2-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943" y="1557375"/>
            <a:ext cx="3795059" cy="1211713"/>
          </a:xfrm>
          <a:prstGeom prst="rect">
            <a:avLst/>
          </a:prstGeom>
        </p:spPr>
      </p:pic>
      <p:sp>
        <p:nvSpPr>
          <p:cNvPr id="9" name="スライド番号プレースホルダー 8">
            <a:extLst>
              <a:ext uri="{FF2B5EF4-FFF2-40B4-BE49-F238E27FC236}">
                <a16:creationId xmlns:a16="http://schemas.microsoft.com/office/drawing/2014/main" id="{CA04B604-C89B-4589-BC17-6AD1920B1431}"/>
              </a:ext>
            </a:extLst>
          </p:cNvPr>
          <p:cNvSpPr>
            <a:spLocks noGrp="1"/>
          </p:cNvSpPr>
          <p:nvPr>
            <p:ph type="sldNum" sz="quarter" idx="12"/>
          </p:nvPr>
        </p:nvSpPr>
        <p:spPr/>
        <p:txBody>
          <a:bodyPr/>
          <a:lstStyle/>
          <a:p>
            <a:fld id="{E69D0365-E817-4EF1-9E9A-ACD5F9F23042}" type="slidenum">
              <a:rPr kumimoji="1" lang="ja-JP" altLang="en-US" smtClean="0"/>
              <a:t>15</a:t>
            </a:fld>
            <a:endParaRPr kumimoji="1" lang="ja-JP" altLang="en-US"/>
          </a:p>
        </p:txBody>
      </p:sp>
      <p:sp>
        <p:nvSpPr>
          <p:cNvPr id="10" name="日付プレースホルダー 9">
            <a:extLst>
              <a:ext uri="{FF2B5EF4-FFF2-40B4-BE49-F238E27FC236}">
                <a16:creationId xmlns:a16="http://schemas.microsoft.com/office/drawing/2014/main" id="{4CB55AE7-8725-47F1-A7C7-CB28B275588E}"/>
              </a:ext>
            </a:extLst>
          </p:cNvPr>
          <p:cNvSpPr>
            <a:spLocks noGrp="1"/>
          </p:cNvSpPr>
          <p:nvPr>
            <p:ph type="dt" sz="half" idx="10"/>
          </p:nvPr>
        </p:nvSpPr>
        <p:spPr/>
        <p:txBody>
          <a:bodyPr/>
          <a:lstStyle/>
          <a:p>
            <a:r>
              <a:rPr kumimoji="1" lang="en-US" altLang="ja-JP"/>
              <a:t>2019/9/26</a:t>
            </a:r>
            <a:endParaRPr kumimoji="1" lang="ja-JP" altLang="en-US"/>
          </a:p>
        </p:txBody>
      </p:sp>
      <p:sp>
        <p:nvSpPr>
          <p:cNvPr id="12" name="フッター プレースホルダー 11">
            <a:extLst>
              <a:ext uri="{FF2B5EF4-FFF2-40B4-BE49-F238E27FC236}">
                <a16:creationId xmlns:a16="http://schemas.microsoft.com/office/drawing/2014/main" id="{70B054E5-C750-4F72-AEAC-1DD369ECADBF}"/>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3" name="テキスト ボックス 2">
            <a:extLst>
              <a:ext uri="{FF2B5EF4-FFF2-40B4-BE49-F238E27FC236}">
                <a16:creationId xmlns:a16="http://schemas.microsoft.com/office/drawing/2014/main" id="{06C21427-F28D-47A1-AB37-1D48E2DEA4D3}"/>
              </a:ext>
            </a:extLst>
          </p:cNvPr>
          <p:cNvSpPr txBox="1"/>
          <p:nvPr/>
        </p:nvSpPr>
        <p:spPr>
          <a:xfrm>
            <a:off x="9459533" y="5881234"/>
            <a:ext cx="2590858" cy="307777"/>
          </a:xfrm>
          <a:prstGeom prst="rect">
            <a:avLst/>
          </a:prstGeom>
          <a:noFill/>
        </p:spPr>
        <p:txBody>
          <a:bodyPr wrap="square" rtlCol="0">
            <a:spAutoFit/>
          </a:bodyPr>
          <a:lstStyle/>
          <a:p>
            <a:r>
              <a:rPr kumimoji="1" lang="en-US" altLang="ja-JP" sz="1400" dirty="0"/>
              <a:t>N. </a:t>
            </a:r>
            <a:r>
              <a:rPr kumimoji="1" lang="en-US" altLang="ja-JP" sz="1400" dirty="0" err="1"/>
              <a:t>Ouchi</a:t>
            </a:r>
            <a:r>
              <a:rPr kumimoji="1" lang="en-US" altLang="ja-JP" sz="1400" dirty="0"/>
              <a:t>, SRF09 FROBAU05</a:t>
            </a:r>
            <a:endParaRPr kumimoji="1" lang="ja-JP" altLang="en-US" sz="1400" dirty="0"/>
          </a:p>
        </p:txBody>
      </p:sp>
    </p:spTree>
    <p:extLst>
      <p:ext uri="{BB962C8B-B14F-4D97-AF65-F5344CB8AC3E}">
        <p14:creationId xmlns:p14="http://schemas.microsoft.com/office/powerpoint/2010/main" val="1248865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AF3D4E0-45BB-8441-803B-61B1CAB78218}"/>
              </a:ext>
            </a:extLst>
          </p:cNvPr>
          <p:cNvSpPr>
            <a:spLocks noGrp="1"/>
          </p:cNvSpPr>
          <p:nvPr>
            <p:ph type="sldNum" sz="quarter" idx="12"/>
          </p:nvPr>
        </p:nvSpPr>
        <p:spPr/>
        <p:txBody>
          <a:bodyPr/>
          <a:lstStyle/>
          <a:p>
            <a:fld id="{D2B1F75A-9B78-7E45-9BCA-828C9866AAAA}" type="slidenum">
              <a:rPr kumimoji="1" lang="ja-JP" altLang="en-US" smtClean="0"/>
              <a:t>16</a:t>
            </a:fld>
            <a:endParaRPr kumimoji="1" lang="ja-JP" altLang="en-US"/>
          </a:p>
        </p:txBody>
      </p:sp>
      <p:sp>
        <p:nvSpPr>
          <p:cNvPr id="3" name="日付プレースホルダー 2">
            <a:extLst>
              <a:ext uri="{FF2B5EF4-FFF2-40B4-BE49-F238E27FC236}">
                <a16:creationId xmlns:a16="http://schemas.microsoft.com/office/drawing/2014/main" id="{A20B03DB-EE23-4341-BA66-715060F8B5D6}"/>
              </a:ext>
            </a:extLst>
          </p:cNvPr>
          <p:cNvSpPr>
            <a:spLocks noGrp="1"/>
          </p:cNvSpPr>
          <p:nvPr>
            <p:ph type="dt" sz="half" idx="2"/>
          </p:nvPr>
        </p:nvSpPr>
        <p:spPr/>
        <p:txBody>
          <a:bodyPr/>
          <a:lstStyle/>
          <a:p>
            <a:r>
              <a:rPr kumimoji="1" lang="en-US" altLang="ja-JP"/>
              <a:t>2019/9/26</a:t>
            </a:r>
            <a:endParaRPr kumimoji="1" lang="ja-JP" altLang="en-US"/>
          </a:p>
        </p:txBody>
      </p:sp>
      <p:sp>
        <p:nvSpPr>
          <p:cNvPr id="4" name="フッター プレースホルダー 3">
            <a:extLst>
              <a:ext uri="{FF2B5EF4-FFF2-40B4-BE49-F238E27FC236}">
                <a16:creationId xmlns:a16="http://schemas.microsoft.com/office/drawing/2014/main" id="{B0C5B626-4D34-FA47-A1DC-A24472AF664C}"/>
              </a:ext>
            </a:extLst>
          </p:cNvPr>
          <p:cNvSpPr>
            <a:spLocks noGrp="1"/>
          </p:cNvSpPr>
          <p:nvPr>
            <p:ph type="ftr" sz="quarter" idx="3"/>
          </p:nvPr>
        </p:nvSpPr>
        <p:spPr/>
        <p:txBody>
          <a:bodyPr/>
          <a:lstStyle/>
          <a:p>
            <a:r>
              <a:rPr kumimoji="1" lang="en-US" altLang="ja-JP"/>
              <a:t>Y.Kondo, SLHiPP09, Lanzhou, China</a:t>
            </a:r>
            <a:endParaRPr kumimoji="1" lang="ja-JP" altLang="en-US"/>
          </a:p>
        </p:txBody>
      </p:sp>
      <p:grpSp>
        <p:nvGrpSpPr>
          <p:cNvPr id="5" name="Group 21">
            <a:extLst>
              <a:ext uri="{FF2B5EF4-FFF2-40B4-BE49-F238E27FC236}">
                <a16:creationId xmlns:a16="http://schemas.microsoft.com/office/drawing/2014/main" id="{B5FCA579-F46B-A54D-894C-05E3829152B3}"/>
              </a:ext>
            </a:extLst>
          </p:cNvPr>
          <p:cNvGrpSpPr>
            <a:grpSpLocks/>
          </p:cNvGrpSpPr>
          <p:nvPr/>
        </p:nvGrpSpPr>
        <p:grpSpPr bwMode="auto">
          <a:xfrm>
            <a:off x="4809403" y="1512889"/>
            <a:ext cx="1939640" cy="2276475"/>
            <a:chOff x="1757203" y="1506538"/>
            <a:chExt cx="2314575" cy="3249612"/>
          </a:xfrm>
        </p:grpSpPr>
        <p:pic>
          <p:nvPicPr>
            <p:cNvPr id="6" name="Picture 5">
              <a:hlinkClick r:id="rId2" action="ppaction://hlinkfile"/>
              <a:extLst>
                <a:ext uri="{FF2B5EF4-FFF2-40B4-BE49-F238E27FC236}">
                  <a16:creationId xmlns:a16="http://schemas.microsoft.com/office/drawing/2014/main" id="{DF7341DE-C864-0443-B6C7-029156476B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7203" y="1506538"/>
              <a:ext cx="2314575" cy="324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6884B5A7-59E9-FE40-99C0-E73D754CD92D}"/>
                </a:ext>
              </a:extLst>
            </p:cNvPr>
            <p:cNvSpPr>
              <a:spLocks noChangeArrowheads="1"/>
            </p:cNvSpPr>
            <p:nvPr/>
          </p:nvSpPr>
          <p:spPr bwMode="auto">
            <a:xfrm>
              <a:off x="2501900" y="3495675"/>
              <a:ext cx="47625" cy="241300"/>
            </a:xfrm>
            <a:prstGeom prst="rect">
              <a:avLst/>
            </a:prstGeom>
            <a:solidFill>
              <a:srgbClr val="FF0000"/>
            </a:solidFill>
            <a:ln w="9525">
              <a:solidFill>
                <a:schemeClr val="tx1"/>
              </a:solidFill>
              <a:round/>
              <a:headEnd/>
              <a:tailEnd/>
            </a:ln>
          </p:spPr>
          <p:txBody>
            <a:bodyPr/>
            <a:lstStyle/>
            <a:p>
              <a:pPr defTabSz="449263">
                <a:lnSpc>
                  <a:spcPct val="95000"/>
                </a:lnSpc>
                <a:buClr>
                  <a:srgbClr val="000000"/>
                </a:buClr>
                <a:buSzPct val="100000"/>
              </a:pPr>
              <a:endParaRPr lang="nl-BE" altLang="ko-KR">
                <a:solidFill>
                  <a:srgbClr val="FFFFFF"/>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D65AE26-F6F4-8446-9F2E-779ABDF26349}"/>
                </a:ext>
              </a:extLst>
            </p:cNvPr>
            <p:cNvSpPr>
              <a:spLocks noChangeArrowheads="1"/>
            </p:cNvSpPr>
            <p:nvPr/>
          </p:nvSpPr>
          <p:spPr bwMode="auto">
            <a:xfrm>
              <a:off x="2598738" y="3495675"/>
              <a:ext cx="49212" cy="241300"/>
            </a:xfrm>
            <a:prstGeom prst="rect">
              <a:avLst/>
            </a:prstGeom>
            <a:solidFill>
              <a:srgbClr val="FF0000"/>
            </a:solidFill>
            <a:ln w="9525">
              <a:solidFill>
                <a:schemeClr val="tx1"/>
              </a:solidFill>
              <a:round/>
              <a:headEnd/>
              <a:tailEnd/>
            </a:ln>
          </p:spPr>
          <p:txBody>
            <a:bodyPr/>
            <a:lstStyle/>
            <a:p>
              <a:pPr defTabSz="449263">
                <a:lnSpc>
                  <a:spcPct val="95000"/>
                </a:lnSpc>
                <a:buClr>
                  <a:srgbClr val="000000"/>
                </a:buClr>
                <a:buSzPct val="100000"/>
              </a:pPr>
              <a:endParaRPr lang="nl-BE" altLang="ko-KR">
                <a:solidFill>
                  <a:srgbClr val="FFFF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8A3933A-6E4C-2D4F-8CAD-CC68879EB01E}"/>
                </a:ext>
              </a:extLst>
            </p:cNvPr>
            <p:cNvSpPr>
              <a:spLocks noChangeArrowheads="1"/>
            </p:cNvSpPr>
            <p:nvPr/>
          </p:nvSpPr>
          <p:spPr bwMode="auto">
            <a:xfrm>
              <a:off x="3184525" y="3495675"/>
              <a:ext cx="47625" cy="241300"/>
            </a:xfrm>
            <a:prstGeom prst="rect">
              <a:avLst/>
            </a:prstGeom>
            <a:solidFill>
              <a:srgbClr val="FF0000"/>
            </a:solidFill>
            <a:ln w="9525">
              <a:solidFill>
                <a:schemeClr val="tx1"/>
              </a:solidFill>
              <a:round/>
              <a:headEnd/>
              <a:tailEnd/>
            </a:ln>
          </p:spPr>
          <p:txBody>
            <a:bodyPr/>
            <a:lstStyle/>
            <a:p>
              <a:pPr defTabSz="449263">
                <a:lnSpc>
                  <a:spcPct val="95000"/>
                </a:lnSpc>
                <a:buClr>
                  <a:srgbClr val="000000"/>
                </a:buClr>
                <a:buSzPct val="100000"/>
              </a:pPr>
              <a:endParaRPr lang="nl-BE" altLang="ko-KR">
                <a:solidFill>
                  <a:srgbClr val="FFFFF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0818F28-37FD-4F44-8412-62E45121C0E4}"/>
                </a:ext>
              </a:extLst>
            </p:cNvPr>
            <p:cNvSpPr>
              <a:spLocks noChangeArrowheads="1"/>
            </p:cNvSpPr>
            <p:nvPr/>
          </p:nvSpPr>
          <p:spPr bwMode="auto">
            <a:xfrm>
              <a:off x="3281363" y="3495675"/>
              <a:ext cx="49212" cy="241300"/>
            </a:xfrm>
            <a:prstGeom prst="rect">
              <a:avLst/>
            </a:prstGeom>
            <a:solidFill>
              <a:srgbClr val="FF0000"/>
            </a:solidFill>
            <a:ln w="9525">
              <a:solidFill>
                <a:schemeClr val="tx1"/>
              </a:solidFill>
              <a:round/>
              <a:headEnd/>
              <a:tailEnd/>
            </a:ln>
          </p:spPr>
          <p:txBody>
            <a:bodyPr/>
            <a:lstStyle/>
            <a:p>
              <a:pPr defTabSz="449263">
                <a:lnSpc>
                  <a:spcPct val="95000"/>
                </a:lnSpc>
                <a:buClr>
                  <a:srgbClr val="000000"/>
                </a:buClr>
                <a:buSzPct val="100000"/>
              </a:pPr>
              <a:endParaRPr lang="nl-BE" altLang="ko-KR">
                <a:solidFill>
                  <a:srgbClr val="FFFFFF"/>
                </a:solidFill>
                <a:latin typeface="Arial" panose="020B0604020202020204" pitchFamily="34" charset="0"/>
                <a:cs typeface="Arial" panose="020B0604020202020204" pitchFamily="34" charset="0"/>
              </a:endParaRPr>
            </a:p>
          </p:txBody>
        </p:sp>
      </p:grpSp>
      <p:pic>
        <p:nvPicPr>
          <p:cNvPr id="11" name="Picture 93">
            <a:extLst>
              <a:ext uri="{FF2B5EF4-FFF2-40B4-BE49-F238E27FC236}">
                <a16:creationId xmlns:a16="http://schemas.microsoft.com/office/drawing/2014/main" id="{42BDADF4-5C77-4F4C-A6E1-7F5030EA05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3540" y="1268414"/>
            <a:ext cx="2781835" cy="1680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94">
            <a:extLst>
              <a:ext uri="{FF2B5EF4-FFF2-40B4-BE49-F238E27FC236}">
                <a16:creationId xmlns:a16="http://schemas.microsoft.com/office/drawing/2014/main" id="{CA87BD7B-C582-8D41-A7DE-AB661D351BCB}"/>
              </a:ext>
            </a:extLst>
          </p:cNvPr>
          <p:cNvSpPr txBox="1">
            <a:spLocks noChangeArrowheads="1"/>
          </p:cNvSpPr>
          <p:nvPr/>
        </p:nvSpPr>
        <p:spPr bwMode="auto">
          <a:xfrm>
            <a:off x="8460422" y="2721381"/>
            <a:ext cx="1854200" cy="708025"/>
          </a:xfrm>
          <a:prstGeom prst="rect">
            <a:avLst/>
          </a:prstGeom>
          <a:solidFill>
            <a:srgbClr val="FFFFCC"/>
          </a:solidFill>
          <a:ln>
            <a:noFill/>
          </a:ln>
          <a:effectLst>
            <a:outerShdw blurRad="63500" dist="38100" dir="2700000" algn="tl" rotWithShape="0">
              <a:srgbClr val="000000">
                <a:alpha val="39999"/>
              </a:srgbClr>
            </a:outerShdw>
          </a:effectLst>
          <a:extLst>
            <a:ext uri="{91240B29-F687-4f45-9708-019B960494DF}">
              <a14:hiddenLine xmlns:a14="http://schemas.microsoft.com/office/drawing/2010/main" xmlns="" w="12700" cap="sq">
                <a:solidFill>
                  <a:srgbClr val="000000"/>
                </a:solidFill>
                <a:miter lim="800000"/>
                <a:headEnd type="none" w="sm" len="sm"/>
                <a:tailEnd/>
              </a14:hiddenLine>
            </a:ext>
          </a:extLst>
        </p:spPr>
        <p:txBody>
          <a:bodyPr wrap="none">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fontAlgn="base">
              <a:spcBef>
                <a:spcPct val="0"/>
              </a:spcBef>
              <a:spcAft>
                <a:spcPct val="0"/>
              </a:spcAft>
              <a:defRPr kumimoji="1" sz="2400" b="1">
                <a:solidFill>
                  <a:schemeClr val="tx1"/>
                </a:solidFill>
                <a:latin typeface="Arial" charset="0"/>
                <a:ea typeface="ＭＳ Ｐゴシック" charset="0"/>
              </a:defRPr>
            </a:lvl6pPr>
            <a:lvl7pPr marL="2971800" indent="-228600" fontAlgn="base">
              <a:spcBef>
                <a:spcPct val="0"/>
              </a:spcBef>
              <a:spcAft>
                <a:spcPct val="0"/>
              </a:spcAft>
              <a:defRPr kumimoji="1" sz="2400" b="1">
                <a:solidFill>
                  <a:schemeClr val="tx1"/>
                </a:solidFill>
                <a:latin typeface="Arial" charset="0"/>
                <a:ea typeface="ＭＳ Ｐゴシック" charset="0"/>
              </a:defRPr>
            </a:lvl7pPr>
            <a:lvl8pPr marL="3429000" indent="-228600" fontAlgn="base">
              <a:spcBef>
                <a:spcPct val="0"/>
              </a:spcBef>
              <a:spcAft>
                <a:spcPct val="0"/>
              </a:spcAft>
              <a:defRPr kumimoji="1" sz="2400" b="1">
                <a:solidFill>
                  <a:schemeClr val="tx1"/>
                </a:solidFill>
                <a:latin typeface="Arial" charset="0"/>
                <a:ea typeface="ＭＳ Ｐゴシック" charset="0"/>
              </a:defRPr>
            </a:lvl8pPr>
            <a:lvl9pPr marL="3886200" indent="-228600" fontAlgn="base">
              <a:spcBef>
                <a:spcPct val="0"/>
              </a:spcBef>
              <a:spcAft>
                <a:spcPct val="0"/>
              </a:spcAft>
              <a:defRPr kumimoji="1" sz="2400" b="1">
                <a:solidFill>
                  <a:schemeClr val="tx1"/>
                </a:solidFill>
                <a:latin typeface="Arial" charset="0"/>
                <a:ea typeface="ＭＳ Ｐゴシック" charset="0"/>
              </a:defRPr>
            </a:lvl9pPr>
          </a:lstStyle>
          <a:p>
            <a:pPr>
              <a:defRPr/>
            </a:pPr>
            <a:r>
              <a:rPr lang="en-US" altLang="ja-JP" sz="1400" dirty="0">
                <a:latin typeface="Arial" panose="020B0604020202020204" pitchFamily="34" charset="0"/>
                <a:cs typeface="Arial" panose="020B0604020202020204" pitchFamily="34" charset="0"/>
              </a:rPr>
              <a:t>ADS Plant</a:t>
            </a:r>
            <a:endParaRPr lang="ja-JP" altLang="en-US" sz="1400">
              <a:latin typeface="Arial" panose="020B0604020202020204" pitchFamily="34" charset="0"/>
              <a:cs typeface="Arial" panose="020B0604020202020204" pitchFamily="34" charset="0"/>
            </a:endParaRPr>
          </a:p>
          <a:p>
            <a:pPr>
              <a:defRPr/>
            </a:pPr>
            <a:r>
              <a:rPr lang="ja-JP" altLang="en-US" sz="1400" b="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30MW-beam</a:t>
            </a:r>
            <a:r>
              <a:rPr lang="en-US" altLang="ja-JP" sz="1200" b="0" dirty="0">
                <a:latin typeface="Arial" panose="020B0604020202020204" pitchFamily="34" charset="0"/>
                <a:cs typeface="Arial" panose="020B0604020202020204" pitchFamily="34" charset="0"/>
              </a:rPr>
              <a:t>,</a:t>
            </a:r>
            <a:r>
              <a:rPr lang="en-US" altLang="ja-JP" sz="1400" b="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800MW</a:t>
            </a:r>
            <a:r>
              <a:rPr lang="en-US" altLang="ja-JP" sz="1200" baseline="-25000" dirty="0">
                <a:latin typeface="Arial" panose="020B0604020202020204" pitchFamily="34" charset="0"/>
                <a:cs typeface="Arial" panose="020B0604020202020204" pitchFamily="34" charset="0"/>
              </a:rPr>
              <a:t>th</a:t>
            </a:r>
          </a:p>
          <a:p>
            <a:pPr>
              <a:defRPr/>
            </a:pPr>
            <a:r>
              <a:rPr lang="en-US" altLang="ja-JP" sz="1200" b="0" dirty="0">
                <a:latin typeface="Arial" panose="020B0604020202020204" pitchFamily="34" charset="0"/>
                <a:cs typeface="Arial" panose="020B0604020202020204" pitchFamily="34" charset="0"/>
              </a:rPr>
              <a:t> </a:t>
            </a:r>
            <a:r>
              <a:rPr lang="ja-JP" altLang="en-US" sz="1200" b="0">
                <a:latin typeface="Arial" panose="020B0604020202020204" pitchFamily="34" charset="0"/>
                <a:cs typeface="Arial" panose="020B0604020202020204" pitchFamily="34" charset="0"/>
              </a:rPr>
              <a:t>　・</a:t>
            </a:r>
            <a:r>
              <a:rPr lang="en-US" altLang="ja-JP" sz="1200" b="0" dirty="0">
                <a:latin typeface="Arial" panose="020B0604020202020204" pitchFamily="34" charset="0"/>
                <a:cs typeface="Arial" panose="020B0604020202020204" pitchFamily="34" charset="0"/>
              </a:rPr>
              <a:t>MA transmutation</a:t>
            </a:r>
            <a:endParaRPr lang="ja-JP" altLang="en-US" sz="1200" b="0">
              <a:latin typeface="Arial" panose="020B0604020202020204" pitchFamily="34" charset="0"/>
              <a:cs typeface="Arial" panose="020B0604020202020204" pitchFamily="34" charset="0"/>
            </a:endParaRPr>
          </a:p>
        </p:txBody>
      </p:sp>
      <p:pic>
        <p:nvPicPr>
          <p:cNvPr id="13" name="図 38" descr="断面パース20130415.jpg">
            <a:extLst>
              <a:ext uri="{FF2B5EF4-FFF2-40B4-BE49-F238E27FC236}">
                <a16:creationId xmlns:a16="http://schemas.microsoft.com/office/drawing/2014/main" id="{2A791D67-CE5E-A848-9A2B-9A92A23470E8}"/>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719514" y="3789364"/>
            <a:ext cx="2232025"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99">
            <a:extLst>
              <a:ext uri="{FF2B5EF4-FFF2-40B4-BE49-F238E27FC236}">
                <a16:creationId xmlns:a16="http://schemas.microsoft.com/office/drawing/2014/main" id="{01FEA26F-75E4-FD4E-AAA1-EB476EA2C5DF}"/>
              </a:ext>
            </a:extLst>
          </p:cNvPr>
          <p:cNvSpPr txBox="1">
            <a:spLocks noChangeArrowheads="1"/>
          </p:cNvSpPr>
          <p:nvPr/>
        </p:nvSpPr>
        <p:spPr bwMode="auto">
          <a:xfrm>
            <a:off x="3835400" y="4941889"/>
            <a:ext cx="2159000" cy="892175"/>
          </a:xfrm>
          <a:prstGeom prst="rect">
            <a:avLst/>
          </a:prstGeom>
          <a:solidFill>
            <a:srgbClr val="CCFFCC"/>
          </a:solidFill>
          <a:ln>
            <a:noFill/>
          </a:ln>
          <a:effectLst>
            <a:outerShdw blurRad="63500" dist="38100" dir="2700000" algn="tl" rotWithShape="0">
              <a:srgbClr val="000000">
                <a:alpha val="39999"/>
              </a:srgbClr>
            </a:outerShdw>
          </a:effectLst>
        </p:spPr>
        <p:txBody>
          <a:bodyPr>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fontAlgn="base">
              <a:spcBef>
                <a:spcPct val="0"/>
              </a:spcBef>
              <a:spcAft>
                <a:spcPct val="0"/>
              </a:spcAft>
              <a:defRPr kumimoji="1" sz="2400" b="1">
                <a:solidFill>
                  <a:schemeClr val="tx1"/>
                </a:solidFill>
                <a:latin typeface="Arial" charset="0"/>
                <a:ea typeface="ＭＳ Ｐゴシック" charset="0"/>
              </a:defRPr>
            </a:lvl6pPr>
            <a:lvl7pPr marL="2971800" indent="-228600" fontAlgn="base">
              <a:spcBef>
                <a:spcPct val="0"/>
              </a:spcBef>
              <a:spcAft>
                <a:spcPct val="0"/>
              </a:spcAft>
              <a:defRPr kumimoji="1" sz="2400" b="1">
                <a:solidFill>
                  <a:schemeClr val="tx1"/>
                </a:solidFill>
                <a:latin typeface="Arial" charset="0"/>
                <a:ea typeface="ＭＳ Ｐゴシック" charset="0"/>
              </a:defRPr>
            </a:lvl7pPr>
            <a:lvl8pPr marL="3429000" indent="-228600" fontAlgn="base">
              <a:spcBef>
                <a:spcPct val="0"/>
              </a:spcBef>
              <a:spcAft>
                <a:spcPct val="0"/>
              </a:spcAft>
              <a:defRPr kumimoji="1" sz="2400" b="1">
                <a:solidFill>
                  <a:schemeClr val="tx1"/>
                </a:solidFill>
                <a:latin typeface="Arial" charset="0"/>
                <a:ea typeface="ＭＳ Ｐゴシック" charset="0"/>
              </a:defRPr>
            </a:lvl8pPr>
            <a:lvl9pPr marL="3886200" indent="-228600" fontAlgn="base">
              <a:spcBef>
                <a:spcPct val="0"/>
              </a:spcBef>
              <a:spcAft>
                <a:spcPct val="0"/>
              </a:spcAft>
              <a:defRPr kumimoji="1" sz="2400" b="1">
                <a:solidFill>
                  <a:schemeClr val="tx1"/>
                </a:solidFill>
                <a:latin typeface="Arial" charset="0"/>
                <a:ea typeface="ＭＳ Ｐゴシック" charset="0"/>
              </a:defRPr>
            </a:lvl9pPr>
          </a:lstStyle>
          <a:p>
            <a:pPr>
              <a:defRPr/>
            </a:pPr>
            <a:r>
              <a:rPr lang="en-US" altLang="ja-JP" sz="1400" dirty="0">
                <a:solidFill>
                  <a:schemeClr val="tx2">
                    <a:lumMod val="75000"/>
                  </a:schemeClr>
                </a:solidFill>
                <a:latin typeface="Arial" panose="020B0604020202020204" pitchFamily="34" charset="0"/>
                <a:cs typeface="Arial" panose="020B0604020202020204" pitchFamily="34" charset="0"/>
              </a:rPr>
              <a:t>J-PARC Transmutation Experimental Facility</a:t>
            </a:r>
            <a:r>
              <a:rPr lang="ja-JP" altLang="en-US" sz="1400" b="0">
                <a:solidFill>
                  <a:schemeClr val="tx2">
                    <a:lumMod val="75000"/>
                  </a:schemeClr>
                </a:solidFill>
                <a:latin typeface="Arial" panose="020B0604020202020204" pitchFamily="34" charset="0"/>
                <a:cs typeface="Arial" panose="020B0604020202020204" pitchFamily="34" charset="0"/>
              </a:rPr>
              <a:t> </a:t>
            </a:r>
            <a:br>
              <a:rPr lang="en-US" altLang="ja-JP" sz="1400" b="0" dirty="0">
                <a:latin typeface="Arial" panose="020B0604020202020204" pitchFamily="34" charset="0"/>
                <a:cs typeface="Arial" panose="020B0604020202020204" pitchFamily="34" charset="0"/>
              </a:rPr>
            </a:br>
            <a:r>
              <a:rPr lang="en-US" altLang="ja-JP" sz="1200" dirty="0">
                <a:latin typeface="Arial" panose="020B0604020202020204" pitchFamily="34" charset="0"/>
                <a:cs typeface="Arial" panose="020B0604020202020204" pitchFamily="34" charset="0"/>
              </a:rPr>
              <a:t>250kW-beam</a:t>
            </a:r>
          </a:p>
          <a:p>
            <a:pPr>
              <a:defRPr/>
            </a:pPr>
            <a:r>
              <a:rPr lang="ja-JP" altLang="en-US" sz="1200" b="0">
                <a:latin typeface="Arial" panose="020B0604020202020204" pitchFamily="34" charset="0"/>
                <a:cs typeface="Arial" panose="020B0604020202020204" pitchFamily="34" charset="0"/>
              </a:rPr>
              <a:t>　・</a:t>
            </a:r>
            <a:r>
              <a:rPr lang="en-US" altLang="ja-JP" sz="1200" b="0" dirty="0" err="1">
                <a:latin typeface="Arial" panose="020B0604020202020204" pitchFamily="34" charset="0"/>
                <a:cs typeface="Arial" panose="020B0604020202020204" pitchFamily="34" charset="0"/>
              </a:rPr>
              <a:t>Pb</a:t>
            </a:r>
            <a:r>
              <a:rPr lang="en-US" altLang="ja-JP" sz="1200" b="0">
                <a:latin typeface="Arial" panose="020B0604020202020204" pitchFamily="34" charset="0"/>
                <a:cs typeface="Arial" panose="020B0604020202020204" pitchFamily="34" charset="0"/>
              </a:rPr>
              <a:t>-Bi target </a:t>
            </a:r>
            <a:r>
              <a:rPr lang="ja-JP" altLang="en-US" sz="1200" b="0">
                <a:latin typeface="Arial" panose="020B0604020202020204" pitchFamily="34" charset="0"/>
                <a:cs typeface="Arial" panose="020B0604020202020204" pitchFamily="34" charset="0"/>
              </a:rPr>
              <a:t>・</a:t>
            </a:r>
            <a:r>
              <a:rPr lang="en-US" altLang="ja-JP" sz="1200" b="0">
                <a:latin typeface="Arial" panose="020B0604020202020204" pitchFamily="34" charset="0"/>
                <a:cs typeface="Arial" panose="020B0604020202020204" pitchFamily="34" charset="0"/>
              </a:rPr>
              <a:t>ADS core</a:t>
            </a:r>
            <a:endParaRPr lang="ja-JP" altLang="en-US" sz="1200" b="0">
              <a:latin typeface="Arial" panose="020B0604020202020204" pitchFamily="34" charset="0"/>
              <a:cs typeface="Arial" panose="020B0604020202020204" pitchFamily="34" charset="0"/>
            </a:endParaRPr>
          </a:p>
        </p:txBody>
      </p:sp>
      <p:sp>
        <p:nvSpPr>
          <p:cNvPr id="15" name="AutoShape 106">
            <a:extLst>
              <a:ext uri="{FF2B5EF4-FFF2-40B4-BE49-F238E27FC236}">
                <a16:creationId xmlns:a16="http://schemas.microsoft.com/office/drawing/2014/main" id="{CFA2F624-20E7-B446-9643-4FB8C00E649F}"/>
              </a:ext>
            </a:extLst>
          </p:cNvPr>
          <p:cNvSpPr>
            <a:spLocks noChangeArrowheads="1"/>
          </p:cNvSpPr>
          <p:nvPr/>
        </p:nvSpPr>
        <p:spPr bwMode="auto">
          <a:xfrm rot="9983372" flipH="1" flipV="1">
            <a:off x="6142110" y="2101113"/>
            <a:ext cx="1041400" cy="504825"/>
          </a:xfrm>
          <a:prstGeom prst="rightArrow">
            <a:avLst>
              <a:gd name="adj1" fmla="val 50000"/>
              <a:gd name="adj2" fmla="val 69489"/>
            </a:avLst>
          </a:prstGeom>
          <a:solidFill>
            <a:srgbClr val="FF0000"/>
          </a:solidFill>
          <a:ln>
            <a:noFill/>
          </a:ln>
          <a:effectLst>
            <a:outerShdw blurRad="63500" dist="38100" dir="2700000" algn="tl" rotWithShape="0">
              <a:srgbClr val="000000">
                <a:alpha val="39999"/>
              </a:srgbClr>
            </a:outerShdw>
          </a:effectLst>
          <a:extLst>
            <a:ext uri="{91240B29-F687-4f45-9708-019B960494DF}">
              <a14:hiddenLine xmlns:a14="http://schemas.microsoft.com/office/drawing/2010/main" xmlns="" w="12700" cap="sq">
                <a:solidFill>
                  <a:srgbClr val="000000"/>
                </a:solidFill>
                <a:miter lim="800000"/>
                <a:headEnd type="none" w="sm" len="sm"/>
                <a:tailEnd/>
              </a14:hiddenLine>
            </a:ext>
          </a:extLst>
        </p:spPr>
        <p:txBody>
          <a:bodyPr wrap="none" anchor="ctr"/>
          <a:lstStyle/>
          <a:p>
            <a:pPr>
              <a:defRPr/>
            </a:pPr>
            <a:endParaRPr lang="ja-JP" altLang="en-US">
              <a:latin typeface="Arial" panose="020B0604020202020204" pitchFamily="34" charset="0"/>
              <a:ea typeface="ＭＳ Ｐゴシック" pitchFamily="50" charset="-128"/>
              <a:cs typeface="Arial" panose="020B0604020202020204" pitchFamily="34" charset="0"/>
            </a:endParaRPr>
          </a:p>
        </p:txBody>
      </p:sp>
      <p:sp>
        <p:nvSpPr>
          <p:cNvPr id="16" name="AutoShape 106">
            <a:extLst>
              <a:ext uri="{FF2B5EF4-FFF2-40B4-BE49-F238E27FC236}">
                <a16:creationId xmlns:a16="http://schemas.microsoft.com/office/drawing/2014/main" id="{1E4C88DC-21CB-014B-8D28-BB7CFA199DFA}"/>
              </a:ext>
            </a:extLst>
          </p:cNvPr>
          <p:cNvSpPr>
            <a:spLocks noChangeArrowheads="1"/>
          </p:cNvSpPr>
          <p:nvPr/>
        </p:nvSpPr>
        <p:spPr bwMode="auto">
          <a:xfrm rot="9000000" flipH="1" flipV="1">
            <a:off x="3228976" y="4486276"/>
            <a:ext cx="619125" cy="504825"/>
          </a:xfrm>
          <a:prstGeom prst="rightArrow">
            <a:avLst>
              <a:gd name="adj1" fmla="val 50000"/>
              <a:gd name="adj2" fmla="val 49999"/>
            </a:avLst>
          </a:prstGeom>
          <a:solidFill>
            <a:srgbClr val="FF0000"/>
          </a:solidFill>
          <a:ln>
            <a:noFill/>
          </a:ln>
          <a:effectLst>
            <a:outerShdw blurRad="63500" dist="38100" dir="2700000" algn="tl" rotWithShape="0">
              <a:srgbClr val="000000">
                <a:alpha val="39999"/>
              </a:srgbClr>
            </a:outerShdw>
          </a:effectLst>
          <a:extLst>
            <a:ext uri="{91240B29-F687-4f45-9708-019B960494DF}">
              <a14:hiddenLine xmlns:a14="http://schemas.microsoft.com/office/drawing/2010/main" xmlns="" w="12700" cap="sq">
                <a:solidFill>
                  <a:srgbClr val="000000"/>
                </a:solidFill>
                <a:miter lim="800000"/>
                <a:headEnd type="none" w="sm" len="sm"/>
                <a:tailEnd/>
              </a14:hiddenLine>
            </a:ext>
          </a:extLst>
        </p:spPr>
        <p:txBody>
          <a:bodyPr wrap="none" anchor="ctr"/>
          <a:lstStyle/>
          <a:p>
            <a:pPr>
              <a:defRPr/>
            </a:pPr>
            <a:endParaRPr lang="ja-JP" altLang="en-US">
              <a:latin typeface="Arial" panose="020B0604020202020204" pitchFamily="34" charset="0"/>
              <a:ea typeface="ＭＳ Ｐゴシック" pitchFamily="50" charset="-128"/>
              <a:cs typeface="Arial" panose="020B0604020202020204" pitchFamily="34" charset="0"/>
            </a:endParaRPr>
          </a:p>
        </p:txBody>
      </p:sp>
      <p:sp>
        <p:nvSpPr>
          <p:cNvPr id="17" name="AutoShape 106">
            <a:extLst>
              <a:ext uri="{FF2B5EF4-FFF2-40B4-BE49-F238E27FC236}">
                <a16:creationId xmlns:a16="http://schemas.microsoft.com/office/drawing/2014/main" id="{FFDF9EF2-B0DC-9A4B-B9DF-DBEA619CFE33}"/>
              </a:ext>
            </a:extLst>
          </p:cNvPr>
          <p:cNvSpPr>
            <a:spLocks noChangeArrowheads="1"/>
          </p:cNvSpPr>
          <p:nvPr/>
        </p:nvSpPr>
        <p:spPr bwMode="auto">
          <a:xfrm rot="8100000" flipH="1" flipV="1">
            <a:off x="4311651" y="3357564"/>
            <a:ext cx="619125" cy="503237"/>
          </a:xfrm>
          <a:prstGeom prst="rightArrow">
            <a:avLst>
              <a:gd name="adj1" fmla="val 50000"/>
              <a:gd name="adj2" fmla="val 49997"/>
            </a:avLst>
          </a:prstGeom>
          <a:solidFill>
            <a:srgbClr val="FF0000"/>
          </a:solidFill>
          <a:ln>
            <a:noFill/>
          </a:ln>
          <a:effectLst>
            <a:outerShdw blurRad="63500" dist="38100" dir="2700000" algn="tl" rotWithShape="0">
              <a:srgbClr val="000000">
                <a:alpha val="39999"/>
              </a:srgbClr>
            </a:outerShdw>
          </a:effectLst>
          <a:extLst>
            <a:ext uri="{91240B29-F687-4f45-9708-019B960494DF}">
              <a14:hiddenLine xmlns:a14="http://schemas.microsoft.com/office/drawing/2010/main" xmlns="" w="12700" cap="sq">
                <a:solidFill>
                  <a:srgbClr val="000000"/>
                </a:solidFill>
                <a:miter lim="800000"/>
                <a:headEnd type="none" w="sm" len="sm"/>
                <a:tailEnd/>
              </a14:hiddenLine>
            </a:ext>
          </a:extLst>
        </p:spPr>
        <p:txBody>
          <a:bodyPr wrap="none" anchor="ctr"/>
          <a:lstStyle/>
          <a:p>
            <a:pPr>
              <a:defRPr/>
            </a:pPr>
            <a:endParaRPr lang="ja-JP" altLang="en-US">
              <a:latin typeface="Arial" panose="020B0604020202020204" pitchFamily="34" charset="0"/>
              <a:ea typeface="ＭＳ Ｐゴシック" pitchFamily="50" charset="-128"/>
              <a:cs typeface="Arial" panose="020B0604020202020204" pitchFamily="34" charset="0"/>
            </a:endParaRPr>
          </a:p>
        </p:txBody>
      </p:sp>
      <p:sp>
        <p:nvSpPr>
          <p:cNvPr id="18" name="Text Box 104">
            <a:extLst>
              <a:ext uri="{FF2B5EF4-FFF2-40B4-BE49-F238E27FC236}">
                <a16:creationId xmlns:a16="http://schemas.microsoft.com/office/drawing/2014/main" id="{257C1F4F-DC12-7448-8505-0ECEC05CA054}"/>
              </a:ext>
            </a:extLst>
          </p:cNvPr>
          <p:cNvSpPr txBox="1">
            <a:spLocks noChangeArrowheads="1"/>
          </p:cNvSpPr>
          <p:nvPr/>
        </p:nvSpPr>
        <p:spPr bwMode="auto">
          <a:xfrm>
            <a:off x="3144243" y="2344900"/>
            <a:ext cx="2232025" cy="708025"/>
          </a:xfrm>
          <a:prstGeom prst="rect">
            <a:avLst/>
          </a:prstGeom>
          <a:solidFill>
            <a:srgbClr val="CCFFFF"/>
          </a:solidFill>
          <a:ln>
            <a:noFill/>
          </a:ln>
          <a:effectLst>
            <a:outerShdw blurRad="63500" dist="38100" dir="2700000" algn="tl" rotWithShape="0">
              <a:srgbClr val="000000">
                <a:alpha val="39999"/>
              </a:srgbClr>
            </a:outerShdw>
          </a:effectLst>
        </p:spPr>
        <p:txBody>
          <a:bodyPr lIns="36000" rIns="36000">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fontAlgn="base">
              <a:spcBef>
                <a:spcPct val="0"/>
              </a:spcBef>
              <a:spcAft>
                <a:spcPct val="0"/>
              </a:spcAft>
              <a:defRPr kumimoji="1" sz="2400" b="1">
                <a:solidFill>
                  <a:schemeClr val="tx1"/>
                </a:solidFill>
                <a:latin typeface="Arial" charset="0"/>
                <a:ea typeface="ＭＳ Ｐゴシック" charset="0"/>
              </a:defRPr>
            </a:lvl6pPr>
            <a:lvl7pPr marL="2971800" indent="-228600" fontAlgn="base">
              <a:spcBef>
                <a:spcPct val="0"/>
              </a:spcBef>
              <a:spcAft>
                <a:spcPct val="0"/>
              </a:spcAft>
              <a:defRPr kumimoji="1" sz="2400" b="1">
                <a:solidFill>
                  <a:schemeClr val="tx1"/>
                </a:solidFill>
                <a:latin typeface="Arial" charset="0"/>
                <a:ea typeface="ＭＳ Ｐゴシック" charset="0"/>
              </a:defRPr>
            </a:lvl7pPr>
            <a:lvl8pPr marL="3429000" indent="-228600" fontAlgn="base">
              <a:spcBef>
                <a:spcPct val="0"/>
              </a:spcBef>
              <a:spcAft>
                <a:spcPct val="0"/>
              </a:spcAft>
              <a:defRPr kumimoji="1" sz="2400" b="1">
                <a:solidFill>
                  <a:schemeClr val="tx1"/>
                </a:solidFill>
                <a:latin typeface="Arial" charset="0"/>
                <a:ea typeface="ＭＳ Ｐゴシック" charset="0"/>
              </a:defRPr>
            </a:lvl8pPr>
            <a:lvl9pPr marL="3886200" indent="-228600" fontAlgn="base">
              <a:spcBef>
                <a:spcPct val="0"/>
              </a:spcBef>
              <a:spcAft>
                <a:spcPct val="0"/>
              </a:spcAft>
              <a:defRPr kumimoji="1" sz="2400" b="1">
                <a:solidFill>
                  <a:schemeClr val="tx1"/>
                </a:solidFill>
                <a:latin typeface="Arial" charset="0"/>
                <a:ea typeface="ＭＳ Ｐゴシック" charset="0"/>
              </a:defRPr>
            </a:lvl9pPr>
          </a:lstStyle>
          <a:p>
            <a:pPr>
              <a:defRPr/>
            </a:pPr>
            <a:r>
              <a:rPr lang="en-US" altLang="ja-JP" sz="1400">
                <a:latin typeface="Arial" panose="020B0604020202020204" pitchFamily="34" charset="0"/>
                <a:cs typeface="Arial" panose="020B0604020202020204" pitchFamily="34" charset="0"/>
              </a:rPr>
              <a:t>ADS Demo</a:t>
            </a:r>
            <a:r>
              <a:rPr lang="ja-JP" altLang="en-US" sz="1400">
                <a:latin typeface="Arial" panose="020B0604020202020204" pitchFamily="34" charset="0"/>
                <a:cs typeface="Arial" panose="020B0604020202020204" pitchFamily="34" charset="0"/>
              </a:rPr>
              <a:t>⇒</a:t>
            </a:r>
            <a:r>
              <a:rPr lang="en-US" altLang="ja-JP" sz="1400">
                <a:solidFill>
                  <a:srgbClr val="0000FF"/>
                </a:solidFill>
                <a:latin typeface="Arial" panose="020B0604020202020204" pitchFamily="34" charset="0"/>
                <a:cs typeface="Arial" panose="020B0604020202020204" pitchFamily="34" charset="0"/>
              </a:rPr>
              <a:t>MYRRHA</a:t>
            </a:r>
          </a:p>
          <a:p>
            <a:pPr>
              <a:defRPr/>
            </a:pPr>
            <a:r>
              <a:rPr lang="en-US" altLang="ja-JP" sz="1400" b="0">
                <a:latin typeface="Arial" panose="020B0604020202020204" pitchFamily="34" charset="0"/>
                <a:cs typeface="Arial" panose="020B0604020202020204" pitchFamily="34" charset="0"/>
              </a:rPr>
              <a:t> ~</a:t>
            </a:r>
            <a:r>
              <a:rPr lang="en-US" altLang="ja-JP" sz="1200">
                <a:latin typeface="Arial" panose="020B0604020202020204" pitchFamily="34" charset="0"/>
                <a:cs typeface="Arial" panose="020B0604020202020204" pitchFamily="34" charset="0"/>
              </a:rPr>
              <a:t>2.4MW-beam</a:t>
            </a:r>
            <a:r>
              <a:rPr lang="en-US" altLang="ja-JP" sz="1200" b="0">
                <a:latin typeface="Arial" panose="020B0604020202020204" pitchFamily="34" charset="0"/>
                <a:cs typeface="Arial" panose="020B0604020202020204" pitchFamily="34" charset="0"/>
              </a:rPr>
              <a:t>, </a:t>
            </a:r>
            <a:r>
              <a:rPr lang="en-US" altLang="ja-JP" sz="1200">
                <a:latin typeface="Arial" panose="020B0604020202020204" pitchFamily="34" charset="0"/>
                <a:cs typeface="Arial" panose="020B0604020202020204" pitchFamily="34" charset="0"/>
              </a:rPr>
              <a:t>50~100MW</a:t>
            </a:r>
            <a:r>
              <a:rPr lang="en-US" altLang="ja-JP" sz="1200" baseline="-25000">
                <a:latin typeface="Arial" panose="020B0604020202020204" pitchFamily="34" charset="0"/>
                <a:cs typeface="Arial" panose="020B0604020202020204" pitchFamily="34" charset="0"/>
              </a:rPr>
              <a:t>th</a:t>
            </a:r>
          </a:p>
          <a:p>
            <a:pPr>
              <a:defRPr/>
            </a:pPr>
            <a:r>
              <a:rPr lang="ja-JP" altLang="en-US" sz="1200" b="0">
                <a:latin typeface="Arial" panose="020B0604020202020204" pitchFamily="34" charset="0"/>
                <a:cs typeface="Arial" panose="020B0604020202020204" pitchFamily="34" charset="0"/>
              </a:rPr>
              <a:t>　・</a:t>
            </a:r>
            <a:r>
              <a:rPr lang="en-US" altLang="ja-JP" sz="1200" b="0">
                <a:latin typeface="Arial" panose="020B0604020202020204" pitchFamily="34" charset="0"/>
                <a:cs typeface="Arial" panose="020B0604020202020204" pitchFamily="34" charset="0"/>
              </a:rPr>
              <a:t>Demonstration of ADS</a:t>
            </a:r>
            <a:endParaRPr lang="ja-JP" altLang="en-US" sz="1200" b="0">
              <a:latin typeface="Arial" panose="020B0604020202020204" pitchFamily="34" charset="0"/>
              <a:cs typeface="Arial" panose="020B0604020202020204" pitchFamily="34" charset="0"/>
            </a:endParaRPr>
          </a:p>
        </p:txBody>
      </p:sp>
      <p:sp>
        <p:nvSpPr>
          <p:cNvPr id="19" name="AutoShape 106">
            <a:extLst>
              <a:ext uri="{FF2B5EF4-FFF2-40B4-BE49-F238E27FC236}">
                <a16:creationId xmlns:a16="http://schemas.microsoft.com/office/drawing/2014/main" id="{3055349D-FC6F-F64F-AA6A-CA4FFDA6920E}"/>
              </a:ext>
            </a:extLst>
          </p:cNvPr>
          <p:cNvSpPr>
            <a:spLocks noChangeArrowheads="1"/>
          </p:cNvSpPr>
          <p:nvPr/>
        </p:nvSpPr>
        <p:spPr bwMode="auto">
          <a:xfrm rot="8300752" flipH="1" flipV="1">
            <a:off x="5731099" y="3021014"/>
            <a:ext cx="1707762" cy="504825"/>
          </a:xfrm>
          <a:prstGeom prst="rightArrow">
            <a:avLst>
              <a:gd name="adj1" fmla="val 50000"/>
              <a:gd name="adj2" fmla="val 49997"/>
            </a:avLst>
          </a:prstGeom>
          <a:solidFill>
            <a:srgbClr val="FF0000"/>
          </a:solidFill>
          <a:ln>
            <a:noFill/>
          </a:ln>
          <a:effectLst>
            <a:outerShdw blurRad="63500" dist="38100" dir="2700000" algn="tl" rotWithShape="0">
              <a:srgbClr val="000000">
                <a:alpha val="39999"/>
              </a:srgbClr>
            </a:outerShdw>
          </a:effectLst>
          <a:extLst>
            <a:ext uri="{91240B29-F687-4f45-9708-019B960494DF}">
              <a14:hiddenLine xmlns:a14="http://schemas.microsoft.com/office/drawing/2010/main" xmlns="" w="12700" cap="sq">
                <a:solidFill>
                  <a:srgbClr val="000000"/>
                </a:solidFill>
                <a:miter lim="800000"/>
                <a:headEnd type="none" w="sm" len="sm"/>
                <a:tailEnd/>
              </a14:hiddenLine>
            </a:ext>
          </a:extLst>
        </p:spPr>
        <p:txBody>
          <a:bodyPr wrap="none" anchor="ctr"/>
          <a:lstStyle/>
          <a:p>
            <a:pPr>
              <a:defRPr/>
            </a:pPr>
            <a:endParaRPr lang="ja-JP" altLang="en-US">
              <a:latin typeface="Arial" panose="020B0604020202020204" pitchFamily="34" charset="0"/>
              <a:ea typeface="ＭＳ Ｐゴシック" pitchFamily="50" charset="-128"/>
              <a:cs typeface="Arial" panose="020B0604020202020204" pitchFamily="34" charset="0"/>
            </a:endParaRPr>
          </a:p>
        </p:txBody>
      </p:sp>
      <p:sp>
        <p:nvSpPr>
          <p:cNvPr id="20" name="四角形吹き出し 19">
            <a:extLst>
              <a:ext uri="{FF2B5EF4-FFF2-40B4-BE49-F238E27FC236}">
                <a16:creationId xmlns:a16="http://schemas.microsoft.com/office/drawing/2014/main" id="{AD11D7D9-336A-DC4F-B53C-383D510580CD}"/>
              </a:ext>
            </a:extLst>
          </p:cNvPr>
          <p:cNvSpPr/>
          <p:nvPr/>
        </p:nvSpPr>
        <p:spPr>
          <a:xfrm>
            <a:off x="6457172" y="3619173"/>
            <a:ext cx="2747789" cy="523220"/>
          </a:xfrm>
          <a:prstGeom prst="wedgeRectCallout">
            <a:avLst>
              <a:gd name="adj1" fmla="val -98037"/>
              <a:gd name="adj2" fmla="val 123898"/>
            </a:avLst>
          </a:prstGeom>
          <a:solidFill>
            <a:srgbClr val="FFFFFF">
              <a:alpha val="60000"/>
            </a:srgbClr>
          </a:solidFill>
          <a:ln>
            <a:solidFill>
              <a:srgbClr val="0070C0"/>
            </a:solidFill>
          </a:ln>
        </p:spPr>
        <p:txBody>
          <a:bodyPr wrap="square">
            <a:spAutoFit/>
          </a:bodyPr>
          <a:lstStyle/>
          <a:p>
            <a:pPr>
              <a:defRPr/>
            </a:pPr>
            <a:r>
              <a:rPr lang="en-US" altLang="ja-JP" sz="1400" dirty="0">
                <a:latin typeface="Arial" panose="020B0604020202020204" pitchFamily="34" charset="0"/>
                <a:cs typeface="Arial" panose="020B0604020202020204" pitchFamily="34" charset="0"/>
              </a:rPr>
              <a:t>Radiation damage of beam window material </a:t>
            </a:r>
            <a:r>
              <a:rPr lang="en-US" altLang="ja-JP" sz="1400" dirty="0">
                <a:latin typeface="Arial" panose="020B0604020202020204" pitchFamily="34" charset="0"/>
                <a:ea typeface="+mj-ea"/>
                <a:cs typeface="Arial" panose="020B0604020202020204" pitchFamily="34" charset="0"/>
              </a:rPr>
              <a:t>and LBE target</a:t>
            </a:r>
            <a:endParaRPr lang="ja-JP" altLang="en-US" sz="1400">
              <a:latin typeface="Arial" panose="020B0604020202020204" pitchFamily="34" charset="0"/>
              <a:ea typeface="+mj-ea"/>
              <a:cs typeface="Arial" panose="020B0604020202020204" pitchFamily="34" charset="0"/>
            </a:endParaRPr>
          </a:p>
        </p:txBody>
      </p:sp>
      <p:sp>
        <p:nvSpPr>
          <p:cNvPr id="21" name="四角形吹き出し 20">
            <a:extLst>
              <a:ext uri="{FF2B5EF4-FFF2-40B4-BE49-F238E27FC236}">
                <a16:creationId xmlns:a16="http://schemas.microsoft.com/office/drawing/2014/main" id="{82957F69-AF49-D143-9695-4F2DEA310C1A}"/>
              </a:ext>
            </a:extLst>
          </p:cNvPr>
          <p:cNvSpPr>
            <a:spLocks noChangeArrowheads="1"/>
          </p:cNvSpPr>
          <p:nvPr/>
        </p:nvSpPr>
        <p:spPr bwMode="auto">
          <a:xfrm>
            <a:off x="2663825" y="1250951"/>
            <a:ext cx="3985328" cy="523875"/>
          </a:xfrm>
          <a:prstGeom prst="wedgeRectCallout">
            <a:avLst>
              <a:gd name="adj1" fmla="val 21028"/>
              <a:gd name="adj2" fmla="val 168765"/>
            </a:avLst>
          </a:prstGeom>
          <a:solidFill>
            <a:srgbClr val="FFFFFF">
              <a:alpha val="59999"/>
            </a:srgbClr>
          </a:solidFill>
          <a:ln w="9525">
            <a:solidFill>
              <a:srgbClr val="0070C0"/>
            </a:solidFill>
            <a:miter lim="800000"/>
            <a:headEnd/>
            <a:tailEnd/>
          </a:ln>
        </p:spPr>
        <p:txBody>
          <a:bodyPr wrap="square">
            <a:spAutoFit/>
          </a:bodyPr>
          <a:lstStyle/>
          <a:p>
            <a:pPr>
              <a:defRPr/>
            </a:pPr>
            <a:r>
              <a:rPr lang="en-US" altLang="ja-JP" sz="1400">
                <a:latin typeface="Arial" panose="020B0604020202020204" pitchFamily="34" charset="0"/>
                <a:ea typeface="+mj-ea"/>
                <a:cs typeface="Arial" panose="020B0604020202020204" pitchFamily="34" charset="0"/>
              </a:rPr>
              <a:t>ADS technology without MA fuel</a:t>
            </a:r>
            <a:br>
              <a:rPr lang="en-US" altLang="ja-JP" sz="1400">
                <a:latin typeface="Arial" panose="020B0604020202020204" pitchFamily="34" charset="0"/>
                <a:ea typeface="+mj-ea"/>
                <a:cs typeface="Arial" panose="020B0604020202020204" pitchFamily="34" charset="0"/>
              </a:rPr>
            </a:br>
            <a:r>
              <a:rPr lang="en-US" altLang="ja-JP" sz="1400">
                <a:latin typeface="Arial" panose="020B0604020202020204" pitchFamily="34" charset="0"/>
                <a:ea typeface="+mj-ea"/>
                <a:cs typeface="Arial" panose="020B0604020202020204" pitchFamily="34" charset="0"/>
              </a:rPr>
              <a:t>(</a:t>
            </a:r>
            <a:r>
              <a:rPr lang="en-US" altLang="ja-JP" sz="1400" err="1">
                <a:latin typeface="Arial" panose="020B0604020202020204" pitchFamily="34" charset="0"/>
                <a:ea typeface="+mj-ea"/>
                <a:cs typeface="Arial" panose="020B0604020202020204" pitchFamily="34" charset="0"/>
              </a:rPr>
              <a:t>Pb</a:t>
            </a:r>
            <a:r>
              <a:rPr lang="en-US" altLang="ja-JP" sz="1400">
                <a:latin typeface="Arial" panose="020B0604020202020204" pitchFamily="34" charset="0"/>
                <a:ea typeface="+mj-ea"/>
                <a:cs typeface="Arial" panose="020B0604020202020204" pitchFamily="34" charset="0"/>
              </a:rPr>
              <a:t>-Bi core, Accelerator, Operation Experience)</a:t>
            </a:r>
            <a:endParaRPr lang="ja-JP" altLang="en-US" sz="1400">
              <a:latin typeface="Arial" panose="020B0604020202020204" pitchFamily="34" charset="0"/>
              <a:ea typeface="+mj-ea"/>
              <a:cs typeface="Arial" panose="020B0604020202020204" pitchFamily="34" charset="0"/>
            </a:endParaRPr>
          </a:p>
        </p:txBody>
      </p:sp>
      <p:sp>
        <p:nvSpPr>
          <p:cNvPr id="22" name="四角形吹き出し 21">
            <a:extLst>
              <a:ext uri="{FF2B5EF4-FFF2-40B4-BE49-F238E27FC236}">
                <a16:creationId xmlns:a16="http://schemas.microsoft.com/office/drawing/2014/main" id="{AF5C80DC-EDC4-144F-BB04-A4E2A52FAA92}"/>
              </a:ext>
            </a:extLst>
          </p:cNvPr>
          <p:cNvSpPr>
            <a:spLocks noChangeArrowheads="1"/>
          </p:cNvSpPr>
          <p:nvPr/>
        </p:nvSpPr>
        <p:spPr bwMode="auto">
          <a:xfrm>
            <a:off x="2135189" y="3357563"/>
            <a:ext cx="2160587" cy="738664"/>
          </a:xfrm>
          <a:prstGeom prst="wedgeRectCallout">
            <a:avLst>
              <a:gd name="adj1" fmla="val 43197"/>
              <a:gd name="adj2" fmla="val 76969"/>
            </a:avLst>
          </a:prstGeom>
          <a:solidFill>
            <a:srgbClr val="FFFFFF">
              <a:alpha val="59999"/>
            </a:srgbClr>
          </a:solidFill>
          <a:ln w="9525">
            <a:solidFill>
              <a:srgbClr val="0070C0"/>
            </a:solidFill>
            <a:miter lim="800000"/>
            <a:headEnd/>
            <a:tailEnd/>
          </a:ln>
        </p:spPr>
        <p:txBody>
          <a:bodyPr>
            <a:spAutoFit/>
          </a:bodyPr>
          <a:lstStyle/>
          <a:p>
            <a:pPr>
              <a:defRPr/>
            </a:pPr>
            <a:r>
              <a:rPr lang="en-US" altLang="ja-JP" sz="1400" dirty="0">
                <a:latin typeface="Arial" panose="020B0604020202020204" pitchFamily="34" charset="0"/>
                <a:cs typeface="Arial" panose="020B0604020202020204" pitchFamily="34" charset="0"/>
              </a:rPr>
              <a:t>Physics of MA-fueled sub-critical core driven by a proton beam</a:t>
            </a:r>
            <a:endParaRPr lang="ja-JP" altLang="en-US" sz="1400">
              <a:latin typeface="Arial" panose="020B0604020202020204" pitchFamily="34" charset="0"/>
              <a:ea typeface="+mj-ea"/>
              <a:cs typeface="Arial" panose="020B0604020202020204" pitchFamily="34" charset="0"/>
            </a:endParaRPr>
          </a:p>
        </p:txBody>
      </p:sp>
      <p:sp>
        <p:nvSpPr>
          <p:cNvPr id="23" name="Line 101">
            <a:extLst>
              <a:ext uri="{FF2B5EF4-FFF2-40B4-BE49-F238E27FC236}">
                <a16:creationId xmlns:a16="http://schemas.microsoft.com/office/drawing/2014/main" id="{5D0FFFF7-90F7-744D-B789-24BE8A438913}"/>
              </a:ext>
            </a:extLst>
          </p:cNvPr>
          <p:cNvSpPr>
            <a:spLocks noChangeShapeType="1"/>
          </p:cNvSpPr>
          <p:nvPr/>
        </p:nvSpPr>
        <p:spPr bwMode="auto">
          <a:xfrm rot="-5400000">
            <a:off x="-561975" y="3684588"/>
            <a:ext cx="4870450" cy="3175"/>
          </a:xfrm>
          <a:prstGeom prst="line">
            <a:avLst/>
          </a:prstGeom>
          <a:noFill/>
          <a:ln w="381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24" name="Text Box 103">
            <a:extLst>
              <a:ext uri="{FF2B5EF4-FFF2-40B4-BE49-F238E27FC236}">
                <a16:creationId xmlns:a16="http://schemas.microsoft.com/office/drawing/2014/main" id="{7C9295C2-EEB8-E243-B4F1-ED65D1BE2DAA}"/>
              </a:ext>
            </a:extLst>
          </p:cNvPr>
          <p:cNvSpPr txBox="1">
            <a:spLocks noChangeArrowheads="1"/>
          </p:cNvSpPr>
          <p:nvPr/>
        </p:nvSpPr>
        <p:spPr bwMode="auto">
          <a:xfrm>
            <a:off x="1871663" y="1975567"/>
            <a:ext cx="8386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Arial" panose="020B0604020202020204" pitchFamily="34" charset="0"/>
                <a:cs typeface="Arial" panose="020B0604020202020204" pitchFamily="34" charset="0"/>
              </a:rPr>
              <a:t>Power</a:t>
            </a:r>
          </a:p>
        </p:txBody>
      </p:sp>
      <p:sp>
        <p:nvSpPr>
          <p:cNvPr id="25" name="Line 88">
            <a:extLst>
              <a:ext uri="{FF2B5EF4-FFF2-40B4-BE49-F238E27FC236}">
                <a16:creationId xmlns:a16="http://schemas.microsoft.com/office/drawing/2014/main" id="{9A9D13B9-B717-EF4F-9352-2877B8584749}"/>
              </a:ext>
            </a:extLst>
          </p:cNvPr>
          <p:cNvSpPr>
            <a:spLocks noChangeShapeType="1"/>
          </p:cNvSpPr>
          <p:nvPr/>
        </p:nvSpPr>
        <p:spPr bwMode="auto">
          <a:xfrm>
            <a:off x="1874838" y="6129338"/>
            <a:ext cx="8183562" cy="0"/>
          </a:xfrm>
          <a:prstGeom prst="line">
            <a:avLst/>
          </a:prstGeom>
          <a:noFill/>
          <a:ln w="381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26" name="Text Box 90">
            <a:extLst>
              <a:ext uri="{FF2B5EF4-FFF2-40B4-BE49-F238E27FC236}">
                <a16:creationId xmlns:a16="http://schemas.microsoft.com/office/drawing/2014/main" id="{6FEA6E9D-F585-1944-B536-2111C78284A7}"/>
              </a:ext>
            </a:extLst>
          </p:cNvPr>
          <p:cNvSpPr txBox="1">
            <a:spLocks noChangeArrowheads="1"/>
          </p:cNvSpPr>
          <p:nvPr/>
        </p:nvSpPr>
        <p:spPr bwMode="auto">
          <a:xfrm>
            <a:off x="2663826" y="6086475"/>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Arial" panose="020B0604020202020204" pitchFamily="34" charset="0"/>
                <a:cs typeface="Arial" panose="020B0604020202020204" pitchFamily="34" charset="0"/>
              </a:rPr>
              <a:t>2010</a:t>
            </a:r>
          </a:p>
        </p:txBody>
      </p:sp>
      <p:sp>
        <p:nvSpPr>
          <p:cNvPr id="27" name="Text Box 91">
            <a:extLst>
              <a:ext uri="{FF2B5EF4-FFF2-40B4-BE49-F238E27FC236}">
                <a16:creationId xmlns:a16="http://schemas.microsoft.com/office/drawing/2014/main" id="{9FD2E0C0-B739-5948-931B-836479F5B808}"/>
              </a:ext>
            </a:extLst>
          </p:cNvPr>
          <p:cNvSpPr txBox="1">
            <a:spLocks noChangeArrowheads="1"/>
          </p:cNvSpPr>
          <p:nvPr/>
        </p:nvSpPr>
        <p:spPr bwMode="auto">
          <a:xfrm>
            <a:off x="4302126" y="6086475"/>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Arial" panose="020B0604020202020204" pitchFamily="34" charset="0"/>
                <a:cs typeface="Arial" panose="020B0604020202020204" pitchFamily="34" charset="0"/>
              </a:rPr>
              <a:t>2020</a:t>
            </a:r>
          </a:p>
        </p:txBody>
      </p:sp>
      <p:sp>
        <p:nvSpPr>
          <p:cNvPr id="28" name="Text Box 92">
            <a:extLst>
              <a:ext uri="{FF2B5EF4-FFF2-40B4-BE49-F238E27FC236}">
                <a16:creationId xmlns:a16="http://schemas.microsoft.com/office/drawing/2014/main" id="{2DD6561F-FE7E-9848-BC73-F337BDEFE995}"/>
              </a:ext>
            </a:extLst>
          </p:cNvPr>
          <p:cNvSpPr txBox="1">
            <a:spLocks noChangeArrowheads="1"/>
          </p:cNvSpPr>
          <p:nvPr/>
        </p:nvSpPr>
        <p:spPr bwMode="auto">
          <a:xfrm>
            <a:off x="6175376" y="6086475"/>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Arial" panose="020B0604020202020204" pitchFamily="34" charset="0"/>
                <a:cs typeface="Arial" panose="020B0604020202020204" pitchFamily="34" charset="0"/>
              </a:rPr>
              <a:t>2030</a:t>
            </a:r>
          </a:p>
        </p:txBody>
      </p:sp>
      <p:sp>
        <p:nvSpPr>
          <p:cNvPr id="29" name="Text Box 102">
            <a:extLst>
              <a:ext uri="{FF2B5EF4-FFF2-40B4-BE49-F238E27FC236}">
                <a16:creationId xmlns:a16="http://schemas.microsoft.com/office/drawing/2014/main" id="{92F469FC-2315-6943-844C-9C424D01214C}"/>
              </a:ext>
            </a:extLst>
          </p:cNvPr>
          <p:cNvSpPr txBox="1">
            <a:spLocks noChangeArrowheads="1"/>
          </p:cNvSpPr>
          <p:nvPr/>
        </p:nvSpPr>
        <p:spPr bwMode="auto">
          <a:xfrm>
            <a:off x="9936164" y="6026150"/>
            <a:ext cx="6508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Arial" panose="020B0604020202020204" pitchFamily="34" charset="0"/>
                <a:cs typeface="Arial" panose="020B0604020202020204" pitchFamily="34" charset="0"/>
              </a:rPr>
              <a:t>Year</a:t>
            </a:r>
          </a:p>
        </p:txBody>
      </p:sp>
      <p:sp>
        <p:nvSpPr>
          <p:cNvPr id="30" name="Text Box 92">
            <a:extLst>
              <a:ext uri="{FF2B5EF4-FFF2-40B4-BE49-F238E27FC236}">
                <a16:creationId xmlns:a16="http://schemas.microsoft.com/office/drawing/2014/main" id="{7635D807-5177-9442-8535-A1EF0A7A5CF7}"/>
              </a:ext>
            </a:extLst>
          </p:cNvPr>
          <p:cNvSpPr txBox="1">
            <a:spLocks noChangeArrowheads="1"/>
          </p:cNvSpPr>
          <p:nvPr/>
        </p:nvSpPr>
        <p:spPr bwMode="auto">
          <a:xfrm>
            <a:off x="8258176" y="6080125"/>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Arial" panose="020B0604020202020204" pitchFamily="34" charset="0"/>
                <a:cs typeface="Arial" panose="020B0604020202020204" pitchFamily="34" charset="0"/>
              </a:rPr>
              <a:t>2050</a:t>
            </a:r>
          </a:p>
        </p:txBody>
      </p:sp>
      <p:pic>
        <p:nvPicPr>
          <p:cNvPr id="31" name="Picture 20">
            <a:extLst>
              <a:ext uri="{FF2B5EF4-FFF2-40B4-BE49-F238E27FC236}">
                <a16:creationId xmlns:a16="http://schemas.microsoft.com/office/drawing/2014/main" id="{597216C2-1648-0F4E-9943-3699ECADCDB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l="18571" t="23451" r="7774" b="7121"/>
          <a:stretch>
            <a:fillRect/>
          </a:stretch>
        </p:blipFill>
        <p:spPr bwMode="auto">
          <a:xfrm>
            <a:off x="1715294" y="4983164"/>
            <a:ext cx="1897062" cy="90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Text Box 97">
            <a:extLst>
              <a:ext uri="{FF2B5EF4-FFF2-40B4-BE49-F238E27FC236}">
                <a16:creationId xmlns:a16="http://schemas.microsoft.com/office/drawing/2014/main" id="{03C6A04B-09B0-4241-95EE-B14DADB02E22}"/>
              </a:ext>
            </a:extLst>
          </p:cNvPr>
          <p:cNvSpPr txBox="1">
            <a:spLocks noChangeArrowheads="1"/>
          </p:cNvSpPr>
          <p:nvPr/>
        </p:nvSpPr>
        <p:spPr bwMode="auto">
          <a:xfrm>
            <a:off x="1974850" y="5832475"/>
            <a:ext cx="3664786" cy="338554"/>
          </a:xfrm>
          <a:prstGeom prst="rect">
            <a:avLst/>
          </a:prstGeom>
          <a:noFill/>
          <a:ln w="12700" cap="sq">
            <a:noFill/>
            <a:miter lim="800000"/>
            <a:headEnd type="none" w="sm" len="sm"/>
            <a:tailEnd/>
          </a:ln>
        </p:spPr>
        <p:txBody>
          <a:bodyPr wrap="none">
            <a:spAutoFit/>
          </a:bodyPr>
          <a:lstStyle/>
          <a:p>
            <a:pPr>
              <a:defRPr/>
            </a:pPr>
            <a:r>
              <a:rPr kumimoji="0" lang="en-US" altLang="ja-JP" sz="1600" b="1" kern="0">
                <a:solidFill>
                  <a:sysClr val="windowText" lastClr="000000"/>
                </a:solidFill>
                <a:latin typeface="Arial" panose="020B0604020202020204" pitchFamily="34" charset="0"/>
                <a:ea typeface="+mj-ea"/>
                <a:cs typeface="Arial" panose="020B0604020202020204" pitchFamily="34" charset="0"/>
              </a:rPr>
              <a:t>Basic tests (</a:t>
            </a:r>
            <a:r>
              <a:rPr kumimoji="0" lang="en-US" altLang="ja-JP" sz="1600" b="1" kern="0" err="1">
                <a:solidFill>
                  <a:sysClr val="windowText" lastClr="000000"/>
                </a:solidFill>
                <a:latin typeface="Arial" panose="020B0604020202020204" pitchFamily="34" charset="0"/>
                <a:ea typeface="+mj-ea"/>
                <a:cs typeface="Arial" panose="020B0604020202020204" pitchFamily="34" charset="0"/>
              </a:rPr>
              <a:t>Pb</a:t>
            </a:r>
            <a:r>
              <a:rPr kumimoji="0" lang="en-US" altLang="ja-JP" sz="1600" b="1" kern="0">
                <a:solidFill>
                  <a:sysClr val="windowText" lastClr="000000"/>
                </a:solidFill>
                <a:latin typeface="Arial" panose="020B0604020202020204" pitchFamily="34" charset="0"/>
                <a:ea typeface="+mj-ea"/>
                <a:cs typeface="Arial" panose="020B0604020202020204" pitchFamily="34" charset="0"/>
              </a:rPr>
              <a:t>-Bi loop, KUCA, etc.)</a:t>
            </a:r>
            <a:endParaRPr kumimoji="0" lang="ja-JP" altLang="en-US" sz="1600" b="1" kern="0">
              <a:solidFill>
                <a:sysClr val="windowText" lastClr="000000"/>
              </a:solidFill>
              <a:latin typeface="Arial" panose="020B0604020202020204" pitchFamily="34" charset="0"/>
              <a:ea typeface="+mj-ea"/>
              <a:cs typeface="Arial" panose="020B0604020202020204" pitchFamily="34" charset="0"/>
            </a:endParaRPr>
          </a:p>
        </p:txBody>
      </p:sp>
      <p:sp>
        <p:nvSpPr>
          <p:cNvPr id="33" name="Text Box 104">
            <a:extLst>
              <a:ext uri="{FF2B5EF4-FFF2-40B4-BE49-F238E27FC236}">
                <a16:creationId xmlns:a16="http://schemas.microsoft.com/office/drawing/2014/main" id="{DD2E5DD5-8884-0441-AD97-A462DB97165F}"/>
              </a:ext>
            </a:extLst>
          </p:cNvPr>
          <p:cNvSpPr>
            <a:spLocks noChangeArrowheads="1"/>
          </p:cNvSpPr>
          <p:nvPr/>
        </p:nvSpPr>
        <p:spPr bwMode="auto">
          <a:xfrm>
            <a:off x="6248503" y="4280169"/>
            <a:ext cx="4153453" cy="1323439"/>
          </a:xfrm>
          <a:prstGeom prst="wedgeRectCallout">
            <a:avLst>
              <a:gd name="adj1" fmla="val -38323"/>
              <a:gd name="adj2" fmla="val 84661"/>
            </a:avLst>
          </a:prstGeom>
          <a:solidFill>
            <a:srgbClr val="FFCCFF"/>
          </a:solidFill>
          <a:ln w="28575" cap="sq">
            <a:solidFill>
              <a:schemeClr val="tx2"/>
            </a:solidFill>
            <a:miter lim="800000"/>
            <a:headEnd type="none" w="sm" len="sm"/>
            <a:tailEnd/>
          </a:ln>
          <a:effectLst>
            <a:outerShdw blurRad="50800" dist="38100" dir="2700000" algn="tl" rotWithShape="0">
              <a:srgbClr val="000000">
                <a:alpha val="39999"/>
              </a:srgbClr>
            </a:outerShdw>
          </a:effectLst>
        </p:spPr>
        <p:txBody>
          <a:bodyPr wrap="square">
            <a:spAutoFit/>
          </a:bodyPr>
          <a:lstStyle/>
          <a:p>
            <a:pPr marL="90488" indent="-90488">
              <a:buFont typeface="Arial" pitchFamily="34" charset="0"/>
              <a:buChar char="•"/>
              <a:defRPr/>
            </a:pPr>
            <a:r>
              <a:rPr lang="en-US" altLang="ja-JP" sz="1600">
                <a:latin typeface="Arial" panose="020B0604020202020204" pitchFamily="34" charset="0"/>
                <a:ea typeface="+mj-ea"/>
                <a:cs typeface="Arial" panose="020B0604020202020204" pitchFamily="34" charset="0"/>
              </a:rPr>
              <a:t>Lead the worldwide R&amp;D for transmutation technology in cooperation with J-PARC, MYRRHA, etc.</a:t>
            </a:r>
          </a:p>
          <a:p>
            <a:pPr marL="90488" indent="-90488">
              <a:buFont typeface="Arial" pitchFamily="34" charset="0"/>
              <a:buChar char="•"/>
              <a:defRPr/>
            </a:pPr>
            <a:r>
              <a:rPr lang="en-US" altLang="ja-JP" sz="1600">
                <a:latin typeface="Arial" panose="020B0604020202020204" pitchFamily="34" charset="0"/>
                <a:ea typeface="+mj-ea"/>
                <a:cs typeface="Arial" panose="020B0604020202020204" pitchFamily="34" charset="0"/>
              </a:rPr>
              <a:t>Obtain knowledge &amp; experiences to realize ADS in 2030th</a:t>
            </a:r>
            <a:endParaRPr lang="ja-JP" altLang="en-US" sz="1600">
              <a:latin typeface="Arial" panose="020B0604020202020204" pitchFamily="34" charset="0"/>
              <a:ea typeface="+mj-ea"/>
              <a:cs typeface="Arial" panose="020B0604020202020204" pitchFamily="34" charset="0"/>
            </a:endParaRPr>
          </a:p>
        </p:txBody>
      </p:sp>
      <p:sp>
        <p:nvSpPr>
          <p:cNvPr id="34" name="タイトル 1">
            <a:extLst>
              <a:ext uri="{FF2B5EF4-FFF2-40B4-BE49-F238E27FC236}">
                <a16:creationId xmlns:a16="http://schemas.microsoft.com/office/drawing/2014/main" id="{891136E2-3B99-CF49-85B6-8A59B6314EBA}"/>
              </a:ext>
            </a:extLst>
          </p:cNvPr>
          <p:cNvSpPr txBox="1">
            <a:spLocks/>
          </p:cNvSpPr>
          <p:nvPr/>
        </p:nvSpPr>
        <p:spPr>
          <a:xfrm>
            <a:off x="1942436" y="303495"/>
            <a:ext cx="8612132" cy="593870"/>
          </a:xfrm>
          <a:prstGeom prst="rect">
            <a:avLst/>
          </a:prstGeom>
        </p:spPr>
        <p:txBody>
          <a:bodyPr/>
          <a:lstStyle>
            <a:lvl1pPr algn="l" rtl="0" eaLnBrk="1" fontAlgn="base" hangingPunct="1">
              <a:spcBef>
                <a:spcPct val="0"/>
              </a:spcBef>
              <a:spcAft>
                <a:spcPct val="0"/>
              </a:spcAft>
              <a:defRPr kumimoji="1" sz="4200" i="1">
                <a:solidFill>
                  <a:schemeClr val="tx2"/>
                </a:solidFill>
                <a:latin typeface="+mj-lt"/>
                <a:ea typeface="+mj-ea"/>
                <a:cs typeface="+mj-cs"/>
              </a:defRPr>
            </a:lvl1pPr>
            <a:lvl2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2pPr>
            <a:lvl3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3pPr>
            <a:lvl4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4pPr>
            <a:lvl5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5pPr>
            <a:lvl6pPr marL="4572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6pPr>
            <a:lvl7pPr marL="9144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7pPr>
            <a:lvl8pPr marL="13716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8pPr>
            <a:lvl9pPr marL="18288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9pPr>
          </a:lstStyle>
          <a:p>
            <a:pPr>
              <a:defRPr/>
            </a:pPr>
            <a:r>
              <a:rPr lang="en-US" altLang="ja-JP" sz="3200" b="1" kern="0" dirty="0">
                <a:latin typeface="Arial" panose="020B0604020202020204" pitchFamily="34" charset="0"/>
                <a:cs typeface="Arial" panose="020B0604020202020204" pitchFamily="34" charset="0"/>
              </a:rPr>
              <a:t>Roadmap for Establishment of ADS </a:t>
            </a:r>
            <a:r>
              <a:rPr lang="en-US" altLang="ja-JP" sz="2800" b="1" kern="0" dirty="0">
                <a:latin typeface="Arial" panose="020B0604020202020204" pitchFamily="34" charset="0"/>
                <a:cs typeface="Arial" panose="020B0604020202020204" pitchFamily="34" charset="0"/>
              </a:rPr>
              <a:t>(old)</a:t>
            </a:r>
            <a:endParaRPr lang="ja-JP" altLang="en-US" sz="28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2092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AF3D4E0-45BB-8441-803B-61B1CAB78218}"/>
              </a:ext>
            </a:extLst>
          </p:cNvPr>
          <p:cNvSpPr>
            <a:spLocks noGrp="1"/>
          </p:cNvSpPr>
          <p:nvPr>
            <p:ph type="sldNum" sz="quarter" idx="12"/>
          </p:nvPr>
        </p:nvSpPr>
        <p:spPr/>
        <p:txBody>
          <a:bodyPr/>
          <a:lstStyle/>
          <a:p>
            <a:fld id="{D2B1F75A-9B78-7E45-9BCA-828C9866AAAA}" type="slidenum">
              <a:rPr kumimoji="1" lang="ja-JP" altLang="en-US" smtClean="0"/>
              <a:t>17</a:t>
            </a:fld>
            <a:endParaRPr kumimoji="1" lang="ja-JP" altLang="en-US"/>
          </a:p>
        </p:txBody>
      </p:sp>
      <p:sp>
        <p:nvSpPr>
          <p:cNvPr id="3" name="日付プレースホルダー 2">
            <a:extLst>
              <a:ext uri="{FF2B5EF4-FFF2-40B4-BE49-F238E27FC236}">
                <a16:creationId xmlns:a16="http://schemas.microsoft.com/office/drawing/2014/main" id="{A20B03DB-EE23-4341-BA66-715060F8B5D6}"/>
              </a:ext>
            </a:extLst>
          </p:cNvPr>
          <p:cNvSpPr>
            <a:spLocks noGrp="1"/>
          </p:cNvSpPr>
          <p:nvPr>
            <p:ph type="dt" sz="half" idx="2"/>
          </p:nvPr>
        </p:nvSpPr>
        <p:spPr/>
        <p:txBody>
          <a:bodyPr/>
          <a:lstStyle/>
          <a:p>
            <a:r>
              <a:rPr kumimoji="1" lang="en-US" altLang="ja-JP"/>
              <a:t>2019/9/26</a:t>
            </a:r>
            <a:endParaRPr kumimoji="1" lang="ja-JP" altLang="en-US"/>
          </a:p>
        </p:txBody>
      </p:sp>
      <p:sp>
        <p:nvSpPr>
          <p:cNvPr id="4" name="フッター プレースホルダー 3">
            <a:extLst>
              <a:ext uri="{FF2B5EF4-FFF2-40B4-BE49-F238E27FC236}">
                <a16:creationId xmlns:a16="http://schemas.microsoft.com/office/drawing/2014/main" id="{B0C5B626-4D34-FA47-A1DC-A24472AF664C}"/>
              </a:ext>
            </a:extLst>
          </p:cNvPr>
          <p:cNvSpPr>
            <a:spLocks noGrp="1"/>
          </p:cNvSpPr>
          <p:nvPr>
            <p:ph type="ftr" sz="quarter" idx="3"/>
          </p:nvPr>
        </p:nvSpPr>
        <p:spPr/>
        <p:txBody>
          <a:bodyPr/>
          <a:lstStyle/>
          <a:p>
            <a:r>
              <a:rPr kumimoji="1" lang="en-US" altLang="ja-JP"/>
              <a:t>Y.Kondo, SLHiPP09, Lanzhou, China</a:t>
            </a:r>
            <a:endParaRPr kumimoji="1" lang="ja-JP" altLang="en-US"/>
          </a:p>
        </p:txBody>
      </p:sp>
      <p:sp>
        <p:nvSpPr>
          <p:cNvPr id="25" name="テキスト ボックス 24">
            <a:extLst>
              <a:ext uri="{FF2B5EF4-FFF2-40B4-BE49-F238E27FC236}">
                <a16:creationId xmlns:a16="http://schemas.microsoft.com/office/drawing/2014/main" id="{E0D823D3-74C6-1A4C-8D39-509C6D816C4D}"/>
              </a:ext>
            </a:extLst>
          </p:cNvPr>
          <p:cNvSpPr txBox="1"/>
          <p:nvPr/>
        </p:nvSpPr>
        <p:spPr>
          <a:xfrm>
            <a:off x="1822343" y="863104"/>
            <a:ext cx="8798691" cy="1015663"/>
          </a:xfrm>
          <a:prstGeom prst="rect">
            <a:avLst/>
          </a:prstGeom>
          <a:noFill/>
        </p:spPr>
        <p:txBody>
          <a:bodyPr wrap="square" rtlCol="0">
            <a:spAutoFit/>
          </a:bodyPr>
          <a:lstStyle/>
          <a:p>
            <a:r>
              <a:rPr lang="en-US" altLang="ja-JP" sz="2000" i="1" kern="0">
                <a:solidFill>
                  <a:srgbClr val="000000"/>
                </a:solidFill>
              </a:rPr>
              <a:t>Enhancement on the development of </a:t>
            </a:r>
            <a:r>
              <a:rPr lang="en-US" altLang="ja-JP" sz="2000" b="1" i="1" kern="0">
                <a:solidFill>
                  <a:srgbClr val="3333FF"/>
                </a:solidFill>
              </a:rPr>
              <a:t>advanced modeling and simulation, and high ­performance computing methods</a:t>
            </a:r>
            <a:r>
              <a:rPr lang="en-US" altLang="ja-JP" sz="2000" i="1" kern="0">
                <a:solidFill>
                  <a:srgbClr val="000000"/>
                </a:solidFill>
              </a:rPr>
              <a:t> to improve designs of future ADS, reduce uncertainty in facilities development and construction costs.</a:t>
            </a:r>
            <a:endParaRPr lang="ja-JP" altLang="en-US" i="1"/>
          </a:p>
        </p:txBody>
      </p:sp>
      <p:grpSp>
        <p:nvGrpSpPr>
          <p:cNvPr id="29" name="グループ化 28">
            <a:extLst>
              <a:ext uri="{FF2B5EF4-FFF2-40B4-BE49-F238E27FC236}">
                <a16:creationId xmlns:a16="http://schemas.microsoft.com/office/drawing/2014/main" id="{24D5E1D8-F70B-402F-8C98-2FA827BEF736}"/>
              </a:ext>
            </a:extLst>
          </p:cNvPr>
          <p:cNvGrpSpPr/>
          <p:nvPr/>
        </p:nvGrpSpPr>
        <p:grpSpPr>
          <a:xfrm>
            <a:off x="1698815" y="1981336"/>
            <a:ext cx="8969185" cy="4318022"/>
            <a:chOff x="1698815" y="1981336"/>
            <a:chExt cx="8969185" cy="4318022"/>
          </a:xfrm>
        </p:grpSpPr>
        <p:sp>
          <p:nvSpPr>
            <p:cNvPr id="5" name="Text Box 99">
              <a:extLst>
                <a:ext uri="{FF2B5EF4-FFF2-40B4-BE49-F238E27FC236}">
                  <a16:creationId xmlns:a16="http://schemas.microsoft.com/office/drawing/2014/main" id="{10F71F07-C67C-4F4D-8E42-71156B8C546C}"/>
                </a:ext>
              </a:extLst>
            </p:cNvPr>
            <p:cNvSpPr txBox="1">
              <a:spLocks noChangeArrowheads="1"/>
            </p:cNvSpPr>
            <p:nvPr/>
          </p:nvSpPr>
          <p:spPr bwMode="auto">
            <a:xfrm>
              <a:off x="1811603" y="3598815"/>
              <a:ext cx="2087563" cy="1000274"/>
            </a:xfrm>
            <a:prstGeom prst="rect">
              <a:avLst/>
            </a:prstGeom>
            <a:solidFill>
              <a:schemeClr val="bg1">
                <a:lumMod val="95000"/>
              </a:schemeClr>
            </a:solidFill>
            <a:ln>
              <a:noFill/>
            </a:ln>
            <a:effectLst>
              <a:outerShdw blurRad="63500" dist="38100" dir="2700000" algn="tl" rotWithShape="0">
                <a:srgbClr val="000000">
                  <a:alpha val="39998"/>
                </a:srgbClr>
              </a:outerShdw>
            </a:effectLst>
          </p:spPr>
          <p:txBody>
            <a:bodyPr lIns="72000" rIns="72000">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defRPr/>
              </a:pPr>
              <a:r>
                <a:rPr lang="en-US" altLang="ja-JP" sz="1200" b="1">
                  <a:solidFill>
                    <a:srgbClr val="595959"/>
                  </a:solidFill>
                </a:rPr>
                <a:t>J-PARC Transmutation Experimental Facility</a:t>
              </a:r>
              <a:r>
                <a:rPr lang="ja-JP" altLang="en-US" sz="1200" b="1">
                  <a:solidFill>
                    <a:srgbClr val="595959"/>
                  </a:solidFill>
                </a:rPr>
                <a:t> </a:t>
              </a:r>
              <a:br>
                <a:rPr lang="en-US" altLang="ja-JP" sz="1200">
                  <a:solidFill>
                    <a:srgbClr val="595959"/>
                  </a:solidFill>
                </a:rPr>
              </a:br>
              <a:r>
                <a:rPr lang="en-US" altLang="ja-JP" sz="1100">
                  <a:solidFill>
                    <a:srgbClr val="595959"/>
                  </a:solidFill>
                </a:rPr>
                <a:t>250kW-beam</a:t>
              </a:r>
            </a:p>
            <a:p>
              <a:pPr marL="171450" indent="-171450">
                <a:buFont typeface="Arial" panose="020B0604020202020204" pitchFamily="34" charset="0"/>
                <a:buChar char="•"/>
                <a:defRPr/>
              </a:pPr>
              <a:r>
                <a:rPr lang="en-US" altLang="ja-JP" sz="1200">
                  <a:solidFill>
                    <a:srgbClr val="595959"/>
                  </a:solidFill>
                </a:rPr>
                <a:t>LBE target technology</a:t>
              </a:r>
            </a:p>
            <a:p>
              <a:pPr marL="171450" indent="-171450">
                <a:buFont typeface="Arial" panose="020B0604020202020204" pitchFamily="34" charset="0"/>
                <a:buChar char="•"/>
                <a:defRPr/>
              </a:pPr>
              <a:r>
                <a:rPr lang="en-US" altLang="ja-JP" sz="1200">
                  <a:solidFill>
                    <a:srgbClr val="595959"/>
                  </a:solidFill>
                </a:rPr>
                <a:t>Reactor physics</a:t>
              </a:r>
            </a:p>
          </p:txBody>
        </p:sp>
        <p:pic>
          <p:nvPicPr>
            <p:cNvPr id="6" name="Picture 5">
              <a:hlinkClick r:id="rId2" action="ppaction://hlinkfile"/>
              <a:extLst>
                <a:ext uri="{FF2B5EF4-FFF2-40B4-BE49-F238E27FC236}">
                  <a16:creationId xmlns:a16="http://schemas.microsoft.com/office/drawing/2014/main" id="{59280FE5-15F3-EF4E-8880-00FC6D7F25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49313" y="2314076"/>
              <a:ext cx="1254125" cy="1625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3">
              <a:extLst>
                <a:ext uri="{FF2B5EF4-FFF2-40B4-BE49-F238E27FC236}">
                  <a16:creationId xmlns:a16="http://schemas.microsoft.com/office/drawing/2014/main" id="{2FABAADC-E873-5B41-BF0D-D909DFE278D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222743" y="2265207"/>
              <a:ext cx="2110371" cy="143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図 76" descr="断面パース20130415.jpg">
              <a:extLst>
                <a:ext uri="{FF2B5EF4-FFF2-40B4-BE49-F238E27FC236}">
                  <a16:creationId xmlns:a16="http://schemas.microsoft.com/office/drawing/2014/main" id="{95AEDC30-15EA-B54C-8AA4-C9E0E6F2F5D7}"/>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77107" y="3939125"/>
              <a:ext cx="2232025"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AutoShape 106">
              <a:extLst>
                <a:ext uri="{FF2B5EF4-FFF2-40B4-BE49-F238E27FC236}">
                  <a16:creationId xmlns:a16="http://schemas.microsoft.com/office/drawing/2014/main" id="{53F6221A-B619-3A46-A1AE-3BA8CF12D700}"/>
                </a:ext>
              </a:extLst>
            </p:cNvPr>
            <p:cNvSpPr>
              <a:spLocks noChangeArrowheads="1"/>
            </p:cNvSpPr>
            <p:nvPr/>
          </p:nvSpPr>
          <p:spPr bwMode="auto">
            <a:xfrm rot="9983372" flipH="1" flipV="1">
              <a:off x="5515578" y="2670712"/>
              <a:ext cx="1041400" cy="504825"/>
            </a:xfrm>
            <a:prstGeom prst="rightArrow">
              <a:avLst>
                <a:gd name="adj1" fmla="val 50000"/>
                <a:gd name="adj2" fmla="val 69489"/>
              </a:avLst>
            </a:prstGeom>
            <a:solidFill>
              <a:schemeClr val="bg1">
                <a:lumMod val="65000"/>
              </a:schemeClr>
            </a:solidFill>
            <a:ln>
              <a:noFill/>
            </a:ln>
            <a:effectLst>
              <a:outerShdw blurRad="63500" dist="38100" dir="2700000" algn="tl" rotWithShape="0">
                <a:srgbClr val="000000">
                  <a:alpha val="39998"/>
                </a:srgbClr>
              </a:outerShdw>
            </a:effectLst>
          </p:spPr>
          <p:txBody>
            <a:bodyPr wrap="none" anchor="ctr"/>
            <a:lstStyle/>
            <a:p>
              <a:pPr>
                <a:defRPr/>
              </a:pPr>
              <a:endParaRPr lang="ja-JP" altLang="en-US">
                <a:solidFill>
                  <a:srgbClr val="000000"/>
                </a:solidFill>
                <a:ea typeface="ＭＳ Ｐゴシック" panose="020B0600070205080204" pitchFamily="50" charset="-128"/>
              </a:endParaRPr>
            </a:p>
          </p:txBody>
        </p:sp>
        <p:sp>
          <p:nvSpPr>
            <p:cNvPr id="10" name="AutoShape 106">
              <a:extLst>
                <a:ext uri="{FF2B5EF4-FFF2-40B4-BE49-F238E27FC236}">
                  <a16:creationId xmlns:a16="http://schemas.microsoft.com/office/drawing/2014/main" id="{0D60D120-2501-D941-8A4E-8B929649D332}"/>
                </a:ext>
              </a:extLst>
            </p:cNvPr>
            <p:cNvSpPr>
              <a:spLocks noChangeArrowheads="1"/>
            </p:cNvSpPr>
            <p:nvPr/>
          </p:nvSpPr>
          <p:spPr bwMode="auto">
            <a:xfrm rot="9000000" flipH="1" flipV="1">
              <a:off x="3086569" y="4636037"/>
              <a:ext cx="619125" cy="504825"/>
            </a:xfrm>
            <a:prstGeom prst="rightArrow">
              <a:avLst>
                <a:gd name="adj1" fmla="val 50000"/>
                <a:gd name="adj2" fmla="val 49999"/>
              </a:avLst>
            </a:prstGeom>
            <a:solidFill>
              <a:schemeClr val="bg1">
                <a:lumMod val="65000"/>
              </a:schemeClr>
            </a:solidFill>
            <a:ln>
              <a:noFill/>
            </a:ln>
            <a:effectLst>
              <a:outerShdw blurRad="63500" dist="38100" dir="2700000" algn="tl" rotWithShape="0">
                <a:srgbClr val="000000">
                  <a:alpha val="39998"/>
                </a:srgbClr>
              </a:outerShdw>
            </a:effectLst>
          </p:spPr>
          <p:txBody>
            <a:bodyPr wrap="none" anchor="ctr"/>
            <a:lstStyle/>
            <a:p>
              <a:pPr>
                <a:defRPr/>
              </a:pPr>
              <a:endParaRPr lang="ja-JP" altLang="en-US">
                <a:solidFill>
                  <a:srgbClr val="000000"/>
                </a:solidFill>
                <a:ea typeface="ＭＳ Ｐゴシック" panose="020B0600070205080204" pitchFamily="50" charset="-128"/>
              </a:endParaRPr>
            </a:p>
          </p:txBody>
        </p:sp>
        <p:sp>
          <p:nvSpPr>
            <p:cNvPr id="11" name="AutoShape 106">
              <a:extLst>
                <a:ext uri="{FF2B5EF4-FFF2-40B4-BE49-F238E27FC236}">
                  <a16:creationId xmlns:a16="http://schemas.microsoft.com/office/drawing/2014/main" id="{27DE95AD-2C86-854D-8CAC-67A8D57D7081}"/>
                </a:ext>
              </a:extLst>
            </p:cNvPr>
            <p:cNvSpPr>
              <a:spLocks noChangeArrowheads="1"/>
            </p:cNvSpPr>
            <p:nvPr/>
          </p:nvSpPr>
          <p:spPr bwMode="auto">
            <a:xfrm rot="8100000" flipH="1" flipV="1">
              <a:off x="4169244" y="3507325"/>
              <a:ext cx="619125" cy="503237"/>
            </a:xfrm>
            <a:prstGeom prst="rightArrow">
              <a:avLst>
                <a:gd name="adj1" fmla="val 50000"/>
                <a:gd name="adj2" fmla="val 49997"/>
              </a:avLst>
            </a:prstGeom>
            <a:solidFill>
              <a:schemeClr val="bg1">
                <a:lumMod val="65000"/>
              </a:schemeClr>
            </a:solidFill>
            <a:ln>
              <a:noFill/>
            </a:ln>
            <a:effectLst>
              <a:outerShdw blurRad="63500" dist="38100" dir="2700000" algn="tl" rotWithShape="0">
                <a:srgbClr val="000000">
                  <a:alpha val="39998"/>
                </a:srgbClr>
              </a:outerShdw>
            </a:effectLst>
          </p:spPr>
          <p:txBody>
            <a:bodyPr wrap="none" anchor="ctr"/>
            <a:lstStyle/>
            <a:p>
              <a:pPr>
                <a:defRPr/>
              </a:pPr>
              <a:endParaRPr lang="ja-JP" altLang="en-US">
                <a:solidFill>
                  <a:srgbClr val="000000"/>
                </a:solidFill>
                <a:ea typeface="ＭＳ Ｐゴシック" panose="020B0600070205080204" pitchFamily="50" charset="-128"/>
              </a:endParaRPr>
            </a:p>
          </p:txBody>
        </p:sp>
        <p:sp>
          <p:nvSpPr>
            <p:cNvPr id="12" name="AutoShape 106">
              <a:extLst>
                <a:ext uri="{FF2B5EF4-FFF2-40B4-BE49-F238E27FC236}">
                  <a16:creationId xmlns:a16="http://schemas.microsoft.com/office/drawing/2014/main" id="{05E9E34F-5574-E74B-A240-E0351C59D3B7}"/>
                </a:ext>
              </a:extLst>
            </p:cNvPr>
            <p:cNvSpPr>
              <a:spLocks noChangeArrowheads="1"/>
            </p:cNvSpPr>
            <p:nvPr/>
          </p:nvSpPr>
          <p:spPr bwMode="auto">
            <a:xfrm rot="8300752" flipH="1" flipV="1">
              <a:off x="5372569" y="3278725"/>
              <a:ext cx="1368425" cy="504825"/>
            </a:xfrm>
            <a:prstGeom prst="rightArrow">
              <a:avLst>
                <a:gd name="adj1" fmla="val 50000"/>
                <a:gd name="adj2" fmla="val 49997"/>
              </a:avLst>
            </a:prstGeom>
            <a:solidFill>
              <a:schemeClr val="bg1">
                <a:lumMod val="65000"/>
              </a:schemeClr>
            </a:solidFill>
            <a:ln>
              <a:noFill/>
            </a:ln>
            <a:effectLst>
              <a:outerShdw blurRad="63500" dist="38100" dir="2700000" algn="tl" rotWithShape="0">
                <a:srgbClr val="000000">
                  <a:alpha val="39998"/>
                </a:srgbClr>
              </a:outerShdw>
            </a:effectLst>
          </p:spPr>
          <p:txBody>
            <a:bodyPr wrap="none" anchor="ctr"/>
            <a:lstStyle/>
            <a:p>
              <a:pPr>
                <a:defRPr/>
              </a:pPr>
              <a:endParaRPr lang="ja-JP" altLang="en-US">
                <a:solidFill>
                  <a:srgbClr val="000000"/>
                </a:solidFill>
                <a:ea typeface="ＭＳ Ｐゴシック" panose="020B0600070205080204" pitchFamily="50" charset="-128"/>
              </a:endParaRPr>
            </a:p>
          </p:txBody>
        </p:sp>
        <p:sp>
          <p:nvSpPr>
            <p:cNvPr id="13" name="Line 101">
              <a:extLst>
                <a:ext uri="{FF2B5EF4-FFF2-40B4-BE49-F238E27FC236}">
                  <a16:creationId xmlns:a16="http://schemas.microsoft.com/office/drawing/2014/main" id="{D872A01F-0570-114E-B619-9C0EDAD566FF}"/>
                </a:ext>
              </a:extLst>
            </p:cNvPr>
            <p:cNvSpPr>
              <a:spLocks noChangeShapeType="1"/>
            </p:cNvSpPr>
            <p:nvPr/>
          </p:nvSpPr>
          <p:spPr bwMode="auto">
            <a:xfrm rot="-5400000" flipV="1">
              <a:off x="-430876" y="4111028"/>
              <a:ext cx="4289823" cy="30440"/>
            </a:xfrm>
            <a:prstGeom prst="line">
              <a:avLst/>
            </a:prstGeom>
            <a:noFill/>
            <a:ln w="38100" cap="sq">
              <a:solidFill>
                <a:srgbClr val="000000"/>
              </a:solidFill>
              <a:round/>
              <a:headEnd type="none" w="sm" len="sm"/>
              <a:tailEnd type="triangle" w="med" len="med"/>
            </a:ln>
          </p:spPr>
          <p:txBody>
            <a:bodyPr wrap="none" anchor="ctr"/>
            <a:lstStyle/>
            <a:p>
              <a:pPr>
                <a:defRPr/>
              </a:pPr>
              <a:endParaRPr kumimoji="0" lang="ja-JP" altLang="en-US" kern="0">
                <a:solidFill>
                  <a:srgbClr val="000000"/>
                </a:solidFill>
                <a:ea typeface="ＭＳ Ｐゴシック" panose="020B0600070205080204" pitchFamily="50" charset="-128"/>
              </a:endParaRPr>
            </a:p>
          </p:txBody>
        </p:sp>
        <p:sp>
          <p:nvSpPr>
            <p:cNvPr id="14" name="Line 88">
              <a:extLst>
                <a:ext uri="{FF2B5EF4-FFF2-40B4-BE49-F238E27FC236}">
                  <a16:creationId xmlns:a16="http://schemas.microsoft.com/office/drawing/2014/main" id="{4CB1F77B-4A75-D849-957A-1ECDE99BA41E}"/>
                </a:ext>
              </a:extLst>
            </p:cNvPr>
            <p:cNvSpPr>
              <a:spLocks noChangeShapeType="1"/>
            </p:cNvSpPr>
            <p:nvPr/>
          </p:nvSpPr>
          <p:spPr bwMode="auto">
            <a:xfrm>
              <a:off x="1732431" y="6279099"/>
              <a:ext cx="8183562" cy="0"/>
            </a:xfrm>
            <a:prstGeom prst="line">
              <a:avLst/>
            </a:prstGeom>
            <a:noFill/>
            <a:ln w="38100" cap="sq">
              <a:solidFill>
                <a:srgbClr val="000000"/>
              </a:solidFill>
              <a:round/>
              <a:headEnd type="none" w="sm" len="sm"/>
              <a:tailEnd type="triangle" w="med" len="med"/>
            </a:ln>
          </p:spPr>
          <p:txBody>
            <a:bodyPr wrap="none" anchor="ctr"/>
            <a:lstStyle/>
            <a:p>
              <a:pPr>
                <a:defRPr/>
              </a:pPr>
              <a:endParaRPr kumimoji="0" lang="ja-JP" altLang="en-US" kern="0">
                <a:solidFill>
                  <a:srgbClr val="000000"/>
                </a:solidFill>
                <a:ea typeface="ＭＳ Ｐゴシック" panose="020B0600070205080204" pitchFamily="50" charset="-128"/>
              </a:endParaRPr>
            </a:p>
          </p:txBody>
        </p:sp>
        <p:pic>
          <p:nvPicPr>
            <p:cNvPr id="15" name="Picture 20">
              <a:extLst>
                <a:ext uri="{FF2B5EF4-FFF2-40B4-BE49-F238E27FC236}">
                  <a16:creationId xmlns:a16="http://schemas.microsoft.com/office/drawing/2014/main" id="{4A5F74F1-2D71-004A-9E6F-CD277FBEA6D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l="18571" t="23451" r="7774" b="7121"/>
            <a:stretch>
              <a:fillRect/>
            </a:stretch>
          </p:blipFill>
          <p:spPr bwMode="auto">
            <a:xfrm>
              <a:off x="1770531" y="5132925"/>
              <a:ext cx="1897062" cy="90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AutoShape 106">
              <a:extLst>
                <a:ext uri="{FF2B5EF4-FFF2-40B4-BE49-F238E27FC236}">
                  <a16:creationId xmlns:a16="http://schemas.microsoft.com/office/drawing/2014/main" id="{5BE29A30-7852-0C46-8FB9-8D8822DC6D5D}"/>
                </a:ext>
              </a:extLst>
            </p:cNvPr>
            <p:cNvSpPr>
              <a:spLocks noChangeArrowheads="1"/>
            </p:cNvSpPr>
            <p:nvPr/>
          </p:nvSpPr>
          <p:spPr bwMode="auto">
            <a:xfrm rot="7250400" flipH="1" flipV="1">
              <a:off x="7420010" y="3427289"/>
              <a:ext cx="494485" cy="555072"/>
            </a:xfrm>
            <a:prstGeom prst="rightArrow">
              <a:avLst>
                <a:gd name="adj1" fmla="val 50000"/>
                <a:gd name="adj2" fmla="val 49997"/>
              </a:avLst>
            </a:prstGeom>
            <a:solidFill>
              <a:srgbClr val="FFCCFF"/>
            </a:solidFill>
            <a:ln>
              <a:solidFill>
                <a:srgbClr val="CC00CC"/>
              </a:solidFill>
            </a:ln>
            <a:effectLst>
              <a:outerShdw blurRad="63500" dist="38100" dir="2700000" algn="tl" rotWithShape="0">
                <a:srgbClr val="000000">
                  <a:alpha val="39998"/>
                </a:srgbClr>
              </a:outerShdw>
            </a:effectLst>
          </p:spPr>
          <p:txBody>
            <a:bodyPr wrap="none" anchor="ctr"/>
            <a:lstStyle/>
            <a:p>
              <a:pPr>
                <a:defRPr/>
              </a:pPr>
              <a:endParaRPr lang="ja-JP" altLang="en-US">
                <a:solidFill>
                  <a:srgbClr val="000000"/>
                </a:solidFill>
                <a:ea typeface="ＭＳ Ｐゴシック" panose="020B0600070205080204" pitchFamily="50" charset="-128"/>
              </a:endParaRPr>
            </a:p>
          </p:txBody>
        </p:sp>
        <p:sp>
          <p:nvSpPr>
            <p:cNvPr id="17" name="AutoShape 106">
              <a:extLst>
                <a:ext uri="{FF2B5EF4-FFF2-40B4-BE49-F238E27FC236}">
                  <a16:creationId xmlns:a16="http://schemas.microsoft.com/office/drawing/2014/main" id="{79450DCD-9B5E-E94D-AC76-83E40BB59CDA}"/>
                </a:ext>
              </a:extLst>
            </p:cNvPr>
            <p:cNvSpPr>
              <a:spLocks noChangeArrowheads="1"/>
            </p:cNvSpPr>
            <p:nvPr/>
          </p:nvSpPr>
          <p:spPr bwMode="auto">
            <a:xfrm rot="9800138" flipH="1" flipV="1">
              <a:off x="3426276" y="4591499"/>
              <a:ext cx="3802951" cy="883851"/>
            </a:xfrm>
            <a:custGeom>
              <a:avLst/>
              <a:gdLst>
                <a:gd name="connsiteX0" fmla="*/ 0 w 4347901"/>
                <a:gd name="connsiteY0" fmla="*/ 379788 h 1519151"/>
                <a:gd name="connsiteX1" fmla="*/ 3360179 w 4347901"/>
                <a:gd name="connsiteY1" fmla="*/ 379788 h 1519151"/>
                <a:gd name="connsiteX2" fmla="*/ 3360179 w 4347901"/>
                <a:gd name="connsiteY2" fmla="*/ 0 h 1519151"/>
                <a:gd name="connsiteX3" fmla="*/ 4347901 w 4347901"/>
                <a:gd name="connsiteY3" fmla="*/ 759576 h 1519151"/>
                <a:gd name="connsiteX4" fmla="*/ 3360179 w 4347901"/>
                <a:gd name="connsiteY4" fmla="*/ 1519151 h 1519151"/>
                <a:gd name="connsiteX5" fmla="*/ 3360179 w 4347901"/>
                <a:gd name="connsiteY5" fmla="*/ 1139363 h 1519151"/>
                <a:gd name="connsiteX6" fmla="*/ 0 w 4347901"/>
                <a:gd name="connsiteY6" fmla="*/ 1139363 h 1519151"/>
                <a:gd name="connsiteX7" fmla="*/ 0 w 4347901"/>
                <a:gd name="connsiteY7" fmla="*/ 379788 h 1519151"/>
                <a:gd name="connsiteX0" fmla="*/ 0 w 4367769"/>
                <a:gd name="connsiteY0" fmla="*/ 885905 h 1519151"/>
                <a:gd name="connsiteX1" fmla="*/ 3380047 w 4367769"/>
                <a:gd name="connsiteY1" fmla="*/ 379788 h 1519151"/>
                <a:gd name="connsiteX2" fmla="*/ 3380047 w 4367769"/>
                <a:gd name="connsiteY2" fmla="*/ 0 h 1519151"/>
                <a:gd name="connsiteX3" fmla="*/ 4367769 w 4367769"/>
                <a:gd name="connsiteY3" fmla="*/ 759576 h 1519151"/>
                <a:gd name="connsiteX4" fmla="*/ 3380047 w 4367769"/>
                <a:gd name="connsiteY4" fmla="*/ 1519151 h 1519151"/>
                <a:gd name="connsiteX5" fmla="*/ 3380047 w 4367769"/>
                <a:gd name="connsiteY5" fmla="*/ 1139363 h 1519151"/>
                <a:gd name="connsiteX6" fmla="*/ 19868 w 4367769"/>
                <a:gd name="connsiteY6" fmla="*/ 1139363 h 1519151"/>
                <a:gd name="connsiteX7" fmla="*/ 0 w 4367769"/>
                <a:gd name="connsiteY7" fmla="*/ 885905 h 1519151"/>
                <a:gd name="connsiteX0" fmla="*/ 0 w 4367769"/>
                <a:gd name="connsiteY0" fmla="*/ 885905 h 1519151"/>
                <a:gd name="connsiteX1" fmla="*/ 3380047 w 4367769"/>
                <a:gd name="connsiteY1" fmla="*/ 379788 h 1519151"/>
                <a:gd name="connsiteX2" fmla="*/ 3380047 w 4367769"/>
                <a:gd name="connsiteY2" fmla="*/ 0 h 1519151"/>
                <a:gd name="connsiteX3" fmla="*/ 4367769 w 4367769"/>
                <a:gd name="connsiteY3" fmla="*/ 759576 h 1519151"/>
                <a:gd name="connsiteX4" fmla="*/ 3380047 w 4367769"/>
                <a:gd name="connsiteY4" fmla="*/ 1519151 h 1519151"/>
                <a:gd name="connsiteX5" fmla="*/ 3380047 w 4367769"/>
                <a:gd name="connsiteY5" fmla="*/ 1139363 h 1519151"/>
                <a:gd name="connsiteX6" fmla="*/ 19868 w 4367769"/>
                <a:gd name="connsiteY6" fmla="*/ 1139363 h 1519151"/>
                <a:gd name="connsiteX7" fmla="*/ 0 w 4367769"/>
                <a:gd name="connsiteY7" fmla="*/ 885905 h 1519151"/>
                <a:gd name="connsiteX0" fmla="*/ 0 w 4367769"/>
                <a:gd name="connsiteY0" fmla="*/ 885905 h 1594544"/>
                <a:gd name="connsiteX1" fmla="*/ 3380047 w 4367769"/>
                <a:gd name="connsiteY1" fmla="*/ 379788 h 1594544"/>
                <a:gd name="connsiteX2" fmla="*/ 3380047 w 4367769"/>
                <a:gd name="connsiteY2" fmla="*/ 0 h 1594544"/>
                <a:gd name="connsiteX3" fmla="*/ 4367769 w 4367769"/>
                <a:gd name="connsiteY3" fmla="*/ 759576 h 1594544"/>
                <a:gd name="connsiteX4" fmla="*/ 3380047 w 4367769"/>
                <a:gd name="connsiteY4" fmla="*/ 1519151 h 1594544"/>
                <a:gd name="connsiteX5" fmla="*/ 3380047 w 4367769"/>
                <a:gd name="connsiteY5" fmla="*/ 1139363 h 1594544"/>
                <a:gd name="connsiteX6" fmla="*/ 19868 w 4367769"/>
                <a:gd name="connsiteY6" fmla="*/ 1139363 h 1594544"/>
                <a:gd name="connsiteX7" fmla="*/ 0 w 4367769"/>
                <a:gd name="connsiteY7" fmla="*/ 885905 h 1594544"/>
                <a:gd name="connsiteX0" fmla="*/ 0 w 4367769"/>
                <a:gd name="connsiteY0" fmla="*/ 885905 h 1594544"/>
                <a:gd name="connsiteX1" fmla="*/ 3380047 w 4367769"/>
                <a:gd name="connsiteY1" fmla="*/ 379788 h 1594544"/>
                <a:gd name="connsiteX2" fmla="*/ 3380047 w 4367769"/>
                <a:gd name="connsiteY2" fmla="*/ 0 h 1594544"/>
                <a:gd name="connsiteX3" fmla="*/ 4367769 w 4367769"/>
                <a:gd name="connsiteY3" fmla="*/ 759576 h 1594544"/>
                <a:gd name="connsiteX4" fmla="*/ 3380047 w 4367769"/>
                <a:gd name="connsiteY4" fmla="*/ 1519151 h 1594544"/>
                <a:gd name="connsiteX5" fmla="*/ 3380047 w 4367769"/>
                <a:gd name="connsiteY5" fmla="*/ 1139363 h 1594544"/>
                <a:gd name="connsiteX6" fmla="*/ 19868 w 4367769"/>
                <a:gd name="connsiteY6" fmla="*/ 1139363 h 1594544"/>
                <a:gd name="connsiteX7" fmla="*/ 0 w 4367769"/>
                <a:gd name="connsiteY7" fmla="*/ 885905 h 1594544"/>
                <a:gd name="connsiteX0" fmla="*/ 0 w 4367769"/>
                <a:gd name="connsiteY0" fmla="*/ 885905 h 1594544"/>
                <a:gd name="connsiteX1" fmla="*/ 3380047 w 4367769"/>
                <a:gd name="connsiteY1" fmla="*/ 379788 h 1594544"/>
                <a:gd name="connsiteX2" fmla="*/ 3380047 w 4367769"/>
                <a:gd name="connsiteY2" fmla="*/ 0 h 1594544"/>
                <a:gd name="connsiteX3" fmla="*/ 4367769 w 4367769"/>
                <a:gd name="connsiteY3" fmla="*/ 759576 h 1594544"/>
                <a:gd name="connsiteX4" fmla="*/ 3380047 w 4367769"/>
                <a:gd name="connsiteY4" fmla="*/ 1519151 h 1594544"/>
                <a:gd name="connsiteX5" fmla="*/ 3380047 w 4367769"/>
                <a:gd name="connsiteY5" fmla="*/ 1139363 h 1594544"/>
                <a:gd name="connsiteX6" fmla="*/ 19868 w 4367769"/>
                <a:gd name="connsiteY6" fmla="*/ 1139363 h 1594544"/>
                <a:gd name="connsiteX7" fmla="*/ 0 w 4367769"/>
                <a:gd name="connsiteY7" fmla="*/ 885905 h 1594544"/>
                <a:gd name="connsiteX0" fmla="*/ 0 w 4524599"/>
                <a:gd name="connsiteY0" fmla="*/ 885905 h 1594544"/>
                <a:gd name="connsiteX1" fmla="*/ 3380047 w 4524599"/>
                <a:gd name="connsiteY1" fmla="*/ 379788 h 1594544"/>
                <a:gd name="connsiteX2" fmla="*/ 3380047 w 4524599"/>
                <a:gd name="connsiteY2" fmla="*/ 0 h 1594544"/>
                <a:gd name="connsiteX3" fmla="*/ 4524599 w 4524599"/>
                <a:gd name="connsiteY3" fmla="*/ 202261 h 1594544"/>
                <a:gd name="connsiteX4" fmla="*/ 3380047 w 4524599"/>
                <a:gd name="connsiteY4" fmla="*/ 1519151 h 1594544"/>
                <a:gd name="connsiteX5" fmla="*/ 3380047 w 4524599"/>
                <a:gd name="connsiteY5" fmla="*/ 1139363 h 1594544"/>
                <a:gd name="connsiteX6" fmla="*/ 19868 w 4524599"/>
                <a:gd name="connsiteY6" fmla="*/ 1139363 h 1594544"/>
                <a:gd name="connsiteX7" fmla="*/ 0 w 4524599"/>
                <a:gd name="connsiteY7" fmla="*/ 885905 h 1594544"/>
                <a:gd name="connsiteX0" fmla="*/ 0 w 4524599"/>
                <a:gd name="connsiteY0" fmla="*/ 885905 h 1594544"/>
                <a:gd name="connsiteX1" fmla="*/ 3380047 w 4524599"/>
                <a:gd name="connsiteY1" fmla="*/ 379788 h 1594544"/>
                <a:gd name="connsiteX2" fmla="*/ 3380047 w 4524599"/>
                <a:gd name="connsiteY2" fmla="*/ 0 h 1594544"/>
                <a:gd name="connsiteX3" fmla="*/ 4524599 w 4524599"/>
                <a:gd name="connsiteY3" fmla="*/ 202261 h 1594544"/>
                <a:gd name="connsiteX4" fmla="*/ 4090689 w 4524599"/>
                <a:gd name="connsiteY4" fmla="*/ 1591536 h 1594544"/>
                <a:gd name="connsiteX5" fmla="*/ 3380047 w 4524599"/>
                <a:gd name="connsiteY5" fmla="*/ 1139363 h 1594544"/>
                <a:gd name="connsiteX6" fmla="*/ 19868 w 4524599"/>
                <a:gd name="connsiteY6" fmla="*/ 1139363 h 1594544"/>
                <a:gd name="connsiteX7" fmla="*/ 0 w 4524599"/>
                <a:gd name="connsiteY7" fmla="*/ 885905 h 1594544"/>
                <a:gd name="connsiteX0" fmla="*/ 0 w 4524599"/>
                <a:gd name="connsiteY0" fmla="*/ 885905 h 1591537"/>
                <a:gd name="connsiteX1" fmla="*/ 3380047 w 4524599"/>
                <a:gd name="connsiteY1" fmla="*/ 379788 h 1591537"/>
                <a:gd name="connsiteX2" fmla="*/ 3380047 w 4524599"/>
                <a:gd name="connsiteY2" fmla="*/ 0 h 1591537"/>
                <a:gd name="connsiteX3" fmla="*/ 4524599 w 4524599"/>
                <a:gd name="connsiteY3" fmla="*/ 202261 h 1591537"/>
                <a:gd name="connsiteX4" fmla="*/ 4090689 w 4524599"/>
                <a:gd name="connsiteY4" fmla="*/ 1591536 h 1591537"/>
                <a:gd name="connsiteX5" fmla="*/ 3938525 w 4524599"/>
                <a:gd name="connsiteY5" fmla="*/ 915268 h 1591537"/>
                <a:gd name="connsiteX6" fmla="*/ 19868 w 4524599"/>
                <a:gd name="connsiteY6" fmla="*/ 1139363 h 1591537"/>
                <a:gd name="connsiteX7" fmla="*/ 0 w 4524599"/>
                <a:gd name="connsiteY7" fmla="*/ 885905 h 1591537"/>
                <a:gd name="connsiteX0" fmla="*/ 0 w 4524599"/>
                <a:gd name="connsiteY0" fmla="*/ 885905 h 1591535"/>
                <a:gd name="connsiteX1" fmla="*/ 3501621 w 4524599"/>
                <a:gd name="connsiteY1" fmla="*/ 302055 h 1591535"/>
                <a:gd name="connsiteX2" fmla="*/ 3380047 w 4524599"/>
                <a:gd name="connsiteY2" fmla="*/ 0 h 1591535"/>
                <a:gd name="connsiteX3" fmla="*/ 4524599 w 4524599"/>
                <a:gd name="connsiteY3" fmla="*/ 202261 h 1591535"/>
                <a:gd name="connsiteX4" fmla="*/ 4090689 w 4524599"/>
                <a:gd name="connsiteY4" fmla="*/ 1591536 h 1591535"/>
                <a:gd name="connsiteX5" fmla="*/ 3938525 w 4524599"/>
                <a:gd name="connsiteY5" fmla="*/ 915268 h 1591535"/>
                <a:gd name="connsiteX6" fmla="*/ 19868 w 4524599"/>
                <a:gd name="connsiteY6" fmla="*/ 1139363 h 1591535"/>
                <a:gd name="connsiteX7" fmla="*/ 0 w 4524599"/>
                <a:gd name="connsiteY7" fmla="*/ 885905 h 1591535"/>
                <a:gd name="connsiteX0" fmla="*/ 0 w 4440500"/>
                <a:gd name="connsiteY0" fmla="*/ 998602 h 1704234"/>
                <a:gd name="connsiteX1" fmla="*/ 3501621 w 4440500"/>
                <a:gd name="connsiteY1" fmla="*/ 414752 h 1704234"/>
                <a:gd name="connsiteX2" fmla="*/ 3380047 w 4440500"/>
                <a:gd name="connsiteY2" fmla="*/ 112697 h 1704234"/>
                <a:gd name="connsiteX3" fmla="*/ 4440500 w 4440500"/>
                <a:gd name="connsiteY3" fmla="*/ 0 h 1704234"/>
                <a:gd name="connsiteX4" fmla="*/ 4090689 w 4440500"/>
                <a:gd name="connsiteY4" fmla="*/ 1704233 h 1704234"/>
                <a:gd name="connsiteX5" fmla="*/ 3938525 w 4440500"/>
                <a:gd name="connsiteY5" fmla="*/ 1027965 h 1704234"/>
                <a:gd name="connsiteX6" fmla="*/ 19868 w 4440500"/>
                <a:gd name="connsiteY6" fmla="*/ 1252060 h 1704234"/>
                <a:gd name="connsiteX7" fmla="*/ 0 w 4440500"/>
                <a:gd name="connsiteY7" fmla="*/ 998602 h 1704234"/>
                <a:gd name="connsiteX0" fmla="*/ 0 w 4440500"/>
                <a:gd name="connsiteY0" fmla="*/ 998602 h 1704232"/>
                <a:gd name="connsiteX1" fmla="*/ 3501621 w 4440500"/>
                <a:gd name="connsiteY1" fmla="*/ 414752 h 1704232"/>
                <a:gd name="connsiteX2" fmla="*/ 3380047 w 4440500"/>
                <a:gd name="connsiteY2" fmla="*/ 112697 h 1704232"/>
                <a:gd name="connsiteX3" fmla="*/ 4440500 w 4440500"/>
                <a:gd name="connsiteY3" fmla="*/ 0 h 1704232"/>
                <a:gd name="connsiteX4" fmla="*/ 4090689 w 4440500"/>
                <a:gd name="connsiteY4" fmla="*/ 1704233 h 1704232"/>
                <a:gd name="connsiteX5" fmla="*/ 3805776 w 4440500"/>
                <a:gd name="connsiteY5" fmla="*/ 1023897 h 1704232"/>
                <a:gd name="connsiteX6" fmla="*/ 19868 w 4440500"/>
                <a:gd name="connsiteY6" fmla="*/ 1252060 h 1704232"/>
                <a:gd name="connsiteX7" fmla="*/ 0 w 4440500"/>
                <a:gd name="connsiteY7" fmla="*/ 998602 h 1704232"/>
                <a:gd name="connsiteX0" fmla="*/ 0 w 4440500"/>
                <a:gd name="connsiteY0" fmla="*/ 998602 h 1704234"/>
                <a:gd name="connsiteX1" fmla="*/ 3588360 w 4440500"/>
                <a:gd name="connsiteY1" fmla="*/ 542360 h 1704234"/>
                <a:gd name="connsiteX2" fmla="*/ 3380047 w 4440500"/>
                <a:gd name="connsiteY2" fmla="*/ 112697 h 1704234"/>
                <a:gd name="connsiteX3" fmla="*/ 4440500 w 4440500"/>
                <a:gd name="connsiteY3" fmla="*/ 0 h 1704234"/>
                <a:gd name="connsiteX4" fmla="*/ 4090689 w 4440500"/>
                <a:gd name="connsiteY4" fmla="*/ 1704233 h 1704234"/>
                <a:gd name="connsiteX5" fmla="*/ 3805776 w 4440500"/>
                <a:gd name="connsiteY5" fmla="*/ 1023897 h 1704234"/>
                <a:gd name="connsiteX6" fmla="*/ 19868 w 4440500"/>
                <a:gd name="connsiteY6" fmla="*/ 1252060 h 1704234"/>
                <a:gd name="connsiteX7" fmla="*/ 0 w 4440500"/>
                <a:gd name="connsiteY7" fmla="*/ 998602 h 1704234"/>
                <a:gd name="connsiteX0" fmla="*/ 0 w 4440500"/>
                <a:gd name="connsiteY0" fmla="*/ 998602 h 1704232"/>
                <a:gd name="connsiteX1" fmla="*/ 3588360 w 4440500"/>
                <a:gd name="connsiteY1" fmla="*/ 542360 h 1704232"/>
                <a:gd name="connsiteX2" fmla="*/ 3380047 w 4440500"/>
                <a:gd name="connsiteY2" fmla="*/ 112697 h 1704232"/>
                <a:gd name="connsiteX3" fmla="*/ 4440500 w 4440500"/>
                <a:gd name="connsiteY3" fmla="*/ 0 h 1704232"/>
                <a:gd name="connsiteX4" fmla="*/ 4090689 w 4440500"/>
                <a:gd name="connsiteY4" fmla="*/ 1704233 h 1704232"/>
                <a:gd name="connsiteX5" fmla="*/ 3827386 w 4440500"/>
                <a:gd name="connsiteY5" fmla="*/ 1041168 h 1704232"/>
                <a:gd name="connsiteX6" fmla="*/ 19868 w 4440500"/>
                <a:gd name="connsiteY6" fmla="*/ 1252060 h 1704232"/>
                <a:gd name="connsiteX7" fmla="*/ 0 w 4440500"/>
                <a:gd name="connsiteY7" fmla="*/ 998602 h 1704232"/>
                <a:gd name="connsiteX0" fmla="*/ 0 w 4440500"/>
                <a:gd name="connsiteY0" fmla="*/ 998602 h 1632688"/>
                <a:gd name="connsiteX1" fmla="*/ 3588360 w 4440500"/>
                <a:gd name="connsiteY1" fmla="*/ 542360 h 1632688"/>
                <a:gd name="connsiteX2" fmla="*/ 3380047 w 4440500"/>
                <a:gd name="connsiteY2" fmla="*/ 112697 h 1632688"/>
                <a:gd name="connsiteX3" fmla="*/ 4440500 w 4440500"/>
                <a:gd name="connsiteY3" fmla="*/ 0 h 1632688"/>
                <a:gd name="connsiteX4" fmla="*/ 4086422 w 4440500"/>
                <a:gd name="connsiteY4" fmla="*/ 1569660 h 1632688"/>
                <a:gd name="connsiteX5" fmla="*/ 3827386 w 4440500"/>
                <a:gd name="connsiteY5" fmla="*/ 1041168 h 1632688"/>
                <a:gd name="connsiteX6" fmla="*/ 19868 w 4440500"/>
                <a:gd name="connsiteY6" fmla="*/ 1252060 h 1632688"/>
                <a:gd name="connsiteX7" fmla="*/ 0 w 4440500"/>
                <a:gd name="connsiteY7" fmla="*/ 998602 h 1632688"/>
                <a:gd name="connsiteX0" fmla="*/ 13213 w 4453713"/>
                <a:gd name="connsiteY0" fmla="*/ 998602 h 1569660"/>
                <a:gd name="connsiteX1" fmla="*/ 3601573 w 4453713"/>
                <a:gd name="connsiteY1" fmla="*/ 542360 h 1569660"/>
                <a:gd name="connsiteX2" fmla="*/ 3393260 w 4453713"/>
                <a:gd name="connsiteY2" fmla="*/ 112697 h 1569660"/>
                <a:gd name="connsiteX3" fmla="*/ 4453713 w 4453713"/>
                <a:gd name="connsiteY3" fmla="*/ 0 h 1569660"/>
                <a:gd name="connsiteX4" fmla="*/ 4099635 w 4453713"/>
                <a:gd name="connsiteY4" fmla="*/ 1569660 h 1569660"/>
                <a:gd name="connsiteX5" fmla="*/ 3840599 w 4453713"/>
                <a:gd name="connsiteY5" fmla="*/ 1041168 h 1569660"/>
                <a:gd name="connsiteX6" fmla="*/ 0 w 4453713"/>
                <a:gd name="connsiteY6" fmla="*/ 1134188 h 1569660"/>
                <a:gd name="connsiteX7" fmla="*/ 13213 w 4453713"/>
                <a:gd name="connsiteY7" fmla="*/ 998602 h 1569660"/>
                <a:gd name="connsiteX0" fmla="*/ 13213 w 4453713"/>
                <a:gd name="connsiteY0" fmla="*/ 998602 h 1646581"/>
                <a:gd name="connsiteX1" fmla="*/ 3601573 w 4453713"/>
                <a:gd name="connsiteY1" fmla="*/ 542360 h 1646581"/>
                <a:gd name="connsiteX2" fmla="*/ 3393260 w 4453713"/>
                <a:gd name="connsiteY2" fmla="*/ 112697 h 1646581"/>
                <a:gd name="connsiteX3" fmla="*/ 4453713 w 4453713"/>
                <a:gd name="connsiteY3" fmla="*/ 0 h 1646581"/>
                <a:gd name="connsiteX4" fmla="*/ 4099635 w 4453713"/>
                <a:gd name="connsiteY4" fmla="*/ 1569660 h 1646581"/>
                <a:gd name="connsiteX5" fmla="*/ 3992761 w 4453713"/>
                <a:gd name="connsiteY5" fmla="*/ 1262911 h 1646581"/>
                <a:gd name="connsiteX6" fmla="*/ 0 w 4453713"/>
                <a:gd name="connsiteY6" fmla="*/ 1134188 h 1646581"/>
                <a:gd name="connsiteX7" fmla="*/ 13213 w 4453713"/>
                <a:gd name="connsiteY7" fmla="*/ 998602 h 1646581"/>
                <a:gd name="connsiteX0" fmla="*/ 13213 w 4453713"/>
                <a:gd name="connsiteY0" fmla="*/ 998602 h 1646581"/>
                <a:gd name="connsiteX1" fmla="*/ 3514390 w 4453713"/>
                <a:gd name="connsiteY1" fmla="*/ 381253 h 1646581"/>
                <a:gd name="connsiteX2" fmla="*/ 3393260 w 4453713"/>
                <a:gd name="connsiteY2" fmla="*/ 112697 h 1646581"/>
                <a:gd name="connsiteX3" fmla="*/ 4453713 w 4453713"/>
                <a:gd name="connsiteY3" fmla="*/ 0 h 1646581"/>
                <a:gd name="connsiteX4" fmla="*/ 4099635 w 4453713"/>
                <a:gd name="connsiteY4" fmla="*/ 1569660 h 1646581"/>
                <a:gd name="connsiteX5" fmla="*/ 3992761 w 4453713"/>
                <a:gd name="connsiteY5" fmla="*/ 1262911 h 1646581"/>
                <a:gd name="connsiteX6" fmla="*/ 0 w 4453713"/>
                <a:gd name="connsiteY6" fmla="*/ 1134188 h 1646581"/>
                <a:gd name="connsiteX7" fmla="*/ 13213 w 4453713"/>
                <a:gd name="connsiteY7" fmla="*/ 998602 h 1646581"/>
                <a:gd name="connsiteX0" fmla="*/ 13213 w 4480627"/>
                <a:gd name="connsiteY0" fmla="*/ 885904 h 1533883"/>
                <a:gd name="connsiteX1" fmla="*/ 3514390 w 4480627"/>
                <a:gd name="connsiteY1" fmla="*/ 268555 h 1533883"/>
                <a:gd name="connsiteX2" fmla="*/ 3393260 w 4480627"/>
                <a:gd name="connsiteY2" fmla="*/ -1 h 1533883"/>
                <a:gd name="connsiteX3" fmla="*/ 4480627 w 4480627"/>
                <a:gd name="connsiteY3" fmla="*/ 154087 h 1533883"/>
                <a:gd name="connsiteX4" fmla="*/ 4099635 w 4480627"/>
                <a:gd name="connsiteY4" fmla="*/ 1456962 h 1533883"/>
                <a:gd name="connsiteX5" fmla="*/ 3992761 w 4480627"/>
                <a:gd name="connsiteY5" fmla="*/ 1150213 h 1533883"/>
                <a:gd name="connsiteX6" fmla="*/ 0 w 4480627"/>
                <a:gd name="connsiteY6" fmla="*/ 1021490 h 1533883"/>
                <a:gd name="connsiteX7" fmla="*/ 13213 w 4480627"/>
                <a:gd name="connsiteY7" fmla="*/ 885904 h 1533883"/>
                <a:gd name="connsiteX0" fmla="*/ 13213 w 4480627"/>
                <a:gd name="connsiteY0" fmla="*/ 885906 h 1779727"/>
                <a:gd name="connsiteX1" fmla="*/ 3514390 w 4480627"/>
                <a:gd name="connsiteY1" fmla="*/ 268557 h 1779727"/>
                <a:gd name="connsiteX2" fmla="*/ 3393260 w 4480627"/>
                <a:gd name="connsiteY2" fmla="*/ 1 h 1779727"/>
                <a:gd name="connsiteX3" fmla="*/ 4480627 w 4480627"/>
                <a:gd name="connsiteY3" fmla="*/ 154089 h 1779727"/>
                <a:gd name="connsiteX4" fmla="*/ 3925440 w 4480627"/>
                <a:gd name="connsiteY4" fmla="*/ 1779727 h 1779727"/>
                <a:gd name="connsiteX5" fmla="*/ 3992761 w 4480627"/>
                <a:gd name="connsiteY5" fmla="*/ 1150215 h 1779727"/>
                <a:gd name="connsiteX6" fmla="*/ 0 w 4480627"/>
                <a:gd name="connsiteY6" fmla="*/ 1021492 h 1779727"/>
                <a:gd name="connsiteX7" fmla="*/ 13213 w 4480627"/>
                <a:gd name="connsiteY7" fmla="*/ 885906 h 1779727"/>
                <a:gd name="connsiteX0" fmla="*/ 13213 w 4480627"/>
                <a:gd name="connsiteY0" fmla="*/ 885904 h 1779725"/>
                <a:gd name="connsiteX1" fmla="*/ 3514390 w 4480627"/>
                <a:gd name="connsiteY1" fmla="*/ 268555 h 1779725"/>
                <a:gd name="connsiteX2" fmla="*/ 3393260 w 4480627"/>
                <a:gd name="connsiteY2" fmla="*/ -1 h 1779725"/>
                <a:gd name="connsiteX3" fmla="*/ 4480627 w 4480627"/>
                <a:gd name="connsiteY3" fmla="*/ 154087 h 1779725"/>
                <a:gd name="connsiteX4" fmla="*/ 3925440 w 4480627"/>
                <a:gd name="connsiteY4" fmla="*/ 1779725 h 1779725"/>
                <a:gd name="connsiteX5" fmla="*/ 3781365 w 4480627"/>
                <a:gd name="connsiteY5" fmla="*/ 1201505 h 1779725"/>
                <a:gd name="connsiteX6" fmla="*/ 0 w 4480627"/>
                <a:gd name="connsiteY6" fmla="*/ 1021490 h 1779725"/>
                <a:gd name="connsiteX7" fmla="*/ 13213 w 4480627"/>
                <a:gd name="connsiteY7" fmla="*/ 885904 h 1779725"/>
                <a:gd name="connsiteX0" fmla="*/ 13213 w 4480627"/>
                <a:gd name="connsiteY0" fmla="*/ 885906 h 1779727"/>
                <a:gd name="connsiteX1" fmla="*/ 3558499 w 4480627"/>
                <a:gd name="connsiteY1" fmla="*/ 485536 h 1779727"/>
                <a:gd name="connsiteX2" fmla="*/ 3393260 w 4480627"/>
                <a:gd name="connsiteY2" fmla="*/ 1 h 1779727"/>
                <a:gd name="connsiteX3" fmla="*/ 4480627 w 4480627"/>
                <a:gd name="connsiteY3" fmla="*/ 154089 h 1779727"/>
                <a:gd name="connsiteX4" fmla="*/ 3925440 w 4480627"/>
                <a:gd name="connsiteY4" fmla="*/ 1779727 h 1779727"/>
                <a:gd name="connsiteX5" fmla="*/ 3781365 w 4480627"/>
                <a:gd name="connsiteY5" fmla="*/ 1201507 h 1779727"/>
                <a:gd name="connsiteX6" fmla="*/ 0 w 4480627"/>
                <a:gd name="connsiteY6" fmla="*/ 1021492 h 1779727"/>
                <a:gd name="connsiteX7" fmla="*/ 13213 w 4480627"/>
                <a:gd name="connsiteY7" fmla="*/ 885906 h 1779727"/>
                <a:gd name="connsiteX0" fmla="*/ 13213 w 4309664"/>
                <a:gd name="connsiteY0" fmla="*/ 885904 h 1779725"/>
                <a:gd name="connsiteX1" fmla="*/ 3558499 w 4309664"/>
                <a:gd name="connsiteY1" fmla="*/ 485534 h 1779725"/>
                <a:gd name="connsiteX2" fmla="*/ 3393260 w 4309664"/>
                <a:gd name="connsiteY2" fmla="*/ -1 h 1779725"/>
                <a:gd name="connsiteX3" fmla="*/ 4309664 w 4309664"/>
                <a:gd name="connsiteY3" fmla="*/ 404275 h 1779725"/>
                <a:gd name="connsiteX4" fmla="*/ 3925440 w 4309664"/>
                <a:gd name="connsiteY4" fmla="*/ 1779725 h 1779725"/>
                <a:gd name="connsiteX5" fmla="*/ 3781365 w 4309664"/>
                <a:gd name="connsiteY5" fmla="*/ 1201505 h 1779725"/>
                <a:gd name="connsiteX6" fmla="*/ 0 w 4309664"/>
                <a:gd name="connsiteY6" fmla="*/ 1021490 h 1779725"/>
                <a:gd name="connsiteX7" fmla="*/ 13213 w 4309664"/>
                <a:gd name="connsiteY7" fmla="*/ 885904 h 1779725"/>
                <a:gd name="connsiteX0" fmla="*/ 55103 w 4309664"/>
                <a:gd name="connsiteY0" fmla="*/ 649601 h 1779727"/>
                <a:gd name="connsiteX1" fmla="*/ 3558499 w 4309664"/>
                <a:gd name="connsiteY1" fmla="*/ 485536 h 1779727"/>
                <a:gd name="connsiteX2" fmla="*/ 3393260 w 4309664"/>
                <a:gd name="connsiteY2" fmla="*/ 1 h 1779727"/>
                <a:gd name="connsiteX3" fmla="*/ 4309664 w 4309664"/>
                <a:gd name="connsiteY3" fmla="*/ 404277 h 1779727"/>
                <a:gd name="connsiteX4" fmla="*/ 3925440 w 4309664"/>
                <a:gd name="connsiteY4" fmla="*/ 1779727 h 1779727"/>
                <a:gd name="connsiteX5" fmla="*/ 3781365 w 4309664"/>
                <a:gd name="connsiteY5" fmla="*/ 1201507 h 1779727"/>
                <a:gd name="connsiteX6" fmla="*/ 0 w 4309664"/>
                <a:gd name="connsiteY6" fmla="*/ 1021492 h 1779727"/>
                <a:gd name="connsiteX7" fmla="*/ 55103 w 4309664"/>
                <a:gd name="connsiteY7" fmla="*/ 649601 h 1779727"/>
                <a:gd name="connsiteX0" fmla="*/ 41139 w 4295700"/>
                <a:gd name="connsiteY0" fmla="*/ 649599 h 1779725"/>
                <a:gd name="connsiteX1" fmla="*/ 3544535 w 4295700"/>
                <a:gd name="connsiteY1" fmla="*/ 485534 h 1779725"/>
                <a:gd name="connsiteX2" fmla="*/ 3379296 w 4295700"/>
                <a:gd name="connsiteY2" fmla="*/ -1 h 1779725"/>
                <a:gd name="connsiteX3" fmla="*/ 4295700 w 4295700"/>
                <a:gd name="connsiteY3" fmla="*/ 404275 h 1779725"/>
                <a:gd name="connsiteX4" fmla="*/ 3911476 w 4295700"/>
                <a:gd name="connsiteY4" fmla="*/ 1779725 h 1779725"/>
                <a:gd name="connsiteX5" fmla="*/ 3767401 w 4295700"/>
                <a:gd name="connsiteY5" fmla="*/ 1201505 h 1779725"/>
                <a:gd name="connsiteX6" fmla="*/ 0 w 4295700"/>
                <a:gd name="connsiteY6" fmla="*/ 942722 h 1779725"/>
                <a:gd name="connsiteX7" fmla="*/ 41139 w 4295700"/>
                <a:gd name="connsiteY7" fmla="*/ 649599 h 1779725"/>
                <a:gd name="connsiteX0" fmla="*/ 41139 w 4295700"/>
                <a:gd name="connsiteY0" fmla="*/ 649601 h 2153245"/>
                <a:gd name="connsiteX1" fmla="*/ 3544535 w 4295700"/>
                <a:gd name="connsiteY1" fmla="*/ 485536 h 2153245"/>
                <a:gd name="connsiteX2" fmla="*/ 3379296 w 4295700"/>
                <a:gd name="connsiteY2" fmla="*/ 1 h 2153245"/>
                <a:gd name="connsiteX3" fmla="*/ 4295700 w 4295700"/>
                <a:gd name="connsiteY3" fmla="*/ 404277 h 2153245"/>
                <a:gd name="connsiteX4" fmla="*/ 3999399 w 4295700"/>
                <a:gd name="connsiteY4" fmla="*/ 2153246 h 2153245"/>
                <a:gd name="connsiteX5" fmla="*/ 3767401 w 4295700"/>
                <a:gd name="connsiteY5" fmla="*/ 1201507 h 2153245"/>
                <a:gd name="connsiteX6" fmla="*/ 0 w 4295700"/>
                <a:gd name="connsiteY6" fmla="*/ 942724 h 2153245"/>
                <a:gd name="connsiteX7" fmla="*/ 41139 w 4295700"/>
                <a:gd name="connsiteY7" fmla="*/ 649601 h 2153245"/>
                <a:gd name="connsiteX0" fmla="*/ 41139 w 4295700"/>
                <a:gd name="connsiteY0" fmla="*/ 649599 h 2153245"/>
                <a:gd name="connsiteX1" fmla="*/ 3544535 w 4295700"/>
                <a:gd name="connsiteY1" fmla="*/ 485534 h 2153245"/>
                <a:gd name="connsiteX2" fmla="*/ 3379296 w 4295700"/>
                <a:gd name="connsiteY2" fmla="*/ -1 h 2153245"/>
                <a:gd name="connsiteX3" fmla="*/ 4295700 w 4295700"/>
                <a:gd name="connsiteY3" fmla="*/ 404275 h 2153245"/>
                <a:gd name="connsiteX4" fmla="*/ 3999399 w 4295700"/>
                <a:gd name="connsiteY4" fmla="*/ 2153244 h 2153245"/>
                <a:gd name="connsiteX5" fmla="*/ 3870025 w 4295700"/>
                <a:gd name="connsiteY5" fmla="*/ 1647349 h 2153245"/>
                <a:gd name="connsiteX6" fmla="*/ 0 w 4295700"/>
                <a:gd name="connsiteY6" fmla="*/ 942722 h 2153245"/>
                <a:gd name="connsiteX7" fmla="*/ 41139 w 4295700"/>
                <a:gd name="connsiteY7" fmla="*/ 649599 h 2153245"/>
                <a:gd name="connsiteX0" fmla="*/ 41139 w 4295700"/>
                <a:gd name="connsiteY0" fmla="*/ 649601 h 2153245"/>
                <a:gd name="connsiteX1" fmla="*/ 3534100 w 4295700"/>
                <a:gd name="connsiteY1" fmla="*/ 552167 h 2153245"/>
                <a:gd name="connsiteX2" fmla="*/ 3379296 w 4295700"/>
                <a:gd name="connsiteY2" fmla="*/ 1 h 2153245"/>
                <a:gd name="connsiteX3" fmla="*/ 4295700 w 4295700"/>
                <a:gd name="connsiteY3" fmla="*/ 404277 h 2153245"/>
                <a:gd name="connsiteX4" fmla="*/ 3999399 w 4295700"/>
                <a:gd name="connsiteY4" fmla="*/ 2153246 h 2153245"/>
                <a:gd name="connsiteX5" fmla="*/ 3870025 w 4295700"/>
                <a:gd name="connsiteY5" fmla="*/ 1647351 h 2153245"/>
                <a:gd name="connsiteX6" fmla="*/ 0 w 4295700"/>
                <a:gd name="connsiteY6" fmla="*/ 942724 h 2153245"/>
                <a:gd name="connsiteX7" fmla="*/ 41139 w 4295700"/>
                <a:gd name="connsiteY7" fmla="*/ 649601 h 2153245"/>
                <a:gd name="connsiteX0" fmla="*/ 41139 w 4368771"/>
                <a:gd name="connsiteY0" fmla="*/ 649599 h 2153245"/>
                <a:gd name="connsiteX1" fmla="*/ 3534100 w 4368771"/>
                <a:gd name="connsiteY1" fmla="*/ 552165 h 2153245"/>
                <a:gd name="connsiteX2" fmla="*/ 3379296 w 4368771"/>
                <a:gd name="connsiteY2" fmla="*/ -1 h 2153245"/>
                <a:gd name="connsiteX3" fmla="*/ 4368771 w 4368771"/>
                <a:gd name="connsiteY3" fmla="*/ 675250 h 2153245"/>
                <a:gd name="connsiteX4" fmla="*/ 3999399 w 4368771"/>
                <a:gd name="connsiteY4" fmla="*/ 2153244 h 2153245"/>
                <a:gd name="connsiteX5" fmla="*/ 3870025 w 4368771"/>
                <a:gd name="connsiteY5" fmla="*/ 1647349 h 2153245"/>
                <a:gd name="connsiteX6" fmla="*/ 0 w 4368771"/>
                <a:gd name="connsiteY6" fmla="*/ 942722 h 2153245"/>
                <a:gd name="connsiteX7" fmla="*/ 41139 w 4368771"/>
                <a:gd name="connsiteY7" fmla="*/ 649599 h 2153245"/>
                <a:gd name="connsiteX0" fmla="*/ 41139 w 4223982"/>
                <a:gd name="connsiteY0" fmla="*/ 649601 h 2153245"/>
                <a:gd name="connsiteX1" fmla="*/ 3534100 w 4223982"/>
                <a:gd name="connsiteY1" fmla="*/ 552167 h 2153245"/>
                <a:gd name="connsiteX2" fmla="*/ 3379296 w 4223982"/>
                <a:gd name="connsiteY2" fmla="*/ 1 h 2153245"/>
                <a:gd name="connsiteX3" fmla="*/ 4223982 w 4223982"/>
                <a:gd name="connsiteY3" fmla="*/ 247986 h 2153245"/>
                <a:gd name="connsiteX4" fmla="*/ 3999399 w 4223982"/>
                <a:gd name="connsiteY4" fmla="*/ 2153246 h 2153245"/>
                <a:gd name="connsiteX5" fmla="*/ 3870025 w 4223982"/>
                <a:gd name="connsiteY5" fmla="*/ 1647351 h 2153245"/>
                <a:gd name="connsiteX6" fmla="*/ 0 w 4223982"/>
                <a:gd name="connsiteY6" fmla="*/ 942724 h 2153245"/>
                <a:gd name="connsiteX7" fmla="*/ 41139 w 4223982"/>
                <a:gd name="connsiteY7" fmla="*/ 649601 h 2153245"/>
                <a:gd name="connsiteX0" fmla="*/ 41139 w 4223982"/>
                <a:gd name="connsiteY0" fmla="*/ 649599 h 2153245"/>
                <a:gd name="connsiteX1" fmla="*/ 3534100 w 4223982"/>
                <a:gd name="connsiteY1" fmla="*/ 552165 h 2153245"/>
                <a:gd name="connsiteX2" fmla="*/ 3379296 w 4223982"/>
                <a:gd name="connsiteY2" fmla="*/ -1 h 2153245"/>
                <a:gd name="connsiteX3" fmla="*/ 4223982 w 4223982"/>
                <a:gd name="connsiteY3" fmla="*/ 247984 h 2153245"/>
                <a:gd name="connsiteX4" fmla="*/ 3999399 w 4223982"/>
                <a:gd name="connsiteY4" fmla="*/ 2153244 h 2153245"/>
                <a:gd name="connsiteX5" fmla="*/ 3880756 w 4223982"/>
                <a:gd name="connsiteY5" fmla="*/ 1490061 h 2153245"/>
                <a:gd name="connsiteX6" fmla="*/ 0 w 4223982"/>
                <a:gd name="connsiteY6" fmla="*/ 942722 h 2153245"/>
                <a:gd name="connsiteX7" fmla="*/ 41139 w 4223982"/>
                <a:gd name="connsiteY7" fmla="*/ 649599 h 2153245"/>
                <a:gd name="connsiteX0" fmla="*/ 41139 w 4223982"/>
                <a:gd name="connsiteY0" fmla="*/ 649601 h 2153245"/>
                <a:gd name="connsiteX1" fmla="*/ 3534100 w 4223982"/>
                <a:gd name="connsiteY1" fmla="*/ 552167 h 2153245"/>
                <a:gd name="connsiteX2" fmla="*/ 3379296 w 4223982"/>
                <a:gd name="connsiteY2" fmla="*/ 1 h 2153245"/>
                <a:gd name="connsiteX3" fmla="*/ 4223982 w 4223982"/>
                <a:gd name="connsiteY3" fmla="*/ 247986 h 2153245"/>
                <a:gd name="connsiteX4" fmla="*/ 3999399 w 4223982"/>
                <a:gd name="connsiteY4" fmla="*/ 2153246 h 2153245"/>
                <a:gd name="connsiteX5" fmla="*/ 3860383 w 4223982"/>
                <a:gd name="connsiteY5" fmla="*/ 1278781 h 2153245"/>
                <a:gd name="connsiteX6" fmla="*/ 0 w 4223982"/>
                <a:gd name="connsiteY6" fmla="*/ 942724 h 2153245"/>
                <a:gd name="connsiteX7" fmla="*/ 41139 w 4223982"/>
                <a:gd name="connsiteY7" fmla="*/ 649601 h 2153245"/>
                <a:gd name="connsiteX0" fmla="*/ 41139 w 4223982"/>
                <a:gd name="connsiteY0" fmla="*/ 649599 h 1856252"/>
                <a:gd name="connsiteX1" fmla="*/ 3534100 w 4223982"/>
                <a:gd name="connsiteY1" fmla="*/ 552165 h 1856252"/>
                <a:gd name="connsiteX2" fmla="*/ 3379296 w 4223982"/>
                <a:gd name="connsiteY2" fmla="*/ -1 h 1856252"/>
                <a:gd name="connsiteX3" fmla="*/ 4223982 w 4223982"/>
                <a:gd name="connsiteY3" fmla="*/ 247984 h 1856252"/>
                <a:gd name="connsiteX4" fmla="*/ 4063330 w 4223982"/>
                <a:gd name="connsiteY4" fmla="*/ 1856251 h 1856252"/>
                <a:gd name="connsiteX5" fmla="*/ 3860383 w 4223982"/>
                <a:gd name="connsiteY5" fmla="*/ 1278779 h 1856252"/>
                <a:gd name="connsiteX6" fmla="*/ 0 w 4223982"/>
                <a:gd name="connsiteY6" fmla="*/ 942722 h 1856252"/>
                <a:gd name="connsiteX7" fmla="*/ 41139 w 4223982"/>
                <a:gd name="connsiteY7" fmla="*/ 649599 h 1856252"/>
                <a:gd name="connsiteX0" fmla="*/ 41139 w 4328341"/>
                <a:gd name="connsiteY0" fmla="*/ 649601 h 1856252"/>
                <a:gd name="connsiteX1" fmla="*/ 3534100 w 4328341"/>
                <a:gd name="connsiteY1" fmla="*/ 552167 h 1856252"/>
                <a:gd name="connsiteX2" fmla="*/ 3379296 w 4328341"/>
                <a:gd name="connsiteY2" fmla="*/ 1 h 1856252"/>
                <a:gd name="connsiteX3" fmla="*/ 4328341 w 4328341"/>
                <a:gd name="connsiteY3" fmla="*/ 313123 h 1856252"/>
                <a:gd name="connsiteX4" fmla="*/ 4063330 w 4328341"/>
                <a:gd name="connsiteY4" fmla="*/ 1856253 h 1856252"/>
                <a:gd name="connsiteX5" fmla="*/ 3860383 w 4328341"/>
                <a:gd name="connsiteY5" fmla="*/ 1278781 h 1856252"/>
                <a:gd name="connsiteX6" fmla="*/ 0 w 4328341"/>
                <a:gd name="connsiteY6" fmla="*/ 942724 h 1856252"/>
                <a:gd name="connsiteX7" fmla="*/ 41139 w 4328341"/>
                <a:gd name="connsiteY7" fmla="*/ 649601 h 1856252"/>
                <a:gd name="connsiteX0" fmla="*/ 41139 w 4328341"/>
                <a:gd name="connsiteY0" fmla="*/ 649599 h 1628133"/>
                <a:gd name="connsiteX1" fmla="*/ 3534100 w 4328341"/>
                <a:gd name="connsiteY1" fmla="*/ 552165 h 1628133"/>
                <a:gd name="connsiteX2" fmla="*/ 3379296 w 4328341"/>
                <a:gd name="connsiteY2" fmla="*/ -1 h 1628133"/>
                <a:gd name="connsiteX3" fmla="*/ 4328341 w 4328341"/>
                <a:gd name="connsiteY3" fmla="*/ 313121 h 1628133"/>
                <a:gd name="connsiteX4" fmla="*/ 3942704 w 4328341"/>
                <a:gd name="connsiteY4" fmla="*/ 1628132 h 1628133"/>
                <a:gd name="connsiteX5" fmla="*/ 3860383 w 4328341"/>
                <a:gd name="connsiteY5" fmla="*/ 1278779 h 1628133"/>
                <a:gd name="connsiteX6" fmla="*/ 0 w 4328341"/>
                <a:gd name="connsiteY6" fmla="*/ 942722 h 1628133"/>
                <a:gd name="connsiteX7" fmla="*/ 41139 w 4328341"/>
                <a:gd name="connsiteY7" fmla="*/ 649599 h 1628133"/>
                <a:gd name="connsiteX0" fmla="*/ 41139 w 4328341"/>
                <a:gd name="connsiteY0" fmla="*/ 438567 h 1417099"/>
                <a:gd name="connsiteX1" fmla="*/ 3534100 w 4328341"/>
                <a:gd name="connsiteY1" fmla="*/ 341133 h 1417099"/>
                <a:gd name="connsiteX2" fmla="*/ 3418931 w 4328341"/>
                <a:gd name="connsiteY2" fmla="*/ 0 h 1417099"/>
                <a:gd name="connsiteX3" fmla="*/ 4328341 w 4328341"/>
                <a:gd name="connsiteY3" fmla="*/ 102089 h 1417099"/>
                <a:gd name="connsiteX4" fmla="*/ 3942704 w 4328341"/>
                <a:gd name="connsiteY4" fmla="*/ 1417100 h 1417099"/>
                <a:gd name="connsiteX5" fmla="*/ 3860383 w 4328341"/>
                <a:gd name="connsiteY5" fmla="*/ 1067747 h 1417099"/>
                <a:gd name="connsiteX6" fmla="*/ 0 w 4328341"/>
                <a:gd name="connsiteY6" fmla="*/ 731690 h 1417099"/>
                <a:gd name="connsiteX7" fmla="*/ 41139 w 4328341"/>
                <a:gd name="connsiteY7" fmla="*/ 438567 h 1417099"/>
                <a:gd name="connsiteX0" fmla="*/ 41139 w 3988329"/>
                <a:gd name="connsiteY0" fmla="*/ 541788 h 1520322"/>
                <a:gd name="connsiteX1" fmla="*/ 3534100 w 3988329"/>
                <a:gd name="connsiteY1" fmla="*/ 444354 h 1520322"/>
                <a:gd name="connsiteX2" fmla="*/ 3418931 w 3988329"/>
                <a:gd name="connsiteY2" fmla="*/ 103221 h 1520322"/>
                <a:gd name="connsiteX3" fmla="*/ 3988328 w 3988329"/>
                <a:gd name="connsiteY3" fmla="*/ 0 h 1520322"/>
                <a:gd name="connsiteX4" fmla="*/ 3942704 w 3988329"/>
                <a:gd name="connsiteY4" fmla="*/ 1520321 h 1520322"/>
                <a:gd name="connsiteX5" fmla="*/ 3860383 w 3988329"/>
                <a:gd name="connsiteY5" fmla="*/ 1170968 h 1520322"/>
                <a:gd name="connsiteX6" fmla="*/ 0 w 3988329"/>
                <a:gd name="connsiteY6" fmla="*/ 834911 h 1520322"/>
                <a:gd name="connsiteX7" fmla="*/ 41139 w 3988329"/>
                <a:gd name="connsiteY7" fmla="*/ 541788 h 1520322"/>
                <a:gd name="connsiteX0" fmla="*/ 41139 w 3988328"/>
                <a:gd name="connsiteY0" fmla="*/ 636821 h 1615353"/>
                <a:gd name="connsiteX1" fmla="*/ 3534100 w 3988328"/>
                <a:gd name="connsiteY1" fmla="*/ 539387 h 1615353"/>
                <a:gd name="connsiteX2" fmla="*/ 3112367 w 3988328"/>
                <a:gd name="connsiteY2" fmla="*/ 1 h 1615353"/>
                <a:gd name="connsiteX3" fmla="*/ 3988328 w 3988328"/>
                <a:gd name="connsiteY3" fmla="*/ 95033 h 1615353"/>
                <a:gd name="connsiteX4" fmla="*/ 3942704 w 3988328"/>
                <a:gd name="connsiteY4" fmla="*/ 1615354 h 1615353"/>
                <a:gd name="connsiteX5" fmla="*/ 3860383 w 3988328"/>
                <a:gd name="connsiteY5" fmla="*/ 1266001 h 1615353"/>
                <a:gd name="connsiteX6" fmla="*/ 0 w 3988328"/>
                <a:gd name="connsiteY6" fmla="*/ 929944 h 1615353"/>
                <a:gd name="connsiteX7" fmla="*/ 41139 w 3988328"/>
                <a:gd name="connsiteY7" fmla="*/ 636821 h 1615353"/>
                <a:gd name="connsiteX0" fmla="*/ 41139 w 3988328"/>
                <a:gd name="connsiteY0" fmla="*/ 636819 h 1615353"/>
                <a:gd name="connsiteX1" fmla="*/ 3323400 w 3988328"/>
                <a:gd name="connsiteY1" fmla="*/ 414786 h 1615353"/>
                <a:gd name="connsiteX2" fmla="*/ 3112367 w 3988328"/>
                <a:gd name="connsiteY2" fmla="*/ -1 h 1615353"/>
                <a:gd name="connsiteX3" fmla="*/ 3988328 w 3988328"/>
                <a:gd name="connsiteY3" fmla="*/ 95031 h 1615353"/>
                <a:gd name="connsiteX4" fmla="*/ 3942704 w 3988328"/>
                <a:gd name="connsiteY4" fmla="*/ 1615352 h 1615353"/>
                <a:gd name="connsiteX5" fmla="*/ 3860383 w 3988328"/>
                <a:gd name="connsiteY5" fmla="*/ 1265999 h 1615353"/>
                <a:gd name="connsiteX6" fmla="*/ 0 w 3988328"/>
                <a:gd name="connsiteY6" fmla="*/ 929942 h 1615353"/>
                <a:gd name="connsiteX7" fmla="*/ 41139 w 3988328"/>
                <a:gd name="connsiteY7" fmla="*/ 636819 h 1615353"/>
                <a:gd name="connsiteX0" fmla="*/ 41139 w 3988328"/>
                <a:gd name="connsiteY0" fmla="*/ 636821 h 1615353"/>
                <a:gd name="connsiteX1" fmla="*/ 3323400 w 3988328"/>
                <a:gd name="connsiteY1" fmla="*/ 414788 h 1615353"/>
                <a:gd name="connsiteX2" fmla="*/ 3112367 w 3988328"/>
                <a:gd name="connsiteY2" fmla="*/ 1 h 1615353"/>
                <a:gd name="connsiteX3" fmla="*/ 3988328 w 3988328"/>
                <a:gd name="connsiteY3" fmla="*/ 95033 h 1615353"/>
                <a:gd name="connsiteX4" fmla="*/ 3942704 w 3988328"/>
                <a:gd name="connsiteY4" fmla="*/ 1615354 h 1615353"/>
                <a:gd name="connsiteX5" fmla="*/ 3716000 w 3988328"/>
                <a:gd name="connsiteY5" fmla="*/ 1043181 h 1615353"/>
                <a:gd name="connsiteX6" fmla="*/ 0 w 3988328"/>
                <a:gd name="connsiteY6" fmla="*/ 929944 h 1615353"/>
                <a:gd name="connsiteX7" fmla="*/ 41139 w 3988328"/>
                <a:gd name="connsiteY7" fmla="*/ 636821 h 1615353"/>
                <a:gd name="connsiteX0" fmla="*/ 41139 w 3988328"/>
                <a:gd name="connsiteY0" fmla="*/ 636819 h 1489214"/>
                <a:gd name="connsiteX1" fmla="*/ 3323400 w 3988328"/>
                <a:gd name="connsiteY1" fmla="*/ 414786 h 1489214"/>
                <a:gd name="connsiteX2" fmla="*/ 3112367 w 3988328"/>
                <a:gd name="connsiteY2" fmla="*/ -1 h 1489214"/>
                <a:gd name="connsiteX3" fmla="*/ 3988328 w 3988328"/>
                <a:gd name="connsiteY3" fmla="*/ 95031 h 1489214"/>
                <a:gd name="connsiteX4" fmla="*/ 3851341 w 3988328"/>
                <a:gd name="connsiteY4" fmla="*/ 1489213 h 1489214"/>
                <a:gd name="connsiteX5" fmla="*/ 3716000 w 3988328"/>
                <a:gd name="connsiteY5" fmla="*/ 1043179 h 1489214"/>
                <a:gd name="connsiteX6" fmla="*/ 0 w 3988328"/>
                <a:gd name="connsiteY6" fmla="*/ 929942 h 1489214"/>
                <a:gd name="connsiteX7" fmla="*/ 41139 w 3988328"/>
                <a:gd name="connsiteY7" fmla="*/ 636819 h 1489214"/>
                <a:gd name="connsiteX0" fmla="*/ 41139 w 3988328"/>
                <a:gd name="connsiteY0" fmla="*/ 636821 h 1489214"/>
                <a:gd name="connsiteX1" fmla="*/ 3246710 w 3988328"/>
                <a:gd name="connsiteY1" fmla="*/ 355862 h 1489214"/>
                <a:gd name="connsiteX2" fmla="*/ 3112367 w 3988328"/>
                <a:gd name="connsiteY2" fmla="*/ 1 h 1489214"/>
                <a:gd name="connsiteX3" fmla="*/ 3988328 w 3988328"/>
                <a:gd name="connsiteY3" fmla="*/ 95033 h 1489214"/>
                <a:gd name="connsiteX4" fmla="*/ 3851341 w 3988328"/>
                <a:gd name="connsiteY4" fmla="*/ 1489215 h 1489214"/>
                <a:gd name="connsiteX5" fmla="*/ 3716000 w 3988328"/>
                <a:gd name="connsiteY5" fmla="*/ 1043181 h 1489214"/>
                <a:gd name="connsiteX6" fmla="*/ 0 w 3988328"/>
                <a:gd name="connsiteY6" fmla="*/ 929944 h 1489214"/>
                <a:gd name="connsiteX7" fmla="*/ 41139 w 3988328"/>
                <a:gd name="connsiteY7" fmla="*/ 636821 h 1489214"/>
                <a:gd name="connsiteX0" fmla="*/ 41139 w 3988328"/>
                <a:gd name="connsiteY0" fmla="*/ 636819 h 1489214"/>
                <a:gd name="connsiteX1" fmla="*/ 3246710 w 3988328"/>
                <a:gd name="connsiteY1" fmla="*/ 355860 h 1489214"/>
                <a:gd name="connsiteX2" fmla="*/ 3112367 w 3988328"/>
                <a:gd name="connsiteY2" fmla="*/ -1 h 1489214"/>
                <a:gd name="connsiteX3" fmla="*/ 3988328 w 3988328"/>
                <a:gd name="connsiteY3" fmla="*/ 95031 h 1489214"/>
                <a:gd name="connsiteX4" fmla="*/ 3851341 w 3988328"/>
                <a:gd name="connsiteY4" fmla="*/ 1489213 h 1489214"/>
                <a:gd name="connsiteX5" fmla="*/ 3683137 w 3988328"/>
                <a:gd name="connsiteY5" fmla="*/ 1148460 h 1489214"/>
                <a:gd name="connsiteX6" fmla="*/ 0 w 3988328"/>
                <a:gd name="connsiteY6" fmla="*/ 929942 h 1489214"/>
                <a:gd name="connsiteX7" fmla="*/ 41139 w 3988328"/>
                <a:gd name="connsiteY7" fmla="*/ 636819 h 1489214"/>
                <a:gd name="connsiteX0" fmla="*/ 41139 w 4045845"/>
                <a:gd name="connsiteY0" fmla="*/ 636821 h 1489214"/>
                <a:gd name="connsiteX1" fmla="*/ 3246710 w 4045845"/>
                <a:gd name="connsiteY1" fmla="*/ 355862 h 1489214"/>
                <a:gd name="connsiteX2" fmla="*/ 3112367 w 4045845"/>
                <a:gd name="connsiteY2" fmla="*/ 1 h 1489214"/>
                <a:gd name="connsiteX3" fmla="*/ 4045845 w 4045845"/>
                <a:gd name="connsiteY3" fmla="*/ 139227 h 1489214"/>
                <a:gd name="connsiteX4" fmla="*/ 3851341 w 4045845"/>
                <a:gd name="connsiteY4" fmla="*/ 1489215 h 1489214"/>
                <a:gd name="connsiteX5" fmla="*/ 3683137 w 4045845"/>
                <a:gd name="connsiteY5" fmla="*/ 1148462 h 1489214"/>
                <a:gd name="connsiteX6" fmla="*/ 0 w 4045845"/>
                <a:gd name="connsiteY6" fmla="*/ 929944 h 1489214"/>
                <a:gd name="connsiteX7" fmla="*/ 41139 w 4045845"/>
                <a:gd name="connsiteY7" fmla="*/ 636821 h 148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845" h="1489214">
                  <a:moveTo>
                    <a:pt x="41139" y="636821"/>
                  </a:moveTo>
                  <a:cubicBezTo>
                    <a:pt x="1266347" y="1105832"/>
                    <a:pt x="2345853" y="938826"/>
                    <a:pt x="3246710" y="355862"/>
                  </a:cubicBezTo>
                  <a:lnTo>
                    <a:pt x="3112367" y="1"/>
                  </a:lnTo>
                  <a:lnTo>
                    <a:pt x="4045845" y="139227"/>
                  </a:lnTo>
                  <a:lnTo>
                    <a:pt x="3851341" y="1489215"/>
                  </a:lnTo>
                  <a:lnTo>
                    <a:pt x="3683137" y="1148462"/>
                  </a:lnTo>
                  <a:cubicBezTo>
                    <a:pt x="2552367" y="1589780"/>
                    <a:pt x="1180077" y="1682770"/>
                    <a:pt x="0" y="929944"/>
                  </a:cubicBezTo>
                  <a:lnTo>
                    <a:pt x="41139" y="636821"/>
                  </a:lnTo>
                  <a:close/>
                </a:path>
              </a:pathLst>
            </a:custGeom>
            <a:solidFill>
              <a:srgbClr val="FFCCFF"/>
            </a:solidFill>
            <a:ln>
              <a:solidFill>
                <a:srgbClr val="CC00CC"/>
              </a:solidFill>
            </a:ln>
            <a:effectLst>
              <a:outerShdw blurRad="63500" dist="38100" dir="2700000" algn="tl" rotWithShape="0">
                <a:srgbClr val="000000">
                  <a:alpha val="39998"/>
                </a:srgbClr>
              </a:outerShdw>
            </a:effectLst>
          </p:spPr>
          <p:txBody>
            <a:bodyPr wrap="none" anchor="ctr"/>
            <a:lstStyle/>
            <a:p>
              <a:pPr>
                <a:defRPr/>
              </a:pPr>
              <a:endParaRPr lang="ja-JP" altLang="en-US">
                <a:solidFill>
                  <a:srgbClr val="000000"/>
                </a:solidFill>
                <a:ea typeface="ＭＳ Ｐゴシック" panose="020B0600070205080204" pitchFamily="50" charset="-128"/>
              </a:endParaRPr>
            </a:p>
          </p:txBody>
        </p:sp>
        <p:sp>
          <p:nvSpPr>
            <p:cNvPr id="18" name="正方形/長方形 17">
              <a:extLst>
                <a:ext uri="{FF2B5EF4-FFF2-40B4-BE49-F238E27FC236}">
                  <a16:creationId xmlns:a16="http://schemas.microsoft.com/office/drawing/2014/main" id="{33CA98EA-4615-904C-9ABB-10FD3D8CC6F4}"/>
                </a:ext>
              </a:extLst>
            </p:cNvPr>
            <p:cNvSpPr/>
            <p:nvPr/>
          </p:nvSpPr>
          <p:spPr>
            <a:xfrm rot="19537381">
              <a:off x="4604340" y="4917035"/>
              <a:ext cx="2031926" cy="461665"/>
            </a:xfrm>
            <a:prstGeom prst="rect">
              <a:avLst/>
            </a:prstGeom>
          </p:spPr>
          <p:txBody>
            <a:bodyPr wrap="none">
              <a:spAutoFit/>
            </a:bodyPr>
            <a:lstStyle/>
            <a:p>
              <a:pPr eaLnBrk="0" hangingPunct="0"/>
              <a:r>
                <a:rPr lang="en-US" altLang="ja-JP" sz="2400" b="1" err="1">
                  <a:solidFill>
                    <a:srgbClr val="FF0000"/>
                  </a:solidFill>
                </a:rPr>
                <a:t>PSi</a:t>
              </a:r>
              <a:r>
                <a:rPr lang="en-US" altLang="ja-JP" sz="2400" b="1">
                  <a:solidFill>
                    <a:srgbClr val="FF0000"/>
                  </a:solidFill>
                </a:rPr>
                <a:t> Program</a:t>
              </a:r>
              <a:endParaRPr lang="ja-JP" altLang="en-US" sz="2400">
                <a:solidFill>
                  <a:srgbClr val="000000"/>
                </a:solidFill>
              </a:endParaRPr>
            </a:p>
          </p:txBody>
        </p:sp>
        <p:sp>
          <p:nvSpPr>
            <p:cNvPr id="19" name="フリーフォーム: 図形 42">
              <a:extLst>
                <a:ext uri="{FF2B5EF4-FFF2-40B4-BE49-F238E27FC236}">
                  <a16:creationId xmlns:a16="http://schemas.microsoft.com/office/drawing/2014/main" id="{565418EC-B293-884B-8FB4-4D358970B61D}"/>
                </a:ext>
              </a:extLst>
            </p:cNvPr>
            <p:cNvSpPr/>
            <p:nvPr/>
          </p:nvSpPr>
          <p:spPr>
            <a:xfrm rot="2394333">
              <a:off x="6599660" y="4253198"/>
              <a:ext cx="579060" cy="1223190"/>
            </a:xfrm>
            <a:custGeom>
              <a:avLst/>
              <a:gdLst>
                <a:gd name="connsiteX0" fmla="*/ 0 w 558312"/>
                <a:gd name="connsiteY0" fmla="*/ 0 h 1317830"/>
                <a:gd name="connsiteX1" fmla="*/ 558312 w 558312"/>
                <a:gd name="connsiteY1" fmla="*/ 586724 h 1317830"/>
                <a:gd name="connsiteX2" fmla="*/ 303163 w 558312"/>
                <a:gd name="connsiteY2" fmla="*/ 604887 h 1317830"/>
                <a:gd name="connsiteX3" fmla="*/ 151957 w 558312"/>
                <a:gd name="connsiteY3" fmla="*/ 990336 h 1317830"/>
                <a:gd name="connsiteX4" fmla="*/ 0 w 558312"/>
                <a:gd name="connsiteY4" fmla="*/ 1317830 h 131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12" h="1317830">
                  <a:moveTo>
                    <a:pt x="0" y="0"/>
                  </a:moveTo>
                  <a:lnTo>
                    <a:pt x="558312" y="586724"/>
                  </a:lnTo>
                  <a:lnTo>
                    <a:pt x="303163" y="604887"/>
                  </a:lnTo>
                  <a:cubicBezTo>
                    <a:pt x="257412" y="732564"/>
                    <a:pt x="207024" y="861371"/>
                    <a:pt x="151957" y="990336"/>
                  </a:cubicBezTo>
                  <a:lnTo>
                    <a:pt x="0" y="1317830"/>
                  </a:lnTo>
                  <a:close/>
                </a:path>
              </a:pathLst>
            </a:custGeom>
            <a:solidFill>
              <a:srgbClr val="FF67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0" name="正方形/長方形 19">
              <a:extLst>
                <a:ext uri="{FF2B5EF4-FFF2-40B4-BE49-F238E27FC236}">
                  <a16:creationId xmlns:a16="http://schemas.microsoft.com/office/drawing/2014/main" id="{9BCC2C66-8DF2-A842-BAD4-38E40C87BF9A}"/>
                </a:ext>
              </a:extLst>
            </p:cNvPr>
            <p:cNvSpPr/>
            <p:nvPr/>
          </p:nvSpPr>
          <p:spPr>
            <a:xfrm rot="18516493">
              <a:off x="6236092" y="4796998"/>
              <a:ext cx="1112967" cy="4156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a:solidFill>
                    <a:srgbClr val="000000"/>
                  </a:solidFill>
                </a:rPr>
                <a:t>J-PARC’s</a:t>
              </a:r>
            </a:p>
            <a:p>
              <a:pPr algn="ctr"/>
              <a:r>
                <a:rPr lang="en-US" altLang="ja-JP" sz="1400" b="1">
                  <a:solidFill>
                    <a:srgbClr val="000000"/>
                  </a:solidFill>
                </a:rPr>
                <a:t>facility</a:t>
              </a:r>
              <a:endParaRPr lang="ja-JP" altLang="en-US" sz="1400" b="1">
                <a:solidFill>
                  <a:srgbClr val="000000"/>
                </a:solidFill>
              </a:endParaRPr>
            </a:p>
          </p:txBody>
        </p:sp>
        <p:sp>
          <p:nvSpPr>
            <p:cNvPr id="21" name="Text Box 104">
              <a:extLst>
                <a:ext uri="{FF2B5EF4-FFF2-40B4-BE49-F238E27FC236}">
                  <a16:creationId xmlns:a16="http://schemas.microsoft.com/office/drawing/2014/main" id="{A818ADFE-01AA-7941-B7E2-540B76F9707D}"/>
                </a:ext>
              </a:extLst>
            </p:cNvPr>
            <p:cNvSpPr txBox="1">
              <a:spLocks noChangeArrowheads="1"/>
            </p:cNvSpPr>
            <p:nvPr/>
          </p:nvSpPr>
          <p:spPr bwMode="auto">
            <a:xfrm>
              <a:off x="2100174" y="2588505"/>
              <a:ext cx="2353737" cy="830997"/>
            </a:xfrm>
            <a:prstGeom prst="rect">
              <a:avLst/>
            </a:prstGeom>
            <a:solidFill>
              <a:schemeClr val="bg1">
                <a:lumMod val="95000"/>
              </a:schemeClr>
            </a:solidFill>
            <a:ln>
              <a:noFill/>
            </a:ln>
            <a:effectLst>
              <a:outerShdw blurRad="63500" dist="38100" dir="2700000" algn="tl" rotWithShape="0">
                <a:srgbClr val="000000">
                  <a:alpha val="39998"/>
                </a:srgbClr>
              </a:outerShdw>
            </a:effectLst>
          </p:spPr>
          <p:txBody>
            <a:bodyPr wrap="square" lIns="36000" rIns="36000">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fontAlgn="base">
                <a:spcBef>
                  <a:spcPct val="0"/>
                </a:spcBef>
                <a:spcAft>
                  <a:spcPct val="0"/>
                </a:spcAft>
                <a:defRPr kumimoji="1" sz="2400" b="1">
                  <a:solidFill>
                    <a:schemeClr val="tx1"/>
                  </a:solidFill>
                  <a:latin typeface="Arial" charset="0"/>
                  <a:ea typeface="ＭＳ Ｐゴシック" charset="0"/>
                </a:defRPr>
              </a:lvl6pPr>
              <a:lvl7pPr marL="2971800" indent="-228600" fontAlgn="base">
                <a:spcBef>
                  <a:spcPct val="0"/>
                </a:spcBef>
                <a:spcAft>
                  <a:spcPct val="0"/>
                </a:spcAft>
                <a:defRPr kumimoji="1" sz="2400" b="1">
                  <a:solidFill>
                    <a:schemeClr val="tx1"/>
                  </a:solidFill>
                  <a:latin typeface="Arial" charset="0"/>
                  <a:ea typeface="ＭＳ Ｐゴシック" charset="0"/>
                </a:defRPr>
              </a:lvl7pPr>
              <a:lvl8pPr marL="3429000" indent="-228600" fontAlgn="base">
                <a:spcBef>
                  <a:spcPct val="0"/>
                </a:spcBef>
                <a:spcAft>
                  <a:spcPct val="0"/>
                </a:spcAft>
                <a:defRPr kumimoji="1" sz="2400" b="1">
                  <a:solidFill>
                    <a:schemeClr val="tx1"/>
                  </a:solidFill>
                  <a:latin typeface="Arial" charset="0"/>
                  <a:ea typeface="ＭＳ Ｐゴシック" charset="0"/>
                </a:defRPr>
              </a:lvl8pPr>
              <a:lvl9pPr marL="3886200" indent="-228600" fontAlgn="base">
                <a:spcBef>
                  <a:spcPct val="0"/>
                </a:spcBef>
                <a:spcAft>
                  <a:spcPct val="0"/>
                </a:spcAft>
                <a:defRPr kumimoji="1" sz="2400" b="1">
                  <a:solidFill>
                    <a:schemeClr val="tx1"/>
                  </a:solidFill>
                  <a:latin typeface="Arial" charset="0"/>
                  <a:ea typeface="ＭＳ Ｐゴシック" charset="0"/>
                </a:defRPr>
              </a:lvl9pPr>
            </a:lstStyle>
            <a:p>
              <a:pPr>
                <a:defRPr/>
              </a:pPr>
              <a:r>
                <a:rPr lang="en-US" altLang="ja-JP" sz="1200" b="0" kern="0">
                  <a:solidFill>
                    <a:srgbClr val="595959"/>
                  </a:solidFill>
                </a:rPr>
                <a:t>Experimental ADS</a:t>
              </a:r>
              <a:r>
                <a:rPr lang="ja-JP" altLang="en-US" sz="1200" b="0" kern="0">
                  <a:solidFill>
                    <a:srgbClr val="595959"/>
                  </a:solidFill>
                </a:rPr>
                <a:t>⇒</a:t>
              </a:r>
              <a:r>
                <a:rPr lang="en-US" altLang="ja-JP" sz="1200" kern="0">
                  <a:solidFill>
                    <a:srgbClr val="595959"/>
                  </a:solidFill>
                </a:rPr>
                <a:t>MYRRHA</a:t>
              </a:r>
            </a:p>
            <a:p>
              <a:pPr>
                <a:defRPr/>
              </a:pPr>
              <a:r>
                <a:rPr lang="en-US" altLang="ja-JP" sz="1400" b="0" kern="0">
                  <a:solidFill>
                    <a:srgbClr val="595959"/>
                  </a:solidFill>
                </a:rPr>
                <a:t> </a:t>
              </a:r>
              <a:r>
                <a:rPr lang="en-US" altLang="ja-JP" sz="1200" b="0" kern="0">
                  <a:solidFill>
                    <a:srgbClr val="595959"/>
                  </a:solidFill>
                </a:rPr>
                <a:t>~</a:t>
              </a:r>
              <a:r>
                <a:rPr lang="en-US" altLang="ja-JP" sz="1100" b="0" kern="0">
                  <a:solidFill>
                    <a:srgbClr val="595959"/>
                  </a:solidFill>
                </a:rPr>
                <a:t>2.4MW-beam, 50~100MW</a:t>
              </a:r>
              <a:r>
                <a:rPr lang="en-US" altLang="ja-JP" sz="1100" b="0" kern="0" baseline="-25000">
                  <a:solidFill>
                    <a:srgbClr val="595959"/>
                  </a:solidFill>
                </a:rPr>
                <a:t>th</a:t>
              </a:r>
            </a:p>
            <a:p>
              <a:pPr>
                <a:defRPr/>
              </a:pPr>
              <a:r>
                <a:rPr lang="ja-JP" altLang="en-US" sz="1100" b="0" kern="0">
                  <a:solidFill>
                    <a:srgbClr val="595959"/>
                  </a:solidFill>
                </a:rPr>
                <a:t>　・</a:t>
              </a:r>
              <a:r>
                <a:rPr lang="en-US" altLang="ja-JP" sz="1100" b="0" kern="0">
                  <a:solidFill>
                    <a:srgbClr val="595959"/>
                  </a:solidFill>
                </a:rPr>
                <a:t>Demonstration of ADS technology </a:t>
              </a:r>
            </a:p>
            <a:p>
              <a:pPr>
                <a:defRPr/>
              </a:pPr>
              <a:r>
                <a:rPr lang="en-US" altLang="ja-JP" sz="1100" b="0" kern="0">
                  <a:solidFill>
                    <a:srgbClr val="595959"/>
                  </a:solidFill>
                </a:rPr>
                <a:t>    and materials irradiation</a:t>
              </a:r>
              <a:endParaRPr lang="ja-JP" altLang="en-US" sz="1100" b="0" kern="0">
                <a:solidFill>
                  <a:srgbClr val="595959"/>
                </a:solidFill>
              </a:endParaRPr>
            </a:p>
          </p:txBody>
        </p:sp>
        <p:sp>
          <p:nvSpPr>
            <p:cNvPr id="22" name="Text Box 97">
              <a:extLst>
                <a:ext uri="{FF2B5EF4-FFF2-40B4-BE49-F238E27FC236}">
                  <a16:creationId xmlns:a16="http://schemas.microsoft.com/office/drawing/2014/main" id="{EC46A7DA-FA4F-B842-8733-FA759C6F0E04}"/>
                </a:ext>
              </a:extLst>
            </p:cNvPr>
            <p:cNvSpPr txBox="1">
              <a:spLocks noChangeArrowheads="1"/>
            </p:cNvSpPr>
            <p:nvPr/>
          </p:nvSpPr>
          <p:spPr bwMode="auto">
            <a:xfrm>
              <a:off x="1698815" y="6022359"/>
              <a:ext cx="4004622" cy="276999"/>
            </a:xfrm>
            <a:prstGeom prst="rect">
              <a:avLst/>
            </a:prstGeom>
            <a:noFill/>
            <a:ln w="12700" cap="sq">
              <a:noFill/>
              <a:miter lim="800000"/>
              <a:headEnd type="none" w="sm" len="sm"/>
              <a:tailEnd/>
            </a:ln>
          </p:spPr>
          <p:txBody>
            <a:bodyPr wrap="none">
              <a:spAutoFit/>
            </a:bodyPr>
            <a:lstStyle/>
            <a:p>
              <a:pPr>
                <a:defRPr/>
              </a:pPr>
              <a:r>
                <a:rPr kumimoji="0" lang="en-US" altLang="ja-JP" sz="1200" kern="0">
                  <a:solidFill>
                    <a:sysClr val="windowText" lastClr="000000"/>
                  </a:solidFill>
                  <a:ea typeface="ＭＳ Ｐゴシック"/>
                </a:rPr>
                <a:t>Basic experiment with LBE loops and critical assemblies</a:t>
              </a:r>
              <a:endParaRPr kumimoji="0" lang="ja-JP" altLang="en-US" sz="1200" kern="0">
                <a:solidFill>
                  <a:sysClr val="windowText" lastClr="000000"/>
                </a:solidFill>
                <a:ea typeface="ＭＳ Ｐゴシック"/>
              </a:endParaRPr>
            </a:p>
          </p:txBody>
        </p:sp>
        <p:sp>
          <p:nvSpPr>
            <p:cNvPr id="23" name="Text Box 94">
              <a:extLst>
                <a:ext uri="{FF2B5EF4-FFF2-40B4-BE49-F238E27FC236}">
                  <a16:creationId xmlns:a16="http://schemas.microsoft.com/office/drawing/2014/main" id="{4CA3B436-B075-FC42-BA23-99C108877C62}"/>
                </a:ext>
              </a:extLst>
            </p:cNvPr>
            <p:cNvSpPr txBox="1">
              <a:spLocks noChangeArrowheads="1"/>
            </p:cNvSpPr>
            <p:nvPr/>
          </p:nvSpPr>
          <p:spPr bwMode="auto">
            <a:xfrm>
              <a:off x="8355996" y="3023573"/>
              <a:ext cx="2312004" cy="677108"/>
            </a:xfrm>
            <a:prstGeom prst="rect">
              <a:avLst/>
            </a:prstGeom>
            <a:solidFill>
              <a:srgbClr val="FFFFCC"/>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fontAlgn="base">
                <a:spcBef>
                  <a:spcPct val="0"/>
                </a:spcBef>
                <a:spcAft>
                  <a:spcPct val="0"/>
                </a:spcAft>
                <a:defRPr kumimoji="1" sz="2400" b="1">
                  <a:solidFill>
                    <a:schemeClr val="tx1"/>
                  </a:solidFill>
                  <a:latin typeface="Arial" charset="0"/>
                  <a:ea typeface="ＭＳ Ｐゴシック" charset="0"/>
                </a:defRPr>
              </a:lvl6pPr>
              <a:lvl7pPr marL="2971800" indent="-228600" fontAlgn="base">
                <a:spcBef>
                  <a:spcPct val="0"/>
                </a:spcBef>
                <a:spcAft>
                  <a:spcPct val="0"/>
                </a:spcAft>
                <a:defRPr kumimoji="1" sz="2400" b="1">
                  <a:solidFill>
                    <a:schemeClr val="tx1"/>
                  </a:solidFill>
                  <a:latin typeface="Arial" charset="0"/>
                  <a:ea typeface="ＭＳ Ｐゴシック" charset="0"/>
                </a:defRPr>
              </a:lvl7pPr>
              <a:lvl8pPr marL="3429000" indent="-228600" fontAlgn="base">
                <a:spcBef>
                  <a:spcPct val="0"/>
                </a:spcBef>
                <a:spcAft>
                  <a:spcPct val="0"/>
                </a:spcAft>
                <a:defRPr kumimoji="1" sz="2400" b="1">
                  <a:solidFill>
                    <a:schemeClr val="tx1"/>
                  </a:solidFill>
                  <a:latin typeface="Arial" charset="0"/>
                  <a:ea typeface="ＭＳ Ｐゴシック" charset="0"/>
                </a:defRPr>
              </a:lvl8pPr>
              <a:lvl9pPr marL="3886200" indent="-228600" fontAlgn="base">
                <a:spcBef>
                  <a:spcPct val="0"/>
                </a:spcBef>
                <a:spcAft>
                  <a:spcPct val="0"/>
                </a:spcAft>
                <a:defRPr kumimoji="1" sz="2400" b="1">
                  <a:solidFill>
                    <a:schemeClr val="tx1"/>
                  </a:solidFill>
                  <a:latin typeface="Arial" charset="0"/>
                  <a:ea typeface="ＭＳ Ｐゴシック" charset="0"/>
                </a:defRPr>
              </a:lvl9pPr>
            </a:lstStyle>
            <a:p>
              <a:pPr>
                <a:defRPr/>
              </a:pPr>
              <a:r>
                <a:rPr lang="en-US" altLang="ja-JP" sz="1200" b="0" kern="0">
                  <a:solidFill>
                    <a:srgbClr val="000000"/>
                  </a:solidFill>
                </a:rPr>
                <a:t>Commercial ADS Plant</a:t>
              </a:r>
              <a:endParaRPr lang="ja-JP" altLang="en-US" sz="1200" b="0" kern="0">
                <a:solidFill>
                  <a:srgbClr val="000000"/>
                </a:solidFill>
              </a:endParaRPr>
            </a:p>
            <a:p>
              <a:pPr>
                <a:defRPr/>
              </a:pPr>
              <a:r>
                <a:rPr lang="ja-JP" altLang="en-US" sz="1400" b="0" kern="0">
                  <a:solidFill>
                    <a:srgbClr val="000000"/>
                  </a:solidFill>
                </a:rPr>
                <a:t> </a:t>
              </a:r>
              <a:r>
                <a:rPr lang="en-US" altLang="ja-JP" sz="1200" b="0" kern="0">
                  <a:solidFill>
                    <a:srgbClr val="000000"/>
                  </a:solidFill>
                </a:rPr>
                <a:t>30MW-beam,</a:t>
              </a:r>
              <a:r>
                <a:rPr lang="en-US" altLang="ja-JP" sz="1400" b="0" kern="0">
                  <a:solidFill>
                    <a:srgbClr val="000000"/>
                  </a:solidFill>
                </a:rPr>
                <a:t> </a:t>
              </a:r>
              <a:r>
                <a:rPr lang="en-US" altLang="ja-JP" sz="1200" b="0" kern="0">
                  <a:solidFill>
                    <a:srgbClr val="000000"/>
                  </a:solidFill>
                </a:rPr>
                <a:t>800MW</a:t>
              </a:r>
              <a:r>
                <a:rPr lang="en-US" altLang="ja-JP" sz="1200" b="0" kern="0" baseline="-25000">
                  <a:solidFill>
                    <a:srgbClr val="000000"/>
                  </a:solidFill>
                </a:rPr>
                <a:t>th</a:t>
              </a:r>
            </a:p>
            <a:p>
              <a:pPr marL="171450" indent="-171450">
                <a:buFont typeface="Arial" panose="020B0604020202020204" pitchFamily="34" charset="0"/>
                <a:buChar char="•"/>
                <a:defRPr/>
              </a:pPr>
              <a:r>
                <a:rPr lang="en-US" altLang="ja-JP" sz="1200" b="0" kern="0">
                  <a:solidFill>
                    <a:srgbClr val="000000"/>
                  </a:solidFill>
                </a:rPr>
                <a:t>Transmute MA from 10 LWR</a:t>
              </a:r>
              <a:endParaRPr lang="ja-JP" altLang="en-US" sz="1200" b="0" kern="0">
                <a:solidFill>
                  <a:srgbClr val="000000"/>
                </a:solidFill>
              </a:endParaRPr>
            </a:p>
          </p:txBody>
        </p:sp>
        <p:sp>
          <p:nvSpPr>
            <p:cNvPr id="24" name="テキスト ボックス 23">
              <a:extLst>
                <a:ext uri="{FF2B5EF4-FFF2-40B4-BE49-F238E27FC236}">
                  <a16:creationId xmlns:a16="http://schemas.microsoft.com/office/drawing/2014/main" id="{42CFF735-9B47-7E4E-8A6F-1BB52B1A201A}"/>
                </a:ext>
              </a:extLst>
            </p:cNvPr>
            <p:cNvSpPr txBox="1"/>
            <p:nvPr/>
          </p:nvSpPr>
          <p:spPr>
            <a:xfrm>
              <a:off x="5968271" y="5361633"/>
              <a:ext cx="4352117" cy="707886"/>
            </a:xfrm>
            <a:prstGeom prst="rect">
              <a:avLst/>
            </a:prstGeom>
            <a:noFill/>
          </p:spPr>
          <p:txBody>
            <a:bodyPr wrap="square" rtlCol="0">
              <a:spAutoFit/>
            </a:bodyPr>
            <a:lstStyle/>
            <a:p>
              <a:r>
                <a:rPr lang="en-US" altLang="ja-JP" sz="2000" b="1" i="1" u="sng">
                  <a:solidFill>
                    <a:srgbClr val="FF0000"/>
                  </a:solidFill>
                  <a:latin typeface="ＭＳ Ｐゴシック" charset="-128"/>
                </a:rPr>
                <a:t>P</a:t>
              </a:r>
              <a:r>
                <a:rPr lang="en-US" altLang="ja-JP" sz="2000" b="1" i="1">
                  <a:solidFill>
                    <a:srgbClr val="000000"/>
                  </a:solidFill>
                  <a:latin typeface="ＭＳ Ｐゴシック" charset="-128"/>
                </a:rPr>
                <a:t>roton accelerator-driven </a:t>
              </a:r>
              <a:r>
                <a:rPr lang="en-US" altLang="ja-JP" sz="2000" b="1" i="1" u="sng">
                  <a:solidFill>
                    <a:srgbClr val="FF0000"/>
                  </a:solidFill>
                  <a:latin typeface="ＭＳ Ｐゴシック" charset="-128"/>
                </a:rPr>
                <a:t>S</a:t>
              </a:r>
              <a:r>
                <a:rPr lang="en-US" altLang="ja-JP" sz="2000" b="1" i="1">
                  <a:solidFill>
                    <a:srgbClr val="000000"/>
                  </a:solidFill>
                  <a:latin typeface="ＭＳ Ｐゴシック" charset="-128"/>
                </a:rPr>
                <a:t>ubcritical v</a:t>
              </a:r>
              <a:r>
                <a:rPr lang="en-US" altLang="ja-JP" sz="2000" b="1" i="1" u="sng">
                  <a:solidFill>
                    <a:srgbClr val="FF0000"/>
                  </a:solidFill>
                  <a:latin typeface="ＭＳ Ｐゴシック" charset="-128"/>
                </a:rPr>
                <a:t>i</a:t>
              </a:r>
              <a:r>
                <a:rPr lang="en-US" altLang="ja-JP" sz="2000" b="1" i="1">
                  <a:solidFill>
                    <a:srgbClr val="000000"/>
                  </a:solidFill>
                  <a:latin typeface="ＭＳ Ｐゴシック" charset="-128"/>
                </a:rPr>
                <a:t>rtual system (</a:t>
              </a:r>
              <a:r>
                <a:rPr lang="en-US" altLang="ja-JP" sz="2000" b="1" i="1" err="1">
                  <a:solidFill>
                    <a:srgbClr val="FF0000"/>
                  </a:solidFill>
                  <a:latin typeface="ＭＳ Ｐゴシック" charset="-128"/>
                </a:rPr>
                <a:t>PSi</a:t>
              </a:r>
              <a:r>
                <a:rPr lang="en-US" altLang="ja-JP" sz="2000" b="1" i="1">
                  <a:solidFill>
                    <a:srgbClr val="000000"/>
                  </a:solidFill>
                  <a:latin typeface="ＭＳ Ｐゴシック" charset="-128"/>
                </a:rPr>
                <a:t>) Program</a:t>
              </a:r>
              <a:endParaRPr lang="ja-JP" altLang="en-US" sz="2000" i="1"/>
            </a:p>
          </p:txBody>
        </p:sp>
        <p:sp>
          <p:nvSpPr>
            <p:cNvPr id="26" name="角丸四角形 25">
              <a:extLst>
                <a:ext uri="{FF2B5EF4-FFF2-40B4-BE49-F238E27FC236}">
                  <a16:creationId xmlns:a16="http://schemas.microsoft.com/office/drawing/2014/main" id="{C5E7F5A3-90C7-BF4F-A1BE-8236E397CB7A}"/>
                </a:ext>
              </a:extLst>
            </p:cNvPr>
            <p:cNvSpPr/>
            <p:nvPr/>
          </p:nvSpPr>
          <p:spPr>
            <a:xfrm>
              <a:off x="7222742" y="3979506"/>
              <a:ext cx="1571460" cy="460781"/>
            </a:xfrm>
            <a:prstGeom prst="roundRect">
              <a:avLst>
                <a:gd name="adj" fmla="val 7200"/>
              </a:avLst>
            </a:prstGeom>
            <a:noFill/>
            <a:ln w="381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r>
                <a:rPr lang="en-US" altLang="ja-JP" sz="1400">
                  <a:solidFill>
                    <a:srgbClr val="0000FF"/>
                  </a:solidFill>
                </a:rPr>
                <a:t>Demonstration test facility ?</a:t>
              </a:r>
            </a:p>
          </p:txBody>
        </p:sp>
        <p:sp>
          <p:nvSpPr>
            <p:cNvPr id="27" name="テキスト ボックス 26">
              <a:extLst>
                <a:ext uri="{FF2B5EF4-FFF2-40B4-BE49-F238E27FC236}">
                  <a16:creationId xmlns:a16="http://schemas.microsoft.com/office/drawing/2014/main" id="{A9407DC2-663A-C545-94A5-551791194C3B}"/>
                </a:ext>
              </a:extLst>
            </p:cNvPr>
            <p:cNvSpPr txBox="1"/>
            <p:nvPr/>
          </p:nvSpPr>
          <p:spPr>
            <a:xfrm>
              <a:off x="1698816" y="1981336"/>
              <a:ext cx="1685077" cy="369332"/>
            </a:xfrm>
            <a:prstGeom prst="rect">
              <a:avLst/>
            </a:prstGeom>
            <a:noFill/>
          </p:spPr>
          <p:txBody>
            <a:bodyPr wrap="none" rtlCol="0">
              <a:spAutoFit/>
            </a:bodyPr>
            <a:lstStyle/>
            <a:p>
              <a:r>
                <a:rPr lang="en-US" altLang="ja-JP" b="1" i="1"/>
                <a:t>Achievement</a:t>
              </a:r>
              <a:r>
                <a:rPr lang="ja-JP" altLang="en-US"/>
                <a:t> </a:t>
              </a:r>
            </a:p>
          </p:txBody>
        </p:sp>
        <p:sp>
          <p:nvSpPr>
            <p:cNvPr id="28" name="テキスト ボックス 27">
              <a:extLst>
                <a:ext uri="{FF2B5EF4-FFF2-40B4-BE49-F238E27FC236}">
                  <a16:creationId xmlns:a16="http://schemas.microsoft.com/office/drawing/2014/main" id="{0202D6B1-1727-E944-9AF8-B83428F37385}"/>
                </a:ext>
              </a:extLst>
            </p:cNvPr>
            <p:cNvSpPr txBox="1"/>
            <p:nvPr/>
          </p:nvSpPr>
          <p:spPr>
            <a:xfrm>
              <a:off x="9496806" y="5901828"/>
              <a:ext cx="783228" cy="369332"/>
            </a:xfrm>
            <a:prstGeom prst="rect">
              <a:avLst/>
            </a:prstGeom>
            <a:noFill/>
          </p:spPr>
          <p:txBody>
            <a:bodyPr wrap="none" rtlCol="0">
              <a:spAutoFit/>
            </a:bodyPr>
            <a:lstStyle/>
            <a:p>
              <a:r>
                <a:rPr lang="en-US" altLang="ja-JP" b="1" i="1"/>
                <a:t>Time</a:t>
              </a:r>
              <a:r>
                <a:rPr lang="ja-JP" altLang="en-US"/>
                <a:t> </a:t>
              </a:r>
            </a:p>
          </p:txBody>
        </p:sp>
      </p:grpSp>
      <p:sp>
        <p:nvSpPr>
          <p:cNvPr id="31" name="タイトル 1">
            <a:extLst>
              <a:ext uri="{FF2B5EF4-FFF2-40B4-BE49-F238E27FC236}">
                <a16:creationId xmlns:a16="http://schemas.microsoft.com/office/drawing/2014/main" id="{C05DBFDD-1EBF-C148-AE3F-B103A87335A3}"/>
              </a:ext>
            </a:extLst>
          </p:cNvPr>
          <p:cNvSpPr txBox="1">
            <a:spLocks/>
          </p:cNvSpPr>
          <p:nvPr/>
        </p:nvSpPr>
        <p:spPr>
          <a:xfrm>
            <a:off x="1915621" y="287344"/>
            <a:ext cx="8612132" cy="593870"/>
          </a:xfrm>
          <a:prstGeom prst="rect">
            <a:avLst/>
          </a:prstGeom>
        </p:spPr>
        <p:txBody>
          <a:bodyPr/>
          <a:lstStyle>
            <a:lvl1pPr algn="l" rtl="0" eaLnBrk="1" fontAlgn="base" hangingPunct="1">
              <a:spcBef>
                <a:spcPct val="0"/>
              </a:spcBef>
              <a:spcAft>
                <a:spcPct val="0"/>
              </a:spcAft>
              <a:defRPr kumimoji="1" sz="4200" i="1">
                <a:solidFill>
                  <a:schemeClr val="tx2"/>
                </a:solidFill>
                <a:latin typeface="+mj-lt"/>
                <a:ea typeface="+mj-ea"/>
                <a:cs typeface="+mj-cs"/>
              </a:defRPr>
            </a:lvl1pPr>
            <a:lvl2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2pPr>
            <a:lvl3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3pPr>
            <a:lvl4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4pPr>
            <a:lvl5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5pPr>
            <a:lvl6pPr marL="4572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6pPr>
            <a:lvl7pPr marL="9144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7pPr>
            <a:lvl8pPr marL="13716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8pPr>
            <a:lvl9pPr marL="18288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9pPr>
          </a:lstStyle>
          <a:p>
            <a:pPr>
              <a:defRPr/>
            </a:pPr>
            <a:r>
              <a:rPr lang="en-US" altLang="ja-JP" sz="3200" b="1" kern="0" dirty="0">
                <a:latin typeface="Arial" panose="020B0604020202020204" pitchFamily="34" charset="0"/>
                <a:cs typeface="Arial" panose="020B0604020202020204" pitchFamily="34" charset="0"/>
              </a:rPr>
              <a:t>New approach </a:t>
            </a:r>
            <a:r>
              <a:rPr lang="en-US" altLang="ja-JP" sz="2400" b="1" kern="0" dirty="0">
                <a:latin typeface="Arial" panose="020B0604020202020204" pitchFamily="34" charset="0"/>
                <a:cs typeface="Arial" panose="020B0604020202020204" pitchFamily="34" charset="0"/>
              </a:rPr>
              <a:t>by enhancing computer science</a:t>
            </a:r>
            <a:endParaRPr lang="en-US" altLang="ja-JP" sz="32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73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7D1BBA2-9B7E-FC48-BE51-1FD5117AD758}"/>
              </a:ext>
            </a:extLst>
          </p:cNvPr>
          <p:cNvSpPr>
            <a:spLocks noGrp="1"/>
          </p:cNvSpPr>
          <p:nvPr>
            <p:ph type="sldNum" sz="quarter" idx="12"/>
          </p:nvPr>
        </p:nvSpPr>
        <p:spPr/>
        <p:txBody>
          <a:bodyPr/>
          <a:lstStyle/>
          <a:p>
            <a:fld id="{D2B1F75A-9B78-7E45-9BCA-828C9866AAAA}" type="slidenum">
              <a:rPr kumimoji="1" lang="ja-JP" altLang="en-US" smtClean="0"/>
              <a:t>18</a:t>
            </a:fld>
            <a:endParaRPr kumimoji="1" lang="ja-JP" altLang="en-US"/>
          </a:p>
        </p:txBody>
      </p:sp>
      <p:sp>
        <p:nvSpPr>
          <p:cNvPr id="3" name="日付プレースホルダー 2">
            <a:extLst>
              <a:ext uri="{FF2B5EF4-FFF2-40B4-BE49-F238E27FC236}">
                <a16:creationId xmlns:a16="http://schemas.microsoft.com/office/drawing/2014/main" id="{754E9B9F-86D6-714C-A934-1CA1E6D06AB9}"/>
              </a:ext>
            </a:extLst>
          </p:cNvPr>
          <p:cNvSpPr>
            <a:spLocks noGrp="1"/>
          </p:cNvSpPr>
          <p:nvPr>
            <p:ph type="dt" sz="half" idx="2"/>
          </p:nvPr>
        </p:nvSpPr>
        <p:spPr/>
        <p:txBody>
          <a:bodyPr/>
          <a:lstStyle/>
          <a:p>
            <a:r>
              <a:rPr kumimoji="1" lang="en-US" altLang="ja-JP"/>
              <a:t>2019/9/26</a:t>
            </a:r>
            <a:endParaRPr kumimoji="1" lang="ja-JP" altLang="en-US"/>
          </a:p>
        </p:txBody>
      </p:sp>
      <p:sp>
        <p:nvSpPr>
          <p:cNvPr id="4" name="フッター プレースホルダー 3">
            <a:extLst>
              <a:ext uri="{FF2B5EF4-FFF2-40B4-BE49-F238E27FC236}">
                <a16:creationId xmlns:a16="http://schemas.microsoft.com/office/drawing/2014/main" id="{92028DD4-EBAC-5049-8451-BEAC6C76A9FE}"/>
              </a:ext>
            </a:extLst>
          </p:cNvPr>
          <p:cNvSpPr>
            <a:spLocks noGrp="1"/>
          </p:cNvSpPr>
          <p:nvPr>
            <p:ph type="ftr" sz="quarter" idx="3"/>
          </p:nvPr>
        </p:nvSpPr>
        <p:spPr/>
        <p:txBody>
          <a:bodyPr/>
          <a:lstStyle/>
          <a:p>
            <a:r>
              <a:rPr kumimoji="1" lang="en-US" altLang="ja-JP"/>
              <a:t>Y.Kondo, SLHiPP09, Lanzhou, China</a:t>
            </a:r>
            <a:endParaRPr kumimoji="1" lang="ja-JP" altLang="en-US"/>
          </a:p>
        </p:txBody>
      </p:sp>
      <p:sp>
        <p:nvSpPr>
          <p:cNvPr id="28" name="Rectangle 2">
            <a:extLst>
              <a:ext uri="{FF2B5EF4-FFF2-40B4-BE49-F238E27FC236}">
                <a16:creationId xmlns:a16="http://schemas.microsoft.com/office/drawing/2014/main" id="{6EEC788F-6704-064B-96E3-636C658BBFA5}"/>
              </a:ext>
            </a:extLst>
          </p:cNvPr>
          <p:cNvSpPr txBox="1">
            <a:spLocks noChangeArrowheads="1"/>
          </p:cNvSpPr>
          <p:nvPr/>
        </p:nvSpPr>
        <p:spPr>
          <a:xfrm>
            <a:off x="1879515" y="259294"/>
            <a:ext cx="8880635" cy="611187"/>
          </a:xfrm>
          <a:prstGeom prst="rect">
            <a:avLst/>
          </a:prstGeom>
        </p:spPr>
        <p:txBody>
          <a:bodyPr/>
          <a:lstStyle>
            <a:lvl1pPr algn="l" rtl="0" eaLnBrk="1" fontAlgn="base" hangingPunct="1">
              <a:spcBef>
                <a:spcPct val="0"/>
              </a:spcBef>
              <a:spcAft>
                <a:spcPct val="0"/>
              </a:spcAft>
              <a:defRPr kumimoji="1" sz="3200" i="1">
                <a:solidFill>
                  <a:schemeClr val="tx2"/>
                </a:solidFill>
                <a:latin typeface="+mj-lt"/>
                <a:ea typeface="+mj-ea"/>
                <a:cs typeface="+mj-cs"/>
              </a:defRPr>
            </a:lvl1pPr>
            <a:lvl2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2pPr>
            <a:lvl3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3pPr>
            <a:lvl4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4pPr>
            <a:lvl5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5pPr>
            <a:lvl6pPr marL="4572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6pPr>
            <a:lvl7pPr marL="9144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7pPr>
            <a:lvl8pPr marL="13716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8pPr>
            <a:lvl9pPr marL="18288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9pPr>
          </a:lstStyle>
          <a:p>
            <a:pPr>
              <a:defRPr/>
            </a:pPr>
            <a:r>
              <a:rPr lang="en-US" altLang="ja-JP" b="1" kern="0">
                <a:latin typeface="Arial" panose="020B0604020202020204" pitchFamily="34" charset="0"/>
                <a:cs typeface="Arial" panose="020B0604020202020204" pitchFamily="34" charset="0"/>
              </a:rPr>
              <a:t>Concept of the new proton irradiation facility</a:t>
            </a:r>
          </a:p>
        </p:txBody>
      </p:sp>
      <p:pic>
        <p:nvPicPr>
          <p:cNvPr id="96" name="図 95" descr="Macintosh HD:Users:fujio:Desktop:TDR:2章:2.7節の図・全体像.pdf">
            <a:extLst>
              <a:ext uri="{FF2B5EF4-FFF2-40B4-BE49-F238E27FC236}">
                <a16:creationId xmlns:a16="http://schemas.microsoft.com/office/drawing/2014/main" id="{88A2AE03-628F-A84E-A7FE-85B65BABC5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721" t="10510" r="16923" b="10505"/>
          <a:stretch/>
        </p:blipFill>
        <p:spPr bwMode="auto">
          <a:xfrm rot="5400000">
            <a:off x="5142643" y="1572108"/>
            <a:ext cx="2871800" cy="4376645"/>
          </a:xfrm>
          <a:prstGeom prst="rect">
            <a:avLst/>
          </a:prstGeom>
          <a:noFill/>
          <a:ln>
            <a:noFill/>
          </a:ln>
          <a:extLst>
            <a:ext uri="{53640926-AAD7-44d8-BBD7-CCE9431645EC}">
              <a14:shadowObscured xmlns="" xmlns:a14="http://schemas.microsoft.com/office/drawing/2010/main"/>
            </a:ext>
          </a:extLst>
        </p:spPr>
      </p:pic>
      <p:sp>
        <p:nvSpPr>
          <p:cNvPr id="97" name="円形吹き出し 96">
            <a:extLst>
              <a:ext uri="{FF2B5EF4-FFF2-40B4-BE49-F238E27FC236}">
                <a16:creationId xmlns:a16="http://schemas.microsoft.com/office/drawing/2014/main" id="{335B81C8-6836-A04F-9F68-864FE2F0D437}"/>
              </a:ext>
            </a:extLst>
          </p:cNvPr>
          <p:cNvSpPr/>
          <p:nvPr/>
        </p:nvSpPr>
        <p:spPr>
          <a:xfrm>
            <a:off x="1639749" y="766832"/>
            <a:ext cx="5128660" cy="2431231"/>
          </a:xfrm>
          <a:prstGeom prst="wedgeEllipseCallout">
            <a:avLst>
              <a:gd name="adj1" fmla="val 33239"/>
              <a:gd name="adj2" fmla="val 74077"/>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sp>
        <p:nvSpPr>
          <p:cNvPr id="98" name="テキスト ボックス 97">
            <a:extLst>
              <a:ext uri="{FF2B5EF4-FFF2-40B4-BE49-F238E27FC236}">
                <a16:creationId xmlns:a16="http://schemas.microsoft.com/office/drawing/2014/main" id="{803B89FB-D5A1-C546-AD81-7F2344AB127D}"/>
              </a:ext>
            </a:extLst>
          </p:cNvPr>
          <p:cNvSpPr txBox="1"/>
          <p:nvPr/>
        </p:nvSpPr>
        <p:spPr>
          <a:xfrm>
            <a:off x="1556993" y="3433965"/>
            <a:ext cx="2771385" cy="1661993"/>
          </a:xfrm>
          <a:prstGeom prst="rect">
            <a:avLst/>
          </a:prstGeom>
          <a:noFill/>
          <a:ln>
            <a:solidFill>
              <a:schemeClr val="tx2">
                <a:lumMod val="60000"/>
                <a:lumOff val="40000"/>
              </a:schemeClr>
            </a:solidFill>
          </a:ln>
        </p:spPr>
        <p:txBody>
          <a:bodyPr wrap="square" rtlCol="0">
            <a:spAutoFit/>
          </a:bodyPr>
          <a:lstStyle/>
          <a:p>
            <a:r>
              <a:rPr lang="en-US" altLang="ja-JP" sz="1400" b="1" dirty="0">
                <a:solidFill>
                  <a:prstClr val="black"/>
                </a:solidFill>
                <a:ea typeface="游ゴシック" panose="020B0400000000000000" pitchFamily="34" charset="-128"/>
              </a:rPr>
              <a:t>Hold the concept of TEF-T’s multi-purpose use</a:t>
            </a:r>
          </a:p>
          <a:p>
            <a:pPr marL="342900" indent="-342900">
              <a:buFont typeface="+mj-lt"/>
              <a:buAutoNum type="arabicPeriod"/>
            </a:pPr>
            <a:r>
              <a:rPr lang="en-US" altLang="ja-JP" sz="1400" dirty="0">
                <a:solidFill>
                  <a:prstClr val="black"/>
                </a:solidFill>
                <a:ea typeface="游ゴシック" panose="020B0400000000000000" pitchFamily="34" charset="-128"/>
              </a:rPr>
              <a:t>Heavy neutron irradiation</a:t>
            </a:r>
          </a:p>
          <a:p>
            <a:pPr marL="342900" indent="-342900">
              <a:buFont typeface="+mj-lt"/>
              <a:buAutoNum type="arabicPeriod"/>
            </a:pPr>
            <a:r>
              <a:rPr lang="en-US" altLang="ja-JP" sz="1400" dirty="0">
                <a:solidFill>
                  <a:prstClr val="black"/>
                </a:solidFill>
                <a:ea typeface="游ゴシック" panose="020B0400000000000000" pitchFamily="34" charset="-128"/>
              </a:rPr>
              <a:t>High-energy neutron beam port</a:t>
            </a:r>
          </a:p>
          <a:p>
            <a:pPr marL="342900" indent="-342900">
              <a:buFont typeface="+mj-lt"/>
              <a:buAutoNum type="arabicPeriod"/>
            </a:pPr>
            <a:r>
              <a:rPr lang="en-US" altLang="ja-JP" sz="1400" dirty="0">
                <a:solidFill>
                  <a:prstClr val="black"/>
                </a:solidFill>
                <a:ea typeface="游ゴシック" panose="020B0400000000000000" pitchFamily="34" charset="-128"/>
              </a:rPr>
              <a:t>Use of a small fraction of the proton beam (ex. ISOL)</a:t>
            </a:r>
          </a:p>
        </p:txBody>
      </p:sp>
      <p:grpSp>
        <p:nvGrpSpPr>
          <p:cNvPr id="99" name="グループ化 98">
            <a:extLst>
              <a:ext uri="{FF2B5EF4-FFF2-40B4-BE49-F238E27FC236}">
                <a16:creationId xmlns:a16="http://schemas.microsoft.com/office/drawing/2014/main" id="{82C0B65F-479D-FC44-9E70-B8E7DAF50E88}"/>
              </a:ext>
            </a:extLst>
          </p:cNvPr>
          <p:cNvGrpSpPr/>
          <p:nvPr/>
        </p:nvGrpSpPr>
        <p:grpSpPr>
          <a:xfrm>
            <a:off x="8334720" y="2610991"/>
            <a:ext cx="2317967" cy="570809"/>
            <a:chOff x="6093079" y="2356344"/>
            <a:chExt cx="2317967" cy="570809"/>
          </a:xfrm>
        </p:grpSpPr>
        <p:sp>
          <p:nvSpPr>
            <p:cNvPr id="100" name="テキスト ボックス 99">
              <a:extLst>
                <a:ext uri="{FF2B5EF4-FFF2-40B4-BE49-F238E27FC236}">
                  <a16:creationId xmlns:a16="http://schemas.microsoft.com/office/drawing/2014/main" id="{08F81714-F4CB-364C-AD3F-1ABCBD0609F3}"/>
                </a:ext>
              </a:extLst>
            </p:cNvPr>
            <p:cNvSpPr txBox="1"/>
            <p:nvPr/>
          </p:nvSpPr>
          <p:spPr>
            <a:xfrm>
              <a:off x="6655437" y="2356344"/>
              <a:ext cx="1755609" cy="523220"/>
            </a:xfrm>
            <a:prstGeom prst="rect">
              <a:avLst/>
            </a:prstGeom>
            <a:noFill/>
          </p:spPr>
          <p:txBody>
            <a:bodyPr wrap="none" rtlCol="0">
              <a:spAutoFit/>
            </a:bodyPr>
            <a:lstStyle/>
            <a:p>
              <a:pPr>
                <a:defRPr/>
              </a:pPr>
              <a:r>
                <a:rPr kumimoji="0" lang="en-US" altLang="ja-JP" sz="1400" kern="0">
                  <a:solidFill>
                    <a:prstClr val="black"/>
                  </a:solidFill>
                  <a:ea typeface="游ゴシック" panose="020B0400000000000000" pitchFamily="34" charset="-128"/>
                </a:rPr>
                <a:t>H- beam from Linac</a:t>
              </a:r>
            </a:p>
            <a:p>
              <a:pPr>
                <a:defRPr/>
              </a:pPr>
              <a:r>
                <a:rPr kumimoji="0" lang="en-US" altLang="ja-JP" sz="1400" kern="0">
                  <a:solidFill>
                    <a:prstClr val="black"/>
                  </a:solidFill>
                  <a:ea typeface="游ゴシック" panose="020B0400000000000000" pitchFamily="34" charset="-128"/>
                </a:rPr>
                <a:t>400 MeV, 250 kW</a:t>
              </a:r>
              <a:endParaRPr kumimoji="0" lang="ja-JP" altLang="en-US" sz="1400" b="1" kern="0">
                <a:solidFill>
                  <a:srgbClr val="FF0000"/>
                </a:solidFill>
                <a:ea typeface="游ゴシック" panose="020B0400000000000000" pitchFamily="34" charset="-128"/>
              </a:endParaRPr>
            </a:p>
          </p:txBody>
        </p:sp>
        <p:sp>
          <p:nvSpPr>
            <p:cNvPr id="101" name="下矢印 100">
              <a:extLst>
                <a:ext uri="{FF2B5EF4-FFF2-40B4-BE49-F238E27FC236}">
                  <a16:creationId xmlns:a16="http://schemas.microsoft.com/office/drawing/2014/main" id="{EFBCD4BA-2C86-C24C-B643-6ADBB14D9E61}"/>
                </a:ext>
              </a:extLst>
            </p:cNvPr>
            <p:cNvSpPr/>
            <p:nvPr/>
          </p:nvSpPr>
          <p:spPr>
            <a:xfrm rot="4486218">
              <a:off x="6276533" y="2516720"/>
              <a:ext cx="226979" cy="593888"/>
            </a:xfrm>
            <a:prstGeom prst="downArrow">
              <a:avLst/>
            </a:prstGeom>
            <a:solidFill>
              <a:srgbClr val="FF0000"/>
            </a:solidFill>
            <a:ln w="12700" cap="flat" cmpd="sng" algn="ctr">
              <a:no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grpSp>
      <p:pic>
        <p:nvPicPr>
          <p:cNvPr id="102" name="Picture 4">
            <a:extLst>
              <a:ext uri="{FF2B5EF4-FFF2-40B4-BE49-F238E27FC236}">
                <a16:creationId xmlns:a16="http://schemas.microsoft.com/office/drawing/2014/main" id="{F2751430-0624-2C4B-9EA1-05517F02A077}"/>
              </a:ext>
            </a:extLst>
          </p:cNvPr>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884892" y="1115626"/>
            <a:ext cx="2376298" cy="1698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 name="左矢印 102">
            <a:extLst>
              <a:ext uri="{FF2B5EF4-FFF2-40B4-BE49-F238E27FC236}">
                <a16:creationId xmlns:a16="http://schemas.microsoft.com/office/drawing/2014/main" id="{01B8897A-1CD9-2A48-83CC-99E2998B73FD}"/>
              </a:ext>
            </a:extLst>
          </p:cNvPr>
          <p:cNvSpPr/>
          <p:nvPr/>
        </p:nvSpPr>
        <p:spPr bwMode="auto">
          <a:xfrm>
            <a:off x="5047324" y="1115626"/>
            <a:ext cx="628470" cy="301667"/>
          </a:xfrm>
          <a:prstGeom prst="leftArrow">
            <a:avLst/>
          </a:prstGeom>
          <a:solidFill>
            <a:srgbClr val="CC9900">
              <a:lumMod val="60000"/>
              <a:lumOff val="40000"/>
              <a:alpha val="3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a:defRPr/>
            </a:pPr>
            <a:r>
              <a:rPr kumimoji="0" lang="en-US" altLang="ja-JP" sz="1100" kern="0" err="1">
                <a:solidFill>
                  <a:srgbClr val="000000"/>
                </a:solidFill>
                <a:ea typeface="ＭＳ Ｐゴシック"/>
              </a:rPr>
              <a:t>Pb</a:t>
            </a:r>
            <a:r>
              <a:rPr kumimoji="0" lang="en-US" altLang="ja-JP" sz="1100" kern="0">
                <a:solidFill>
                  <a:srgbClr val="000000"/>
                </a:solidFill>
                <a:ea typeface="ＭＳ Ｐゴシック"/>
              </a:rPr>
              <a:t>-Bi</a:t>
            </a:r>
            <a:endParaRPr kumimoji="0" lang="ja-JP" altLang="en-US" sz="1100" kern="0">
              <a:solidFill>
                <a:srgbClr val="000000"/>
              </a:solidFill>
              <a:ea typeface="ＭＳ Ｐゴシック"/>
            </a:endParaRPr>
          </a:p>
        </p:txBody>
      </p:sp>
      <p:sp>
        <p:nvSpPr>
          <p:cNvPr id="104" name="上矢印吹き出し 103">
            <a:extLst>
              <a:ext uri="{FF2B5EF4-FFF2-40B4-BE49-F238E27FC236}">
                <a16:creationId xmlns:a16="http://schemas.microsoft.com/office/drawing/2014/main" id="{8E86ED24-DAC0-5D4C-8966-20CF373C5957}"/>
              </a:ext>
            </a:extLst>
          </p:cNvPr>
          <p:cNvSpPr/>
          <p:nvPr/>
        </p:nvSpPr>
        <p:spPr bwMode="auto">
          <a:xfrm>
            <a:off x="4269124" y="2072693"/>
            <a:ext cx="2142033" cy="351945"/>
          </a:xfrm>
          <a:prstGeom prst="upArrowCallout">
            <a:avLst/>
          </a:prstGeom>
          <a:solidFill>
            <a:srgbClr val="CC9900">
              <a:lumMod val="60000"/>
              <a:lumOff val="40000"/>
              <a:alpha val="3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a:defRPr/>
            </a:pPr>
            <a:r>
              <a:rPr kumimoji="0" lang="en-US" altLang="ja-JP" sz="1100" kern="0">
                <a:solidFill>
                  <a:srgbClr val="000000"/>
                </a:solidFill>
                <a:ea typeface="ＭＳ Ｐゴシック"/>
              </a:rPr>
              <a:t>Sample specimens </a:t>
            </a:r>
            <a:r>
              <a:rPr kumimoji="0" lang="ja-JP" altLang="en-US" sz="1100" kern="0">
                <a:solidFill>
                  <a:srgbClr val="000000"/>
                </a:solidFill>
                <a:ea typeface="ＭＳ Ｐゴシック"/>
              </a:rPr>
              <a:t>（</a:t>
            </a:r>
            <a:r>
              <a:rPr kumimoji="0" lang="en-US" altLang="ja-JP" sz="1100" kern="0">
                <a:solidFill>
                  <a:srgbClr val="000000"/>
                </a:solidFill>
                <a:ea typeface="ＭＳ Ｐゴシック"/>
              </a:rPr>
              <a:t>SUS･T91</a:t>
            </a:r>
            <a:r>
              <a:rPr kumimoji="0" lang="ja-JP" altLang="en-US" sz="1100" kern="0">
                <a:solidFill>
                  <a:srgbClr val="000000"/>
                </a:solidFill>
                <a:ea typeface="ＭＳ Ｐゴシック"/>
              </a:rPr>
              <a:t>）</a:t>
            </a:r>
          </a:p>
        </p:txBody>
      </p:sp>
      <p:sp>
        <p:nvSpPr>
          <p:cNvPr id="105" name="Rectangle 181">
            <a:extLst>
              <a:ext uri="{FF2B5EF4-FFF2-40B4-BE49-F238E27FC236}">
                <a16:creationId xmlns:a16="http://schemas.microsoft.com/office/drawing/2014/main" id="{A5E9009B-7E29-3A4B-9EDF-D887E5FD7D12}"/>
              </a:ext>
            </a:extLst>
          </p:cNvPr>
          <p:cNvSpPr>
            <a:spLocks noChangeArrowheads="1"/>
          </p:cNvSpPr>
          <p:nvPr/>
        </p:nvSpPr>
        <p:spPr bwMode="auto">
          <a:xfrm>
            <a:off x="1644716" y="1572276"/>
            <a:ext cx="1684061" cy="264688"/>
          </a:xfrm>
          <a:prstGeom prst="rect">
            <a:avLst/>
          </a:prstGeom>
          <a:noFill/>
          <a:ln w="9525">
            <a:noFill/>
            <a:miter lim="800000"/>
            <a:headEnd/>
            <a:tailEnd/>
          </a:ln>
        </p:spPr>
        <p:txBody>
          <a:bodyPr wrap="square">
            <a:spAutoFit/>
          </a:bodyPr>
          <a:lstStyle/>
          <a:p>
            <a:pPr marL="85725" indent="-85725" algn="ctr">
              <a:lnSpc>
                <a:spcPct val="80000"/>
              </a:lnSpc>
              <a:spcBef>
                <a:spcPct val="20000"/>
              </a:spcBef>
              <a:defRPr/>
            </a:pPr>
            <a:r>
              <a:rPr lang="en-US" altLang="ja-JP" sz="1400">
                <a:solidFill>
                  <a:prstClr val="black"/>
                </a:solidFill>
                <a:ea typeface="游ゴシック Light" panose="020B0300000000000000" pitchFamily="34" charset="-128"/>
              </a:rPr>
              <a:t>400 MeV, 250 kW</a:t>
            </a:r>
          </a:p>
        </p:txBody>
      </p:sp>
      <p:grpSp>
        <p:nvGrpSpPr>
          <p:cNvPr id="106" name="グループ化 105">
            <a:extLst>
              <a:ext uri="{FF2B5EF4-FFF2-40B4-BE49-F238E27FC236}">
                <a16:creationId xmlns:a16="http://schemas.microsoft.com/office/drawing/2014/main" id="{BC11D779-DDBF-4F43-AAAA-278424694BAE}"/>
              </a:ext>
            </a:extLst>
          </p:cNvPr>
          <p:cNvGrpSpPr/>
          <p:nvPr/>
        </p:nvGrpSpPr>
        <p:grpSpPr>
          <a:xfrm>
            <a:off x="1466124" y="908335"/>
            <a:ext cx="3152194" cy="2283869"/>
            <a:chOff x="86733" y="454626"/>
            <a:chExt cx="3152194" cy="2283869"/>
          </a:xfrm>
        </p:grpSpPr>
        <p:sp>
          <p:nvSpPr>
            <p:cNvPr id="107" name="曲折矢印 106">
              <a:extLst>
                <a:ext uri="{FF2B5EF4-FFF2-40B4-BE49-F238E27FC236}">
                  <a16:creationId xmlns:a16="http://schemas.microsoft.com/office/drawing/2014/main" id="{94FE22E5-EF3A-1B4C-BA82-F8899ED79F1A}"/>
                </a:ext>
              </a:extLst>
            </p:cNvPr>
            <p:cNvSpPr/>
            <p:nvPr/>
          </p:nvSpPr>
          <p:spPr bwMode="auto">
            <a:xfrm rot="5400000" flipV="1">
              <a:off x="2706822" y="716237"/>
              <a:ext cx="182911" cy="182910"/>
            </a:xfrm>
            <a:prstGeom prst="bentArrow">
              <a:avLst/>
            </a:prstGeom>
            <a:solidFill>
              <a:srgbClr val="CC9900">
                <a:lumMod val="60000"/>
                <a:lumOff val="40000"/>
                <a:alpha val="3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a:defRPr/>
              </a:pPr>
              <a:endParaRPr kumimoji="0" lang="ja-JP" altLang="en-US" sz="1100" kern="0">
                <a:solidFill>
                  <a:srgbClr val="000000"/>
                </a:solidFill>
                <a:ea typeface="ＭＳ Ｐゴシック"/>
              </a:endParaRPr>
            </a:p>
          </p:txBody>
        </p:sp>
        <p:sp>
          <p:nvSpPr>
            <p:cNvPr id="108" name="左矢印 107">
              <a:extLst>
                <a:ext uri="{FF2B5EF4-FFF2-40B4-BE49-F238E27FC236}">
                  <a16:creationId xmlns:a16="http://schemas.microsoft.com/office/drawing/2014/main" id="{47074E9A-B332-FB48-96FB-E42B317907AD}"/>
                </a:ext>
              </a:extLst>
            </p:cNvPr>
            <p:cNvSpPr/>
            <p:nvPr/>
          </p:nvSpPr>
          <p:spPr bwMode="auto">
            <a:xfrm rot="10800000" flipV="1">
              <a:off x="2934075" y="1049911"/>
              <a:ext cx="304852" cy="90901"/>
            </a:xfrm>
            <a:prstGeom prst="leftArrow">
              <a:avLst/>
            </a:prstGeom>
            <a:solidFill>
              <a:srgbClr val="CC9900">
                <a:lumMod val="60000"/>
                <a:lumOff val="40000"/>
                <a:alpha val="3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a:defRPr/>
              </a:pPr>
              <a:endParaRPr kumimoji="0" lang="en-US" altLang="ja-JP" sz="500" kern="0">
                <a:solidFill>
                  <a:srgbClr val="000000"/>
                </a:solidFill>
                <a:ea typeface="ＭＳ Ｐゴシック"/>
              </a:endParaRPr>
            </a:p>
          </p:txBody>
        </p:sp>
        <p:grpSp>
          <p:nvGrpSpPr>
            <p:cNvPr id="109" name="グループ化 108">
              <a:extLst>
                <a:ext uri="{FF2B5EF4-FFF2-40B4-BE49-F238E27FC236}">
                  <a16:creationId xmlns:a16="http://schemas.microsoft.com/office/drawing/2014/main" id="{93A6DC59-A01E-374A-BE17-17595F154A98}"/>
                </a:ext>
              </a:extLst>
            </p:cNvPr>
            <p:cNvGrpSpPr/>
            <p:nvPr/>
          </p:nvGrpSpPr>
          <p:grpSpPr>
            <a:xfrm>
              <a:off x="1793205" y="454626"/>
              <a:ext cx="515493" cy="2127197"/>
              <a:chOff x="1543217" y="74582"/>
              <a:chExt cx="817362" cy="2127197"/>
            </a:xfrm>
          </p:grpSpPr>
          <p:sp>
            <p:nvSpPr>
              <p:cNvPr id="119" name="正方形/長方形 118">
                <a:extLst>
                  <a:ext uri="{FF2B5EF4-FFF2-40B4-BE49-F238E27FC236}">
                    <a16:creationId xmlns:a16="http://schemas.microsoft.com/office/drawing/2014/main" id="{7DCA0C63-7BEE-D242-B59E-46185D081359}"/>
                  </a:ext>
                </a:extLst>
              </p:cNvPr>
              <p:cNvSpPr/>
              <p:nvPr/>
            </p:nvSpPr>
            <p:spPr>
              <a:xfrm>
                <a:off x="1633780" y="122352"/>
                <a:ext cx="648510" cy="1964239"/>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sp>
            <p:nvSpPr>
              <p:cNvPr id="120" name="正方形/長方形 119">
                <a:extLst>
                  <a:ext uri="{FF2B5EF4-FFF2-40B4-BE49-F238E27FC236}">
                    <a16:creationId xmlns:a16="http://schemas.microsoft.com/office/drawing/2014/main" id="{BB8AB187-1EAC-324A-9608-4DEE86F188AB}"/>
                  </a:ext>
                </a:extLst>
              </p:cNvPr>
              <p:cNvSpPr/>
              <p:nvPr/>
            </p:nvSpPr>
            <p:spPr>
              <a:xfrm>
                <a:off x="1543217" y="2024648"/>
                <a:ext cx="817362" cy="177131"/>
              </a:xfrm>
              <a:prstGeom prst="rect">
                <a:avLst/>
              </a:prstGeom>
              <a:solidFill>
                <a:srgbClr val="FFC000">
                  <a:lumMod val="40000"/>
                  <a:lumOff val="60000"/>
                </a:srgbClr>
              </a:solidFill>
              <a:ln w="38100" cap="flat" cmpd="sng" algn="ctr">
                <a:no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sp>
            <p:nvSpPr>
              <p:cNvPr id="121" name="正方形/長方形 120">
                <a:extLst>
                  <a:ext uri="{FF2B5EF4-FFF2-40B4-BE49-F238E27FC236}">
                    <a16:creationId xmlns:a16="http://schemas.microsoft.com/office/drawing/2014/main" id="{8E586C2D-3714-1A47-AB4B-B507D9546A68}"/>
                  </a:ext>
                </a:extLst>
              </p:cNvPr>
              <p:cNvSpPr/>
              <p:nvPr/>
            </p:nvSpPr>
            <p:spPr>
              <a:xfrm>
                <a:off x="1543217" y="74582"/>
                <a:ext cx="817362" cy="177131"/>
              </a:xfrm>
              <a:prstGeom prst="rect">
                <a:avLst/>
              </a:prstGeom>
              <a:solidFill>
                <a:srgbClr val="FFC000">
                  <a:lumMod val="40000"/>
                  <a:lumOff val="60000"/>
                </a:srgbClr>
              </a:solidFill>
              <a:ln w="38100" cap="flat" cmpd="sng" algn="ctr">
                <a:no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grpSp>
        <p:sp>
          <p:nvSpPr>
            <p:cNvPr id="110" name="Rectangle 181">
              <a:extLst>
                <a:ext uri="{FF2B5EF4-FFF2-40B4-BE49-F238E27FC236}">
                  <a16:creationId xmlns:a16="http://schemas.microsoft.com/office/drawing/2014/main" id="{BFBACDB2-08F0-E84A-9184-667717838C75}"/>
                </a:ext>
              </a:extLst>
            </p:cNvPr>
            <p:cNvSpPr>
              <a:spLocks noChangeArrowheads="1"/>
            </p:cNvSpPr>
            <p:nvPr/>
          </p:nvSpPr>
          <p:spPr bwMode="auto">
            <a:xfrm>
              <a:off x="1746368" y="619764"/>
              <a:ext cx="609166" cy="227755"/>
            </a:xfrm>
            <a:prstGeom prst="rect">
              <a:avLst/>
            </a:prstGeom>
            <a:noFill/>
            <a:ln w="9525">
              <a:noFill/>
              <a:miter lim="800000"/>
              <a:headEnd/>
              <a:tailEnd/>
            </a:ln>
          </p:spPr>
          <p:txBody>
            <a:bodyPr wrap="square">
              <a:spAutoFit/>
            </a:bodyPr>
            <a:lstStyle/>
            <a:p>
              <a:pPr marL="85725" indent="-85725" algn="ctr">
                <a:lnSpc>
                  <a:spcPct val="80000"/>
                </a:lnSpc>
                <a:spcBef>
                  <a:spcPct val="20000"/>
                </a:spcBef>
                <a:defRPr/>
              </a:pPr>
              <a:r>
                <a:rPr kumimoji="0" lang="en-US" altLang="ja-JP" sz="1100" b="1" kern="0">
                  <a:solidFill>
                    <a:prstClr val="black"/>
                  </a:solidFill>
                  <a:ea typeface="游ゴシック Light" panose="020B0300000000000000" pitchFamily="34" charset="-128"/>
                </a:rPr>
                <a:t>PBW</a:t>
              </a:r>
            </a:p>
          </p:txBody>
        </p:sp>
        <p:sp>
          <p:nvSpPr>
            <p:cNvPr id="111" name="Rectangle 181">
              <a:extLst>
                <a:ext uri="{FF2B5EF4-FFF2-40B4-BE49-F238E27FC236}">
                  <a16:creationId xmlns:a16="http://schemas.microsoft.com/office/drawing/2014/main" id="{F97CE1E6-397C-3642-9F17-4C870C32E944}"/>
                </a:ext>
              </a:extLst>
            </p:cNvPr>
            <p:cNvSpPr>
              <a:spLocks noChangeArrowheads="1"/>
            </p:cNvSpPr>
            <p:nvPr/>
          </p:nvSpPr>
          <p:spPr bwMode="auto">
            <a:xfrm>
              <a:off x="1498634" y="2486103"/>
              <a:ext cx="1713800" cy="227755"/>
            </a:xfrm>
            <a:prstGeom prst="rect">
              <a:avLst/>
            </a:prstGeom>
            <a:noFill/>
            <a:ln w="9525">
              <a:noFill/>
              <a:miter lim="800000"/>
              <a:headEnd/>
              <a:tailEnd/>
            </a:ln>
          </p:spPr>
          <p:txBody>
            <a:bodyPr wrap="square">
              <a:spAutoFit/>
            </a:bodyPr>
            <a:lstStyle/>
            <a:p>
              <a:pPr marL="85725" indent="-85725" algn="ctr">
                <a:lnSpc>
                  <a:spcPct val="80000"/>
                </a:lnSpc>
                <a:spcBef>
                  <a:spcPct val="20000"/>
                </a:spcBef>
                <a:defRPr/>
              </a:pPr>
              <a:r>
                <a:rPr kumimoji="0" lang="en-US" altLang="ja-JP" sz="1100" b="1" kern="0">
                  <a:solidFill>
                    <a:prstClr val="black"/>
                  </a:solidFill>
                  <a:ea typeface="游ゴシック Light" panose="020B0300000000000000" pitchFamily="34" charset="-128"/>
                </a:rPr>
                <a:t>Water or He cooling</a:t>
              </a:r>
            </a:p>
          </p:txBody>
        </p:sp>
        <p:sp>
          <p:nvSpPr>
            <p:cNvPr id="112" name="下矢印 111">
              <a:extLst>
                <a:ext uri="{FF2B5EF4-FFF2-40B4-BE49-F238E27FC236}">
                  <a16:creationId xmlns:a16="http://schemas.microsoft.com/office/drawing/2014/main" id="{EAFD66AF-BAE2-EA4C-B600-3EF5711DFB93}"/>
                </a:ext>
              </a:extLst>
            </p:cNvPr>
            <p:cNvSpPr/>
            <p:nvPr/>
          </p:nvSpPr>
          <p:spPr>
            <a:xfrm rot="10800000">
              <a:off x="1948259" y="2097170"/>
              <a:ext cx="226979" cy="393848"/>
            </a:xfrm>
            <a:prstGeom prst="downArrow">
              <a:avLst/>
            </a:prstGeom>
            <a:solidFill>
              <a:srgbClr val="00B0F0"/>
            </a:solidFill>
            <a:ln w="12700" cap="flat" cmpd="sng" algn="ctr">
              <a:solidFill>
                <a:srgbClr val="00B0F0"/>
              </a:solid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grpSp>
          <p:nvGrpSpPr>
            <p:cNvPr id="113" name="グループ化 112">
              <a:extLst>
                <a:ext uri="{FF2B5EF4-FFF2-40B4-BE49-F238E27FC236}">
                  <a16:creationId xmlns:a16="http://schemas.microsoft.com/office/drawing/2014/main" id="{CE624D1A-F9F7-0344-8352-B339F7793259}"/>
                </a:ext>
              </a:extLst>
            </p:cNvPr>
            <p:cNvGrpSpPr/>
            <p:nvPr/>
          </p:nvGrpSpPr>
          <p:grpSpPr>
            <a:xfrm>
              <a:off x="1987721" y="1022927"/>
              <a:ext cx="126460" cy="985737"/>
              <a:chOff x="459926" y="2140002"/>
              <a:chExt cx="126460" cy="985737"/>
            </a:xfrm>
          </p:grpSpPr>
          <p:cxnSp>
            <p:nvCxnSpPr>
              <p:cNvPr id="116" name="直線コネクタ 115">
                <a:extLst>
                  <a:ext uri="{FF2B5EF4-FFF2-40B4-BE49-F238E27FC236}">
                    <a16:creationId xmlns:a16="http://schemas.microsoft.com/office/drawing/2014/main" id="{09D4AC65-0FB8-E048-A845-E345DED3FED5}"/>
                  </a:ext>
                </a:extLst>
              </p:cNvPr>
              <p:cNvCxnSpPr/>
              <p:nvPr/>
            </p:nvCxnSpPr>
            <p:spPr>
              <a:xfrm>
                <a:off x="459926" y="2140002"/>
                <a:ext cx="0" cy="985737"/>
              </a:xfrm>
              <a:prstGeom prst="line">
                <a:avLst/>
              </a:prstGeom>
              <a:noFill/>
              <a:ln w="38100" cap="flat" cmpd="sng" algn="ctr">
                <a:solidFill>
                  <a:srgbClr val="4472C4"/>
                </a:solidFill>
                <a:prstDash val="solid"/>
                <a:miter lim="800000"/>
              </a:ln>
              <a:effectLst/>
            </p:spPr>
          </p:cxnSp>
          <p:cxnSp>
            <p:nvCxnSpPr>
              <p:cNvPr id="117" name="直線コネクタ 116">
                <a:extLst>
                  <a:ext uri="{FF2B5EF4-FFF2-40B4-BE49-F238E27FC236}">
                    <a16:creationId xmlns:a16="http://schemas.microsoft.com/office/drawing/2014/main" id="{431ED229-CAF1-A446-97E8-3898BE269763}"/>
                  </a:ext>
                </a:extLst>
              </p:cNvPr>
              <p:cNvCxnSpPr/>
              <p:nvPr/>
            </p:nvCxnSpPr>
            <p:spPr>
              <a:xfrm>
                <a:off x="586386" y="2140002"/>
                <a:ext cx="0" cy="985737"/>
              </a:xfrm>
              <a:prstGeom prst="line">
                <a:avLst/>
              </a:prstGeom>
              <a:noFill/>
              <a:ln w="38100" cap="flat" cmpd="sng" algn="ctr">
                <a:solidFill>
                  <a:srgbClr val="00B050"/>
                </a:solidFill>
                <a:prstDash val="solid"/>
                <a:miter lim="800000"/>
              </a:ln>
              <a:effectLst/>
            </p:spPr>
          </p:cxnSp>
          <p:cxnSp>
            <p:nvCxnSpPr>
              <p:cNvPr id="118" name="直線コネクタ 117">
                <a:extLst>
                  <a:ext uri="{FF2B5EF4-FFF2-40B4-BE49-F238E27FC236}">
                    <a16:creationId xmlns:a16="http://schemas.microsoft.com/office/drawing/2014/main" id="{E308C17B-0CFB-9B4A-A555-0D6B4ED0E0B2}"/>
                  </a:ext>
                </a:extLst>
              </p:cNvPr>
              <p:cNvCxnSpPr/>
              <p:nvPr/>
            </p:nvCxnSpPr>
            <p:spPr>
              <a:xfrm>
                <a:off x="523156" y="2140002"/>
                <a:ext cx="0" cy="985737"/>
              </a:xfrm>
              <a:prstGeom prst="line">
                <a:avLst/>
              </a:prstGeom>
              <a:noFill/>
              <a:ln w="38100" cap="flat" cmpd="sng" algn="ctr">
                <a:solidFill>
                  <a:srgbClr val="ED7D31">
                    <a:lumMod val="75000"/>
                  </a:srgbClr>
                </a:solidFill>
                <a:prstDash val="solid"/>
                <a:miter lim="800000"/>
              </a:ln>
              <a:effectLst/>
            </p:spPr>
          </p:cxnSp>
        </p:grpSp>
        <p:sp>
          <p:nvSpPr>
            <p:cNvPr id="114" name="Rectangle 181">
              <a:extLst>
                <a:ext uri="{FF2B5EF4-FFF2-40B4-BE49-F238E27FC236}">
                  <a16:creationId xmlns:a16="http://schemas.microsoft.com/office/drawing/2014/main" id="{BAD33BEE-0237-804C-9346-89000CD17A24}"/>
                </a:ext>
              </a:extLst>
            </p:cNvPr>
            <p:cNvSpPr>
              <a:spLocks noChangeArrowheads="1"/>
            </p:cNvSpPr>
            <p:nvPr/>
          </p:nvSpPr>
          <p:spPr bwMode="auto">
            <a:xfrm>
              <a:off x="86733" y="2005987"/>
              <a:ext cx="1727776" cy="732508"/>
            </a:xfrm>
            <a:prstGeom prst="rect">
              <a:avLst/>
            </a:prstGeom>
            <a:noFill/>
            <a:ln w="9525">
              <a:noFill/>
              <a:miter lim="800000"/>
              <a:headEnd/>
              <a:tailEnd/>
            </a:ln>
          </p:spPr>
          <p:txBody>
            <a:bodyPr wrap="square">
              <a:spAutoFit/>
            </a:bodyPr>
            <a:lstStyle/>
            <a:p>
              <a:pPr marL="85725" indent="-85725" algn="ctr">
                <a:lnSpc>
                  <a:spcPct val="80000"/>
                </a:lnSpc>
                <a:spcBef>
                  <a:spcPct val="20000"/>
                </a:spcBef>
                <a:defRPr/>
              </a:pPr>
              <a:r>
                <a:rPr kumimoji="0" lang="en-US" altLang="ja-JP" sz="1600" b="1" kern="0" dirty="0">
                  <a:solidFill>
                    <a:srgbClr val="FF0000"/>
                  </a:solidFill>
                  <a:ea typeface="游ゴシック Light" panose="020B0300000000000000" pitchFamily="34" charset="-128"/>
                </a:rPr>
                <a:t>Irradiation samples</a:t>
              </a:r>
            </a:p>
            <a:p>
              <a:pPr marL="85725" indent="-85725" algn="ctr">
                <a:lnSpc>
                  <a:spcPct val="80000"/>
                </a:lnSpc>
                <a:spcBef>
                  <a:spcPct val="20000"/>
                </a:spcBef>
                <a:defRPr/>
              </a:pPr>
              <a:r>
                <a:rPr kumimoji="0" lang="en-US" altLang="ja-JP" sz="1600" b="1" kern="0" dirty="0">
                  <a:solidFill>
                    <a:srgbClr val="FF0000"/>
                  </a:solidFill>
                  <a:ea typeface="游ゴシック Light" panose="020B0300000000000000" pitchFamily="34" charset="-128"/>
                </a:rPr>
                <a:t>(accelerators)</a:t>
              </a:r>
            </a:p>
          </p:txBody>
        </p:sp>
        <p:cxnSp>
          <p:nvCxnSpPr>
            <p:cNvPr id="115" name="直線矢印コネクタ 114">
              <a:extLst>
                <a:ext uri="{FF2B5EF4-FFF2-40B4-BE49-F238E27FC236}">
                  <a16:creationId xmlns:a16="http://schemas.microsoft.com/office/drawing/2014/main" id="{A5230A77-7039-2845-A652-F208D0717A07}"/>
                </a:ext>
              </a:extLst>
            </p:cNvPr>
            <p:cNvCxnSpPr>
              <a:cxnSpLocks/>
            </p:cNvCxnSpPr>
            <p:nvPr/>
          </p:nvCxnSpPr>
          <p:spPr>
            <a:xfrm flipV="1">
              <a:off x="1342260" y="1661004"/>
              <a:ext cx="702578" cy="347660"/>
            </a:xfrm>
            <a:prstGeom prst="straightConnector1">
              <a:avLst/>
            </a:prstGeom>
            <a:noFill/>
            <a:ln w="19050" cap="flat" cmpd="sng" algn="ctr">
              <a:solidFill>
                <a:srgbClr val="FF0000"/>
              </a:solidFill>
              <a:prstDash val="solid"/>
              <a:miter lim="800000"/>
              <a:tailEnd type="triangle"/>
            </a:ln>
            <a:effectLst/>
          </p:spPr>
        </p:cxnSp>
      </p:grpSp>
      <p:sp>
        <p:nvSpPr>
          <p:cNvPr id="122" name="AutoShape 34">
            <a:extLst>
              <a:ext uri="{FF2B5EF4-FFF2-40B4-BE49-F238E27FC236}">
                <a16:creationId xmlns:a16="http://schemas.microsoft.com/office/drawing/2014/main" id="{A2B2D733-CCED-7442-86B2-A32F30EE6E40}"/>
              </a:ext>
            </a:extLst>
          </p:cNvPr>
          <p:cNvSpPr>
            <a:spLocks noChangeAspect="1" noChangeArrowheads="1"/>
          </p:cNvSpPr>
          <p:nvPr/>
        </p:nvSpPr>
        <p:spPr bwMode="auto">
          <a:xfrm>
            <a:off x="1735319" y="1734756"/>
            <a:ext cx="2350894" cy="374938"/>
          </a:xfrm>
          <a:prstGeom prst="rightArrow">
            <a:avLst>
              <a:gd name="adj1" fmla="val 50000"/>
              <a:gd name="adj2" fmla="val 66591"/>
            </a:avLst>
          </a:prstGeom>
          <a:solidFill>
            <a:srgbClr val="FF99CC">
              <a:alpha val="75000"/>
            </a:srgbClr>
          </a:solidFill>
          <a:ln w="9525">
            <a:solidFill>
              <a:srgbClr val="FF0000"/>
            </a:solidFill>
            <a:miter lim="800000"/>
            <a:headEnd/>
            <a:tailEnd/>
          </a:ln>
          <a:effectLst>
            <a:outerShdw blurRad="63500" dist="38099" dir="2700000" algn="ctr" rotWithShape="0">
              <a:srgbClr val="000000">
                <a:alpha val="74998"/>
              </a:srgbClr>
            </a:outerShdw>
          </a:effectLst>
        </p:spPr>
        <p:txBody>
          <a:bodyPr wrap="none" anchor="ctr"/>
          <a:lstStyle/>
          <a:p>
            <a:pPr>
              <a:defRPr/>
            </a:pPr>
            <a:r>
              <a:rPr lang="en-US" altLang="ja-JP" sz="1200">
                <a:solidFill>
                  <a:srgbClr val="000000"/>
                </a:solidFill>
              </a:rPr>
              <a:t>Proton beam</a:t>
            </a:r>
            <a:endParaRPr lang="ja-JP" altLang="en-US" sz="1200">
              <a:solidFill>
                <a:srgbClr val="000000"/>
              </a:solidFill>
            </a:endParaRPr>
          </a:p>
        </p:txBody>
      </p:sp>
      <p:grpSp>
        <p:nvGrpSpPr>
          <p:cNvPr id="123" name="グループ化 122">
            <a:extLst>
              <a:ext uri="{FF2B5EF4-FFF2-40B4-BE49-F238E27FC236}">
                <a16:creationId xmlns:a16="http://schemas.microsoft.com/office/drawing/2014/main" id="{C7E8846D-1B77-4E4B-ACB1-6787A71A842B}"/>
              </a:ext>
            </a:extLst>
          </p:cNvPr>
          <p:cNvGrpSpPr/>
          <p:nvPr/>
        </p:nvGrpSpPr>
        <p:grpSpPr>
          <a:xfrm>
            <a:off x="6971935" y="3382967"/>
            <a:ext cx="3539070" cy="1092633"/>
            <a:chOff x="4706679" y="3181645"/>
            <a:chExt cx="3539070" cy="1092633"/>
          </a:xfrm>
        </p:grpSpPr>
        <p:sp>
          <p:nvSpPr>
            <p:cNvPr id="124" name="フリーフォーム 123">
              <a:extLst>
                <a:ext uri="{FF2B5EF4-FFF2-40B4-BE49-F238E27FC236}">
                  <a16:creationId xmlns:a16="http://schemas.microsoft.com/office/drawing/2014/main" id="{6437E755-3907-F64A-B754-681476668748}"/>
                </a:ext>
              </a:extLst>
            </p:cNvPr>
            <p:cNvSpPr/>
            <p:nvPr/>
          </p:nvSpPr>
          <p:spPr>
            <a:xfrm>
              <a:off x="4706679" y="3181645"/>
              <a:ext cx="758456" cy="1092633"/>
            </a:xfrm>
            <a:custGeom>
              <a:avLst/>
              <a:gdLst>
                <a:gd name="connsiteX0" fmla="*/ 425302 w 758456"/>
                <a:gd name="connsiteY0" fmla="*/ 15200 h 1092633"/>
                <a:gd name="connsiteX1" fmla="*/ 425302 w 758456"/>
                <a:gd name="connsiteY1" fmla="*/ 15200 h 1092633"/>
                <a:gd name="connsiteX2" fmla="*/ 326065 w 758456"/>
                <a:gd name="connsiteY2" fmla="*/ 50642 h 1092633"/>
                <a:gd name="connsiteX3" fmla="*/ 269358 w 758456"/>
                <a:gd name="connsiteY3" fmla="*/ 64819 h 1092633"/>
                <a:gd name="connsiteX4" fmla="*/ 241005 w 758456"/>
                <a:gd name="connsiteY4" fmla="*/ 78996 h 1092633"/>
                <a:gd name="connsiteX5" fmla="*/ 198474 w 758456"/>
                <a:gd name="connsiteY5" fmla="*/ 93172 h 1092633"/>
                <a:gd name="connsiteX6" fmla="*/ 177209 w 758456"/>
                <a:gd name="connsiteY6" fmla="*/ 107349 h 1092633"/>
                <a:gd name="connsiteX7" fmla="*/ 148856 w 758456"/>
                <a:gd name="connsiteY7" fmla="*/ 121526 h 1092633"/>
                <a:gd name="connsiteX8" fmla="*/ 106326 w 758456"/>
                <a:gd name="connsiteY8" fmla="*/ 164056 h 1092633"/>
                <a:gd name="connsiteX9" fmla="*/ 63795 w 758456"/>
                <a:gd name="connsiteY9" fmla="*/ 227852 h 1092633"/>
                <a:gd name="connsiteX10" fmla="*/ 49619 w 758456"/>
                <a:gd name="connsiteY10" fmla="*/ 249117 h 1092633"/>
                <a:gd name="connsiteX11" fmla="*/ 28354 w 758456"/>
                <a:gd name="connsiteY11" fmla="*/ 291647 h 1092633"/>
                <a:gd name="connsiteX12" fmla="*/ 7088 w 758456"/>
                <a:gd name="connsiteY12" fmla="*/ 383796 h 1092633"/>
                <a:gd name="connsiteX13" fmla="*/ 0 w 758456"/>
                <a:gd name="connsiteY13" fmla="*/ 412149 h 1092633"/>
                <a:gd name="connsiteX14" fmla="*/ 7088 w 758456"/>
                <a:gd name="connsiteY14" fmla="*/ 504298 h 1092633"/>
                <a:gd name="connsiteX15" fmla="*/ 21265 w 758456"/>
                <a:gd name="connsiteY15" fmla="*/ 539740 h 1092633"/>
                <a:gd name="connsiteX16" fmla="*/ 49619 w 758456"/>
                <a:gd name="connsiteY16" fmla="*/ 603535 h 1092633"/>
                <a:gd name="connsiteX17" fmla="*/ 56707 w 758456"/>
                <a:gd name="connsiteY17" fmla="*/ 624800 h 1092633"/>
                <a:gd name="connsiteX18" fmla="*/ 77972 w 758456"/>
                <a:gd name="connsiteY18" fmla="*/ 631889 h 1092633"/>
                <a:gd name="connsiteX19" fmla="*/ 92149 w 758456"/>
                <a:gd name="connsiteY19" fmla="*/ 674419 h 1092633"/>
                <a:gd name="connsiteX20" fmla="*/ 141768 w 758456"/>
                <a:gd name="connsiteY20" fmla="*/ 745303 h 1092633"/>
                <a:gd name="connsiteX21" fmla="*/ 155944 w 758456"/>
                <a:gd name="connsiteY21" fmla="*/ 766568 h 1092633"/>
                <a:gd name="connsiteX22" fmla="*/ 198474 w 758456"/>
                <a:gd name="connsiteY22" fmla="*/ 809098 h 1092633"/>
                <a:gd name="connsiteX23" fmla="*/ 212651 w 758456"/>
                <a:gd name="connsiteY23" fmla="*/ 830363 h 1092633"/>
                <a:gd name="connsiteX24" fmla="*/ 219740 w 758456"/>
                <a:gd name="connsiteY24" fmla="*/ 851628 h 1092633"/>
                <a:gd name="connsiteX25" fmla="*/ 241005 w 758456"/>
                <a:gd name="connsiteY25" fmla="*/ 865805 h 1092633"/>
                <a:gd name="connsiteX26" fmla="*/ 283535 w 758456"/>
                <a:gd name="connsiteY26" fmla="*/ 901247 h 1092633"/>
                <a:gd name="connsiteX27" fmla="*/ 326065 w 758456"/>
                <a:gd name="connsiteY27" fmla="*/ 929600 h 1092633"/>
                <a:gd name="connsiteX28" fmla="*/ 347330 w 758456"/>
                <a:gd name="connsiteY28" fmla="*/ 950866 h 1092633"/>
                <a:gd name="connsiteX29" fmla="*/ 389861 w 758456"/>
                <a:gd name="connsiteY29" fmla="*/ 979219 h 1092633"/>
                <a:gd name="connsiteX30" fmla="*/ 432391 w 758456"/>
                <a:gd name="connsiteY30" fmla="*/ 1007572 h 1092633"/>
                <a:gd name="connsiteX31" fmla="*/ 453656 w 758456"/>
                <a:gd name="connsiteY31" fmla="*/ 1021749 h 1092633"/>
                <a:gd name="connsiteX32" fmla="*/ 474921 w 758456"/>
                <a:gd name="connsiteY32" fmla="*/ 1028838 h 1092633"/>
                <a:gd name="connsiteX33" fmla="*/ 545805 w 758456"/>
                <a:gd name="connsiteY33" fmla="*/ 1071368 h 1092633"/>
                <a:gd name="connsiteX34" fmla="*/ 595423 w 758456"/>
                <a:gd name="connsiteY34" fmla="*/ 1085545 h 1092633"/>
                <a:gd name="connsiteX35" fmla="*/ 616688 w 758456"/>
                <a:gd name="connsiteY35" fmla="*/ 1092633 h 1092633"/>
                <a:gd name="connsiteX36" fmla="*/ 715926 w 758456"/>
                <a:gd name="connsiteY36" fmla="*/ 1085545 h 1092633"/>
                <a:gd name="connsiteX37" fmla="*/ 737191 w 758456"/>
                <a:gd name="connsiteY37" fmla="*/ 1071368 h 1092633"/>
                <a:gd name="connsiteX38" fmla="*/ 751368 w 758456"/>
                <a:gd name="connsiteY38" fmla="*/ 1028838 h 1092633"/>
                <a:gd name="connsiteX39" fmla="*/ 758456 w 758456"/>
                <a:gd name="connsiteY39" fmla="*/ 1007572 h 1092633"/>
                <a:gd name="connsiteX40" fmla="*/ 744279 w 758456"/>
                <a:gd name="connsiteY40" fmla="*/ 894159 h 1092633"/>
                <a:gd name="connsiteX41" fmla="*/ 737191 w 758456"/>
                <a:gd name="connsiteY41" fmla="*/ 872893 h 1092633"/>
                <a:gd name="connsiteX42" fmla="*/ 701749 w 758456"/>
                <a:gd name="connsiteY42" fmla="*/ 823275 h 1092633"/>
                <a:gd name="connsiteX43" fmla="*/ 687572 w 758456"/>
                <a:gd name="connsiteY43" fmla="*/ 802010 h 1092633"/>
                <a:gd name="connsiteX44" fmla="*/ 673395 w 758456"/>
                <a:gd name="connsiteY44" fmla="*/ 773656 h 1092633"/>
                <a:gd name="connsiteX45" fmla="*/ 645042 w 758456"/>
                <a:gd name="connsiteY45" fmla="*/ 752391 h 1092633"/>
                <a:gd name="connsiteX46" fmla="*/ 602512 w 758456"/>
                <a:gd name="connsiteY46" fmla="*/ 702772 h 1092633"/>
                <a:gd name="connsiteX47" fmla="*/ 559981 w 758456"/>
                <a:gd name="connsiteY47" fmla="*/ 674419 h 1092633"/>
                <a:gd name="connsiteX48" fmla="*/ 503274 w 758456"/>
                <a:gd name="connsiteY48" fmla="*/ 624800 h 1092633"/>
                <a:gd name="connsiteX49" fmla="*/ 460744 w 758456"/>
                <a:gd name="connsiteY49" fmla="*/ 596447 h 1092633"/>
                <a:gd name="connsiteX50" fmla="*/ 439479 w 758456"/>
                <a:gd name="connsiteY50" fmla="*/ 589359 h 1092633"/>
                <a:gd name="connsiteX51" fmla="*/ 425302 w 758456"/>
                <a:gd name="connsiteY51" fmla="*/ 568093 h 1092633"/>
                <a:gd name="connsiteX52" fmla="*/ 396949 w 758456"/>
                <a:gd name="connsiteY52" fmla="*/ 546828 h 1092633"/>
                <a:gd name="connsiteX53" fmla="*/ 382772 w 758456"/>
                <a:gd name="connsiteY53" fmla="*/ 504298 h 1092633"/>
                <a:gd name="connsiteX54" fmla="*/ 375684 w 758456"/>
                <a:gd name="connsiteY54" fmla="*/ 483033 h 1092633"/>
                <a:gd name="connsiteX55" fmla="*/ 361507 w 758456"/>
                <a:gd name="connsiteY55" fmla="*/ 419238 h 1092633"/>
                <a:gd name="connsiteX56" fmla="*/ 382772 w 758456"/>
                <a:gd name="connsiteY56" fmla="*/ 312912 h 1092633"/>
                <a:gd name="connsiteX57" fmla="*/ 425302 w 758456"/>
                <a:gd name="connsiteY57" fmla="*/ 270382 h 1092633"/>
                <a:gd name="connsiteX58" fmla="*/ 446568 w 758456"/>
                <a:gd name="connsiteY58" fmla="*/ 249117 h 1092633"/>
                <a:gd name="connsiteX59" fmla="*/ 496186 w 758456"/>
                <a:gd name="connsiteY59" fmla="*/ 227852 h 1092633"/>
                <a:gd name="connsiteX60" fmla="*/ 538716 w 758456"/>
                <a:gd name="connsiteY60" fmla="*/ 206586 h 1092633"/>
                <a:gd name="connsiteX61" fmla="*/ 588335 w 758456"/>
                <a:gd name="connsiteY61" fmla="*/ 185321 h 1092633"/>
                <a:gd name="connsiteX62" fmla="*/ 609600 w 758456"/>
                <a:gd name="connsiteY62" fmla="*/ 164056 h 1092633"/>
                <a:gd name="connsiteX63" fmla="*/ 630865 w 758456"/>
                <a:gd name="connsiteY63" fmla="*/ 149879 h 1092633"/>
                <a:gd name="connsiteX64" fmla="*/ 659219 w 758456"/>
                <a:gd name="connsiteY64" fmla="*/ 107349 h 1092633"/>
                <a:gd name="connsiteX65" fmla="*/ 652130 w 758456"/>
                <a:gd name="connsiteY65" fmla="*/ 50642 h 1092633"/>
                <a:gd name="connsiteX66" fmla="*/ 623777 w 758456"/>
                <a:gd name="connsiteY66" fmla="*/ 36466 h 1092633"/>
                <a:gd name="connsiteX67" fmla="*/ 602512 w 758456"/>
                <a:gd name="connsiteY67" fmla="*/ 22289 h 1092633"/>
                <a:gd name="connsiteX68" fmla="*/ 559981 w 758456"/>
                <a:gd name="connsiteY68" fmla="*/ 8112 h 1092633"/>
                <a:gd name="connsiteX69" fmla="*/ 425302 w 758456"/>
                <a:gd name="connsiteY69" fmla="*/ 15200 h 109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8456" h="1092633">
                  <a:moveTo>
                    <a:pt x="425302" y="15200"/>
                  </a:moveTo>
                  <a:lnTo>
                    <a:pt x="425302" y="15200"/>
                  </a:lnTo>
                  <a:cubicBezTo>
                    <a:pt x="334289" y="55651"/>
                    <a:pt x="392718" y="35261"/>
                    <a:pt x="326065" y="50642"/>
                  </a:cubicBezTo>
                  <a:cubicBezTo>
                    <a:pt x="307080" y="55023"/>
                    <a:pt x="269358" y="64819"/>
                    <a:pt x="269358" y="64819"/>
                  </a:cubicBezTo>
                  <a:cubicBezTo>
                    <a:pt x="259907" y="69545"/>
                    <a:pt x="250816" y="75072"/>
                    <a:pt x="241005" y="78996"/>
                  </a:cubicBezTo>
                  <a:cubicBezTo>
                    <a:pt x="227130" y="84546"/>
                    <a:pt x="198474" y="93172"/>
                    <a:pt x="198474" y="93172"/>
                  </a:cubicBezTo>
                  <a:cubicBezTo>
                    <a:pt x="191386" y="97898"/>
                    <a:pt x="184606" y="103122"/>
                    <a:pt x="177209" y="107349"/>
                  </a:cubicBezTo>
                  <a:cubicBezTo>
                    <a:pt x="168035" y="112592"/>
                    <a:pt x="157107" y="114925"/>
                    <a:pt x="148856" y="121526"/>
                  </a:cubicBezTo>
                  <a:cubicBezTo>
                    <a:pt x="133201" y="134050"/>
                    <a:pt x="117447" y="147374"/>
                    <a:pt x="106326" y="164056"/>
                  </a:cubicBezTo>
                  <a:lnTo>
                    <a:pt x="63795" y="227852"/>
                  </a:lnTo>
                  <a:cubicBezTo>
                    <a:pt x="59070" y="234940"/>
                    <a:pt x="52313" y="241035"/>
                    <a:pt x="49619" y="249117"/>
                  </a:cubicBezTo>
                  <a:cubicBezTo>
                    <a:pt x="39836" y="278464"/>
                    <a:pt x="46674" y="264165"/>
                    <a:pt x="28354" y="291647"/>
                  </a:cubicBezTo>
                  <a:cubicBezTo>
                    <a:pt x="17443" y="346198"/>
                    <a:pt x="24188" y="315395"/>
                    <a:pt x="7088" y="383796"/>
                  </a:cubicBezTo>
                  <a:lnTo>
                    <a:pt x="0" y="412149"/>
                  </a:lnTo>
                  <a:cubicBezTo>
                    <a:pt x="2363" y="442865"/>
                    <a:pt x="2023" y="473910"/>
                    <a:pt x="7088" y="504298"/>
                  </a:cubicBezTo>
                  <a:cubicBezTo>
                    <a:pt x="9180" y="516849"/>
                    <a:pt x="16917" y="527782"/>
                    <a:pt x="21265" y="539740"/>
                  </a:cubicBezTo>
                  <a:cubicBezTo>
                    <a:pt x="41510" y="595413"/>
                    <a:pt x="25229" y="566951"/>
                    <a:pt x="49619" y="603535"/>
                  </a:cubicBezTo>
                  <a:cubicBezTo>
                    <a:pt x="51982" y="610623"/>
                    <a:pt x="51424" y="619517"/>
                    <a:pt x="56707" y="624800"/>
                  </a:cubicBezTo>
                  <a:cubicBezTo>
                    <a:pt x="61990" y="630083"/>
                    <a:pt x="73629" y="625809"/>
                    <a:pt x="77972" y="631889"/>
                  </a:cubicBezTo>
                  <a:cubicBezTo>
                    <a:pt x="86658" y="644049"/>
                    <a:pt x="83183" y="662464"/>
                    <a:pt x="92149" y="674419"/>
                  </a:cubicBezTo>
                  <a:cubicBezTo>
                    <a:pt x="123634" y="716398"/>
                    <a:pt x="106866" y="692949"/>
                    <a:pt x="141768" y="745303"/>
                  </a:cubicBezTo>
                  <a:cubicBezTo>
                    <a:pt x="146493" y="752391"/>
                    <a:pt x="149920" y="760544"/>
                    <a:pt x="155944" y="766568"/>
                  </a:cubicBezTo>
                  <a:cubicBezTo>
                    <a:pt x="170121" y="780745"/>
                    <a:pt x="187353" y="792416"/>
                    <a:pt x="198474" y="809098"/>
                  </a:cubicBezTo>
                  <a:cubicBezTo>
                    <a:pt x="203200" y="816186"/>
                    <a:pt x="208841" y="822743"/>
                    <a:pt x="212651" y="830363"/>
                  </a:cubicBezTo>
                  <a:cubicBezTo>
                    <a:pt x="215993" y="837046"/>
                    <a:pt x="215072" y="845794"/>
                    <a:pt x="219740" y="851628"/>
                  </a:cubicBezTo>
                  <a:cubicBezTo>
                    <a:pt x="225062" y="858280"/>
                    <a:pt x="234460" y="860351"/>
                    <a:pt x="241005" y="865805"/>
                  </a:cubicBezTo>
                  <a:cubicBezTo>
                    <a:pt x="295583" y="911287"/>
                    <a:pt x="230738" y="866048"/>
                    <a:pt x="283535" y="901247"/>
                  </a:cubicBezTo>
                  <a:cubicBezTo>
                    <a:pt x="314202" y="947246"/>
                    <a:pt x="276770" y="901431"/>
                    <a:pt x="326065" y="929600"/>
                  </a:cubicBezTo>
                  <a:cubicBezTo>
                    <a:pt x="334769" y="934574"/>
                    <a:pt x="339417" y="944711"/>
                    <a:pt x="347330" y="950866"/>
                  </a:cubicBezTo>
                  <a:cubicBezTo>
                    <a:pt x="360779" y="961327"/>
                    <a:pt x="375684" y="969768"/>
                    <a:pt x="389861" y="979219"/>
                  </a:cubicBezTo>
                  <a:lnTo>
                    <a:pt x="432391" y="1007572"/>
                  </a:lnTo>
                  <a:cubicBezTo>
                    <a:pt x="439479" y="1012298"/>
                    <a:pt x="445574" y="1019055"/>
                    <a:pt x="453656" y="1021749"/>
                  </a:cubicBezTo>
                  <a:cubicBezTo>
                    <a:pt x="460744" y="1024112"/>
                    <a:pt x="468389" y="1025209"/>
                    <a:pt x="474921" y="1028838"/>
                  </a:cubicBezTo>
                  <a:cubicBezTo>
                    <a:pt x="531603" y="1060328"/>
                    <a:pt x="498888" y="1051261"/>
                    <a:pt x="545805" y="1071368"/>
                  </a:cubicBezTo>
                  <a:cubicBezTo>
                    <a:pt x="562793" y="1078649"/>
                    <a:pt x="577448" y="1080409"/>
                    <a:pt x="595423" y="1085545"/>
                  </a:cubicBezTo>
                  <a:cubicBezTo>
                    <a:pt x="602607" y="1087598"/>
                    <a:pt x="609600" y="1090270"/>
                    <a:pt x="616688" y="1092633"/>
                  </a:cubicBezTo>
                  <a:cubicBezTo>
                    <a:pt x="649767" y="1090270"/>
                    <a:pt x="683267" y="1091308"/>
                    <a:pt x="715926" y="1085545"/>
                  </a:cubicBezTo>
                  <a:cubicBezTo>
                    <a:pt x="724316" y="1084065"/>
                    <a:pt x="732676" y="1078592"/>
                    <a:pt x="737191" y="1071368"/>
                  </a:cubicBezTo>
                  <a:cubicBezTo>
                    <a:pt x="745111" y="1058696"/>
                    <a:pt x="746642" y="1043015"/>
                    <a:pt x="751368" y="1028838"/>
                  </a:cubicBezTo>
                  <a:lnTo>
                    <a:pt x="758456" y="1007572"/>
                  </a:lnTo>
                  <a:cubicBezTo>
                    <a:pt x="752960" y="941622"/>
                    <a:pt x="757447" y="940246"/>
                    <a:pt x="744279" y="894159"/>
                  </a:cubicBezTo>
                  <a:cubicBezTo>
                    <a:pt x="742226" y="886974"/>
                    <a:pt x="740134" y="879761"/>
                    <a:pt x="737191" y="872893"/>
                  </a:cubicBezTo>
                  <a:cubicBezTo>
                    <a:pt x="718676" y="829690"/>
                    <a:pt x="730348" y="857594"/>
                    <a:pt x="701749" y="823275"/>
                  </a:cubicBezTo>
                  <a:cubicBezTo>
                    <a:pt x="696295" y="816730"/>
                    <a:pt x="691799" y="809407"/>
                    <a:pt x="687572" y="802010"/>
                  </a:cubicBezTo>
                  <a:cubicBezTo>
                    <a:pt x="682329" y="792835"/>
                    <a:pt x="680272" y="781679"/>
                    <a:pt x="673395" y="773656"/>
                  </a:cubicBezTo>
                  <a:cubicBezTo>
                    <a:pt x="665707" y="764686"/>
                    <a:pt x="653396" y="760745"/>
                    <a:pt x="645042" y="752391"/>
                  </a:cubicBezTo>
                  <a:cubicBezTo>
                    <a:pt x="611757" y="719106"/>
                    <a:pt x="637226" y="729772"/>
                    <a:pt x="602512" y="702772"/>
                  </a:cubicBezTo>
                  <a:cubicBezTo>
                    <a:pt x="589063" y="692311"/>
                    <a:pt x="572029" y="686467"/>
                    <a:pt x="559981" y="674419"/>
                  </a:cubicBezTo>
                  <a:cubicBezTo>
                    <a:pt x="530639" y="645077"/>
                    <a:pt x="535811" y="647576"/>
                    <a:pt x="503274" y="624800"/>
                  </a:cubicBezTo>
                  <a:cubicBezTo>
                    <a:pt x="489316" y="615029"/>
                    <a:pt x="476908" y="601835"/>
                    <a:pt x="460744" y="596447"/>
                  </a:cubicBezTo>
                  <a:lnTo>
                    <a:pt x="439479" y="589359"/>
                  </a:lnTo>
                  <a:cubicBezTo>
                    <a:pt x="434753" y="582270"/>
                    <a:pt x="431326" y="574117"/>
                    <a:pt x="425302" y="568093"/>
                  </a:cubicBezTo>
                  <a:cubicBezTo>
                    <a:pt x="416948" y="559739"/>
                    <a:pt x="403502" y="556658"/>
                    <a:pt x="396949" y="546828"/>
                  </a:cubicBezTo>
                  <a:cubicBezTo>
                    <a:pt x="388660" y="534394"/>
                    <a:pt x="387498" y="518475"/>
                    <a:pt x="382772" y="504298"/>
                  </a:cubicBezTo>
                  <a:cubicBezTo>
                    <a:pt x="380409" y="497210"/>
                    <a:pt x="377496" y="490282"/>
                    <a:pt x="375684" y="483033"/>
                  </a:cubicBezTo>
                  <a:cubicBezTo>
                    <a:pt x="365673" y="442991"/>
                    <a:pt x="370506" y="464232"/>
                    <a:pt x="361507" y="419238"/>
                  </a:cubicBezTo>
                  <a:cubicBezTo>
                    <a:pt x="362749" y="408057"/>
                    <a:pt x="367064" y="328620"/>
                    <a:pt x="382772" y="312912"/>
                  </a:cubicBezTo>
                  <a:lnTo>
                    <a:pt x="425302" y="270382"/>
                  </a:lnTo>
                  <a:cubicBezTo>
                    <a:pt x="432391" y="263294"/>
                    <a:pt x="437602" y="253600"/>
                    <a:pt x="446568" y="249117"/>
                  </a:cubicBezTo>
                  <a:cubicBezTo>
                    <a:pt x="481604" y="231598"/>
                    <a:pt x="464897" y="238281"/>
                    <a:pt x="496186" y="227852"/>
                  </a:cubicBezTo>
                  <a:cubicBezTo>
                    <a:pt x="557119" y="187229"/>
                    <a:pt x="480030" y="235929"/>
                    <a:pt x="538716" y="206586"/>
                  </a:cubicBezTo>
                  <a:cubicBezTo>
                    <a:pt x="587666" y="182111"/>
                    <a:pt x="529327" y="200074"/>
                    <a:pt x="588335" y="185321"/>
                  </a:cubicBezTo>
                  <a:cubicBezTo>
                    <a:pt x="595423" y="178233"/>
                    <a:pt x="601899" y="170474"/>
                    <a:pt x="609600" y="164056"/>
                  </a:cubicBezTo>
                  <a:cubicBezTo>
                    <a:pt x="616145" y="158602"/>
                    <a:pt x="625255" y="156290"/>
                    <a:pt x="630865" y="149879"/>
                  </a:cubicBezTo>
                  <a:cubicBezTo>
                    <a:pt x="642085" y="137056"/>
                    <a:pt x="659219" y="107349"/>
                    <a:pt x="659219" y="107349"/>
                  </a:cubicBezTo>
                  <a:cubicBezTo>
                    <a:pt x="656856" y="88447"/>
                    <a:pt x="660649" y="67680"/>
                    <a:pt x="652130" y="50642"/>
                  </a:cubicBezTo>
                  <a:cubicBezTo>
                    <a:pt x="647404" y="41191"/>
                    <a:pt x="632951" y="41708"/>
                    <a:pt x="623777" y="36466"/>
                  </a:cubicBezTo>
                  <a:cubicBezTo>
                    <a:pt x="616380" y="32239"/>
                    <a:pt x="610297" y="25749"/>
                    <a:pt x="602512" y="22289"/>
                  </a:cubicBezTo>
                  <a:cubicBezTo>
                    <a:pt x="588856" y="16220"/>
                    <a:pt x="574158" y="12838"/>
                    <a:pt x="559981" y="8112"/>
                  </a:cubicBezTo>
                  <a:cubicBezTo>
                    <a:pt x="496129" y="-13172"/>
                    <a:pt x="447748" y="14019"/>
                    <a:pt x="425302" y="15200"/>
                  </a:cubicBezTo>
                  <a:close/>
                </a:path>
              </a:pathLst>
            </a:custGeom>
            <a:noFill/>
            <a:ln w="38100" cap="flat" cmpd="sng" algn="ctr">
              <a:solidFill>
                <a:srgbClr val="FF40FF"/>
              </a:solidFill>
              <a:prstDash val="sysDash"/>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sp>
          <p:nvSpPr>
            <p:cNvPr id="125" name="テキスト ボックス 124">
              <a:extLst>
                <a:ext uri="{FF2B5EF4-FFF2-40B4-BE49-F238E27FC236}">
                  <a16:creationId xmlns:a16="http://schemas.microsoft.com/office/drawing/2014/main" id="{B8825793-9E9B-0748-BE0B-90D6190615D1}"/>
                </a:ext>
              </a:extLst>
            </p:cNvPr>
            <p:cNvSpPr txBox="1"/>
            <p:nvPr/>
          </p:nvSpPr>
          <p:spPr>
            <a:xfrm>
              <a:off x="6654978" y="3399568"/>
              <a:ext cx="1590771" cy="523220"/>
            </a:xfrm>
            <a:prstGeom prst="rect">
              <a:avLst/>
            </a:prstGeom>
            <a:noFill/>
            <a:ln w="12700">
              <a:solidFill>
                <a:srgbClr val="FF40FF"/>
              </a:solidFill>
            </a:ln>
          </p:spPr>
          <p:txBody>
            <a:bodyPr wrap="square" rtlCol="0">
              <a:spAutoFit/>
            </a:bodyPr>
            <a:lstStyle/>
            <a:p>
              <a:pPr algn="ctr">
                <a:defRPr/>
              </a:pPr>
              <a:r>
                <a:rPr kumimoji="0" lang="en-US" altLang="ja-JP" sz="1400" kern="0">
                  <a:solidFill>
                    <a:prstClr val="black"/>
                  </a:solidFill>
                  <a:ea typeface="游ゴシック" panose="020B0400000000000000" pitchFamily="34" charset="-128"/>
                </a:rPr>
                <a:t>Eliminate BT-line to TEF-P</a:t>
              </a:r>
              <a:endParaRPr kumimoji="0" lang="en-US" altLang="ja-JP" sz="1200" kern="0">
                <a:solidFill>
                  <a:prstClr val="black"/>
                </a:solidFill>
                <a:ea typeface="游ゴシック" panose="020B0400000000000000" pitchFamily="34" charset="-128"/>
              </a:endParaRPr>
            </a:p>
          </p:txBody>
        </p:sp>
        <p:cxnSp>
          <p:nvCxnSpPr>
            <p:cNvPr id="126" name="直線矢印コネクタ 125">
              <a:extLst>
                <a:ext uri="{FF2B5EF4-FFF2-40B4-BE49-F238E27FC236}">
                  <a16:creationId xmlns:a16="http://schemas.microsoft.com/office/drawing/2014/main" id="{9A621E4A-07B0-D546-896B-F66785D4D24F}"/>
                </a:ext>
              </a:extLst>
            </p:cNvPr>
            <p:cNvCxnSpPr>
              <a:cxnSpLocks/>
              <a:stCxn id="125" idx="1"/>
              <a:endCxn id="124" idx="61"/>
            </p:cNvCxnSpPr>
            <p:nvPr/>
          </p:nvCxnSpPr>
          <p:spPr>
            <a:xfrm flipH="1" flipV="1">
              <a:off x="5295014" y="3366966"/>
              <a:ext cx="1359964" cy="294212"/>
            </a:xfrm>
            <a:prstGeom prst="straightConnector1">
              <a:avLst/>
            </a:prstGeom>
            <a:noFill/>
            <a:ln w="19050" cap="flat" cmpd="sng" algn="ctr">
              <a:solidFill>
                <a:srgbClr val="FF40FF"/>
              </a:solidFill>
              <a:prstDash val="solid"/>
              <a:miter lim="800000"/>
              <a:tailEnd type="triangle"/>
            </a:ln>
            <a:effectLst/>
          </p:spPr>
        </p:cxnSp>
      </p:grpSp>
      <p:grpSp>
        <p:nvGrpSpPr>
          <p:cNvPr id="127" name="グループ化 126">
            <a:extLst>
              <a:ext uri="{FF2B5EF4-FFF2-40B4-BE49-F238E27FC236}">
                <a16:creationId xmlns:a16="http://schemas.microsoft.com/office/drawing/2014/main" id="{ACC35CE1-7354-BD4A-A0AA-725DB60E371D}"/>
              </a:ext>
            </a:extLst>
          </p:cNvPr>
          <p:cNvGrpSpPr/>
          <p:nvPr/>
        </p:nvGrpSpPr>
        <p:grpSpPr>
          <a:xfrm>
            <a:off x="4087304" y="860944"/>
            <a:ext cx="4860687" cy="289310"/>
            <a:chOff x="2707912" y="407236"/>
            <a:chExt cx="4860687" cy="289310"/>
          </a:xfrm>
        </p:grpSpPr>
        <p:grpSp>
          <p:nvGrpSpPr>
            <p:cNvPr id="128" name="グループ化 127">
              <a:extLst>
                <a:ext uri="{FF2B5EF4-FFF2-40B4-BE49-F238E27FC236}">
                  <a16:creationId xmlns:a16="http://schemas.microsoft.com/office/drawing/2014/main" id="{BAB5326E-CAD7-BC41-8DA9-A190301DE8DE}"/>
                </a:ext>
              </a:extLst>
            </p:cNvPr>
            <p:cNvGrpSpPr/>
            <p:nvPr/>
          </p:nvGrpSpPr>
          <p:grpSpPr>
            <a:xfrm rot="5400000">
              <a:off x="3137551" y="52300"/>
              <a:ext cx="126460" cy="985737"/>
              <a:chOff x="459926" y="2140002"/>
              <a:chExt cx="126460" cy="985737"/>
            </a:xfrm>
          </p:grpSpPr>
          <p:cxnSp>
            <p:nvCxnSpPr>
              <p:cNvPr id="130" name="直線コネクタ 129">
                <a:extLst>
                  <a:ext uri="{FF2B5EF4-FFF2-40B4-BE49-F238E27FC236}">
                    <a16:creationId xmlns:a16="http://schemas.microsoft.com/office/drawing/2014/main" id="{628AC85D-317B-BA4D-9E5D-927F9878BB12}"/>
                  </a:ext>
                </a:extLst>
              </p:cNvPr>
              <p:cNvCxnSpPr/>
              <p:nvPr/>
            </p:nvCxnSpPr>
            <p:spPr>
              <a:xfrm>
                <a:off x="459926" y="2140002"/>
                <a:ext cx="0" cy="985737"/>
              </a:xfrm>
              <a:prstGeom prst="line">
                <a:avLst/>
              </a:prstGeom>
              <a:noFill/>
              <a:ln w="38100" cap="flat" cmpd="sng" algn="ctr">
                <a:solidFill>
                  <a:srgbClr val="4472C4"/>
                </a:solidFill>
                <a:prstDash val="solid"/>
                <a:miter lim="800000"/>
              </a:ln>
              <a:effectLst/>
            </p:spPr>
          </p:cxnSp>
          <p:cxnSp>
            <p:nvCxnSpPr>
              <p:cNvPr id="131" name="直線コネクタ 130">
                <a:extLst>
                  <a:ext uri="{FF2B5EF4-FFF2-40B4-BE49-F238E27FC236}">
                    <a16:creationId xmlns:a16="http://schemas.microsoft.com/office/drawing/2014/main" id="{88E91218-B0C1-D248-AEDB-61C6198D9176}"/>
                  </a:ext>
                </a:extLst>
              </p:cNvPr>
              <p:cNvCxnSpPr/>
              <p:nvPr/>
            </p:nvCxnSpPr>
            <p:spPr>
              <a:xfrm>
                <a:off x="586386" y="2140002"/>
                <a:ext cx="0" cy="985737"/>
              </a:xfrm>
              <a:prstGeom prst="line">
                <a:avLst/>
              </a:prstGeom>
              <a:noFill/>
              <a:ln w="38100" cap="flat" cmpd="sng" algn="ctr">
                <a:solidFill>
                  <a:srgbClr val="00B050"/>
                </a:solidFill>
                <a:prstDash val="solid"/>
                <a:miter lim="800000"/>
              </a:ln>
              <a:effectLst/>
            </p:spPr>
          </p:cxnSp>
          <p:cxnSp>
            <p:nvCxnSpPr>
              <p:cNvPr id="132" name="直線コネクタ 131">
                <a:extLst>
                  <a:ext uri="{FF2B5EF4-FFF2-40B4-BE49-F238E27FC236}">
                    <a16:creationId xmlns:a16="http://schemas.microsoft.com/office/drawing/2014/main" id="{6AC22710-BDC5-B847-A8C1-C68ECA22C673}"/>
                  </a:ext>
                </a:extLst>
              </p:cNvPr>
              <p:cNvCxnSpPr/>
              <p:nvPr/>
            </p:nvCxnSpPr>
            <p:spPr>
              <a:xfrm>
                <a:off x="523156" y="2140002"/>
                <a:ext cx="0" cy="985737"/>
              </a:xfrm>
              <a:prstGeom prst="line">
                <a:avLst/>
              </a:prstGeom>
              <a:noFill/>
              <a:ln w="38100" cap="flat" cmpd="sng" algn="ctr">
                <a:solidFill>
                  <a:srgbClr val="ED7D31">
                    <a:lumMod val="75000"/>
                  </a:srgbClr>
                </a:solidFill>
                <a:prstDash val="solid"/>
                <a:miter lim="800000"/>
              </a:ln>
              <a:effectLst/>
            </p:spPr>
          </p:cxnSp>
        </p:grpSp>
        <p:sp>
          <p:nvSpPr>
            <p:cNvPr id="129" name="Rectangle 181">
              <a:extLst>
                <a:ext uri="{FF2B5EF4-FFF2-40B4-BE49-F238E27FC236}">
                  <a16:creationId xmlns:a16="http://schemas.microsoft.com/office/drawing/2014/main" id="{5975E22B-A716-BC45-B694-C9EDAE058A73}"/>
                </a:ext>
              </a:extLst>
            </p:cNvPr>
            <p:cNvSpPr>
              <a:spLocks noChangeArrowheads="1"/>
            </p:cNvSpPr>
            <p:nvPr/>
          </p:nvSpPr>
          <p:spPr bwMode="auto">
            <a:xfrm>
              <a:off x="3622592" y="407236"/>
              <a:ext cx="3946007" cy="289310"/>
            </a:xfrm>
            <a:prstGeom prst="rect">
              <a:avLst/>
            </a:prstGeom>
            <a:noFill/>
            <a:ln w="9525">
              <a:noFill/>
              <a:miter lim="800000"/>
              <a:headEnd/>
              <a:tailEnd/>
            </a:ln>
          </p:spPr>
          <p:txBody>
            <a:bodyPr wrap="square">
              <a:spAutoFit/>
            </a:bodyPr>
            <a:lstStyle/>
            <a:p>
              <a:pPr marL="85725" indent="-85725" algn="ctr">
                <a:lnSpc>
                  <a:spcPct val="80000"/>
                </a:lnSpc>
                <a:spcBef>
                  <a:spcPct val="20000"/>
                </a:spcBef>
                <a:defRPr/>
              </a:pPr>
              <a:r>
                <a:rPr kumimoji="0" lang="en-US" altLang="ja-JP" sz="1600" b="1" kern="0" dirty="0">
                  <a:solidFill>
                    <a:srgbClr val="FF0000"/>
                  </a:solidFill>
                  <a:ea typeface="游ゴシック Light" panose="020B0300000000000000" pitchFamily="34" charset="-128"/>
                </a:rPr>
                <a:t>Irradiation samples (fusion &amp; fission)</a:t>
              </a:r>
            </a:p>
          </p:txBody>
        </p:sp>
      </p:grpSp>
      <p:sp>
        <p:nvSpPr>
          <p:cNvPr id="133" name="テキスト ボックス 132">
            <a:extLst>
              <a:ext uri="{FF2B5EF4-FFF2-40B4-BE49-F238E27FC236}">
                <a16:creationId xmlns:a16="http://schemas.microsoft.com/office/drawing/2014/main" id="{E1BEAB89-5B2E-0640-A02C-E830F2852BC8}"/>
              </a:ext>
            </a:extLst>
          </p:cNvPr>
          <p:cNvSpPr txBox="1"/>
          <p:nvPr/>
        </p:nvSpPr>
        <p:spPr>
          <a:xfrm>
            <a:off x="6971935" y="1740937"/>
            <a:ext cx="3716082" cy="400110"/>
          </a:xfrm>
          <a:prstGeom prst="rect">
            <a:avLst/>
          </a:prstGeom>
          <a:noFill/>
        </p:spPr>
        <p:txBody>
          <a:bodyPr wrap="none" rtlCol="0">
            <a:spAutoFit/>
          </a:bodyPr>
          <a:lstStyle/>
          <a:p>
            <a:r>
              <a:rPr lang="en-US" altLang="ja-JP" sz="2000" b="1">
                <a:solidFill>
                  <a:srgbClr val="0000FF"/>
                </a:solidFill>
                <a:ea typeface="Yu Gothic" panose="020B0400000000000000" pitchFamily="34" charset="-128"/>
              </a:rPr>
              <a:t>TEF-T is the baseline design.</a:t>
            </a:r>
            <a:endParaRPr lang="ja-JP" altLang="en-US" sz="2000" b="1">
              <a:solidFill>
                <a:srgbClr val="0000FF"/>
              </a:solidFill>
              <a:ea typeface="Yu Gothic" panose="020B0400000000000000" pitchFamily="34" charset="-128"/>
            </a:endParaRPr>
          </a:p>
        </p:txBody>
      </p:sp>
      <p:grpSp>
        <p:nvGrpSpPr>
          <p:cNvPr id="134" name="グループ化 133">
            <a:extLst>
              <a:ext uri="{FF2B5EF4-FFF2-40B4-BE49-F238E27FC236}">
                <a16:creationId xmlns:a16="http://schemas.microsoft.com/office/drawing/2014/main" id="{783430E5-2070-D64F-AB3C-B4A8711B71A2}"/>
              </a:ext>
            </a:extLst>
          </p:cNvPr>
          <p:cNvGrpSpPr/>
          <p:nvPr/>
        </p:nvGrpSpPr>
        <p:grpSpPr>
          <a:xfrm>
            <a:off x="5871286" y="3910561"/>
            <a:ext cx="3208441" cy="2717700"/>
            <a:chOff x="3621448" y="3674163"/>
            <a:chExt cx="3208441" cy="2717700"/>
          </a:xfrm>
        </p:grpSpPr>
        <p:grpSp>
          <p:nvGrpSpPr>
            <p:cNvPr id="135" name="グループ化 134">
              <a:extLst>
                <a:ext uri="{FF2B5EF4-FFF2-40B4-BE49-F238E27FC236}">
                  <a16:creationId xmlns:a16="http://schemas.microsoft.com/office/drawing/2014/main" id="{D58135F1-9C61-0A42-8916-584C82205FC4}"/>
                </a:ext>
              </a:extLst>
            </p:cNvPr>
            <p:cNvGrpSpPr/>
            <p:nvPr/>
          </p:nvGrpSpPr>
          <p:grpSpPr>
            <a:xfrm>
              <a:off x="3621448" y="3674163"/>
              <a:ext cx="3208441" cy="2717700"/>
              <a:chOff x="3621448" y="3674163"/>
              <a:chExt cx="3208441" cy="2717700"/>
            </a:xfrm>
            <a:solidFill>
              <a:srgbClr val="70AD47">
                <a:lumMod val="60000"/>
                <a:lumOff val="40000"/>
              </a:srgbClr>
            </a:solidFill>
          </p:grpSpPr>
          <p:sp>
            <p:nvSpPr>
              <p:cNvPr id="137" name="平行四辺形 136">
                <a:extLst>
                  <a:ext uri="{FF2B5EF4-FFF2-40B4-BE49-F238E27FC236}">
                    <a16:creationId xmlns:a16="http://schemas.microsoft.com/office/drawing/2014/main" id="{A38AB8D6-FFF5-6246-AAE9-62E96AAECABF}"/>
                  </a:ext>
                </a:extLst>
              </p:cNvPr>
              <p:cNvSpPr/>
              <p:nvPr/>
            </p:nvSpPr>
            <p:spPr>
              <a:xfrm rot="3151360">
                <a:off x="3445474" y="4231451"/>
                <a:ext cx="2336386" cy="1984438"/>
              </a:xfrm>
              <a:prstGeom prst="parallelogram">
                <a:avLst>
                  <a:gd name="adj" fmla="val 36580"/>
                </a:avLst>
              </a:prstGeom>
              <a:grpFill/>
              <a:ln w="12700" cap="flat" cmpd="sng" algn="ctr">
                <a:no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sp>
            <p:nvSpPr>
              <p:cNvPr id="138" name="平行四辺形 137">
                <a:extLst>
                  <a:ext uri="{FF2B5EF4-FFF2-40B4-BE49-F238E27FC236}">
                    <a16:creationId xmlns:a16="http://schemas.microsoft.com/office/drawing/2014/main" id="{80569E4C-49B1-704E-8F18-C4387BA85E0E}"/>
                  </a:ext>
                </a:extLst>
              </p:cNvPr>
              <p:cNvSpPr/>
              <p:nvPr/>
            </p:nvSpPr>
            <p:spPr>
              <a:xfrm rot="3151360">
                <a:off x="4669477" y="3850137"/>
                <a:ext cx="2336386" cy="1984438"/>
              </a:xfrm>
              <a:prstGeom prst="parallelogram">
                <a:avLst>
                  <a:gd name="adj" fmla="val 36580"/>
                </a:avLst>
              </a:prstGeom>
              <a:grpFill/>
              <a:ln w="12700" cap="flat" cmpd="sng" algn="ctr">
                <a:no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grpSp>
        <p:sp>
          <p:nvSpPr>
            <p:cNvPr id="136" name="テキスト ボックス 135">
              <a:extLst>
                <a:ext uri="{FF2B5EF4-FFF2-40B4-BE49-F238E27FC236}">
                  <a16:creationId xmlns:a16="http://schemas.microsoft.com/office/drawing/2014/main" id="{154271A0-1196-9D49-8DD1-BE47D5B06A40}"/>
                </a:ext>
              </a:extLst>
            </p:cNvPr>
            <p:cNvSpPr txBox="1"/>
            <p:nvPr/>
          </p:nvSpPr>
          <p:spPr>
            <a:xfrm>
              <a:off x="3751085" y="4983900"/>
              <a:ext cx="1072730" cy="461665"/>
            </a:xfrm>
            <a:prstGeom prst="rect">
              <a:avLst/>
            </a:prstGeom>
            <a:noFill/>
          </p:spPr>
          <p:txBody>
            <a:bodyPr wrap="none" rtlCol="0">
              <a:spAutoFit/>
            </a:bodyPr>
            <a:lstStyle/>
            <a:p>
              <a:pPr>
                <a:defRPr/>
              </a:pPr>
              <a:r>
                <a:rPr kumimoji="0" lang="en-US" altLang="ja-JP" sz="2400" b="1" kern="0">
                  <a:solidFill>
                    <a:srgbClr val="FF40FF"/>
                  </a:solidFill>
                  <a:ea typeface="游ゴシック" panose="020B0400000000000000" pitchFamily="34" charset="-128"/>
                </a:rPr>
                <a:t>TEF-P</a:t>
              </a:r>
              <a:endParaRPr kumimoji="0" lang="en-US" altLang="ja-JP" sz="2000" b="1" kern="0">
                <a:solidFill>
                  <a:srgbClr val="FF40FF"/>
                </a:solidFill>
                <a:ea typeface="游ゴシック" panose="020B0400000000000000" pitchFamily="34" charset="-128"/>
              </a:endParaRPr>
            </a:p>
          </p:txBody>
        </p:sp>
      </p:grpSp>
      <p:grpSp>
        <p:nvGrpSpPr>
          <p:cNvPr id="139" name="グループ化 138">
            <a:extLst>
              <a:ext uri="{FF2B5EF4-FFF2-40B4-BE49-F238E27FC236}">
                <a16:creationId xmlns:a16="http://schemas.microsoft.com/office/drawing/2014/main" id="{A51C3E36-5B1A-BA4A-834D-E26648195646}"/>
              </a:ext>
            </a:extLst>
          </p:cNvPr>
          <p:cNvGrpSpPr/>
          <p:nvPr/>
        </p:nvGrpSpPr>
        <p:grpSpPr>
          <a:xfrm>
            <a:off x="2549760" y="4328870"/>
            <a:ext cx="2475274" cy="1450000"/>
            <a:chOff x="1025760" y="4328870"/>
            <a:chExt cx="2475274" cy="1450000"/>
          </a:xfrm>
        </p:grpSpPr>
        <p:sp>
          <p:nvSpPr>
            <p:cNvPr id="140" name="下矢印 139">
              <a:extLst>
                <a:ext uri="{FF2B5EF4-FFF2-40B4-BE49-F238E27FC236}">
                  <a16:creationId xmlns:a16="http://schemas.microsoft.com/office/drawing/2014/main" id="{32007232-15DE-1545-BF12-A0B4DB97500B}"/>
                </a:ext>
              </a:extLst>
            </p:cNvPr>
            <p:cNvSpPr/>
            <p:nvPr/>
          </p:nvSpPr>
          <p:spPr>
            <a:xfrm rot="2529437">
              <a:off x="3276270" y="4328870"/>
              <a:ext cx="224764" cy="1197742"/>
            </a:xfrm>
            <a:prstGeom prst="downArrow">
              <a:avLst/>
            </a:prstGeom>
            <a:solidFill>
              <a:srgbClr val="FFFF00"/>
            </a:solidFill>
            <a:ln w="12700" cap="flat" cmpd="sng" algn="ctr">
              <a:solidFill>
                <a:sysClr val="windowText" lastClr="000000"/>
              </a:solid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sp>
          <p:nvSpPr>
            <p:cNvPr id="141" name="テキスト ボックス 140">
              <a:extLst>
                <a:ext uri="{FF2B5EF4-FFF2-40B4-BE49-F238E27FC236}">
                  <a16:creationId xmlns:a16="http://schemas.microsoft.com/office/drawing/2014/main" id="{90060A1E-1AE9-0743-B186-17DA3BB95D0E}"/>
                </a:ext>
              </a:extLst>
            </p:cNvPr>
            <p:cNvSpPr txBox="1"/>
            <p:nvPr/>
          </p:nvSpPr>
          <p:spPr>
            <a:xfrm>
              <a:off x="1025760" y="5255650"/>
              <a:ext cx="1854995" cy="523220"/>
            </a:xfrm>
            <a:prstGeom prst="rect">
              <a:avLst/>
            </a:prstGeom>
            <a:solidFill>
              <a:srgbClr val="0000FF"/>
            </a:solidFill>
          </p:spPr>
          <p:txBody>
            <a:bodyPr wrap="none" rtlCol="0">
              <a:spAutoFit/>
            </a:bodyPr>
            <a:lstStyle/>
            <a:p>
              <a:pPr>
                <a:defRPr/>
              </a:pPr>
              <a:r>
                <a:rPr kumimoji="0" lang="en-US" altLang="ja-JP" sz="1400" b="1" kern="0" dirty="0">
                  <a:solidFill>
                    <a:srgbClr val="FFFF00"/>
                  </a:solidFill>
                  <a:ea typeface="游ゴシック" panose="020B0400000000000000" pitchFamily="34" charset="-128"/>
                </a:rPr>
                <a:t>PIE specimens</a:t>
              </a:r>
            </a:p>
            <a:p>
              <a:pPr>
                <a:defRPr/>
              </a:pPr>
              <a:r>
                <a:rPr kumimoji="0" lang="en-US" altLang="ja-JP" sz="1400" b="1" kern="0" dirty="0">
                  <a:solidFill>
                    <a:srgbClr val="FFFF00"/>
                  </a:solidFill>
                  <a:ea typeface="游ゴシック" panose="020B0400000000000000" pitchFamily="34" charset="-128"/>
                </a:rPr>
                <a:t>to JAEA’s Hot-</a:t>
              </a:r>
              <a:r>
                <a:rPr kumimoji="0" lang="en-US" altLang="ja-JP" sz="1400" b="1" kern="0" dirty="0" err="1">
                  <a:solidFill>
                    <a:srgbClr val="FFFF00"/>
                  </a:solidFill>
                  <a:ea typeface="游ゴシック" panose="020B0400000000000000" pitchFamily="34" charset="-128"/>
                </a:rPr>
                <a:t>labo</a:t>
              </a:r>
              <a:r>
                <a:rPr kumimoji="0" lang="en-US" altLang="ja-JP" sz="1400" b="1" kern="0" dirty="0">
                  <a:solidFill>
                    <a:srgbClr val="FFFF00"/>
                  </a:solidFill>
                  <a:ea typeface="游ゴシック" panose="020B0400000000000000" pitchFamily="34" charset="-128"/>
                </a:rPr>
                <a:t>.</a:t>
              </a:r>
              <a:endParaRPr kumimoji="0" lang="ja-JP" altLang="en-US" sz="1400" b="1" kern="0">
                <a:solidFill>
                  <a:srgbClr val="FFFF00"/>
                </a:solidFill>
                <a:ea typeface="游ゴシック" panose="020B0400000000000000" pitchFamily="34" charset="-128"/>
              </a:endParaRPr>
            </a:p>
          </p:txBody>
        </p:sp>
      </p:grpSp>
      <p:grpSp>
        <p:nvGrpSpPr>
          <p:cNvPr id="142" name="グループ化 141">
            <a:extLst>
              <a:ext uri="{FF2B5EF4-FFF2-40B4-BE49-F238E27FC236}">
                <a16:creationId xmlns:a16="http://schemas.microsoft.com/office/drawing/2014/main" id="{7B01FE76-3B0F-7D47-B029-094567ADC81A}"/>
              </a:ext>
            </a:extLst>
          </p:cNvPr>
          <p:cNvGrpSpPr/>
          <p:nvPr/>
        </p:nvGrpSpPr>
        <p:grpSpPr>
          <a:xfrm>
            <a:off x="5335359" y="4011321"/>
            <a:ext cx="2519916" cy="2607969"/>
            <a:chOff x="3086500" y="3785331"/>
            <a:chExt cx="2519916" cy="2607969"/>
          </a:xfrm>
        </p:grpSpPr>
        <p:sp>
          <p:nvSpPr>
            <p:cNvPr id="143" name="平行四辺形 142">
              <a:extLst>
                <a:ext uri="{FF2B5EF4-FFF2-40B4-BE49-F238E27FC236}">
                  <a16:creationId xmlns:a16="http://schemas.microsoft.com/office/drawing/2014/main" id="{8138244E-E628-F44A-BA5A-F959A8CED2DD}"/>
                </a:ext>
              </a:extLst>
            </p:cNvPr>
            <p:cNvSpPr/>
            <p:nvPr/>
          </p:nvSpPr>
          <p:spPr>
            <a:xfrm rot="3151360">
              <a:off x="3446004" y="4232888"/>
              <a:ext cx="2336386" cy="1984438"/>
            </a:xfrm>
            <a:prstGeom prst="parallelogram">
              <a:avLst>
                <a:gd name="adj" fmla="val 36580"/>
              </a:avLst>
            </a:prstGeom>
            <a:solidFill>
              <a:srgbClr val="4472C4"/>
            </a:solidFill>
            <a:ln w="12700" cap="flat" cmpd="sng" algn="ctr">
              <a:solidFill>
                <a:srgbClr val="4472C4">
                  <a:shade val="50000"/>
                </a:srgbClr>
              </a:solid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sp>
          <p:nvSpPr>
            <p:cNvPr id="144" name="テキスト ボックス 143">
              <a:extLst>
                <a:ext uri="{FF2B5EF4-FFF2-40B4-BE49-F238E27FC236}">
                  <a16:creationId xmlns:a16="http://schemas.microsoft.com/office/drawing/2014/main" id="{4305A3F8-AE71-3641-AF2D-8565009945EC}"/>
                </a:ext>
              </a:extLst>
            </p:cNvPr>
            <p:cNvSpPr txBox="1"/>
            <p:nvPr/>
          </p:nvSpPr>
          <p:spPr>
            <a:xfrm>
              <a:off x="4087027" y="4911675"/>
              <a:ext cx="1074333" cy="338554"/>
            </a:xfrm>
            <a:prstGeom prst="rect">
              <a:avLst/>
            </a:prstGeom>
            <a:noFill/>
          </p:spPr>
          <p:txBody>
            <a:bodyPr wrap="none" rtlCol="0">
              <a:spAutoFit/>
            </a:bodyPr>
            <a:lstStyle/>
            <a:p>
              <a:pPr>
                <a:defRPr/>
              </a:pPr>
              <a:r>
                <a:rPr kumimoji="0" lang="en-US" altLang="ja-JP" sz="1600" b="1" kern="0">
                  <a:solidFill>
                    <a:prstClr val="white"/>
                  </a:solidFill>
                  <a:ea typeface="游ゴシック" panose="020B0400000000000000" pitchFamily="34" charset="-128"/>
                </a:rPr>
                <a:t>Hot-</a:t>
              </a:r>
              <a:r>
                <a:rPr kumimoji="0" lang="en-US" altLang="ja-JP" sz="1600" b="1" kern="0" err="1">
                  <a:solidFill>
                    <a:prstClr val="white"/>
                  </a:solidFill>
                  <a:ea typeface="游ゴシック" panose="020B0400000000000000" pitchFamily="34" charset="-128"/>
                </a:rPr>
                <a:t>labo</a:t>
              </a:r>
              <a:r>
                <a:rPr kumimoji="0" lang="en-US" altLang="ja-JP" sz="1600" b="1" kern="0">
                  <a:solidFill>
                    <a:prstClr val="white"/>
                  </a:solidFill>
                  <a:ea typeface="游ゴシック" panose="020B0400000000000000" pitchFamily="34" charset="-128"/>
                </a:rPr>
                <a:t>.</a:t>
              </a:r>
              <a:endParaRPr kumimoji="0" lang="ja-JP" altLang="en-US" sz="1600" b="1" kern="0">
                <a:solidFill>
                  <a:prstClr val="white"/>
                </a:solidFill>
                <a:ea typeface="游ゴシック" panose="020B0400000000000000" pitchFamily="34" charset="-128"/>
              </a:endParaRPr>
            </a:p>
          </p:txBody>
        </p:sp>
        <p:sp>
          <p:nvSpPr>
            <p:cNvPr id="145" name="右カーブ矢印 144">
              <a:extLst>
                <a:ext uri="{FF2B5EF4-FFF2-40B4-BE49-F238E27FC236}">
                  <a16:creationId xmlns:a16="http://schemas.microsoft.com/office/drawing/2014/main" id="{38494DF1-1E74-7C45-AFD4-E905587136B2}"/>
                </a:ext>
              </a:extLst>
            </p:cNvPr>
            <p:cNvSpPr/>
            <p:nvPr/>
          </p:nvSpPr>
          <p:spPr>
            <a:xfrm>
              <a:off x="3086500" y="3785331"/>
              <a:ext cx="528551" cy="1333266"/>
            </a:xfrm>
            <a:prstGeom prst="curvedRightArrow">
              <a:avLst>
                <a:gd name="adj1" fmla="val 23264"/>
                <a:gd name="adj2" fmla="val 51523"/>
                <a:gd name="adj3" fmla="val 25000"/>
              </a:avLst>
            </a:prstGeom>
            <a:solidFill>
              <a:srgbClr val="FFFF00"/>
            </a:solidFill>
            <a:ln w="12700" cap="flat" cmpd="sng" algn="ctr">
              <a:solidFill>
                <a:srgbClr val="4472C4">
                  <a:shade val="50000"/>
                </a:srgbClr>
              </a:solidFill>
              <a:prstDash val="solid"/>
              <a:miter lim="800000"/>
            </a:ln>
            <a:effectLst/>
          </p:spPr>
          <p:txBody>
            <a:bodyPr rtlCol="0" anchor="ctr"/>
            <a:lstStyle/>
            <a:p>
              <a:pPr algn="ctr">
                <a:defRPr/>
              </a:pPr>
              <a:endParaRPr kumimoji="0" lang="ja-JP" altLang="en-US" sz="1600" kern="0">
                <a:solidFill>
                  <a:prstClr val="black"/>
                </a:solidFill>
                <a:ea typeface="游ゴシック" panose="020B0400000000000000" pitchFamily="34" charset="-128"/>
              </a:endParaRPr>
            </a:p>
          </p:txBody>
        </p:sp>
        <p:sp>
          <p:nvSpPr>
            <p:cNvPr id="146" name="テキスト ボックス 145">
              <a:extLst>
                <a:ext uri="{FF2B5EF4-FFF2-40B4-BE49-F238E27FC236}">
                  <a16:creationId xmlns:a16="http://schemas.microsoft.com/office/drawing/2014/main" id="{EB633BFC-125E-DD4E-A86F-E43AB722F74D}"/>
                </a:ext>
              </a:extLst>
            </p:cNvPr>
            <p:cNvSpPr txBox="1"/>
            <p:nvPr/>
          </p:nvSpPr>
          <p:spPr>
            <a:xfrm>
              <a:off x="3219810" y="4528694"/>
              <a:ext cx="1449436" cy="307777"/>
            </a:xfrm>
            <a:prstGeom prst="rect">
              <a:avLst/>
            </a:prstGeom>
            <a:noFill/>
          </p:spPr>
          <p:txBody>
            <a:bodyPr wrap="none" rtlCol="0">
              <a:spAutoFit/>
            </a:bodyPr>
            <a:lstStyle/>
            <a:p>
              <a:pPr>
                <a:defRPr/>
              </a:pPr>
              <a:r>
                <a:rPr kumimoji="0" lang="en-US" altLang="ja-JP" sz="1400" b="1" kern="0">
                  <a:solidFill>
                    <a:srgbClr val="FFFF00"/>
                  </a:solidFill>
                  <a:ea typeface="游ゴシック" panose="020B0400000000000000" pitchFamily="34" charset="-128"/>
                </a:rPr>
                <a:t>PIE specimens</a:t>
              </a:r>
              <a:endParaRPr kumimoji="0" lang="ja-JP" altLang="en-US" sz="1400" b="1" kern="0">
                <a:solidFill>
                  <a:srgbClr val="FFFF00"/>
                </a:solidFill>
                <a:ea typeface="游ゴシック" panose="020B0400000000000000" pitchFamily="34" charset="-128"/>
              </a:endParaRPr>
            </a:p>
          </p:txBody>
        </p:sp>
      </p:grpSp>
      <p:grpSp>
        <p:nvGrpSpPr>
          <p:cNvPr id="147" name="グループ化 146">
            <a:extLst>
              <a:ext uri="{FF2B5EF4-FFF2-40B4-BE49-F238E27FC236}">
                <a16:creationId xmlns:a16="http://schemas.microsoft.com/office/drawing/2014/main" id="{7A008B31-2915-554D-BC93-9C9332ACBBDC}"/>
              </a:ext>
            </a:extLst>
          </p:cNvPr>
          <p:cNvGrpSpPr/>
          <p:nvPr/>
        </p:nvGrpSpPr>
        <p:grpSpPr>
          <a:xfrm>
            <a:off x="4659772" y="5435551"/>
            <a:ext cx="2900498" cy="1020487"/>
            <a:chOff x="2941649" y="5827345"/>
            <a:chExt cx="2900498" cy="1020487"/>
          </a:xfrm>
        </p:grpSpPr>
        <p:grpSp>
          <p:nvGrpSpPr>
            <p:cNvPr id="148" name="グループ化 147">
              <a:extLst>
                <a:ext uri="{FF2B5EF4-FFF2-40B4-BE49-F238E27FC236}">
                  <a16:creationId xmlns:a16="http://schemas.microsoft.com/office/drawing/2014/main" id="{C4244201-81B5-4047-837F-78228B1B08B7}"/>
                </a:ext>
              </a:extLst>
            </p:cNvPr>
            <p:cNvGrpSpPr/>
            <p:nvPr/>
          </p:nvGrpSpPr>
          <p:grpSpPr>
            <a:xfrm>
              <a:off x="2998329" y="6449690"/>
              <a:ext cx="2032324" cy="338554"/>
              <a:chOff x="3880501" y="6071755"/>
              <a:chExt cx="2032324" cy="338554"/>
            </a:xfrm>
          </p:grpSpPr>
          <p:sp>
            <p:nvSpPr>
              <p:cNvPr id="153" name="テキスト ボックス 152">
                <a:extLst>
                  <a:ext uri="{FF2B5EF4-FFF2-40B4-BE49-F238E27FC236}">
                    <a16:creationId xmlns:a16="http://schemas.microsoft.com/office/drawing/2014/main" id="{A2959AB8-ED54-6749-B8C9-19E2F8CB28D2}"/>
                  </a:ext>
                </a:extLst>
              </p:cNvPr>
              <p:cNvSpPr txBox="1"/>
              <p:nvPr/>
            </p:nvSpPr>
            <p:spPr>
              <a:xfrm>
                <a:off x="3880501" y="6071755"/>
                <a:ext cx="606256" cy="338554"/>
              </a:xfrm>
              <a:prstGeom prst="rect">
                <a:avLst/>
              </a:prstGeom>
              <a:solidFill>
                <a:srgbClr val="4472C4">
                  <a:lumMod val="40000"/>
                  <a:lumOff val="60000"/>
                </a:srgbClr>
              </a:solidFill>
              <a:ln w="28575">
                <a:solidFill>
                  <a:srgbClr val="4472C4">
                    <a:lumMod val="75000"/>
                  </a:srgbClr>
                </a:solidFill>
              </a:ln>
            </p:spPr>
            <p:txBody>
              <a:bodyPr wrap="none" rtlCol="0">
                <a:spAutoFit/>
              </a:bodyPr>
              <a:lstStyle/>
              <a:p>
                <a:pPr>
                  <a:defRPr/>
                </a:pPr>
                <a:r>
                  <a:rPr kumimoji="0" lang="en-US" altLang="ja-JP" sz="1600" b="1" kern="0">
                    <a:solidFill>
                      <a:prstClr val="black"/>
                    </a:solidFill>
                    <a:ea typeface="游ゴシック" panose="020B0400000000000000" pitchFamily="34" charset="-128"/>
                  </a:rPr>
                  <a:t>MLF</a:t>
                </a:r>
                <a:endParaRPr kumimoji="0" lang="ja-JP" altLang="en-US" sz="1600" b="1" kern="0">
                  <a:solidFill>
                    <a:prstClr val="black"/>
                  </a:solidFill>
                  <a:ea typeface="游ゴシック" panose="020B0400000000000000" pitchFamily="34" charset="-128"/>
                </a:endParaRPr>
              </a:p>
            </p:txBody>
          </p:sp>
          <p:sp>
            <p:nvSpPr>
              <p:cNvPr id="154" name="テキスト ボックス 153">
                <a:extLst>
                  <a:ext uri="{FF2B5EF4-FFF2-40B4-BE49-F238E27FC236}">
                    <a16:creationId xmlns:a16="http://schemas.microsoft.com/office/drawing/2014/main" id="{170E27C2-4B37-EA48-B8E3-114B61F42C7F}"/>
                  </a:ext>
                </a:extLst>
              </p:cNvPr>
              <p:cNvSpPr txBox="1"/>
              <p:nvPr/>
            </p:nvSpPr>
            <p:spPr>
              <a:xfrm>
                <a:off x="4711357" y="6071755"/>
                <a:ext cx="479618" cy="338554"/>
              </a:xfrm>
              <a:prstGeom prst="rect">
                <a:avLst/>
              </a:prstGeom>
              <a:solidFill>
                <a:srgbClr val="ED7D31">
                  <a:lumMod val="40000"/>
                  <a:lumOff val="60000"/>
                </a:srgbClr>
              </a:solidFill>
              <a:ln w="28575">
                <a:solidFill>
                  <a:srgbClr val="ED7D31">
                    <a:lumMod val="75000"/>
                  </a:srgbClr>
                </a:solidFill>
              </a:ln>
            </p:spPr>
            <p:txBody>
              <a:bodyPr wrap="none" rtlCol="0">
                <a:spAutoFit/>
              </a:bodyPr>
              <a:lstStyle/>
              <a:p>
                <a:pPr>
                  <a:defRPr/>
                </a:pPr>
                <a:r>
                  <a:rPr kumimoji="0" lang="en-US" altLang="ja-JP" sz="1600" b="1" kern="0">
                    <a:solidFill>
                      <a:prstClr val="black"/>
                    </a:solidFill>
                    <a:ea typeface="游ゴシック" panose="020B0400000000000000" pitchFamily="34" charset="-128"/>
                  </a:rPr>
                  <a:t>HD</a:t>
                </a:r>
                <a:endParaRPr kumimoji="0" lang="ja-JP" altLang="en-US" sz="1600" b="1" kern="0">
                  <a:solidFill>
                    <a:prstClr val="black"/>
                  </a:solidFill>
                  <a:ea typeface="游ゴシック" panose="020B0400000000000000" pitchFamily="34" charset="-128"/>
                </a:endParaRPr>
              </a:p>
            </p:txBody>
          </p:sp>
          <p:sp>
            <p:nvSpPr>
              <p:cNvPr id="155" name="テキスト ボックス 154">
                <a:extLst>
                  <a:ext uri="{FF2B5EF4-FFF2-40B4-BE49-F238E27FC236}">
                    <a16:creationId xmlns:a16="http://schemas.microsoft.com/office/drawing/2014/main" id="{5B38427C-E45D-4C46-AD70-8C7A324277E3}"/>
                  </a:ext>
                </a:extLst>
              </p:cNvPr>
              <p:cNvSpPr txBox="1"/>
              <p:nvPr/>
            </p:nvSpPr>
            <p:spPr>
              <a:xfrm>
                <a:off x="5433207" y="6071755"/>
                <a:ext cx="479618" cy="338554"/>
              </a:xfrm>
              <a:prstGeom prst="rect">
                <a:avLst/>
              </a:prstGeom>
              <a:solidFill>
                <a:srgbClr val="70AD47">
                  <a:lumMod val="40000"/>
                  <a:lumOff val="60000"/>
                </a:srgbClr>
              </a:solidFill>
              <a:ln w="28575">
                <a:solidFill>
                  <a:srgbClr val="70AD47">
                    <a:lumMod val="75000"/>
                  </a:srgbClr>
                </a:solidFill>
              </a:ln>
            </p:spPr>
            <p:txBody>
              <a:bodyPr wrap="none" rtlCol="0">
                <a:spAutoFit/>
              </a:bodyPr>
              <a:lstStyle/>
              <a:p>
                <a:pPr>
                  <a:defRPr/>
                </a:pPr>
                <a:r>
                  <a:rPr kumimoji="0" lang="en-US" altLang="ja-JP" sz="1600" b="1" kern="0">
                    <a:solidFill>
                      <a:prstClr val="black"/>
                    </a:solidFill>
                    <a:ea typeface="游ゴシック" panose="020B0400000000000000" pitchFamily="34" charset="-128"/>
                  </a:rPr>
                  <a:t>NU</a:t>
                </a:r>
                <a:endParaRPr kumimoji="0" lang="ja-JP" altLang="en-US" sz="1600" b="1" kern="0">
                  <a:solidFill>
                    <a:prstClr val="black"/>
                  </a:solidFill>
                  <a:ea typeface="游ゴシック" panose="020B0400000000000000" pitchFamily="34" charset="-128"/>
                </a:endParaRPr>
              </a:p>
            </p:txBody>
          </p:sp>
        </p:grpSp>
        <p:sp>
          <p:nvSpPr>
            <p:cNvPr id="149" name="下矢印 148">
              <a:extLst>
                <a:ext uri="{FF2B5EF4-FFF2-40B4-BE49-F238E27FC236}">
                  <a16:creationId xmlns:a16="http://schemas.microsoft.com/office/drawing/2014/main" id="{E7660077-1916-304F-871F-5E1753FEBD3A}"/>
                </a:ext>
              </a:extLst>
            </p:cNvPr>
            <p:cNvSpPr/>
            <p:nvPr/>
          </p:nvSpPr>
          <p:spPr>
            <a:xfrm rot="10800000">
              <a:off x="4174903" y="5827345"/>
              <a:ext cx="226979" cy="324000"/>
            </a:xfrm>
            <a:prstGeom prst="downArrow">
              <a:avLst/>
            </a:prstGeom>
            <a:solidFill>
              <a:srgbClr val="FFFF00"/>
            </a:solidFill>
            <a:ln w="12700" cap="flat" cmpd="sng" algn="ctr">
              <a:solidFill>
                <a:sysClr val="windowText" lastClr="000000"/>
              </a:solid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sp>
          <p:nvSpPr>
            <p:cNvPr id="150" name="右中かっこ 149">
              <a:extLst>
                <a:ext uri="{FF2B5EF4-FFF2-40B4-BE49-F238E27FC236}">
                  <a16:creationId xmlns:a16="http://schemas.microsoft.com/office/drawing/2014/main" id="{F23EF512-E871-BA4C-B4E1-2391CD39E8D6}"/>
                </a:ext>
              </a:extLst>
            </p:cNvPr>
            <p:cNvSpPr/>
            <p:nvPr/>
          </p:nvSpPr>
          <p:spPr>
            <a:xfrm rot="16200000">
              <a:off x="4188428" y="4953337"/>
              <a:ext cx="221794" cy="2715351"/>
            </a:xfrm>
            <a:prstGeom prst="rightBrace">
              <a:avLst>
                <a:gd name="adj1" fmla="val 8333"/>
                <a:gd name="adj2" fmla="val 49699"/>
              </a:avLst>
            </a:prstGeom>
            <a:noFill/>
            <a:ln w="28575" cap="flat" cmpd="sng" algn="ctr">
              <a:solidFill>
                <a:srgbClr val="FF0000"/>
              </a:solidFill>
              <a:prstDash val="solid"/>
              <a:miter lim="800000"/>
            </a:ln>
            <a:effectLst/>
          </p:spPr>
          <p:txBody>
            <a:bodyPr rtlCol="0" anchor="ctr"/>
            <a:lstStyle/>
            <a:p>
              <a:pPr algn="ctr">
                <a:defRPr/>
              </a:pPr>
              <a:endParaRPr kumimoji="0" lang="ja-JP" altLang="en-US" sz="1600" kern="0">
                <a:solidFill>
                  <a:prstClr val="black"/>
                </a:solidFill>
                <a:ea typeface="游ゴシック" panose="020B0400000000000000" pitchFamily="34" charset="-128"/>
              </a:endParaRPr>
            </a:p>
          </p:txBody>
        </p:sp>
        <p:sp>
          <p:nvSpPr>
            <p:cNvPr id="151" name="テキスト ボックス 150">
              <a:extLst>
                <a:ext uri="{FF2B5EF4-FFF2-40B4-BE49-F238E27FC236}">
                  <a16:creationId xmlns:a16="http://schemas.microsoft.com/office/drawing/2014/main" id="{AD9EC2DD-B2EA-D240-92BF-6507F7891D0A}"/>
                </a:ext>
              </a:extLst>
            </p:cNvPr>
            <p:cNvSpPr txBox="1"/>
            <p:nvPr/>
          </p:nvSpPr>
          <p:spPr>
            <a:xfrm>
              <a:off x="4392711" y="5906943"/>
              <a:ext cx="1449436" cy="307777"/>
            </a:xfrm>
            <a:prstGeom prst="rect">
              <a:avLst/>
            </a:prstGeom>
            <a:noFill/>
          </p:spPr>
          <p:txBody>
            <a:bodyPr wrap="none" rtlCol="0">
              <a:spAutoFit/>
            </a:bodyPr>
            <a:lstStyle/>
            <a:p>
              <a:pPr>
                <a:defRPr/>
              </a:pPr>
              <a:r>
                <a:rPr kumimoji="0" lang="en-US" altLang="ja-JP" sz="1400" b="1" kern="0">
                  <a:solidFill>
                    <a:srgbClr val="FFFF00"/>
                  </a:solidFill>
                  <a:ea typeface="游ゴシック" panose="020B0400000000000000" pitchFamily="34" charset="-128"/>
                </a:rPr>
                <a:t>PIE specimens</a:t>
              </a:r>
              <a:endParaRPr kumimoji="0" lang="ja-JP" altLang="en-US" sz="1400" b="1" kern="0">
                <a:solidFill>
                  <a:srgbClr val="FFFF00"/>
                </a:solidFill>
                <a:ea typeface="游ゴシック" panose="020B0400000000000000" pitchFamily="34" charset="-128"/>
              </a:endParaRPr>
            </a:p>
          </p:txBody>
        </p:sp>
        <p:sp>
          <p:nvSpPr>
            <p:cNvPr id="152" name="テキスト ボックス 151">
              <a:extLst>
                <a:ext uri="{FF2B5EF4-FFF2-40B4-BE49-F238E27FC236}">
                  <a16:creationId xmlns:a16="http://schemas.microsoft.com/office/drawing/2014/main" id="{85EEB044-C036-474F-AA6F-4BE7DB60DB22}"/>
                </a:ext>
              </a:extLst>
            </p:cNvPr>
            <p:cNvSpPr txBox="1"/>
            <p:nvPr/>
          </p:nvSpPr>
          <p:spPr>
            <a:xfrm>
              <a:off x="5126085" y="6509278"/>
              <a:ext cx="492443" cy="338554"/>
            </a:xfrm>
            <a:prstGeom prst="rect">
              <a:avLst/>
            </a:prstGeom>
            <a:noFill/>
          </p:spPr>
          <p:txBody>
            <a:bodyPr wrap="none" rtlCol="0">
              <a:spAutoFit/>
            </a:bodyPr>
            <a:lstStyle/>
            <a:p>
              <a:pPr>
                <a:defRPr/>
              </a:pPr>
              <a:r>
                <a:rPr kumimoji="0" lang="ja-JP" altLang="en-US" sz="1600" kern="0">
                  <a:solidFill>
                    <a:prstClr val="black"/>
                  </a:solidFill>
                  <a:ea typeface="游ゴシック" panose="020B0400000000000000" pitchFamily="34" charset="-128"/>
                </a:rPr>
                <a:t>･･･</a:t>
              </a:r>
            </a:p>
          </p:txBody>
        </p:sp>
      </p:grpSp>
      <p:grpSp>
        <p:nvGrpSpPr>
          <p:cNvPr id="156" name="グループ化 155">
            <a:extLst>
              <a:ext uri="{FF2B5EF4-FFF2-40B4-BE49-F238E27FC236}">
                <a16:creationId xmlns:a16="http://schemas.microsoft.com/office/drawing/2014/main" id="{4E3DCEBC-9680-A84C-A752-A5288A81E68B}"/>
              </a:ext>
            </a:extLst>
          </p:cNvPr>
          <p:cNvGrpSpPr/>
          <p:nvPr/>
        </p:nvGrpSpPr>
        <p:grpSpPr>
          <a:xfrm>
            <a:off x="7489285" y="3287941"/>
            <a:ext cx="3400378" cy="3105819"/>
            <a:chOff x="5242501" y="3058829"/>
            <a:chExt cx="3400378" cy="3105819"/>
          </a:xfrm>
        </p:grpSpPr>
        <p:grpSp>
          <p:nvGrpSpPr>
            <p:cNvPr id="158" name="グループ化 157">
              <a:extLst>
                <a:ext uri="{FF2B5EF4-FFF2-40B4-BE49-F238E27FC236}">
                  <a16:creationId xmlns:a16="http://schemas.microsoft.com/office/drawing/2014/main" id="{4921C8C2-9132-F148-8D71-7AFF21994924}"/>
                </a:ext>
              </a:extLst>
            </p:cNvPr>
            <p:cNvGrpSpPr/>
            <p:nvPr/>
          </p:nvGrpSpPr>
          <p:grpSpPr>
            <a:xfrm>
              <a:off x="5242501" y="3058829"/>
              <a:ext cx="3400378" cy="2770270"/>
              <a:chOff x="5242501" y="3058829"/>
              <a:chExt cx="3400378" cy="2770270"/>
            </a:xfrm>
          </p:grpSpPr>
          <p:sp>
            <p:nvSpPr>
              <p:cNvPr id="159" name="テキスト ボックス 158">
                <a:extLst>
                  <a:ext uri="{FF2B5EF4-FFF2-40B4-BE49-F238E27FC236}">
                    <a16:creationId xmlns:a16="http://schemas.microsoft.com/office/drawing/2014/main" id="{4FA40C6B-1663-9C4A-9D25-57C4D3D5A3A4}"/>
                  </a:ext>
                </a:extLst>
              </p:cNvPr>
              <p:cNvSpPr txBox="1"/>
              <p:nvPr/>
            </p:nvSpPr>
            <p:spPr>
              <a:xfrm>
                <a:off x="6739794" y="4044463"/>
                <a:ext cx="1903085" cy="553998"/>
              </a:xfrm>
              <a:prstGeom prst="rect">
                <a:avLst/>
              </a:prstGeom>
              <a:noFill/>
            </p:spPr>
            <p:txBody>
              <a:bodyPr wrap="none" rtlCol="0">
                <a:spAutoFit/>
              </a:bodyPr>
              <a:lstStyle/>
              <a:p>
                <a:pPr>
                  <a:defRPr/>
                </a:pPr>
                <a:r>
                  <a:rPr kumimoji="0" lang="en-US" altLang="ja-JP" sz="1600" kern="0">
                    <a:solidFill>
                      <a:srgbClr val="0432FF"/>
                    </a:solidFill>
                    <a:ea typeface="游ゴシック" panose="020B0400000000000000" pitchFamily="34" charset="-128"/>
                  </a:rPr>
                  <a:t>low β part,</a:t>
                </a:r>
                <a:r>
                  <a:rPr kumimoji="0" lang="en-US" altLang="ja-JP" sz="1400" kern="0">
                    <a:solidFill>
                      <a:srgbClr val="0432FF"/>
                    </a:solidFill>
                    <a:ea typeface="游ゴシック" panose="020B0400000000000000" pitchFamily="34" charset="-128"/>
                  </a:rPr>
                  <a:t> 10 MeV, </a:t>
                </a:r>
              </a:p>
              <a:p>
                <a:pPr>
                  <a:defRPr/>
                </a:pPr>
                <a:r>
                  <a:rPr kumimoji="0" lang="en-US" altLang="ja-JP" sz="1400" kern="0">
                    <a:solidFill>
                      <a:srgbClr val="0432FF"/>
                    </a:solidFill>
                    <a:ea typeface="游ゴシック" panose="020B0400000000000000" pitchFamily="34" charset="-128"/>
                  </a:rPr>
                  <a:t>20 mA, 200 kW</a:t>
                </a:r>
              </a:p>
            </p:txBody>
          </p:sp>
          <p:sp>
            <p:nvSpPr>
              <p:cNvPr id="160" name="平行四辺形 159">
                <a:extLst>
                  <a:ext uri="{FF2B5EF4-FFF2-40B4-BE49-F238E27FC236}">
                    <a16:creationId xmlns:a16="http://schemas.microsoft.com/office/drawing/2014/main" id="{4E781487-279B-7949-B042-B60590649D29}"/>
                  </a:ext>
                </a:extLst>
              </p:cNvPr>
              <p:cNvSpPr/>
              <p:nvPr/>
            </p:nvSpPr>
            <p:spPr>
              <a:xfrm rot="3153215">
                <a:off x="4631793" y="3842585"/>
                <a:ext cx="2770270" cy="1202758"/>
              </a:xfrm>
              <a:prstGeom prst="parallelogram">
                <a:avLst>
                  <a:gd name="adj" fmla="val 37433"/>
                </a:avLst>
              </a:prstGeom>
              <a:solidFill>
                <a:srgbClr val="F4B183">
                  <a:alpha val="60000"/>
                </a:srgbClr>
              </a:solidFill>
              <a:ln w="12700" cap="flat" cmpd="sng" algn="ctr">
                <a:solidFill>
                  <a:srgbClr val="4472C4">
                    <a:shade val="50000"/>
                  </a:srgbClr>
                </a:solidFill>
                <a:prstDash val="solid"/>
                <a:miter lim="800000"/>
              </a:ln>
              <a:effectLst/>
            </p:spPr>
            <p:txBody>
              <a:bodyPr rtlCol="0" anchor="ctr"/>
              <a:lstStyle/>
              <a:p>
                <a:pPr algn="ctr">
                  <a:defRPr/>
                </a:pPr>
                <a:endParaRPr kumimoji="0" lang="ja-JP" altLang="en-US" sz="1600" kern="0">
                  <a:solidFill>
                    <a:prstClr val="white"/>
                  </a:solidFill>
                  <a:ea typeface="游ゴシック" panose="020B0400000000000000" pitchFamily="34" charset="-128"/>
                </a:endParaRPr>
              </a:p>
            </p:txBody>
          </p:sp>
          <p:sp>
            <p:nvSpPr>
              <p:cNvPr id="161" name="テキスト ボックス 160">
                <a:extLst>
                  <a:ext uri="{FF2B5EF4-FFF2-40B4-BE49-F238E27FC236}">
                    <a16:creationId xmlns:a16="http://schemas.microsoft.com/office/drawing/2014/main" id="{0BF13AE3-7169-924C-8ACE-40C73AAB3E9A}"/>
                  </a:ext>
                </a:extLst>
              </p:cNvPr>
              <p:cNvSpPr txBox="1"/>
              <p:nvPr/>
            </p:nvSpPr>
            <p:spPr>
              <a:xfrm>
                <a:off x="5242501" y="3881886"/>
                <a:ext cx="1585782" cy="1077218"/>
              </a:xfrm>
              <a:prstGeom prst="rect">
                <a:avLst/>
              </a:prstGeom>
              <a:noFill/>
            </p:spPr>
            <p:txBody>
              <a:bodyPr wrap="square" rtlCol="0">
                <a:spAutoFit/>
              </a:bodyPr>
              <a:lstStyle/>
              <a:p>
                <a:pPr algn="ctr">
                  <a:defRPr/>
                </a:pPr>
                <a:r>
                  <a:rPr kumimoji="0" lang="en-US" altLang="ja-JP" sz="1600" b="1" kern="0">
                    <a:solidFill>
                      <a:srgbClr val="0432FF"/>
                    </a:solidFill>
                    <a:ea typeface="游ゴシック" panose="020B0400000000000000" pitchFamily="34" charset="-128"/>
                  </a:rPr>
                  <a:t>Space for accelerator development for ADS</a:t>
                </a:r>
                <a:endParaRPr kumimoji="0" lang="ja-JP" altLang="en-US" sz="1600" b="1" kern="0">
                  <a:solidFill>
                    <a:srgbClr val="0432FF"/>
                  </a:solidFill>
                  <a:ea typeface="游ゴシック" panose="020B0400000000000000" pitchFamily="34" charset="-128"/>
                </a:endParaRPr>
              </a:p>
            </p:txBody>
          </p:sp>
        </p:grpSp>
        <p:pic>
          <p:nvPicPr>
            <p:cNvPr id="157" name="図 156">
              <a:extLst>
                <a:ext uri="{FF2B5EF4-FFF2-40B4-BE49-F238E27FC236}">
                  <a16:creationId xmlns:a16="http://schemas.microsoft.com/office/drawing/2014/main" id="{F043E422-5729-F947-B5D7-8EE922F5C49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9614" l="0" r="100000"/>
                      </a14:imgEffect>
                    </a14:imgLayer>
                  </a14:imgProps>
                </a:ext>
                <a:ext uri="{28A0092B-C50C-407E-A947-70E740481C1C}">
                  <a14:useLocalDpi xmlns:a14="http://schemas.microsoft.com/office/drawing/2010/main"/>
                </a:ext>
              </a:extLst>
            </a:blip>
            <a:srcRect/>
            <a:stretch/>
          </p:blipFill>
          <p:spPr>
            <a:xfrm>
              <a:off x="6450202" y="4523788"/>
              <a:ext cx="1982563" cy="1640860"/>
            </a:xfrm>
            <a:prstGeom prst="rect">
              <a:avLst/>
            </a:prstGeom>
          </p:spPr>
        </p:pic>
      </p:grpSp>
      <p:sp>
        <p:nvSpPr>
          <p:cNvPr id="162" name="テキスト ボックス 161">
            <a:extLst>
              <a:ext uri="{FF2B5EF4-FFF2-40B4-BE49-F238E27FC236}">
                <a16:creationId xmlns:a16="http://schemas.microsoft.com/office/drawing/2014/main" id="{F6716357-1725-4D40-A062-F5140FC01C6E}"/>
              </a:ext>
            </a:extLst>
          </p:cNvPr>
          <p:cNvSpPr txBox="1"/>
          <p:nvPr/>
        </p:nvSpPr>
        <p:spPr>
          <a:xfrm>
            <a:off x="5093544" y="1731256"/>
            <a:ext cx="1221809" cy="338554"/>
          </a:xfrm>
          <a:prstGeom prst="rect">
            <a:avLst/>
          </a:prstGeom>
          <a:noFill/>
        </p:spPr>
        <p:txBody>
          <a:bodyPr wrap="none" rtlCol="0">
            <a:spAutoFit/>
          </a:bodyPr>
          <a:lstStyle/>
          <a:p>
            <a:r>
              <a:rPr lang="en-US" altLang="ja-JP" sz="1600" b="1">
                <a:solidFill>
                  <a:srgbClr val="0000FF"/>
                </a:solidFill>
                <a:ea typeface="Yu Gothic" panose="020B0400000000000000" pitchFamily="34" charset="-128"/>
              </a:rPr>
              <a:t>LBE target</a:t>
            </a:r>
            <a:endParaRPr lang="ja-JP" altLang="en-US" sz="1600" b="1">
              <a:solidFill>
                <a:srgbClr val="0000FF"/>
              </a:solidFill>
              <a:ea typeface="Yu Gothic" panose="020B0400000000000000" pitchFamily="34" charset="-128"/>
            </a:endParaRPr>
          </a:p>
        </p:txBody>
      </p:sp>
    </p:spTree>
    <p:extLst>
      <p:ext uri="{BB962C8B-B14F-4D97-AF65-F5344CB8AC3E}">
        <p14:creationId xmlns:p14="http://schemas.microsoft.com/office/powerpoint/2010/main" val="391769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72386" y="565312"/>
            <a:ext cx="110472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0000FF"/>
                </a:solidFill>
                <a:effectLst/>
                <a:uLnTx/>
                <a:uFillTx/>
                <a:latin typeface="游ゴシック" panose="020F0502020204030204"/>
                <a:ea typeface="游ゴシック" panose="020B0400000000000000" pitchFamily="50" charset="-128"/>
                <a:cs typeface="+mn-cs"/>
              </a:rPr>
              <a:t>Requirement</a:t>
            </a:r>
            <a:r>
              <a:rPr kumimoji="1" lang="ja-JP" altLang="en-US" sz="3200" b="1" i="0" u="none" strike="noStrike" kern="1200" cap="none" spc="0" normalizeH="0" baseline="0" noProof="0" dirty="0">
                <a:ln>
                  <a:noFill/>
                </a:ln>
                <a:solidFill>
                  <a:srgbClr val="0000FF"/>
                </a:solidFill>
                <a:effectLst/>
                <a:uLnTx/>
                <a:uFillTx/>
                <a:latin typeface="游ゴシック" panose="020F0502020204030204"/>
                <a:ea typeface="游ゴシック" panose="020B0400000000000000" pitchFamily="50" charset="-128"/>
                <a:cs typeface="+mn-cs"/>
              </a:rPr>
              <a:t> </a:t>
            </a:r>
            <a:r>
              <a:rPr kumimoji="1" lang="en-US" altLang="ja-JP" sz="3200" b="1" i="0" u="none" strike="noStrike" kern="1200" cap="none" spc="0" normalizeH="0" baseline="0" noProof="0" dirty="0">
                <a:ln>
                  <a:noFill/>
                </a:ln>
                <a:solidFill>
                  <a:srgbClr val="0000FF"/>
                </a:solidFill>
                <a:effectLst/>
                <a:uLnTx/>
                <a:uFillTx/>
                <a:latin typeface="游ゴシック" panose="020F0502020204030204"/>
                <a:ea typeface="游ゴシック" panose="020B0400000000000000" pitchFamily="50" charset="-128"/>
                <a:cs typeface="+mn-cs"/>
              </a:rPr>
              <a:t>for JAEA</a:t>
            </a:r>
            <a:r>
              <a:rPr kumimoji="1" lang="ja-JP" altLang="en-US" sz="3200" b="1" i="0" u="none" strike="noStrike" kern="1200" cap="none" spc="0" normalizeH="0" baseline="0" noProof="0" dirty="0">
                <a:ln>
                  <a:noFill/>
                </a:ln>
                <a:solidFill>
                  <a:srgbClr val="0000FF"/>
                </a:solidFill>
                <a:effectLst/>
                <a:uLnTx/>
                <a:uFillTx/>
                <a:latin typeface="游ゴシック" panose="020F0502020204030204"/>
                <a:ea typeface="游ゴシック" panose="020B0400000000000000" pitchFamily="50" charset="-128"/>
                <a:cs typeface="+mn-cs"/>
              </a:rPr>
              <a:t> </a:t>
            </a:r>
            <a:r>
              <a:rPr kumimoji="1" lang="en-US" altLang="ja-JP" sz="3200" b="1" i="0" u="none" strike="noStrike" kern="1200" cap="none" spc="0" normalizeH="0" baseline="0" noProof="0" dirty="0">
                <a:ln>
                  <a:noFill/>
                </a:ln>
                <a:solidFill>
                  <a:srgbClr val="0000FF"/>
                </a:solidFill>
                <a:effectLst/>
                <a:uLnTx/>
                <a:uFillTx/>
                <a:latin typeface="游ゴシック" panose="020F0502020204030204"/>
                <a:ea typeface="游ゴシック" panose="020B0400000000000000" pitchFamily="50" charset="-128"/>
                <a:cs typeface="+mn-cs"/>
              </a:rPr>
              <a:t>ADS accelerator</a:t>
            </a:r>
          </a:p>
        </p:txBody>
      </p:sp>
      <p:sp>
        <p:nvSpPr>
          <p:cNvPr id="9" name="テキスト ボックス 8">
            <a:extLst>
              <a:ext uri="{FF2B5EF4-FFF2-40B4-BE49-F238E27FC236}">
                <a16:creationId xmlns:a16="http://schemas.microsoft.com/office/drawing/2014/main" id="{69834FFB-6653-4CAB-9E32-F0C436E18BA7}"/>
              </a:ext>
            </a:extLst>
          </p:cNvPr>
          <p:cNvSpPr txBox="1"/>
          <p:nvPr/>
        </p:nvSpPr>
        <p:spPr>
          <a:xfrm>
            <a:off x="838200" y="1090951"/>
            <a:ext cx="11047227" cy="532453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Beam energy : 1.5 GeV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high efficiency of neutron generation per beam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Beam power : 30 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Beam duty : CW</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decrease thermal shock @ beam window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Beam current : 20 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(cf. J-PARC linac: peak current : 50mA duty : 1.25% (25Hz, 500us)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J-PARC complex: 1 MW @ exit of 3 GeV synchrotron -&gt; pulsed beam)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Extreme reliability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avoid thermal shock of reactor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2000" b="0" i="0" u="none" strike="noStrike" kern="1200" cap="none" spc="0" normalizeH="0" baseline="0" noProof="0" dirty="0">
                <a:ln>
                  <a:noFill/>
                </a:ln>
                <a:solidFill>
                  <a:prstClr val="black"/>
                </a:solidFill>
                <a:effectLst/>
                <a:uLnTx/>
                <a:uFillTx/>
                <a:latin typeface="游ゴシック" panose="020F0502020204030204"/>
                <a:ea typeface="+mn-ea"/>
                <a:cs typeface="+mn-cs"/>
              </a:rPr>
              <a:t>                     300 days for operation + 65 days for maintenance (beam window)</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Pulse mode operation</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Transient of start up and shut down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Flexible </a:t>
            </a:r>
            <a:r>
              <a:rPr lang="en-US" altLang="ja-JP" dirty="0">
                <a:solidFill>
                  <a:prstClr val="black"/>
                </a:solidFill>
                <a:latin typeface="游ゴシック" panose="020F0502020204030204"/>
                <a:ea typeface="游ゴシック" panose="020B0400000000000000" pitchFamily="50" charset="-128"/>
              </a:rPr>
              <a:t>control</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ability of beam power is required</a:t>
            </a:r>
          </a:p>
        </p:txBody>
      </p:sp>
      <p:sp>
        <p:nvSpPr>
          <p:cNvPr id="5" name="スライド番号プレースホルダー 4">
            <a:extLst>
              <a:ext uri="{FF2B5EF4-FFF2-40B4-BE49-F238E27FC236}">
                <a16:creationId xmlns:a16="http://schemas.microsoft.com/office/drawing/2014/main" id="{02A36E3A-73FA-40A4-BA87-FF545D389A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D0365-E817-4EF1-9E9A-ACD5F9F23042}"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日付プレースホルダー 5">
            <a:extLst>
              <a:ext uri="{FF2B5EF4-FFF2-40B4-BE49-F238E27FC236}">
                <a16:creationId xmlns:a16="http://schemas.microsoft.com/office/drawing/2014/main" id="{03BD32E1-8A7D-4376-9912-CCC8CB2C4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rPr>
              <a:t>2019/9/26</a:t>
            </a: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フッター プレースホルダー 6">
            <a:extLst>
              <a:ext uri="{FF2B5EF4-FFF2-40B4-BE49-F238E27FC236}">
                <a16:creationId xmlns:a16="http://schemas.microsoft.com/office/drawing/2014/main" id="{CBBCA2A0-A214-43E6-81A6-AD05CCD5AB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rPr>
              <a:t>Y.Kondo, SLHiPP09, Lanzhou, China</a:t>
            </a: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046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D8E748B-AF3C-4AAC-8DE2-2328AA981F3D}"/>
              </a:ext>
            </a:extLst>
          </p:cNvPr>
          <p:cNvSpPr txBox="1"/>
          <p:nvPr/>
        </p:nvSpPr>
        <p:spPr>
          <a:xfrm>
            <a:off x="1524000" y="2001478"/>
            <a:ext cx="9144000" cy="646331"/>
          </a:xfrm>
          <a:prstGeom prst="rect">
            <a:avLst/>
          </a:prstGeom>
          <a:noFill/>
        </p:spPr>
        <p:txBody>
          <a:bodyPr wrap="square" rtlCol="0">
            <a:spAutoFit/>
          </a:bodyPr>
          <a:lstStyle/>
          <a:p>
            <a:pPr algn="ctr"/>
            <a:r>
              <a:rPr lang="en-US" altLang="ja-JP" sz="3600" b="1" dirty="0">
                <a:solidFill>
                  <a:srgbClr val="0000FF"/>
                </a:solidFill>
              </a:rPr>
              <a:t>Contents</a:t>
            </a:r>
          </a:p>
        </p:txBody>
      </p:sp>
      <p:sp>
        <p:nvSpPr>
          <p:cNvPr id="5" name="テキスト ボックス 4">
            <a:extLst>
              <a:ext uri="{FF2B5EF4-FFF2-40B4-BE49-F238E27FC236}">
                <a16:creationId xmlns:a16="http://schemas.microsoft.com/office/drawing/2014/main" id="{50DFF3AB-D742-473B-BFB5-7CB15DE222E2}"/>
              </a:ext>
            </a:extLst>
          </p:cNvPr>
          <p:cNvSpPr txBox="1"/>
          <p:nvPr/>
        </p:nvSpPr>
        <p:spPr>
          <a:xfrm>
            <a:off x="3095494" y="2978242"/>
            <a:ext cx="6187912" cy="1200329"/>
          </a:xfrm>
          <a:prstGeom prst="rect">
            <a:avLst/>
          </a:prstGeom>
          <a:noFill/>
        </p:spPr>
        <p:txBody>
          <a:bodyPr wrap="none" rtlCol="0">
            <a:spAutoFit/>
          </a:bodyPr>
          <a:lstStyle/>
          <a:p>
            <a:pPr marL="342900" indent="-342900">
              <a:buAutoNum type="arabicPeriod"/>
            </a:pPr>
            <a:r>
              <a:rPr kumimoji="1" lang="en-US" altLang="ja-JP" sz="2400" b="1" dirty="0"/>
              <a:t>Overview of JAEA ADS</a:t>
            </a:r>
          </a:p>
          <a:p>
            <a:pPr marL="342900" indent="-342900">
              <a:buAutoNum type="arabicPeriod"/>
            </a:pPr>
            <a:r>
              <a:rPr lang="en-US" altLang="ja-JP" sz="2400" b="1" dirty="0"/>
              <a:t>Development of linac for ADS at JAEA</a:t>
            </a:r>
          </a:p>
          <a:p>
            <a:pPr marL="342900" indent="-342900">
              <a:buAutoNum type="arabicPeriod"/>
            </a:pPr>
            <a:r>
              <a:rPr kumimoji="1" lang="en-US" altLang="ja-JP" sz="2400" b="1" dirty="0"/>
              <a:t>S</a:t>
            </a:r>
            <a:r>
              <a:rPr lang="en-US" altLang="ja-JP" sz="2400" b="1" dirty="0"/>
              <a:t>ummary</a:t>
            </a:r>
            <a:endParaRPr kumimoji="1" lang="ja-JP" altLang="en-US" sz="2400" b="1" dirty="0"/>
          </a:p>
        </p:txBody>
      </p:sp>
      <p:sp>
        <p:nvSpPr>
          <p:cNvPr id="6" name="スライド番号プレースホルダー 5">
            <a:extLst>
              <a:ext uri="{FF2B5EF4-FFF2-40B4-BE49-F238E27FC236}">
                <a16:creationId xmlns:a16="http://schemas.microsoft.com/office/drawing/2014/main" id="{6167509C-EAFC-47A4-91C2-33D94D7DBA24}"/>
              </a:ext>
            </a:extLst>
          </p:cNvPr>
          <p:cNvSpPr>
            <a:spLocks noGrp="1"/>
          </p:cNvSpPr>
          <p:nvPr>
            <p:ph type="sldNum" sz="quarter" idx="12"/>
          </p:nvPr>
        </p:nvSpPr>
        <p:spPr/>
        <p:txBody>
          <a:bodyPr/>
          <a:lstStyle/>
          <a:p>
            <a:fld id="{E69D0365-E817-4EF1-9E9A-ACD5F9F23042}" type="slidenum">
              <a:rPr kumimoji="1" lang="ja-JP" altLang="en-US" smtClean="0"/>
              <a:t>2</a:t>
            </a:fld>
            <a:endParaRPr kumimoji="1" lang="ja-JP" altLang="en-US"/>
          </a:p>
        </p:txBody>
      </p:sp>
      <p:sp>
        <p:nvSpPr>
          <p:cNvPr id="7" name="日付プレースホルダー 6">
            <a:extLst>
              <a:ext uri="{FF2B5EF4-FFF2-40B4-BE49-F238E27FC236}">
                <a16:creationId xmlns:a16="http://schemas.microsoft.com/office/drawing/2014/main" id="{19EBC85F-6EA7-4AE7-8783-F093CA29104B}"/>
              </a:ext>
            </a:extLst>
          </p:cNvPr>
          <p:cNvSpPr>
            <a:spLocks noGrp="1"/>
          </p:cNvSpPr>
          <p:nvPr>
            <p:ph type="dt" sz="half" idx="10"/>
          </p:nvPr>
        </p:nvSpPr>
        <p:spPr/>
        <p:txBody>
          <a:bodyPr/>
          <a:lstStyle/>
          <a:p>
            <a:r>
              <a:rPr kumimoji="1" lang="en-US" altLang="ja-JP"/>
              <a:t>2019/9/26</a:t>
            </a:r>
            <a:endParaRPr kumimoji="1" lang="ja-JP" altLang="en-US"/>
          </a:p>
        </p:txBody>
      </p:sp>
      <p:sp>
        <p:nvSpPr>
          <p:cNvPr id="8" name="フッター プレースホルダー 7">
            <a:extLst>
              <a:ext uri="{FF2B5EF4-FFF2-40B4-BE49-F238E27FC236}">
                <a16:creationId xmlns:a16="http://schemas.microsoft.com/office/drawing/2014/main" id="{2845220E-D337-4C1C-B9CE-A17B924E9350}"/>
              </a:ext>
            </a:extLst>
          </p:cNvPr>
          <p:cNvSpPr>
            <a:spLocks noGrp="1"/>
          </p:cNvSpPr>
          <p:nvPr>
            <p:ph type="ftr" sz="quarter" idx="11"/>
          </p:nvPr>
        </p:nvSpPr>
        <p:spPr/>
        <p:txBody>
          <a:bodyPr/>
          <a:lstStyle/>
          <a:p>
            <a:r>
              <a:rPr kumimoji="1" lang="en-US" altLang="ja-JP"/>
              <a:t>Y.Kondo, SLHiPP09, Lanzhou, China</a:t>
            </a:r>
            <a:endParaRPr kumimoji="1" lang="ja-JP" altLang="en-US"/>
          </a:p>
        </p:txBody>
      </p:sp>
    </p:spTree>
    <p:extLst>
      <p:ext uri="{BB962C8B-B14F-4D97-AF65-F5344CB8AC3E}">
        <p14:creationId xmlns:p14="http://schemas.microsoft.com/office/powerpoint/2010/main" val="296606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9E1F-3BD1-43A6-BD71-51F8DD1479EA}"/>
              </a:ext>
            </a:extLst>
          </p:cNvPr>
          <p:cNvSpPr>
            <a:spLocks noGrp="1"/>
          </p:cNvSpPr>
          <p:nvPr>
            <p:ph type="title"/>
          </p:nvPr>
        </p:nvSpPr>
        <p:spPr/>
        <p:txBody>
          <a:bodyPr/>
          <a:lstStyle/>
          <a:p>
            <a:r>
              <a:rPr lang="en-US" dirty="0">
                <a:latin typeface="+mj-lt"/>
              </a:rPr>
              <a:t>SRFC baseline </a:t>
            </a:r>
            <a:r>
              <a:rPr lang="ja-JP" altLang="en-US" dirty="0">
                <a:latin typeface="+mj-lt"/>
              </a:rPr>
              <a:t>→ </a:t>
            </a:r>
            <a:r>
              <a:rPr lang="en-US" altLang="ja-JP" dirty="0">
                <a:latin typeface="+mj-lt"/>
              </a:rPr>
              <a:t>Bruce’s presentation</a:t>
            </a:r>
            <a:endParaRPr lang="en-US" dirty="0">
              <a:latin typeface="+mj-l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32D045-E1FB-4727-A36E-BB22EAB35BD5}"/>
                  </a:ext>
                </a:extLst>
              </p:cNvPr>
              <p:cNvSpPr>
                <a:spLocks noGrp="1"/>
              </p:cNvSpPr>
              <p:nvPr>
                <p:ph idx="1"/>
              </p:nvPr>
            </p:nvSpPr>
            <p:spPr>
              <a:xfrm>
                <a:off x="370443" y="3365062"/>
                <a:ext cx="3385839" cy="2221028"/>
              </a:xfrm>
            </p:spPr>
            <p:txBody>
              <a:bodyPr/>
              <a:lstStyle/>
              <a:p>
                <a:pPr marL="0" indent="0" algn="just"/>
                <a:r>
                  <a:rPr lang="en-US" sz="1633" dirty="0">
                    <a:latin typeface="+mn-lt"/>
                  </a:rPr>
                  <a:t>The optimization in the numbers of cavities and </a:t>
                </a:r>
                <a14:m>
                  <m:oMath xmlns:m="http://schemas.openxmlformats.org/officeDocument/2006/math">
                    <m:sSub>
                      <m:sSubPr>
                        <m:ctrlPr>
                          <a:rPr lang="en-US" sz="1633" i="1">
                            <a:latin typeface="Cambria Math" panose="02040503050406030204" pitchFamily="18" charset="0"/>
                            <a:ea typeface="Cambria Math" panose="02040503050406030204" pitchFamily="18" charset="0"/>
                          </a:rPr>
                        </m:ctrlPr>
                      </m:sSubPr>
                      <m:e>
                        <m:r>
                          <a:rPr lang="en-US" sz="1633" i="1">
                            <a:latin typeface="Cambria Math" panose="02040503050406030204" pitchFamily="18" charset="0"/>
                            <a:ea typeface="Cambria Math" panose="02040503050406030204" pitchFamily="18" charset="0"/>
                          </a:rPr>
                          <m:t>𝛽</m:t>
                        </m:r>
                      </m:e>
                      <m:sub>
                        <m:r>
                          <a:rPr lang="en-US" sz="1633" i="1">
                            <a:latin typeface="Cambria Math" panose="02040503050406030204" pitchFamily="18" charset="0"/>
                            <a:ea typeface="Cambria Math" panose="02040503050406030204" pitchFamily="18" charset="0"/>
                          </a:rPr>
                          <m:t>𝑔</m:t>
                        </m:r>
                      </m:sub>
                    </m:sSub>
                  </m:oMath>
                </a14:m>
                <a:r>
                  <a:rPr lang="en-US" sz="1633" dirty="0">
                    <a:latin typeface="+mn-lt"/>
                  </a:rPr>
                  <a:t> were chosen  to obtain </a:t>
                </a:r>
                <a:r>
                  <a:rPr lang="en-US" sz="1633" dirty="0">
                    <a:solidFill>
                      <a:srgbClr val="FF0000"/>
                    </a:solidFill>
                    <a:latin typeface="+mn-lt"/>
                  </a:rPr>
                  <a:t>maximum voltage gain per cavity + smooth transition</a:t>
                </a:r>
              </a:p>
            </p:txBody>
          </p:sp>
        </mc:Choice>
        <mc:Fallback xmlns="">
          <p:sp>
            <p:nvSpPr>
              <p:cNvPr id="3" name="Content Placeholder 2">
                <a:extLst>
                  <a:ext uri="{FF2B5EF4-FFF2-40B4-BE49-F238E27FC236}">
                    <a16:creationId xmlns:a16="http://schemas.microsoft.com/office/drawing/2014/main" id="{4632D045-E1FB-4727-A36E-BB22EAB35BD5}"/>
                  </a:ext>
                </a:extLst>
              </p:cNvPr>
              <p:cNvSpPr>
                <a:spLocks noGrp="1" noRot="1" noChangeAspect="1" noMove="1" noResize="1" noEditPoints="1" noAdjustHandles="1" noChangeArrowheads="1" noChangeShapeType="1" noTextEdit="1"/>
              </p:cNvSpPr>
              <p:nvPr>
                <p:ph idx="1"/>
              </p:nvPr>
            </p:nvSpPr>
            <p:spPr>
              <a:xfrm>
                <a:off x="370443" y="3365062"/>
                <a:ext cx="3385839" cy="2221028"/>
              </a:xfrm>
              <a:blipFill>
                <a:blip r:embed="rId3"/>
                <a:stretch>
                  <a:fillRect l="-3784" t="-2747" r="-5405"/>
                </a:stretch>
              </a:blipFill>
            </p:spPr>
            <p:txBody>
              <a:bodyPr/>
              <a:lstStyle/>
              <a:p>
                <a:r>
                  <a:rPr lang="ja-JP" altLang="en-US">
                    <a:noFill/>
                  </a:rPr>
                  <a:t> </a:t>
                </a:r>
              </a:p>
            </p:txBody>
          </p:sp>
        </mc:Fallback>
      </mc:AlternateContent>
      <p:sp>
        <p:nvSpPr>
          <p:cNvPr id="4" name="Footer Placeholder 3">
            <a:extLst>
              <a:ext uri="{FF2B5EF4-FFF2-40B4-BE49-F238E27FC236}">
                <a16:creationId xmlns:a16="http://schemas.microsoft.com/office/drawing/2014/main" id="{4A17A396-5B5B-45EB-BDB8-0FA1B9C848CA}"/>
              </a:ext>
            </a:extLst>
          </p:cNvPr>
          <p:cNvSpPr>
            <a:spLocks noGrp="1"/>
          </p:cNvSpPr>
          <p:nvPr>
            <p:ph type="ftr" sz="quarter" idx="10"/>
          </p:nvPr>
        </p:nvSpPr>
        <p:spPr/>
        <p:txBody>
          <a:bodyPr/>
          <a:lstStyle/>
          <a:p>
            <a:pPr defTabSz="829544"/>
            <a:r>
              <a:rPr kumimoji="0" lang="en-US"/>
              <a:t>Y.Kondo, SLHiPP09, Lanzhou, China</a:t>
            </a:r>
            <a:endParaRPr kumimoji="0" lang="en-US" dirty="0"/>
          </a:p>
        </p:txBody>
      </p:sp>
      <p:sp>
        <p:nvSpPr>
          <p:cNvPr id="5" name="Slide Number Placeholder 4">
            <a:extLst>
              <a:ext uri="{FF2B5EF4-FFF2-40B4-BE49-F238E27FC236}">
                <a16:creationId xmlns:a16="http://schemas.microsoft.com/office/drawing/2014/main" id="{531C3C8D-AF25-4F58-891B-53952DED56CF}"/>
              </a:ext>
            </a:extLst>
          </p:cNvPr>
          <p:cNvSpPr>
            <a:spLocks noGrp="1"/>
          </p:cNvSpPr>
          <p:nvPr>
            <p:ph type="sldNum" sz="quarter" idx="11"/>
          </p:nvPr>
        </p:nvSpPr>
        <p:spPr/>
        <p:txBody>
          <a:bodyPr/>
          <a:lstStyle/>
          <a:p>
            <a:pPr defTabSz="829544"/>
            <a:fld id="{941388EE-76CB-44C7-9483-1D067F3EDEBF}" type="slidenum">
              <a:rPr kumimoji="0" lang="en-US"/>
              <a:pPr defTabSz="829544"/>
              <a:t>20</a:t>
            </a:fld>
            <a:endParaRPr kumimoji="0" lang="en-US" dirty="0"/>
          </a:p>
        </p:txBody>
      </p:sp>
      <p:pic>
        <p:nvPicPr>
          <p:cNvPr id="7" name="Content Placeholder 6">
            <a:extLst>
              <a:ext uri="{FF2B5EF4-FFF2-40B4-BE49-F238E27FC236}">
                <a16:creationId xmlns:a16="http://schemas.microsoft.com/office/drawing/2014/main" id="{EBB634C1-8AB9-49FF-94E8-A95D51CDD731}"/>
              </a:ext>
            </a:extLst>
          </p:cNvPr>
          <p:cNvPicPr>
            <a:picLocks noChangeAspect="1"/>
          </p:cNvPicPr>
          <p:nvPr/>
        </p:nvPicPr>
        <p:blipFill rotWithShape="1">
          <a:blip r:embed="rId4">
            <a:extLst>
              <a:ext uri="{28A0092B-C50C-407E-A947-70E740481C1C}">
                <a14:useLocalDpi xmlns:a14="http://schemas.microsoft.com/office/drawing/2010/main" val="0"/>
              </a:ext>
            </a:extLst>
          </a:blip>
          <a:srcRect l="16964"/>
          <a:stretch/>
        </p:blipFill>
        <p:spPr>
          <a:xfrm>
            <a:off x="4242952" y="1503339"/>
            <a:ext cx="3067049" cy="2498306"/>
          </a:xfrm>
          <a:prstGeom prst="rect">
            <a:avLst/>
          </a:prstGeom>
          <a:noFill/>
          <a:ln>
            <a:noFill/>
          </a:ln>
        </p:spPr>
      </p:pic>
      <p:pic>
        <p:nvPicPr>
          <p:cNvPr id="8" name="Content Placeholder 6">
            <a:extLst>
              <a:ext uri="{FF2B5EF4-FFF2-40B4-BE49-F238E27FC236}">
                <a16:creationId xmlns:a16="http://schemas.microsoft.com/office/drawing/2014/main" id="{6FAA97F9-E6B5-40C6-B133-B7DB75BB42ED}"/>
              </a:ext>
            </a:extLst>
          </p:cNvPr>
          <p:cNvPicPr>
            <a:picLocks noChangeAspect="1"/>
          </p:cNvPicPr>
          <p:nvPr/>
        </p:nvPicPr>
        <p:blipFill rotWithShape="1">
          <a:blip r:embed="rId5">
            <a:extLst>
              <a:ext uri="{28A0092B-C50C-407E-A947-70E740481C1C}">
                <a14:useLocalDpi xmlns:a14="http://schemas.microsoft.com/office/drawing/2010/main" val="0"/>
              </a:ext>
            </a:extLst>
          </a:blip>
          <a:srcRect l="2355" t="8733" r="82919" b="66175"/>
          <a:stretch/>
        </p:blipFill>
        <p:spPr>
          <a:xfrm>
            <a:off x="7459575" y="1475526"/>
            <a:ext cx="766812" cy="1085294"/>
          </a:xfrm>
          <a:prstGeom prst="rect">
            <a:avLst/>
          </a:prstGeom>
          <a:noFill/>
          <a:ln>
            <a:noFill/>
          </a:ln>
        </p:spPr>
      </p:pic>
      <p:sp>
        <p:nvSpPr>
          <p:cNvPr id="9" name="TextBox 8">
            <a:extLst>
              <a:ext uri="{FF2B5EF4-FFF2-40B4-BE49-F238E27FC236}">
                <a16:creationId xmlns:a16="http://schemas.microsoft.com/office/drawing/2014/main" id="{681CAA9F-8117-41F8-8A92-EB295481A1EA}"/>
              </a:ext>
            </a:extLst>
          </p:cNvPr>
          <p:cNvSpPr txBox="1"/>
          <p:nvPr/>
        </p:nvSpPr>
        <p:spPr>
          <a:xfrm>
            <a:off x="7189186" y="2584147"/>
            <a:ext cx="2736985" cy="1264962"/>
          </a:xfrm>
          <a:prstGeom prst="rect">
            <a:avLst/>
          </a:prstGeom>
          <a:noFill/>
        </p:spPr>
        <p:txBody>
          <a:bodyPr wrap="square" rtlCol="0">
            <a:spAutoFit/>
          </a:bodyPr>
          <a:lstStyle/>
          <a:p>
            <a:pPr defTabSz="829544"/>
            <a:r>
              <a:rPr kumimoji="0" lang="en-US" sz="1270" dirty="0">
                <a:solidFill>
                  <a:prstClr val="black"/>
                </a:solidFill>
                <a:latin typeface="Calibri"/>
              </a:rPr>
              <a:t>Voltage gain was computed </a:t>
            </a:r>
          </a:p>
          <a:p>
            <a:pPr defTabSz="829544"/>
            <a:r>
              <a:rPr kumimoji="0" lang="en-US" sz="1270" dirty="0">
                <a:solidFill>
                  <a:prstClr val="black"/>
                </a:solidFill>
                <a:latin typeface="Calibri"/>
              </a:rPr>
              <a:t>assuming: </a:t>
            </a:r>
          </a:p>
          <a:p>
            <a:pPr marL="259232" indent="-259232" defTabSz="829544">
              <a:buFont typeface="Arial" panose="020B0604020202020204" pitchFamily="34" charset="0"/>
              <a:buChar char="•"/>
            </a:pPr>
            <a:r>
              <a:rPr kumimoji="0" lang="en-US" sz="1270" dirty="0">
                <a:solidFill>
                  <a:prstClr val="black"/>
                </a:solidFill>
                <a:latin typeface="Calibri"/>
              </a:rPr>
              <a:t>Sinusoidal E fields</a:t>
            </a:r>
          </a:p>
          <a:p>
            <a:pPr marL="259232" indent="-259232" defTabSz="829544">
              <a:buFont typeface="Arial" panose="020B0604020202020204" pitchFamily="34" charset="0"/>
              <a:buChar char="•"/>
            </a:pPr>
            <a:r>
              <a:rPr kumimoji="0" lang="en-US" sz="1270" dirty="0">
                <a:solidFill>
                  <a:prstClr val="black"/>
                </a:solidFill>
                <a:latin typeface="Calibri"/>
              </a:rPr>
              <a:t>Synchronous phase of -30⁰</a:t>
            </a:r>
          </a:p>
          <a:p>
            <a:pPr marL="259232" indent="-259232" defTabSz="829544">
              <a:buFont typeface="Arial" panose="020B0604020202020204" pitchFamily="34" charset="0"/>
              <a:buChar char="•"/>
            </a:pPr>
            <a:r>
              <a:rPr kumimoji="0" lang="en-US" sz="1270" dirty="0">
                <a:solidFill>
                  <a:prstClr val="black"/>
                </a:solidFill>
                <a:latin typeface="Calibri"/>
              </a:rPr>
              <a:t>Vmax of 2.0,2.05,4.987,11.9</a:t>
            </a:r>
          </a:p>
          <a:p>
            <a:pPr defTabSz="829544"/>
            <a:r>
              <a:rPr kumimoji="0" lang="en-US" sz="1270" dirty="0">
                <a:solidFill>
                  <a:prstClr val="black"/>
                </a:solidFill>
                <a:latin typeface="Calibri"/>
              </a:rPr>
              <a:t>and 19.9 MV (values of PIP-II)</a:t>
            </a:r>
          </a:p>
        </p:txBody>
      </p:sp>
      <p:sp>
        <p:nvSpPr>
          <p:cNvPr id="11" name="Rectangle: Rounded Corners 10">
            <a:extLst>
              <a:ext uri="{FF2B5EF4-FFF2-40B4-BE49-F238E27FC236}">
                <a16:creationId xmlns:a16="http://schemas.microsoft.com/office/drawing/2014/main" id="{A889FB49-EA26-47AC-9310-4FAC5EA05394}"/>
              </a:ext>
            </a:extLst>
          </p:cNvPr>
          <p:cNvSpPr/>
          <p:nvPr/>
        </p:nvSpPr>
        <p:spPr>
          <a:xfrm>
            <a:off x="1420551" y="5244675"/>
            <a:ext cx="914541" cy="5027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endParaRPr kumimoji="0" lang="en-US" sz="1633" dirty="0">
              <a:solidFill>
                <a:prstClr val="white"/>
              </a:solidFill>
              <a:latin typeface="Calibri"/>
            </a:endParaRPr>
          </a:p>
        </p:txBody>
      </p:sp>
      <p:cxnSp>
        <p:nvCxnSpPr>
          <p:cNvPr id="13" name="Straight Arrow Connector 12">
            <a:extLst>
              <a:ext uri="{FF2B5EF4-FFF2-40B4-BE49-F238E27FC236}">
                <a16:creationId xmlns:a16="http://schemas.microsoft.com/office/drawing/2014/main" id="{1AEF5B4C-56EA-43C4-99D8-A17FE5696FAA}"/>
              </a:ext>
            </a:extLst>
          </p:cNvPr>
          <p:cNvCxnSpPr>
            <a:cxnSpLocks/>
          </p:cNvCxnSpPr>
          <p:nvPr/>
        </p:nvCxnSpPr>
        <p:spPr>
          <a:xfrm>
            <a:off x="2463547" y="5496054"/>
            <a:ext cx="263492"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A272E67-1FC0-4126-B390-50B60A440A5F}"/>
              </a:ext>
            </a:extLst>
          </p:cNvPr>
          <p:cNvSpPr txBox="1"/>
          <p:nvPr/>
        </p:nvSpPr>
        <p:spPr>
          <a:xfrm>
            <a:off x="1492270" y="5215090"/>
            <a:ext cx="867545" cy="846194"/>
          </a:xfrm>
          <a:prstGeom prst="rect">
            <a:avLst/>
          </a:prstGeom>
          <a:noFill/>
        </p:spPr>
        <p:txBody>
          <a:bodyPr wrap="none" rtlCol="0">
            <a:spAutoFit/>
          </a:bodyPr>
          <a:lstStyle/>
          <a:p>
            <a:pPr defTabSz="829544"/>
            <a:r>
              <a:rPr kumimoji="0" lang="en-US" sz="1633" dirty="0">
                <a:solidFill>
                  <a:srgbClr val="FF0000"/>
                </a:solidFill>
                <a:latin typeface="Calibri"/>
              </a:rPr>
              <a:t>HWR</a:t>
            </a:r>
          </a:p>
          <a:p>
            <a:pPr defTabSz="829544"/>
            <a:r>
              <a:rPr kumimoji="0" lang="en-US" sz="1633" dirty="0">
                <a:solidFill>
                  <a:srgbClr val="FF0000"/>
                </a:solidFill>
                <a:latin typeface="Calibri"/>
              </a:rPr>
              <a:t>βg=0.08</a:t>
            </a:r>
          </a:p>
          <a:p>
            <a:pPr defTabSz="829544"/>
            <a:endParaRPr kumimoji="0" lang="en-US" sz="1633" b="1" dirty="0">
              <a:solidFill>
                <a:srgbClr val="FF0000"/>
              </a:solidFill>
              <a:latin typeface="Calibri"/>
            </a:endParaRPr>
          </a:p>
        </p:txBody>
      </p:sp>
      <p:sp>
        <p:nvSpPr>
          <p:cNvPr id="16" name="TextBox 15">
            <a:extLst>
              <a:ext uri="{FF2B5EF4-FFF2-40B4-BE49-F238E27FC236}">
                <a16:creationId xmlns:a16="http://schemas.microsoft.com/office/drawing/2014/main" id="{59B201E7-290F-4FC2-9342-079636AE9F99}"/>
              </a:ext>
            </a:extLst>
          </p:cNvPr>
          <p:cNvSpPr txBox="1"/>
          <p:nvPr/>
        </p:nvSpPr>
        <p:spPr>
          <a:xfrm>
            <a:off x="911411" y="5936539"/>
            <a:ext cx="899605" cy="343620"/>
          </a:xfrm>
          <a:prstGeom prst="rect">
            <a:avLst/>
          </a:prstGeom>
          <a:noFill/>
        </p:spPr>
        <p:txBody>
          <a:bodyPr wrap="none" rtlCol="0">
            <a:spAutoFit/>
          </a:bodyPr>
          <a:lstStyle/>
          <a:p>
            <a:pPr defTabSz="829544"/>
            <a:r>
              <a:rPr kumimoji="0" lang="en-US" sz="1633" dirty="0">
                <a:solidFill>
                  <a:prstClr val="black"/>
                </a:solidFill>
                <a:latin typeface="Calibri"/>
              </a:rPr>
              <a:t>2.5 MeV</a:t>
            </a:r>
          </a:p>
        </p:txBody>
      </p:sp>
      <p:sp>
        <p:nvSpPr>
          <p:cNvPr id="17" name="TextBox 16">
            <a:extLst>
              <a:ext uri="{FF2B5EF4-FFF2-40B4-BE49-F238E27FC236}">
                <a16:creationId xmlns:a16="http://schemas.microsoft.com/office/drawing/2014/main" id="{FF8EE4CD-9F35-465E-812A-CC0A8E3E0BA3}"/>
              </a:ext>
            </a:extLst>
          </p:cNvPr>
          <p:cNvSpPr txBox="1"/>
          <p:nvPr/>
        </p:nvSpPr>
        <p:spPr>
          <a:xfrm>
            <a:off x="2179968" y="5939086"/>
            <a:ext cx="846707" cy="343620"/>
          </a:xfrm>
          <a:prstGeom prst="rect">
            <a:avLst/>
          </a:prstGeom>
          <a:noFill/>
        </p:spPr>
        <p:txBody>
          <a:bodyPr wrap="none" rtlCol="0">
            <a:spAutoFit/>
          </a:bodyPr>
          <a:lstStyle/>
          <a:p>
            <a:pPr defTabSz="829544"/>
            <a:r>
              <a:rPr kumimoji="0" lang="en-US" sz="1633" dirty="0">
                <a:solidFill>
                  <a:prstClr val="black"/>
                </a:solidFill>
                <a:latin typeface="Calibri"/>
              </a:rPr>
              <a:t>10 MeV</a:t>
            </a:r>
          </a:p>
        </p:txBody>
      </p:sp>
      <p:sp>
        <p:nvSpPr>
          <p:cNvPr id="18" name="Rectangle: Rounded Corners 17">
            <a:extLst>
              <a:ext uri="{FF2B5EF4-FFF2-40B4-BE49-F238E27FC236}">
                <a16:creationId xmlns:a16="http://schemas.microsoft.com/office/drawing/2014/main" id="{8CEEBD68-4220-4B59-A5E5-7938B7B297D5}"/>
              </a:ext>
            </a:extLst>
          </p:cNvPr>
          <p:cNvSpPr/>
          <p:nvPr/>
        </p:nvSpPr>
        <p:spPr>
          <a:xfrm>
            <a:off x="2792363" y="5244675"/>
            <a:ext cx="914541" cy="50275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endParaRPr kumimoji="0" lang="en-US" sz="1633" dirty="0">
              <a:solidFill>
                <a:srgbClr val="00B050"/>
              </a:solidFill>
              <a:latin typeface="Calibri"/>
            </a:endParaRPr>
          </a:p>
        </p:txBody>
      </p:sp>
      <p:cxnSp>
        <p:nvCxnSpPr>
          <p:cNvPr id="19" name="Straight Arrow Connector 18">
            <a:extLst>
              <a:ext uri="{FF2B5EF4-FFF2-40B4-BE49-F238E27FC236}">
                <a16:creationId xmlns:a16="http://schemas.microsoft.com/office/drawing/2014/main" id="{1F5E044F-5257-49FA-97E4-AAD8A0D78DB3}"/>
              </a:ext>
            </a:extLst>
          </p:cNvPr>
          <p:cNvCxnSpPr>
            <a:cxnSpLocks/>
          </p:cNvCxnSpPr>
          <p:nvPr/>
        </p:nvCxnSpPr>
        <p:spPr>
          <a:xfrm>
            <a:off x="3835358" y="5496054"/>
            <a:ext cx="263492"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A5D9C59-59E9-4916-968C-3452F3FC7715}"/>
              </a:ext>
            </a:extLst>
          </p:cNvPr>
          <p:cNvSpPr txBox="1"/>
          <p:nvPr/>
        </p:nvSpPr>
        <p:spPr>
          <a:xfrm>
            <a:off x="2888330" y="5218611"/>
            <a:ext cx="867545" cy="594906"/>
          </a:xfrm>
          <a:prstGeom prst="rect">
            <a:avLst/>
          </a:prstGeom>
          <a:noFill/>
        </p:spPr>
        <p:txBody>
          <a:bodyPr wrap="none" rtlCol="0">
            <a:spAutoFit/>
          </a:bodyPr>
          <a:lstStyle/>
          <a:p>
            <a:pPr defTabSz="829544"/>
            <a:r>
              <a:rPr kumimoji="0" lang="en-US" sz="1633" dirty="0">
                <a:solidFill>
                  <a:srgbClr val="00B050"/>
                </a:solidFill>
                <a:latin typeface="Calibri"/>
              </a:rPr>
              <a:t>SSR1</a:t>
            </a:r>
          </a:p>
          <a:p>
            <a:pPr defTabSz="829544"/>
            <a:r>
              <a:rPr kumimoji="0" lang="en-US" sz="1633" dirty="0">
                <a:solidFill>
                  <a:srgbClr val="00B050"/>
                </a:solidFill>
                <a:latin typeface="Calibri"/>
              </a:rPr>
              <a:t>βg=0.16</a:t>
            </a:r>
          </a:p>
        </p:txBody>
      </p:sp>
      <p:sp>
        <p:nvSpPr>
          <p:cNvPr id="21" name="Rectangle: Rounded Corners 20">
            <a:extLst>
              <a:ext uri="{FF2B5EF4-FFF2-40B4-BE49-F238E27FC236}">
                <a16:creationId xmlns:a16="http://schemas.microsoft.com/office/drawing/2014/main" id="{C36182EF-34A7-40FF-933C-B3395959D11B}"/>
              </a:ext>
            </a:extLst>
          </p:cNvPr>
          <p:cNvSpPr/>
          <p:nvPr/>
        </p:nvSpPr>
        <p:spPr>
          <a:xfrm>
            <a:off x="4229498" y="5244675"/>
            <a:ext cx="914541" cy="50275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endParaRPr kumimoji="0" lang="en-US" sz="1633" dirty="0">
              <a:solidFill>
                <a:srgbClr val="00B050"/>
              </a:solidFill>
              <a:latin typeface="Calibri"/>
            </a:endParaRPr>
          </a:p>
        </p:txBody>
      </p:sp>
      <p:cxnSp>
        <p:nvCxnSpPr>
          <p:cNvPr id="22" name="Straight Arrow Connector 21">
            <a:extLst>
              <a:ext uri="{FF2B5EF4-FFF2-40B4-BE49-F238E27FC236}">
                <a16:creationId xmlns:a16="http://schemas.microsoft.com/office/drawing/2014/main" id="{DCFE8D64-49BB-478D-90A3-E76D2B067EEE}"/>
              </a:ext>
            </a:extLst>
          </p:cNvPr>
          <p:cNvCxnSpPr>
            <a:cxnSpLocks/>
          </p:cNvCxnSpPr>
          <p:nvPr/>
        </p:nvCxnSpPr>
        <p:spPr>
          <a:xfrm>
            <a:off x="5272494" y="5496054"/>
            <a:ext cx="263492"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36D348A-72F2-4765-A956-EA4811EAEFBD}"/>
              </a:ext>
            </a:extLst>
          </p:cNvPr>
          <p:cNvSpPr txBox="1"/>
          <p:nvPr/>
        </p:nvSpPr>
        <p:spPr>
          <a:xfrm>
            <a:off x="4301368" y="5215090"/>
            <a:ext cx="867545" cy="846194"/>
          </a:xfrm>
          <a:prstGeom prst="rect">
            <a:avLst/>
          </a:prstGeom>
          <a:noFill/>
        </p:spPr>
        <p:txBody>
          <a:bodyPr wrap="none" rtlCol="0">
            <a:spAutoFit/>
          </a:bodyPr>
          <a:lstStyle/>
          <a:p>
            <a:pPr defTabSz="829544"/>
            <a:r>
              <a:rPr kumimoji="0" lang="en-US" sz="1633" dirty="0">
                <a:solidFill>
                  <a:srgbClr val="00B050"/>
                </a:solidFill>
                <a:latin typeface="Calibri"/>
              </a:rPr>
              <a:t>SSR2</a:t>
            </a:r>
          </a:p>
          <a:p>
            <a:pPr defTabSz="829544"/>
            <a:r>
              <a:rPr kumimoji="0" lang="en-US" sz="1633" dirty="0">
                <a:solidFill>
                  <a:srgbClr val="00B050"/>
                </a:solidFill>
                <a:latin typeface="Calibri"/>
              </a:rPr>
              <a:t>βg=0.43</a:t>
            </a:r>
          </a:p>
          <a:p>
            <a:pPr defTabSz="829544"/>
            <a:endParaRPr kumimoji="0" lang="en-US" sz="1633" dirty="0">
              <a:solidFill>
                <a:srgbClr val="00B050"/>
              </a:solidFill>
              <a:latin typeface="Calibri"/>
            </a:endParaRPr>
          </a:p>
        </p:txBody>
      </p:sp>
      <p:sp>
        <p:nvSpPr>
          <p:cNvPr id="24" name="Rectangle: Rounded Corners 23">
            <a:extLst>
              <a:ext uri="{FF2B5EF4-FFF2-40B4-BE49-F238E27FC236}">
                <a16:creationId xmlns:a16="http://schemas.microsoft.com/office/drawing/2014/main" id="{437C37DC-EE06-44FC-88D1-8C9400148EA6}"/>
              </a:ext>
            </a:extLst>
          </p:cNvPr>
          <p:cNvSpPr/>
          <p:nvPr/>
        </p:nvSpPr>
        <p:spPr>
          <a:xfrm>
            <a:off x="5601310" y="5244675"/>
            <a:ext cx="914541" cy="50275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endParaRPr kumimoji="0" lang="en-US" sz="1633" dirty="0">
              <a:solidFill>
                <a:srgbClr val="0070C0"/>
              </a:solidFill>
              <a:latin typeface="Calibri"/>
            </a:endParaRPr>
          </a:p>
        </p:txBody>
      </p:sp>
      <p:cxnSp>
        <p:nvCxnSpPr>
          <p:cNvPr id="25" name="Straight Arrow Connector 24">
            <a:extLst>
              <a:ext uri="{FF2B5EF4-FFF2-40B4-BE49-F238E27FC236}">
                <a16:creationId xmlns:a16="http://schemas.microsoft.com/office/drawing/2014/main" id="{BE42F664-A682-48B9-9BAE-7C7EE467C553}"/>
              </a:ext>
            </a:extLst>
          </p:cNvPr>
          <p:cNvCxnSpPr>
            <a:cxnSpLocks/>
          </p:cNvCxnSpPr>
          <p:nvPr/>
        </p:nvCxnSpPr>
        <p:spPr>
          <a:xfrm>
            <a:off x="6644305" y="5496054"/>
            <a:ext cx="263492"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98971A3-A9EC-4C31-97F2-37811DBBEEF1}"/>
              </a:ext>
            </a:extLst>
          </p:cNvPr>
          <p:cNvSpPr txBox="1"/>
          <p:nvPr/>
        </p:nvSpPr>
        <p:spPr>
          <a:xfrm>
            <a:off x="5658636" y="5215090"/>
            <a:ext cx="867545" cy="846194"/>
          </a:xfrm>
          <a:prstGeom prst="rect">
            <a:avLst/>
          </a:prstGeom>
          <a:noFill/>
        </p:spPr>
        <p:txBody>
          <a:bodyPr wrap="none" rtlCol="0">
            <a:spAutoFit/>
          </a:bodyPr>
          <a:lstStyle/>
          <a:p>
            <a:pPr defTabSz="829544"/>
            <a:r>
              <a:rPr kumimoji="0" lang="en-US" sz="1633" dirty="0">
                <a:solidFill>
                  <a:srgbClr val="0070C0"/>
                </a:solidFill>
                <a:latin typeface="Calibri"/>
              </a:rPr>
              <a:t>EllipR1</a:t>
            </a:r>
          </a:p>
          <a:p>
            <a:pPr defTabSz="829544"/>
            <a:r>
              <a:rPr kumimoji="0" lang="en-US" sz="1633" dirty="0">
                <a:solidFill>
                  <a:srgbClr val="0070C0"/>
                </a:solidFill>
                <a:latin typeface="Calibri"/>
              </a:rPr>
              <a:t>βg=0.68</a:t>
            </a:r>
          </a:p>
          <a:p>
            <a:pPr defTabSz="829544"/>
            <a:endParaRPr kumimoji="0" lang="en-US" sz="1633" dirty="0">
              <a:solidFill>
                <a:srgbClr val="0070C0"/>
              </a:solidFill>
              <a:latin typeface="Calibri"/>
            </a:endParaRPr>
          </a:p>
        </p:txBody>
      </p:sp>
      <p:sp>
        <p:nvSpPr>
          <p:cNvPr id="27" name="Rectangle: Rounded Corners 26">
            <a:extLst>
              <a:ext uri="{FF2B5EF4-FFF2-40B4-BE49-F238E27FC236}">
                <a16:creationId xmlns:a16="http://schemas.microsoft.com/office/drawing/2014/main" id="{455E8785-729C-4EA3-9913-B07822B3A428}"/>
              </a:ext>
            </a:extLst>
          </p:cNvPr>
          <p:cNvSpPr/>
          <p:nvPr/>
        </p:nvSpPr>
        <p:spPr>
          <a:xfrm>
            <a:off x="7038445" y="5244675"/>
            <a:ext cx="914541" cy="50275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endParaRPr kumimoji="0" lang="en-US" sz="1633" dirty="0">
              <a:solidFill>
                <a:srgbClr val="0070C0"/>
              </a:solidFill>
              <a:latin typeface="Calibri"/>
            </a:endParaRPr>
          </a:p>
        </p:txBody>
      </p:sp>
      <p:cxnSp>
        <p:nvCxnSpPr>
          <p:cNvPr id="28" name="Straight Arrow Connector 27">
            <a:extLst>
              <a:ext uri="{FF2B5EF4-FFF2-40B4-BE49-F238E27FC236}">
                <a16:creationId xmlns:a16="http://schemas.microsoft.com/office/drawing/2014/main" id="{10A633A1-30CD-4F8D-81E4-AB2D9ACF9402}"/>
              </a:ext>
            </a:extLst>
          </p:cNvPr>
          <p:cNvCxnSpPr>
            <a:cxnSpLocks/>
          </p:cNvCxnSpPr>
          <p:nvPr/>
        </p:nvCxnSpPr>
        <p:spPr>
          <a:xfrm flipV="1">
            <a:off x="2625056" y="5625185"/>
            <a:ext cx="0" cy="3139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5E0D9FB-F3CC-4860-84F7-69999E6F3AED}"/>
              </a:ext>
            </a:extLst>
          </p:cNvPr>
          <p:cNvSpPr txBox="1"/>
          <p:nvPr/>
        </p:nvSpPr>
        <p:spPr>
          <a:xfrm>
            <a:off x="7097103" y="5192983"/>
            <a:ext cx="867545" cy="846194"/>
          </a:xfrm>
          <a:prstGeom prst="rect">
            <a:avLst/>
          </a:prstGeom>
          <a:noFill/>
        </p:spPr>
        <p:txBody>
          <a:bodyPr wrap="none" rtlCol="0">
            <a:spAutoFit/>
          </a:bodyPr>
          <a:lstStyle/>
          <a:p>
            <a:pPr defTabSz="829544"/>
            <a:r>
              <a:rPr kumimoji="0" lang="en-US" sz="1633" dirty="0">
                <a:solidFill>
                  <a:srgbClr val="0070C0"/>
                </a:solidFill>
                <a:latin typeface="Calibri"/>
              </a:rPr>
              <a:t>EllipR2</a:t>
            </a:r>
          </a:p>
          <a:p>
            <a:pPr defTabSz="829544"/>
            <a:r>
              <a:rPr kumimoji="0" lang="en-US" sz="1633" dirty="0">
                <a:solidFill>
                  <a:srgbClr val="0070C0"/>
                </a:solidFill>
                <a:latin typeface="Calibri"/>
              </a:rPr>
              <a:t>βg=0.89</a:t>
            </a:r>
          </a:p>
          <a:p>
            <a:pPr defTabSz="829544"/>
            <a:endParaRPr kumimoji="0" lang="en-US" sz="1633" dirty="0">
              <a:solidFill>
                <a:srgbClr val="0070C0"/>
              </a:solidFill>
              <a:latin typeface="Calibri"/>
            </a:endParaRPr>
          </a:p>
        </p:txBody>
      </p:sp>
      <p:cxnSp>
        <p:nvCxnSpPr>
          <p:cNvPr id="32" name="Straight Arrow Connector 31">
            <a:extLst>
              <a:ext uri="{FF2B5EF4-FFF2-40B4-BE49-F238E27FC236}">
                <a16:creationId xmlns:a16="http://schemas.microsoft.com/office/drawing/2014/main" id="{AA74BDE0-ED4A-46C4-A05A-B64601154636}"/>
              </a:ext>
            </a:extLst>
          </p:cNvPr>
          <p:cNvCxnSpPr>
            <a:cxnSpLocks/>
          </p:cNvCxnSpPr>
          <p:nvPr/>
        </p:nvCxnSpPr>
        <p:spPr>
          <a:xfrm flipV="1">
            <a:off x="1159254" y="5571297"/>
            <a:ext cx="0" cy="3139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3E01B89-46C0-48C4-A8A0-9F93FAABD74E}"/>
              </a:ext>
            </a:extLst>
          </p:cNvPr>
          <p:cNvSpPr txBox="1"/>
          <p:nvPr/>
        </p:nvSpPr>
        <p:spPr>
          <a:xfrm>
            <a:off x="3706904" y="5936539"/>
            <a:ext cx="846707" cy="343620"/>
          </a:xfrm>
          <a:prstGeom prst="rect">
            <a:avLst/>
          </a:prstGeom>
          <a:noFill/>
        </p:spPr>
        <p:txBody>
          <a:bodyPr wrap="none" rtlCol="0">
            <a:spAutoFit/>
          </a:bodyPr>
          <a:lstStyle/>
          <a:p>
            <a:pPr defTabSz="829544"/>
            <a:r>
              <a:rPr kumimoji="0" lang="en-US" sz="1633" dirty="0">
                <a:solidFill>
                  <a:prstClr val="black"/>
                </a:solidFill>
                <a:latin typeface="Calibri"/>
              </a:rPr>
              <a:t>35 MeV</a:t>
            </a:r>
          </a:p>
        </p:txBody>
      </p:sp>
      <p:sp>
        <p:nvSpPr>
          <p:cNvPr id="34" name="TextBox 33">
            <a:extLst>
              <a:ext uri="{FF2B5EF4-FFF2-40B4-BE49-F238E27FC236}">
                <a16:creationId xmlns:a16="http://schemas.microsoft.com/office/drawing/2014/main" id="{01FD9D55-81D9-4F4E-B0AC-1DC05205E273}"/>
              </a:ext>
            </a:extLst>
          </p:cNvPr>
          <p:cNvSpPr txBox="1"/>
          <p:nvPr/>
        </p:nvSpPr>
        <p:spPr>
          <a:xfrm>
            <a:off x="4975462" y="5939086"/>
            <a:ext cx="952505" cy="343620"/>
          </a:xfrm>
          <a:prstGeom prst="rect">
            <a:avLst/>
          </a:prstGeom>
          <a:noFill/>
        </p:spPr>
        <p:txBody>
          <a:bodyPr wrap="none" rtlCol="0">
            <a:spAutoFit/>
          </a:bodyPr>
          <a:lstStyle/>
          <a:p>
            <a:pPr defTabSz="829544"/>
            <a:r>
              <a:rPr kumimoji="0" lang="en-US" sz="1633" dirty="0">
                <a:solidFill>
                  <a:prstClr val="black"/>
                </a:solidFill>
                <a:latin typeface="Calibri"/>
              </a:rPr>
              <a:t>180 MeV</a:t>
            </a:r>
          </a:p>
        </p:txBody>
      </p:sp>
      <p:cxnSp>
        <p:nvCxnSpPr>
          <p:cNvPr id="35" name="Straight Arrow Connector 34">
            <a:extLst>
              <a:ext uri="{FF2B5EF4-FFF2-40B4-BE49-F238E27FC236}">
                <a16:creationId xmlns:a16="http://schemas.microsoft.com/office/drawing/2014/main" id="{86561865-1481-4B73-9A84-743F9A45D2CF}"/>
              </a:ext>
            </a:extLst>
          </p:cNvPr>
          <p:cNvCxnSpPr>
            <a:cxnSpLocks/>
          </p:cNvCxnSpPr>
          <p:nvPr/>
        </p:nvCxnSpPr>
        <p:spPr>
          <a:xfrm flipV="1">
            <a:off x="5420549" y="5625185"/>
            <a:ext cx="0" cy="3139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7AC3B3B-8BFD-4116-94EE-AFAB36C86979}"/>
              </a:ext>
            </a:extLst>
          </p:cNvPr>
          <p:cNvCxnSpPr>
            <a:cxnSpLocks/>
          </p:cNvCxnSpPr>
          <p:nvPr/>
        </p:nvCxnSpPr>
        <p:spPr>
          <a:xfrm flipV="1">
            <a:off x="3954747" y="5571297"/>
            <a:ext cx="0" cy="3139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5009744-154C-4A75-8E78-19A1F4B544E2}"/>
              </a:ext>
            </a:extLst>
          </p:cNvPr>
          <p:cNvSpPr txBox="1"/>
          <p:nvPr/>
        </p:nvSpPr>
        <p:spPr>
          <a:xfrm>
            <a:off x="6531516" y="5952266"/>
            <a:ext cx="952505" cy="343620"/>
          </a:xfrm>
          <a:prstGeom prst="rect">
            <a:avLst/>
          </a:prstGeom>
          <a:noFill/>
        </p:spPr>
        <p:txBody>
          <a:bodyPr wrap="none" rtlCol="0">
            <a:spAutoFit/>
          </a:bodyPr>
          <a:lstStyle/>
          <a:p>
            <a:pPr defTabSz="829544"/>
            <a:r>
              <a:rPr kumimoji="0" lang="en-US" sz="1633" dirty="0">
                <a:solidFill>
                  <a:prstClr val="black"/>
                </a:solidFill>
                <a:latin typeface="Calibri"/>
              </a:rPr>
              <a:t>500 MeV</a:t>
            </a:r>
          </a:p>
        </p:txBody>
      </p:sp>
      <p:sp>
        <p:nvSpPr>
          <p:cNvPr id="40" name="TextBox 39">
            <a:extLst>
              <a:ext uri="{FF2B5EF4-FFF2-40B4-BE49-F238E27FC236}">
                <a16:creationId xmlns:a16="http://schemas.microsoft.com/office/drawing/2014/main" id="{FD322869-B20C-4B7F-B136-B1C4A33F9B7B}"/>
              </a:ext>
            </a:extLst>
          </p:cNvPr>
          <p:cNvSpPr txBox="1"/>
          <p:nvPr/>
        </p:nvSpPr>
        <p:spPr>
          <a:xfrm>
            <a:off x="7800073" y="5954813"/>
            <a:ext cx="1058303" cy="343620"/>
          </a:xfrm>
          <a:prstGeom prst="rect">
            <a:avLst/>
          </a:prstGeom>
          <a:noFill/>
        </p:spPr>
        <p:txBody>
          <a:bodyPr wrap="none" rtlCol="0">
            <a:spAutoFit/>
          </a:bodyPr>
          <a:lstStyle/>
          <a:p>
            <a:pPr defTabSz="829544"/>
            <a:r>
              <a:rPr kumimoji="0" lang="en-US" sz="1633" dirty="0">
                <a:solidFill>
                  <a:prstClr val="black"/>
                </a:solidFill>
                <a:latin typeface="Calibri"/>
              </a:rPr>
              <a:t>1500 MeV</a:t>
            </a:r>
          </a:p>
        </p:txBody>
      </p:sp>
      <p:cxnSp>
        <p:nvCxnSpPr>
          <p:cNvPr id="41" name="Straight Arrow Connector 40">
            <a:extLst>
              <a:ext uri="{FF2B5EF4-FFF2-40B4-BE49-F238E27FC236}">
                <a16:creationId xmlns:a16="http://schemas.microsoft.com/office/drawing/2014/main" id="{9946BCF1-67FD-4F66-9E4E-2215C3B3B4FB}"/>
              </a:ext>
            </a:extLst>
          </p:cNvPr>
          <p:cNvCxnSpPr>
            <a:cxnSpLocks/>
          </p:cNvCxnSpPr>
          <p:nvPr/>
        </p:nvCxnSpPr>
        <p:spPr>
          <a:xfrm flipV="1">
            <a:off x="8245161" y="5640912"/>
            <a:ext cx="0" cy="3139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58AA23F-8826-433C-8D28-75182414E11D}"/>
              </a:ext>
            </a:extLst>
          </p:cNvPr>
          <p:cNvCxnSpPr>
            <a:cxnSpLocks/>
          </p:cNvCxnSpPr>
          <p:nvPr/>
        </p:nvCxnSpPr>
        <p:spPr>
          <a:xfrm flipV="1">
            <a:off x="6779359" y="5587024"/>
            <a:ext cx="0" cy="3139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939065D-A93E-475D-BFEE-84F18AD97792}"/>
              </a:ext>
            </a:extLst>
          </p:cNvPr>
          <p:cNvCxnSpPr>
            <a:cxnSpLocks/>
          </p:cNvCxnSpPr>
          <p:nvPr/>
        </p:nvCxnSpPr>
        <p:spPr>
          <a:xfrm>
            <a:off x="1420552" y="4983377"/>
            <a:ext cx="104299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4F7A32A6-CBFD-4F49-816E-494A8387EE5D}"/>
              </a:ext>
            </a:extLst>
          </p:cNvPr>
          <p:cNvSpPr/>
          <p:nvPr/>
        </p:nvSpPr>
        <p:spPr>
          <a:xfrm>
            <a:off x="1382092" y="4605462"/>
            <a:ext cx="942887" cy="343620"/>
          </a:xfrm>
          <a:prstGeom prst="rect">
            <a:avLst/>
          </a:prstGeom>
        </p:spPr>
        <p:txBody>
          <a:bodyPr wrap="none">
            <a:spAutoFit/>
          </a:bodyPr>
          <a:lstStyle/>
          <a:p>
            <a:pPr defTabSz="829544"/>
            <a:r>
              <a:rPr kumimoji="0" lang="en-US" sz="1633" dirty="0">
                <a:solidFill>
                  <a:srgbClr val="FF0000"/>
                </a:solidFill>
                <a:latin typeface="Calibri"/>
              </a:rPr>
              <a:t>162 MHz</a:t>
            </a:r>
          </a:p>
        </p:txBody>
      </p:sp>
      <p:cxnSp>
        <p:nvCxnSpPr>
          <p:cNvPr id="48" name="Straight Arrow Connector 47">
            <a:extLst>
              <a:ext uri="{FF2B5EF4-FFF2-40B4-BE49-F238E27FC236}">
                <a16:creationId xmlns:a16="http://schemas.microsoft.com/office/drawing/2014/main" id="{F4A2A4FB-0546-41C9-9B62-2402121ECB9D}"/>
              </a:ext>
            </a:extLst>
          </p:cNvPr>
          <p:cNvCxnSpPr>
            <a:cxnSpLocks/>
          </p:cNvCxnSpPr>
          <p:nvPr/>
        </p:nvCxnSpPr>
        <p:spPr>
          <a:xfrm>
            <a:off x="2625056" y="4983378"/>
            <a:ext cx="2596813" cy="13785"/>
          </a:xfrm>
          <a:prstGeom prst="straightConnector1">
            <a:avLst/>
          </a:prstGeom>
          <a:ln w="508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EF24DA7-E7F5-49F6-B262-8DB85B101F86}"/>
              </a:ext>
            </a:extLst>
          </p:cNvPr>
          <p:cNvSpPr/>
          <p:nvPr/>
        </p:nvSpPr>
        <p:spPr>
          <a:xfrm>
            <a:off x="3508455" y="4605462"/>
            <a:ext cx="942887" cy="343620"/>
          </a:xfrm>
          <a:prstGeom prst="rect">
            <a:avLst/>
          </a:prstGeom>
        </p:spPr>
        <p:txBody>
          <a:bodyPr wrap="none">
            <a:spAutoFit/>
          </a:bodyPr>
          <a:lstStyle/>
          <a:p>
            <a:pPr defTabSz="829544"/>
            <a:r>
              <a:rPr kumimoji="0" lang="en-US" sz="1633" dirty="0">
                <a:solidFill>
                  <a:srgbClr val="00B050"/>
                </a:solidFill>
                <a:latin typeface="Calibri"/>
              </a:rPr>
              <a:t>324 MHz</a:t>
            </a:r>
          </a:p>
        </p:txBody>
      </p:sp>
      <p:cxnSp>
        <p:nvCxnSpPr>
          <p:cNvPr id="51" name="Straight Arrow Connector 50">
            <a:extLst>
              <a:ext uri="{FF2B5EF4-FFF2-40B4-BE49-F238E27FC236}">
                <a16:creationId xmlns:a16="http://schemas.microsoft.com/office/drawing/2014/main" id="{3A0E7078-3B7A-4AAF-B055-569A8E03B6D9}"/>
              </a:ext>
            </a:extLst>
          </p:cNvPr>
          <p:cNvCxnSpPr>
            <a:cxnSpLocks/>
          </p:cNvCxnSpPr>
          <p:nvPr/>
        </p:nvCxnSpPr>
        <p:spPr>
          <a:xfrm>
            <a:off x="5290850" y="4969347"/>
            <a:ext cx="2596813" cy="13785"/>
          </a:xfrm>
          <a:prstGeom prst="straightConnector1">
            <a:avLst/>
          </a:prstGeom>
          <a:ln w="508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87B190A0-384B-420E-BB63-6BE5F92B4008}"/>
              </a:ext>
            </a:extLst>
          </p:cNvPr>
          <p:cNvSpPr/>
          <p:nvPr/>
        </p:nvSpPr>
        <p:spPr>
          <a:xfrm>
            <a:off x="6174249" y="4591431"/>
            <a:ext cx="942887" cy="343620"/>
          </a:xfrm>
          <a:prstGeom prst="rect">
            <a:avLst/>
          </a:prstGeom>
        </p:spPr>
        <p:txBody>
          <a:bodyPr wrap="none">
            <a:spAutoFit/>
          </a:bodyPr>
          <a:lstStyle/>
          <a:p>
            <a:pPr defTabSz="829544"/>
            <a:r>
              <a:rPr kumimoji="0" lang="en-US" sz="1633" dirty="0">
                <a:solidFill>
                  <a:srgbClr val="0070C0"/>
                </a:solidFill>
                <a:latin typeface="Calibri"/>
              </a:rPr>
              <a:t>648 MHz</a:t>
            </a:r>
          </a:p>
        </p:txBody>
      </p:sp>
      <p:graphicFrame>
        <p:nvGraphicFramePr>
          <p:cNvPr id="43" name="Table 42">
            <a:extLst>
              <a:ext uri="{FF2B5EF4-FFF2-40B4-BE49-F238E27FC236}">
                <a16:creationId xmlns:a16="http://schemas.microsoft.com/office/drawing/2014/main" id="{CA26BAA7-AD49-4612-A99F-35D1010CDECD}"/>
              </a:ext>
            </a:extLst>
          </p:cNvPr>
          <p:cNvGraphicFramePr>
            <a:graphicFrameLocks noGrp="1"/>
          </p:cNvGraphicFramePr>
          <p:nvPr>
            <p:extLst>
              <p:ext uri="{D42A27DB-BD31-4B8C-83A1-F6EECF244321}">
                <p14:modId xmlns:p14="http://schemas.microsoft.com/office/powerpoint/2010/main" val="2544053305"/>
              </p:ext>
            </p:extLst>
          </p:nvPr>
        </p:nvGraphicFramePr>
        <p:xfrm>
          <a:off x="461358" y="1385983"/>
          <a:ext cx="3276286" cy="1557760"/>
        </p:xfrm>
        <a:graphic>
          <a:graphicData uri="http://schemas.openxmlformats.org/drawingml/2006/table">
            <a:tbl>
              <a:tblPr>
                <a:tableStyleId>{5C22544A-7EE6-4342-B048-85BDC9FD1C3A}</a:tableStyleId>
              </a:tblPr>
              <a:tblGrid>
                <a:gridCol w="1026746">
                  <a:extLst>
                    <a:ext uri="{9D8B030D-6E8A-4147-A177-3AD203B41FA5}">
                      <a16:colId xmlns:a16="http://schemas.microsoft.com/office/drawing/2014/main" val="515010712"/>
                    </a:ext>
                  </a:extLst>
                </a:gridCol>
                <a:gridCol w="1144707">
                  <a:extLst>
                    <a:ext uri="{9D8B030D-6E8A-4147-A177-3AD203B41FA5}">
                      <a16:colId xmlns:a16="http://schemas.microsoft.com/office/drawing/2014/main" val="2861095749"/>
                    </a:ext>
                  </a:extLst>
                </a:gridCol>
                <a:gridCol w="1104833">
                  <a:extLst>
                    <a:ext uri="{9D8B030D-6E8A-4147-A177-3AD203B41FA5}">
                      <a16:colId xmlns:a16="http://schemas.microsoft.com/office/drawing/2014/main" val="3265672991"/>
                    </a:ext>
                  </a:extLst>
                </a:gridCol>
              </a:tblGrid>
              <a:tr h="304160">
                <a:tc gridSpan="3">
                  <a:txBody>
                    <a:bodyPr/>
                    <a:lstStyle/>
                    <a:p>
                      <a:pPr algn="ctr"/>
                      <a:r>
                        <a:rPr lang="en-US" sz="1500" dirty="0"/>
                        <a:t>SRF cavity start point model</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8408028"/>
                  </a:ext>
                </a:extLst>
              </a:tr>
              <a:tr h="304160">
                <a:tc>
                  <a:txBody>
                    <a:bodyPr/>
                    <a:lstStyle/>
                    <a:p>
                      <a:pPr algn="ctr"/>
                      <a:r>
                        <a:rPr lang="en-US" sz="1500" dirty="0"/>
                        <a:t>Cavity type</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t>Freq [MHz]</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t># of Cell</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0703745"/>
                  </a:ext>
                </a:extLst>
              </a:tr>
              <a:tr h="30416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dirty="0"/>
                        <a:t>HWR</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t>162</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t>2</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8705124"/>
                  </a:ext>
                </a:extLst>
              </a:tr>
              <a:tr h="304160">
                <a:tc>
                  <a:txBody>
                    <a:bodyPr/>
                    <a:lstStyle/>
                    <a:p>
                      <a:pPr algn="ctr"/>
                      <a:r>
                        <a:rPr lang="en-US" sz="1500" dirty="0"/>
                        <a:t>SS</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t>324</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t>2</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0990555"/>
                  </a:ext>
                </a:extLst>
              </a:tr>
              <a:tr h="304160">
                <a:tc>
                  <a:txBody>
                    <a:bodyPr/>
                    <a:lstStyle/>
                    <a:p>
                      <a:pPr algn="ctr"/>
                      <a:r>
                        <a:rPr lang="en-US" sz="1500" dirty="0"/>
                        <a:t>Elliptical</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t>648</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t>5</a:t>
                      </a:r>
                    </a:p>
                  </a:txBody>
                  <a:tcPr marL="82953" marR="82953"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629741"/>
                  </a:ext>
                </a:extLst>
              </a:tr>
            </a:tbl>
          </a:graphicData>
        </a:graphic>
      </p:graphicFrame>
      <p:cxnSp>
        <p:nvCxnSpPr>
          <p:cNvPr id="45" name="Straight Arrow Connector 44">
            <a:extLst>
              <a:ext uri="{FF2B5EF4-FFF2-40B4-BE49-F238E27FC236}">
                <a16:creationId xmlns:a16="http://schemas.microsoft.com/office/drawing/2014/main" id="{27570A2E-3FC4-464F-BB5B-9906194D6AB4}"/>
              </a:ext>
            </a:extLst>
          </p:cNvPr>
          <p:cNvCxnSpPr>
            <a:cxnSpLocks/>
          </p:cNvCxnSpPr>
          <p:nvPr/>
        </p:nvCxnSpPr>
        <p:spPr>
          <a:xfrm>
            <a:off x="2087407" y="2927472"/>
            <a:ext cx="0" cy="36488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3A41AB9-38A9-4FAA-A0AD-42AAFAF440A3}"/>
              </a:ext>
            </a:extLst>
          </p:cNvPr>
          <p:cNvCxnSpPr>
            <a:cxnSpLocks/>
          </p:cNvCxnSpPr>
          <p:nvPr/>
        </p:nvCxnSpPr>
        <p:spPr>
          <a:xfrm>
            <a:off x="3807983" y="3546242"/>
            <a:ext cx="36656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14FA695-D66E-4E2C-8F15-6E07C9989E91}"/>
              </a:ext>
            </a:extLst>
          </p:cNvPr>
          <p:cNvSpPr txBox="1"/>
          <p:nvPr/>
        </p:nvSpPr>
        <p:spPr>
          <a:xfrm>
            <a:off x="4603104" y="1614672"/>
            <a:ext cx="511069" cy="204030"/>
          </a:xfrm>
          <a:prstGeom prst="rect">
            <a:avLst/>
          </a:prstGeom>
          <a:solidFill>
            <a:schemeClr val="bg1"/>
          </a:solidFill>
        </p:spPr>
        <p:txBody>
          <a:bodyPr wrap="square" rtlCol="0">
            <a:spAutoFit/>
          </a:bodyPr>
          <a:lstStyle/>
          <a:p>
            <a:pPr defTabSz="829544"/>
            <a:r>
              <a:rPr kumimoji="0" lang="en-US" sz="726" b="1" dirty="0">
                <a:solidFill>
                  <a:prstClr val="black"/>
                </a:solidFill>
                <a:latin typeface="Calibri"/>
              </a:rPr>
              <a:t>2.5 MeV</a:t>
            </a:r>
          </a:p>
        </p:txBody>
      </p:sp>
      <p:sp>
        <p:nvSpPr>
          <p:cNvPr id="50" name="TextBox 49">
            <a:extLst>
              <a:ext uri="{FF2B5EF4-FFF2-40B4-BE49-F238E27FC236}">
                <a16:creationId xmlns:a16="http://schemas.microsoft.com/office/drawing/2014/main" id="{DBA333FF-5F13-4B73-ABE2-FD2FBEDBA131}"/>
              </a:ext>
            </a:extLst>
          </p:cNvPr>
          <p:cNvSpPr txBox="1"/>
          <p:nvPr/>
        </p:nvSpPr>
        <p:spPr>
          <a:xfrm>
            <a:off x="4799077" y="1876496"/>
            <a:ext cx="461393" cy="315727"/>
          </a:xfrm>
          <a:prstGeom prst="rect">
            <a:avLst/>
          </a:prstGeom>
          <a:solidFill>
            <a:schemeClr val="bg1"/>
          </a:solidFill>
        </p:spPr>
        <p:txBody>
          <a:bodyPr wrap="square" rtlCol="0">
            <a:spAutoFit/>
          </a:bodyPr>
          <a:lstStyle/>
          <a:p>
            <a:pPr defTabSz="829544"/>
            <a:r>
              <a:rPr kumimoji="0" lang="en-US" sz="726" b="1" dirty="0">
                <a:solidFill>
                  <a:prstClr val="black"/>
                </a:solidFill>
                <a:latin typeface="Calibri"/>
              </a:rPr>
              <a:t>10 MeV</a:t>
            </a:r>
          </a:p>
        </p:txBody>
      </p:sp>
      <p:sp>
        <p:nvSpPr>
          <p:cNvPr id="53" name="TextBox 52">
            <a:extLst>
              <a:ext uri="{FF2B5EF4-FFF2-40B4-BE49-F238E27FC236}">
                <a16:creationId xmlns:a16="http://schemas.microsoft.com/office/drawing/2014/main" id="{A8108916-89D1-43AD-854B-DCA489569F56}"/>
              </a:ext>
            </a:extLst>
          </p:cNvPr>
          <p:cNvSpPr txBox="1"/>
          <p:nvPr/>
        </p:nvSpPr>
        <p:spPr>
          <a:xfrm>
            <a:off x="5114172" y="1633966"/>
            <a:ext cx="461393" cy="315727"/>
          </a:xfrm>
          <a:prstGeom prst="rect">
            <a:avLst/>
          </a:prstGeom>
          <a:solidFill>
            <a:schemeClr val="bg1"/>
          </a:solidFill>
        </p:spPr>
        <p:txBody>
          <a:bodyPr wrap="square" rtlCol="0">
            <a:spAutoFit/>
          </a:bodyPr>
          <a:lstStyle/>
          <a:p>
            <a:pPr defTabSz="829544"/>
            <a:r>
              <a:rPr kumimoji="0" lang="en-US" sz="726" b="1" dirty="0">
                <a:solidFill>
                  <a:prstClr val="black"/>
                </a:solidFill>
                <a:latin typeface="Calibri"/>
              </a:rPr>
              <a:t>35 MeV</a:t>
            </a:r>
          </a:p>
        </p:txBody>
      </p:sp>
      <p:sp>
        <p:nvSpPr>
          <p:cNvPr id="54" name="TextBox 53">
            <a:extLst>
              <a:ext uri="{FF2B5EF4-FFF2-40B4-BE49-F238E27FC236}">
                <a16:creationId xmlns:a16="http://schemas.microsoft.com/office/drawing/2014/main" id="{90D6FFB0-4A7E-4AB9-9D0F-670C165958A1}"/>
              </a:ext>
            </a:extLst>
          </p:cNvPr>
          <p:cNvSpPr txBox="1"/>
          <p:nvPr/>
        </p:nvSpPr>
        <p:spPr>
          <a:xfrm>
            <a:off x="5778942" y="1876496"/>
            <a:ext cx="575288" cy="204030"/>
          </a:xfrm>
          <a:prstGeom prst="rect">
            <a:avLst/>
          </a:prstGeom>
          <a:solidFill>
            <a:schemeClr val="bg1"/>
          </a:solidFill>
        </p:spPr>
        <p:txBody>
          <a:bodyPr wrap="square" rtlCol="0">
            <a:spAutoFit/>
          </a:bodyPr>
          <a:lstStyle/>
          <a:p>
            <a:pPr defTabSz="829544"/>
            <a:r>
              <a:rPr kumimoji="0" lang="en-US" sz="726" b="1" dirty="0">
                <a:solidFill>
                  <a:prstClr val="black"/>
                </a:solidFill>
                <a:latin typeface="Calibri"/>
              </a:rPr>
              <a:t>180 MeV</a:t>
            </a:r>
          </a:p>
        </p:txBody>
      </p:sp>
      <p:sp>
        <p:nvSpPr>
          <p:cNvPr id="55" name="TextBox 54">
            <a:extLst>
              <a:ext uri="{FF2B5EF4-FFF2-40B4-BE49-F238E27FC236}">
                <a16:creationId xmlns:a16="http://schemas.microsoft.com/office/drawing/2014/main" id="{3BA208AA-E884-46BB-9C63-DB079A1B1190}"/>
              </a:ext>
            </a:extLst>
          </p:cNvPr>
          <p:cNvSpPr txBox="1"/>
          <p:nvPr/>
        </p:nvSpPr>
        <p:spPr>
          <a:xfrm>
            <a:off x="6252966" y="1614672"/>
            <a:ext cx="575288" cy="204030"/>
          </a:xfrm>
          <a:prstGeom prst="rect">
            <a:avLst/>
          </a:prstGeom>
          <a:solidFill>
            <a:schemeClr val="bg1"/>
          </a:solidFill>
        </p:spPr>
        <p:txBody>
          <a:bodyPr wrap="square" rtlCol="0">
            <a:spAutoFit/>
          </a:bodyPr>
          <a:lstStyle/>
          <a:p>
            <a:pPr defTabSz="829544"/>
            <a:r>
              <a:rPr kumimoji="0" lang="en-US" sz="726" b="1" dirty="0">
                <a:solidFill>
                  <a:prstClr val="black"/>
                </a:solidFill>
                <a:latin typeface="Calibri"/>
              </a:rPr>
              <a:t>500 MeV</a:t>
            </a:r>
          </a:p>
        </p:txBody>
      </p:sp>
      <p:sp>
        <p:nvSpPr>
          <p:cNvPr id="56" name="TextBox 55">
            <a:extLst>
              <a:ext uri="{FF2B5EF4-FFF2-40B4-BE49-F238E27FC236}">
                <a16:creationId xmlns:a16="http://schemas.microsoft.com/office/drawing/2014/main" id="{6C311459-1F40-4FCF-AAEF-7CD3B232FEA7}"/>
              </a:ext>
            </a:extLst>
          </p:cNvPr>
          <p:cNvSpPr txBox="1"/>
          <p:nvPr/>
        </p:nvSpPr>
        <p:spPr>
          <a:xfrm>
            <a:off x="6893578" y="1875969"/>
            <a:ext cx="575288" cy="204030"/>
          </a:xfrm>
          <a:prstGeom prst="rect">
            <a:avLst/>
          </a:prstGeom>
          <a:solidFill>
            <a:schemeClr val="bg1"/>
          </a:solidFill>
        </p:spPr>
        <p:txBody>
          <a:bodyPr wrap="square" rtlCol="0">
            <a:spAutoFit/>
          </a:bodyPr>
          <a:lstStyle/>
          <a:p>
            <a:pPr defTabSz="829544"/>
            <a:r>
              <a:rPr kumimoji="0" lang="en-US" sz="726" b="1" dirty="0">
                <a:solidFill>
                  <a:prstClr val="black"/>
                </a:solidFill>
                <a:latin typeface="Calibri"/>
              </a:rPr>
              <a:t>1500 MeV</a:t>
            </a:r>
          </a:p>
        </p:txBody>
      </p:sp>
      <p:sp>
        <p:nvSpPr>
          <p:cNvPr id="57" name="Rectangle 56">
            <a:extLst>
              <a:ext uri="{FF2B5EF4-FFF2-40B4-BE49-F238E27FC236}">
                <a16:creationId xmlns:a16="http://schemas.microsoft.com/office/drawing/2014/main" id="{B5D7D6BF-0B91-4F27-A393-81A0EBCF485F}"/>
              </a:ext>
            </a:extLst>
          </p:cNvPr>
          <p:cNvSpPr/>
          <p:nvPr/>
        </p:nvSpPr>
        <p:spPr>
          <a:xfrm>
            <a:off x="3004819" y="4366307"/>
            <a:ext cx="3117456" cy="315792"/>
          </a:xfrm>
          <a:prstGeom prst="rect">
            <a:avLst/>
          </a:prstGeom>
        </p:spPr>
        <p:txBody>
          <a:bodyPr wrap="none">
            <a:spAutoFit/>
          </a:bodyPr>
          <a:lstStyle/>
          <a:p>
            <a:pPr algn="ctr" defTabSz="829544"/>
            <a:r>
              <a:rPr kumimoji="0" lang="en-US" sz="1452" dirty="0">
                <a:solidFill>
                  <a:prstClr val="black"/>
                </a:solidFill>
                <a:latin typeface="Calibri"/>
              </a:rPr>
              <a:t>JAEA-ADS superconducting linac layout</a:t>
            </a:r>
          </a:p>
        </p:txBody>
      </p:sp>
      <p:sp>
        <p:nvSpPr>
          <p:cNvPr id="61" name="コンテンツ プレースホルダー 2">
            <a:extLst>
              <a:ext uri="{FF2B5EF4-FFF2-40B4-BE49-F238E27FC236}">
                <a16:creationId xmlns:a16="http://schemas.microsoft.com/office/drawing/2014/main" id="{256A60E3-9DE3-488E-B539-9DE3A374C7E2}"/>
              </a:ext>
            </a:extLst>
          </p:cNvPr>
          <p:cNvSpPr txBox="1">
            <a:spLocks/>
          </p:cNvSpPr>
          <p:nvPr/>
        </p:nvSpPr>
        <p:spPr>
          <a:xfrm>
            <a:off x="8465250" y="3791747"/>
            <a:ext cx="3660126" cy="2093451"/>
          </a:xfrm>
          <a:prstGeom prst="rect">
            <a:avLst/>
          </a:prstGeom>
          <a:ln>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rPr>
              <a:t>Low beta</a:t>
            </a:r>
            <a:r>
              <a:rPr lang="en-US" altLang="ja-JP" sz="2000" dirty="0">
                <a:solidFill>
                  <a:sysClr val="windowText" lastClr="000000"/>
                </a:solidFill>
                <a:latin typeface="游ゴシック" panose="020F0502020204030204"/>
                <a:ea typeface="游ゴシック" panose="020B0400000000000000" pitchFamily="50" charset="-128"/>
              </a:rPr>
              <a:t>’s are replaced by SRF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rPr>
              <a:t>Family of </a:t>
            </a:r>
            <a:r>
              <a:rPr lang="en-US" altLang="ja-JP" sz="2000" dirty="0">
                <a:solidFill>
                  <a:sysClr val="windowText" lastClr="000000"/>
                </a:solidFill>
                <a:latin typeface="游ゴシック" panose="020F0502020204030204"/>
                <a:ea typeface="游ゴシック" panose="020B0400000000000000" pitchFamily="50" charset="-128"/>
              </a:rPr>
              <a:t>e</a:t>
            </a:r>
            <a:r>
              <a:rPr kumimoji="1" lang="en-US" altLang="ja-JP" sz="2000" b="0" i="0" u="none" strike="noStrike" kern="1200" cap="none" spc="0" normalizeH="0" baseline="0" noProof="0" dirty="0" err="1">
                <a:ln>
                  <a:noFill/>
                </a:ln>
                <a:solidFill>
                  <a:sysClr val="windowText" lastClr="000000"/>
                </a:solidFill>
                <a:effectLst/>
                <a:uLnTx/>
                <a:uFillTx/>
                <a:latin typeface="游ゴシック" panose="020F0502020204030204"/>
                <a:ea typeface="游ゴシック" panose="020B0400000000000000" pitchFamily="50" charset="-128"/>
                <a:cs typeface="+mn-cs"/>
              </a:rPr>
              <a:t>llips</a:t>
            </a:r>
            <a:r>
              <a:rPr kumimoji="1" lang="en-US" altLang="ja-JP" sz="20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rPr>
              <a:t> are reduced </a:t>
            </a:r>
            <a:r>
              <a:rPr kumimoji="1" lang="ja-JP" altLang="en-US" sz="20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rPr>
              <a:t>→ </a:t>
            </a:r>
            <a:r>
              <a:rPr kumimoji="1" lang="en-US" altLang="ja-JP" sz="20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rPr>
              <a:t>Fault tolerance</a:t>
            </a:r>
          </a:p>
          <a:p>
            <a:r>
              <a:rPr lang="en-US" altLang="ja-JP" sz="2000" dirty="0">
                <a:solidFill>
                  <a:sysClr val="windowText" lastClr="000000"/>
                </a:solidFill>
                <a:latin typeface="游ゴシック" panose="020F0502020204030204"/>
                <a:ea typeface="游ゴシック" panose="020B0400000000000000" pitchFamily="50" charset="-128"/>
              </a:rPr>
              <a:t>Higher current than other ADS </a:t>
            </a:r>
            <a:r>
              <a:rPr lang="en-US" altLang="ja-JP" sz="2000" dirty="0" err="1">
                <a:solidFill>
                  <a:sysClr val="windowText" lastClr="000000"/>
                </a:solidFill>
                <a:latin typeface="游ゴシック" panose="020F0502020204030204"/>
                <a:ea typeface="游ゴシック" panose="020B0400000000000000" pitchFamily="50" charset="-128"/>
              </a:rPr>
              <a:t>linacs</a:t>
            </a:r>
            <a:endParaRPr lang="en-US" altLang="ja-JP" sz="2000" dirty="0">
              <a:solidFill>
                <a:sysClr val="windowText" lastClr="000000"/>
              </a:solidFill>
              <a:latin typeface="游ゴシック" panose="020F0502020204030204"/>
              <a:ea typeface="游ゴシック" panose="020B0400000000000000" pitchFamily="50" charset="-128"/>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altLang="ja-JP" sz="20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1563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スライド番号プレースホルダ 5"/>
          <p:cNvSpPr>
            <a:spLocks noGrp="1"/>
          </p:cNvSpPr>
          <p:nvPr>
            <p:ph type="sldNum" sz="quarter" idx="12"/>
          </p:nvPr>
        </p:nvSpPr>
        <p:spPr/>
        <p:txBody>
          <a:bodyPr/>
          <a:lstStyle/>
          <a:p>
            <a:pPr fontAlgn="base">
              <a:spcBef>
                <a:spcPct val="0"/>
              </a:spcBef>
              <a:spcAft>
                <a:spcPct val="0"/>
              </a:spcAft>
              <a:defRPr/>
            </a:pPr>
            <a:fld id="{EA6C16A7-7B61-4077-A21D-3A64CCC2B456}" type="slidenum">
              <a:rPr lang="en-US" altLang="ja-JP">
                <a:latin typeface="Tahoma"/>
                <a:ea typeface="ＭＳ Ｐゴシック" pitchFamily="50" charset="-128"/>
              </a:rPr>
              <a:pPr fontAlgn="base">
                <a:spcBef>
                  <a:spcPct val="0"/>
                </a:spcBef>
                <a:spcAft>
                  <a:spcPct val="0"/>
                </a:spcAft>
                <a:defRPr/>
              </a:pPr>
              <a:t>21</a:t>
            </a:fld>
            <a:endParaRPr lang="en-US" altLang="ja-JP">
              <a:latin typeface="Tahoma"/>
              <a:ea typeface="ＭＳ Ｐゴシック" pitchFamily="50" charset="-128"/>
            </a:endParaRPr>
          </a:p>
        </p:txBody>
      </p:sp>
      <p:grpSp>
        <p:nvGrpSpPr>
          <p:cNvPr id="8195" name="Group 31"/>
          <p:cNvGrpSpPr>
            <a:grpSpLocks/>
          </p:cNvGrpSpPr>
          <p:nvPr/>
        </p:nvGrpSpPr>
        <p:grpSpPr bwMode="auto">
          <a:xfrm>
            <a:off x="1524000" y="884239"/>
            <a:ext cx="9144000" cy="307975"/>
            <a:chOff x="0" y="2009"/>
            <a:chExt cx="5760" cy="194"/>
          </a:xfrm>
        </p:grpSpPr>
        <p:sp>
          <p:nvSpPr>
            <p:cNvPr id="8233" name="Rectangle 32"/>
            <p:cNvSpPr>
              <a:spLocks noChangeArrowheads="1"/>
            </p:cNvSpPr>
            <p:nvPr/>
          </p:nvSpPr>
          <p:spPr bwMode="auto">
            <a:xfrm>
              <a:off x="0" y="2081"/>
              <a:ext cx="5760" cy="56"/>
            </a:xfrm>
            <a:prstGeom prst="rect">
              <a:avLst/>
            </a:prstGeom>
            <a:gradFill rotWithShape="1">
              <a:gsLst>
                <a:gs pos="0">
                  <a:srgbClr val="8FBCE9"/>
                </a:gs>
                <a:gs pos="100000">
                  <a:srgbClr val="0066CC"/>
                </a:gs>
              </a:gsLst>
              <a:lin ang="0" scaled="1"/>
            </a:gradFill>
            <a:ln w="9525">
              <a:noFill/>
              <a:miter lim="800000"/>
              <a:headEnd/>
              <a:tailEnd/>
            </a:ln>
          </p:spPr>
          <p:txBody>
            <a:bodyPr wrap="none" anchor="ct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8234" name="Group 33"/>
            <p:cNvGrpSpPr>
              <a:grpSpLocks/>
            </p:cNvGrpSpPr>
            <p:nvPr/>
          </p:nvGrpSpPr>
          <p:grpSpPr bwMode="auto">
            <a:xfrm>
              <a:off x="93" y="2009"/>
              <a:ext cx="417" cy="194"/>
              <a:chOff x="93" y="2009"/>
              <a:chExt cx="417" cy="194"/>
            </a:xfrm>
          </p:grpSpPr>
          <p:sp>
            <p:nvSpPr>
              <p:cNvPr id="8235" name="Oval 34"/>
              <p:cNvSpPr>
                <a:spLocks noChangeArrowheads="1"/>
              </p:cNvSpPr>
              <p:nvPr/>
            </p:nvSpPr>
            <p:spPr bwMode="auto">
              <a:xfrm>
                <a:off x="93" y="2028"/>
                <a:ext cx="417" cy="159"/>
              </a:xfrm>
              <a:prstGeom prst="ellipse">
                <a:avLst/>
              </a:prstGeom>
              <a:solidFill>
                <a:schemeClr val="bg1"/>
              </a:solidFill>
              <a:ln w="9525">
                <a:noFill/>
                <a:round/>
                <a:headEnd/>
                <a:tailEnd/>
              </a:ln>
            </p:spPr>
            <p:txBody>
              <a:bodyPr wrap="none" anchor="ct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pic>
            <p:nvPicPr>
              <p:cNvPr id="8236" name="Picture 35" descr="logo"/>
              <p:cNvPicPr>
                <a:picLocks noChangeAspect="1" noChangeArrowheads="1"/>
              </p:cNvPicPr>
              <p:nvPr/>
            </p:nvPicPr>
            <p:blipFill>
              <a:blip r:embed="rId3" cstate="print"/>
              <a:srcRect/>
              <a:stretch>
                <a:fillRect/>
              </a:stretch>
            </p:blipFill>
            <p:spPr bwMode="auto">
              <a:xfrm>
                <a:off x="104" y="2009"/>
                <a:ext cx="396" cy="194"/>
              </a:xfrm>
              <a:prstGeom prst="rect">
                <a:avLst/>
              </a:prstGeom>
              <a:noFill/>
              <a:ln w="9525">
                <a:noFill/>
                <a:miter lim="800000"/>
                <a:headEnd/>
                <a:tailEnd/>
              </a:ln>
            </p:spPr>
          </p:pic>
        </p:grpSp>
      </p:grpSp>
      <p:sp>
        <p:nvSpPr>
          <p:cNvPr id="8196" name="Rectangle 30"/>
          <p:cNvSpPr>
            <a:spLocks noChangeArrowheads="1"/>
          </p:cNvSpPr>
          <p:nvPr/>
        </p:nvSpPr>
        <p:spPr bwMode="auto">
          <a:xfrm>
            <a:off x="2171701" y="254000"/>
            <a:ext cx="7427913" cy="554038"/>
          </a:xfrm>
          <a:prstGeom prst="rect">
            <a:avLst/>
          </a:prstGeom>
          <a:noFill/>
          <a:ln w="9525">
            <a:noFill/>
            <a:miter lim="800000"/>
            <a:headEnd/>
            <a:tailEnd/>
          </a:ln>
        </p:spPr>
        <p:txBody>
          <a:bodyPr anchor="ctr"/>
          <a:lstStyle/>
          <a:p>
            <a:pPr fontAlgn="base">
              <a:spcBef>
                <a:spcPct val="0"/>
              </a:spcBef>
              <a:spcAft>
                <a:spcPct val="0"/>
              </a:spcAft>
            </a:pPr>
            <a:r>
              <a:rPr lang="en-US" altLang="ja-JP" sz="3600" b="1" i="1" dirty="0">
                <a:solidFill>
                  <a:srgbClr val="000000"/>
                </a:solidFill>
                <a:latin typeface="Tahoma" pitchFamily="34" charset="0"/>
                <a:ea typeface="ＭＳ Ｐゴシック" pitchFamily="50" charset="-128"/>
              </a:rPr>
              <a:t>Transient due to beam trip</a:t>
            </a:r>
          </a:p>
        </p:txBody>
      </p:sp>
      <p:pic>
        <p:nvPicPr>
          <p:cNvPr id="8197" name="Picture 37" descr="Page0727"/>
          <p:cNvPicPr>
            <a:picLocks noGrp="1" noChangeAspect="1" noChangeArrowheads="1"/>
          </p:cNvPicPr>
          <p:nvPr>
            <p:ph type="body" idx="1"/>
          </p:nvPr>
        </p:nvPicPr>
        <p:blipFill>
          <a:blip r:embed="rId4" cstate="print"/>
          <a:srcRect/>
          <a:stretch>
            <a:fillRect/>
          </a:stretch>
        </p:blipFill>
        <p:spPr bwMode="auto">
          <a:xfrm>
            <a:off x="2200275" y="1095091"/>
            <a:ext cx="8334375" cy="2154237"/>
          </a:xfrm>
          <a:noFill/>
          <a:ln>
            <a:miter lim="800000"/>
            <a:headEnd/>
            <a:tailEnd/>
          </a:ln>
        </p:spPr>
      </p:pic>
      <p:sp useBgFill="1">
        <p:nvSpPr>
          <p:cNvPr id="8198" name="Text Box 38"/>
          <p:cNvSpPr txBox="1">
            <a:spLocks noChangeArrowheads="1"/>
          </p:cNvSpPr>
          <p:nvPr/>
        </p:nvSpPr>
        <p:spPr bwMode="auto">
          <a:xfrm>
            <a:off x="2695575" y="3135028"/>
            <a:ext cx="1800225" cy="703263"/>
          </a:xfrm>
          <a:prstGeom prst="rect">
            <a:avLst/>
          </a:prstGeom>
          <a:ln w="9525">
            <a:noFill/>
            <a:miter lim="800000"/>
            <a:headEnd/>
            <a:tailEnd/>
          </a:ln>
        </p:spPr>
        <p:txBody>
          <a:bodyPr wrap="none">
            <a:spAutoFit/>
          </a:bodyPr>
          <a:lstStyle/>
          <a:p>
            <a:pPr algn="ctr" fontAlgn="base">
              <a:spcBef>
                <a:spcPct val="0"/>
              </a:spcBef>
              <a:spcAft>
                <a:spcPct val="0"/>
              </a:spcAft>
            </a:pPr>
            <a:r>
              <a:rPr lang="en-US" altLang="ja-JP" sz="1600" b="1">
                <a:solidFill>
                  <a:srgbClr val="000000"/>
                </a:solidFill>
                <a:latin typeface="Arial" charset="0"/>
                <a:ea typeface="ＭＳ Ｐゴシック" pitchFamily="50" charset="-128"/>
              </a:rPr>
              <a:t>A</a:t>
            </a:r>
          </a:p>
          <a:p>
            <a:pPr algn="ctr" fontAlgn="base">
              <a:lnSpc>
                <a:spcPct val="50000"/>
              </a:lnSpc>
              <a:spcBef>
                <a:spcPct val="0"/>
              </a:spcBef>
              <a:spcAft>
                <a:spcPct val="0"/>
              </a:spcAft>
            </a:pPr>
            <a:endParaRPr lang="en-US" altLang="ja-JP" sz="1600" b="1">
              <a:solidFill>
                <a:srgbClr val="000000"/>
              </a:solidFill>
              <a:latin typeface="Arial" charset="0"/>
              <a:ea typeface="ＭＳ Ｐゴシック" pitchFamily="50" charset="-128"/>
            </a:endParaRPr>
          </a:p>
          <a:p>
            <a:pPr algn="ctr" fontAlgn="base">
              <a:spcBef>
                <a:spcPct val="0"/>
              </a:spcBef>
              <a:spcAft>
                <a:spcPct val="0"/>
              </a:spcAft>
            </a:pPr>
            <a:r>
              <a:rPr lang="en-US" altLang="ja-JP" sz="1600" b="1">
                <a:solidFill>
                  <a:srgbClr val="000000"/>
                </a:solidFill>
                <a:latin typeface="Arial" charset="0"/>
                <a:ea typeface="ＭＳ Ｐゴシック" pitchFamily="50" charset="-128"/>
              </a:rPr>
              <a:t>Before beam trip</a:t>
            </a:r>
          </a:p>
        </p:txBody>
      </p:sp>
      <p:sp useBgFill="1">
        <p:nvSpPr>
          <p:cNvPr id="8199" name="Text Box 39"/>
          <p:cNvSpPr txBox="1">
            <a:spLocks noChangeArrowheads="1"/>
          </p:cNvSpPr>
          <p:nvPr/>
        </p:nvSpPr>
        <p:spPr bwMode="auto">
          <a:xfrm>
            <a:off x="4557713" y="3135027"/>
            <a:ext cx="1785937" cy="825500"/>
          </a:xfrm>
          <a:prstGeom prst="rect">
            <a:avLst/>
          </a:prstGeom>
          <a:ln w="9525">
            <a:noFill/>
            <a:miter lim="800000"/>
            <a:headEnd/>
            <a:tailEnd/>
          </a:ln>
        </p:spPr>
        <p:txBody>
          <a:bodyPr wrap="none">
            <a:spAutoFit/>
          </a:bodyPr>
          <a:lstStyle/>
          <a:p>
            <a:pPr algn="ctr" fontAlgn="base">
              <a:spcBef>
                <a:spcPct val="0"/>
              </a:spcBef>
              <a:spcAft>
                <a:spcPct val="0"/>
              </a:spcAft>
            </a:pPr>
            <a:r>
              <a:rPr lang="en-US" altLang="ja-JP" sz="1600" b="1">
                <a:solidFill>
                  <a:srgbClr val="000000"/>
                </a:solidFill>
                <a:latin typeface="Arial" charset="0"/>
                <a:ea typeface="ＭＳ Ｐゴシック" pitchFamily="50" charset="-128"/>
              </a:rPr>
              <a:t>B</a:t>
            </a:r>
          </a:p>
          <a:p>
            <a:pPr algn="ctr" fontAlgn="base">
              <a:spcBef>
                <a:spcPct val="0"/>
              </a:spcBef>
              <a:spcAft>
                <a:spcPct val="0"/>
              </a:spcAft>
            </a:pPr>
            <a:r>
              <a:rPr lang="en-US" altLang="ja-JP" sz="1600" b="1">
                <a:solidFill>
                  <a:srgbClr val="000000"/>
                </a:solidFill>
                <a:latin typeface="Arial" charset="0"/>
                <a:ea typeface="ＭＳ Ｐゴシック" pitchFamily="50" charset="-128"/>
              </a:rPr>
              <a:t>Several seconds</a:t>
            </a:r>
          </a:p>
          <a:p>
            <a:pPr algn="ctr" fontAlgn="base">
              <a:spcBef>
                <a:spcPct val="0"/>
              </a:spcBef>
              <a:spcAft>
                <a:spcPct val="0"/>
              </a:spcAft>
            </a:pPr>
            <a:r>
              <a:rPr lang="en-US" altLang="ja-JP" sz="1600" b="1">
                <a:solidFill>
                  <a:srgbClr val="000000"/>
                </a:solidFill>
                <a:latin typeface="Arial" charset="0"/>
                <a:ea typeface="ＭＳ Ｐゴシック" pitchFamily="50" charset="-128"/>
              </a:rPr>
              <a:t>After beam trip</a:t>
            </a:r>
          </a:p>
        </p:txBody>
      </p:sp>
      <p:sp useBgFill="1">
        <p:nvSpPr>
          <p:cNvPr id="8200" name="Text Box 40"/>
          <p:cNvSpPr txBox="1">
            <a:spLocks noChangeArrowheads="1"/>
          </p:cNvSpPr>
          <p:nvPr/>
        </p:nvSpPr>
        <p:spPr bwMode="auto">
          <a:xfrm>
            <a:off x="6707187" y="3135027"/>
            <a:ext cx="1098550" cy="630238"/>
          </a:xfrm>
          <a:prstGeom prst="rect">
            <a:avLst/>
          </a:prstGeom>
          <a:ln w="9525">
            <a:noFill/>
            <a:miter lim="800000"/>
            <a:headEnd/>
            <a:tailEnd/>
          </a:ln>
        </p:spPr>
        <p:txBody>
          <a:bodyPr wrap="none">
            <a:spAutoFit/>
          </a:bodyPr>
          <a:lstStyle/>
          <a:p>
            <a:pPr algn="ctr" fontAlgn="base">
              <a:spcBef>
                <a:spcPct val="0"/>
              </a:spcBef>
              <a:spcAft>
                <a:spcPct val="0"/>
              </a:spcAft>
            </a:pPr>
            <a:r>
              <a:rPr lang="en-US" altLang="ja-JP" sz="1600" b="1">
                <a:solidFill>
                  <a:srgbClr val="000000"/>
                </a:solidFill>
                <a:latin typeface="Arial" charset="0"/>
                <a:ea typeface="ＭＳ Ｐゴシック" pitchFamily="50" charset="-128"/>
              </a:rPr>
              <a:t>C</a:t>
            </a:r>
          </a:p>
          <a:p>
            <a:pPr algn="ctr" fontAlgn="base">
              <a:lnSpc>
                <a:spcPct val="20000"/>
              </a:lnSpc>
              <a:spcBef>
                <a:spcPct val="0"/>
              </a:spcBef>
              <a:spcAft>
                <a:spcPct val="0"/>
              </a:spcAft>
            </a:pPr>
            <a:endParaRPr lang="en-US" altLang="ja-JP" sz="1600" b="1">
              <a:solidFill>
                <a:srgbClr val="000000"/>
              </a:solidFill>
              <a:latin typeface="Arial" charset="0"/>
              <a:ea typeface="ＭＳ Ｐゴシック" pitchFamily="50" charset="-128"/>
            </a:endParaRPr>
          </a:p>
          <a:p>
            <a:pPr algn="ctr" fontAlgn="base">
              <a:spcBef>
                <a:spcPct val="0"/>
              </a:spcBef>
              <a:spcAft>
                <a:spcPct val="0"/>
              </a:spcAft>
            </a:pPr>
            <a:r>
              <a:rPr lang="en-US" altLang="ja-JP" sz="1600" b="1">
                <a:solidFill>
                  <a:srgbClr val="000000"/>
                </a:solidFill>
                <a:latin typeface="Arial" charset="0"/>
                <a:ea typeface="ＭＳ Ｐゴシック" pitchFamily="50" charset="-128"/>
              </a:rPr>
              <a:t>Transient</a:t>
            </a:r>
          </a:p>
        </p:txBody>
      </p:sp>
      <p:sp useBgFill="1">
        <p:nvSpPr>
          <p:cNvPr id="8201" name="Text Box 41"/>
          <p:cNvSpPr txBox="1">
            <a:spLocks noChangeArrowheads="1"/>
          </p:cNvSpPr>
          <p:nvPr/>
        </p:nvSpPr>
        <p:spPr bwMode="auto">
          <a:xfrm>
            <a:off x="8191500" y="3135027"/>
            <a:ext cx="1743075" cy="825500"/>
          </a:xfrm>
          <a:prstGeom prst="rect">
            <a:avLst/>
          </a:prstGeom>
          <a:ln w="9525">
            <a:noFill/>
            <a:miter lim="800000"/>
            <a:headEnd/>
            <a:tailEnd/>
          </a:ln>
        </p:spPr>
        <p:txBody>
          <a:bodyPr wrap="none">
            <a:spAutoFit/>
          </a:bodyPr>
          <a:lstStyle/>
          <a:p>
            <a:pPr algn="ctr" fontAlgn="base">
              <a:spcBef>
                <a:spcPct val="0"/>
              </a:spcBef>
              <a:spcAft>
                <a:spcPct val="0"/>
              </a:spcAft>
            </a:pPr>
            <a:r>
              <a:rPr lang="en-US" altLang="ja-JP" sz="1600" b="1" dirty="0">
                <a:solidFill>
                  <a:srgbClr val="000000"/>
                </a:solidFill>
                <a:latin typeface="Arial" charset="0"/>
                <a:ea typeface="ＭＳ Ｐゴシック" pitchFamily="50" charset="-128"/>
              </a:rPr>
              <a:t>D</a:t>
            </a:r>
          </a:p>
          <a:p>
            <a:pPr algn="ctr" fontAlgn="base">
              <a:spcBef>
                <a:spcPct val="0"/>
              </a:spcBef>
              <a:spcAft>
                <a:spcPct val="0"/>
              </a:spcAft>
            </a:pPr>
            <a:r>
              <a:rPr lang="en-US" altLang="ja-JP" sz="1600" b="1" dirty="0">
                <a:solidFill>
                  <a:srgbClr val="000000"/>
                </a:solidFill>
                <a:latin typeface="Arial" charset="0"/>
                <a:ea typeface="ＭＳ Ｐゴシック" pitchFamily="50" charset="-128"/>
              </a:rPr>
              <a:t>Several minutes</a:t>
            </a:r>
          </a:p>
          <a:p>
            <a:pPr algn="ctr" fontAlgn="base">
              <a:spcBef>
                <a:spcPct val="0"/>
              </a:spcBef>
              <a:spcAft>
                <a:spcPct val="0"/>
              </a:spcAft>
            </a:pPr>
            <a:r>
              <a:rPr lang="en-US" altLang="ja-JP" sz="1600" b="1" dirty="0">
                <a:solidFill>
                  <a:srgbClr val="000000"/>
                </a:solidFill>
                <a:latin typeface="Arial" charset="0"/>
                <a:ea typeface="ＭＳ Ｐゴシック" pitchFamily="50" charset="-128"/>
              </a:rPr>
              <a:t>after beam trip</a:t>
            </a:r>
          </a:p>
        </p:txBody>
      </p:sp>
      <p:sp>
        <p:nvSpPr>
          <p:cNvPr id="8202" name="Line 42"/>
          <p:cNvSpPr>
            <a:spLocks noChangeShapeType="1"/>
          </p:cNvSpPr>
          <p:nvPr/>
        </p:nvSpPr>
        <p:spPr bwMode="auto">
          <a:xfrm>
            <a:off x="6161088" y="3746215"/>
            <a:ext cx="2162175"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8203" name="Group 43"/>
          <p:cNvGrpSpPr>
            <a:grpSpLocks/>
          </p:cNvGrpSpPr>
          <p:nvPr/>
        </p:nvGrpSpPr>
        <p:grpSpPr bwMode="auto">
          <a:xfrm>
            <a:off x="1601787" y="3009615"/>
            <a:ext cx="1698624" cy="558800"/>
            <a:chOff x="142" y="2438"/>
            <a:chExt cx="1070" cy="352"/>
          </a:xfrm>
        </p:grpSpPr>
        <p:sp>
          <p:nvSpPr>
            <p:cNvPr id="8229" name="Rectangle 44"/>
            <p:cNvSpPr>
              <a:spLocks noChangeArrowheads="1"/>
            </p:cNvSpPr>
            <p:nvPr/>
          </p:nvSpPr>
          <p:spPr bwMode="auto">
            <a:xfrm>
              <a:off x="142" y="2438"/>
              <a:ext cx="130" cy="144"/>
            </a:xfrm>
            <a:prstGeom prst="rect">
              <a:avLst/>
            </a:prstGeom>
            <a:solidFill>
              <a:srgbClr val="FF3399"/>
            </a:solidFill>
            <a:ln w="9525">
              <a:noFill/>
              <a:miter lim="800000"/>
              <a:headEnd/>
              <a:tailEnd/>
            </a:ln>
          </p:spPr>
          <p:txBody>
            <a:bodyPr wrap="none" anchor="ctr"/>
            <a:lstStyle/>
            <a:p>
              <a:pPr algn="ctr" fontAlgn="base">
                <a:spcBef>
                  <a:spcPct val="0"/>
                </a:spcBef>
                <a:spcAft>
                  <a:spcPct val="0"/>
                </a:spcAft>
              </a:pPr>
              <a:r>
                <a:rPr lang="en-US" altLang="ja-JP" sz="1400">
                  <a:solidFill>
                    <a:srgbClr val="000000"/>
                  </a:solidFill>
                  <a:latin typeface="Arial" charset="0"/>
                  <a:ea typeface="ＭＳ Ｐゴシック" pitchFamily="50" charset="-128"/>
                </a:rPr>
                <a:t>H</a:t>
              </a:r>
            </a:p>
          </p:txBody>
        </p:sp>
        <p:sp>
          <p:nvSpPr>
            <p:cNvPr id="8230" name="Rectangle 45"/>
            <p:cNvSpPr>
              <a:spLocks noChangeArrowheads="1"/>
            </p:cNvSpPr>
            <p:nvPr/>
          </p:nvSpPr>
          <p:spPr bwMode="auto">
            <a:xfrm>
              <a:off x="142" y="2646"/>
              <a:ext cx="130" cy="144"/>
            </a:xfrm>
            <a:prstGeom prst="rect">
              <a:avLst/>
            </a:prstGeom>
            <a:solidFill>
              <a:srgbClr val="00CCFF"/>
            </a:solidFill>
            <a:ln w="9525">
              <a:noFill/>
              <a:miter lim="800000"/>
              <a:headEnd/>
              <a:tailEnd/>
            </a:ln>
          </p:spPr>
          <p:txBody>
            <a:bodyPr wrap="none" anchor="ctr"/>
            <a:lstStyle/>
            <a:p>
              <a:pPr algn="ctr" fontAlgn="base">
                <a:spcBef>
                  <a:spcPct val="0"/>
                </a:spcBef>
                <a:spcAft>
                  <a:spcPct val="0"/>
                </a:spcAft>
              </a:pPr>
              <a:r>
                <a:rPr lang="en-US" altLang="ja-JP" sz="1400">
                  <a:solidFill>
                    <a:srgbClr val="000000"/>
                  </a:solidFill>
                  <a:latin typeface="Arial" charset="0"/>
                  <a:ea typeface="ＭＳ Ｐゴシック" pitchFamily="50" charset="-128"/>
                </a:rPr>
                <a:t>C</a:t>
              </a:r>
            </a:p>
          </p:txBody>
        </p:sp>
        <p:sp useBgFill="1">
          <p:nvSpPr>
            <p:cNvPr id="8231" name="Text Box 46"/>
            <p:cNvSpPr txBox="1">
              <a:spLocks noChangeArrowheads="1"/>
            </p:cNvSpPr>
            <p:nvPr/>
          </p:nvSpPr>
          <p:spPr bwMode="auto">
            <a:xfrm>
              <a:off x="310" y="2446"/>
              <a:ext cx="902" cy="136"/>
            </a:xfrm>
            <a:prstGeom prst="rect">
              <a:avLst/>
            </a:prstGeom>
            <a:ln w="9525">
              <a:noFill/>
              <a:miter lim="800000"/>
              <a:headEnd/>
              <a:tailEnd/>
            </a:ln>
          </p:spPr>
          <p:txBody>
            <a:bodyPr wrap="none" lIns="0" tIns="0" rIns="0" bIns="0">
              <a:spAutoFit/>
            </a:bodyPr>
            <a:lstStyle/>
            <a:p>
              <a:pPr fontAlgn="base">
                <a:spcBef>
                  <a:spcPct val="0"/>
                </a:spcBef>
                <a:spcAft>
                  <a:spcPct val="0"/>
                </a:spcAft>
              </a:pPr>
              <a:r>
                <a:rPr lang="en-US" altLang="ja-JP" sz="1400">
                  <a:solidFill>
                    <a:srgbClr val="000000"/>
                  </a:solidFill>
                  <a:latin typeface="Arial" charset="0"/>
                  <a:ea typeface="ＭＳ Ｐゴシック" pitchFamily="50" charset="-128"/>
                </a:rPr>
                <a:t>:High temperature</a:t>
              </a:r>
            </a:p>
          </p:txBody>
        </p:sp>
        <p:sp useBgFill="1">
          <p:nvSpPr>
            <p:cNvPr id="8232" name="Text Box 47"/>
            <p:cNvSpPr txBox="1">
              <a:spLocks noChangeArrowheads="1"/>
            </p:cNvSpPr>
            <p:nvPr/>
          </p:nvSpPr>
          <p:spPr bwMode="auto">
            <a:xfrm>
              <a:off x="310" y="2653"/>
              <a:ext cx="876" cy="136"/>
            </a:xfrm>
            <a:prstGeom prst="rect">
              <a:avLst/>
            </a:prstGeom>
            <a:ln w="9525">
              <a:noFill/>
              <a:miter lim="800000"/>
              <a:headEnd/>
              <a:tailEnd/>
            </a:ln>
          </p:spPr>
          <p:txBody>
            <a:bodyPr wrap="none" lIns="0" tIns="0" rIns="0" bIns="0">
              <a:spAutoFit/>
            </a:bodyPr>
            <a:lstStyle/>
            <a:p>
              <a:pPr fontAlgn="base">
                <a:spcBef>
                  <a:spcPct val="0"/>
                </a:spcBef>
                <a:spcAft>
                  <a:spcPct val="0"/>
                </a:spcAft>
              </a:pPr>
              <a:r>
                <a:rPr lang="en-US" altLang="ja-JP" sz="1400">
                  <a:solidFill>
                    <a:srgbClr val="000000"/>
                  </a:solidFill>
                  <a:latin typeface="Arial" charset="0"/>
                  <a:ea typeface="ＭＳ Ｐゴシック" pitchFamily="50" charset="-128"/>
                </a:rPr>
                <a:t>:Low temperature</a:t>
              </a:r>
            </a:p>
          </p:txBody>
        </p:sp>
      </p:grpSp>
      <p:sp>
        <p:nvSpPr>
          <p:cNvPr id="8204" name="Line 48"/>
          <p:cNvSpPr>
            <a:spLocks noChangeShapeType="1"/>
          </p:cNvSpPr>
          <p:nvPr/>
        </p:nvSpPr>
        <p:spPr bwMode="auto">
          <a:xfrm flipH="1" flipV="1">
            <a:off x="3576637" y="2414303"/>
            <a:ext cx="671512" cy="5762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useBgFill="1">
        <p:nvSpPr>
          <p:cNvPr id="8205" name="Text Box 49"/>
          <p:cNvSpPr txBox="1">
            <a:spLocks noChangeArrowheads="1"/>
          </p:cNvSpPr>
          <p:nvPr/>
        </p:nvSpPr>
        <p:spPr bwMode="auto">
          <a:xfrm>
            <a:off x="3846513" y="1180816"/>
            <a:ext cx="377825" cy="141287"/>
          </a:xfrm>
          <a:prstGeom prst="rect">
            <a:avLst/>
          </a:prstGeom>
          <a:ln w="9525">
            <a:noFill/>
            <a:miter lim="800000"/>
            <a:headEnd/>
            <a:tailEnd/>
          </a:ln>
        </p:spPr>
        <p:txBody>
          <a:bodyPr wrap="none" lIns="0" tIns="0" rIns="0" bIns="0" anchor="ctr" anchorCtr="1"/>
          <a:lstStyle/>
          <a:p>
            <a:pPr fontAlgn="base">
              <a:spcBef>
                <a:spcPct val="0"/>
              </a:spcBef>
              <a:spcAft>
                <a:spcPct val="0"/>
              </a:spcAft>
            </a:pPr>
            <a:r>
              <a:rPr lang="en-US" altLang="ja-JP" sz="1400">
                <a:solidFill>
                  <a:srgbClr val="000000"/>
                </a:solidFill>
                <a:latin typeface="Arial" charset="0"/>
                <a:ea typeface="ＭＳ Ｐゴシック" pitchFamily="50" charset="-128"/>
              </a:rPr>
              <a:t>Pump</a:t>
            </a:r>
          </a:p>
        </p:txBody>
      </p:sp>
      <p:sp useBgFill="1">
        <p:nvSpPr>
          <p:cNvPr id="8206" name="Text Box 50"/>
          <p:cNvSpPr txBox="1">
            <a:spLocks noChangeArrowheads="1"/>
          </p:cNvSpPr>
          <p:nvPr/>
        </p:nvSpPr>
        <p:spPr bwMode="auto">
          <a:xfrm>
            <a:off x="2981325" y="1180816"/>
            <a:ext cx="377825" cy="141287"/>
          </a:xfrm>
          <a:prstGeom prst="rect">
            <a:avLst/>
          </a:prstGeom>
          <a:ln w="9525">
            <a:noFill/>
            <a:miter lim="800000"/>
            <a:headEnd/>
            <a:tailEnd/>
          </a:ln>
        </p:spPr>
        <p:txBody>
          <a:bodyPr wrap="none" lIns="0" tIns="0" rIns="0" bIns="0" anchor="ctr" anchorCtr="1"/>
          <a:lstStyle/>
          <a:p>
            <a:pPr fontAlgn="base">
              <a:spcBef>
                <a:spcPct val="0"/>
              </a:spcBef>
              <a:spcAft>
                <a:spcPct val="0"/>
              </a:spcAft>
            </a:pPr>
            <a:r>
              <a:rPr lang="en-US" altLang="ja-JP" sz="1400">
                <a:solidFill>
                  <a:srgbClr val="000000"/>
                </a:solidFill>
                <a:latin typeface="Arial" charset="0"/>
                <a:ea typeface="ＭＳ Ｐゴシック" pitchFamily="50" charset="-128"/>
              </a:rPr>
              <a:t>SG</a:t>
            </a:r>
          </a:p>
        </p:txBody>
      </p:sp>
      <p:sp useBgFill="1">
        <p:nvSpPr>
          <p:cNvPr id="8207" name="Text Box 51"/>
          <p:cNvSpPr txBox="1">
            <a:spLocks noChangeArrowheads="1"/>
          </p:cNvSpPr>
          <p:nvPr/>
        </p:nvSpPr>
        <p:spPr bwMode="auto">
          <a:xfrm>
            <a:off x="1981199" y="1572927"/>
            <a:ext cx="820738" cy="141288"/>
          </a:xfrm>
          <a:prstGeom prst="rect">
            <a:avLst/>
          </a:prstGeom>
          <a:ln w="9525">
            <a:noFill/>
            <a:miter lim="800000"/>
            <a:headEnd/>
            <a:tailEnd/>
          </a:ln>
        </p:spPr>
        <p:txBody>
          <a:bodyPr wrap="none" lIns="0" tIns="0" rIns="0" bIns="0" anchor="ctr"/>
          <a:lstStyle/>
          <a:p>
            <a:pPr algn="r" fontAlgn="base">
              <a:spcBef>
                <a:spcPct val="0"/>
              </a:spcBef>
              <a:spcAft>
                <a:spcPct val="0"/>
              </a:spcAft>
            </a:pPr>
            <a:r>
              <a:rPr lang="en-US" altLang="ja-JP" sz="1400">
                <a:solidFill>
                  <a:srgbClr val="000000"/>
                </a:solidFill>
                <a:latin typeface="Arial" charset="0"/>
                <a:ea typeface="ＭＳ Ｐゴシック" pitchFamily="50" charset="-128"/>
              </a:rPr>
              <a:t>Inner barrel</a:t>
            </a:r>
          </a:p>
        </p:txBody>
      </p:sp>
      <p:sp useBgFill="1">
        <p:nvSpPr>
          <p:cNvPr id="8208" name="Text Box 52"/>
          <p:cNvSpPr txBox="1">
            <a:spLocks noChangeArrowheads="1"/>
          </p:cNvSpPr>
          <p:nvPr/>
        </p:nvSpPr>
        <p:spPr bwMode="auto">
          <a:xfrm>
            <a:off x="1811338" y="1865028"/>
            <a:ext cx="992187" cy="131763"/>
          </a:xfrm>
          <a:prstGeom prst="rect">
            <a:avLst/>
          </a:prstGeom>
          <a:ln w="9525">
            <a:noFill/>
            <a:miter lim="800000"/>
            <a:headEnd/>
            <a:tailEnd/>
          </a:ln>
        </p:spPr>
        <p:txBody>
          <a:bodyPr wrap="none" lIns="0" tIns="0" rIns="0" bIns="0" anchor="ctr"/>
          <a:lstStyle/>
          <a:p>
            <a:pPr algn="r" fontAlgn="base">
              <a:spcBef>
                <a:spcPct val="0"/>
              </a:spcBef>
              <a:spcAft>
                <a:spcPct val="0"/>
              </a:spcAft>
            </a:pPr>
            <a:r>
              <a:rPr lang="en-US" altLang="ja-JP" sz="1400">
                <a:solidFill>
                  <a:srgbClr val="000000"/>
                </a:solidFill>
                <a:latin typeface="Arial" charset="0"/>
                <a:ea typeface="ＭＳ Ｐゴシック" pitchFamily="50" charset="-128"/>
              </a:rPr>
              <a:t>Reactor vessel</a:t>
            </a:r>
          </a:p>
        </p:txBody>
      </p:sp>
      <p:sp useBgFill="1">
        <p:nvSpPr>
          <p:cNvPr id="8209" name="Text Box 53"/>
          <p:cNvSpPr txBox="1">
            <a:spLocks noChangeArrowheads="1"/>
          </p:cNvSpPr>
          <p:nvPr/>
        </p:nvSpPr>
        <p:spPr bwMode="auto">
          <a:xfrm>
            <a:off x="2389187" y="2180941"/>
            <a:ext cx="411162" cy="141287"/>
          </a:xfrm>
          <a:prstGeom prst="rect">
            <a:avLst/>
          </a:prstGeom>
          <a:ln w="9525">
            <a:noFill/>
            <a:miter lim="800000"/>
            <a:headEnd/>
            <a:tailEnd/>
          </a:ln>
        </p:spPr>
        <p:txBody>
          <a:bodyPr wrap="none" lIns="0" tIns="0" rIns="0" bIns="0" anchor="ctr"/>
          <a:lstStyle/>
          <a:p>
            <a:pPr algn="r" fontAlgn="base">
              <a:spcBef>
                <a:spcPct val="0"/>
              </a:spcBef>
              <a:spcAft>
                <a:spcPct val="0"/>
              </a:spcAft>
            </a:pPr>
            <a:r>
              <a:rPr lang="en-US" altLang="ja-JP" sz="1400">
                <a:solidFill>
                  <a:srgbClr val="000000"/>
                </a:solidFill>
                <a:latin typeface="Arial" charset="0"/>
                <a:ea typeface="ＭＳ Ｐゴシック" pitchFamily="50" charset="-128"/>
              </a:rPr>
              <a:t>Core</a:t>
            </a:r>
          </a:p>
        </p:txBody>
      </p:sp>
      <p:sp useBgFill="1">
        <p:nvSpPr>
          <p:cNvPr id="8210" name="Text Box 54"/>
          <p:cNvSpPr txBox="1">
            <a:spLocks noChangeArrowheads="1"/>
          </p:cNvSpPr>
          <p:nvPr/>
        </p:nvSpPr>
        <p:spPr bwMode="auto">
          <a:xfrm>
            <a:off x="4235450" y="2871503"/>
            <a:ext cx="487363" cy="231775"/>
          </a:xfrm>
          <a:prstGeom prst="rect">
            <a:avLst/>
          </a:prstGeom>
          <a:ln w="9525">
            <a:noFill/>
            <a:miter lim="800000"/>
            <a:headEnd/>
            <a:tailEnd/>
          </a:ln>
        </p:spPr>
        <p:txBody>
          <a:bodyPr wrap="none" lIns="0" tIns="0" rIns="0" bIns="0" anchor="ctr"/>
          <a:lstStyle/>
          <a:p>
            <a:pPr fontAlgn="base">
              <a:lnSpc>
                <a:spcPct val="85000"/>
              </a:lnSpc>
              <a:spcBef>
                <a:spcPct val="0"/>
              </a:spcBef>
              <a:spcAft>
                <a:spcPct val="0"/>
              </a:spcAft>
            </a:pPr>
            <a:r>
              <a:rPr lang="en-US" altLang="ja-JP" sz="1400" b="1">
                <a:solidFill>
                  <a:srgbClr val="FF0000"/>
                </a:solidFill>
                <a:latin typeface="Arial" charset="0"/>
                <a:ea typeface="ＭＳ Ｐゴシック" pitchFamily="50" charset="-128"/>
              </a:rPr>
              <a:t>Beam</a:t>
            </a:r>
          </a:p>
          <a:p>
            <a:pPr fontAlgn="base">
              <a:lnSpc>
                <a:spcPct val="85000"/>
              </a:lnSpc>
              <a:spcBef>
                <a:spcPct val="0"/>
              </a:spcBef>
              <a:spcAft>
                <a:spcPct val="0"/>
              </a:spcAft>
            </a:pPr>
            <a:r>
              <a:rPr lang="en-US" altLang="ja-JP" sz="1400" b="1">
                <a:solidFill>
                  <a:srgbClr val="FF0000"/>
                </a:solidFill>
                <a:latin typeface="Arial" charset="0"/>
                <a:ea typeface="ＭＳ Ｐゴシック" pitchFamily="50" charset="-128"/>
              </a:rPr>
              <a:t>window</a:t>
            </a:r>
          </a:p>
        </p:txBody>
      </p:sp>
      <p:sp useBgFill="1">
        <p:nvSpPr>
          <p:cNvPr id="8211" name="Text Box 55"/>
          <p:cNvSpPr txBox="1">
            <a:spLocks noChangeArrowheads="1"/>
          </p:cNvSpPr>
          <p:nvPr/>
        </p:nvSpPr>
        <p:spPr bwMode="auto">
          <a:xfrm>
            <a:off x="6084888" y="1507840"/>
            <a:ext cx="536575" cy="374650"/>
          </a:xfrm>
          <a:prstGeom prst="rect">
            <a:avLst/>
          </a:prstGeom>
          <a:ln w="9525">
            <a:noFill/>
            <a:miter lim="800000"/>
            <a:headEnd/>
            <a:tailEnd/>
          </a:ln>
        </p:spPr>
        <p:txBody>
          <a:bodyPr wrap="none" lIns="0" tIns="0" rIns="0" bIns="0" anchor="ctr"/>
          <a:lstStyle/>
          <a:p>
            <a:pPr fontAlgn="base">
              <a:lnSpc>
                <a:spcPct val="85000"/>
              </a:lnSpc>
              <a:spcBef>
                <a:spcPct val="0"/>
              </a:spcBef>
              <a:spcAft>
                <a:spcPct val="0"/>
              </a:spcAft>
            </a:pPr>
            <a:r>
              <a:rPr lang="en-US" altLang="ja-JP" sz="1400" b="1">
                <a:solidFill>
                  <a:srgbClr val="FF0000"/>
                </a:solidFill>
                <a:latin typeface="Arial" charset="0"/>
                <a:ea typeface="ＭＳ Ｐゴシック" pitchFamily="50" charset="-128"/>
              </a:rPr>
              <a:t>Inner</a:t>
            </a:r>
          </a:p>
          <a:p>
            <a:pPr fontAlgn="base">
              <a:lnSpc>
                <a:spcPct val="85000"/>
              </a:lnSpc>
              <a:spcBef>
                <a:spcPct val="0"/>
              </a:spcBef>
              <a:spcAft>
                <a:spcPct val="0"/>
              </a:spcAft>
            </a:pPr>
            <a:r>
              <a:rPr lang="en-US" altLang="ja-JP" sz="1400" b="1">
                <a:solidFill>
                  <a:srgbClr val="FF0000"/>
                </a:solidFill>
                <a:latin typeface="Arial" charset="0"/>
                <a:ea typeface="ＭＳ Ｐゴシック" pitchFamily="50" charset="-128"/>
              </a:rPr>
              <a:t>barrel</a:t>
            </a:r>
          </a:p>
        </p:txBody>
      </p:sp>
      <p:sp useBgFill="1">
        <p:nvSpPr>
          <p:cNvPr id="8212" name="Text Box 56"/>
          <p:cNvSpPr txBox="1">
            <a:spLocks noChangeArrowheads="1"/>
          </p:cNvSpPr>
          <p:nvPr/>
        </p:nvSpPr>
        <p:spPr bwMode="auto">
          <a:xfrm>
            <a:off x="9821863" y="1333216"/>
            <a:ext cx="846137" cy="407987"/>
          </a:xfrm>
          <a:prstGeom prst="rect">
            <a:avLst/>
          </a:prstGeom>
          <a:ln w="9525">
            <a:noFill/>
            <a:miter lim="800000"/>
            <a:headEnd/>
            <a:tailEnd/>
          </a:ln>
        </p:spPr>
        <p:txBody>
          <a:bodyPr wrap="none" lIns="0" tIns="0" rIns="0" bIns="0" anchor="ctr"/>
          <a:lstStyle/>
          <a:p>
            <a:pPr fontAlgn="base">
              <a:lnSpc>
                <a:spcPct val="85000"/>
              </a:lnSpc>
              <a:spcBef>
                <a:spcPct val="0"/>
              </a:spcBef>
              <a:spcAft>
                <a:spcPct val="0"/>
              </a:spcAft>
            </a:pPr>
            <a:r>
              <a:rPr lang="en-US" altLang="ja-JP" sz="1400" b="1">
                <a:solidFill>
                  <a:srgbClr val="FF0000"/>
                </a:solidFill>
                <a:latin typeface="Arial" charset="0"/>
                <a:ea typeface="ＭＳ Ｐゴシック" pitchFamily="50" charset="-128"/>
              </a:rPr>
              <a:t>Reactor</a:t>
            </a:r>
          </a:p>
          <a:p>
            <a:pPr fontAlgn="base">
              <a:lnSpc>
                <a:spcPct val="85000"/>
              </a:lnSpc>
              <a:spcBef>
                <a:spcPct val="0"/>
              </a:spcBef>
              <a:spcAft>
                <a:spcPct val="0"/>
              </a:spcAft>
            </a:pPr>
            <a:r>
              <a:rPr lang="en-US" altLang="ja-JP" sz="1400" b="1">
                <a:solidFill>
                  <a:srgbClr val="FF0000"/>
                </a:solidFill>
                <a:latin typeface="Arial" charset="0"/>
                <a:ea typeface="ＭＳ Ｐゴシック" pitchFamily="50" charset="-128"/>
              </a:rPr>
              <a:t>vessel</a:t>
            </a:r>
          </a:p>
        </p:txBody>
      </p:sp>
      <p:sp>
        <p:nvSpPr>
          <p:cNvPr id="8213" name="Line 57"/>
          <p:cNvSpPr>
            <a:spLocks noChangeShapeType="1"/>
          </p:cNvSpPr>
          <p:nvPr/>
        </p:nvSpPr>
        <p:spPr bwMode="auto">
          <a:xfrm flipH="1">
            <a:off x="5722937" y="1744378"/>
            <a:ext cx="354012" cy="284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8214" name="Line 58"/>
          <p:cNvSpPr>
            <a:spLocks noChangeShapeType="1"/>
          </p:cNvSpPr>
          <p:nvPr/>
        </p:nvSpPr>
        <p:spPr bwMode="auto">
          <a:xfrm flipH="1">
            <a:off x="9691687" y="1522128"/>
            <a:ext cx="125412" cy="16351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8215" name="Text Box 59"/>
          <p:cNvSpPr txBox="1">
            <a:spLocks noChangeArrowheads="1"/>
          </p:cNvSpPr>
          <p:nvPr/>
        </p:nvSpPr>
        <p:spPr bwMode="auto">
          <a:xfrm>
            <a:off x="3682999" y="1604678"/>
            <a:ext cx="83356" cy="138499"/>
          </a:xfrm>
          <a:prstGeom prst="rect">
            <a:avLst/>
          </a:prstGeom>
          <a:solidFill>
            <a:srgbClr val="FFFFCC"/>
          </a:solidFill>
          <a:ln w="9525">
            <a:noFill/>
            <a:miter lim="800000"/>
            <a:headEnd/>
            <a:tailEnd/>
          </a:ln>
        </p:spPr>
        <p:txBody>
          <a:bodyPr wrap="none" lIns="0" tIns="0" rIns="0" bIns="0">
            <a:spAutoFit/>
          </a:bodyPr>
          <a:lstStyle/>
          <a:p>
            <a:pPr fontAlgn="base">
              <a:spcBef>
                <a:spcPct val="0"/>
              </a:spcBef>
              <a:spcAft>
                <a:spcPct val="0"/>
              </a:spcAft>
            </a:pPr>
            <a:r>
              <a:rPr lang="en-US" altLang="ja-JP" sz="900" b="1">
                <a:solidFill>
                  <a:srgbClr val="000000"/>
                </a:solidFill>
                <a:latin typeface="Arial" charset="0"/>
                <a:ea typeface="DotumChe" pitchFamily="49" charset="-127"/>
              </a:rPr>
              <a:t>H</a:t>
            </a:r>
          </a:p>
        </p:txBody>
      </p:sp>
      <p:sp>
        <p:nvSpPr>
          <p:cNvPr id="8216" name="Text Box 60"/>
          <p:cNvSpPr txBox="1">
            <a:spLocks noChangeArrowheads="1"/>
          </p:cNvSpPr>
          <p:nvPr/>
        </p:nvSpPr>
        <p:spPr bwMode="auto">
          <a:xfrm>
            <a:off x="3190874" y="2685766"/>
            <a:ext cx="83356" cy="138499"/>
          </a:xfrm>
          <a:prstGeom prst="rect">
            <a:avLst/>
          </a:prstGeom>
          <a:solidFill>
            <a:srgbClr val="FFFFCC"/>
          </a:solidFill>
          <a:ln w="9525">
            <a:noFill/>
            <a:miter lim="800000"/>
            <a:headEnd/>
            <a:tailEnd/>
          </a:ln>
        </p:spPr>
        <p:txBody>
          <a:bodyPr wrap="none" lIns="0" tIns="0" rIns="0" bIns="0">
            <a:spAutoFit/>
          </a:bodyPr>
          <a:lstStyle/>
          <a:p>
            <a:pPr fontAlgn="base">
              <a:spcBef>
                <a:spcPct val="0"/>
              </a:spcBef>
              <a:spcAft>
                <a:spcPct val="0"/>
              </a:spcAft>
            </a:pPr>
            <a:r>
              <a:rPr lang="en-US" altLang="ja-JP" sz="900" b="1">
                <a:solidFill>
                  <a:srgbClr val="000000"/>
                </a:solidFill>
                <a:latin typeface="Arial" charset="0"/>
                <a:ea typeface="ＭＳ Ｐゴシック" pitchFamily="50" charset="-128"/>
              </a:rPr>
              <a:t>C</a:t>
            </a:r>
          </a:p>
        </p:txBody>
      </p:sp>
      <p:sp>
        <p:nvSpPr>
          <p:cNvPr id="8217" name="Text Box 61"/>
          <p:cNvSpPr txBox="1">
            <a:spLocks noChangeArrowheads="1"/>
          </p:cNvSpPr>
          <p:nvPr/>
        </p:nvSpPr>
        <p:spPr bwMode="auto">
          <a:xfrm>
            <a:off x="5265737" y="2041241"/>
            <a:ext cx="83356" cy="138499"/>
          </a:xfrm>
          <a:prstGeom prst="rect">
            <a:avLst/>
          </a:prstGeom>
          <a:solidFill>
            <a:srgbClr val="FFFFCC"/>
          </a:solidFill>
          <a:ln w="9525">
            <a:noFill/>
            <a:miter lim="800000"/>
            <a:headEnd/>
            <a:tailEnd/>
          </a:ln>
        </p:spPr>
        <p:txBody>
          <a:bodyPr wrap="none" lIns="0" tIns="0" rIns="0" bIns="0">
            <a:spAutoFit/>
          </a:bodyPr>
          <a:lstStyle/>
          <a:p>
            <a:pPr fontAlgn="base">
              <a:spcBef>
                <a:spcPct val="0"/>
              </a:spcBef>
              <a:spcAft>
                <a:spcPct val="0"/>
              </a:spcAft>
            </a:pPr>
            <a:r>
              <a:rPr lang="en-US" altLang="ja-JP" sz="900" b="1">
                <a:solidFill>
                  <a:srgbClr val="000000"/>
                </a:solidFill>
                <a:latin typeface="Arial" charset="0"/>
                <a:ea typeface="ＭＳ Ｐゴシック" pitchFamily="50" charset="-128"/>
              </a:rPr>
              <a:t>C</a:t>
            </a:r>
          </a:p>
        </p:txBody>
      </p:sp>
      <p:sp>
        <p:nvSpPr>
          <p:cNvPr id="8218" name="Text Box 62"/>
          <p:cNvSpPr txBox="1">
            <a:spLocks noChangeArrowheads="1"/>
          </p:cNvSpPr>
          <p:nvPr/>
        </p:nvSpPr>
        <p:spPr bwMode="auto">
          <a:xfrm>
            <a:off x="5629274" y="1584041"/>
            <a:ext cx="83356" cy="138499"/>
          </a:xfrm>
          <a:prstGeom prst="rect">
            <a:avLst/>
          </a:prstGeom>
          <a:solidFill>
            <a:srgbClr val="FFFFCC"/>
          </a:solidFill>
          <a:ln w="9525">
            <a:noFill/>
            <a:miter lim="800000"/>
            <a:headEnd/>
            <a:tailEnd/>
          </a:ln>
        </p:spPr>
        <p:txBody>
          <a:bodyPr wrap="none" lIns="0" tIns="0" rIns="0" bIns="0">
            <a:spAutoFit/>
          </a:bodyPr>
          <a:lstStyle/>
          <a:p>
            <a:pPr fontAlgn="base">
              <a:spcBef>
                <a:spcPct val="0"/>
              </a:spcBef>
              <a:spcAft>
                <a:spcPct val="0"/>
              </a:spcAft>
            </a:pPr>
            <a:r>
              <a:rPr lang="en-US" altLang="ja-JP" sz="900" b="1">
                <a:solidFill>
                  <a:srgbClr val="000000"/>
                </a:solidFill>
                <a:latin typeface="Arial" charset="0"/>
                <a:ea typeface="DotumChe" pitchFamily="49" charset="-127"/>
              </a:rPr>
              <a:t>H</a:t>
            </a:r>
          </a:p>
        </p:txBody>
      </p:sp>
      <p:sp useBgFill="1">
        <p:nvSpPr>
          <p:cNvPr id="8219" name="Rectangle 63"/>
          <p:cNvSpPr>
            <a:spLocks noChangeArrowheads="1"/>
          </p:cNvSpPr>
          <p:nvPr/>
        </p:nvSpPr>
        <p:spPr bwMode="auto">
          <a:xfrm>
            <a:off x="5605463" y="1217328"/>
            <a:ext cx="117475" cy="195263"/>
          </a:xfrm>
          <a:prstGeom prst="rect">
            <a:avLst/>
          </a:prstGeom>
          <a:ln w="9525">
            <a:noFill/>
            <a:miter lim="800000"/>
            <a:headEnd/>
            <a:tailEnd/>
          </a:ln>
        </p:spPr>
        <p:txBody>
          <a:bodyPr wrap="none" anchor="ct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8220" name="Text Box 64"/>
          <p:cNvSpPr txBox="1">
            <a:spLocks noChangeArrowheads="1"/>
          </p:cNvSpPr>
          <p:nvPr/>
        </p:nvSpPr>
        <p:spPr bwMode="auto">
          <a:xfrm>
            <a:off x="7061199" y="1920591"/>
            <a:ext cx="83356" cy="138499"/>
          </a:xfrm>
          <a:prstGeom prst="rect">
            <a:avLst/>
          </a:prstGeom>
          <a:solidFill>
            <a:srgbClr val="FFFFCC"/>
          </a:solidFill>
          <a:ln w="9525">
            <a:noFill/>
            <a:miter lim="800000"/>
            <a:headEnd/>
            <a:tailEnd/>
          </a:ln>
        </p:spPr>
        <p:txBody>
          <a:bodyPr wrap="none" lIns="0" tIns="0" rIns="0" bIns="0">
            <a:spAutoFit/>
          </a:bodyPr>
          <a:lstStyle/>
          <a:p>
            <a:pPr fontAlgn="base">
              <a:spcBef>
                <a:spcPct val="0"/>
              </a:spcBef>
              <a:spcAft>
                <a:spcPct val="0"/>
              </a:spcAft>
            </a:pPr>
            <a:r>
              <a:rPr lang="en-US" altLang="ja-JP" sz="900" b="1">
                <a:solidFill>
                  <a:srgbClr val="000000"/>
                </a:solidFill>
                <a:latin typeface="Arial" charset="0"/>
                <a:ea typeface="ＭＳ Ｐゴシック" pitchFamily="50" charset="-128"/>
              </a:rPr>
              <a:t>C</a:t>
            </a:r>
          </a:p>
        </p:txBody>
      </p:sp>
      <p:sp>
        <p:nvSpPr>
          <p:cNvPr id="8221" name="Text Box 65"/>
          <p:cNvSpPr txBox="1">
            <a:spLocks noChangeArrowheads="1"/>
          </p:cNvSpPr>
          <p:nvPr/>
        </p:nvSpPr>
        <p:spPr bwMode="auto">
          <a:xfrm>
            <a:off x="7424737" y="1606266"/>
            <a:ext cx="83356" cy="138499"/>
          </a:xfrm>
          <a:prstGeom prst="rect">
            <a:avLst/>
          </a:prstGeom>
          <a:solidFill>
            <a:srgbClr val="FFFFCC"/>
          </a:solidFill>
          <a:ln w="9525">
            <a:noFill/>
            <a:miter lim="800000"/>
            <a:headEnd/>
            <a:tailEnd/>
          </a:ln>
        </p:spPr>
        <p:txBody>
          <a:bodyPr wrap="none" lIns="0" tIns="0" rIns="0" bIns="0">
            <a:spAutoFit/>
          </a:bodyPr>
          <a:lstStyle/>
          <a:p>
            <a:pPr fontAlgn="base">
              <a:spcBef>
                <a:spcPct val="0"/>
              </a:spcBef>
              <a:spcAft>
                <a:spcPct val="0"/>
              </a:spcAft>
            </a:pPr>
            <a:r>
              <a:rPr lang="en-US" altLang="ja-JP" sz="900" b="1">
                <a:solidFill>
                  <a:srgbClr val="000000"/>
                </a:solidFill>
                <a:latin typeface="Arial" charset="0"/>
                <a:ea typeface="DotumChe" pitchFamily="49" charset="-127"/>
              </a:rPr>
              <a:t>H</a:t>
            </a:r>
          </a:p>
        </p:txBody>
      </p:sp>
      <p:sp>
        <p:nvSpPr>
          <p:cNvPr id="8222" name="Text Box 66"/>
          <p:cNvSpPr txBox="1">
            <a:spLocks noChangeArrowheads="1"/>
          </p:cNvSpPr>
          <p:nvPr/>
        </p:nvSpPr>
        <p:spPr bwMode="auto">
          <a:xfrm>
            <a:off x="8891587" y="1942816"/>
            <a:ext cx="83356" cy="138499"/>
          </a:xfrm>
          <a:prstGeom prst="rect">
            <a:avLst/>
          </a:prstGeom>
          <a:solidFill>
            <a:srgbClr val="FFFFCC"/>
          </a:solidFill>
          <a:ln w="9525">
            <a:noFill/>
            <a:miter lim="800000"/>
            <a:headEnd/>
            <a:tailEnd/>
          </a:ln>
        </p:spPr>
        <p:txBody>
          <a:bodyPr wrap="none" lIns="0" tIns="0" rIns="0" bIns="0">
            <a:spAutoFit/>
          </a:bodyPr>
          <a:lstStyle/>
          <a:p>
            <a:pPr fontAlgn="base">
              <a:spcBef>
                <a:spcPct val="0"/>
              </a:spcBef>
              <a:spcAft>
                <a:spcPct val="0"/>
              </a:spcAft>
            </a:pPr>
            <a:r>
              <a:rPr lang="en-US" altLang="ja-JP" sz="900" b="1">
                <a:solidFill>
                  <a:srgbClr val="000000"/>
                </a:solidFill>
                <a:latin typeface="Arial" charset="0"/>
                <a:ea typeface="ＭＳ Ｐゴシック" pitchFamily="50" charset="-128"/>
              </a:rPr>
              <a:t>C</a:t>
            </a:r>
          </a:p>
        </p:txBody>
      </p:sp>
      <p:sp>
        <p:nvSpPr>
          <p:cNvPr id="8223" name="Text Box 67"/>
          <p:cNvSpPr txBox="1">
            <a:spLocks noChangeArrowheads="1"/>
          </p:cNvSpPr>
          <p:nvPr/>
        </p:nvSpPr>
        <p:spPr bwMode="auto">
          <a:xfrm>
            <a:off x="9275762" y="1557053"/>
            <a:ext cx="83356" cy="138499"/>
          </a:xfrm>
          <a:prstGeom prst="rect">
            <a:avLst/>
          </a:prstGeom>
          <a:solidFill>
            <a:srgbClr val="FFFFCC"/>
          </a:solidFill>
          <a:ln w="9525">
            <a:noFill/>
            <a:miter lim="800000"/>
            <a:headEnd/>
            <a:tailEnd/>
          </a:ln>
        </p:spPr>
        <p:txBody>
          <a:bodyPr wrap="none" lIns="0" tIns="0" rIns="0" bIns="0">
            <a:spAutoFit/>
          </a:bodyPr>
          <a:lstStyle/>
          <a:p>
            <a:pPr fontAlgn="base">
              <a:spcBef>
                <a:spcPct val="0"/>
              </a:spcBef>
              <a:spcAft>
                <a:spcPct val="0"/>
              </a:spcAft>
            </a:pPr>
            <a:r>
              <a:rPr lang="en-US" altLang="ja-JP" sz="900" b="1">
                <a:solidFill>
                  <a:srgbClr val="000000"/>
                </a:solidFill>
                <a:latin typeface="Arial" charset="0"/>
                <a:ea typeface="DotumChe" pitchFamily="49" charset="-127"/>
              </a:rPr>
              <a:t>H</a:t>
            </a:r>
          </a:p>
        </p:txBody>
      </p:sp>
      <p:sp>
        <p:nvSpPr>
          <p:cNvPr id="46" name="Text Box 27"/>
          <p:cNvSpPr txBox="1">
            <a:spLocks noChangeArrowheads="1"/>
          </p:cNvSpPr>
          <p:nvPr/>
        </p:nvSpPr>
        <p:spPr bwMode="auto">
          <a:xfrm>
            <a:off x="398376" y="4198521"/>
            <a:ext cx="6938962" cy="1847850"/>
          </a:xfrm>
          <a:prstGeom prst="rect">
            <a:avLst/>
          </a:prstGeom>
          <a:solidFill>
            <a:srgbClr val="FFFFE1"/>
          </a:solidFill>
          <a:ln w="9525">
            <a:noFill/>
            <a:miter lim="800000"/>
            <a:headEnd/>
            <a:tailEnd/>
          </a:ln>
          <a:effectLst>
            <a:outerShdw dist="35921" dir="2700000" algn="ctr" rotWithShape="0">
              <a:schemeClr val="bg2"/>
            </a:outerShdw>
          </a:effectLst>
        </p:spPr>
        <p:txBody>
          <a:bodyPr>
            <a:spAutoFit/>
          </a:bodyPr>
          <a:lstStyle/>
          <a:p>
            <a:pPr marL="342900" indent="-342900" fontAlgn="base">
              <a:spcBef>
                <a:spcPct val="10000"/>
              </a:spcBef>
              <a:spcAft>
                <a:spcPct val="0"/>
              </a:spcAft>
              <a:buBlip>
                <a:blip r:embed="rId5"/>
              </a:buBlip>
              <a:defRPr/>
            </a:pPr>
            <a:r>
              <a:rPr lang="en-US" altLang="ja-JP" b="1" i="1" dirty="0">
                <a:solidFill>
                  <a:srgbClr val="FF0000"/>
                </a:solidFill>
                <a:latin typeface="Arial" pitchFamily="34" charset="0"/>
                <a:ea typeface="ＭＳ Ｐゴシック" pitchFamily="50" charset="-128"/>
              </a:rPr>
              <a:t>Transient analyses </a:t>
            </a:r>
            <a:r>
              <a:rPr lang="en-US" altLang="ja-JP" i="1" dirty="0">
                <a:solidFill>
                  <a:srgbClr val="000000"/>
                </a:solidFill>
                <a:latin typeface="Arial" pitchFamily="34" charset="0"/>
                <a:ea typeface="ＭＳ Ｐゴシック" pitchFamily="50" charset="-128"/>
              </a:rPr>
              <a:t>were made on the thermal responses of following four parts of the reactor components.</a:t>
            </a:r>
          </a:p>
          <a:p>
            <a:pPr marL="803275" lvl="1" indent="-280988" fontAlgn="base">
              <a:spcBef>
                <a:spcPct val="10000"/>
              </a:spcBef>
              <a:spcAft>
                <a:spcPct val="0"/>
              </a:spcAft>
              <a:buFontTx/>
              <a:buAutoNum type="arabicPeriod"/>
              <a:defRPr/>
            </a:pPr>
            <a:r>
              <a:rPr lang="en-US" altLang="ja-JP" b="1" i="1" dirty="0">
                <a:solidFill>
                  <a:srgbClr val="333399"/>
                </a:solidFill>
                <a:latin typeface="Arial" pitchFamily="34" charset="0"/>
                <a:ea typeface="ＭＳ Ｐゴシック" pitchFamily="50" charset="-128"/>
              </a:rPr>
              <a:t>Beam window</a:t>
            </a:r>
          </a:p>
          <a:p>
            <a:pPr marL="803275" lvl="1" indent="-280988" fontAlgn="base">
              <a:spcBef>
                <a:spcPct val="10000"/>
              </a:spcBef>
              <a:spcAft>
                <a:spcPct val="0"/>
              </a:spcAft>
              <a:buFontTx/>
              <a:buAutoNum type="arabicPeriod"/>
              <a:defRPr/>
            </a:pPr>
            <a:r>
              <a:rPr lang="en-US" altLang="ja-JP" b="1" i="1" dirty="0">
                <a:solidFill>
                  <a:srgbClr val="333399"/>
                </a:solidFill>
                <a:latin typeface="Arial" pitchFamily="34" charset="0"/>
                <a:ea typeface="ＭＳ Ｐゴシック" pitchFamily="50" charset="-128"/>
              </a:rPr>
              <a:t>Fuel cladding</a:t>
            </a:r>
          </a:p>
          <a:p>
            <a:pPr marL="803275" lvl="1" indent="-280988" fontAlgn="base">
              <a:spcBef>
                <a:spcPct val="10000"/>
              </a:spcBef>
              <a:spcAft>
                <a:spcPct val="0"/>
              </a:spcAft>
              <a:buFontTx/>
              <a:buAutoNum type="arabicPeriod"/>
              <a:defRPr/>
            </a:pPr>
            <a:r>
              <a:rPr lang="en-US" altLang="ja-JP" b="1" i="1" dirty="0">
                <a:solidFill>
                  <a:srgbClr val="333399"/>
                </a:solidFill>
                <a:latin typeface="Arial" pitchFamily="34" charset="0"/>
                <a:ea typeface="ＭＳ Ｐゴシック" pitchFamily="50" charset="-128"/>
              </a:rPr>
              <a:t>Inner barrel  </a:t>
            </a:r>
          </a:p>
          <a:p>
            <a:pPr marL="803275" lvl="1" indent="-280988" fontAlgn="base">
              <a:spcBef>
                <a:spcPct val="10000"/>
              </a:spcBef>
              <a:spcAft>
                <a:spcPct val="0"/>
              </a:spcAft>
              <a:buFontTx/>
              <a:buAutoNum type="arabicPeriod"/>
              <a:defRPr/>
            </a:pPr>
            <a:r>
              <a:rPr lang="en-US" altLang="ja-JP" b="1" i="1" dirty="0">
                <a:solidFill>
                  <a:srgbClr val="333399"/>
                </a:solidFill>
                <a:latin typeface="Arial" pitchFamily="34" charset="0"/>
                <a:ea typeface="ＭＳ Ｐゴシック" pitchFamily="50" charset="-128"/>
              </a:rPr>
              <a:t>Reactor vessel</a:t>
            </a:r>
          </a:p>
        </p:txBody>
      </p:sp>
      <p:sp useBgFill="1">
        <p:nvSpPr>
          <p:cNvPr id="8227" name="Text Box 55"/>
          <p:cNvSpPr txBox="1">
            <a:spLocks noChangeArrowheads="1"/>
          </p:cNvSpPr>
          <p:nvPr/>
        </p:nvSpPr>
        <p:spPr bwMode="auto">
          <a:xfrm>
            <a:off x="6075363" y="2955640"/>
            <a:ext cx="839787" cy="374650"/>
          </a:xfrm>
          <a:prstGeom prst="rect">
            <a:avLst/>
          </a:prstGeom>
          <a:ln w="9525">
            <a:noFill/>
            <a:miter lim="800000"/>
            <a:headEnd/>
            <a:tailEnd/>
          </a:ln>
        </p:spPr>
        <p:txBody>
          <a:bodyPr wrap="none" lIns="0" tIns="0" rIns="0" bIns="0" anchor="ctr"/>
          <a:lstStyle/>
          <a:p>
            <a:pPr fontAlgn="base">
              <a:lnSpc>
                <a:spcPct val="85000"/>
              </a:lnSpc>
              <a:spcBef>
                <a:spcPct val="0"/>
              </a:spcBef>
              <a:spcAft>
                <a:spcPct val="0"/>
              </a:spcAft>
            </a:pPr>
            <a:r>
              <a:rPr lang="en-US" altLang="ja-JP" sz="1400" b="1">
                <a:solidFill>
                  <a:srgbClr val="FF0000"/>
                </a:solidFill>
                <a:latin typeface="Arial" charset="0"/>
                <a:ea typeface="ＭＳ Ｐゴシック" pitchFamily="50" charset="-128"/>
              </a:rPr>
              <a:t>Fuel </a:t>
            </a:r>
          </a:p>
          <a:p>
            <a:pPr fontAlgn="base">
              <a:lnSpc>
                <a:spcPct val="85000"/>
              </a:lnSpc>
              <a:spcBef>
                <a:spcPct val="0"/>
              </a:spcBef>
              <a:spcAft>
                <a:spcPct val="0"/>
              </a:spcAft>
            </a:pPr>
            <a:r>
              <a:rPr lang="en-US" altLang="ja-JP" sz="1400" b="1">
                <a:solidFill>
                  <a:srgbClr val="FF0000"/>
                </a:solidFill>
                <a:latin typeface="Arial" charset="0"/>
                <a:ea typeface="ＭＳ Ｐゴシック" pitchFamily="50" charset="-128"/>
              </a:rPr>
              <a:t>cladding</a:t>
            </a:r>
          </a:p>
        </p:txBody>
      </p:sp>
      <p:sp>
        <p:nvSpPr>
          <p:cNvPr id="8228" name="Line 57"/>
          <p:cNvSpPr>
            <a:spLocks noChangeShapeType="1"/>
          </p:cNvSpPr>
          <p:nvPr/>
        </p:nvSpPr>
        <p:spPr bwMode="auto">
          <a:xfrm flipH="1" flipV="1">
            <a:off x="5503862" y="2466690"/>
            <a:ext cx="563562" cy="63341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2" name="日付プレースホルダー 1">
            <a:extLst>
              <a:ext uri="{FF2B5EF4-FFF2-40B4-BE49-F238E27FC236}">
                <a16:creationId xmlns:a16="http://schemas.microsoft.com/office/drawing/2014/main" id="{3A64F23E-F975-4FF1-815B-5E80B97B57CF}"/>
              </a:ext>
            </a:extLst>
          </p:cNvPr>
          <p:cNvSpPr>
            <a:spLocks noGrp="1"/>
          </p:cNvSpPr>
          <p:nvPr>
            <p:ph type="dt" sz="half" idx="10"/>
          </p:nvPr>
        </p:nvSpPr>
        <p:spPr/>
        <p:txBody>
          <a:bodyPr/>
          <a:lstStyle/>
          <a:p>
            <a:pPr>
              <a:defRPr/>
            </a:pPr>
            <a:r>
              <a:rPr lang="en-US" altLang="ja-JP"/>
              <a:t>2019/9/26</a:t>
            </a:r>
          </a:p>
        </p:txBody>
      </p:sp>
      <p:sp>
        <p:nvSpPr>
          <p:cNvPr id="3" name="フッター プレースホルダー 2">
            <a:extLst>
              <a:ext uri="{FF2B5EF4-FFF2-40B4-BE49-F238E27FC236}">
                <a16:creationId xmlns:a16="http://schemas.microsoft.com/office/drawing/2014/main" id="{2CB49458-24F0-48FE-88A3-5C99C336684D}"/>
              </a:ext>
            </a:extLst>
          </p:cNvPr>
          <p:cNvSpPr>
            <a:spLocks noGrp="1"/>
          </p:cNvSpPr>
          <p:nvPr>
            <p:ph type="ftr" sz="quarter" idx="11"/>
          </p:nvPr>
        </p:nvSpPr>
        <p:spPr/>
        <p:txBody>
          <a:bodyPr/>
          <a:lstStyle/>
          <a:p>
            <a:pPr>
              <a:defRPr/>
            </a:pPr>
            <a:r>
              <a:rPr lang="en-US" altLang="ja-JP"/>
              <a:t>Y.Kondo, SLHiPP09, Lanzhou, China</a:t>
            </a:r>
          </a:p>
        </p:txBody>
      </p:sp>
      <p:pic>
        <p:nvPicPr>
          <p:cNvPr id="4" name="図 3">
            <a:extLst>
              <a:ext uri="{FF2B5EF4-FFF2-40B4-BE49-F238E27FC236}">
                <a16:creationId xmlns:a16="http://schemas.microsoft.com/office/drawing/2014/main" id="{A3A71A76-9227-4374-933B-BBBD450BAB24}"/>
              </a:ext>
            </a:extLst>
          </p:cNvPr>
          <p:cNvPicPr>
            <a:picLocks noChangeAspect="1"/>
          </p:cNvPicPr>
          <p:nvPr/>
        </p:nvPicPr>
        <p:blipFill>
          <a:blip r:embed="rId6"/>
          <a:stretch>
            <a:fillRect/>
          </a:stretch>
        </p:blipFill>
        <p:spPr>
          <a:xfrm>
            <a:off x="7505712" y="3927194"/>
            <a:ext cx="4374521" cy="2740404"/>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716397" y="2597952"/>
            <a:ext cx="2384063" cy="3128962"/>
            <a:chOff x="1335271" y="2455863"/>
            <a:chExt cx="2384063" cy="3128962"/>
          </a:xfrm>
        </p:grpSpPr>
        <p:sp>
          <p:nvSpPr>
            <p:cNvPr id="61" name="Rectangle 55" descr="5%"/>
            <p:cNvSpPr>
              <a:spLocks noChangeArrowheads="1"/>
            </p:cNvSpPr>
            <p:nvPr/>
          </p:nvSpPr>
          <p:spPr bwMode="auto">
            <a:xfrm>
              <a:off x="1335271" y="3748825"/>
              <a:ext cx="576000" cy="18360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pPr>
              <a:endParaRPr lang="ja-JP" altLang="en-US" sz="1800" i="1">
                <a:solidFill>
                  <a:srgbClr val="000000"/>
                </a:solidFill>
              </a:endParaRPr>
            </a:p>
          </p:txBody>
        </p:sp>
        <p:sp>
          <p:nvSpPr>
            <p:cNvPr id="62" name="Rectangle 56" descr="5%"/>
            <p:cNvSpPr>
              <a:spLocks noChangeArrowheads="1"/>
            </p:cNvSpPr>
            <p:nvPr/>
          </p:nvSpPr>
          <p:spPr bwMode="auto">
            <a:xfrm>
              <a:off x="3143334" y="3248425"/>
              <a:ext cx="576000" cy="2336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pPr>
              <a:endParaRPr lang="ja-JP" altLang="en-US" sz="1800" i="1">
                <a:solidFill>
                  <a:srgbClr val="000000"/>
                </a:solidFill>
              </a:endParaRPr>
            </a:p>
          </p:txBody>
        </p:sp>
        <p:sp>
          <p:nvSpPr>
            <p:cNvPr id="66" name="Rectangle 57" descr="5%"/>
            <p:cNvSpPr>
              <a:spLocks noChangeArrowheads="1"/>
            </p:cNvSpPr>
            <p:nvPr/>
          </p:nvSpPr>
          <p:spPr bwMode="auto">
            <a:xfrm>
              <a:off x="2239303" y="2455863"/>
              <a:ext cx="576000" cy="3128962"/>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pPr>
              <a:endParaRPr lang="ja-JP" altLang="en-US" sz="1800" i="1">
                <a:solidFill>
                  <a:srgbClr val="000000"/>
                </a:solidFill>
              </a:endParaRPr>
            </a:p>
          </p:txBody>
        </p:sp>
      </p:grpSp>
      <p:grpSp>
        <p:nvGrpSpPr>
          <p:cNvPr id="14339" name="Group 80"/>
          <p:cNvGrpSpPr>
            <a:grpSpLocks/>
          </p:cNvGrpSpPr>
          <p:nvPr/>
        </p:nvGrpSpPr>
        <p:grpSpPr bwMode="auto">
          <a:xfrm>
            <a:off x="2517776" y="1580365"/>
            <a:ext cx="3063875" cy="4162425"/>
            <a:chOff x="1701" y="906"/>
            <a:chExt cx="1930" cy="2622"/>
          </a:xfrm>
        </p:grpSpPr>
        <p:sp>
          <p:nvSpPr>
            <p:cNvPr id="14378" name="Line 81"/>
            <p:cNvSpPr>
              <a:spLocks noChangeAspect="1" noChangeShapeType="1"/>
            </p:cNvSpPr>
            <p:nvPr/>
          </p:nvSpPr>
          <p:spPr bwMode="auto">
            <a:xfrm flipV="1">
              <a:off x="1704" y="3526"/>
              <a:ext cx="1927" cy="2"/>
            </a:xfrm>
            <a:prstGeom prst="line">
              <a:avLst/>
            </a:prstGeom>
            <a:noFill/>
            <a:ln w="19050">
              <a:solidFill>
                <a:schemeClr val="tx1"/>
              </a:solidFill>
              <a:round/>
              <a:headEnd/>
              <a:tailEnd type="triangle" w="lg" len="me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79" name="Line 82"/>
            <p:cNvSpPr>
              <a:spLocks noChangeAspect="1" noChangeShapeType="1"/>
            </p:cNvSpPr>
            <p:nvPr/>
          </p:nvSpPr>
          <p:spPr bwMode="auto">
            <a:xfrm flipH="1">
              <a:off x="2859" y="989"/>
              <a:ext cx="2" cy="2539"/>
            </a:xfrm>
            <a:prstGeom prst="line">
              <a:avLst/>
            </a:prstGeom>
            <a:noFill/>
            <a:ln w="3175">
              <a:solidFill>
                <a:schemeClr val="tx1"/>
              </a:solidFill>
              <a:prstDash val="lgDash"/>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80" name="Line 83"/>
            <p:cNvSpPr>
              <a:spLocks noChangeAspect="1" noChangeShapeType="1"/>
            </p:cNvSpPr>
            <p:nvPr/>
          </p:nvSpPr>
          <p:spPr bwMode="auto">
            <a:xfrm>
              <a:off x="3435" y="989"/>
              <a:ext cx="3" cy="2539"/>
            </a:xfrm>
            <a:prstGeom prst="line">
              <a:avLst/>
            </a:prstGeom>
            <a:noFill/>
            <a:ln w="3175">
              <a:solidFill>
                <a:schemeClr val="tx1"/>
              </a:solidFill>
              <a:prstDash val="lgDash"/>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81" name="Line 84"/>
            <p:cNvSpPr>
              <a:spLocks noChangeAspect="1" noChangeShapeType="1"/>
            </p:cNvSpPr>
            <p:nvPr/>
          </p:nvSpPr>
          <p:spPr bwMode="auto">
            <a:xfrm rot="16200000" flipH="1">
              <a:off x="2606" y="2125"/>
              <a:ext cx="3" cy="1814"/>
            </a:xfrm>
            <a:prstGeom prst="line">
              <a:avLst/>
            </a:prstGeom>
            <a:noFill/>
            <a:ln w="3175">
              <a:solidFill>
                <a:schemeClr val="tx1"/>
              </a:solidFill>
              <a:prstDash val="lgDash"/>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82" name="Line 85"/>
            <p:cNvSpPr>
              <a:spLocks noChangeAspect="1" noChangeShapeType="1"/>
            </p:cNvSpPr>
            <p:nvPr/>
          </p:nvSpPr>
          <p:spPr bwMode="auto">
            <a:xfrm rot="16200000" flipH="1">
              <a:off x="2606" y="1641"/>
              <a:ext cx="3" cy="1814"/>
            </a:xfrm>
            <a:prstGeom prst="line">
              <a:avLst/>
            </a:prstGeom>
            <a:noFill/>
            <a:ln w="3175">
              <a:solidFill>
                <a:schemeClr val="tx1"/>
              </a:solidFill>
              <a:prstDash val="lgDash"/>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83" name="Line 86"/>
            <p:cNvSpPr>
              <a:spLocks noChangeAspect="1" noChangeShapeType="1"/>
            </p:cNvSpPr>
            <p:nvPr/>
          </p:nvSpPr>
          <p:spPr bwMode="auto">
            <a:xfrm rot="16200000" flipH="1">
              <a:off x="2605" y="1148"/>
              <a:ext cx="5" cy="1814"/>
            </a:xfrm>
            <a:prstGeom prst="line">
              <a:avLst/>
            </a:prstGeom>
            <a:noFill/>
            <a:ln w="3175">
              <a:solidFill>
                <a:schemeClr val="tx1"/>
              </a:solidFill>
              <a:prstDash val="lgDash"/>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84" name="Line 87"/>
            <p:cNvSpPr>
              <a:spLocks noChangeAspect="1" noChangeShapeType="1"/>
            </p:cNvSpPr>
            <p:nvPr/>
          </p:nvSpPr>
          <p:spPr bwMode="auto">
            <a:xfrm rot="16200000" flipH="1">
              <a:off x="2607" y="660"/>
              <a:ext cx="1" cy="1814"/>
            </a:xfrm>
            <a:prstGeom prst="line">
              <a:avLst/>
            </a:prstGeom>
            <a:noFill/>
            <a:ln w="3175">
              <a:solidFill>
                <a:schemeClr val="tx1"/>
              </a:solidFill>
              <a:prstDash val="lgDash"/>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85" name="Line 88"/>
            <p:cNvSpPr>
              <a:spLocks noChangeAspect="1" noChangeShapeType="1"/>
            </p:cNvSpPr>
            <p:nvPr/>
          </p:nvSpPr>
          <p:spPr bwMode="auto">
            <a:xfrm rot="16200000" flipH="1">
              <a:off x="2606" y="169"/>
              <a:ext cx="3" cy="1814"/>
            </a:xfrm>
            <a:prstGeom prst="line">
              <a:avLst/>
            </a:prstGeom>
            <a:noFill/>
            <a:ln w="3175">
              <a:solidFill>
                <a:schemeClr val="tx1"/>
              </a:solidFill>
              <a:prstDash val="lgDash"/>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86" name="Line 89"/>
            <p:cNvSpPr>
              <a:spLocks noChangeAspect="1" noChangeShapeType="1"/>
            </p:cNvSpPr>
            <p:nvPr/>
          </p:nvSpPr>
          <p:spPr bwMode="auto">
            <a:xfrm flipH="1">
              <a:off x="2281" y="989"/>
              <a:ext cx="2" cy="2539"/>
            </a:xfrm>
            <a:prstGeom prst="line">
              <a:avLst/>
            </a:prstGeom>
            <a:noFill/>
            <a:ln w="3175">
              <a:solidFill>
                <a:schemeClr val="tx1"/>
              </a:solidFill>
              <a:prstDash val="lgDash"/>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14387" name="Group 90"/>
            <p:cNvGrpSpPr>
              <a:grpSpLocks/>
            </p:cNvGrpSpPr>
            <p:nvPr/>
          </p:nvGrpSpPr>
          <p:grpSpPr bwMode="auto">
            <a:xfrm>
              <a:off x="1707" y="906"/>
              <a:ext cx="29" cy="2622"/>
              <a:chOff x="1710" y="892"/>
              <a:chExt cx="29" cy="2622"/>
            </a:xfrm>
          </p:grpSpPr>
          <p:sp>
            <p:nvSpPr>
              <p:cNvPr id="14388" name="Line 91"/>
              <p:cNvSpPr>
                <a:spLocks noChangeAspect="1" noChangeShapeType="1"/>
              </p:cNvSpPr>
              <p:nvPr/>
            </p:nvSpPr>
            <p:spPr bwMode="auto">
              <a:xfrm rot="-5400000">
                <a:off x="399" y="2203"/>
                <a:ext cx="2622" cy="0"/>
              </a:xfrm>
              <a:prstGeom prst="line">
                <a:avLst/>
              </a:prstGeom>
              <a:noFill/>
              <a:ln w="19050">
                <a:solidFill>
                  <a:schemeClr val="tx1"/>
                </a:solidFill>
                <a:round/>
                <a:headEnd/>
                <a:tailEnd type="triangle" w="lg" len="me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89" name="Line 92"/>
              <p:cNvSpPr>
                <a:spLocks noChangeShapeType="1"/>
              </p:cNvSpPr>
              <p:nvPr/>
            </p:nvSpPr>
            <p:spPr bwMode="auto">
              <a:xfrm>
                <a:off x="1715" y="3176"/>
                <a:ext cx="23" cy="0"/>
              </a:xfrm>
              <a:prstGeom prst="line">
                <a:avLst/>
              </a:prstGeom>
              <a:noFill/>
              <a:ln w="3175">
                <a:solidFill>
                  <a:schemeClr val="tx1"/>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90" name="Line 93"/>
              <p:cNvSpPr>
                <a:spLocks noChangeShapeType="1"/>
              </p:cNvSpPr>
              <p:nvPr/>
            </p:nvSpPr>
            <p:spPr bwMode="auto">
              <a:xfrm>
                <a:off x="1716" y="2684"/>
                <a:ext cx="23" cy="1"/>
              </a:xfrm>
              <a:prstGeom prst="line">
                <a:avLst/>
              </a:prstGeom>
              <a:noFill/>
              <a:ln w="3175">
                <a:solidFill>
                  <a:schemeClr val="tx1"/>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91" name="Line 94"/>
              <p:cNvSpPr>
                <a:spLocks noChangeShapeType="1"/>
              </p:cNvSpPr>
              <p:nvPr/>
            </p:nvSpPr>
            <p:spPr bwMode="auto">
              <a:xfrm>
                <a:off x="1715" y="2193"/>
                <a:ext cx="23" cy="1"/>
              </a:xfrm>
              <a:prstGeom prst="line">
                <a:avLst/>
              </a:prstGeom>
              <a:noFill/>
              <a:ln w="3175">
                <a:solidFill>
                  <a:schemeClr val="tx1"/>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92" name="Line 95"/>
              <p:cNvSpPr>
                <a:spLocks noChangeShapeType="1"/>
              </p:cNvSpPr>
              <p:nvPr/>
            </p:nvSpPr>
            <p:spPr bwMode="auto">
              <a:xfrm>
                <a:off x="1715" y="1213"/>
                <a:ext cx="23" cy="1"/>
              </a:xfrm>
              <a:prstGeom prst="line">
                <a:avLst/>
              </a:prstGeom>
              <a:noFill/>
              <a:ln w="3175">
                <a:solidFill>
                  <a:schemeClr val="tx1"/>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93" name="Line 96"/>
              <p:cNvSpPr>
                <a:spLocks noChangeShapeType="1"/>
              </p:cNvSpPr>
              <p:nvPr/>
            </p:nvSpPr>
            <p:spPr bwMode="auto">
              <a:xfrm>
                <a:off x="1715" y="1700"/>
                <a:ext cx="23" cy="1"/>
              </a:xfrm>
              <a:prstGeom prst="line">
                <a:avLst/>
              </a:prstGeom>
              <a:noFill/>
              <a:ln w="3175">
                <a:solidFill>
                  <a:schemeClr val="tx1"/>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sp>
        <p:nvSpPr>
          <p:cNvPr id="112" name="Text Box 98"/>
          <p:cNvSpPr txBox="1">
            <a:spLocks noChangeArrowheads="1"/>
          </p:cNvSpPr>
          <p:nvPr/>
        </p:nvSpPr>
        <p:spPr bwMode="auto">
          <a:xfrm>
            <a:off x="2611440" y="5065719"/>
            <a:ext cx="2881311" cy="461665"/>
          </a:xfrm>
          <a:prstGeom prst="rect">
            <a:avLst/>
          </a:prstGeom>
          <a:solidFill>
            <a:schemeClr val="bg1"/>
          </a:solidFill>
          <a:ln w="9525">
            <a:solidFill>
              <a:schemeClr val="tx1"/>
            </a:solidFill>
            <a:miter lim="800000"/>
            <a:headEnd/>
            <a:tailEnd/>
          </a:ln>
          <a:effectLst/>
        </p:spPr>
        <p:txBody>
          <a:bodyPr wrap="square">
            <a:spAutoFit/>
          </a:bodyPr>
          <a:lstStyle/>
          <a:p>
            <a:pPr fontAlgn="base">
              <a:spcBef>
                <a:spcPct val="0"/>
              </a:spcBef>
              <a:spcAft>
                <a:spcPct val="0"/>
              </a:spcAft>
              <a:defRPr/>
            </a:pPr>
            <a:r>
              <a:rPr lang="en-US" altLang="ja-JP" sz="1200" b="1" dirty="0">
                <a:solidFill>
                  <a:srgbClr val="FF0000"/>
                </a:solidFill>
                <a:latin typeface="Arial"/>
                <a:ea typeface="ＭＳ Ｐゴシック" pitchFamily="50" charset="-128"/>
              </a:rPr>
              <a:t>Estimation based on the operational data of J-PARC </a:t>
            </a:r>
            <a:r>
              <a:rPr lang="en-US" altLang="ja-JP" sz="1200" b="1" dirty="0" err="1">
                <a:solidFill>
                  <a:srgbClr val="FF0000"/>
                </a:solidFill>
                <a:latin typeface="Arial"/>
                <a:ea typeface="ＭＳ Ｐゴシック" pitchFamily="50" charset="-128"/>
              </a:rPr>
              <a:t>Linac</a:t>
            </a:r>
            <a:endParaRPr lang="en-US" altLang="ja-JP" sz="1200" b="1" dirty="0">
              <a:solidFill>
                <a:srgbClr val="FF0000"/>
              </a:solidFill>
              <a:latin typeface="Arial"/>
              <a:ea typeface="ＭＳ Ｐゴシック" pitchFamily="50" charset="-128"/>
            </a:endParaRPr>
          </a:p>
        </p:txBody>
      </p:sp>
      <p:sp>
        <p:nvSpPr>
          <p:cNvPr id="63" name="スライド番号プレースホルダ 5"/>
          <p:cNvSpPr>
            <a:spLocks noGrp="1"/>
          </p:cNvSpPr>
          <p:nvPr>
            <p:ph type="sldNum" sz="quarter" idx="12"/>
          </p:nvPr>
        </p:nvSpPr>
        <p:spPr/>
        <p:txBody>
          <a:bodyPr/>
          <a:lstStyle/>
          <a:p>
            <a:pPr fontAlgn="base">
              <a:spcBef>
                <a:spcPct val="0"/>
              </a:spcBef>
              <a:spcAft>
                <a:spcPct val="0"/>
              </a:spcAft>
              <a:defRPr/>
            </a:pPr>
            <a:fld id="{154D00A7-C6AB-4D44-B961-8BA3B07D1AF2}" type="slidenum">
              <a:rPr lang="en-US" altLang="ja-JP">
                <a:latin typeface="Tahoma"/>
                <a:ea typeface="ＭＳ Ｐゴシック" pitchFamily="50" charset="-128"/>
              </a:rPr>
              <a:pPr fontAlgn="base">
                <a:spcBef>
                  <a:spcPct val="0"/>
                </a:spcBef>
                <a:spcAft>
                  <a:spcPct val="0"/>
                </a:spcAft>
                <a:defRPr/>
              </a:pPr>
              <a:t>22</a:t>
            </a:fld>
            <a:endParaRPr lang="en-US" altLang="ja-JP">
              <a:latin typeface="Tahoma"/>
              <a:ea typeface="ＭＳ Ｐゴシック" pitchFamily="50" charset="-128"/>
            </a:endParaRPr>
          </a:p>
        </p:txBody>
      </p:sp>
      <p:grpSp>
        <p:nvGrpSpPr>
          <p:cNvPr id="14342" name="Group 82"/>
          <p:cNvGrpSpPr>
            <a:grpSpLocks/>
          </p:cNvGrpSpPr>
          <p:nvPr/>
        </p:nvGrpSpPr>
        <p:grpSpPr bwMode="auto">
          <a:xfrm>
            <a:off x="1524000" y="884239"/>
            <a:ext cx="9144000" cy="307975"/>
            <a:chOff x="0" y="2009"/>
            <a:chExt cx="5760" cy="194"/>
          </a:xfrm>
        </p:grpSpPr>
        <p:sp>
          <p:nvSpPr>
            <p:cNvPr id="14374" name="Rectangle 83"/>
            <p:cNvSpPr>
              <a:spLocks noChangeArrowheads="1"/>
            </p:cNvSpPr>
            <p:nvPr/>
          </p:nvSpPr>
          <p:spPr bwMode="auto">
            <a:xfrm>
              <a:off x="0" y="2081"/>
              <a:ext cx="5760" cy="56"/>
            </a:xfrm>
            <a:prstGeom prst="rect">
              <a:avLst/>
            </a:prstGeom>
            <a:gradFill rotWithShape="1">
              <a:gsLst>
                <a:gs pos="0">
                  <a:srgbClr val="8FBCE9"/>
                </a:gs>
                <a:gs pos="100000">
                  <a:srgbClr val="0066CC"/>
                </a:gs>
              </a:gsLst>
              <a:lin ang="0" scaled="1"/>
            </a:gradFill>
            <a:ln w="9525">
              <a:noFill/>
              <a:miter lim="800000"/>
              <a:headEnd/>
              <a:tailEnd/>
            </a:ln>
          </p:spPr>
          <p:txBody>
            <a:bodyPr wrap="none" anchor="ct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14375" name="Group 84"/>
            <p:cNvGrpSpPr>
              <a:grpSpLocks/>
            </p:cNvGrpSpPr>
            <p:nvPr/>
          </p:nvGrpSpPr>
          <p:grpSpPr bwMode="auto">
            <a:xfrm>
              <a:off x="93" y="2009"/>
              <a:ext cx="417" cy="194"/>
              <a:chOff x="93" y="2009"/>
              <a:chExt cx="417" cy="194"/>
            </a:xfrm>
          </p:grpSpPr>
          <p:sp>
            <p:nvSpPr>
              <p:cNvPr id="14376" name="Oval 85"/>
              <p:cNvSpPr>
                <a:spLocks noChangeArrowheads="1"/>
              </p:cNvSpPr>
              <p:nvPr/>
            </p:nvSpPr>
            <p:spPr bwMode="auto">
              <a:xfrm>
                <a:off x="93" y="2028"/>
                <a:ext cx="417" cy="159"/>
              </a:xfrm>
              <a:prstGeom prst="ellipse">
                <a:avLst/>
              </a:prstGeom>
              <a:solidFill>
                <a:schemeClr val="bg1"/>
              </a:solidFill>
              <a:ln w="9525">
                <a:noFill/>
                <a:round/>
                <a:headEnd/>
                <a:tailEnd/>
              </a:ln>
            </p:spPr>
            <p:txBody>
              <a:bodyPr wrap="none" anchor="ct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pic>
            <p:nvPicPr>
              <p:cNvPr id="14377" name="Picture 86" descr="logo"/>
              <p:cNvPicPr>
                <a:picLocks noChangeAspect="1" noChangeArrowheads="1"/>
              </p:cNvPicPr>
              <p:nvPr/>
            </p:nvPicPr>
            <p:blipFill>
              <a:blip r:embed="rId3" cstate="print"/>
              <a:srcRect/>
              <a:stretch>
                <a:fillRect/>
              </a:stretch>
            </p:blipFill>
            <p:spPr bwMode="auto">
              <a:xfrm>
                <a:off x="104" y="2009"/>
                <a:ext cx="396" cy="194"/>
              </a:xfrm>
              <a:prstGeom prst="rect">
                <a:avLst/>
              </a:prstGeom>
              <a:noFill/>
              <a:ln w="9525">
                <a:noFill/>
                <a:miter lim="800000"/>
                <a:headEnd/>
                <a:tailEnd/>
              </a:ln>
            </p:spPr>
          </p:pic>
        </p:grpSp>
      </p:grpSp>
      <p:sp>
        <p:nvSpPr>
          <p:cNvPr id="14343" name="Rectangle 88"/>
          <p:cNvSpPr>
            <a:spLocks noChangeArrowheads="1"/>
          </p:cNvSpPr>
          <p:nvPr/>
        </p:nvSpPr>
        <p:spPr bwMode="auto">
          <a:xfrm>
            <a:off x="2309812" y="115889"/>
            <a:ext cx="7949003" cy="935037"/>
          </a:xfrm>
          <a:prstGeom prst="rect">
            <a:avLst/>
          </a:prstGeom>
          <a:noFill/>
          <a:ln w="9525">
            <a:noFill/>
            <a:miter lim="800000"/>
            <a:headEnd/>
            <a:tailEnd/>
          </a:ln>
        </p:spPr>
        <p:txBody>
          <a:bodyPr anchor="ctr"/>
          <a:lstStyle/>
          <a:p>
            <a:pPr fontAlgn="base">
              <a:spcBef>
                <a:spcPct val="0"/>
              </a:spcBef>
              <a:spcAft>
                <a:spcPct val="0"/>
              </a:spcAft>
            </a:pPr>
            <a:r>
              <a:rPr lang="en-US" altLang="ja-JP" sz="3200" b="1" i="1" dirty="0">
                <a:solidFill>
                  <a:srgbClr val="000000"/>
                </a:solidFill>
                <a:latin typeface="Tahoma" pitchFamily="34" charset="0"/>
                <a:ea typeface="ＭＳ Ｐゴシック" pitchFamily="50" charset="-128"/>
              </a:rPr>
              <a:t>Trip rate analysis using J-PARC data</a:t>
            </a:r>
            <a:endParaRPr lang="en-US" altLang="ja-JP" sz="3200" b="1" i="1" dirty="0">
              <a:solidFill>
                <a:srgbClr val="990033"/>
              </a:solidFill>
              <a:latin typeface="Tahoma" pitchFamily="34" charset="0"/>
              <a:ea typeface="ＭＳ Ｐゴシック" pitchFamily="50" charset="-128"/>
            </a:endParaRPr>
          </a:p>
        </p:txBody>
      </p:sp>
      <p:sp>
        <p:nvSpPr>
          <p:cNvPr id="350371" name="Text Box 163"/>
          <p:cNvSpPr txBox="1">
            <a:spLocks noChangeArrowheads="1"/>
          </p:cNvSpPr>
          <p:nvPr/>
        </p:nvSpPr>
        <p:spPr bwMode="auto">
          <a:xfrm>
            <a:off x="5843589" y="3416300"/>
            <a:ext cx="4611687" cy="915988"/>
          </a:xfrm>
          <a:prstGeom prst="rect">
            <a:avLst/>
          </a:prstGeom>
          <a:solidFill>
            <a:srgbClr val="CCFFFF"/>
          </a:solidFill>
          <a:ln w="9525">
            <a:noFill/>
            <a:miter lim="800000"/>
            <a:headEnd/>
            <a:tailEnd/>
          </a:ln>
          <a:effectLst>
            <a:outerShdw dist="35921" dir="2700000" algn="ctr" rotWithShape="0">
              <a:schemeClr val="bg2"/>
            </a:outerShdw>
          </a:effectLst>
        </p:spPr>
        <p:txBody>
          <a:bodyPr>
            <a:spAutoFit/>
          </a:bodyPr>
          <a:lstStyle/>
          <a:p>
            <a:pPr marL="342900" indent="-342900" fontAlgn="base">
              <a:spcBef>
                <a:spcPct val="10000"/>
              </a:spcBef>
              <a:spcAft>
                <a:spcPct val="0"/>
              </a:spcAft>
              <a:buBlip>
                <a:blip r:embed="rId4"/>
              </a:buBlip>
              <a:defRPr/>
            </a:pPr>
            <a:r>
              <a:rPr kumimoji="0" lang="en-US" altLang="ja-JP" dirty="0">
                <a:solidFill>
                  <a:srgbClr val="000000"/>
                </a:solidFill>
                <a:latin typeface="Arial" pitchFamily="34" charset="0"/>
                <a:ea typeface="ＭＳ Ｐゴシック" pitchFamily="50" charset="-128"/>
              </a:rPr>
              <a:t>The beam trip frequency (</a:t>
            </a:r>
            <a:r>
              <a:rPr kumimoji="0" lang="en-US" altLang="ja-JP" b="1" i="1" dirty="0">
                <a:solidFill>
                  <a:srgbClr val="FF0000"/>
                </a:solidFill>
                <a:latin typeface="Arial" pitchFamily="34" charset="0"/>
                <a:ea typeface="ＭＳ Ｐゴシック" pitchFamily="50" charset="-128"/>
              </a:rPr>
              <a:t>T</a:t>
            </a:r>
            <a:r>
              <a:rPr kumimoji="0" lang="en-US" altLang="ja-JP" b="1" dirty="0">
                <a:solidFill>
                  <a:srgbClr val="FF0000"/>
                </a:solidFill>
                <a:latin typeface="Arial" pitchFamily="34" charset="0"/>
                <a:ea typeface="ＭＳ Ｐゴシック" pitchFamily="50" charset="-128"/>
              </a:rPr>
              <a:t> &lt; 10 sec.</a:t>
            </a:r>
            <a:r>
              <a:rPr kumimoji="0" lang="en-US" altLang="ja-JP" dirty="0">
                <a:solidFill>
                  <a:srgbClr val="000000"/>
                </a:solidFill>
                <a:latin typeface="Arial" pitchFamily="34" charset="0"/>
                <a:ea typeface="ＭＳ Ｐゴシック" pitchFamily="50" charset="-128"/>
              </a:rPr>
              <a:t>) is within the </a:t>
            </a:r>
            <a:r>
              <a:rPr kumimoji="0" lang="en-US" altLang="ja-JP" b="1" dirty="0">
                <a:solidFill>
                  <a:srgbClr val="FF0000"/>
                </a:solidFill>
                <a:latin typeface="Arial" pitchFamily="34" charset="0"/>
                <a:ea typeface="ＭＳ Ｐゴシック" pitchFamily="50" charset="-128"/>
              </a:rPr>
              <a:t>acceptable value</a:t>
            </a:r>
            <a:r>
              <a:rPr kumimoji="0" lang="en-US" altLang="ja-JP" dirty="0">
                <a:solidFill>
                  <a:srgbClr val="000000"/>
                </a:solidFill>
                <a:latin typeface="Arial" pitchFamily="34" charset="0"/>
                <a:ea typeface="ＭＳ Ｐゴシック" pitchFamily="50" charset="-128"/>
              </a:rPr>
              <a:t> at the </a:t>
            </a:r>
            <a:r>
              <a:rPr kumimoji="0" lang="en-US" altLang="ja-JP" b="1" dirty="0">
                <a:solidFill>
                  <a:srgbClr val="FF0000"/>
                </a:solidFill>
                <a:latin typeface="Arial" pitchFamily="34" charset="0"/>
                <a:ea typeface="ＭＳ Ｐゴシック" pitchFamily="50" charset="-128"/>
              </a:rPr>
              <a:t>present level</a:t>
            </a:r>
            <a:r>
              <a:rPr kumimoji="0" lang="en-US" altLang="ja-JP" dirty="0">
                <a:solidFill>
                  <a:srgbClr val="000000"/>
                </a:solidFill>
                <a:latin typeface="Arial" pitchFamily="34" charset="0"/>
                <a:ea typeface="ＭＳ Ｐゴシック" pitchFamily="50" charset="-128"/>
              </a:rPr>
              <a:t> of accelerator technology.</a:t>
            </a:r>
          </a:p>
        </p:txBody>
      </p:sp>
      <p:sp>
        <p:nvSpPr>
          <p:cNvPr id="350374" name="Oval 166"/>
          <p:cNvSpPr>
            <a:spLocks noChangeArrowheads="1"/>
          </p:cNvSpPr>
          <p:nvPr/>
        </p:nvSpPr>
        <p:spPr bwMode="auto">
          <a:xfrm>
            <a:off x="2448854" y="2144719"/>
            <a:ext cx="1063625" cy="800100"/>
          </a:xfrm>
          <a:prstGeom prst="ellipse">
            <a:avLst/>
          </a:prstGeom>
          <a:noFill/>
          <a:ln w="31750" algn="ctr">
            <a:solidFill>
              <a:srgbClr val="0000FF"/>
            </a:solidFill>
            <a:prstDash val="dash"/>
            <a:round/>
            <a:headEnd/>
            <a:tailEnd/>
          </a:ln>
        </p:spPr>
        <p:txBody>
          <a:bodyPr wrap="none" anchor="ct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350450" name="Text Box 242"/>
          <p:cNvSpPr txBox="1">
            <a:spLocks noChangeArrowheads="1"/>
          </p:cNvSpPr>
          <p:nvPr/>
        </p:nvSpPr>
        <p:spPr bwMode="auto">
          <a:xfrm>
            <a:off x="5867400" y="4581525"/>
            <a:ext cx="4567238" cy="923330"/>
          </a:xfrm>
          <a:prstGeom prst="rect">
            <a:avLst/>
          </a:prstGeom>
          <a:solidFill>
            <a:srgbClr val="CCFFFF"/>
          </a:solidFill>
          <a:ln w="9525">
            <a:noFill/>
            <a:miter lim="800000"/>
            <a:headEnd/>
            <a:tailEnd/>
          </a:ln>
          <a:effectLst>
            <a:outerShdw dist="35921" dir="2700000" algn="ctr" rotWithShape="0">
              <a:schemeClr val="bg2"/>
            </a:outerShdw>
          </a:effectLst>
        </p:spPr>
        <p:txBody>
          <a:bodyPr wrap="square">
            <a:spAutoFit/>
          </a:bodyPr>
          <a:lstStyle/>
          <a:p>
            <a:pPr marL="342900" indent="-342900" fontAlgn="base">
              <a:spcBef>
                <a:spcPct val="10000"/>
              </a:spcBef>
              <a:spcAft>
                <a:spcPct val="0"/>
              </a:spcAft>
              <a:buBlip>
                <a:blip r:embed="rId4"/>
              </a:buBlip>
              <a:defRPr/>
            </a:pPr>
            <a:r>
              <a:rPr kumimoji="0" lang="en-US" altLang="ja-JP" dirty="0">
                <a:solidFill>
                  <a:srgbClr val="000000"/>
                </a:solidFill>
                <a:latin typeface="Arial" pitchFamily="34" charset="0"/>
                <a:ea typeface="ＭＳ Ｐゴシック" pitchFamily="50" charset="-128"/>
              </a:rPr>
              <a:t>While that </a:t>
            </a:r>
            <a:r>
              <a:rPr kumimoji="0" lang="en-US" altLang="ja-JP" b="1" dirty="0">
                <a:solidFill>
                  <a:srgbClr val="FF0000"/>
                </a:solidFill>
                <a:latin typeface="Arial" pitchFamily="34" charset="0"/>
                <a:ea typeface="ＭＳ Ｐゴシック" pitchFamily="50" charset="-128"/>
              </a:rPr>
              <a:t>exceeding five min.</a:t>
            </a:r>
            <a:r>
              <a:rPr kumimoji="0" lang="en-US" altLang="ja-JP" dirty="0">
                <a:solidFill>
                  <a:srgbClr val="000000"/>
                </a:solidFill>
                <a:latin typeface="Arial" pitchFamily="34" charset="0"/>
                <a:ea typeface="ＭＳ Ｐゴシック" pitchFamily="50" charset="-128"/>
              </a:rPr>
              <a:t> should be reduced by about </a:t>
            </a:r>
            <a:r>
              <a:rPr kumimoji="0" lang="en-US" altLang="ja-JP" b="1" dirty="0">
                <a:solidFill>
                  <a:srgbClr val="FF0000"/>
                </a:solidFill>
                <a:latin typeface="Arial" pitchFamily="34" charset="0"/>
                <a:ea typeface="ＭＳ Ｐゴシック" pitchFamily="50" charset="-128"/>
              </a:rPr>
              <a:t>1/24</a:t>
            </a:r>
            <a:r>
              <a:rPr kumimoji="0" lang="en-US" altLang="ja-JP" dirty="0">
                <a:solidFill>
                  <a:srgbClr val="000000"/>
                </a:solidFill>
                <a:latin typeface="Arial" pitchFamily="34" charset="0"/>
                <a:ea typeface="ＭＳ Ｐゴシック" pitchFamily="50" charset="-128"/>
              </a:rPr>
              <a:t> to satisfy the acceptable level.</a:t>
            </a:r>
          </a:p>
        </p:txBody>
      </p:sp>
      <p:grpSp>
        <p:nvGrpSpPr>
          <p:cNvPr id="14350" name="Group 64"/>
          <p:cNvGrpSpPr>
            <a:grpSpLocks/>
          </p:cNvGrpSpPr>
          <p:nvPr/>
        </p:nvGrpSpPr>
        <p:grpSpPr bwMode="auto">
          <a:xfrm>
            <a:off x="2068514" y="1701015"/>
            <a:ext cx="454025" cy="4183063"/>
            <a:chOff x="1452" y="966"/>
            <a:chExt cx="286" cy="2635"/>
          </a:xfrm>
        </p:grpSpPr>
        <p:sp>
          <p:nvSpPr>
            <p:cNvPr id="71" name="Text Box 65"/>
            <p:cNvSpPr txBox="1">
              <a:spLocks noChangeArrowheads="1"/>
            </p:cNvSpPr>
            <p:nvPr/>
          </p:nvSpPr>
          <p:spPr bwMode="auto">
            <a:xfrm>
              <a:off x="1492" y="3407"/>
              <a:ext cx="179" cy="194"/>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400" dirty="0">
                  <a:solidFill>
                    <a:srgbClr val="000000"/>
                  </a:solidFill>
                  <a:latin typeface="Arial"/>
                  <a:ea typeface="ＭＳ Ｐゴシック" pitchFamily="50" charset="-128"/>
                </a:rPr>
                <a:t>1</a:t>
              </a:r>
            </a:p>
          </p:txBody>
        </p:sp>
        <p:sp>
          <p:nvSpPr>
            <p:cNvPr id="72" name="Text Box 66"/>
            <p:cNvSpPr txBox="1">
              <a:spLocks noChangeArrowheads="1"/>
            </p:cNvSpPr>
            <p:nvPr/>
          </p:nvSpPr>
          <p:spPr bwMode="auto">
            <a:xfrm>
              <a:off x="1453" y="2925"/>
              <a:ext cx="242" cy="194"/>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400" dirty="0">
                  <a:solidFill>
                    <a:srgbClr val="000000"/>
                  </a:solidFill>
                  <a:latin typeface="Arial"/>
                  <a:ea typeface="ＭＳ Ｐゴシック" pitchFamily="50" charset="-128"/>
                </a:rPr>
                <a:t>10</a:t>
              </a:r>
            </a:p>
          </p:txBody>
        </p:sp>
        <p:sp>
          <p:nvSpPr>
            <p:cNvPr id="73" name="Text Box 67"/>
            <p:cNvSpPr txBox="1">
              <a:spLocks noChangeArrowheads="1"/>
            </p:cNvSpPr>
            <p:nvPr/>
          </p:nvSpPr>
          <p:spPr bwMode="auto">
            <a:xfrm>
              <a:off x="1454" y="2440"/>
              <a:ext cx="284" cy="194"/>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400" dirty="0">
                  <a:solidFill>
                    <a:srgbClr val="000000"/>
                  </a:solidFill>
                  <a:latin typeface="Arial"/>
                  <a:ea typeface="ＭＳ Ｐゴシック" pitchFamily="50" charset="-128"/>
                </a:rPr>
                <a:t>10</a:t>
              </a:r>
              <a:r>
                <a:rPr lang="en-US" altLang="ja-JP" sz="1400" baseline="30000" dirty="0">
                  <a:solidFill>
                    <a:srgbClr val="000000"/>
                  </a:solidFill>
                  <a:latin typeface="Arial"/>
                  <a:ea typeface="" charset="-128"/>
                </a:rPr>
                <a:t>2</a:t>
              </a:r>
            </a:p>
          </p:txBody>
        </p:sp>
        <p:sp>
          <p:nvSpPr>
            <p:cNvPr id="74" name="Text Box 68"/>
            <p:cNvSpPr txBox="1">
              <a:spLocks noChangeArrowheads="1"/>
            </p:cNvSpPr>
            <p:nvPr/>
          </p:nvSpPr>
          <p:spPr bwMode="auto">
            <a:xfrm>
              <a:off x="1452" y="1946"/>
              <a:ext cx="284" cy="194"/>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400" dirty="0">
                  <a:solidFill>
                    <a:srgbClr val="000000"/>
                  </a:solidFill>
                  <a:latin typeface="Arial"/>
                  <a:ea typeface="ＭＳ Ｐゴシック" pitchFamily="50" charset="-128"/>
                </a:rPr>
                <a:t>10</a:t>
              </a:r>
              <a:r>
                <a:rPr lang="en-US" altLang="ja-JP" sz="1400" baseline="30000" dirty="0">
                  <a:solidFill>
                    <a:srgbClr val="000000"/>
                  </a:solidFill>
                  <a:latin typeface="Arial"/>
                  <a:ea typeface="ＭＳ Ｐゴシック" pitchFamily="50" charset="-128"/>
                </a:rPr>
                <a:t>3</a:t>
              </a:r>
            </a:p>
          </p:txBody>
        </p:sp>
        <p:sp>
          <p:nvSpPr>
            <p:cNvPr id="75" name="Text Box 69"/>
            <p:cNvSpPr txBox="1">
              <a:spLocks noChangeArrowheads="1"/>
            </p:cNvSpPr>
            <p:nvPr/>
          </p:nvSpPr>
          <p:spPr bwMode="auto">
            <a:xfrm>
              <a:off x="1452" y="1457"/>
              <a:ext cx="284" cy="194"/>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400" dirty="0">
                  <a:solidFill>
                    <a:srgbClr val="000000"/>
                  </a:solidFill>
                  <a:latin typeface="Arial"/>
                  <a:ea typeface="ＭＳ Ｐゴシック" pitchFamily="50" charset="-128"/>
                </a:rPr>
                <a:t>10</a:t>
              </a:r>
              <a:r>
                <a:rPr lang="en-US" altLang="ja-JP" sz="1400" baseline="30000" dirty="0">
                  <a:solidFill>
                    <a:srgbClr val="000000"/>
                  </a:solidFill>
                  <a:latin typeface="Arial"/>
                  <a:ea typeface="ＭＳ Ｐゴシック" pitchFamily="50" charset="-128"/>
                </a:rPr>
                <a:t>4</a:t>
              </a:r>
            </a:p>
          </p:txBody>
        </p:sp>
        <p:sp>
          <p:nvSpPr>
            <p:cNvPr id="76" name="Text Box 70"/>
            <p:cNvSpPr txBox="1">
              <a:spLocks noChangeArrowheads="1"/>
            </p:cNvSpPr>
            <p:nvPr/>
          </p:nvSpPr>
          <p:spPr bwMode="auto">
            <a:xfrm>
              <a:off x="1453" y="966"/>
              <a:ext cx="284" cy="194"/>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400" dirty="0">
                  <a:solidFill>
                    <a:srgbClr val="000000"/>
                  </a:solidFill>
                  <a:latin typeface="Arial"/>
                  <a:ea typeface="ＭＳ Ｐゴシック" pitchFamily="50" charset="-128"/>
                </a:rPr>
                <a:t>10</a:t>
              </a:r>
              <a:r>
                <a:rPr lang="en-US" altLang="ja-JP" sz="1400" baseline="30000" dirty="0">
                  <a:solidFill>
                    <a:srgbClr val="000000"/>
                  </a:solidFill>
                  <a:latin typeface="Arial"/>
                  <a:ea typeface="ＭＳ Ｐゴシック" pitchFamily="50" charset="-128"/>
                </a:rPr>
                <a:t>5</a:t>
              </a:r>
            </a:p>
          </p:txBody>
        </p:sp>
      </p:grpSp>
      <p:grpSp>
        <p:nvGrpSpPr>
          <p:cNvPr id="14351" name="Group 71"/>
          <p:cNvGrpSpPr>
            <a:grpSpLocks/>
          </p:cNvGrpSpPr>
          <p:nvPr/>
        </p:nvGrpSpPr>
        <p:grpSpPr bwMode="auto">
          <a:xfrm>
            <a:off x="2525714" y="5833278"/>
            <a:ext cx="2865437" cy="523875"/>
            <a:chOff x="1717" y="3562"/>
            <a:chExt cx="1805" cy="330"/>
          </a:xfrm>
        </p:grpSpPr>
        <p:sp>
          <p:nvSpPr>
            <p:cNvPr id="78" name="Text Box 72"/>
            <p:cNvSpPr txBox="1">
              <a:spLocks noChangeArrowheads="1"/>
            </p:cNvSpPr>
            <p:nvPr/>
          </p:nvSpPr>
          <p:spPr bwMode="auto">
            <a:xfrm>
              <a:off x="2884" y="3562"/>
              <a:ext cx="638" cy="192"/>
            </a:xfrm>
            <a:prstGeom prst="rect">
              <a:avLst/>
            </a:prstGeom>
            <a:noFill/>
            <a:ln w="9525">
              <a:noFill/>
              <a:miter lim="800000"/>
              <a:headEnd/>
              <a:tailEnd/>
            </a:ln>
            <a:effectLst/>
          </p:spPr>
          <p:txBody>
            <a:bodyPr>
              <a:spAutoFit/>
            </a:bodyPr>
            <a:lstStyle/>
            <a:p>
              <a:pPr fontAlgn="base">
                <a:spcBef>
                  <a:spcPct val="0"/>
                </a:spcBef>
                <a:spcAft>
                  <a:spcPct val="0"/>
                </a:spcAft>
                <a:defRPr/>
              </a:pPr>
              <a:r>
                <a:rPr lang="en-US" altLang="ja-JP" sz="1400" b="1" dirty="0">
                  <a:solidFill>
                    <a:srgbClr val="000000"/>
                  </a:solidFill>
                  <a:latin typeface="Arial"/>
                  <a:ea typeface="ＭＳ Ｐゴシック" pitchFamily="50" charset="-128"/>
                  <a:cs typeface="Times New Roman" pitchFamily="18" charset="0"/>
                </a:rPr>
                <a:t>&gt;</a:t>
              </a:r>
              <a:r>
                <a:rPr lang="en-US" altLang="ja-JP" sz="1400" b="1" dirty="0">
                  <a:solidFill>
                    <a:srgbClr val="000000"/>
                  </a:solidFill>
                  <a:latin typeface="Arial"/>
                  <a:ea typeface="ＭＳ Ｐゴシック" pitchFamily="50" charset="-128"/>
                </a:rPr>
                <a:t> 5 min</a:t>
              </a:r>
            </a:p>
          </p:txBody>
        </p:sp>
        <p:sp>
          <p:nvSpPr>
            <p:cNvPr id="79" name="Text Box 73"/>
            <p:cNvSpPr txBox="1">
              <a:spLocks noChangeArrowheads="1"/>
            </p:cNvSpPr>
            <p:nvPr/>
          </p:nvSpPr>
          <p:spPr bwMode="auto">
            <a:xfrm>
              <a:off x="2279" y="3562"/>
              <a:ext cx="620" cy="330"/>
            </a:xfrm>
            <a:prstGeom prst="rect">
              <a:avLst/>
            </a:prstGeom>
            <a:noFill/>
            <a:ln w="9525">
              <a:noFill/>
              <a:miter lim="800000"/>
              <a:headEnd/>
              <a:tailEnd/>
            </a:ln>
            <a:effectLst/>
          </p:spPr>
          <p:txBody>
            <a:bodyPr>
              <a:spAutoFit/>
            </a:bodyPr>
            <a:lstStyle/>
            <a:p>
              <a:pPr fontAlgn="base">
                <a:spcBef>
                  <a:spcPct val="0"/>
                </a:spcBef>
                <a:spcAft>
                  <a:spcPct val="0"/>
                </a:spcAft>
                <a:defRPr/>
              </a:pPr>
              <a:r>
                <a:rPr lang="en-US" altLang="ja-JP" sz="1400" b="1" dirty="0">
                  <a:solidFill>
                    <a:srgbClr val="000000"/>
                  </a:solidFill>
                  <a:latin typeface="Arial"/>
                  <a:ea typeface="ＭＳ Ｐゴシック" pitchFamily="50" charset="-128"/>
                </a:rPr>
                <a:t>10 s -</a:t>
              </a:r>
            </a:p>
            <a:p>
              <a:pPr fontAlgn="base">
                <a:spcBef>
                  <a:spcPct val="0"/>
                </a:spcBef>
                <a:spcAft>
                  <a:spcPct val="0"/>
                </a:spcAft>
                <a:defRPr/>
              </a:pPr>
              <a:r>
                <a:rPr lang="en-US" altLang="ja-JP" sz="1400" b="1" dirty="0">
                  <a:solidFill>
                    <a:srgbClr val="000000"/>
                  </a:solidFill>
                  <a:latin typeface="Arial"/>
                  <a:ea typeface="ＭＳ Ｐゴシック" pitchFamily="50" charset="-128"/>
                </a:rPr>
                <a:t> </a:t>
              </a:r>
              <a:r>
                <a:rPr lang="ja-JP" altLang="en-US" sz="1400" b="1" dirty="0">
                  <a:solidFill>
                    <a:srgbClr val="000000"/>
                  </a:solidFill>
                  <a:latin typeface="Arial"/>
                  <a:ea typeface="ＭＳ Ｐゴシック" pitchFamily="50" charset="-128"/>
                </a:rPr>
                <a:t>　　</a:t>
              </a:r>
              <a:r>
                <a:rPr lang="en-US" altLang="ja-JP" sz="1400" b="1" dirty="0">
                  <a:solidFill>
                    <a:srgbClr val="000000"/>
                  </a:solidFill>
                  <a:latin typeface="Arial"/>
                  <a:ea typeface="ＭＳ Ｐゴシック" pitchFamily="50" charset="-128"/>
                </a:rPr>
                <a:t>5 min</a:t>
              </a:r>
            </a:p>
          </p:txBody>
        </p:sp>
        <p:sp>
          <p:nvSpPr>
            <p:cNvPr id="80" name="Text Box 74"/>
            <p:cNvSpPr txBox="1">
              <a:spLocks noChangeArrowheads="1"/>
            </p:cNvSpPr>
            <p:nvPr/>
          </p:nvSpPr>
          <p:spPr bwMode="auto">
            <a:xfrm>
              <a:off x="1717" y="3562"/>
              <a:ext cx="584" cy="192"/>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altLang="ja-JP" sz="1400" b="1" dirty="0">
                  <a:solidFill>
                    <a:srgbClr val="000000"/>
                  </a:solidFill>
                  <a:latin typeface="Arial"/>
                  <a:ea typeface="ＭＳ Ｐゴシック" pitchFamily="50" charset="-128"/>
                </a:rPr>
                <a:t>0 - 10 s</a:t>
              </a:r>
            </a:p>
          </p:txBody>
        </p:sp>
      </p:grpSp>
      <p:sp>
        <p:nvSpPr>
          <p:cNvPr id="81" name="Text Box 77"/>
          <p:cNvSpPr txBox="1">
            <a:spLocks noChangeArrowheads="1"/>
          </p:cNvSpPr>
          <p:nvPr/>
        </p:nvSpPr>
        <p:spPr bwMode="auto">
          <a:xfrm rot="16200000">
            <a:off x="119064" y="3504415"/>
            <a:ext cx="3482975" cy="33972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altLang="ja-JP" sz="1600" b="1" dirty="0">
                <a:solidFill>
                  <a:srgbClr val="000000"/>
                </a:solidFill>
                <a:latin typeface="Arial"/>
                <a:ea typeface="ＭＳ Ｐゴシック" pitchFamily="50" charset="-128"/>
              </a:rPr>
              <a:t>Beam trip frequency (times/year)</a:t>
            </a:r>
          </a:p>
        </p:txBody>
      </p:sp>
      <p:sp>
        <p:nvSpPr>
          <p:cNvPr id="82" name="Text Box 78"/>
          <p:cNvSpPr txBox="1">
            <a:spLocks noChangeArrowheads="1"/>
          </p:cNvSpPr>
          <p:nvPr/>
        </p:nvSpPr>
        <p:spPr bwMode="auto">
          <a:xfrm>
            <a:off x="2902358" y="6265072"/>
            <a:ext cx="2368550" cy="338138"/>
          </a:xfrm>
          <a:prstGeom prst="rect">
            <a:avLst/>
          </a:prstGeom>
          <a:solidFill>
            <a:schemeClr val="bg1"/>
          </a:solidFill>
          <a:ln w="9525">
            <a:noFill/>
            <a:miter lim="800000"/>
            <a:headEnd/>
            <a:tailEnd/>
          </a:ln>
          <a:effectLst/>
        </p:spPr>
        <p:txBody>
          <a:bodyPr>
            <a:spAutoFit/>
          </a:bodyPr>
          <a:lstStyle/>
          <a:p>
            <a:pPr fontAlgn="base">
              <a:spcBef>
                <a:spcPct val="0"/>
              </a:spcBef>
              <a:spcAft>
                <a:spcPct val="0"/>
              </a:spcAft>
              <a:defRPr/>
            </a:pPr>
            <a:r>
              <a:rPr lang="en-US" altLang="ja-JP" sz="1600" b="1" dirty="0">
                <a:solidFill>
                  <a:srgbClr val="000000"/>
                </a:solidFill>
                <a:latin typeface="Arial"/>
                <a:ea typeface="ＭＳ Ｐゴシック" pitchFamily="50" charset="-128"/>
              </a:rPr>
              <a:t>Beam trip duration</a:t>
            </a:r>
          </a:p>
        </p:txBody>
      </p:sp>
      <p:grpSp>
        <p:nvGrpSpPr>
          <p:cNvPr id="9" name="グループ化 119"/>
          <p:cNvGrpSpPr>
            <a:grpSpLocks/>
          </p:cNvGrpSpPr>
          <p:nvPr/>
        </p:nvGrpSpPr>
        <p:grpSpPr bwMode="auto">
          <a:xfrm>
            <a:off x="2609851" y="2389989"/>
            <a:ext cx="2614613" cy="2082800"/>
            <a:chOff x="1228725" y="2247900"/>
            <a:chExt cx="2614613" cy="2082800"/>
          </a:xfrm>
        </p:grpSpPr>
        <p:sp>
          <p:nvSpPr>
            <p:cNvPr id="14360" name="Line 59"/>
            <p:cNvSpPr>
              <a:spLocks noChangeShapeType="1"/>
            </p:cNvSpPr>
            <p:nvPr/>
          </p:nvSpPr>
          <p:spPr bwMode="auto">
            <a:xfrm>
              <a:off x="2905125" y="3027363"/>
              <a:ext cx="146050" cy="1300163"/>
            </a:xfrm>
            <a:prstGeom prst="line">
              <a:avLst/>
            </a:prstGeom>
            <a:noFill/>
            <a:ln w="3175">
              <a:solidFill>
                <a:srgbClr val="FF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61" name="Line 60"/>
            <p:cNvSpPr>
              <a:spLocks noChangeShapeType="1"/>
            </p:cNvSpPr>
            <p:nvPr/>
          </p:nvSpPr>
          <p:spPr bwMode="auto">
            <a:xfrm>
              <a:off x="2014538" y="2254250"/>
              <a:ext cx="98425" cy="777875"/>
            </a:xfrm>
            <a:prstGeom prst="line">
              <a:avLst/>
            </a:prstGeom>
            <a:noFill/>
            <a:ln w="3175">
              <a:solidFill>
                <a:srgbClr val="FF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62" name="Line 61"/>
            <p:cNvSpPr>
              <a:spLocks noChangeAspect="1" noChangeShapeType="1"/>
            </p:cNvSpPr>
            <p:nvPr/>
          </p:nvSpPr>
          <p:spPr bwMode="auto">
            <a:xfrm flipV="1">
              <a:off x="1228725" y="2247900"/>
              <a:ext cx="787400" cy="3175"/>
            </a:xfrm>
            <a:prstGeom prst="line">
              <a:avLst/>
            </a:prstGeom>
            <a:noFill/>
            <a:ln w="25400">
              <a:solidFill>
                <a:srgbClr val="FF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63" name="Line 62"/>
            <p:cNvSpPr>
              <a:spLocks noChangeAspect="1" noChangeShapeType="1"/>
            </p:cNvSpPr>
            <p:nvPr/>
          </p:nvSpPr>
          <p:spPr bwMode="auto">
            <a:xfrm flipV="1">
              <a:off x="2114550" y="3027363"/>
              <a:ext cx="792163" cy="1588"/>
            </a:xfrm>
            <a:prstGeom prst="line">
              <a:avLst/>
            </a:prstGeom>
            <a:noFill/>
            <a:ln w="25400">
              <a:solidFill>
                <a:srgbClr val="FF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4364" name="Line 63"/>
            <p:cNvSpPr>
              <a:spLocks noChangeAspect="1" noChangeShapeType="1"/>
            </p:cNvSpPr>
            <p:nvPr/>
          </p:nvSpPr>
          <p:spPr bwMode="auto">
            <a:xfrm flipV="1">
              <a:off x="3051175" y="4327525"/>
              <a:ext cx="792163" cy="3175"/>
            </a:xfrm>
            <a:prstGeom prst="line">
              <a:avLst/>
            </a:prstGeom>
            <a:noFill/>
            <a:ln w="25400">
              <a:solidFill>
                <a:srgbClr val="FF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10" name="グループ化 118"/>
          <p:cNvGrpSpPr>
            <a:grpSpLocks/>
          </p:cNvGrpSpPr>
          <p:nvPr/>
        </p:nvGrpSpPr>
        <p:grpSpPr bwMode="auto">
          <a:xfrm>
            <a:off x="3003550" y="1918502"/>
            <a:ext cx="2863850" cy="404812"/>
            <a:chOff x="1622425" y="1776822"/>
            <a:chExt cx="2863850" cy="404403"/>
          </a:xfrm>
        </p:grpSpPr>
        <p:sp>
          <p:nvSpPr>
            <p:cNvPr id="14358" name="Line 79"/>
            <p:cNvSpPr>
              <a:spLocks noChangeShapeType="1"/>
            </p:cNvSpPr>
            <p:nvPr/>
          </p:nvSpPr>
          <p:spPr bwMode="auto">
            <a:xfrm flipV="1">
              <a:off x="1622425" y="1844675"/>
              <a:ext cx="360363" cy="336550"/>
            </a:xfrm>
            <a:prstGeom prst="line">
              <a:avLst/>
            </a:prstGeom>
            <a:noFill/>
            <a:ln w="9525">
              <a:solidFill>
                <a:srgbClr val="FF0000"/>
              </a:solidFill>
              <a:round/>
              <a:headEnd type="triangle" w="med" len="me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111" name="Text Box 97"/>
            <p:cNvSpPr txBox="1">
              <a:spLocks noChangeArrowheads="1"/>
            </p:cNvSpPr>
            <p:nvPr/>
          </p:nvSpPr>
          <p:spPr bwMode="auto">
            <a:xfrm>
              <a:off x="1838325" y="1776822"/>
              <a:ext cx="2647950" cy="277533"/>
            </a:xfrm>
            <a:prstGeom prst="rect">
              <a:avLst/>
            </a:prstGeom>
            <a:solidFill>
              <a:schemeClr val="bg1"/>
            </a:solidFill>
            <a:ln w="9525">
              <a:solidFill>
                <a:srgbClr val="FF0000"/>
              </a:solidFill>
              <a:miter lim="800000"/>
              <a:headEnd/>
              <a:tailEnd/>
            </a:ln>
            <a:effectLst/>
          </p:spPr>
          <p:txBody>
            <a:bodyPr wrap="square" anchor="ctr" anchorCtr="1">
              <a:spAutoFit/>
            </a:bodyPr>
            <a:lstStyle/>
            <a:p>
              <a:pPr fontAlgn="base">
                <a:spcBef>
                  <a:spcPct val="0"/>
                </a:spcBef>
                <a:spcAft>
                  <a:spcPct val="0"/>
                </a:spcAft>
                <a:defRPr/>
              </a:pPr>
              <a:r>
                <a:rPr lang="en-US" altLang="ja-JP" sz="1200" b="1" dirty="0">
                  <a:solidFill>
                    <a:srgbClr val="FF0000"/>
                  </a:solidFill>
                  <a:latin typeface="Arial"/>
                  <a:ea typeface="ＭＳ Ｐゴシック" pitchFamily="50" charset="-128"/>
                </a:rPr>
                <a:t>Acceptable beam-trip frequency</a:t>
              </a:r>
            </a:p>
          </p:txBody>
        </p:sp>
      </p:grpSp>
      <p:sp>
        <p:nvSpPr>
          <p:cNvPr id="350445" name="Line 237"/>
          <p:cNvSpPr>
            <a:spLocks noChangeShapeType="1"/>
          </p:cNvSpPr>
          <p:nvPr/>
        </p:nvSpPr>
        <p:spPr bwMode="auto">
          <a:xfrm>
            <a:off x="4828381" y="3400432"/>
            <a:ext cx="0" cy="1044000"/>
          </a:xfrm>
          <a:prstGeom prst="line">
            <a:avLst/>
          </a:prstGeom>
          <a:noFill/>
          <a:ln w="12700">
            <a:solidFill>
              <a:srgbClr val="0000FF"/>
            </a:solidFill>
            <a:round/>
            <a:headEnd type="triangle" w="lg" len="lg"/>
            <a:tailEnd type="triangle" w="lg" len="lg"/>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350448" name="Text Box 240"/>
          <p:cNvSpPr txBox="1">
            <a:spLocks noChangeArrowheads="1"/>
          </p:cNvSpPr>
          <p:nvPr/>
        </p:nvSpPr>
        <p:spPr bwMode="auto">
          <a:xfrm>
            <a:off x="4876800" y="3672690"/>
            <a:ext cx="615950" cy="307777"/>
          </a:xfrm>
          <a:prstGeom prst="rect">
            <a:avLst/>
          </a:prstGeom>
          <a:solidFill>
            <a:schemeClr val="bg1"/>
          </a:solidFill>
          <a:ln w="9525">
            <a:noFill/>
            <a:miter lim="800000"/>
            <a:headEnd/>
            <a:tailEnd/>
          </a:ln>
        </p:spPr>
        <p:txBody>
          <a:bodyPr>
            <a:spAutoFit/>
          </a:bodyPr>
          <a:lstStyle/>
          <a:p>
            <a:pPr fontAlgn="base">
              <a:spcBef>
                <a:spcPct val="50000"/>
              </a:spcBef>
              <a:spcAft>
                <a:spcPct val="0"/>
              </a:spcAft>
            </a:pPr>
            <a:r>
              <a:rPr lang="en-US" altLang="ja-JP" sz="1400" b="1" dirty="0">
                <a:solidFill>
                  <a:srgbClr val="3333FF"/>
                </a:solidFill>
                <a:latin typeface="Arial" charset="0"/>
                <a:ea typeface="ＭＳ Ｐゴシック" pitchFamily="50" charset="-128"/>
              </a:rPr>
              <a:t>1/24</a:t>
            </a:r>
          </a:p>
        </p:txBody>
      </p:sp>
      <p:sp>
        <p:nvSpPr>
          <p:cNvPr id="67" name="Line 237"/>
          <p:cNvSpPr>
            <a:spLocks noChangeShapeType="1"/>
          </p:cNvSpPr>
          <p:nvPr/>
        </p:nvSpPr>
        <p:spPr bwMode="auto">
          <a:xfrm>
            <a:off x="3898362" y="2608928"/>
            <a:ext cx="0" cy="540000"/>
          </a:xfrm>
          <a:prstGeom prst="line">
            <a:avLst/>
          </a:prstGeom>
          <a:noFill/>
          <a:ln w="12700">
            <a:solidFill>
              <a:srgbClr val="0000FF"/>
            </a:solidFill>
            <a:round/>
            <a:headEnd type="triangle" w="lg" len="lg"/>
            <a:tailEnd type="triangle" w="lg" len="lg"/>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 name="Text Box 240"/>
          <p:cNvSpPr txBox="1">
            <a:spLocks noChangeArrowheads="1"/>
          </p:cNvSpPr>
          <p:nvPr/>
        </p:nvSpPr>
        <p:spPr bwMode="auto">
          <a:xfrm>
            <a:off x="4010026" y="2735271"/>
            <a:ext cx="482063" cy="307777"/>
          </a:xfrm>
          <a:prstGeom prst="rect">
            <a:avLst/>
          </a:prstGeom>
          <a:solidFill>
            <a:schemeClr val="bg1"/>
          </a:solidFill>
          <a:ln w="9525">
            <a:noFill/>
            <a:miter lim="800000"/>
            <a:headEnd/>
            <a:tailEnd/>
          </a:ln>
        </p:spPr>
        <p:txBody>
          <a:bodyPr wrap="square">
            <a:spAutoFit/>
          </a:bodyPr>
          <a:lstStyle/>
          <a:p>
            <a:pPr fontAlgn="base">
              <a:spcBef>
                <a:spcPct val="50000"/>
              </a:spcBef>
              <a:spcAft>
                <a:spcPct val="0"/>
              </a:spcAft>
            </a:pPr>
            <a:r>
              <a:rPr lang="en-US" altLang="ja-JP" sz="1400" b="1" dirty="0">
                <a:solidFill>
                  <a:srgbClr val="3333FF"/>
                </a:solidFill>
                <a:latin typeface="Arial" charset="0"/>
                <a:ea typeface="ＭＳ Ｐゴシック" pitchFamily="50" charset="-128"/>
              </a:rPr>
              <a:t>1/5</a:t>
            </a:r>
          </a:p>
        </p:txBody>
      </p:sp>
      <p:sp>
        <p:nvSpPr>
          <p:cNvPr id="70" name="Text Box 163"/>
          <p:cNvSpPr txBox="1">
            <a:spLocks noChangeArrowheads="1"/>
          </p:cNvSpPr>
          <p:nvPr/>
        </p:nvSpPr>
        <p:spPr bwMode="auto">
          <a:xfrm>
            <a:off x="5843589" y="2122437"/>
            <a:ext cx="4611687" cy="951030"/>
          </a:xfrm>
          <a:prstGeom prst="rect">
            <a:avLst/>
          </a:prstGeom>
          <a:solidFill>
            <a:srgbClr val="FFFFE1"/>
          </a:solidFill>
          <a:ln w="9525">
            <a:noFill/>
            <a:miter lim="800000"/>
            <a:headEnd/>
            <a:tailEnd/>
          </a:ln>
          <a:effectLst>
            <a:outerShdw dist="35921" dir="2700000" algn="ctr" rotWithShape="0">
              <a:schemeClr val="bg2"/>
            </a:outerShdw>
          </a:effectLst>
        </p:spPr>
        <p:txBody>
          <a:bodyPr>
            <a:spAutoFit/>
          </a:bodyPr>
          <a:lstStyle/>
          <a:p>
            <a:pPr marL="342900" indent="-342900" fontAlgn="base">
              <a:spcBef>
                <a:spcPct val="10000"/>
              </a:spcBef>
              <a:spcAft>
                <a:spcPct val="0"/>
              </a:spcAft>
              <a:buBlip>
                <a:blip r:embed="rId4"/>
              </a:buBlip>
              <a:defRPr/>
            </a:pPr>
            <a:r>
              <a:rPr kumimoji="0" lang="en-US" altLang="ja-JP" dirty="0">
                <a:solidFill>
                  <a:srgbClr val="000000"/>
                </a:solidFill>
                <a:latin typeface="Arial" pitchFamily="34" charset="0"/>
                <a:ea typeface="ＭＳ Ｐゴシック" pitchFamily="50" charset="-128"/>
              </a:rPr>
              <a:t>Beam trip frequency of the JAEA's SC-linac was estimated using the operational data of J-PARC Linac. </a:t>
            </a:r>
          </a:p>
        </p:txBody>
      </p:sp>
      <p:sp>
        <p:nvSpPr>
          <p:cNvPr id="64" name="コンテンツ プレースホルダー 2">
            <a:extLst>
              <a:ext uri="{FF2B5EF4-FFF2-40B4-BE49-F238E27FC236}">
                <a16:creationId xmlns:a16="http://schemas.microsoft.com/office/drawing/2014/main" id="{F253B36A-EAFC-4134-BD58-BEEB8055CD9A}"/>
              </a:ext>
            </a:extLst>
          </p:cNvPr>
          <p:cNvSpPr>
            <a:spLocks noGrp="1"/>
          </p:cNvSpPr>
          <p:nvPr>
            <p:ph idx="1"/>
          </p:nvPr>
        </p:nvSpPr>
        <p:spPr>
          <a:xfrm>
            <a:off x="6473827" y="5880370"/>
            <a:ext cx="5362696" cy="454883"/>
          </a:xfrm>
          <a:ln>
            <a:solidFill>
              <a:srgbClr val="FF0000"/>
            </a:solidFill>
          </a:ln>
        </p:spPr>
        <p:txBody>
          <a:bodyPr/>
          <a:lstStyle/>
          <a:p>
            <a:r>
              <a:rPr kumimoji="1" lang="en-US" altLang="ja-JP" dirty="0">
                <a:solidFill>
                  <a:srgbClr val="FF0000"/>
                </a:solidFill>
              </a:rPr>
              <a:t>Caution: used data is old. Now updating.</a:t>
            </a:r>
            <a:endParaRPr kumimoji="1" lang="ja-JP" altLang="en-US" dirty="0">
              <a:solidFill>
                <a:srgbClr val="FF0000"/>
              </a:solidFill>
            </a:endParaRPr>
          </a:p>
        </p:txBody>
      </p:sp>
      <p:sp>
        <p:nvSpPr>
          <p:cNvPr id="2" name="日付プレースホルダー 1">
            <a:extLst>
              <a:ext uri="{FF2B5EF4-FFF2-40B4-BE49-F238E27FC236}">
                <a16:creationId xmlns:a16="http://schemas.microsoft.com/office/drawing/2014/main" id="{CD21E5B2-A0C9-4AA4-8701-7A20C0789DA9}"/>
              </a:ext>
            </a:extLst>
          </p:cNvPr>
          <p:cNvSpPr>
            <a:spLocks noGrp="1"/>
          </p:cNvSpPr>
          <p:nvPr>
            <p:ph type="dt" sz="half" idx="10"/>
          </p:nvPr>
        </p:nvSpPr>
        <p:spPr/>
        <p:txBody>
          <a:bodyPr/>
          <a:lstStyle/>
          <a:p>
            <a:pPr>
              <a:defRPr/>
            </a:pPr>
            <a:r>
              <a:rPr lang="en-US" altLang="ja-JP"/>
              <a:t>2019/9/26</a:t>
            </a:r>
          </a:p>
        </p:txBody>
      </p:sp>
      <p:sp>
        <p:nvSpPr>
          <p:cNvPr id="3" name="フッター プレースホルダー 2">
            <a:extLst>
              <a:ext uri="{FF2B5EF4-FFF2-40B4-BE49-F238E27FC236}">
                <a16:creationId xmlns:a16="http://schemas.microsoft.com/office/drawing/2014/main" id="{FEE81192-E010-4098-A263-3B7F530C9316}"/>
              </a:ext>
            </a:extLst>
          </p:cNvPr>
          <p:cNvSpPr>
            <a:spLocks noGrp="1"/>
          </p:cNvSpPr>
          <p:nvPr>
            <p:ph type="ftr" sz="quarter" idx="11"/>
          </p:nvPr>
        </p:nvSpPr>
        <p:spPr/>
        <p:txBody>
          <a:bodyPr/>
          <a:lstStyle/>
          <a:p>
            <a:pPr>
              <a:defRPr/>
            </a:pPr>
            <a:r>
              <a:rPr lang="en-US" altLang="ja-JP"/>
              <a:t>Y.Kondo, SLHiPP09, Lanzhou, China</a:t>
            </a:r>
          </a:p>
        </p:txBody>
      </p:sp>
      <p:sp>
        <p:nvSpPr>
          <p:cNvPr id="5" name="テキスト ボックス 4">
            <a:extLst>
              <a:ext uri="{FF2B5EF4-FFF2-40B4-BE49-F238E27FC236}">
                <a16:creationId xmlns:a16="http://schemas.microsoft.com/office/drawing/2014/main" id="{A45D4E7A-54F9-4E9E-86A7-522B41D14CE0}"/>
              </a:ext>
            </a:extLst>
          </p:cNvPr>
          <p:cNvSpPr txBox="1"/>
          <p:nvPr/>
        </p:nvSpPr>
        <p:spPr>
          <a:xfrm>
            <a:off x="6186489" y="1173662"/>
            <a:ext cx="5901127" cy="338554"/>
          </a:xfrm>
          <a:prstGeom prst="rect">
            <a:avLst/>
          </a:prstGeom>
          <a:noFill/>
        </p:spPr>
        <p:txBody>
          <a:bodyPr wrap="square" rtlCol="0">
            <a:spAutoFit/>
          </a:bodyPr>
          <a:lstStyle/>
          <a:p>
            <a:r>
              <a:rPr lang="en-US" altLang="ja-JP" sz="1600" dirty="0"/>
              <a:t>T. Sugawara et al., Annals of Nuclear Energy 125 (2019), p242</a:t>
            </a:r>
            <a:endParaRPr kumimoji="1" lang="ja-JP" altLang="en-US" sz="1600" dirty="0"/>
          </a:p>
        </p:txBody>
      </p:sp>
    </p:spTree>
    <p:extLst>
      <p:ext uri="{BB962C8B-B14F-4D97-AF65-F5344CB8AC3E}">
        <p14:creationId xmlns:p14="http://schemas.microsoft.com/office/powerpoint/2010/main" val="1145788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D034AD-8C2D-47BF-83AC-964336E1B201}"/>
              </a:ext>
            </a:extLst>
          </p:cNvPr>
          <p:cNvSpPr>
            <a:spLocks noGrp="1"/>
          </p:cNvSpPr>
          <p:nvPr>
            <p:ph type="title"/>
          </p:nvPr>
        </p:nvSpPr>
        <p:spPr/>
        <p:txBody>
          <a:bodyPr/>
          <a:lstStyle/>
          <a:p>
            <a:r>
              <a:rPr kumimoji="1" lang="en-US" altLang="ja-JP" dirty="0"/>
              <a:t>Fault tolerance</a:t>
            </a:r>
            <a:endParaRPr kumimoji="1" lang="ja-JP" altLang="en-US" dirty="0"/>
          </a:p>
        </p:txBody>
      </p:sp>
      <p:pic>
        <p:nvPicPr>
          <p:cNvPr id="9" name="コンテンツ プレースホルダー 8">
            <a:extLst>
              <a:ext uri="{FF2B5EF4-FFF2-40B4-BE49-F238E27FC236}">
                <a16:creationId xmlns:a16="http://schemas.microsoft.com/office/drawing/2014/main" id="{891F18A7-5466-4936-AD47-2B3ADB8049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860" y="1690687"/>
            <a:ext cx="4765285" cy="3416383"/>
          </a:xfrm>
        </p:spPr>
      </p:pic>
      <p:sp>
        <p:nvSpPr>
          <p:cNvPr id="4" name="日付プレースホルダー 3">
            <a:extLst>
              <a:ext uri="{FF2B5EF4-FFF2-40B4-BE49-F238E27FC236}">
                <a16:creationId xmlns:a16="http://schemas.microsoft.com/office/drawing/2014/main" id="{1DEDD11B-97D5-44BA-8A30-3FEEAC1A0A8A}"/>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1240B502-D1A1-4E84-AC4B-423514B1E3B5}"/>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F987D569-741E-4A2E-92A1-7B6C2A61733E}"/>
              </a:ext>
            </a:extLst>
          </p:cNvPr>
          <p:cNvSpPr>
            <a:spLocks noGrp="1"/>
          </p:cNvSpPr>
          <p:nvPr>
            <p:ph type="sldNum" sz="quarter" idx="12"/>
          </p:nvPr>
        </p:nvSpPr>
        <p:spPr/>
        <p:txBody>
          <a:bodyPr/>
          <a:lstStyle/>
          <a:p>
            <a:fld id="{E69D0365-E817-4EF1-9E9A-ACD5F9F23042}" type="slidenum">
              <a:rPr kumimoji="1" lang="ja-JP" altLang="en-US" smtClean="0"/>
              <a:t>23</a:t>
            </a:fld>
            <a:endParaRPr kumimoji="1" lang="ja-JP" altLang="en-US"/>
          </a:p>
        </p:txBody>
      </p:sp>
      <p:pic>
        <p:nvPicPr>
          <p:cNvPr id="13" name="図 12">
            <a:extLst>
              <a:ext uri="{FF2B5EF4-FFF2-40B4-BE49-F238E27FC236}">
                <a16:creationId xmlns:a16="http://schemas.microsoft.com/office/drawing/2014/main" id="{96BD4A1F-A4F3-4650-B311-48E3E96A08F2}"/>
              </a:ext>
            </a:extLst>
          </p:cNvPr>
          <p:cNvPicPr>
            <a:picLocks noChangeAspect="1"/>
          </p:cNvPicPr>
          <p:nvPr/>
        </p:nvPicPr>
        <p:blipFill>
          <a:blip r:embed="rId3"/>
          <a:stretch>
            <a:fillRect/>
          </a:stretch>
        </p:blipFill>
        <p:spPr>
          <a:xfrm>
            <a:off x="5722208" y="2735057"/>
            <a:ext cx="5875850" cy="1223167"/>
          </a:xfrm>
          <a:prstGeom prst="rect">
            <a:avLst/>
          </a:prstGeom>
        </p:spPr>
      </p:pic>
      <p:sp>
        <p:nvSpPr>
          <p:cNvPr id="14" name="テキスト ボックス 13">
            <a:extLst>
              <a:ext uri="{FF2B5EF4-FFF2-40B4-BE49-F238E27FC236}">
                <a16:creationId xmlns:a16="http://schemas.microsoft.com/office/drawing/2014/main" id="{398FC201-CFCB-48DE-8C80-BD8AE5ED0D65}"/>
              </a:ext>
            </a:extLst>
          </p:cNvPr>
          <p:cNvSpPr txBox="1"/>
          <p:nvPr/>
        </p:nvSpPr>
        <p:spPr>
          <a:xfrm>
            <a:off x="1152395" y="5404981"/>
            <a:ext cx="3589444" cy="369332"/>
          </a:xfrm>
          <a:prstGeom prst="rect">
            <a:avLst/>
          </a:prstGeom>
          <a:noFill/>
        </p:spPr>
        <p:txBody>
          <a:bodyPr wrap="none" rtlCol="0">
            <a:spAutoFit/>
          </a:bodyPr>
          <a:lstStyle/>
          <a:p>
            <a:r>
              <a:rPr kumimoji="1" lang="en-US" altLang="ja-JP" dirty="0"/>
              <a:t>Full duplication (JAEA proposal)</a:t>
            </a:r>
            <a:endParaRPr kumimoji="1" lang="ja-JP" altLang="en-US" dirty="0"/>
          </a:p>
        </p:txBody>
      </p:sp>
      <p:sp>
        <p:nvSpPr>
          <p:cNvPr id="15" name="テキスト ボックス 14">
            <a:extLst>
              <a:ext uri="{FF2B5EF4-FFF2-40B4-BE49-F238E27FC236}">
                <a16:creationId xmlns:a16="http://schemas.microsoft.com/office/drawing/2014/main" id="{143DDFB1-9EEE-4841-B748-A89F473757B8}"/>
              </a:ext>
            </a:extLst>
          </p:cNvPr>
          <p:cNvSpPr txBox="1"/>
          <p:nvPr/>
        </p:nvSpPr>
        <p:spPr>
          <a:xfrm>
            <a:off x="5931020" y="4401344"/>
            <a:ext cx="5359159" cy="646331"/>
          </a:xfrm>
          <a:prstGeom prst="rect">
            <a:avLst/>
          </a:prstGeom>
          <a:noFill/>
        </p:spPr>
        <p:txBody>
          <a:bodyPr wrap="none" rtlCol="0">
            <a:spAutoFit/>
          </a:bodyPr>
          <a:lstStyle/>
          <a:p>
            <a:r>
              <a:rPr lang="en-US" altLang="ja-JP" dirty="0"/>
              <a:t>Low-</a:t>
            </a:r>
            <a:r>
              <a:rPr lang="en-US" altLang="ja-JP" dirty="0">
                <a:latin typeface="Symbol" panose="05050102010706020507" pitchFamily="18" charset="2"/>
              </a:rPr>
              <a:t>b</a:t>
            </a:r>
            <a:r>
              <a:rPr kumimoji="1" lang="en-US" altLang="ja-JP" dirty="0"/>
              <a:t> duplication + recover by adjacent cavities</a:t>
            </a:r>
          </a:p>
          <a:p>
            <a:r>
              <a:rPr lang="en-US" altLang="ja-JP" dirty="0"/>
              <a:t>(CADS, MYRRHA)</a:t>
            </a:r>
            <a:endParaRPr kumimoji="1" lang="ja-JP" altLang="en-US" dirty="0"/>
          </a:p>
        </p:txBody>
      </p:sp>
    </p:spTree>
    <p:extLst>
      <p:ext uri="{BB962C8B-B14F-4D97-AF65-F5344CB8AC3E}">
        <p14:creationId xmlns:p14="http://schemas.microsoft.com/office/powerpoint/2010/main" val="350013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E8CF58-C8DD-45AE-AF9F-F3968DFD903F}"/>
              </a:ext>
            </a:extLst>
          </p:cNvPr>
          <p:cNvSpPr>
            <a:spLocks noGrp="1"/>
          </p:cNvSpPr>
          <p:nvPr>
            <p:ph type="title"/>
          </p:nvPr>
        </p:nvSpPr>
        <p:spPr/>
        <p:txBody>
          <a:bodyPr/>
          <a:lstStyle/>
          <a:p>
            <a:r>
              <a:rPr kumimoji="1" lang="en-US" altLang="ja-JP" dirty="0"/>
              <a:t>Reactor start up scheme</a:t>
            </a:r>
            <a:endParaRPr kumimoji="1" lang="ja-JP" altLang="en-US" dirty="0"/>
          </a:p>
        </p:txBody>
      </p:sp>
      <p:sp>
        <p:nvSpPr>
          <p:cNvPr id="3" name="コンテンツ プレースホルダー 2">
            <a:extLst>
              <a:ext uri="{FF2B5EF4-FFF2-40B4-BE49-F238E27FC236}">
                <a16:creationId xmlns:a16="http://schemas.microsoft.com/office/drawing/2014/main" id="{F81D84A8-33B1-4849-8FCD-2BEF59CF31AC}"/>
              </a:ext>
            </a:extLst>
          </p:cNvPr>
          <p:cNvSpPr>
            <a:spLocks noGrp="1"/>
          </p:cNvSpPr>
          <p:nvPr>
            <p:ph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191140DD-6677-492E-9C48-BB3C3445198C}"/>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A80C5D45-2BFB-4748-AFF5-025903AB2C45}"/>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BFBAD388-E92E-4F6C-A20A-B40D4FE45DC6}"/>
              </a:ext>
            </a:extLst>
          </p:cNvPr>
          <p:cNvSpPr>
            <a:spLocks noGrp="1"/>
          </p:cNvSpPr>
          <p:nvPr>
            <p:ph type="sldNum" sz="quarter" idx="12"/>
          </p:nvPr>
        </p:nvSpPr>
        <p:spPr/>
        <p:txBody>
          <a:bodyPr/>
          <a:lstStyle/>
          <a:p>
            <a:fld id="{E69D0365-E817-4EF1-9E9A-ACD5F9F23042}" type="slidenum">
              <a:rPr kumimoji="1" lang="ja-JP" altLang="en-US" smtClean="0"/>
              <a:t>24</a:t>
            </a:fld>
            <a:endParaRPr kumimoji="1" lang="ja-JP" altLang="en-US"/>
          </a:p>
        </p:txBody>
      </p:sp>
      <p:pic>
        <p:nvPicPr>
          <p:cNvPr id="7" name="図 6">
            <a:extLst>
              <a:ext uri="{FF2B5EF4-FFF2-40B4-BE49-F238E27FC236}">
                <a16:creationId xmlns:a16="http://schemas.microsoft.com/office/drawing/2014/main" id="{5755B6CD-235A-4700-BB78-0FB9CBF958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87" y="1690688"/>
            <a:ext cx="5893226" cy="4257512"/>
          </a:xfrm>
          <a:prstGeom prst="rect">
            <a:avLst/>
          </a:prstGeom>
          <a:noFill/>
          <a:ln>
            <a:noFill/>
          </a:ln>
        </p:spPr>
      </p:pic>
      <p:pic>
        <p:nvPicPr>
          <p:cNvPr id="8" name="図 7">
            <a:extLst>
              <a:ext uri="{FF2B5EF4-FFF2-40B4-BE49-F238E27FC236}">
                <a16:creationId xmlns:a16="http://schemas.microsoft.com/office/drawing/2014/main" id="{73F20981-4FD3-4F1A-80D2-7E99BDECD296}"/>
              </a:ext>
            </a:extLst>
          </p:cNvPr>
          <p:cNvPicPr>
            <a:picLocks noChangeAspect="1"/>
          </p:cNvPicPr>
          <p:nvPr/>
        </p:nvPicPr>
        <p:blipFill>
          <a:blip r:embed="rId3"/>
          <a:stretch>
            <a:fillRect/>
          </a:stretch>
        </p:blipFill>
        <p:spPr>
          <a:xfrm>
            <a:off x="6775002" y="1250702"/>
            <a:ext cx="4761870" cy="3343970"/>
          </a:xfrm>
          <a:prstGeom prst="rect">
            <a:avLst/>
          </a:prstGeom>
        </p:spPr>
      </p:pic>
      <p:pic>
        <p:nvPicPr>
          <p:cNvPr id="9" name="図 8">
            <a:extLst>
              <a:ext uri="{FF2B5EF4-FFF2-40B4-BE49-F238E27FC236}">
                <a16:creationId xmlns:a16="http://schemas.microsoft.com/office/drawing/2014/main" id="{4B20EF50-0DF0-4219-8494-F56277423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083" y="4608254"/>
            <a:ext cx="1877568" cy="1930832"/>
          </a:xfrm>
          <a:prstGeom prst="rect">
            <a:avLst/>
          </a:prstGeom>
        </p:spPr>
      </p:pic>
      <p:sp>
        <p:nvSpPr>
          <p:cNvPr id="10" name="テキスト ボックス 9">
            <a:extLst>
              <a:ext uri="{FF2B5EF4-FFF2-40B4-BE49-F238E27FC236}">
                <a16:creationId xmlns:a16="http://schemas.microsoft.com/office/drawing/2014/main" id="{DB8DF707-0AEC-4966-B127-B769D846F613}"/>
              </a:ext>
            </a:extLst>
          </p:cNvPr>
          <p:cNvSpPr txBox="1"/>
          <p:nvPr/>
        </p:nvSpPr>
        <p:spPr>
          <a:xfrm>
            <a:off x="7023873" y="976343"/>
            <a:ext cx="2682145" cy="369332"/>
          </a:xfrm>
          <a:prstGeom prst="rect">
            <a:avLst/>
          </a:prstGeom>
          <a:noFill/>
        </p:spPr>
        <p:txBody>
          <a:bodyPr wrap="none" rtlCol="0">
            <a:spAutoFit/>
          </a:bodyPr>
          <a:lstStyle/>
          <a:p>
            <a:r>
              <a:rPr kumimoji="1" lang="en-US" altLang="ja-JP" dirty="0"/>
              <a:t>J-PARC MEBT Chopper</a:t>
            </a:r>
            <a:endParaRPr kumimoji="1" lang="ja-JP" altLang="en-US" dirty="0"/>
          </a:p>
        </p:txBody>
      </p:sp>
      <p:sp>
        <p:nvSpPr>
          <p:cNvPr id="11" name="テキスト ボックス 10">
            <a:extLst>
              <a:ext uri="{FF2B5EF4-FFF2-40B4-BE49-F238E27FC236}">
                <a16:creationId xmlns:a16="http://schemas.microsoft.com/office/drawing/2014/main" id="{C77AE37F-DB58-42D2-87EC-50512CD47044}"/>
              </a:ext>
            </a:extLst>
          </p:cNvPr>
          <p:cNvSpPr txBox="1"/>
          <p:nvPr/>
        </p:nvSpPr>
        <p:spPr>
          <a:xfrm rot="16200000">
            <a:off x="407096" y="3487294"/>
            <a:ext cx="1558440" cy="307777"/>
          </a:xfrm>
          <a:prstGeom prst="rect">
            <a:avLst/>
          </a:prstGeom>
          <a:solidFill>
            <a:schemeClr val="bg1"/>
          </a:solidFill>
        </p:spPr>
        <p:txBody>
          <a:bodyPr wrap="none" rtlCol="0">
            <a:spAutoFit/>
          </a:bodyPr>
          <a:lstStyle/>
          <a:p>
            <a:r>
              <a:rPr lang="en-US" altLang="ja-JP" sz="1400" dirty="0"/>
              <a:t>Beam power (%)</a:t>
            </a:r>
            <a:endParaRPr kumimoji="1" lang="ja-JP" altLang="en-US" sz="1400" dirty="0"/>
          </a:p>
        </p:txBody>
      </p:sp>
      <p:sp>
        <p:nvSpPr>
          <p:cNvPr id="12" name="テキスト ボックス 11">
            <a:extLst>
              <a:ext uri="{FF2B5EF4-FFF2-40B4-BE49-F238E27FC236}">
                <a16:creationId xmlns:a16="http://schemas.microsoft.com/office/drawing/2014/main" id="{78C2914D-2C0E-450F-A58B-474C6322DF5F}"/>
              </a:ext>
            </a:extLst>
          </p:cNvPr>
          <p:cNvSpPr txBox="1"/>
          <p:nvPr/>
        </p:nvSpPr>
        <p:spPr>
          <a:xfrm>
            <a:off x="3653425" y="5573670"/>
            <a:ext cx="841897" cy="307777"/>
          </a:xfrm>
          <a:prstGeom prst="rect">
            <a:avLst/>
          </a:prstGeom>
          <a:solidFill>
            <a:schemeClr val="bg1"/>
          </a:solidFill>
        </p:spPr>
        <p:txBody>
          <a:bodyPr wrap="none" rtlCol="0">
            <a:spAutoFit/>
          </a:bodyPr>
          <a:lstStyle/>
          <a:p>
            <a:r>
              <a:rPr lang="en-US" altLang="ja-JP" sz="1400" dirty="0"/>
              <a:t>time (h)</a:t>
            </a:r>
            <a:endParaRPr kumimoji="1" lang="ja-JP" altLang="en-US" sz="1400" dirty="0"/>
          </a:p>
        </p:txBody>
      </p:sp>
      <p:sp>
        <p:nvSpPr>
          <p:cNvPr id="13" name="テキスト ボックス 12">
            <a:extLst>
              <a:ext uri="{FF2B5EF4-FFF2-40B4-BE49-F238E27FC236}">
                <a16:creationId xmlns:a16="http://schemas.microsoft.com/office/drawing/2014/main" id="{2115B413-BD56-4FD2-8C7F-1950C640E589}"/>
              </a:ext>
            </a:extLst>
          </p:cNvPr>
          <p:cNvSpPr txBox="1"/>
          <p:nvPr/>
        </p:nvSpPr>
        <p:spPr>
          <a:xfrm>
            <a:off x="5482377" y="3916059"/>
            <a:ext cx="1109553" cy="307777"/>
          </a:xfrm>
          <a:prstGeom prst="rect">
            <a:avLst/>
          </a:prstGeom>
          <a:solidFill>
            <a:schemeClr val="bg1"/>
          </a:solidFill>
        </p:spPr>
        <p:txBody>
          <a:bodyPr wrap="square" rtlCol="0">
            <a:spAutoFit/>
          </a:bodyPr>
          <a:lstStyle/>
          <a:p>
            <a:r>
              <a:rPr kumimoji="1" lang="en-US" altLang="ja-JP" sz="1400" dirty="0"/>
              <a:t>CW mode</a:t>
            </a:r>
            <a:endParaRPr kumimoji="1" lang="ja-JP" altLang="en-US" sz="1400" dirty="0"/>
          </a:p>
        </p:txBody>
      </p:sp>
      <p:sp>
        <p:nvSpPr>
          <p:cNvPr id="15" name="正方形/長方形 14">
            <a:extLst>
              <a:ext uri="{FF2B5EF4-FFF2-40B4-BE49-F238E27FC236}">
                <a16:creationId xmlns:a16="http://schemas.microsoft.com/office/drawing/2014/main" id="{AE4D8F3A-9A6C-4006-BAE8-9A634825850D}"/>
              </a:ext>
            </a:extLst>
          </p:cNvPr>
          <p:cNvSpPr/>
          <p:nvPr/>
        </p:nvSpPr>
        <p:spPr>
          <a:xfrm>
            <a:off x="2002670" y="5091830"/>
            <a:ext cx="840738" cy="137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9C7D429-90AA-440F-A87B-7E58D49ECD0F}"/>
              </a:ext>
            </a:extLst>
          </p:cNvPr>
          <p:cNvSpPr txBox="1"/>
          <p:nvPr/>
        </p:nvSpPr>
        <p:spPr>
          <a:xfrm>
            <a:off x="1943418" y="5028812"/>
            <a:ext cx="1109553" cy="276999"/>
          </a:xfrm>
          <a:prstGeom prst="rect">
            <a:avLst/>
          </a:prstGeom>
          <a:noFill/>
        </p:spPr>
        <p:txBody>
          <a:bodyPr wrap="square" rtlCol="0">
            <a:spAutoFit/>
          </a:bodyPr>
          <a:lstStyle/>
          <a:p>
            <a:r>
              <a:rPr lang="en-US" altLang="ja-JP" sz="1200" dirty="0"/>
              <a:t>pulse</a:t>
            </a:r>
            <a:r>
              <a:rPr kumimoji="1" lang="en-US" altLang="ja-JP" sz="1200" dirty="0"/>
              <a:t> mode</a:t>
            </a:r>
            <a:endParaRPr kumimoji="1" lang="ja-JP" altLang="en-US" sz="1200" dirty="0"/>
          </a:p>
        </p:txBody>
      </p:sp>
    </p:spTree>
    <p:extLst>
      <p:ext uri="{BB962C8B-B14F-4D97-AF65-F5344CB8AC3E}">
        <p14:creationId xmlns:p14="http://schemas.microsoft.com/office/powerpoint/2010/main" val="4038759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80D801-41A2-48BA-9667-4384804CC5E6}"/>
              </a:ext>
            </a:extLst>
          </p:cNvPr>
          <p:cNvSpPr>
            <a:spLocks noGrp="1"/>
          </p:cNvSpPr>
          <p:nvPr>
            <p:ph type="title"/>
          </p:nvPr>
        </p:nvSpPr>
        <p:spPr/>
        <p:txBody>
          <a:bodyPr/>
          <a:lstStyle/>
          <a:p>
            <a:r>
              <a:rPr kumimoji="1" lang="en-US" altLang="ja-JP" dirty="0"/>
              <a:t>Cavity prototyping</a:t>
            </a:r>
            <a:endParaRPr kumimoji="1" lang="ja-JP" altLang="en-US" dirty="0"/>
          </a:p>
        </p:txBody>
      </p:sp>
      <p:sp>
        <p:nvSpPr>
          <p:cNvPr id="3" name="コンテンツ プレースホルダー 2">
            <a:extLst>
              <a:ext uri="{FF2B5EF4-FFF2-40B4-BE49-F238E27FC236}">
                <a16:creationId xmlns:a16="http://schemas.microsoft.com/office/drawing/2014/main" id="{4C306991-1B0A-4C1D-9927-2E6148F39F49}"/>
              </a:ext>
            </a:extLst>
          </p:cNvPr>
          <p:cNvSpPr>
            <a:spLocks noGrp="1"/>
          </p:cNvSpPr>
          <p:nvPr>
            <p:ph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17F64D6B-1591-4301-974F-2C0BF0D617B7}"/>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CFFB241F-B1FC-4897-8E05-2D4CE1C734DE}"/>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04DB4FC6-661F-4086-AA0A-1A58BF39C54D}"/>
              </a:ext>
            </a:extLst>
          </p:cNvPr>
          <p:cNvSpPr>
            <a:spLocks noGrp="1"/>
          </p:cNvSpPr>
          <p:nvPr>
            <p:ph type="sldNum" sz="quarter" idx="12"/>
          </p:nvPr>
        </p:nvSpPr>
        <p:spPr/>
        <p:txBody>
          <a:bodyPr/>
          <a:lstStyle/>
          <a:p>
            <a:fld id="{E69D0365-E817-4EF1-9E9A-ACD5F9F23042}" type="slidenum">
              <a:rPr kumimoji="1" lang="ja-JP" altLang="en-US" smtClean="0"/>
              <a:t>25</a:t>
            </a:fld>
            <a:endParaRPr kumimoji="1" lang="ja-JP" altLang="en-US"/>
          </a:p>
        </p:txBody>
      </p:sp>
      <p:sp>
        <p:nvSpPr>
          <p:cNvPr id="10" name="テキスト ボックス 9">
            <a:extLst>
              <a:ext uri="{FF2B5EF4-FFF2-40B4-BE49-F238E27FC236}">
                <a16:creationId xmlns:a16="http://schemas.microsoft.com/office/drawing/2014/main" id="{6CE7654E-053D-4E81-B4D4-1D54BE166E19}"/>
              </a:ext>
            </a:extLst>
          </p:cNvPr>
          <p:cNvSpPr txBox="1"/>
          <p:nvPr/>
        </p:nvSpPr>
        <p:spPr>
          <a:xfrm>
            <a:off x="1187881" y="1561436"/>
            <a:ext cx="4536513" cy="2092881"/>
          </a:xfrm>
          <a:prstGeom prst="rect">
            <a:avLst/>
          </a:prstGeom>
          <a:noFill/>
          <a:ln w="38100">
            <a:solidFill>
              <a:srgbClr val="00B050"/>
            </a:solidFill>
          </a:ln>
        </p:spPr>
        <p:txBody>
          <a:bodyPr wrap="square" rtlCol="0">
            <a:spAutoFit/>
          </a:bodyPr>
          <a:lstStyle/>
          <a:p>
            <a:r>
              <a:rPr kumimoji="1" lang="en-US" altLang="ja-JP" sz="1600" b="1" dirty="0">
                <a:solidFill>
                  <a:srgbClr val="FF0000"/>
                </a:solidFill>
              </a:rPr>
              <a:t>Prototype Spoke Cavity for JAEA-ADS Linac</a:t>
            </a:r>
          </a:p>
          <a:p>
            <a:r>
              <a:rPr kumimoji="1" lang="en-US" altLang="ja-JP" sz="1600" dirty="0"/>
              <a:t> - Frequency :            324 MHz</a:t>
            </a:r>
          </a:p>
          <a:p>
            <a:r>
              <a:rPr kumimoji="1" lang="ja-JP" altLang="en-US" sz="1600" dirty="0"/>
              <a:t> </a:t>
            </a:r>
            <a:r>
              <a:rPr kumimoji="1" lang="en-US" altLang="ja-JP" sz="1600" dirty="0"/>
              <a:t>- Shape :                   Single Spoke</a:t>
            </a:r>
          </a:p>
          <a:p>
            <a:r>
              <a:rPr lang="en-US" altLang="ja-JP" sz="1600" dirty="0"/>
              <a:t> - βg :                        0.188</a:t>
            </a:r>
          </a:p>
          <a:p>
            <a:r>
              <a:rPr kumimoji="1" lang="en-US" altLang="ja-JP" sz="1600" dirty="0"/>
              <a:t> - βopt :                     0.224</a:t>
            </a:r>
          </a:p>
          <a:p>
            <a:r>
              <a:rPr lang="en-US" altLang="ja-JP" sz="1600" dirty="0"/>
              <a:t> - Beam aperture :     40 mm</a:t>
            </a:r>
          </a:p>
          <a:p>
            <a:r>
              <a:rPr kumimoji="1" lang="en-US" altLang="ja-JP" sz="1600" dirty="0"/>
              <a:t> - Cavity length :        300 mm</a:t>
            </a:r>
          </a:p>
          <a:p>
            <a:r>
              <a:rPr kumimoji="1" lang="en-US" altLang="ja-JP" sz="1600" dirty="0"/>
              <a:t> - Cavity diameter :    approx. Φ500 mm</a:t>
            </a:r>
            <a:endParaRPr kumimoji="1" lang="ja-JP" altLang="en-US" sz="1600" dirty="0"/>
          </a:p>
        </p:txBody>
      </p:sp>
      <p:pic>
        <p:nvPicPr>
          <p:cNvPr id="14" name="図 13">
            <a:extLst>
              <a:ext uri="{FF2B5EF4-FFF2-40B4-BE49-F238E27FC236}">
                <a16:creationId xmlns:a16="http://schemas.microsoft.com/office/drawing/2014/main" id="{186975AA-1776-4CE7-9FEB-AF4752BB1245}"/>
              </a:ext>
            </a:extLst>
          </p:cNvPr>
          <p:cNvPicPr>
            <a:picLocks noChangeAspect="1"/>
          </p:cNvPicPr>
          <p:nvPr/>
        </p:nvPicPr>
        <p:blipFill>
          <a:blip r:embed="rId2"/>
          <a:stretch>
            <a:fillRect/>
          </a:stretch>
        </p:blipFill>
        <p:spPr>
          <a:xfrm>
            <a:off x="6003548" y="1106450"/>
            <a:ext cx="4299703" cy="3002851"/>
          </a:xfrm>
          <a:prstGeom prst="rect">
            <a:avLst/>
          </a:prstGeom>
        </p:spPr>
      </p:pic>
      <p:pic>
        <p:nvPicPr>
          <p:cNvPr id="15" name="図 14">
            <a:extLst>
              <a:ext uri="{FF2B5EF4-FFF2-40B4-BE49-F238E27FC236}">
                <a16:creationId xmlns:a16="http://schemas.microsoft.com/office/drawing/2014/main" id="{00A16343-07C4-4A5E-8F44-EA4FC6A81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393" y="4760257"/>
            <a:ext cx="1330086" cy="1270152"/>
          </a:xfrm>
          <a:prstGeom prst="rect">
            <a:avLst/>
          </a:prstGeom>
        </p:spPr>
      </p:pic>
      <p:pic>
        <p:nvPicPr>
          <p:cNvPr id="16" name="図 15">
            <a:extLst>
              <a:ext uri="{FF2B5EF4-FFF2-40B4-BE49-F238E27FC236}">
                <a16:creationId xmlns:a16="http://schemas.microsoft.com/office/drawing/2014/main" id="{8C753716-F809-45A6-8ADF-720DABD69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516" y="4760257"/>
            <a:ext cx="1051160" cy="1307034"/>
          </a:xfrm>
          <a:prstGeom prst="rect">
            <a:avLst/>
          </a:prstGeom>
        </p:spPr>
      </p:pic>
      <p:sp>
        <p:nvSpPr>
          <p:cNvPr id="17" name="テキスト ボックス 16">
            <a:extLst>
              <a:ext uri="{FF2B5EF4-FFF2-40B4-BE49-F238E27FC236}">
                <a16:creationId xmlns:a16="http://schemas.microsoft.com/office/drawing/2014/main" id="{C1CDE6F7-985A-4EE5-A964-45ACB1EBB111}"/>
              </a:ext>
            </a:extLst>
          </p:cNvPr>
          <p:cNvSpPr txBox="1"/>
          <p:nvPr/>
        </p:nvSpPr>
        <p:spPr>
          <a:xfrm>
            <a:off x="2615338" y="4317177"/>
            <a:ext cx="1116338" cy="369332"/>
          </a:xfrm>
          <a:prstGeom prst="rect">
            <a:avLst/>
          </a:prstGeom>
          <a:noFill/>
        </p:spPr>
        <p:txBody>
          <a:bodyPr wrap="square" rtlCol="0">
            <a:spAutoFit/>
          </a:bodyPr>
          <a:lstStyle/>
          <a:p>
            <a:pPr algn="ctr"/>
            <a:r>
              <a:rPr kumimoji="1" lang="en-US" altLang="ja-JP" dirty="0"/>
              <a:t>E-field</a:t>
            </a:r>
            <a:endParaRPr kumimoji="1" lang="ja-JP" altLang="en-US" dirty="0"/>
          </a:p>
        </p:txBody>
      </p:sp>
      <p:sp>
        <p:nvSpPr>
          <p:cNvPr id="18" name="テキスト ボックス 17">
            <a:extLst>
              <a:ext uri="{FF2B5EF4-FFF2-40B4-BE49-F238E27FC236}">
                <a16:creationId xmlns:a16="http://schemas.microsoft.com/office/drawing/2014/main" id="{E5AFE832-D284-4021-AAC3-79EF62880E48}"/>
              </a:ext>
            </a:extLst>
          </p:cNvPr>
          <p:cNvSpPr txBox="1"/>
          <p:nvPr/>
        </p:nvSpPr>
        <p:spPr>
          <a:xfrm>
            <a:off x="4207694" y="4339402"/>
            <a:ext cx="1116338" cy="369332"/>
          </a:xfrm>
          <a:prstGeom prst="rect">
            <a:avLst/>
          </a:prstGeom>
          <a:noFill/>
        </p:spPr>
        <p:txBody>
          <a:bodyPr wrap="square" rtlCol="0">
            <a:spAutoFit/>
          </a:bodyPr>
          <a:lstStyle/>
          <a:p>
            <a:pPr algn="ctr"/>
            <a:r>
              <a:rPr lang="en-US" altLang="ja-JP" dirty="0"/>
              <a:t>H</a:t>
            </a:r>
            <a:r>
              <a:rPr kumimoji="1" lang="en-US" altLang="ja-JP" dirty="0"/>
              <a:t>-field</a:t>
            </a:r>
            <a:endParaRPr kumimoji="1" lang="ja-JP" altLang="en-US" dirty="0"/>
          </a:p>
        </p:txBody>
      </p:sp>
      <p:pic>
        <p:nvPicPr>
          <p:cNvPr id="19" name="図 18">
            <a:extLst>
              <a:ext uri="{FF2B5EF4-FFF2-40B4-BE49-F238E27FC236}">
                <a16:creationId xmlns:a16="http://schemas.microsoft.com/office/drawing/2014/main" id="{C4B169B2-4AE1-4C57-9E72-2DEF4768E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317177"/>
            <a:ext cx="1487606" cy="1813404"/>
          </a:xfrm>
          <a:prstGeom prst="rect">
            <a:avLst/>
          </a:prstGeom>
        </p:spPr>
      </p:pic>
      <p:sp>
        <p:nvSpPr>
          <p:cNvPr id="20" name="テキスト ボックス 19">
            <a:extLst>
              <a:ext uri="{FF2B5EF4-FFF2-40B4-BE49-F238E27FC236}">
                <a16:creationId xmlns:a16="http://schemas.microsoft.com/office/drawing/2014/main" id="{1C9DB2A4-16C3-4477-84A5-44132C493F77}"/>
              </a:ext>
            </a:extLst>
          </p:cNvPr>
          <p:cNvSpPr txBox="1"/>
          <p:nvPr/>
        </p:nvSpPr>
        <p:spPr>
          <a:xfrm>
            <a:off x="6200876" y="4408271"/>
            <a:ext cx="4984867" cy="1631216"/>
          </a:xfrm>
          <a:prstGeom prst="rect">
            <a:avLst/>
          </a:prstGeom>
          <a:solidFill>
            <a:schemeClr val="accent5">
              <a:lumMod val="20000"/>
              <a:lumOff val="80000"/>
            </a:schemeClr>
          </a:solidFill>
          <a:ln w="38100">
            <a:solidFill>
              <a:srgbClr val="0070C0"/>
            </a:solidFill>
          </a:ln>
        </p:spPr>
        <p:txBody>
          <a:bodyPr wrap="square" rtlCol="0">
            <a:spAutoFit/>
          </a:bodyPr>
          <a:lstStyle/>
          <a:p>
            <a:r>
              <a:rPr lang="en-US" altLang="ja-JP" sz="2000" b="1" dirty="0">
                <a:solidFill>
                  <a:srgbClr val="FF0000"/>
                </a:solidFill>
              </a:rPr>
              <a:t>Optimized Cavity Performance</a:t>
            </a:r>
            <a:endParaRPr kumimoji="1" lang="en-US" altLang="ja-JP" sz="2000" b="1" dirty="0">
              <a:solidFill>
                <a:srgbClr val="FF0000"/>
              </a:solidFill>
            </a:endParaRPr>
          </a:p>
          <a:p>
            <a:r>
              <a:rPr kumimoji="1" lang="en-US" altLang="ja-JP" sz="2000" b="1" dirty="0"/>
              <a:t> - G :                          90 Ohm</a:t>
            </a:r>
          </a:p>
          <a:p>
            <a:r>
              <a:rPr kumimoji="1" lang="ja-JP" altLang="en-US" sz="2000" b="1" dirty="0"/>
              <a:t> </a:t>
            </a:r>
            <a:r>
              <a:rPr kumimoji="1" lang="en-US" altLang="ja-JP" sz="2000" b="1" dirty="0"/>
              <a:t>- R/Q :                      240 Ohm</a:t>
            </a:r>
          </a:p>
          <a:p>
            <a:r>
              <a:rPr lang="en-US" altLang="ja-JP" sz="2000" b="1" dirty="0"/>
              <a:t> - </a:t>
            </a:r>
            <a:r>
              <a:rPr lang="en-US" altLang="ja-JP" sz="2000" b="1" dirty="0" err="1"/>
              <a:t>Esp</a:t>
            </a:r>
            <a:r>
              <a:rPr lang="en-US" altLang="ja-JP" sz="2000" b="1" dirty="0"/>
              <a:t>/</a:t>
            </a:r>
            <a:r>
              <a:rPr lang="en-US" altLang="ja-JP" sz="2000" b="1" dirty="0" err="1"/>
              <a:t>Eacc</a:t>
            </a:r>
            <a:r>
              <a:rPr lang="en-US" altLang="ja-JP" sz="2000" b="1" dirty="0"/>
              <a:t> :             3.8</a:t>
            </a:r>
          </a:p>
          <a:p>
            <a:r>
              <a:rPr kumimoji="1" lang="en-US" altLang="ja-JP" sz="2000" b="1" dirty="0"/>
              <a:t> - </a:t>
            </a:r>
            <a:r>
              <a:rPr lang="en-US" altLang="ja-JP" sz="2000" b="1" dirty="0" err="1"/>
              <a:t>Bsp</a:t>
            </a:r>
            <a:r>
              <a:rPr lang="en-US" altLang="ja-JP" sz="2000" b="1" dirty="0"/>
              <a:t>/</a:t>
            </a:r>
            <a:r>
              <a:rPr lang="en-US" altLang="ja-JP" sz="2000" b="1" dirty="0" err="1"/>
              <a:t>Eacc</a:t>
            </a:r>
            <a:r>
              <a:rPr kumimoji="1" lang="en-US" altLang="ja-JP" sz="2000" b="1" dirty="0"/>
              <a:t> :             6.1 </a:t>
            </a:r>
            <a:r>
              <a:rPr kumimoji="1" lang="en-US" altLang="ja-JP" sz="2000" b="1" dirty="0" err="1"/>
              <a:t>mT</a:t>
            </a:r>
            <a:r>
              <a:rPr kumimoji="1" lang="en-US" altLang="ja-JP" sz="2000" b="1" dirty="0"/>
              <a:t>/(MV/m)</a:t>
            </a:r>
          </a:p>
        </p:txBody>
      </p:sp>
    </p:spTree>
    <p:extLst>
      <p:ext uri="{BB962C8B-B14F-4D97-AF65-F5344CB8AC3E}">
        <p14:creationId xmlns:p14="http://schemas.microsoft.com/office/powerpoint/2010/main" val="1138629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C24AF6-C545-448B-A7CE-702875C25C52}"/>
              </a:ext>
            </a:extLst>
          </p:cNvPr>
          <p:cNvSpPr>
            <a:spLocks noGrp="1"/>
          </p:cNvSpPr>
          <p:nvPr>
            <p:ph type="title"/>
          </p:nvPr>
        </p:nvSpPr>
        <p:spPr/>
        <p:txBody>
          <a:bodyPr/>
          <a:lstStyle/>
          <a:p>
            <a:r>
              <a:rPr kumimoji="1" lang="en-US" altLang="ja-JP" dirty="0"/>
              <a:t>Japan’s</a:t>
            </a:r>
            <a:r>
              <a:rPr kumimoji="1" lang="ja-JP" altLang="en-US" dirty="0"/>
              <a:t> </a:t>
            </a:r>
            <a:r>
              <a:rPr kumimoji="1" lang="en-US" altLang="ja-JP" dirty="0"/>
              <a:t>SRF</a:t>
            </a:r>
            <a:r>
              <a:rPr kumimoji="1" lang="ja-JP" altLang="en-US" dirty="0"/>
              <a:t> </a:t>
            </a:r>
            <a:r>
              <a:rPr kumimoji="1" lang="en-US" altLang="ja-JP" dirty="0"/>
              <a:t>development</a:t>
            </a:r>
            <a:endParaRPr kumimoji="1" lang="ja-JP" altLang="en-US" dirty="0"/>
          </a:p>
        </p:txBody>
      </p:sp>
      <p:pic>
        <p:nvPicPr>
          <p:cNvPr id="5" name="Picture 5">
            <a:extLst>
              <a:ext uri="{FF2B5EF4-FFF2-40B4-BE49-F238E27FC236}">
                <a16:creationId xmlns:a16="http://schemas.microsoft.com/office/drawing/2014/main" id="{605C8074-4913-466D-A408-93BFCC564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0" y="1257029"/>
            <a:ext cx="69215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892FD084-05ED-4F47-A743-12D4F0E8FAE1}"/>
              </a:ext>
            </a:extLst>
          </p:cNvPr>
          <p:cNvSpPr txBox="1"/>
          <p:nvPr/>
        </p:nvSpPr>
        <p:spPr>
          <a:xfrm>
            <a:off x="9201158" y="1067967"/>
            <a:ext cx="2704831" cy="338554"/>
          </a:xfrm>
          <a:prstGeom prst="rect">
            <a:avLst/>
          </a:prstGeom>
          <a:solidFill>
            <a:schemeClr val="bg1"/>
          </a:solidFill>
        </p:spPr>
        <p:txBody>
          <a:bodyPr wrap="square" rtlCol="0">
            <a:spAutoFit/>
          </a:bodyPr>
          <a:lstStyle/>
          <a:p>
            <a:pPr eaLnBrk="0" fontAlgn="base" hangingPunct="0">
              <a:spcBef>
                <a:spcPct val="0"/>
              </a:spcBef>
              <a:spcAft>
                <a:spcPct val="0"/>
              </a:spcAft>
            </a:pPr>
            <a:r>
              <a:rPr lang="en-US" altLang="ja-JP" sz="1600" dirty="0">
                <a:solidFill>
                  <a:srgbClr val="000000"/>
                </a:solidFill>
                <a:latin typeface="Arial" charset="0"/>
                <a:ea typeface="ＭＳ Ｐゴシック" charset="-128"/>
              </a:rPr>
              <a:t>KEK 1.3GHz</a:t>
            </a:r>
            <a:r>
              <a:rPr lang="ja-JP" altLang="en-US" sz="1600" dirty="0">
                <a:solidFill>
                  <a:srgbClr val="000000"/>
                </a:solidFill>
                <a:latin typeface="Arial" charset="0"/>
                <a:ea typeface="ＭＳ Ｐゴシック" charset="-128"/>
              </a:rPr>
              <a:t> </a:t>
            </a:r>
            <a:r>
              <a:rPr lang="en-US" altLang="ja-JP" sz="1600" dirty="0">
                <a:solidFill>
                  <a:srgbClr val="000000"/>
                </a:solidFill>
                <a:latin typeface="Arial" charset="0"/>
                <a:ea typeface="ＭＳ Ｐゴシック" charset="-128"/>
              </a:rPr>
              <a:t>for ILC </a:t>
            </a:r>
            <a:endParaRPr lang="ja-JP" altLang="en-US" sz="1600" dirty="0">
              <a:solidFill>
                <a:srgbClr val="000000"/>
              </a:solidFill>
              <a:latin typeface="Arial" charset="0"/>
              <a:ea typeface="ＭＳ Ｐゴシック" charset="-128"/>
            </a:endParaRPr>
          </a:p>
        </p:txBody>
      </p:sp>
      <p:sp>
        <p:nvSpPr>
          <p:cNvPr id="8" name="正方形/長方形 7">
            <a:extLst>
              <a:ext uri="{FF2B5EF4-FFF2-40B4-BE49-F238E27FC236}">
                <a16:creationId xmlns:a16="http://schemas.microsoft.com/office/drawing/2014/main" id="{AF8A951B-5E5D-46DB-A922-3E38C812BC98}"/>
              </a:ext>
            </a:extLst>
          </p:cNvPr>
          <p:cNvSpPr/>
          <p:nvPr/>
        </p:nvSpPr>
        <p:spPr>
          <a:xfrm>
            <a:off x="220013" y="3662192"/>
            <a:ext cx="4531494" cy="27316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a:solidFill>
                <a:srgbClr val="FFFFFF"/>
              </a:solidFill>
              <a:latin typeface="Arial"/>
              <a:ea typeface="ＭＳ Ｐゴシック"/>
            </a:endParaRPr>
          </a:p>
        </p:txBody>
      </p:sp>
      <p:sp>
        <p:nvSpPr>
          <p:cNvPr id="14" name="テキスト ボックス 13">
            <a:extLst>
              <a:ext uri="{FF2B5EF4-FFF2-40B4-BE49-F238E27FC236}">
                <a16:creationId xmlns:a16="http://schemas.microsoft.com/office/drawing/2014/main" id="{61217597-693F-4EAE-A54E-2B3C40712A4C}"/>
              </a:ext>
            </a:extLst>
          </p:cNvPr>
          <p:cNvSpPr txBox="1"/>
          <p:nvPr/>
        </p:nvSpPr>
        <p:spPr>
          <a:xfrm>
            <a:off x="5813702" y="6162974"/>
            <a:ext cx="4621096" cy="461665"/>
          </a:xfrm>
          <a:prstGeom prst="rect">
            <a:avLst/>
          </a:prstGeom>
          <a:solidFill>
            <a:schemeClr val="bg1"/>
          </a:solidFill>
        </p:spPr>
        <p:txBody>
          <a:bodyPr wrap="square" rtlCol="0">
            <a:spAutoFit/>
          </a:bodyPr>
          <a:lstStyle/>
          <a:p>
            <a:pPr eaLnBrk="0" fontAlgn="base" hangingPunct="0">
              <a:spcBef>
                <a:spcPct val="0"/>
              </a:spcBef>
              <a:spcAft>
                <a:spcPct val="0"/>
              </a:spcAft>
            </a:pPr>
            <a:r>
              <a:rPr lang="en-US" altLang="en-US" sz="1200" dirty="0">
                <a:solidFill>
                  <a:srgbClr val="000000"/>
                </a:solidFill>
                <a:latin typeface="Arial" charset="0"/>
                <a:ea typeface="ＭＳ Ｐゴシック" charset="-128"/>
              </a:rPr>
              <a:t>H. </a:t>
            </a:r>
            <a:r>
              <a:rPr lang="en-US" altLang="en-US" sz="1200" dirty="0" err="1">
                <a:solidFill>
                  <a:srgbClr val="000000"/>
                </a:solidFill>
                <a:latin typeface="Arial" charset="0"/>
                <a:ea typeface="ＭＳ Ｐゴシック" charset="-128"/>
              </a:rPr>
              <a:t>Padamsee</a:t>
            </a:r>
            <a:r>
              <a:rPr lang="en-US" altLang="en-US" sz="1200" dirty="0">
                <a:solidFill>
                  <a:srgbClr val="000000"/>
                </a:solidFill>
                <a:latin typeface="Arial" charset="0"/>
                <a:ea typeface="ＭＳ Ｐゴシック" charset="-128"/>
              </a:rPr>
              <a:t>, Lectures given at the CAS  course, 2013</a:t>
            </a:r>
          </a:p>
          <a:p>
            <a:pPr eaLnBrk="0" fontAlgn="base" hangingPunct="0">
              <a:spcBef>
                <a:spcPct val="0"/>
              </a:spcBef>
              <a:spcAft>
                <a:spcPct val="0"/>
              </a:spcAft>
            </a:pPr>
            <a:endParaRPr lang="en-US" altLang="ja-JP" sz="1200" dirty="0">
              <a:solidFill>
                <a:srgbClr val="000000"/>
              </a:solidFill>
              <a:latin typeface="Arial" charset="0"/>
              <a:ea typeface="ＭＳ Ｐゴシック" charset="-128"/>
            </a:endParaRPr>
          </a:p>
        </p:txBody>
      </p:sp>
      <p:sp>
        <p:nvSpPr>
          <p:cNvPr id="12" name="テキスト ボックス 11">
            <a:extLst>
              <a:ext uri="{FF2B5EF4-FFF2-40B4-BE49-F238E27FC236}">
                <a16:creationId xmlns:a16="http://schemas.microsoft.com/office/drawing/2014/main" id="{4B5F83EB-E1C2-4E01-AB3B-A47F4561A5E5}"/>
              </a:ext>
            </a:extLst>
          </p:cNvPr>
          <p:cNvSpPr txBox="1"/>
          <p:nvPr/>
        </p:nvSpPr>
        <p:spPr>
          <a:xfrm>
            <a:off x="5574176" y="3447772"/>
            <a:ext cx="3895502" cy="830997"/>
          </a:xfrm>
          <a:prstGeom prst="rect">
            <a:avLst/>
          </a:prstGeom>
          <a:solidFill>
            <a:schemeClr val="bg1"/>
          </a:solidFill>
          <a:ln w="38100">
            <a:solidFill>
              <a:srgbClr val="FF0000"/>
            </a:solidFill>
          </a:ln>
        </p:spPr>
        <p:txBody>
          <a:bodyPr wrap="square" rtlCol="0">
            <a:spAutoFit/>
          </a:bodyPr>
          <a:lstStyle/>
          <a:p>
            <a:pPr eaLnBrk="0" fontAlgn="base" hangingPunct="0">
              <a:spcBef>
                <a:spcPct val="0"/>
              </a:spcBef>
              <a:spcAft>
                <a:spcPct val="0"/>
              </a:spcAft>
            </a:pPr>
            <a:r>
              <a:rPr lang="en-US" altLang="ja-JP" sz="2400" dirty="0">
                <a:solidFill>
                  <a:srgbClr val="FF0000"/>
                </a:solidFill>
                <a:latin typeface="Arial" charset="0"/>
                <a:ea typeface="ＭＳ Ｐゴシック" charset="-128"/>
              </a:rPr>
              <a:t>No completed Spoke cavity in Japan</a:t>
            </a:r>
          </a:p>
        </p:txBody>
      </p:sp>
      <p:sp>
        <p:nvSpPr>
          <p:cNvPr id="28" name="スライド番号プレースホルダー 27">
            <a:extLst>
              <a:ext uri="{FF2B5EF4-FFF2-40B4-BE49-F238E27FC236}">
                <a16:creationId xmlns:a16="http://schemas.microsoft.com/office/drawing/2014/main" id="{B253BCB6-F5AF-428E-A0A2-C4B0F523F627}"/>
              </a:ext>
            </a:extLst>
          </p:cNvPr>
          <p:cNvSpPr>
            <a:spLocks noGrp="1"/>
          </p:cNvSpPr>
          <p:nvPr>
            <p:ph type="sldNum" sz="quarter" idx="12"/>
          </p:nvPr>
        </p:nvSpPr>
        <p:spPr/>
        <p:txBody>
          <a:bodyPr/>
          <a:lstStyle/>
          <a:p>
            <a:pPr fontAlgn="base">
              <a:spcBef>
                <a:spcPct val="0"/>
              </a:spcBef>
              <a:spcAft>
                <a:spcPct val="0"/>
              </a:spcAft>
              <a:defRPr/>
            </a:pPr>
            <a:fld id="{E7FF5D50-FF30-104A-B0A9-9961CC0689F1}" type="slidenum">
              <a:rPr lang="en-US" altLang="ja-JP" smtClean="0">
                <a:solidFill>
                  <a:srgbClr val="000000"/>
                </a:solidFill>
                <a:latin typeface="Arial" charset="0"/>
                <a:ea typeface="ＭＳ Ｐゴシック" charset="-128"/>
              </a:rPr>
              <a:pPr fontAlgn="base">
                <a:spcBef>
                  <a:spcPct val="0"/>
                </a:spcBef>
                <a:spcAft>
                  <a:spcPct val="0"/>
                </a:spcAft>
                <a:defRPr/>
              </a:pPr>
              <a:t>26</a:t>
            </a:fld>
            <a:endParaRPr lang="en-US" altLang="ja-JP" dirty="0">
              <a:solidFill>
                <a:srgbClr val="000000"/>
              </a:solidFill>
              <a:latin typeface="Arial" charset="0"/>
              <a:ea typeface="ＭＳ Ｐゴシック" charset="-128"/>
            </a:endParaRPr>
          </a:p>
        </p:txBody>
      </p:sp>
      <p:sp>
        <p:nvSpPr>
          <p:cNvPr id="11" name="日付プレースホルダー 10">
            <a:extLst>
              <a:ext uri="{FF2B5EF4-FFF2-40B4-BE49-F238E27FC236}">
                <a16:creationId xmlns:a16="http://schemas.microsoft.com/office/drawing/2014/main" id="{49C205FF-9103-45EE-9AE3-2414C5FB0D0E}"/>
              </a:ext>
            </a:extLst>
          </p:cNvPr>
          <p:cNvSpPr>
            <a:spLocks noGrp="1"/>
          </p:cNvSpPr>
          <p:nvPr>
            <p:ph type="dt" sz="half" idx="10"/>
          </p:nvPr>
        </p:nvSpPr>
        <p:spPr/>
        <p:txBody>
          <a:bodyPr/>
          <a:lstStyle/>
          <a:p>
            <a:pPr>
              <a:defRPr/>
            </a:pPr>
            <a:r>
              <a:rPr lang="en-US" altLang="ja-JP"/>
              <a:t>2019/9/26</a:t>
            </a:r>
          </a:p>
        </p:txBody>
      </p:sp>
      <p:sp>
        <p:nvSpPr>
          <p:cNvPr id="23" name="フッター プレースホルダー 22">
            <a:extLst>
              <a:ext uri="{FF2B5EF4-FFF2-40B4-BE49-F238E27FC236}">
                <a16:creationId xmlns:a16="http://schemas.microsoft.com/office/drawing/2014/main" id="{E9A4F9E9-3520-4E76-8D61-1C4F6BFAECBA}"/>
              </a:ext>
            </a:extLst>
          </p:cNvPr>
          <p:cNvSpPr>
            <a:spLocks noGrp="1"/>
          </p:cNvSpPr>
          <p:nvPr>
            <p:ph type="ftr" sz="quarter" idx="11"/>
          </p:nvPr>
        </p:nvSpPr>
        <p:spPr/>
        <p:txBody>
          <a:bodyPr/>
          <a:lstStyle/>
          <a:p>
            <a:pPr>
              <a:defRPr/>
            </a:pPr>
            <a:r>
              <a:rPr lang="en-US" altLang="ja-JP"/>
              <a:t>Y.Kondo, SLHiPP09, Lanzhou, China</a:t>
            </a:r>
            <a:endParaRPr lang="en-US" altLang="ja-JP" dirty="0"/>
          </a:p>
        </p:txBody>
      </p:sp>
      <p:pic>
        <p:nvPicPr>
          <p:cNvPr id="26" name="コンテンツ プレースホルダー 25">
            <a:extLst>
              <a:ext uri="{FF2B5EF4-FFF2-40B4-BE49-F238E27FC236}">
                <a16:creationId xmlns:a16="http://schemas.microsoft.com/office/drawing/2014/main" id="{B61BB493-4882-4977-A9BB-08E3091DCD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8524" y="4494474"/>
            <a:ext cx="1145470" cy="1650826"/>
          </a:xfrm>
        </p:spPr>
      </p:pic>
      <p:pic>
        <p:nvPicPr>
          <p:cNvPr id="29" name="図 28">
            <a:extLst>
              <a:ext uri="{FF2B5EF4-FFF2-40B4-BE49-F238E27FC236}">
                <a16:creationId xmlns:a16="http://schemas.microsoft.com/office/drawing/2014/main" id="{26B8F498-F80E-4156-B418-0EAC0994C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40" y="4214082"/>
            <a:ext cx="1413387" cy="2179724"/>
          </a:xfrm>
          <a:prstGeom prst="rect">
            <a:avLst/>
          </a:prstGeom>
        </p:spPr>
      </p:pic>
      <p:sp>
        <p:nvSpPr>
          <p:cNvPr id="30" name="テキスト ボックス 29">
            <a:extLst>
              <a:ext uri="{FF2B5EF4-FFF2-40B4-BE49-F238E27FC236}">
                <a16:creationId xmlns:a16="http://schemas.microsoft.com/office/drawing/2014/main" id="{BF30FC33-81E5-4E94-BD91-76323B8EF344}"/>
              </a:ext>
            </a:extLst>
          </p:cNvPr>
          <p:cNvSpPr txBox="1"/>
          <p:nvPr/>
        </p:nvSpPr>
        <p:spPr>
          <a:xfrm>
            <a:off x="220012" y="3662193"/>
            <a:ext cx="1154483" cy="584775"/>
          </a:xfrm>
          <a:prstGeom prst="rect">
            <a:avLst/>
          </a:prstGeom>
          <a:noFill/>
        </p:spPr>
        <p:txBody>
          <a:bodyPr wrap="none" rtlCol="0">
            <a:spAutoFit/>
          </a:bodyPr>
          <a:lstStyle/>
          <a:p>
            <a:r>
              <a:rPr kumimoji="1" lang="en-US" altLang="ja-JP" sz="1600" dirty="0"/>
              <a:t>JAERI</a:t>
            </a:r>
          </a:p>
          <a:p>
            <a:r>
              <a:rPr lang="en-US" altLang="ja-JP" sz="1600" dirty="0"/>
              <a:t>QWR (‘93)</a:t>
            </a:r>
            <a:endParaRPr kumimoji="1" lang="ja-JP" altLang="en-US" sz="1600" dirty="0"/>
          </a:p>
        </p:txBody>
      </p:sp>
      <p:sp>
        <p:nvSpPr>
          <p:cNvPr id="31" name="テキスト ボックス 30">
            <a:extLst>
              <a:ext uri="{FF2B5EF4-FFF2-40B4-BE49-F238E27FC236}">
                <a16:creationId xmlns:a16="http://schemas.microsoft.com/office/drawing/2014/main" id="{F42BAF59-BB9D-499B-A82A-23AF5E58A820}"/>
              </a:ext>
            </a:extLst>
          </p:cNvPr>
          <p:cNvSpPr txBox="1"/>
          <p:nvPr/>
        </p:nvSpPr>
        <p:spPr>
          <a:xfrm>
            <a:off x="1428219" y="3662192"/>
            <a:ext cx="1154483" cy="584775"/>
          </a:xfrm>
          <a:prstGeom prst="rect">
            <a:avLst/>
          </a:prstGeom>
          <a:noFill/>
        </p:spPr>
        <p:txBody>
          <a:bodyPr wrap="none" rtlCol="0">
            <a:spAutoFit/>
          </a:bodyPr>
          <a:lstStyle/>
          <a:p>
            <a:r>
              <a:rPr lang="en-US" altLang="ja-JP" sz="1600" dirty="0"/>
              <a:t>RIKEN</a:t>
            </a:r>
            <a:endParaRPr kumimoji="1" lang="en-US" altLang="ja-JP" sz="1600" dirty="0"/>
          </a:p>
          <a:p>
            <a:r>
              <a:rPr lang="en-US" altLang="ja-JP" sz="1600" dirty="0"/>
              <a:t>QWR (‘16)</a:t>
            </a:r>
            <a:endParaRPr kumimoji="1" lang="ja-JP" altLang="en-US" sz="1600" dirty="0"/>
          </a:p>
        </p:txBody>
      </p:sp>
      <p:pic>
        <p:nvPicPr>
          <p:cNvPr id="33" name="図 32">
            <a:extLst>
              <a:ext uri="{FF2B5EF4-FFF2-40B4-BE49-F238E27FC236}">
                <a16:creationId xmlns:a16="http://schemas.microsoft.com/office/drawing/2014/main" id="{27CB195E-5FC5-4CF6-8276-2080748FD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0083" y="1503372"/>
            <a:ext cx="2249429" cy="515113"/>
          </a:xfrm>
          <a:prstGeom prst="rect">
            <a:avLst/>
          </a:prstGeom>
        </p:spPr>
      </p:pic>
      <p:pic>
        <p:nvPicPr>
          <p:cNvPr id="34" name="図 33">
            <a:extLst>
              <a:ext uri="{FF2B5EF4-FFF2-40B4-BE49-F238E27FC236}">
                <a16:creationId xmlns:a16="http://schemas.microsoft.com/office/drawing/2014/main" id="{CE636581-F90B-4D9E-9275-64C46542385A}"/>
              </a:ext>
            </a:extLst>
          </p:cNvPr>
          <p:cNvPicPr>
            <a:picLocks noChangeAspect="1"/>
          </p:cNvPicPr>
          <p:nvPr/>
        </p:nvPicPr>
        <p:blipFill rotWithShape="1">
          <a:blip r:embed="rId6"/>
          <a:srcRect b="28704"/>
          <a:stretch/>
        </p:blipFill>
        <p:spPr>
          <a:xfrm>
            <a:off x="9257192" y="2429930"/>
            <a:ext cx="2128512" cy="830998"/>
          </a:xfrm>
          <a:prstGeom prst="rect">
            <a:avLst/>
          </a:prstGeom>
        </p:spPr>
      </p:pic>
      <p:sp>
        <p:nvSpPr>
          <p:cNvPr id="35" name="テキスト ボックス 34">
            <a:extLst>
              <a:ext uri="{FF2B5EF4-FFF2-40B4-BE49-F238E27FC236}">
                <a16:creationId xmlns:a16="http://schemas.microsoft.com/office/drawing/2014/main" id="{FE18C24D-8FCC-4AB0-B40E-A4EA8A5026BF}"/>
              </a:ext>
            </a:extLst>
          </p:cNvPr>
          <p:cNvSpPr txBox="1"/>
          <p:nvPr/>
        </p:nvSpPr>
        <p:spPr>
          <a:xfrm>
            <a:off x="9201159" y="2053686"/>
            <a:ext cx="2516942" cy="369332"/>
          </a:xfrm>
          <a:prstGeom prst="rect">
            <a:avLst/>
          </a:prstGeom>
          <a:solidFill>
            <a:schemeClr val="bg1"/>
          </a:solidFill>
        </p:spPr>
        <p:txBody>
          <a:bodyPr wrap="square" rtlCol="0">
            <a:spAutoFit/>
          </a:bodyPr>
          <a:lstStyle/>
          <a:p>
            <a:pPr eaLnBrk="0" fontAlgn="base" hangingPunct="0">
              <a:spcBef>
                <a:spcPct val="0"/>
              </a:spcBef>
              <a:spcAft>
                <a:spcPct val="0"/>
              </a:spcAft>
            </a:pPr>
            <a:r>
              <a:rPr lang="en-US" altLang="ja-JP" dirty="0">
                <a:solidFill>
                  <a:srgbClr val="000000"/>
                </a:solidFill>
                <a:latin typeface="Arial" charset="0"/>
                <a:ea typeface="ＭＳ Ｐゴシック" charset="-128"/>
              </a:rPr>
              <a:t>JAERI </a:t>
            </a:r>
            <a:r>
              <a:rPr lang="en-US" altLang="ja-JP" sz="1600" dirty="0">
                <a:solidFill>
                  <a:srgbClr val="000000"/>
                </a:solidFill>
                <a:latin typeface="Arial" charset="0"/>
                <a:ea typeface="ＭＳ Ｐゴシック" charset="-128"/>
              </a:rPr>
              <a:t>600MHz</a:t>
            </a:r>
            <a:r>
              <a:rPr lang="en-US" altLang="ja-JP" dirty="0">
                <a:solidFill>
                  <a:srgbClr val="000000"/>
                </a:solidFill>
                <a:latin typeface="Arial" charset="0"/>
                <a:ea typeface="ＭＳ Ｐゴシック" charset="-128"/>
              </a:rPr>
              <a:t> for ADS</a:t>
            </a:r>
            <a:endParaRPr lang="ja-JP" altLang="en-US" dirty="0">
              <a:solidFill>
                <a:srgbClr val="000000"/>
              </a:solidFill>
              <a:latin typeface="Arial" charset="0"/>
              <a:ea typeface="ＭＳ Ｐゴシック" charset="-128"/>
            </a:endParaRPr>
          </a:p>
        </p:txBody>
      </p:sp>
      <p:sp>
        <p:nvSpPr>
          <p:cNvPr id="6" name="正方形/長方形 5">
            <a:extLst>
              <a:ext uri="{FF2B5EF4-FFF2-40B4-BE49-F238E27FC236}">
                <a16:creationId xmlns:a16="http://schemas.microsoft.com/office/drawing/2014/main" id="{E5D05D77-376A-4D51-A666-0E6854F7026F}"/>
              </a:ext>
            </a:extLst>
          </p:cNvPr>
          <p:cNvSpPr/>
          <p:nvPr/>
        </p:nvSpPr>
        <p:spPr>
          <a:xfrm>
            <a:off x="6231700" y="1067967"/>
            <a:ext cx="5486400" cy="22639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ja-JP" altLang="en-US">
              <a:solidFill>
                <a:srgbClr val="FFFFFF"/>
              </a:solidFill>
              <a:latin typeface="Arial"/>
              <a:ea typeface="ＭＳ Ｐゴシック"/>
            </a:endParaRPr>
          </a:p>
        </p:txBody>
      </p:sp>
    </p:spTree>
    <p:extLst>
      <p:ext uri="{BB962C8B-B14F-4D97-AF65-F5344CB8AC3E}">
        <p14:creationId xmlns:p14="http://schemas.microsoft.com/office/powerpoint/2010/main" val="3609167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36D5C7-640D-4662-896B-100E53F58E5A}"/>
              </a:ext>
            </a:extLst>
          </p:cNvPr>
          <p:cNvSpPr>
            <a:spLocks noGrp="1"/>
          </p:cNvSpPr>
          <p:nvPr>
            <p:ph type="title"/>
          </p:nvPr>
        </p:nvSpPr>
        <p:spPr/>
        <p:txBody>
          <a:bodyPr/>
          <a:lstStyle/>
          <a:p>
            <a:r>
              <a:rPr kumimoji="1" lang="en-US" altLang="ja-JP" dirty="0"/>
              <a:t>Summary</a:t>
            </a:r>
            <a:endParaRPr kumimoji="1" lang="ja-JP" altLang="en-US" dirty="0"/>
          </a:p>
        </p:txBody>
      </p:sp>
      <p:sp>
        <p:nvSpPr>
          <p:cNvPr id="3" name="コンテンツ プレースホルダー 2">
            <a:extLst>
              <a:ext uri="{FF2B5EF4-FFF2-40B4-BE49-F238E27FC236}">
                <a16:creationId xmlns:a16="http://schemas.microsoft.com/office/drawing/2014/main" id="{77606AF0-1F5D-406D-B05A-F4CED4E33BCB}"/>
              </a:ext>
            </a:extLst>
          </p:cNvPr>
          <p:cNvSpPr>
            <a:spLocks noGrp="1"/>
          </p:cNvSpPr>
          <p:nvPr>
            <p:ph idx="1"/>
          </p:nvPr>
        </p:nvSpPr>
        <p:spPr/>
        <p:txBody>
          <a:bodyPr/>
          <a:lstStyle/>
          <a:p>
            <a:r>
              <a:rPr kumimoji="1" lang="en-US" altLang="ja-JP" dirty="0"/>
              <a:t>JAEA has been developed ADS in these tree decades.</a:t>
            </a:r>
          </a:p>
          <a:p>
            <a:r>
              <a:rPr kumimoji="1" lang="en-US" altLang="ja-JP" dirty="0"/>
              <a:t>This program including superconducting proton linac development.</a:t>
            </a:r>
          </a:p>
          <a:p>
            <a:r>
              <a:rPr lang="en-US" altLang="ja-JP" dirty="0"/>
              <a:t>We are now redesigning the superconducting proton linac to meet modern trend.</a:t>
            </a:r>
          </a:p>
          <a:p>
            <a:pPr lvl="1"/>
            <a:r>
              <a:rPr lang="en-US" altLang="ja-JP" dirty="0"/>
              <a:t>Beam dynamics for low beta SRF</a:t>
            </a:r>
            <a:endParaRPr kumimoji="1" lang="en-US" altLang="ja-JP" dirty="0"/>
          </a:p>
          <a:p>
            <a:pPr lvl="1"/>
            <a:r>
              <a:rPr kumimoji="1" lang="en-US" altLang="ja-JP" dirty="0"/>
              <a:t>Fault tolerance</a:t>
            </a:r>
          </a:p>
          <a:p>
            <a:pPr lvl="1"/>
            <a:r>
              <a:rPr lang="en-US" altLang="ja-JP" dirty="0"/>
              <a:t>Cavity prototyping</a:t>
            </a:r>
            <a:endParaRPr kumimoji="1" lang="en-US" altLang="ja-JP" dirty="0"/>
          </a:p>
          <a:p>
            <a:pPr lvl="1"/>
            <a:endParaRPr kumimoji="1" lang="ja-JP" altLang="en-US" dirty="0"/>
          </a:p>
        </p:txBody>
      </p:sp>
      <p:sp>
        <p:nvSpPr>
          <p:cNvPr id="4" name="日付プレースホルダー 3">
            <a:extLst>
              <a:ext uri="{FF2B5EF4-FFF2-40B4-BE49-F238E27FC236}">
                <a16:creationId xmlns:a16="http://schemas.microsoft.com/office/drawing/2014/main" id="{2E2149AA-6DF6-43F7-AFB2-AAC07AC9DFDA}"/>
              </a:ext>
            </a:extLst>
          </p:cNvPr>
          <p:cNvSpPr>
            <a:spLocks noGrp="1"/>
          </p:cNvSpPr>
          <p:nvPr>
            <p:ph type="dt" sz="half" idx="10"/>
          </p:nvPr>
        </p:nvSpPr>
        <p:spPr/>
        <p:txBody>
          <a:bodyPr/>
          <a:lstStyle/>
          <a:p>
            <a:r>
              <a:rPr kumimoji="1" lang="en-US" altLang="ja-JP"/>
              <a:t>2019/9/26</a:t>
            </a:r>
            <a:endParaRPr kumimoji="1" lang="ja-JP" altLang="en-US"/>
          </a:p>
        </p:txBody>
      </p:sp>
      <p:sp>
        <p:nvSpPr>
          <p:cNvPr id="5" name="フッター プレースホルダー 4">
            <a:extLst>
              <a:ext uri="{FF2B5EF4-FFF2-40B4-BE49-F238E27FC236}">
                <a16:creationId xmlns:a16="http://schemas.microsoft.com/office/drawing/2014/main" id="{55C5AD05-B52F-4F51-9B36-5CFFD2E53A13}"/>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F2C88455-E56D-4B7E-8BAC-C822F7EBB309}"/>
              </a:ext>
            </a:extLst>
          </p:cNvPr>
          <p:cNvSpPr>
            <a:spLocks noGrp="1"/>
          </p:cNvSpPr>
          <p:nvPr>
            <p:ph type="sldNum" sz="quarter" idx="12"/>
          </p:nvPr>
        </p:nvSpPr>
        <p:spPr/>
        <p:txBody>
          <a:bodyPr/>
          <a:lstStyle/>
          <a:p>
            <a:fld id="{E69D0365-E817-4EF1-9E9A-ACD5F9F23042}" type="slidenum">
              <a:rPr kumimoji="1" lang="ja-JP" altLang="en-US" smtClean="0"/>
              <a:t>27</a:t>
            </a:fld>
            <a:endParaRPr kumimoji="1" lang="ja-JP" altLang="en-US"/>
          </a:p>
        </p:txBody>
      </p:sp>
    </p:spTree>
    <p:extLst>
      <p:ext uri="{BB962C8B-B14F-4D97-AF65-F5344CB8AC3E}">
        <p14:creationId xmlns:p14="http://schemas.microsoft.com/office/powerpoint/2010/main" val="944049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グループ化 25">
            <a:extLst>
              <a:ext uri="{FF2B5EF4-FFF2-40B4-BE49-F238E27FC236}">
                <a16:creationId xmlns:a16="http://schemas.microsoft.com/office/drawing/2014/main" id="{B38BF25A-3638-4C74-955B-3501E7904051}"/>
              </a:ext>
            </a:extLst>
          </p:cNvPr>
          <p:cNvGrpSpPr/>
          <p:nvPr/>
        </p:nvGrpSpPr>
        <p:grpSpPr>
          <a:xfrm>
            <a:off x="8260534" y="1576062"/>
            <a:ext cx="3443331" cy="4287837"/>
            <a:chOff x="8377731" y="1485503"/>
            <a:chExt cx="3443331" cy="4287837"/>
          </a:xfrm>
        </p:grpSpPr>
        <p:pic>
          <p:nvPicPr>
            <p:cNvPr id="8" name="図 7">
              <a:extLst>
                <a:ext uri="{FF2B5EF4-FFF2-40B4-BE49-F238E27FC236}">
                  <a16:creationId xmlns:a16="http://schemas.microsoft.com/office/drawing/2014/main" id="{51769A08-BACC-4FA4-890C-896DB8D46C74}"/>
                </a:ext>
              </a:extLst>
            </p:cNvPr>
            <p:cNvPicPr>
              <a:picLocks noChangeAspect="1"/>
            </p:cNvPicPr>
            <p:nvPr/>
          </p:nvPicPr>
          <p:blipFill rotWithShape="1">
            <a:blip r:embed="rId2"/>
            <a:srcRect r="48939"/>
            <a:stretch/>
          </p:blipFill>
          <p:spPr>
            <a:xfrm>
              <a:off x="8377731" y="1485503"/>
              <a:ext cx="3443331" cy="4287837"/>
            </a:xfrm>
            <a:prstGeom prst="rect">
              <a:avLst/>
            </a:prstGeom>
          </p:spPr>
        </p:pic>
        <p:sp>
          <p:nvSpPr>
            <p:cNvPr id="17" name="テキスト ボックス 16">
              <a:extLst>
                <a:ext uri="{FF2B5EF4-FFF2-40B4-BE49-F238E27FC236}">
                  <a16:creationId xmlns:a16="http://schemas.microsoft.com/office/drawing/2014/main" id="{181B17FB-E6BF-4331-9DFC-7190E888EDC6}"/>
                </a:ext>
              </a:extLst>
            </p:cNvPr>
            <p:cNvSpPr txBox="1"/>
            <p:nvPr/>
          </p:nvSpPr>
          <p:spPr>
            <a:xfrm>
              <a:off x="8610600" y="2397187"/>
              <a:ext cx="1563710" cy="276999"/>
            </a:xfrm>
            <a:prstGeom prst="rect">
              <a:avLst/>
            </a:prstGeom>
            <a:solidFill>
              <a:schemeClr val="bg1"/>
            </a:solidFill>
          </p:spPr>
          <p:txBody>
            <a:bodyPr wrap="square" rtlCol="0">
              <a:spAutoFit/>
            </a:bodyPr>
            <a:lstStyle/>
            <a:p>
              <a:pPr algn="ctr"/>
              <a:r>
                <a:rPr kumimoji="1" lang="en-US" altLang="ja-JP" sz="1200" b="1" dirty="0">
                  <a:solidFill>
                    <a:srgbClr val="6C0B6C"/>
                  </a:solidFill>
                </a:rPr>
                <a:t>Recycle</a:t>
              </a:r>
              <a:endParaRPr kumimoji="1" lang="ja-JP" altLang="en-US" sz="1200" b="1" dirty="0">
                <a:solidFill>
                  <a:srgbClr val="6C0B6C"/>
                </a:solidFill>
              </a:endParaRPr>
            </a:p>
          </p:txBody>
        </p:sp>
        <p:sp>
          <p:nvSpPr>
            <p:cNvPr id="19" name="テキスト ボックス 18">
              <a:extLst>
                <a:ext uri="{FF2B5EF4-FFF2-40B4-BE49-F238E27FC236}">
                  <a16:creationId xmlns:a16="http://schemas.microsoft.com/office/drawing/2014/main" id="{D25E9FD8-A323-4838-BAB7-1172FCD63AEC}"/>
                </a:ext>
              </a:extLst>
            </p:cNvPr>
            <p:cNvSpPr txBox="1"/>
            <p:nvPr/>
          </p:nvSpPr>
          <p:spPr>
            <a:xfrm>
              <a:off x="8610600" y="3503799"/>
              <a:ext cx="1563710" cy="307777"/>
            </a:xfrm>
            <a:prstGeom prst="rect">
              <a:avLst/>
            </a:prstGeom>
            <a:solidFill>
              <a:schemeClr val="bg1"/>
            </a:solidFill>
          </p:spPr>
          <p:txBody>
            <a:bodyPr wrap="square" rtlCol="0">
              <a:spAutoFit/>
            </a:bodyPr>
            <a:lstStyle/>
            <a:p>
              <a:pPr algn="ctr"/>
              <a:r>
                <a:rPr lang="en-US" altLang="ja-JP" sz="1400" b="1" dirty="0">
                  <a:solidFill>
                    <a:srgbClr val="F79646"/>
                  </a:solidFill>
                </a:rPr>
                <a:t>ADS P&amp;T</a:t>
              </a:r>
            </a:p>
          </p:txBody>
        </p:sp>
        <p:sp>
          <p:nvSpPr>
            <p:cNvPr id="20" name="テキスト ボックス 19">
              <a:extLst>
                <a:ext uri="{FF2B5EF4-FFF2-40B4-BE49-F238E27FC236}">
                  <a16:creationId xmlns:a16="http://schemas.microsoft.com/office/drawing/2014/main" id="{71B27FD9-3D3E-417F-9BF9-77DE8793BE6C}"/>
                </a:ext>
              </a:extLst>
            </p:cNvPr>
            <p:cNvSpPr txBox="1"/>
            <p:nvPr/>
          </p:nvSpPr>
          <p:spPr>
            <a:xfrm>
              <a:off x="8610599" y="4600413"/>
              <a:ext cx="1640983" cy="400110"/>
            </a:xfrm>
            <a:prstGeom prst="rect">
              <a:avLst/>
            </a:prstGeom>
            <a:solidFill>
              <a:schemeClr val="bg1"/>
            </a:solidFill>
          </p:spPr>
          <p:txBody>
            <a:bodyPr wrap="square" rtlCol="0">
              <a:spAutoFit/>
            </a:bodyPr>
            <a:lstStyle/>
            <a:p>
              <a:pPr algn="ctr"/>
              <a:r>
                <a:rPr lang="en-US" altLang="ja-JP" sz="1000" b="1" dirty="0">
                  <a:solidFill>
                    <a:srgbClr val="B7D283"/>
                  </a:solidFill>
                </a:rPr>
                <a:t>Wait </a:t>
              </a:r>
              <a:r>
                <a:rPr lang="en-US" altLang="ja-JP" sz="1000" b="1" baseline="30000" dirty="0">
                  <a:solidFill>
                    <a:srgbClr val="B7D283"/>
                  </a:solidFill>
                </a:rPr>
                <a:t>90</a:t>
              </a:r>
              <a:r>
                <a:rPr lang="en-US" altLang="ja-JP" sz="1000" b="1" dirty="0">
                  <a:solidFill>
                    <a:srgbClr val="B7D283"/>
                  </a:solidFill>
                </a:rPr>
                <a:t>Sr &amp; </a:t>
              </a:r>
              <a:r>
                <a:rPr lang="en-US" altLang="ja-JP" sz="1000" b="1" baseline="30000" dirty="0">
                  <a:solidFill>
                    <a:srgbClr val="B7D283"/>
                  </a:solidFill>
                </a:rPr>
                <a:t>137</a:t>
              </a:r>
              <a:r>
                <a:rPr lang="en-US" altLang="ja-JP" sz="1000" b="1" dirty="0">
                  <a:solidFill>
                    <a:srgbClr val="B7D283"/>
                  </a:solidFill>
                </a:rPr>
                <a:t>Cs </a:t>
              </a:r>
            </a:p>
            <a:p>
              <a:pPr algn="ctr"/>
              <a:r>
                <a:rPr lang="en-US" altLang="ja-JP" sz="1000" b="1" dirty="0">
                  <a:solidFill>
                    <a:srgbClr val="B7D283"/>
                  </a:solidFill>
                </a:rPr>
                <a:t>decay</a:t>
              </a:r>
            </a:p>
          </p:txBody>
        </p:sp>
        <p:sp>
          <p:nvSpPr>
            <p:cNvPr id="23" name="正方形/長方形 22">
              <a:extLst>
                <a:ext uri="{FF2B5EF4-FFF2-40B4-BE49-F238E27FC236}">
                  <a16:creationId xmlns:a16="http://schemas.microsoft.com/office/drawing/2014/main" id="{4B3E4879-EB02-4C48-9B51-30AA785B3C8D}"/>
                </a:ext>
              </a:extLst>
            </p:cNvPr>
            <p:cNvSpPr/>
            <p:nvPr/>
          </p:nvSpPr>
          <p:spPr>
            <a:xfrm>
              <a:off x="8610599" y="1632929"/>
              <a:ext cx="1112950" cy="315169"/>
            </a:xfrm>
            <a:prstGeom prst="rect">
              <a:avLst/>
            </a:prstGeom>
            <a:solidFill>
              <a:srgbClr val="D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200" b="1" dirty="0">
                  <a:solidFill>
                    <a:srgbClr val="660066"/>
                  </a:solidFill>
                </a:rPr>
                <a:t>Direct disposal</a:t>
              </a:r>
              <a:endParaRPr kumimoji="1" lang="ja-JP" altLang="en-US" b="1" dirty="0">
                <a:solidFill>
                  <a:srgbClr val="660066"/>
                </a:solidFill>
              </a:endParaRPr>
            </a:p>
          </p:txBody>
        </p:sp>
        <p:sp>
          <p:nvSpPr>
            <p:cNvPr id="24" name="正方形/長方形 23">
              <a:extLst>
                <a:ext uri="{FF2B5EF4-FFF2-40B4-BE49-F238E27FC236}">
                  <a16:creationId xmlns:a16="http://schemas.microsoft.com/office/drawing/2014/main" id="{8DB4E3F5-19B4-4A7D-A019-809C46AE59D5}"/>
                </a:ext>
              </a:extLst>
            </p:cNvPr>
            <p:cNvSpPr/>
            <p:nvPr/>
          </p:nvSpPr>
          <p:spPr>
            <a:xfrm>
              <a:off x="8610599" y="2874813"/>
              <a:ext cx="1112950" cy="325551"/>
            </a:xfrm>
            <a:prstGeom prst="rect">
              <a:avLst/>
            </a:prstGeom>
            <a:solidFill>
              <a:srgbClr val="E0D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1200" b="1" dirty="0">
                  <a:solidFill>
                    <a:srgbClr val="660066"/>
                  </a:solidFill>
                </a:rPr>
                <a:t>Current policy</a:t>
              </a:r>
              <a:endParaRPr kumimoji="1" lang="ja-JP" altLang="en-US" b="1" dirty="0">
                <a:solidFill>
                  <a:srgbClr val="660066"/>
                </a:solidFill>
              </a:endParaRPr>
            </a:p>
          </p:txBody>
        </p:sp>
        <p:sp>
          <p:nvSpPr>
            <p:cNvPr id="25" name="正方形/長方形 24">
              <a:extLst>
                <a:ext uri="{FF2B5EF4-FFF2-40B4-BE49-F238E27FC236}">
                  <a16:creationId xmlns:a16="http://schemas.microsoft.com/office/drawing/2014/main" id="{ADEC7345-224D-4452-BA5A-607C079A0FF2}"/>
                </a:ext>
              </a:extLst>
            </p:cNvPr>
            <p:cNvSpPr/>
            <p:nvPr/>
          </p:nvSpPr>
          <p:spPr>
            <a:xfrm>
              <a:off x="8610599" y="4154762"/>
              <a:ext cx="1370528" cy="154401"/>
            </a:xfrm>
            <a:prstGeom prst="rect">
              <a:avLst/>
            </a:prstGeom>
            <a:solidFill>
              <a:srgbClr val="FFD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b="1" dirty="0">
                <a:solidFill>
                  <a:srgbClr val="660066"/>
                </a:solidFill>
              </a:endParaRPr>
            </a:p>
          </p:txBody>
        </p:sp>
      </p:grpSp>
      <p:sp>
        <p:nvSpPr>
          <p:cNvPr id="31" name="吹き出し: 四角形 30">
            <a:extLst>
              <a:ext uri="{FF2B5EF4-FFF2-40B4-BE49-F238E27FC236}">
                <a16:creationId xmlns:a16="http://schemas.microsoft.com/office/drawing/2014/main" id="{1517C8D9-FF7C-4FCD-87AE-2C3EA6E1C0B6}"/>
              </a:ext>
            </a:extLst>
          </p:cNvPr>
          <p:cNvSpPr/>
          <p:nvPr/>
        </p:nvSpPr>
        <p:spPr>
          <a:xfrm>
            <a:off x="4718220" y="3139404"/>
            <a:ext cx="2924415" cy="2526414"/>
          </a:xfrm>
          <a:prstGeom prst="wedgeRectCallout">
            <a:avLst>
              <a:gd name="adj1" fmla="val 90623"/>
              <a:gd name="adj2" fmla="val -51862"/>
            </a:avLst>
          </a:prstGeom>
          <a:noFill/>
          <a:ln w="38100">
            <a:solidFill>
              <a:srgbClr val="CBB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65CC2A95-A17C-4117-A25B-E50635C54858}"/>
              </a:ext>
            </a:extLst>
          </p:cNvPr>
          <p:cNvSpPr>
            <a:spLocks noGrp="1"/>
          </p:cNvSpPr>
          <p:nvPr>
            <p:ph type="title"/>
          </p:nvPr>
        </p:nvSpPr>
        <p:spPr>
          <a:xfrm>
            <a:off x="838200" y="0"/>
            <a:ext cx="10515600" cy="1325563"/>
          </a:xfrm>
        </p:spPr>
        <p:txBody>
          <a:bodyPr/>
          <a:lstStyle/>
          <a:p>
            <a:r>
              <a:rPr kumimoji="1" lang="en-US" altLang="ja-JP" dirty="0"/>
              <a:t>Nuclear waste problem</a:t>
            </a:r>
            <a:endParaRPr kumimoji="1" lang="ja-JP" altLang="en-US" dirty="0"/>
          </a:p>
        </p:txBody>
      </p:sp>
      <p:sp>
        <p:nvSpPr>
          <p:cNvPr id="3" name="コンテンツ プレースホルダー 2">
            <a:extLst>
              <a:ext uri="{FF2B5EF4-FFF2-40B4-BE49-F238E27FC236}">
                <a16:creationId xmlns:a16="http://schemas.microsoft.com/office/drawing/2014/main" id="{E27F3191-5478-41FB-9BD9-BC7B5D70533D}"/>
              </a:ext>
            </a:extLst>
          </p:cNvPr>
          <p:cNvSpPr>
            <a:spLocks noGrp="1"/>
          </p:cNvSpPr>
          <p:nvPr>
            <p:ph idx="1"/>
          </p:nvPr>
        </p:nvSpPr>
        <p:spPr>
          <a:xfrm>
            <a:off x="838200" y="1020111"/>
            <a:ext cx="10515600" cy="4351338"/>
          </a:xfrm>
        </p:spPr>
        <p:txBody>
          <a:bodyPr>
            <a:normAutofit/>
          </a:bodyPr>
          <a:lstStyle/>
          <a:p>
            <a:r>
              <a:rPr kumimoji="1" lang="en-US" altLang="ja-JP" sz="2000" dirty="0"/>
              <a:t>How to dispose nuclear waste is the common issue for all humanity.</a:t>
            </a:r>
          </a:p>
          <a:p>
            <a:r>
              <a:rPr lang="en-US" altLang="ja-JP" sz="2000" dirty="0"/>
              <a:t>Japan’s case</a:t>
            </a:r>
          </a:p>
          <a:p>
            <a:pPr lvl="1"/>
            <a:r>
              <a:rPr kumimoji="1" lang="en-US" altLang="ja-JP" sz="1800" dirty="0"/>
              <a:t>Already exiting 18,000 tons</a:t>
            </a:r>
          </a:p>
          <a:p>
            <a:pPr lvl="1"/>
            <a:r>
              <a:rPr lang="en-US" altLang="ja-JP" sz="1800" dirty="0"/>
              <a:t>If nuclear plant can restart, </a:t>
            </a:r>
            <a:br>
              <a:rPr lang="en-US" altLang="ja-JP" sz="1800" dirty="0"/>
            </a:br>
            <a:r>
              <a:rPr lang="en-US" altLang="ja-JP" sz="1800" dirty="0"/>
              <a:t>1000 tons newly generated (/year/40 plants)</a:t>
            </a:r>
          </a:p>
          <a:p>
            <a:r>
              <a:rPr kumimoji="1" lang="en-US" altLang="ja-JP" sz="2000" dirty="0"/>
              <a:t>If </a:t>
            </a:r>
            <a:r>
              <a:rPr lang="en-US" altLang="ja-JP" sz="2000" dirty="0"/>
              <a:t>Partitioning and Transmutation effectively work..., </a:t>
            </a:r>
            <a:endParaRPr kumimoji="1" lang="ja-JP" altLang="en-US" sz="2000" dirty="0"/>
          </a:p>
        </p:txBody>
      </p:sp>
      <p:sp>
        <p:nvSpPr>
          <p:cNvPr id="4" name="日付プレースホルダー 3">
            <a:extLst>
              <a:ext uri="{FF2B5EF4-FFF2-40B4-BE49-F238E27FC236}">
                <a16:creationId xmlns:a16="http://schemas.microsoft.com/office/drawing/2014/main" id="{88976B1E-DF4E-4CD3-B286-88BB8141B811}"/>
              </a:ext>
            </a:extLst>
          </p:cNvPr>
          <p:cNvSpPr>
            <a:spLocks noGrp="1"/>
          </p:cNvSpPr>
          <p:nvPr>
            <p:ph type="dt" sz="half" idx="10"/>
          </p:nvPr>
        </p:nvSpPr>
        <p:spPr>
          <a:xfrm>
            <a:off x="838200" y="6356350"/>
            <a:ext cx="2743200" cy="365125"/>
          </a:xfrm>
        </p:spPr>
        <p:txBody>
          <a:bodyPr/>
          <a:lstStyle/>
          <a:p>
            <a:r>
              <a:rPr kumimoji="1" lang="en-US" altLang="ja-JP"/>
              <a:t>2019/9/26</a:t>
            </a:r>
            <a:endParaRPr kumimoji="1" lang="ja-JP" altLang="en-US" dirty="0"/>
          </a:p>
        </p:txBody>
      </p:sp>
      <p:sp>
        <p:nvSpPr>
          <p:cNvPr id="5" name="フッター プレースホルダー 4">
            <a:extLst>
              <a:ext uri="{FF2B5EF4-FFF2-40B4-BE49-F238E27FC236}">
                <a16:creationId xmlns:a16="http://schemas.microsoft.com/office/drawing/2014/main" id="{27BFDB36-3B04-4D43-99EB-C1830CDAF5A1}"/>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6" name="スライド番号プレースホルダー 5">
            <a:extLst>
              <a:ext uri="{FF2B5EF4-FFF2-40B4-BE49-F238E27FC236}">
                <a16:creationId xmlns:a16="http://schemas.microsoft.com/office/drawing/2014/main" id="{745A2BB9-81A7-46E1-BB9B-8788A634C2F0}"/>
              </a:ext>
            </a:extLst>
          </p:cNvPr>
          <p:cNvSpPr>
            <a:spLocks noGrp="1"/>
          </p:cNvSpPr>
          <p:nvPr>
            <p:ph type="sldNum" sz="quarter" idx="12"/>
          </p:nvPr>
        </p:nvSpPr>
        <p:spPr/>
        <p:txBody>
          <a:bodyPr/>
          <a:lstStyle/>
          <a:p>
            <a:fld id="{E69D0365-E817-4EF1-9E9A-ACD5F9F23042}" type="slidenum">
              <a:rPr kumimoji="1" lang="ja-JP" altLang="en-US" smtClean="0"/>
              <a:t>3</a:t>
            </a:fld>
            <a:endParaRPr kumimoji="1" lang="ja-JP" altLang="en-US"/>
          </a:p>
        </p:txBody>
      </p:sp>
      <p:grpSp>
        <p:nvGrpSpPr>
          <p:cNvPr id="16" name="グループ化 15">
            <a:extLst>
              <a:ext uri="{FF2B5EF4-FFF2-40B4-BE49-F238E27FC236}">
                <a16:creationId xmlns:a16="http://schemas.microsoft.com/office/drawing/2014/main" id="{F7735DC8-BB92-4956-AEA5-110B0FFE3DD8}"/>
              </a:ext>
            </a:extLst>
          </p:cNvPr>
          <p:cNvGrpSpPr/>
          <p:nvPr/>
        </p:nvGrpSpPr>
        <p:grpSpPr>
          <a:xfrm>
            <a:off x="164261" y="3128147"/>
            <a:ext cx="4385106" cy="3023231"/>
            <a:chOff x="298132" y="3895688"/>
            <a:chExt cx="4385106" cy="3023231"/>
          </a:xfrm>
        </p:grpSpPr>
        <p:pic>
          <p:nvPicPr>
            <p:cNvPr id="9" name="Picture 15">
              <a:extLst>
                <a:ext uri="{FF2B5EF4-FFF2-40B4-BE49-F238E27FC236}">
                  <a16:creationId xmlns:a16="http://schemas.microsoft.com/office/drawing/2014/main" id="{074A62E4-BFFA-4140-84A6-E882DF10459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l="761" t="1131" r="761" b="1131"/>
            <a:stretch>
              <a:fillRect/>
            </a:stretch>
          </p:blipFill>
          <p:spPr bwMode="auto">
            <a:xfrm>
              <a:off x="298132" y="3895688"/>
              <a:ext cx="4385106" cy="293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直線コネクタ 9">
              <a:extLst>
                <a:ext uri="{FF2B5EF4-FFF2-40B4-BE49-F238E27FC236}">
                  <a16:creationId xmlns:a16="http://schemas.microsoft.com/office/drawing/2014/main" id="{AA8A79D7-E9DD-432E-9755-F87DFF0E8D4B}"/>
                </a:ext>
              </a:extLst>
            </p:cNvPr>
            <p:cNvCxnSpPr/>
            <p:nvPr/>
          </p:nvCxnSpPr>
          <p:spPr>
            <a:xfrm>
              <a:off x="3369585" y="4930275"/>
              <a:ext cx="0" cy="1500914"/>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2BC4006C-2CB6-4EAD-B001-61B8B95FDE88}"/>
                </a:ext>
              </a:extLst>
            </p:cNvPr>
            <p:cNvCxnSpPr/>
            <p:nvPr/>
          </p:nvCxnSpPr>
          <p:spPr>
            <a:xfrm>
              <a:off x="1950935" y="4930275"/>
              <a:ext cx="0" cy="15009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54E3A30-4B47-465F-B8E9-C5FACC85F29E}"/>
                </a:ext>
              </a:extLst>
            </p:cNvPr>
            <p:cNvSpPr txBox="1"/>
            <p:nvPr/>
          </p:nvSpPr>
          <p:spPr>
            <a:xfrm>
              <a:off x="2209800" y="6064027"/>
              <a:ext cx="1236236" cy="369332"/>
            </a:xfrm>
            <a:prstGeom prst="rect">
              <a:avLst/>
            </a:prstGeom>
            <a:noFill/>
          </p:spPr>
          <p:txBody>
            <a:bodyPr wrap="none" rtlCol="0">
              <a:spAutoFit/>
            </a:bodyPr>
            <a:lstStyle/>
            <a:p>
              <a:r>
                <a:rPr lang="en-US" altLang="ja-JP" b="1" dirty="0">
                  <a:solidFill>
                    <a:srgbClr val="9FBE5D"/>
                  </a:solidFill>
                </a:rPr>
                <a:t>100,000 y</a:t>
              </a:r>
              <a:endParaRPr kumimoji="1" lang="ja-JP" altLang="en-US" b="1" dirty="0">
                <a:solidFill>
                  <a:srgbClr val="9FBE5D"/>
                </a:solidFill>
              </a:endParaRPr>
            </a:p>
          </p:txBody>
        </p:sp>
        <p:sp>
          <p:nvSpPr>
            <p:cNvPr id="13" name="テキスト ボックス 12">
              <a:extLst>
                <a:ext uri="{FF2B5EF4-FFF2-40B4-BE49-F238E27FC236}">
                  <a16:creationId xmlns:a16="http://schemas.microsoft.com/office/drawing/2014/main" id="{AA124666-1D29-479E-8423-0B2FE88B5D55}"/>
                </a:ext>
              </a:extLst>
            </p:cNvPr>
            <p:cNvSpPr txBox="1"/>
            <p:nvPr/>
          </p:nvSpPr>
          <p:spPr>
            <a:xfrm>
              <a:off x="1190561" y="6057049"/>
              <a:ext cx="772969" cy="369332"/>
            </a:xfrm>
            <a:prstGeom prst="rect">
              <a:avLst/>
            </a:prstGeom>
            <a:noFill/>
          </p:spPr>
          <p:txBody>
            <a:bodyPr wrap="none" rtlCol="0">
              <a:spAutoFit/>
            </a:bodyPr>
            <a:lstStyle/>
            <a:p>
              <a:r>
                <a:rPr lang="en-US" altLang="ja-JP" b="1" dirty="0">
                  <a:solidFill>
                    <a:srgbClr val="C0504D"/>
                  </a:solidFill>
                </a:rPr>
                <a:t>300 y</a:t>
              </a:r>
              <a:endParaRPr kumimoji="1" lang="ja-JP" altLang="en-US" b="1" dirty="0">
                <a:solidFill>
                  <a:srgbClr val="C0504D"/>
                </a:solidFill>
              </a:endParaRPr>
            </a:p>
          </p:txBody>
        </p:sp>
        <p:sp>
          <p:nvSpPr>
            <p:cNvPr id="7" name="テキスト ボックス 6">
              <a:extLst>
                <a:ext uri="{FF2B5EF4-FFF2-40B4-BE49-F238E27FC236}">
                  <a16:creationId xmlns:a16="http://schemas.microsoft.com/office/drawing/2014/main" id="{85A628CE-0F77-42DA-8DC7-2D3D9CE86758}"/>
                </a:ext>
              </a:extLst>
            </p:cNvPr>
            <p:cNvSpPr txBox="1"/>
            <p:nvPr/>
          </p:nvSpPr>
          <p:spPr>
            <a:xfrm>
              <a:off x="3244089" y="4022238"/>
              <a:ext cx="1039810" cy="830997"/>
            </a:xfrm>
            <a:prstGeom prst="rect">
              <a:avLst/>
            </a:prstGeom>
            <a:solidFill>
              <a:srgbClr val="FFFFCC"/>
            </a:solidFill>
            <a:ln>
              <a:solidFill>
                <a:schemeClr val="tx1">
                  <a:lumMod val="50000"/>
                  <a:lumOff val="50000"/>
                </a:schemeClr>
              </a:solidFill>
            </a:ln>
          </p:spPr>
          <p:txBody>
            <a:bodyPr wrap="square" rtlCol="0">
              <a:spAutoFit/>
            </a:bodyPr>
            <a:lstStyle/>
            <a:p>
              <a:r>
                <a:rPr lang="en-US" altLang="ja-JP" sz="1200" dirty="0"/>
                <a:t>Raw waste</a:t>
              </a:r>
            </a:p>
            <a:p>
              <a:r>
                <a:rPr kumimoji="1" lang="en-US" altLang="ja-JP" sz="1200" dirty="0"/>
                <a:t>HLW</a:t>
              </a:r>
            </a:p>
            <a:p>
              <a:r>
                <a:rPr lang="en-US" altLang="ja-JP" sz="1200" dirty="0"/>
                <a:t>After P&amp;T</a:t>
              </a:r>
            </a:p>
            <a:p>
              <a:r>
                <a:rPr kumimoji="1" lang="en-US" altLang="ja-JP" sz="1200" dirty="0"/>
                <a:t>Natural </a:t>
              </a:r>
              <a:r>
                <a:rPr lang="en-US" altLang="ja-JP" sz="1200" dirty="0"/>
                <a:t>U</a:t>
              </a:r>
              <a:endParaRPr kumimoji="1" lang="ja-JP" altLang="en-US" sz="1200" dirty="0"/>
            </a:p>
          </p:txBody>
        </p:sp>
        <p:sp>
          <p:nvSpPr>
            <p:cNvPr id="14" name="テキスト ボックス 13">
              <a:extLst>
                <a:ext uri="{FF2B5EF4-FFF2-40B4-BE49-F238E27FC236}">
                  <a16:creationId xmlns:a16="http://schemas.microsoft.com/office/drawing/2014/main" id="{3CD84464-3FE2-456E-B128-2AC01C526EFA}"/>
                </a:ext>
              </a:extLst>
            </p:cNvPr>
            <p:cNvSpPr txBox="1"/>
            <p:nvPr/>
          </p:nvSpPr>
          <p:spPr>
            <a:xfrm rot="16200000">
              <a:off x="-381591" y="5152996"/>
              <a:ext cx="1707519" cy="276999"/>
            </a:xfrm>
            <a:prstGeom prst="rect">
              <a:avLst/>
            </a:prstGeom>
            <a:solidFill>
              <a:schemeClr val="bg1"/>
            </a:solidFill>
          </p:spPr>
          <p:txBody>
            <a:bodyPr wrap="none" rtlCol="0">
              <a:spAutoFit/>
            </a:bodyPr>
            <a:lstStyle/>
            <a:p>
              <a:r>
                <a:rPr lang="en-US" altLang="ja-JP" sz="1200" dirty="0"/>
                <a:t>Potential t</a:t>
              </a:r>
              <a:r>
                <a:rPr kumimoji="1" lang="en-US" altLang="ja-JP" sz="1200" dirty="0"/>
                <a:t>oxicity (</a:t>
              </a:r>
              <a:r>
                <a:rPr kumimoji="1" lang="en-US" altLang="ja-JP" sz="1200" dirty="0" err="1"/>
                <a:t>Sv</a:t>
              </a:r>
              <a:r>
                <a:rPr kumimoji="1" lang="en-US" altLang="ja-JP" sz="1200" dirty="0"/>
                <a:t>)</a:t>
              </a:r>
              <a:endParaRPr kumimoji="1" lang="ja-JP" altLang="en-US" sz="1200" dirty="0"/>
            </a:p>
          </p:txBody>
        </p:sp>
        <p:sp>
          <p:nvSpPr>
            <p:cNvPr id="15" name="テキスト ボックス 14">
              <a:extLst>
                <a:ext uri="{FF2B5EF4-FFF2-40B4-BE49-F238E27FC236}">
                  <a16:creationId xmlns:a16="http://schemas.microsoft.com/office/drawing/2014/main" id="{93D97259-13C0-4CE3-BE61-DFBB4626171B}"/>
                </a:ext>
              </a:extLst>
            </p:cNvPr>
            <p:cNvSpPr txBox="1"/>
            <p:nvPr/>
          </p:nvSpPr>
          <p:spPr>
            <a:xfrm>
              <a:off x="1858476" y="6641920"/>
              <a:ext cx="1596367" cy="276999"/>
            </a:xfrm>
            <a:prstGeom prst="rect">
              <a:avLst/>
            </a:prstGeom>
            <a:solidFill>
              <a:schemeClr val="bg1"/>
            </a:solidFill>
          </p:spPr>
          <p:txBody>
            <a:bodyPr wrap="square" rtlCol="0">
              <a:spAutoFit/>
            </a:bodyPr>
            <a:lstStyle/>
            <a:p>
              <a:pPr algn="ctr"/>
              <a:r>
                <a:rPr kumimoji="1" lang="en-US" altLang="ja-JP" sz="1200" dirty="0"/>
                <a:t>Year</a:t>
              </a:r>
              <a:endParaRPr kumimoji="1" lang="ja-JP" altLang="en-US" sz="1200" dirty="0"/>
            </a:p>
          </p:txBody>
        </p:sp>
      </p:grpSp>
      <p:pic>
        <p:nvPicPr>
          <p:cNvPr id="28" name="図 27">
            <a:extLst>
              <a:ext uri="{FF2B5EF4-FFF2-40B4-BE49-F238E27FC236}">
                <a16:creationId xmlns:a16="http://schemas.microsoft.com/office/drawing/2014/main" id="{5209DAA6-20D6-4E51-BAB8-760B123FB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596" y="3254697"/>
            <a:ext cx="2823147" cy="2318895"/>
          </a:xfrm>
          <a:prstGeom prst="rect">
            <a:avLst/>
          </a:prstGeom>
        </p:spPr>
      </p:pic>
      <p:sp>
        <p:nvSpPr>
          <p:cNvPr id="29" name="テキスト ボックス 28">
            <a:extLst>
              <a:ext uri="{FF2B5EF4-FFF2-40B4-BE49-F238E27FC236}">
                <a16:creationId xmlns:a16="http://schemas.microsoft.com/office/drawing/2014/main" id="{A454C84D-F64A-4023-B686-D65B19CA47BE}"/>
              </a:ext>
            </a:extLst>
          </p:cNvPr>
          <p:cNvSpPr txBox="1"/>
          <p:nvPr/>
        </p:nvSpPr>
        <p:spPr>
          <a:xfrm>
            <a:off x="1445824" y="6083645"/>
            <a:ext cx="2262158" cy="369332"/>
          </a:xfrm>
          <a:prstGeom prst="rect">
            <a:avLst/>
          </a:prstGeom>
          <a:solidFill>
            <a:srgbClr val="FFFFCC"/>
          </a:solidFill>
          <a:ln w="19050">
            <a:solidFill>
              <a:srgbClr val="C00000"/>
            </a:solidFill>
          </a:ln>
        </p:spPr>
        <p:txBody>
          <a:bodyPr wrap="none" rtlCol="0">
            <a:spAutoFit/>
          </a:bodyPr>
          <a:lstStyle/>
          <a:p>
            <a:r>
              <a:rPr kumimoji="1" lang="en-US" altLang="ja-JP" b="1" dirty="0">
                <a:solidFill>
                  <a:srgbClr val="C00000"/>
                </a:solidFill>
              </a:rPr>
              <a:t>Toxic period </a:t>
            </a:r>
            <a:r>
              <a:rPr lang="en-US" altLang="ja-JP" b="1" dirty="0">
                <a:solidFill>
                  <a:srgbClr val="C00000"/>
                </a:solidFill>
              </a:rPr>
              <a:t>1/300</a:t>
            </a:r>
            <a:endParaRPr kumimoji="1" lang="ja-JP" altLang="en-US" b="1" dirty="0">
              <a:solidFill>
                <a:srgbClr val="C00000"/>
              </a:solidFill>
            </a:endParaRPr>
          </a:p>
        </p:txBody>
      </p:sp>
      <p:sp>
        <p:nvSpPr>
          <p:cNvPr id="30" name="テキスト ボックス 29">
            <a:extLst>
              <a:ext uri="{FF2B5EF4-FFF2-40B4-BE49-F238E27FC236}">
                <a16:creationId xmlns:a16="http://schemas.microsoft.com/office/drawing/2014/main" id="{35F5C30E-0C08-4EA2-A714-337C96E89315}"/>
              </a:ext>
            </a:extLst>
          </p:cNvPr>
          <p:cNvSpPr txBox="1"/>
          <p:nvPr/>
        </p:nvSpPr>
        <p:spPr>
          <a:xfrm>
            <a:off x="4675949" y="5622872"/>
            <a:ext cx="3052439" cy="707886"/>
          </a:xfrm>
          <a:prstGeom prst="rect">
            <a:avLst/>
          </a:prstGeom>
          <a:noFill/>
        </p:spPr>
        <p:txBody>
          <a:bodyPr wrap="none" rtlCol="0">
            <a:spAutoFit/>
          </a:bodyPr>
          <a:lstStyle/>
          <a:p>
            <a:r>
              <a:rPr lang="en-US" altLang="ja-JP" sz="1400" dirty="0"/>
              <a:t>Current plan of geological disposal</a:t>
            </a:r>
          </a:p>
          <a:p>
            <a:r>
              <a:rPr lang="en-US" altLang="ja-JP" sz="1200" dirty="0"/>
              <a:t>https://www.numo.or.jp/</a:t>
            </a:r>
          </a:p>
          <a:p>
            <a:r>
              <a:rPr lang="en-US" altLang="ja-JP" sz="1400" dirty="0"/>
              <a:t>10 km</a:t>
            </a:r>
            <a:r>
              <a:rPr lang="en-US" altLang="ja-JP" sz="1400" baseline="30000" dirty="0"/>
              <a:t>2</a:t>
            </a:r>
            <a:r>
              <a:rPr lang="en-US" altLang="ja-JP" sz="1400" dirty="0"/>
              <a:t> required </a:t>
            </a:r>
            <a:endParaRPr kumimoji="1" lang="ja-JP" altLang="en-US" sz="1400" dirty="0"/>
          </a:p>
        </p:txBody>
      </p:sp>
      <p:sp>
        <p:nvSpPr>
          <p:cNvPr id="32" name="矢印: 右 31">
            <a:extLst>
              <a:ext uri="{FF2B5EF4-FFF2-40B4-BE49-F238E27FC236}">
                <a16:creationId xmlns:a16="http://schemas.microsoft.com/office/drawing/2014/main" id="{21C16AB8-EE99-4C8A-818F-906D3E6C3445}"/>
              </a:ext>
            </a:extLst>
          </p:cNvPr>
          <p:cNvSpPr/>
          <p:nvPr/>
        </p:nvSpPr>
        <p:spPr>
          <a:xfrm>
            <a:off x="7807793" y="4113998"/>
            <a:ext cx="882212" cy="325551"/>
          </a:xfrm>
          <a:prstGeom prst="rightArrow">
            <a:avLst/>
          </a:prstGeom>
          <a:solidFill>
            <a:srgbClr val="FFE7D5"/>
          </a:solidFill>
          <a:ln>
            <a:solidFill>
              <a:srgbClr val="F79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7517DB59-59AF-4F40-8E9B-DA99B511D555}"/>
              </a:ext>
            </a:extLst>
          </p:cNvPr>
          <p:cNvSpPr txBox="1"/>
          <p:nvPr/>
        </p:nvSpPr>
        <p:spPr>
          <a:xfrm>
            <a:off x="5955422" y="4482926"/>
            <a:ext cx="2327881" cy="369332"/>
          </a:xfrm>
          <a:prstGeom prst="rect">
            <a:avLst/>
          </a:prstGeom>
          <a:solidFill>
            <a:srgbClr val="FFE8D5"/>
          </a:solidFill>
          <a:ln w="19050">
            <a:solidFill>
              <a:srgbClr val="F79646"/>
            </a:solidFill>
          </a:ln>
        </p:spPr>
        <p:txBody>
          <a:bodyPr wrap="none" rtlCol="0">
            <a:spAutoFit/>
          </a:bodyPr>
          <a:lstStyle/>
          <a:p>
            <a:r>
              <a:rPr kumimoji="1" lang="en-US" altLang="ja-JP" b="1" dirty="0">
                <a:solidFill>
                  <a:srgbClr val="F79646"/>
                </a:solidFill>
              </a:rPr>
              <a:t>Disposal space 1/3</a:t>
            </a:r>
            <a:endParaRPr kumimoji="1" lang="ja-JP" altLang="en-US" b="1" dirty="0">
              <a:solidFill>
                <a:srgbClr val="F79646"/>
              </a:solidFill>
            </a:endParaRPr>
          </a:p>
        </p:txBody>
      </p:sp>
    </p:spTree>
    <p:extLst>
      <p:ext uri="{BB962C8B-B14F-4D97-AF65-F5344CB8AC3E}">
        <p14:creationId xmlns:p14="http://schemas.microsoft.com/office/powerpoint/2010/main" val="808769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5289B0-D4E4-47AB-AEA9-10A420F34713}"/>
              </a:ext>
            </a:extLst>
          </p:cNvPr>
          <p:cNvSpPr>
            <a:spLocks noGrp="1"/>
          </p:cNvSpPr>
          <p:nvPr>
            <p:ph type="title"/>
          </p:nvPr>
        </p:nvSpPr>
        <p:spPr>
          <a:xfrm>
            <a:off x="838200" y="70142"/>
            <a:ext cx="10515600" cy="818516"/>
          </a:xfrm>
        </p:spPr>
        <p:txBody>
          <a:bodyPr/>
          <a:lstStyle/>
          <a:p>
            <a:r>
              <a:rPr kumimoji="1" lang="en-US" altLang="ja-JP" dirty="0"/>
              <a:t>History of JAEA ADS</a:t>
            </a:r>
            <a:endParaRPr kumimoji="1" lang="ja-JP" altLang="en-US" dirty="0"/>
          </a:p>
        </p:txBody>
      </p:sp>
      <p:sp>
        <p:nvSpPr>
          <p:cNvPr id="3" name="コンテンツ プレースホルダー 2">
            <a:extLst>
              <a:ext uri="{FF2B5EF4-FFF2-40B4-BE49-F238E27FC236}">
                <a16:creationId xmlns:a16="http://schemas.microsoft.com/office/drawing/2014/main" id="{CB2203DE-5CBD-4B9D-8993-24CC2498A5FF}"/>
              </a:ext>
            </a:extLst>
          </p:cNvPr>
          <p:cNvSpPr>
            <a:spLocks noGrp="1"/>
          </p:cNvSpPr>
          <p:nvPr>
            <p:ph idx="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120B636C-1C3E-4AB6-BD46-59ED5EC1A5F8}"/>
              </a:ext>
            </a:extLst>
          </p:cNvPr>
          <p:cNvSpPr>
            <a:spLocks noGrp="1"/>
          </p:cNvSpPr>
          <p:nvPr>
            <p:ph type="sldNum" sz="quarter" idx="12"/>
          </p:nvPr>
        </p:nvSpPr>
        <p:spPr/>
        <p:txBody>
          <a:bodyPr/>
          <a:lstStyle/>
          <a:p>
            <a:fld id="{E69D0365-E817-4EF1-9E9A-ACD5F9F23042}" type="slidenum">
              <a:rPr kumimoji="1" lang="ja-JP" altLang="en-US" smtClean="0"/>
              <a:t>4</a:t>
            </a:fld>
            <a:endParaRPr kumimoji="1" lang="ja-JP" altLang="en-US"/>
          </a:p>
        </p:txBody>
      </p:sp>
      <p:sp>
        <p:nvSpPr>
          <p:cNvPr id="7" name="日付プレースホルダー 6">
            <a:extLst>
              <a:ext uri="{FF2B5EF4-FFF2-40B4-BE49-F238E27FC236}">
                <a16:creationId xmlns:a16="http://schemas.microsoft.com/office/drawing/2014/main" id="{06B4FD3B-E4AE-45B7-AF50-0C0AA9CF6AC5}"/>
              </a:ext>
            </a:extLst>
          </p:cNvPr>
          <p:cNvSpPr>
            <a:spLocks noGrp="1"/>
          </p:cNvSpPr>
          <p:nvPr>
            <p:ph type="dt" sz="half" idx="10"/>
          </p:nvPr>
        </p:nvSpPr>
        <p:spPr/>
        <p:txBody>
          <a:bodyPr/>
          <a:lstStyle/>
          <a:p>
            <a:r>
              <a:rPr kumimoji="1" lang="en-US" altLang="ja-JP"/>
              <a:t>2019/9/26</a:t>
            </a:r>
            <a:endParaRPr kumimoji="1" lang="ja-JP" altLang="en-US"/>
          </a:p>
        </p:txBody>
      </p:sp>
      <p:sp>
        <p:nvSpPr>
          <p:cNvPr id="8" name="フッター プレースホルダー 7">
            <a:extLst>
              <a:ext uri="{FF2B5EF4-FFF2-40B4-BE49-F238E27FC236}">
                <a16:creationId xmlns:a16="http://schemas.microsoft.com/office/drawing/2014/main" id="{6AD850F7-76D4-4636-835D-9EE90F693CA9}"/>
              </a:ext>
            </a:extLst>
          </p:cNvPr>
          <p:cNvSpPr>
            <a:spLocks noGrp="1"/>
          </p:cNvSpPr>
          <p:nvPr>
            <p:ph type="ftr" sz="quarter" idx="11"/>
          </p:nvPr>
        </p:nvSpPr>
        <p:spPr/>
        <p:txBody>
          <a:bodyPr/>
          <a:lstStyle/>
          <a:p>
            <a:r>
              <a:rPr kumimoji="1" lang="en-US" altLang="ja-JP"/>
              <a:t>Y.Kondo, SLHiPP09, Lanzhou, China</a:t>
            </a:r>
            <a:endParaRPr kumimoji="1" lang="ja-JP" altLang="en-US"/>
          </a:p>
        </p:txBody>
      </p:sp>
      <p:grpSp>
        <p:nvGrpSpPr>
          <p:cNvPr id="71" name="グループ化 70">
            <a:extLst>
              <a:ext uri="{FF2B5EF4-FFF2-40B4-BE49-F238E27FC236}">
                <a16:creationId xmlns:a16="http://schemas.microsoft.com/office/drawing/2014/main" id="{19F03CB6-2283-413A-9489-7614671DAF6F}"/>
              </a:ext>
            </a:extLst>
          </p:cNvPr>
          <p:cNvGrpSpPr/>
          <p:nvPr/>
        </p:nvGrpSpPr>
        <p:grpSpPr>
          <a:xfrm>
            <a:off x="2209800" y="791180"/>
            <a:ext cx="7183676" cy="5797510"/>
            <a:chOff x="1196237" y="828758"/>
            <a:chExt cx="7183676" cy="5797510"/>
          </a:xfrm>
        </p:grpSpPr>
        <p:sp>
          <p:nvSpPr>
            <p:cNvPr id="4" name="正方形/長方形 3">
              <a:extLst>
                <a:ext uri="{FF2B5EF4-FFF2-40B4-BE49-F238E27FC236}">
                  <a16:creationId xmlns:a16="http://schemas.microsoft.com/office/drawing/2014/main" id="{81611D53-3DB4-4DFC-BAC0-C0D14EF494D6}"/>
                </a:ext>
              </a:extLst>
            </p:cNvPr>
            <p:cNvSpPr/>
            <p:nvPr/>
          </p:nvSpPr>
          <p:spPr>
            <a:xfrm>
              <a:off x="1196237" y="828758"/>
              <a:ext cx="7183676" cy="5797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5" name="コンテンツ プレースホルダー 25">
              <a:extLst>
                <a:ext uri="{FF2B5EF4-FFF2-40B4-BE49-F238E27FC236}">
                  <a16:creationId xmlns:a16="http://schemas.microsoft.com/office/drawing/2014/main" id="{9F261757-A10C-4BAD-80BE-98F11EB08ED8}"/>
                </a:ext>
              </a:extLst>
            </p:cNvPr>
            <p:cNvGraphicFramePr>
              <a:graphicFrameLocks/>
            </p:cNvGraphicFramePr>
            <p:nvPr>
              <p:extLst>
                <p:ext uri="{D42A27DB-BD31-4B8C-83A1-F6EECF244321}">
                  <p14:modId xmlns:p14="http://schemas.microsoft.com/office/powerpoint/2010/main" val="386309747"/>
                </p:ext>
              </p:extLst>
            </p:nvPr>
          </p:nvGraphicFramePr>
          <p:xfrm>
            <a:off x="1577508" y="1096027"/>
            <a:ext cx="683160" cy="4933215"/>
          </p:xfrm>
          <a:graphic>
            <a:graphicData uri="http://schemas.openxmlformats.org/drawingml/2006/table">
              <a:tbl>
                <a:tblPr firstRow="1" bandRow="1"/>
                <a:tblGrid>
                  <a:gridCol w="683160">
                    <a:extLst>
                      <a:ext uri="{9D8B030D-6E8A-4147-A177-3AD203B41FA5}">
                        <a16:colId xmlns:a16="http://schemas.microsoft.com/office/drawing/2014/main" val="3988956750"/>
                      </a:ext>
                    </a:extLst>
                  </a:gridCol>
                </a:tblGrid>
                <a:tr h="805489">
                  <a:tc>
                    <a:txBody>
                      <a:bodyPr/>
                      <a:lstStyle>
                        <a:lvl1pPr marL="0" algn="l" defTabSz="914400" rtl="0" eaLnBrk="1" latinLnBrk="0" hangingPunct="1">
                          <a:defRPr kumimoji="1" sz="1800" kern="1200">
                            <a:solidFill>
                              <a:schemeClr val="tx1"/>
                            </a:solidFill>
                            <a:latin typeface="Rockwell" panose="02060603020205020403"/>
                          </a:defRPr>
                        </a:lvl1pPr>
                        <a:lvl2pPr marL="457200" algn="l" defTabSz="914400" rtl="0" eaLnBrk="1" latinLnBrk="0" hangingPunct="1">
                          <a:defRPr kumimoji="1" sz="1800" kern="1200">
                            <a:solidFill>
                              <a:schemeClr val="tx1"/>
                            </a:solidFill>
                            <a:latin typeface="Rockwell" panose="02060603020205020403"/>
                          </a:defRPr>
                        </a:lvl2pPr>
                        <a:lvl3pPr marL="914400" algn="l" defTabSz="914400" rtl="0" eaLnBrk="1" latinLnBrk="0" hangingPunct="1">
                          <a:defRPr kumimoji="1" sz="1800" kern="1200">
                            <a:solidFill>
                              <a:schemeClr val="tx1"/>
                            </a:solidFill>
                            <a:latin typeface="Rockwell" panose="02060603020205020403"/>
                          </a:defRPr>
                        </a:lvl3pPr>
                        <a:lvl4pPr marL="1371600" algn="l" defTabSz="914400" rtl="0" eaLnBrk="1" latinLnBrk="0" hangingPunct="1">
                          <a:defRPr kumimoji="1" sz="1800" kern="1200">
                            <a:solidFill>
                              <a:schemeClr val="tx1"/>
                            </a:solidFill>
                            <a:latin typeface="Rockwell" panose="02060603020205020403"/>
                          </a:defRPr>
                        </a:lvl4pPr>
                        <a:lvl5pPr marL="1828800" algn="l" defTabSz="914400" rtl="0" eaLnBrk="1" latinLnBrk="0" hangingPunct="1">
                          <a:defRPr kumimoji="1" sz="1800" kern="1200">
                            <a:solidFill>
                              <a:schemeClr val="tx1"/>
                            </a:solidFill>
                            <a:latin typeface="Rockwell" panose="02060603020205020403"/>
                          </a:defRPr>
                        </a:lvl5pPr>
                        <a:lvl6pPr marL="2286000" algn="l" defTabSz="914400" rtl="0" eaLnBrk="1" latinLnBrk="0" hangingPunct="1">
                          <a:defRPr kumimoji="1" sz="1800" kern="1200">
                            <a:solidFill>
                              <a:schemeClr val="tx1"/>
                            </a:solidFill>
                            <a:latin typeface="Rockwell" panose="02060603020205020403"/>
                          </a:defRPr>
                        </a:lvl6pPr>
                        <a:lvl7pPr marL="2743200" algn="l" defTabSz="914400" rtl="0" eaLnBrk="1" latinLnBrk="0" hangingPunct="1">
                          <a:defRPr kumimoji="1" sz="1800" kern="1200">
                            <a:solidFill>
                              <a:schemeClr val="tx1"/>
                            </a:solidFill>
                            <a:latin typeface="Rockwell" panose="02060603020205020403"/>
                          </a:defRPr>
                        </a:lvl7pPr>
                        <a:lvl8pPr marL="3200400" algn="l" defTabSz="914400" rtl="0" eaLnBrk="1" latinLnBrk="0" hangingPunct="1">
                          <a:defRPr kumimoji="1" sz="1800" kern="1200">
                            <a:solidFill>
                              <a:schemeClr val="tx1"/>
                            </a:solidFill>
                            <a:latin typeface="Rockwell" panose="02060603020205020403"/>
                          </a:defRPr>
                        </a:lvl8pPr>
                        <a:lvl9pPr marL="3657600" algn="l" defTabSz="914400" rtl="0" eaLnBrk="1" latinLnBrk="0" hangingPunct="1">
                          <a:defRPr kumimoji="1" sz="1800" kern="1200">
                            <a:solidFill>
                              <a:schemeClr val="tx1"/>
                            </a:solidFill>
                            <a:latin typeface="Rockwell" panose="02060603020205020403"/>
                          </a:defRPr>
                        </a:lvl9pPr>
                      </a:lstStyle>
                      <a:p>
                        <a:endParaRPr kumimoji="1" lang="ja-JP"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493986723"/>
                    </a:ext>
                  </a:extLst>
                </a:tr>
                <a:tr h="1485845">
                  <a:tc>
                    <a:txBody>
                      <a:bodyPr/>
                      <a:lstStyle>
                        <a:lvl1pPr marL="0" algn="l" defTabSz="914400" rtl="0" eaLnBrk="1" latinLnBrk="0" hangingPunct="1">
                          <a:defRPr kumimoji="1" sz="1800" kern="1200">
                            <a:solidFill>
                              <a:schemeClr val="tx1"/>
                            </a:solidFill>
                            <a:latin typeface="Rockwell" panose="02060603020205020403"/>
                          </a:defRPr>
                        </a:lvl1pPr>
                        <a:lvl2pPr marL="457200" algn="l" defTabSz="914400" rtl="0" eaLnBrk="1" latinLnBrk="0" hangingPunct="1">
                          <a:defRPr kumimoji="1" sz="1800" kern="1200">
                            <a:solidFill>
                              <a:schemeClr val="tx1"/>
                            </a:solidFill>
                            <a:latin typeface="Rockwell" panose="02060603020205020403"/>
                          </a:defRPr>
                        </a:lvl2pPr>
                        <a:lvl3pPr marL="914400" algn="l" defTabSz="914400" rtl="0" eaLnBrk="1" latinLnBrk="0" hangingPunct="1">
                          <a:defRPr kumimoji="1" sz="1800" kern="1200">
                            <a:solidFill>
                              <a:schemeClr val="tx1"/>
                            </a:solidFill>
                            <a:latin typeface="Rockwell" panose="02060603020205020403"/>
                          </a:defRPr>
                        </a:lvl3pPr>
                        <a:lvl4pPr marL="1371600" algn="l" defTabSz="914400" rtl="0" eaLnBrk="1" latinLnBrk="0" hangingPunct="1">
                          <a:defRPr kumimoji="1" sz="1800" kern="1200">
                            <a:solidFill>
                              <a:schemeClr val="tx1"/>
                            </a:solidFill>
                            <a:latin typeface="Rockwell" panose="02060603020205020403"/>
                          </a:defRPr>
                        </a:lvl4pPr>
                        <a:lvl5pPr marL="1828800" algn="l" defTabSz="914400" rtl="0" eaLnBrk="1" latinLnBrk="0" hangingPunct="1">
                          <a:defRPr kumimoji="1" sz="1800" kern="1200">
                            <a:solidFill>
                              <a:schemeClr val="tx1"/>
                            </a:solidFill>
                            <a:latin typeface="Rockwell" panose="02060603020205020403"/>
                          </a:defRPr>
                        </a:lvl5pPr>
                        <a:lvl6pPr marL="2286000" algn="l" defTabSz="914400" rtl="0" eaLnBrk="1" latinLnBrk="0" hangingPunct="1">
                          <a:defRPr kumimoji="1" sz="1800" kern="1200">
                            <a:solidFill>
                              <a:schemeClr val="tx1"/>
                            </a:solidFill>
                            <a:latin typeface="Rockwell" panose="02060603020205020403"/>
                          </a:defRPr>
                        </a:lvl6pPr>
                        <a:lvl7pPr marL="2743200" algn="l" defTabSz="914400" rtl="0" eaLnBrk="1" latinLnBrk="0" hangingPunct="1">
                          <a:defRPr kumimoji="1" sz="1800" kern="1200">
                            <a:solidFill>
                              <a:schemeClr val="tx1"/>
                            </a:solidFill>
                            <a:latin typeface="Rockwell" panose="02060603020205020403"/>
                          </a:defRPr>
                        </a:lvl7pPr>
                        <a:lvl8pPr marL="3200400" algn="l" defTabSz="914400" rtl="0" eaLnBrk="1" latinLnBrk="0" hangingPunct="1">
                          <a:defRPr kumimoji="1" sz="1800" kern="1200">
                            <a:solidFill>
                              <a:schemeClr val="tx1"/>
                            </a:solidFill>
                            <a:latin typeface="Rockwell" panose="02060603020205020403"/>
                          </a:defRPr>
                        </a:lvl8pPr>
                        <a:lvl9pPr marL="3657600" algn="l" defTabSz="914400" rtl="0" eaLnBrk="1" latinLnBrk="0" hangingPunct="1">
                          <a:defRPr kumimoji="1" sz="1800" kern="1200">
                            <a:solidFill>
                              <a:schemeClr val="tx1"/>
                            </a:solidFill>
                            <a:latin typeface="Rockwell" panose="02060603020205020403"/>
                          </a:defRPr>
                        </a:lvl9pPr>
                      </a:lstStyle>
                      <a:p>
                        <a:endParaRPr kumimoji="1" lang="ja-JP"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4303628"/>
                    </a:ext>
                  </a:extLst>
                </a:tr>
                <a:tr h="1319831">
                  <a:tc>
                    <a:txBody>
                      <a:bodyPr/>
                      <a:lstStyle>
                        <a:lvl1pPr marL="0" algn="l" defTabSz="914400" rtl="0" eaLnBrk="1" latinLnBrk="0" hangingPunct="1">
                          <a:defRPr kumimoji="1" sz="1800" kern="1200">
                            <a:solidFill>
                              <a:schemeClr val="tx1"/>
                            </a:solidFill>
                            <a:latin typeface="Rockwell" panose="02060603020205020403"/>
                          </a:defRPr>
                        </a:lvl1pPr>
                        <a:lvl2pPr marL="457200" algn="l" defTabSz="914400" rtl="0" eaLnBrk="1" latinLnBrk="0" hangingPunct="1">
                          <a:defRPr kumimoji="1" sz="1800" kern="1200">
                            <a:solidFill>
                              <a:schemeClr val="tx1"/>
                            </a:solidFill>
                            <a:latin typeface="Rockwell" panose="02060603020205020403"/>
                          </a:defRPr>
                        </a:lvl2pPr>
                        <a:lvl3pPr marL="914400" algn="l" defTabSz="914400" rtl="0" eaLnBrk="1" latinLnBrk="0" hangingPunct="1">
                          <a:defRPr kumimoji="1" sz="1800" kern="1200">
                            <a:solidFill>
                              <a:schemeClr val="tx1"/>
                            </a:solidFill>
                            <a:latin typeface="Rockwell" panose="02060603020205020403"/>
                          </a:defRPr>
                        </a:lvl3pPr>
                        <a:lvl4pPr marL="1371600" algn="l" defTabSz="914400" rtl="0" eaLnBrk="1" latinLnBrk="0" hangingPunct="1">
                          <a:defRPr kumimoji="1" sz="1800" kern="1200">
                            <a:solidFill>
                              <a:schemeClr val="tx1"/>
                            </a:solidFill>
                            <a:latin typeface="Rockwell" panose="02060603020205020403"/>
                          </a:defRPr>
                        </a:lvl4pPr>
                        <a:lvl5pPr marL="1828800" algn="l" defTabSz="914400" rtl="0" eaLnBrk="1" latinLnBrk="0" hangingPunct="1">
                          <a:defRPr kumimoji="1" sz="1800" kern="1200">
                            <a:solidFill>
                              <a:schemeClr val="tx1"/>
                            </a:solidFill>
                            <a:latin typeface="Rockwell" panose="02060603020205020403"/>
                          </a:defRPr>
                        </a:lvl5pPr>
                        <a:lvl6pPr marL="2286000" algn="l" defTabSz="914400" rtl="0" eaLnBrk="1" latinLnBrk="0" hangingPunct="1">
                          <a:defRPr kumimoji="1" sz="1800" kern="1200">
                            <a:solidFill>
                              <a:schemeClr val="tx1"/>
                            </a:solidFill>
                            <a:latin typeface="Rockwell" panose="02060603020205020403"/>
                          </a:defRPr>
                        </a:lvl6pPr>
                        <a:lvl7pPr marL="2743200" algn="l" defTabSz="914400" rtl="0" eaLnBrk="1" latinLnBrk="0" hangingPunct="1">
                          <a:defRPr kumimoji="1" sz="1800" kern="1200">
                            <a:solidFill>
                              <a:schemeClr val="tx1"/>
                            </a:solidFill>
                            <a:latin typeface="Rockwell" panose="02060603020205020403"/>
                          </a:defRPr>
                        </a:lvl7pPr>
                        <a:lvl8pPr marL="3200400" algn="l" defTabSz="914400" rtl="0" eaLnBrk="1" latinLnBrk="0" hangingPunct="1">
                          <a:defRPr kumimoji="1" sz="1800" kern="1200">
                            <a:solidFill>
                              <a:schemeClr val="tx1"/>
                            </a:solidFill>
                            <a:latin typeface="Rockwell" panose="02060603020205020403"/>
                          </a:defRPr>
                        </a:lvl8pPr>
                        <a:lvl9pPr marL="3657600" algn="l" defTabSz="914400" rtl="0" eaLnBrk="1" latinLnBrk="0" hangingPunct="1">
                          <a:defRPr kumimoji="1" sz="1800" kern="1200">
                            <a:solidFill>
                              <a:schemeClr val="tx1"/>
                            </a:solidFill>
                            <a:latin typeface="Rockwell" panose="02060603020205020403"/>
                          </a:defRPr>
                        </a:lvl9pPr>
                      </a:lstStyle>
                      <a:p>
                        <a:endParaRPr kumimoji="1" lang="ja-JP" altLang="en-US"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643839"/>
                    </a:ext>
                  </a:extLst>
                </a:tr>
                <a:tr h="1322050">
                  <a:tc>
                    <a:txBody>
                      <a:bodyPr/>
                      <a:lstStyle>
                        <a:lvl1pPr marL="0" algn="l" defTabSz="914400" rtl="0" eaLnBrk="1" latinLnBrk="0" hangingPunct="1">
                          <a:defRPr kumimoji="1" sz="1800" kern="1200">
                            <a:solidFill>
                              <a:schemeClr val="tx1"/>
                            </a:solidFill>
                            <a:latin typeface="Rockwell" panose="02060603020205020403"/>
                          </a:defRPr>
                        </a:lvl1pPr>
                        <a:lvl2pPr marL="457200" algn="l" defTabSz="914400" rtl="0" eaLnBrk="1" latinLnBrk="0" hangingPunct="1">
                          <a:defRPr kumimoji="1" sz="1800" kern="1200">
                            <a:solidFill>
                              <a:schemeClr val="tx1"/>
                            </a:solidFill>
                            <a:latin typeface="Rockwell" panose="02060603020205020403"/>
                          </a:defRPr>
                        </a:lvl2pPr>
                        <a:lvl3pPr marL="914400" algn="l" defTabSz="914400" rtl="0" eaLnBrk="1" latinLnBrk="0" hangingPunct="1">
                          <a:defRPr kumimoji="1" sz="1800" kern="1200">
                            <a:solidFill>
                              <a:schemeClr val="tx1"/>
                            </a:solidFill>
                            <a:latin typeface="Rockwell" panose="02060603020205020403"/>
                          </a:defRPr>
                        </a:lvl3pPr>
                        <a:lvl4pPr marL="1371600" algn="l" defTabSz="914400" rtl="0" eaLnBrk="1" latinLnBrk="0" hangingPunct="1">
                          <a:defRPr kumimoji="1" sz="1800" kern="1200">
                            <a:solidFill>
                              <a:schemeClr val="tx1"/>
                            </a:solidFill>
                            <a:latin typeface="Rockwell" panose="02060603020205020403"/>
                          </a:defRPr>
                        </a:lvl4pPr>
                        <a:lvl5pPr marL="1828800" algn="l" defTabSz="914400" rtl="0" eaLnBrk="1" latinLnBrk="0" hangingPunct="1">
                          <a:defRPr kumimoji="1" sz="1800" kern="1200">
                            <a:solidFill>
                              <a:schemeClr val="tx1"/>
                            </a:solidFill>
                            <a:latin typeface="Rockwell" panose="02060603020205020403"/>
                          </a:defRPr>
                        </a:lvl5pPr>
                        <a:lvl6pPr marL="2286000" algn="l" defTabSz="914400" rtl="0" eaLnBrk="1" latinLnBrk="0" hangingPunct="1">
                          <a:defRPr kumimoji="1" sz="1800" kern="1200">
                            <a:solidFill>
                              <a:schemeClr val="tx1"/>
                            </a:solidFill>
                            <a:latin typeface="Rockwell" panose="02060603020205020403"/>
                          </a:defRPr>
                        </a:lvl6pPr>
                        <a:lvl7pPr marL="2743200" algn="l" defTabSz="914400" rtl="0" eaLnBrk="1" latinLnBrk="0" hangingPunct="1">
                          <a:defRPr kumimoji="1" sz="1800" kern="1200">
                            <a:solidFill>
                              <a:schemeClr val="tx1"/>
                            </a:solidFill>
                            <a:latin typeface="Rockwell" panose="02060603020205020403"/>
                          </a:defRPr>
                        </a:lvl7pPr>
                        <a:lvl8pPr marL="3200400" algn="l" defTabSz="914400" rtl="0" eaLnBrk="1" latinLnBrk="0" hangingPunct="1">
                          <a:defRPr kumimoji="1" sz="1800" kern="1200">
                            <a:solidFill>
                              <a:schemeClr val="tx1"/>
                            </a:solidFill>
                            <a:latin typeface="Rockwell" panose="02060603020205020403"/>
                          </a:defRPr>
                        </a:lvl8pPr>
                        <a:lvl9pPr marL="3657600" algn="l" defTabSz="914400" rtl="0" eaLnBrk="1" latinLnBrk="0" hangingPunct="1">
                          <a:defRPr kumimoji="1" sz="1800" kern="1200">
                            <a:solidFill>
                              <a:schemeClr val="tx1"/>
                            </a:solidFill>
                            <a:latin typeface="Rockwell" panose="02060603020205020403"/>
                          </a:defRPr>
                        </a:lvl9pPr>
                      </a:lstStyle>
                      <a:p>
                        <a:endParaRPr kumimoji="1" lang="ja-JP" altLang="en-US"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6999727"/>
                    </a:ext>
                  </a:extLst>
                </a:tr>
              </a:tbl>
            </a:graphicData>
          </a:graphic>
        </p:graphicFrame>
        <p:sp>
          <p:nvSpPr>
            <p:cNvPr id="26" name="矢印: 五方向 25">
              <a:extLst>
                <a:ext uri="{FF2B5EF4-FFF2-40B4-BE49-F238E27FC236}">
                  <a16:creationId xmlns:a16="http://schemas.microsoft.com/office/drawing/2014/main" id="{E433091B-824D-4FF8-92A1-82F16A8C1654}"/>
                </a:ext>
              </a:extLst>
            </p:cNvPr>
            <p:cNvSpPr/>
            <p:nvPr/>
          </p:nvSpPr>
          <p:spPr>
            <a:xfrm rot="5400000">
              <a:off x="-759800" y="3350618"/>
              <a:ext cx="5254060" cy="757404"/>
            </a:xfrm>
            <a:prstGeom prst="homePlate">
              <a:avLst/>
            </a:prstGeom>
            <a:noFill/>
            <a:ln w="19050" cap="flat" cmpd="sng" algn="ctr">
              <a:solidFill>
                <a:sysClr val="window" lastClr="FFFFFF"/>
              </a:solidFill>
              <a:prstDash val="solid"/>
            </a:ln>
            <a:effectLst/>
            <a:scene3d>
              <a:camera prst="orthographicFront">
                <a:rot lat="600000" lon="0" rev="0"/>
              </a:camera>
              <a:lightRig rig="threePt" dir="t"/>
            </a:scene3d>
            <a:sp3d extrusionH="6350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Rockwell" panose="02060603020205020403"/>
                <a:ea typeface="ＭＳ Ｐゴシック" panose="020B0600070205080204" pitchFamily="50" charset="-128"/>
                <a:cs typeface="+mn-cs"/>
              </a:endParaRPr>
            </a:p>
          </p:txBody>
        </p:sp>
        <p:sp>
          <p:nvSpPr>
            <p:cNvPr id="28" name="テキスト ボックス 27">
              <a:extLst>
                <a:ext uri="{FF2B5EF4-FFF2-40B4-BE49-F238E27FC236}">
                  <a16:creationId xmlns:a16="http://schemas.microsoft.com/office/drawing/2014/main" id="{05AB6045-519A-4310-A863-47FB399786A6}"/>
                </a:ext>
              </a:extLst>
            </p:cNvPr>
            <p:cNvSpPr txBox="1"/>
            <p:nvPr/>
          </p:nvSpPr>
          <p:spPr>
            <a:xfrm>
              <a:off x="2348005" y="1212170"/>
              <a:ext cx="2299412"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Omega project start</a:t>
              </a:r>
            </a:p>
          </p:txBody>
        </p:sp>
        <p:sp>
          <p:nvSpPr>
            <p:cNvPr id="30" name="テキスト ボックス 29">
              <a:extLst>
                <a:ext uri="{FF2B5EF4-FFF2-40B4-BE49-F238E27FC236}">
                  <a16:creationId xmlns:a16="http://schemas.microsoft.com/office/drawing/2014/main" id="{556FE10F-63BE-45A2-A86B-AA7D3206F891}"/>
                </a:ext>
              </a:extLst>
            </p:cNvPr>
            <p:cNvSpPr txBox="1"/>
            <p:nvPr/>
          </p:nvSpPr>
          <p:spPr>
            <a:xfrm>
              <a:off x="2395587" y="2568813"/>
              <a:ext cx="1978427" cy="646331"/>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ADS Conceptual </a:t>
              </a:r>
            </a:p>
            <a:p>
              <a:r>
                <a:rPr lang="en-US" altLang="ja-JP" dirty="0">
                  <a:solidFill>
                    <a:prstClr val="white"/>
                  </a:solidFill>
                  <a:latin typeface="Rockwell" panose="02060603020205020403"/>
                  <a:ea typeface="ＭＳ Ｐゴシック" panose="020B0600070205080204" pitchFamily="50" charset="-128"/>
                </a:rPr>
                <a:t>design</a:t>
              </a:r>
            </a:p>
          </p:txBody>
        </p:sp>
        <p:sp>
          <p:nvSpPr>
            <p:cNvPr id="31" name="テキスト ボックス 30">
              <a:extLst>
                <a:ext uri="{FF2B5EF4-FFF2-40B4-BE49-F238E27FC236}">
                  <a16:creationId xmlns:a16="http://schemas.microsoft.com/office/drawing/2014/main" id="{BF42945F-6654-4C0E-BCE0-D1C728CFCD82}"/>
                </a:ext>
              </a:extLst>
            </p:cNvPr>
            <p:cNvSpPr txBox="1"/>
            <p:nvPr/>
          </p:nvSpPr>
          <p:spPr>
            <a:xfrm>
              <a:off x="5688034" y="4387710"/>
              <a:ext cx="2280689"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User operation start</a:t>
              </a:r>
            </a:p>
          </p:txBody>
        </p:sp>
        <p:sp>
          <p:nvSpPr>
            <p:cNvPr id="33" name="テキスト ボックス 32">
              <a:extLst>
                <a:ext uri="{FF2B5EF4-FFF2-40B4-BE49-F238E27FC236}">
                  <a16:creationId xmlns:a16="http://schemas.microsoft.com/office/drawing/2014/main" id="{5C0EDAE6-5B73-43A0-A25E-9AD84C42EAB5}"/>
                </a:ext>
              </a:extLst>
            </p:cNvPr>
            <p:cNvSpPr txBox="1"/>
            <p:nvPr/>
          </p:nvSpPr>
          <p:spPr>
            <a:xfrm>
              <a:off x="1575865" y="1217782"/>
              <a:ext cx="684803"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1988</a:t>
              </a:r>
              <a:endParaRPr lang="ja-JP" altLang="en-US" dirty="0">
                <a:solidFill>
                  <a:prstClr val="white"/>
                </a:solidFill>
                <a:latin typeface="Rockwell" panose="02060603020205020403"/>
                <a:ea typeface="ＭＳ Ｐゴシック" panose="020B0600070205080204" pitchFamily="50" charset="-128"/>
              </a:endParaRPr>
            </a:p>
          </p:txBody>
        </p:sp>
        <p:sp>
          <p:nvSpPr>
            <p:cNvPr id="34" name="テキスト ボックス 33">
              <a:extLst>
                <a:ext uri="{FF2B5EF4-FFF2-40B4-BE49-F238E27FC236}">
                  <a16:creationId xmlns:a16="http://schemas.microsoft.com/office/drawing/2014/main" id="{E77E55AD-E70A-43D4-8A03-0D61CBB1F282}"/>
                </a:ext>
              </a:extLst>
            </p:cNvPr>
            <p:cNvSpPr txBox="1"/>
            <p:nvPr/>
          </p:nvSpPr>
          <p:spPr>
            <a:xfrm>
              <a:off x="1568497" y="1608311"/>
              <a:ext cx="684803"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1990</a:t>
              </a:r>
              <a:endParaRPr lang="ja-JP" altLang="en-US" dirty="0">
                <a:solidFill>
                  <a:prstClr val="white"/>
                </a:solidFill>
                <a:latin typeface="Rockwell" panose="02060603020205020403"/>
                <a:ea typeface="ＭＳ Ｐゴシック" panose="020B0600070205080204" pitchFamily="50" charset="-128"/>
              </a:endParaRPr>
            </a:p>
          </p:txBody>
        </p:sp>
        <p:sp>
          <p:nvSpPr>
            <p:cNvPr id="35" name="テキスト ボックス 34">
              <a:extLst>
                <a:ext uri="{FF2B5EF4-FFF2-40B4-BE49-F238E27FC236}">
                  <a16:creationId xmlns:a16="http://schemas.microsoft.com/office/drawing/2014/main" id="{1479780A-A36D-468A-A0C0-52110220857F}"/>
                </a:ext>
              </a:extLst>
            </p:cNvPr>
            <p:cNvSpPr txBox="1"/>
            <p:nvPr/>
          </p:nvSpPr>
          <p:spPr>
            <a:xfrm>
              <a:off x="1584876" y="3346749"/>
              <a:ext cx="684803"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2001</a:t>
              </a:r>
              <a:endParaRPr lang="ja-JP" altLang="en-US" dirty="0">
                <a:solidFill>
                  <a:prstClr val="white"/>
                </a:solidFill>
                <a:latin typeface="Rockwell" panose="02060603020205020403"/>
                <a:ea typeface="ＭＳ Ｐゴシック" panose="020B0600070205080204" pitchFamily="50" charset="-128"/>
              </a:endParaRPr>
            </a:p>
          </p:txBody>
        </p:sp>
        <p:sp>
          <p:nvSpPr>
            <p:cNvPr id="36" name="テキスト ボックス 35">
              <a:extLst>
                <a:ext uri="{FF2B5EF4-FFF2-40B4-BE49-F238E27FC236}">
                  <a16:creationId xmlns:a16="http://schemas.microsoft.com/office/drawing/2014/main" id="{73AD731C-3229-4312-87D9-8B8B12A374BB}"/>
                </a:ext>
              </a:extLst>
            </p:cNvPr>
            <p:cNvSpPr txBox="1"/>
            <p:nvPr/>
          </p:nvSpPr>
          <p:spPr>
            <a:xfrm>
              <a:off x="1584876" y="4719080"/>
              <a:ext cx="684803"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2011</a:t>
              </a:r>
              <a:endParaRPr lang="ja-JP" altLang="en-US" dirty="0">
                <a:solidFill>
                  <a:prstClr val="white"/>
                </a:solidFill>
                <a:latin typeface="Rockwell" panose="02060603020205020403"/>
                <a:ea typeface="ＭＳ Ｐゴシック" panose="020B0600070205080204" pitchFamily="50" charset="-128"/>
              </a:endParaRPr>
            </a:p>
          </p:txBody>
        </p:sp>
        <p:sp>
          <p:nvSpPr>
            <p:cNvPr id="42" name="テキスト ボックス 41">
              <a:extLst>
                <a:ext uri="{FF2B5EF4-FFF2-40B4-BE49-F238E27FC236}">
                  <a16:creationId xmlns:a16="http://schemas.microsoft.com/office/drawing/2014/main" id="{CE0FFEE7-652A-4F64-8C40-714B3DA3213B}"/>
                </a:ext>
              </a:extLst>
            </p:cNvPr>
            <p:cNvSpPr txBox="1"/>
            <p:nvPr/>
          </p:nvSpPr>
          <p:spPr>
            <a:xfrm>
              <a:off x="2349648" y="4653730"/>
              <a:ext cx="3185744" cy="923330"/>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Great e. Japan </a:t>
              </a:r>
            </a:p>
            <a:p>
              <a:r>
                <a:rPr lang="en-US" altLang="ja-JP" dirty="0">
                  <a:solidFill>
                    <a:prstClr val="white"/>
                  </a:solidFill>
                  <a:latin typeface="Rockwell" panose="02060603020205020403"/>
                  <a:ea typeface="ＭＳ Ｐゴシック" panose="020B0600070205080204" pitchFamily="50" charset="-128"/>
                </a:rPr>
                <a:t>earthquake </a:t>
              </a:r>
            </a:p>
            <a:p>
              <a:r>
                <a:rPr lang="en-US" altLang="ja-JP" dirty="0">
                  <a:solidFill>
                    <a:prstClr val="white"/>
                  </a:solidFill>
                  <a:latin typeface="Rockwell" panose="02060603020205020403"/>
                  <a:ea typeface="ＭＳ Ｐゴシック" panose="020B0600070205080204" pitchFamily="50" charset="-128"/>
                </a:rPr>
                <a:t>(severe accident of F1 plant)</a:t>
              </a:r>
            </a:p>
          </p:txBody>
        </p:sp>
        <p:sp>
          <p:nvSpPr>
            <p:cNvPr id="43" name="テキスト ボックス 42">
              <a:extLst>
                <a:ext uri="{FF2B5EF4-FFF2-40B4-BE49-F238E27FC236}">
                  <a16:creationId xmlns:a16="http://schemas.microsoft.com/office/drawing/2014/main" id="{B102764D-122B-405B-B03F-0D8122D4C983}"/>
                </a:ext>
              </a:extLst>
            </p:cNvPr>
            <p:cNvSpPr txBox="1"/>
            <p:nvPr/>
          </p:nvSpPr>
          <p:spPr>
            <a:xfrm>
              <a:off x="1575865" y="5646601"/>
              <a:ext cx="684803"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2019</a:t>
              </a:r>
              <a:endParaRPr lang="ja-JP" altLang="en-US" dirty="0">
                <a:solidFill>
                  <a:prstClr val="white"/>
                </a:solidFill>
                <a:latin typeface="Rockwell" panose="02060603020205020403"/>
                <a:ea typeface="ＭＳ Ｐゴシック" panose="020B0600070205080204" pitchFamily="50" charset="-128"/>
              </a:endParaRPr>
            </a:p>
          </p:txBody>
        </p:sp>
        <p:sp>
          <p:nvSpPr>
            <p:cNvPr id="44" name="テキスト ボックス 43">
              <a:extLst>
                <a:ext uri="{FF2B5EF4-FFF2-40B4-BE49-F238E27FC236}">
                  <a16:creationId xmlns:a16="http://schemas.microsoft.com/office/drawing/2014/main" id="{CD190039-1AC1-4C40-B0F9-0554C62C81DF}"/>
                </a:ext>
              </a:extLst>
            </p:cNvPr>
            <p:cNvSpPr txBox="1"/>
            <p:nvPr/>
          </p:nvSpPr>
          <p:spPr>
            <a:xfrm>
              <a:off x="1573202" y="4373384"/>
              <a:ext cx="684803"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2009</a:t>
              </a:r>
              <a:endParaRPr lang="ja-JP" altLang="en-US" dirty="0">
                <a:solidFill>
                  <a:prstClr val="white"/>
                </a:solidFill>
                <a:latin typeface="Rockwell" panose="02060603020205020403"/>
                <a:ea typeface="ＭＳ Ｐゴシック" panose="020B0600070205080204" pitchFamily="50" charset="-128"/>
              </a:endParaRPr>
            </a:p>
          </p:txBody>
        </p:sp>
        <p:sp>
          <p:nvSpPr>
            <p:cNvPr id="45" name="テキスト ボックス 44">
              <a:extLst>
                <a:ext uri="{FF2B5EF4-FFF2-40B4-BE49-F238E27FC236}">
                  <a16:creationId xmlns:a16="http://schemas.microsoft.com/office/drawing/2014/main" id="{1079F894-A2A4-49DD-A543-9A997182F7A9}"/>
                </a:ext>
              </a:extLst>
            </p:cNvPr>
            <p:cNvSpPr txBox="1"/>
            <p:nvPr/>
          </p:nvSpPr>
          <p:spPr>
            <a:xfrm>
              <a:off x="5688034" y="5625072"/>
              <a:ext cx="1950662"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10th anniversary</a:t>
              </a:r>
            </a:p>
          </p:txBody>
        </p:sp>
        <p:sp>
          <p:nvSpPr>
            <p:cNvPr id="46" name="テキスト ボックス 45">
              <a:extLst>
                <a:ext uri="{FF2B5EF4-FFF2-40B4-BE49-F238E27FC236}">
                  <a16:creationId xmlns:a16="http://schemas.microsoft.com/office/drawing/2014/main" id="{6201D8A8-06C2-4BD8-99C5-074165762BFD}"/>
                </a:ext>
              </a:extLst>
            </p:cNvPr>
            <p:cNvSpPr txBox="1"/>
            <p:nvPr/>
          </p:nvSpPr>
          <p:spPr>
            <a:xfrm>
              <a:off x="6750082" y="1152372"/>
              <a:ext cx="1076192"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JHP start</a:t>
              </a:r>
            </a:p>
          </p:txBody>
        </p:sp>
        <p:sp>
          <p:nvSpPr>
            <p:cNvPr id="47" name="テキスト ボックス 46">
              <a:extLst>
                <a:ext uri="{FF2B5EF4-FFF2-40B4-BE49-F238E27FC236}">
                  <a16:creationId xmlns:a16="http://schemas.microsoft.com/office/drawing/2014/main" id="{21E4CA99-4BF7-4DB4-9DE7-D5865646CEF1}"/>
                </a:ext>
              </a:extLst>
            </p:cNvPr>
            <p:cNvSpPr txBox="1"/>
            <p:nvPr/>
          </p:nvSpPr>
          <p:spPr>
            <a:xfrm>
              <a:off x="6828378" y="2745532"/>
              <a:ext cx="1069780"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JHF start</a:t>
              </a:r>
            </a:p>
          </p:txBody>
        </p:sp>
        <p:sp>
          <p:nvSpPr>
            <p:cNvPr id="49" name="テキスト ボックス 48">
              <a:extLst>
                <a:ext uri="{FF2B5EF4-FFF2-40B4-BE49-F238E27FC236}">
                  <a16:creationId xmlns:a16="http://schemas.microsoft.com/office/drawing/2014/main" id="{57DE3DED-46AE-426D-A866-46EB7F06171A}"/>
                </a:ext>
              </a:extLst>
            </p:cNvPr>
            <p:cNvSpPr txBox="1"/>
            <p:nvPr/>
          </p:nvSpPr>
          <p:spPr>
            <a:xfrm>
              <a:off x="5271319" y="2693655"/>
              <a:ext cx="606256" cy="369332"/>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NSP</a:t>
              </a:r>
            </a:p>
          </p:txBody>
        </p:sp>
        <p:cxnSp>
          <p:nvCxnSpPr>
            <p:cNvPr id="50" name="直線矢印コネクタ 49">
              <a:extLst>
                <a:ext uri="{FF2B5EF4-FFF2-40B4-BE49-F238E27FC236}">
                  <a16:creationId xmlns:a16="http://schemas.microsoft.com/office/drawing/2014/main" id="{BC47D296-D638-4303-AAC2-E52A7ABAE346}"/>
                </a:ext>
              </a:extLst>
            </p:cNvPr>
            <p:cNvCxnSpPr>
              <a:cxnSpLocks/>
              <a:stCxn id="30" idx="3"/>
              <a:endCxn id="49" idx="1"/>
            </p:cNvCxnSpPr>
            <p:nvPr/>
          </p:nvCxnSpPr>
          <p:spPr>
            <a:xfrm flipV="1">
              <a:off x="4374014" y="2878321"/>
              <a:ext cx="897305" cy="1365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03F60D06-626B-400C-BB48-D86F2C941049}"/>
                </a:ext>
              </a:extLst>
            </p:cNvPr>
            <p:cNvSpPr txBox="1"/>
            <p:nvPr/>
          </p:nvSpPr>
          <p:spPr>
            <a:xfrm>
              <a:off x="5722719" y="3389223"/>
              <a:ext cx="1453155" cy="553998"/>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J-PARC start</a:t>
              </a:r>
            </a:p>
            <a:p>
              <a:endParaRPr lang="en-US" altLang="ja-JP" sz="1200" dirty="0">
                <a:solidFill>
                  <a:prstClr val="white"/>
                </a:solidFill>
                <a:latin typeface="Rockwell" panose="02060603020205020403"/>
                <a:ea typeface="ＭＳ Ｐゴシック" panose="020B0600070205080204" pitchFamily="50" charset="-128"/>
              </a:endParaRPr>
            </a:p>
          </p:txBody>
        </p:sp>
        <p:cxnSp>
          <p:nvCxnSpPr>
            <p:cNvPr id="54" name="直線矢印コネクタ 53">
              <a:extLst>
                <a:ext uri="{FF2B5EF4-FFF2-40B4-BE49-F238E27FC236}">
                  <a16:creationId xmlns:a16="http://schemas.microsoft.com/office/drawing/2014/main" id="{7BB3BBB4-DBBF-4B1F-B362-707278BAF550}"/>
                </a:ext>
              </a:extLst>
            </p:cNvPr>
            <p:cNvCxnSpPr>
              <a:cxnSpLocks/>
              <a:stCxn id="49" idx="2"/>
            </p:cNvCxnSpPr>
            <p:nvPr/>
          </p:nvCxnSpPr>
          <p:spPr>
            <a:xfrm>
              <a:off x="5574447" y="3062987"/>
              <a:ext cx="874849" cy="30431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32489FB5-9CBA-4A5A-8DE0-FDFB757EC10E}"/>
                </a:ext>
              </a:extLst>
            </p:cNvPr>
            <p:cNvCxnSpPr>
              <a:cxnSpLocks/>
              <a:stCxn id="47" idx="2"/>
              <a:endCxn id="53" idx="0"/>
            </p:cNvCxnSpPr>
            <p:nvPr/>
          </p:nvCxnSpPr>
          <p:spPr>
            <a:xfrm flipH="1">
              <a:off x="6449297" y="3114864"/>
              <a:ext cx="913971" cy="27435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2653CAA2-3DB0-4162-81FB-90888CF65A4B}"/>
                </a:ext>
              </a:extLst>
            </p:cNvPr>
            <p:cNvSpPr txBox="1"/>
            <p:nvPr/>
          </p:nvSpPr>
          <p:spPr>
            <a:xfrm>
              <a:off x="6734039" y="842067"/>
              <a:ext cx="1561646" cy="369332"/>
            </a:xfrm>
            <a:prstGeom prst="rect">
              <a:avLst/>
            </a:prstGeom>
            <a:noFill/>
          </p:spPr>
          <p:txBody>
            <a:bodyPr wrap="none" rtlCol="0">
              <a:spAutoFit/>
            </a:bodyPr>
            <a:lstStyle/>
            <a:p>
              <a:r>
                <a:rPr lang="en-US" altLang="ja-JP" b="1" dirty="0">
                  <a:solidFill>
                    <a:prstClr val="white"/>
                  </a:solidFill>
                  <a:latin typeface="Rockwell" panose="02060603020205020403"/>
                  <a:ea typeface="ＭＳ Ｐゴシック" panose="020B0600070205080204" pitchFamily="50" charset="-128"/>
                </a:rPr>
                <a:t>KEK project</a:t>
              </a:r>
            </a:p>
          </p:txBody>
        </p:sp>
        <p:sp>
          <p:nvSpPr>
            <p:cNvPr id="62" name="テキスト ボックス 61">
              <a:extLst>
                <a:ext uri="{FF2B5EF4-FFF2-40B4-BE49-F238E27FC236}">
                  <a16:creationId xmlns:a16="http://schemas.microsoft.com/office/drawing/2014/main" id="{0B74435D-C7E3-47C7-A56A-AD5EDCA04E1E}"/>
                </a:ext>
              </a:extLst>
            </p:cNvPr>
            <p:cNvSpPr txBox="1"/>
            <p:nvPr/>
          </p:nvSpPr>
          <p:spPr>
            <a:xfrm>
              <a:off x="5041690" y="842067"/>
              <a:ext cx="1698991" cy="646331"/>
            </a:xfrm>
            <a:prstGeom prst="rect">
              <a:avLst/>
            </a:prstGeom>
            <a:noFill/>
          </p:spPr>
          <p:txBody>
            <a:bodyPr wrap="none" rtlCol="0">
              <a:spAutoFit/>
            </a:bodyPr>
            <a:lstStyle/>
            <a:p>
              <a:r>
                <a:rPr lang="en-US" altLang="ja-JP" b="1" dirty="0">
                  <a:solidFill>
                    <a:prstClr val="white"/>
                  </a:solidFill>
                  <a:latin typeface="Rockwell" panose="02060603020205020403"/>
                  <a:ea typeface="ＭＳ Ｐゴシック" panose="020B0600070205080204" pitchFamily="50" charset="-128"/>
                </a:rPr>
                <a:t>JAERI (JAEA) </a:t>
              </a:r>
            </a:p>
            <a:p>
              <a:r>
                <a:rPr lang="en-US" altLang="ja-JP" b="1" dirty="0">
                  <a:solidFill>
                    <a:prstClr val="white"/>
                  </a:solidFill>
                  <a:latin typeface="Rockwell" panose="02060603020205020403"/>
                  <a:ea typeface="ＭＳ Ｐゴシック" panose="020B0600070205080204" pitchFamily="50" charset="-128"/>
                </a:rPr>
                <a:t>project</a:t>
              </a:r>
            </a:p>
          </p:txBody>
        </p:sp>
        <p:sp>
          <p:nvSpPr>
            <p:cNvPr id="64" name="テキスト ボックス 63">
              <a:extLst>
                <a:ext uri="{FF2B5EF4-FFF2-40B4-BE49-F238E27FC236}">
                  <a16:creationId xmlns:a16="http://schemas.microsoft.com/office/drawing/2014/main" id="{4A8D1A78-64C0-4B1E-A49F-F086EA94C2CF}"/>
                </a:ext>
              </a:extLst>
            </p:cNvPr>
            <p:cNvSpPr txBox="1"/>
            <p:nvPr/>
          </p:nvSpPr>
          <p:spPr>
            <a:xfrm>
              <a:off x="4642029" y="3009849"/>
              <a:ext cx="914033" cy="307777"/>
            </a:xfrm>
            <a:prstGeom prst="rect">
              <a:avLst/>
            </a:prstGeom>
            <a:noFill/>
          </p:spPr>
          <p:txBody>
            <a:bodyPr wrap="none" rtlCol="0">
              <a:spAutoFit/>
            </a:bodyPr>
            <a:lstStyle/>
            <a:p>
              <a:r>
                <a:rPr lang="en-US" altLang="ja-JP" sz="1400" dirty="0">
                  <a:solidFill>
                    <a:prstClr val="white"/>
                  </a:solidFill>
                  <a:latin typeface="Rockwell" panose="02060603020205020403"/>
                  <a:ea typeface="ＭＳ Ｐゴシック" panose="020B0600070205080204" pitchFamily="50" charset="-128"/>
                </a:rPr>
                <a:t>included</a:t>
              </a:r>
            </a:p>
          </p:txBody>
        </p:sp>
        <p:sp>
          <p:nvSpPr>
            <p:cNvPr id="65" name="テキスト ボックス 64">
              <a:extLst>
                <a:ext uri="{FF2B5EF4-FFF2-40B4-BE49-F238E27FC236}">
                  <a16:creationId xmlns:a16="http://schemas.microsoft.com/office/drawing/2014/main" id="{20B34B8A-9BC9-4CED-8CDB-609F381896B0}"/>
                </a:ext>
              </a:extLst>
            </p:cNvPr>
            <p:cNvSpPr txBox="1"/>
            <p:nvPr/>
          </p:nvSpPr>
          <p:spPr>
            <a:xfrm>
              <a:off x="6124578" y="2966233"/>
              <a:ext cx="764953" cy="307777"/>
            </a:xfrm>
            <a:prstGeom prst="rect">
              <a:avLst/>
            </a:prstGeom>
            <a:noFill/>
          </p:spPr>
          <p:txBody>
            <a:bodyPr wrap="none" rtlCol="0">
              <a:spAutoFit/>
            </a:bodyPr>
            <a:lstStyle/>
            <a:p>
              <a:r>
                <a:rPr lang="en-US" altLang="ja-JP" sz="1400" dirty="0">
                  <a:solidFill>
                    <a:prstClr val="white"/>
                  </a:solidFill>
                  <a:latin typeface="Rockwell" panose="02060603020205020403"/>
                  <a:ea typeface="ＭＳ Ｐゴシック" panose="020B0600070205080204" pitchFamily="50" charset="-128"/>
                </a:rPr>
                <a:t>jointed</a:t>
              </a:r>
            </a:p>
          </p:txBody>
        </p:sp>
        <p:sp>
          <p:nvSpPr>
            <p:cNvPr id="70" name="テキスト ボックス 69">
              <a:extLst>
                <a:ext uri="{FF2B5EF4-FFF2-40B4-BE49-F238E27FC236}">
                  <a16:creationId xmlns:a16="http://schemas.microsoft.com/office/drawing/2014/main" id="{A92AA9CB-7418-4C17-B8D7-1481383EE463}"/>
                </a:ext>
              </a:extLst>
            </p:cNvPr>
            <p:cNvSpPr txBox="1"/>
            <p:nvPr/>
          </p:nvSpPr>
          <p:spPr>
            <a:xfrm>
              <a:off x="2380409" y="5551119"/>
              <a:ext cx="1739387" cy="646331"/>
            </a:xfrm>
            <a:prstGeom prst="rect">
              <a:avLst/>
            </a:prstGeom>
            <a:noFill/>
          </p:spPr>
          <p:txBody>
            <a:bodyPr wrap="none" rtlCol="0">
              <a:spAutoFit/>
            </a:bodyPr>
            <a:lstStyle/>
            <a:p>
              <a:r>
                <a:rPr lang="en-US" altLang="ja-JP" dirty="0">
                  <a:solidFill>
                    <a:prstClr val="white"/>
                  </a:solidFill>
                  <a:latin typeface="Rockwell" panose="02060603020205020403"/>
                  <a:ea typeface="ＭＳ Ｐゴシック" panose="020B0600070205080204" pitchFamily="50" charset="-128"/>
                </a:rPr>
                <a:t>Reconsidering</a:t>
              </a:r>
            </a:p>
            <a:p>
              <a:r>
                <a:rPr lang="en-US" altLang="ja-JP" dirty="0">
                  <a:solidFill>
                    <a:prstClr val="white"/>
                  </a:solidFill>
                  <a:latin typeface="Rockwell" panose="02060603020205020403"/>
                  <a:ea typeface="ＭＳ Ｐゴシック" panose="020B0600070205080204" pitchFamily="50" charset="-128"/>
                </a:rPr>
                <a:t>strategy </a:t>
              </a:r>
            </a:p>
          </p:txBody>
        </p:sp>
      </p:grpSp>
      <p:pic>
        <p:nvPicPr>
          <p:cNvPr id="73" name="Picture 2">
            <a:extLst>
              <a:ext uri="{FF2B5EF4-FFF2-40B4-BE49-F238E27FC236}">
                <a16:creationId xmlns:a16="http://schemas.microsoft.com/office/drawing/2014/main" id="{8581CD76-8D91-47C9-BE58-2EC789B600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01"/>
          <a:stretch/>
        </p:blipFill>
        <p:spPr bwMode="auto">
          <a:xfrm>
            <a:off x="4092664" y="1517225"/>
            <a:ext cx="927720" cy="10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図 73">
            <a:extLst>
              <a:ext uri="{FF2B5EF4-FFF2-40B4-BE49-F238E27FC236}">
                <a16:creationId xmlns:a16="http://schemas.microsoft.com/office/drawing/2014/main" id="{E215AF26-7824-47AF-BACC-75C96ECB9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571" y="1642040"/>
            <a:ext cx="1303751" cy="1038927"/>
          </a:xfrm>
          <a:prstGeom prst="rect">
            <a:avLst/>
          </a:prstGeom>
          <a:ln>
            <a:solidFill>
              <a:srgbClr val="00B0F0"/>
            </a:solidFill>
          </a:ln>
        </p:spPr>
      </p:pic>
      <p:pic>
        <p:nvPicPr>
          <p:cNvPr id="75" name="図 74">
            <a:extLst>
              <a:ext uri="{FF2B5EF4-FFF2-40B4-BE49-F238E27FC236}">
                <a16:creationId xmlns:a16="http://schemas.microsoft.com/office/drawing/2014/main" id="{73C3C644-FF59-499C-BF11-C95373B2962B}"/>
              </a:ext>
            </a:extLst>
          </p:cNvPr>
          <p:cNvPicPr>
            <a:picLocks noChangeAspect="1"/>
          </p:cNvPicPr>
          <p:nvPr/>
        </p:nvPicPr>
        <p:blipFill>
          <a:blip r:embed="rId4"/>
          <a:stretch>
            <a:fillRect/>
          </a:stretch>
        </p:blipFill>
        <p:spPr>
          <a:xfrm>
            <a:off x="7136441" y="3678503"/>
            <a:ext cx="1093224" cy="733495"/>
          </a:xfrm>
          <a:prstGeom prst="rect">
            <a:avLst/>
          </a:prstGeom>
        </p:spPr>
      </p:pic>
      <p:pic>
        <p:nvPicPr>
          <p:cNvPr id="76" name="図 75">
            <a:extLst>
              <a:ext uri="{FF2B5EF4-FFF2-40B4-BE49-F238E27FC236}">
                <a16:creationId xmlns:a16="http://schemas.microsoft.com/office/drawing/2014/main" id="{7FB5733E-636D-47EF-BC85-65097A3E4106}"/>
              </a:ext>
            </a:extLst>
          </p:cNvPr>
          <p:cNvPicPr>
            <a:picLocks noChangeAspect="1"/>
          </p:cNvPicPr>
          <p:nvPr/>
        </p:nvPicPr>
        <p:blipFill rotWithShape="1">
          <a:blip r:embed="rId5"/>
          <a:srcRect l="52006" t="18800" r="18579" b="47172"/>
          <a:stretch/>
        </p:blipFill>
        <p:spPr>
          <a:xfrm>
            <a:off x="6055253" y="1637143"/>
            <a:ext cx="1561646" cy="1016197"/>
          </a:xfrm>
          <a:prstGeom prst="rect">
            <a:avLst/>
          </a:prstGeom>
        </p:spPr>
      </p:pic>
      <p:sp>
        <p:nvSpPr>
          <p:cNvPr id="77" name="テキスト ボックス 76">
            <a:extLst>
              <a:ext uri="{FF2B5EF4-FFF2-40B4-BE49-F238E27FC236}">
                <a16:creationId xmlns:a16="http://schemas.microsoft.com/office/drawing/2014/main" id="{824809DA-2B59-46B4-9F60-0F7DE512E9B2}"/>
              </a:ext>
            </a:extLst>
          </p:cNvPr>
          <p:cNvSpPr txBox="1"/>
          <p:nvPr/>
        </p:nvSpPr>
        <p:spPr>
          <a:xfrm>
            <a:off x="4932256" y="3732863"/>
            <a:ext cx="1828129" cy="523220"/>
          </a:xfrm>
          <a:prstGeom prst="rect">
            <a:avLst/>
          </a:prstGeom>
          <a:noFill/>
          <a:ln>
            <a:solidFill>
              <a:srgbClr val="E7E7E7"/>
            </a:solidFill>
          </a:ln>
        </p:spPr>
        <p:txBody>
          <a:bodyPr wrap="none" rtlCol="0">
            <a:spAutoFit/>
          </a:bodyPr>
          <a:lstStyle/>
          <a:p>
            <a:r>
              <a:rPr lang="en-US" altLang="ja-JP" sz="1400" dirty="0">
                <a:solidFill>
                  <a:prstClr val="white"/>
                </a:solidFill>
                <a:latin typeface="Rockwell" panose="02060603020205020403"/>
                <a:ea typeface="ＭＳ Ｐゴシック" panose="020B0600070205080204" pitchFamily="50" charset="-128"/>
              </a:rPr>
              <a:t>Concentrated on </a:t>
            </a:r>
          </a:p>
          <a:p>
            <a:r>
              <a:rPr lang="en-US" altLang="ja-JP" sz="1400" dirty="0">
                <a:solidFill>
                  <a:prstClr val="white"/>
                </a:solidFill>
                <a:latin typeface="Rockwell" panose="02060603020205020403"/>
                <a:ea typeface="ＭＳ Ｐゴシック" panose="020B0600070205080204" pitchFamily="50" charset="-128"/>
              </a:rPr>
              <a:t>J-PARC construction</a:t>
            </a:r>
          </a:p>
        </p:txBody>
      </p:sp>
      <p:sp>
        <p:nvSpPr>
          <p:cNvPr id="78" name="テキスト ボックス 77">
            <a:extLst>
              <a:ext uri="{FF2B5EF4-FFF2-40B4-BE49-F238E27FC236}">
                <a16:creationId xmlns:a16="http://schemas.microsoft.com/office/drawing/2014/main" id="{D1803EDF-D5A7-46E9-86EE-E7EC5FD1B6C7}"/>
              </a:ext>
            </a:extLst>
          </p:cNvPr>
          <p:cNvSpPr txBox="1"/>
          <p:nvPr/>
        </p:nvSpPr>
        <p:spPr>
          <a:xfrm>
            <a:off x="6548955" y="4848830"/>
            <a:ext cx="1509965" cy="738664"/>
          </a:xfrm>
          <a:prstGeom prst="rect">
            <a:avLst/>
          </a:prstGeom>
          <a:noFill/>
          <a:ln>
            <a:solidFill>
              <a:srgbClr val="E7E7E7"/>
            </a:solidFill>
          </a:ln>
        </p:spPr>
        <p:txBody>
          <a:bodyPr wrap="none" rtlCol="0">
            <a:spAutoFit/>
          </a:bodyPr>
          <a:lstStyle/>
          <a:p>
            <a:r>
              <a:rPr lang="en-US" altLang="ja-JP" sz="1400" dirty="0">
                <a:solidFill>
                  <a:prstClr val="white"/>
                </a:solidFill>
                <a:latin typeface="Rockwell" panose="02060603020205020403"/>
                <a:ea typeface="ＭＳ Ｐゴシック" panose="020B0600070205080204" pitchFamily="50" charset="-128"/>
              </a:rPr>
              <a:t>Funding for TEF</a:t>
            </a:r>
          </a:p>
          <a:p>
            <a:r>
              <a:rPr lang="en-US" altLang="ja-JP" sz="1400" dirty="0">
                <a:solidFill>
                  <a:prstClr val="white"/>
                </a:solidFill>
                <a:latin typeface="Rockwell" panose="02060603020205020403"/>
                <a:ea typeface="ＭＳ Ｐゴシック" panose="020B0600070205080204" pitchFamily="50" charset="-128"/>
              </a:rPr>
              <a:t>got smaller and </a:t>
            </a:r>
          </a:p>
          <a:p>
            <a:r>
              <a:rPr lang="en-US" altLang="ja-JP" sz="1400" dirty="0">
                <a:solidFill>
                  <a:prstClr val="white"/>
                </a:solidFill>
                <a:latin typeface="Rockwell" panose="02060603020205020403"/>
                <a:ea typeface="ＭＳ Ｐゴシック" panose="020B0600070205080204" pitchFamily="50" charset="-128"/>
              </a:rPr>
              <a:t>smaller</a:t>
            </a:r>
          </a:p>
        </p:txBody>
      </p:sp>
      <p:pic>
        <p:nvPicPr>
          <p:cNvPr id="5" name="図 4">
            <a:extLst>
              <a:ext uri="{FF2B5EF4-FFF2-40B4-BE49-F238E27FC236}">
                <a16:creationId xmlns:a16="http://schemas.microsoft.com/office/drawing/2014/main" id="{2ADCE787-BFBC-4094-91F6-DEA7110F6CDD}"/>
              </a:ext>
            </a:extLst>
          </p:cNvPr>
          <p:cNvPicPr>
            <a:picLocks noChangeAspect="1"/>
          </p:cNvPicPr>
          <p:nvPr/>
        </p:nvPicPr>
        <p:blipFill>
          <a:blip r:embed="rId6"/>
          <a:stretch>
            <a:fillRect/>
          </a:stretch>
        </p:blipFill>
        <p:spPr>
          <a:xfrm>
            <a:off x="5116030" y="5640935"/>
            <a:ext cx="1585567" cy="782775"/>
          </a:xfrm>
          <a:prstGeom prst="rect">
            <a:avLst/>
          </a:prstGeom>
          <a:solidFill>
            <a:schemeClr val="bg1"/>
          </a:solidFill>
        </p:spPr>
      </p:pic>
    </p:spTree>
    <p:extLst>
      <p:ext uri="{BB962C8B-B14F-4D97-AF65-F5344CB8AC3E}">
        <p14:creationId xmlns:p14="http://schemas.microsoft.com/office/powerpoint/2010/main" val="182227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8E5669-83D7-4653-872A-3F10CB7BC1B9}"/>
              </a:ext>
            </a:extLst>
          </p:cNvPr>
          <p:cNvSpPr>
            <a:spLocks noGrp="1"/>
          </p:cNvSpPr>
          <p:nvPr>
            <p:ph type="title"/>
          </p:nvPr>
        </p:nvSpPr>
        <p:spPr/>
        <p:txBody>
          <a:bodyPr/>
          <a:lstStyle/>
          <a:p>
            <a:r>
              <a:rPr kumimoji="1" lang="en-US" altLang="ja-JP" dirty="0"/>
              <a:t>Aim of the JAEA ADS</a:t>
            </a:r>
            <a:endParaRPr kumimoji="1" lang="ja-JP" altLang="en-US" dirty="0"/>
          </a:p>
        </p:txBody>
      </p:sp>
      <p:sp>
        <p:nvSpPr>
          <p:cNvPr id="6" name="スライド番号プレースホルダー 5">
            <a:extLst>
              <a:ext uri="{FF2B5EF4-FFF2-40B4-BE49-F238E27FC236}">
                <a16:creationId xmlns:a16="http://schemas.microsoft.com/office/drawing/2014/main" id="{727DA77B-9FBC-4EC5-A600-C282193737AD}"/>
              </a:ext>
            </a:extLst>
          </p:cNvPr>
          <p:cNvSpPr>
            <a:spLocks noGrp="1"/>
          </p:cNvSpPr>
          <p:nvPr>
            <p:ph type="sldNum" sz="quarter" idx="12"/>
          </p:nvPr>
        </p:nvSpPr>
        <p:spPr/>
        <p:txBody>
          <a:bodyPr/>
          <a:lstStyle/>
          <a:p>
            <a:fld id="{E69D0365-E817-4EF1-9E9A-ACD5F9F23042}" type="slidenum">
              <a:rPr kumimoji="1" lang="ja-JP" altLang="en-US" smtClean="0"/>
              <a:t>5</a:t>
            </a:fld>
            <a:endParaRPr kumimoji="1" lang="ja-JP" altLang="en-US"/>
          </a:p>
        </p:txBody>
      </p:sp>
      <p:grpSp>
        <p:nvGrpSpPr>
          <p:cNvPr id="61" name="グループ化 60"/>
          <p:cNvGrpSpPr/>
          <p:nvPr/>
        </p:nvGrpSpPr>
        <p:grpSpPr>
          <a:xfrm>
            <a:off x="3281818" y="1531079"/>
            <a:ext cx="8678555" cy="4940430"/>
            <a:chOff x="1252602" y="1578061"/>
            <a:chExt cx="8678555" cy="4940430"/>
          </a:xfrm>
        </p:grpSpPr>
        <p:pic>
          <p:nvPicPr>
            <p:cNvPr id="7" name="図 6">
              <a:extLst>
                <a:ext uri="{FF2B5EF4-FFF2-40B4-BE49-F238E27FC236}">
                  <a16:creationId xmlns:a16="http://schemas.microsoft.com/office/drawing/2014/main" id="{28D69DE4-AD4D-4DF2-BD6A-D5050A7658FC}"/>
                </a:ext>
              </a:extLst>
            </p:cNvPr>
            <p:cNvPicPr>
              <a:picLocks noChangeAspect="1"/>
            </p:cNvPicPr>
            <p:nvPr/>
          </p:nvPicPr>
          <p:blipFill>
            <a:blip r:embed="rId2"/>
            <a:stretch>
              <a:fillRect/>
            </a:stretch>
          </p:blipFill>
          <p:spPr>
            <a:xfrm>
              <a:off x="1252602" y="1578061"/>
              <a:ext cx="8678555" cy="4940430"/>
            </a:xfrm>
            <a:prstGeom prst="rect">
              <a:avLst/>
            </a:prstGeom>
          </p:spPr>
        </p:pic>
        <p:sp>
          <p:nvSpPr>
            <p:cNvPr id="8" name="テキスト ボックス 7"/>
            <p:cNvSpPr txBox="1"/>
            <p:nvPr/>
          </p:nvSpPr>
          <p:spPr>
            <a:xfrm>
              <a:off x="3752296" y="2108158"/>
              <a:ext cx="608984" cy="261610"/>
            </a:xfrm>
            <a:prstGeom prst="rect">
              <a:avLst/>
            </a:prstGeom>
            <a:solidFill>
              <a:srgbClr val="E7E7E7"/>
            </a:solidFill>
            <a:ln>
              <a:noFill/>
            </a:ln>
          </p:spPr>
          <p:txBody>
            <a:bodyPr wrap="square" rtlCol="0">
              <a:spAutoFit/>
            </a:bodyPr>
            <a:lstStyle/>
            <a:p>
              <a:r>
                <a:rPr lang="en-US" altLang="ja-JP" sz="1100" b="1" dirty="0"/>
                <a:t>700M</a:t>
              </a:r>
              <a:endParaRPr kumimoji="1" lang="ja-JP" altLang="en-US" sz="1100" b="1" dirty="0"/>
            </a:p>
          </p:txBody>
        </p:sp>
        <p:sp>
          <p:nvSpPr>
            <p:cNvPr id="9" name="テキスト ボックス 8"/>
            <p:cNvSpPr txBox="1"/>
            <p:nvPr/>
          </p:nvSpPr>
          <p:spPr>
            <a:xfrm>
              <a:off x="3726894" y="2418906"/>
              <a:ext cx="654030" cy="261610"/>
            </a:xfrm>
            <a:prstGeom prst="rect">
              <a:avLst/>
            </a:prstGeom>
            <a:solidFill>
              <a:srgbClr val="CBCBCB"/>
            </a:solidFill>
            <a:ln>
              <a:noFill/>
            </a:ln>
          </p:spPr>
          <p:txBody>
            <a:bodyPr wrap="square" rtlCol="0">
              <a:spAutoFit/>
            </a:bodyPr>
            <a:lstStyle/>
            <a:p>
              <a:r>
                <a:rPr lang="en-US" altLang="ja-JP" sz="1100" b="1" dirty="0"/>
                <a:t>4500M</a:t>
              </a:r>
              <a:endParaRPr kumimoji="1" lang="ja-JP" altLang="en-US" sz="1600" b="1" dirty="0"/>
            </a:p>
          </p:txBody>
        </p:sp>
        <p:sp>
          <p:nvSpPr>
            <p:cNvPr id="11" name="テキスト ボックス 10"/>
            <p:cNvSpPr txBox="1"/>
            <p:nvPr/>
          </p:nvSpPr>
          <p:spPr>
            <a:xfrm>
              <a:off x="3739420" y="1763961"/>
              <a:ext cx="616187" cy="258320"/>
            </a:xfrm>
            <a:prstGeom prst="rect">
              <a:avLst/>
            </a:prstGeom>
            <a:solidFill>
              <a:srgbClr val="CBCBCB"/>
            </a:solidFill>
            <a:ln>
              <a:noFill/>
            </a:ln>
          </p:spPr>
          <p:txBody>
            <a:bodyPr wrap="square" rtlCol="0">
              <a:spAutoFit/>
            </a:bodyPr>
            <a:lstStyle/>
            <a:p>
              <a:r>
                <a:rPr lang="en-US" altLang="ja-JP" sz="1050" b="1" dirty="0">
                  <a:latin typeface="Symbol" panose="05050102010706020507" pitchFamily="18" charset="2"/>
                </a:rPr>
                <a:t>t</a:t>
              </a:r>
              <a:r>
                <a:rPr lang="en-US" altLang="ja-JP" sz="1050" b="1" baseline="-25000" dirty="0"/>
                <a:t>1/2 </a:t>
              </a:r>
              <a:r>
                <a:rPr lang="en-US" altLang="ja-JP" sz="1050" b="1" dirty="0"/>
                <a:t>(y)</a:t>
              </a:r>
              <a:endParaRPr kumimoji="1" lang="ja-JP" altLang="en-US" sz="1050" b="1" dirty="0"/>
            </a:p>
          </p:txBody>
        </p:sp>
        <p:sp>
          <p:nvSpPr>
            <p:cNvPr id="12" name="テキスト ボックス 11"/>
            <p:cNvSpPr txBox="1"/>
            <p:nvPr/>
          </p:nvSpPr>
          <p:spPr>
            <a:xfrm>
              <a:off x="3006031" y="1771970"/>
              <a:ext cx="686712" cy="261610"/>
            </a:xfrm>
            <a:prstGeom prst="rect">
              <a:avLst/>
            </a:prstGeom>
            <a:solidFill>
              <a:srgbClr val="CBCBCB"/>
            </a:solidFill>
            <a:ln>
              <a:noFill/>
            </a:ln>
          </p:spPr>
          <p:txBody>
            <a:bodyPr wrap="square" rtlCol="0">
              <a:spAutoFit/>
            </a:bodyPr>
            <a:lstStyle/>
            <a:p>
              <a:r>
                <a:rPr lang="en-US" altLang="ja-JP" sz="1100" b="1" dirty="0"/>
                <a:t>nuclide</a:t>
              </a:r>
              <a:endParaRPr kumimoji="1" lang="ja-JP" altLang="en-US" sz="1100" b="1" baseline="-25000" dirty="0"/>
            </a:p>
          </p:txBody>
        </p:sp>
        <p:sp>
          <p:nvSpPr>
            <p:cNvPr id="13" name="テキスト ボックス 12"/>
            <p:cNvSpPr txBox="1"/>
            <p:nvPr/>
          </p:nvSpPr>
          <p:spPr>
            <a:xfrm>
              <a:off x="4439862" y="1727566"/>
              <a:ext cx="758439" cy="215444"/>
            </a:xfrm>
            <a:prstGeom prst="rect">
              <a:avLst/>
            </a:prstGeom>
            <a:solidFill>
              <a:srgbClr val="CBCBCB"/>
            </a:solidFill>
            <a:ln>
              <a:noFill/>
            </a:ln>
          </p:spPr>
          <p:txBody>
            <a:bodyPr wrap="square" rtlCol="0">
              <a:spAutoFit/>
            </a:bodyPr>
            <a:lstStyle/>
            <a:p>
              <a:r>
                <a:rPr lang="en-US" altLang="ja-JP" sz="800" b="1" dirty="0"/>
                <a:t>Dose rate</a:t>
              </a:r>
              <a:endParaRPr kumimoji="1" lang="ja-JP" altLang="en-US" sz="800" b="1" baseline="-25000" dirty="0"/>
            </a:p>
          </p:txBody>
        </p:sp>
        <p:sp>
          <p:nvSpPr>
            <p:cNvPr id="14" name="テキスト ボックス 13"/>
            <p:cNvSpPr txBox="1"/>
            <p:nvPr/>
          </p:nvSpPr>
          <p:spPr>
            <a:xfrm>
              <a:off x="5260932" y="1727566"/>
              <a:ext cx="676405" cy="338554"/>
            </a:xfrm>
            <a:prstGeom prst="rect">
              <a:avLst/>
            </a:prstGeom>
            <a:solidFill>
              <a:srgbClr val="CBCBCB"/>
            </a:solidFill>
            <a:ln>
              <a:noFill/>
            </a:ln>
          </p:spPr>
          <p:txBody>
            <a:bodyPr wrap="square" rtlCol="0">
              <a:spAutoFit/>
            </a:bodyPr>
            <a:lstStyle/>
            <a:p>
              <a:r>
                <a:rPr lang="en-US" altLang="ja-JP" sz="800" b="1" dirty="0"/>
                <a:t>mass</a:t>
              </a:r>
            </a:p>
            <a:p>
              <a:r>
                <a:rPr lang="en-US" altLang="ja-JP" sz="800" b="1" dirty="0"/>
                <a:t>/ton</a:t>
              </a:r>
              <a:endParaRPr kumimoji="1" lang="ja-JP" altLang="en-US" sz="800" b="1" baseline="-25000" dirty="0"/>
            </a:p>
          </p:txBody>
        </p:sp>
        <p:sp>
          <p:nvSpPr>
            <p:cNvPr id="15" name="テキスト ボックス 14"/>
            <p:cNvSpPr txBox="1"/>
            <p:nvPr/>
          </p:nvSpPr>
          <p:spPr>
            <a:xfrm>
              <a:off x="3727759" y="2905384"/>
              <a:ext cx="620996" cy="253916"/>
            </a:xfrm>
            <a:prstGeom prst="rect">
              <a:avLst/>
            </a:prstGeom>
            <a:solidFill>
              <a:srgbClr val="CBF5E1"/>
            </a:solidFill>
            <a:ln>
              <a:noFill/>
            </a:ln>
          </p:spPr>
          <p:txBody>
            <a:bodyPr wrap="square" rtlCol="0">
              <a:spAutoFit/>
            </a:bodyPr>
            <a:lstStyle/>
            <a:p>
              <a:r>
                <a:rPr lang="en-US" altLang="ja-JP" sz="1050" b="1" dirty="0">
                  <a:latin typeface="Symbol" panose="05050102010706020507" pitchFamily="18" charset="2"/>
                </a:rPr>
                <a:t>t</a:t>
              </a:r>
              <a:r>
                <a:rPr lang="en-US" altLang="ja-JP" sz="1050" b="1" baseline="-25000" dirty="0"/>
                <a:t>1/2 </a:t>
              </a:r>
              <a:r>
                <a:rPr lang="en-US" altLang="ja-JP" sz="1050" b="1" dirty="0"/>
                <a:t>(y)</a:t>
              </a:r>
              <a:endParaRPr kumimoji="1" lang="ja-JP" altLang="en-US" sz="1050" b="1" dirty="0"/>
            </a:p>
          </p:txBody>
        </p:sp>
        <p:sp>
          <p:nvSpPr>
            <p:cNvPr id="16" name="テキスト ボックス 15"/>
            <p:cNvSpPr txBox="1"/>
            <p:nvPr/>
          </p:nvSpPr>
          <p:spPr>
            <a:xfrm>
              <a:off x="3005927" y="2906517"/>
              <a:ext cx="686816" cy="261610"/>
            </a:xfrm>
            <a:prstGeom prst="rect">
              <a:avLst/>
            </a:prstGeom>
            <a:solidFill>
              <a:srgbClr val="CBF5E1"/>
            </a:solidFill>
            <a:ln>
              <a:noFill/>
            </a:ln>
          </p:spPr>
          <p:txBody>
            <a:bodyPr wrap="square" rtlCol="0">
              <a:spAutoFit/>
            </a:bodyPr>
            <a:lstStyle/>
            <a:p>
              <a:r>
                <a:rPr lang="en-US" altLang="ja-JP" sz="1100" b="1" dirty="0"/>
                <a:t>nuclide</a:t>
              </a:r>
              <a:endParaRPr kumimoji="1" lang="ja-JP" altLang="en-US" sz="1100" b="1" baseline="-25000" dirty="0"/>
            </a:p>
          </p:txBody>
        </p:sp>
        <p:sp>
          <p:nvSpPr>
            <p:cNvPr id="17" name="テキスト ボックス 16"/>
            <p:cNvSpPr txBox="1"/>
            <p:nvPr/>
          </p:nvSpPr>
          <p:spPr>
            <a:xfrm>
              <a:off x="4439861" y="2866046"/>
              <a:ext cx="758439" cy="215444"/>
            </a:xfrm>
            <a:prstGeom prst="rect">
              <a:avLst/>
            </a:prstGeom>
            <a:solidFill>
              <a:srgbClr val="CBF5E1"/>
            </a:solidFill>
            <a:ln>
              <a:noFill/>
            </a:ln>
          </p:spPr>
          <p:txBody>
            <a:bodyPr wrap="square" rtlCol="0">
              <a:spAutoFit/>
            </a:bodyPr>
            <a:lstStyle/>
            <a:p>
              <a:r>
                <a:rPr lang="en-US" altLang="ja-JP" sz="800" b="1" dirty="0"/>
                <a:t>Dose rate</a:t>
              </a:r>
              <a:endParaRPr kumimoji="1" lang="ja-JP" altLang="en-US" sz="800" b="1" baseline="-25000" dirty="0"/>
            </a:p>
          </p:txBody>
        </p:sp>
        <p:sp>
          <p:nvSpPr>
            <p:cNvPr id="18" name="テキスト ボックス 17"/>
            <p:cNvSpPr txBox="1"/>
            <p:nvPr/>
          </p:nvSpPr>
          <p:spPr>
            <a:xfrm>
              <a:off x="5260933" y="2862136"/>
              <a:ext cx="709538" cy="347582"/>
            </a:xfrm>
            <a:prstGeom prst="rect">
              <a:avLst/>
            </a:prstGeom>
            <a:solidFill>
              <a:srgbClr val="CBF5E1"/>
            </a:solidFill>
            <a:ln>
              <a:noFill/>
            </a:ln>
          </p:spPr>
          <p:txBody>
            <a:bodyPr wrap="square" rtlCol="0">
              <a:spAutoFit/>
            </a:bodyPr>
            <a:lstStyle/>
            <a:p>
              <a:r>
                <a:rPr lang="en-US" altLang="ja-JP" sz="800" b="1" dirty="0"/>
                <a:t>mass</a:t>
              </a:r>
            </a:p>
            <a:p>
              <a:r>
                <a:rPr lang="en-US" altLang="ja-JP" sz="800" b="1" dirty="0"/>
                <a:t>/ton</a:t>
              </a:r>
              <a:endParaRPr kumimoji="1" lang="ja-JP" altLang="en-US" sz="800" b="1" baseline="-25000" dirty="0"/>
            </a:p>
          </p:txBody>
        </p:sp>
        <p:sp>
          <p:nvSpPr>
            <p:cNvPr id="19" name="テキスト ボックス 18"/>
            <p:cNvSpPr txBox="1"/>
            <p:nvPr/>
          </p:nvSpPr>
          <p:spPr>
            <a:xfrm>
              <a:off x="3706709" y="4658257"/>
              <a:ext cx="611583" cy="253916"/>
            </a:xfrm>
            <a:prstGeom prst="rect">
              <a:avLst/>
            </a:prstGeom>
            <a:solidFill>
              <a:srgbClr val="FFEDCB"/>
            </a:solidFill>
            <a:ln>
              <a:noFill/>
            </a:ln>
          </p:spPr>
          <p:txBody>
            <a:bodyPr wrap="square" rtlCol="0">
              <a:spAutoFit/>
            </a:bodyPr>
            <a:lstStyle/>
            <a:p>
              <a:r>
                <a:rPr lang="en-US" altLang="ja-JP" sz="1050" b="1" dirty="0">
                  <a:latin typeface="Symbol" panose="05050102010706020507" pitchFamily="18" charset="2"/>
                </a:rPr>
                <a:t>t</a:t>
              </a:r>
              <a:r>
                <a:rPr lang="en-US" altLang="ja-JP" sz="1050" b="1" baseline="-25000" dirty="0"/>
                <a:t>1/2 </a:t>
              </a:r>
              <a:r>
                <a:rPr lang="en-US" altLang="ja-JP" sz="1050" b="1" dirty="0"/>
                <a:t>(y)</a:t>
              </a:r>
              <a:endParaRPr kumimoji="1" lang="ja-JP" altLang="en-US" sz="1050" b="1" dirty="0"/>
            </a:p>
          </p:txBody>
        </p:sp>
        <p:sp>
          <p:nvSpPr>
            <p:cNvPr id="20" name="テキスト ボックス 19"/>
            <p:cNvSpPr txBox="1"/>
            <p:nvPr/>
          </p:nvSpPr>
          <p:spPr>
            <a:xfrm>
              <a:off x="3007773" y="4675301"/>
              <a:ext cx="684970" cy="261610"/>
            </a:xfrm>
            <a:prstGeom prst="rect">
              <a:avLst/>
            </a:prstGeom>
            <a:solidFill>
              <a:srgbClr val="FFEDCB"/>
            </a:solidFill>
            <a:ln>
              <a:noFill/>
            </a:ln>
          </p:spPr>
          <p:txBody>
            <a:bodyPr wrap="square" rtlCol="0">
              <a:spAutoFit/>
            </a:bodyPr>
            <a:lstStyle/>
            <a:p>
              <a:r>
                <a:rPr lang="en-US" altLang="ja-JP" sz="1100" b="1" dirty="0"/>
                <a:t>nuclide</a:t>
              </a:r>
              <a:endParaRPr kumimoji="1" lang="ja-JP" altLang="en-US" sz="1100" b="1" baseline="-25000" dirty="0"/>
            </a:p>
          </p:txBody>
        </p:sp>
        <p:sp>
          <p:nvSpPr>
            <p:cNvPr id="21" name="テキスト ボックス 20"/>
            <p:cNvSpPr txBox="1"/>
            <p:nvPr/>
          </p:nvSpPr>
          <p:spPr>
            <a:xfrm>
              <a:off x="4429582" y="4628302"/>
              <a:ext cx="768718" cy="215444"/>
            </a:xfrm>
            <a:prstGeom prst="rect">
              <a:avLst/>
            </a:prstGeom>
            <a:solidFill>
              <a:srgbClr val="FFEDCB"/>
            </a:solidFill>
            <a:ln>
              <a:noFill/>
            </a:ln>
          </p:spPr>
          <p:txBody>
            <a:bodyPr wrap="square" rtlCol="0">
              <a:spAutoFit/>
            </a:bodyPr>
            <a:lstStyle/>
            <a:p>
              <a:r>
                <a:rPr lang="en-US" altLang="ja-JP" sz="800" b="1" dirty="0"/>
                <a:t>Dose rate</a:t>
              </a:r>
              <a:endParaRPr kumimoji="1" lang="ja-JP" altLang="en-US" sz="800" b="1" baseline="-25000" dirty="0"/>
            </a:p>
          </p:txBody>
        </p:sp>
        <p:sp>
          <p:nvSpPr>
            <p:cNvPr id="22" name="テキスト ボックス 21"/>
            <p:cNvSpPr txBox="1"/>
            <p:nvPr/>
          </p:nvSpPr>
          <p:spPr>
            <a:xfrm>
              <a:off x="5291454" y="4644886"/>
              <a:ext cx="691543" cy="338554"/>
            </a:xfrm>
            <a:prstGeom prst="rect">
              <a:avLst/>
            </a:prstGeom>
            <a:solidFill>
              <a:srgbClr val="FFEDCB"/>
            </a:solidFill>
            <a:ln>
              <a:noFill/>
            </a:ln>
          </p:spPr>
          <p:txBody>
            <a:bodyPr wrap="square" rtlCol="0">
              <a:spAutoFit/>
            </a:bodyPr>
            <a:lstStyle/>
            <a:p>
              <a:r>
                <a:rPr lang="en-US" altLang="ja-JP" sz="800" b="1" dirty="0"/>
                <a:t>mass</a:t>
              </a:r>
            </a:p>
            <a:p>
              <a:r>
                <a:rPr lang="en-US" altLang="ja-JP" sz="800" b="1" dirty="0"/>
                <a:t>/ton</a:t>
              </a:r>
              <a:endParaRPr kumimoji="1" lang="ja-JP" altLang="en-US" sz="800" b="1" baseline="-25000" dirty="0"/>
            </a:p>
          </p:txBody>
        </p:sp>
        <p:sp>
          <p:nvSpPr>
            <p:cNvPr id="23" name="テキスト ボックス 22"/>
            <p:cNvSpPr txBox="1"/>
            <p:nvPr/>
          </p:nvSpPr>
          <p:spPr>
            <a:xfrm>
              <a:off x="7374873" y="1729665"/>
              <a:ext cx="652400" cy="253916"/>
            </a:xfrm>
            <a:prstGeom prst="rect">
              <a:avLst/>
            </a:prstGeom>
            <a:solidFill>
              <a:srgbClr val="CCFFFF"/>
            </a:solidFill>
            <a:ln>
              <a:noFill/>
            </a:ln>
          </p:spPr>
          <p:txBody>
            <a:bodyPr wrap="square" rtlCol="0">
              <a:spAutoFit/>
            </a:bodyPr>
            <a:lstStyle/>
            <a:p>
              <a:r>
                <a:rPr lang="en-US" altLang="ja-JP" sz="1050" b="1" dirty="0">
                  <a:latin typeface="Symbol" panose="05050102010706020507" pitchFamily="18" charset="2"/>
                </a:rPr>
                <a:t>t</a:t>
              </a:r>
              <a:r>
                <a:rPr lang="en-US" altLang="ja-JP" sz="1050" b="1" baseline="-25000" dirty="0"/>
                <a:t>1/2 </a:t>
              </a:r>
              <a:r>
                <a:rPr lang="en-US" altLang="ja-JP" sz="1050" b="1" dirty="0"/>
                <a:t>(y)</a:t>
              </a:r>
              <a:endParaRPr kumimoji="1" lang="ja-JP" altLang="en-US" sz="1050" b="1" dirty="0"/>
            </a:p>
          </p:txBody>
        </p:sp>
        <p:sp>
          <p:nvSpPr>
            <p:cNvPr id="24" name="テキスト ボックス 23"/>
            <p:cNvSpPr txBox="1"/>
            <p:nvPr/>
          </p:nvSpPr>
          <p:spPr>
            <a:xfrm>
              <a:off x="6719666" y="1739826"/>
              <a:ext cx="686712" cy="261610"/>
            </a:xfrm>
            <a:prstGeom prst="rect">
              <a:avLst/>
            </a:prstGeom>
            <a:solidFill>
              <a:srgbClr val="CCFFFF"/>
            </a:solidFill>
            <a:ln>
              <a:noFill/>
            </a:ln>
          </p:spPr>
          <p:txBody>
            <a:bodyPr wrap="square" rtlCol="0">
              <a:spAutoFit/>
            </a:bodyPr>
            <a:lstStyle/>
            <a:p>
              <a:r>
                <a:rPr lang="en-US" altLang="ja-JP" sz="1100" b="1" dirty="0"/>
                <a:t>nuclide</a:t>
              </a:r>
              <a:endParaRPr kumimoji="1" lang="ja-JP" altLang="en-US" sz="1100" b="1" baseline="-25000" dirty="0"/>
            </a:p>
          </p:txBody>
        </p:sp>
        <p:sp>
          <p:nvSpPr>
            <p:cNvPr id="25" name="テキスト ボックス 24"/>
            <p:cNvSpPr txBox="1"/>
            <p:nvPr/>
          </p:nvSpPr>
          <p:spPr>
            <a:xfrm>
              <a:off x="8062577" y="1690056"/>
              <a:ext cx="771199" cy="215444"/>
            </a:xfrm>
            <a:prstGeom prst="rect">
              <a:avLst/>
            </a:prstGeom>
            <a:solidFill>
              <a:srgbClr val="CCFFFF"/>
            </a:solidFill>
            <a:ln>
              <a:noFill/>
            </a:ln>
          </p:spPr>
          <p:txBody>
            <a:bodyPr wrap="square" rtlCol="0">
              <a:spAutoFit/>
            </a:bodyPr>
            <a:lstStyle/>
            <a:p>
              <a:r>
                <a:rPr lang="en-US" altLang="ja-JP" sz="800" b="1" dirty="0"/>
                <a:t>Dose rate</a:t>
              </a:r>
              <a:endParaRPr kumimoji="1" lang="ja-JP" altLang="en-US" sz="800" b="1" baseline="-25000" dirty="0"/>
            </a:p>
          </p:txBody>
        </p:sp>
        <p:sp>
          <p:nvSpPr>
            <p:cNvPr id="26" name="テキスト ボックス 25"/>
            <p:cNvSpPr txBox="1"/>
            <p:nvPr/>
          </p:nvSpPr>
          <p:spPr>
            <a:xfrm>
              <a:off x="8866599" y="1695026"/>
              <a:ext cx="740864" cy="338554"/>
            </a:xfrm>
            <a:prstGeom prst="rect">
              <a:avLst/>
            </a:prstGeom>
            <a:solidFill>
              <a:srgbClr val="CCFFFF"/>
            </a:solidFill>
            <a:ln>
              <a:noFill/>
            </a:ln>
          </p:spPr>
          <p:txBody>
            <a:bodyPr wrap="square" rtlCol="0">
              <a:spAutoFit/>
            </a:bodyPr>
            <a:lstStyle/>
            <a:p>
              <a:r>
                <a:rPr lang="en-US" altLang="ja-JP" sz="800" b="1" dirty="0"/>
                <a:t>mass</a:t>
              </a:r>
            </a:p>
            <a:p>
              <a:r>
                <a:rPr lang="en-US" altLang="ja-JP" sz="800" b="1" dirty="0"/>
                <a:t>/ton</a:t>
              </a:r>
              <a:endParaRPr kumimoji="1" lang="ja-JP" altLang="en-US" sz="800" b="1" baseline="-25000" dirty="0"/>
            </a:p>
          </p:txBody>
        </p:sp>
        <p:sp>
          <p:nvSpPr>
            <p:cNvPr id="27" name="テキスト ボックス 26"/>
            <p:cNvSpPr txBox="1"/>
            <p:nvPr/>
          </p:nvSpPr>
          <p:spPr>
            <a:xfrm>
              <a:off x="3745070" y="3255142"/>
              <a:ext cx="548170" cy="261610"/>
            </a:xfrm>
            <a:prstGeom prst="rect">
              <a:avLst/>
            </a:prstGeom>
            <a:solidFill>
              <a:srgbClr val="E7FAF1"/>
            </a:solidFill>
            <a:ln>
              <a:noFill/>
            </a:ln>
          </p:spPr>
          <p:txBody>
            <a:bodyPr wrap="square" rtlCol="0">
              <a:spAutoFit/>
            </a:bodyPr>
            <a:lstStyle/>
            <a:p>
              <a:r>
                <a:rPr lang="en-US" altLang="ja-JP" sz="1100" b="1" dirty="0"/>
                <a:t>87.7</a:t>
              </a:r>
              <a:endParaRPr kumimoji="1" lang="ja-JP" altLang="en-US" sz="1100" b="1" dirty="0"/>
            </a:p>
          </p:txBody>
        </p:sp>
        <p:sp>
          <p:nvSpPr>
            <p:cNvPr id="28" name="テキスト ボックス 27"/>
            <p:cNvSpPr txBox="1"/>
            <p:nvPr/>
          </p:nvSpPr>
          <p:spPr>
            <a:xfrm>
              <a:off x="3731112" y="3552505"/>
              <a:ext cx="587180" cy="261610"/>
            </a:xfrm>
            <a:prstGeom prst="rect">
              <a:avLst/>
            </a:prstGeom>
            <a:solidFill>
              <a:srgbClr val="CBF5E1"/>
            </a:solidFill>
            <a:ln>
              <a:noFill/>
            </a:ln>
          </p:spPr>
          <p:txBody>
            <a:bodyPr wrap="square" rtlCol="0">
              <a:spAutoFit/>
            </a:bodyPr>
            <a:lstStyle/>
            <a:p>
              <a:r>
                <a:rPr lang="en-US" altLang="ja-JP" sz="1100" b="1" dirty="0"/>
                <a:t>24000</a:t>
              </a:r>
              <a:endParaRPr kumimoji="1" lang="ja-JP" altLang="en-US" sz="1100" b="1" dirty="0"/>
            </a:p>
          </p:txBody>
        </p:sp>
        <p:sp>
          <p:nvSpPr>
            <p:cNvPr id="29" name="テキスト ボックス 28"/>
            <p:cNvSpPr txBox="1"/>
            <p:nvPr/>
          </p:nvSpPr>
          <p:spPr>
            <a:xfrm>
              <a:off x="3692743" y="3838545"/>
              <a:ext cx="625549" cy="261610"/>
            </a:xfrm>
            <a:prstGeom prst="rect">
              <a:avLst/>
            </a:prstGeom>
            <a:solidFill>
              <a:srgbClr val="E7FAF1"/>
            </a:solidFill>
            <a:ln>
              <a:noFill/>
            </a:ln>
          </p:spPr>
          <p:txBody>
            <a:bodyPr wrap="square" rtlCol="0">
              <a:spAutoFit/>
            </a:bodyPr>
            <a:lstStyle/>
            <a:p>
              <a:r>
                <a:rPr lang="en-US" altLang="ja-JP" sz="1100" b="1" dirty="0"/>
                <a:t>6564</a:t>
              </a:r>
              <a:endParaRPr kumimoji="1" lang="ja-JP" altLang="en-US" sz="1100" b="1" dirty="0"/>
            </a:p>
          </p:txBody>
        </p:sp>
        <p:sp>
          <p:nvSpPr>
            <p:cNvPr id="30" name="テキスト ボックス 29"/>
            <p:cNvSpPr txBox="1"/>
            <p:nvPr/>
          </p:nvSpPr>
          <p:spPr>
            <a:xfrm>
              <a:off x="3702323" y="4130987"/>
              <a:ext cx="646432" cy="264227"/>
            </a:xfrm>
            <a:prstGeom prst="rect">
              <a:avLst/>
            </a:prstGeom>
            <a:solidFill>
              <a:srgbClr val="CBF5E1"/>
            </a:solidFill>
            <a:ln>
              <a:noFill/>
            </a:ln>
          </p:spPr>
          <p:txBody>
            <a:bodyPr wrap="square" rtlCol="0">
              <a:spAutoFit/>
            </a:bodyPr>
            <a:lstStyle/>
            <a:p>
              <a:r>
                <a:rPr lang="en-US" altLang="ja-JP" sz="1100" b="1" dirty="0"/>
                <a:t>14.3</a:t>
              </a:r>
              <a:endParaRPr kumimoji="1" lang="ja-JP" altLang="en-US" sz="1100" b="1" dirty="0"/>
            </a:p>
          </p:txBody>
        </p:sp>
        <p:sp>
          <p:nvSpPr>
            <p:cNvPr id="31" name="テキスト ボックス 30"/>
            <p:cNvSpPr txBox="1"/>
            <p:nvPr/>
          </p:nvSpPr>
          <p:spPr>
            <a:xfrm>
              <a:off x="5165941" y="4383167"/>
              <a:ext cx="220251" cy="200055"/>
            </a:xfrm>
            <a:prstGeom prst="rect">
              <a:avLst/>
            </a:prstGeom>
            <a:solidFill>
              <a:srgbClr val="FFFF00"/>
            </a:solidFill>
            <a:ln>
              <a:noFill/>
            </a:ln>
          </p:spPr>
          <p:txBody>
            <a:bodyPr wrap="square" rtlCol="0">
              <a:spAutoFit/>
            </a:bodyPr>
            <a:lstStyle/>
            <a:p>
              <a:r>
                <a:rPr lang="en-US" altLang="ja-JP" sz="700" b="1" dirty="0"/>
                <a:t>~</a:t>
              </a:r>
              <a:endParaRPr kumimoji="1" lang="ja-JP" altLang="en-US" sz="700" b="1" dirty="0"/>
            </a:p>
          </p:txBody>
        </p:sp>
        <p:sp>
          <p:nvSpPr>
            <p:cNvPr id="32" name="テキスト ボックス 31"/>
            <p:cNvSpPr txBox="1"/>
            <p:nvPr/>
          </p:nvSpPr>
          <p:spPr>
            <a:xfrm>
              <a:off x="5113226" y="6154103"/>
              <a:ext cx="220251" cy="200055"/>
            </a:xfrm>
            <a:prstGeom prst="rect">
              <a:avLst/>
            </a:prstGeom>
            <a:solidFill>
              <a:srgbClr val="FFFF00"/>
            </a:solidFill>
            <a:ln>
              <a:noFill/>
            </a:ln>
          </p:spPr>
          <p:txBody>
            <a:bodyPr wrap="square" rtlCol="0">
              <a:spAutoFit/>
            </a:bodyPr>
            <a:lstStyle/>
            <a:p>
              <a:r>
                <a:rPr lang="en-US" altLang="ja-JP" sz="700" b="1" dirty="0"/>
                <a:t>~</a:t>
              </a:r>
              <a:endParaRPr kumimoji="1" lang="ja-JP" altLang="en-US" sz="700" b="1" dirty="0"/>
            </a:p>
          </p:txBody>
        </p:sp>
        <p:sp>
          <p:nvSpPr>
            <p:cNvPr id="33" name="テキスト ボックス 32"/>
            <p:cNvSpPr txBox="1"/>
            <p:nvPr/>
          </p:nvSpPr>
          <p:spPr>
            <a:xfrm>
              <a:off x="8638577" y="4675301"/>
              <a:ext cx="220251" cy="200055"/>
            </a:xfrm>
            <a:prstGeom prst="rect">
              <a:avLst/>
            </a:prstGeom>
            <a:solidFill>
              <a:srgbClr val="FFFF00"/>
            </a:solidFill>
            <a:ln>
              <a:noFill/>
            </a:ln>
          </p:spPr>
          <p:txBody>
            <a:bodyPr wrap="square" rtlCol="0">
              <a:spAutoFit/>
            </a:bodyPr>
            <a:lstStyle/>
            <a:p>
              <a:r>
                <a:rPr lang="en-US" altLang="ja-JP" sz="700" b="1" dirty="0"/>
                <a:t>~</a:t>
              </a:r>
              <a:endParaRPr kumimoji="1" lang="ja-JP" altLang="en-US" sz="700" b="1" dirty="0"/>
            </a:p>
          </p:txBody>
        </p:sp>
        <p:sp>
          <p:nvSpPr>
            <p:cNvPr id="35" name="テキスト ボックス 34"/>
            <p:cNvSpPr txBox="1"/>
            <p:nvPr/>
          </p:nvSpPr>
          <p:spPr>
            <a:xfrm>
              <a:off x="3685007" y="5029072"/>
              <a:ext cx="681064" cy="261610"/>
            </a:xfrm>
            <a:prstGeom prst="rect">
              <a:avLst/>
            </a:prstGeom>
            <a:solidFill>
              <a:srgbClr val="FFF6E7"/>
            </a:solidFill>
            <a:ln>
              <a:noFill/>
            </a:ln>
          </p:spPr>
          <p:txBody>
            <a:bodyPr wrap="square" rtlCol="0">
              <a:spAutoFit/>
            </a:bodyPr>
            <a:lstStyle/>
            <a:p>
              <a:r>
                <a:rPr lang="en-US" altLang="ja-JP" sz="1100" b="1" dirty="0"/>
                <a:t>2.14M</a:t>
              </a:r>
              <a:endParaRPr kumimoji="1" lang="ja-JP" altLang="en-US" sz="1100" b="1" dirty="0"/>
            </a:p>
          </p:txBody>
        </p:sp>
        <p:sp>
          <p:nvSpPr>
            <p:cNvPr id="39" name="テキスト ボックス 38"/>
            <p:cNvSpPr txBox="1"/>
            <p:nvPr/>
          </p:nvSpPr>
          <p:spPr>
            <a:xfrm>
              <a:off x="3692743" y="5319621"/>
              <a:ext cx="681064" cy="261610"/>
            </a:xfrm>
            <a:prstGeom prst="rect">
              <a:avLst/>
            </a:prstGeom>
            <a:solidFill>
              <a:srgbClr val="FFEDCB"/>
            </a:solidFill>
            <a:ln>
              <a:noFill/>
            </a:ln>
          </p:spPr>
          <p:txBody>
            <a:bodyPr wrap="square" rtlCol="0">
              <a:spAutoFit/>
            </a:bodyPr>
            <a:lstStyle/>
            <a:p>
              <a:r>
                <a:rPr lang="en-US" altLang="ja-JP" sz="1100" b="1" dirty="0"/>
                <a:t>432</a:t>
              </a:r>
              <a:endParaRPr kumimoji="1" lang="ja-JP" altLang="en-US" sz="1100" b="1" dirty="0"/>
            </a:p>
          </p:txBody>
        </p:sp>
        <p:sp>
          <p:nvSpPr>
            <p:cNvPr id="40" name="テキスト ボックス 39"/>
            <p:cNvSpPr txBox="1"/>
            <p:nvPr/>
          </p:nvSpPr>
          <p:spPr>
            <a:xfrm>
              <a:off x="3689676" y="5609417"/>
              <a:ext cx="681064" cy="261610"/>
            </a:xfrm>
            <a:prstGeom prst="rect">
              <a:avLst/>
            </a:prstGeom>
            <a:solidFill>
              <a:srgbClr val="FFF6E7"/>
            </a:solidFill>
            <a:ln>
              <a:noFill/>
            </a:ln>
          </p:spPr>
          <p:txBody>
            <a:bodyPr wrap="square" rtlCol="0">
              <a:spAutoFit/>
            </a:bodyPr>
            <a:lstStyle/>
            <a:p>
              <a:r>
                <a:rPr lang="en-US" altLang="ja-JP" sz="1100" b="1" dirty="0"/>
                <a:t>7370</a:t>
              </a:r>
              <a:endParaRPr kumimoji="1" lang="ja-JP" altLang="en-US" sz="1100" b="1" dirty="0"/>
            </a:p>
          </p:txBody>
        </p:sp>
        <p:sp>
          <p:nvSpPr>
            <p:cNvPr id="41" name="テキスト ボックス 40"/>
            <p:cNvSpPr txBox="1"/>
            <p:nvPr/>
          </p:nvSpPr>
          <p:spPr>
            <a:xfrm>
              <a:off x="3685007" y="5895173"/>
              <a:ext cx="681064" cy="261610"/>
            </a:xfrm>
            <a:prstGeom prst="rect">
              <a:avLst/>
            </a:prstGeom>
            <a:solidFill>
              <a:srgbClr val="FFEDCB"/>
            </a:solidFill>
            <a:ln>
              <a:noFill/>
            </a:ln>
          </p:spPr>
          <p:txBody>
            <a:bodyPr wrap="square" rtlCol="0">
              <a:spAutoFit/>
            </a:bodyPr>
            <a:lstStyle/>
            <a:p>
              <a:r>
                <a:rPr lang="en-US" altLang="ja-JP" sz="1100" b="1" dirty="0"/>
                <a:t>18.1</a:t>
              </a:r>
              <a:endParaRPr kumimoji="1" lang="ja-JP" altLang="en-US" sz="1100" b="1" dirty="0"/>
            </a:p>
          </p:txBody>
        </p:sp>
        <p:sp>
          <p:nvSpPr>
            <p:cNvPr id="42" name="テキスト ボックス 41"/>
            <p:cNvSpPr txBox="1"/>
            <p:nvPr/>
          </p:nvSpPr>
          <p:spPr>
            <a:xfrm>
              <a:off x="7357965" y="2097396"/>
              <a:ext cx="681064" cy="261610"/>
            </a:xfrm>
            <a:prstGeom prst="rect">
              <a:avLst/>
            </a:prstGeom>
            <a:solidFill>
              <a:srgbClr val="CCECFF"/>
            </a:solidFill>
            <a:ln>
              <a:noFill/>
            </a:ln>
          </p:spPr>
          <p:txBody>
            <a:bodyPr wrap="square" rtlCol="0">
              <a:spAutoFit/>
            </a:bodyPr>
            <a:lstStyle/>
            <a:p>
              <a:r>
                <a:rPr lang="en-US" altLang="ja-JP" sz="1100" b="1" dirty="0"/>
                <a:t>0.295M</a:t>
              </a:r>
              <a:endParaRPr kumimoji="1" lang="ja-JP" altLang="en-US" sz="1100" b="1" dirty="0"/>
            </a:p>
          </p:txBody>
        </p:sp>
        <p:sp>
          <p:nvSpPr>
            <p:cNvPr id="43" name="テキスト ボックス 42"/>
            <p:cNvSpPr txBox="1"/>
            <p:nvPr/>
          </p:nvSpPr>
          <p:spPr>
            <a:xfrm>
              <a:off x="7357965" y="2387960"/>
              <a:ext cx="681064" cy="261610"/>
            </a:xfrm>
            <a:prstGeom prst="rect">
              <a:avLst/>
            </a:prstGeom>
            <a:solidFill>
              <a:srgbClr val="CCFFFF"/>
            </a:solidFill>
            <a:ln>
              <a:noFill/>
            </a:ln>
          </p:spPr>
          <p:txBody>
            <a:bodyPr wrap="square" rtlCol="0">
              <a:spAutoFit/>
            </a:bodyPr>
            <a:lstStyle/>
            <a:p>
              <a:r>
                <a:rPr lang="en-US" altLang="ja-JP" sz="1100" b="1" dirty="0"/>
                <a:t>28.8</a:t>
              </a:r>
              <a:endParaRPr kumimoji="1" lang="ja-JP" altLang="en-US" sz="1100" b="1" dirty="0"/>
            </a:p>
          </p:txBody>
        </p:sp>
        <p:sp>
          <p:nvSpPr>
            <p:cNvPr id="44" name="テキスト ボックス 43"/>
            <p:cNvSpPr txBox="1"/>
            <p:nvPr/>
          </p:nvSpPr>
          <p:spPr>
            <a:xfrm>
              <a:off x="7362130" y="2677292"/>
              <a:ext cx="681064" cy="261610"/>
            </a:xfrm>
            <a:prstGeom prst="rect">
              <a:avLst/>
            </a:prstGeom>
            <a:solidFill>
              <a:srgbClr val="CCECFF"/>
            </a:solidFill>
            <a:ln>
              <a:noFill/>
            </a:ln>
          </p:spPr>
          <p:txBody>
            <a:bodyPr wrap="square" rtlCol="0">
              <a:spAutoFit/>
            </a:bodyPr>
            <a:lstStyle/>
            <a:p>
              <a:r>
                <a:rPr lang="en-US" altLang="ja-JP" sz="1100" b="1" dirty="0"/>
                <a:t>1.53M</a:t>
              </a:r>
              <a:endParaRPr kumimoji="1" lang="ja-JP" altLang="en-US" sz="1100" b="1" dirty="0"/>
            </a:p>
          </p:txBody>
        </p:sp>
        <p:sp>
          <p:nvSpPr>
            <p:cNvPr id="45" name="テキスト ボックス 44"/>
            <p:cNvSpPr txBox="1"/>
            <p:nvPr/>
          </p:nvSpPr>
          <p:spPr>
            <a:xfrm>
              <a:off x="7357965" y="2966624"/>
              <a:ext cx="681064" cy="261610"/>
            </a:xfrm>
            <a:prstGeom prst="rect">
              <a:avLst/>
            </a:prstGeom>
            <a:solidFill>
              <a:srgbClr val="CCFFFF"/>
            </a:solidFill>
            <a:ln>
              <a:noFill/>
            </a:ln>
          </p:spPr>
          <p:txBody>
            <a:bodyPr wrap="square" rtlCol="0">
              <a:spAutoFit/>
            </a:bodyPr>
            <a:lstStyle/>
            <a:p>
              <a:r>
                <a:rPr lang="en-US" altLang="ja-JP" sz="1100" b="1" dirty="0"/>
                <a:t>0.211M</a:t>
              </a:r>
              <a:endParaRPr kumimoji="1" lang="ja-JP" altLang="en-US" sz="1100" b="1" dirty="0"/>
            </a:p>
          </p:txBody>
        </p:sp>
        <p:sp>
          <p:nvSpPr>
            <p:cNvPr id="46" name="テキスト ボックス 45"/>
            <p:cNvSpPr txBox="1"/>
            <p:nvPr/>
          </p:nvSpPr>
          <p:spPr>
            <a:xfrm>
              <a:off x="7362130" y="3255142"/>
              <a:ext cx="681064" cy="261610"/>
            </a:xfrm>
            <a:prstGeom prst="rect">
              <a:avLst/>
            </a:prstGeom>
            <a:solidFill>
              <a:srgbClr val="CCECFF"/>
            </a:solidFill>
            <a:ln>
              <a:noFill/>
            </a:ln>
          </p:spPr>
          <p:txBody>
            <a:bodyPr wrap="square" rtlCol="0">
              <a:spAutoFit/>
            </a:bodyPr>
            <a:lstStyle/>
            <a:p>
              <a:r>
                <a:rPr lang="en-US" altLang="ja-JP" sz="1100" b="1" dirty="0"/>
                <a:t>6.5M</a:t>
              </a:r>
              <a:endParaRPr kumimoji="1" lang="ja-JP" altLang="en-US" sz="1100" b="1" dirty="0"/>
            </a:p>
          </p:txBody>
        </p:sp>
        <p:sp>
          <p:nvSpPr>
            <p:cNvPr id="47" name="テキスト ボックス 46"/>
            <p:cNvSpPr txBox="1"/>
            <p:nvPr/>
          </p:nvSpPr>
          <p:spPr>
            <a:xfrm>
              <a:off x="7355040" y="3539336"/>
              <a:ext cx="681064" cy="261610"/>
            </a:xfrm>
            <a:prstGeom prst="rect">
              <a:avLst/>
            </a:prstGeom>
            <a:solidFill>
              <a:srgbClr val="CCFFFF"/>
            </a:solidFill>
            <a:ln>
              <a:noFill/>
            </a:ln>
          </p:spPr>
          <p:txBody>
            <a:bodyPr wrap="square" rtlCol="0">
              <a:spAutoFit/>
            </a:bodyPr>
            <a:lstStyle/>
            <a:p>
              <a:r>
                <a:rPr lang="en-US" altLang="ja-JP" sz="1100" b="1" dirty="0"/>
                <a:t>0.1M</a:t>
              </a:r>
              <a:endParaRPr kumimoji="1" lang="ja-JP" altLang="en-US" sz="1100" b="1" dirty="0"/>
            </a:p>
          </p:txBody>
        </p:sp>
        <p:sp>
          <p:nvSpPr>
            <p:cNvPr id="48" name="テキスト ボックス 47"/>
            <p:cNvSpPr txBox="1"/>
            <p:nvPr/>
          </p:nvSpPr>
          <p:spPr>
            <a:xfrm>
              <a:off x="7357965" y="3831263"/>
              <a:ext cx="681064" cy="261610"/>
            </a:xfrm>
            <a:prstGeom prst="rect">
              <a:avLst/>
            </a:prstGeom>
            <a:solidFill>
              <a:srgbClr val="CCECFF"/>
            </a:solidFill>
            <a:ln>
              <a:noFill/>
            </a:ln>
          </p:spPr>
          <p:txBody>
            <a:bodyPr wrap="square" rtlCol="0">
              <a:spAutoFit/>
            </a:bodyPr>
            <a:lstStyle/>
            <a:p>
              <a:r>
                <a:rPr lang="en-US" altLang="ja-JP" sz="1100" b="1" dirty="0"/>
                <a:t>15.7M</a:t>
              </a:r>
              <a:endParaRPr kumimoji="1" lang="ja-JP" altLang="en-US" sz="1100" b="1" dirty="0"/>
            </a:p>
          </p:txBody>
        </p:sp>
        <p:sp>
          <p:nvSpPr>
            <p:cNvPr id="49" name="テキスト ボックス 48"/>
            <p:cNvSpPr txBox="1"/>
            <p:nvPr/>
          </p:nvSpPr>
          <p:spPr>
            <a:xfrm>
              <a:off x="7358735" y="4119781"/>
              <a:ext cx="681064" cy="261610"/>
            </a:xfrm>
            <a:prstGeom prst="rect">
              <a:avLst/>
            </a:prstGeom>
            <a:solidFill>
              <a:srgbClr val="CCFFFF"/>
            </a:solidFill>
            <a:ln>
              <a:noFill/>
            </a:ln>
          </p:spPr>
          <p:txBody>
            <a:bodyPr wrap="square" rtlCol="0">
              <a:spAutoFit/>
            </a:bodyPr>
            <a:lstStyle/>
            <a:p>
              <a:r>
                <a:rPr lang="en-US" altLang="ja-JP" sz="1100" b="1" dirty="0"/>
                <a:t>2.3M</a:t>
              </a:r>
              <a:endParaRPr kumimoji="1" lang="ja-JP" altLang="en-US" sz="1100" b="1" dirty="0"/>
            </a:p>
          </p:txBody>
        </p:sp>
        <p:sp>
          <p:nvSpPr>
            <p:cNvPr id="54" name="テキスト ボックス 53"/>
            <p:cNvSpPr txBox="1"/>
            <p:nvPr/>
          </p:nvSpPr>
          <p:spPr>
            <a:xfrm>
              <a:off x="7358632" y="4407384"/>
              <a:ext cx="681064" cy="261610"/>
            </a:xfrm>
            <a:prstGeom prst="rect">
              <a:avLst/>
            </a:prstGeom>
            <a:solidFill>
              <a:srgbClr val="CCECFF"/>
            </a:solidFill>
            <a:ln>
              <a:noFill/>
            </a:ln>
          </p:spPr>
          <p:txBody>
            <a:bodyPr wrap="square" rtlCol="0">
              <a:spAutoFit/>
            </a:bodyPr>
            <a:lstStyle/>
            <a:p>
              <a:r>
                <a:rPr lang="en-US" altLang="ja-JP" sz="1100" b="1" dirty="0"/>
                <a:t>30.1</a:t>
              </a:r>
              <a:endParaRPr kumimoji="1" lang="ja-JP" altLang="en-US" sz="1100" b="1" dirty="0"/>
            </a:p>
          </p:txBody>
        </p:sp>
        <p:sp>
          <p:nvSpPr>
            <p:cNvPr id="55" name="テキスト ボックス 54"/>
            <p:cNvSpPr txBox="1"/>
            <p:nvPr/>
          </p:nvSpPr>
          <p:spPr>
            <a:xfrm rot="16200000">
              <a:off x="963884" y="3684656"/>
              <a:ext cx="1215646" cy="307777"/>
            </a:xfrm>
            <a:prstGeom prst="rect">
              <a:avLst/>
            </a:prstGeom>
            <a:solidFill>
              <a:schemeClr val="bg1"/>
            </a:solidFill>
            <a:ln>
              <a:noFill/>
            </a:ln>
          </p:spPr>
          <p:txBody>
            <a:bodyPr wrap="square" rtlCol="0">
              <a:spAutoFit/>
            </a:bodyPr>
            <a:lstStyle/>
            <a:p>
              <a:r>
                <a:rPr lang="en-US" altLang="ja-JP" sz="1400" b="1" dirty="0">
                  <a:solidFill>
                    <a:srgbClr val="0070C0"/>
                  </a:solidFill>
                </a:rPr>
                <a:t>  </a:t>
              </a:r>
              <a:r>
                <a:rPr lang="en-US" altLang="ja-JP" sz="1400" b="1" dirty="0" err="1">
                  <a:solidFill>
                    <a:srgbClr val="0070C0"/>
                  </a:solidFill>
                </a:rPr>
                <a:t>Actinoid</a:t>
              </a:r>
              <a:endParaRPr kumimoji="1" lang="ja-JP" altLang="en-US" sz="1400" b="1" dirty="0">
                <a:solidFill>
                  <a:srgbClr val="0070C0"/>
                </a:solidFill>
              </a:endParaRPr>
            </a:p>
          </p:txBody>
        </p:sp>
        <p:sp>
          <p:nvSpPr>
            <p:cNvPr id="56" name="テキスト ボックス 55"/>
            <p:cNvSpPr txBox="1"/>
            <p:nvPr/>
          </p:nvSpPr>
          <p:spPr>
            <a:xfrm rot="16200000">
              <a:off x="1252966" y="4202451"/>
              <a:ext cx="1521638" cy="307777"/>
            </a:xfrm>
            <a:prstGeom prst="rect">
              <a:avLst/>
            </a:prstGeom>
            <a:solidFill>
              <a:schemeClr val="bg1"/>
            </a:solidFill>
            <a:ln>
              <a:noFill/>
            </a:ln>
          </p:spPr>
          <p:txBody>
            <a:bodyPr wrap="square" rtlCol="0">
              <a:spAutoFit/>
            </a:bodyPr>
            <a:lstStyle/>
            <a:p>
              <a:r>
                <a:rPr lang="en-US" altLang="ja-JP" sz="1400" b="1" dirty="0" err="1">
                  <a:solidFill>
                    <a:srgbClr val="0070C0"/>
                  </a:solidFill>
                </a:rPr>
                <a:t>Transuranium</a:t>
              </a:r>
              <a:endParaRPr kumimoji="1" lang="ja-JP" altLang="en-US" sz="1400" b="1" dirty="0">
                <a:solidFill>
                  <a:srgbClr val="0070C0"/>
                </a:solidFill>
              </a:endParaRPr>
            </a:p>
          </p:txBody>
        </p:sp>
        <p:sp>
          <p:nvSpPr>
            <p:cNvPr id="60" name="テキスト ボックス 59"/>
            <p:cNvSpPr txBox="1"/>
            <p:nvPr/>
          </p:nvSpPr>
          <p:spPr>
            <a:xfrm rot="16200000">
              <a:off x="1671878" y="5011305"/>
              <a:ext cx="1787632" cy="307777"/>
            </a:xfrm>
            <a:prstGeom prst="rect">
              <a:avLst/>
            </a:prstGeom>
            <a:solidFill>
              <a:schemeClr val="bg1"/>
            </a:solidFill>
            <a:ln>
              <a:noFill/>
            </a:ln>
          </p:spPr>
          <p:txBody>
            <a:bodyPr wrap="square" rtlCol="0">
              <a:spAutoFit/>
            </a:bodyPr>
            <a:lstStyle/>
            <a:p>
              <a:r>
                <a:rPr lang="en-US" altLang="ja-JP" sz="1400" b="1" dirty="0">
                  <a:solidFill>
                    <a:srgbClr val="0070C0"/>
                  </a:solidFill>
                </a:rPr>
                <a:t>Minor </a:t>
              </a:r>
              <a:r>
                <a:rPr lang="en-US" altLang="ja-JP" sz="1400" b="1" dirty="0" err="1">
                  <a:solidFill>
                    <a:srgbClr val="0070C0"/>
                  </a:solidFill>
                </a:rPr>
                <a:t>Actinoid</a:t>
              </a:r>
              <a:endParaRPr kumimoji="1" lang="ja-JP" altLang="en-US" sz="1400" b="1" dirty="0">
                <a:solidFill>
                  <a:srgbClr val="0070C0"/>
                </a:solidFill>
              </a:endParaRPr>
            </a:p>
          </p:txBody>
        </p:sp>
      </p:grpSp>
      <p:sp>
        <p:nvSpPr>
          <p:cNvPr id="3" name="コンテンツ プレースホルダー 2">
            <a:extLst>
              <a:ext uri="{FF2B5EF4-FFF2-40B4-BE49-F238E27FC236}">
                <a16:creationId xmlns:a16="http://schemas.microsoft.com/office/drawing/2014/main" id="{95DDDBB9-83B9-4191-B807-439884BC0383}"/>
              </a:ext>
            </a:extLst>
          </p:cNvPr>
          <p:cNvSpPr>
            <a:spLocks noGrp="1"/>
          </p:cNvSpPr>
          <p:nvPr>
            <p:ph idx="1"/>
          </p:nvPr>
        </p:nvSpPr>
        <p:spPr>
          <a:xfrm>
            <a:off x="149137" y="1825625"/>
            <a:ext cx="3820464" cy="3418075"/>
          </a:xfrm>
          <a:ln>
            <a:noFill/>
          </a:ln>
        </p:spPr>
        <p:txBody>
          <a:bodyPr/>
          <a:lstStyle/>
          <a:p>
            <a:r>
              <a:rPr lang="en-US" altLang="ja-JP" dirty="0"/>
              <a:t>Reduce </a:t>
            </a:r>
          </a:p>
          <a:p>
            <a:pPr lvl="1"/>
            <a:r>
              <a:rPr lang="en-US" altLang="ja-JP" dirty="0"/>
              <a:t>long-term toxicity of </a:t>
            </a:r>
          </a:p>
          <a:p>
            <a:pPr lvl="1"/>
            <a:r>
              <a:rPr lang="en-US" altLang="ja-JP" dirty="0"/>
              <a:t>disposal space for </a:t>
            </a:r>
          </a:p>
          <a:p>
            <a:pPr marL="0" indent="0">
              <a:buNone/>
            </a:pPr>
            <a:r>
              <a:rPr lang="en-US" altLang="ja-JP" dirty="0"/>
              <a:t>  nuclear waste.</a:t>
            </a:r>
          </a:p>
          <a:p>
            <a:r>
              <a:rPr lang="en-US" altLang="ja-JP" dirty="0"/>
              <a:t>Focus on </a:t>
            </a:r>
            <a:br>
              <a:rPr lang="en-US" altLang="ja-JP" dirty="0"/>
            </a:br>
            <a:r>
              <a:rPr lang="en-US" altLang="ja-JP" dirty="0"/>
              <a:t>MA transmutation.</a:t>
            </a:r>
          </a:p>
          <a:p>
            <a:endParaRPr lang="en-US" altLang="ja-JP" dirty="0"/>
          </a:p>
          <a:p>
            <a:endParaRPr kumimoji="1" lang="ja-JP" altLang="en-US" dirty="0"/>
          </a:p>
        </p:txBody>
      </p:sp>
      <p:sp>
        <p:nvSpPr>
          <p:cNvPr id="62" name="テキスト ボックス 61"/>
          <p:cNvSpPr txBox="1"/>
          <p:nvPr/>
        </p:nvSpPr>
        <p:spPr>
          <a:xfrm>
            <a:off x="8262853" y="4894141"/>
            <a:ext cx="3446880" cy="1200329"/>
          </a:xfrm>
          <a:prstGeom prst="rect">
            <a:avLst/>
          </a:prstGeom>
          <a:solidFill>
            <a:schemeClr val="bg1"/>
          </a:solidFill>
        </p:spPr>
        <p:txBody>
          <a:bodyPr wrap="square" rtlCol="0">
            <a:spAutoFit/>
          </a:bodyPr>
          <a:lstStyle/>
          <a:p>
            <a:endParaRPr kumimoji="1" lang="en-US" altLang="ja-JP" dirty="0"/>
          </a:p>
          <a:p>
            <a:endParaRPr lang="en-US" altLang="ja-JP" dirty="0"/>
          </a:p>
          <a:p>
            <a:pPr algn="r"/>
            <a:r>
              <a:rPr kumimoji="1" lang="en-US" altLang="ja-JP" dirty="0"/>
              <a:t>Major long lived nuclide </a:t>
            </a:r>
          </a:p>
          <a:p>
            <a:pPr algn="r"/>
            <a:r>
              <a:rPr kumimoji="1" lang="en-US" altLang="ja-JP" dirty="0"/>
              <a:t>in 1 ton nuclear waste</a:t>
            </a:r>
          </a:p>
        </p:txBody>
      </p:sp>
      <p:sp>
        <p:nvSpPr>
          <p:cNvPr id="63" name="テキスト ボックス 62"/>
          <p:cNvSpPr txBox="1"/>
          <p:nvPr/>
        </p:nvSpPr>
        <p:spPr>
          <a:xfrm rot="16200000">
            <a:off x="7369038" y="2774937"/>
            <a:ext cx="1787632" cy="307777"/>
          </a:xfrm>
          <a:prstGeom prst="rect">
            <a:avLst/>
          </a:prstGeom>
          <a:solidFill>
            <a:schemeClr val="bg1"/>
          </a:solidFill>
          <a:ln>
            <a:noFill/>
          </a:ln>
        </p:spPr>
        <p:txBody>
          <a:bodyPr wrap="square" rtlCol="0">
            <a:spAutoFit/>
          </a:bodyPr>
          <a:lstStyle/>
          <a:p>
            <a:r>
              <a:rPr lang="en-US" altLang="ja-JP" sz="1400" b="1" dirty="0">
                <a:solidFill>
                  <a:srgbClr val="0070C0"/>
                </a:solidFill>
              </a:rPr>
              <a:t>Fission Products</a:t>
            </a:r>
            <a:endParaRPr kumimoji="1" lang="ja-JP" altLang="en-US" sz="1400" b="1" dirty="0">
              <a:solidFill>
                <a:srgbClr val="0070C0"/>
              </a:solidFill>
            </a:endParaRPr>
          </a:p>
        </p:txBody>
      </p:sp>
      <p:sp>
        <p:nvSpPr>
          <p:cNvPr id="64" name="正方形/長方形 63"/>
          <p:cNvSpPr/>
          <p:nvPr/>
        </p:nvSpPr>
        <p:spPr>
          <a:xfrm>
            <a:off x="4441021" y="4541311"/>
            <a:ext cx="4064152" cy="18096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日付プレースホルダー 9">
            <a:extLst>
              <a:ext uri="{FF2B5EF4-FFF2-40B4-BE49-F238E27FC236}">
                <a16:creationId xmlns:a16="http://schemas.microsoft.com/office/drawing/2014/main" id="{90493696-AC09-43FF-8064-F3D097CEFA66}"/>
              </a:ext>
            </a:extLst>
          </p:cNvPr>
          <p:cNvSpPr>
            <a:spLocks noGrp="1"/>
          </p:cNvSpPr>
          <p:nvPr>
            <p:ph type="dt" sz="half" idx="10"/>
          </p:nvPr>
        </p:nvSpPr>
        <p:spPr/>
        <p:txBody>
          <a:bodyPr/>
          <a:lstStyle/>
          <a:p>
            <a:r>
              <a:rPr kumimoji="1" lang="en-US" altLang="ja-JP"/>
              <a:t>2019/9/26</a:t>
            </a:r>
            <a:endParaRPr kumimoji="1" lang="ja-JP" altLang="en-US"/>
          </a:p>
        </p:txBody>
      </p:sp>
      <p:sp>
        <p:nvSpPr>
          <p:cNvPr id="34" name="フッター プレースホルダー 33">
            <a:extLst>
              <a:ext uri="{FF2B5EF4-FFF2-40B4-BE49-F238E27FC236}">
                <a16:creationId xmlns:a16="http://schemas.microsoft.com/office/drawing/2014/main" id="{E7C96F53-8A7B-4CE4-95AB-A52BAA1C37B2}"/>
              </a:ext>
            </a:extLst>
          </p:cNvPr>
          <p:cNvSpPr>
            <a:spLocks noGrp="1"/>
          </p:cNvSpPr>
          <p:nvPr>
            <p:ph type="ftr" sz="quarter" idx="11"/>
          </p:nvPr>
        </p:nvSpPr>
        <p:spPr/>
        <p:txBody>
          <a:bodyPr/>
          <a:lstStyle/>
          <a:p>
            <a:r>
              <a:rPr kumimoji="1" lang="en-US" altLang="ja-JP"/>
              <a:t>Y.Kondo, SLHiPP09, Lanzhou, China</a:t>
            </a:r>
            <a:endParaRPr kumimoji="1" lang="ja-JP" altLang="en-US"/>
          </a:p>
        </p:txBody>
      </p:sp>
    </p:spTree>
    <p:extLst>
      <p:ext uri="{BB962C8B-B14F-4D97-AF65-F5344CB8AC3E}">
        <p14:creationId xmlns:p14="http://schemas.microsoft.com/office/powerpoint/2010/main" val="1397619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F08086-E718-4219-BA2A-9BA8B09A4A14}"/>
              </a:ext>
            </a:extLst>
          </p:cNvPr>
          <p:cNvSpPr>
            <a:spLocks noGrp="1"/>
          </p:cNvSpPr>
          <p:nvPr>
            <p:ph type="title"/>
          </p:nvPr>
        </p:nvSpPr>
        <p:spPr/>
        <p:txBody>
          <a:bodyPr/>
          <a:lstStyle/>
          <a:p>
            <a:r>
              <a:rPr lang="en-US" altLang="ja-JP" dirty="0"/>
              <a:t>Transmutation</a:t>
            </a:r>
            <a:r>
              <a:rPr kumimoji="1" lang="en-US" altLang="ja-JP" dirty="0"/>
              <a:t> of Minor Actinoids</a:t>
            </a:r>
            <a:endParaRPr kumimoji="1" lang="ja-JP" altLang="en-US" dirty="0"/>
          </a:p>
        </p:txBody>
      </p:sp>
      <p:sp>
        <p:nvSpPr>
          <p:cNvPr id="3" name="コンテンツ プレースホルダー 2">
            <a:extLst>
              <a:ext uri="{FF2B5EF4-FFF2-40B4-BE49-F238E27FC236}">
                <a16:creationId xmlns:a16="http://schemas.microsoft.com/office/drawing/2014/main" id="{DADDFC69-C0CB-4183-A427-D76842BD4284}"/>
              </a:ext>
            </a:extLst>
          </p:cNvPr>
          <p:cNvSpPr>
            <a:spLocks noGrp="1"/>
          </p:cNvSpPr>
          <p:nvPr>
            <p:ph idx="1"/>
          </p:nvPr>
        </p:nvSpPr>
        <p:spPr>
          <a:xfrm>
            <a:off x="838200" y="5307575"/>
            <a:ext cx="10515600" cy="581935"/>
          </a:xfrm>
        </p:spPr>
        <p:txBody>
          <a:bodyPr/>
          <a:lstStyle/>
          <a:p>
            <a:r>
              <a:rPr lang="en-US" altLang="ja-JP" dirty="0"/>
              <a:t>Need ultimate neutron source (~10</a:t>
            </a:r>
            <a:r>
              <a:rPr lang="en-US" altLang="ja-JP" baseline="30000" dirty="0"/>
              <a:t>19</a:t>
            </a:r>
            <a:r>
              <a:rPr lang="en-US" altLang="ja-JP" dirty="0"/>
              <a:t> /s</a:t>
            </a:r>
            <a:r>
              <a:rPr lang="ja-JP" altLang="en-US" dirty="0"/>
              <a:t>  </a:t>
            </a:r>
            <a:r>
              <a:rPr lang="en-US" altLang="ja-JP" dirty="0"/>
              <a:t>J-PARC: 10</a:t>
            </a:r>
            <a:r>
              <a:rPr lang="en-US" altLang="ja-JP" baseline="30000" dirty="0"/>
              <a:t>17</a:t>
            </a:r>
            <a:r>
              <a:rPr lang="en-US" altLang="ja-JP" dirty="0"/>
              <a:t> /s)</a:t>
            </a:r>
            <a:endParaRPr kumimoji="1" lang="ja-JP" altLang="en-US" dirty="0"/>
          </a:p>
        </p:txBody>
      </p:sp>
      <p:sp>
        <p:nvSpPr>
          <p:cNvPr id="6" name="スライド番号プレースホルダー 5">
            <a:extLst>
              <a:ext uri="{FF2B5EF4-FFF2-40B4-BE49-F238E27FC236}">
                <a16:creationId xmlns:a16="http://schemas.microsoft.com/office/drawing/2014/main" id="{D1F3F67D-492A-4940-929A-E50DB063DE5B}"/>
              </a:ext>
            </a:extLst>
          </p:cNvPr>
          <p:cNvSpPr>
            <a:spLocks noGrp="1"/>
          </p:cNvSpPr>
          <p:nvPr>
            <p:ph type="sldNum" sz="quarter" idx="12"/>
          </p:nvPr>
        </p:nvSpPr>
        <p:spPr/>
        <p:txBody>
          <a:bodyPr/>
          <a:lstStyle/>
          <a:p>
            <a:fld id="{E69D0365-E817-4EF1-9E9A-ACD5F9F23042}" type="slidenum">
              <a:rPr kumimoji="1" lang="ja-JP" altLang="en-US" smtClean="0"/>
              <a:t>6</a:t>
            </a:fld>
            <a:endParaRPr kumimoji="1" lang="ja-JP" altLang="en-US"/>
          </a:p>
        </p:txBody>
      </p:sp>
      <p:grpSp>
        <p:nvGrpSpPr>
          <p:cNvPr id="27" name="グループ化 26">
            <a:extLst>
              <a:ext uri="{FF2B5EF4-FFF2-40B4-BE49-F238E27FC236}">
                <a16:creationId xmlns:a16="http://schemas.microsoft.com/office/drawing/2014/main" id="{70758F5F-D520-43F5-BAB9-04CC1A85266F}"/>
              </a:ext>
            </a:extLst>
          </p:cNvPr>
          <p:cNvGrpSpPr/>
          <p:nvPr/>
        </p:nvGrpSpPr>
        <p:grpSpPr>
          <a:xfrm>
            <a:off x="0" y="1578612"/>
            <a:ext cx="12192000" cy="3518734"/>
            <a:chOff x="0" y="1681921"/>
            <a:chExt cx="12192000" cy="3518734"/>
          </a:xfrm>
        </p:grpSpPr>
        <p:pic>
          <p:nvPicPr>
            <p:cNvPr id="7" name="図 6">
              <a:extLst>
                <a:ext uri="{FF2B5EF4-FFF2-40B4-BE49-F238E27FC236}">
                  <a16:creationId xmlns:a16="http://schemas.microsoft.com/office/drawing/2014/main" id="{CE466B78-47A0-4049-84B3-D44879575C80}"/>
                </a:ext>
              </a:extLst>
            </p:cNvPr>
            <p:cNvPicPr>
              <a:picLocks noChangeAspect="1"/>
            </p:cNvPicPr>
            <p:nvPr/>
          </p:nvPicPr>
          <p:blipFill>
            <a:blip r:embed="rId2"/>
            <a:stretch>
              <a:fillRect/>
            </a:stretch>
          </p:blipFill>
          <p:spPr>
            <a:xfrm>
              <a:off x="0" y="1681921"/>
              <a:ext cx="12192000" cy="3494157"/>
            </a:xfrm>
            <a:prstGeom prst="rect">
              <a:avLst/>
            </a:prstGeom>
          </p:spPr>
        </p:pic>
        <p:grpSp>
          <p:nvGrpSpPr>
            <p:cNvPr id="26" name="グループ化 25">
              <a:extLst>
                <a:ext uri="{FF2B5EF4-FFF2-40B4-BE49-F238E27FC236}">
                  <a16:creationId xmlns:a16="http://schemas.microsoft.com/office/drawing/2014/main" id="{57D0080F-124D-4D78-9570-3D62B52EA87F}"/>
                </a:ext>
              </a:extLst>
            </p:cNvPr>
            <p:cNvGrpSpPr/>
            <p:nvPr/>
          </p:nvGrpSpPr>
          <p:grpSpPr>
            <a:xfrm>
              <a:off x="363976" y="2112378"/>
              <a:ext cx="11716402" cy="3088277"/>
              <a:chOff x="363976" y="2112378"/>
              <a:chExt cx="11716402" cy="3088277"/>
            </a:xfrm>
          </p:grpSpPr>
          <p:sp>
            <p:nvSpPr>
              <p:cNvPr id="8" name="テキスト ボックス 7">
                <a:extLst>
                  <a:ext uri="{FF2B5EF4-FFF2-40B4-BE49-F238E27FC236}">
                    <a16:creationId xmlns:a16="http://schemas.microsoft.com/office/drawing/2014/main" id="{CB2DA82A-BDDC-446F-AAE6-3CCDC2636087}"/>
                  </a:ext>
                </a:extLst>
              </p:cNvPr>
              <p:cNvSpPr txBox="1"/>
              <p:nvPr/>
            </p:nvSpPr>
            <p:spPr>
              <a:xfrm>
                <a:off x="670127" y="2112378"/>
                <a:ext cx="5474576" cy="369332"/>
              </a:xfrm>
              <a:prstGeom prst="rect">
                <a:avLst/>
              </a:prstGeom>
              <a:solidFill>
                <a:schemeClr val="bg1"/>
              </a:solidFill>
            </p:spPr>
            <p:txBody>
              <a:bodyPr wrap="none" rtlCol="0">
                <a:spAutoFit/>
              </a:bodyPr>
              <a:lstStyle/>
              <a:p>
                <a:r>
                  <a:rPr kumimoji="1" lang="en-US" altLang="ja-JP" b="1" dirty="0">
                    <a:solidFill>
                      <a:srgbClr val="FF0000"/>
                    </a:solidFill>
                  </a:rPr>
                  <a:t>Example of fission reactions of Minor Actinoids</a:t>
                </a:r>
                <a:endParaRPr kumimoji="1" lang="ja-JP" altLang="en-US" b="1" dirty="0">
                  <a:solidFill>
                    <a:srgbClr val="FF0000"/>
                  </a:solidFill>
                </a:endParaRPr>
              </a:p>
            </p:txBody>
          </p:sp>
          <p:sp>
            <p:nvSpPr>
              <p:cNvPr id="9" name="テキスト ボックス 8">
                <a:extLst>
                  <a:ext uri="{FF2B5EF4-FFF2-40B4-BE49-F238E27FC236}">
                    <a16:creationId xmlns:a16="http://schemas.microsoft.com/office/drawing/2014/main" id="{9944008A-7B97-4BEA-B96D-8EF4DC73B726}"/>
                  </a:ext>
                </a:extLst>
              </p:cNvPr>
              <p:cNvSpPr txBox="1"/>
              <p:nvPr/>
            </p:nvSpPr>
            <p:spPr>
              <a:xfrm>
                <a:off x="3555655" y="2793255"/>
                <a:ext cx="782587" cy="307777"/>
              </a:xfrm>
              <a:prstGeom prst="rect">
                <a:avLst/>
              </a:prstGeom>
              <a:solidFill>
                <a:schemeClr val="bg1"/>
              </a:solidFill>
            </p:spPr>
            <p:txBody>
              <a:bodyPr wrap="none" rtlCol="0">
                <a:spAutoFit/>
              </a:bodyPr>
              <a:lstStyle/>
              <a:p>
                <a:r>
                  <a:rPr kumimoji="1" lang="en-US" altLang="ja-JP" sz="1400" dirty="0"/>
                  <a:t>2.14My</a:t>
                </a:r>
                <a:endParaRPr kumimoji="1" lang="ja-JP" altLang="en-US" sz="1400" dirty="0"/>
              </a:p>
            </p:txBody>
          </p:sp>
          <p:sp>
            <p:nvSpPr>
              <p:cNvPr id="10" name="テキスト ボックス 9">
                <a:extLst>
                  <a:ext uri="{FF2B5EF4-FFF2-40B4-BE49-F238E27FC236}">
                    <a16:creationId xmlns:a16="http://schemas.microsoft.com/office/drawing/2014/main" id="{481313B6-94A3-4CD2-8000-FF4BCAAB2A57}"/>
                  </a:ext>
                </a:extLst>
              </p:cNvPr>
              <p:cNvSpPr txBox="1"/>
              <p:nvPr/>
            </p:nvSpPr>
            <p:spPr>
              <a:xfrm>
                <a:off x="6834870" y="2326990"/>
                <a:ext cx="486593" cy="261610"/>
              </a:xfrm>
              <a:prstGeom prst="rect">
                <a:avLst/>
              </a:prstGeom>
              <a:solidFill>
                <a:schemeClr val="bg1"/>
              </a:solidFill>
            </p:spPr>
            <p:txBody>
              <a:bodyPr wrap="square" rtlCol="0">
                <a:spAutoFit/>
              </a:bodyPr>
              <a:lstStyle/>
              <a:p>
                <a:r>
                  <a:rPr lang="en-US" altLang="ja-JP" sz="1100" dirty="0"/>
                  <a:t>11m</a:t>
                </a:r>
                <a:endParaRPr kumimoji="1" lang="ja-JP" altLang="en-US" sz="1100" dirty="0"/>
              </a:p>
            </p:txBody>
          </p:sp>
          <p:sp>
            <p:nvSpPr>
              <p:cNvPr id="11" name="テキスト ボックス 10">
                <a:extLst>
                  <a:ext uri="{FF2B5EF4-FFF2-40B4-BE49-F238E27FC236}">
                    <a16:creationId xmlns:a16="http://schemas.microsoft.com/office/drawing/2014/main" id="{C6E63127-03E4-464A-BF07-1FFE9DC5CCD9}"/>
                  </a:ext>
                </a:extLst>
              </p:cNvPr>
              <p:cNvSpPr txBox="1"/>
              <p:nvPr/>
            </p:nvSpPr>
            <p:spPr>
              <a:xfrm>
                <a:off x="8876090" y="2323421"/>
                <a:ext cx="355591" cy="261610"/>
              </a:xfrm>
              <a:prstGeom prst="rect">
                <a:avLst/>
              </a:prstGeom>
              <a:solidFill>
                <a:schemeClr val="bg1"/>
              </a:solidFill>
            </p:spPr>
            <p:txBody>
              <a:bodyPr wrap="square" rtlCol="0">
                <a:spAutoFit/>
              </a:bodyPr>
              <a:lstStyle/>
              <a:p>
                <a:r>
                  <a:rPr kumimoji="1" lang="en-US" altLang="ja-JP" sz="1100" dirty="0"/>
                  <a:t>5s</a:t>
                </a:r>
                <a:endParaRPr kumimoji="1" lang="ja-JP" altLang="en-US" sz="1100" dirty="0"/>
              </a:p>
            </p:txBody>
          </p:sp>
          <p:sp>
            <p:nvSpPr>
              <p:cNvPr id="12" name="テキスト ボックス 11">
                <a:extLst>
                  <a:ext uri="{FF2B5EF4-FFF2-40B4-BE49-F238E27FC236}">
                    <a16:creationId xmlns:a16="http://schemas.microsoft.com/office/drawing/2014/main" id="{C0906639-A0A2-4DBB-AD19-14B1C0BEFFC2}"/>
                  </a:ext>
                </a:extLst>
              </p:cNvPr>
              <p:cNvSpPr txBox="1"/>
              <p:nvPr/>
            </p:nvSpPr>
            <p:spPr>
              <a:xfrm>
                <a:off x="7196018" y="4892878"/>
                <a:ext cx="626486" cy="261610"/>
              </a:xfrm>
              <a:prstGeom prst="rect">
                <a:avLst/>
              </a:prstGeom>
              <a:solidFill>
                <a:schemeClr val="bg1"/>
              </a:solidFill>
            </p:spPr>
            <p:txBody>
              <a:bodyPr wrap="square" rtlCol="0">
                <a:spAutoFit/>
              </a:bodyPr>
              <a:lstStyle/>
              <a:p>
                <a:r>
                  <a:rPr lang="en-US" altLang="ja-JP" sz="1100" dirty="0"/>
                  <a:t>21 h</a:t>
                </a:r>
                <a:endParaRPr kumimoji="1" lang="ja-JP" altLang="en-US" sz="1100" dirty="0"/>
              </a:p>
            </p:txBody>
          </p:sp>
          <p:sp>
            <p:nvSpPr>
              <p:cNvPr id="13" name="テキスト ボックス 12">
                <a:extLst>
                  <a:ext uri="{FF2B5EF4-FFF2-40B4-BE49-F238E27FC236}">
                    <a16:creationId xmlns:a16="http://schemas.microsoft.com/office/drawing/2014/main" id="{8F138650-71DD-45DB-A461-F8959C1C494C}"/>
                  </a:ext>
                </a:extLst>
              </p:cNvPr>
              <p:cNvSpPr txBox="1"/>
              <p:nvPr/>
            </p:nvSpPr>
            <p:spPr>
              <a:xfrm>
                <a:off x="9348589" y="4896891"/>
                <a:ext cx="355591" cy="261610"/>
              </a:xfrm>
              <a:prstGeom prst="rect">
                <a:avLst/>
              </a:prstGeom>
              <a:solidFill>
                <a:schemeClr val="bg1"/>
              </a:solidFill>
            </p:spPr>
            <p:txBody>
              <a:bodyPr wrap="square" rtlCol="0">
                <a:spAutoFit/>
              </a:bodyPr>
              <a:lstStyle/>
              <a:p>
                <a:r>
                  <a:rPr kumimoji="1" lang="en-US" altLang="ja-JP" sz="1100" dirty="0"/>
                  <a:t>5</a:t>
                </a:r>
                <a:r>
                  <a:rPr lang="en-US" altLang="ja-JP" sz="1100" dirty="0"/>
                  <a:t>d</a:t>
                </a:r>
                <a:endParaRPr kumimoji="1" lang="ja-JP" altLang="en-US" sz="1100" dirty="0"/>
              </a:p>
            </p:txBody>
          </p:sp>
          <p:sp>
            <p:nvSpPr>
              <p:cNvPr id="14" name="テキスト ボックス 13">
                <a:extLst>
                  <a:ext uri="{FF2B5EF4-FFF2-40B4-BE49-F238E27FC236}">
                    <a16:creationId xmlns:a16="http://schemas.microsoft.com/office/drawing/2014/main" id="{79E4312E-24CB-4825-8612-84F38D57DA2B}"/>
                  </a:ext>
                </a:extLst>
              </p:cNvPr>
              <p:cNvSpPr txBox="1"/>
              <p:nvPr/>
            </p:nvSpPr>
            <p:spPr>
              <a:xfrm>
                <a:off x="10725144" y="4892878"/>
                <a:ext cx="884755" cy="307777"/>
              </a:xfrm>
              <a:prstGeom prst="rect">
                <a:avLst/>
              </a:prstGeom>
              <a:solidFill>
                <a:schemeClr val="bg1"/>
              </a:solidFill>
            </p:spPr>
            <p:txBody>
              <a:bodyPr wrap="square" rtlCol="0">
                <a:spAutoFit/>
              </a:bodyPr>
              <a:lstStyle/>
              <a:p>
                <a:r>
                  <a:rPr lang="en-US" altLang="ja-JP" sz="1400" dirty="0"/>
                  <a:t>(stable)</a:t>
                </a:r>
                <a:endParaRPr kumimoji="1" lang="ja-JP" altLang="en-US" sz="1400" dirty="0"/>
              </a:p>
            </p:txBody>
          </p:sp>
          <p:sp>
            <p:nvSpPr>
              <p:cNvPr id="15" name="テキスト ボックス 14">
                <a:extLst>
                  <a:ext uri="{FF2B5EF4-FFF2-40B4-BE49-F238E27FC236}">
                    <a16:creationId xmlns:a16="http://schemas.microsoft.com/office/drawing/2014/main" id="{514ADBB0-210C-4427-9CC9-1706BE18C43D}"/>
                  </a:ext>
                </a:extLst>
              </p:cNvPr>
              <p:cNvSpPr txBox="1"/>
              <p:nvPr/>
            </p:nvSpPr>
            <p:spPr>
              <a:xfrm>
                <a:off x="10282766" y="2260346"/>
                <a:ext cx="884755" cy="307777"/>
              </a:xfrm>
              <a:prstGeom prst="rect">
                <a:avLst/>
              </a:prstGeom>
              <a:solidFill>
                <a:schemeClr val="bg1"/>
              </a:solidFill>
            </p:spPr>
            <p:txBody>
              <a:bodyPr wrap="square" rtlCol="0">
                <a:spAutoFit/>
              </a:bodyPr>
              <a:lstStyle/>
              <a:p>
                <a:r>
                  <a:rPr lang="en-US" altLang="ja-JP" sz="1400" dirty="0"/>
                  <a:t>(stable)</a:t>
                </a:r>
                <a:endParaRPr kumimoji="1" lang="ja-JP" altLang="en-US" sz="1400" dirty="0"/>
              </a:p>
            </p:txBody>
          </p:sp>
          <p:sp>
            <p:nvSpPr>
              <p:cNvPr id="17" name="正方形/長方形 16">
                <a:extLst>
                  <a:ext uri="{FF2B5EF4-FFF2-40B4-BE49-F238E27FC236}">
                    <a16:creationId xmlns:a16="http://schemas.microsoft.com/office/drawing/2014/main" id="{886C9309-2409-44FC-BCE7-4368A72E3174}"/>
                  </a:ext>
                </a:extLst>
              </p:cNvPr>
              <p:cNvSpPr/>
              <p:nvPr/>
            </p:nvSpPr>
            <p:spPr>
              <a:xfrm>
                <a:off x="9833015" y="3253265"/>
                <a:ext cx="2247363" cy="48804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rPr>
                  <a:t>LLFP (~10%)</a:t>
                </a:r>
                <a:endParaRPr kumimoji="1" lang="ja-JP" altLang="en-US" dirty="0">
                  <a:solidFill>
                    <a:schemeClr val="tx1"/>
                  </a:solidFill>
                </a:endParaRPr>
              </a:p>
            </p:txBody>
          </p:sp>
          <p:sp>
            <p:nvSpPr>
              <p:cNvPr id="18" name="テキスト ボックス 17">
                <a:extLst>
                  <a:ext uri="{FF2B5EF4-FFF2-40B4-BE49-F238E27FC236}">
                    <a16:creationId xmlns:a16="http://schemas.microsoft.com/office/drawing/2014/main" id="{8757ACCD-500B-49A5-9DC8-922E171C2006}"/>
                  </a:ext>
                </a:extLst>
              </p:cNvPr>
              <p:cNvSpPr txBox="1"/>
              <p:nvPr/>
            </p:nvSpPr>
            <p:spPr>
              <a:xfrm>
                <a:off x="7823915" y="2309091"/>
                <a:ext cx="362008" cy="343956"/>
              </a:xfrm>
              <a:prstGeom prst="rect">
                <a:avLst/>
              </a:prstGeom>
              <a:solidFill>
                <a:schemeClr val="bg1"/>
              </a:solidFill>
            </p:spPr>
            <p:txBody>
              <a:bodyPr wrap="square" rtlCol="0">
                <a:spAutoFit/>
              </a:bodyPr>
              <a:lstStyle/>
              <a:p>
                <a:pPr algn="r"/>
                <a:r>
                  <a:rPr lang="en-US" altLang="ja-JP" sz="1600" b="1" dirty="0">
                    <a:latin typeface="Symbol" panose="05050102010706020507" pitchFamily="18" charset="2"/>
                  </a:rPr>
                  <a:t>b</a:t>
                </a:r>
                <a:endParaRPr kumimoji="1" lang="ja-JP" altLang="en-US" sz="1400" b="1" dirty="0">
                  <a:latin typeface="Symbol" panose="05050102010706020507" pitchFamily="18" charset="2"/>
                </a:endParaRPr>
              </a:p>
            </p:txBody>
          </p:sp>
          <p:sp>
            <p:nvSpPr>
              <p:cNvPr id="19" name="テキスト ボックス 18">
                <a:extLst>
                  <a:ext uri="{FF2B5EF4-FFF2-40B4-BE49-F238E27FC236}">
                    <a16:creationId xmlns:a16="http://schemas.microsoft.com/office/drawing/2014/main" id="{A6DEF778-DCD1-4681-855D-9157D612E83E}"/>
                  </a:ext>
                </a:extLst>
              </p:cNvPr>
              <p:cNvSpPr txBox="1"/>
              <p:nvPr/>
            </p:nvSpPr>
            <p:spPr>
              <a:xfrm>
                <a:off x="8249591" y="4470595"/>
                <a:ext cx="362008" cy="343956"/>
              </a:xfrm>
              <a:prstGeom prst="rect">
                <a:avLst/>
              </a:prstGeom>
              <a:solidFill>
                <a:schemeClr val="bg1"/>
              </a:solidFill>
            </p:spPr>
            <p:txBody>
              <a:bodyPr wrap="square" rtlCol="0">
                <a:spAutoFit/>
              </a:bodyPr>
              <a:lstStyle/>
              <a:p>
                <a:r>
                  <a:rPr lang="en-US" altLang="ja-JP" sz="1600" b="1" dirty="0">
                    <a:latin typeface="Symbol" panose="05050102010706020507" pitchFamily="18" charset="2"/>
                  </a:rPr>
                  <a:t>b</a:t>
                </a:r>
                <a:endParaRPr kumimoji="1" lang="ja-JP" altLang="en-US" sz="1400" b="1" dirty="0">
                  <a:latin typeface="Symbol" panose="05050102010706020507" pitchFamily="18" charset="2"/>
                </a:endParaRPr>
              </a:p>
            </p:txBody>
          </p:sp>
          <p:sp>
            <p:nvSpPr>
              <p:cNvPr id="20" name="テキスト ボックス 19">
                <a:extLst>
                  <a:ext uri="{FF2B5EF4-FFF2-40B4-BE49-F238E27FC236}">
                    <a16:creationId xmlns:a16="http://schemas.microsoft.com/office/drawing/2014/main" id="{8FEC320F-777D-4E6B-A859-75B27962BEF9}"/>
                  </a:ext>
                </a:extLst>
              </p:cNvPr>
              <p:cNvSpPr txBox="1"/>
              <p:nvPr/>
            </p:nvSpPr>
            <p:spPr>
              <a:xfrm>
                <a:off x="9929612" y="4529802"/>
                <a:ext cx="362008" cy="343956"/>
              </a:xfrm>
              <a:prstGeom prst="rect">
                <a:avLst/>
              </a:prstGeom>
              <a:solidFill>
                <a:schemeClr val="bg1"/>
              </a:solidFill>
            </p:spPr>
            <p:txBody>
              <a:bodyPr wrap="square" rtlCol="0">
                <a:spAutoFit/>
              </a:bodyPr>
              <a:lstStyle/>
              <a:p>
                <a:r>
                  <a:rPr lang="en-US" altLang="ja-JP" sz="1600" b="1" dirty="0">
                    <a:latin typeface="Symbol" panose="05050102010706020507" pitchFamily="18" charset="2"/>
                  </a:rPr>
                  <a:t>b</a:t>
                </a:r>
                <a:endParaRPr kumimoji="1" lang="ja-JP" altLang="en-US" sz="1400" b="1" dirty="0">
                  <a:latin typeface="Symbol" panose="05050102010706020507" pitchFamily="18" charset="2"/>
                </a:endParaRPr>
              </a:p>
            </p:txBody>
          </p:sp>
          <p:sp>
            <p:nvSpPr>
              <p:cNvPr id="21" name="テキスト ボックス 20">
                <a:extLst>
                  <a:ext uri="{FF2B5EF4-FFF2-40B4-BE49-F238E27FC236}">
                    <a16:creationId xmlns:a16="http://schemas.microsoft.com/office/drawing/2014/main" id="{33057AC3-1918-480C-81E6-2A5BE2DECEC5}"/>
                  </a:ext>
                </a:extLst>
              </p:cNvPr>
              <p:cNvSpPr txBox="1"/>
              <p:nvPr/>
            </p:nvSpPr>
            <p:spPr>
              <a:xfrm>
                <a:off x="9526384" y="2305468"/>
                <a:ext cx="362008" cy="343956"/>
              </a:xfrm>
              <a:prstGeom prst="rect">
                <a:avLst/>
              </a:prstGeom>
              <a:solidFill>
                <a:schemeClr val="bg1"/>
              </a:solidFill>
            </p:spPr>
            <p:txBody>
              <a:bodyPr wrap="square" rtlCol="0">
                <a:spAutoFit/>
              </a:bodyPr>
              <a:lstStyle/>
              <a:p>
                <a:pPr algn="r"/>
                <a:r>
                  <a:rPr lang="en-US" altLang="ja-JP" sz="1600" b="1" dirty="0">
                    <a:latin typeface="Symbol" panose="05050102010706020507" pitchFamily="18" charset="2"/>
                  </a:rPr>
                  <a:t>b</a:t>
                </a:r>
                <a:endParaRPr kumimoji="1" lang="ja-JP" altLang="en-US" sz="1400" b="1" dirty="0">
                  <a:latin typeface="Symbol" panose="05050102010706020507" pitchFamily="18" charset="2"/>
                </a:endParaRPr>
              </a:p>
            </p:txBody>
          </p:sp>
          <p:sp>
            <p:nvSpPr>
              <p:cNvPr id="22" name="テキスト ボックス 21">
                <a:extLst>
                  <a:ext uri="{FF2B5EF4-FFF2-40B4-BE49-F238E27FC236}">
                    <a16:creationId xmlns:a16="http://schemas.microsoft.com/office/drawing/2014/main" id="{74A0CF0B-761B-4B6C-A120-F53495DFDA13}"/>
                  </a:ext>
                </a:extLst>
              </p:cNvPr>
              <p:cNvSpPr txBox="1"/>
              <p:nvPr/>
            </p:nvSpPr>
            <p:spPr>
              <a:xfrm>
                <a:off x="5393775" y="4445652"/>
                <a:ext cx="774879" cy="343956"/>
              </a:xfrm>
              <a:prstGeom prst="rect">
                <a:avLst/>
              </a:prstGeom>
              <a:solidFill>
                <a:schemeClr val="bg1"/>
              </a:solidFill>
            </p:spPr>
            <p:txBody>
              <a:bodyPr wrap="square" rtlCol="0">
                <a:spAutoFit/>
              </a:bodyPr>
              <a:lstStyle/>
              <a:p>
                <a:pPr algn="r"/>
                <a:r>
                  <a:rPr kumimoji="1" lang="en-US" altLang="ja-JP" sz="1600" b="1" dirty="0"/>
                  <a:t>n</a:t>
                </a:r>
                <a:endParaRPr kumimoji="1" lang="ja-JP" altLang="en-US" sz="1400" b="1" dirty="0"/>
              </a:p>
            </p:txBody>
          </p:sp>
          <p:sp>
            <p:nvSpPr>
              <p:cNvPr id="23" name="テキスト ボックス 22">
                <a:extLst>
                  <a:ext uri="{FF2B5EF4-FFF2-40B4-BE49-F238E27FC236}">
                    <a16:creationId xmlns:a16="http://schemas.microsoft.com/office/drawing/2014/main" id="{2939912B-3232-42F7-A699-3EC86D77A16D}"/>
                  </a:ext>
                </a:extLst>
              </p:cNvPr>
              <p:cNvSpPr txBox="1"/>
              <p:nvPr/>
            </p:nvSpPr>
            <p:spPr>
              <a:xfrm>
                <a:off x="1434231" y="2831837"/>
                <a:ext cx="1178502" cy="584775"/>
              </a:xfrm>
              <a:prstGeom prst="rect">
                <a:avLst/>
              </a:prstGeom>
              <a:solidFill>
                <a:schemeClr val="bg1"/>
              </a:solidFill>
            </p:spPr>
            <p:txBody>
              <a:bodyPr wrap="square" rtlCol="0">
                <a:spAutoFit/>
              </a:bodyPr>
              <a:lstStyle/>
              <a:p>
                <a:pPr algn="ctr"/>
                <a:r>
                  <a:rPr kumimoji="1" lang="en-US" altLang="ja-JP" sz="1600" b="1" dirty="0"/>
                  <a:t>Fast neutron</a:t>
                </a:r>
                <a:endParaRPr kumimoji="1" lang="ja-JP" altLang="en-US" sz="1400" b="1" dirty="0"/>
              </a:p>
            </p:txBody>
          </p:sp>
          <p:sp>
            <p:nvSpPr>
              <p:cNvPr id="24" name="テキスト ボックス 23">
                <a:extLst>
                  <a:ext uri="{FF2B5EF4-FFF2-40B4-BE49-F238E27FC236}">
                    <a16:creationId xmlns:a16="http://schemas.microsoft.com/office/drawing/2014/main" id="{3ABE5CB0-C6ED-48F2-B43E-C38D45BB8E29}"/>
                  </a:ext>
                </a:extLst>
              </p:cNvPr>
              <p:cNvSpPr txBox="1"/>
              <p:nvPr/>
            </p:nvSpPr>
            <p:spPr>
              <a:xfrm>
                <a:off x="4683291" y="2838207"/>
                <a:ext cx="1234552" cy="338554"/>
              </a:xfrm>
              <a:prstGeom prst="rect">
                <a:avLst/>
              </a:prstGeom>
              <a:solidFill>
                <a:schemeClr val="bg1"/>
              </a:solidFill>
            </p:spPr>
            <p:txBody>
              <a:bodyPr wrap="square" rtlCol="0">
                <a:spAutoFit/>
              </a:bodyPr>
              <a:lstStyle/>
              <a:p>
                <a:pPr algn="ctr"/>
                <a:r>
                  <a:rPr lang="en-US" altLang="ja-JP" sz="1600" b="1" dirty="0"/>
                  <a:t>fission</a:t>
                </a:r>
                <a:endParaRPr kumimoji="1" lang="ja-JP" altLang="en-US" sz="1400" b="1" dirty="0"/>
              </a:p>
            </p:txBody>
          </p:sp>
          <p:sp>
            <p:nvSpPr>
              <p:cNvPr id="25" name="テキスト ボックス 24">
                <a:extLst>
                  <a:ext uri="{FF2B5EF4-FFF2-40B4-BE49-F238E27FC236}">
                    <a16:creationId xmlns:a16="http://schemas.microsoft.com/office/drawing/2014/main" id="{1A157BFB-F369-4019-845D-BDBB8FF9FCC1}"/>
                  </a:ext>
                </a:extLst>
              </p:cNvPr>
              <p:cNvSpPr txBox="1"/>
              <p:nvPr/>
            </p:nvSpPr>
            <p:spPr>
              <a:xfrm>
                <a:off x="363976" y="4191628"/>
                <a:ext cx="4683169" cy="707886"/>
              </a:xfrm>
              <a:prstGeom prst="rect">
                <a:avLst/>
              </a:prstGeom>
              <a:solidFill>
                <a:srgbClr val="FFFF00"/>
              </a:solidFill>
              <a:ln>
                <a:solidFill>
                  <a:schemeClr val="bg1">
                    <a:lumMod val="50000"/>
                  </a:schemeClr>
                </a:solidFill>
              </a:ln>
            </p:spPr>
            <p:txBody>
              <a:bodyPr wrap="square" rtlCol="0">
                <a:spAutoFit/>
              </a:bodyPr>
              <a:lstStyle/>
              <a:p>
                <a:r>
                  <a:rPr kumimoji="1" lang="en-US" altLang="ja-JP" sz="2000" b="1" dirty="0">
                    <a:solidFill>
                      <a:srgbClr val="FF0000"/>
                    </a:solidFill>
                  </a:rPr>
                  <a:t>MA</a:t>
                </a:r>
                <a:r>
                  <a:rPr kumimoji="1" lang="en-US" altLang="ja-JP" sz="2000" dirty="0"/>
                  <a:t>: High toxicity, burnable by chain reaction </a:t>
                </a:r>
                <a:endParaRPr kumimoji="1" lang="ja-JP" altLang="en-US" sz="2000" dirty="0"/>
              </a:p>
            </p:txBody>
          </p:sp>
        </p:grpSp>
      </p:grpSp>
      <p:sp>
        <p:nvSpPr>
          <p:cNvPr id="16" name="日付プレースホルダー 15">
            <a:extLst>
              <a:ext uri="{FF2B5EF4-FFF2-40B4-BE49-F238E27FC236}">
                <a16:creationId xmlns:a16="http://schemas.microsoft.com/office/drawing/2014/main" id="{38283B8B-0FC4-4DBF-B263-A2590DE7B55C}"/>
              </a:ext>
            </a:extLst>
          </p:cNvPr>
          <p:cNvSpPr>
            <a:spLocks noGrp="1"/>
          </p:cNvSpPr>
          <p:nvPr>
            <p:ph type="dt" sz="half" idx="10"/>
          </p:nvPr>
        </p:nvSpPr>
        <p:spPr/>
        <p:txBody>
          <a:bodyPr/>
          <a:lstStyle/>
          <a:p>
            <a:r>
              <a:rPr kumimoji="1" lang="en-US" altLang="ja-JP"/>
              <a:t>2019/9/26</a:t>
            </a:r>
            <a:endParaRPr kumimoji="1" lang="ja-JP" altLang="en-US"/>
          </a:p>
        </p:txBody>
      </p:sp>
      <p:sp>
        <p:nvSpPr>
          <p:cNvPr id="28" name="フッター プレースホルダー 27">
            <a:extLst>
              <a:ext uri="{FF2B5EF4-FFF2-40B4-BE49-F238E27FC236}">
                <a16:creationId xmlns:a16="http://schemas.microsoft.com/office/drawing/2014/main" id="{DA7AB844-CE6F-41E5-BC0F-22E14BFC7D5D}"/>
              </a:ext>
            </a:extLst>
          </p:cNvPr>
          <p:cNvSpPr>
            <a:spLocks noGrp="1"/>
          </p:cNvSpPr>
          <p:nvPr>
            <p:ph type="ftr" sz="quarter" idx="11"/>
          </p:nvPr>
        </p:nvSpPr>
        <p:spPr/>
        <p:txBody>
          <a:bodyPr/>
          <a:lstStyle/>
          <a:p>
            <a:r>
              <a:rPr kumimoji="1" lang="en-US" altLang="ja-JP"/>
              <a:t>Y.Kondo, SLHiPP09, Lanzhou, China</a:t>
            </a:r>
            <a:endParaRPr kumimoji="1" lang="ja-JP" altLang="en-US"/>
          </a:p>
        </p:txBody>
      </p:sp>
    </p:spTree>
    <p:extLst>
      <p:ext uri="{BB962C8B-B14F-4D97-AF65-F5344CB8AC3E}">
        <p14:creationId xmlns:p14="http://schemas.microsoft.com/office/powerpoint/2010/main" val="400189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1B8A784-7284-C846-BAEE-7DDFD249D8E5}"/>
              </a:ext>
            </a:extLst>
          </p:cNvPr>
          <p:cNvSpPr>
            <a:spLocks noGrp="1"/>
          </p:cNvSpPr>
          <p:nvPr>
            <p:ph type="sldNum" sz="quarter" idx="12"/>
          </p:nvPr>
        </p:nvSpPr>
        <p:spPr/>
        <p:txBody>
          <a:bodyPr/>
          <a:lstStyle/>
          <a:p>
            <a:pPr defTabSz="457200"/>
            <a:fld id="{D2B1F75A-9B78-7E45-9BCA-828C9866AAAA}" type="slidenum">
              <a:rPr kumimoji="1" lang="ja-JP" altLang="en-US">
                <a:solidFill>
                  <a:srgbClr val="006633"/>
                </a:solidFill>
                <a:latin typeface="Arial"/>
                <a:ea typeface="ＭＳ Ｐゴシック"/>
              </a:rPr>
              <a:pPr defTabSz="457200"/>
              <a:t>7</a:t>
            </a:fld>
            <a:endParaRPr kumimoji="1" lang="ja-JP" altLang="en-US">
              <a:solidFill>
                <a:srgbClr val="006633"/>
              </a:solidFill>
              <a:latin typeface="Arial"/>
              <a:ea typeface="ＭＳ Ｐゴシック"/>
            </a:endParaRPr>
          </a:p>
        </p:txBody>
      </p:sp>
      <p:sp>
        <p:nvSpPr>
          <p:cNvPr id="5" name="Rectangle 2">
            <a:extLst>
              <a:ext uri="{FF2B5EF4-FFF2-40B4-BE49-F238E27FC236}">
                <a16:creationId xmlns:a16="http://schemas.microsoft.com/office/drawing/2014/main" id="{16669202-0086-1041-9FB6-96A31AE68FA6}"/>
              </a:ext>
            </a:extLst>
          </p:cNvPr>
          <p:cNvSpPr txBox="1">
            <a:spLocks noChangeArrowheads="1"/>
          </p:cNvSpPr>
          <p:nvPr/>
        </p:nvSpPr>
        <p:spPr>
          <a:xfrm>
            <a:off x="2098406" y="248488"/>
            <a:ext cx="8460165" cy="919162"/>
          </a:xfrm>
          <a:prstGeom prst="rect">
            <a:avLst/>
          </a:prstGeom>
        </p:spPr>
        <p:txBody>
          <a:bodyPr/>
          <a:lstStyle>
            <a:lvl1pPr algn="l" rtl="0" eaLnBrk="1" fontAlgn="base" hangingPunct="1">
              <a:spcBef>
                <a:spcPct val="0"/>
              </a:spcBef>
              <a:spcAft>
                <a:spcPct val="0"/>
              </a:spcAft>
              <a:defRPr kumimoji="1" sz="3200" i="1">
                <a:solidFill>
                  <a:schemeClr val="tx2"/>
                </a:solidFill>
                <a:latin typeface="+mj-lt"/>
                <a:ea typeface="+mj-ea"/>
                <a:cs typeface="+mj-cs"/>
              </a:defRPr>
            </a:lvl1pPr>
            <a:lvl2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2pPr>
            <a:lvl3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3pPr>
            <a:lvl4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4pPr>
            <a:lvl5pPr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5pPr>
            <a:lvl6pPr marL="4572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6pPr>
            <a:lvl7pPr marL="9144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7pPr>
            <a:lvl8pPr marL="13716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8pPr>
            <a:lvl9pPr marL="1828800" algn="l" rtl="0" eaLnBrk="1" fontAlgn="base" hangingPunct="1">
              <a:spcBef>
                <a:spcPct val="0"/>
              </a:spcBef>
              <a:spcAft>
                <a:spcPct val="0"/>
              </a:spcAft>
              <a:defRPr kumimoji="1" sz="4200" i="1">
                <a:solidFill>
                  <a:schemeClr val="tx2"/>
                </a:solidFill>
                <a:latin typeface="Meiryo UI" charset="0"/>
                <a:ea typeface="Meiryo UI" charset="0"/>
                <a:cs typeface="Meiryo UI" charset="0"/>
              </a:defRPr>
            </a:lvl9pPr>
          </a:lstStyle>
          <a:p>
            <a:pPr>
              <a:defRPr/>
            </a:pPr>
            <a:r>
              <a:rPr lang="en-US" altLang="ja-JP" sz="3600" b="1" kern="0" dirty="0">
                <a:solidFill>
                  <a:srgbClr val="006633"/>
                </a:solidFill>
                <a:latin typeface="Arial" panose="020B0604020202020204" pitchFamily="34" charset="0"/>
                <a:ea typeface="ＭＳ Ｐゴシック"/>
                <a:cs typeface="Arial" panose="020B0604020202020204" pitchFamily="34" charset="0"/>
              </a:rPr>
              <a:t>High intensity proton accelerator + subcritical reactor = ADS</a:t>
            </a:r>
            <a:endParaRPr lang="en-US" altLang="ja-JP" sz="2800" kern="0" dirty="0">
              <a:solidFill>
                <a:srgbClr val="006633"/>
              </a:solidFill>
              <a:latin typeface="Arial" panose="020B0604020202020204" pitchFamily="34" charset="0"/>
              <a:ea typeface="ＭＳ Ｐゴシック"/>
              <a:cs typeface="Arial" panose="020B0604020202020204" pitchFamily="34" charset="0"/>
            </a:endParaRPr>
          </a:p>
        </p:txBody>
      </p:sp>
      <p:pic>
        <p:nvPicPr>
          <p:cNvPr id="6" name="図 5" descr="img_P2@0,1x.png">
            <a:extLst>
              <a:ext uri="{FF2B5EF4-FFF2-40B4-BE49-F238E27FC236}">
                <a16:creationId xmlns:a16="http://schemas.microsoft.com/office/drawing/2014/main" id="{CDE0BDCE-90CC-D545-BC26-665B3D675B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54551" y="2590072"/>
            <a:ext cx="2635766" cy="3187700"/>
          </a:xfrm>
          <a:prstGeom prst="rect">
            <a:avLst/>
          </a:prstGeom>
        </p:spPr>
      </p:pic>
      <p:grpSp>
        <p:nvGrpSpPr>
          <p:cNvPr id="7" name="Group 20">
            <a:extLst>
              <a:ext uri="{FF2B5EF4-FFF2-40B4-BE49-F238E27FC236}">
                <a16:creationId xmlns:a16="http://schemas.microsoft.com/office/drawing/2014/main" id="{B644219C-10D3-204D-8C9C-65F4168E156B}"/>
              </a:ext>
            </a:extLst>
          </p:cNvPr>
          <p:cNvGrpSpPr>
            <a:grpSpLocks/>
          </p:cNvGrpSpPr>
          <p:nvPr/>
        </p:nvGrpSpPr>
        <p:grpSpPr bwMode="auto">
          <a:xfrm>
            <a:off x="1981159" y="3064735"/>
            <a:ext cx="1501378" cy="620712"/>
            <a:chOff x="2808" y="1346"/>
            <a:chExt cx="314" cy="184"/>
          </a:xfrm>
        </p:grpSpPr>
        <p:sp>
          <p:nvSpPr>
            <p:cNvPr id="8" name="Rectangle 21">
              <a:extLst>
                <a:ext uri="{FF2B5EF4-FFF2-40B4-BE49-F238E27FC236}">
                  <a16:creationId xmlns:a16="http://schemas.microsoft.com/office/drawing/2014/main" id="{163B5409-8025-F048-A4A7-6B0060E8BDB3}"/>
                </a:ext>
              </a:extLst>
            </p:cNvPr>
            <p:cNvSpPr>
              <a:spLocks noChangeArrowheads="1"/>
            </p:cNvSpPr>
            <p:nvPr/>
          </p:nvSpPr>
          <p:spPr bwMode="auto">
            <a:xfrm>
              <a:off x="2934" y="1429"/>
              <a:ext cx="91" cy="18"/>
            </a:xfrm>
            <a:prstGeom prst="rect">
              <a:avLst/>
            </a:prstGeom>
            <a:solidFill>
              <a:srgbClr val="000000"/>
            </a:solidFill>
            <a:ln w="7938">
              <a:solidFill>
                <a:srgbClr val="000000"/>
              </a:solidFill>
              <a:miter lim="800000"/>
              <a:headEnd/>
              <a:tailEnd/>
            </a:ln>
          </p:spPr>
          <p:txBody>
            <a:bodyPr/>
            <a:lstStyle/>
            <a:p>
              <a:pPr defTabSz="457200"/>
              <a:endParaRPr lang="ja-JP" altLang="en-US" sz="2000">
                <a:solidFill>
                  <a:srgbClr val="000000"/>
                </a:solidFill>
                <a:latin typeface="Arial"/>
                <a:ea typeface="ＭＳ Ｐゴシック"/>
                <a:cs typeface="Arial"/>
              </a:endParaRPr>
            </a:p>
          </p:txBody>
        </p:sp>
        <p:sp>
          <p:nvSpPr>
            <p:cNvPr id="9" name="Rectangle 22">
              <a:extLst>
                <a:ext uri="{FF2B5EF4-FFF2-40B4-BE49-F238E27FC236}">
                  <a16:creationId xmlns:a16="http://schemas.microsoft.com/office/drawing/2014/main" id="{3FF1B0D0-3513-A04E-B678-D6D7B3D3D192}"/>
                </a:ext>
              </a:extLst>
            </p:cNvPr>
            <p:cNvSpPr>
              <a:spLocks noChangeArrowheads="1"/>
            </p:cNvSpPr>
            <p:nvPr/>
          </p:nvSpPr>
          <p:spPr bwMode="auto">
            <a:xfrm>
              <a:off x="2934" y="1429"/>
              <a:ext cx="91" cy="18"/>
            </a:xfrm>
            <a:prstGeom prst="rect">
              <a:avLst/>
            </a:prstGeom>
            <a:noFill/>
            <a:ln w="793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457200"/>
              <a:endParaRPr lang="ja-JP" altLang="en-US" sz="2000">
                <a:solidFill>
                  <a:srgbClr val="000000"/>
                </a:solidFill>
                <a:latin typeface="Arial"/>
                <a:ea typeface="ＭＳ Ｐゴシック"/>
                <a:cs typeface="Arial"/>
              </a:endParaRPr>
            </a:p>
          </p:txBody>
        </p:sp>
        <p:sp>
          <p:nvSpPr>
            <p:cNvPr id="10" name="Freeform 23">
              <a:extLst>
                <a:ext uri="{FF2B5EF4-FFF2-40B4-BE49-F238E27FC236}">
                  <a16:creationId xmlns:a16="http://schemas.microsoft.com/office/drawing/2014/main" id="{D1BFE9AC-2F5D-784F-A468-114E67B40B5A}"/>
                </a:ext>
              </a:extLst>
            </p:cNvPr>
            <p:cNvSpPr>
              <a:spLocks/>
            </p:cNvSpPr>
            <p:nvPr/>
          </p:nvSpPr>
          <p:spPr bwMode="auto">
            <a:xfrm>
              <a:off x="2985" y="1346"/>
              <a:ext cx="137" cy="184"/>
            </a:xfrm>
            <a:custGeom>
              <a:avLst/>
              <a:gdLst>
                <a:gd name="T0" fmla="*/ 137 w 137"/>
                <a:gd name="T1" fmla="*/ 38 h 184"/>
                <a:gd name="T2" fmla="*/ 137 w 137"/>
                <a:gd name="T3" fmla="*/ 151 h 184"/>
                <a:gd name="T4" fmla="*/ 0 w 137"/>
                <a:gd name="T5" fmla="*/ 184 h 184"/>
                <a:gd name="T6" fmla="*/ 0 w 137"/>
                <a:gd name="T7" fmla="*/ 0 h 184"/>
                <a:gd name="T8" fmla="*/ 137 w 137"/>
                <a:gd name="T9" fmla="*/ 38 h 184"/>
                <a:gd name="T10" fmla="*/ 0 60000 65536"/>
                <a:gd name="T11" fmla="*/ 0 60000 65536"/>
                <a:gd name="T12" fmla="*/ 0 60000 65536"/>
                <a:gd name="T13" fmla="*/ 0 60000 65536"/>
                <a:gd name="T14" fmla="*/ 0 60000 65536"/>
                <a:gd name="T15" fmla="*/ 0 w 137"/>
                <a:gd name="T16" fmla="*/ 0 h 184"/>
                <a:gd name="T17" fmla="*/ 137 w 137"/>
                <a:gd name="T18" fmla="*/ 184 h 184"/>
              </a:gdLst>
              <a:ahLst/>
              <a:cxnLst>
                <a:cxn ang="T10">
                  <a:pos x="T0" y="T1"/>
                </a:cxn>
                <a:cxn ang="T11">
                  <a:pos x="T2" y="T3"/>
                </a:cxn>
                <a:cxn ang="T12">
                  <a:pos x="T4" y="T5"/>
                </a:cxn>
                <a:cxn ang="T13">
                  <a:pos x="T6" y="T7"/>
                </a:cxn>
                <a:cxn ang="T14">
                  <a:pos x="T8" y="T9"/>
                </a:cxn>
              </a:cxnLst>
              <a:rect l="T15" t="T16" r="T17" b="T18"/>
              <a:pathLst>
                <a:path w="137" h="184">
                  <a:moveTo>
                    <a:pt x="137" y="38"/>
                  </a:moveTo>
                  <a:lnTo>
                    <a:pt x="137" y="151"/>
                  </a:lnTo>
                  <a:lnTo>
                    <a:pt x="0" y="184"/>
                  </a:lnTo>
                  <a:lnTo>
                    <a:pt x="0" y="0"/>
                  </a:lnTo>
                  <a:lnTo>
                    <a:pt x="137" y="38"/>
                  </a:lnTo>
                  <a:close/>
                </a:path>
              </a:pathLst>
            </a:custGeom>
            <a:solidFill>
              <a:srgbClr val="4CD3FF"/>
            </a:solidFill>
            <a:ln w="7938">
              <a:solidFill>
                <a:srgbClr val="000000"/>
              </a:solidFill>
              <a:round/>
              <a:headEnd/>
              <a:tailEnd/>
            </a:ln>
          </p:spPr>
          <p:txBody>
            <a:bodyPr/>
            <a:lstStyle/>
            <a:p>
              <a:pPr defTabSz="457200"/>
              <a:endParaRPr lang="ja-JP" altLang="en-US">
                <a:solidFill>
                  <a:srgbClr val="000000"/>
                </a:solidFill>
                <a:latin typeface="Arial"/>
                <a:ea typeface="ＭＳ Ｐゴシック"/>
                <a:cs typeface="Arial"/>
              </a:endParaRPr>
            </a:p>
          </p:txBody>
        </p:sp>
        <p:sp>
          <p:nvSpPr>
            <p:cNvPr id="11" name="Freeform 24">
              <a:extLst>
                <a:ext uri="{FF2B5EF4-FFF2-40B4-BE49-F238E27FC236}">
                  <a16:creationId xmlns:a16="http://schemas.microsoft.com/office/drawing/2014/main" id="{04CEF6EC-3353-BE4E-B356-C692224C731A}"/>
                </a:ext>
              </a:extLst>
            </p:cNvPr>
            <p:cNvSpPr>
              <a:spLocks/>
            </p:cNvSpPr>
            <p:nvPr/>
          </p:nvSpPr>
          <p:spPr bwMode="auto">
            <a:xfrm>
              <a:off x="2985" y="1346"/>
              <a:ext cx="137" cy="184"/>
            </a:xfrm>
            <a:custGeom>
              <a:avLst/>
              <a:gdLst>
                <a:gd name="T0" fmla="*/ 137 w 137"/>
                <a:gd name="T1" fmla="*/ 38 h 184"/>
                <a:gd name="T2" fmla="*/ 137 w 137"/>
                <a:gd name="T3" fmla="*/ 151 h 184"/>
                <a:gd name="T4" fmla="*/ 0 w 137"/>
                <a:gd name="T5" fmla="*/ 184 h 184"/>
                <a:gd name="T6" fmla="*/ 0 w 137"/>
                <a:gd name="T7" fmla="*/ 0 h 184"/>
                <a:gd name="T8" fmla="*/ 137 w 137"/>
                <a:gd name="T9" fmla="*/ 38 h 184"/>
                <a:gd name="T10" fmla="*/ 0 60000 65536"/>
                <a:gd name="T11" fmla="*/ 0 60000 65536"/>
                <a:gd name="T12" fmla="*/ 0 60000 65536"/>
                <a:gd name="T13" fmla="*/ 0 60000 65536"/>
                <a:gd name="T14" fmla="*/ 0 60000 65536"/>
                <a:gd name="T15" fmla="*/ 0 w 137"/>
                <a:gd name="T16" fmla="*/ 0 h 184"/>
                <a:gd name="T17" fmla="*/ 137 w 137"/>
                <a:gd name="T18" fmla="*/ 184 h 184"/>
              </a:gdLst>
              <a:ahLst/>
              <a:cxnLst>
                <a:cxn ang="T10">
                  <a:pos x="T0" y="T1"/>
                </a:cxn>
                <a:cxn ang="T11">
                  <a:pos x="T2" y="T3"/>
                </a:cxn>
                <a:cxn ang="T12">
                  <a:pos x="T4" y="T5"/>
                </a:cxn>
                <a:cxn ang="T13">
                  <a:pos x="T6" y="T7"/>
                </a:cxn>
                <a:cxn ang="T14">
                  <a:pos x="T8" y="T9"/>
                </a:cxn>
              </a:cxnLst>
              <a:rect l="T15" t="T16" r="T17" b="T18"/>
              <a:pathLst>
                <a:path w="137" h="184">
                  <a:moveTo>
                    <a:pt x="137" y="38"/>
                  </a:moveTo>
                  <a:lnTo>
                    <a:pt x="137" y="151"/>
                  </a:lnTo>
                  <a:lnTo>
                    <a:pt x="0" y="184"/>
                  </a:lnTo>
                  <a:lnTo>
                    <a:pt x="0" y="0"/>
                  </a:lnTo>
                  <a:lnTo>
                    <a:pt x="137" y="38"/>
                  </a:lnTo>
                  <a:close/>
                </a:path>
              </a:pathLst>
            </a:custGeom>
            <a:noFill/>
            <a:ln w="793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457200"/>
              <a:endParaRPr lang="ja-JP" altLang="en-US">
                <a:solidFill>
                  <a:srgbClr val="000000"/>
                </a:solidFill>
                <a:latin typeface="Arial"/>
                <a:ea typeface="ＭＳ Ｐゴシック"/>
                <a:cs typeface="Arial"/>
              </a:endParaRPr>
            </a:p>
          </p:txBody>
        </p:sp>
        <p:sp>
          <p:nvSpPr>
            <p:cNvPr id="12" name="Rectangle 25">
              <a:extLst>
                <a:ext uri="{FF2B5EF4-FFF2-40B4-BE49-F238E27FC236}">
                  <a16:creationId xmlns:a16="http://schemas.microsoft.com/office/drawing/2014/main" id="{FC0CAB83-1473-F24B-976D-5AA50A6BDF4C}"/>
                </a:ext>
              </a:extLst>
            </p:cNvPr>
            <p:cNvSpPr>
              <a:spLocks noChangeArrowheads="1"/>
            </p:cNvSpPr>
            <p:nvPr/>
          </p:nvSpPr>
          <p:spPr bwMode="auto">
            <a:xfrm>
              <a:off x="2808" y="1386"/>
              <a:ext cx="154" cy="126"/>
            </a:xfrm>
            <a:prstGeom prst="rect">
              <a:avLst/>
            </a:prstGeom>
            <a:solidFill>
              <a:srgbClr val="808080"/>
            </a:solidFill>
            <a:ln w="7938">
              <a:solidFill>
                <a:srgbClr val="000000"/>
              </a:solidFill>
              <a:miter lim="800000"/>
              <a:headEnd/>
              <a:tailEnd/>
            </a:ln>
          </p:spPr>
          <p:txBody>
            <a:bodyPr/>
            <a:lstStyle/>
            <a:p>
              <a:pPr defTabSz="457200"/>
              <a:endParaRPr lang="ja-JP" altLang="en-US" sz="2000">
                <a:solidFill>
                  <a:srgbClr val="000000"/>
                </a:solidFill>
                <a:latin typeface="Arial"/>
                <a:ea typeface="ＭＳ Ｐゴシック"/>
                <a:cs typeface="Arial"/>
              </a:endParaRPr>
            </a:p>
          </p:txBody>
        </p:sp>
      </p:grpSp>
      <p:sp>
        <p:nvSpPr>
          <p:cNvPr id="13" name="Line 100">
            <a:extLst>
              <a:ext uri="{FF2B5EF4-FFF2-40B4-BE49-F238E27FC236}">
                <a16:creationId xmlns:a16="http://schemas.microsoft.com/office/drawing/2014/main" id="{2864E790-4326-4A48-A3DB-344FCCED7635}"/>
              </a:ext>
            </a:extLst>
          </p:cNvPr>
          <p:cNvSpPr>
            <a:spLocks noChangeShapeType="1"/>
          </p:cNvSpPr>
          <p:nvPr/>
        </p:nvSpPr>
        <p:spPr bwMode="auto">
          <a:xfrm>
            <a:off x="7351672" y="5344385"/>
            <a:ext cx="5159" cy="4762"/>
          </a:xfrm>
          <a:prstGeom prst="line">
            <a:avLst/>
          </a:prstGeom>
          <a:noFill/>
          <a:ln w="7938">
            <a:solidFill>
              <a:srgbClr val="000000"/>
            </a:solidFill>
            <a:round/>
            <a:headEnd/>
            <a:tailEnd/>
          </a:ln>
          <a:extLst>
            <a:ext uri="{909E8E84-426E-40dd-AFC4-6F175D3DCCD1}">
              <a14:hiddenFill xmlns:a14="http://schemas.microsoft.com/office/drawing/2010/main" xmlns="">
                <a:noFill/>
              </a14:hiddenFill>
            </a:ext>
          </a:extLst>
        </p:spPr>
        <p:txBody>
          <a:bodyPr/>
          <a:lstStyle/>
          <a:p>
            <a:pPr defTabSz="457200"/>
            <a:endParaRPr lang="ja-JP" altLang="en-US">
              <a:solidFill>
                <a:srgbClr val="000000"/>
              </a:solidFill>
              <a:latin typeface="Arial"/>
              <a:ea typeface="ＭＳ Ｐゴシック"/>
              <a:cs typeface="Arial"/>
            </a:endParaRPr>
          </a:p>
        </p:txBody>
      </p:sp>
      <p:sp useBgFill="1">
        <p:nvSpPr>
          <p:cNvPr id="14" name="Text Box 113">
            <a:extLst>
              <a:ext uri="{FF2B5EF4-FFF2-40B4-BE49-F238E27FC236}">
                <a16:creationId xmlns:a16="http://schemas.microsoft.com/office/drawing/2014/main" id="{9019F323-C8DC-684F-8472-C5A11DCCBC15}"/>
              </a:ext>
            </a:extLst>
          </p:cNvPr>
          <p:cNvSpPr txBox="1">
            <a:spLocks noChangeArrowheads="1"/>
          </p:cNvSpPr>
          <p:nvPr/>
        </p:nvSpPr>
        <p:spPr bwMode="auto">
          <a:xfrm>
            <a:off x="7128302" y="1747481"/>
            <a:ext cx="1468501" cy="307777"/>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Tahoma" charset="0"/>
                <a:ea typeface="ＭＳ Ｐゴシック" charset="0"/>
                <a:cs typeface="ＭＳ Ｐゴシック" charset="0"/>
              </a:defRPr>
            </a:lvl1pPr>
            <a:lvl2pPr marL="742950" indent="-285750">
              <a:defRPr kumimoji="1">
                <a:solidFill>
                  <a:schemeClr val="tx1"/>
                </a:solidFill>
                <a:latin typeface="Tahoma" charset="0"/>
                <a:ea typeface="ＭＳ Ｐゴシック" charset="0"/>
              </a:defRPr>
            </a:lvl2pPr>
            <a:lvl3pPr marL="1143000" indent="-228600">
              <a:defRPr kumimoji="1">
                <a:solidFill>
                  <a:schemeClr val="tx1"/>
                </a:solidFill>
                <a:latin typeface="Tahoma" charset="0"/>
                <a:ea typeface="ＭＳ Ｐゴシック" charset="0"/>
              </a:defRPr>
            </a:lvl3pPr>
            <a:lvl4pPr marL="1600200" indent="-228600">
              <a:defRPr kumimoji="1">
                <a:solidFill>
                  <a:schemeClr val="tx1"/>
                </a:solidFill>
                <a:latin typeface="Tahoma" charset="0"/>
                <a:ea typeface="ＭＳ Ｐゴシック" charset="0"/>
              </a:defRPr>
            </a:lvl4pPr>
            <a:lvl5pPr marL="2057400" indent="-228600">
              <a:defRPr kumimoji="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a:solidFill>
                  <a:schemeClr val="tx1"/>
                </a:solidFill>
                <a:latin typeface="Tahoma" charset="0"/>
                <a:ea typeface="ＭＳ Ｐゴシック" charset="0"/>
              </a:defRPr>
            </a:lvl9pPr>
          </a:lstStyle>
          <a:p>
            <a:pPr defTabSz="457200"/>
            <a:r>
              <a:rPr lang="en-US" altLang="ja-JP" sz="2000" dirty="0">
                <a:solidFill>
                  <a:srgbClr val="000000"/>
                </a:solidFill>
                <a:latin typeface="Arial"/>
                <a:cs typeface="Arial"/>
              </a:rPr>
              <a:t>Proton beam</a:t>
            </a:r>
            <a:endParaRPr lang="ja-JP" altLang="en-US" sz="2000">
              <a:solidFill>
                <a:srgbClr val="000000"/>
              </a:solidFill>
              <a:latin typeface="Arial"/>
              <a:cs typeface="Arial"/>
            </a:endParaRPr>
          </a:p>
        </p:txBody>
      </p:sp>
      <p:sp>
        <p:nvSpPr>
          <p:cNvPr id="15" name="Arc 115">
            <a:extLst>
              <a:ext uri="{FF2B5EF4-FFF2-40B4-BE49-F238E27FC236}">
                <a16:creationId xmlns:a16="http://schemas.microsoft.com/office/drawing/2014/main" id="{28917884-EC8A-394D-8DDC-2F8EE6159FBC}"/>
              </a:ext>
            </a:extLst>
          </p:cNvPr>
          <p:cNvSpPr>
            <a:spLocks/>
          </p:cNvSpPr>
          <p:nvPr/>
        </p:nvSpPr>
        <p:spPr bwMode="auto">
          <a:xfrm>
            <a:off x="6225208" y="1980476"/>
            <a:ext cx="1148821" cy="69056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a:endParaRPr lang="ja-JP" altLang="en-US">
              <a:solidFill>
                <a:srgbClr val="000000"/>
              </a:solidFill>
              <a:latin typeface="Arial"/>
              <a:ea typeface="ＭＳ Ｐゴシック"/>
              <a:cs typeface="Arial"/>
            </a:endParaRPr>
          </a:p>
        </p:txBody>
      </p:sp>
      <p:sp>
        <p:nvSpPr>
          <p:cNvPr id="16" name="Line 116">
            <a:extLst>
              <a:ext uri="{FF2B5EF4-FFF2-40B4-BE49-F238E27FC236}">
                <a16:creationId xmlns:a16="http://schemas.microsoft.com/office/drawing/2014/main" id="{DCB7948E-0344-384C-88DC-A481A10B0765}"/>
              </a:ext>
            </a:extLst>
          </p:cNvPr>
          <p:cNvSpPr>
            <a:spLocks noChangeShapeType="1"/>
          </p:cNvSpPr>
          <p:nvPr/>
        </p:nvSpPr>
        <p:spPr bwMode="auto">
          <a:xfrm flipH="1">
            <a:off x="5965522" y="1980472"/>
            <a:ext cx="283765" cy="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a:lstStyle/>
          <a:p>
            <a:pPr defTabSz="457200"/>
            <a:endParaRPr lang="ja-JP" altLang="en-US">
              <a:solidFill>
                <a:srgbClr val="000000"/>
              </a:solidFill>
              <a:latin typeface="Arial"/>
              <a:ea typeface="ＭＳ Ｐゴシック"/>
              <a:cs typeface="Arial"/>
            </a:endParaRPr>
          </a:p>
        </p:txBody>
      </p:sp>
      <p:sp>
        <p:nvSpPr>
          <p:cNvPr id="17" name="Rectangle 125">
            <a:extLst>
              <a:ext uri="{FF2B5EF4-FFF2-40B4-BE49-F238E27FC236}">
                <a16:creationId xmlns:a16="http://schemas.microsoft.com/office/drawing/2014/main" id="{7B9677B8-BFEE-744A-8A53-CE73E5147BCC}"/>
              </a:ext>
            </a:extLst>
          </p:cNvPr>
          <p:cNvSpPr>
            <a:spLocks noChangeArrowheads="1"/>
          </p:cNvSpPr>
          <p:nvPr/>
        </p:nvSpPr>
        <p:spPr bwMode="auto">
          <a:xfrm>
            <a:off x="776909" y="1782039"/>
            <a:ext cx="5183452" cy="454025"/>
          </a:xfrm>
          <a:prstGeom prst="rect">
            <a:avLst/>
          </a:prstGeom>
          <a:solidFill>
            <a:srgbClr val="FFCCFF"/>
          </a:solidFill>
          <a:ln w="12700">
            <a:solidFill>
              <a:schemeClr val="tx1"/>
            </a:solidFill>
            <a:miter lim="800000"/>
            <a:headEnd/>
            <a:tailEnd/>
          </a:ln>
        </p:spPr>
        <p:txBody>
          <a:bodyPr wrap="none" anchor="ctr"/>
          <a:lstStyle/>
          <a:p>
            <a:pPr defTabSz="457200"/>
            <a:endParaRPr lang="ja-JP" altLang="en-US" sz="2000">
              <a:solidFill>
                <a:srgbClr val="000000"/>
              </a:solidFill>
              <a:latin typeface="Arial"/>
              <a:ea typeface="ＭＳ Ｐゴシック"/>
              <a:cs typeface="Arial"/>
            </a:endParaRPr>
          </a:p>
        </p:txBody>
      </p:sp>
      <p:sp>
        <p:nvSpPr>
          <p:cNvPr id="18" name="Text Box 126">
            <a:extLst>
              <a:ext uri="{FF2B5EF4-FFF2-40B4-BE49-F238E27FC236}">
                <a16:creationId xmlns:a16="http://schemas.microsoft.com/office/drawing/2014/main" id="{07471369-E429-AB4B-A7EA-65B45596F465}"/>
              </a:ext>
            </a:extLst>
          </p:cNvPr>
          <p:cNvSpPr txBox="1">
            <a:spLocks noChangeArrowheads="1"/>
          </p:cNvSpPr>
          <p:nvPr/>
        </p:nvSpPr>
        <p:spPr bwMode="auto">
          <a:xfrm>
            <a:off x="1547395" y="1857010"/>
            <a:ext cx="36589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Tahoma" charset="0"/>
                <a:ea typeface="ＭＳ Ｐゴシック" charset="0"/>
                <a:cs typeface="ＭＳ Ｐゴシック" charset="0"/>
              </a:defRPr>
            </a:lvl1pPr>
            <a:lvl2pPr marL="742950" indent="-285750">
              <a:defRPr kumimoji="1">
                <a:solidFill>
                  <a:schemeClr val="tx1"/>
                </a:solidFill>
                <a:latin typeface="Tahoma" charset="0"/>
                <a:ea typeface="ＭＳ Ｐゴシック" charset="0"/>
              </a:defRPr>
            </a:lvl2pPr>
            <a:lvl3pPr marL="1143000" indent="-228600">
              <a:defRPr kumimoji="1">
                <a:solidFill>
                  <a:schemeClr val="tx1"/>
                </a:solidFill>
                <a:latin typeface="Tahoma" charset="0"/>
                <a:ea typeface="ＭＳ Ｐゴシック" charset="0"/>
              </a:defRPr>
            </a:lvl3pPr>
            <a:lvl4pPr marL="1600200" indent="-228600">
              <a:defRPr kumimoji="1">
                <a:solidFill>
                  <a:schemeClr val="tx1"/>
                </a:solidFill>
                <a:latin typeface="Tahoma" charset="0"/>
                <a:ea typeface="ＭＳ Ｐゴシック" charset="0"/>
              </a:defRPr>
            </a:lvl4pPr>
            <a:lvl5pPr marL="2057400" indent="-228600">
              <a:defRPr kumimoji="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a:solidFill>
                  <a:schemeClr val="tx1"/>
                </a:solidFill>
                <a:latin typeface="Tahoma" charset="0"/>
                <a:ea typeface="ＭＳ Ｐゴシック" charset="0"/>
              </a:defRPr>
            </a:lvl9pPr>
          </a:lstStyle>
          <a:p>
            <a:pPr defTabSz="457200"/>
            <a:r>
              <a:rPr lang="en-US" altLang="ja-JP" sz="2400" b="1" dirty="0">
                <a:solidFill>
                  <a:srgbClr val="000000"/>
                </a:solidFill>
                <a:latin typeface="Arial"/>
                <a:cs typeface="Arial"/>
              </a:rPr>
              <a:t>Super-conducting LINAC</a:t>
            </a:r>
            <a:endParaRPr lang="ja-JP" altLang="en-US" sz="2400" b="1">
              <a:solidFill>
                <a:srgbClr val="000000"/>
              </a:solidFill>
              <a:latin typeface="Arial"/>
              <a:cs typeface="Arial"/>
            </a:endParaRPr>
          </a:p>
        </p:txBody>
      </p:sp>
      <p:sp useBgFill="1">
        <p:nvSpPr>
          <p:cNvPr id="19" name="Text Box 121">
            <a:extLst>
              <a:ext uri="{FF2B5EF4-FFF2-40B4-BE49-F238E27FC236}">
                <a16:creationId xmlns:a16="http://schemas.microsoft.com/office/drawing/2014/main" id="{360A7831-30A4-B740-BB8F-A8C2C419D332}"/>
              </a:ext>
            </a:extLst>
          </p:cNvPr>
          <p:cNvSpPr txBox="1">
            <a:spLocks noChangeArrowheads="1"/>
          </p:cNvSpPr>
          <p:nvPr/>
        </p:nvSpPr>
        <p:spPr bwMode="auto">
          <a:xfrm>
            <a:off x="7384083" y="2050425"/>
            <a:ext cx="1453723" cy="307777"/>
          </a:xfrm>
          <a:prstGeom prst="rect">
            <a:avLst/>
          </a:prstGeom>
          <a:ln w="9525">
            <a:noFill/>
            <a:miter lim="800000"/>
            <a:headEnd/>
            <a:tailEnd/>
          </a:ln>
        </p:spPr>
        <p:txBody>
          <a:bodyPr wrap="none" lIns="0" tIns="0" rIns="0" bIns="0" anchor="ctr" anchorCtr="1">
            <a:spAutoFit/>
          </a:bodyPr>
          <a:lstStyle>
            <a:lvl1pPr>
              <a:defRPr kumimoji="1">
                <a:solidFill>
                  <a:schemeClr val="tx1"/>
                </a:solidFill>
                <a:latin typeface="Tahoma" charset="0"/>
                <a:ea typeface="ＭＳ Ｐゴシック" charset="0"/>
                <a:cs typeface="ＭＳ Ｐゴシック" charset="0"/>
              </a:defRPr>
            </a:lvl1pPr>
            <a:lvl2pPr marL="742950" indent="-285750">
              <a:defRPr kumimoji="1">
                <a:solidFill>
                  <a:schemeClr val="tx1"/>
                </a:solidFill>
                <a:latin typeface="Tahoma" charset="0"/>
                <a:ea typeface="ＭＳ Ｐゴシック" charset="0"/>
              </a:defRPr>
            </a:lvl2pPr>
            <a:lvl3pPr marL="1143000" indent="-228600">
              <a:defRPr kumimoji="1">
                <a:solidFill>
                  <a:schemeClr val="tx1"/>
                </a:solidFill>
                <a:latin typeface="Tahoma" charset="0"/>
                <a:ea typeface="ＭＳ Ｐゴシック" charset="0"/>
              </a:defRPr>
            </a:lvl3pPr>
            <a:lvl4pPr marL="1600200" indent="-228600">
              <a:defRPr kumimoji="1">
                <a:solidFill>
                  <a:schemeClr val="tx1"/>
                </a:solidFill>
                <a:latin typeface="Tahoma" charset="0"/>
                <a:ea typeface="ＭＳ Ｐゴシック" charset="0"/>
              </a:defRPr>
            </a:lvl4pPr>
            <a:lvl5pPr marL="2057400" indent="-228600">
              <a:defRPr kumimoji="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a:solidFill>
                  <a:schemeClr val="tx1"/>
                </a:solidFill>
                <a:latin typeface="Tahoma" charset="0"/>
                <a:ea typeface="ＭＳ Ｐゴシック" charset="0"/>
              </a:defRPr>
            </a:lvl9pPr>
          </a:lstStyle>
          <a:p>
            <a:pPr defTabSz="457200"/>
            <a:r>
              <a:rPr kumimoji="0" lang="en-US" altLang="ja-JP" sz="2000" b="1" dirty="0">
                <a:solidFill>
                  <a:srgbClr val="006600"/>
                </a:solidFill>
                <a:latin typeface="Arial"/>
                <a:cs typeface="Arial"/>
              </a:rPr>
              <a:t>Max. 30 MW</a:t>
            </a:r>
            <a:endParaRPr kumimoji="0" lang="ja-JP" altLang="en-US" sz="2000" b="1">
              <a:solidFill>
                <a:srgbClr val="006600"/>
              </a:solidFill>
              <a:latin typeface="Arial"/>
              <a:cs typeface="Arial"/>
            </a:endParaRPr>
          </a:p>
        </p:txBody>
      </p:sp>
      <p:sp>
        <p:nvSpPr>
          <p:cNvPr id="20" name="円弧 19">
            <a:extLst>
              <a:ext uri="{FF2B5EF4-FFF2-40B4-BE49-F238E27FC236}">
                <a16:creationId xmlns:a16="http://schemas.microsoft.com/office/drawing/2014/main" id="{950D4A2F-CB99-BF48-AA98-463740392F84}"/>
              </a:ext>
            </a:extLst>
          </p:cNvPr>
          <p:cNvSpPr/>
          <p:nvPr/>
        </p:nvSpPr>
        <p:spPr>
          <a:xfrm>
            <a:off x="5606082" y="3412401"/>
            <a:ext cx="1320800" cy="887413"/>
          </a:xfrm>
          <a:prstGeom prst="arc">
            <a:avLst/>
          </a:prstGeom>
          <a:ln w="7620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txBody>
          <a:bodyPr anchor="ctr"/>
          <a:lstStyle/>
          <a:p>
            <a:pPr algn="ctr" defTabSz="457200">
              <a:defRPr/>
            </a:pPr>
            <a:endParaRPr lang="ja-JP" altLang="en-US" sz="2000">
              <a:solidFill>
                <a:srgbClr val="000000"/>
              </a:solidFill>
              <a:latin typeface="Arial"/>
              <a:ea typeface="ＭＳ Ｐゴシック"/>
              <a:cs typeface="Arial"/>
            </a:endParaRPr>
          </a:p>
        </p:txBody>
      </p:sp>
      <p:cxnSp>
        <p:nvCxnSpPr>
          <p:cNvPr id="21" name="直線矢印コネクタ 20">
            <a:extLst>
              <a:ext uri="{FF2B5EF4-FFF2-40B4-BE49-F238E27FC236}">
                <a16:creationId xmlns:a16="http://schemas.microsoft.com/office/drawing/2014/main" id="{ED59247B-E7A6-0046-AE62-EE1A299D9915}"/>
              </a:ext>
            </a:extLst>
          </p:cNvPr>
          <p:cNvCxnSpPr/>
          <p:nvPr/>
        </p:nvCxnSpPr>
        <p:spPr>
          <a:xfrm flipH="1">
            <a:off x="5327479" y="3399697"/>
            <a:ext cx="754989" cy="0"/>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38C2FD9E-7F69-4848-8D13-F6A30720B15F}"/>
              </a:ext>
            </a:extLst>
          </p:cNvPr>
          <p:cNvCxnSpPr/>
          <p:nvPr/>
        </p:nvCxnSpPr>
        <p:spPr>
          <a:xfrm flipH="1">
            <a:off x="4434113" y="3399697"/>
            <a:ext cx="772187" cy="0"/>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67985628-F573-A946-9C74-CFFEDF572761}"/>
              </a:ext>
            </a:extLst>
          </p:cNvPr>
          <p:cNvCxnSpPr/>
          <p:nvPr/>
        </p:nvCxnSpPr>
        <p:spPr>
          <a:xfrm flipH="1">
            <a:off x="1133303" y="3375885"/>
            <a:ext cx="773906" cy="0"/>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989F6DA1-0417-E74D-A473-2B0757083458}"/>
              </a:ext>
            </a:extLst>
          </p:cNvPr>
          <p:cNvCxnSpPr/>
          <p:nvPr/>
        </p:nvCxnSpPr>
        <p:spPr>
          <a:xfrm flipH="1" flipV="1">
            <a:off x="2349194" y="2283688"/>
            <a:ext cx="0" cy="858837"/>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25" name="図形グループ 34">
            <a:extLst>
              <a:ext uri="{FF2B5EF4-FFF2-40B4-BE49-F238E27FC236}">
                <a16:creationId xmlns:a16="http://schemas.microsoft.com/office/drawing/2014/main" id="{BEE4E35B-A2D7-0A4D-A17B-378AB565210A}"/>
              </a:ext>
            </a:extLst>
          </p:cNvPr>
          <p:cNvGrpSpPr/>
          <p:nvPr/>
        </p:nvGrpSpPr>
        <p:grpSpPr>
          <a:xfrm>
            <a:off x="7128302" y="4062626"/>
            <a:ext cx="2107935" cy="1847023"/>
            <a:chOff x="10515865" y="2755253"/>
            <a:chExt cx="2107935" cy="1847023"/>
          </a:xfrm>
        </p:grpSpPr>
        <p:sp>
          <p:nvSpPr>
            <p:cNvPr id="26" name="Line 123">
              <a:extLst>
                <a:ext uri="{FF2B5EF4-FFF2-40B4-BE49-F238E27FC236}">
                  <a16:creationId xmlns:a16="http://schemas.microsoft.com/office/drawing/2014/main" id="{A276EBFC-DC47-FD4D-80E5-474930D4873A}"/>
                </a:ext>
              </a:extLst>
            </p:cNvPr>
            <p:cNvSpPr>
              <a:spLocks noChangeShapeType="1"/>
            </p:cNvSpPr>
            <p:nvPr/>
          </p:nvSpPr>
          <p:spPr bwMode="auto">
            <a:xfrm>
              <a:off x="10683480" y="3663950"/>
              <a:ext cx="482316" cy="765446"/>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square">
              <a:spAutoFit/>
            </a:bodyPr>
            <a:lstStyle/>
            <a:p>
              <a:pPr defTabSz="457200"/>
              <a:endParaRPr lang="ja-JP" altLang="en-US">
                <a:solidFill>
                  <a:srgbClr val="000000"/>
                </a:solidFill>
                <a:latin typeface="Arial"/>
                <a:ea typeface="ＭＳ Ｐゴシック"/>
                <a:cs typeface="Arial"/>
              </a:endParaRPr>
            </a:p>
          </p:txBody>
        </p:sp>
        <p:sp>
          <p:nvSpPr>
            <p:cNvPr id="27" name="Line 124">
              <a:extLst>
                <a:ext uri="{FF2B5EF4-FFF2-40B4-BE49-F238E27FC236}">
                  <a16:creationId xmlns:a16="http://schemas.microsoft.com/office/drawing/2014/main" id="{33977F17-FB92-8247-8FD1-89EC30A77872}"/>
                </a:ext>
              </a:extLst>
            </p:cNvPr>
            <p:cNvSpPr>
              <a:spLocks noChangeShapeType="1"/>
            </p:cNvSpPr>
            <p:nvPr/>
          </p:nvSpPr>
          <p:spPr bwMode="auto">
            <a:xfrm flipV="1">
              <a:off x="10515865" y="3057525"/>
              <a:ext cx="1026716" cy="471488"/>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txBody>
            <a:bodyPr>
              <a:spAutoFit/>
            </a:bodyPr>
            <a:lstStyle/>
            <a:p>
              <a:pPr defTabSz="457200"/>
              <a:endParaRPr lang="ja-JP" altLang="en-US">
                <a:solidFill>
                  <a:srgbClr val="000000"/>
                </a:solidFill>
                <a:latin typeface="Arial"/>
                <a:ea typeface="ＭＳ Ｐゴシック"/>
                <a:cs typeface="Arial"/>
              </a:endParaRPr>
            </a:p>
          </p:txBody>
        </p:sp>
        <p:sp useBgFill="1">
          <p:nvSpPr>
            <p:cNvPr id="28" name="Text Box 122">
              <a:extLst>
                <a:ext uri="{FF2B5EF4-FFF2-40B4-BE49-F238E27FC236}">
                  <a16:creationId xmlns:a16="http://schemas.microsoft.com/office/drawing/2014/main" id="{F7194DDC-9F17-9345-8235-012F8CA8035C}"/>
                </a:ext>
              </a:extLst>
            </p:cNvPr>
            <p:cNvSpPr txBox="1">
              <a:spLocks noChangeArrowheads="1"/>
            </p:cNvSpPr>
            <p:nvPr/>
          </p:nvSpPr>
          <p:spPr bwMode="auto">
            <a:xfrm>
              <a:off x="11326282" y="2755253"/>
              <a:ext cx="1297518" cy="430887"/>
            </a:xfrm>
            <a:prstGeom prst="rect">
              <a:avLst/>
            </a:prstGeom>
            <a:ln w="9525">
              <a:solidFill>
                <a:srgbClr val="558ED5"/>
              </a:solidFill>
              <a:miter lim="800000"/>
              <a:headEnd/>
              <a:tailEnd/>
            </a:ln>
          </p:spPr>
          <p:txBody>
            <a:bodyPr wrap="none" lIns="0" tIns="0" rIns="0" bIns="0" anchor="ctr" anchorCtr="1">
              <a:spAutoFit/>
            </a:bodyPr>
            <a:lstStyle>
              <a:lvl1pPr>
                <a:defRPr kumimoji="1">
                  <a:solidFill>
                    <a:schemeClr val="tx1"/>
                  </a:solidFill>
                  <a:latin typeface="Tahoma" charset="0"/>
                  <a:ea typeface="ＭＳ Ｐゴシック" charset="0"/>
                  <a:cs typeface="ＭＳ Ｐゴシック" charset="0"/>
                </a:defRPr>
              </a:lvl1pPr>
              <a:lvl2pPr marL="742950" indent="-285750">
                <a:defRPr kumimoji="1">
                  <a:solidFill>
                    <a:schemeClr val="tx1"/>
                  </a:solidFill>
                  <a:latin typeface="Tahoma" charset="0"/>
                  <a:ea typeface="ＭＳ Ｐゴシック" charset="0"/>
                </a:defRPr>
              </a:lvl2pPr>
              <a:lvl3pPr marL="1143000" indent="-228600">
                <a:defRPr kumimoji="1">
                  <a:solidFill>
                    <a:schemeClr val="tx1"/>
                  </a:solidFill>
                  <a:latin typeface="Tahoma" charset="0"/>
                  <a:ea typeface="ＭＳ Ｐゴシック" charset="0"/>
                </a:defRPr>
              </a:lvl3pPr>
              <a:lvl4pPr marL="1600200" indent="-228600">
                <a:defRPr kumimoji="1">
                  <a:solidFill>
                    <a:schemeClr val="tx1"/>
                  </a:solidFill>
                  <a:latin typeface="Tahoma" charset="0"/>
                  <a:ea typeface="ＭＳ Ｐゴシック" charset="0"/>
                </a:defRPr>
              </a:lvl4pPr>
              <a:lvl5pPr marL="2057400" indent="-228600">
                <a:defRPr kumimoji="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a:solidFill>
                    <a:schemeClr val="tx1"/>
                  </a:solidFill>
                  <a:latin typeface="Tahoma" charset="0"/>
                  <a:ea typeface="ＭＳ Ｐゴシック" charset="0"/>
                </a:defRPr>
              </a:lvl9pPr>
            </a:lstStyle>
            <a:p>
              <a:pPr defTabSz="457200"/>
              <a:r>
                <a:rPr lang="en-US" altLang="ja-JP" sz="1400" dirty="0">
                  <a:solidFill>
                    <a:srgbClr val="000000"/>
                  </a:solidFill>
                  <a:latin typeface="Arial"/>
                  <a:cs typeface="Arial"/>
                </a:rPr>
                <a:t>Spallation target</a:t>
              </a:r>
              <a:br>
                <a:rPr lang="en-US" altLang="ja-JP" sz="1400" dirty="0">
                  <a:solidFill>
                    <a:srgbClr val="000000"/>
                  </a:solidFill>
                  <a:latin typeface="Arial"/>
                  <a:cs typeface="Arial"/>
                </a:rPr>
              </a:br>
              <a:r>
                <a:rPr lang="en-US" altLang="ja-JP" sz="1400" dirty="0">
                  <a:solidFill>
                    <a:srgbClr val="000000"/>
                  </a:solidFill>
                  <a:latin typeface="Arial"/>
                  <a:cs typeface="Arial"/>
                </a:rPr>
                <a:t>    (LBE)</a:t>
              </a:r>
              <a:endParaRPr lang="ja-JP" altLang="en-US" sz="1400">
                <a:solidFill>
                  <a:srgbClr val="000000"/>
                </a:solidFill>
                <a:latin typeface="Arial"/>
                <a:cs typeface="Arial"/>
              </a:endParaRPr>
            </a:p>
          </p:txBody>
        </p:sp>
        <p:sp useBgFill="1">
          <p:nvSpPr>
            <p:cNvPr id="29" name="Text Box 118">
              <a:extLst>
                <a:ext uri="{FF2B5EF4-FFF2-40B4-BE49-F238E27FC236}">
                  <a16:creationId xmlns:a16="http://schemas.microsoft.com/office/drawing/2014/main" id="{5C21C2A0-AAB8-0545-B2F0-954340ED439D}"/>
                </a:ext>
              </a:extLst>
            </p:cNvPr>
            <p:cNvSpPr txBox="1">
              <a:spLocks noChangeArrowheads="1"/>
            </p:cNvSpPr>
            <p:nvPr/>
          </p:nvSpPr>
          <p:spPr bwMode="auto">
            <a:xfrm>
              <a:off x="10624588" y="4171389"/>
              <a:ext cx="1958842" cy="430887"/>
            </a:xfrm>
            <a:prstGeom prst="rect">
              <a:avLst/>
            </a:prstGeom>
            <a:ln w="9525">
              <a:solidFill>
                <a:schemeClr val="tx2">
                  <a:lumMod val="60000"/>
                  <a:lumOff val="40000"/>
                </a:schemeClr>
              </a:solidFill>
              <a:miter lim="800000"/>
              <a:headEnd/>
              <a:tailEnd/>
            </a:ln>
          </p:spPr>
          <p:txBody>
            <a:bodyPr lIns="0" tIns="0" rIns="0" bIns="0" anchor="ctr" anchorCtr="1">
              <a:spAutoFit/>
            </a:bodyPr>
            <a:lstStyle>
              <a:lvl1pPr>
                <a:defRPr kumimoji="1">
                  <a:solidFill>
                    <a:schemeClr val="tx1"/>
                  </a:solidFill>
                  <a:latin typeface="Tahoma" charset="0"/>
                  <a:ea typeface="ＭＳ Ｐゴシック" charset="0"/>
                  <a:cs typeface="ＭＳ Ｐゴシック" charset="0"/>
                </a:defRPr>
              </a:lvl1pPr>
              <a:lvl2pPr marL="742950" indent="-285750">
                <a:defRPr kumimoji="1">
                  <a:solidFill>
                    <a:schemeClr val="tx1"/>
                  </a:solidFill>
                  <a:latin typeface="Tahoma" charset="0"/>
                  <a:ea typeface="ＭＳ Ｐゴシック" charset="0"/>
                </a:defRPr>
              </a:lvl2pPr>
              <a:lvl3pPr marL="1143000" indent="-228600">
                <a:defRPr kumimoji="1">
                  <a:solidFill>
                    <a:schemeClr val="tx1"/>
                  </a:solidFill>
                  <a:latin typeface="Tahoma" charset="0"/>
                  <a:ea typeface="ＭＳ Ｐゴシック" charset="0"/>
                </a:defRPr>
              </a:lvl3pPr>
              <a:lvl4pPr marL="1600200" indent="-228600">
                <a:defRPr kumimoji="1">
                  <a:solidFill>
                    <a:schemeClr val="tx1"/>
                  </a:solidFill>
                  <a:latin typeface="Tahoma" charset="0"/>
                  <a:ea typeface="ＭＳ Ｐゴシック" charset="0"/>
                </a:defRPr>
              </a:lvl4pPr>
              <a:lvl5pPr marL="2057400" indent="-228600">
                <a:defRPr kumimoji="1">
                  <a:solidFill>
                    <a:schemeClr val="tx1"/>
                  </a:solidFill>
                  <a:latin typeface="Tahoma" charset="0"/>
                  <a:ea typeface="ＭＳ Ｐゴシック" charset="0"/>
                </a:defRPr>
              </a:lvl5pPr>
              <a:lvl6pPr marL="2514600" indent="-228600" eaLnBrk="0" fontAlgn="base" hangingPunct="0">
                <a:spcBef>
                  <a:spcPct val="0"/>
                </a:spcBef>
                <a:spcAft>
                  <a:spcPct val="0"/>
                </a:spcAft>
                <a:defRPr kumimoji="1">
                  <a:solidFill>
                    <a:schemeClr val="tx1"/>
                  </a:solidFill>
                  <a:latin typeface="Tahoma" charset="0"/>
                  <a:ea typeface="ＭＳ Ｐゴシック" charset="0"/>
                </a:defRPr>
              </a:lvl6pPr>
              <a:lvl7pPr marL="2971800" indent="-228600" eaLnBrk="0" fontAlgn="base" hangingPunct="0">
                <a:spcBef>
                  <a:spcPct val="0"/>
                </a:spcBef>
                <a:spcAft>
                  <a:spcPct val="0"/>
                </a:spcAft>
                <a:defRPr kumimoji="1">
                  <a:solidFill>
                    <a:schemeClr val="tx1"/>
                  </a:solidFill>
                  <a:latin typeface="Tahoma" charset="0"/>
                  <a:ea typeface="ＭＳ Ｐゴシック" charset="0"/>
                </a:defRPr>
              </a:lvl7pPr>
              <a:lvl8pPr marL="3429000" indent="-228600" eaLnBrk="0" fontAlgn="base" hangingPunct="0">
                <a:spcBef>
                  <a:spcPct val="0"/>
                </a:spcBef>
                <a:spcAft>
                  <a:spcPct val="0"/>
                </a:spcAft>
                <a:defRPr kumimoji="1">
                  <a:solidFill>
                    <a:schemeClr val="tx1"/>
                  </a:solidFill>
                  <a:latin typeface="Tahoma" charset="0"/>
                  <a:ea typeface="ＭＳ Ｐゴシック" charset="0"/>
                </a:defRPr>
              </a:lvl8pPr>
              <a:lvl9pPr marL="3886200" indent="-228600" eaLnBrk="0" fontAlgn="base" hangingPunct="0">
                <a:spcBef>
                  <a:spcPct val="0"/>
                </a:spcBef>
                <a:spcAft>
                  <a:spcPct val="0"/>
                </a:spcAft>
                <a:defRPr kumimoji="1">
                  <a:solidFill>
                    <a:schemeClr val="tx1"/>
                  </a:solidFill>
                  <a:latin typeface="Tahoma" charset="0"/>
                  <a:ea typeface="ＭＳ Ｐゴシック" charset="0"/>
                </a:defRPr>
              </a:lvl9pPr>
            </a:lstStyle>
            <a:p>
              <a:pPr defTabSz="457200"/>
              <a:r>
                <a:rPr lang="en-US" altLang="ja-JP" sz="1400" dirty="0">
                  <a:solidFill>
                    <a:srgbClr val="000000"/>
                  </a:solidFill>
                  <a:latin typeface="Arial"/>
                  <a:cs typeface="Arial"/>
                </a:rPr>
                <a:t>MA-fueled LBE-cooled subcritical core</a:t>
              </a:r>
              <a:endParaRPr lang="ja-JP" altLang="en-US" sz="1400">
                <a:solidFill>
                  <a:srgbClr val="000000"/>
                </a:solidFill>
                <a:latin typeface="Arial"/>
                <a:cs typeface="Arial"/>
              </a:endParaRPr>
            </a:p>
          </p:txBody>
        </p:sp>
      </p:grpSp>
      <p:cxnSp>
        <p:nvCxnSpPr>
          <p:cNvPr id="30" name="直線矢印コネクタ 29">
            <a:extLst>
              <a:ext uri="{FF2B5EF4-FFF2-40B4-BE49-F238E27FC236}">
                <a16:creationId xmlns:a16="http://schemas.microsoft.com/office/drawing/2014/main" id="{229EC517-9828-E942-B83F-7F0E4ED1D3CD}"/>
              </a:ext>
            </a:extLst>
          </p:cNvPr>
          <p:cNvCxnSpPr/>
          <p:nvPr/>
        </p:nvCxnSpPr>
        <p:spPr>
          <a:xfrm flipH="1">
            <a:off x="3540747" y="3399697"/>
            <a:ext cx="772187" cy="0"/>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useBgFill="1">
        <p:nvSpPr>
          <p:cNvPr id="31" name="Text Box 119">
            <a:extLst>
              <a:ext uri="{FF2B5EF4-FFF2-40B4-BE49-F238E27FC236}">
                <a16:creationId xmlns:a16="http://schemas.microsoft.com/office/drawing/2014/main" id="{F4DE84FE-2AD8-D645-8613-91555C9400A9}"/>
              </a:ext>
            </a:extLst>
          </p:cNvPr>
          <p:cNvSpPr txBox="1">
            <a:spLocks noChangeArrowheads="1"/>
          </p:cNvSpPr>
          <p:nvPr/>
        </p:nvSpPr>
        <p:spPr bwMode="auto">
          <a:xfrm>
            <a:off x="3484436" y="3757719"/>
            <a:ext cx="1809352" cy="276999"/>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nchorCtr="1">
            <a:spAutoFit/>
          </a:bodyPr>
          <a:lstStyle>
            <a:lvl1pPr>
              <a:defRPr kumimoji="1" sz="2400">
                <a:solidFill>
                  <a:schemeClr val="tx1"/>
                </a:solidFill>
                <a:latin typeface="Tahoma" charset="0"/>
                <a:ea typeface="ＭＳ Ｐゴシック" charset="0"/>
                <a:cs typeface="ＭＳ Ｐゴシック" charset="0"/>
              </a:defRPr>
            </a:lvl1pPr>
            <a:lvl2pPr marL="742950" indent="-285750">
              <a:defRPr kumimoji="1" sz="2400">
                <a:solidFill>
                  <a:schemeClr val="tx1"/>
                </a:solidFill>
                <a:latin typeface="Tahoma" charset="0"/>
                <a:ea typeface="ＭＳ Ｐゴシック" charset="0"/>
              </a:defRPr>
            </a:lvl2pPr>
            <a:lvl3pPr marL="1143000" indent="-228600">
              <a:defRPr kumimoji="1" sz="2400">
                <a:solidFill>
                  <a:schemeClr val="tx1"/>
                </a:solidFill>
                <a:latin typeface="Tahoma" charset="0"/>
                <a:ea typeface="ＭＳ Ｐゴシック" charset="0"/>
              </a:defRPr>
            </a:lvl3pPr>
            <a:lvl4pPr marL="1600200" indent="-228600">
              <a:defRPr kumimoji="1" sz="2400">
                <a:solidFill>
                  <a:schemeClr val="tx1"/>
                </a:solidFill>
                <a:latin typeface="Tahoma" charset="0"/>
                <a:ea typeface="ＭＳ Ｐゴシック" charset="0"/>
              </a:defRPr>
            </a:lvl4pPr>
            <a:lvl5pPr marL="2057400" indent="-228600">
              <a:defRPr kumimoji="1" sz="2400">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ahoma" charset="0"/>
                <a:ea typeface="ＭＳ Ｐゴシック" charset="0"/>
              </a:defRPr>
            </a:lvl9pPr>
          </a:lstStyle>
          <a:p>
            <a:pPr defTabSz="457200"/>
            <a:r>
              <a:rPr lang="en-US" altLang="ja-JP" sz="1800" dirty="0">
                <a:solidFill>
                  <a:srgbClr val="000000"/>
                </a:solidFill>
                <a:latin typeface="Arial"/>
                <a:cs typeface="Arial"/>
              </a:rPr>
              <a:t>Power generation</a:t>
            </a:r>
            <a:endParaRPr lang="ja-JP" altLang="en-US" sz="1800">
              <a:solidFill>
                <a:srgbClr val="000000"/>
              </a:solidFill>
              <a:latin typeface="Arial"/>
              <a:cs typeface="Arial"/>
            </a:endParaRPr>
          </a:p>
        </p:txBody>
      </p:sp>
      <p:sp useBgFill="1">
        <p:nvSpPr>
          <p:cNvPr id="32" name="Text Box 120">
            <a:extLst>
              <a:ext uri="{FF2B5EF4-FFF2-40B4-BE49-F238E27FC236}">
                <a16:creationId xmlns:a16="http://schemas.microsoft.com/office/drawing/2014/main" id="{88FED7EC-583A-4C4D-8298-49353DED51B8}"/>
              </a:ext>
            </a:extLst>
          </p:cNvPr>
          <p:cNvSpPr txBox="1">
            <a:spLocks noChangeArrowheads="1"/>
          </p:cNvSpPr>
          <p:nvPr/>
        </p:nvSpPr>
        <p:spPr bwMode="auto">
          <a:xfrm>
            <a:off x="2448648" y="2611252"/>
            <a:ext cx="1449803" cy="276999"/>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nchorCtr="1">
            <a:spAutoFit/>
          </a:bodyPr>
          <a:lstStyle>
            <a:lvl1pPr>
              <a:defRPr kumimoji="1" sz="2400">
                <a:solidFill>
                  <a:schemeClr val="tx1"/>
                </a:solidFill>
                <a:latin typeface="Tahoma" charset="0"/>
                <a:ea typeface="ＭＳ Ｐゴシック" charset="0"/>
                <a:cs typeface="ＭＳ Ｐゴシック" charset="0"/>
              </a:defRPr>
            </a:lvl1pPr>
            <a:lvl2pPr marL="742950" indent="-285750">
              <a:defRPr kumimoji="1" sz="2400">
                <a:solidFill>
                  <a:schemeClr val="tx1"/>
                </a:solidFill>
                <a:latin typeface="Tahoma" charset="0"/>
                <a:ea typeface="ＭＳ Ｐゴシック" charset="0"/>
              </a:defRPr>
            </a:lvl2pPr>
            <a:lvl3pPr marL="1143000" indent="-228600">
              <a:defRPr kumimoji="1" sz="2400">
                <a:solidFill>
                  <a:schemeClr val="tx1"/>
                </a:solidFill>
                <a:latin typeface="Tahoma" charset="0"/>
                <a:ea typeface="ＭＳ Ｐゴシック" charset="0"/>
              </a:defRPr>
            </a:lvl3pPr>
            <a:lvl4pPr marL="1600200" indent="-228600">
              <a:defRPr kumimoji="1" sz="2400">
                <a:solidFill>
                  <a:schemeClr val="tx1"/>
                </a:solidFill>
                <a:latin typeface="Tahoma" charset="0"/>
                <a:ea typeface="ＭＳ Ｐゴシック" charset="0"/>
              </a:defRPr>
            </a:lvl4pPr>
            <a:lvl5pPr marL="2057400" indent="-228600">
              <a:defRPr kumimoji="1" sz="2400">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ahoma" charset="0"/>
                <a:ea typeface="ＭＳ Ｐゴシック" charset="0"/>
              </a:defRPr>
            </a:lvl9pPr>
          </a:lstStyle>
          <a:p>
            <a:pPr defTabSz="457200"/>
            <a:r>
              <a:rPr lang="en-US" altLang="ja-JP" sz="1800" dirty="0">
                <a:solidFill>
                  <a:srgbClr val="000000"/>
                </a:solidFill>
                <a:latin typeface="Arial"/>
                <a:cs typeface="Arial"/>
              </a:rPr>
              <a:t>To accelerator</a:t>
            </a:r>
            <a:endParaRPr lang="ja-JP" altLang="en-US" sz="1800">
              <a:solidFill>
                <a:srgbClr val="000000"/>
              </a:solidFill>
              <a:latin typeface="Arial"/>
              <a:cs typeface="Arial"/>
            </a:endParaRPr>
          </a:p>
        </p:txBody>
      </p:sp>
      <p:sp useBgFill="1">
        <p:nvSpPr>
          <p:cNvPr id="33" name="Text Box 121">
            <a:extLst>
              <a:ext uri="{FF2B5EF4-FFF2-40B4-BE49-F238E27FC236}">
                <a16:creationId xmlns:a16="http://schemas.microsoft.com/office/drawing/2014/main" id="{8FA85EED-D7CE-C44C-B432-C1A68BC1C4AF}"/>
              </a:ext>
            </a:extLst>
          </p:cNvPr>
          <p:cNvSpPr txBox="1">
            <a:spLocks noChangeArrowheads="1"/>
          </p:cNvSpPr>
          <p:nvPr/>
        </p:nvSpPr>
        <p:spPr bwMode="auto">
          <a:xfrm>
            <a:off x="418647" y="3312329"/>
            <a:ext cx="692835" cy="276999"/>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nchorCtr="1">
            <a:spAutoFit/>
          </a:bodyPr>
          <a:lstStyle>
            <a:lvl1pPr>
              <a:defRPr kumimoji="1" sz="2400">
                <a:solidFill>
                  <a:schemeClr val="tx1"/>
                </a:solidFill>
                <a:latin typeface="Tahoma" charset="0"/>
                <a:ea typeface="ＭＳ Ｐゴシック" charset="0"/>
                <a:cs typeface="ＭＳ Ｐゴシック" charset="0"/>
              </a:defRPr>
            </a:lvl1pPr>
            <a:lvl2pPr marL="742950" indent="-285750">
              <a:defRPr kumimoji="1" sz="2400">
                <a:solidFill>
                  <a:schemeClr val="tx1"/>
                </a:solidFill>
                <a:latin typeface="Tahoma" charset="0"/>
                <a:ea typeface="ＭＳ Ｐゴシック" charset="0"/>
              </a:defRPr>
            </a:lvl2pPr>
            <a:lvl3pPr marL="1143000" indent="-228600">
              <a:defRPr kumimoji="1" sz="2400">
                <a:solidFill>
                  <a:schemeClr val="tx1"/>
                </a:solidFill>
                <a:latin typeface="Tahoma" charset="0"/>
                <a:ea typeface="ＭＳ Ｐゴシック" charset="0"/>
              </a:defRPr>
            </a:lvl3pPr>
            <a:lvl4pPr marL="1600200" indent="-228600">
              <a:defRPr kumimoji="1" sz="2400">
                <a:solidFill>
                  <a:schemeClr val="tx1"/>
                </a:solidFill>
                <a:latin typeface="Tahoma" charset="0"/>
                <a:ea typeface="ＭＳ Ｐゴシック" charset="0"/>
              </a:defRPr>
            </a:lvl4pPr>
            <a:lvl5pPr marL="2057400" indent="-228600">
              <a:defRPr kumimoji="1" sz="2400">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ahoma" charset="0"/>
                <a:ea typeface="ＭＳ Ｐゴシック" charset="0"/>
              </a:defRPr>
            </a:lvl9pPr>
          </a:lstStyle>
          <a:p>
            <a:pPr defTabSz="457200"/>
            <a:r>
              <a:rPr lang="en-US" altLang="ja-JP" sz="1800" dirty="0">
                <a:solidFill>
                  <a:srgbClr val="000000"/>
                </a:solidFill>
                <a:latin typeface="Arial"/>
                <a:cs typeface="Arial"/>
              </a:rPr>
              <a:t>To grid</a:t>
            </a:r>
            <a:endParaRPr lang="ja-JP" altLang="en-US" sz="1800">
              <a:solidFill>
                <a:srgbClr val="000000"/>
              </a:solidFill>
              <a:latin typeface="Arial"/>
              <a:cs typeface="Arial"/>
            </a:endParaRPr>
          </a:p>
        </p:txBody>
      </p:sp>
      <p:sp useBgFill="1">
        <p:nvSpPr>
          <p:cNvPr id="34" name="Text Box 127">
            <a:extLst>
              <a:ext uri="{FF2B5EF4-FFF2-40B4-BE49-F238E27FC236}">
                <a16:creationId xmlns:a16="http://schemas.microsoft.com/office/drawing/2014/main" id="{44B603F0-E375-474A-9072-FF39C37A890C}"/>
              </a:ext>
            </a:extLst>
          </p:cNvPr>
          <p:cNvSpPr txBox="1">
            <a:spLocks noChangeArrowheads="1"/>
          </p:cNvSpPr>
          <p:nvPr/>
        </p:nvSpPr>
        <p:spPr bwMode="auto">
          <a:xfrm>
            <a:off x="4531885" y="3004894"/>
            <a:ext cx="1501087" cy="276999"/>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nchorCtr="1">
            <a:spAutoFit/>
          </a:bodyPr>
          <a:lstStyle>
            <a:lvl1pPr>
              <a:defRPr kumimoji="1" sz="2400">
                <a:solidFill>
                  <a:schemeClr val="tx1"/>
                </a:solidFill>
                <a:latin typeface="Tahoma" charset="0"/>
                <a:ea typeface="ＭＳ Ｐゴシック" charset="0"/>
                <a:cs typeface="ＭＳ Ｐゴシック" charset="0"/>
              </a:defRPr>
            </a:lvl1pPr>
            <a:lvl2pPr marL="742950" indent="-285750">
              <a:defRPr kumimoji="1" sz="2400">
                <a:solidFill>
                  <a:schemeClr val="tx1"/>
                </a:solidFill>
                <a:latin typeface="Tahoma" charset="0"/>
                <a:ea typeface="ＭＳ Ｐゴシック" charset="0"/>
              </a:defRPr>
            </a:lvl2pPr>
            <a:lvl3pPr marL="1143000" indent="-228600">
              <a:defRPr kumimoji="1" sz="2400">
                <a:solidFill>
                  <a:schemeClr val="tx1"/>
                </a:solidFill>
                <a:latin typeface="Tahoma" charset="0"/>
                <a:ea typeface="ＭＳ Ｐゴシック" charset="0"/>
              </a:defRPr>
            </a:lvl3pPr>
            <a:lvl4pPr marL="1600200" indent="-228600">
              <a:defRPr kumimoji="1" sz="2400">
                <a:solidFill>
                  <a:schemeClr val="tx1"/>
                </a:solidFill>
                <a:latin typeface="Tahoma" charset="0"/>
                <a:ea typeface="ＭＳ Ｐゴシック" charset="0"/>
              </a:defRPr>
            </a:lvl4pPr>
            <a:lvl5pPr marL="2057400" indent="-228600">
              <a:defRPr kumimoji="1" sz="2400">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ahoma" charset="0"/>
                <a:ea typeface="ＭＳ Ｐゴシック" charset="0"/>
              </a:defRPr>
            </a:lvl9pPr>
          </a:lstStyle>
          <a:p>
            <a:pPr defTabSz="457200"/>
            <a:r>
              <a:rPr lang="en-US" altLang="ja-JP" sz="1800" dirty="0">
                <a:solidFill>
                  <a:srgbClr val="000000"/>
                </a:solidFill>
                <a:latin typeface="Arial"/>
                <a:cs typeface="Arial"/>
              </a:rPr>
              <a:t>Fission energy</a:t>
            </a:r>
            <a:endParaRPr lang="ja-JP" altLang="en-US" sz="1800">
              <a:solidFill>
                <a:srgbClr val="000000"/>
              </a:solidFill>
              <a:latin typeface="Arial"/>
              <a:cs typeface="Arial"/>
            </a:endParaRPr>
          </a:p>
        </p:txBody>
      </p:sp>
      <p:sp useBgFill="1">
        <p:nvSpPr>
          <p:cNvPr id="35" name="Text Box 121">
            <a:extLst>
              <a:ext uri="{FF2B5EF4-FFF2-40B4-BE49-F238E27FC236}">
                <a16:creationId xmlns:a16="http://schemas.microsoft.com/office/drawing/2014/main" id="{C73FCB47-3F44-1940-8671-25F8A7542041}"/>
              </a:ext>
            </a:extLst>
          </p:cNvPr>
          <p:cNvSpPr txBox="1">
            <a:spLocks noChangeArrowheads="1"/>
          </p:cNvSpPr>
          <p:nvPr/>
        </p:nvSpPr>
        <p:spPr bwMode="auto">
          <a:xfrm>
            <a:off x="5013996" y="2734711"/>
            <a:ext cx="961802" cy="307777"/>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nchorCtr="1">
            <a:spAutoFit/>
          </a:bodyPr>
          <a:lstStyle>
            <a:lvl1pPr>
              <a:defRPr kumimoji="1" sz="2400">
                <a:solidFill>
                  <a:schemeClr val="tx1"/>
                </a:solidFill>
                <a:latin typeface="Tahoma" charset="0"/>
                <a:ea typeface="ＭＳ Ｐゴシック" charset="0"/>
                <a:cs typeface="ＭＳ Ｐゴシック" charset="0"/>
              </a:defRPr>
            </a:lvl1pPr>
            <a:lvl2pPr marL="742950" indent="-285750">
              <a:defRPr kumimoji="1" sz="2400">
                <a:solidFill>
                  <a:schemeClr val="tx1"/>
                </a:solidFill>
                <a:latin typeface="Tahoma" charset="0"/>
                <a:ea typeface="ＭＳ Ｐゴシック" charset="0"/>
              </a:defRPr>
            </a:lvl2pPr>
            <a:lvl3pPr marL="1143000" indent="-228600">
              <a:defRPr kumimoji="1" sz="2400">
                <a:solidFill>
                  <a:schemeClr val="tx1"/>
                </a:solidFill>
                <a:latin typeface="Tahoma" charset="0"/>
                <a:ea typeface="ＭＳ Ｐゴシック" charset="0"/>
              </a:defRPr>
            </a:lvl3pPr>
            <a:lvl4pPr marL="1600200" indent="-228600">
              <a:defRPr kumimoji="1" sz="2400">
                <a:solidFill>
                  <a:schemeClr val="tx1"/>
                </a:solidFill>
                <a:latin typeface="Tahoma" charset="0"/>
                <a:ea typeface="ＭＳ Ｐゴシック" charset="0"/>
              </a:defRPr>
            </a:lvl4pPr>
            <a:lvl5pPr marL="2057400" indent="-228600">
              <a:defRPr kumimoji="1" sz="2400">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ahoma" charset="0"/>
                <a:ea typeface="ＭＳ Ｐゴシック" charset="0"/>
              </a:defRPr>
            </a:lvl9pPr>
          </a:lstStyle>
          <a:p>
            <a:pPr defTabSz="457200"/>
            <a:r>
              <a:rPr kumimoji="0" lang="en-US" altLang="ja-JP" sz="2000" b="1" dirty="0">
                <a:solidFill>
                  <a:srgbClr val="006600"/>
                </a:solidFill>
                <a:latin typeface="Arial"/>
                <a:cs typeface="Arial"/>
              </a:rPr>
              <a:t>800 MW</a:t>
            </a:r>
            <a:endParaRPr kumimoji="0" lang="ja-JP" altLang="en-US" sz="2000" b="1">
              <a:solidFill>
                <a:srgbClr val="006600"/>
              </a:solidFill>
              <a:latin typeface="Arial"/>
              <a:cs typeface="Arial"/>
            </a:endParaRPr>
          </a:p>
        </p:txBody>
      </p:sp>
      <p:sp useBgFill="1">
        <p:nvSpPr>
          <p:cNvPr id="36" name="Text Box 121">
            <a:extLst>
              <a:ext uri="{FF2B5EF4-FFF2-40B4-BE49-F238E27FC236}">
                <a16:creationId xmlns:a16="http://schemas.microsoft.com/office/drawing/2014/main" id="{F1ABD3D1-81F4-FC4D-A32E-829C285CDCB6}"/>
              </a:ext>
            </a:extLst>
          </p:cNvPr>
          <p:cNvSpPr txBox="1">
            <a:spLocks noChangeArrowheads="1"/>
          </p:cNvSpPr>
          <p:nvPr/>
        </p:nvSpPr>
        <p:spPr bwMode="auto">
          <a:xfrm>
            <a:off x="2508728" y="2291858"/>
            <a:ext cx="961802" cy="307777"/>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nchorCtr="1">
            <a:spAutoFit/>
          </a:bodyPr>
          <a:lstStyle>
            <a:lvl1pPr>
              <a:defRPr kumimoji="1" sz="2400">
                <a:solidFill>
                  <a:schemeClr val="tx1"/>
                </a:solidFill>
                <a:latin typeface="Tahoma" charset="0"/>
                <a:ea typeface="ＭＳ Ｐゴシック" charset="0"/>
                <a:cs typeface="ＭＳ Ｐゴシック" charset="0"/>
              </a:defRPr>
            </a:lvl1pPr>
            <a:lvl2pPr marL="742950" indent="-285750">
              <a:defRPr kumimoji="1" sz="2400">
                <a:solidFill>
                  <a:schemeClr val="tx1"/>
                </a:solidFill>
                <a:latin typeface="Tahoma" charset="0"/>
                <a:ea typeface="ＭＳ Ｐゴシック" charset="0"/>
              </a:defRPr>
            </a:lvl2pPr>
            <a:lvl3pPr marL="1143000" indent="-228600">
              <a:defRPr kumimoji="1" sz="2400">
                <a:solidFill>
                  <a:schemeClr val="tx1"/>
                </a:solidFill>
                <a:latin typeface="Tahoma" charset="0"/>
                <a:ea typeface="ＭＳ Ｐゴシック" charset="0"/>
              </a:defRPr>
            </a:lvl3pPr>
            <a:lvl4pPr marL="1600200" indent="-228600">
              <a:defRPr kumimoji="1" sz="2400">
                <a:solidFill>
                  <a:schemeClr val="tx1"/>
                </a:solidFill>
                <a:latin typeface="Tahoma" charset="0"/>
                <a:ea typeface="ＭＳ Ｐゴシック" charset="0"/>
              </a:defRPr>
            </a:lvl4pPr>
            <a:lvl5pPr marL="2057400" indent="-228600">
              <a:defRPr kumimoji="1" sz="2400">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ahoma" charset="0"/>
                <a:ea typeface="ＭＳ Ｐゴシック" charset="0"/>
              </a:defRPr>
            </a:lvl9pPr>
          </a:lstStyle>
          <a:p>
            <a:pPr defTabSz="457200"/>
            <a:r>
              <a:rPr kumimoji="0" lang="en-US" altLang="ja-JP" sz="2000" b="1" dirty="0">
                <a:solidFill>
                  <a:srgbClr val="006600"/>
                </a:solidFill>
                <a:latin typeface="Arial"/>
                <a:cs typeface="Arial"/>
              </a:rPr>
              <a:t>100 MW</a:t>
            </a:r>
            <a:endParaRPr kumimoji="0" lang="ja-JP" altLang="en-US" sz="2000" b="1">
              <a:solidFill>
                <a:srgbClr val="006600"/>
              </a:solidFill>
              <a:latin typeface="Arial"/>
              <a:cs typeface="Arial"/>
            </a:endParaRPr>
          </a:p>
        </p:txBody>
      </p:sp>
      <p:sp useBgFill="1">
        <p:nvSpPr>
          <p:cNvPr id="37" name="Text Box 121">
            <a:extLst>
              <a:ext uri="{FF2B5EF4-FFF2-40B4-BE49-F238E27FC236}">
                <a16:creationId xmlns:a16="http://schemas.microsoft.com/office/drawing/2014/main" id="{9FACE9CC-29B3-3443-BA04-56C74FB62E08}"/>
              </a:ext>
            </a:extLst>
          </p:cNvPr>
          <p:cNvSpPr txBox="1">
            <a:spLocks noChangeArrowheads="1"/>
          </p:cNvSpPr>
          <p:nvPr/>
        </p:nvSpPr>
        <p:spPr bwMode="auto">
          <a:xfrm>
            <a:off x="419491" y="2982421"/>
            <a:ext cx="961802" cy="307777"/>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nchorCtr="1">
            <a:spAutoFit/>
          </a:bodyPr>
          <a:lstStyle>
            <a:lvl1pPr>
              <a:defRPr kumimoji="1" sz="2400">
                <a:solidFill>
                  <a:schemeClr val="tx1"/>
                </a:solidFill>
                <a:latin typeface="Tahoma" charset="0"/>
                <a:ea typeface="ＭＳ Ｐゴシック" charset="0"/>
                <a:cs typeface="ＭＳ Ｐゴシック" charset="0"/>
              </a:defRPr>
            </a:lvl1pPr>
            <a:lvl2pPr marL="742950" indent="-285750">
              <a:defRPr kumimoji="1" sz="2400">
                <a:solidFill>
                  <a:schemeClr val="tx1"/>
                </a:solidFill>
                <a:latin typeface="Tahoma" charset="0"/>
                <a:ea typeface="ＭＳ Ｐゴシック" charset="0"/>
              </a:defRPr>
            </a:lvl2pPr>
            <a:lvl3pPr marL="1143000" indent="-228600">
              <a:defRPr kumimoji="1" sz="2400">
                <a:solidFill>
                  <a:schemeClr val="tx1"/>
                </a:solidFill>
                <a:latin typeface="Tahoma" charset="0"/>
                <a:ea typeface="ＭＳ Ｐゴシック" charset="0"/>
              </a:defRPr>
            </a:lvl3pPr>
            <a:lvl4pPr marL="1600200" indent="-228600">
              <a:defRPr kumimoji="1" sz="2400">
                <a:solidFill>
                  <a:schemeClr val="tx1"/>
                </a:solidFill>
                <a:latin typeface="Tahoma" charset="0"/>
                <a:ea typeface="ＭＳ Ｐゴシック" charset="0"/>
              </a:defRPr>
            </a:lvl4pPr>
            <a:lvl5pPr marL="2057400" indent="-228600">
              <a:defRPr kumimoji="1" sz="2400">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ahoma" charset="0"/>
                <a:ea typeface="ＭＳ Ｐゴシック" charset="0"/>
              </a:defRPr>
            </a:lvl9pPr>
          </a:lstStyle>
          <a:p>
            <a:pPr defTabSz="457200"/>
            <a:r>
              <a:rPr kumimoji="0" lang="en-US" altLang="ja-JP" sz="2000" b="1" dirty="0">
                <a:solidFill>
                  <a:srgbClr val="006600"/>
                </a:solidFill>
                <a:latin typeface="Arial"/>
                <a:cs typeface="Arial"/>
              </a:rPr>
              <a:t>170 MW</a:t>
            </a:r>
            <a:endParaRPr kumimoji="0" lang="ja-JP" altLang="en-US" sz="2000" b="1">
              <a:solidFill>
                <a:srgbClr val="006600"/>
              </a:solidFill>
              <a:latin typeface="Arial"/>
              <a:cs typeface="Arial"/>
            </a:endParaRPr>
          </a:p>
        </p:txBody>
      </p:sp>
      <p:sp useBgFill="1">
        <p:nvSpPr>
          <p:cNvPr id="38" name="Text Box 121">
            <a:extLst>
              <a:ext uri="{FF2B5EF4-FFF2-40B4-BE49-F238E27FC236}">
                <a16:creationId xmlns:a16="http://schemas.microsoft.com/office/drawing/2014/main" id="{C4127EC2-8AC6-2F45-8A8E-EF05F3707DC7}"/>
              </a:ext>
            </a:extLst>
          </p:cNvPr>
          <p:cNvSpPr txBox="1">
            <a:spLocks noChangeArrowheads="1"/>
          </p:cNvSpPr>
          <p:nvPr/>
        </p:nvSpPr>
        <p:spPr bwMode="auto">
          <a:xfrm>
            <a:off x="2475589" y="3746449"/>
            <a:ext cx="961802" cy="307777"/>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nchorCtr="1">
            <a:spAutoFit/>
          </a:bodyPr>
          <a:lstStyle>
            <a:lvl1pPr>
              <a:defRPr kumimoji="1" sz="2400">
                <a:solidFill>
                  <a:schemeClr val="tx1"/>
                </a:solidFill>
                <a:latin typeface="Tahoma" charset="0"/>
                <a:ea typeface="ＭＳ Ｐゴシック" charset="0"/>
                <a:cs typeface="ＭＳ Ｐゴシック" charset="0"/>
              </a:defRPr>
            </a:lvl1pPr>
            <a:lvl2pPr marL="742950" indent="-285750">
              <a:defRPr kumimoji="1" sz="2400">
                <a:solidFill>
                  <a:schemeClr val="tx1"/>
                </a:solidFill>
                <a:latin typeface="Tahoma" charset="0"/>
                <a:ea typeface="ＭＳ Ｐゴシック" charset="0"/>
              </a:defRPr>
            </a:lvl2pPr>
            <a:lvl3pPr marL="1143000" indent="-228600">
              <a:defRPr kumimoji="1" sz="2400">
                <a:solidFill>
                  <a:schemeClr val="tx1"/>
                </a:solidFill>
                <a:latin typeface="Tahoma" charset="0"/>
                <a:ea typeface="ＭＳ Ｐゴシック" charset="0"/>
              </a:defRPr>
            </a:lvl3pPr>
            <a:lvl4pPr marL="1600200" indent="-228600">
              <a:defRPr kumimoji="1" sz="2400">
                <a:solidFill>
                  <a:schemeClr val="tx1"/>
                </a:solidFill>
                <a:latin typeface="Tahoma" charset="0"/>
                <a:ea typeface="ＭＳ Ｐゴシック" charset="0"/>
              </a:defRPr>
            </a:lvl4pPr>
            <a:lvl5pPr marL="2057400" indent="-228600">
              <a:defRPr kumimoji="1" sz="2400">
                <a:solidFill>
                  <a:schemeClr val="tx1"/>
                </a:solidFill>
                <a:latin typeface="Tahoma"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ahoma"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ahoma"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ahoma"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ahoma" charset="0"/>
                <a:ea typeface="ＭＳ Ｐゴシック" charset="0"/>
              </a:defRPr>
            </a:lvl9pPr>
          </a:lstStyle>
          <a:p>
            <a:pPr defTabSz="457200"/>
            <a:r>
              <a:rPr kumimoji="0" lang="en-US" altLang="ja-JP" sz="2000" b="1" dirty="0">
                <a:solidFill>
                  <a:srgbClr val="006600"/>
                </a:solidFill>
                <a:latin typeface="Arial"/>
                <a:cs typeface="Arial"/>
              </a:rPr>
              <a:t>270 MW</a:t>
            </a:r>
            <a:endParaRPr kumimoji="0" lang="ja-JP" altLang="en-US" sz="2000" b="1">
              <a:solidFill>
                <a:srgbClr val="006600"/>
              </a:solidFill>
              <a:latin typeface="Arial"/>
              <a:cs typeface="Arial"/>
            </a:endParaRPr>
          </a:p>
        </p:txBody>
      </p:sp>
      <p:sp>
        <p:nvSpPr>
          <p:cNvPr id="39" name="AutoShape 3">
            <a:extLst>
              <a:ext uri="{FF2B5EF4-FFF2-40B4-BE49-F238E27FC236}">
                <a16:creationId xmlns:a16="http://schemas.microsoft.com/office/drawing/2014/main" id="{9681F14E-C8B6-2441-8B56-159D0F640324}"/>
              </a:ext>
            </a:extLst>
          </p:cNvPr>
          <p:cNvSpPr>
            <a:spLocks noChangeArrowheads="1"/>
          </p:cNvSpPr>
          <p:nvPr/>
        </p:nvSpPr>
        <p:spPr bwMode="auto">
          <a:xfrm>
            <a:off x="418647" y="4139246"/>
            <a:ext cx="5933893" cy="1819632"/>
          </a:xfrm>
          <a:prstGeom prst="roundRect">
            <a:avLst>
              <a:gd name="adj" fmla="val 4019"/>
            </a:avLst>
          </a:prstGeom>
          <a:solidFill>
            <a:srgbClr val="CCFFFF"/>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wrap="square">
            <a:spAutoFit/>
          </a:bodyPr>
          <a:lstStyle/>
          <a:p>
            <a:pPr marL="96838" indent="-96838" defTabSz="457200">
              <a:tabLst>
                <a:tab pos="1428750" algn="l"/>
              </a:tabLst>
              <a:defRPr/>
            </a:pPr>
            <a:r>
              <a:rPr kumimoji="0" lang="en-US" altLang="ja-JP" sz="2000" b="1" dirty="0">
                <a:solidFill>
                  <a:srgbClr val="008000"/>
                </a:solidFill>
                <a:latin typeface="Arial"/>
                <a:ea typeface="ＭＳ Ｐゴシック"/>
                <a:cs typeface="Arial"/>
              </a:rPr>
              <a:t>Features of ADS:</a:t>
            </a:r>
            <a:endParaRPr kumimoji="0" lang="ja-JP" altLang="en-US" sz="2000" b="1">
              <a:solidFill>
                <a:srgbClr val="008000"/>
              </a:solidFill>
              <a:latin typeface="Arial"/>
              <a:ea typeface="ＭＳ Ｐゴシック"/>
              <a:cs typeface="Arial"/>
            </a:endParaRPr>
          </a:p>
          <a:p>
            <a:pPr marL="96838" indent="-96838" defTabSz="457200">
              <a:buFont typeface="Arial" charset="0"/>
              <a:buChar char="•"/>
              <a:tabLst>
                <a:tab pos="1428750" algn="l"/>
              </a:tabLst>
              <a:defRPr/>
            </a:pPr>
            <a:r>
              <a:rPr kumimoji="0" lang="en-US" altLang="ja-JP" dirty="0">
                <a:solidFill>
                  <a:srgbClr val="008000"/>
                </a:solidFill>
                <a:latin typeface="Arial"/>
                <a:ea typeface="ＭＳ Ｐゴシック"/>
                <a:cs typeface="Arial"/>
              </a:rPr>
              <a:t>Chain reactions stop when the accelerator is turned off.</a:t>
            </a:r>
            <a:r>
              <a:rPr kumimoji="0" lang="ja-JP" altLang="en-US">
                <a:solidFill>
                  <a:srgbClr val="008000"/>
                </a:solidFill>
                <a:latin typeface="Arial"/>
                <a:ea typeface="ＭＳ Ｐゴシック"/>
                <a:cs typeface="Arial"/>
              </a:rPr>
              <a:t> </a:t>
            </a:r>
            <a:endParaRPr kumimoji="0" lang="en-US" altLang="ja-JP" dirty="0">
              <a:solidFill>
                <a:srgbClr val="008000"/>
              </a:solidFill>
              <a:latin typeface="Arial"/>
              <a:ea typeface="ＭＳ Ｐゴシック"/>
              <a:cs typeface="Arial"/>
            </a:endParaRPr>
          </a:p>
          <a:p>
            <a:pPr marL="96838" indent="-96838" defTabSz="457200">
              <a:buFont typeface="Arial" charset="0"/>
              <a:buChar char="•"/>
              <a:tabLst>
                <a:tab pos="1428750" algn="l"/>
              </a:tabLst>
              <a:defRPr/>
            </a:pPr>
            <a:r>
              <a:rPr kumimoji="0" lang="en-US" altLang="ja-JP" dirty="0">
                <a:solidFill>
                  <a:srgbClr val="008000"/>
                </a:solidFill>
                <a:latin typeface="Arial"/>
                <a:ea typeface="ＭＳ Ｐゴシック"/>
                <a:cs typeface="Arial"/>
              </a:rPr>
              <a:t>LBE is chemically stable. </a:t>
            </a:r>
            <a:r>
              <a:rPr kumimoji="0" lang="ja-JP" altLang="en-US">
                <a:solidFill>
                  <a:srgbClr val="008000"/>
                </a:solidFill>
                <a:latin typeface="Arial"/>
                <a:ea typeface="ＭＳ Ｐゴシック"/>
                <a:cs typeface="Arial"/>
              </a:rPr>
              <a:t> </a:t>
            </a:r>
            <a:endParaRPr kumimoji="0" lang="en-US" altLang="ja-JP" dirty="0">
              <a:solidFill>
                <a:srgbClr val="008000"/>
              </a:solidFill>
              <a:latin typeface="Arial"/>
              <a:ea typeface="ＭＳ Ｐゴシック"/>
              <a:cs typeface="Arial"/>
            </a:endParaRPr>
          </a:p>
          <a:p>
            <a:pPr defTabSz="457200">
              <a:tabLst>
                <a:tab pos="1428750" algn="l"/>
              </a:tabLst>
              <a:defRPr/>
            </a:pPr>
            <a:r>
              <a:rPr kumimoji="0" lang="en-US" altLang="ja-JP" dirty="0">
                <a:solidFill>
                  <a:srgbClr val="008000"/>
                </a:solidFill>
                <a:latin typeface="Arial"/>
                <a:ea typeface="ＭＳ Ｐゴシック"/>
                <a:cs typeface="Arial"/>
                <a:sym typeface="Wingdings" charset="0"/>
              </a:rPr>
              <a:t>                      </a:t>
            </a:r>
            <a:r>
              <a:rPr kumimoji="0" lang="en-US" altLang="ja-JP" b="1" dirty="0">
                <a:solidFill>
                  <a:srgbClr val="FF0000"/>
                </a:solidFill>
                <a:latin typeface="Arial"/>
                <a:ea typeface="ＭＳ Ｐゴシック"/>
                <a:cs typeface="Arial"/>
              </a:rPr>
              <a:t>High safety is expected.</a:t>
            </a:r>
            <a:endParaRPr kumimoji="0" lang="en-US" altLang="ja-JP" dirty="0">
              <a:solidFill>
                <a:srgbClr val="FF0000"/>
              </a:solidFill>
              <a:latin typeface="Arial"/>
              <a:ea typeface="ＭＳ Ｐゴシック"/>
              <a:cs typeface="Arial"/>
            </a:endParaRPr>
          </a:p>
          <a:p>
            <a:pPr marL="96838" indent="-96838" defTabSz="457200">
              <a:buFont typeface="Arial" charset="0"/>
              <a:buChar char="•"/>
              <a:tabLst>
                <a:tab pos="1428750" algn="l"/>
              </a:tabLst>
              <a:defRPr/>
            </a:pPr>
            <a:r>
              <a:rPr kumimoji="0" lang="en-US" altLang="ja-JP" dirty="0">
                <a:solidFill>
                  <a:srgbClr val="008000"/>
                </a:solidFill>
                <a:latin typeface="Arial"/>
                <a:ea typeface="ＭＳ Ｐゴシック"/>
                <a:cs typeface="Arial"/>
              </a:rPr>
              <a:t>High MA-bearing fuel can be used.    </a:t>
            </a:r>
          </a:p>
          <a:p>
            <a:pPr defTabSz="457200">
              <a:tabLst>
                <a:tab pos="1428750" algn="l"/>
              </a:tabLst>
              <a:defRPr/>
            </a:pPr>
            <a:r>
              <a:rPr kumimoji="0" lang="en-US" altLang="ja-JP" dirty="0">
                <a:solidFill>
                  <a:srgbClr val="008000"/>
                </a:solidFill>
                <a:latin typeface="Arial"/>
                <a:ea typeface="ＭＳ Ｐゴシック"/>
                <a:cs typeface="Arial"/>
                <a:sym typeface="Wingdings" charset="0"/>
              </a:rPr>
              <a:t>                     </a:t>
            </a:r>
            <a:r>
              <a:rPr kumimoji="0" lang="ja-JP" altLang="en-US">
                <a:solidFill>
                  <a:srgbClr val="008000"/>
                </a:solidFill>
                <a:latin typeface="Arial"/>
                <a:ea typeface="ＭＳ Ｐゴシック"/>
                <a:cs typeface="Arial"/>
              </a:rPr>
              <a:t>　</a:t>
            </a:r>
            <a:r>
              <a:rPr kumimoji="0" lang="en-US" altLang="ja-JP" dirty="0">
                <a:solidFill>
                  <a:srgbClr val="FF0000"/>
                </a:solidFill>
                <a:latin typeface="Arial"/>
                <a:ea typeface="ＭＳ Ｐゴシック"/>
                <a:cs typeface="Arial"/>
              </a:rPr>
              <a:t>MA from </a:t>
            </a:r>
            <a:r>
              <a:rPr kumimoji="0" lang="en-US" altLang="ja-JP" b="1" dirty="0">
                <a:solidFill>
                  <a:srgbClr val="FF0000"/>
                </a:solidFill>
                <a:latin typeface="Arial"/>
                <a:ea typeface="ＭＳ Ｐゴシック"/>
                <a:cs typeface="Arial"/>
              </a:rPr>
              <a:t>10 LWRs </a:t>
            </a:r>
            <a:r>
              <a:rPr kumimoji="0" lang="en-US" altLang="ja-JP" dirty="0">
                <a:solidFill>
                  <a:srgbClr val="FF0000"/>
                </a:solidFill>
                <a:latin typeface="Arial"/>
                <a:ea typeface="ＭＳ Ｐゴシック"/>
                <a:cs typeface="Arial"/>
              </a:rPr>
              <a:t>can be transmuted.</a:t>
            </a:r>
          </a:p>
        </p:txBody>
      </p:sp>
      <p:sp>
        <p:nvSpPr>
          <p:cNvPr id="41" name="コンテンツ プレースホルダー 2">
            <a:extLst>
              <a:ext uri="{FF2B5EF4-FFF2-40B4-BE49-F238E27FC236}">
                <a16:creationId xmlns:a16="http://schemas.microsoft.com/office/drawing/2014/main" id="{8823628E-9E29-4695-9599-FC873F175EDE}"/>
              </a:ext>
            </a:extLst>
          </p:cNvPr>
          <p:cNvSpPr txBox="1">
            <a:spLocks/>
          </p:cNvSpPr>
          <p:nvPr/>
        </p:nvSpPr>
        <p:spPr>
          <a:xfrm>
            <a:off x="8911654" y="1578279"/>
            <a:ext cx="3076790" cy="4311231"/>
          </a:xfrm>
          <a:prstGeom prst="rect">
            <a:avLst/>
          </a:prstGeom>
        </p:spPr>
        <p:txBody>
          <a:bodyPr/>
          <a:lstStyle>
            <a:lvl1pPr marL="342900" indent="-342900" algn="l" rtl="0" eaLnBrk="1" fontAlgn="base" hangingPunct="1">
              <a:spcBef>
                <a:spcPct val="20000"/>
              </a:spcBef>
              <a:spcAft>
                <a:spcPct val="0"/>
              </a:spcAft>
              <a:buClr>
                <a:schemeClr val="accent1"/>
              </a:buClr>
              <a:buSzPct val="65000"/>
              <a:buFont typeface="Wingdings" charset="0"/>
              <a:buChar char="n"/>
              <a:defRPr kumimoji="1"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charset="0"/>
              <a:buChar char="q"/>
              <a:defRPr kumimoji="1" sz="2600">
                <a:solidFill>
                  <a:schemeClr val="tx1"/>
                </a:solidFill>
                <a:latin typeface="+mn-lt"/>
                <a:ea typeface="+mn-ea"/>
                <a:cs typeface="+mn-cs"/>
              </a:defRPr>
            </a:lvl2pPr>
            <a:lvl3pPr marL="1022350" indent="-350838" algn="l" rtl="0" eaLnBrk="1" fontAlgn="base" hangingPunct="1">
              <a:spcBef>
                <a:spcPct val="20000"/>
              </a:spcBef>
              <a:spcAft>
                <a:spcPct val="0"/>
              </a:spcAft>
              <a:buClr>
                <a:schemeClr val="accent1"/>
              </a:buClr>
              <a:buSzPct val="65000"/>
              <a:buFont typeface="Wingdings" charset="0"/>
              <a:buChar char="n"/>
              <a:defRPr kumimoji="1" sz="2200">
                <a:solidFill>
                  <a:schemeClr val="tx1"/>
                </a:solidFill>
                <a:latin typeface="+mn-lt"/>
                <a:ea typeface="+mn-ea"/>
                <a:cs typeface="+mn-cs"/>
              </a:defRPr>
            </a:lvl3pPr>
            <a:lvl4pPr marL="1339850" indent="-315913" algn="l" rtl="0" eaLnBrk="1" fontAlgn="base" hangingPunct="1">
              <a:spcBef>
                <a:spcPct val="20000"/>
              </a:spcBef>
              <a:spcAft>
                <a:spcPct val="0"/>
              </a:spcAft>
              <a:buClr>
                <a:schemeClr val="accent2"/>
              </a:buClr>
              <a:buSzPct val="70000"/>
              <a:buFont typeface="Wingdings" charset="0"/>
              <a:buChar char="q"/>
              <a:defRPr kumimoji="1" sz="2000">
                <a:solidFill>
                  <a:schemeClr val="tx1"/>
                </a:solidFill>
                <a:latin typeface="+mn-lt"/>
                <a:ea typeface="+mn-ea"/>
                <a:cs typeface="+mn-cs"/>
              </a:defRPr>
            </a:lvl4pPr>
            <a:lvl5pPr marL="16811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5pPr>
            <a:lvl6pPr marL="21383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6pPr>
            <a:lvl7pPr marL="25955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7pPr>
            <a:lvl8pPr marL="30527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8pPr>
            <a:lvl9pPr marL="3509963" indent="-339725" algn="l" rtl="0" eaLnBrk="1" fontAlgn="base" hangingPunct="1">
              <a:spcBef>
                <a:spcPct val="20000"/>
              </a:spcBef>
              <a:spcAft>
                <a:spcPct val="0"/>
              </a:spcAft>
              <a:buClr>
                <a:schemeClr val="accent1"/>
              </a:buClr>
              <a:buSzPct val="75000"/>
              <a:buFont typeface="Wingdings" charset="0"/>
              <a:buChar char="§"/>
              <a:defRPr kumimoji="1" sz="2000">
                <a:solidFill>
                  <a:schemeClr val="tx1"/>
                </a:solidFill>
                <a:latin typeface="+mn-lt"/>
                <a:ea typeface="+mn-ea"/>
                <a:cs typeface="+mn-cs"/>
              </a:defRPr>
            </a:lvl9pPr>
          </a:lstStyle>
          <a:p>
            <a:r>
              <a:rPr lang="en-US" altLang="ja-JP" sz="2400" kern="0" dirty="0"/>
              <a:t>Accelerator power 1MW</a:t>
            </a:r>
            <a:r>
              <a:rPr lang="ja-JP" altLang="en-US" sz="2400" kern="0" dirty="0"/>
              <a:t>→</a:t>
            </a:r>
            <a:r>
              <a:rPr lang="en-US" altLang="ja-JP" sz="2400" kern="0" dirty="0"/>
              <a:t>30MW</a:t>
            </a:r>
          </a:p>
          <a:p>
            <a:r>
              <a:rPr lang="en-US" altLang="ja-JP" sz="2400" kern="0" dirty="0"/>
              <a:t>Chain reaction </a:t>
            </a:r>
            <a:br>
              <a:rPr lang="en-US" altLang="ja-JP" sz="2400" kern="0" dirty="0"/>
            </a:br>
            <a:r>
              <a:rPr lang="en-US" altLang="ja-JP" sz="2400" kern="0" dirty="0"/>
              <a:t>x 30</a:t>
            </a:r>
          </a:p>
          <a:p>
            <a:r>
              <a:rPr lang="en-US" altLang="ja-JP" sz="2400" kern="0" dirty="0"/>
              <a:t>Total 100 gain from existing neutron source</a:t>
            </a:r>
            <a:endParaRPr lang="ja-JP" altLang="en-US" sz="2400" kern="0" dirty="0"/>
          </a:p>
        </p:txBody>
      </p:sp>
      <p:sp>
        <p:nvSpPr>
          <p:cNvPr id="42" name="日付プレースホルダー 41">
            <a:extLst>
              <a:ext uri="{FF2B5EF4-FFF2-40B4-BE49-F238E27FC236}">
                <a16:creationId xmlns:a16="http://schemas.microsoft.com/office/drawing/2014/main" id="{D72B0C12-50F3-4FA2-95D1-912AB344A341}"/>
              </a:ext>
            </a:extLst>
          </p:cNvPr>
          <p:cNvSpPr>
            <a:spLocks noGrp="1"/>
          </p:cNvSpPr>
          <p:nvPr>
            <p:ph type="dt" sz="half" idx="2"/>
          </p:nvPr>
        </p:nvSpPr>
        <p:spPr/>
        <p:txBody>
          <a:bodyPr/>
          <a:lstStyle/>
          <a:p>
            <a:r>
              <a:rPr kumimoji="1" lang="en-US" altLang="ja-JP"/>
              <a:t>2019/9/26</a:t>
            </a:r>
            <a:endParaRPr kumimoji="1" lang="ja-JP" altLang="en-US"/>
          </a:p>
        </p:txBody>
      </p:sp>
      <p:sp>
        <p:nvSpPr>
          <p:cNvPr id="43" name="フッター プレースホルダー 42">
            <a:extLst>
              <a:ext uri="{FF2B5EF4-FFF2-40B4-BE49-F238E27FC236}">
                <a16:creationId xmlns:a16="http://schemas.microsoft.com/office/drawing/2014/main" id="{5D587E8F-791A-46EC-918C-CAD955D46891}"/>
              </a:ext>
            </a:extLst>
          </p:cNvPr>
          <p:cNvSpPr>
            <a:spLocks noGrp="1"/>
          </p:cNvSpPr>
          <p:nvPr>
            <p:ph type="ftr" sz="quarter" idx="3"/>
          </p:nvPr>
        </p:nvSpPr>
        <p:spPr/>
        <p:txBody>
          <a:bodyPr/>
          <a:lstStyle/>
          <a:p>
            <a:r>
              <a:rPr kumimoji="1" lang="en-US" altLang="ja-JP"/>
              <a:t>Y.Kondo, SLHiPP09, Lanzhou, China</a:t>
            </a:r>
            <a:endParaRPr kumimoji="1" lang="ja-JP" altLang="en-US"/>
          </a:p>
        </p:txBody>
      </p:sp>
    </p:spTree>
    <p:extLst>
      <p:ext uri="{BB962C8B-B14F-4D97-AF65-F5344CB8AC3E}">
        <p14:creationId xmlns:p14="http://schemas.microsoft.com/office/powerpoint/2010/main" val="298920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 name="スライド番号プレースホルダ 5"/>
          <p:cNvSpPr>
            <a:spLocks noGrp="1"/>
          </p:cNvSpPr>
          <p:nvPr>
            <p:ph type="sldNum" sz="quarter" idx="12"/>
          </p:nvPr>
        </p:nvSpPr>
        <p:spPr/>
        <p:txBody>
          <a:bodyPr/>
          <a:lstStyle/>
          <a:p>
            <a:pPr fontAlgn="base">
              <a:spcBef>
                <a:spcPct val="0"/>
              </a:spcBef>
              <a:spcAft>
                <a:spcPct val="0"/>
              </a:spcAft>
              <a:defRPr/>
            </a:pPr>
            <a:fld id="{CB594DFC-A0D1-4611-B488-A2050FBDD6DC}" type="slidenum">
              <a:rPr lang="en-US" altLang="ja-JP">
                <a:latin typeface="Tahoma"/>
                <a:ea typeface="ＭＳ Ｐゴシック" pitchFamily="50" charset="-128"/>
              </a:rPr>
              <a:pPr fontAlgn="base">
                <a:spcBef>
                  <a:spcPct val="0"/>
                </a:spcBef>
                <a:spcAft>
                  <a:spcPct val="0"/>
                </a:spcAft>
                <a:defRPr/>
              </a:pPr>
              <a:t>8</a:t>
            </a:fld>
            <a:endParaRPr lang="en-US" altLang="ja-JP">
              <a:latin typeface="Tahoma"/>
              <a:ea typeface="ＭＳ Ｐゴシック" pitchFamily="50" charset="-128"/>
            </a:endParaRPr>
          </a:p>
        </p:txBody>
      </p:sp>
      <p:grpSp>
        <p:nvGrpSpPr>
          <p:cNvPr id="6147" name="Group 2"/>
          <p:cNvGrpSpPr>
            <a:grpSpLocks/>
          </p:cNvGrpSpPr>
          <p:nvPr/>
        </p:nvGrpSpPr>
        <p:grpSpPr bwMode="auto">
          <a:xfrm>
            <a:off x="1524000" y="884239"/>
            <a:ext cx="9144000" cy="307975"/>
            <a:chOff x="0" y="2009"/>
            <a:chExt cx="5760" cy="194"/>
          </a:xfrm>
        </p:grpSpPr>
        <p:sp>
          <p:nvSpPr>
            <p:cNvPr id="7976" name="Rectangle 3"/>
            <p:cNvSpPr>
              <a:spLocks noChangeArrowheads="1"/>
            </p:cNvSpPr>
            <p:nvPr/>
          </p:nvSpPr>
          <p:spPr bwMode="auto">
            <a:xfrm>
              <a:off x="0" y="2081"/>
              <a:ext cx="5760" cy="56"/>
            </a:xfrm>
            <a:prstGeom prst="rect">
              <a:avLst/>
            </a:prstGeom>
            <a:gradFill rotWithShape="1">
              <a:gsLst>
                <a:gs pos="0">
                  <a:srgbClr val="8FBCE9"/>
                </a:gs>
                <a:gs pos="100000">
                  <a:srgbClr val="0066CC"/>
                </a:gs>
              </a:gsLst>
              <a:lin ang="0" scaled="1"/>
            </a:gradFill>
            <a:ln w="9525">
              <a:noFill/>
              <a:miter lim="800000"/>
              <a:headEnd/>
              <a:tailEnd/>
            </a:ln>
          </p:spPr>
          <p:txBody>
            <a:bodyPr wrap="none" anchor="ct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977" name="Group 4"/>
            <p:cNvGrpSpPr>
              <a:grpSpLocks/>
            </p:cNvGrpSpPr>
            <p:nvPr/>
          </p:nvGrpSpPr>
          <p:grpSpPr bwMode="auto">
            <a:xfrm>
              <a:off x="93" y="2009"/>
              <a:ext cx="417" cy="194"/>
              <a:chOff x="93" y="2009"/>
              <a:chExt cx="417" cy="194"/>
            </a:xfrm>
          </p:grpSpPr>
          <p:sp>
            <p:nvSpPr>
              <p:cNvPr id="7978" name="Oval 5"/>
              <p:cNvSpPr>
                <a:spLocks noChangeArrowheads="1"/>
              </p:cNvSpPr>
              <p:nvPr/>
            </p:nvSpPr>
            <p:spPr bwMode="auto">
              <a:xfrm>
                <a:off x="93" y="2028"/>
                <a:ext cx="417" cy="159"/>
              </a:xfrm>
              <a:prstGeom prst="ellipse">
                <a:avLst/>
              </a:prstGeom>
              <a:solidFill>
                <a:schemeClr val="bg1"/>
              </a:solidFill>
              <a:ln w="9525">
                <a:noFill/>
                <a:round/>
                <a:headEnd/>
                <a:tailEnd/>
              </a:ln>
            </p:spPr>
            <p:txBody>
              <a:bodyPr wrap="none" anchor="ct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pic>
            <p:nvPicPr>
              <p:cNvPr id="7979" name="Picture 6" descr="logo"/>
              <p:cNvPicPr>
                <a:picLocks noChangeAspect="1" noChangeArrowheads="1"/>
              </p:cNvPicPr>
              <p:nvPr/>
            </p:nvPicPr>
            <p:blipFill>
              <a:blip r:embed="rId3" cstate="print"/>
              <a:srcRect/>
              <a:stretch>
                <a:fillRect/>
              </a:stretch>
            </p:blipFill>
            <p:spPr bwMode="auto">
              <a:xfrm>
                <a:off x="104" y="2009"/>
                <a:ext cx="396" cy="194"/>
              </a:xfrm>
              <a:prstGeom prst="rect">
                <a:avLst/>
              </a:prstGeom>
              <a:noFill/>
              <a:ln w="9525">
                <a:noFill/>
                <a:miter lim="800000"/>
                <a:headEnd/>
                <a:tailEnd/>
              </a:ln>
            </p:spPr>
          </p:pic>
        </p:grpSp>
      </p:grpSp>
      <p:sp>
        <p:nvSpPr>
          <p:cNvPr id="6148" name="Rectangle 7"/>
          <p:cNvSpPr>
            <a:spLocks noGrp="1" noChangeArrowheads="1"/>
          </p:cNvSpPr>
          <p:nvPr>
            <p:ph type="title"/>
          </p:nvPr>
        </p:nvSpPr>
        <p:spPr bwMode="auto">
          <a:xfrm>
            <a:off x="2133599" y="234951"/>
            <a:ext cx="8250767" cy="58261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ja-JP" sz="3200" b="1" i="1" dirty="0"/>
              <a:t>Conceptual design</a:t>
            </a:r>
            <a:r>
              <a:rPr lang="en-US" altLang="ja-JP" sz="3200" i="1" dirty="0"/>
              <a:t> : Reference ADS</a:t>
            </a:r>
          </a:p>
        </p:txBody>
      </p:sp>
      <p:grpSp>
        <p:nvGrpSpPr>
          <p:cNvPr id="6149" name="Group 3644"/>
          <p:cNvGrpSpPr>
            <a:grpSpLocks/>
          </p:cNvGrpSpPr>
          <p:nvPr/>
        </p:nvGrpSpPr>
        <p:grpSpPr bwMode="auto">
          <a:xfrm>
            <a:off x="5632450" y="1785938"/>
            <a:ext cx="5035550" cy="4876800"/>
            <a:chOff x="2588" y="1125"/>
            <a:chExt cx="3172" cy="3072"/>
          </a:xfrm>
        </p:grpSpPr>
        <p:pic>
          <p:nvPicPr>
            <p:cNvPr id="7954" name="Picture 8"/>
            <p:cNvPicPr>
              <a:picLocks noChangeAspect="1" noChangeArrowheads="1"/>
            </p:cNvPicPr>
            <p:nvPr/>
          </p:nvPicPr>
          <p:blipFill>
            <a:blip r:embed="rId4" cstate="print"/>
            <a:srcRect r="18385"/>
            <a:stretch>
              <a:fillRect/>
            </a:stretch>
          </p:blipFill>
          <p:spPr bwMode="auto">
            <a:xfrm>
              <a:off x="2588" y="1322"/>
              <a:ext cx="2293" cy="2821"/>
            </a:xfrm>
            <a:prstGeom prst="rect">
              <a:avLst/>
            </a:prstGeom>
            <a:noFill/>
            <a:ln w="9525">
              <a:noFill/>
              <a:miter lim="800000"/>
              <a:headEnd/>
              <a:tailEnd/>
            </a:ln>
          </p:spPr>
        </p:pic>
        <p:sp useBgFill="1">
          <p:nvSpPr>
            <p:cNvPr id="7955" name="Rectangle 9"/>
            <p:cNvSpPr>
              <a:spLocks noChangeArrowheads="1"/>
            </p:cNvSpPr>
            <p:nvPr/>
          </p:nvSpPr>
          <p:spPr bwMode="auto">
            <a:xfrm>
              <a:off x="4737" y="2997"/>
              <a:ext cx="474" cy="133"/>
            </a:xfrm>
            <a:prstGeom prst="rect">
              <a:avLst/>
            </a:prstGeom>
            <a:ln w="9525">
              <a:noFill/>
              <a:miter lim="800000"/>
              <a:headEnd/>
              <a:tailEnd/>
            </a:ln>
          </p:spPr>
          <p:txBody>
            <a:bodyPr wrap="none" anchor="ct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useBgFill="1">
          <p:nvSpPr>
            <p:cNvPr id="7956" name="Text Box 10"/>
            <p:cNvSpPr txBox="1">
              <a:spLocks noChangeArrowheads="1"/>
            </p:cNvSpPr>
            <p:nvPr/>
          </p:nvSpPr>
          <p:spPr bwMode="auto">
            <a:xfrm>
              <a:off x="4526" y="1363"/>
              <a:ext cx="935" cy="154"/>
            </a:xfrm>
            <a:prstGeom prst="rect">
              <a:avLst/>
            </a:prstGeom>
            <a:ln w="9525">
              <a:noFill/>
              <a:miter lim="800000"/>
              <a:headEnd/>
              <a:tailEnd/>
            </a:ln>
          </p:spPr>
          <p:txBody>
            <a:bodyPr lIns="0" tIns="0" rIns="0" bIns="0" anchor="ctr" anchorCtr="1">
              <a:spAutoFit/>
            </a:bodyPr>
            <a:lstStyle/>
            <a:p>
              <a:pPr fontAlgn="base">
                <a:spcBef>
                  <a:spcPct val="0"/>
                </a:spcBef>
                <a:spcAft>
                  <a:spcPct val="0"/>
                </a:spcAft>
              </a:pPr>
              <a:r>
                <a:rPr lang="en-US" altLang="ja-JP" sz="1600">
                  <a:solidFill>
                    <a:srgbClr val="000000"/>
                  </a:solidFill>
                  <a:latin typeface="Arial" charset="0"/>
                  <a:ea typeface="ＭＳ Ｐゴシック" pitchFamily="50" charset="-128"/>
                </a:rPr>
                <a:t>Primary pump</a:t>
              </a:r>
            </a:p>
          </p:txBody>
        </p:sp>
        <p:sp useBgFill="1">
          <p:nvSpPr>
            <p:cNvPr id="7957" name="Text Box 11"/>
            <p:cNvSpPr txBox="1">
              <a:spLocks noChangeArrowheads="1"/>
            </p:cNvSpPr>
            <p:nvPr/>
          </p:nvSpPr>
          <p:spPr bwMode="auto">
            <a:xfrm>
              <a:off x="2674" y="1357"/>
              <a:ext cx="964" cy="154"/>
            </a:xfrm>
            <a:prstGeom prst="rect">
              <a:avLst/>
            </a:prstGeom>
            <a:ln w="9525">
              <a:noFill/>
              <a:miter lim="800000"/>
              <a:headEnd/>
              <a:tailEnd/>
            </a:ln>
          </p:spPr>
          <p:txBody>
            <a:bodyPr lIns="0" tIns="0" rIns="0" bIns="0" anchor="ctr" anchorCtr="1">
              <a:spAutoFit/>
            </a:bodyPr>
            <a:lstStyle/>
            <a:p>
              <a:pPr fontAlgn="base">
                <a:spcBef>
                  <a:spcPct val="0"/>
                </a:spcBef>
                <a:spcAft>
                  <a:spcPct val="0"/>
                </a:spcAft>
              </a:pPr>
              <a:r>
                <a:rPr lang="en-US" altLang="ja-JP" sz="1600">
                  <a:solidFill>
                    <a:srgbClr val="000000"/>
                  </a:solidFill>
                  <a:latin typeface="Arial" charset="0"/>
                  <a:ea typeface="ＭＳ Ｐゴシック" pitchFamily="50" charset="-128"/>
                </a:rPr>
                <a:t>Steam generator</a:t>
              </a:r>
            </a:p>
          </p:txBody>
        </p:sp>
        <p:sp>
          <p:nvSpPr>
            <p:cNvPr id="344076" name="AutoShape 12"/>
            <p:cNvSpPr>
              <a:spLocks noChangeArrowheads="1"/>
            </p:cNvSpPr>
            <p:nvPr/>
          </p:nvSpPr>
          <p:spPr bwMode="auto">
            <a:xfrm>
              <a:off x="3798" y="1259"/>
              <a:ext cx="107" cy="243"/>
            </a:xfrm>
            <a:prstGeom prst="downArrow">
              <a:avLst>
                <a:gd name="adj1" fmla="val 50000"/>
                <a:gd name="adj2" fmla="val 56776"/>
              </a:avLst>
            </a:prstGeom>
            <a:gradFill rotWithShape="0">
              <a:gsLst>
                <a:gs pos="0">
                  <a:schemeClr val="tx1">
                    <a:gamma/>
                    <a:tint val="15686"/>
                    <a:invGamma/>
                  </a:schemeClr>
                </a:gs>
                <a:gs pos="100000">
                  <a:schemeClr val="tx1"/>
                </a:gs>
              </a:gsLst>
              <a:lin ang="5400000" scaled="1"/>
            </a:gradFill>
            <a:ln w="9525">
              <a:solidFill>
                <a:schemeClr val="tx1"/>
              </a:solidFill>
              <a:miter lim="800000"/>
              <a:headEnd/>
              <a:tailEnd/>
            </a:ln>
            <a:effectLst/>
          </p:spPr>
          <p:txBody>
            <a:bodyPr vert="eaVert" wrap="none" anchor="ctr"/>
            <a:lstStyle/>
            <a:p>
              <a:pPr fontAlgn="base">
                <a:spcBef>
                  <a:spcPct val="0"/>
                </a:spcBef>
                <a:spcAft>
                  <a:spcPct val="0"/>
                </a:spcAft>
                <a:defRPr/>
              </a:pPr>
              <a:endParaRPr lang="ja-JP" altLang="en-US" i="1">
                <a:solidFill>
                  <a:srgbClr val="000000"/>
                </a:solidFill>
                <a:latin typeface="Arial" pitchFamily="34" charset="0"/>
                <a:ea typeface="ＭＳ Ｐゴシック" pitchFamily="50" charset="-128"/>
              </a:endParaRPr>
            </a:p>
          </p:txBody>
        </p:sp>
        <p:sp useBgFill="1">
          <p:nvSpPr>
            <p:cNvPr id="7959" name="Text Box 13"/>
            <p:cNvSpPr txBox="1">
              <a:spLocks noChangeArrowheads="1"/>
            </p:cNvSpPr>
            <p:nvPr/>
          </p:nvSpPr>
          <p:spPr bwMode="auto">
            <a:xfrm>
              <a:off x="3947" y="1125"/>
              <a:ext cx="807" cy="154"/>
            </a:xfrm>
            <a:prstGeom prst="rect">
              <a:avLst/>
            </a:prstGeom>
            <a:ln w="9525">
              <a:noFill/>
              <a:miter lim="800000"/>
              <a:headEnd/>
              <a:tailEnd/>
            </a:ln>
          </p:spPr>
          <p:txBody>
            <a:bodyPr lIns="0" tIns="0" rIns="0" bIns="0" anchor="b">
              <a:spAutoFit/>
            </a:bodyPr>
            <a:lstStyle/>
            <a:p>
              <a:pPr fontAlgn="base">
                <a:spcBef>
                  <a:spcPct val="0"/>
                </a:spcBef>
                <a:spcAft>
                  <a:spcPct val="0"/>
                </a:spcAft>
              </a:pPr>
              <a:r>
                <a:rPr lang="en-US" altLang="ja-JP" sz="1600">
                  <a:solidFill>
                    <a:srgbClr val="000000"/>
                  </a:solidFill>
                  <a:latin typeface="Arial" charset="0"/>
                  <a:ea typeface="ＭＳ Ｐゴシック" pitchFamily="50" charset="-128"/>
                </a:rPr>
                <a:t>Proton beam</a:t>
              </a:r>
            </a:p>
          </p:txBody>
        </p:sp>
        <p:sp useBgFill="1">
          <p:nvSpPr>
            <p:cNvPr id="7960" name="Text Box 14"/>
            <p:cNvSpPr txBox="1">
              <a:spLocks noChangeArrowheads="1"/>
            </p:cNvSpPr>
            <p:nvPr/>
          </p:nvSpPr>
          <p:spPr bwMode="auto">
            <a:xfrm>
              <a:off x="4766" y="2258"/>
              <a:ext cx="718" cy="154"/>
            </a:xfrm>
            <a:prstGeom prst="rect">
              <a:avLst/>
            </a:prstGeom>
            <a:ln w="9525">
              <a:noFill/>
              <a:miter lim="800000"/>
              <a:headEnd/>
              <a:tailEnd/>
            </a:ln>
          </p:spPr>
          <p:txBody>
            <a:bodyPr lIns="0" tIns="0" rIns="0" bIns="0" anchor="b">
              <a:spAutoFit/>
            </a:bodyPr>
            <a:lstStyle/>
            <a:p>
              <a:pPr fontAlgn="base">
                <a:spcBef>
                  <a:spcPct val="0"/>
                </a:spcBef>
                <a:spcAft>
                  <a:spcPct val="0"/>
                </a:spcAft>
              </a:pPr>
              <a:r>
                <a:rPr lang="en-US" altLang="ja-JP" sz="1600">
                  <a:solidFill>
                    <a:srgbClr val="000000"/>
                  </a:solidFill>
                  <a:latin typeface="Arial" charset="0"/>
                  <a:ea typeface="ＭＳ Ｐゴシック" pitchFamily="50" charset="-128"/>
                </a:rPr>
                <a:t>Inner barrel</a:t>
              </a:r>
            </a:p>
          </p:txBody>
        </p:sp>
        <p:sp useBgFill="1">
          <p:nvSpPr>
            <p:cNvPr id="7961" name="Text Box 15"/>
            <p:cNvSpPr txBox="1">
              <a:spLocks noChangeArrowheads="1"/>
            </p:cNvSpPr>
            <p:nvPr/>
          </p:nvSpPr>
          <p:spPr bwMode="auto">
            <a:xfrm>
              <a:off x="4811" y="2413"/>
              <a:ext cx="615" cy="133"/>
            </a:xfrm>
            <a:prstGeom prst="rect">
              <a:avLst/>
            </a:prstGeom>
            <a:ln w="9525">
              <a:noFill/>
              <a:miter lim="800000"/>
              <a:headEnd/>
              <a:tailEnd/>
            </a:ln>
          </p:spPr>
          <p:txBody>
            <a:bodyPr lIns="0" tIns="0" rIns="0" bIns="0"/>
            <a:lstStyle/>
            <a:p>
              <a:pPr fontAlgn="base">
                <a:lnSpc>
                  <a:spcPct val="85000"/>
                </a:lnSpc>
                <a:spcBef>
                  <a:spcPct val="0"/>
                </a:spcBef>
                <a:spcAft>
                  <a:spcPct val="0"/>
                </a:spcAft>
              </a:pPr>
              <a:r>
                <a:rPr lang="en-US" altLang="ja-JP" sz="1600">
                  <a:solidFill>
                    <a:srgbClr val="000000"/>
                  </a:solidFill>
                  <a:latin typeface="Arial" charset="0"/>
                  <a:ea typeface="ＭＳ Ｐゴシック" pitchFamily="50" charset="-128"/>
                </a:rPr>
                <a:t>Beam duct</a:t>
              </a:r>
            </a:p>
          </p:txBody>
        </p:sp>
        <p:sp useBgFill="1">
          <p:nvSpPr>
            <p:cNvPr id="7962" name="Text Box 16"/>
            <p:cNvSpPr txBox="1">
              <a:spLocks noChangeArrowheads="1"/>
            </p:cNvSpPr>
            <p:nvPr/>
          </p:nvSpPr>
          <p:spPr bwMode="auto">
            <a:xfrm>
              <a:off x="4782" y="2571"/>
              <a:ext cx="839" cy="123"/>
            </a:xfrm>
            <a:prstGeom prst="rect">
              <a:avLst/>
            </a:prstGeom>
            <a:ln w="9525">
              <a:noFill/>
              <a:miter lim="800000"/>
              <a:headEnd/>
              <a:tailEnd/>
            </a:ln>
          </p:spPr>
          <p:txBody>
            <a:bodyPr lIns="0" tIns="0" rIns="0" bIns="0" anchor="b">
              <a:spAutoFit/>
            </a:bodyPr>
            <a:lstStyle/>
            <a:p>
              <a:pPr fontAlgn="base">
                <a:lnSpc>
                  <a:spcPct val="80000"/>
                </a:lnSpc>
                <a:spcBef>
                  <a:spcPct val="0"/>
                </a:spcBef>
                <a:spcAft>
                  <a:spcPct val="0"/>
                </a:spcAft>
              </a:pPr>
              <a:r>
                <a:rPr lang="en-US" altLang="ja-JP" sz="1600">
                  <a:solidFill>
                    <a:srgbClr val="000000"/>
                  </a:solidFill>
                  <a:latin typeface="Arial" charset="0"/>
                  <a:ea typeface="ＭＳ Ｐゴシック" pitchFamily="50" charset="-128"/>
                </a:rPr>
                <a:t>Beam window</a:t>
              </a:r>
            </a:p>
          </p:txBody>
        </p:sp>
        <p:sp useBgFill="1">
          <p:nvSpPr>
            <p:cNvPr id="7963" name="Text Box 17"/>
            <p:cNvSpPr txBox="1">
              <a:spLocks noChangeArrowheads="1"/>
            </p:cNvSpPr>
            <p:nvPr/>
          </p:nvSpPr>
          <p:spPr bwMode="auto">
            <a:xfrm>
              <a:off x="4783" y="2694"/>
              <a:ext cx="865" cy="124"/>
            </a:xfrm>
            <a:prstGeom prst="rect">
              <a:avLst/>
            </a:prstGeom>
            <a:ln w="9525">
              <a:noFill/>
              <a:miter lim="800000"/>
              <a:headEnd/>
              <a:tailEnd/>
            </a:ln>
          </p:spPr>
          <p:txBody>
            <a:bodyPr lIns="0" tIns="0" rIns="0" bIns="0" anchor="b">
              <a:spAutoFit/>
            </a:bodyPr>
            <a:lstStyle/>
            <a:p>
              <a:pPr fontAlgn="base">
                <a:lnSpc>
                  <a:spcPct val="80000"/>
                </a:lnSpc>
                <a:spcBef>
                  <a:spcPct val="0"/>
                </a:spcBef>
                <a:spcAft>
                  <a:spcPct val="0"/>
                </a:spcAft>
              </a:pPr>
              <a:r>
                <a:rPr lang="en-US" altLang="ja-JP" sz="1600">
                  <a:solidFill>
                    <a:srgbClr val="000000"/>
                  </a:solidFill>
                  <a:latin typeface="Arial" charset="0"/>
                  <a:ea typeface="ＭＳ Ｐゴシック" pitchFamily="50" charset="-128"/>
                </a:rPr>
                <a:t>Reactor vessel</a:t>
              </a:r>
            </a:p>
          </p:txBody>
        </p:sp>
        <p:sp useBgFill="1">
          <p:nvSpPr>
            <p:cNvPr id="7964" name="Text Box 18"/>
            <p:cNvSpPr txBox="1">
              <a:spLocks noChangeArrowheads="1"/>
            </p:cNvSpPr>
            <p:nvPr/>
          </p:nvSpPr>
          <p:spPr bwMode="auto">
            <a:xfrm>
              <a:off x="4800" y="2797"/>
              <a:ext cx="640" cy="154"/>
            </a:xfrm>
            <a:prstGeom prst="rect">
              <a:avLst/>
            </a:prstGeom>
            <a:ln w="9525">
              <a:noFill/>
              <a:miter lim="800000"/>
              <a:headEnd/>
              <a:tailEnd/>
            </a:ln>
          </p:spPr>
          <p:txBody>
            <a:bodyPr lIns="0" tIns="0" rIns="0" bIns="0" anchor="b">
              <a:spAutoFit/>
            </a:bodyPr>
            <a:lstStyle/>
            <a:p>
              <a:pPr fontAlgn="base">
                <a:spcBef>
                  <a:spcPct val="0"/>
                </a:spcBef>
                <a:spcAft>
                  <a:spcPct val="0"/>
                </a:spcAft>
              </a:pPr>
              <a:r>
                <a:rPr lang="en-US" altLang="ja-JP" sz="1600">
                  <a:solidFill>
                    <a:srgbClr val="000000"/>
                  </a:solidFill>
                  <a:latin typeface="Arial" charset="0"/>
                  <a:ea typeface="ＭＳ Ｐゴシック" pitchFamily="50" charset="-128"/>
                </a:rPr>
                <a:t>Core barrel</a:t>
              </a:r>
            </a:p>
          </p:txBody>
        </p:sp>
        <p:sp useBgFill="1">
          <p:nvSpPr>
            <p:cNvPr id="7965" name="Text Box 19"/>
            <p:cNvSpPr txBox="1">
              <a:spLocks noChangeArrowheads="1"/>
            </p:cNvSpPr>
            <p:nvPr/>
          </p:nvSpPr>
          <p:spPr bwMode="auto">
            <a:xfrm>
              <a:off x="4782" y="3278"/>
              <a:ext cx="936" cy="123"/>
            </a:xfrm>
            <a:prstGeom prst="rect">
              <a:avLst/>
            </a:prstGeom>
            <a:ln w="9525">
              <a:noFill/>
              <a:miter lim="800000"/>
              <a:headEnd/>
              <a:tailEnd/>
            </a:ln>
          </p:spPr>
          <p:txBody>
            <a:bodyPr lIns="0" tIns="0" rIns="0" bIns="0" anchor="b">
              <a:spAutoFit/>
            </a:bodyPr>
            <a:lstStyle/>
            <a:p>
              <a:pPr fontAlgn="base">
                <a:lnSpc>
                  <a:spcPct val="80000"/>
                </a:lnSpc>
                <a:spcBef>
                  <a:spcPct val="0"/>
                </a:spcBef>
                <a:spcAft>
                  <a:spcPct val="0"/>
                </a:spcAft>
              </a:pPr>
              <a:r>
                <a:rPr lang="en-US" altLang="ja-JP" sz="1600">
                  <a:solidFill>
                    <a:srgbClr val="000000"/>
                  </a:solidFill>
                  <a:latin typeface="Arial" charset="0"/>
                  <a:ea typeface="ＭＳ Ｐゴシック" pitchFamily="50" charset="-128"/>
                </a:rPr>
                <a:t>Guard vessel</a:t>
              </a:r>
            </a:p>
          </p:txBody>
        </p:sp>
        <p:grpSp>
          <p:nvGrpSpPr>
            <p:cNvPr id="7966" name="Group 20"/>
            <p:cNvGrpSpPr>
              <a:grpSpLocks/>
            </p:cNvGrpSpPr>
            <p:nvPr/>
          </p:nvGrpSpPr>
          <p:grpSpPr bwMode="auto">
            <a:xfrm rot="-3116636">
              <a:off x="4785" y="3180"/>
              <a:ext cx="18" cy="144"/>
              <a:chOff x="4043" y="2703"/>
              <a:chExt cx="24" cy="173"/>
            </a:xfrm>
          </p:grpSpPr>
          <p:sp>
            <p:nvSpPr>
              <p:cNvPr id="7973" name="Line 21"/>
              <p:cNvSpPr>
                <a:spLocks noChangeShapeType="1"/>
              </p:cNvSpPr>
              <p:nvPr/>
            </p:nvSpPr>
            <p:spPr bwMode="auto">
              <a:xfrm flipV="1">
                <a:off x="4043" y="2703"/>
                <a:ext cx="12" cy="53"/>
              </a:xfrm>
              <a:prstGeom prst="line">
                <a:avLst/>
              </a:prstGeom>
              <a:noFill/>
              <a:ln w="6350">
                <a:solidFill>
                  <a:schemeClr val="tx1"/>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74" name="Line 22"/>
              <p:cNvSpPr>
                <a:spLocks noChangeShapeType="1"/>
              </p:cNvSpPr>
              <p:nvPr/>
            </p:nvSpPr>
            <p:spPr bwMode="auto">
              <a:xfrm>
                <a:off x="4055" y="2703"/>
                <a:ext cx="0" cy="173"/>
              </a:xfrm>
              <a:prstGeom prst="line">
                <a:avLst/>
              </a:prstGeom>
              <a:noFill/>
              <a:ln w="6350">
                <a:solidFill>
                  <a:schemeClr val="tx1"/>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75" name="Line 23"/>
              <p:cNvSpPr>
                <a:spLocks noChangeShapeType="1"/>
              </p:cNvSpPr>
              <p:nvPr/>
            </p:nvSpPr>
            <p:spPr bwMode="auto">
              <a:xfrm flipH="1" flipV="1">
                <a:off x="4055" y="2703"/>
                <a:ext cx="12" cy="53"/>
              </a:xfrm>
              <a:prstGeom prst="line">
                <a:avLst/>
              </a:prstGeom>
              <a:noFill/>
              <a:ln w="6350">
                <a:solidFill>
                  <a:schemeClr val="tx1"/>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useBgFill="1">
          <p:nvSpPr>
            <p:cNvPr id="7967" name="Text Box 24"/>
            <p:cNvSpPr txBox="1">
              <a:spLocks noChangeArrowheads="1"/>
            </p:cNvSpPr>
            <p:nvPr/>
          </p:nvSpPr>
          <p:spPr bwMode="auto">
            <a:xfrm>
              <a:off x="4780" y="3439"/>
              <a:ext cx="793" cy="246"/>
            </a:xfrm>
            <a:prstGeom prst="rect">
              <a:avLst/>
            </a:prstGeom>
            <a:ln w="9525">
              <a:noFill/>
              <a:miter lim="800000"/>
              <a:headEnd/>
              <a:tailEnd/>
            </a:ln>
          </p:spPr>
          <p:txBody>
            <a:bodyPr lIns="0" tIns="0" rIns="0" bIns="0" anchor="b">
              <a:spAutoFit/>
            </a:bodyPr>
            <a:lstStyle/>
            <a:p>
              <a:pPr fontAlgn="base">
                <a:lnSpc>
                  <a:spcPct val="80000"/>
                </a:lnSpc>
                <a:spcBef>
                  <a:spcPct val="0"/>
                </a:spcBef>
                <a:spcAft>
                  <a:spcPct val="0"/>
                </a:spcAft>
              </a:pPr>
              <a:r>
                <a:rPr lang="en-US" altLang="ja-JP" sz="1600">
                  <a:solidFill>
                    <a:srgbClr val="000000"/>
                  </a:solidFill>
                  <a:latin typeface="Arial" charset="0"/>
                  <a:ea typeface="ＭＳ Ｐゴシック" pitchFamily="50" charset="-128"/>
                </a:rPr>
                <a:t>Core support structure</a:t>
              </a:r>
            </a:p>
          </p:txBody>
        </p:sp>
        <p:sp>
          <p:nvSpPr>
            <p:cNvPr id="7968" name="Line 25"/>
            <p:cNvSpPr>
              <a:spLocks noChangeShapeType="1"/>
            </p:cNvSpPr>
            <p:nvPr/>
          </p:nvSpPr>
          <p:spPr bwMode="auto">
            <a:xfrm>
              <a:off x="4842" y="3833"/>
              <a:ext cx="861" cy="0"/>
            </a:xfrm>
            <a:prstGeom prst="line">
              <a:avLst/>
            </a:prstGeom>
            <a:noFill/>
            <a:ln w="3175">
              <a:solidFill>
                <a:schemeClr val="tx1"/>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69" name="Line 26"/>
            <p:cNvSpPr>
              <a:spLocks noChangeShapeType="1"/>
            </p:cNvSpPr>
            <p:nvPr/>
          </p:nvSpPr>
          <p:spPr bwMode="auto">
            <a:xfrm>
              <a:off x="4842" y="2036"/>
              <a:ext cx="861" cy="0"/>
            </a:xfrm>
            <a:prstGeom prst="line">
              <a:avLst/>
            </a:prstGeom>
            <a:noFill/>
            <a:ln w="3175">
              <a:solidFill>
                <a:schemeClr val="tx1"/>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70" name="Line 27"/>
            <p:cNvSpPr>
              <a:spLocks noChangeShapeType="1"/>
            </p:cNvSpPr>
            <p:nvPr/>
          </p:nvSpPr>
          <p:spPr bwMode="auto">
            <a:xfrm flipV="1">
              <a:off x="5664" y="2033"/>
              <a:ext cx="0" cy="1803"/>
            </a:xfrm>
            <a:prstGeom prst="line">
              <a:avLst/>
            </a:prstGeom>
            <a:noFill/>
            <a:ln w="3175">
              <a:solidFill>
                <a:schemeClr val="tx1"/>
              </a:solidFill>
              <a:round/>
              <a:headEnd type="triangle" w="med" len="med"/>
              <a:tailEnd type="triangle" w="med" len="me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useBgFill="1">
          <p:nvSpPr>
            <p:cNvPr id="7971" name="Text Box 28"/>
            <p:cNvSpPr txBox="1">
              <a:spLocks noChangeArrowheads="1"/>
            </p:cNvSpPr>
            <p:nvPr/>
          </p:nvSpPr>
          <p:spPr bwMode="auto">
            <a:xfrm>
              <a:off x="5404" y="3014"/>
              <a:ext cx="356" cy="155"/>
            </a:xfrm>
            <a:prstGeom prst="rect">
              <a:avLst/>
            </a:prstGeom>
            <a:ln w="9525">
              <a:noFill/>
              <a:miter lim="800000"/>
              <a:headEnd/>
              <a:tailEnd/>
            </a:ln>
          </p:spPr>
          <p:txBody>
            <a:bodyPr wrap="none" lIns="0" tIns="0" rIns="0" bIns="0" anchor="ctr" anchorCtr="1">
              <a:spAutoFit/>
            </a:bodyPr>
            <a:lstStyle/>
            <a:p>
              <a:pPr fontAlgn="base">
                <a:spcBef>
                  <a:spcPct val="0"/>
                </a:spcBef>
                <a:spcAft>
                  <a:spcPct val="0"/>
                </a:spcAft>
              </a:pPr>
              <a:r>
                <a:rPr lang="en-US" altLang="ja-JP" sz="1600">
                  <a:solidFill>
                    <a:srgbClr val="000000"/>
                  </a:solidFill>
                  <a:latin typeface="Arial" charset="0"/>
                  <a:ea typeface="ＭＳ Ｐゴシック" pitchFamily="50" charset="-128"/>
                </a:rPr>
                <a:t>13.5m</a:t>
              </a:r>
            </a:p>
          </p:txBody>
        </p:sp>
        <p:sp useBgFill="1">
          <p:nvSpPr>
            <p:cNvPr id="7972" name="Text Box 29"/>
            <p:cNvSpPr txBox="1">
              <a:spLocks noChangeArrowheads="1"/>
            </p:cNvSpPr>
            <p:nvPr/>
          </p:nvSpPr>
          <p:spPr bwMode="auto">
            <a:xfrm>
              <a:off x="3691" y="4043"/>
              <a:ext cx="356" cy="154"/>
            </a:xfrm>
            <a:prstGeom prst="rect">
              <a:avLst/>
            </a:prstGeom>
            <a:ln w="9525">
              <a:noFill/>
              <a:miter lim="800000"/>
              <a:headEnd/>
              <a:tailEnd/>
            </a:ln>
          </p:spPr>
          <p:txBody>
            <a:bodyPr wrap="none" lIns="0" tIns="0" rIns="0" bIns="0" anchor="ctr" anchorCtr="1">
              <a:spAutoFit/>
            </a:bodyPr>
            <a:lstStyle/>
            <a:p>
              <a:pPr fontAlgn="base">
                <a:spcBef>
                  <a:spcPct val="0"/>
                </a:spcBef>
                <a:spcAft>
                  <a:spcPct val="0"/>
                </a:spcAft>
              </a:pPr>
              <a:r>
                <a:rPr lang="en-US" altLang="ja-JP" sz="1600">
                  <a:solidFill>
                    <a:srgbClr val="000000"/>
                  </a:solidFill>
                  <a:latin typeface="Arial" charset="0"/>
                  <a:ea typeface="ＭＳ Ｐゴシック" pitchFamily="50" charset="-128"/>
                </a:rPr>
                <a:t>11.8m</a:t>
              </a:r>
            </a:p>
          </p:txBody>
        </p:sp>
      </p:grpSp>
      <p:sp>
        <p:nvSpPr>
          <p:cNvPr id="344094" name="Text Box 30"/>
          <p:cNvSpPr txBox="1">
            <a:spLocks noChangeArrowheads="1"/>
          </p:cNvSpPr>
          <p:nvPr/>
        </p:nvSpPr>
        <p:spPr bwMode="auto">
          <a:xfrm>
            <a:off x="1193844" y="2482851"/>
            <a:ext cx="4351296" cy="3718197"/>
          </a:xfrm>
          <a:prstGeom prst="rect">
            <a:avLst/>
          </a:prstGeom>
          <a:gradFill rotWithShape="1">
            <a:gsLst>
              <a:gs pos="0">
                <a:srgbClr val="FFFFCC">
                  <a:gamma/>
                  <a:tint val="28627"/>
                  <a:invGamma/>
                </a:srgbClr>
              </a:gs>
              <a:gs pos="100000">
                <a:srgbClr val="FFFFCC"/>
              </a:gs>
            </a:gsLst>
            <a:path path="shape">
              <a:fillToRect l="50000" t="50000" r="50000" b="50000"/>
            </a:path>
          </a:gradFill>
          <a:ln w="9525">
            <a:noFill/>
            <a:miter lim="800000"/>
            <a:headEnd/>
            <a:tailEnd/>
          </a:ln>
          <a:effectLst>
            <a:outerShdw dist="35921" dir="2700000" algn="ctr" rotWithShape="0">
              <a:schemeClr val="bg2"/>
            </a:outerShdw>
          </a:effectLst>
        </p:spPr>
        <p:txBody>
          <a:bodyPr wrap="square">
            <a:spAutoFit/>
          </a:bodyPr>
          <a:lstStyle/>
          <a:p>
            <a:pPr marL="193675" indent="-193675" fontAlgn="base">
              <a:lnSpc>
                <a:spcPct val="120000"/>
              </a:lnSpc>
              <a:spcBef>
                <a:spcPct val="0"/>
              </a:spcBef>
              <a:spcAft>
                <a:spcPct val="0"/>
              </a:spcAft>
              <a:buFontTx/>
              <a:buChar char="•"/>
              <a:tabLst>
                <a:tab pos="476250" algn="l"/>
              </a:tabLst>
              <a:defRPr/>
            </a:pPr>
            <a:r>
              <a:rPr kumimoji="0" lang="en-US" altLang="ja-JP" dirty="0">
                <a:solidFill>
                  <a:srgbClr val="000000"/>
                </a:solidFill>
                <a:latin typeface="Arial" pitchFamily="34" charset="0"/>
                <a:ea typeface="ＭＳ Ｐゴシック" pitchFamily="50" charset="-128"/>
              </a:rPr>
              <a:t>Beam energy : </a:t>
            </a:r>
            <a:r>
              <a:rPr kumimoji="0" lang="en-US" altLang="ja-JP" dirty="0">
                <a:solidFill>
                  <a:srgbClr val="FF0000"/>
                </a:solidFill>
                <a:latin typeface="Arial" pitchFamily="34" charset="0"/>
                <a:ea typeface="ＭＳ Ｐゴシック" pitchFamily="50" charset="-128"/>
              </a:rPr>
              <a:t>1.5 GeV</a:t>
            </a:r>
          </a:p>
          <a:p>
            <a:pPr marL="193675" indent="-193675" fontAlgn="base">
              <a:lnSpc>
                <a:spcPct val="120000"/>
              </a:lnSpc>
              <a:spcBef>
                <a:spcPct val="0"/>
              </a:spcBef>
              <a:spcAft>
                <a:spcPct val="0"/>
              </a:spcAft>
              <a:buFontTx/>
              <a:buChar char="•"/>
              <a:tabLst>
                <a:tab pos="476250" algn="l"/>
              </a:tabLst>
              <a:defRPr/>
            </a:pPr>
            <a:r>
              <a:rPr kumimoji="0" lang="en-US" altLang="ja-JP" dirty="0">
                <a:solidFill>
                  <a:srgbClr val="000000"/>
                </a:solidFill>
                <a:latin typeface="Arial" pitchFamily="34" charset="0"/>
                <a:ea typeface="ＭＳ Ｐゴシック" pitchFamily="50" charset="-128"/>
              </a:rPr>
              <a:t>Max. beam current : </a:t>
            </a:r>
            <a:r>
              <a:rPr kumimoji="0" lang="en-US" altLang="ja-JP" dirty="0">
                <a:solidFill>
                  <a:srgbClr val="FF0000"/>
                </a:solidFill>
                <a:latin typeface="Arial" pitchFamily="34" charset="0"/>
                <a:ea typeface="ＭＳ Ｐゴシック" pitchFamily="50" charset="-128"/>
              </a:rPr>
              <a:t>20 mA</a:t>
            </a:r>
            <a:r>
              <a:rPr kumimoji="0" lang="en-US" altLang="ja-JP" dirty="0">
                <a:solidFill>
                  <a:srgbClr val="000000"/>
                </a:solidFill>
                <a:latin typeface="Arial" pitchFamily="34" charset="0"/>
                <a:ea typeface="ＭＳ Ｐゴシック" pitchFamily="50" charset="-128"/>
              </a:rPr>
              <a:t> </a:t>
            </a:r>
          </a:p>
          <a:p>
            <a:pPr marL="193675" indent="-193675" fontAlgn="base">
              <a:lnSpc>
                <a:spcPct val="120000"/>
              </a:lnSpc>
              <a:spcBef>
                <a:spcPct val="0"/>
              </a:spcBef>
              <a:spcAft>
                <a:spcPct val="0"/>
              </a:spcAft>
              <a:buFontTx/>
              <a:buChar char="•"/>
              <a:tabLst>
                <a:tab pos="476250" algn="l"/>
              </a:tabLst>
              <a:defRPr/>
            </a:pPr>
            <a:r>
              <a:rPr kumimoji="0" lang="en-US" altLang="ja-JP" dirty="0">
                <a:solidFill>
                  <a:srgbClr val="000000"/>
                </a:solidFill>
                <a:latin typeface="Arial" pitchFamily="34" charset="0"/>
                <a:ea typeface="ＭＳ Ｐゴシック" pitchFamily="50" charset="-128"/>
              </a:rPr>
              <a:t>Spallation target : Pb-Bi </a:t>
            </a:r>
            <a:r>
              <a:rPr lang="en-US" altLang="ja-JP" dirty="0"/>
              <a:t>eutectic (LBE)</a:t>
            </a:r>
            <a:endParaRPr kumimoji="0" lang="en-US" altLang="ja-JP" dirty="0">
              <a:solidFill>
                <a:srgbClr val="000000"/>
              </a:solidFill>
              <a:latin typeface="Arial" pitchFamily="34" charset="0"/>
              <a:ea typeface="ＭＳ Ｐゴシック" pitchFamily="50" charset="-128"/>
            </a:endParaRPr>
          </a:p>
          <a:p>
            <a:pPr marL="193675" indent="-193675" fontAlgn="base">
              <a:lnSpc>
                <a:spcPct val="120000"/>
              </a:lnSpc>
              <a:spcBef>
                <a:spcPct val="0"/>
              </a:spcBef>
              <a:spcAft>
                <a:spcPct val="0"/>
              </a:spcAft>
              <a:buFontTx/>
              <a:buChar char="•"/>
              <a:tabLst>
                <a:tab pos="476250" algn="l"/>
              </a:tabLst>
              <a:defRPr/>
            </a:pPr>
            <a:r>
              <a:rPr kumimoji="0" lang="en-US" altLang="ja-JP" dirty="0">
                <a:solidFill>
                  <a:srgbClr val="000000"/>
                </a:solidFill>
                <a:latin typeface="Arial" pitchFamily="34" charset="0"/>
                <a:ea typeface="ＭＳ Ｐゴシック" pitchFamily="50" charset="-128"/>
              </a:rPr>
              <a:t>Coolant : LBE</a:t>
            </a:r>
          </a:p>
          <a:p>
            <a:pPr marL="193675" indent="-193675" fontAlgn="base">
              <a:lnSpc>
                <a:spcPct val="120000"/>
              </a:lnSpc>
              <a:spcBef>
                <a:spcPct val="0"/>
              </a:spcBef>
              <a:spcAft>
                <a:spcPct val="0"/>
              </a:spcAft>
              <a:buFontTx/>
              <a:buChar char="•"/>
              <a:tabLst>
                <a:tab pos="476250" algn="l"/>
              </a:tabLst>
              <a:defRPr/>
            </a:pPr>
            <a:r>
              <a:rPr kumimoji="0" lang="en-US" altLang="ja-JP" dirty="0">
                <a:solidFill>
                  <a:srgbClr val="000000"/>
                </a:solidFill>
                <a:latin typeface="Arial" pitchFamily="34" charset="0"/>
                <a:ea typeface="ＭＳ Ｐゴシック" pitchFamily="50" charset="-128"/>
              </a:rPr>
              <a:t>Max. </a:t>
            </a:r>
            <a:r>
              <a:rPr kumimoji="0" lang="en-US" altLang="ja-JP" dirty="0" err="1">
                <a:solidFill>
                  <a:srgbClr val="000000"/>
                </a:solidFill>
                <a:latin typeface="Arial" pitchFamily="34" charset="0"/>
                <a:ea typeface="ＭＳ Ｐゴシック" pitchFamily="50" charset="-128"/>
              </a:rPr>
              <a:t>k</a:t>
            </a:r>
            <a:r>
              <a:rPr kumimoji="0" lang="en-US" altLang="ja-JP" baseline="-25000" dirty="0" err="1">
                <a:solidFill>
                  <a:srgbClr val="000000"/>
                </a:solidFill>
                <a:latin typeface="Arial" pitchFamily="34" charset="0"/>
                <a:ea typeface="ＭＳ Ｐゴシック" pitchFamily="50" charset="-128"/>
              </a:rPr>
              <a:t>eff</a:t>
            </a:r>
            <a:r>
              <a:rPr kumimoji="0" lang="en-US" altLang="ja-JP" baseline="-25000" dirty="0">
                <a:solidFill>
                  <a:srgbClr val="000000"/>
                </a:solidFill>
                <a:latin typeface="Arial" pitchFamily="34" charset="0"/>
                <a:ea typeface="ＭＳ Ｐゴシック" pitchFamily="50" charset="-128"/>
              </a:rPr>
              <a:t> </a:t>
            </a:r>
            <a:r>
              <a:rPr kumimoji="0" lang="en-US" altLang="ja-JP" dirty="0">
                <a:solidFill>
                  <a:srgbClr val="000000"/>
                </a:solidFill>
                <a:latin typeface="Arial" pitchFamily="34" charset="0"/>
                <a:ea typeface="ＭＳ Ｐゴシック" pitchFamily="50" charset="-128"/>
              </a:rPr>
              <a:t>= 0.97</a:t>
            </a:r>
          </a:p>
          <a:p>
            <a:pPr marL="193675" indent="-193675" fontAlgn="base">
              <a:lnSpc>
                <a:spcPct val="120000"/>
              </a:lnSpc>
              <a:spcBef>
                <a:spcPct val="0"/>
              </a:spcBef>
              <a:spcAft>
                <a:spcPct val="0"/>
              </a:spcAft>
              <a:buFontTx/>
              <a:buChar char="•"/>
              <a:tabLst>
                <a:tab pos="476250" algn="l"/>
              </a:tabLst>
              <a:defRPr/>
            </a:pPr>
            <a:r>
              <a:rPr kumimoji="0" lang="en-US" altLang="ja-JP" dirty="0">
                <a:solidFill>
                  <a:srgbClr val="000000"/>
                </a:solidFill>
                <a:latin typeface="Arial" pitchFamily="34" charset="0"/>
                <a:ea typeface="ＭＳ Ｐゴシック" pitchFamily="50" charset="-128"/>
              </a:rPr>
              <a:t>Thermal output :  800 </a:t>
            </a:r>
            <a:r>
              <a:rPr kumimoji="0" lang="en-US" altLang="ja-JP" dirty="0" err="1">
                <a:solidFill>
                  <a:srgbClr val="000000"/>
                </a:solidFill>
                <a:latin typeface="Arial" pitchFamily="34" charset="0"/>
                <a:ea typeface="ＭＳ Ｐゴシック" pitchFamily="50" charset="-128"/>
              </a:rPr>
              <a:t>MWt</a:t>
            </a:r>
            <a:endParaRPr kumimoji="0" lang="en-US" altLang="ja-JP" dirty="0">
              <a:solidFill>
                <a:srgbClr val="000000"/>
              </a:solidFill>
              <a:latin typeface="Arial" pitchFamily="34" charset="0"/>
              <a:ea typeface="ＭＳ Ｐゴシック" pitchFamily="50" charset="-128"/>
            </a:endParaRPr>
          </a:p>
          <a:p>
            <a:pPr marL="193675" indent="-193675" fontAlgn="base">
              <a:lnSpc>
                <a:spcPct val="120000"/>
              </a:lnSpc>
              <a:spcBef>
                <a:spcPct val="0"/>
              </a:spcBef>
              <a:spcAft>
                <a:spcPct val="0"/>
              </a:spcAft>
              <a:buFontTx/>
              <a:buChar char="•"/>
              <a:tabLst>
                <a:tab pos="476250" algn="l"/>
              </a:tabLst>
              <a:defRPr/>
            </a:pPr>
            <a:r>
              <a:rPr kumimoji="0" lang="en-US" altLang="ja-JP" dirty="0">
                <a:solidFill>
                  <a:srgbClr val="000000"/>
                </a:solidFill>
                <a:latin typeface="Arial" pitchFamily="34" charset="0"/>
                <a:ea typeface="ＭＳ Ｐゴシック" pitchFamily="50" charset="-128"/>
              </a:rPr>
              <a:t>MA initial inventory  :  2.5t (1000 mol)</a:t>
            </a:r>
          </a:p>
          <a:p>
            <a:pPr marL="193675" indent="-193675" fontAlgn="base">
              <a:lnSpc>
                <a:spcPct val="120000"/>
              </a:lnSpc>
              <a:spcBef>
                <a:spcPct val="0"/>
              </a:spcBef>
              <a:spcAft>
                <a:spcPct val="0"/>
              </a:spcAft>
              <a:buFontTx/>
              <a:buChar char="•"/>
              <a:tabLst>
                <a:tab pos="476250" algn="l"/>
              </a:tabLst>
              <a:defRPr/>
            </a:pPr>
            <a:r>
              <a:rPr kumimoji="0" lang="en-US" altLang="ja-JP" dirty="0">
                <a:solidFill>
                  <a:srgbClr val="000000"/>
                </a:solidFill>
                <a:latin typeface="Arial" pitchFamily="34" charset="0"/>
                <a:ea typeface="ＭＳ Ｐゴシック" pitchFamily="50" charset="-128"/>
              </a:rPr>
              <a:t>Transmutation rate :  10%MA / Year</a:t>
            </a:r>
            <a:br>
              <a:rPr kumimoji="0" lang="en-US" altLang="ja-JP" dirty="0">
                <a:solidFill>
                  <a:srgbClr val="000000"/>
                </a:solidFill>
                <a:latin typeface="Arial" pitchFamily="34" charset="0"/>
                <a:ea typeface="ＭＳ Ｐゴシック" pitchFamily="50" charset="-128"/>
              </a:rPr>
            </a:br>
            <a:r>
              <a:rPr kumimoji="0" lang="en-US" altLang="ja-JP" dirty="0">
                <a:solidFill>
                  <a:srgbClr val="000000"/>
                </a:solidFill>
                <a:latin typeface="Arial" pitchFamily="34" charset="0"/>
                <a:ea typeface="ＭＳ Ｐゴシック" pitchFamily="50" charset="-128"/>
              </a:rPr>
              <a:t>(MA from 10 LWRs/year equivalent)</a:t>
            </a:r>
          </a:p>
          <a:p>
            <a:pPr marL="193675" indent="-193675" fontAlgn="base">
              <a:lnSpc>
                <a:spcPct val="120000"/>
              </a:lnSpc>
              <a:spcBef>
                <a:spcPct val="0"/>
              </a:spcBef>
              <a:spcAft>
                <a:spcPct val="0"/>
              </a:spcAft>
              <a:buFontTx/>
              <a:buChar char="•"/>
              <a:tabLst>
                <a:tab pos="476250" algn="l"/>
              </a:tabLst>
              <a:defRPr/>
            </a:pPr>
            <a:r>
              <a:rPr kumimoji="0" lang="en-US" altLang="ja-JP" dirty="0">
                <a:solidFill>
                  <a:srgbClr val="000000"/>
                </a:solidFill>
                <a:latin typeface="Arial" pitchFamily="34" charset="0"/>
                <a:ea typeface="ＭＳ Ｐゴシック" pitchFamily="50" charset="-128"/>
              </a:rPr>
              <a:t>600EFPD (Effective Full Power Days)</a:t>
            </a:r>
            <a:br>
              <a:rPr kumimoji="0" lang="en-US" altLang="ja-JP" dirty="0">
                <a:solidFill>
                  <a:srgbClr val="000000"/>
                </a:solidFill>
                <a:latin typeface="Arial" pitchFamily="34" charset="0"/>
                <a:ea typeface="ＭＳ Ｐゴシック" pitchFamily="50" charset="-128"/>
              </a:rPr>
            </a:br>
            <a:r>
              <a:rPr kumimoji="0" lang="en-US" altLang="ja-JP" dirty="0">
                <a:solidFill>
                  <a:srgbClr val="000000"/>
                </a:solidFill>
                <a:latin typeface="Arial" pitchFamily="34" charset="0"/>
                <a:ea typeface="ＭＳ Ｐゴシック" pitchFamily="50" charset="-128"/>
              </a:rPr>
              <a:t> / 1 batch </a:t>
            </a:r>
          </a:p>
        </p:txBody>
      </p:sp>
      <p:grpSp>
        <p:nvGrpSpPr>
          <p:cNvPr id="6151" name="Group 3645"/>
          <p:cNvGrpSpPr>
            <a:grpSpLocks/>
          </p:cNvGrpSpPr>
          <p:nvPr/>
        </p:nvGrpSpPr>
        <p:grpSpPr bwMode="auto">
          <a:xfrm>
            <a:off x="1706563" y="1133476"/>
            <a:ext cx="6184900" cy="1446213"/>
            <a:chOff x="115" y="714"/>
            <a:chExt cx="3896" cy="911"/>
          </a:xfrm>
        </p:grpSpPr>
        <p:grpSp>
          <p:nvGrpSpPr>
            <p:cNvPr id="6154" name="Group 1844"/>
            <p:cNvGrpSpPr>
              <a:grpSpLocks/>
            </p:cNvGrpSpPr>
            <p:nvPr/>
          </p:nvGrpSpPr>
          <p:grpSpPr bwMode="auto">
            <a:xfrm>
              <a:off x="399" y="722"/>
              <a:ext cx="3274" cy="551"/>
              <a:chOff x="-3431" y="813"/>
              <a:chExt cx="3274" cy="551"/>
            </a:xfrm>
          </p:grpSpPr>
          <p:sp>
            <p:nvSpPr>
              <p:cNvPr id="6167" name="Rectangle 1845"/>
              <p:cNvSpPr>
                <a:spLocks noChangeArrowheads="1"/>
              </p:cNvSpPr>
              <p:nvPr/>
            </p:nvSpPr>
            <p:spPr bwMode="auto">
              <a:xfrm>
                <a:off x="-2345" y="1090"/>
                <a:ext cx="18" cy="83"/>
              </a:xfrm>
              <a:prstGeom prst="rect">
                <a:avLst/>
              </a:prstGeom>
              <a:solidFill>
                <a:srgbClr val="FF7F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68" name="Rectangle 1846"/>
              <p:cNvSpPr>
                <a:spLocks noChangeArrowheads="1"/>
              </p:cNvSpPr>
              <p:nvPr/>
            </p:nvSpPr>
            <p:spPr bwMode="auto">
              <a:xfrm>
                <a:off x="-2763" y="1090"/>
                <a:ext cx="18" cy="83"/>
              </a:xfrm>
              <a:prstGeom prst="rect">
                <a:avLst/>
              </a:prstGeom>
              <a:solidFill>
                <a:srgbClr val="FF7F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69" name="Freeform 1847"/>
              <p:cNvSpPr>
                <a:spLocks/>
              </p:cNvSpPr>
              <p:nvPr/>
            </p:nvSpPr>
            <p:spPr bwMode="auto">
              <a:xfrm>
                <a:off x="-2083" y="916"/>
                <a:ext cx="1420" cy="277"/>
              </a:xfrm>
              <a:custGeom>
                <a:avLst/>
                <a:gdLst>
                  <a:gd name="T0" fmla="*/ 12 w 1420"/>
                  <a:gd name="T1" fmla="*/ 277 h 277"/>
                  <a:gd name="T2" fmla="*/ 0 w 1420"/>
                  <a:gd name="T3" fmla="*/ 271 h 277"/>
                  <a:gd name="T4" fmla="*/ 0 w 1420"/>
                  <a:gd name="T5" fmla="*/ 183 h 277"/>
                  <a:gd name="T6" fmla="*/ 336 w 1420"/>
                  <a:gd name="T7" fmla="*/ 183 h 277"/>
                  <a:gd name="T8" fmla="*/ 336 w 1420"/>
                  <a:gd name="T9" fmla="*/ 0 h 277"/>
                  <a:gd name="T10" fmla="*/ 348 w 1420"/>
                  <a:gd name="T11" fmla="*/ 12 h 277"/>
                  <a:gd name="T12" fmla="*/ 348 w 1420"/>
                  <a:gd name="T13" fmla="*/ 183 h 277"/>
                  <a:gd name="T14" fmla="*/ 1420 w 1420"/>
                  <a:gd name="T15" fmla="*/ 183 h 277"/>
                  <a:gd name="T16" fmla="*/ 1420 w 1420"/>
                  <a:gd name="T17" fmla="*/ 277 h 277"/>
                  <a:gd name="T18" fmla="*/ 1408 w 1420"/>
                  <a:gd name="T19" fmla="*/ 277 h 277"/>
                  <a:gd name="T20" fmla="*/ 1408 w 1420"/>
                  <a:gd name="T21" fmla="*/ 201 h 277"/>
                  <a:gd name="T22" fmla="*/ 1190 w 1420"/>
                  <a:gd name="T23" fmla="*/ 201 h 277"/>
                  <a:gd name="T24" fmla="*/ 1190 w 1420"/>
                  <a:gd name="T25" fmla="*/ 277 h 277"/>
                  <a:gd name="T26" fmla="*/ 1178 w 1420"/>
                  <a:gd name="T27" fmla="*/ 277 h 277"/>
                  <a:gd name="T28" fmla="*/ 1178 w 1420"/>
                  <a:gd name="T29" fmla="*/ 201 h 277"/>
                  <a:gd name="T30" fmla="*/ 960 w 1420"/>
                  <a:gd name="T31" fmla="*/ 201 h 277"/>
                  <a:gd name="T32" fmla="*/ 960 w 1420"/>
                  <a:gd name="T33" fmla="*/ 277 h 277"/>
                  <a:gd name="T34" fmla="*/ 948 w 1420"/>
                  <a:gd name="T35" fmla="*/ 277 h 277"/>
                  <a:gd name="T36" fmla="*/ 948 w 1420"/>
                  <a:gd name="T37" fmla="*/ 201 h 277"/>
                  <a:gd name="T38" fmla="*/ 695 w 1420"/>
                  <a:gd name="T39" fmla="*/ 201 h 277"/>
                  <a:gd name="T40" fmla="*/ 695 w 1420"/>
                  <a:gd name="T41" fmla="*/ 277 h 277"/>
                  <a:gd name="T42" fmla="*/ 683 w 1420"/>
                  <a:gd name="T43" fmla="*/ 277 h 277"/>
                  <a:gd name="T44" fmla="*/ 683 w 1420"/>
                  <a:gd name="T45" fmla="*/ 201 h 277"/>
                  <a:gd name="T46" fmla="*/ 471 w 1420"/>
                  <a:gd name="T47" fmla="*/ 201 h 277"/>
                  <a:gd name="T48" fmla="*/ 471 w 1420"/>
                  <a:gd name="T49" fmla="*/ 277 h 277"/>
                  <a:gd name="T50" fmla="*/ 454 w 1420"/>
                  <a:gd name="T51" fmla="*/ 277 h 277"/>
                  <a:gd name="T52" fmla="*/ 454 w 1420"/>
                  <a:gd name="T53" fmla="*/ 201 h 277"/>
                  <a:gd name="T54" fmla="*/ 242 w 1420"/>
                  <a:gd name="T55" fmla="*/ 201 h 277"/>
                  <a:gd name="T56" fmla="*/ 242 w 1420"/>
                  <a:gd name="T57" fmla="*/ 277 h 277"/>
                  <a:gd name="T58" fmla="*/ 224 w 1420"/>
                  <a:gd name="T59" fmla="*/ 277 h 277"/>
                  <a:gd name="T60" fmla="*/ 224 w 1420"/>
                  <a:gd name="T61" fmla="*/ 201 h 277"/>
                  <a:gd name="T62" fmla="*/ 12 w 1420"/>
                  <a:gd name="T63" fmla="*/ 201 h 277"/>
                  <a:gd name="T64" fmla="*/ 12 w 1420"/>
                  <a:gd name="T65" fmla="*/ 277 h 2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20"/>
                  <a:gd name="T100" fmla="*/ 0 h 277"/>
                  <a:gd name="T101" fmla="*/ 1420 w 1420"/>
                  <a:gd name="T102" fmla="*/ 277 h 2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20" h="277">
                    <a:moveTo>
                      <a:pt x="12" y="277"/>
                    </a:moveTo>
                    <a:lnTo>
                      <a:pt x="0" y="271"/>
                    </a:lnTo>
                    <a:lnTo>
                      <a:pt x="0" y="183"/>
                    </a:lnTo>
                    <a:lnTo>
                      <a:pt x="336" y="183"/>
                    </a:lnTo>
                    <a:lnTo>
                      <a:pt x="336" y="0"/>
                    </a:lnTo>
                    <a:lnTo>
                      <a:pt x="348" y="12"/>
                    </a:lnTo>
                    <a:lnTo>
                      <a:pt x="348" y="183"/>
                    </a:lnTo>
                    <a:lnTo>
                      <a:pt x="1420" y="183"/>
                    </a:lnTo>
                    <a:lnTo>
                      <a:pt x="1420" y="277"/>
                    </a:lnTo>
                    <a:lnTo>
                      <a:pt x="1408" y="277"/>
                    </a:lnTo>
                    <a:lnTo>
                      <a:pt x="1408" y="201"/>
                    </a:lnTo>
                    <a:lnTo>
                      <a:pt x="1190" y="201"/>
                    </a:lnTo>
                    <a:lnTo>
                      <a:pt x="1190" y="277"/>
                    </a:lnTo>
                    <a:lnTo>
                      <a:pt x="1178" y="277"/>
                    </a:lnTo>
                    <a:lnTo>
                      <a:pt x="1178" y="201"/>
                    </a:lnTo>
                    <a:lnTo>
                      <a:pt x="960" y="201"/>
                    </a:lnTo>
                    <a:lnTo>
                      <a:pt x="960" y="277"/>
                    </a:lnTo>
                    <a:lnTo>
                      <a:pt x="948" y="277"/>
                    </a:lnTo>
                    <a:lnTo>
                      <a:pt x="948" y="201"/>
                    </a:lnTo>
                    <a:lnTo>
                      <a:pt x="695" y="201"/>
                    </a:lnTo>
                    <a:lnTo>
                      <a:pt x="695" y="277"/>
                    </a:lnTo>
                    <a:lnTo>
                      <a:pt x="683" y="277"/>
                    </a:lnTo>
                    <a:lnTo>
                      <a:pt x="683" y="201"/>
                    </a:lnTo>
                    <a:lnTo>
                      <a:pt x="471" y="201"/>
                    </a:lnTo>
                    <a:lnTo>
                      <a:pt x="471" y="277"/>
                    </a:lnTo>
                    <a:lnTo>
                      <a:pt x="454" y="277"/>
                    </a:lnTo>
                    <a:lnTo>
                      <a:pt x="454" y="201"/>
                    </a:lnTo>
                    <a:lnTo>
                      <a:pt x="242" y="201"/>
                    </a:lnTo>
                    <a:lnTo>
                      <a:pt x="242" y="277"/>
                    </a:lnTo>
                    <a:lnTo>
                      <a:pt x="224" y="277"/>
                    </a:lnTo>
                    <a:lnTo>
                      <a:pt x="224" y="201"/>
                    </a:lnTo>
                    <a:lnTo>
                      <a:pt x="12" y="201"/>
                    </a:lnTo>
                    <a:lnTo>
                      <a:pt x="12" y="277"/>
                    </a:lnTo>
                    <a:close/>
                  </a:path>
                </a:pathLst>
              </a:custGeom>
              <a:solidFill>
                <a:srgbClr val="CCE6FF"/>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70" name="Freeform 1848"/>
              <p:cNvSpPr>
                <a:spLocks/>
              </p:cNvSpPr>
              <p:nvPr/>
            </p:nvSpPr>
            <p:spPr bwMode="auto">
              <a:xfrm>
                <a:off x="-2083" y="916"/>
                <a:ext cx="1414" cy="283"/>
              </a:xfrm>
              <a:custGeom>
                <a:avLst/>
                <a:gdLst>
                  <a:gd name="T0" fmla="*/ 12 w 1414"/>
                  <a:gd name="T1" fmla="*/ 283 h 283"/>
                  <a:gd name="T2" fmla="*/ 0 w 1414"/>
                  <a:gd name="T3" fmla="*/ 277 h 283"/>
                  <a:gd name="T4" fmla="*/ 0 w 1414"/>
                  <a:gd name="T5" fmla="*/ 183 h 283"/>
                  <a:gd name="T6" fmla="*/ 336 w 1414"/>
                  <a:gd name="T7" fmla="*/ 183 h 283"/>
                  <a:gd name="T8" fmla="*/ 336 w 1414"/>
                  <a:gd name="T9" fmla="*/ 0 h 283"/>
                  <a:gd name="T10" fmla="*/ 348 w 1414"/>
                  <a:gd name="T11" fmla="*/ 12 h 283"/>
                  <a:gd name="T12" fmla="*/ 348 w 1414"/>
                  <a:gd name="T13" fmla="*/ 183 h 283"/>
                  <a:gd name="T14" fmla="*/ 1414 w 1414"/>
                  <a:gd name="T15" fmla="*/ 183 h 283"/>
                  <a:gd name="T16" fmla="*/ 1414 w 1414"/>
                  <a:gd name="T17" fmla="*/ 283 h 283"/>
                  <a:gd name="T18" fmla="*/ 1402 w 1414"/>
                  <a:gd name="T19" fmla="*/ 283 h 283"/>
                  <a:gd name="T20" fmla="*/ 1402 w 1414"/>
                  <a:gd name="T21" fmla="*/ 201 h 283"/>
                  <a:gd name="T22" fmla="*/ 1184 w 1414"/>
                  <a:gd name="T23" fmla="*/ 201 h 283"/>
                  <a:gd name="T24" fmla="*/ 1184 w 1414"/>
                  <a:gd name="T25" fmla="*/ 283 h 283"/>
                  <a:gd name="T26" fmla="*/ 1178 w 1414"/>
                  <a:gd name="T27" fmla="*/ 283 h 283"/>
                  <a:gd name="T28" fmla="*/ 1178 w 1414"/>
                  <a:gd name="T29" fmla="*/ 201 h 283"/>
                  <a:gd name="T30" fmla="*/ 960 w 1414"/>
                  <a:gd name="T31" fmla="*/ 201 h 283"/>
                  <a:gd name="T32" fmla="*/ 960 w 1414"/>
                  <a:gd name="T33" fmla="*/ 283 h 283"/>
                  <a:gd name="T34" fmla="*/ 948 w 1414"/>
                  <a:gd name="T35" fmla="*/ 283 h 283"/>
                  <a:gd name="T36" fmla="*/ 948 w 1414"/>
                  <a:gd name="T37" fmla="*/ 201 h 283"/>
                  <a:gd name="T38" fmla="*/ 689 w 1414"/>
                  <a:gd name="T39" fmla="*/ 201 h 283"/>
                  <a:gd name="T40" fmla="*/ 689 w 1414"/>
                  <a:gd name="T41" fmla="*/ 283 h 283"/>
                  <a:gd name="T42" fmla="*/ 677 w 1414"/>
                  <a:gd name="T43" fmla="*/ 283 h 283"/>
                  <a:gd name="T44" fmla="*/ 677 w 1414"/>
                  <a:gd name="T45" fmla="*/ 201 h 283"/>
                  <a:gd name="T46" fmla="*/ 471 w 1414"/>
                  <a:gd name="T47" fmla="*/ 201 h 283"/>
                  <a:gd name="T48" fmla="*/ 471 w 1414"/>
                  <a:gd name="T49" fmla="*/ 283 h 283"/>
                  <a:gd name="T50" fmla="*/ 454 w 1414"/>
                  <a:gd name="T51" fmla="*/ 283 h 283"/>
                  <a:gd name="T52" fmla="*/ 454 w 1414"/>
                  <a:gd name="T53" fmla="*/ 201 h 283"/>
                  <a:gd name="T54" fmla="*/ 242 w 1414"/>
                  <a:gd name="T55" fmla="*/ 201 h 283"/>
                  <a:gd name="T56" fmla="*/ 242 w 1414"/>
                  <a:gd name="T57" fmla="*/ 283 h 283"/>
                  <a:gd name="T58" fmla="*/ 224 w 1414"/>
                  <a:gd name="T59" fmla="*/ 283 h 283"/>
                  <a:gd name="T60" fmla="*/ 224 w 1414"/>
                  <a:gd name="T61" fmla="*/ 201 h 283"/>
                  <a:gd name="T62" fmla="*/ 12 w 1414"/>
                  <a:gd name="T63" fmla="*/ 201 h 283"/>
                  <a:gd name="T64" fmla="*/ 12 w 1414"/>
                  <a:gd name="T65" fmla="*/ 283 h 2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4"/>
                  <a:gd name="T100" fmla="*/ 0 h 283"/>
                  <a:gd name="T101" fmla="*/ 1414 w 1414"/>
                  <a:gd name="T102" fmla="*/ 283 h 2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4" h="283">
                    <a:moveTo>
                      <a:pt x="12" y="283"/>
                    </a:moveTo>
                    <a:lnTo>
                      <a:pt x="0" y="277"/>
                    </a:lnTo>
                    <a:lnTo>
                      <a:pt x="0" y="183"/>
                    </a:lnTo>
                    <a:lnTo>
                      <a:pt x="336" y="183"/>
                    </a:lnTo>
                    <a:lnTo>
                      <a:pt x="336" y="0"/>
                    </a:lnTo>
                    <a:lnTo>
                      <a:pt x="348" y="12"/>
                    </a:lnTo>
                    <a:lnTo>
                      <a:pt x="348" y="183"/>
                    </a:lnTo>
                    <a:lnTo>
                      <a:pt x="1414" y="183"/>
                    </a:lnTo>
                    <a:lnTo>
                      <a:pt x="1414" y="283"/>
                    </a:lnTo>
                    <a:lnTo>
                      <a:pt x="1402" y="283"/>
                    </a:lnTo>
                    <a:lnTo>
                      <a:pt x="1402" y="201"/>
                    </a:lnTo>
                    <a:lnTo>
                      <a:pt x="1184" y="201"/>
                    </a:lnTo>
                    <a:lnTo>
                      <a:pt x="1184" y="283"/>
                    </a:lnTo>
                    <a:lnTo>
                      <a:pt x="1178" y="283"/>
                    </a:lnTo>
                    <a:lnTo>
                      <a:pt x="1178" y="201"/>
                    </a:lnTo>
                    <a:lnTo>
                      <a:pt x="960" y="201"/>
                    </a:lnTo>
                    <a:lnTo>
                      <a:pt x="960" y="283"/>
                    </a:lnTo>
                    <a:lnTo>
                      <a:pt x="948" y="283"/>
                    </a:lnTo>
                    <a:lnTo>
                      <a:pt x="948" y="201"/>
                    </a:lnTo>
                    <a:lnTo>
                      <a:pt x="689" y="201"/>
                    </a:lnTo>
                    <a:lnTo>
                      <a:pt x="689" y="283"/>
                    </a:lnTo>
                    <a:lnTo>
                      <a:pt x="677" y="283"/>
                    </a:lnTo>
                    <a:lnTo>
                      <a:pt x="677" y="201"/>
                    </a:lnTo>
                    <a:lnTo>
                      <a:pt x="471" y="201"/>
                    </a:lnTo>
                    <a:lnTo>
                      <a:pt x="471" y="283"/>
                    </a:lnTo>
                    <a:lnTo>
                      <a:pt x="454" y="283"/>
                    </a:lnTo>
                    <a:lnTo>
                      <a:pt x="454" y="201"/>
                    </a:lnTo>
                    <a:lnTo>
                      <a:pt x="242" y="201"/>
                    </a:lnTo>
                    <a:lnTo>
                      <a:pt x="242" y="283"/>
                    </a:lnTo>
                    <a:lnTo>
                      <a:pt x="224" y="283"/>
                    </a:lnTo>
                    <a:lnTo>
                      <a:pt x="224" y="201"/>
                    </a:lnTo>
                    <a:lnTo>
                      <a:pt x="12" y="201"/>
                    </a:lnTo>
                    <a:lnTo>
                      <a:pt x="12" y="283"/>
                    </a:lnTo>
                    <a:close/>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71" name="Rectangle 1849"/>
              <p:cNvSpPr>
                <a:spLocks noChangeArrowheads="1"/>
              </p:cNvSpPr>
              <p:nvPr/>
            </p:nvSpPr>
            <p:spPr bwMode="auto">
              <a:xfrm>
                <a:off x="-3146" y="1090"/>
                <a:ext cx="12" cy="124"/>
              </a:xfrm>
              <a:prstGeom prst="rect">
                <a:avLst/>
              </a:prstGeom>
              <a:solidFill>
                <a:srgbClr val="FF7F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72" name="Freeform 1850"/>
              <p:cNvSpPr>
                <a:spLocks/>
              </p:cNvSpPr>
              <p:nvPr/>
            </p:nvSpPr>
            <p:spPr bwMode="auto">
              <a:xfrm>
                <a:off x="-2124" y="1081"/>
                <a:ext cx="324" cy="124"/>
              </a:xfrm>
              <a:custGeom>
                <a:avLst/>
                <a:gdLst>
                  <a:gd name="T0" fmla="*/ 0 w 324"/>
                  <a:gd name="T1" fmla="*/ 124 h 124"/>
                  <a:gd name="T2" fmla="*/ 0 w 324"/>
                  <a:gd name="T3" fmla="*/ 59 h 124"/>
                  <a:gd name="T4" fmla="*/ 147 w 324"/>
                  <a:gd name="T5" fmla="*/ 59 h 124"/>
                  <a:gd name="T6" fmla="*/ 147 w 324"/>
                  <a:gd name="T7" fmla="*/ 0 h 124"/>
                  <a:gd name="T8" fmla="*/ 159 w 324"/>
                  <a:gd name="T9" fmla="*/ 0 h 124"/>
                  <a:gd name="T10" fmla="*/ 159 w 324"/>
                  <a:gd name="T11" fmla="*/ 59 h 124"/>
                  <a:gd name="T12" fmla="*/ 324 w 324"/>
                  <a:gd name="T13" fmla="*/ 59 h 124"/>
                  <a:gd name="T14" fmla="*/ 324 w 324"/>
                  <a:gd name="T15" fmla="*/ 124 h 124"/>
                  <a:gd name="T16" fmla="*/ 312 w 324"/>
                  <a:gd name="T17" fmla="*/ 124 h 124"/>
                  <a:gd name="T18" fmla="*/ 312 w 324"/>
                  <a:gd name="T19" fmla="*/ 71 h 124"/>
                  <a:gd name="T20" fmla="*/ 241 w 324"/>
                  <a:gd name="T21" fmla="*/ 71 h 124"/>
                  <a:gd name="T22" fmla="*/ 241 w 324"/>
                  <a:gd name="T23" fmla="*/ 124 h 124"/>
                  <a:gd name="T24" fmla="*/ 230 w 324"/>
                  <a:gd name="T25" fmla="*/ 124 h 124"/>
                  <a:gd name="T26" fmla="*/ 230 w 324"/>
                  <a:gd name="T27" fmla="*/ 71 h 124"/>
                  <a:gd name="T28" fmla="*/ 94 w 324"/>
                  <a:gd name="T29" fmla="*/ 71 h 124"/>
                  <a:gd name="T30" fmla="*/ 94 w 324"/>
                  <a:gd name="T31" fmla="*/ 124 h 124"/>
                  <a:gd name="T32" fmla="*/ 82 w 324"/>
                  <a:gd name="T33" fmla="*/ 124 h 124"/>
                  <a:gd name="T34" fmla="*/ 82 w 324"/>
                  <a:gd name="T35" fmla="*/ 71 h 124"/>
                  <a:gd name="T36" fmla="*/ 18 w 324"/>
                  <a:gd name="T37" fmla="*/ 71 h 124"/>
                  <a:gd name="T38" fmla="*/ 18 w 324"/>
                  <a:gd name="T39" fmla="*/ 124 h 124"/>
                  <a:gd name="T40" fmla="*/ 0 w 324"/>
                  <a:gd name="T41" fmla="*/ 124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4"/>
                  <a:gd name="T64" fmla="*/ 0 h 124"/>
                  <a:gd name="T65" fmla="*/ 324 w 324"/>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4" h="124">
                    <a:moveTo>
                      <a:pt x="0" y="124"/>
                    </a:moveTo>
                    <a:lnTo>
                      <a:pt x="0" y="59"/>
                    </a:lnTo>
                    <a:lnTo>
                      <a:pt x="147" y="59"/>
                    </a:lnTo>
                    <a:lnTo>
                      <a:pt x="147" y="0"/>
                    </a:lnTo>
                    <a:lnTo>
                      <a:pt x="159" y="0"/>
                    </a:lnTo>
                    <a:lnTo>
                      <a:pt x="159" y="59"/>
                    </a:lnTo>
                    <a:lnTo>
                      <a:pt x="324" y="59"/>
                    </a:lnTo>
                    <a:lnTo>
                      <a:pt x="324" y="124"/>
                    </a:lnTo>
                    <a:lnTo>
                      <a:pt x="312" y="124"/>
                    </a:lnTo>
                    <a:lnTo>
                      <a:pt x="312" y="71"/>
                    </a:lnTo>
                    <a:lnTo>
                      <a:pt x="241" y="71"/>
                    </a:lnTo>
                    <a:lnTo>
                      <a:pt x="241" y="124"/>
                    </a:lnTo>
                    <a:lnTo>
                      <a:pt x="230" y="124"/>
                    </a:lnTo>
                    <a:lnTo>
                      <a:pt x="230" y="71"/>
                    </a:lnTo>
                    <a:lnTo>
                      <a:pt x="94" y="71"/>
                    </a:lnTo>
                    <a:lnTo>
                      <a:pt x="94" y="124"/>
                    </a:lnTo>
                    <a:lnTo>
                      <a:pt x="82" y="124"/>
                    </a:lnTo>
                    <a:lnTo>
                      <a:pt x="82" y="71"/>
                    </a:lnTo>
                    <a:lnTo>
                      <a:pt x="18" y="71"/>
                    </a:lnTo>
                    <a:lnTo>
                      <a:pt x="18" y="124"/>
                    </a:lnTo>
                    <a:lnTo>
                      <a:pt x="0" y="124"/>
                    </a:lnTo>
                    <a:close/>
                  </a:path>
                </a:pathLst>
              </a:custGeom>
              <a:solidFill>
                <a:srgbClr val="CC6600"/>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73" name="Freeform 1851"/>
              <p:cNvSpPr>
                <a:spLocks/>
              </p:cNvSpPr>
              <p:nvPr/>
            </p:nvSpPr>
            <p:spPr bwMode="auto">
              <a:xfrm>
                <a:off x="-2124" y="1081"/>
                <a:ext cx="324" cy="124"/>
              </a:xfrm>
              <a:custGeom>
                <a:avLst/>
                <a:gdLst>
                  <a:gd name="T0" fmla="*/ 0 w 324"/>
                  <a:gd name="T1" fmla="*/ 124 h 124"/>
                  <a:gd name="T2" fmla="*/ 0 w 324"/>
                  <a:gd name="T3" fmla="*/ 59 h 124"/>
                  <a:gd name="T4" fmla="*/ 153 w 324"/>
                  <a:gd name="T5" fmla="*/ 59 h 124"/>
                  <a:gd name="T6" fmla="*/ 153 w 324"/>
                  <a:gd name="T7" fmla="*/ 0 h 124"/>
                  <a:gd name="T8" fmla="*/ 165 w 324"/>
                  <a:gd name="T9" fmla="*/ 0 h 124"/>
                  <a:gd name="T10" fmla="*/ 165 w 324"/>
                  <a:gd name="T11" fmla="*/ 59 h 124"/>
                  <a:gd name="T12" fmla="*/ 324 w 324"/>
                  <a:gd name="T13" fmla="*/ 59 h 124"/>
                  <a:gd name="T14" fmla="*/ 324 w 324"/>
                  <a:gd name="T15" fmla="*/ 124 h 124"/>
                  <a:gd name="T16" fmla="*/ 312 w 324"/>
                  <a:gd name="T17" fmla="*/ 124 h 124"/>
                  <a:gd name="T18" fmla="*/ 312 w 324"/>
                  <a:gd name="T19" fmla="*/ 65 h 124"/>
                  <a:gd name="T20" fmla="*/ 247 w 324"/>
                  <a:gd name="T21" fmla="*/ 65 h 124"/>
                  <a:gd name="T22" fmla="*/ 247 w 324"/>
                  <a:gd name="T23" fmla="*/ 124 h 124"/>
                  <a:gd name="T24" fmla="*/ 230 w 324"/>
                  <a:gd name="T25" fmla="*/ 124 h 124"/>
                  <a:gd name="T26" fmla="*/ 230 w 324"/>
                  <a:gd name="T27" fmla="*/ 65 h 124"/>
                  <a:gd name="T28" fmla="*/ 94 w 324"/>
                  <a:gd name="T29" fmla="*/ 65 h 124"/>
                  <a:gd name="T30" fmla="*/ 94 w 324"/>
                  <a:gd name="T31" fmla="*/ 124 h 124"/>
                  <a:gd name="T32" fmla="*/ 82 w 324"/>
                  <a:gd name="T33" fmla="*/ 124 h 124"/>
                  <a:gd name="T34" fmla="*/ 82 w 324"/>
                  <a:gd name="T35" fmla="*/ 65 h 124"/>
                  <a:gd name="T36" fmla="*/ 18 w 324"/>
                  <a:gd name="T37" fmla="*/ 65 h 124"/>
                  <a:gd name="T38" fmla="*/ 18 w 324"/>
                  <a:gd name="T39" fmla="*/ 124 h 124"/>
                  <a:gd name="T40" fmla="*/ 0 w 324"/>
                  <a:gd name="T41" fmla="*/ 124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4"/>
                  <a:gd name="T64" fmla="*/ 0 h 124"/>
                  <a:gd name="T65" fmla="*/ 324 w 324"/>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4" h="124">
                    <a:moveTo>
                      <a:pt x="0" y="124"/>
                    </a:moveTo>
                    <a:lnTo>
                      <a:pt x="0" y="59"/>
                    </a:lnTo>
                    <a:lnTo>
                      <a:pt x="153" y="59"/>
                    </a:lnTo>
                    <a:lnTo>
                      <a:pt x="153" y="0"/>
                    </a:lnTo>
                    <a:lnTo>
                      <a:pt x="165" y="0"/>
                    </a:lnTo>
                    <a:lnTo>
                      <a:pt x="165" y="59"/>
                    </a:lnTo>
                    <a:lnTo>
                      <a:pt x="324" y="59"/>
                    </a:lnTo>
                    <a:lnTo>
                      <a:pt x="324" y="124"/>
                    </a:lnTo>
                    <a:lnTo>
                      <a:pt x="312" y="124"/>
                    </a:lnTo>
                    <a:lnTo>
                      <a:pt x="312" y="65"/>
                    </a:lnTo>
                    <a:lnTo>
                      <a:pt x="247" y="65"/>
                    </a:lnTo>
                    <a:lnTo>
                      <a:pt x="247" y="124"/>
                    </a:lnTo>
                    <a:lnTo>
                      <a:pt x="230" y="124"/>
                    </a:lnTo>
                    <a:lnTo>
                      <a:pt x="230" y="65"/>
                    </a:lnTo>
                    <a:lnTo>
                      <a:pt x="94" y="65"/>
                    </a:lnTo>
                    <a:lnTo>
                      <a:pt x="94" y="124"/>
                    </a:lnTo>
                    <a:lnTo>
                      <a:pt x="82" y="124"/>
                    </a:lnTo>
                    <a:lnTo>
                      <a:pt x="82" y="65"/>
                    </a:lnTo>
                    <a:lnTo>
                      <a:pt x="18" y="65"/>
                    </a:lnTo>
                    <a:lnTo>
                      <a:pt x="18" y="124"/>
                    </a:lnTo>
                    <a:lnTo>
                      <a:pt x="0" y="124"/>
                    </a:lnTo>
                    <a:close/>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74" name="Freeform 1852"/>
              <p:cNvSpPr>
                <a:spLocks/>
              </p:cNvSpPr>
              <p:nvPr/>
            </p:nvSpPr>
            <p:spPr bwMode="auto">
              <a:xfrm>
                <a:off x="-1665" y="1081"/>
                <a:ext cx="324" cy="124"/>
              </a:xfrm>
              <a:custGeom>
                <a:avLst/>
                <a:gdLst>
                  <a:gd name="T0" fmla="*/ 0 w 324"/>
                  <a:gd name="T1" fmla="*/ 124 h 124"/>
                  <a:gd name="T2" fmla="*/ 0 w 324"/>
                  <a:gd name="T3" fmla="*/ 59 h 124"/>
                  <a:gd name="T4" fmla="*/ 148 w 324"/>
                  <a:gd name="T5" fmla="*/ 59 h 124"/>
                  <a:gd name="T6" fmla="*/ 148 w 324"/>
                  <a:gd name="T7" fmla="*/ 0 h 124"/>
                  <a:gd name="T8" fmla="*/ 165 w 324"/>
                  <a:gd name="T9" fmla="*/ 0 h 124"/>
                  <a:gd name="T10" fmla="*/ 165 w 324"/>
                  <a:gd name="T11" fmla="*/ 59 h 124"/>
                  <a:gd name="T12" fmla="*/ 324 w 324"/>
                  <a:gd name="T13" fmla="*/ 59 h 124"/>
                  <a:gd name="T14" fmla="*/ 324 w 324"/>
                  <a:gd name="T15" fmla="*/ 124 h 124"/>
                  <a:gd name="T16" fmla="*/ 307 w 324"/>
                  <a:gd name="T17" fmla="*/ 124 h 124"/>
                  <a:gd name="T18" fmla="*/ 307 w 324"/>
                  <a:gd name="T19" fmla="*/ 71 h 124"/>
                  <a:gd name="T20" fmla="*/ 242 w 324"/>
                  <a:gd name="T21" fmla="*/ 71 h 124"/>
                  <a:gd name="T22" fmla="*/ 242 w 324"/>
                  <a:gd name="T23" fmla="*/ 124 h 124"/>
                  <a:gd name="T24" fmla="*/ 230 w 324"/>
                  <a:gd name="T25" fmla="*/ 124 h 124"/>
                  <a:gd name="T26" fmla="*/ 230 w 324"/>
                  <a:gd name="T27" fmla="*/ 71 h 124"/>
                  <a:gd name="T28" fmla="*/ 95 w 324"/>
                  <a:gd name="T29" fmla="*/ 71 h 124"/>
                  <a:gd name="T30" fmla="*/ 95 w 324"/>
                  <a:gd name="T31" fmla="*/ 124 h 124"/>
                  <a:gd name="T32" fmla="*/ 83 w 324"/>
                  <a:gd name="T33" fmla="*/ 124 h 124"/>
                  <a:gd name="T34" fmla="*/ 83 w 324"/>
                  <a:gd name="T35" fmla="*/ 71 h 124"/>
                  <a:gd name="T36" fmla="*/ 12 w 324"/>
                  <a:gd name="T37" fmla="*/ 71 h 124"/>
                  <a:gd name="T38" fmla="*/ 12 w 324"/>
                  <a:gd name="T39" fmla="*/ 124 h 124"/>
                  <a:gd name="T40" fmla="*/ 0 w 324"/>
                  <a:gd name="T41" fmla="*/ 124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4"/>
                  <a:gd name="T64" fmla="*/ 0 h 124"/>
                  <a:gd name="T65" fmla="*/ 324 w 324"/>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4" h="124">
                    <a:moveTo>
                      <a:pt x="0" y="124"/>
                    </a:moveTo>
                    <a:lnTo>
                      <a:pt x="0" y="59"/>
                    </a:lnTo>
                    <a:lnTo>
                      <a:pt x="148" y="59"/>
                    </a:lnTo>
                    <a:lnTo>
                      <a:pt x="148" y="0"/>
                    </a:lnTo>
                    <a:lnTo>
                      <a:pt x="165" y="0"/>
                    </a:lnTo>
                    <a:lnTo>
                      <a:pt x="165" y="59"/>
                    </a:lnTo>
                    <a:lnTo>
                      <a:pt x="324" y="59"/>
                    </a:lnTo>
                    <a:lnTo>
                      <a:pt x="324" y="124"/>
                    </a:lnTo>
                    <a:lnTo>
                      <a:pt x="307" y="124"/>
                    </a:lnTo>
                    <a:lnTo>
                      <a:pt x="307" y="71"/>
                    </a:lnTo>
                    <a:lnTo>
                      <a:pt x="242" y="71"/>
                    </a:lnTo>
                    <a:lnTo>
                      <a:pt x="242" y="124"/>
                    </a:lnTo>
                    <a:lnTo>
                      <a:pt x="230" y="124"/>
                    </a:lnTo>
                    <a:lnTo>
                      <a:pt x="230" y="71"/>
                    </a:lnTo>
                    <a:lnTo>
                      <a:pt x="95" y="71"/>
                    </a:lnTo>
                    <a:lnTo>
                      <a:pt x="95" y="124"/>
                    </a:lnTo>
                    <a:lnTo>
                      <a:pt x="83" y="124"/>
                    </a:lnTo>
                    <a:lnTo>
                      <a:pt x="83" y="71"/>
                    </a:lnTo>
                    <a:lnTo>
                      <a:pt x="12" y="71"/>
                    </a:lnTo>
                    <a:lnTo>
                      <a:pt x="12" y="124"/>
                    </a:lnTo>
                    <a:lnTo>
                      <a:pt x="0" y="124"/>
                    </a:lnTo>
                    <a:close/>
                  </a:path>
                </a:pathLst>
              </a:custGeom>
              <a:solidFill>
                <a:srgbClr val="CC6600"/>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75" name="Freeform 1853"/>
              <p:cNvSpPr>
                <a:spLocks/>
              </p:cNvSpPr>
              <p:nvPr/>
            </p:nvSpPr>
            <p:spPr bwMode="auto">
              <a:xfrm>
                <a:off x="-1665" y="1081"/>
                <a:ext cx="324" cy="124"/>
              </a:xfrm>
              <a:custGeom>
                <a:avLst/>
                <a:gdLst>
                  <a:gd name="T0" fmla="*/ 0 w 324"/>
                  <a:gd name="T1" fmla="*/ 124 h 124"/>
                  <a:gd name="T2" fmla="*/ 0 w 324"/>
                  <a:gd name="T3" fmla="*/ 59 h 124"/>
                  <a:gd name="T4" fmla="*/ 148 w 324"/>
                  <a:gd name="T5" fmla="*/ 59 h 124"/>
                  <a:gd name="T6" fmla="*/ 148 w 324"/>
                  <a:gd name="T7" fmla="*/ 0 h 124"/>
                  <a:gd name="T8" fmla="*/ 165 w 324"/>
                  <a:gd name="T9" fmla="*/ 0 h 124"/>
                  <a:gd name="T10" fmla="*/ 165 w 324"/>
                  <a:gd name="T11" fmla="*/ 59 h 124"/>
                  <a:gd name="T12" fmla="*/ 324 w 324"/>
                  <a:gd name="T13" fmla="*/ 59 h 124"/>
                  <a:gd name="T14" fmla="*/ 324 w 324"/>
                  <a:gd name="T15" fmla="*/ 124 h 124"/>
                  <a:gd name="T16" fmla="*/ 307 w 324"/>
                  <a:gd name="T17" fmla="*/ 124 h 124"/>
                  <a:gd name="T18" fmla="*/ 307 w 324"/>
                  <a:gd name="T19" fmla="*/ 65 h 124"/>
                  <a:gd name="T20" fmla="*/ 242 w 324"/>
                  <a:gd name="T21" fmla="*/ 65 h 124"/>
                  <a:gd name="T22" fmla="*/ 242 w 324"/>
                  <a:gd name="T23" fmla="*/ 124 h 124"/>
                  <a:gd name="T24" fmla="*/ 230 w 324"/>
                  <a:gd name="T25" fmla="*/ 124 h 124"/>
                  <a:gd name="T26" fmla="*/ 230 w 324"/>
                  <a:gd name="T27" fmla="*/ 65 h 124"/>
                  <a:gd name="T28" fmla="*/ 95 w 324"/>
                  <a:gd name="T29" fmla="*/ 65 h 124"/>
                  <a:gd name="T30" fmla="*/ 95 w 324"/>
                  <a:gd name="T31" fmla="*/ 124 h 124"/>
                  <a:gd name="T32" fmla="*/ 77 w 324"/>
                  <a:gd name="T33" fmla="*/ 124 h 124"/>
                  <a:gd name="T34" fmla="*/ 77 w 324"/>
                  <a:gd name="T35" fmla="*/ 65 h 124"/>
                  <a:gd name="T36" fmla="*/ 12 w 324"/>
                  <a:gd name="T37" fmla="*/ 65 h 124"/>
                  <a:gd name="T38" fmla="*/ 12 w 324"/>
                  <a:gd name="T39" fmla="*/ 124 h 124"/>
                  <a:gd name="T40" fmla="*/ 0 w 324"/>
                  <a:gd name="T41" fmla="*/ 124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4"/>
                  <a:gd name="T64" fmla="*/ 0 h 124"/>
                  <a:gd name="T65" fmla="*/ 324 w 324"/>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4" h="124">
                    <a:moveTo>
                      <a:pt x="0" y="124"/>
                    </a:moveTo>
                    <a:lnTo>
                      <a:pt x="0" y="59"/>
                    </a:lnTo>
                    <a:lnTo>
                      <a:pt x="148" y="59"/>
                    </a:lnTo>
                    <a:lnTo>
                      <a:pt x="148" y="0"/>
                    </a:lnTo>
                    <a:lnTo>
                      <a:pt x="165" y="0"/>
                    </a:lnTo>
                    <a:lnTo>
                      <a:pt x="165" y="59"/>
                    </a:lnTo>
                    <a:lnTo>
                      <a:pt x="324" y="59"/>
                    </a:lnTo>
                    <a:lnTo>
                      <a:pt x="324" y="124"/>
                    </a:lnTo>
                    <a:lnTo>
                      <a:pt x="307" y="124"/>
                    </a:lnTo>
                    <a:lnTo>
                      <a:pt x="307" y="65"/>
                    </a:lnTo>
                    <a:lnTo>
                      <a:pt x="242" y="65"/>
                    </a:lnTo>
                    <a:lnTo>
                      <a:pt x="242" y="124"/>
                    </a:lnTo>
                    <a:lnTo>
                      <a:pt x="230" y="124"/>
                    </a:lnTo>
                    <a:lnTo>
                      <a:pt x="230" y="65"/>
                    </a:lnTo>
                    <a:lnTo>
                      <a:pt x="95" y="65"/>
                    </a:lnTo>
                    <a:lnTo>
                      <a:pt x="95" y="124"/>
                    </a:lnTo>
                    <a:lnTo>
                      <a:pt x="77" y="124"/>
                    </a:lnTo>
                    <a:lnTo>
                      <a:pt x="77" y="65"/>
                    </a:lnTo>
                    <a:lnTo>
                      <a:pt x="12" y="65"/>
                    </a:lnTo>
                    <a:lnTo>
                      <a:pt x="12" y="124"/>
                    </a:lnTo>
                    <a:lnTo>
                      <a:pt x="0" y="124"/>
                    </a:lnTo>
                    <a:close/>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76" name="Freeform 1854"/>
              <p:cNvSpPr>
                <a:spLocks/>
              </p:cNvSpPr>
              <p:nvPr/>
            </p:nvSpPr>
            <p:spPr bwMode="auto">
              <a:xfrm>
                <a:off x="-946" y="1081"/>
                <a:ext cx="318" cy="124"/>
              </a:xfrm>
              <a:custGeom>
                <a:avLst/>
                <a:gdLst>
                  <a:gd name="T0" fmla="*/ 0 w 318"/>
                  <a:gd name="T1" fmla="*/ 124 h 124"/>
                  <a:gd name="T2" fmla="*/ 0 w 318"/>
                  <a:gd name="T3" fmla="*/ 59 h 124"/>
                  <a:gd name="T4" fmla="*/ 147 w 318"/>
                  <a:gd name="T5" fmla="*/ 59 h 124"/>
                  <a:gd name="T6" fmla="*/ 147 w 318"/>
                  <a:gd name="T7" fmla="*/ 0 h 124"/>
                  <a:gd name="T8" fmla="*/ 159 w 318"/>
                  <a:gd name="T9" fmla="*/ 0 h 124"/>
                  <a:gd name="T10" fmla="*/ 159 w 318"/>
                  <a:gd name="T11" fmla="*/ 59 h 124"/>
                  <a:gd name="T12" fmla="*/ 318 w 318"/>
                  <a:gd name="T13" fmla="*/ 59 h 124"/>
                  <a:gd name="T14" fmla="*/ 318 w 318"/>
                  <a:gd name="T15" fmla="*/ 124 h 124"/>
                  <a:gd name="T16" fmla="*/ 306 w 318"/>
                  <a:gd name="T17" fmla="*/ 124 h 124"/>
                  <a:gd name="T18" fmla="*/ 306 w 318"/>
                  <a:gd name="T19" fmla="*/ 71 h 124"/>
                  <a:gd name="T20" fmla="*/ 241 w 318"/>
                  <a:gd name="T21" fmla="*/ 71 h 124"/>
                  <a:gd name="T22" fmla="*/ 241 w 318"/>
                  <a:gd name="T23" fmla="*/ 124 h 124"/>
                  <a:gd name="T24" fmla="*/ 224 w 318"/>
                  <a:gd name="T25" fmla="*/ 124 h 124"/>
                  <a:gd name="T26" fmla="*/ 224 w 318"/>
                  <a:gd name="T27" fmla="*/ 71 h 124"/>
                  <a:gd name="T28" fmla="*/ 88 w 318"/>
                  <a:gd name="T29" fmla="*/ 71 h 124"/>
                  <a:gd name="T30" fmla="*/ 88 w 318"/>
                  <a:gd name="T31" fmla="*/ 124 h 124"/>
                  <a:gd name="T32" fmla="*/ 76 w 318"/>
                  <a:gd name="T33" fmla="*/ 124 h 124"/>
                  <a:gd name="T34" fmla="*/ 76 w 318"/>
                  <a:gd name="T35" fmla="*/ 71 h 124"/>
                  <a:gd name="T36" fmla="*/ 12 w 318"/>
                  <a:gd name="T37" fmla="*/ 71 h 124"/>
                  <a:gd name="T38" fmla="*/ 12 w 318"/>
                  <a:gd name="T39" fmla="*/ 124 h 124"/>
                  <a:gd name="T40" fmla="*/ 0 w 318"/>
                  <a:gd name="T41" fmla="*/ 124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8"/>
                  <a:gd name="T64" fmla="*/ 0 h 124"/>
                  <a:gd name="T65" fmla="*/ 318 w 318"/>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8" h="124">
                    <a:moveTo>
                      <a:pt x="0" y="124"/>
                    </a:moveTo>
                    <a:lnTo>
                      <a:pt x="0" y="59"/>
                    </a:lnTo>
                    <a:lnTo>
                      <a:pt x="147" y="59"/>
                    </a:lnTo>
                    <a:lnTo>
                      <a:pt x="147" y="0"/>
                    </a:lnTo>
                    <a:lnTo>
                      <a:pt x="159" y="0"/>
                    </a:lnTo>
                    <a:lnTo>
                      <a:pt x="159" y="59"/>
                    </a:lnTo>
                    <a:lnTo>
                      <a:pt x="318" y="59"/>
                    </a:lnTo>
                    <a:lnTo>
                      <a:pt x="318" y="124"/>
                    </a:lnTo>
                    <a:lnTo>
                      <a:pt x="306" y="124"/>
                    </a:lnTo>
                    <a:lnTo>
                      <a:pt x="306" y="71"/>
                    </a:lnTo>
                    <a:lnTo>
                      <a:pt x="241" y="71"/>
                    </a:lnTo>
                    <a:lnTo>
                      <a:pt x="241" y="124"/>
                    </a:lnTo>
                    <a:lnTo>
                      <a:pt x="224" y="124"/>
                    </a:lnTo>
                    <a:lnTo>
                      <a:pt x="224" y="71"/>
                    </a:lnTo>
                    <a:lnTo>
                      <a:pt x="88" y="71"/>
                    </a:lnTo>
                    <a:lnTo>
                      <a:pt x="88" y="124"/>
                    </a:lnTo>
                    <a:lnTo>
                      <a:pt x="76" y="124"/>
                    </a:lnTo>
                    <a:lnTo>
                      <a:pt x="76" y="71"/>
                    </a:lnTo>
                    <a:lnTo>
                      <a:pt x="12" y="71"/>
                    </a:lnTo>
                    <a:lnTo>
                      <a:pt x="12" y="124"/>
                    </a:lnTo>
                    <a:lnTo>
                      <a:pt x="0" y="124"/>
                    </a:lnTo>
                    <a:close/>
                  </a:path>
                </a:pathLst>
              </a:custGeom>
              <a:solidFill>
                <a:srgbClr val="CC6600"/>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77" name="Freeform 1855"/>
              <p:cNvSpPr>
                <a:spLocks/>
              </p:cNvSpPr>
              <p:nvPr/>
            </p:nvSpPr>
            <p:spPr bwMode="auto">
              <a:xfrm>
                <a:off x="-946" y="1081"/>
                <a:ext cx="318" cy="124"/>
              </a:xfrm>
              <a:custGeom>
                <a:avLst/>
                <a:gdLst>
                  <a:gd name="T0" fmla="*/ 0 w 318"/>
                  <a:gd name="T1" fmla="*/ 124 h 124"/>
                  <a:gd name="T2" fmla="*/ 0 w 318"/>
                  <a:gd name="T3" fmla="*/ 59 h 124"/>
                  <a:gd name="T4" fmla="*/ 147 w 318"/>
                  <a:gd name="T5" fmla="*/ 59 h 124"/>
                  <a:gd name="T6" fmla="*/ 147 w 318"/>
                  <a:gd name="T7" fmla="*/ 0 h 124"/>
                  <a:gd name="T8" fmla="*/ 159 w 318"/>
                  <a:gd name="T9" fmla="*/ 0 h 124"/>
                  <a:gd name="T10" fmla="*/ 159 w 318"/>
                  <a:gd name="T11" fmla="*/ 59 h 124"/>
                  <a:gd name="T12" fmla="*/ 318 w 318"/>
                  <a:gd name="T13" fmla="*/ 59 h 124"/>
                  <a:gd name="T14" fmla="*/ 318 w 318"/>
                  <a:gd name="T15" fmla="*/ 124 h 124"/>
                  <a:gd name="T16" fmla="*/ 306 w 318"/>
                  <a:gd name="T17" fmla="*/ 124 h 124"/>
                  <a:gd name="T18" fmla="*/ 306 w 318"/>
                  <a:gd name="T19" fmla="*/ 65 h 124"/>
                  <a:gd name="T20" fmla="*/ 241 w 318"/>
                  <a:gd name="T21" fmla="*/ 65 h 124"/>
                  <a:gd name="T22" fmla="*/ 241 w 318"/>
                  <a:gd name="T23" fmla="*/ 124 h 124"/>
                  <a:gd name="T24" fmla="*/ 224 w 318"/>
                  <a:gd name="T25" fmla="*/ 124 h 124"/>
                  <a:gd name="T26" fmla="*/ 224 w 318"/>
                  <a:gd name="T27" fmla="*/ 65 h 124"/>
                  <a:gd name="T28" fmla="*/ 88 w 318"/>
                  <a:gd name="T29" fmla="*/ 65 h 124"/>
                  <a:gd name="T30" fmla="*/ 88 w 318"/>
                  <a:gd name="T31" fmla="*/ 124 h 124"/>
                  <a:gd name="T32" fmla="*/ 76 w 318"/>
                  <a:gd name="T33" fmla="*/ 124 h 124"/>
                  <a:gd name="T34" fmla="*/ 76 w 318"/>
                  <a:gd name="T35" fmla="*/ 65 h 124"/>
                  <a:gd name="T36" fmla="*/ 12 w 318"/>
                  <a:gd name="T37" fmla="*/ 65 h 124"/>
                  <a:gd name="T38" fmla="*/ 12 w 318"/>
                  <a:gd name="T39" fmla="*/ 124 h 124"/>
                  <a:gd name="T40" fmla="*/ 0 w 318"/>
                  <a:gd name="T41" fmla="*/ 124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8"/>
                  <a:gd name="T64" fmla="*/ 0 h 124"/>
                  <a:gd name="T65" fmla="*/ 318 w 318"/>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8" h="124">
                    <a:moveTo>
                      <a:pt x="0" y="124"/>
                    </a:moveTo>
                    <a:lnTo>
                      <a:pt x="0" y="59"/>
                    </a:lnTo>
                    <a:lnTo>
                      <a:pt x="147" y="59"/>
                    </a:lnTo>
                    <a:lnTo>
                      <a:pt x="147" y="0"/>
                    </a:lnTo>
                    <a:lnTo>
                      <a:pt x="159" y="0"/>
                    </a:lnTo>
                    <a:lnTo>
                      <a:pt x="159" y="59"/>
                    </a:lnTo>
                    <a:lnTo>
                      <a:pt x="318" y="59"/>
                    </a:lnTo>
                    <a:lnTo>
                      <a:pt x="318" y="124"/>
                    </a:lnTo>
                    <a:lnTo>
                      <a:pt x="306" y="124"/>
                    </a:lnTo>
                    <a:lnTo>
                      <a:pt x="306" y="65"/>
                    </a:lnTo>
                    <a:lnTo>
                      <a:pt x="241" y="65"/>
                    </a:lnTo>
                    <a:lnTo>
                      <a:pt x="241" y="124"/>
                    </a:lnTo>
                    <a:lnTo>
                      <a:pt x="224" y="124"/>
                    </a:lnTo>
                    <a:lnTo>
                      <a:pt x="224" y="65"/>
                    </a:lnTo>
                    <a:lnTo>
                      <a:pt x="88" y="65"/>
                    </a:lnTo>
                    <a:lnTo>
                      <a:pt x="88" y="124"/>
                    </a:lnTo>
                    <a:lnTo>
                      <a:pt x="76" y="124"/>
                    </a:lnTo>
                    <a:lnTo>
                      <a:pt x="76" y="65"/>
                    </a:lnTo>
                    <a:lnTo>
                      <a:pt x="12" y="65"/>
                    </a:lnTo>
                    <a:lnTo>
                      <a:pt x="12" y="124"/>
                    </a:lnTo>
                    <a:lnTo>
                      <a:pt x="0" y="124"/>
                    </a:lnTo>
                    <a:close/>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78" name="Rectangle 1856"/>
              <p:cNvSpPr>
                <a:spLocks noChangeArrowheads="1"/>
              </p:cNvSpPr>
              <p:nvPr/>
            </p:nvSpPr>
            <p:spPr bwMode="auto">
              <a:xfrm>
                <a:off x="-3228" y="1249"/>
                <a:ext cx="165" cy="30"/>
              </a:xfrm>
              <a:prstGeom prst="rect">
                <a:avLst/>
              </a:prstGeom>
              <a:solidFill>
                <a:srgbClr val="A64CFF"/>
              </a:solidFill>
              <a:ln w="9525">
                <a:solidFill>
                  <a:srgbClr val="8C8C8C"/>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79" name="Rectangle 1857"/>
              <p:cNvSpPr>
                <a:spLocks noChangeArrowheads="1"/>
              </p:cNvSpPr>
              <p:nvPr/>
            </p:nvSpPr>
            <p:spPr bwMode="auto">
              <a:xfrm>
                <a:off x="-3228" y="1208"/>
                <a:ext cx="165" cy="35"/>
              </a:xfrm>
              <a:prstGeom prst="rect">
                <a:avLst/>
              </a:prstGeom>
              <a:solidFill>
                <a:srgbClr val="A64CFF"/>
              </a:solidFill>
              <a:ln w="9525">
                <a:solidFill>
                  <a:srgbClr val="8C8C8C"/>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80" name="Rectangle 1858"/>
              <p:cNvSpPr>
                <a:spLocks noChangeArrowheads="1"/>
              </p:cNvSpPr>
              <p:nvPr/>
            </p:nvSpPr>
            <p:spPr bwMode="auto">
              <a:xfrm>
                <a:off x="-2545" y="1167"/>
                <a:ext cx="359" cy="159"/>
              </a:xfrm>
              <a:prstGeom prst="rect">
                <a:avLst/>
              </a:prstGeom>
              <a:solidFill>
                <a:srgbClr val="F3F3F3"/>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81" name="Rectangle 1859"/>
              <p:cNvSpPr>
                <a:spLocks noChangeArrowheads="1"/>
              </p:cNvSpPr>
              <p:nvPr/>
            </p:nvSpPr>
            <p:spPr bwMode="auto">
              <a:xfrm>
                <a:off x="-2940" y="1167"/>
                <a:ext cx="360" cy="159"/>
              </a:xfrm>
              <a:prstGeom prst="rect">
                <a:avLst/>
              </a:prstGeom>
              <a:solidFill>
                <a:srgbClr val="F3F3F3"/>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82" name="Freeform 1860"/>
              <p:cNvSpPr>
                <a:spLocks/>
              </p:cNvSpPr>
              <p:nvPr/>
            </p:nvSpPr>
            <p:spPr bwMode="auto">
              <a:xfrm>
                <a:off x="-1170" y="1140"/>
                <a:ext cx="94" cy="65"/>
              </a:xfrm>
              <a:custGeom>
                <a:avLst/>
                <a:gdLst>
                  <a:gd name="T0" fmla="*/ 94 w 94"/>
                  <a:gd name="T1" fmla="*/ 0 h 65"/>
                  <a:gd name="T2" fmla="*/ 94 w 94"/>
                  <a:gd name="T3" fmla="*/ 65 h 65"/>
                  <a:gd name="T4" fmla="*/ 77 w 94"/>
                  <a:gd name="T5" fmla="*/ 65 h 65"/>
                  <a:gd name="T6" fmla="*/ 77 w 94"/>
                  <a:gd name="T7" fmla="*/ 12 h 65"/>
                  <a:gd name="T8" fmla="*/ 6 w 94"/>
                  <a:gd name="T9" fmla="*/ 12 h 65"/>
                  <a:gd name="T10" fmla="*/ 6 w 94"/>
                  <a:gd name="T11" fmla="*/ 65 h 65"/>
                  <a:gd name="T12" fmla="*/ 0 w 94"/>
                  <a:gd name="T13" fmla="*/ 65 h 65"/>
                  <a:gd name="T14" fmla="*/ 0 w 94"/>
                  <a:gd name="T15" fmla="*/ 0 h 65"/>
                  <a:gd name="T16" fmla="*/ 94 w 94"/>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65"/>
                  <a:gd name="T29" fmla="*/ 94 w 94"/>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65">
                    <a:moveTo>
                      <a:pt x="94" y="0"/>
                    </a:moveTo>
                    <a:lnTo>
                      <a:pt x="94" y="65"/>
                    </a:lnTo>
                    <a:lnTo>
                      <a:pt x="77" y="65"/>
                    </a:lnTo>
                    <a:lnTo>
                      <a:pt x="77" y="12"/>
                    </a:lnTo>
                    <a:lnTo>
                      <a:pt x="6" y="12"/>
                    </a:lnTo>
                    <a:lnTo>
                      <a:pt x="6" y="65"/>
                    </a:lnTo>
                    <a:lnTo>
                      <a:pt x="0" y="65"/>
                    </a:lnTo>
                    <a:lnTo>
                      <a:pt x="0" y="0"/>
                    </a:lnTo>
                    <a:lnTo>
                      <a:pt x="94" y="0"/>
                    </a:lnTo>
                    <a:close/>
                  </a:path>
                </a:pathLst>
              </a:custGeom>
              <a:solidFill>
                <a:srgbClr val="CC6600"/>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83" name="Freeform 1861"/>
              <p:cNvSpPr>
                <a:spLocks/>
              </p:cNvSpPr>
              <p:nvPr/>
            </p:nvSpPr>
            <p:spPr bwMode="auto">
              <a:xfrm>
                <a:off x="-1170" y="1140"/>
                <a:ext cx="94" cy="65"/>
              </a:xfrm>
              <a:custGeom>
                <a:avLst/>
                <a:gdLst>
                  <a:gd name="T0" fmla="*/ 94 w 94"/>
                  <a:gd name="T1" fmla="*/ 0 h 65"/>
                  <a:gd name="T2" fmla="*/ 94 w 94"/>
                  <a:gd name="T3" fmla="*/ 65 h 65"/>
                  <a:gd name="T4" fmla="*/ 77 w 94"/>
                  <a:gd name="T5" fmla="*/ 65 h 65"/>
                  <a:gd name="T6" fmla="*/ 77 w 94"/>
                  <a:gd name="T7" fmla="*/ 12 h 65"/>
                  <a:gd name="T8" fmla="*/ 12 w 94"/>
                  <a:gd name="T9" fmla="*/ 12 h 65"/>
                  <a:gd name="T10" fmla="*/ 12 w 94"/>
                  <a:gd name="T11" fmla="*/ 65 h 65"/>
                  <a:gd name="T12" fmla="*/ 0 w 94"/>
                  <a:gd name="T13" fmla="*/ 65 h 65"/>
                  <a:gd name="T14" fmla="*/ 0 w 94"/>
                  <a:gd name="T15" fmla="*/ 0 h 65"/>
                  <a:gd name="T16" fmla="*/ 94 w 94"/>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65"/>
                  <a:gd name="T29" fmla="*/ 94 w 94"/>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65">
                    <a:moveTo>
                      <a:pt x="94" y="0"/>
                    </a:moveTo>
                    <a:lnTo>
                      <a:pt x="94" y="65"/>
                    </a:lnTo>
                    <a:lnTo>
                      <a:pt x="77" y="65"/>
                    </a:lnTo>
                    <a:lnTo>
                      <a:pt x="77" y="12"/>
                    </a:lnTo>
                    <a:lnTo>
                      <a:pt x="12" y="12"/>
                    </a:lnTo>
                    <a:lnTo>
                      <a:pt x="12" y="65"/>
                    </a:lnTo>
                    <a:lnTo>
                      <a:pt x="0" y="65"/>
                    </a:lnTo>
                    <a:lnTo>
                      <a:pt x="0" y="0"/>
                    </a:lnTo>
                    <a:lnTo>
                      <a:pt x="94" y="0"/>
                    </a:lnTo>
                    <a:close/>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84" name="Line 1862"/>
              <p:cNvSpPr>
                <a:spLocks noChangeShapeType="1"/>
              </p:cNvSpPr>
              <p:nvPr/>
            </p:nvSpPr>
            <p:spPr bwMode="auto">
              <a:xfrm>
                <a:off x="-2954" y="1235"/>
                <a:ext cx="11"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85" name="Rectangle 1863"/>
              <p:cNvSpPr>
                <a:spLocks noChangeArrowheads="1"/>
              </p:cNvSpPr>
              <p:nvPr/>
            </p:nvSpPr>
            <p:spPr bwMode="auto">
              <a:xfrm>
                <a:off x="-2951" y="1202"/>
                <a:ext cx="11" cy="77"/>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86" name="Line 1864"/>
              <p:cNvSpPr>
                <a:spLocks noChangeShapeType="1"/>
              </p:cNvSpPr>
              <p:nvPr/>
            </p:nvSpPr>
            <p:spPr bwMode="auto">
              <a:xfrm>
                <a:off x="-2954" y="1264"/>
                <a:ext cx="11"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87" name="Line 1865"/>
              <p:cNvSpPr>
                <a:spLocks noChangeShapeType="1"/>
              </p:cNvSpPr>
              <p:nvPr/>
            </p:nvSpPr>
            <p:spPr bwMode="auto">
              <a:xfrm>
                <a:off x="-2954" y="1217"/>
                <a:ext cx="11"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88" name="Line 1866"/>
              <p:cNvSpPr>
                <a:spLocks noChangeShapeType="1"/>
              </p:cNvSpPr>
              <p:nvPr/>
            </p:nvSpPr>
            <p:spPr bwMode="auto">
              <a:xfrm>
                <a:off x="-3037" y="1235"/>
                <a:ext cx="6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89" name="Line 1867"/>
              <p:cNvSpPr>
                <a:spLocks noChangeShapeType="1"/>
              </p:cNvSpPr>
              <p:nvPr/>
            </p:nvSpPr>
            <p:spPr bwMode="auto">
              <a:xfrm>
                <a:off x="-3037" y="1240"/>
                <a:ext cx="6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90" name="Rectangle 1868"/>
              <p:cNvSpPr>
                <a:spLocks noChangeArrowheads="1"/>
              </p:cNvSpPr>
              <p:nvPr/>
            </p:nvSpPr>
            <p:spPr bwMode="auto">
              <a:xfrm>
                <a:off x="-3305" y="1208"/>
                <a:ext cx="41" cy="71"/>
              </a:xfrm>
              <a:prstGeom prst="rect">
                <a:avLst/>
              </a:prstGeom>
              <a:solidFill>
                <a:srgbClr val="0066CC"/>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191" name="Group 1869"/>
              <p:cNvGrpSpPr>
                <a:grpSpLocks/>
              </p:cNvGrpSpPr>
              <p:nvPr/>
            </p:nvGrpSpPr>
            <p:grpSpPr bwMode="auto">
              <a:xfrm>
                <a:off x="-2978" y="1170"/>
                <a:ext cx="26" cy="136"/>
                <a:chOff x="2049" y="1051"/>
                <a:chExt cx="26" cy="136"/>
              </a:xfrm>
            </p:grpSpPr>
            <p:sp>
              <p:nvSpPr>
                <p:cNvPr id="7943" name="Rectangle 1870"/>
                <p:cNvSpPr>
                  <a:spLocks noChangeArrowheads="1"/>
                </p:cNvSpPr>
                <p:nvPr/>
              </p:nvSpPr>
              <p:spPr bwMode="auto">
                <a:xfrm>
                  <a:off x="2064" y="1060"/>
                  <a:ext cx="11" cy="117"/>
                </a:xfrm>
                <a:prstGeom prst="rect">
                  <a:avLst/>
                </a:prstGeom>
                <a:solidFill>
                  <a:srgbClr val="8C8C8C"/>
                </a:solidFill>
                <a:ln w="9525">
                  <a:solidFill>
                    <a:srgbClr val="8C8C8C"/>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44" name="Freeform 1871"/>
                <p:cNvSpPr>
                  <a:spLocks/>
                </p:cNvSpPr>
                <p:nvPr/>
              </p:nvSpPr>
              <p:spPr bwMode="auto">
                <a:xfrm>
                  <a:off x="2049" y="1051"/>
                  <a:ext cx="18" cy="129"/>
                </a:xfrm>
                <a:custGeom>
                  <a:avLst/>
                  <a:gdLst>
                    <a:gd name="T0" fmla="*/ 18 w 18"/>
                    <a:gd name="T1" fmla="*/ 0 h 129"/>
                    <a:gd name="T2" fmla="*/ 0 w 18"/>
                    <a:gd name="T3" fmla="*/ 0 h 129"/>
                    <a:gd name="T4" fmla="*/ 0 w 18"/>
                    <a:gd name="T5" fmla="*/ 129 h 129"/>
                    <a:gd name="T6" fmla="*/ 18 w 18"/>
                    <a:gd name="T7" fmla="*/ 129 h 129"/>
                    <a:gd name="T8" fmla="*/ 18 w 18"/>
                    <a:gd name="T9" fmla="*/ 118 h 129"/>
                    <a:gd name="T10" fmla="*/ 6 w 18"/>
                    <a:gd name="T11" fmla="*/ 118 h 129"/>
                    <a:gd name="T12" fmla="*/ 6 w 18"/>
                    <a:gd name="T13" fmla="*/ 6 h 129"/>
                    <a:gd name="T14" fmla="*/ 18 w 18"/>
                    <a:gd name="T15" fmla="*/ 6 h 129"/>
                    <a:gd name="T16" fmla="*/ 18 w 18"/>
                    <a:gd name="T17" fmla="*/ 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29"/>
                    <a:gd name="T29" fmla="*/ 18 w 18"/>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29">
                      <a:moveTo>
                        <a:pt x="18" y="0"/>
                      </a:moveTo>
                      <a:lnTo>
                        <a:pt x="0" y="0"/>
                      </a:lnTo>
                      <a:lnTo>
                        <a:pt x="0" y="129"/>
                      </a:lnTo>
                      <a:lnTo>
                        <a:pt x="18" y="129"/>
                      </a:lnTo>
                      <a:lnTo>
                        <a:pt x="18" y="118"/>
                      </a:lnTo>
                      <a:lnTo>
                        <a:pt x="6" y="118"/>
                      </a:lnTo>
                      <a:lnTo>
                        <a:pt x="6" y="6"/>
                      </a:lnTo>
                      <a:lnTo>
                        <a:pt x="18" y="6"/>
                      </a:lnTo>
                      <a:lnTo>
                        <a:pt x="18" y="0"/>
                      </a:lnTo>
                      <a:close/>
                    </a:path>
                  </a:pathLst>
                </a:custGeom>
                <a:solidFill>
                  <a:srgbClr val="8C8C8C"/>
                </a:solidFill>
                <a:ln w="9525">
                  <a:solidFill>
                    <a:srgbClr val="8C8C8C"/>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45" name="Freeform 1872"/>
                <p:cNvSpPr>
                  <a:spLocks/>
                </p:cNvSpPr>
                <p:nvPr/>
              </p:nvSpPr>
              <p:spPr bwMode="auto">
                <a:xfrm>
                  <a:off x="2049" y="1051"/>
                  <a:ext cx="18" cy="135"/>
                </a:xfrm>
                <a:custGeom>
                  <a:avLst/>
                  <a:gdLst>
                    <a:gd name="T0" fmla="*/ 18 w 18"/>
                    <a:gd name="T1" fmla="*/ 0 h 135"/>
                    <a:gd name="T2" fmla="*/ 0 w 18"/>
                    <a:gd name="T3" fmla="*/ 0 h 135"/>
                    <a:gd name="T4" fmla="*/ 0 w 18"/>
                    <a:gd name="T5" fmla="*/ 135 h 135"/>
                    <a:gd name="T6" fmla="*/ 18 w 18"/>
                    <a:gd name="T7" fmla="*/ 135 h 135"/>
                    <a:gd name="T8" fmla="*/ 18 w 18"/>
                    <a:gd name="T9" fmla="*/ 123 h 135"/>
                    <a:gd name="T10" fmla="*/ 6 w 18"/>
                    <a:gd name="T11" fmla="*/ 123 h 135"/>
                    <a:gd name="T12" fmla="*/ 6 w 18"/>
                    <a:gd name="T13" fmla="*/ 6 h 135"/>
                    <a:gd name="T14" fmla="*/ 18 w 18"/>
                    <a:gd name="T15" fmla="*/ 6 h 135"/>
                    <a:gd name="T16" fmla="*/ 18 w 18"/>
                    <a:gd name="T17" fmla="*/ 0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35"/>
                    <a:gd name="T29" fmla="*/ 18 w 18"/>
                    <a:gd name="T30" fmla="*/ 135 h 1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35">
                      <a:moveTo>
                        <a:pt x="18" y="0"/>
                      </a:moveTo>
                      <a:lnTo>
                        <a:pt x="0" y="0"/>
                      </a:lnTo>
                      <a:lnTo>
                        <a:pt x="0" y="135"/>
                      </a:lnTo>
                      <a:lnTo>
                        <a:pt x="18" y="135"/>
                      </a:lnTo>
                      <a:lnTo>
                        <a:pt x="18" y="123"/>
                      </a:lnTo>
                      <a:lnTo>
                        <a:pt x="6" y="123"/>
                      </a:lnTo>
                      <a:lnTo>
                        <a:pt x="6" y="6"/>
                      </a:lnTo>
                      <a:lnTo>
                        <a:pt x="18" y="6"/>
                      </a:lnTo>
                      <a:lnTo>
                        <a:pt x="18" y="0"/>
                      </a:lnTo>
                      <a:close/>
                    </a:path>
                  </a:pathLst>
                </a:custGeom>
                <a:noFill/>
                <a:ln w="9525">
                  <a:solidFill>
                    <a:srgbClr val="8C8C8C"/>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46" name="Line 1873"/>
                <p:cNvSpPr>
                  <a:spLocks noChangeShapeType="1"/>
                </p:cNvSpPr>
                <p:nvPr/>
              </p:nvSpPr>
              <p:spPr bwMode="auto">
                <a:xfrm>
                  <a:off x="2055" y="1051"/>
                  <a:ext cx="1" cy="13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47" name="Line 1874"/>
                <p:cNvSpPr>
                  <a:spLocks noChangeShapeType="1"/>
                </p:cNvSpPr>
                <p:nvPr/>
              </p:nvSpPr>
              <p:spPr bwMode="auto">
                <a:xfrm>
                  <a:off x="2055" y="1051"/>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48" name="Line 1875"/>
                <p:cNvSpPr>
                  <a:spLocks noChangeShapeType="1"/>
                </p:cNvSpPr>
                <p:nvPr/>
              </p:nvSpPr>
              <p:spPr bwMode="auto">
                <a:xfrm>
                  <a:off x="2055" y="1186"/>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49" name="Line 1876"/>
                <p:cNvSpPr>
                  <a:spLocks noChangeShapeType="1"/>
                </p:cNvSpPr>
                <p:nvPr/>
              </p:nvSpPr>
              <p:spPr bwMode="auto">
                <a:xfrm>
                  <a:off x="2073" y="1051"/>
                  <a:ext cx="1" cy="13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50" name="Line 1877"/>
                <p:cNvSpPr>
                  <a:spLocks noChangeShapeType="1"/>
                </p:cNvSpPr>
                <p:nvPr/>
              </p:nvSpPr>
              <p:spPr bwMode="auto">
                <a:xfrm>
                  <a:off x="2061" y="1057"/>
                  <a:ext cx="1" cy="11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51" name="Line 1878"/>
                <p:cNvSpPr>
                  <a:spLocks noChangeShapeType="1"/>
                </p:cNvSpPr>
                <p:nvPr/>
              </p:nvSpPr>
              <p:spPr bwMode="auto">
                <a:xfrm>
                  <a:off x="2067" y="1057"/>
                  <a:ext cx="1" cy="11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52" name="Line 1879"/>
                <p:cNvSpPr>
                  <a:spLocks noChangeShapeType="1"/>
                </p:cNvSpPr>
                <p:nvPr/>
              </p:nvSpPr>
              <p:spPr bwMode="auto">
                <a:xfrm>
                  <a:off x="2061" y="1057"/>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53" name="Line 1880"/>
                <p:cNvSpPr>
                  <a:spLocks noChangeShapeType="1"/>
                </p:cNvSpPr>
                <p:nvPr/>
              </p:nvSpPr>
              <p:spPr bwMode="auto">
                <a:xfrm>
                  <a:off x="2061" y="1174"/>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192" name="Rectangle 1881"/>
              <p:cNvSpPr>
                <a:spLocks noChangeArrowheads="1"/>
              </p:cNvSpPr>
              <p:nvPr/>
            </p:nvSpPr>
            <p:spPr bwMode="auto">
              <a:xfrm>
                <a:off x="-3234" y="1196"/>
                <a:ext cx="12" cy="94"/>
              </a:xfrm>
              <a:prstGeom prst="rect">
                <a:avLst/>
              </a:prstGeom>
              <a:solidFill>
                <a:srgbClr val="FF4C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93" name="Rectangle 1882"/>
              <p:cNvSpPr>
                <a:spLocks noChangeArrowheads="1"/>
              </p:cNvSpPr>
              <p:nvPr/>
            </p:nvSpPr>
            <p:spPr bwMode="auto">
              <a:xfrm>
                <a:off x="-3069" y="1196"/>
                <a:ext cx="11" cy="94"/>
              </a:xfrm>
              <a:prstGeom prst="rect">
                <a:avLst/>
              </a:prstGeom>
              <a:solidFill>
                <a:srgbClr val="FF4C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194" name="Group 1883"/>
              <p:cNvGrpSpPr>
                <a:grpSpLocks/>
              </p:cNvGrpSpPr>
              <p:nvPr/>
            </p:nvGrpSpPr>
            <p:grpSpPr bwMode="auto">
              <a:xfrm>
                <a:off x="-3063" y="1208"/>
                <a:ext cx="17" cy="71"/>
                <a:chOff x="1964" y="1089"/>
                <a:chExt cx="17" cy="71"/>
              </a:xfrm>
            </p:grpSpPr>
            <p:sp>
              <p:nvSpPr>
                <p:cNvPr id="7940" name="Rectangle 1884"/>
                <p:cNvSpPr>
                  <a:spLocks noChangeArrowheads="1"/>
                </p:cNvSpPr>
                <p:nvPr/>
              </p:nvSpPr>
              <p:spPr bwMode="auto">
                <a:xfrm>
                  <a:off x="1964" y="1089"/>
                  <a:ext cx="17" cy="7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41" name="Line 1885"/>
                <p:cNvSpPr>
                  <a:spLocks noChangeShapeType="1"/>
                </p:cNvSpPr>
                <p:nvPr/>
              </p:nvSpPr>
              <p:spPr bwMode="auto">
                <a:xfrm>
                  <a:off x="1972" y="1092"/>
                  <a:ext cx="1" cy="6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42" name="Line 1886"/>
                <p:cNvSpPr>
                  <a:spLocks noChangeShapeType="1"/>
                </p:cNvSpPr>
                <p:nvPr/>
              </p:nvSpPr>
              <p:spPr bwMode="auto">
                <a:xfrm>
                  <a:off x="1967" y="1121"/>
                  <a:ext cx="11"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195" name="Freeform 1887"/>
              <p:cNvSpPr>
                <a:spLocks/>
              </p:cNvSpPr>
              <p:nvPr/>
            </p:nvSpPr>
            <p:spPr bwMode="auto">
              <a:xfrm>
                <a:off x="-3231" y="1205"/>
                <a:ext cx="159" cy="30"/>
              </a:xfrm>
              <a:custGeom>
                <a:avLst/>
                <a:gdLst>
                  <a:gd name="T0" fmla="*/ 0 w 159"/>
                  <a:gd name="T1" fmla="*/ 30 h 30"/>
                  <a:gd name="T2" fmla="*/ 12 w 159"/>
                  <a:gd name="T3" fmla="*/ 12 h 30"/>
                  <a:gd name="T4" fmla="*/ 12 w 159"/>
                  <a:gd name="T5" fmla="*/ 0 h 30"/>
                  <a:gd name="T6" fmla="*/ 153 w 159"/>
                  <a:gd name="T7" fmla="*/ 0 h 30"/>
                  <a:gd name="T8" fmla="*/ 153 w 159"/>
                  <a:gd name="T9" fmla="*/ 12 h 30"/>
                  <a:gd name="T10" fmla="*/ 159 w 159"/>
                  <a:gd name="T11" fmla="*/ 30 h 30"/>
                  <a:gd name="T12" fmla="*/ 0 w 159"/>
                  <a:gd name="T13" fmla="*/ 30 h 30"/>
                  <a:gd name="T14" fmla="*/ 0 60000 65536"/>
                  <a:gd name="T15" fmla="*/ 0 60000 65536"/>
                  <a:gd name="T16" fmla="*/ 0 60000 65536"/>
                  <a:gd name="T17" fmla="*/ 0 60000 65536"/>
                  <a:gd name="T18" fmla="*/ 0 60000 65536"/>
                  <a:gd name="T19" fmla="*/ 0 60000 65536"/>
                  <a:gd name="T20" fmla="*/ 0 60000 65536"/>
                  <a:gd name="T21" fmla="*/ 0 w 159"/>
                  <a:gd name="T22" fmla="*/ 0 h 30"/>
                  <a:gd name="T23" fmla="*/ 159 w 15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30">
                    <a:moveTo>
                      <a:pt x="0" y="30"/>
                    </a:moveTo>
                    <a:lnTo>
                      <a:pt x="12" y="12"/>
                    </a:lnTo>
                    <a:lnTo>
                      <a:pt x="12" y="0"/>
                    </a:lnTo>
                    <a:lnTo>
                      <a:pt x="153" y="0"/>
                    </a:lnTo>
                    <a:lnTo>
                      <a:pt x="153" y="12"/>
                    </a:lnTo>
                    <a:lnTo>
                      <a:pt x="159" y="30"/>
                    </a:lnTo>
                    <a:lnTo>
                      <a:pt x="0" y="30"/>
                    </a:lnTo>
                    <a:close/>
                  </a:path>
                </a:pathLst>
              </a:custGeom>
              <a:solidFill>
                <a:srgbClr val="CCCC00"/>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96" name="Freeform 1888"/>
              <p:cNvSpPr>
                <a:spLocks/>
              </p:cNvSpPr>
              <p:nvPr/>
            </p:nvSpPr>
            <p:spPr bwMode="auto">
              <a:xfrm>
                <a:off x="-3231" y="1205"/>
                <a:ext cx="165" cy="30"/>
              </a:xfrm>
              <a:custGeom>
                <a:avLst/>
                <a:gdLst>
                  <a:gd name="T0" fmla="*/ 0 w 165"/>
                  <a:gd name="T1" fmla="*/ 30 h 30"/>
                  <a:gd name="T2" fmla="*/ 12 w 165"/>
                  <a:gd name="T3" fmla="*/ 12 h 30"/>
                  <a:gd name="T4" fmla="*/ 12 w 165"/>
                  <a:gd name="T5" fmla="*/ 0 h 30"/>
                  <a:gd name="T6" fmla="*/ 159 w 165"/>
                  <a:gd name="T7" fmla="*/ 0 h 30"/>
                  <a:gd name="T8" fmla="*/ 159 w 165"/>
                  <a:gd name="T9" fmla="*/ 12 h 30"/>
                  <a:gd name="T10" fmla="*/ 165 w 165"/>
                  <a:gd name="T11" fmla="*/ 30 h 30"/>
                  <a:gd name="T12" fmla="*/ 0 w 165"/>
                  <a:gd name="T13" fmla="*/ 30 h 30"/>
                  <a:gd name="T14" fmla="*/ 0 60000 65536"/>
                  <a:gd name="T15" fmla="*/ 0 60000 65536"/>
                  <a:gd name="T16" fmla="*/ 0 60000 65536"/>
                  <a:gd name="T17" fmla="*/ 0 60000 65536"/>
                  <a:gd name="T18" fmla="*/ 0 60000 65536"/>
                  <a:gd name="T19" fmla="*/ 0 60000 65536"/>
                  <a:gd name="T20" fmla="*/ 0 60000 65536"/>
                  <a:gd name="T21" fmla="*/ 0 w 165"/>
                  <a:gd name="T22" fmla="*/ 0 h 30"/>
                  <a:gd name="T23" fmla="*/ 165 w 16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30">
                    <a:moveTo>
                      <a:pt x="0" y="30"/>
                    </a:moveTo>
                    <a:lnTo>
                      <a:pt x="12" y="12"/>
                    </a:lnTo>
                    <a:lnTo>
                      <a:pt x="12" y="0"/>
                    </a:lnTo>
                    <a:lnTo>
                      <a:pt x="159" y="0"/>
                    </a:lnTo>
                    <a:lnTo>
                      <a:pt x="159" y="12"/>
                    </a:lnTo>
                    <a:lnTo>
                      <a:pt x="165" y="30"/>
                    </a:lnTo>
                    <a:lnTo>
                      <a:pt x="0" y="30"/>
                    </a:lnTo>
                    <a:close/>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97" name="Freeform 1889"/>
              <p:cNvSpPr>
                <a:spLocks/>
              </p:cNvSpPr>
              <p:nvPr/>
            </p:nvSpPr>
            <p:spPr bwMode="auto">
              <a:xfrm>
                <a:off x="-3231" y="1246"/>
                <a:ext cx="159" cy="30"/>
              </a:xfrm>
              <a:custGeom>
                <a:avLst/>
                <a:gdLst>
                  <a:gd name="T0" fmla="*/ 0 w 159"/>
                  <a:gd name="T1" fmla="*/ 0 h 30"/>
                  <a:gd name="T2" fmla="*/ 12 w 159"/>
                  <a:gd name="T3" fmla="*/ 12 h 30"/>
                  <a:gd name="T4" fmla="*/ 12 w 159"/>
                  <a:gd name="T5" fmla="*/ 30 h 30"/>
                  <a:gd name="T6" fmla="*/ 153 w 159"/>
                  <a:gd name="T7" fmla="*/ 30 h 30"/>
                  <a:gd name="T8" fmla="*/ 153 w 159"/>
                  <a:gd name="T9" fmla="*/ 12 h 30"/>
                  <a:gd name="T10" fmla="*/ 159 w 159"/>
                  <a:gd name="T11" fmla="*/ 0 h 30"/>
                  <a:gd name="T12" fmla="*/ 0 w 159"/>
                  <a:gd name="T13" fmla="*/ 0 h 30"/>
                  <a:gd name="T14" fmla="*/ 0 60000 65536"/>
                  <a:gd name="T15" fmla="*/ 0 60000 65536"/>
                  <a:gd name="T16" fmla="*/ 0 60000 65536"/>
                  <a:gd name="T17" fmla="*/ 0 60000 65536"/>
                  <a:gd name="T18" fmla="*/ 0 60000 65536"/>
                  <a:gd name="T19" fmla="*/ 0 60000 65536"/>
                  <a:gd name="T20" fmla="*/ 0 60000 65536"/>
                  <a:gd name="T21" fmla="*/ 0 w 159"/>
                  <a:gd name="T22" fmla="*/ 0 h 30"/>
                  <a:gd name="T23" fmla="*/ 159 w 15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30">
                    <a:moveTo>
                      <a:pt x="0" y="0"/>
                    </a:moveTo>
                    <a:lnTo>
                      <a:pt x="12" y="12"/>
                    </a:lnTo>
                    <a:lnTo>
                      <a:pt x="12" y="30"/>
                    </a:lnTo>
                    <a:lnTo>
                      <a:pt x="153" y="30"/>
                    </a:lnTo>
                    <a:lnTo>
                      <a:pt x="153" y="12"/>
                    </a:lnTo>
                    <a:lnTo>
                      <a:pt x="159" y="0"/>
                    </a:lnTo>
                    <a:lnTo>
                      <a:pt x="0" y="0"/>
                    </a:lnTo>
                    <a:close/>
                  </a:path>
                </a:pathLst>
              </a:custGeom>
              <a:solidFill>
                <a:srgbClr val="CCCC00"/>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198" name="Freeform 1890"/>
              <p:cNvSpPr>
                <a:spLocks/>
              </p:cNvSpPr>
              <p:nvPr/>
            </p:nvSpPr>
            <p:spPr bwMode="auto">
              <a:xfrm>
                <a:off x="-3231" y="1246"/>
                <a:ext cx="165" cy="30"/>
              </a:xfrm>
              <a:custGeom>
                <a:avLst/>
                <a:gdLst>
                  <a:gd name="T0" fmla="*/ 0 w 165"/>
                  <a:gd name="T1" fmla="*/ 0 h 30"/>
                  <a:gd name="T2" fmla="*/ 12 w 165"/>
                  <a:gd name="T3" fmla="*/ 12 h 30"/>
                  <a:gd name="T4" fmla="*/ 12 w 165"/>
                  <a:gd name="T5" fmla="*/ 30 h 30"/>
                  <a:gd name="T6" fmla="*/ 159 w 165"/>
                  <a:gd name="T7" fmla="*/ 30 h 30"/>
                  <a:gd name="T8" fmla="*/ 159 w 165"/>
                  <a:gd name="T9" fmla="*/ 12 h 30"/>
                  <a:gd name="T10" fmla="*/ 165 w 165"/>
                  <a:gd name="T11" fmla="*/ 0 h 30"/>
                  <a:gd name="T12" fmla="*/ 0 w 165"/>
                  <a:gd name="T13" fmla="*/ 0 h 30"/>
                  <a:gd name="T14" fmla="*/ 0 60000 65536"/>
                  <a:gd name="T15" fmla="*/ 0 60000 65536"/>
                  <a:gd name="T16" fmla="*/ 0 60000 65536"/>
                  <a:gd name="T17" fmla="*/ 0 60000 65536"/>
                  <a:gd name="T18" fmla="*/ 0 60000 65536"/>
                  <a:gd name="T19" fmla="*/ 0 60000 65536"/>
                  <a:gd name="T20" fmla="*/ 0 60000 65536"/>
                  <a:gd name="T21" fmla="*/ 0 w 165"/>
                  <a:gd name="T22" fmla="*/ 0 h 30"/>
                  <a:gd name="T23" fmla="*/ 165 w 16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30">
                    <a:moveTo>
                      <a:pt x="0" y="0"/>
                    </a:moveTo>
                    <a:lnTo>
                      <a:pt x="12" y="12"/>
                    </a:lnTo>
                    <a:lnTo>
                      <a:pt x="12" y="30"/>
                    </a:lnTo>
                    <a:lnTo>
                      <a:pt x="159" y="30"/>
                    </a:lnTo>
                    <a:lnTo>
                      <a:pt x="159" y="12"/>
                    </a:lnTo>
                    <a:lnTo>
                      <a:pt x="165" y="0"/>
                    </a:lnTo>
                    <a:lnTo>
                      <a:pt x="0" y="0"/>
                    </a:lnTo>
                    <a:close/>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199" name="Group 1891"/>
              <p:cNvGrpSpPr>
                <a:grpSpLocks/>
              </p:cNvGrpSpPr>
              <p:nvPr/>
            </p:nvGrpSpPr>
            <p:grpSpPr bwMode="auto">
              <a:xfrm>
                <a:off x="-3264" y="1193"/>
                <a:ext cx="30" cy="44"/>
                <a:chOff x="1763" y="1074"/>
                <a:chExt cx="30" cy="44"/>
              </a:xfrm>
            </p:grpSpPr>
            <p:sp>
              <p:nvSpPr>
                <p:cNvPr id="7933" name="Rectangle 1892"/>
                <p:cNvSpPr>
                  <a:spLocks noChangeArrowheads="1"/>
                </p:cNvSpPr>
                <p:nvPr/>
              </p:nvSpPr>
              <p:spPr bwMode="auto">
                <a:xfrm>
                  <a:off x="1763" y="1077"/>
                  <a:ext cx="30" cy="4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34" name="Line 1893"/>
                <p:cNvSpPr>
                  <a:spLocks noChangeShapeType="1"/>
                </p:cNvSpPr>
                <p:nvPr/>
              </p:nvSpPr>
              <p:spPr bwMode="auto">
                <a:xfrm>
                  <a:off x="1772" y="1074"/>
                  <a:ext cx="1" cy="4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35" name="Line 1894"/>
                <p:cNvSpPr>
                  <a:spLocks noChangeShapeType="1"/>
                </p:cNvSpPr>
                <p:nvPr/>
              </p:nvSpPr>
              <p:spPr bwMode="auto">
                <a:xfrm>
                  <a:off x="1778" y="1074"/>
                  <a:ext cx="1" cy="4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36" name="Line 1895"/>
                <p:cNvSpPr>
                  <a:spLocks noChangeShapeType="1"/>
                </p:cNvSpPr>
                <p:nvPr/>
              </p:nvSpPr>
              <p:spPr bwMode="auto">
                <a:xfrm>
                  <a:off x="1772" y="108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37" name="Line 1896"/>
                <p:cNvSpPr>
                  <a:spLocks noChangeShapeType="1"/>
                </p:cNvSpPr>
                <p:nvPr/>
              </p:nvSpPr>
              <p:spPr bwMode="auto">
                <a:xfrm>
                  <a:off x="1772" y="108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38" name="Line 1897"/>
                <p:cNvSpPr>
                  <a:spLocks noChangeShapeType="1"/>
                </p:cNvSpPr>
                <p:nvPr/>
              </p:nvSpPr>
              <p:spPr bwMode="auto">
                <a:xfrm>
                  <a:off x="1772" y="1086"/>
                  <a:ext cx="6" cy="30"/>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39" name="Line 1898"/>
                <p:cNvSpPr>
                  <a:spLocks noChangeShapeType="1"/>
                </p:cNvSpPr>
                <p:nvPr/>
              </p:nvSpPr>
              <p:spPr bwMode="auto">
                <a:xfrm flipV="1">
                  <a:off x="1772" y="1086"/>
                  <a:ext cx="6" cy="30"/>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200" name="Group 1899"/>
              <p:cNvGrpSpPr>
                <a:grpSpLocks/>
              </p:cNvGrpSpPr>
              <p:nvPr/>
            </p:nvGrpSpPr>
            <p:grpSpPr bwMode="auto">
              <a:xfrm>
                <a:off x="-3264" y="1246"/>
                <a:ext cx="30" cy="44"/>
                <a:chOff x="1763" y="1127"/>
                <a:chExt cx="30" cy="44"/>
              </a:xfrm>
            </p:grpSpPr>
            <p:sp>
              <p:nvSpPr>
                <p:cNvPr id="7926" name="Rectangle 1900"/>
                <p:cNvSpPr>
                  <a:spLocks noChangeArrowheads="1"/>
                </p:cNvSpPr>
                <p:nvPr/>
              </p:nvSpPr>
              <p:spPr bwMode="auto">
                <a:xfrm>
                  <a:off x="1763" y="1130"/>
                  <a:ext cx="30" cy="4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27" name="Line 1901"/>
                <p:cNvSpPr>
                  <a:spLocks noChangeShapeType="1"/>
                </p:cNvSpPr>
                <p:nvPr/>
              </p:nvSpPr>
              <p:spPr bwMode="auto">
                <a:xfrm flipV="1">
                  <a:off x="1772" y="1127"/>
                  <a:ext cx="1" cy="4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28" name="Line 1902"/>
                <p:cNvSpPr>
                  <a:spLocks noChangeShapeType="1"/>
                </p:cNvSpPr>
                <p:nvPr/>
              </p:nvSpPr>
              <p:spPr bwMode="auto">
                <a:xfrm flipV="1">
                  <a:off x="1778" y="1127"/>
                  <a:ext cx="1" cy="4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29" name="Line 1903"/>
                <p:cNvSpPr>
                  <a:spLocks noChangeShapeType="1"/>
                </p:cNvSpPr>
                <p:nvPr/>
              </p:nvSpPr>
              <p:spPr bwMode="auto">
                <a:xfrm>
                  <a:off x="1772" y="1169"/>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30" name="Line 1904"/>
                <p:cNvSpPr>
                  <a:spLocks noChangeShapeType="1"/>
                </p:cNvSpPr>
                <p:nvPr/>
              </p:nvSpPr>
              <p:spPr bwMode="auto">
                <a:xfrm>
                  <a:off x="1772" y="1163"/>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31" name="Line 1905"/>
                <p:cNvSpPr>
                  <a:spLocks noChangeShapeType="1"/>
                </p:cNvSpPr>
                <p:nvPr/>
              </p:nvSpPr>
              <p:spPr bwMode="auto">
                <a:xfrm flipV="1">
                  <a:off x="1772" y="1127"/>
                  <a:ext cx="6" cy="3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32" name="Line 1906"/>
                <p:cNvSpPr>
                  <a:spLocks noChangeShapeType="1"/>
                </p:cNvSpPr>
                <p:nvPr/>
              </p:nvSpPr>
              <p:spPr bwMode="auto">
                <a:xfrm>
                  <a:off x="1772" y="1127"/>
                  <a:ext cx="6" cy="3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201" name="Rectangle 1907"/>
              <p:cNvSpPr>
                <a:spLocks noChangeArrowheads="1"/>
              </p:cNvSpPr>
              <p:nvPr/>
            </p:nvSpPr>
            <p:spPr bwMode="auto">
              <a:xfrm>
                <a:off x="-3275" y="1238"/>
                <a:ext cx="47" cy="17"/>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02" name="Rectangle 1908"/>
              <p:cNvSpPr>
                <a:spLocks noChangeArrowheads="1"/>
              </p:cNvSpPr>
              <p:nvPr/>
            </p:nvSpPr>
            <p:spPr bwMode="auto">
              <a:xfrm>
                <a:off x="-3269" y="1238"/>
                <a:ext cx="35" cy="23"/>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03" name="Rectangle 1909"/>
              <p:cNvSpPr>
                <a:spLocks noChangeArrowheads="1"/>
              </p:cNvSpPr>
              <p:nvPr/>
            </p:nvSpPr>
            <p:spPr bwMode="auto">
              <a:xfrm>
                <a:off x="-3040" y="1226"/>
                <a:ext cx="12" cy="35"/>
              </a:xfrm>
              <a:prstGeom prst="rect">
                <a:avLst/>
              </a:prstGeom>
              <a:solidFill>
                <a:srgbClr val="8C8C8C"/>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04" name="Line 1910"/>
              <p:cNvSpPr>
                <a:spLocks noChangeShapeType="1"/>
              </p:cNvSpPr>
              <p:nvPr/>
            </p:nvSpPr>
            <p:spPr bwMode="auto">
              <a:xfrm>
                <a:off x="-3043" y="1217"/>
                <a:ext cx="1" cy="53"/>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205" name="Group 1911"/>
              <p:cNvGrpSpPr>
                <a:grpSpLocks/>
              </p:cNvGrpSpPr>
              <p:nvPr/>
            </p:nvGrpSpPr>
            <p:grpSpPr bwMode="auto">
              <a:xfrm>
                <a:off x="-3031" y="1196"/>
                <a:ext cx="26" cy="41"/>
                <a:chOff x="1996" y="1077"/>
                <a:chExt cx="26" cy="41"/>
              </a:xfrm>
            </p:grpSpPr>
            <p:sp>
              <p:nvSpPr>
                <p:cNvPr id="7921" name="Rectangle 1912"/>
                <p:cNvSpPr>
                  <a:spLocks noChangeArrowheads="1"/>
                </p:cNvSpPr>
                <p:nvPr/>
              </p:nvSpPr>
              <p:spPr bwMode="auto">
                <a:xfrm>
                  <a:off x="1999" y="1077"/>
                  <a:ext cx="23" cy="4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22" name="Line 1913"/>
                <p:cNvSpPr>
                  <a:spLocks noChangeShapeType="1"/>
                </p:cNvSpPr>
                <p:nvPr/>
              </p:nvSpPr>
              <p:spPr bwMode="auto">
                <a:xfrm>
                  <a:off x="1996" y="108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23" name="Line 1914"/>
                <p:cNvSpPr>
                  <a:spLocks noChangeShapeType="1"/>
                </p:cNvSpPr>
                <p:nvPr/>
              </p:nvSpPr>
              <p:spPr bwMode="auto">
                <a:xfrm>
                  <a:off x="1996" y="1086"/>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24" name="Line 1915"/>
                <p:cNvSpPr>
                  <a:spLocks noChangeShapeType="1"/>
                </p:cNvSpPr>
                <p:nvPr/>
              </p:nvSpPr>
              <p:spPr bwMode="auto">
                <a:xfrm>
                  <a:off x="1996" y="1086"/>
                  <a:ext cx="12" cy="30"/>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25" name="Line 1916"/>
                <p:cNvSpPr>
                  <a:spLocks noChangeShapeType="1"/>
                </p:cNvSpPr>
                <p:nvPr/>
              </p:nvSpPr>
              <p:spPr bwMode="auto">
                <a:xfrm flipV="1">
                  <a:off x="1996" y="1086"/>
                  <a:ext cx="12" cy="30"/>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206" name="Group 1917"/>
              <p:cNvGrpSpPr>
                <a:grpSpLocks/>
              </p:cNvGrpSpPr>
              <p:nvPr/>
            </p:nvGrpSpPr>
            <p:grpSpPr bwMode="auto">
              <a:xfrm>
                <a:off x="-3031" y="1246"/>
                <a:ext cx="26" cy="44"/>
                <a:chOff x="1996" y="1127"/>
                <a:chExt cx="26" cy="44"/>
              </a:xfrm>
            </p:grpSpPr>
            <p:sp>
              <p:nvSpPr>
                <p:cNvPr id="7916" name="Rectangle 1918"/>
                <p:cNvSpPr>
                  <a:spLocks noChangeArrowheads="1"/>
                </p:cNvSpPr>
                <p:nvPr/>
              </p:nvSpPr>
              <p:spPr bwMode="auto">
                <a:xfrm>
                  <a:off x="1999" y="1130"/>
                  <a:ext cx="23" cy="4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17" name="Line 1919"/>
                <p:cNvSpPr>
                  <a:spLocks noChangeShapeType="1"/>
                </p:cNvSpPr>
                <p:nvPr/>
              </p:nvSpPr>
              <p:spPr bwMode="auto">
                <a:xfrm>
                  <a:off x="1996" y="1169"/>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18" name="Line 1920"/>
                <p:cNvSpPr>
                  <a:spLocks noChangeShapeType="1"/>
                </p:cNvSpPr>
                <p:nvPr/>
              </p:nvSpPr>
              <p:spPr bwMode="auto">
                <a:xfrm>
                  <a:off x="1996" y="1163"/>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19" name="Line 1921"/>
                <p:cNvSpPr>
                  <a:spLocks noChangeShapeType="1"/>
                </p:cNvSpPr>
                <p:nvPr/>
              </p:nvSpPr>
              <p:spPr bwMode="auto">
                <a:xfrm flipV="1">
                  <a:off x="1996" y="1127"/>
                  <a:ext cx="12" cy="30"/>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20" name="Line 1922"/>
                <p:cNvSpPr>
                  <a:spLocks noChangeShapeType="1"/>
                </p:cNvSpPr>
                <p:nvPr/>
              </p:nvSpPr>
              <p:spPr bwMode="auto">
                <a:xfrm>
                  <a:off x="1996" y="1127"/>
                  <a:ext cx="12" cy="3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207" name="Freeform 1923"/>
              <p:cNvSpPr>
                <a:spLocks/>
              </p:cNvSpPr>
              <p:nvPr/>
            </p:nvSpPr>
            <p:spPr bwMode="auto">
              <a:xfrm>
                <a:off x="-3331" y="1240"/>
                <a:ext cx="53" cy="53"/>
              </a:xfrm>
              <a:custGeom>
                <a:avLst/>
                <a:gdLst>
                  <a:gd name="T0" fmla="*/ 17 w 53"/>
                  <a:gd name="T1" fmla="*/ 0 h 53"/>
                  <a:gd name="T2" fmla="*/ 17 w 53"/>
                  <a:gd name="T3" fmla="*/ 0 h 53"/>
                  <a:gd name="T4" fmla="*/ 17 w 53"/>
                  <a:gd name="T5" fmla="*/ 0 h 53"/>
                  <a:gd name="T6" fmla="*/ 17 w 53"/>
                  <a:gd name="T7" fmla="*/ 0 h 53"/>
                  <a:gd name="T8" fmla="*/ 17 w 53"/>
                  <a:gd name="T9" fmla="*/ 0 h 53"/>
                  <a:gd name="T10" fmla="*/ 17 w 53"/>
                  <a:gd name="T11" fmla="*/ 0 h 53"/>
                  <a:gd name="T12" fmla="*/ 17 w 53"/>
                  <a:gd name="T13" fmla="*/ 0 h 53"/>
                  <a:gd name="T14" fmla="*/ 17 w 53"/>
                  <a:gd name="T15" fmla="*/ 0 h 53"/>
                  <a:gd name="T16" fmla="*/ 17 w 53"/>
                  <a:gd name="T17" fmla="*/ 0 h 53"/>
                  <a:gd name="T18" fmla="*/ 17 w 53"/>
                  <a:gd name="T19" fmla="*/ 0 h 53"/>
                  <a:gd name="T20" fmla="*/ 17 w 53"/>
                  <a:gd name="T21" fmla="*/ 0 h 53"/>
                  <a:gd name="T22" fmla="*/ 53 w 53"/>
                  <a:gd name="T23" fmla="*/ 36 h 53"/>
                  <a:gd name="T24" fmla="*/ 53 w 53"/>
                  <a:gd name="T25" fmla="*/ 36 h 53"/>
                  <a:gd name="T26" fmla="*/ 53 w 53"/>
                  <a:gd name="T27" fmla="*/ 36 h 53"/>
                  <a:gd name="T28" fmla="*/ 53 w 53"/>
                  <a:gd name="T29" fmla="*/ 36 h 53"/>
                  <a:gd name="T30" fmla="*/ 53 w 53"/>
                  <a:gd name="T31" fmla="*/ 36 h 53"/>
                  <a:gd name="T32" fmla="*/ 53 w 53"/>
                  <a:gd name="T33" fmla="*/ 36 h 53"/>
                  <a:gd name="T34" fmla="*/ 53 w 53"/>
                  <a:gd name="T35" fmla="*/ 36 h 53"/>
                  <a:gd name="T36" fmla="*/ 53 w 53"/>
                  <a:gd name="T37" fmla="*/ 36 h 53"/>
                  <a:gd name="T38" fmla="*/ 53 w 53"/>
                  <a:gd name="T39" fmla="*/ 36 h 53"/>
                  <a:gd name="T40" fmla="*/ 53 w 53"/>
                  <a:gd name="T41" fmla="*/ 36 h 53"/>
                  <a:gd name="T42" fmla="*/ 53 w 53"/>
                  <a:gd name="T43" fmla="*/ 36 h 53"/>
                  <a:gd name="T44" fmla="*/ 35 w 53"/>
                  <a:gd name="T45" fmla="*/ 53 h 53"/>
                  <a:gd name="T46" fmla="*/ 35 w 53"/>
                  <a:gd name="T47" fmla="*/ 53 h 53"/>
                  <a:gd name="T48" fmla="*/ 35 w 53"/>
                  <a:gd name="T49" fmla="*/ 53 h 53"/>
                  <a:gd name="T50" fmla="*/ 35 w 53"/>
                  <a:gd name="T51" fmla="*/ 53 h 53"/>
                  <a:gd name="T52" fmla="*/ 35 w 53"/>
                  <a:gd name="T53" fmla="*/ 53 h 53"/>
                  <a:gd name="T54" fmla="*/ 35 w 53"/>
                  <a:gd name="T55" fmla="*/ 53 h 53"/>
                  <a:gd name="T56" fmla="*/ 35 w 53"/>
                  <a:gd name="T57" fmla="*/ 53 h 53"/>
                  <a:gd name="T58" fmla="*/ 35 w 53"/>
                  <a:gd name="T59" fmla="*/ 53 h 53"/>
                  <a:gd name="T60" fmla="*/ 35 w 53"/>
                  <a:gd name="T61" fmla="*/ 53 h 53"/>
                  <a:gd name="T62" fmla="*/ 35 w 53"/>
                  <a:gd name="T63" fmla="*/ 53 h 53"/>
                  <a:gd name="T64" fmla="*/ 35 w 53"/>
                  <a:gd name="T65" fmla="*/ 53 h 53"/>
                  <a:gd name="T66" fmla="*/ 0 w 53"/>
                  <a:gd name="T67" fmla="*/ 18 h 53"/>
                  <a:gd name="T68" fmla="*/ 0 w 53"/>
                  <a:gd name="T69" fmla="*/ 18 h 53"/>
                  <a:gd name="T70" fmla="*/ 0 w 53"/>
                  <a:gd name="T71" fmla="*/ 18 h 53"/>
                  <a:gd name="T72" fmla="*/ 0 w 53"/>
                  <a:gd name="T73" fmla="*/ 18 h 53"/>
                  <a:gd name="T74" fmla="*/ 0 w 53"/>
                  <a:gd name="T75" fmla="*/ 18 h 53"/>
                  <a:gd name="T76" fmla="*/ 0 w 53"/>
                  <a:gd name="T77" fmla="*/ 18 h 53"/>
                  <a:gd name="T78" fmla="*/ 0 w 53"/>
                  <a:gd name="T79" fmla="*/ 18 h 53"/>
                  <a:gd name="T80" fmla="*/ 0 w 53"/>
                  <a:gd name="T81" fmla="*/ 18 h 53"/>
                  <a:gd name="T82" fmla="*/ 0 w 53"/>
                  <a:gd name="T83" fmla="*/ 18 h 53"/>
                  <a:gd name="T84" fmla="*/ 0 w 53"/>
                  <a:gd name="T85" fmla="*/ 18 h 53"/>
                  <a:gd name="T86" fmla="*/ 0 w 53"/>
                  <a:gd name="T87" fmla="*/ 18 h 53"/>
                  <a:gd name="T88" fmla="*/ 17 w 53"/>
                  <a:gd name="T89" fmla="*/ 0 h 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3"/>
                  <a:gd name="T136" fmla="*/ 0 h 53"/>
                  <a:gd name="T137" fmla="*/ 53 w 53"/>
                  <a:gd name="T138" fmla="*/ 53 h 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3" h="53">
                    <a:moveTo>
                      <a:pt x="17" y="0"/>
                    </a:moveTo>
                    <a:lnTo>
                      <a:pt x="17" y="0"/>
                    </a:lnTo>
                    <a:lnTo>
                      <a:pt x="53" y="36"/>
                    </a:lnTo>
                    <a:lnTo>
                      <a:pt x="35" y="53"/>
                    </a:lnTo>
                    <a:lnTo>
                      <a:pt x="0" y="18"/>
                    </a:lnTo>
                    <a:lnTo>
                      <a:pt x="17" y="0"/>
                    </a:lnTo>
                    <a:close/>
                  </a:path>
                </a:pathLst>
              </a:custGeom>
              <a:solidFill>
                <a:srgbClr val="0066CC"/>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08" name="Freeform 1924"/>
              <p:cNvSpPr>
                <a:spLocks/>
              </p:cNvSpPr>
              <p:nvPr/>
            </p:nvSpPr>
            <p:spPr bwMode="auto">
              <a:xfrm>
                <a:off x="-3343" y="1258"/>
                <a:ext cx="53" cy="47"/>
              </a:xfrm>
              <a:custGeom>
                <a:avLst/>
                <a:gdLst>
                  <a:gd name="T0" fmla="*/ 6 w 53"/>
                  <a:gd name="T1" fmla="*/ 0 h 47"/>
                  <a:gd name="T2" fmla="*/ 6 w 53"/>
                  <a:gd name="T3" fmla="*/ 0 h 47"/>
                  <a:gd name="T4" fmla="*/ 6 w 53"/>
                  <a:gd name="T5" fmla="*/ 0 h 47"/>
                  <a:gd name="T6" fmla="*/ 6 w 53"/>
                  <a:gd name="T7" fmla="*/ 0 h 47"/>
                  <a:gd name="T8" fmla="*/ 6 w 53"/>
                  <a:gd name="T9" fmla="*/ 0 h 47"/>
                  <a:gd name="T10" fmla="*/ 6 w 53"/>
                  <a:gd name="T11" fmla="*/ 0 h 47"/>
                  <a:gd name="T12" fmla="*/ 6 w 53"/>
                  <a:gd name="T13" fmla="*/ 0 h 47"/>
                  <a:gd name="T14" fmla="*/ 6 w 53"/>
                  <a:gd name="T15" fmla="*/ 0 h 47"/>
                  <a:gd name="T16" fmla="*/ 6 w 53"/>
                  <a:gd name="T17" fmla="*/ 0 h 47"/>
                  <a:gd name="T18" fmla="*/ 6 w 53"/>
                  <a:gd name="T19" fmla="*/ 0 h 47"/>
                  <a:gd name="T20" fmla="*/ 6 w 53"/>
                  <a:gd name="T21" fmla="*/ 0 h 47"/>
                  <a:gd name="T22" fmla="*/ 53 w 53"/>
                  <a:gd name="T23" fmla="*/ 41 h 47"/>
                  <a:gd name="T24" fmla="*/ 53 w 53"/>
                  <a:gd name="T25" fmla="*/ 41 h 47"/>
                  <a:gd name="T26" fmla="*/ 53 w 53"/>
                  <a:gd name="T27" fmla="*/ 41 h 47"/>
                  <a:gd name="T28" fmla="*/ 53 w 53"/>
                  <a:gd name="T29" fmla="*/ 41 h 47"/>
                  <a:gd name="T30" fmla="*/ 53 w 53"/>
                  <a:gd name="T31" fmla="*/ 41 h 47"/>
                  <a:gd name="T32" fmla="*/ 53 w 53"/>
                  <a:gd name="T33" fmla="*/ 41 h 47"/>
                  <a:gd name="T34" fmla="*/ 53 w 53"/>
                  <a:gd name="T35" fmla="*/ 41 h 47"/>
                  <a:gd name="T36" fmla="*/ 53 w 53"/>
                  <a:gd name="T37" fmla="*/ 41 h 47"/>
                  <a:gd name="T38" fmla="*/ 53 w 53"/>
                  <a:gd name="T39" fmla="*/ 41 h 47"/>
                  <a:gd name="T40" fmla="*/ 53 w 53"/>
                  <a:gd name="T41" fmla="*/ 41 h 47"/>
                  <a:gd name="T42" fmla="*/ 53 w 53"/>
                  <a:gd name="T43" fmla="*/ 41 h 47"/>
                  <a:gd name="T44" fmla="*/ 41 w 53"/>
                  <a:gd name="T45" fmla="*/ 47 h 47"/>
                  <a:gd name="T46" fmla="*/ 41 w 53"/>
                  <a:gd name="T47" fmla="*/ 47 h 47"/>
                  <a:gd name="T48" fmla="*/ 41 w 53"/>
                  <a:gd name="T49" fmla="*/ 47 h 47"/>
                  <a:gd name="T50" fmla="*/ 41 w 53"/>
                  <a:gd name="T51" fmla="*/ 47 h 47"/>
                  <a:gd name="T52" fmla="*/ 41 w 53"/>
                  <a:gd name="T53" fmla="*/ 47 h 47"/>
                  <a:gd name="T54" fmla="*/ 41 w 53"/>
                  <a:gd name="T55" fmla="*/ 47 h 47"/>
                  <a:gd name="T56" fmla="*/ 41 w 53"/>
                  <a:gd name="T57" fmla="*/ 47 h 47"/>
                  <a:gd name="T58" fmla="*/ 41 w 53"/>
                  <a:gd name="T59" fmla="*/ 47 h 47"/>
                  <a:gd name="T60" fmla="*/ 41 w 53"/>
                  <a:gd name="T61" fmla="*/ 47 h 47"/>
                  <a:gd name="T62" fmla="*/ 41 w 53"/>
                  <a:gd name="T63" fmla="*/ 47 h 47"/>
                  <a:gd name="T64" fmla="*/ 41 w 53"/>
                  <a:gd name="T65" fmla="*/ 47 h 47"/>
                  <a:gd name="T66" fmla="*/ 0 w 53"/>
                  <a:gd name="T67" fmla="*/ 6 h 47"/>
                  <a:gd name="T68" fmla="*/ 0 w 53"/>
                  <a:gd name="T69" fmla="*/ 6 h 47"/>
                  <a:gd name="T70" fmla="*/ 0 w 53"/>
                  <a:gd name="T71" fmla="*/ 6 h 47"/>
                  <a:gd name="T72" fmla="*/ 0 w 53"/>
                  <a:gd name="T73" fmla="*/ 6 h 47"/>
                  <a:gd name="T74" fmla="*/ 0 w 53"/>
                  <a:gd name="T75" fmla="*/ 6 h 47"/>
                  <a:gd name="T76" fmla="*/ 0 w 53"/>
                  <a:gd name="T77" fmla="*/ 6 h 47"/>
                  <a:gd name="T78" fmla="*/ 0 w 53"/>
                  <a:gd name="T79" fmla="*/ 6 h 47"/>
                  <a:gd name="T80" fmla="*/ 0 w 53"/>
                  <a:gd name="T81" fmla="*/ 6 h 47"/>
                  <a:gd name="T82" fmla="*/ 0 w 53"/>
                  <a:gd name="T83" fmla="*/ 6 h 47"/>
                  <a:gd name="T84" fmla="*/ 0 w 53"/>
                  <a:gd name="T85" fmla="*/ 6 h 47"/>
                  <a:gd name="T86" fmla="*/ 0 w 53"/>
                  <a:gd name="T87" fmla="*/ 6 h 47"/>
                  <a:gd name="T88" fmla="*/ 6 w 53"/>
                  <a:gd name="T89" fmla="*/ 0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3"/>
                  <a:gd name="T136" fmla="*/ 0 h 47"/>
                  <a:gd name="T137" fmla="*/ 53 w 53"/>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3" h="47">
                    <a:moveTo>
                      <a:pt x="6" y="0"/>
                    </a:moveTo>
                    <a:lnTo>
                      <a:pt x="6" y="0"/>
                    </a:lnTo>
                    <a:lnTo>
                      <a:pt x="53" y="41"/>
                    </a:lnTo>
                    <a:lnTo>
                      <a:pt x="41" y="47"/>
                    </a:lnTo>
                    <a:lnTo>
                      <a:pt x="0" y="6"/>
                    </a:lnTo>
                    <a:lnTo>
                      <a:pt x="6" y="0"/>
                    </a:lnTo>
                    <a:close/>
                  </a:path>
                </a:pathLst>
              </a:custGeom>
              <a:solidFill>
                <a:srgbClr val="00FF00"/>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09" name="Freeform 1925"/>
              <p:cNvSpPr>
                <a:spLocks/>
              </p:cNvSpPr>
              <p:nvPr/>
            </p:nvSpPr>
            <p:spPr bwMode="auto">
              <a:xfrm>
                <a:off x="-3308" y="1293"/>
                <a:ext cx="18" cy="24"/>
              </a:xfrm>
              <a:custGeom>
                <a:avLst/>
                <a:gdLst>
                  <a:gd name="T0" fmla="*/ 18 w 18"/>
                  <a:gd name="T1" fmla="*/ 0 h 24"/>
                  <a:gd name="T2" fmla="*/ 18 w 18"/>
                  <a:gd name="T3" fmla="*/ 0 h 24"/>
                  <a:gd name="T4" fmla="*/ 18 w 18"/>
                  <a:gd name="T5" fmla="*/ 0 h 24"/>
                  <a:gd name="T6" fmla="*/ 18 w 18"/>
                  <a:gd name="T7" fmla="*/ 0 h 24"/>
                  <a:gd name="T8" fmla="*/ 18 w 18"/>
                  <a:gd name="T9" fmla="*/ 0 h 24"/>
                  <a:gd name="T10" fmla="*/ 18 w 18"/>
                  <a:gd name="T11" fmla="*/ 0 h 24"/>
                  <a:gd name="T12" fmla="*/ 18 w 18"/>
                  <a:gd name="T13" fmla="*/ 0 h 24"/>
                  <a:gd name="T14" fmla="*/ 18 w 18"/>
                  <a:gd name="T15" fmla="*/ 0 h 24"/>
                  <a:gd name="T16" fmla="*/ 18 w 18"/>
                  <a:gd name="T17" fmla="*/ 0 h 24"/>
                  <a:gd name="T18" fmla="*/ 18 w 18"/>
                  <a:gd name="T19" fmla="*/ 0 h 24"/>
                  <a:gd name="T20" fmla="*/ 18 w 18"/>
                  <a:gd name="T21" fmla="*/ 0 h 24"/>
                  <a:gd name="T22" fmla="*/ 18 w 18"/>
                  <a:gd name="T23" fmla="*/ 6 h 24"/>
                  <a:gd name="T24" fmla="*/ 18 w 18"/>
                  <a:gd name="T25" fmla="*/ 6 h 24"/>
                  <a:gd name="T26" fmla="*/ 18 w 18"/>
                  <a:gd name="T27" fmla="*/ 6 h 24"/>
                  <a:gd name="T28" fmla="*/ 18 w 18"/>
                  <a:gd name="T29" fmla="*/ 6 h 24"/>
                  <a:gd name="T30" fmla="*/ 18 w 18"/>
                  <a:gd name="T31" fmla="*/ 6 h 24"/>
                  <a:gd name="T32" fmla="*/ 18 w 18"/>
                  <a:gd name="T33" fmla="*/ 6 h 24"/>
                  <a:gd name="T34" fmla="*/ 18 w 18"/>
                  <a:gd name="T35" fmla="*/ 6 h 24"/>
                  <a:gd name="T36" fmla="*/ 18 w 18"/>
                  <a:gd name="T37" fmla="*/ 6 h 24"/>
                  <a:gd name="T38" fmla="*/ 18 w 18"/>
                  <a:gd name="T39" fmla="*/ 6 h 24"/>
                  <a:gd name="T40" fmla="*/ 18 w 18"/>
                  <a:gd name="T41" fmla="*/ 6 h 24"/>
                  <a:gd name="T42" fmla="*/ 18 w 18"/>
                  <a:gd name="T43" fmla="*/ 6 h 24"/>
                  <a:gd name="T44" fmla="*/ 0 w 18"/>
                  <a:gd name="T45" fmla="*/ 24 h 24"/>
                  <a:gd name="T46" fmla="*/ 0 w 18"/>
                  <a:gd name="T47" fmla="*/ 24 h 24"/>
                  <a:gd name="T48" fmla="*/ 0 w 18"/>
                  <a:gd name="T49" fmla="*/ 24 h 24"/>
                  <a:gd name="T50" fmla="*/ 0 w 18"/>
                  <a:gd name="T51" fmla="*/ 24 h 24"/>
                  <a:gd name="T52" fmla="*/ 0 w 18"/>
                  <a:gd name="T53" fmla="*/ 24 h 24"/>
                  <a:gd name="T54" fmla="*/ 0 w 18"/>
                  <a:gd name="T55" fmla="*/ 24 h 24"/>
                  <a:gd name="T56" fmla="*/ 0 w 18"/>
                  <a:gd name="T57" fmla="*/ 24 h 24"/>
                  <a:gd name="T58" fmla="*/ 0 w 18"/>
                  <a:gd name="T59" fmla="*/ 24 h 24"/>
                  <a:gd name="T60" fmla="*/ 0 w 18"/>
                  <a:gd name="T61" fmla="*/ 24 h 24"/>
                  <a:gd name="T62" fmla="*/ 0 w 18"/>
                  <a:gd name="T63" fmla="*/ 24 h 24"/>
                  <a:gd name="T64" fmla="*/ 0 w 18"/>
                  <a:gd name="T65" fmla="*/ 24 h 24"/>
                  <a:gd name="T66" fmla="*/ 0 w 18"/>
                  <a:gd name="T67" fmla="*/ 18 h 24"/>
                  <a:gd name="T68" fmla="*/ 0 w 18"/>
                  <a:gd name="T69" fmla="*/ 18 h 24"/>
                  <a:gd name="T70" fmla="*/ 0 w 18"/>
                  <a:gd name="T71" fmla="*/ 18 h 24"/>
                  <a:gd name="T72" fmla="*/ 0 w 18"/>
                  <a:gd name="T73" fmla="*/ 18 h 24"/>
                  <a:gd name="T74" fmla="*/ 0 w 18"/>
                  <a:gd name="T75" fmla="*/ 18 h 24"/>
                  <a:gd name="T76" fmla="*/ 0 w 18"/>
                  <a:gd name="T77" fmla="*/ 18 h 24"/>
                  <a:gd name="T78" fmla="*/ 0 w 18"/>
                  <a:gd name="T79" fmla="*/ 18 h 24"/>
                  <a:gd name="T80" fmla="*/ 0 w 18"/>
                  <a:gd name="T81" fmla="*/ 18 h 24"/>
                  <a:gd name="T82" fmla="*/ 0 w 18"/>
                  <a:gd name="T83" fmla="*/ 18 h 24"/>
                  <a:gd name="T84" fmla="*/ 0 w 18"/>
                  <a:gd name="T85" fmla="*/ 18 h 24"/>
                  <a:gd name="T86" fmla="*/ 0 w 18"/>
                  <a:gd name="T87" fmla="*/ 18 h 24"/>
                  <a:gd name="T88" fmla="*/ 18 w 18"/>
                  <a:gd name="T89" fmla="*/ 0 h 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
                  <a:gd name="T136" fmla="*/ 0 h 24"/>
                  <a:gd name="T137" fmla="*/ 18 w 18"/>
                  <a:gd name="T138" fmla="*/ 24 h 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 h="24">
                    <a:moveTo>
                      <a:pt x="18" y="0"/>
                    </a:moveTo>
                    <a:lnTo>
                      <a:pt x="18" y="0"/>
                    </a:lnTo>
                    <a:lnTo>
                      <a:pt x="18" y="6"/>
                    </a:lnTo>
                    <a:lnTo>
                      <a:pt x="0" y="24"/>
                    </a:lnTo>
                    <a:lnTo>
                      <a:pt x="0" y="18"/>
                    </a:lnTo>
                    <a:lnTo>
                      <a:pt x="18" y="0"/>
                    </a:lnTo>
                    <a:close/>
                  </a:path>
                </a:pathLst>
              </a:custGeom>
              <a:solidFill>
                <a:srgbClr val="FFFFFF"/>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10" name="Freeform 1926"/>
              <p:cNvSpPr>
                <a:spLocks/>
              </p:cNvSpPr>
              <p:nvPr/>
            </p:nvSpPr>
            <p:spPr bwMode="auto">
              <a:xfrm>
                <a:off x="-3361" y="1270"/>
                <a:ext cx="53" cy="53"/>
              </a:xfrm>
              <a:custGeom>
                <a:avLst/>
                <a:gdLst>
                  <a:gd name="T0" fmla="*/ 6 w 53"/>
                  <a:gd name="T1" fmla="*/ 0 h 53"/>
                  <a:gd name="T2" fmla="*/ 6 w 53"/>
                  <a:gd name="T3" fmla="*/ 0 h 53"/>
                  <a:gd name="T4" fmla="*/ 6 w 53"/>
                  <a:gd name="T5" fmla="*/ 0 h 53"/>
                  <a:gd name="T6" fmla="*/ 6 w 53"/>
                  <a:gd name="T7" fmla="*/ 0 h 53"/>
                  <a:gd name="T8" fmla="*/ 6 w 53"/>
                  <a:gd name="T9" fmla="*/ 0 h 53"/>
                  <a:gd name="T10" fmla="*/ 6 w 53"/>
                  <a:gd name="T11" fmla="*/ 0 h 53"/>
                  <a:gd name="T12" fmla="*/ 6 w 53"/>
                  <a:gd name="T13" fmla="*/ 0 h 53"/>
                  <a:gd name="T14" fmla="*/ 6 w 53"/>
                  <a:gd name="T15" fmla="*/ 0 h 53"/>
                  <a:gd name="T16" fmla="*/ 6 w 53"/>
                  <a:gd name="T17" fmla="*/ 0 h 53"/>
                  <a:gd name="T18" fmla="*/ 6 w 53"/>
                  <a:gd name="T19" fmla="*/ 0 h 53"/>
                  <a:gd name="T20" fmla="*/ 6 w 53"/>
                  <a:gd name="T21" fmla="*/ 0 h 53"/>
                  <a:gd name="T22" fmla="*/ 53 w 53"/>
                  <a:gd name="T23" fmla="*/ 41 h 53"/>
                  <a:gd name="T24" fmla="*/ 53 w 53"/>
                  <a:gd name="T25" fmla="*/ 41 h 53"/>
                  <a:gd name="T26" fmla="*/ 53 w 53"/>
                  <a:gd name="T27" fmla="*/ 41 h 53"/>
                  <a:gd name="T28" fmla="*/ 53 w 53"/>
                  <a:gd name="T29" fmla="*/ 41 h 53"/>
                  <a:gd name="T30" fmla="*/ 53 w 53"/>
                  <a:gd name="T31" fmla="*/ 41 h 53"/>
                  <a:gd name="T32" fmla="*/ 53 w 53"/>
                  <a:gd name="T33" fmla="*/ 41 h 53"/>
                  <a:gd name="T34" fmla="*/ 53 w 53"/>
                  <a:gd name="T35" fmla="*/ 41 h 53"/>
                  <a:gd name="T36" fmla="*/ 53 w 53"/>
                  <a:gd name="T37" fmla="*/ 41 h 53"/>
                  <a:gd name="T38" fmla="*/ 53 w 53"/>
                  <a:gd name="T39" fmla="*/ 41 h 53"/>
                  <a:gd name="T40" fmla="*/ 53 w 53"/>
                  <a:gd name="T41" fmla="*/ 41 h 53"/>
                  <a:gd name="T42" fmla="*/ 53 w 53"/>
                  <a:gd name="T43" fmla="*/ 41 h 53"/>
                  <a:gd name="T44" fmla="*/ 47 w 53"/>
                  <a:gd name="T45" fmla="*/ 53 h 53"/>
                  <a:gd name="T46" fmla="*/ 47 w 53"/>
                  <a:gd name="T47" fmla="*/ 53 h 53"/>
                  <a:gd name="T48" fmla="*/ 47 w 53"/>
                  <a:gd name="T49" fmla="*/ 53 h 53"/>
                  <a:gd name="T50" fmla="*/ 47 w 53"/>
                  <a:gd name="T51" fmla="*/ 53 h 53"/>
                  <a:gd name="T52" fmla="*/ 47 w 53"/>
                  <a:gd name="T53" fmla="*/ 53 h 53"/>
                  <a:gd name="T54" fmla="*/ 47 w 53"/>
                  <a:gd name="T55" fmla="*/ 53 h 53"/>
                  <a:gd name="T56" fmla="*/ 47 w 53"/>
                  <a:gd name="T57" fmla="*/ 53 h 53"/>
                  <a:gd name="T58" fmla="*/ 47 w 53"/>
                  <a:gd name="T59" fmla="*/ 53 h 53"/>
                  <a:gd name="T60" fmla="*/ 47 w 53"/>
                  <a:gd name="T61" fmla="*/ 53 h 53"/>
                  <a:gd name="T62" fmla="*/ 47 w 53"/>
                  <a:gd name="T63" fmla="*/ 53 h 53"/>
                  <a:gd name="T64" fmla="*/ 47 w 53"/>
                  <a:gd name="T65" fmla="*/ 53 h 53"/>
                  <a:gd name="T66" fmla="*/ 0 w 53"/>
                  <a:gd name="T67" fmla="*/ 12 h 53"/>
                  <a:gd name="T68" fmla="*/ 0 w 53"/>
                  <a:gd name="T69" fmla="*/ 12 h 53"/>
                  <a:gd name="T70" fmla="*/ 0 w 53"/>
                  <a:gd name="T71" fmla="*/ 12 h 53"/>
                  <a:gd name="T72" fmla="*/ 0 w 53"/>
                  <a:gd name="T73" fmla="*/ 12 h 53"/>
                  <a:gd name="T74" fmla="*/ 0 w 53"/>
                  <a:gd name="T75" fmla="*/ 12 h 53"/>
                  <a:gd name="T76" fmla="*/ 0 w 53"/>
                  <a:gd name="T77" fmla="*/ 12 h 53"/>
                  <a:gd name="T78" fmla="*/ 0 w 53"/>
                  <a:gd name="T79" fmla="*/ 12 h 53"/>
                  <a:gd name="T80" fmla="*/ 0 w 53"/>
                  <a:gd name="T81" fmla="*/ 12 h 53"/>
                  <a:gd name="T82" fmla="*/ 0 w 53"/>
                  <a:gd name="T83" fmla="*/ 12 h 53"/>
                  <a:gd name="T84" fmla="*/ 0 w 53"/>
                  <a:gd name="T85" fmla="*/ 12 h 53"/>
                  <a:gd name="T86" fmla="*/ 0 w 53"/>
                  <a:gd name="T87" fmla="*/ 12 h 53"/>
                  <a:gd name="T88" fmla="*/ 6 w 53"/>
                  <a:gd name="T89" fmla="*/ 0 h 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3"/>
                  <a:gd name="T136" fmla="*/ 0 h 53"/>
                  <a:gd name="T137" fmla="*/ 53 w 53"/>
                  <a:gd name="T138" fmla="*/ 53 h 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3" h="53">
                    <a:moveTo>
                      <a:pt x="6" y="0"/>
                    </a:moveTo>
                    <a:lnTo>
                      <a:pt x="6" y="0"/>
                    </a:lnTo>
                    <a:lnTo>
                      <a:pt x="53" y="41"/>
                    </a:lnTo>
                    <a:lnTo>
                      <a:pt x="47" y="53"/>
                    </a:lnTo>
                    <a:lnTo>
                      <a:pt x="0" y="12"/>
                    </a:lnTo>
                    <a:lnTo>
                      <a:pt x="6" y="0"/>
                    </a:lnTo>
                    <a:close/>
                  </a:path>
                </a:pathLst>
              </a:custGeom>
              <a:solidFill>
                <a:srgbClr val="00FF00"/>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11" name="Freeform 1927"/>
              <p:cNvSpPr>
                <a:spLocks/>
              </p:cNvSpPr>
              <p:nvPr/>
            </p:nvSpPr>
            <p:spPr bwMode="auto">
              <a:xfrm>
                <a:off x="-3355" y="1258"/>
                <a:ext cx="24" cy="18"/>
              </a:xfrm>
              <a:custGeom>
                <a:avLst/>
                <a:gdLst>
                  <a:gd name="T0" fmla="*/ 18 w 24"/>
                  <a:gd name="T1" fmla="*/ 0 h 18"/>
                  <a:gd name="T2" fmla="*/ 18 w 24"/>
                  <a:gd name="T3" fmla="*/ 0 h 18"/>
                  <a:gd name="T4" fmla="*/ 18 w 24"/>
                  <a:gd name="T5" fmla="*/ 0 h 18"/>
                  <a:gd name="T6" fmla="*/ 18 w 24"/>
                  <a:gd name="T7" fmla="*/ 0 h 18"/>
                  <a:gd name="T8" fmla="*/ 18 w 24"/>
                  <a:gd name="T9" fmla="*/ 0 h 18"/>
                  <a:gd name="T10" fmla="*/ 18 w 24"/>
                  <a:gd name="T11" fmla="*/ 0 h 18"/>
                  <a:gd name="T12" fmla="*/ 18 w 24"/>
                  <a:gd name="T13" fmla="*/ 0 h 18"/>
                  <a:gd name="T14" fmla="*/ 18 w 24"/>
                  <a:gd name="T15" fmla="*/ 0 h 18"/>
                  <a:gd name="T16" fmla="*/ 18 w 24"/>
                  <a:gd name="T17" fmla="*/ 0 h 18"/>
                  <a:gd name="T18" fmla="*/ 18 w 24"/>
                  <a:gd name="T19" fmla="*/ 0 h 18"/>
                  <a:gd name="T20" fmla="*/ 18 w 24"/>
                  <a:gd name="T21" fmla="*/ 0 h 18"/>
                  <a:gd name="T22" fmla="*/ 24 w 24"/>
                  <a:gd name="T23" fmla="*/ 0 h 18"/>
                  <a:gd name="T24" fmla="*/ 24 w 24"/>
                  <a:gd name="T25" fmla="*/ 0 h 18"/>
                  <a:gd name="T26" fmla="*/ 24 w 24"/>
                  <a:gd name="T27" fmla="*/ 0 h 18"/>
                  <a:gd name="T28" fmla="*/ 24 w 24"/>
                  <a:gd name="T29" fmla="*/ 0 h 18"/>
                  <a:gd name="T30" fmla="*/ 24 w 24"/>
                  <a:gd name="T31" fmla="*/ 0 h 18"/>
                  <a:gd name="T32" fmla="*/ 24 w 24"/>
                  <a:gd name="T33" fmla="*/ 0 h 18"/>
                  <a:gd name="T34" fmla="*/ 24 w 24"/>
                  <a:gd name="T35" fmla="*/ 0 h 18"/>
                  <a:gd name="T36" fmla="*/ 24 w 24"/>
                  <a:gd name="T37" fmla="*/ 0 h 18"/>
                  <a:gd name="T38" fmla="*/ 24 w 24"/>
                  <a:gd name="T39" fmla="*/ 0 h 18"/>
                  <a:gd name="T40" fmla="*/ 24 w 24"/>
                  <a:gd name="T41" fmla="*/ 0 h 18"/>
                  <a:gd name="T42" fmla="*/ 24 w 24"/>
                  <a:gd name="T43" fmla="*/ 0 h 18"/>
                  <a:gd name="T44" fmla="*/ 6 w 24"/>
                  <a:gd name="T45" fmla="*/ 18 h 18"/>
                  <a:gd name="T46" fmla="*/ 6 w 24"/>
                  <a:gd name="T47" fmla="*/ 18 h 18"/>
                  <a:gd name="T48" fmla="*/ 6 w 24"/>
                  <a:gd name="T49" fmla="*/ 18 h 18"/>
                  <a:gd name="T50" fmla="*/ 6 w 24"/>
                  <a:gd name="T51" fmla="*/ 18 h 18"/>
                  <a:gd name="T52" fmla="*/ 6 w 24"/>
                  <a:gd name="T53" fmla="*/ 18 h 18"/>
                  <a:gd name="T54" fmla="*/ 6 w 24"/>
                  <a:gd name="T55" fmla="*/ 18 h 18"/>
                  <a:gd name="T56" fmla="*/ 6 w 24"/>
                  <a:gd name="T57" fmla="*/ 18 h 18"/>
                  <a:gd name="T58" fmla="*/ 6 w 24"/>
                  <a:gd name="T59" fmla="*/ 18 h 18"/>
                  <a:gd name="T60" fmla="*/ 6 w 24"/>
                  <a:gd name="T61" fmla="*/ 18 h 18"/>
                  <a:gd name="T62" fmla="*/ 6 w 24"/>
                  <a:gd name="T63" fmla="*/ 18 h 18"/>
                  <a:gd name="T64" fmla="*/ 6 w 24"/>
                  <a:gd name="T65" fmla="*/ 18 h 18"/>
                  <a:gd name="T66" fmla="*/ 0 w 24"/>
                  <a:gd name="T67" fmla="*/ 18 h 18"/>
                  <a:gd name="T68" fmla="*/ 0 w 24"/>
                  <a:gd name="T69" fmla="*/ 18 h 18"/>
                  <a:gd name="T70" fmla="*/ 0 w 24"/>
                  <a:gd name="T71" fmla="*/ 18 h 18"/>
                  <a:gd name="T72" fmla="*/ 0 w 24"/>
                  <a:gd name="T73" fmla="*/ 18 h 18"/>
                  <a:gd name="T74" fmla="*/ 0 w 24"/>
                  <a:gd name="T75" fmla="*/ 18 h 18"/>
                  <a:gd name="T76" fmla="*/ 0 w 24"/>
                  <a:gd name="T77" fmla="*/ 18 h 18"/>
                  <a:gd name="T78" fmla="*/ 0 w 24"/>
                  <a:gd name="T79" fmla="*/ 18 h 18"/>
                  <a:gd name="T80" fmla="*/ 0 w 24"/>
                  <a:gd name="T81" fmla="*/ 18 h 18"/>
                  <a:gd name="T82" fmla="*/ 0 w 24"/>
                  <a:gd name="T83" fmla="*/ 18 h 18"/>
                  <a:gd name="T84" fmla="*/ 0 w 24"/>
                  <a:gd name="T85" fmla="*/ 18 h 18"/>
                  <a:gd name="T86" fmla="*/ 0 w 24"/>
                  <a:gd name="T87" fmla="*/ 18 h 18"/>
                  <a:gd name="T88" fmla="*/ 18 w 24"/>
                  <a:gd name="T89" fmla="*/ 0 h 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
                  <a:gd name="T136" fmla="*/ 0 h 18"/>
                  <a:gd name="T137" fmla="*/ 24 w 24"/>
                  <a:gd name="T138" fmla="*/ 18 h 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 h="18">
                    <a:moveTo>
                      <a:pt x="18" y="0"/>
                    </a:moveTo>
                    <a:lnTo>
                      <a:pt x="18" y="0"/>
                    </a:lnTo>
                    <a:lnTo>
                      <a:pt x="24" y="0"/>
                    </a:lnTo>
                    <a:lnTo>
                      <a:pt x="6" y="18"/>
                    </a:lnTo>
                    <a:lnTo>
                      <a:pt x="0" y="18"/>
                    </a:lnTo>
                    <a:lnTo>
                      <a:pt x="18" y="0"/>
                    </a:lnTo>
                    <a:close/>
                  </a:path>
                </a:pathLst>
              </a:custGeom>
              <a:solidFill>
                <a:srgbClr val="FFFFFF"/>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12" name="Freeform 1928"/>
              <p:cNvSpPr>
                <a:spLocks/>
              </p:cNvSpPr>
              <p:nvPr/>
            </p:nvSpPr>
            <p:spPr bwMode="auto">
              <a:xfrm>
                <a:off x="-3349" y="1264"/>
                <a:ext cx="24" cy="24"/>
              </a:xfrm>
              <a:custGeom>
                <a:avLst/>
                <a:gdLst>
                  <a:gd name="T0" fmla="*/ 18 w 24"/>
                  <a:gd name="T1" fmla="*/ 0 h 24"/>
                  <a:gd name="T2" fmla="*/ 18 w 24"/>
                  <a:gd name="T3" fmla="*/ 0 h 24"/>
                  <a:gd name="T4" fmla="*/ 18 w 24"/>
                  <a:gd name="T5" fmla="*/ 0 h 24"/>
                  <a:gd name="T6" fmla="*/ 18 w 24"/>
                  <a:gd name="T7" fmla="*/ 0 h 24"/>
                  <a:gd name="T8" fmla="*/ 18 w 24"/>
                  <a:gd name="T9" fmla="*/ 0 h 24"/>
                  <a:gd name="T10" fmla="*/ 18 w 24"/>
                  <a:gd name="T11" fmla="*/ 0 h 24"/>
                  <a:gd name="T12" fmla="*/ 18 w 24"/>
                  <a:gd name="T13" fmla="*/ 0 h 24"/>
                  <a:gd name="T14" fmla="*/ 18 w 24"/>
                  <a:gd name="T15" fmla="*/ 0 h 24"/>
                  <a:gd name="T16" fmla="*/ 18 w 24"/>
                  <a:gd name="T17" fmla="*/ 0 h 24"/>
                  <a:gd name="T18" fmla="*/ 18 w 24"/>
                  <a:gd name="T19" fmla="*/ 0 h 24"/>
                  <a:gd name="T20" fmla="*/ 18 w 24"/>
                  <a:gd name="T21" fmla="*/ 0 h 24"/>
                  <a:gd name="T22" fmla="*/ 24 w 24"/>
                  <a:gd name="T23" fmla="*/ 6 h 24"/>
                  <a:gd name="T24" fmla="*/ 24 w 24"/>
                  <a:gd name="T25" fmla="*/ 6 h 24"/>
                  <a:gd name="T26" fmla="*/ 24 w 24"/>
                  <a:gd name="T27" fmla="*/ 6 h 24"/>
                  <a:gd name="T28" fmla="*/ 24 w 24"/>
                  <a:gd name="T29" fmla="*/ 6 h 24"/>
                  <a:gd name="T30" fmla="*/ 24 w 24"/>
                  <a:gd name="T31" fmla="*/ 6 h 24"/>
                  <a:gd name="T32" fmla="*/ 24 w 24"/>
                  <a:gd name="T33" fmla="*/ 6 h 24"/>
                  <a:gd name="T34" fmla="*/ 24 w 24"/>
                  <a:gd name="T35" fmla="*/ 6 h 24"/>
                  <a:gd name="T36" fmla="*/ 24 w 24"/>
                  <a:gd name="T37" fmla="*/ 6 h 24"/>
                  <a:gd name="T38" fmla="*/ 24 w 24"/>
                  <a:gd name="T39" fmla="*/ 6 h 24"/>
                  <a:gd name="T40" fmla="*/ 24 w 24"/>
                  <a:gd name="T41" fmla="*/ 6 h 24"/>
                  <a:gd name="T42" fmla="*/ 24 w 24"/>
                  <a:gd name="T43" fmla="*/ 6 h 24"/>
                  <a:gd name="T44" fmla="*/ 6 w 24"/>
                  <a:gd name="T45" fmla="*/ 24 h 24"/>
                  <a:gd name="T46" fmla="*/ 6 w 24"/>
                  <a:gd name="T47" fmla="*/ 24 h 24"/>
                  <a:gd name="T48" fmla="*/ 6 w 24"/>
                  <a:gd name="T49" fmla="*/ 24 h 24"/>
                  <a:gd name="T50" fmla="*/ 6 w 24"/>
                  <a:gd name="T51" fmla="*/ 24 h 24"/>
                  <a:gd name="T52" fmla="*/ 6 w 24"/>
                  <a:gd name="T53" fmla="*/ 24 h 24"/>
                  <a:gd name="T54" fmla="*/ 6 w 24"/>
                  <a:gd name="T55" fmla="*/ 24 h 24"/>
                  <a:gd name="T56" fmla="*/ 6 w 24"/>
                  <a:gd name="T57" fmla="*/ 24 h 24"/>
                  <a:gd name="T58" fmla="*/ 6 w 24"/>
                  <a:gd name="T59" fmla="*/ 24 h 24"/>
                  <a:gd name="T60" fmla="*/ 6 w 24"/>
                  <a:gd name="T61" fmla="*/ 24 h 24"/>
                  <a:gd name="T62" fmla="*/ 6 w 24"/>
                  <a:gd name="T63" fmla="*/ 24 h 24"/>
                  <a:gd name="T64" fmla="*/ 6 w 24"/>
                  <a:gd name="T65" fmla="*/ 24 h 24"/>
                  <a:gd name="T66" fmla="*/ 0 w 24"/>
                  <a:gd name="T67" fmla="*/ 18 h 24"/>
                  <a:gd name="T68" fmla="*/ 0 w 24"/>
                  <a:gd name="T69" fmla="*/ 18 h 24"/>
                  <a:gd name="T70" fmla="*/ 0 w 24"/>
                  <a:gd name="T71" fmla="*/ 18 h 24"/>
                  <a:gd name="T72" fmla="*/ 0 w 24"/>
                  <a:gd name="T73" fmla="*/ 18 h 24"/>
                  <a:gd name="T74" fmla="*/ 0 w 24"/>
                  <a:gd name="T75" fmla="*/ 18 h 24"/>
                  <a:gd name="T76" fmla="*/ 0 w 24"/>
                  <a:gd name="T77" fmla="*/ 18 h 24"/>
                  <a:gd name="T78" fmla="*/ 0 w 24"/>
                  <a:gd name="T79" fmla="*/ 18 h 24"/>
                  <a:gd name="T80" fmla="*/ 0 w 24"/>
                  <a:gd name="T81" fmla="*/ 18 h 24"/>
                  <a:gd name="T82" fmla="*/ 0 w 24"/>
                  <a:gd name="T83" fmla="*/ 18 h 24"/>
                  <a:gd name="T84" fmla="*/ 0 w 24"/>
                  <a:gd name="T85" fmla="*/ 18 h 24"/>
                  <a:gd name="T86" fmla="*/ 0 w 24"/>
                  <a:gd name="T87" fmla="*/ 18 h 24"/>
                  <a:gd name="T88" fmla="*/ 18 w 24"/>
                  <a:gd name="T89" fmla="*/ 0 h 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
                  <a:gd name="T136" fmla="*/ 0 h 24"/>
                  <a:gd name="T137" fmla="*/ 24 w 24"/>
                  <a:gd name="T138" fmla="*/ 24 h 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 h="24">
                    <a:moveTo>
                      <a:pt x="18" y="0"/>
                    </a:moveTo>
                    <a:lnTo>
                      <a:pt x="18" y="0"/>
                    </a:lnTo>
                    <a:lnTo>
                      <a:pt x="24" y="6"/>
                    </a:lnTo>
                    <a:lnTo>
                      <a:pt x="6" y="24"/>
                    </a:lnTo>
                    <a:lnTo>
                      <a:pt x="0" y="18"/>
                    </a:lnTo>
                    <a:lnTo>
                      <a:pt x="18" y="0"/>
                    </a:lnTo>
                    <a:close/>
                  </a:path>
                </a:pathLst>
              </a:custGeom>
              <a:solidFill>
                <a:srgbClr val="8C8C8C"/>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13" name="Freeform 1929"/>
              <p:cNvSpPr>
                <a:spLocks/>
              </p:cNvSpPr>
              <p:nvPr/>
            </p:nvSpPr>
            <p:spPr bwMode="auto">
              <a:xfrm>
                <a:off x="-3337" y="1270"/>
                <a:ext cx="29" cy="29"/>
              </a:xfrm>
              <a:custGeom>
                <a:avLst/>
                <a:gdLst>
                  <a:gd name="T0" fmla="*/ 17 w 29"/>
                  <a:gd name="T1" fmla="*/ 29 h 29"/>
                  <a:gd name="T2" fmla="*/ 0 w 29"/>
                  <a:gd name="T3" fmla="*/ 12 h 29"/>
                  <a:gd name="T4" fmla="*/ 12 w 29"/>
                  <a:gd name="T5" fmla="*/ 0 h 29"/>
                  <a:gd name="T6" fmla="*/ 17 w 29"/>
                  <a:gd name="T7" fmla="*/ 0 h 29"/>
                  <a:gd name="T8" fmla="*/ 29 w 29"/>
                  <a:gd name="T9" fmla="*/ 12 h 29"/>
                  <a:gd name="T10" fmla="*/ 29 w 29"/>
                  <a:gd name="T11" fmla="*/ 18 h 29"/>
                  <a:gd name="T12" fmla="*/ 17 w 29"/>
                  <a:gd name="T13" fmla="*/ 29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17" y="29"/>
                    </a:moveTo>
                    <a:lnTo>
                      <a:pt x="0" y="12"/>
                    </a:lnTo>
                    <a:lnTo>
                      <a:pt x="12" y="0"/>
                    </a:lnTo>
                    <a:lnTo>
                      <a:pt x="17" y="0"/>
                    </a:lnTo>
                    <a:lnTo>
                      <a:pt x="29" y="12"/>
                    </a:lnTo>
                    <a:lnTo>
                      <a:pt x="29" y="18"/>
                    </a:lnTo>
                    <a:lnTo>
                      <a:pt x="17" y="29"/>
                    </a:lnTo>
                    <a:close/>
                  </a:path>
                </a:pathLst>
              </a:custGeom>
              <a:solidFill>
                <a:srgbClr val="FF794C"/>
              </a:solidFill>
              <a:ln w="9525">
                <a:solidFill>
                  <a:srgbClr val="8C8C8C"/>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14" name="Freeform 1930"/>
              <p:cNvSpPr>
                <a:spLocks/>
              </p:cNvSpPr>
              <p:nvPr/>
            </p:nvSpPr>
            <p:spPr bwMode="auto">
              <a:xfrm>
                <a:off x="-3337" y="1270"/>
                <a:ext cx="29" cy="35"/>
              </a:xfrm>
              <a:custGeom>
                <a:avLst/>
                <a:gdLst>
                  <a:gd name="T0" fmla="*/ 17 w 29"/>
                  <a:gd name="T1" fmla="*/ 35 h 35"/>
                  <a:gd name="T2" fmla="*/ 0 w 29"/>
                  <a:gd name="T3" fmla="*/ 12 h 35"/>
                  <a:gd name="T4" fmla="*/ 12 w 29"/>
                  <a:gd name="T5" fmla="*/ 0 h 35"/>
                  <a:gd name="T6" fmla="*/ 17 w 29"/>
                  <a:gd name="T7" fmla="*/ 0 h 35"/>
                  <a:gd name="T8" fmla="*/ 29 w 29"/>
                  <a:gd name="T9" fmla="*/ 12 h 35"/>
                  <a:gd name="T10" fmla="*/ 29 w 29"/>
                  <a:gd name="T11" fmla="*/ 23 h 35"/>
                  <a:gd name="T12" fmla="*/ 17 w 29"/>
                  <a:gd name="T13" fmla="*/ 35 h 35"/>
                  <a:gd name="T14" fmla="*/ 0 60000 65536"/>
                  <a:gd name="T15" fmla="*/ 0 60000 65536"/>
                  <a:gd name="T16" fmla="*/ 0 60000 65536"/>
                  <a:gd name="T17" fmla="*/ 0 60000 65536"/>
                  <a:gd name="T18" fmla="*/ 0 60000 65536"/>
                  <a:gd name="T19" fmla="*/ 0 60000 65536"/>
                  <a:gd name="T20" fmla="*/ 0 60000 65536"/>
                  <a:gd name="T21" fmla="*/ 0 w 29"/>
                  <a:gd name="T22" fmla="*/ 0 h 35"/>
                  <a:gd name="T23" fmla="*/ 29 w 2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5">
                    <a:moveTo>
                      <a:pt x="17" y="35"/>
                    </a:moveTo>
                    <a:lnTo>
                      <a:pt x="0" y="12"/>
                    </a:lnTo>
                    <a:lnTo>
                      <a:pt x="12" y="0"/>
                    </a:lnTo>
                    <a:lnTo>
                      <a:pt x="17" y="0"/>
                    </a:lnTo>
                    <a:lnTo>
                      <a:pt x="29" y="12"/>
                    </a:lnTo>
                    <a:lnTo>
                      <a:pt x="29" y="23"/>
                    </a:lnTo>
                    <a:lnTo>
                      <a:pt x="17" y="35"/>
                    </a:lnTo>
                    <a:close/>
                  </a:path>
                </a:pathLst>
              </a:custGeom>
              <a:noFill/>
              <a:ln w="9525">
                <a:solidFill>
                  <a:srgbClr val="8C8C8C"/>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15" name="Line 1931"/>
              <p:cNvSpPr>
                <a:spLocks noChangeShapeType="1"/>
              </p:cNvSpPr>
              <p:nvPr/>
            </p:nvSpPr>
            <p:spPr bwMode="auto">
              <a:xfrm flipV="1">
                <a:off x="-3308" y="1299"/>
                <a:ext cx="12"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16" name="Line 1932"/>
              <p:cNvSpPr>
                <a:spLocks noChangeShapeType="1"/>
              </p:cNvSpPr>
              <p:nvPr/>
            </p:nvSpPr>
            <p:spPr bwMode="auto">
              <a:xfrm>
                <a:off x="-3296" y="1293"/>
                <a:ext cx="6"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17" name="Line 1933"/>
              <p:cNvSpPr>
                <a:spLocks noChangeShapeType="1"/>
              </p:cNvSpPr>
              <p:nvPr/>
            </p:nvSpPr>
            <p:spPr bwMode="auto">
              <a:xfrm>
                <a:off x="-3308" y="1311"/>
                <a:ext cx="1"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18" name="Line 1934"/>
              <p:cNvSpPr>
                <a:spLocks noChangeShapeType="1"/>
              </p:cNvSpPr>
              <p:nvPr/>
            </p:nvSpPr>
            <p:spPr bwMode="auto">
              <a:xfrm flipV="1">
                <a:off x="-3320" y="1317"/>
                <a:ext cx="12"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19" name="Line 1935"/>
              <p:cNvSpPr>
                <a:spLocks noChangeShapeType="1"/>
              </p:cNvSpPr>
              <p:nvPr/>
            </p:nvSpPr>
            <p:spPr bwMode="auto">
              <a:xfrm>
                <a:off x="-3349" y="1276"/>
                <a:ext cx="1"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220" name="Group 1936"/>
              <p:cNvGrpSpPr>
                <a:grpSpLocks/>
              </p:cNvGrpSpPr>
              <p:nvPr/>
            </p:nvGrpSpPr>
            <p:grpSpPr bwMode="auto">
              <a:xfrm>
                <a:off x="-3361" y="1282"/>
                <a:ext cx="9" cy="24"/>
                <a:chOff x="1666" y="1163"/>
                <a:chExt cx="9" cy="24"/>
              </a:xfrm>
            </p:grpSpPr>
            <p:sp>
              <p:nvSpPr>
                <p:cNvPr id="7910" name="Oval 1937"/>
                <p:cNvSpPr>
                  <a:spLocks noChangeArrowheads="1"/>
                </p:cNvSpPr>
                <p:nvPr/>
              </p:nvSpPr>
              <p:spPr bwMode="auto">
                <a:xfrm>
                  <a:off x="1669" y="1177"/>
                  <a:ext cx="6" cy="6"/>
                </a:xfrm>
                <a:prstGeom prst="ellipse">
                  <a:avLst/>
                </a:prstGeom>
                <a:solidFill>
                  <a:srgbClr val="FFFFFF"/>
                </a:solid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911" name="Group 1938"/>
                <p:cNvGrpSpPr>
                  <a:grpSpLocks/>
                </p:cNvGrpSpPr>
                <p:nvPr/>
              </p:nvGrpSpPr>
              <p:grpSpPr bwMode="auto">
                <a:xfrm>
                  <a:off x="1666" y="1163"/>
                  <a:ext cx="7" cy="24"/>
                  <a:chOff x="1666" y="1163"/>
                  <a:chExt cx="7" cy="24"/>
                </a:xfrm>
              </p:grpSpPr>
              <p:sp>
                <p:nvSpPr>
                  <p:cNvPr id="7912" name="Line 1939"/>
                  <p:cNvSpPr>
                    <a:spLocks noChangeShapeType="1"/>
                  </p:cNvSpPr>
                  <p:nvPr/>
                </p:nvSpPr>
                <p:spPr bwMode="auto">
                  <a:xfrm>
                    <a:off x="1666" y="118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13" name="Line 1940"/>
                  <p:cNvSpPr>
                    <a:spLocks noChangeShapeType="1"/>
                  </p:cNvSpPr>
                  <p:nvPr/>
                </p:nvSpPr>
                <p:spPr bwMode="auto">
                  <a:xfrm flipV="1">
                    <a:off x="1666" y="1169"/>
                    <a:ext cx="1" cy="1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14" name="Line 1941"/>
                  <p:cNvSpPr>
                    <a:spLocks noChangeShapeType="1"/>
                  </p:cNvSpPr>
                  <p:nvPr/>
                </p:nvSpPr>
                <p:spPr bwMode="auto">
                  <a:xfrm>
                    <a:off x="1666" y="1169"/>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15" name="Line 1942"/>
                  <p:cNvSpPr>
                    <a:spLocks noChangeShapeType="1"/>
                  </p:cNvSpPr>
                  <p:nvPr/>
                </p:nvSpPr>
                <p:spPr bwMode="auto">
                  <a:xfrm flipV="1">
                    <a:off x="1672" y="1163"/>
                    <a:ext cx="1"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sp>
            <p:nvSpPr>
              <p:cNvPr id="6221" name="Freeform 1943"/>
              <p:cNvSpPr>
                <a:spLocks/>
              </p:cNvSpPr>
              <p:nvPr/>
            </p:nvSpPr>
            <p:spPr bwMode="auto">
              <a:xfrm>
                <a:off x="-3325" y="1187"/>
                <a:ext cx="53" cy="53"/>
              </a:xfrm>
              <a:custGeom>
                <a:avLst/>
                <a:gdLst>
                  <a:gd name="T0" fmla="*/ 0 w 53"/>
                  <a:gd name="T1" fmla="*/ 30 h 53"/>
                  <a:gd name="T2" fmla="*/ 0 w 53"/>
                  <a:gd name="T3" fmla="*/ 30 h 53"/>
                  <a:gd name="T4" fmla="*/ 0 w 53"/>
                  <a:gd name="T5" fmla="*/ 30 h 53"/>
                  <a:gd name="T6" fmla="*/ 0 w 53"/>
                  <a:gd name="T7" fmla="*/ 30 h 53"/>
                  <a:gd name="T8" fmla="*/ 0 w 53"/>
                  <a:gd name="T9" fmla="*/ 30 h 53"/>
                  <a:gd name="T10" fmla="*/ 0 w 53"/>
                  <a:gd name="T11" fmla="*/ 30 h 53"/>
                  <a:gd name="T12" fmla="*/ 0 w 53"/>
                  <a:gd name="T13" fmla="*/ 30 h 53"/>
                  <a:gd name="T14" fmla="*/ 0 w 53"/>
                  <a:gd name="T15" fmla="*/ 30 h 53"/>
                  <a:gd name="T16" fmla="*/ 0 w 53"/>
                  <a:gd name="T17" fmla="*/ 30 h 53"/>
                  <a:gd name="T18" fmla="*/ 0 w 53"/>
                  <a:gd name="T19" fmla="*/ 30 h 53"/>
                  <a:gd name="T20" fmla="*/ 0 w 53"/>
                  <a:gd name="T21" fmla="*/ 30 h 53"/>
                  <a:gd name="T22" fmla="*/ 35 w 53"/>
                  <a:gd name="T23" fmla="*/ 0 h 53"/>
                  <a:gd name="T24" fmla="*/ 35 w 53"/>
                  <a:gd name="T25" fmla="*/ 0 h 53"/>
                  <a:gd name="T26" fmla="*/ 35 w 53"/>
                  <a:gd name="T27" fmla="*/ 0 h 53"/>
                  <a:gd name="T28" fmla="*/ 35 w 53"/>
                  <a:gd name="T29" fmla="*/ 0 h 53"/>
                  <a:gd name="T30" fmla="*/ 35 w 53"/>
                  <a:gd name="T31" fmla="*/ 0 h 53"/>
                  <a:gd name="T32" fmla="*/ 35 w 53"/>
                  <a:gd name="T33" fmla="*/ 0 h 53"/>
                  <a:gd name="T34" fmla="*/ 35 w 53"/>
                  <a:gd name="T35" fmla="*/ 0 h 53"/>
                  <a:gd name="T36" fmla="*/ 35 w 53"/>
                  <a:gd name="T37" fmla="*/ 0 h 53"/>
                  <a:gd name="T38" fmla="*/ 35 w 53"/>
                  <a:gd name="T39" fmla="*/ 0 h 53"/>
                  <a:gd name="T40" fmla="*/ 35 w 53"/>
                  <a:gd name="T41" fmla="*/ 0 h 53"/>
                  <a:gd name="T42" fmla="*/ 35 w 53"/>
                  <a:gd name="T43" fmla="*/ 0 h 53"/>
                  <a:gd name="T44" fmla="*/ 53 w 53"/>
                  <a:gd name="T45" fmla="*/ 18 h 53"/>
                  <a:gd name="T46" fmla="*/ 53 w 53"/>
                  <a:gd name="T47" fmla="*/ 18 h 53"/>
                  <a:gd name="T48" fmla="*/ 53 w 53"/>
                  <a:gd name="T49" fmla="*/ 18 h 53"/>
                  <a:gd name="T50" fmla="*/ 53 w 53"/>
                  <a:gd name="T51" fmla="*/ 18 h 53"/>
                  <a:gd name="T52" fmla="*/ 53 w 53"/>
                  <a:gd name="T53" fmla="*/ 18 h 53"/>
                  <a:gd name="T54" fmla="*/ 53 w 53"/>
                  <a:gd name="T55" fmla="*/ 18 h 53"/>
                  <a:gd name="T56" fmla="*/ 53 w 53"/>
                  <a:gd name="T57" fmla="*/ 18 h 53"/>
                  <a:gd name="T58" fmla="*/ 53 w 53"/>
                  <a:gd name="T59" fmla="*/ 18 h 53"/>
                  <a:gd name="T60" fmla="*/ 53 w 53"/>
                  <a:gd name="T61" fmla="*/ 18 h 53"/>
                  <a:gd name="T62" fmla="*/ 53 w 53"/>
                  <a:gd name="T63" fmla="*/ 18 h 53"/>
                  <a:gd name="T64" fmla="*/ 53 w 53"/>
                  <a:gd name="T65" fmla="*/ 18 h 53"/>
                  <a:gd name="T66" fmla="*/ 17 w 53"/>
                  <a:gd name="T67" fmla="*/ 53 h 53"/>
                  <a:gd name="T68" fmla="*/ 17 w 53"/>
                  <a:gd name="T69" fmla="*/ 53 h 53"/>
                  <a:gd name="T70" fmla="*/ 17 w 53"/>
                  <a:gd name="T71" fmla="*/ 53 h 53"/>
                  <a:gd name="T72" fmla="*/ 17 w 53"/>
                  <a:gd name="T73" fmla="*/ 53 h 53"/>
                  <a:gd name="T74" fmla="*/ 17 w 53"/>
                  <a:gd name="T75" fmla="*/ 53 h 53"/>
                  <a:gd name="T76" fmla="*/ 17 w 53"/>
                  <a:gd name="T77" fmla="*/ 53 h 53"/>
                  <a:gd name="T78" fmla="*/ 17 w 53"/>
                  <a:gd name="T79" fmla="*/ 53 h 53"/>
                  <a:gd name="T80" fmla="*/ 17 w 53"/>
                  <a:gd name="T81" fmla="*/ 53 h 53"/>
                  <a:gd name="T82" fmla="*/ 17 w 53"/>
                  <a:gd name="T83" fmla="*/ 53 h 53"/>
                  <a:gd name="T84" fmla="*/ 17 w 53"/>
                  <a:gd name="T85" fmla="*/ 53 h 53"/>
                  <a:gd name="T86" fmla="*/ 17 w 53"/>
                  <a:gd name="T87" fmla="*/ 53 h 53"/>
                  <a:gd name="T88" fmla="*/ 0 w 53"/>
                  <a:gd name="T89" fmla="*/ 30 h 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3"/>
                  <a:gd name="T136" fmla="*/ 0 h 53"/>
                  <a:gd name="T137" fmla="*/ 53 w 53"/>
                  <a:gd name="T138" fmla="*/ 53 h 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3" h="53">
                    <a:moveTo>
                      <a:pt x="0" y="30"/>
                    </a:moveTo>
                    <a:lnTo>
                      <a:pt x="0" y="30"/>
                    </a:lnTo>
                    <a:lnTo>
                      <a:pt x="35" y="0"/>
                    </a:lnTo>
                    <a:lnTo>
                      <a:pt x="53" y="18"/>
                    </a:lnTo>
                    <a:lnTo>
                      <a:pt x="17" y="53"/>
                    </a:lnTo>
                    <a:lnTo>
                      <a:pt x="0" y="30"/>
                    </a:lnTo>
                    <a:close/>
                  </a:path>
                </a:pathLst>
              </a:custGeom>
              <a:solidFill>
                <a:srgbClr val="0066CC"/>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22" name="Freeform 1944"/>
              <p:cNvSpPr>
                <a:spLocks/>
              </p:cNvSpPr>
              <p:nvPr/>
            </p:nvSpPr>
            <p:spPr bwMode="auto">
              <a:xfrm>
                <a:off x="-3337" y="1182"/>
                <a:ext cx="53" cy="47"/>
              </a:xfrm>
              <a:custGeom>
                <a:avLst/>
                <a:gdLst>
                  <a:gd name="T0" fmla="*/ 0 w 53"/>
                  <a:gd name="T1" fmla="*/ 41 h 47"/>
                  <a:gd name="T2" fmla="*/ 0 w 53"/>
                  <a:gd name="T3" fmla="*/ 41 h 47"/>
                  <a:gd name="T4" fmla="*/ 0 w 53"/>
                  <a:gd name="T5" fmla="*/ 41 h 47"/>
                  <a:gd name="T6" fmla="*/ 0 w 53"/>
                  <a:gd name="T7" fmla="*/ 41 h 47"/>
                  <a:gd name="T8" fmla="*/ 0 w 53"/>
                  <a:gd name="T9" fmla="*/ 41 h 47"/>
                  <a:gd name="T10" fmla="*/ 0 w 53"/>
                  <a:gd name="T11" fmla="*/ 41 h 47"/>
                  <a:gd name="T12" fmla="*/ 0 w 53"/>
                  <a:gd name="T13" fmla="*/ 41 h 47"/>
                  <a:gd name="T14" fmla="*/ 0 w 53"/>
                  <a:gd name="T15" fmla="*/ 41 h 47"/>
                  <a:gd name="T16" fmla="*/ 0 w 53"/>
                  <a:gd name="T17" fmla="*/ 41 h 47"/>
                  <a:gd name="T18" fmla="*/ 0 w 53"/>
                  <a:gd name="T19" fmla="*/ 41 h 47"/>
                  <a:gd name="T20" fmla="*/ 0 w 53"/>
                  <a:gd name="T21" fmla="*/ 41 h 47"/>
                  <a:gd name="T22" fmla="*/ 47 w 53"/>
                  <a:gd name="T23" fmla="*/ 0 h 47"/>
                  <a:gd name="T24" fmla="*/ 47 w 53"/>
                  <a:gd name="T25" fmla="*/ 0 h 47"/>
                  <a:gd name="T26" fmla="*/ 47 w 53"/>
                  <a:gd name="T27" fmla="*/ 0 h 47"/>
                  <a:gd name="T28" fmla="*/ 47 w 53"/>
                  <a:gd name="T29" fmla="*/ 0 h 47"/>
                  <a:gd name="T30" fmla="*/ 47 w 53"/>
                  <a:gd name="T31" fmla="*/ 0 h 47"/>
                  <a:gd name="T32" fmla="*/ 47 w 53"/>
                  <a:gd name="T33" fmla="*/ 0 h 47"/>
                  <a:gd name="T34" fmla="*/ 47 w 53"/>
                  <a:gd name="T35" fmla="*/ 0 h 47"/>
                  <a:gd name="T36" fmla="*/ 47 w 53"/>
                  <a:gd name="T37" fmla="*/ 0 h 47"/>
                  <a:gd name="T38" fmla="*/ 47 w 53"/>
                  <a:gd name="T39" fmla="*/ 0 h 47"/>
                  <a:gd name="T40" fmla="*/ 47 w 53"/>
                  <a:gd name="T41" fmla="*/ 0 h 47"/>
                  <a:gd name="T42" fmla="*/ 47 w 53"/>
                  <a:gd name="T43" fmla="*/ 0 h 47"/>
                  <a:gd name="T44" fmla="*/ 53 w 53"/>
                  <a:gd name="T45" fmla="*/ 5 h 47"/>
                  <a:gd name="T46" fmla="*/ 53 w 53"/>
                  <a:gd name="T47" fmla="*/ 5 h 47"/>
                  <a:gd name="T48" fmla="*/ 53 w 53"/>
                  <a:gd name="T49" fmla="*/ 5 h 47"/>
                  <a:gd name="T50" fmla="*/ 53 w 53"/>
                  <a:gd name="T51" fmla="*/ 5 h 47"/>
                  <a:gd name="T52" fmla="*/ 53 w 53"/>
                  <a:gd name="T53" fmla="*/ 5 h 47"/>
                  <a:gd name="T54" fmla="*/ 53 w 53"/>
                  <a:gd name="T55" fmla="*/ 5 h 47"/>
                  <a:gd name="T56" fmla="*/ 53 w 53"/>
                  <a:gd name="T57" fmla="*/ 5 h 47"/>
                  <a:gd name="T58" fmla="*/ 53 w 53"/>
                  <a:gd name="T59" fmla="*/ 5 h 47"/>
                  <a:gd name="T60" fmla="*/ 53 w 53"/>
                  <a:gd name="T61" fmla="*/ 5 h 47"/>
                  <a:gd name="T62" fmla="*/ 53 w 53"/>
                  <a:gd name="T63" fmla="*/ 5 h 47"/>
                  <a:gd name="T64" fmla="*/ 53 w 53"/>
                  <a:gd name="T65" fmla="*/ 5 h 47"/>
                  <a:gd name="T66" fmla="*/ 12 w 53"/>
                  <a:gd name="T67" fmla="*/ 47 h 47"/>
                  <a:gd name="T68" fmla="*/ 12 w 53"/>
                  <a:gd name="T69" fmla="*/ 47 h 47"/>
                  <a:gd name="T70" fmla="*/ 12 w 53"/>
                  <a:gd name="T71" fmla="*/ 47 h 47"/>
                  <a:gd name="T72" fmla="*/ 12 w 53"/>
                  <a:gd name="T73" fmla="*/ 47 h 47"/>
                  <a:gd name="T74" fmla="*/ 12 w 53"/>
                  <a:gd name="T75" fmla="*/ 47 h 47"/>
                  <a:gd name="T76" fmla="*/ 12 w 53"/>
                  <a:gd name="T77" fmla="*/ 47 h 47"/>
                  <a:gd name="T78" fmla="*/ 12 w 53"/>
                  <a:gd name="T79" fmla="*/ 47 h 47"/>
                  <a:gd name="T80" fmla="*/ 12 w 53"/>
                  <a:gd name="T81" fmla="*/ 47 h 47"/>
                  <a:gd name="T82" fmla="*/ 12 w 53"/>
                  <a:gd name="T83" fmla="*/ 47 h 47"/>
                  <a:gd name="T84" fmla="*/ 12 w 53"/>
                  <a:gd name="T85" fmla="*/ 47 h 47"/>
                  <a:gd name="T86" fmla="*/ 12 w 53"/>
                  <a:gd name="T87" fmla="*/ 47 h 47"/>
                  <a:gd name="T88" fmla="*/ 0 w 53"/>
                  <a:gd name="T89" fmla="*/ 41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3"/>
                  <a:gd name="T136" fmla="*/ 0 h 47"/>
                  <a:gd name="T137" fmla="*/ 53 w 53"/>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3" h="47">
                    <a:moveTo>
                      <a:pt x="0" y="41"/>
                    </a:moveTo>
                    <a:lnTo>
                      <a:pt x="0" y="41"/>
                    </a:lnTo>
                    <a:lnTo>
                      <a:pt x="47" y="0"/>
                    </a:lnTo>
                    <a:lnTo>
                      <a:pt x="53" y="5"/>
                    </a:lnTo>
                    <a:lnTo>
                      <a:pt x="12" y="47"/>
                    </a:lnTo>
                    <a:lnTo>
                      <a:pt x="0" y="41"/>
                    </a:lnTo>
                    <a:close/>
                  </a:path>
                </a:pathLst>
              </a:custGeom>
              <a:solidFill>
                <a:srgbClr val="00FF00"/>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23" name="Freeform 1945"/>
              <p:cNvSpPr>
                <a:spLocks/>
              </p:cNvSpPr>
              <p:nvPr/>
            </p:nvSpPr>
            <p:spPr bwMode="auto">
              <a:xfrm>
                <a:off x="-3349" y="1164"/>
                <a:ext cx="47" cy="47"/>
              </a:xfrm>
              <a:custGeom>
                <a:avLst/>
                <a:gdLst>
                  <a:gd name="T0" fmla="*/ 0 w 47"/>
                  <a:gd name="T1" fmla="*/ 41 h 47"/>
                  <a:gd name="T2" fmla="*/ 0 w 47"/>
                  <a:gd name="T3" fmla="*/ 41 h 47"/>
                  <a:gd name="T4" fmla="*/ 0 w 47"/>
                  <a:gd name="T5" fmla="*/ 41 h 47"/>
                  <a:gd name="T6" fmla="*/ 0 w 47"/>
                  <a:gd name="T7" fmla="*/ 41 h 47"/>
                  <a:gd name="T8" fmla="*/ 0 w 47"/>
                  <a:gd name="T9" fmla="*/ 41 h 47"/>
                  <a:gd name="T10" fmla="*/ 0 w 47"/>
                  <a:gd name="T11" fmla="*/ 41 h 47"/>
                  <a:gd name="T12" fmla="*/ 0 w 47"/>
                  <a:gd name="T13" fmla="*/ 41 h 47"/>
                  <a:gd name="T14" fmla="*/ 0 w 47"/>
                  <a:gd name="T15" fmla="*/ 41 h 47"/>
                  <a:gd name="T16" fmla="*/ 0 w 47"/>
                  <a:gd name="T17" fmla="*/ 41 h 47"/>
                  <a:gd name="T18" fmla="*/ 0 w 47"/>
                  <a:gd name="T19" fmla="*/ 41 h 47"/>
                  <a:gd name="T20" fmla="*/ 0 w 47"/>
                  <a:gd name="T21" fmla="*/ 41 h 47"/>
                  <a:gd name="T22" fmla="*/ 41 w 47"/>
                  <a:gd name="T23" fmla="*/ 0 h 47"/>
                  <a:gd name="T24" fmla="*/ 41 w 47"/>
                  <a:gd name="T25" fmla="*/ 0 h 47"/>
                  <a:gd name="T26" fmla="*/ 41 w 47"/>
                  <a:gd name="T27" fmla="*/ 0 h 47"/>
                  <a:gd name="T28" fmla="*/ 41 w 47"/>
                  <a:gd name="T29" fmla="*/ 0 h 47"/>
                  <a:gd name="T30" fmla="*/ 41 w 47"/>
                  <a:gd name="T31" fmla="*/ 0 h 47"/>
                  <a:gd name="T32" fmla="*/ 41 w 47"/>
                  <a:gd name="T33" fmla="*/ 0 h 47"/>
                  <a:gd name="T34" fmla="*/ 41 w 47"/>
                  <a:gd name="T35" fmla="*/ 0 h 47"/>
                  <a:gd name="T36" fmla="*/ 41 w 47"/>
                  <a:gd name="T37" fmla="*/ 0 h 47"/>
                  <a:gd name="T38" fmla="*/ 41 w 47"/>
                  <a:gd name="T39" fmla="*/ 0 h 47"/>
                  <a:gd name="T40" fmla="*/ 41 w 47"/>
                  <a:gd name="T41" fmla="*/ 0 h 47"/>
                  <a:gd name="T42" fmla="*/ 41 w 47"/>
                  <a:gd name="T43" fmla="*/ 0 h 47"/>
                  <a:gd name="T44" fmla="*/ 47 w 47"/>
                  <a:gd name="T45" fmla="*/ 6 h 47"/>
                  <a:gd name="T46" fmla="*/ 47 w 47"/>
                  <a:gd name="T47" fmla="*/ 6 h 47"/>
                  <a:gd name="T48" fmla="*/ 47 w 47"/>
                  <a:gd name="T49" fmla="*/ 6 h 47"/>
                  <a:gd name="T50" fmla="*/ 47 w 47"/>
                  <a:gd name="T51" fmla="*/ 6 h 47"/>
                  <a:gd name="T52" fmla="*/ 47 w 47"/>
                  <a:gd name="T53" fmla="*/ 6 h 47"/>
                  <a:gd name="T54" fmla="*/ 47 w 47"/>
                  <a:gd name="T55" fmla="*/ 6 h 47"/>
                  <a:gd name="T56" fmla="*/ 47 w 47"/>
                  <a:gd name="T57" fmla="*/ 6 h 47"/>
                  <a:gd name="T58" fmla="*/ 47 w 47"/>
                  <a:gd name="T59" fmla="*/ 6 h 47"/>
                  <a:gd name="T60" fmla="*/ 47 w 47"/>
                  <a:gd name="T61" fmla="*/ 6 h 47"/>
                  <a:gd name="T62" fmla="*/ 47 w 47"/>
                  <a:gd name="T63" fmla="*/ 6 h 47"/>
                  <a:gd name="T64" fmla="*/ 47 w 47"/>
                  <a:gd name="T65" fmla="*/ 6 h 47"/>
                  <a:gd name="T66" fmla="*/ 6 w 47"/>
                  <a:gd name="T67" fmla="*/ 47 h 47"/>
                  <a:gd name="T68" fmla="*/ 6 w 47"/>
                  <a:gd name="T69" fmla="*/ 47 h 47"/>
                  <a:gd name="T70" fmla="*/ 6 w 47"/>
                  <a:gd name="T71" fmla="*/ 47 h 47"/>
                  <a:gd name="T72" fmla="*/ 6 w 47"/>
                  <a:gd name="T73" fmla="*/ 47 h 47"/>
                  <a:gd name="T74" fmla="*/ 6 w 47"/>
                  <a:gd name="T75" fmla="*/ 47 h 47"/>
                  <a:gd name="T76" fmla="*/ 6 w 47"/>
                  <a:gd name="T77" fmla="*/ 47 h 47"/>
                  <a:gd name="T78" fmla="*/ 6 w 47"/>
                  <a:gd name="T79" fmla="*/ 47 h 47"/>
                  <a:gd name="T80" fmla="*/ 6 w 47"/>
                  <a:gd name="T81" fmla="*/ 47 h 47"/>
                  <a:gd name="T82" fmla="*/ 6 w 47"/>
                  <a:gd name="T83" fmla="*/ 47 h 47"/>
                  <a:gd name="T84" fmla="*/ 6 w 47"/>
                  <a:gd name="T85" fmla="*/ 47 h 47"/>
                  <a:gd name="T86" fmla="*/ 6 w 47"/>
                  <a:gd name="T87" fmla="*/ 47 h 47"/>
                  <a:gd name="T88" fmla="*/ 0 w 47"/>
                  <a:gd name="T89" fmla="*/ 41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
                  <a:gd name="T136" fmla="*/ 0 h 47"/>
                  <a:gd name="T137" fmla="*/ 47 w 4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 h="47">
                    <a:moveTo>
                      <a:pt x="0" y="41"/>
                    </a:moveTo>
                    <a:lnTo>
                      <a:pt x="0" y="41"/>
                    </a:lnTo>
                    <a:lnTo>
                      <a:pt x="41" y="0"/>
                    </a:lnTo>
                    <a:lnTo>
                      <a:pt x="47" y="6"/>
                    </a:lnTo>
                    <a:lnTo>
                      <a:pt x="6" y="47"/>
                    </a:lnTo>
                    <a:lnTo>
                      <a:pt x="0" y="41"/>
                    </a:lnTo>
                    <a:close/>
                  </a:path>
                </a:pathLst>
              </a:custGeom>
              <a:solidFill>
                <a:srgbClr val="00FF00"/>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24" name="Freeform 1946"/>
              <p:cNvSpPr>
                <a:spLocks/>
              </p:cNvSpPr>
              <p:nvPr/>
            </p:nvSpPr>
            <p:spPr bwMode="auto">
              <a:xfrm>
                <a:off x="-3343" y="1193"/>
                <a:ext cx="23" cy="24"/>
              </a:xfrm>
              <a:custGeom>
                <a:avLst/>
                <a:gdLst>
                  <a:gd name="T0" fmla="*/ 0 w 23"/>
                  <a:gd name="T1" fmla="*/ 6 h 24"/>
                  <a:gd name="T2" fmla="*/ 0 w 23"/>
                  <a:gd name="T3" fmla="*/ 6 h 24"/>
                  <a:gd name="T4" fmla="*/ 0 w 23"/>
                  <a:gd name="T5" fmla="*/ 6 h 24"/>
                  <a:gd name="T6" fmla="*/ 0 w 23"/>
                  <a:gd name="T7" fmla="*/ 6 h 24"/>
                  <a:gd name="T8" fmla="*/ 0 w 23"/>
                  <a:gd name="T9" fmla="*/ 6 h 24"/>
                  <a:gd name="T10" fmla="*/ 0 w 23"/>
                  <a:gd name="T11" fmla="*/ 6 h 24"/>
                  <a:gd name="T12" fmla="*/ 0 w 23"/>
                  <a:gd name="T13" fmla="*/ 6 h 24"/>
                  <a:gd name="T14" fmla="*/ 0 w 23"/>
                  <a:gd name="T15" fmla="*/ 6 h 24"/>
                  <a:gd name="T16" fmla="*/ 0 w 23"/>
                  <a:gd name="T17" fmla="*/ 6 h 24"/>
                  <a:gd name="T18" fmla="*/ 0 w 23"/>
                  <a:gd name="T19" fmla="*/ 6 h 24"/>
                  <a:gd name="T20" fmla="*/ 0 w 23"/>
                  <a:gd name="T21" fmla="*/ 6 h 24"/>
                  <a:gd name="T22" fmla="*/ 6 w 23"/>
                  <a:gd name="T23" fmla="*/ 0 h 24"/>
                  <a:gd name="T24" fmla="*/ 6 w 23"/>
                  <a:gd name="T25" fmla="*/ 0 h 24"/>
                  <a:gd name="T26" fmla="*/ 6 w 23"/>
                  <a:gd name="T27" fmla="*/ 0 h 24"/>
                  <a:gd name="T28" fmla="*/ 6 w 23"/>
                  <a:gd name="T29" fmla="*/ 0 h 24"/>
                  <a:gd name="T30" fmla="*/ 6 w 23"/>
                  <a:gd name="T31" fmla="*/ 0 h 24"/>
                  <a:gd name="T32" fmla="*/ 6 w 23"/>
                  <a:gd name="T33" fmla="*/ 0 h 24"/>
                  <a:gd name="T34" fmla="*/ 6 w 23"/>
                  <a:gd name="T35" fmla="*/ 0 h 24"/>
                  <a:gd name="T36" fmla="*/ 6 w 23"/>
                  <a:gd name="T37" fmla="*/ 0 h 24"/>
                  <a:gd name="T38" fmla="*/ 6 w 23"/>
                  <a:gd name="T39" fmla="*/ 0 h 24"/>
                  <a:gd name="T40" fmla="*/ 6 w 23"/>
                  <a:gd name="T41" fmla="*/ 0 h 24"/>
                  <a:gd name="T42" fmla="*/ 6 w 23"/>
                  <a:gd name="T43" fmla="*/ 0 h 24"/>
                  <a:gd name="T44" fmla="*/ 23 w 23"/>
                  <a:gd name="T45" fmla="*/ 18 h 24"/>
                  <a:gd name="T46" fmla="*/ 23 w 23"/>
                  <a:gd name="T47" fmla="*/ 18 h 24"/>
                  <a:gd name="T48" fmla="*/ 23 w 23"/>
                  <a:gd name="T49" fmla="*/ 18 h 24"/>
                  <a:gd name="T50" fmla="*/ 23 w 23"/>
                  <a:gd name="T51" fmla="*/ 18 h 24"/>
                  <a:gd name="T52" fmla="*/ 23 w 23"/>
                  <a:gd name="T53" fmla="*/ 18 h 24"/>
                  <a:gd name="T54" fmla="*/ 23 w 23"/>
                  <a:gd name="T55" fmla="*/ 18 h 24"/>
                  <a:gd name="T56" fmla="*/ 23 w 23"/>
                  <a:gd name="T57" fmla="*/ 18 h 24"/>
                  <a:gd name="T58" fmla="*/ 23 w 23"/>
                  <a:gd name="T59" fmla="*/ 18 h 24"/>
                  <a:gd name="T60" fmla="*/ 23 w 23"/>
                  <a:gd name="T61" fmla="*/ 18 h 24"/>
                  <a:gd name="T62" fmla="*/ 23 w 23"/>
                  <a:gd name="T63" fmla="*/ 18 h 24"/>
                  <a:gd name="T64" fmla="*/ 23 w 23"/>
                  <a:gd name="T65" fmla="*/ 18 h 24"/>
                  <a:gd name="T66" fmla="*/ 18 w 23"/>
                  <a:gd name="T67" fmla="*/ 24 h 24"/>
                  <a:gd name="T68" fmla="*/ 18 w 23"/>
                  <a:gd name="T69" fmla="*/ 24 h 24"/>
                  <a:gd name="T70" fmla="*/ 18 w 23"/>
                  <a:gd name="T71" fmla="*/ 24 h 24"/>
                  <a:gd name="T72" fmla="*/ 18 w 23"/>
                  <a:gd name="T73" fmla="*/ 24 h 24"/>
                  <a:gd name="T74" fmla="*/ 18 w 23"/>
                  <a:gd name="T75" fmla="*/ 24 h 24"/>
                  <a:gd name="T76" fmla="*/ 18 w 23"/>
                  <a:gd name="T77" fmla="*/ 24 h 24"/>
                  <a:gd name="T78" fmla="*/ 18 w 23"/>
                  <a:gd name="T79" fmla="*/ 24 h 24"/>
                  <a:gd name="T80" fmla="*/ 18 w 23"/>
                  <a:gd name="T81" fmla="*/ 24 h 24"/>
                  <a:gd name="T82" fmla="*/ 18 w 23"/>
                  <a:gd name="T83" fmla="*/ 24 h 24"/>
                  <a:gd name="T84" fmla="*/ 18 w 23"/>
                  <a:gd name="T85" fmla="*/ 24 h 24"/>
                  <a:gd name="T86" fmla="*/ 18 w 23"/>
                  <a:gd name="T87" fmla="*/ 24 h 24"/>
                  <a:gd name="T88" fmla="*/ 0 w 23"/>
                  <a:gd name="T89" fmla="*/ 6 h 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
                  <a:gd name="T136" fmla="*/ 0 h 24"/>
                  <a:gd name="T137" fmla="*/ 23 w 23"/>
                  <a:gd name="T138" fmla="*/ 24 h 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 h="24">
                    <a:moveTo>
                      <a:pt x="0" y="6"/>
                    </a:moveTo>
                    <a:lnTo>
                      <a:pt x="0" y="6"/>
                    </a:lnTo>
                    <a:lnTo>
                      <a:pt x="6" y="0"/>
                    </a:lnTo>
                    <a:lnTo>
                      <a:pt x="23" y="18"/>
                    </a:lnTo>
                    <a:lnTo>
                      <a:pt x="18" y="24"/>
                    </a:lnTo>
                    <a:lnTo>
                      <a:pt x="0" y="6"/>
                    </a:lnTo>
                    <a:close/>
                  </a:path>
                </a:pathLst>
              </a:custGeom>
              <a:solidFill>
                <a:srgbClr val="8C8C8C"/>
              </a:solid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25" name="Freeform 1947"/>
              <p:cNvSpPr>
                <a:spLocks/>
              </p:cNvSpPr>
              <p:nvPr/>
            </p:nvSpPr>
            <p:spPr bwMode="auto">
              <a:xfrm>
                <a:off x="-3337" y="1176"/>
                <a:ext cx="29" cy="29"/>
              </a:xfrm>
              <a:custGeom>
                <a:avLst/>
                <a:gdLst>
                  <a:gd name="T0" fmla="*/ 17 w 29"/>
                  <a:gd name="T1" fmla="*/ 0 h 29"/>
                  <a:gd name="T2" fmla="*/ 0 w 29"/>
                  <a:gd name="T3" fmla="*/ 17 h 29"/>
                  <a:gd name="T4" fmla="*/ 12 w 29"/>
                  <a:gd name="T5" fmla="*/ 29 h 29"/>
                  <a:gd name="T6" fmla="*/ 17 w 29"/>
                  <a:gd name="T7" fmla="*/ 29 h 29"/>
                  <a:gd name="T8" fmla="*/ 29 w 29"/>
                  <a:gd name="T9" fmla="*/ 17 h 29"/>
                  <a:gd name="T10" fmla="*/ 29 w 29"/>
                  <a:gd name="T11" fmla="*/ 11 h 29"/>
                  <a:gd name="T12" fmla="*/ 17 w 29"/>
                  <a:gd name="T13" fmla="*/ 0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17" y="0"/>
                    </a:moveTo>
                    <a:lnTo>
                      <a:pt x="0" y="17"/>
                    </a:lnTo>
                    <a:lnTo>
                      <a:pt x="12" y="29"/>
                    </a:lnTo>
                    <a:lnTo>
                      <a:pt x="17" y="29"/>
                    </a:lnTo>
                    <a:lnTo>
                      <a:pt x="29" y="17"/>
                    </a:lnTo>
                    <a:lnTo>
                      <a:pt x="29" y="11"/>
                    </a:lnTo>
                    <a:lnTo>
                      <a:pt x="17" y="0"/>
                    </a:lnTo>
                    <a:close/>
                  </a:path>
                </a:pathLst>
              </a:custGeom>
              <a:solidFill>
                <a:srgbClr val="FF794C"/>
              </a:solidFill>
              <a:ln w="9525">
                <a:solidFill>
                  <a:srgbClr val="8C8C8C"/>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26" name="Freeform 1948"/>
              <p:cNvSpPr>
                <a:spLocks/>
              </p:cNvSpPr>
              <p:nvPr/>
            </p:nvSpPr>
            <p:spPr bwMode="auto">
              <a:xfrm>
                <a:off x="-3337" y="1176"/>
                <a:ext cx="29" cy="35"/>
              </a:xfrm>
              <a:custGeom>
                <a:avLst/>
                <a:gdLst>
                  <a:gd name="T0" fmla="*/ 17 w 29"/>
                  <a:gd name="T1" fmla="*/ 0 h 35"/>
                  <a:gd name="T2" fmla="*/ 0 w 29"/>
                  <a:gd name="T3" fmla="*/ 23 h 35"/>
                  <a:gd name="T4" fmla="*/ 12 w 29"/>
                  <a:gd name="T5" fmla="*/ 35 h 35"/>
                  <a:gd name="T6" fmla="*/ 17 w 29"/>
                  <a:gd name="T7" fmla="*/ 35 h 35"/>
                  <a:gd name="T8" fmla="*/ 29 w 29"/>
                  <a:gd name="T9" fmla="*/ 23 h 35"/>
                  <a:gd name="T10" fmla="*/ 29 w 29"/>
                  <a:gd name="T11" fmla="*/ 11 h 35"/>
                  <a:gd name="T12" fmla="*/ 17 w 29"/>
                  <a:gd name="T13" fmla="*/ 0 h 35"/>
                  <a:gd name="T14" fmla="*/ 0 60000 65536"/>
                  <a:gd name="T15" fmla="*/ 0 60000 65536"/>
                  <a:gd name="T16" fmla="*/ 0 60000 65536"/>
                  <a:gd name="T17" fmla="*/ 0 60000 65536"/>
                  <a:gd name="T18" fmla="*/ 0 60000 65536"/>
                  <a:gd name="T19" fmla="*/ 0 60000 65536"/>
                  <a:gd name="T20" fmla="*/ 0 60000 65536"/>
                  <a:gd name="T21" fmla="*/ 0 w 29"/>
                  <a:gd name="T22" fmla="*/ 0 h 35"/>
                  <a:gd name="T23" fmla="*/ 29 w 2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5">
                    <a:moveTo>
                      <a:pt x="17" y="0"/>
                    </a:moveTo>
                    <a:lnTo>
                      <a:pt x="0" y="23"/>
                    </a:lnTo>
                    <a:lnTo>
                      <a:pt x="12" y="35"/>
                    </a:lnTo>
                    <a:lnTo>
                      <a:pt x="17" y="35"/>
                    </a:lnTo>
                    <a:lnTo>
                      <a:pt x="29" y="23"/>
                    </a:lnTo>
                    <a:lnTo>
                      <a:pt x="29" y="11"/>
                    </a:lnTo>
                    <a:lnTo>
                      <a:pt x="17" y="0"/>
                    </a:lnTo>
                    <a:close/>
                  </a:path>
                </a:pathLst>
              </a:custGeom>
              <a:noFill/>
              <a:ln w="9525">
                <a:solidFill>
                  <a:srgbClr val="8C8C8C"/>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27" name="Line 1949"/>
              <p:cNvSpPr>
                <a:spLocks noChangeShapeType="1"/>
              </p:cNvSpPr>
              <p:nvPr/>
            </p:nvSpPr>
            <p:spPr bwMode="auto">
              <a:xfrm>
                <a:off x="-3308" y="1176"/>
                <a:ext cx="12"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28" name="Line 1950"/>
              <p:cNvSpPr>
                <a:spLocks noChangeShapeType="1"/>
              </p:cNvSpPr>
              <p:nvPr/>
            </p:nvSpPr>
            <p:spPr bwMode="auto">
              <a:xfrm flipV="1">
                <a:off x="-3296" y="1182"/>
                <a:ext cx="6" cy="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29" name="Line 1951"/>
              <p:cNvSpPr>
                <a:spLocks noChangeShapeType="1"/>
              </p:cNvSpPr>
              <p:nvPr/>
            </p:nvSpPr>
            <p:spPr bwMode="auto">
              <a:xfrm flipV="1">
                <a:off x="-3308" y="1164"/>
                <a:ext cx="1"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30" name="Line 1952"/>
              <p:cNvSpPr>
                <a:spLocks noChangeShapeType="1"/>
              </p:cNvSpPr>
              <p:nvPr/>
            </p:nvSpPr>
            <p:spPr bwMode="auto">
              <a:xfrm>
                <a:off x="-3320" y="1158"/>
                <a:ext cx="12"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31" name="Line 1953"/>
              <p:cNvSpPr>
                <a:spLocks noChangeShapeType="1"/>
              </p:cNvSpPr>
              <p:nvPr/>
            </p:nvSpPr>
            <p:spPr bwMode="auto">
              <a:xfrm flipV="1">
                <a:off x="-3349" y="1199"/>
                <a:ext cx="1"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232" name="Group 1954"/>
              <p:cNvGrpSpPr>
                <a:grpSpLocks/>
              </p:cNvGrpSpPr>
              <p:nvPr/>
            </p:nvGrpSpPr>
            <p:grpSpPr bwMode="auto">
              <a:xfrm>
                <a:off x="-3337" y="1146"/>
                <a:ext cx="23" cy="15"/>
                <a:chOff x="1690" y="1027"/>
                <a:chExt cx="23" cy="15"/>
              </a:xfrm>
            </p:grpSpPr>
            <p:sp>
              <p:nvSpPr>
                <p:cNvPr id="7904" name="Oval 1955"/>
                <p:cNvSpPr>
                  <a:spLocks noChangeArrowheads="1"/>
                </p:cNvSpPr>
                <p:nvPr/>
              </p:nvSpPr>
              <p:spPr bwMode="auto">
                <a:xfrm>
                  <a:off x="1693" y="1036"/>
                  <a:ext cx="6" cy="6"/>
                </a:xfrm>
                <a:prstGeom prst="ellipse">
                  <a:avLst/>
                </a:prstGeom>
                <a:solidFill>
                  <a:srgbClr val="FFFFFF"/>
                </a:solid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905" name="Group 1956"/>
                <p:cNvGrpSpPr>
                  <a:grpSpLocks/>
                </p:cNvGrpSpPr>
                <p:nvPr/>
              </p:nvGrpSpPr>
              <p:grpSpPr bwMode="auto">
                <a:xfrm>
                  <a:off x="1690" y="1027"/>
                  <a:ext cx="23" cy="13"/>
                  <a:chOff x="1690" y="1027"/>
                  <a:chExt cx="23" cy="13"/>
                </a:xfrm>
              </p:grpSpPr>
              <p:sp>
                <p:nvSpPr>
                  <p:cNvPr id="7906" name="Line 1957"/>
                  <p:cNvSpPr>
                    <a:spLocks noChangeShapeType="1"/>
                  </p:cNvSpPr>
                  <p:nvPr/>
                </p:nvSpPr>
                <p:spPr bwMode="auto">
                  <a:xfrm flipV="1">
                    <a:off x="1690" y="1033"/>
                    <a:ext cx="1"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07" name="Line 1958"/>
                  <p:cNvSpPr>
                    <a:spLocks noChangeShapeType="1"/>
                  </p:cNvSpPr>
                  <p:nvPr/>
                </p:nvSpPr>
                <p:spPr bwMode="auto">
                  <a:xfrm>
                    <a:off x="1690" y="1027"/>
                    <a:ext cx="17"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08" name="Line 1959"/>
                  <p:cNvSpPr>
                    <a:spLocks noChangeShapeType="1"/>
                  </p:cNvSpPr>
                  <p:nvPr/>
                </p:nvSpPr>
                <p:spPr bwMode="auto">
                  <a:xfrm flipV="1">
                    <a:off x="1707" y="1033"/>
                    <a:ext cx="1"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09" name="Line 1960"/>
                  <p:cNvSpPr>
                    <a:spLocks noChangeShapeType="1"/>
                  </p:cNvSpPr>
                  <p:nvPr/>
                </p:nvSpPr>
                <p:spPr bwMode="auto">
                  <a:xfrm>
                    <a:off x="1707" y="1039"/>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sp>
            <p:nvSpPr>
              <p:cNvPr id="6233" name="Line 1961"/>
              <p:cNvSpPr>
                <a:spLocks noChangeShapeType="1"/>
              </p:cNvSpPr>
              <p:nvPr/>
            </p:nvSpPr>
            <p:spPr bwMode="auto">
              <a:xfrm>
                <a:off x="-3349" y="1211"/>
                <a:ext cx="12" cy="18"/>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34" name="Line 1962"/>
              <p:cNvSpPr>
                <a:spLocks noChangeShapeType="1"/>
              </p:cNvSpPr>
              <p:nvPr/>
            </p:nvSpPr>
            <p:spPr bwMode="auto">
              <a:xfrm>
                <a:off x="-3308" y="1164"/>
                <a:ext cx="18" cy="18"/>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35" name="Rectangle 1963"/>
              <p:cNvSpPr>
                <a:spLocks noChangeArrowheads="1"/>
              </p:cNvSpPr>
              <p:nvPr/>
            </p:nvSpPr>
            <p:spPr bwMode="auto">
              <a:xfrm>
                <a:off x="-3004" y="1202"/>
                <a:ext cx="29" cy="77"/>
              </a:xfrm>
              <a:prstGeom prst="rect">
                <a:avLst/>
              </a:prstGeom>
              <a:solidFill>
                <a:srgbClr val="0066CC"/>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236" name="Group 1964"/>
              <p:cNvGrpSpPr>
                <a:grpSpLocks/>
              </p:cNvGrpSpPr>
              <p:nvPr/>
            </p:nvGrpSpPr>
            <p:grpSpPr bwMode="auto">
              <a:xfrm>
                <a:off x="-3004" y="1226"/>
                <a:ext cx="23" cy="29"/>
                <a:chOff x="2023" y="1107"/>
                <a:chExt cx="23" cy="29"/>
              </a:xfrm>
            </p:grpSpPr>
            <p:sp>
              <p:nvSpPr>
                <p:cNvPr id="7902" name="Oval 1965"/>
                <p:cNvSpPr>
                  <a:spLocks noChangeArrowheads="1"/>
                </p:cNvSpPr>
                <p:nvPr/>
              </p:nvSpPr>
              <p:spPr bwMode="auto">
                <a:xfrm>
                  <a:off x="2023" y="1107"/>
                  <a:ext cx="23" cy="29"/>
                </a:xfrm>
                <a:prstGeom prst="ellips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03" name="Oval 1966"/>
                <p:cNvSpPr>
                  <a:spLocks noChangeArrowheads="1"/>
                </p:cNvSpPr>
                <p:nvPr/>
              </p:nvSpPr>
              <p:spPr bwMode="auto">
                <a:xfrm>
                  <a:off x="2028" y="1113"/>
                  <a:ext cx="12" cy="17"/>
                </a:xfrm>
                <a:prstGeom prst="ellips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237" name="Oval 1967"/>
              <p:cNvSpPr>
                <a:spLocks noChangeArrowheads="1"/>
              </p:cNvSpPr>
              <p:nvPr/>
            </p:nvSpPr>
            <p:spPr bwMode="auto">
              <a:xfrm>
                <a:off x="-3004" y="1208"/>
                <a:ext cx="11" cy="18"/>
              </a:xfrm>
              <a:prstGeom prst="ellips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38" name="Oval 1968"/>
              <p:cNvSpPr>
                <a:spLocks noChangeArrowheads="1"/>
              </p:cNvSpPr>
              <p:nvPr/>
            </p:nvSpPr>
            <p:spPr bwMode="auto">
              <a:xfrm>
                <a:off x="-3004" y="1267"/>
                <a:ext cx="11" cy="12"/>
              </a:xfrm>
              <a:prstGeom prst="ellips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39" name="Rectangle 1969"/>
              <p:cNvSpPr>
                <a:spLocks noChangeArrowheads="1"/>
              </p:cNvSpPr>
              <p:nvPr/>
            </p:nvSpPr>
            <p:spPr bwMode="auto">
              <a:xfrm>
                <a:off x="-2987" y="1173"/>
                <a:ext cx="6" cy="35"/>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40" name="Rectangle 1970"/>
              <p:cNvSpPr>
                <a:spLocks noChangeArrowheads="1"/>
              </p:cNvSpPr>
              <p:nvPr/>
            </p:nvSpPr>
            <p:spPr bwMode="auto">
              <a:xfrm>
                <a:off x="-2999" y="1285"/>
                <a:ext cx="12" cy="17"/>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241" name="Group 1971"/>
              <p:cNvGrpSpPr>
                <a:grpSpLocks/>
              </p:cNvGrpSpPr>
              <p:nvPr/>
            </p:nvGrpSpPr>
            <p:grpSpPr bwMode="auto">
              <a:xfrm>
                <a:off x="-2183" y="1208"/>
                <a:ext cx="15" cy="71"/>
                <a:chOff x="2844" y="1089"/>
                <a:chExt cx="15" cy="71"/>
              </a:xfrm>
            </p:grpSpPr>
            <p:sp>
              <p:nvSpPr>
                <p:cNvPr id="7899" name="Rectangle 1972"/>
                <p:cNvSpPr>
                  <a:spLocks noChangeArrowheads="1"/>
                </p:cNvSpPr>
                <p:nvPr/>
              </p:nvSpPr>
              <p:spPr bwMode="auto">
                <a:xfrm>
                  <a:off x="2847" y="1089"/>
                  <a:ext cx="12" cy="7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00" name="Line 1973"/>
                <p:cNvSpPr>
                  <a:spLocks noChangeShapeType="1"/>
                </p:cNvSpPr>
                <p:nvPr/>
              </p:nvSpPr>
              <p:spPr bwMode="auto">
                <a:xfrm>
                  <a:off x="2850" y="1092"/>
                  <a:ext cx="1" cy="6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901" name="Line 1974"/>
                <p:cNvSpPr>
                  <a:spLocks noChangeShapeType="1"/>
                </p:cNvSpPr>
                <p:nvPr/>
              </p:nvSpPr>
              <p:spPr bwMode="auto">
                <a:xfrm>
                  <a:off x="2844" y="1121"/>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242" name="Group 1975"/>
              <p:cNvGrpSpPr>
                <a:grpSpLocks/>
              </p:cNvGrpSpPr>
              <p:nvPr/>
            </p:nvGrpSpPr>
            <p:grpSpPr bwMode="auto">
              <a:xfrm>
                <a:off x="-2572" y="1202"/>
                <a:ext cx="27" cy="77"/>
                <a:chOff x="2455" y="1083"/>
                <a:chExt cx="27" cy="77"/>
              </a:xfrm>
            </p:grpSpPr>
            <p:sp>
              <p:nvSpPr>
                <p:cNvPr id="7895" name="Line 1976"/>
                <p:cNvSpPr>
                  <a:spLocks noChangeShapeType="1"/>
                </p:cNvSpPr>
                <p:nvPr/>
              </p:nvSpPr>
              <p:spPr bwMode="auto">
                <a:xfrm>
                  <a:off x="2455" y="1116"/>
                  <a:ext cx="24"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96" name="Rectangle 1977"/>
                <p:cNvSpPr>
                  <a:spLocks noChangeArrowheads="1"/>
                </p:cNvSpPr>
                <p:nvPr/>
              </p:nvSpPr>
              <p:spPr bwMode="auto">
                <a:xfrm>
                  <a:off x="2458" y="1083"/>
                  <a:ext cx="12" cy="77"/>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97" name="Rectangle 1978"/>
                <p:cNvSpPr>
                  <a:spLocks noChangeArrowheads="1"/>
                </p:cNvSpPr>
                <p:nvPr/>
              </p:nvSpPr>
              <p:spPr bwMode="auto">
                <a:xfrm>
                  <a:off x="2464" y="1083"/>
                  <a:ext cx="18" cy="77"/>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98" name="Line 1979"/>
                <p:cNvSpPr>
                  <a:spLocks noChangeShapeType="1"/>
                </p:cNvSpPr>
                <p:nvPr/>
              </p:nvSpPr>
              <p:spPr bwMode="auto">
                <a:xfrm>
                  <a:off x="2473" y="1086"/>
                  <a:ext cx="1" cy="6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243" name="Rectangle 1980"/>
              <p:cNvSpPr>
                <a:spLocks noChangeArrowheads="1"/>
              </p:cNvSpPr>
              <p:nvPr/>
            </p:nvSpPr>
            <p:spPr bwMode="auto">
              <a:xfrm>
                <a:off x="-2940" y="1149"/>
                <a:ext cx="12" cy="194"/>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44" name="Rectangle 1981"/>
              <p:cNvSpPr>
                <a:spLocks noChangeArrowheads="1"/>
              </p:cNvSpPr>
              <p:nvPr/>
            </p:nvSpPr>
            <p:spPr bwMode="auto">
              <a:xfrm>
                <a:off x="-2934" y="1161"/>
                <a:ext cx="359" cy="12"/>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45" name="Rectangle 1982"/>
              <p:cNvSpPr>
                <a:spLocks noChangeArrowheads="1"/>
              </p:cNvSpPr>
              <p:nvPr/>
            </p:nvSpPr>
            <p:spPr bwMode="auto">
              <a:xfrm>
                <a:off x="-2934" y="1320"/>
                <a:ext cx="359" cy="12"/>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46" name="Rectangle 1983"/>
              <p:cNvSpPr>
                <a:spLocks noChangeArrowheads="1"/>
              </p:cNvSpPr>
              <p:nvPr/>
            </p:nvSpPr>
            <p:spPr bwMode="auto">
              <a:xfrm>
                <a:off x="-2580" y="1149"/>
                <a:ext cx="5" cy="194"/>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47" name="Rectangle 1984"/>
              <p:cNvSpPr>
                <a:spLocks noChangeArrowheads="1"/>
              </p:cNvSpPr>
              <p:nvPr/>
            </p:nvSpPr>
            <p:spPr bwMode="auto">
              <a:xfrm>
                <a:off x="-2934" y="1149"/>
                <a:ext cx="12" cy="18"/>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48" name="Rectangle 1985"/>
              <p:cNvSpPr>
                <a:spLocks noChangeArrowheads="1"/>
              </p:cNvSpPr>
              <p:nvPr/>
            </p:nvSpPr>
            <p:spPr bwMode="auto">
              <a:xfrm>
                <a:off x="-2580" y="1149"/>
                <a:ext cx="5" cy="18"/>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49" name="Rectangle 1986"/>
              <p:cNvSpPr>
                <a:spLocks noChangeArrowheads="1"/>
              </p:cNvSpPr>
              <p:nvPr/>
            </p:nvSpPr>
            <p:spPr bwMode="auto">
              <a:xfrm>
                <a:off x="-2934" y="1326"/>
                <a:ext cx="12" cy="17"/>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50" name="Rectangle 1987"/>
              <p:cNvSpPr>
                <a:spLocks noChangeArrowheads="1"/>
              </p:cNvSpPr>
              <p:nvPr/>
            </p:nvSpPr>
            <p:spPr bwMode="auto">
              <a:xfrm>
                <a:off x="-2580" y="1326"/>
                <a:ext cx="5" cy="17"/>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51" name="Rectangle 1988"/>
              <p:cNvSpPr>
                <a:spLocks noChangeArrowheads="1"/>
              </p:cNvSpPr>
              <p:nvPr/>
            </p:nvSpPr>
            <p:spPr bwMode="auto">
              <a:xfrm>
                <a:off x="-2757" y="1149"/>
                <a:ext cx="12" cy="18"/>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52" name="Rectangle 1989"/>
              <p:cNvSpPr>
                <a:spLocks noChangeArrowheads="1"/>
              </p:cNvSpPr>
              <p:nvPr/>
            </p:nvSpPr>
            <p:spPr bwMode="auto">
              <a:xfrm>
                <a:off x="-2757" y="1149"/>
                <a:ext cx="12" cy="18"/>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53" name="Rectangle 1990"/>
              <p:cNvSpPr>
                <a:spLocks noChangeArrowheads="1"/>
              </p:cNvSpPr>
              <p:nvPr/>
            </p:nvSpPr>
            <p:spPr bwMode="auto">
              <a:xfrm>
                <a:off x="-2757" y="1326"/>
                <a:ext cx="12" cy="17"/>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54" name="Rectangle 1991"/>
              <p:cNvSpPr>
                <a:spLocks noChangeArrowheads="1"/>
              </p:cNvSpPr>
              <p:nvPr/>
            </p:nvSpPr>
            <p:spPr bwMode="auto">
              <a:xfrm>
                <a:off x="-2757" y="1326"/>
                <a:ext cx="12" cy="17"/>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55" name="Rectangle 1992"/>
              <p:cNvSpPr>
                <a:spLocks noChangeArrowheads="1"/>
              </p:cNvSpPr>
              <p:nvPr/>
            </p:nvSpPr>
            <p:spPr bwMode="auto">
              <a:xfrm>
                <a:off x="-2910" y="1226"/>
                <a:ext cx="11"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56" name="Line 1993"/>
              <p:cNvSpPr>
                <a:spLocks noChangeShapeType="1"/>
              </p:cNvSpPr>
              <p:nvPr/>
            </p:nvSpPr>
            <p:spPr bwMode="auto">
              <a:xfrm>
                <a:off x="-2913" y="1235"/>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57" name="Line 1994"/>
              <p:cNvSpPr>
                <a:spLocks noChangeShapeType="1"/>
              </p:cNvSpPr>
              <p:nvPr/>
            </p:nvSpPr>
            <p:spPr bwMode="auto">
              <a:xfrm>
                <a:off x="-2913" y="124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58" name="Rectangle 1995"/>
              <p:cNvSpPr>
                <a:spLocks noChangeArrowheads="1"/>
              </p:cNvSpPr>
              <p:nvPr/>
            </p:nvSpPr>
            <p:spPr bwMode="auto">
              <a:xfrm>
                <a:off x="-2798" y="1226"/>
                <a:ext cx="11"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59" name="Line 1996"/>
              <p:cNvSpPr>
                <a:spLocks noChangeShapeType="1"/>
              </p:cNvSpPr>
              <p:nvPr/>
            </p:nvSpPr>
            <p:spPr bwMode="auto">
              <a:xfrm>
                <a:off x="-2801" y="1235"/>
                <a:ext cx="1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60" name="Line 1997"/>
              <p:cNvSpPr>
                <a:spLocks noChangeShapeType="1"/>
              </p:cNvSpPr>
              <p:nvPr/>
            </p:nvSpPr>
            <p:spPr bwMode="auto">
              <a:xfrm>
                <a:off x="-2801" y="1240"/>
                <a:ext cx="1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61" name="Rectangle 1998"/>
              <p:cNvSpPr>
                <a:spLocks noChangeArrowheads="1"/>
              </p:cNvSpPr>
              <p:nvPr/>
            </p:nvSpPr>
            <p:spPr bwMode="auto">
              <a:xfrm>
                <a:off x="-2675" y="1226"/>
                <a:ext cx="18"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62" name="Line 1999"/>
              <p:cNvSpPr>
                <a:spLocks noChangeShapeType="1"/>
              </p:cNvSpPr>
              <p:nvPr/>
            </p:nvSpPr>
            <p:spPr bwMode="auto">
              <a:xfrm>
                <a:off x="-2672" y="1235"/>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63" name="Line 2000"/>
              <p:cNvSpPr>
                <a:spLocks noChangeShapeType="1"/>
              </p:cNvSpPr>
              <p:nvPr/>
            </p:nvSpPr>
            <p:spPr bwMode="auto">
              <a:xfrm>
                <a:off x="-2672" y="124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64" name="Rectangle 2001"/>
              <p:cNvSpPr>
                <a:spLocks noChangeArrowheads="1"/>
              </p:cNvSpPr>
              <p:nvPr/>
            </p:nvSpPr>
            <p:spPr bwMode="auto">
              <a:xfrm>
                <a:off x="-2616" y="1226"/>
                <a:ext cx="18"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65" name="Line 2002"/>
              <p:cNvSpPr>
                <a:spLocks noChangeShapeType="1"/>
              </p:cNvSpPr>
              <p:nvPr/>
            </p:nvSpPr>
            <p:spPr bwMode="auto">
              <a:xfrm>
                <a:off x="-2619" y="1235"/>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66" name="Line 2003"/>
              <p:cNvSpPr>
                <a:spLocks noChangeShapeType="1"/>
              </p:cNvSpPr>
              <p:nvPr/>
            </p:nvSpPr>
            <p:spPr bwMode="auto">
              <a:xfrm>
                <a:off x="-2619" y="1240"/>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67" name="Rectangle 2004"/>
              <p:cNvSpPr>
                <a:spLocks noChangeArrowheads="1"/>
              </p:cNvSpPr>
              <p:nvPr/>
            </p:nvSpPr>
            <p:spPr bwMode="auto">
              <a:xfrm>
                <a:off x="-2645" y="1226"/>
                <a:ext cx="23"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68" name="Line 2005"/>
              <p:cNvSpPr>
                <a:spLocks noChangeShapeType="1"/>
              </p:cNvSpPr>
              <p:nvPr/>
            </p:nvSpPr>
            <p:spPr bwMode="auto">
              <a:xfrm>
                <a:off x="-2642" y="1235"/>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69" name="Line 2006"/>
              <p:cNvSpPr>
                <a:spLocks noChangeShapeType="1"/>
              </p:cNvSpPr>
              <p:nvPr/>
            </p:nvSpPr>
            <p:spPr bwMode="auto">
              <a:xfrm>
                <a:off x="-2642" y="124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70" name="Rectangle 2007"/>
              <p:cNvSpPr>
                <a:spLocks noChangeArrowheads="1"/>
              </p:cNvSpPr>
              <p:nvPr/>
            </p:nvSpPr>
            <p:spPr bwMode="auto">
              <a:xfrm>
                <a:off x="-2704" y="1226"/>
                <a:ext cx="17"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71" name="Line 2008"/>
              <p:cNvSpPr>
                <a:spLocks noChangeShapeType="1"/>
              </p:cNvSpPr>
              <p:nvPr/>
            </p:nvSpPr>
            <p:spPr bwMode="auto">
              <a:xfrm>
                <a:off x="-2707" y="1235"/>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72" name="Line 2009"/>
              <p:cNvSpPr>
                <a:spLocks noChangeShapeType="1"/>
              </p:cNvSpPr>
              <p:nvPr/>
            </p:nvSpPr>
            <p:spPr bwMode="auto">
              <a:xfrm>
                <a:off x="-2701" y="124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73" name="Rectangle 2010"/>
              <p:cNvSpPr>
                <a:spLocks noChangeArrowheads="1"/>
              </p:cNvSpPr>
              <p:nvPr/>
            </p:nvSpPr>
            <p:spPr bwMode="auto">
              <a:xfrm>
                <a:off x="-2757" y="1226"/>
                <a:ext cx="23"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74" name="Line 2011"/>
              <p:cNvSpPr>
                <a:spLocks noChangeShapeType="1"/>
              </p:cNvSpPr>
              <p:nvPr/>
            </p:nvSpPr>
            <p:spPr bwMode="auto">
              <a:xfrm>
                <a:off x="-2754" y="1235"/>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75" name="Line 2012"/>
              <p:cNvSpPr>
                <a:spLocks noChangeShapeType="1"/>
              </p:cNvSpPr>
              <p:nvPr/>
            </p:nvSpPr>
            <p:spPr bwMode="auto">
              <a:xfrm>
                <a:off x="-2754" y="124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76" name="Rectangle 2013"/>
              <p:cNvSpPr>
                <a:spLocks noChangeArrowheads="1"/>
              </p:cNvSpPr>
              <p:nvPr/>
            </p:nvSpPr>
            <p:spPr bwMode="auto">
              <a:xfrm>
                <a:off x="-2728" y="1226"/>
                <a:ext cx="18"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77" name="Line 2014"/>
              <p:cNvSpPr>
                <a:spLocks noChangeShapeType="1"/>
              </p:cNvSpPr>
              <p:nvPr/>
            </p:nvSpPr>
            <p:spPr bwMode="auto">
              <a:xfrm>
                <a:off x="-2731" y="1235"/>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78" name="Line 2015"/>
              <p:cNvSpPr>
                <a:spLocks noChangeShapeType="1"/>
              </p:cNvSpPr>
              <p:nvPr/>
            </p:nvSpPr>
            <p:spPr bwMode="auto">
              <a:xfrm>
                <a:off x="-2731" y="124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79" name="Rectangle 2016"/>
              <p:cNvSpPr>
                <a:spLocks noChangeArrowheads="1"/>
              </p:cNvSpPr>
              <p:nvPr/>
            </p:nvSpPr>
            <p:spPr bwMode="auto">
              <a:xfrm>
                <a:off x="-2775" y="1226"/>
                <a:ext cx="12"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80" name="Line 2017"/>
              <p:cNvSpPr>
                <a:spLocks noChangeShapeType="1"/>
              </p:cNvSpPr>
              <p:nvPr/>
            </p:nvSpPr>
            <p:spPr bwMode="auto">
              <a:xfrm>
                <a:off x="-2772" y="1235"/>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81" name="Line 2018"/>
              <p:cNvSpPr>
                <a:spLocks noChangeShapeType="1"/>
              </p:cNvSpPr>
              <p:nvPr/>
            </p:nvSpPr>
            <p:spPr bwMode="auto">
              <a:xfrm>
                <a:off x="-2778" y="1240"/>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82" name="Rectangle 2019"/>
              <p:cNvSpPr>
                <a:spLocks noChangeArrowheads="1"/>
              </p:cNvSpPr>
              <p:nvPr/>
            </p:nvSpPr>
            <p:spPr bwMode="auto">
              <a:xfrm>
                <a:off x="-2875" y="1226"/>
                <a:ext cx="12"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83" name="Line 2020"/>
              <p:cNvSpPr>
                <a:spLocks noChangeShapeType="1"/>
              </p:cNvSpPr>
              <p:nvPr/>
            </p:nvSpPr>
            <p:spPr bwMode="auto">
              <a:xfrm>
                <a:off x="-2878" y="1235"/>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84" name="Line 2021"/>
              <p:cNvSpPr>
                <a:spLocks noChangeShapeType="1"/>
              </p:cNvSpPr>
              <p:nvPr/>
            </p:nvSpPr>
            <p:spPr bwMode="auto">
              <a:xfrm>
                <a:off x="-2878" y="124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85" name="Rectangle 2022"/>
              <p:cNvSpPr>
                <a:spLocks noChangeArrowheads="1"/>
              </p:cNvSpPr>
              <p:nvPr/>
            </p:nvSpPr>
            <p:spPr bwMode="auto">
              <a:xfrm>
                <a:off x="-2857" y="1226"/>
                <a:ext cx="17"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86" name="Line 2023"/>
              <p:cNvSpPr>
                <a:spLocks noChangeShapeType="1"/>
              </p:cNvSpPr>
              <p:nvPr/>
            </p:nvSpPr>
            <p:spPr bwMode="auto">
              <a:xfrm>
                <a:off x="-2854" y="1235"/>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87" name="Line 2024"/>
              <p:cNvSpPr>
                <a:spLocks noChangeShapeType="1"/>
              </p:cNvSpPr>
              <p:nvPr/>
            </p:nvSpPr>
            <p:spPr bwMode="auto">
              <a:xfrm>
                <a:off x="-285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88" name="Rectangle 2025"/>
              <p:cNvSpPr>
                <a:spLocks noChangeArrowheads="1"/>
              </p:cNvSpPr>
              <p:nvPr/>
            </p:nvSpPr>
            <p:spPr bwMode="auto">
              <a:xfrm>
                <a:off x="-2840" y="1226"/>
                <a:ext cx="18"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89" name="Line 2026"/>
              <p:cNvSpPr>
                <a:spLocks noChangeShapeType="1"/>
              </p:cNvSpPr>
              <p:nvPr/>
            </p:nvSpPr>
            <p:spPr bwMode="auto">
              <a:xfrm>
                <a:off x="-2843" y="1235"/>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90" name="Line 2027"/>
              <p:cNvSpPr>
                <a:spLocks noChangeShapeType="1"/>
              </p:cNvSpPr>
              <p:nvPr/>
            </p:nvSpPr>
            <p:spPr bwMode="auto">
              <a:xfrm>
                <a:off x="-2843" y="124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91" name="Rectangle 2028"/>
              <p:cNvSpPr>
                <a:spLocks noChangeArrowheads="1"/>
              </p:cNvSpPr>
              <p:nvPr/>
            </p:nvSpPr>
            <p:spPr bwMode="auto">
              <a:xfrm>
                <a:off x="-2893" y="1226"/>
                <a:ext cx="12"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92" name="Line 2029"/>
              <p:cNvSpPr>
                <a:spLocks noChangeShapeType="1"/>
              </p:cNvSpPr>
              <p:nvPr/>
            </p:nvSpPr>
            <p:spPr bwMode="auto">
              <a:xfrm>
                <a:off x="-2896" y="1235"/>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93" name="Line 2030"/>
              <p:cNvSpPr>
                <a:spLocks noChangeShapeType="1"/>
              </p:cNvSpPr>
              <p:nvPr/>
            </p:nvSpPr>
            <p:spPr bwMode="auto">
              <a:xfrm>
                <a:off x="-2896" y="124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94" name="Rectangle 2031"/>
              <p:cNvSpPr>
                <a:spLocks noChangeArrowheads="1"/>
              </p:cNvSpPr>
              <p:nvPr/>
            </p:nvSpPr>
            <p:spPr bwMode="auto">
              <a:xfrm>
                <a:off x="-2816" y="1226"/>
                <a:ext cx="12"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95" name="Line 2032"/>
              <p:cNvSpPr>
                <a:spLocks noChangeShapeType="1"/>
              </p:cNvSpPr>
              <p:nvPr/>
            </p:nvSpPr>
            <p:spPr bwMode="auto">
              <a:xfrm>
                <a:off x="-2819" y="1235"/>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96" name="Line 2033"/>
              <p:cNvSpPr>
                <a:spLocks noChangeShapeType="1"/>
              </p:cNvSpPr>
              <p:nvPr/>
            </p:nvSpPr>
            <p:spPr bwMode="auto">
              <a:xfrm>
                <a:off x="-2819" y="124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97" name="Rectangle 2034"/>
              <p:cNvSpPr>
                <a:spLocks noChangeArrowheads="1"/>
              </p:cNvSpPr>
              <p:nvPr/>
            </p:nvSpPr>
            <p:spPr bwMode="auto">
              <a:xfrm>
                <a:off x="-2922" y="1226"/>
                <a:ext cx="18"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98" name="Line 2035"/>
              <p:cNvSpPr>
                <a:spLocks noChangeShapeType="1"/>
              </p:cNvSpPr>
              <p:nvPr/>
            </p:nvSpPr>
            <p:spPr bwMode="auto">
              <a:xfrm>
                <a:off x="-2931" y="1235"/>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299" name="Line 2036"/>
              <p:cNvSpPr>
                <a:spLocks noChangeShapeType="1"/>
              </p:cNvSpPr>
              <p:nvPr/>
            </p:nvSpPr>
            <p:spPr bwMode="auto">
              <a:xfrm>
                <a:off x="-2931" y="1240"/>
                <a:ext cx="1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00" name="Group 2037"/>
              <p:cNvGrpSpPr>
                <a:grpSpLocks/>
              </p:cNvGrpSpPr>
              <p:nvPr/>
            </p:nvGrpSpPr>
            <p:grpSpPr bwMode="auto">
              <a:xfrm>
                <a:off x="-2589" y="1226"/>
                <a:ext cx="9" cy="41"/>
                <a:chOff x="2438" y="1107"/>
                <a:chExt cx="9" cy="41"/>
              </a:xfrm>
            </p:grpSpPr>
            <p:sp>
              <p:nvSpPr>
                <p:cNvPr id="7891" name="Rectangle 2038"/>
                <p:cNvSpPr>
                  <a:spLocks noChangeArrowheads="1"/>
                </p:cNvSpPr>
                <p:nvPr/>
              </p:nvSpPr>
              <p:spPr bwMode="auto">
                <a:xfrm>
                  <a:off x="2441" y="1107"/>
                  <a:ext cx="6"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892" name="Group 2039"/>
                <p:cNvGrpSpPr>
                  <a:grpSpLocks/>
                </p:cNvGrpSpPr>
                <p:nvPr/>
              </p:nvGrpSpPr>
              <p:grpSpPr bwMode="auto">
                <a:xfrm>
                  <a:off x="2438" y="1116"/>
                  <a:ext cx="6" cy="6"/>
                  <a:chOff x="2438" y="1116"/>
                  <a:chExt cx="6" cy="6"/>
                </a:xfrm>
              </p:grpSpPr>
              <p:sp>
                <p:nvSpPr>
                  <p:cNvPr id="7893" name="Line 2040"/>
                  <p:cNvSpPr>
                    <a:spLocks noChangeShapeType="1"/>
                  </p:cNvSpPr>
                  <p:nvPr/>
                </p:nvSpPr>
                <p:spPr bwMode="auto">
                  <a:xfrm>
                    <a:off x="2438"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94" name="Line 2041"/>
                  <p:cNvSpPr>
                    <a:spLocks noChangeShapeType="1"/>
                  </p:cNvSpPr>
                  <p:nvPr/>
                </p:nvSpPr>
                <p:spPr bwMode="auto">
                  <a:xfrm>
                    <a:off x="2438" y="1121"/>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grpSp>
            <p:nvGrpSpPr>
              <p:cNvPr id="6301" name="Group 2042"/>
              <p:cNvGrpSpPr>
                <a:grpSpLocks/>
              </p:cNvGrpSpPr>
              <p:nvPr/>
            </p:nvGrpSpPr>
            <p:grpSpPr bwMode="auto">
              <a:xfrm>
                <a:off x="-2937" y="1226"/>
                <a:ext cx="15" cy="41"/>
                <a:chOff x="2090" y="1107"/>
                <a:chExt cx="15" cy="41"/>
              </a:xfrm>
            </p:grpSpPr>
            <p:sp>
              <p:nvSpPr>
                <p:cNvPr id="7887" name="Rectangle 2043"/>
                <p:cNvSpPr>
                  <a:spLocks noChangeArrowheads="1"/>
                </p:cNvSpPr>
                <p:nvPr/>
              </p:nvSpPr>
              <p:spPr bwMode="auto">
                <a:xfrm>
                  <a:off x="2093" y="1107"/>
                  <a:ext cx="12"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888" name="Group 2044"/>
                <p:cNvGrpSpPr>
                  <a:grpSpLocks/>
                </p:cNvGrpSpPr>
                <p:nvPr/>
              </p:nvGrpSpPr>
              <p:grpSpPr bwMode="auto">
                <a:xfrm>
                  <a:off x="2090" y="1116"/>
                  <a:ext cx="6" cy="6"/>
                  <a:chOff x="2090" y="1116"/>
                  <a:chExt cx="6" cy="6"/>
                </a:xfrm>
              </p:grpSpPr>
              <p:sp>
                <p:nvSpPr>
                  <p:cNvPr id="7889" name="Line 2045"/>
                  <p:cNvSpPr>
                    <a:spLocks noChangeShapeType="1"/>
                  </p:cNvSpPr>
                  <p:nvPr/>
                </p:nvSpPr>
                <p:spPr bwMode="auto">
                  <a:xfrm>
                    <a:off x="2090"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90" name="Line 2046"/>
                  <p:cNvSpPr>
                    <a:spLocks noChangeShapeType="1"/>
                  </p:cNvSpPr>
                  <p:nvPr/>
                </p:nvSpPr>
                <p:spPr bwMode="auto">
                  <a:xfrm>
                    <a:off x="2090" y="1121"/>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sp>
            <p:nvSpPr>
              <p:cNvPr id="6302" name="Line 2047"/>
              <p:cNvSpPr>
                <a:spLocks noChangeShapeType="1"/>
              </p:cNvSpPr>
              <p:nvPr/>
            </p:nvSpPr>
            <p:spPr bwMode="auto">
              <a:xfrm flipV="1">
                <a:off x="-2925"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03" name="Line 2048"/>
              <p:cNvSpPr>
                <a:spLocks noChangeShapeType="1"/>
              </p:cNvSpPr>
              <p:nvPr/>
            </p:nvSpPr>
            <p:spPr bwMode="auto">
              <a:xfrm flipV="1">
                <a:off x="-2890"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04" name="Line 2049"/>
              <p:cNvSpPr>
                <a:spLocks noChangeShapeType="1"/>
              </p:cNvSpPr>
              <p:nvPr/>
            </p:nvSpPr>
            <p:spPr bwMode="auto">
              <a:xfrm flipV="1">
                <a:off x="-2872"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05" name="Rectangle 2050"/>
              <p:cNvSpPr>
                <a:spLocks noChangeArrowheads="1"/>
              </p:cNvSpPr>
              <p:nvPr/>
            </p:nvSpPr>
            <p:spPr bwMode="auto">
              <a:xfrm>
                <a:off x="-2904" y="1167"/>
                <a:ext cx="5" cy="65"/>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06" name="Rectangle 2051"/>
              <p:cNvSpPr>
                <a:spLocks noChangeArrowheads="1"/>
              </p:cNvSpPr>
              <p:nvPr/>
            </p:nvSpPr>
            <p:spPr bwMode="auto">
              <a:xfrm>
                <a:off x="-2639" y="1167"/>
                <a:ext cx="11" cy="65"/>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07" name="Rectangle 2052"/>
              <p:cNvSpPr>
                <a:spLocks noChangeArrowheads="1"/>
              </p:cNvSpPr>
              <p:nvPr/>
            </p:nvSpPr>
            <p:spPr bwMode="auto">
              <a:xfrm>
                <a:off x="-2675" y="1167"/>
                <a:ext cx="12" cy="65"/>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08" name="Rectangle 2053"/>
              <p:cNvSpPr>
                <a:spLocks noChangeArrowheads="1"/>
              </p:cNvSpPr>
              <p:nvPr/>
            </p:nvSpPr>
            <p:spPr bwMode="auto">
              <a:xfrm>
                <a:off x="-2792" y="1167"/>
                <a:ext cx="5" cy="65"/>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09" name="Rectangle 2054"/>
              <p:cNvSpPr>
                <a:spLocks noChangeArrowheads="1"/>
              </p:cNvSpPr>
              <p:nvPr/>
            </p:nvSpPr>
            <p:spPr bwMode="auto">
              <a:xfrm>
                <a:off x="-2840" y="1167"/>
                <a:ext cx="12" cy="65"/>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10" name="Rectangle 2055"/>
              <p:cNvSpPr>
                <a:spLocks noChangeArrowheads="1"/>
              </p:cNvSpPr>
              <p:nvPr/>
            </p:nvSpPr>
            <p:spPr bwMode="auto">
              <a:xfrm>
                <a:off x="-2857" y="1167"/>
                <a:ext cx="11" cy="65"/>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11" name="Line 2056"/>
              <p:cNvSpPr>
                <a:spLocks noChangeShapeType="1"/>
              </p:cNvSpPr>
              <p:nvPr/>
            </p:nvSpPr>
            <p:spPr bwMode="auto">
              <a:xfrm flipV="1">
                <a:off x="-2813"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12" name="Line 2057"/>
              <p:cNvSpPr>
                <a:spLocks noChangeShapeType="1"/>
              </p:cNvSpPr>
              <p:nvPr/>
            </p:nvSpPr>
            <p:spPr bwMode="auto">
              <a:xfrm flipV="1">
                <a:off x="-2766"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13" name="Line 2058"/>
              <p:cNvSpPr>
                <a:spLocks noChangeShapeType="1"/>
              </p:cNvSpPr>
              <p:nvPr/>
            </p:nvSpPr>
            <p:spPr bwMode="auto">
              <a:xfrm flipV="1">
                <a:off x="-2742"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14" name="Line 2059"/>
              <p:cNvSpPr>
                <a:spLocks noChangeShapeType="1"/>
              </p:cNvSpPr>
              <p:nvPr/>
            </p:nvSpPr>
            <p:spPr bwMode="auto">
              <a:xfrm flipV="1">
                <a:off x="-2725"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15" name="Line 2060"/>
              <p:cNvSpPr>
                <a:spLocks noChangeShapeType="1"/>
              </p:cNvSpPr>
              <p:nvPr/>
            </p:nvSpPr>
            <p:spPr bwMode="auto">
              <a:xfrm flipV="1">
                <a:off x="-2695"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16" name="Line 2061"/>
              <p:cNvSpPr>
                <a:spLocks noChangeShapeType="1"/>
              </p:cNvSpPr>
              <p:nvPr/>
            </p:nvSpPr>
            <p:spPr bwMode="auto">
              <a:xfrm flipV="1">
                <a:off x="-2613"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17" name="Group 2062"/>
              <p:cNvGrpSpPr>
                <a:grpSpLocks/>
              </p:cNvGrpSpPr>
              <p:nvPr/>
            </p:nvGrpSpPr>
            <p:grpSpPr bwMode="auto">
              <a:xfrm>
                <a:off x="-2551" y="1149"/>
                <a:ext cx="371" cy="194"/>
                <a:chOff x="2476" y="1030"/>
                <a:chExt cx="371" cy="194"/>
              </a:xfrm>
            </p:grpSpPr>
            <p:sp>
              <p:nvSpPr>
                <p:cNvPr id="7875" name="Rectangle 2063"/>
                <p:cNvSpPr>
                  <a:spLocks noChangeArrowheads="1"/>
                </p:cNvSpPr>
                <p:nvPr/>
              </p:nvSpPr>
              <p:spPr bwMode="auto">
                <a:xfrm>
                  <a:off x="2476" y="1030"/>
                  <a:ext cx="12" cy="194"/>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76" name="Rectangle 2064"/>
                <p:cNvSpPr>
                  <a:spLocks noChangeArrowheads="1"/>
                </p:cNvSpPr>
                <p:nvPr/>
              </p:nvSpPr>
              <p:spPr bwMode="auto">
                <a:xfrm>
                  <a:off x="2482" y="1042"/>
                  <a:ext cx="359" cy="12"/>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77" name="Rectangle 2065"/>
                <p:cNvSpPr>
                  <a:spLocks noChangeArrowheads="1"/>
                </p:cNvSpPr>
                <p:nvPr/>
              </p:nvSpPr>
              <p:spPr bwMode="auto">
                <a:xfrm>
                  <a:off x="2482" y="1201"/>
                  <a:ext cx="359" cy="12"/>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78" name="Rectangle 2066"/>
                <p:cNvSpPr>
                  <a:spLocks noChangeArrowheads="1"/>
                </p:cNvSpPr>
                <p:nvPr/>
              </p:nvSpPr>
              <p:spPr bwMode="auto">
                <a:xfrm>
                  <a:off x="2841" y="1030"/>
                  <a:ext cx="6" cy="194"/>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79" name="Rectangle 2067"/>
                <p:cNvSpPr>
                  <a:spLocks noChangeArrowheads="1"/>
                </p:cNvSpPr>
                <p:nvPr/>
              </p:nvSpPr>
              <p:spPr bwMode="auto">
                <a:xfrm>
                  <a:off x="2482" y="1030"/>
                  <a:ext cx="12" cy="18"/>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80" name="Rectangle 2068"/>
                <p:cNvSpPr>
                  <a:spLocks noChangeArrowheads="1"/>
                </p:cNvSpPr>
                <p:nvPr/>
              </p:nvSpPr>
              <p:spPr bwMode="auto">
                <a:xfrm>
                  <a:off x="2835" y="1030"/>
                  <a:ext cx="6" cy="18"/>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81" name="Rectangle 2069"/>
                <p:cNvSpPr>
                  <a:spLocks noChangeArrowheads="1"/>
                </p:cNvSpPr>
                <p:nvPr/>
              </p:nvSpPr>
              <p:spPr bwMode="auto">
                <a:xfrm>
                  <a:off x="2482" y="1207"/>
                  <a:ext cx="12" cy="17"/>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82" name="Rectangle 2070"/>
                <p:cNvSpPr>
                  <a:spLocks noChangeArrowheads="1"/>
                </p:cNvSpPr>
                <p:nvPr/>
              </p:nvSpPr>
              <p:spPr bwMode="auto">
                <a:xfrm>
                  <a:off x="2835" y="1207"/>
                  <a:ext cx="6" cy="17"/>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83" name="Rectangle 2071"/>
                <p:cNvSpPr>
                  <a:spLocks noChangeArrowheads="1"/>
                </p:cNvSpPr>
                <p:nvPr/>
              </p:nvSpPr>
              <p:spPr bwMode="auto">
                <a:xfrm>
                  <a:off x="2659" y="1030"/>
                  <a:ext cx="11" cy="18"/>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84" name="Rectangle 2072"/>
                <p:cNvSpPr>
                  <a:spLocks noChangeArrowheads="1"/>
                </p:cNvSpPr>
                <p:nvPr/>
              </p:nvSpPr>
              <p:spPr bwMode="auto">
                <a:xfrm>
                  <a:off x="2665" y="1030"/>
                  <a:ext cx="11" cy="18"/>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85" name="Rectangle 2073"/>
                <p:cNvSpPr>
                  <a:spLocks noChangeArrowheads="1"/>
                </p:cNvSpPr>
                <p:nvPr/>
              </p:nvSpPr>
              <p:spPr bwMode="auto">
                <a:xfrm>
                  <a:off x="2659" y="1207"/>
                  <a:ext cx="11" cy="17"/>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86" name="Rectangle 2074"/>
                <p:cNvSpPr>
                  <a:spLocks noChangeArrowheads="1"/>
                </p:cNvSpPr>
                <p:nvPr/>
              </p:nvSpPr>
              <p:spPr bwMode="auto">
                <a:xfrm>
                  <a:off x="2665" y="1207"/>
                  <a:ext cx="11" cy="17"/>
                </a:xfrm>
                <a:prstGeom prst="rect">
                  <a:avLst/>
                </a:prstGeom>
                <a:solidFill>
                  <a:srgbClr val="000000"/>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318" name="Group 2075"/>
              <p:cNvGrpSpPr>
                <a:grpSpLocks/>
              </p:cNvGrpSpPr>
              <p:nvPr/>
            </p:nvGrpSpPr>
            <p:grpSpPr bwMode="auto">
              <a:xfrm>
                <a:off x="-2545" y="1220"/>
                <a:ext cx="29" cy="41"/>
                <a:chOff x="2482" y="1101"/>
                <a:chExt cx="29" cy="41"/>
              </a:xfrm>
            </p:grpSpPr>
            <p:sp>
              <p:nvSpPr>
                <p:cNvPr id="7872" name="Rectangle 2076"/>
                <p:cNvSpPr>
                  <a:spLocks noChangeArrowheads="1"/>
                </p:cNvSpPr>
                <p:nvPr/>
              </p:nvSpPr>
              <p:spPr bwMode="auto">
                <a:xfrm>
                  <a:off x="2482" y="1101"/>
                  <a:ext cx="29"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73" name="Line 2077"/>
                <p:cNvSpPr>
                  <a:spLocks noChangeShapeType="1"/>
                </p:cNvSpPr>
                <p:nvPr/>
              </p:nvSpPr>
              <p:spPr bwMode="auto">
                <a:xfrm>
                  <a:off x="2485" y="1116"/>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74" name="Line 2078"/>
                <p:cNvSpPr>
                  <a:spLocks noChangeShapeType="1"/>
                </p:cNvSpPr>
                <p:nvPr/>
              </p:nvSpPr>
              <p:spPr bwMode="auto">
                <a:xfrm>
                  <a:off x="2485" y="1121"/>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319" name="Line 2079"/>
              <p:cNvSpPr>
                <a:spLocks noChangeShapeType="1"/>
              </p:cNvSpPr>
              <p:nvPr/>
            </p:nvSpPr>
            <p:spPr bwMode="auto">
              <a:xfrm flipV="1">
                <a:off x="-2536"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20" name="Group 2080"/>
              <p:cNvGrpSpPr>
                <a:grpSpLocks/>
              </p:cNvGrpSpPr>
              <p:nvPr/>
            </p:nvGrpSpPr>
            <p:grpSpPr bwMode="auto">
              <a:xfrm>
                <a:off x="-2507" y="1220"/>
                <a:ext cx="30" cy="41"/>
                <a:chOff x="2520" y="1101"/>
                <a:chExt cx="30" cy="41"/>
              </a:xfrm>
            </p:grpSpPr>
            <p:sp>
              <p:nvSpPr>
                <p:cNvPr id="7869" name="Rectangle 2081"/>
                <p:cNvSpPr>
                  <a:spLocks noChangeArrowheads="1"/>
                </p:cNvSpPr>
                <p:nvPr/>
              </p:nvSpPr>
              <p:spPr bwMode="auto">
                <a:xfrm>
                  <a:off x="2523" y="1101"/>
                  <a:ext cx="24"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70" name="Line 2082"/>
                <p:cNvSpPr>
                  <a:spLocks noChangeShapeType="1"/>
                </p:cNvSpPr>
                <p:nvPr/>
              </p:nvSpPr>
              <p:spPr bwMode="auto">
                <a:xfrm>
                  <a:off x="2526" y="1116"/>
                  <a:ext cx="24"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71" name="Line 2083"/>
                <p:cNvSpPr>
                  <a:spLocks noChangeShapeType="1"/>
                </p:cNvSpPr>
                <p:nvPr/>
              </p:nvSpPr>
              <p:spPr bwMode="auto">
                <a:xfrm>
                  <a:off x="2520" y="1121"/>
                  <a:ext cx="24"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321" name="Group 2084"/>
              <p:cNvGrpSpPr>
                <a:grpSpLocks/>
              </p:cNvGrpSpPr>
              <p:nvPr/>
            </p:nvGrpSpPr>
            <p:grpSpPr bwMode="auto">
              <a:xfrm>
                <a:off x="-2468" y="1220"/>
                <a:ext cx="35" cy="41"/>
                <a:chOff x="2559" y="1101"/>
                <a:chExt cx="35" cy="41"/>
              </a:xfrm>
            </p:grpSpPr>
            <p:sp>
              <p:nvSpPr>
                <p:cNvPr id="7866" name="Rectangle 2085"/>
                <p:cNvSpPr>
                  <a:spLocks noChangeArrowheads="1"/>
                </p:cNvSpPr>
                <p:nvPr/>
              </p:nvSpPr>
              <p:spPr bwMode="auto">
                <a:xfrm>
                  <a:off x="2559" y="1101"/>
                  <a:ext cx="35"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67" name="Line 2086"/>
                <p:cNvSpPr>
                  <a:spLocks noChangeShapeType="1"/>
                </p:cNvSpPr>
                <p:nvPr/>
              </p:nvSpPr>
              <p:spPr bwMode="auto">
                <a:xfrm>
                  <a:off x="2561" y="1116"/>
                  <a:ext cx="30"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68" name="Line 2087"/>
                <p:cNvSpPr>
                  <a:spLocks noChangeShapeType="1"/>
                </p:cNvSpPr>
                <p:nvPr/>
              </p:nvSpPr>
              <p:spPr bwMode="auto">
                <a:xfrm>
                  <a:off x="2561" y="1121"/>
                  <a:ext cx="30"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322" name="Group 2088"/>
              <p:cNvGrpSpPr>
                <a:grpSpLocks/>
              </p:cNvGrpSpPr>
              <p:nvPr/>
            </p:nvGrpSpPr>
            <p:grpSpPr bwMode="auto">
              <a:xfrm>
                <a:off x="-2418" y="1220"/>
                <a:ext cx="35" cy="41"/>
                <a:chOff x="2609" y="1101"/>
                <a:chExt cx="35" cy="41"/>
              </a:xfrm>
            </p:grpSpPr>
            <p:sp>
              <p:nvSpPr>
                <p:cNvPr id="7863" name="Rectangle 2089"/>
                <p:cNvSpPr>
                  <a:spLocks noChangeArrowheads="1"/>
                </p:cNvSpPr>
                <p:nvPr/>
              </p:nvSpPr>
              <p:spPr bwMode="auto">
                <a:xfrm>
                  <a:off x="2612" y="1101"/>
                  <a:ext cx="29"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64" name="Line 2090"/>
                <p:cNvSpPr>
                  <a:spLocks noChangeShapeType="1"/>
                </p:cNvSpPr>
                <p:nvPr/>
              </p:nvSpPr>
              <p:spPr bwMode="auto">
                <a:xfrm>
                  <a:off x="2609" y="1116"/>
                  <a:ext cx="3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65" name="Line 2091"/>
                <p:cNvSpPr>
                  <a:spLocks noChangeShapeType="1"/>
                </p:cNvSpPr>
                <p:nvPr/>
              </p:nvSpPr>
              <p:spPr bwMode="auto">
                <a:xfrm>
                  <a:off x="2609" y="1121"/>
                  <a:ext cx="29"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323" name="Group 2092"/>
              <p:cNvGrpSpPr>
                <a:grpSpLocks/>
              </p:cNvGrpSpPr>
              <p:nvPr/>
            </p:nvGrpSpPr>
            <p:grpSpPr bwMode="auto">
              <a:xfrm>
                <a:off x="-2362" y="1220"/>
                <a:ext cx="47" cy="41"/>
                <a:chOff x="2665" y="1101"/>
                <a:chExt cx="47" cy="41"/>
              </a:xfrm>
            </p:grpSpPr>
            <p:sp>
              <p:nvSpPr>
                <p:cNvPr id="7860" name="Rectangle 2093"/>
                <p:cNvSpPr>
                  <a:spLocks noChangeArrowheads="1"/>
                </p:cNvSpPr>
                <p:nvPr/>
              </p:nvSpPr>
              <p:spPr bwMode="auto">
                <a:xfrm>
                  <a:off x="2665" y="1101"/>
                  <a:ext cx="47"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61" name="Line 2094"/>
                <p:cNvSpPr>
                  <a:spLocks noChangeShapeType="1"/>
                </p:cNvSpPr>
                <p:nvPr/>
              </p:nvSpPr>
              <p:spPr bwMode="auto">
                <a:xfrm>
                  <a:off x="2667" y="1116"/>
                  <a:ext cx="3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62" name="Line 2095"/>
                <p:cNvSpPr>
                  <a:spLocks noChangeShapeType="1"/>
                </p:cNvSpPr>
                <p:nvPr/>
              </p:nvSpPr>
              <p:spPr bwMode="auto">
                <a:xfrm>
                  <a:off x="2667" y="1121"/>
                  <a:ext cx="30"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324" name="Group 2096"/>
              <p:cNvGrpSpPr>
                <a:grpSpLocks/>
              </p:cNvGrpSpPr>
              <p:nvPr/>
            </p:nvGrpSpPr>
            <p:grpSpPr bwMode="auto">
              <a:xfrm>
                <a:off x="-2307" y="1220"/>
                <a:ext cx="45" cy="41"/>
                <a:chOff x="2720" y="1101"/>
                <a:chExt cx="45" cy="41"/>
              </a:xfrm>
            </p:grpSpPr>
            <p:sp>
              <p:nvSpPr>
                <p:cNvPr id="7857" name="Rectangle 2097"/>
                <p:cNvSpPr>
                  <a:spLocks noChangeArrowheads="1"/>
                </p:cNvSpPr>
                <p:nvPr/>
              </p:nvSpPr>
              <p:spPr bwMode="auto">
                <a:xfrm>
                  <a:off x="2723" y="1101"/>
                  <a:ext cx="42"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58" name="Line 2098"/>
                <p:cNvSpPr>
                  <a:spLocks noChangeShapeType="1"/>
                </p:cNvSpPr>
                <p:nvPr/>
              </p:nvSpPr>
              <p:spPr bwMode="auto">
                <a:xfrm>
                  <a:off x="2720" y="1116"/>
                  <a:ext cx="4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59" name="Line 2099"/>
                <p:cNvSpPr>
                  <a:spLocks noChangeShapeType="1"/>
                </p:cNvSpPr>
                <p:nvPr/>
              </p:nvSpPr>
              <p:spPr bwMode="auto">
                <a:xfrm>
                  <a:off x="2720" y="1121"/>
                  <a:ext cx="42"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325" name="Group 2100"/>
              <p:cNvGrpSpPr>
                <a:grpSpLocks/>
              </p:cNvGrpSpPr>
              <p:nvPr/>
            </p:nvGrpSpPr>
            <p:grpSpPr bwMode="auto">
              <a:xfrm>
                <a:off x="-2239" y="1220"/>
                <a:ext cx="53" cy="41"/>
                <a:chOff x="2788" y="1101"/>
                <a:chExt cx="53" cy="41"/>
              </a:xfrm>
            </p:grpSpPr>
            <p:sp>
              <p:nvSpPr>
                <p:cNvPr id="7854" name="Rectangle 2101"/>
                <p:cNvSpPr>
                  <a:spLocks noChangeArrowheads="1"/>
                </p:cNvSpPr>
                <p:nvPr/>
              </p:nvSpPr>
              <p:spPr bwMode="auto">
                <a:xfrm>
                  <a:off x="2788" y="1101"/>
                  <a:ext cx="53" cy="41"/>
                </a:xfrm>
                <a:prstGeom prst="rect">
                  <a:avLst/>
                </a:prstGeom>
                <a:solidFill>
                  <a:srgbClr val="FFFF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55" name="Line 2102"/>
                <p:cNvSpPr>
                  <a:spLocks noChangeShapeType="1"/>
                </p:cNvSpPr>
                <p:nvPr/>
              </p:nvSpPr>
              <p:spPr bwMode="auto">
                <a:xfrm>
                  <a:off x="2791" y="1116"/>
                  <a:ext cx="4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56" name="Line 2103"/>
                <p:cNvSpPr>
                  <a:spLocks noChangeShapeType="1"/>
                </p:cNvSpPr>
                <p:nvPr/>
              </p:nvSpPr>
              <p:spPr bwMode="auto">
                <a:xfrm>
                  <a:off x="2791" y="1121"/>
                  <a:ext cx="41"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326" name="Line 2104"/>
              <p:cNvSpPr>
                <a:spLocks noChangeShapeType="1"/>
              </p:cNvSpPr>
              <p:nvPr/>
            </p:nvSpPr>
            <p:spPr bwMode="auto">
              <a:xfrm flipV="1">
                <a:off x="-2489"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27" name="Line 2105"/>
              <p:cNvSpPr>
                <a:spLocks noChangeShapeType="1"/>
              </p:cNvSpPr>
              <p:nvPr/>
            </p:nvSpPr>
            <p:spPr bwMode="auto">
              <a:xfrm flipV="1">
                <a:off x="-2454"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28" name="Line 2106"/>
              <p:cNvSpPr>
                <a:spLocks noChangeShapeType="1"/>
              </p:cNvSpPr>
              <p:nvPr/>
            </p:nvSpPr>
            <p:spPr bwMode="auto">
              <a:xfrm flipV="1">
                <a:off x="-2401"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29" name="Line 2107"/>
              <p:cNvSpPr>
                <a:spLocks noChangeShapeType="1"/>
              </p:cNvSpPr>
              <p:nvPr/>
            </p:nvSpPr>
            <p:spPr bwMode="auto">
              <a:xfrm flipV="1">
                <a:off x="-2336"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30" name="Line 2108"/>
              <p:cNvSpPr>
                <a:spLocks noChangeShapeType="1"/>
              </p:cNvSpPr>
              <p:nvPr/>
            </p:nvSpPr>
            <p:spPr bwMode="auto">
              <a:xfrm flipV="1">
                <a:off x="-2283"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31" name="Line 2109"/>
              <p:cNvSpPr>
                <a:spLocks noChangeShapeType="1"/>
              </p:cNvSpPr>
              <p:nvPr/>
            </p:nvSpPr>
            <p:spPr bwMode="auto">
              <a:xfrm flipV="1">
                <a:off x="-2206" y="1164"/>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32" name="Group 2110"/>
              <p:cNvGrpSpPr>
                <a:grpSpLocks/>
              </p:cNvGrpSpPr>
              <p:nvPr/>
            </p:nvGrpSpPr>
            <p:grpSpPr bwMode="auto">
              <a:xfrm>
                <a:off x="-1983" y="1235"/>
                <a:ext cx="47" cy="12"/>
                <a:chOff x="3044" y="1116"/>
                <a:chExt cx="47" cy="12"/>
              </a:xfrm>
            </p:grpSpPr>
            <p:sp>
              <p:nvSpPr>
                <p:cNvPr id="7852" name="Line 2111"/>
                <p:cNvSpPr>
                  <a:spLocks noChangeShapeType="1"/>
                </p:cNvSpPr>
                <p:nvPr/>
              </p:nvSpPr>
              <p:spPr bwMode="auto">
                <a:xfrm>
                  <a:off x="3044" y="1127"/>
                  <a:ext cx="4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53" name="Line 2112"/>
                <p:cNvSpPr>
                  <a:spLocks noChangeShapeType="1"/>
                </p:cNvSpPr>
                <p:nvPr/>
              </p:nvSpPr>
              <p:spPr bwMode="auto">
                <a:xfrm>
                  <a:off x="3044" y="1116"/>
                  <a:ext cx="4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333" name="Rectangle 2113"/>
              <p:cNvSpPr>
                <a:spLocks noChangeArrowheads="1"/>
              </p:cNvSpPr>
              <p:nvPr/>
            </p:nvSpPr>
            <p:spPr bwMode="auto">
              <a:xfrm>
                <a:off x="-1968" y="1208"/>
                <a:ext cx="24" cy="65"/>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34" name="Rectangle 2114"/>
              <p:cNvSpPr>
                <a:spLocks noChangeArrowheads="1"/>
              </p:cNvSpPr>
              <p:nvPr/>
            </p:nvSpPr>
            <p:spPr bwMode="auto">
              <a:xfrm>
                <a:off x="-1968" y="1208"/>
                <a:ext cx="6" cy="7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35" name="Rectangle 2115"/>
              <p:cNvSpPr>
                <a:spLocks noChangeArrowheads="1"/>
              </p:cNvSpPr>
              <p:nvPr/>
            </p:nvSpPr>
            <p:spPr bwMode="auto">
              <a:xfrm>
                <a:off x="-1962" y="1208"/>
                <a:ext cx="12" cy="7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36" name="Group 2116"/>
              <p:cNvGrpSpPr>
                <a:grpSpLocks/>
              </p:cNvGrpSpPr>
              <p:nvPr/>
            </p:nvGrpSpPr>
            <p:grpSpPr bwMode="auto">
              <a:xfrm>
                <a:off x="-1529" y="1235"/>
                <a:ext cx="53" cy="12"/>
                <a:chOff x="3498" y="1116"/>
                <a:chExt cx="53" cy="12"/>
              </a:xfrm>
            </p:grpSpPr>
            <p:sp>
              <p:nvSpPr>
                <p:cNvPr id="7850" name="Line 2117"/>
                <p:cNvSpPr>
                  <a:spLocks noChangeShapeType="1"/>
                </p:cNvSpPr>
                <p:nvPr/>
              </p:nvSpPr>
              <p:spPr bwMode="auto">
                <a:xfrm>
                  <a:off x="3498" y="1127"/>
                  <a:ext cx="53"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51" name="Line 2118"/>
                <p:cNvSpPr>
                  <a:spLocks noChangeShapeType="1"/>
                </p:cNvSpPr>
                <p:nvPr/>
              </p:nvSpPr>
              <p:spPr bwMode="auto">
                <a:xfrm>
                  <a:off x="3498" y="1116"/>
                  <a:ext cx="53"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337" name="Rectangle 2119"/>
              <p:cNvSpPr>
                <a:spLocks noChangeArrowheads="1"/>
              </p:cNvSpPr>
              <p:nvPr/>
            </p:nvSpPr>
            <p:spPr bwMode="auto">
              <a:xfrm>
                <a:off x="-1514" y="1208"/>
                <a:ext cx="29" cy="65"/>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38" name="Rectangle 2120"/>
              <p:cNvSpPr>
                <a:spLocks noChangeArrowheads="1"/>
              </p:cNvSpPr>
              <p:nvPr/>
            </p:nvSpPr>
            <p:spPr bwMode="auto">
              <a:xfrm>
                <a:off x="-1509" y="1208"/>
                <a:ext cx="12" cy="7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39" name="Rectangle 2121"/>
              <p:cNvSpPr>
                <a:spLocks noChangeArrowheads="1"/>
              </p:cNvSpPr>
              <p:nvPr/>
            </p:nvSpPr>
            <p:spPr bwMode="auto">
              <a:xfrm>
                <a:off x="-1503" y="1208"/>
                <a:ext cx="18" cy="7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40" name="Line 2122"/>
              <p:cNvSpPr>
                <a:spLocks noChangeShapeType="1"/>
              </p:cNvSpPr>
              <p:nvPr/>
            </p:nvSpPr>
            <p:spPr bwMode="auto">
              <a:xfrm>
                <a:off x="-1753" y="1246"/>
                <a:ext cx="41"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41" name="Line 2123"/>
              <p:cNvSpPr>
                <a:spLocks noChangeShapeType="1"/>
              </p:cNvSpPr>
              <p:nvPr/>
            </p:nvSpPr>
            <p:spPr bwMode="auto">
              <a:xfrm>
                <a:off x="-1753" y="1235"/>
                <a:ext cx="41"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42" name="Rectangle 2124"/>
              <p:cNvSpPr>
                <a:spLocks noChangeArrowheads="1"/>
              </p:cNvSpPr>
              <p:nvPr/>
            </p:nvSpPr>
            <p:spPr bwMode="auto">
              <a:xfrm>
                <a:off x="-1738" y="1208"/>
                <a:ext cx="23" cy="65"/>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43" name="Line 2125"/>
              <p:cNvSpPr>
                <a:spLocks noChangeShapeType="1"/>
              </p:cNvSpPr>
              <p:nvPr/>
            </p:nvSpPr>
            <p:spPr bwMode="auto">
              <a:xfrm>
                <a:off x="-1729" y="1211"/>
                <a:ext cx="1" cy="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44" name="Group 2126"/>
              <p:cNvGrpSpPr>
                <a:grpSpLocks/>
              </p:cNvGrpSpPr>
              <p:nvPr/>
            </p:nvGrpSpPr>
            <p:grpSpPr bwMode="auto">
              <a:xfrm>
                <a:off x="-1040" y="1235"/>
                <a:ext cx="47" cy="12"/>
                <a:chOff x="3987" y="1116"/>
                <a:chExt cx="47" cy="12"/>
              </a:xfrm>
            </p:grpSpPr>
            <p:sp>
              <p:nvSpPr>
                <p:cNvPr id="7848" name="Line 2127"/>
                <p:cNvSpPr>
                  <a:spLocks noChangeShapeType="1"/>
                </p:cNvSpPr>
                <p:nvPr/>
              </p:nvSpPr>
              <p:spPr bwMode="auto">
                <a:xfrm>
                  <a:off x="3987" y="1127"/>
                  <a:ext cx="4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49" name="Line 2128"/>
                <p:cNvSpPr>
                  <a:spLocks noChangeShapeType="1"/>
                </p:cNvSpPr>
                <p:nvPr/>
              </p:nvSpPr>
              <p:spPr bwMode="auto">
                <a:xfrm>
                  <a:off x="3987" y="1116"/>
                  <a:ext cx="4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345" name="Rectangle 2129"/>
              <p:cNvSpPr>
                <a:spLocks noChangeArrowheads="1"/>
              </p:cNvSpPr>
              <p:nvPr/>
            </p:nvSpPr>
            <p:spPr bwMode="auto">
              <a:xfrm>
                <a:off x="-1032" y="1208"/>
                <a:ext cx="30" cy="65"/>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46" name="Rectangle 2130"/>
              <p:cNvSpPr>
                <a:spLocks noChangeArrowheads="1"/>
              </p:cNvSpPr>
              <p:nvPr/>
            </p:nvSpPr>
            <p:spPr bwMode="auto">
              <a:xfrm>
                <a:off x="-1026" y="1208"/>
                <a:ext cx="12" cy="7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47" name="Rectangle 2131"/>
              <p:cNvSpPr>
                <a:spLocks noChangeArrowheads="1"/>
              </p:cNvSpPr>
              <p:nvPr/>
            </p:nvSpPr>
            <p:spPr bwMode="auto">
              <a:xfrm>
                <a:off x="-1020" y="1208"/>
                <a:ext cx="18" cy="7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48" name="Rectangle 2132"/>
              <p:cNvSpPr>
                <a:spLocks noChangeArrowheads="1"/>
              </p:cNvSpPr>
              <p:nvPr/>
            </p:nvSpPr>
            <p:spPr bwMode="auto">
              <a:xfrm>
                <a:off x="-990" y="1190"/>
                <a:ext cx="176" cy="106"/>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49" name="Rectangle 2133"/>
              <p:cNvSpPr>
                <a:spLocks noChangeArrowheads="1"/>
              </p:cNvSpPr>
              <p:nvPr/>
            </p:nvSpPr>
            <p:spPr bwMode="auto">
              <a:xfrm>
                <a:off x="-987" y="1235"/>
                <a:ext cx="11" cy="17"/>
              </a:xfrm>
              <a:prstGeom prst="rect">
                <a:avLst/>
              </a:prstGeom>
              <a:solidFill>
                <a:srgbClr val="0066CC"/>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50" name="Rectangle 2134"/>
              <p:cNvSpPr>
                <a:spLocks noChangeArrowheads="1"/>
              </p:cNvSpPr>
              <p:nvPr/>
            </p:nvSpPr>
            <p:spPr bwMode="auto">
              <a:xfrm>
                <a:off x="-987" y="1246"/>
                <a:ext cx="11" cy="18"/>
              </a:xfrm>
              <a:prstGeom prst="rect">
                <a:avLst/>
              </a:prstGeom>
              <a:solidFill>
                <a:srgbClr val="0066CC"/>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51" name="Rectangle 2135"/>
              <p:cNvSpPr>
                <a:spLocks noChangeArrowheads="1"/>
              </p:cNvSpPr>
              <p:nvPr/>
            </p:nvSpPr>
            <p:spPr bwMode="auto">
              <a:xfrm>
                <a:off x="-982" y="1235"/>
                <a:ext cx="177" cy="29"/>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52" name="Line 2136"/>
              <p:cNvSpPr>
                <a:spLocks noChangeShapeType="1"/>
              </p:cNvSpPr>
              <p:nvPr/>
            </p:nvSpPr>
            <p:spPr bwMode="auto">
              <a:xfrm>
                <a:off x="-993" y="1252"/>
                <a:ext cx="23"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53" name="Line 2137"/>
              <p:cNvSpPr>
                <a:spLocks noChangeShapeType="1"/>
              </p:cNvSpPr>
              <p:nvPr/>
            </p:nvSpPr>
            <p:spPr bwMode="auto">
              <a:xfrm>
                <a:off x="-993" y="1235"/>
                <a:ext cx="23"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54" name="Rectangle 2138"/>
              <p:cNvSpPr>
                <a:spLocks noChangeArrowheads="1"/>
              </p:cNvSpPr>
              <p:nvPr/>
            </p:nvSpPr>
            <p:spPr bwMode="auto">
              <a:xfrm>
                <a:off x="-964" y="1217"/>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55" name="Line 2139"/>
              <p:cNvSpPr>
                <a:spLocks noChangeShapeType="1"/>
              </p:cNvSpPr>
              <p:nvPr/>
            </p:nvSpPr>
            <p:spPr bwMode="auto">
              <a:xfrm>
                <a:off x="-970"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56" name="Group 2140"/>
              <p:cNvGrpSpPr>
                <a:grpSpLocks/>
              </p:cNvGrpSpPr>
              <p:nvPr/>
            </p:nvGrpSpPr>
            <p:grpSpPr bwMode="auto">
              <a:xfrm>
                <a:off x="-970" y="1205"/>
                <a:ext cx="21" cy="15"/>
                <a:chOff x="4057" y="1086"/>
                <a:chExt cx="21" cy="15"/>
              </a:xfrm>
            </p:grpSpPr>
            <p:sp>
              <p:nvSpPr>
                <p:cNvPr id="7844" name="Freeform 2141"/>
                <p:cNvSpPr>
                  <a:spLocks/>
                </p:cNvSpPr>
                <p:nvPr/>
              </p:nvSpPr>
              <p:spPr bwMode="auto">
                <a:xfrm>
                  <a:off x="4057" y="1086"/>
                  <a:ext cx="12" cy="12"/>
                </a:xfrm>
                <a:custGeom>
                  <a:avLst/>
                  <a:gdLst>
                    <a:gd name="T0" fmla="*/ 7776 w 2"/>
                    <a:gd name="T1" fmla="*/ 0 h 2"/>
                    <a:gd name="T2" fmla="*/ 0 w 2"/>
                    <a:gd name="T3" fmla="*/ 15552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1"/>
                        <a:pt x="0" y="2"/>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45" name="Arc 2142"/>
                <p:cNvSpPr>
                  <a:spLocks/>
                </p:cNvSpPr>
                <p:nvPr/>
              </p:nvSpPr>
              <p:spPr bwMode="auto">
                <a:xfrm>
                  <a:off x="4060"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5"/>
                      </a:moveTo>
                      <a:cubicBezTo>
                        <a:pt x="58" y="9606"/>
                        <a:pt x="9711" y="0"/>
                        <a:pt x="21599" y="0"/>
                      </a:cubicBezTo>
                    </a:path>
                    <a:path w="21600" h="21600" stroke="0" extrusionOk="0">
                      <a:moveTo>
                        <a:pt x="0" y="21495"/>
                      </a:moveTo>
                      <a:cubicBezTo>
                        <a:pt x="58" y="9606"/>
                        <a:pt x="9711"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46" name="Freeform 2143"/>
                <p:cNvSpPr>
                  <a:spLocks/>
                </p:cNvSpPr>
                <p:nvPr/>
              </p:nvSpPr>
              <p:spPr bwMode="auto">
                <a:xfrm>
                  <a:off x="4069" y="1086"/>
                  <a:ext cx="6" cy="12"/>
                </a:xfrm>
                <a:custGeom>
                  <a:avLst/>
                  <a:gdLst>
                    <a:gd name="T0" fmla="*/ 7776 w 1"/>
                    <a:gd name="T1" fmla="*/ 15552 h 2"/>
                    <a:gd name="T2" fmla="*/ 0 w 1"/>
                    <a:gd name="T3" fmla="*/ 0 h 2"/>
                    <a:gd name="T4" fmla="*/ 0 w 1"/>
                    <a:gd name="T5" fmla="*/ 15552 h 2"/>
                    <a:gd name="T6" fmla="*/ 7776 w 1"/>
                    <a:gd name="T7" fmla="*/ 1555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2"/>
                      </a:moveTo>
                      <a:cubicBezTo>
                        <a:pt x="1" y="1"/>
                        <a:pt x="1" y="0"/>
                        <a:pt x="0" y="0"/>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47" name="Arc 2144"/>
                <p:cNvSpPr>
                  <a:spLocks/>
                </p:cNvSpPr>
                <p:nvPr/>
              </p:nvSpPr>
              <p:spPr bwMode="auto">
                <a:xfrm>
                  <a:off x="4069"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88" y="0"/>
                        <a:pt x="21541" y="9606"/>
                        <a:pt x="21599" y="21495"/>
                      </a:cubicBezTo>
                    </a:path>
                    <a:path w="21600" h="21600" stroke="0" extrusionOk="0">
                      <a:moveTo>
                        <a:pt x="-1" y="0"/>
                      </a:moveTo>
                      <a:cubicBezTo>
                        <a:pt x="11888" y="0"/>
                        <a:pt x="21541" y="9606"/>
                        <a:pt x="21599" y="21495"/>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357" name="Rectangle 2145"/>
              <p:cNvSpPr>
                <a:spLocks noChangeArrowheads="1"/>
              </p:cNvSpPr>
              <p:nvPr/>
            </p:nvSpPr>
            <p:spPr bwMode="auto">
              <a:xfrm>
                <a:off x="-964" y="1229"/>
                <a:ext cx="24"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58" name="Freeform 2146"/>
              <p:cNvSpPr>
                <a:spLocks/>
              </p:cNvSpPr>
              <p:nvPr/>
            </p:nvSpPr>
            <p:spPr bwMode="auto">
              <a:xfrm>
                <a:off x="-970" y="1223"/>
                <a:ext cx="6" cy="12"/>
              </a:xfrm>
              <a:custGeom>
                <a:avLst/>
                <a:gdLst>
                  <a:gd name="T0" fmla="*/ 0 w 1"/>
                  <a:gd name="T1" fmla="*/ 7776 h 2"/>
                  <a:gd name="T2" fmla="*/ 7776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59" name="Arc 2147"/>
              <p:cNvSpPr>
                <a:spLocks/>
              </p:cNvSpPr>
              <p:nvPr/>
            </p:nvSpPr>
            <p:spPr bwMode="auto">
              <a:xfrm>
                <a:off x="-970" y="1226"/>
                <a:ext cx="3" cy="6"/>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599" y="0"/>
                    </a:moveTo>
                    <a:cubicBezTo>
                      <a:pt x="21599" y="27"/>
                      <a:pt x="21600" y="55"/>
                      <a:pt x="21600" y="83"/>
                    </a:cubicBezTo>
                    <a:cubicBezTo>
                      <a:pt x="21600" y="12012"/>
                      <a:pt x="11929" y="21682"/>
                      <a:pt x="0" y="21683"/>
                    </a:cubicBezTo>
                  </a:path>
                  <a:path w="21600" h="21683" stroke="0" extrusionOk="0">
                    <a:moveTo>
                      <a:pt x="21599" y="0"/>
                    </a:moveTo>
                    <a:cubicBezTo>
                      <a:pt x="21599" y="27"/>
                      <a:pt x="21600" y="55"/>
                      <a:pt x="21600" y="83"/>
                    </a:cubicBezTo>
                    <a:cubicBezTo>
                      <a:pt x="21600" y="12012"/>
                      <a:pt x="11929" y="21682"/>
                      <a:pt x="0" y="21683"/>
                    </a:cubicBezTo>
                    <a:lnTo>
                      <a:pt x="0" y="83"/>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60" name="Rectangle 2148"/>
              <p:cNvSpPr>
                <a:spLocks noChangeArrowheads="1"/>
              </p:cNvSpPr>
              <p:nvPr/>
            </p:nvSpPr>
            <p:spPr bwMode="auto">
              <a:xfrm>
                <a:off x="-964" y="1258"/>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61" name="Line 2149"/>
              <p:cNvSpPr>
                <a:spLocks noChangeShapeType="1"/>
              </p:cNvSpPr>
              <p:nvPr/>
            </p:nvSpPr>
            <p:spPr bwMode="auto">
              <a:xfrm flipV="1">
                <a:off x="-970"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62" name="Rectangle 2150"/>
              <p:cNvSpPr>
                <a:spLocks noChangeArrowheads="1"/>
              </p:cNvSpPr>
              <p:nvPr/>
            </p:nvSpPr>
            <p:spPr bwMode="auto">
              <a:xfrm>
                <a:off x="-964" y="1258"/>
                <a:ext cx="24"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63" name="Rectangle 2151"/>
              <p:cNvSpPr>
                <a:spLocks noChangeArrowheads="1"/>
              </p:cNvSpPr>
              <p:nvPr/>
            </p:nvSpPr>
            <p:spPr bwMode="auto">
              <a:xfrm>
                <a:off x="-940" y="1258"/>
                <a:ext cx="29"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64" name="Rectangle 2152"/>
              <p:cNvSpPr>
                <a:spLocks noChangeArrowheads="1"/>
              </p:cNvSpPr>
              <p:nvPr/>
            </p:nvSpPr>
            <p:spPr bwMode="auto">
              <a:xfrm>
                <a:off x="-911" y="1258"/>
                <a:ext cx="30"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65" name="Rectangle 2153"/>
              <p:cNvSpPr>
                <a:spLocks noChangeArrowheads="1"/>
              </p:cNvSpPr>
              <p:nvPr/>
            </p:nvSpPr>
            <p:spPr bwMode="auto">
              <a:xfrm>
                <a:off x="-881" y="1258"/>
                <a:ext cx="23"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66" name="Rectangle 2154"/>
              <p:cNvSpPr>
                <a:spLocks noChangeArrowheads="1"/>
              </p:cNvSpPr>
              <p:nvPr/>
            </p:nvSpPr>
            <p:spPr bwMode="auto">
              <a:xfrm>
                <a:off x="-858" y="1252"/>
                <a:ext cx="30"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67" name="Arc 2155"/>
              <p:cNvSpPr>
                <a:spLocks/>
              </p:cNvSpPr>
              <p:nvPr/>
            </p:nvSpPr>
            <p:spPr bwMode="auto">
              <a:xfrm>
                <a:off x="-970" y="1255"/>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96" y="0"/>
                      <a:pt x="21554" y="9620"/>
                      <a:pt x="21599" y="21517"/>
                    </a:cubicBezTo>
                  </a:path>
                  <a:path w="21600" h="21600" stroke="0" extrusionOk="0">
                    <a:moveTo>
                      <a:pt x="-1" y="0"/>
                    </a:moveTo>
                    <a:cubicBezTo>
                      <a:pt x="11896" y="0"/>
                      <a:pt x="21554" y="9620"/>
                      <a:pt x="21599" y="21517"/>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68" name="Group 2156"/>
              <p:cNvGrpSpPr>
                <a:grpSpLocks/>
              </p:cNvGrpSpPr>
              <p:nvPr/>
            </p:nvGrpSpPr>
            <p:grpSpPr bwMode="auto">
              <a:xfrm>
                <a:off x="-970" y="1270"/>
                <a:ext cx="24" cy="12"/>
                <a:chOff x="4057" y="1151"/>
                <a:chExt cx="24" cy="12"/>
              </a:xfrm>
            </p:grpSpPr>
            <p:sp>
              <p:nvSpPr>
                <p:cNvPr id="7840" name="Freeform 2157"/>
                <p:cNvSpPr>
                  <a:spLocks/>
                </p:cNvSpPr>
                <p:nvPr/>
              </p:nvSpPr>
              <p:spPr bwMode="auto">
                <a:xfrm>
                  <a:off x="4057"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41" name="Arc 2158"/>
                <p:cNvSpPr>
                  <a:spLocks/>
                </p:cNvSpPr>
                <p:nvPr/>
              </p:nvSpPr>
              <p:spPr bwMode="auto">
                <a:xfrm>
                  <a:off x="4060"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42" name="Freeform 2159"/>
                <p:cNvSpPr>
                  <a:spLocks/>
                </p:cNvSpPr>
                <p:nvPr/>
              </p:nvSpPr>
              <p:spPr bwMode="auto">
                <a:xfrm>
                  <a:off x="4069"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43" name="Arc 2160"/>
                <p:cNvSpPr>
                  <a:spLocks/>
                </p:cNvSpPr>
                <p:nvPr/>
              </p:nvSpPr>
              <p:spPr bwMode="auto">
                <a:xfrm>
                  <a:off x="4069"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369" name="Line 2161"/>
              <p:cNvSpPr>
                <a:spLocks noChangeShapeType="1"/>
              </p:cNvSpPr>
              <p:nvPr/>
            </p:nvSpPr>
            <p:spPr bwMode="auto">
              <a:xfrm>
                <a:off x="-952"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70" name="Freeform 2162"/>
              <p:cNvSpPr>
                <a:spLocks/>
              </p:cNvSpPr>
              <p:nvPr/>
            </p:nvSpPr>
            <p:spPr bwMode="auto">
              <a:xfrm>
                <a:off x="-964" y="1223"/>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71" name="Arc 2163"/>
              <p:cNvSpPr>
                <a:spLocks/>
              </p:cNvSpPr>
              <p:nvPr/>
            </p:nvSpPr>
            <p:spPr bwMode="auto">
              <a:xfrm>
                <a:off x="-955" y="1226"/>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72" name="Line 2164"/>
              <p:cNvSpPr>
                <a:spLocks noChangeShapeType="1"/>
              </p:cNvSpPr>
              <p:nvPr/>
            </p:nvSpPr>
            <p:spPr bwMode="auto">
              <a:xfrm flipV="1">
                <a:off x="-952"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73" name="Freeform 2165"/>
              <p:cNvSpPr>
                <a:spLocks/>
              </p:cNvSpPr>
              <p:nvPr/>
            </p:nvSpPr>
            <p:spPr bwMode="auto">
              <a:xfrm>
                <a:off x="-958" y="1252"/>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74" name="Arc 2166"/>
              <p:cNvSpPr>
                <a:spLocks/>
              </p:cNvSpPr>
              <p:nvPr/>
            </p:nvSpPr>
            <p:spPr bwMode="auto">
              <a:xfrm>
                <a:off x="-955" y="1255"/>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75" name="Rectangle 2167"/>
              <p:cNvSpPr>
                <a:spLocks noChangeArrowheads="1"/>
              </p:cNvSpPr>
              <p:nvPr/>
            </p:nvSpPr>
            <p:spPr bwMode="auto">
              <a:xfrm>
                <a:off x="-940" y="1217"/>
                <a:ext cx="23"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76" name="Line 2168"/>
              <p:cNvSpPr>
                <a:spLocks noChangeShapeType="1"/>
              </p:cNvSpPr>
              <p:nvPr/>
            </p:nvSpPr>
            <p:spPr bwMode="auto">
              <a:xfrm>
                <a:off x="-940"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77" name="Group 2169"/>
              <p:cNvGrpSpPr>
                <a:grpSpLocks/>
              </p:cNvGrpSpPr>
              <p:nvPr/>
            </p:nvGrpSpPr>
            <p:grpSpPr bwMode="auto">
              <a:xfrm>
                <a:off x="-946" y="1199"/>
                <a:ext cx="27" cy="21"/>
                <a:chOff x="4081" y="1080"/>
                <a:chExt cx="27" cy="21"/>
              </a:xfrm>
            </p:grpSpPr>
            <p:sp>
              <p:nvSpPr>
                <p:cNvPr id="7836" name="Freeform 2170"/>
                <p:cNvSpPr>
                  <a:spLocks/>
                </p:cNvSpPr>
                <p:nvPr/>
              </p:nvSpPr>
              <p:spPr bwMode="auto">
                <a:xfrm>
                  <a:off x="4081" y="1086"/>
                  <a:ext cx="12" cy="12"/>
                </a:xfrm>
                <a:custGeom>
                  <a:avLst/>
                  <a:gdLst>
                    <a:gd name="T0" fmla="*/ 15552 w 2"/>
                    <a:gd name="T1" fmla="*/ 0 h 2"/>
                    <a:gd name="T2" fmla="*/ 0 w 2"/>
                    <a:gd name="T3" fmla="*/ 15552 h 2"/>
                    <a:gd name="T4" fmla="*/ 15552 w 2"/>
                    <a:gd name="T5" fmla="*/ 15552 h 2"/>
                    <a:gd name="T6" fmla="*/ 1555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cubicBezTo>
                        <a:pt x="1" y="0"/>
                        <a:pt x="0" y="1"/>
                        <a:pt x="0" y="2"/>
                      </a:cubicBezTo>
                      <a:lnTo>
                        <a:pt x="2" y="2"/>
                      </a:lnTo>
                      <a:lnTo>
                        <a:pt x="2"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37" name="Arc 2171"/>
                <p:cNvSpPr>
                  <a:spLocks/>
                </p:cNvSpPr>
                <p:nvPr/>
              </p:nvSpPr>
              <p:spPr bwMode="auto">
                <a:xfrm>
                  <a:off x="4084" y="1089"/>
                  <a:ext cx="12"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4"/>
                      </a:moveTo>
                      <a:cubicBezTo>
                        <a:pt x="58" y="9651"/>
                        <a:pt x="9642" y="63"/>
                        <a:pt x="21485" y="0"/>
                      </a:cubicBezTo>
                    </a:path>
                    <a:path w="21600" h="21600" stroke="0" extrusionOk="0">
                      <a:moveTo>
                        <a:pt x="0" y="21494"/>
                      </a:moveTo>
                      <a:cubicBezTo>
                        <a:pt x="58" y="9651"/>
                        <a:pt x="9642" y="63"/>
                        <a:pt x="21485"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38" name="Freeform 2172"/>
                <p:cNvSpPr>
                  <a:spLocks/>
                </p:cNvSpPr>
                <p:nvPr/>
              </p:nvSpPr>
              <p:spPr bwMode="auto">
                <a:xfrm>
                  <a:off x="4093" y="1080"/>
                  <a:ext cx="11" cy="18"/>
                </a:xfrm>
                <a:custGeom>
                  <a:avLst/>
                  <a:gdLst>
                    <a:gd name="T0" fmla="*/ 9982 w 2"/>
                    <a:gd name="T1" fmla="*/ 23328 h 3"/>
                    <a:gd name="T2" fmla="*/ 0 w 2"/>
                    <a:gd name="T3" fmla="*/ 7776 h 3"/>
                    <a:gd name="T4" fmla="*/ 0 w 2"/>
                    <a:gd name="T5" fmla="*/ 7776 h 3"/>
                    <a:gd name="T6" fmla="*/ 0 w 2"/>
                    <a:gd name="T7" fmla="*/ 23328 h 3"/>
                    <a:gd name="T8" fmla="*/ 998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2"/>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39" name="Arc 2173"/>
                <p:cNvSpPr>
                  <a:spLocks/>
                </p:cNvSpPr>
                <p:nvPr/>
              </p:nvSpPr>
              <p:spPr bwMode="auto">
                <a:xfrm>
                  <a:off x="4096" y="1089"/>
                  <a:ext cx="12" cy="12"/>
                </a:xfrm>
                <a:custGeom>
                  <a:avLst/>
                  <a:gdLst>
                    <a:gd name="T0" fmla="*/ 0 w 21714"/>
                    <a:gd name="T1" fmla="*/ 0 h 21600"/>
                    <a:gd name="T2" fmla="*/ 0 w 21714"/>
                    <a:gd name="T3" fmla="*/ 0 h 21600"/>
                    <a:gd name="T4" fmla="*/ 0 w 21714"/>
                    <a:gd name="T5" fmla="*/ 0 h 21600"/>
                    <a:gd name="T6" fmla="*/ 0 60000 65536"/>
                    <a:gd name="T7" fmla="*/ 0 60000 65536"/>
                    <a:gd name="T8" fmla="*/ 0 60000 65536"/>
                    <a:gd name="T9" fmla="*/ 0 w 21714"/>
                    <a:gd name="T10" fmla="*/ 0 h 21600"/>
                    <a:gd name="T11" fmla="*/ 21714 w 21714"/>
                    <a:gd name="T12" fmla="*/ 21600 h 21600"/>
                  </a:gdLst>
                  <a:ahLst/>
                  <a:cxnLst>
                    <a:cxn ang="T6">
                      <a:pos x="T0" y="T1"/>
                    </a:cxn>
                    <a:cxn ang="T7">
                      <a:pos x="T2" y="T3"/>
                    </a:cxn>
                    <a:cxn ang="T8">
                      <a:pos x="T4" y="T5"/>
                    </a:cxn>
                  </a:cxnLst>
                  <a:rect l="T9" t="T10" r="T11" b="T12"/>
                  <a:pathLst>
                    <a:path w="21714" h="21600" fill="none" extrusionOk="0">
                      <a:moveTo>
                        <a:pt x="0" y="0"/>
                      </a:moveTo>
                      <a:cubicBezTo>
                        <a:pt x="38" y="0"/>
                        <a:pt x="76" y="-1"/>
                        <a:pt x="114" y="0"/>
                      </a:cubicBezTo>
                      <a:cubicBezTo>
                        <a:pt x="12001" y="0"/>
                        <a:pt x="21654" y="9605"/>
                        <a:pt x="21713" y="21493"/>
                      </a:cubicBezTo>
                    </a:path>
                    <a:path w="21714" h="21600" stroke="0" extrusionOk="0">
                      <a:moveTo>
                        <a:pt x="0" y="0"/>
                      </a:moveTo>
                      <a:cubicBezTo>
                        <a:pt x="38" y="0"/>
                        <a:pt x="76" y="-1"/>
                        <a:pt x="114" y="0"/>
                      </a:cubicBezTo>
                      <a:cubicBezTo>
                        <a:pt x="12001" y="0"/>
                        <a:pt x="21654" y="9605"/>
                        <a:pt x="21713" y="21493"/>
                      </a:cubicBezTo>
                      <a:lnTo>
                        <a:pt x="114"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378" name="Rectangle 2174"/>
              <p:cNvSpPr>
                <a:spLocks noChangeArrowheads="1"/>
              </p:cNvSpPr>
              <p:nvPr/>
            </p:nvSpPr>
            <p:spPr bwMode="auto">
              <a:xfrm>
                <a:off x="-940" y="1258"/>
                <a:ext cx="23"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79" name="Line 2175"/>
              <p:cNvSpPr>
                <a:spLocks noChangeShapeType="1"/>
              </p:cNvSpPr>
              <p:nvPr/>
            </p:nvSpPr>
            <p:spPr bwMode="auto">
              <a:xfrm flipV="1">
                <a:off x="-940"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80" name="Group 2176"/>
              <p:cNvGrpSpPr>
                <a:grpSpLocks/>
              </p:cNvGrpSpPr>
              <p:nvPr/>
            </p:nvGrpSpPr>
            <p:grpSpPr bwMode="auto">
              <a:xfrm>
                <a:off x="-946" y="1270"/>
                <a:ext cx="29" cy="12"/>
                <a:chOff x="4081" y="1151"/>
                <a:chExt cx="29" cy="12"/>
              </a:xfrm>
            </p:grpSpPr>
            <p:sp>
              <p:nvSpPr>
                <p:cNvPr id="7832" name="Freeform 2177"/>
                <p:cNvSpPr>
                  <a:spLocks/>
                </p:cNvSpPr>
                <p:nvPr/>
              </p:nvSpPr>
              <p:spPr bwMode="auto">
                <a:xfrm>
                  <a:off x="4081" y="1151"/>
                  <a:ext cx="12" cy="6"/>
                </a:xfrm>
                <a:custGeom>
                  <a:avLst/>
                  <a:gdLst>
                    <a:gd name="T0" fmla="*/ 0 w 2"/>
                    <a:gd name="T1" fmla="*/ 0 h 1"/>
                    <a:gd name="T2" fmla="*/ 15552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1" y="1"/>
                        <a:pt x="2"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33" name="Arc 2178"/>
                <p:cNvSpPr>
                  <a:spLocks/>
                </p:cNvSpPr>
                <p:nvPr/>
              </p:nvSpPr>
              <p:spPr bwMode="auto">
                <a:xfrm>
                  <a:off x="4084" y="1151"/>
                  <a:ext cx="12"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91" y="21599"/>
                      </a:moveTo>
                      <a:cubicBezTo>
                        <a:pt x="9604" y="21539"/>
                        <a:pt x="0" y="11886"/>
                        <a:pt x="0" y="0"/>
                      </a:cubicBezTo>
                    </a:path>
                    <a:path w="21600" h="21600" stroke="0" extrusionOk="0">
                      <a:moveTo>
                        <a:pt x="21491" y="21599"/>
                      </a:moveTo>
                      <a:cubicBezTo>
                        <a:pt x="9604" y="21539"/>
                        <a:pt x="0" y="11886"/>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34" name="Freeform 2179"/>
                <p:cNvSpPr>
                  <a:spLocks/>
                </p:cNvSpPr>
                <p:nvPr/>
              </p:nvSpPr>
              <p:spPr bwMode="auto">
                <a:xfrm>
                  <a:off x="4093" y="1151"/>
                  <a:ext cx="17" cy="12"/>
                </a:xfrm>
                <a:custGeom>
                  <a:avLst/>
                  <a:gdLst>
                    <a:gd name="T0" fmla="*/ 0 w 3"/>
                    <a:gd name="T1" fmla="*/ 7776 h 2"/>
                    <a:gd name="T2" fmla="*/ 0 w 3"/>
                    <a:gd name="T3" fmla="*/ 7776 h 2"/>
                    <a:gd name="T4" fmla="*/ 17470 w 3"/>
                    <a:gd name="T5" fmla="*/ 0 h 2"/>
                    <a:gd name="T6" fmla="*/ 0 w 3"/>
                    <a:gd name="T7" fmla="*/ 0 h 2"/>
                    <a:gd name="T8" fmla="*/ 0 w 3"/>
                    <a:gd name="T9" fmla="*/ 777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cubicBezTo>
                        <a:pt x="0" y="1"/>
                        <a:pt x="0" y="1"/>
                        <a:pt x="0" y="1"/>
                      </a:cubicBezTo>
                      <a:cubicBezTo>
                        <a:pt x="1" y="2"/>
                        <a:pt x="3" y="1"/>
                        <a:pt x="3"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35" name="Arc 2180"/>
                <p:cNvSpPr>
                  <a:spLocks/>
                </p:cNvSpPr>
                <p:nvPr/>
              </p:nvSpPr>
              <p:spPr bwMode="auto">
                <a:xfrm>
                  <a:off x="4096" y="1151"/>
                  <a:ext cx="12" cy="9"/>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21709" y="0"/>
                      </a:moveTo>
                      <a:cubicBezTo>
                        <a:pt x="21709" y="11929"/>
                        <a:pt x="12038" y="21600"/>
                        <a:pt x="109" y="21600"/>
                      </a:cubicBezTo>
                      <a:cubicBezTo>
                        <a:pt x="72" y="21600"/>
                        <a:pt x="36" y="21599"/>
                        <a:pt x="0" y="21599"/>
                      </a:cubicBezTo>
                    </a:path>
                    <a:path w="21709" h="21600" stroke="0" extrusionOk="0">
                      <a:moveTo>
                        <a:pt x="21709" y="0"/>
                      </a:moveTo>
                      <a:cubicBezTo>
                        <a:pt x="21709" y="11929"/>
                        <a:pt x="12038" y="21600"/>
                        <a:pt x="109" y="21600"/>
                      </a:cubicBezTo>
                      <a:cubicBezTo>
                        <a:pt x="72" y="21600"/>
                        <a:pt x="36" y="21599"/>
                        <a:pt x="0" y="21599"/>
                      </a:cubicBezTo>
                      <a:lnTo>
                        <a:pt x="109"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381" name="Line 2181"/>
              <p:cNvSpPr>
                <a:spLocks noChangeShapeType="1"/>
              </p:cNvSpPr>
              <p:nvPr/>
            </p:nvSpPr>
            <p:spPr bwMode="auto">
              <a:xfrm>
                <a:off x="-923"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82" name="Rectangle 2182"/>
              <p:cNvSpPr>
                <a:spLocks noChangeArrowheads="1"/>
              </p:cNvSpPr>
              <p:nvPr/>
            </p:nvSpPr>
            <p:spPr bwMode="auto">
              <a:xfrm>
                <a:off x="-940" y="1229"/>
                <a:ext cx="29"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83" name="Freeform 2183"/>
              <p:cNvSpPr>
                <a:spLocks/>
              </p:cNvSpPr>
              <p:nvPr/>
            </p:nvSpPr>
            <p:spPr bwMode="auto">
              <a:xfrm>
                <a:off x="-934" y="1223"/>
                <a:ext cx="11" cy="6"/>
              </a:xfrm>
              <a:custGeom>
                <a:avLst/>
                <a:gdLst>
                  <a:gd name="T0" fmla="*/ 5472 w 2"/>
                  <a:gd name="T1" fmla="*/ 0 h 1"/>
                  <a:gd name="T2" fmla="*/ 5472 w 2"/>
                  <a:gd name="T3" fmla="*/ 0 h 1"/>
                  <a:gd name="T4" fmla="*/ 9982 w 2"/>
                  <a:gd name="T5" fmla="*/ 7776 h 1"/>
                  <a:gd name="T6" fmla="*/ 9982 w 2"/>
                  <a:gd name="T7" fmla="*/ 0 h 1"/>
                  <a:gd name="T8" fmla="*/ 547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84" name="Arc 2184"/>
              <p:cNvSpPr>
                <a:spLocks/>
              </p:cNvSpPr>
              <p:nvPr/>
            </p:nvSpPr>
            <p:spPr bwMode="auto">
              <a:xfrm>
                <a:off x="-925" y="1226"/>
                <a:ext cx="6" cy="6"/>
              </a:xfrm>
              <a:custGeom>
                <a:avLst/>
                <a:gdLst>
                  <a:gd name="T0" fmla="*/ 0 w 21600"/>
                  <a:gd name="T1" fmla="*/ 0 h 21700"/>
                  <a:gd name="T2" fmla="*/ 0 w 21600"/>
                  <a:gd name="T3" fmla="*/ 0 h 21700"/>
                  <a:gd name="T4" fmla="*/ 0 w 21600"/>
                  <a:gd name="T5" fmla="*/ 0 h 21700"/>
                  <a:gd name="T6" fmla="*/ 0 60000 65536"/>
                  <a:gd name="T7" fmla="*/ 0 60000 65536"/>
                  <a:gd name="T8" fmla="*/ 0 60000 65536"/>
                  <a:gd name="T9" fmla="*/ 0 w 21600"/>
                  <a:gd name="T10" fmla="*/ 0 h 21700"/>
                  <a:gd name="T11" fmla="*/ 21600 w 21600"/>
                  <a:gd name="T12" fmla="*/ 21700 h 21700"/>
                </a:gdLst>
                <a:ahLst/>
                <a:cxnLst>
                  <a:cxn ang="T6">
                    <a:pos x="T0" y="T1"/>
                  </a:cxn>
                  <a:cxn ang="T7">
                    <a:pos x="T2" y="T3"/>
                  </a:cxn>
                  <a:cxn ang="T8">
                    <a:pos x="T4" y="T5"/>
                  </a:cxn>
                </a:cxnLst>
                <a:rect l="T9" t="T10" r="T11" b="T12"/>
                <a:pathLst>
                  <a:path w="21600" h="21700" fill="none" extrusionOk="0">
                    <a:moveTo>
                      <a:pt x="21436" y="21700"/>
                    </a:moveTo>
                    <a:cubicBezTo>
                      <a:pt x="9571" y="21610"/>
                      <a:pt x="0" y="11966"/>
                      <a:pt x="0" y="101"/>
                    </a:cubicBezTo>
                    <a:cubicBezTo>
                      <a:pt x="-1" y="67"/>
                      <a:pt x="0" y="33"/>
                      <a:pt x="0" y="0"/>
                    </a:cubicBezTo>
                  </a:path>
                  <a:path w="21600" h="21700" stroke="0" extrusionOk="0">
                    <a:moveTo>
                      <a:pt x="21436" y="21700"/>
                    </a:moveTo>
                    <a:cubicBezTo>
                      <a:pt x="9571" y="21610"/>
                      <a:pt x="0" y="11966"/>
                      <a:pt x="0" y="101"/>
                    </a:cubicBezTo>
                    <a:cubicBezTo>
                      <a:pt x="-1" y="67"/>
                      <a:pt x="0" y="33"/>
                      <a:pt x="0" y="0"/>
                    </a:cubicBezTo>
                    <a:lnTo>
                      <a:pt x="21600" y="10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85" name="Line 2185"/>
              <p:cNvSpPr>
                <a:spLocks noChangeShapeType="1"/>
              </p:cNvSpPr>
              <p:nvPr/>
            </p:nvSpPr>
            <p:spPr bwMode="auto">
              <a:xfrm flipV="1">
                <a:off x="-923"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86" name="Freeform 2186"/>
              <p:cNvSpPr>
                <a:spLocks/>
              </p:cNvSpPr>
              <p:nvPr/>
            </p:nvSpPr>
            <p:spPr bwMode="auto">
              <a:xfrm>
                <a:off x="-928" y="1252"/>
                <a:ext cx="5" cy="6"/>
              </a:xfrm>
              <a:custGeom>
                <a:avLst/>
                <a:gdLst>
                  <a:gd name="T0" fmla="*/ 3125 w 1"/>
                  <a:gd name="T1" fmla="*/ 0 h 1"/>
                  <a:gd name="T2" fmla="*/ 0 w 1"/>
                  <a:gd name="T3" fmla="*/ 7776 h 1"/>
                  <a:gd name="T4" fmla="*/ 3125 w 1"/>
                  <a:gd name="T5" fmla="*/ 7776 h 1"/>
                  <a:gd name="T6" fmla="*/ 31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87" name="Arc 2187"/>
              <p:cNvSpPr>
                <a:spLocks/>
              </p:cNvSpPr>
              <p:nvPr/>
            </p:nvSpPr>
            <p:spPr bwMode="auto">
              <a:xfrm>
                <a:off x="-925" y="1255"/>
                <a:ext cx="6" cy="6"/>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8"/>
                    </a:moveTo>
                    <a:cubicBezTo>
                      <a:pt x="55" y="9670"/>
                      <a:pt x="9612" y="87"/>
                      <a:pt x="21438" y="-1"/>
                    </a:cubicBezTo>
                  </a:path>
                  <a:path w="21600" h="21599" stroke="0" extrusionOk="0">
                    <a:moveTo>
                      <a:pt x="0" y="21498"/>
                    </a:moveTo>
                    <a:cubicBezTo>
                      <a:pt x="55" y="9670"/>
                      <a:pt x="9612" y="87"/>
                      <a:pt x="21438" y="-1"/>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88" name="Rectangle 2188"/>
              <p:cNvSpPr>
                <a:spLocks noChangeArrowheads="1"/>
              </p:cNvSpPr>
              <p:nvPr/>
            </p:nvSpPr>
            <p:spPr bwMode="auto">
              <a:xfrm>
                <a:off x="-911" y="1217"/>
                <a:ext cx="24"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89" name="Line 2189"/>
              <p:cNvSpPr>
                <a:spLocks noChangeShapeType="1"/>
              </p:cNvSpPr>
              <p:nvPr/>
            </p:nvSpPr>
            <p:spPr bwMode="auto">
              <a:xfrm>
                <a:off x="-917"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90" name="Group 2190"/>
              <p:cNvGrpSpPr>
                <a:grpSpLocks/>
              </p:cNvGrpSpPr>
              <p:nvPr/>
            </p:nvGrpSpPr>
            <p:grpSpPr bwMode="auto">
              <a:xfrm>
                <a:off x="-917" y="1199"/>
                <a:ext cx="27" cy="21"/>
                <a:chOff x="4110" y="1080"/>
                <a:chExt cx="27" cy="21"/>
              </a:xfrm>
            </p:grpSpPr>
            <p:sp>
              <p:nvSpPr>
                <p:cNvPr id="7828" name="Freeform 2191"/>
                <p:cNvSpPr>
                  <a:spLocks/>
                </p:cNvSpPr>
                <p:nvPr/>
              </p:nvSpPr>
              <p:spPr bwMode="auto">
                <a:xfrm>
                  <a:off x="4110" y="1086"/>
                  <a:ext cx="12" cy="12"/>
                </a:xfrm>
                <a:custGeom>
                  <a:avLst/>
                  <a:gdLst>
                    <a:gd name="T0" fmla="*/ 15552 w 2"/>
                    <a:gd name="T1" fmla="*/ 0 h 2"/>
                    <a:gd name="T2" fmla="*/ 0 w 2"/>
                    <a:gd name="T3" fmla="*/ 15552 h 2"/>
                    <a:gd name="T4" fmla="*/ 15552 w 2"/>
                    <a:gd name="T5" fmla="*/ 15552 h 2"/>
                    <a:gd name="T6" fmla="*/ 1555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cubicBezTo>
                        <a:pt x="1" y="0"/>
                        <a:pt x="0" y="1"/>
                        <a:pt x="0" y="2"/>
                      </a:cubicBezTo>
                      <a:lnTo>
                        <a:pt x="2" y="2"/>
                      </a:lnTo>
                      <a:lnTo>
                        <a:pt x="2"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29" name="Arc 2192"/>
                <p:cNvSpPr>
                  <a:spLocks/>
                </p:cNvSpPr>
                <p:nvPr/>
              </p:nvSpPr>
              <p:spPr bwMode="auto">
                <a:xfrm>
                  <a:off x="4113" y="1089"/>
                  <a:ext cx="12"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30" name="Freeform 2193"/>
                <p:cNvSpPr>
                  <a:spLocks/>
                </p:cNvSpPr>
                <p:nvPr/>
              </p:nvSpPr>
              <p:spPr bwMode="auto">
                <a:xfrm>
                  <a:off x="4122"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2"/>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31" name="Arc 2194"/>
                <p:cNvSpPr>
                  <a:spLocks/>
                </p:cNvSpPr>
                <p:nvPr/>
              </p:nvSpPr>
              <p:spPr bwMode="auto">
                <a:xfrm>
                  <a:off x="4125" y="1089"/>
                  <a:ext cx="12" cy="12"/>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391" name="Rectangle 2195"/>
              <p:cNvSpPr>
                <a:spLocks noChangeArrowheads="1"/>
              </p:cNvSpPr>
              <p:nvPr/>
            </p:nvSpPr>
            <p:spPr bwMode="auto">
              <a:xfrm>
                <a:off x="-911" y="1258"/>
                <a:ext cx="24"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92" name="Line 2196"/>
              <p:cNvSpPr>
                <a:spLocks noChangeShapeType="1"/>
              </p:cNvSpPr>
              <p:nvPr/>
            </p:nvSpPr>
            <p:spPr bwMode="auto">
              <a:xfrm flipV="1">
                <a:off x="-917"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393" name="Group 2197"/>
              <p:cNvGrpSpPr>
                <a:grpSpLocks/>
              </p:cNvGrpSpPr>
              <p:nvPr/>
            </p:nvGrpSpPr>
            <p:grpSpPr bwMode="auto">
              <a:xfrm>
                <a:off x="-917" y="1270"/>
                <a:ext cx="30" cy="12"/>
                <a:chOff x="4110" y="1151"/>
                <a:chExt cx="30" cy="12"/>
              </a:xfrm>
            </p:grpSpPr>
            <p:sp>
              <p:nvSpPr>
                <p:cNvPr id="7824" name="Freeform 2198"/>
                <p:cNvSpPr>
                  <a:spLocks/>
                </p:cNvSpPr>
                <p:nvPr/>
              </p:nvSpPr>
              <p:spPr bwMode="auto">
                <a:xfrm>
                  <a:off x="4110" y="1151"/>
                  <a:ext cx="12" cy="6"/>
                </a:xfrm>
                <a:custGeom>
                  <a:avLst/>
                  <a:gdLst>
                    <a:gd name="T0" fmla="*/ 0 w 2"/>
                    <a:gd name="T1" fmla="*/ 0 h 1"/>
                    <a:gd name="T2" fmla="*/ 15552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1" y="1"/>
                        <a:pt x="2"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25" name="Arc 2199"/>
                <p:cNvSpPr>
                  <a:spLocks/>
                </p:cNvSpPr>
                <p:nvPr/>
              </p:nvSpPr>
              <p:spPr bwMode="auto">
                <a:xfrm>
                  <a:off x="4113" y="1151"/>
                  <a:ext cx="12"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95" y="21599"/>
                      </a:moveTo>
                      <a:cubicBezTo>
                        <a:pt x="9606" y="21541"/>
                        <a:pt x="0" y="11888"/>
                        <a:pt x="0" y="0"/>
                      </a:cubicBezTo>
                    </a:path>
                    <a:path w="21600" h="21600" stroke="0" extrusionOk="0">
                      <a:moveTo>
                        <a:pt x="21495" y="21599"/>
                      </a:moveTo>
                      <a:cubicBezTo>
                        <a:pt x="9606" y="21541"/>
                        <a:pt x="0" y="11888"/>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26" name="Freeform 2200"/>
                <p:cNvSpPr>
                  <a:spLocks/>
                </p:cNvSpPr>
                <p:nvPr/>
              </p:nvSpPr>
              <p:spPr bwMode="auto">
                <a:xfrm>
                  <a:off x="4122" y="1151"/>
                  <a:ext cx="18" cy="12"/>
                </a:xfrm>
                <a:custGeom>
                  <a:avLst/>
                  <a:gdLst>
                    <a:gd name="T0" fmla="*/ 0 w 3"/>
                    <a:gd name="T1" fmla="*/ 7776 h 2"/>
                    <a:gd name="T2" fmla="*/ 0 w 3"/>
                    <a:gd name="T3" fmla="*/ 7776 h 2"/>
                    <a:gd name="T4" fmla="*/ 23328 w 3"/>
                    <a:gd name="T5" fmla="*/ 0 h 2"/>
                    <a:gd name="T6" fmla="*/ 0 w 3"/>
                    <a:gd name="T7" fmla="*/ 0 h 2"/>
                    <a:gd name="T8" fmla="*/ 0 w 3"/>
                    <a:gd name="T9" fmla="*/ 777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cubicBezTo>
                        <a:pt x="0" y="1"/>
                        <a:pt x="0" y="1"/>
                        <a:pt x="0" y="1"/>
                      </a:cubicBezTo>
                      <a:cubicBezTo>
                        <a:pt x="1" y="2"/>
                        <a:pt x="3" y="1"/>
                        <a:pt x="3"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27" name="Arc 2201"/>
                <p:cNvSpPr>
                  <a:spLocks/>
                </p:cNvSpPr>
                <p:nvPr/>
              </p:nvSpPr>
              <p:spPr bwMode="auto">
                <a:xfrm>
                  <a:off x="4125" y="1151"/>
                  <a:ext cx="12" cy="9"/>
                </a:xfrm>
                <a:custGeom>
                  <a:avLst/>
                  <a:gdLst>
                    <a:gd name="T0" fmla="*/ 0 w 21705"/>
                    <a:gd name="T1" fmla="*/ 0 h 21600"/>
                    <a:gd name="T2" fmla="*/ 0 w 21705"/>
                    <a:gd name="T3" fmla="*/ 0 h 21600"/>
                    <a:gd name="T4" fmla="*/ 0 w 21705"/>
                    <a:gd name="T5" fmla="*/ 0 h 21600"/>
                    <a:gd name="T6" fmla="*/ 0 60000 65536"/>
                    <a:gd name="T7" fmla="*/ 0 60000 65536"/>
                    <a:gd name="T8" fmla="*/ 0 60000 65536"/>
                    <a:gd name="T9" fmla="*/ 0 w 21705"/>
                    <a:gd name="T10" fmla="*/ 0 h 21600"/>
                    <a:gd name="T11" fmla="*/ 21705 w 21705"/>
                    <a:gd name="T12" fmla="*/ 21600 h 21600"/>
                  </a:gdLst>
                  <a:ahLst/>
                  <a:cxnLst>
                    <a:cxn ang="T6">
                      <a:pos x="T0" y="T1"/>
                    </a:cxn>
                    <a:cxn ang="T7">
                      <a:pos x="T2" y="T3"/>
                    </a:cxn>
                    <a:cxn ang="T8">
                      <a:pos x="T4" y="T5"/>
                    </a:cxn>
                  </a:cxnLst>
                  <a:rect l="T9" t="T10" r="T11" b="T12"/>
                  <a:pathLst>
                    <a:path w="21705" h="21600" fill="none" extrusionOk="0">
                      <a:moveTo>
                        <a:pt x="21705" y="0"/>
                      </a:moveTo>
                      <a:cubicBezTo>
                        <a:pt x="21705" y="11929"/>
                        <a:pt x="12034" y="21600"/>
                        <a:pt x="105" y="21600"/>
                      </a:cubicBezTo>
                      <a:cubicBezTo>
                        <a:pt x="70" y="21600"/>
                        <a:pt x="35" y="21599"/>
                        <a:pt x="0" y="21599"/>
                      </a:cubicBezTo>
                    </a:path>
                    <a:path w="21705" h="21600" stroke="0" extrusionOk="0">
                      <a:moveTo>
                        <a:pt x="21705" y="0"/>
                      </a:moveTo>
                      <a:cubicBezTo>
                        <a:pt x="21705" y="11929"/>
                        <a:pt x="12034" y="21600"/>
                        <a:pt x="105" y="21600"/>
                      </a:cubicBezTo>
                      <a:cubicBezTo>
                        <a:pt x="70" y="21600"/>
                        <a:pt x="35" y="21599"/>
                        <a:pt x="0" y="21599"/>
                      </a:cubicBezTo>
                      <a:lnTo>
                        <a:pt x="105"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394" name="Line 2202"/>
              <p:cNvSpPr>
                <a:spLocks noChangeShapeType="1"/>
              </p:cNvSpPr>
              <p:nvPr/>
            </p:nvSpPr>
            <p:spPr bwMode="auto">
              <a:xfrm>
                <a:off x="-899"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95" name="Rectangle 2203"/>
              <p:cNvSpPr>
                <a:spLocks noChangeArrowheads="1"/>
              </p:cNvSpPr>
              <p:nvPr/>
            </p:nvSpPr>
            <p:spPr bwMode="auto">
              <a:xfrm>
                <a:off x="-911" y="1229"/>
                <a:ext cx="30"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96" name="Freeform 2204"/>
              <p:cNvSpPr>
                <a:spLocks/>
              </p:cNvSpPr>
              <p:nvPr/>
            </p:nvSpPr>
            <p:spPr bwMode="auto">
              <a:xfrm>
                <a:off x="-905" y="1223"/>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97" name="Arc 2205"/>
              <p:cNvSpPr>
                <a:spLocks/>
              </p:cNvSpPr>
              <p:nvPr/>
            </p:nvSpPr>
            <p:spPr bwMode="auto">
              <a:xfrm>
                <a:off x="-896" y="1226"/>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98" name="Line 2206"/>
              <p:cNvSpPr>
                <a:spLocks noChangeShapeType="1"/>
              </p:cNvSpPr>
              <p:nvPr/>
            </p:nvSpPr>
            <p:spPr bwMode="auto">
              <a:xfrm flipV="1">
                <a:off x="-899"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399" name="Freeform 2207"/>
              <p:cNvSpPr>
                <a:spLocks/>
              </p:cNvSpPr>
              <p:nvPr/>
            </p:nvSpPr>
            <p:spPr bwMode="auto">
              <a:xfrm>
                <a:off x="-899" y="1252"/>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00" name="Arc 2208"/>
              <p:cNvSpPr>
                <a:spLocks/>
              </p:cNvSpPr>
              <p:nvPr/>
            </p:nvSpPr>
            <p:spPr bwMode="auto">
              <a:xfrm>
                <a:off x="-896" y="1255"/>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01" name="Rectangle 2209"/>
              <p:cNvSpPr>
                <a:spLocks noChangeArrowheads="1"/>
              </p:cNvSpPr>
              <p:nvPr/>
            </p:nvSpPr>
            <p:spPr bwMode="auto">
              <a:xfrm>
                <a:off x="-881" y="1217"/>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02" name="Line 2210"/>
              <p:cNvSpPr>
                <a:spLocks noChangeShapeType="1"/>
              </p:cNvSpPr>
              <p:nvPr/>
            </p:nvSpPr>
            <p:spPr bwMode="auto">
              <a:xfrm>
                <a:off x="-887"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403" name="Group 2211"/>
              <p:cNvGrpSpPr>
                <a:grpSpLocks/>
              </p:cNvGrpSpPr>
              <p:nvPr/>
            </p:nvGrpSpPr>
            <p:grpSpPr bwMode="auto">
              <a:xfrm>
                <a:off x="-887" y="1205"/>
                <a:ext cx="21" cy="15"/>
                <a:chOff x="4140" y="1086"/>
                <a:chExt cx="21" cy="15"/>
              </a:xfrm>
            </p:grpSpPr>
            <p:sp>
              <p:nvSpPr>
                <p:cNvPr id="7820" name="Freeform 2212"/>
                <p:cNvSpPr>
                  <a:spLocks/>
                </p:cNvSpPr>
                <p:nvPr/>
              </p:nvSpPr>
              <p:spPr bwMode="auto">
                <a:xfrm>
                  <a:off x="4140" y="1086"/>
                  <a:ext cx="12" cy="12"/>
                </a:xfrm>
                <a:custGeom>
                  <a:avLst/>
                  <a:gdLst>
                    <a:gd name="T0" fmla="*/ 7776 w 2"/>
                    <a:gd name="T1" fmla="*/ 0 h 2"/>
                    <a:gd name="T2" fmla="*/ 0 w 2"/>
                    <a:gd name="T3" fmla="*/ 15552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1"/>
                        <a:pt x="0" y="2"/>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21" name="Arc 2213"/>
                <p:cNvSpPr>
                  <a:spLocks/>
                </p:cNvSpPr>
                <p:nvPr/>
              </p:nvSpPr>
              <p:spPr bwMode="auto">
                <a:xfrm>
                  <a:off x="4143"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4" y="9611"/>
                        <a:pt x="9708" y="0"/>
                        <a:pt x="21599" y="0"/>
                      </a:cubicBezTo>
                    </a:path>
                    <a:path w="21600" h="21600" stroke="0" extrusionOk="0">
                      <a:moveTo>
                        <a:pt x="0" y="21502"/>
                      </a:moveTo>
                      <a:cubicBezTo>
                        <a:pt x="54" y="9611"/>
                        <a:pt x="9708"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22" name="Freeform 2214"/>
                <p:cNvSpPr>
                  <a:spLocks/>
                </p:cNvSpPr>
                <p:nvPr/>
              </p:nvSpPr>
              <p:spPr bwMode="auto">
                <a:xfrm>
                  <a:off x="4152" y="1086"/>
                  <a:ext cx="5" cy="12"/>
                </a:xfrm>
                <a:custGeom>
                  <a:avLst/>
                  <a:gdLst>
                    <a:gd name="T0" fmla="*/ 3125 w 1"/>
                    <a:gd name="T1" fmla="*/ 15552 h 2"/>
                    <a:gd name="T2" fmla="*/ 0 w 1"/>
                    <a:gd name="T3" fmla="*/ 0 h 2"/>
                    <a:gd name="T4" fmla="*/ 0 w 1"/>
                    <a:gd name="T5" fmla="*/ 15552 h 2"/>
                    <a:gd name="T6" fmla="*/ 3125 w 1"/>
                    <a:gd name="T7" fmla="*/ 1555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2"/>
                      </a:moveTo>
                      <a:cubicBezTo>
                        <a:pt x="1" y="1"/>
                        <a:pt x="1" y="0"/>
                        <a:pt x="0" y="0"/>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23" name="Arc 2215"/>
                <p:cNvSpPr>
                  <a:spLocks/>
                </p:cNvSpPr>
                <p:nvPr/>
              </p:nvSpPr>
              <p:spPr bwMode="auto">
                <a:xfrm>
                  <a:off x="4152"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90" y="0"/>
                        <a:pt x="21545" y="9610"/>
                        <a:pt x="21599" y="21501"/>
                      </a:cubicBezTo>
                    </a:path>
                    <a:path w="21600" h="21600" stroke="0" extrusionOk="0">
                      <a:moveTo>
                        <a:pt x="-1" y="0"/>
                      </a:moveTo>
                      <a:cubicBezTo>
                        <a:pt x="11890" y="0"/>
                        <a:pt x="21545" y="9610"/>
                        <a:pt x="21599" y="21501"/>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404" name="Rectangle 2216"/>
              <p:cNvSpPr>
                <a:spLocks noChangeArrowheads="1"/>
              </p:cNvSpPr>
              <p:nvPr/>
            </p:nvSpPr>
            <p:spPr bwMode="auto">
              <a:xfrm>
                <a:off x="-881" y="1258"/>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05" name="Line 2217"/>
              <p:cNvSpPr>
                <a:spLocks noChangeShapeType="1"/>
              </p:cNvSpPr>
              <p:nvPr/>
            </p:nvSpPr>
            <p:spPr bwMode="auto">
              <a:xfrm flipV="1">
                <a:off x="-887"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406" name="Group 2218"/>
              <p:cNvGrpSpPr>
                <a:grpSpLocks/>
              </p:cNvGrpSpPr>
              <p:nvPr/>
            </p:nvGrpSpPr>
            <p:grpSpPr bwMode="auto">
              <a:xfrm>
                <a:off x="-887" y="1270"/>
                <a:ext cx="23" cy="12"/>
                <a:chOff x="4140" y="1151"/>
                <a:chExt cx="23" cy="12"/>
              </a:xfrm>
            </p:grpSpPr>
            <p:sp>
              <p:nvSpPr>
                <p:cNvPr id="7816" name="Freeform 2219"/>
                <p:cNvSpPr>
                  <a:spLocks/>
                </p:cNvSpPr>
                <p:nvPr/>
              </p:nvSpPr>
              <p:spPr bwMode="auto">
                <a:xfrm>
                  <a:off x="4140"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17" name="Arc 2220"/>
                <p:cNvSpPr>
                  <a:spLocks/>
                </p:cNvSpPr>
                <p:nvPr/>
              </p:nvSpPr>
              <p:spPr bwMode="auto">
                <a:xfrm>
                  <a:off x="4143"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18" name="Freeform 2221"/>
                <p:cNvSpPr>
                  <a:spLocks/>
                </p:cNvSpPr>
                <p:nvPr/>
              </p:nvSpPr>
              <p:spPr bwMode="auto">
                <a:xfrm>
                  <a:off x="4152" y="1151"/>
                  <a:ext cx="11" cy="12"/>
                </a:xfrm>
                <a:custGeom>
                  <a:avLst/>
                  <a:gdLst>
                    <a:gd name="T0" fmla="*/ 0 w 2"/>
                    <a:gd name="T1" fmla="*/ 7776 h 2"/>
                    <a:gd name="T2" fmla="*/ 998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19" name="Arc 2222"/>
                <p:cNvSpPr>
                  <a:spLocks/>
                </p:cNvSpPr>
                <p:nvPr/>
              </p:nvSpPr>
              <p:spPr bwMode="auto">
                <a:xfrm>
                  <a:off x="4152"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407" name="Line 2223"/>
              <p:cNvSpPr>
                <a:spLocks noChangeShapeType="1"/>
              </p:cNvSpPr>
              <p:nvPr/>
            </p:nvSpPr>
            <p:spPr bwMode="auto">
              <a:xfrm>
                <a:off x="-870"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08" name="Rectangle 2224"/>
              <p:cNvSpPr>
                <a:spLocks noChangeArrowheads="1"/>
              </p:cNvSpPr>
              <p:nvPr/>
            </p:nvSpPr>
            <p:spPr bwMode="auto">
              <a:xfrm>
                <a:off x="-881" y="1229"/>
                <a:ext cx="23"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09" name="Freeform 2225"/>
              <p:cNvSpPr>
                <a:spLocks/>
              </p:cNvSpPr>
              <p:nvPr/>
            </p:nvSpPr>
            <p:spPr bwMode="auto">
              <a:xfrm>
                <a:off x="-864" y="1223"/>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10" name="Arc 2226"/>
              <p:cNvSpPr>
                <a:spLocks/>
              </p:cNvSpPr>
              <p:nvPr/>
            </p:nvSpPr>
            <p:spPr bwMode="auto">
              <a:xfrm>
                <a:off x="-861" y="1226"/>
                <a:ext cx="3" cy="6"/>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600" y="21683"/>
                    </a:moveTo>
                    <a:cubicBezTo>
                      <a:pt x="9670" y="21683"/>
                      <a:pt x="0" y="12012"/>
                      <a:pt x="0" y="83"/>
                    </a:cubicBezTo>
                    <a:cubicBezTo>
                      <a:pt x="-1" y="55"/>
                      <a:pt x="0" y="27"/>
                      <a:pt x="0" y="0"/>
                    </a:cubicBezTo>
                  </a:path>
                  <a:path w="21600" h="21683" stroke="0" extrusionOk="0">
                    <a:moveTo>
                      <a:pt x="21600" y="21683"/>
                    </a:moveTo>
                    <a:cubicBezTo>
                      <a:pt x="9670" y="21683"/>
                      <a:pt x="0" y="12012"/>
                      <a:pt x="0" y="83"/>
                    </a:cubicBezTo>
                    <a:cubicBezTo>
                      <a:pt x="-1" y="55"/>
                      <a:pt x="0" y="27"/>
                      <a:pt x="0" y="0"/>
                    </a:cubicBezTo>
                    <a:lnTo>
                      <a:pt x="21600" y="83"/>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11" name="Line 2227"/>
              <p:cNvSpPr>
                <a:spLocks noChangeShapeType="1"/>
              </p:cNvSpPr>
              <p:nvPr/>
            </p:nvSpPr>
            <p:spPr bwMode="auto">
              <a:xfrm flipV="1">
                <a:off x="-870"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12" name="Arc 2228"/>
              <p:cNvSpPr>
                <a:spLocks/>
              </p:cNvSpPr>
              <p:nvPr/>
            </p:nvSpPr>
            <p:spPr bwMode="auto">
              <a:xfrm>
                <a:off x="-867" y="1255"/>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6"/>
                    </a:moveTo>
                    <a:cubicBezTo>
                      <a:pt x="46" y="9619"/>
                      <a:pt x="9703" y="0"/>
                      <a:pt x="21599" y="0"/>
                    </a:cubicBezTo>
                  </a:path>
                  <a:path w="21600" h="21600" stroke="0" extrusionOk="0">
                    <a:moveTo>
                      <a:pt x="0" y="21516"/>
                    </a:moveTo>
                    <a:cubicBezTo>
                      <a:pt x="46" y="9619"/>
                      <a:pt x="9703"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13" name="Rectangle 2229"/>
              <p:cNvSpPr>
                <a:spLocks noChangeArrowheads="1"/>
              </p:cNvSpPr>
              <p:nvPr/>
            </p:nvSpPr>
            <p:spPr bwMode="auto">
              <a:xfrm>
                <a:off x="-852" y="1217"/>
                <a:ext cx="24"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14" name="Line 2230"/>
              <p:cNvSpPr>
                <a:spLocks noChangeShapeType="1"/>
              </p:cNvSpPr>
              <p:nvPr/>
            </p:nvSpPr>
            <p:spPr bwMode="auto">
              <a:xfrm>
                <a:off x="-852"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415" name="Group 2231"/>
              <p:cNvGrpSpPr>
                <a:grpSpLocks/>
              </p:cNvGrpSpPr>
              <p:nvPr/>
            </p:nvGrpSpPr>
            <p:grpSpPr bwMode="auto">
              <a:xfrm>
                <a:off x="-858" y="1199"/>
                <a:ext cx="27" cy="21"/>
                <a:chOff x="4169" y="1080"/>
                <a:chExt cx="27" cy="21"/>
              </a:xfrm>
            </p:grpSpPr>
            <p:sp>
              <p:nvSpPr>
                <p:cNvPr id="7812" name="Freeform 2232"/>
                <p:cNvSpPr>
                  <a:spLocks/>
                </p:cNvSpPr>
                <p:nvPr/>
              </p:nvSpPr>
              <p:spPr bwMode="auto">
                <a:xfrm>
                  <a:off x="4169" y="1086"/>
                  <a:ext cx="12" cy="12"/>
                </a:xfrm>
                <a:custGeom>
                  <a:avLst/>
                  <a:gdLst>
                    <a:gd name="T0" fmla="*/ 15552 w 2"/>
                    <a:gd name="T1" fmla="*/ 0 h 2"/>
                    <a:gd name="T2" fmla="*/ 0 w 2"/>
                    <a:gd name="T3" fmla="*/ 15552 h 2"/>
                    <a:gd name="T4" fmla="*/ 15552 w 2"/>
                    <a:gd name="T5" fmla="*/ 15552 h 2"/>
                    <a:gd name="T6" fmla="*/ 1555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cubicBezTo>
                        <a:pt x="1" y="0"/>
                        <a:pt x="0" y="1"/>
                        <a:pt x="0" y="2"/>
                      </a:cubicBezTo>
                      <a:lnTo>
                        <a:pt x="2" y="2"/>
                      </a:lnTo>
                      <a:lnTo>
                        <a:pt x="2"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13" name="Arc 2233"/>
                <p:cNvSpPr>
                  <a:spLocks/>
                </p:cNvSpPr>
                <p:nvPr/>
              </p:nvSpPr>
              <p:spPr bwMode="auto">
                <a:xfrm>
                  <a:off x="4172" y="1089"/>
                  <a:ext cx="12"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14" name="Freeform 2234"/>
                <p:cNvSpPr>
                  <a:spLocks/>
                </p:cNvSpPr>
                <p:nvPr/>
              </p:nvSpPr>
              <p:spPr bwMode="auto">
                <a:xfrm>
                  <a:off x="4181"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2"/>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15" name="Arc 2235"/>
                <p:cNvSpPr>
                  <a:spLocks/>
                </p:cNvSpPr>
                <p:nvPr/>
              </p:nvSpPr>
              <p:spPr bwMode="auto">
                <a:xfrm>
                  <a:off x="4184" y="1089"/>
                  <a:ext cx="12" cy="12"/>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416" name="Rectangle 2236"/>
              <p:cNvSpPr>
                <a:spLocks noChangeArrowheads="1"/>
              </p:cNvSpPr>
              <p:nvPr/>
            </p:nvSpPr>
            <p:spPr bwMode="auto">
              <a:xfrm>
                <a:off x="-852" y="1258"/>
                <a:ext cx="24"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17" name="Line 2237"/>
              <p:cNvSpPr>
                <a:spLocks noChangeShapeType="1"/>
              </p:cNvSpPr>
              <p:nvPr/>
            </p:nvSpPr>
            <p:spPr bwMode="auto">
              <a:xfrm flipV="1">
                <a:off x="-852"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418" name="Group 2238"/>
              <p:cNvGrpSpPr>
                <a:grpSpLocks/>
              </p:cNvGrpSpPr>
              <p:nvPr/>
            </p:nvGrpSpPr>
            <p:grpSpPr bwMode="auto">
              <a:xfrm>
                <a:off x="-858" y="1270"/>
                <a:ext cx="30" cy="12"/>
                <a:chOff x="4169" y="1151"/>
                <a:chExt cx="30" cy="12"/>
              </a:xfrm>
            </p:grpSpPr>
            <p:sp>
              <p:nvSpPr>
                <p:cNvPr id="7808" name="Freeform 2239"/>
                <p:cNvSpPr>
                  <a:spLocks/>
                </p:cNvSpPr>
                <p:nvPr/>
              </p:nvSpPr>
              <p:spPr bwMode="auto">
                <a:xfrm>
                  <a:off x="4169" y="1151"/>
                  <a:ext cx="12" cy="6"/>
                </a:xfrm>
                <a:custGeom>
                  <a:avLst/>
                  <a:gdLst>
                    <a:gd name="T0" fmla="*/ 0 w 2"/>
                    <a:gd name="T1" fmla="*/ 0 h 1"/>
                    <a:gd name="T2" fmla="*/ 15552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1" y="1"/>
                        <a:pt x="2"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09" name="Arc 2240"/>
                <p:cNvSpPr>
                  <a:spLocks/>
                </p:cNvSpPr>
                <p:nvPr/>
              </p:nvSpPr>
              <p:spPr bwMode="auto">
                <a:xfrm>
                  <a:off x="4172" y="1151"/>
                  <a:ext cx="12"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95" y="21599"/>
                      </a:moveTo>
                      <a:cubicBezTo>
                        <a:pt x="9606" y="21541"/>
                        <a:pt x="0" y="11888"/>
                        <a:pt x="0" y="0"/>
                      </a:cubicBezTo>
                    </a:path>
                    <a:path w="21600" h="21600" stroke="0" extrusionOk="0">
                      <a:moveTo>
                        <a:pt x="21495" y="21599"/>
                      </a:moveTo>
                      <a:cubicBezTo>
                        <a:pt x="9606" y="21541"/>
                        <a:pt x="0" y="11888"/>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10" name="Freeform 2241"/>
                <p:cNvSpPr>
                  <a:spLocks/>
                </p:cNvSpPr>
                <p:nvPr/>
              </p:nvSpPr>
              <p:spPr bwMode="auto">
                <a:xfrm>
                  <a:off x="4181" y="1151"/>
                  <a:ext cx="18" cy="12"/>
                </a:xfrm>
                <a:custGeom>
                  <a:avLst/>
                  <a:gdLst>
                    <a:gd name="T0" fmla="*/ 0 w 3"/>
                    <a:gd name="T1" fmla="*/ 7776 h 2"/>
                    <a:gd name="T2" fmla="*/ 0 w 3"/>
                    <a:gd name="T3" fmla="*/ 7776 h 2"/>
                    <a:gd name="T4" fmla="*/ 23328 w 3"/>
                    <a:gd name="T5" fmla="*/ 0 h 2"/>
                    <a:gd name="T6" fmla="*/ 0 w 3"/>
                    <a:gd name="T7" fmla="*/ 0 h 2"/>
                    <a:gd name="T8" fmla="*/ 0 w 3"/>
                    <a:gd name="T9" fmla="*/ 777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cubicBezTo>
                        <a:pt x="0" y="1"/>
                        <a:pt x="0" y="1"/>
                        <a:pt x="0" y="1"/>
                      </a:cubicBezTo>
                      <a:cubicBezTo>
                        <a:pt x="1" y="2"/>
                        <a:pt x="3" y="1"/>
                        <a:pt x="3"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11" name="Arc 2242"/>
                <p:cNvSpPr>
                  <a:spLocks/>
                </p:cNvSpPr>
                <p:nvPr/>
              </p:nvSpPr>
              <p:spPr bwMode="auto">
                <a:xfrm>
                  <a:off x="4184" y="1151"/>
                  <a:ext cx="12" cy="9"/>
                </a:xfrm>
                <a:custGeom>
                  <a:avLst/>
                  <a:gdLst>
                    <a:gd name="T0" fmla="*/ 0 w 21705"/>
                    <a:gd name="T1" fmla="*/ 0 h 21600"/>
                    <a:gd name="T2" fmla="*/ 0 w 21705"/>
                    <a:gd name="T3" fmla="*/ 0 h 21600"/>
                    <a:gd name="T4" fmla="*/ 0 w 21705"/>
                    <a:gd name="T5" fmla="*/ 0 h 21600"/>
                    <a:gd name="T6" fmla="*/ 0 60000 65536"/>
                    <a:gd name="T7" fmla="*/ 0 60000 65536"/>
                    <a:gd name="T8" fmla="*/ 0 60000 65536"/>
                    <a:gd name="T9" fmla="*/ 0 w 21705"/>
                    <a:gd name="T10" fmla="*/ 0 h 21600"/>
                    <a:gd name="T11" fmla="*/ 21705 w 21705"/>
                    <a:gd name="T12" fmla="*/ 21600 h 21600"/>
                  </a:gdLst>
                  <a:ahLst/>
                  <a:cxnLst>
                    <a:cxn ang="T6">
                      <a:pos x="T0" y="T1"/>
                    </a:cxn>
                    <a:cxn ang="T7">
                      <a:pos x="T2" y="T3"/>
                    </a:cxn>
                    <a:cxn ang="T8">
                      <a:pos x="T4" y="T5"/>
                    </a:cxn>
                  </a:cxnLst>
                  <a:rect l="T9" t="T10" r="T11" b="T12"/>
                  <a:pathLst>
                    <a:path w="21705" h="21600" fill="none" extrusionOk="0">
                      <a:moveTo>
                        <a:pt x="21705" y="0"/>
                      </a:moveTo>
                      <a:cubicBezTo>
                        <a:pt x="21705" y="11929"/>
                        <a:pt x="12034" y="21600"/>
                        <a:pt x="105" y="21600"/>
                      </a:cubicBezTo>
                      <a:cubicBezTo>
                        <a:pt x="70" y="21600"/>
                        <a:pt x="35" y="21599"/>
                        <a:pt x="0" y="21599"/>
                      </a:cubicBezTo>
                    </a:path>
                    <a:path w="21705" h="21600" stroke="0" extrusionOk="0">
                      <a:moveTo>
                        <a:pt x="21705" y="0"/>
                      </a:moveTo>
                      <a:cubicBezTo>
                        <a:pt x="21705" y="11929"/>
                        <a:pt x="12034" y="21600"/>
                        <a:pt x="105" y="21600"/>
                      </a:cubicBezTo>
                      <a:cubicBezTo>
                        <a:pt x="70" y="21600"/>
                        <a:pt x="35" y="21599"/>
                        <a:pt x="0" y="21599"/>
                      </a:cubicBezTo>
                      <a:lnTo>
                        <a:pt x="105"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419" name="Line 2243"/>
              <p:cNvSpPr>
                <a:spLocks noChangeShapeType="1"/>
              </p:cNvSpPr>
              <p:nvPr/>
            </p:nvSpPr>
            <p:spPr bwMode="auto">
              <a:xfrm>
                <a:off x="-834"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20" name="Rectangle 2244"/>
              <p:cNvSpPr>
                <a:spLocks noChangeArrowheads="1"/>
              </p:cNvSpPr>
              <p:nvPr/>
            </p:nvSpPr>
            <p:spPr bwMode="auto">
              <a:xfrm>
                <a:off x="-858" y="1229"/>
                <a:ext cx="30"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21" name="Freeform 2245"/>
              <p:cNvSpPr>
                <a:spLocks/>
              </p:cNvSpPr>
              <p:nvPr/>
            </p:nvSpPr>
            <p:spPr bwMode="auto">
              <a:xfrm>
                <a:off x="-846" y="1223"/>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22" name="Arc 2246"/>
              <p:cNvSpPr>
                <a:spLocks/>
              </p:cNvSpPr>
              <p:nvPr/>
            </p:nvSpPr>
            <p:spPr bwMode="auto">
              <a:xfrm>
                <a:off x="-837" y="1226"/>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23" name="Line 2247"/>
              <p:cNvSpPr>
                <a:spLocks noChangeShapeType="1"/>
              </p:cNvSpPr>
              <p:nvPr/>
            </p:nvSpPr>
            <p:spPr bwMode="auto">
              <a:xfrm flipV="1">
                <a:off x="-834"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24" name="Freeform 2248"/>
              <p:cNvSpPr>
                <a:spLocks/>
              </p:cNvSpPr>
              <p:nvPr/>
            </p:nvSpPr>
            <p:spPr bwMode="auto">
              <a:xfrm>
                <a:off x="-840" y="1252"/>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25" name="Arc 2249"/>
              <p:cNvSpPr>
                <a:spLocks/>
              </p:cNvSpPr>
              <p:nvPr/>
            </p:nvSpPr>
            <p:spPr bwMode="auto">
              <a:xfrm>
                <a:off x="-837" y="1255"/>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26" name="Freeform 2250"/>
              <p:cNvSpPr>
                <a:spLocks/>
              </p:cNvSpPr>
              <p:nvPr/>
            </p:nvSpPr>
            <p:spPr bwMode="auto">
              <a:xfrm>
                <a:off x="-946" y="1223"/>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27" name="Arc 2251"/>
              <p:cNvSpPr>
                <a:spLocks/>
              </p:cNvSpPr>
              <p:nvPr/>
            </p:nvSpPr>
            <p:spPr bwMode="auto">
              <a:xfrm>
                <a:off x="-943" y="1226"/>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28" name="Freeform 2252"/>
              <p:cNvSpPr>
                <a:spLocks/>
              </p:cNvSpPr>
              <p:nvPr/>
            </p:nvSpPr>
            <p:spPr bwMode="auto">
              <a:xfrm>
                <a:off x="-917" y="1223"/>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29" name="Arc 2253"/>
              <p:cNvSpPr>
                <a:spLocks/>
              </p:cNvSpPr>
              <p:nvPr/>
            </p:nvSpPr>
            <p:spPr bwMode="auto">
              <a:xfrm>
                <a:off x="-914" y="1226"/>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30" name="Freeform 2254"/>
              <p:cNvSpPr>
                <a:spLocks/>
              </p:cNvSpPr>
              <p:nvPr/>
            </p:nvSpPr>
            <p:spPr bwMode="auto">
              <a:xfrm>
                <a:off x="-887" y="1223"/>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31" name="Arc 2255"/>
              <p:cNvSpPr>
                <a:spLocks/>
              </p:cNvSpPr>
              <p:nvPr/>
            </p:nvSpPr>
            <p:spPr bwMode="auto">
              <a:xfrm>
                <a:off x="-884" y="1226"/>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32" name="Freeform 2256"/>
              <p:cNvSpPr>
                <a:spLocks/>
              </p:cNvSpPr>
              <p:nvPr/>
            </p:nvSpPr>
            <p:spPr bwMode="auto">
              <a:xfrm>
                <a:off x="-858" y="1223"/>
                <a:ext cx="6" cy="12"/>
              </a:xfrm>
              <a:custGeom>
                <a:avLst/>
                <a:gdLst>
                  <a:gd name="T0" fmla="*/ 0 w 1"/>
                  <a:gd name="T1" fmla="*/ 7776 h 2"/>
                  <a:gd name="T2" fmla="*/ 7776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33" name="Arc 2257"/>
              <p:cNvSpPr>
                <a:spLocks/>
              </p:cNvSpPr>
              <p:nvPr/>
            </p:nvSpPr>
            <p:spPr bwMode="auto">
              <a:xfrm>
                <a:off x="-858" y="1226"/>
                <a:ext cx="3" cy="6"/>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599" y="0"/>
                    </a:moveTo>
                    <a:cubicBezTo>
                      <a:pt x="21599" y="27"/>
                      <a:pt x="21600" y="55"/>
                      <a:pt x="21600" y="83"/>
                    </a:cubicBezTo>
                    <a:cubicBezTo>
                      <a:pt x="21600" y="12012"/>
                      <a:pt x="11929" y="21682"/>
                      <a:pt x="0" y="21683"/>
                    </a:cubicBezTo>
                  </a:path>
                  <a:path w="21600" h="21683" stroke="0" extrusionOk="0">
                    <a:moveTo>
                      <a:pt x="21599" y="0"/>
                    </a:moveTo>
                    <a:cubicBezTo>
                      <a:pt x="21599" y="27"/>
                      <a:pt x="21600" y="55"/>
                      <a:pt x="21600" y="83"/>
                    </a:cubicBezTo>
                    <a:cubicBezTo>
                      <a:pt x="21600" y="12012"/>
                      <a:pt x="11929" y="21682"/>
                      <a:pt x="0" y="21683"/>
                    </a:cubicBezTo>
                    <a:lnTo>
                      <a:pt x="0" y="83"/>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34" name="Arc 2258"/>
              <p:cNvSpPr>
                <a:spLocks/>
              </p:cNvSpPr>
              <p:nvPr/>
            </p:nvSpPr>
            <p:spPr bwMode="auto">
              <a:xfrm>
                <a:off x="-943" y="1255"/>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35" name="Freeform 2259"/>
              <p:cNvSpPr>
                <a:spLocks/>
              </p:cNvSpPr>
              <p:nvPr/>
            </p:nvSpPr>
            <p:spPr bwMode="auto">
              <a:xfrm>
                <a:off x="-917" y="1246"/>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36" name="Arc 2260"/>
              <p:cNvSpPr>
                <a:spLocks/>
              </p:cNvSpPr>
              <p:nvPr/>
            </p:nvSpPr>
            <p:spPr bwMode="auto">
              <a:xfrm>
                <a:off x="-914" y="1255"/>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37" name="Freeform 2261"/>
              <p:cNvSpPr>
                <a:spLocks/>
              </p:cNvSpPr>
              <p:nvPr/>
            </p:nvSpPr>
            <p:spPr bwMode="auto">
              <a:xfrm>
                <a:off x="-887" y="1246"/>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38" name="Arc 2262"/>
              <p:cNvSpPr>
                <a:spLocks/>
              </p:cNvSpPr>
              <p:nvPr/>
            </p:nvSpPr>
            <p:spPr bwMode="auto">
              <a:xfrm>
                <a:off x="-884" y="1255"/>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39" name="Arc 2263"/>
              <p:cNvSpPr>
                <a:spLocks/>
              </p:cNvSpPr>
              <p:nvPr/>
            </p:nvSpPr>
            <p:spPr bwMode="auto">
              <a:xfrm>
                <a:off x="-858" y="1255"/>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96" y="0"/>
                      <a:pt x="21554" y="9620"/>
                      <a:pt x="21599" y="21517"/>
                    </a:cubicBezTo>
                  </a:path>
                  <a:path w="21600" h="21600" stroke="0" extrusionOk="0">
                    <a:moveTo>
                      <a:pt x="-1" y="0"/>
                    </a:moveTo>
                    <a:cubicBezTo>
                      <a:pt x="11896" y="0"/>
                      <a:pt x="21554" y="9620"/>
                      <a:pt x="21599" y="21517"/>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40" name="Line 2264"/>
              <p:cNvSpPr>
                <a:spLocks noChangeShapeType="1"/>
              </p:cNvSpPr>
              <p:nvPr/>
            </p:nvSpPr>
            <p:spPr bwMode="auto">
              <a:xfrm>
                <a:off x="-946" y="1235"/>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41" name="Line 2265"/>
              <p:cNvSpPr>
                <a:spLocks noChangeShapeType="1"/>
              </p:cNvSpPr>
              <p:nvPr/>
            </p:nvSpPr>
            <p:spPr bwMode="auto">
              <a:xfrm>
                <a:off x="-946" y="1252"/>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42" name="Line 2266"/>
              <p:cNvSpPr>
                <a:spLocks noChangeShapeType="1"/>
              </p:cNvSpPr>
              <p:nvPr/>
            </p:nvSpPr>
            <p:spPr bwMode="auto">
              <a:xfrm>
                <a:off x="-917" y="1235"/>
                <a:ext cx="1"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43" name="Line 2267"/>
              <p:cNvSpPr>
                <a:spLocks noChangeShapeType="1"/>
              </p:cNvSpPr>
              <p:nvPr/>
            </p:nvSpPr>
            <p:spPr bwMode="auto">
              <a:xfrm>
                <a:off x="-917" y="1252"/>
                <a:ext cx="1"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44" name="Line 2268"/>
              <p:cNvSpPr>
                <a:spLocks noChangeShapeType="1"/>
              </p:cNvSpPr>
              <p:nvPr/>
            </p:nvSpPr>
            <p:spPr bwMode="auto">
              <a:xfrm>
                <a:off x="-893" y="1235"/>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45" name="Line 2269"/>
              <p:cNvSpPr>
                <a:spLocks noChangeShapeType="1"/>
              </p:cNvSpPr>
              <p:nvPr/>
            </p:nvSpPr>
            <p:spPr bwMode="auto">
              <a:xfrm>
                <a:off x="-893" y="1252"/>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46" name="Line 2270"/>
              <p:cNvSpPr>
                <a:spLocks noChangeShapeType="1"/>
              </p:cNvSpPr>
              <p:nvPr/>
            </p:nvSpPr>
            <p:spPr bwMode="auto">
              <a:xfrm>
                <a:off x="-864" y="1235"/>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47" name="Line 2271"/>
              <p:cNvSpPr>
                <a:spLocks noChangeShapeType="1"/>
              </p:cNvSpPr>
              <p:nvPr/>
            </p:nvSpPr>
            <p:spPr bwMode="auto">
              <a:xfrm>
                <a:off x="-864" y="1252"/>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48" name="Line 2272"/>
              <p:cNvSpPr>
                <a:spLocks noChangeShapeType="1"/>
              </p:cNvSpPr>
              <p:nvPr/>
            </p:nvSpPr>
            <p:spPr bwMode="auto">
              <a:xfrm>
                <a:off x="-834" y="1235"/>
                <a:ext cx="1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49" name="Line 2273"/>
              <p:cNvSpPr>
                <a:spLocks noChangeShapeType="1"/>
              </p:cNvSpPr>
              <p:nvPr/>
            </p:nvSpPr>
            <p:spPr bwMode="auto">
              <a:xfrm>
                <a:off x="-834" y="1252"/>
                <a:ext cx="1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450" name="Group 2274"/>
              <p:cNvGrpSpPr>
                <a:grpSpLocks/>
              </p:cNvGrpSpPr>
              <p:nvPr/>
            </p:nvGrpSpPr>
            <p:grpSpPr bwMode="auto">
              <a:xfrm>
                <a:off x="-817" y="1235"/>
                <a:ext cx="53" cy="12"/>
                <a:chOff x="4210" y="1116"/>
                <a:chExt cx="53" cy="12"/>
              </a:xfrm>
            </p:grpSpPr>
            <p:sp>
              <p:nvSpPr>
                <p:cNvPr id="7806" name="Line 2275"/>
                <p:cNvSpPr>
                  <a:spLocks noChangeShapeType="1"/>
                </p:cNvSpPr>
                <p:nvPr/>
              </p:nvSpPr>
              <p:spPr bwMode="auto">
                <a:xfrm>
                  <a:off x="4210" y="1127"/>
                  <a:ext cx="53"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07" name="Line 2276"/>
                <p:cNvSpPr>
                  <a:spLocks noChangeShapeType="1"/>
                </p:cNvSpPr>
                <p:nvPr/>
              </p:nvSpPr>
              <p:spPr bwMode="auto">
                <a:xfrm>
                  <a:off x="4210" y="1116"/>
                  <a:ext cx="53"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451" name="Rectangle 2277"/>
              <p:cNvSpPr>
                <a:spLocks noChangeArrowheads="1"/>
              </p:cNvSpPr>
              <p:nvPr/>
            </p:nvSpPr>
            <p:spPr bwMode="auto">
              <a:xfrm>
                <a:off x="-802" y="1208"/>
                <a:ext cx="24" cy="65"/>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52" name="Rectangle 2278"/>
              <p:cNvSpPr>
                <a:spLocks noChangeArrowheads="1"/>
              </p:cNvSpPr>
              <p:nvPr/>
            </p:nvSpPr>
            <p:spPr bwMode="auto">
              <a:xfrm>
                <a:off x="-796" y="1208"/>
                <a:ext cx="12" cy="7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53" name="Rectangle 2279"/>
              <p:cNvSpPr>
                <a:spLocks noChangeArrowheads="1"/>
              </p:cNvSpPr>
              <p:nvPr/>
            </p:nvSpPr>
            <p:spPr bwMode="auto">
              <a:xfrm>
                <a:off x="-790" y="1208"/>
                <a:ext cx="12" cy="7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54" name="Rectangle 2280"/>
              <p:cNvSpPr>
                <a:spLocks noChangeArrowheads="1"/>
              </p:cNvSpPr>
              <p:nvPr/>
            </p:nvSpPr>
            <p:spPr bwMode="auto">
              <a:xfrm>
                <a:off x="-761" y="1190"/>
                <a:ext cx="177" cy="106"/>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55" name="Rectangle 2281"/>
              <p:cNvSpPr>
                <a:spLocks noChangeArrowheads="1"/>
              </p:cNvSpPr>
              <p:nvPr/>
            </p:nvSpPr>
            <p:spPr bwMode="auto">
              <a:xfrm>
                <a:off x="-758" y="1235"/>
                <a:ext cx="12" cy="17"/>
              </a:xfrm>
              <a:prstGeom prst="rect">
                <a:avLst/>
              </a:prstGeom>
              <a:solidFill>
                <a:srgbClr val="0066CC"/>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56" name="Rectangle 2282"/>
              <p:cNvSpPr>
                <a:spLocks noChangeArrowheads="1"/>
              </p:cNvSpPr>
              <p:nvPr/>
            </p:nvSpPr>
            <p:spPr bwMode="auto">
              <a:xfrm>
                <a:off x="-758" y="1246"/>
                <a:ext cx="12" cy="18"/>
              </a:xfrm>
              <a:prstGeom prst="rect">
                <a:avLst/>
              </a:prstGeom>
              <a:solidFill>
                <a:srgbClr val="0066CC"/>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57" name="Rectangle 2283"/>
              <p:cNvSpPr>
                <a:spLocks noChangeArrowheads="1"/>
              </p:cNvSpPr>
              <p:nvPr/>
            </p:nvSpPr>
            <p:spPr bwMode="auto">
              <a:xfrm>
                <a:off x="-758" y="1235"/>
                <a:ext cx="183" cy="29"/>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58" name="Line 2284"/>
              <p:cNvSpPr>
                <a:spLocks noChangeShapeType="1"/>
              </p:cNvSpPr>
              <p:nvPr/>
            </p:nvSpPr>
            <p:spPr bwMode="auto">
              <a:xfrm>
                <a:off x="-758" y="1252"/>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59" name="Line 2285"/>
              <p:cNvSpPr>
                <a:spLocks noChangeShapeType="1"/>
              </p:cNvSpPr>
              <p:nvPr/>
            </p:nvSpPr>
            <p:spPr bwMode="auto">
              <a:xfrm>
                <a:off x="-758" y="1235"/>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60" name="Rectangle 2286"/>
              <p:cNvSpPr>
                <a:spLocks noChangeArrowheads="1"/>
              </p:cNvSpPr>
              <p:nvPr/>
            </p:nvSpPr>
            <p:spPr bwMode="auto">
              <a:xfrm>
                <a:off x="-740" y="1217"/>
                <a:ext cx="24"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61" name="Line 2287"/>
              <p:cNvSpPr>
                <a:spLocks noChangeShapeType="1"/>
              </p:cNvSpPr>
              <p:nvPr/>
            </p:nvSpPr>
            <p:spPr bwMode="auto">
              <a:xfrm>
                <a:off x="-740"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462" name="Group 2288"/>
              <p:cNvGrpSpPr>
                <a:grpSpLocks/>
              </p:cNvGrpSpPr>
              <p:nvPr/>
            </p:nvGrpSpPr>
            <p:grpSpPr bwMode="auto">
              <a:xfrm>
                <a:off x="-746" y="1199"/>
                <a:ext cx="27" cy="21"/>
                <a:chOff x="4281" y="1080"/>
                <a:chExt cx="27" cy="21"/>
              </a:xfrm>
            </p:grpSpPr>
            <p:sp>
              <p:nvSpPr>
                <p:cNvPr id="7802" name="Freeform 2289"/>
                <p:cNvSpPr>
                  <a:spLocks/>
                </p:cNvSpPr>
                <p:nvPr/>
              </p:nvSpPr>
              <p:spPr bwMode="auto">
                <a:xfrm>
                  <a:off x="4281" y="1086"/>
                  <a:ext cx="12" cy="12"/>
                </a:xfrm>
                <a:custGeom>
                  <a:avLst/>
                  <a:gdLst>
                    <a:gd name="T0" fmla="*/ 15552 w 2"/>
                    <a:gd name="T1" fmla="*/ 0 h 2"/>
                    <a:gd name="T2" fmla="*/ 0 w 2"/>
                    <a:gd name="T3" fmla="*/ 15552 h 2"/>
                    <a:gd name="T4" fmla="*/ 15552 w 2"/>
                    <a:gd name="T5" fmla="*/ 15552 h 2"/>
                    <a:gd name="T6" fmla="*/ 1555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cubicBezTo>
                        <a:pt x="1" y="0"/>
                        <a:pt x="0" y="1"/>
                        <a:pt x="0" y="2"/>
                      </a:cubicBezTo>
                      <a:lnTo>
                        <a:pt x="2" y="2"/>
                      </a:lnTo>
                      <a:lnTo>
                        <a:pt x="2"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03" name="Arc 2290"/>
                <p:cNvSpPr>
                  <a:spLocks/>
                </p:cNvSpPr>
                <p:nvPr/>
              </p:nvSpPr>
              <p:spPr bwMode="auto">
                <a:xfrm>
                  <a:off x="4284" y="1089"/>
                  <a:ext cx="12"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04" name="Freeform 2291"/>
                <p:cNvSpPr>
                  <a:spLocks/>
                </p:cNvSpPr>
                <p:nvPr/>
              </p:nvSpPr>
              <p:spPr bwMode="auto">
                <a:xfrm>
                  <a:off x="4293"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2"/>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05" name="Arc 2292"/>
                <p:cNvSpPr>
                  <a:spLocks/>
                </p:cNvSpPr>
                <p:nvPr/>
              </p:nvSpPr>
              <p:spPr bwMode="auto">
                <a:xfrm>
                  <a:off x="4296" y="1089"/>
                  <a:ext cx="12" cy="12"/>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463" name="Rectangle 2293"/>
              <p:cNvSpPr>
                <a:spLocks noChangeArrowheads="1"/>
              </p:cNvSpPr>
              <p:nvPr/>
            </p:nvSpPr>
            <p:spPr bwMode="auto">
              <a:xfrm>
                <a:off x="-740" y="1229"/>
                <a:ext cx="29"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64" name="Freeform 2294"/>
              <p:cNvSpPr>
                <a:spLocks/>
              </p:cNvSpPr>
              <p:nvPr/>
            </p:nvSpPr>
            <p:spPr bwMode="auto">
              <a:xfrm>
                <a:off x="-746" y="1223"/>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65" name="Arc 2295"/>
              <p:cNvSpPr>
                <a:spLocks/>
              </p:cNvSpPr>
              <p:nvPr/>
            </p:nvSpPr>
            <p:spPr bwMode="auto">
              <a:xfrm>
                <a:off x="-743" y="1226"/>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66" name="Rectangle 2296"/>
              <p:cNvSpPr>
                <a:spLocks noChangeArrowheads="1"/>
              </p:cNvSpPr>
              <p:nvPr/>
            </p:nvSpPr>
            <p:spPr bwMode="auto">
              <a:xfrm>
                <a:off x="-740" y="1258"/>
                <a:ext cx="24"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67" name="Line 2297"/>
              <p:cNvSpPr>
                <a:spLocks noChangeShapeType="1"/>
              </p:cNvSpPr>
              <p:nvPr/>
            </p:nvSpPr>
            <p:spPr bwMode="auto">
              <a:xfrm flipV="1">
                <a:off x="-740"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68" name="Rectangle 2298"/>
              <p:cNvSpPr>
                <a:spLocks noChangeArrowheads="1"/>
              </p:cNvSpPr>
              <p:nvPr/>
            </p:nvSpPr>
            <p:spPr bwMode="auto">
              <a:xfrm>
                <a:off x="-740" y="1258"/>
                <a:ext cx="29"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69" name="Rectangle 2299"/>
              <p:cNvSpPr>
                <a:spLocks noChangeArrowheads="1"/>
              </p:cNvSpPr>
              <p:nvPr/>
            </p:nvSpPr>
            <p:spPr bwMode="auto">
              <a:xfrm>
                <a:off x="-711" y="1258"/>
                <a:ext cx="30"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70" name="Rectangle 2300"/>
              <p:cNvSpPr>
                <a:spLocks noChangeArrowheads="1"/>
              </p:cNvSpPr>
              <p:nvPr/>
            </p:nvSpPr>
            <p:spPr bwMode="auto">
              <a:xfrm>
                <a:off x="-681" y="1258"/>
                <a:ext cx="23"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71" name="Rectangle 2301"/>
              <p:cNvSpPr>
                <a:spLocks noChangeArrowheads="1"/>
              </p:cNvSpPr>
              <p:nvPr/>
            </p:nvSpPr>
            <p:spPr bwMode="auto">
              <a:xfrm>
                <a:off x="-658" y="1258"/>
                <a:ext cx="30"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72" name="Rectangle 2302"/>
              <p:cNvSpPr>
                <a:spLocks noChangeArrowheads="1"/>
              </p:cNvSpPr>
              <p:nvPr/>
            </p:nvSpPr>
            <p:spPr bwMode="auto">
              <a:xfrm>
                <a:off x="-628" y="1252"/>
                <a:ext cx="29"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73" name="Freeform 2303"/>
              <p:cNvSpPr>
                <a:spLocks/>
              </p:cNvSpPr>
              <p:nvPr/>
            </p:nvSpPr>
            <p:spPr bwMode="auto">
              <a:xfrm>
                <a:off x="-746" y="1246"/>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74" name="Arc 2304"/>
              <p:cNvSpPr>
                <a:spLocks/>
              </p:cNvSpPr>
              <p:nvPr/>
            </p:nvSpPr>
            <p:spPr bwMode="auto">
              <a:xfrm>
                <a:off x="-743" y="1255"/>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475" name="Group 2305"/>
              <p:cNvGrpSpPr>
                <a:grpSpLocks/>
              </p:cNvGrpSpPr>
              <p:nvPr/>
            </p:nvGrpSpPr>
            <p:grpSpPr bwMode="auto">
              <a:xfrm>
                <a:off x="-746" y="1270"/>
                <a:ext cx="30" cy="12"/>
                <a:chOff x="4281" y="1151"/>
                <a:chExt cx="30" cy="12"/>
              </a:xfrm>
            </p:grpSpPr>
            <p:sp>
              <p:nvSpPr>
                <p:cNvPr id="7798" name="Freeform 2306"/>
                <p:cNvSpPr>
                  <a:spLocks/>
                </p:cNvSpPr>
                <p:nvPr/>
              </p:nvSpPr>
              <p:spPr bwMode="auto">
                <a:xfrm>
                  <a:off x="4281" y="1151"/>
                  <a:ext cx="12" cy="6"/>
                </a:xfrm>
                <a:custGeom>
                  <a:avLst/>
                  <a:gdLst>
                    <a:gd name="T0" fmla="*/ 0 w 2"/>
                    <a:gd name="T1" fmla="*/ 0 h 1"/>
                    <a:gd name="T2" fmla="*/ 15552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1" y="1"/>
                        <a:pt x="2"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99" name="Arc 2307"/>
                <p:cNvSpPr>
                  <a:spLocks/>
                </p:cNvSpPr>
                <p:nvPr/>
              </p:nvSpPr>
              <p:spPr bwMode="auto">
                <a:xfrm>
                  <a:off x="4284" y="1151"/>
                  <a:ext cx="12"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95" y="21599"/>
                      </a:moveTo>
                      <a:cubicBezTo>
                        <a:pt x="9606" y="21541"/>
                        <a:pt x="0" y="11888"/>
                        <a:pt x="0" y="0"/>
                      </a:cubicBezTo>
                    </a:path>
                    <a:path w="21600" h="21600" stroke="0" extrusionOk="0">
                      <a:moveTo>
                        <a:pt x="21495" y="21599"/>
                      </a:moveTo>
                      <a:cubicBezTo>
                        <a:pt x="9606" y="21541"/>
                        <a:pt x="0" y="11888"/>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00" name="Freeform 2308"/>
                <p:cNvSpPr>
                  <a:spLocks/>
                </p:cNvSpPr>
                <p:nvPr/>
              </p:nvSpPr>
              <p:spPr bwMode="auto">
                <a:xfrm>
                  <a:off x="4293" y="1151"/>
                  <a:ext cx="18" cy="12"/>
                </a:xfrm>
                <a:custGeom>
                  <a:avLst/>
                  <a:gdLst>
                    <a:gd name="T0" fmla="*/ 0 w 3"/>
                    <a:gd name="T1" fmla="*/ 7776 h 2"/>
                    <a:gd name="T2" fmla="*/ 0 w 3"/>
                    <a:gd name="T3" fmla="*/ 7776 h 2"/>
                    <a:gd name="T4" fmla="*/ 23328 w 3"/>
                    <a:gd name="T5" fmla="*/ 0 h 2"/>
                    <a:gd name="T6" fmla="*/ 0 w 3"/>
                    <a:gd name="T7" fmla="*/ 0 h 2"/>
                    <a:gd name="T8" fmla="*/ 0 w 3"/>
                    <a:gd name="T9" fmla="*/ 777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cubicBezTo>
                        <a:pt x="0" y="1"/>
                        <a:pt x="0" y="1"/>
                        <a:pt x="0" y="1"/>
                      </a:cubicBezTo>
                      <a:cubicBezTo>
                        <a:pt x="1" y="2"/>
                        <a:pt x="3" y="1"/>
                        <a:pt x="3"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801" name="Arc 2309"/>
                <p:cNvSpPr>
                  <a:spLocks/>
                </p:cNvSpPr>
                <p:nvPr/>
              </p:nvSpPr>
              <p:spPr bwMode="auto">
                <a:xfrm>
                  <a:off x="4296" y="1151"/>
                  <a:ext cx="12" cy="9"/>
                </a:xfrm>
                <a:custGeom>
                  <a:avLst/>
                  <a:gdLst>
                    <a:gd name="T0" fmla="*/ 0 w 21705"/>
                    <a:gd name="T1" fmla="*/ 0 h 21600"/>
                    <a:gd name="T2" fmla="*/ 0 w 21705"/>
                    <a:gd name="T3" fmla="*/ 0 h 21600"/>
                    <a:gd name="T4" fmla="*/ 0 w 21705"/>
                    <a:gd name="T5" fmla="*/ 0 h 21600"/>
                    <a:gd name="T6" fmla="*/ 0 60000 65536"/>
                    <a:gd name="T7" fmla="*/ 0 60000 65536"/>
                    <a:gd name="T8" fmla="*/ 0 60000 65536"/>
                    <a:gd name="T9" fmla="*/ 0 w 21705"/>
                    <a:gd name="T10" fmla="*/ 0 h 21600"/>
                    <a:gd name="T11" fmla="*/ 21705 w 21705"/>
                    <a:gd name="T12" fmla="*/ 21600 h 21600"/>
                  </a:gdLst>
                  <a:ahLst/>
                  <a:cxnLst>
                    <a:cxn ang="T6">
                      <a:pos x="T0" y="T1"/>
                    </a:cxn>
                    <a:cxn ang="T7">
                      <a:pos x="T2" y="T3"/>
                    </a:cxn>
                    <a:cxn ang="T8">
                      <a:pos x="T4" y="T5"/>
                    </a:cxn>
                  </a:cxnLst>
                  <a:rect l="T9" t="T10" r="T11" b="T12"/>
                  <a:pathLst>
                    <a:path w="21705" h="21600" fill="none" extrusionOk="0">
                      <a:moveTo>
                        <a:pt x="21705" y="0"/>
                      </a:moveTo>
                      <a:cubicBezTo>
                        <a:pt x="21705" y="11929"/>
                        <a:pt x="12034" y="21600"/>
                        <a:pt x="105" y="21600"/>
                      </a:cubicBezTo>
                      <a:cubicBezTo>
                        <a:pt x="70" y="21600"/>
                        <a:pt x="35" y="21599"/>
                        <a:pt x="0" y="21599"/>
                      </a:cubicBezTo>
                    </a:path>
                    <a:path w="21705" h="21600" stroke="0" extrusionOk="0">
                      <a:moveTo>
                        <a:pt x="21705" y="0"/>
                      </a:moveTo>
                      <a:cubicBezTo>
                        <a:pt x="21705" y="11929"/>
                        <a:pt x="12034" y="21600"/>
                        <a:pt x="105" y="21600"/>
                      </a:cubicBezTo>
                      <a:cubicBezTo>
                        <a:pt x="70" y="21600"/>
                        <a:pt x="35" y="21599"/>
                        <a:pt x="0" y="21599"/>
                      </a:cubicBezTo>
                      <a:lnTo>
                        <a:pt x="105"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476" name="Line 2310"/>
              <p:cNvSpPr>
                <a:spLocks noChangeShapeType="1"/>
              </p:cNvSpPr>
              <p:nvPr/>
            </p:nvSpPr>
            <p:spPr bwMode="auto">
              <a:xfrm>
                <a:off x="-722"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77" name="Freeform 2311"/>
              <p:cNvSpPr>
                <a:spLocks/>
              </p:cNvSpPr>
              <p:nvPr/>
            </p:nvSpPr>
            <p:spPr bwMode="auto">
              <a:xfrm>
                <a:off x="-734" y="1223"/>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78" name="Arc 2312"/>
              <p:cNvSpPr>
                <a:spLocks/>
              </p:cNvSpPr>
              <p:nvPr/>
            </p:nvSpPr>
            <p:spPr bwMode="auto">
              <a:xfrm>
                <a:off x="-725" y="1226"/>
                <a:ext cx="6" cy="6"/>
              </a:xfrm>
              <a:custGeom>
                <a:avLst/>
                <a:gdLst>
                  <a:gd name="T0" fmla="*/ 0 w 21600"/>
                  <a:gd name="T1" fmla="*/ 0 h 21701"/>
                  <a:gd name="T2" fmla="*/ 0 w 21600"/>
                  <a:gd name="T3" fmla="*/ 0 h 21701"/>
                  <a:gd name="T4" fmla="*/ 0 w 21600"/>
                  <a:gd name="T5" fmla="*/ 0 h 21701"/>
                  <a:gd name="T6" fmla="*/ 0 60000 65536"/>
                  <a:gd name="T7" fmla="*/ 0 60000 65536"/>
                  <a:gd name="T8" fmla="*/ 0 60000 65536"/>
                  <a:gd name="T9" fmla="*/ 0 w 21600"/>
                  <a:gd name="T10" fmla="*/ 0 h 21701"/>
                  <a:gd name="T11" fmla="*/ 21600 w 21600"/>
                  <a:gd name="T12" fmla="*/ 21701 h 21701"/>
                </a:gdLst>
                <a:ahLst/>
                <a:cxnLst>
                  <a:cxn ang="T6">
                    <a:pos x="T0" y="T1"/>
                  </a:cxn>
                  <a:cxn ang="T7">
                    <a:pos x="T2" y="T3"/>
                  </a:cxn>
                  <a:cxn ang="T8">
                    <a:pos x="T4" y="T5"/>
                  </a:cxn>
                </a:cxnLst>
                <a:rect l="T9" t="T10" r="T11" b="T12"/>
                <a:pathLst>
                  <a:path w="21600" h="21701" fill="none" extrusionOk="0">
                    <a:moveTo>
                      <a:pt x="21478" y="21700"/>
                    </a:moveTo>
                    <a:cubicBezTo>
                      <a:pt x="9596" y="21633"/>
                      <a:pt x="0" y="11982"/>
                      <a:pt x="0" y="101"/>
                    </a:cubicBezTo>
                    <a:cubicBezTo>
                      <a:pt x="-1" y="67"/>
                      <a:pt x="0" y="33"/>
                      <a:pt x="0" y="0"/>
                    </a:cubicBezTo>
                  </a:path>
                  <a:path w="21600" h="21701" stroke="0" extrusionOk="0">
                    <a:moveTo>
                      <a:pt x="21478" y="21700"/>
                    </a:moveTo>
                    <a:cubicBezTo>
                      <a:pt x="9596" y="21633"/>
                      <a:pt x="0" y="11982"/>
                      <a:pt x="0" y="101"/>
                    </a:cubicBezTo>
                    <a:cubicBezTo>
                      <a:pt x="-1" y="67"/>
                      <a:pt x="0" y="33"/>
                      <a:pt x="0" y="0"/>
                    </a:cubicBezTo>
                    <a:lnTo>
                      <a:pt x="21600" y="10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79" name="Line 2313"/>
              <p:cNvSpPr>
                <a:spLocks noChangeShapeType="1"/>
              </p:cNvSpPr>
              <p:nvPr/>
            </p:nvSpPr>
            <p:spPr bwMode="auto">
              <a:xfrm flipV="1">
                <a:off x="-722"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80" name="Arc 2314"/>
              <p:cNvSpPr>
                <a:spLocks/>
              </p:cNvSpPr>
              <p:nvPr/>
            </p:nvSpPr>
            <p:spPr bwMode="auto">
              <a:xfrm>
                <a:off x="-725" y="1255"/>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9"/>
                    </a:moveTo>
                    <a:cubicBezTo>
                      <a:pt x="55" y="9656"/>
                      <a:pt x="9636" y="66"/>
                      <a:pt x="21479" y="0"/>
                    </a:cubicBezTo>
                  </a:path>
                  <a:path w="21600" h="21600" stroke="0" extrusionOk="0">
                    <a:moveTo>
                      <a:pt x="0" y="21499"/>
                    </a:moveTo>
                    <a:cubicBezTo>
                      <a:pt x="55" y="9656"/>
                      <a:pt x="9636" y="66"/>
                      <a:pt x="2147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81" name="Rectangle 2315"/>
              <p:cNvSpPr>
                <a:spLocks noChangeArrowheads="1"/>
              </p:cNvSpPr>
              <p:nvPr/>
            </p:nvSpPr>
            <p:spPr bwMode="auto">
              <a:xfrm>
                <a:off x="-711" y="1217"/>
                <a:ext cx="24"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82" name="Line 2316"/>
              <p:cNvSpPr>
                <a:spLocks noChangeShapeType="1"/>
              </p:cNvSpPr>
              <p:nvPr/>
            </p:nvSpPr>
            <p:spPr bwMode="auto">
              <a:xfrm>
                <a:off x="-716"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483" name="Group 2317"/>
              <p:cNvGrpSpPr>
                <a:grpSpLocks/>
              </p:cNvGrpSpPr>
              <p:nvPr/>
            </p:nvGrpSpPr>
            <p:grpSpPr bwMode="auto">
              <a:xfrm>
                <a:off x="-716" y="1199"/>
                <a:ext cx="27" cy="21"/>
                <a:chOff x="4311" y="1080"/>
                <a:chExt cx="27" cy="21"/>
              </a:xfrm>
            </p:grpSpPr>
            <p:sp>
              <p:nvSpPr>
                <p:cNvPr id="7794" name="Freeform 2318"/>
                <p:cNvSpPr>
                  <a:spLocks/>
                </p:cNvSpPr>
                <p:nvPr/>
              </p:nvSpPr>
              <p:spPr bwMode="auto">
                <a:xfrm>
                  <a:off x="4311" y="1086"/>
                  <a:ext cx="11" cy="12"/>
                </a:xfrm>
                <a:custGeom>
                  <a:avLst/>
                  <a:gdLst>
                    <a:gd name="T0" fmla="*/ 9982 w 2"/>
                    <a:gd name="T1" fmla="*/ 0 h 2"/>
                    <a:gd name="T2" fmla="*/ 0 w 2"/>
                    <a:gd name="T3" fmla="*/ 15552 h 2"/>
                    <a:gd name="T4" fmla="*/ 9982 w 2"/>
                    <a:gd name="T5" fmla="*/ 15552 h 2"/>
                    <a:gd name="T6" fmla="*/ 998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cubicBezTo>
                        <a:pt x="1" y="0"/>
                        <a:pt x="0" y="1"/>
                        <a:pt x="0" y="2"/>
                      </a:cubicBezTo>
                      <a:lnTo>
                        <a:pt x="2" y="2"/>
                      </a:lnTo>
                      <a:lnTo>
                        <a:pt x="2"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95" name="Arc 2319"/>
                <p:cNvSpPr>
                  <a:spLocks/>
                </p:cNvSpPr>
                <p:nvPr/>
              </p:nvSpPr>
              <p:spPr bwMode="auto">
                <a:xfrm>
                  <a:off x="4314" y="1089"/>
                  <a:ext cx="12" cy="1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65"/>
                        <a:pt x="9618" y="83"/>
                        <a:pt x="21445" y="-1"/>
                      </a:cubicBezTo>
                    </a:path>
                    <a:path w="21600" h="21599" stroke="0" extrusionOk="0">
                      <a:moveTo>
                        <a:pt x="0" y="21493"/>
                      </a:moveTo>
                      <a:cubicBezTo>
                        <a:pt x="58" y="9665"/>
                        <a:pt x="9618" y="83"/>
                        <a:pt x="21445" y="-1"/>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96" name="Freeform 2320"/>
                <p:cNvSpPr>
                  <a:spLocks/>
                </p:cNvSpPr>
                <p:nvPr/>
              </p:nvSpPr>
              <p:spPr bwMode="auto">
                <a:xfrm>
                  <a:off x="4322"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2"/>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97" name="Arc 2321"/>
                <p:cNvSpPr>
                  <a:spLocks/>
                </p:cNvSpPr>
                <p:nvPr/>
              </p:nvSpPr>
              <p:spPr bwMode="auto">
                <a:xfrm>
                  <a:off x="4326" y="1089"/>
                  <a:ext cx="12" cy="12"/>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0" y="0"/>
                        <a:pt x="101" y="-1"/>
                        <a:pt x="152" y="0"/>
                      </a:cubicBezTo>
                      <a:cubicBezTo>
                        <a:pt x="12039" y="0"/>
                        <a:pt x="21692" y="9605"/>
                        <a:pt x="21751" y="21493"/>
                      </a:cubicBezTo>
                    </a:path>
                    <a:path w="21752" h="21600" stroke="0" extrusionOk="0">
                      <a:moveTo>
                        <a:pt x="-1" y="0"/>
                      </a:moveTo>
                      <a:cubicBezTo>
                        <a:pt x="50" y="0"/>
                        <a:pt x="101" y="-1"/>
                        <a:pt x="152" y="0"/>
                      </a:cubicBezTo>
                      <a:cubicBezTo>
                        <a:pt x="12039" y="0"/>
                        <a:pt x="21692" y="9605"/>
                        <a:pt x="21751" y="21493"/>
                      </a:cubicBezTo>
                      <a:lnTo>
                        <a:pt x="152"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484" name="Rectangle 2322"/>
              <p:cNvSpPr>
                <a:spLocks noChangeArrowheads="1"/>
              </p:cNvSpPr>
              <p:nvPr/>
            </p:nvSpPr>
            <p:spPr bwMode="auto">
              <a:xfrm>
                <a:off x="-711" y="1258"/>
                <a:ext cx="24"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85" name="Line 2323"/>
              <p:cNvSpPr>
                <a:spLocks noChangeShapeType="1"/>
              </p:cNvSpPr>
              <p:nvPr/>
            </p:nvSpPr>
            <p:spPr bwMode="auto">
              <a:xfrm flipV="1">
                <a:off x="-716"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486" name="Group 2324"/>
              <p:cNvGrpSpPr>
                <a:grpSpLocks/>
              </p:cNvGrpSpPr>
              <p:nvPr/>
            </p:nvGrpSpPr>
            <p:grpSpPr bwMode="auto">
              <a:xfrm>
                <a:off x="-716" y="1270"/>
                <a:ext cx="29" cy="12"/>
                <a:chOff x="4311" y="1151"/>
                <a:chExt cx="29" cy="12"/>
              </a:xfrm>
            </p:grpSpPr>
            <p:sp>
              <p:nvSpPr>
                <p:cNvPr id="7790" name="Freeform 2325"/>
                <p:cNvSpPr>
                  <a:spLocks/>
                </p:cNvSpPr>
                <p:nvPr/>
              </p:nvSpPr>
              <p:spPr bwMode="auto">
                <a:xfrm>
                  <a:off x="4311" y="1151"/>
                  <a:ext cx="11" cy="6"/>
                </a:xfrm>
                <a:custGeom>
                  <a:avLst/>
                  <a:gdLst>
                    <a:gd name="T0" fmla="*/ 0 w 2"/>
                    <a:gd name="T1" fmla="*/ 0 h 1"/>
                    <a:gd name="T2" fmla="*/ 9982 w 2"/>
                    <a:gd name="T3" fmla="*/ 7776 h 1"/>
                    <a:gd name="T4" fmla="*/ 998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1" y="1"/>
                        <a:pt x="2"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91" name="Arc 2326"/>
                <p:cNvSpPr>
                  <a:spLocks/>
                </p:cNvSpPr>
                <p:nvPr/>
              </p:nvSpPr>
              <p:spPr bwMode="auto">
                <a:xfrm>
                  <a:off x="4314" y="1151"/>
                  <a:ext cx="12"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55" y="21599"/>
                      </a:moveTo>
                      <a:cubicBezTo>
                        <a:pt x="9582" y="21519"/>
                        <a:pt x="0" y="11872"/>
                        <a:pt x="0" y="0"/>
                      </a:cubicBezTo>
                    </a:path>
                    <a:path w="21600" h="21600" stroke="0" extrusionOk="0">
                      <a:moveTo>
                        <a:pt x="21455" y="21599"/>
                      </a:moveTo>
                      <a:cubicBezTo>
                        <a:pt x="9582" y="21519"/>
                        <a:pt x="0" y="11872"/>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92" name="Freeform 2327"/>
                <p:cNvSpPr>
                  <a:spLocks/>
                </p:cNvSpPr>
                <p:nvPr/>
              </p:nvSpPr>
              <p:spPr bwMode="auto">
                <a:xfrm>
                  <a:off x="4322" y="1151"/>
                  <a:ext cx="18" cy="12"/>
                </a:xfrm>
                <a:custGeom>
                  <a:avLst/>
                  <a:gdLst>
                    <a:gd name="T0" fmla="*/ 0 w 3"/>
                    <a:gd name="T1" fmla="*/ 7776 h 2"/>
                    <a:gd name="T2" fmla="*/ 0 w 3"/>
                    <a:gd name="T3" fmla="*/ 7776 h 2"/>
                    <a:gd name="T4" fmla="*/ 23328 w 3"/>
                    <a:gd name="T5" fmla="*/ 0 h 2"/>
                    <a:gd name="T6" fmla="*/ 0 w 3"/>
                    <a:gd name="T7" fmla="*/ 0 h 2"/>
                    <a:gd name="T8" fmla="*/ 0 w 3"/>
                    <a:gd name="T9" fmla="*/ 777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cubicBezTo>
                        <a:pt x="0" y="1"/>
                        <a:pt x="0" y="1"/>
                        <a:pt x="0" y="1"/>
                      </a:cubicBezTo>
                      <a:cubicBezTo>
                        <a:pt x="1" y="2"/>
                        <a:pt x="3" y="1"/>
                        <a:pt x="3"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93" name="Arc 2328"/>
                <p:cNvSpPr>
                  <a:spLocks/>
                </p:cNvSpPr>
                <p:nvPr/>
              </p:nvSpPr>
              <p:spPr bwMode="auto">
                <a:xfrm>
                  <a:off x="4326" y="1151"/>
                  <a:ext cx="12" cy="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21745" y="0"/>
                      </a:moveTo>
                      <a:cubicBezTo>
                        <a:pt x="21745" y="11929"/>
                        <a:pt x="12074" y="21600"/>
                        <a:pt x="145" y="21600"/>
                      </a:cubicBezTo>
                      <a:cubicBezTo>
                        <a:pt x="96" y="21600"/>
                        <a:pt x="48" y="21599"/>
                        <a:pt x="0" y="21599"/>
                      </a:cubicBezTo>
                    </a:path>
                    <a:path w="21745" h="21600" stroke="0" extrusionOk="0">
                      <a:moveTo>
                        <a:pt x="21745" y="0"/>
                      </a:moveTo>
                      <a:cubicBezTo>
                        <a:pt x="21745" y="11929"/>
                        <a:pt x="12074" y="21600"/>
                        <a:pt x="145" y="21600"/>
                      </a:cubicBezTo>
                      <a:cubicBezTo>
                        <a:pt x="96" y="21600"/>
                        <a:pt x="48" y="21599"/>
                        <a:pt x="0" y="21599"/>
                      </a:cubicBezTo>
                      <a:lnTo>
                        <a:pt x="145"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487" name="Line 2329"/>
              <p:cNvSpPr>
                <a:spLocks noChangeShapeType="1"/>
              </p:cNvSpPr>
              <p:nvPr/>
            </p:nvSpPr>
            <p:spPr bwMode="auto">
              <a:xfrm>
                <a:off x="-699"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88" name="Rectangle 2330"/>
              <p:cNvSpPr>
                <a:spLocks noChangeArrowheads="1"/>
              </p:cNvSpPr>
              <p:nvPr/>
            </p:nvSpPr>
            <p:spPr bwMode="auto">
              <a:xfrm>
                <a:off x="-711" y="1229"/>
                <a:ext cx="30"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89" name="Freeform 2331"/>
              <p:cNvSpPr>
                <a:spLocks/>
              </p:cNvSpPr>
              <p:nvPr/>
            </p:nvSpPr>
            <p:spPr bwMode="auto">
              <a:xfrm>
                <a:off x="-705" y="1223"/>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90" name="Arc 2332"/>
              <p:cNvSpPr>
                <a:spLocks/>
              </p:cNvSpPr>
              <p:nvPr/>
            </p:nvSpPr>
            <p:spPr bwMode="auto">
              <a:xfrm>
                <a:off x="-696" y="1226"/>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91" name="Line 2333"/>
              <p:cNvSpPr>
                <a:spLocks noChangeShapeType="1"/>
              </p:cNvSpPr>
              <p:nvPr/>
            </p:nvSpPr>
            <p:spPr bwMode="auto">
              <a:xfrm flipV="1">
                <a:off x="-699"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92" name="Arc 2334"/>
              <p:cNvSpPr>
                <a:spLocks/>
              </p:cNvSpPr>
              <p:nvPr/>
            </p:nvSpPr>
            <p:spPr bwMode="auto">
              <a:xfrm>
                <a:off x="-696" y="1255"/>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93" name="Rectangle 2335"/>
              <p:cNvSpPr>
                <a:spLocks noChangeArrowheads="1"/>
              </p:cNvSpPr>
              <p:nvPr/>
            </p:nvSpPr>
            <p:spPr bwMode="auto">
              <a:xfrm>
                <a:off x="-675" y="1217"/>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94" name="Line 2336"/>
              <p:cNvSpPr>
                <a:spLocks noChangeShapeType="1"/>
              </p:cNvSpPr>
              <p:nvPr/>
            </p:nvSpPr>
            <p:spPr bwMode="auto">
              <a:xfrm>
                <a:off x="-687"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495" name="Group 2337"/>
              <p:cNvGrpSpPr>
                <a:grpSpLocks/>
              </p:cNvGrpSpPr>
              <p:nvPr/>
            </p:nvGrpSpPr>
            <p:grpSpPr bwMode="auto">
              <a:xfrm>
                <a:off x="-687" y="1205"/>
                <a:ext cx="21" cy="15"/>
                <a:chOff x="4340" y="1086"/>
                <a:chExt cx="21" cy="15"/>
              </a:xfrm>
            </p:grpSpPr>
            <p:sp>
              <p:nvSpPr>
                <p:cNvPr id="7786" name="Freeform 2338"/>
                <p:cNvSpPr>
                  <a:spLocks/>
                </p:cNvSpPr>
                <p:nvPr/>
              </p:nvSpPr>
              <p:spPr bwMode="auto">
                <a:xfrm>
                  <a:off x="4340" y="1086"/>
                  <a:ext cx="12" cy="12"/>
                </a:xfrm>
                <a:custGeom>
                  <a:avLst/>
                  <a:gdLst>
                    <a:gd name="T0" fmla="*/ 7776 w 2"/>
                    <a:gd name="T1" fmla="*/ 0 h 2"/>
                    <a:gd name="T2" fmla="*/ 0 w 2"/>
                    <a:gd name="T3" fmla="*/ 15552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1"/>
                        <a:pt x="0" y="2"/>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87" name="Arc 2339"/>
                <p:cNvSpPr>
                  <a:spLocks/>
                </p:cNvSpPr>
                <p:nvPr/>
              </p:nvSpPr>
              <p:spPr bwMode="auto">
                <a:xfrm>
                  <a:off x="4343"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6"/>
                      </a:moveTo>
                      <a:cubicBezTo>
                        <a:pt x="57" y="9607"/>
                        <a:pt x="9711" y="0"/>
                        <a:pt x="21599" y="0"/>
                      </a:cubicBezTo>
                    </a:path>
                    <a:path w="21600" h="21600" stroke="0" extrusionOk="0">
                      <a:moveTo>
                        <a:pt x="0" y="21496"/>
                      </a:moveTo>
                      <a:cubicBezTo>
                        <a:pt x="57" y="9607"/>
                        <a:pt x="9711"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88" name="Freeform 2340"/>
                <p:cNvSpPr>
                  <a:spLocks/>
                </p:cNvSpPr>
                <p:nvPr/>
              </p:nvSpPr>
              <p:spPr bwMode="auto">
                <a:xfrm>
                  <a:off x="4352" y="1086"/>
                  <a:ext cx="6" cy="12"/>
                </a:xfrm>
                <a:custGeom>
                  <a:avLst/>
                  <a:gdLst>
                    <a:gd name="T0" fmla="*/ 7776 w 1"/>
                    <a:gd name="T1" fmla="*/ 15552 h 2"/>
                    <a:gd name="T2" fmla="*/ 0 w 1"/>
                    <a:gd name="T3" fmla="*/ 0 h 2"/>
                    <a:gd name="T4" fmla="*/ 0 w 1"/>
                    <a:gd name="T5" fmla="*/ 15552 h 2"/>
                    <a:gd name="T6" fmla="*/ 7776 w 1"/>
                    <a:gd name="T7" fmla="*/ 1555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2"/>
                      </a:moveTo>
                      <a:cubicBezTo>
                        <a:pt x="1" y="1"/>
                        <a:pt x="1" y="0"/>
                        <a:pt x="0" y="0"/>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89" name="Arc 2341"/>
                <p:cNvSpPr>
                  <a:spLocks/>
                </p:cNvSpPr>
                <p:nvPr/>
              </p:nvSpPr>
              <p:spPr bwMode="auto">
                <a:xfrm>
                  <a:off x="4352"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88" y="0"/>
                        <a:pt x="21541" y="9606"/>
                        <a:pt x="21599" y="21495"/>
                      </a:cubicBezTo>
                    </a:path>
                    <a:path w="21600" h="21600" stroke="0" extrusionOk="0">
                      <a:moveTo>
                        <a:pt x="-1" y="0"/>
                      </a:moveTo>
                      <a:cubicBezTo>
                        <a:pt x="11888" y="0"/>
                        <a:pt x="21541" y="9606"/>
                        <a:pt x="21599" y="21495"/>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496" name="Rectangle 2342"/>
              <p:cNvSpPr>
                <a:spLocks noChangeArrowheads="1"/>
              </p:cNvSpPr>
              <p:nvPr/>
            </p:nvSpPr>
            <p:spPr bwMode="auto">
              <a:xfrm>
                <a:off x="-675" y="1258"/>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497" name="Line 2343"/>
              <p:cNvSpPr>
                <a:spLocks noChangeShapeType="1"/>
              </p:cNvSpPr>
              <p:nvPr/>
            </p:nvSpPr>
            <p:spPr bwMode="auto">
              <a:xfrm flipV="1">
                <a:off x="-687"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498" name="Group 2344"/>
              <p:cNvGrpSpPr>
                <a:grpSpLocks/>
              </p:cNvGrpSpPr>
              <p:nvPr/>
            </p:nvGrpSpPr>
            <p:grpSpPr bwMode="auto">
              <a:xfrm>
                <a:off x="-687" y="1270"/>
                <a:ext cx="24" cy="12"/>
                <a:chOff x="4340" y="1151"/>
                <a:chExt cx="24" cy="12"/>
              </a:xfrm>
            </p:grpSpPr>
            <p:sp>
              <p:nvSpPr>
                <p:cNvPr id="7782" name="Freeform 2345"/>
                <p:cNvSpPr>
                  <a:spLocks/>
                </p:cNvSpPr>
                <p:nvPr/>
              </p:nvSpPr>
              <p:spPr bwMode="auto">
                <a:xfrm>
                  <a:off x="4340"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83" name="Arc 2346"/>
                <p:cNvSpPr>
                  <a:spLocks/>
                </p:cNvSpPr>
                <p:nvPr/>
              </p:nvSpPr>
              <p:spPr bwMode="auto">
                <a:xfrm>
                  <a:off x="4343"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84" name="Freeform 2347"/>
                <p:cNvSpPr>
                  <a:spLocks/>
                </p:cNvSpPr>
                <p:nvPr/>
              </p:nvSpPr>
              <p:spPr bwMode="auto">
                <a:xfrm>
                  <a:off x="4352"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85" name="Arc 2348"/>
                <p:cNvSpPr>
                  <a:spLocks/>
                </p:cNvSpPr>
                <p:nvPr/>
              </p:nvSpPr>
              <p:spPr bwMode="auto">
                <a:xfrm>
                  <a:off x="4352"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499" name="Line 2349"/>
              <p:cNvSpPr>
                <a:spLocks noChangeShapeType="1"/>
              </p:cNvSpPr>
              <p:nvPr/>
            </p:nvSpPr>
            <p:spPr bwMode="auto">
              <a:xfrm>
                <a:off x="-663"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00" name="Rectangle 2350"/>
              <p:cNvSpPr>
                <a:spLocks noChangeArrowheads="1"/>
              </p:cNvSpPr>
              <p:nvPr/>
            </p:nvSpPr>
            <p:spPr bwMode="auto">
              <a:xfrm>
                <a:off x="-681" y="1229"/>
                <a:ext cx="23"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01" name="Freeform 2351"/>
              <p:cNvSpPr>
                <a:spLocks/>
              </p:cNvSpPr>
              <p:nvPr/>
            </p:nvSpPr>
            <p:spPr bwMode="auto">
              <a:xfrm>
                <a:off x="-663" y="1223"/>
                <a:ext cx="5" cy="12"/>
              </a:xfrm>
              <a:custGeom>
                <a:avLst/>
                <a:gdLst>
                  <a:gd name="T0" fmla="*/ 0 w 1"/>
                  <a:gd name="T1" fmla="*/ 0 h 2"/>
                  <a:gd name="T2" fmla="*/ 0 w 1"/>
                  <a:gd name="T3" fmla="*/ 0 h 2"/>
                  <a:gd name="T4" fmla="*/ 3125 w 1"/>
                  <a:gd name="T5" fmla="*/ 15552 h 2"/>
                  <a:gd name="T6" fmla="*/ 3125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02" name="Arc 2352"/>
              <p:cNvSpPr>
                <a:spLocks/>
              </p:cNvSpPr>
              <p:nvPr/>
            </p:nvSpPr>
            <p:spPr bwMode="auto">
              <a:xfrm>
                <a:off x="-660" y="1226"/>
                <a:ext cx="3" cy="6"/>
              </a:xfrm>
              <a:custGeom>
                <a:avLst/>
                <a:gdLst>
                  <a:gd name="T0" fmla="*/ 0 w 21600"/>
                  <a:gd name="T1" fmla="*/ 0 h 21669"/>
                  <a:gd name="T2" fmla="*/ 0 w 21600"/>
                  <a:gd name="T3" fmla="*/ 0 h 21669"/>
                  <a:gd name="T4" fmla="*/ 0 w 21600"/>
                  <a:gd name="T5" fmla="*/ 0 h 21669"/>
                  <a:gd name="T6" fmla="*/ 0 60000 65536"/>
                  <a:gd name="T7" fmla="*/ 0 60000 65536"/>
                  <a:gd name="T8" fmla="*/ 0 60000 65536"/>
                  <a:gd name="T9" fmla="*/ 0 w 21600"/>
                  <a:gd name="T10" fmla="*/ 0 h 21669"/>
                  <a:gd name="T11" fmla="*/ 21600 w 21600"/>
                  <a:gd name="T12" fmla="*/ 21669 h 21669"/>
                </a:gdLst>
                <a:ahLst/>
                <a:cxnLst>
                  <a:cxn ang="T6">
                    <a:pos x="T0" y="T1"/>
                  </a:cxn>
                  <a:cxn ang="T7">
                    <a:pos x="T2" y="T3"/>
                  </a:cxn>
                  <a:cxn ang="T8">
                    <a:pos x="T4" y="T5"/>
                  </a:cxn>
                </a:cxnLst>
                <a:rect l="T9" t="T10" r="T11" b="T12"/>
                <a:pathLst>
                  <a:path w="21600" h="21669" fill="none" extrusionOk="0">
                    <a:moveTo>
                      <a:pt x="21511" y="21668"/>
                    </a:moveTo>
                    <a:cubicBezTo>
                      <a:pt x="9616" y="21619"/>
                      <a:pt x="0" y="11963"/>
                      <a:pt x="0" y="69"/>
                    </a:cubicBezTo>
                    <a:cubicBezTo>
                      <a:pt x="-1" y="46"/>
                      <a:pt x="0" y="23"/>
                      <a:pt x="0" y="0"/>
                    </a:cubicBezTo>
                  </a:path>
                  <a:path w="21600" h="21669" stroke="0" extrusionOk="0">
                    <a:moveTo>
                      <a:pt x="21511" y="21668"/>
                    </a:moveTo>
                    <a:cubicBezTo>
                      <a:pt x="9616" y="21619"/>
                      <a:pt x="0" y="11963"/>
                      <a:pt x="0" y="69"/>
                    </a:cubicBezTo>
                    <a:cubicBezTo>
                      <a:pt x="-1" y="46"/>
                      <a:pt x="0" y="23"/>
                      <a:pt x="0" y="0"/>
                    </a:cubicBezTo>
                    <a:lnTo>
                      <a:pt x="21600" y="6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03" name="Line 2353"/>
              <p:cNvSpPr>
                <a:spLocks noChangeShapeType="1"/>
              </p:cNvSpPr>
              <p:nvPr/>
            </p:nvSpPr>
            <p:spPr bwMode="auto">
              <a:xfrm flipV="1">
                <a:off x="-663"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04" name="Freeform 2354"/>
              <p:cNvSpPr>
                <a:spLocks/>
              </p:cNvSpPr>
              <p:nvPr/>
            </p:nvSpPr>
            <p:spPr bwMode="auto">
              <a:xfrm>
                <a:off x="-663" y="1252"/>
                <a:ext cx="5" cy="6"/>
              </a:xfrm>
              <a:custGeom>
                <a:avLst/>
                <a:gdLst>
                  <a:gd name="T0" fmla="*/ 0 w 1"/>
                  <a:gd name="T1" fmla="*/ 0 h 1"/>
                  <a:gd name="T2" fmla="*/ 0 w 1"/>
                  <a:gd name="T3" fmla="*/ 7776 h 1"/>
                  <a:gd name="T4" fmla="*/ 3125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05" name="Arc 2355"/>
              <p:cNvSpPr>
                <a:spLocks/>
              </p:cNvSpPr>
              <p:nvPr/>
            </p:nvSpPr>
            <p:spPr bwMode="auto">
              <a:xfrm>
                <a:off x="-660" y="1255"/>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31"/>
                    </a:moveTo>
                    <a:cubicBezTo>
                      <a:pt x="38" y="9662"/>
                      <a:pt x="9644" y="48"/>
                      <a:pt x="21512" y="0"/>
                    </a:cubicBezTo>
                  </a:path>
                  <a:path w="21600" h="21600" stroke="0" extrusionOk="0">
                    <a:moveTo>
                      <a:pt x="0" y="21531"/>
                    </a:moveTo>
                    <a:cubicBezTo>
                      <a:pt x="38" y="9662"/>
                      <a:pt x="9644" y="48"/>
                      <a:pt x="21512"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06" name="Rectangle 2356"/>
              <p:cNvSpPr>
                <a:spLocks noChangeArrowheads="1"/>
              </p:cNvSpPr>
              <p:nvPr/>
            </p:nvSpPr>
            <p:spPr bwMode="auto">
              <a:xfrm>
                <a:off x="-652" y="1217"/>
                <a:ext cx="24"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07" name="Line 2357"/>
              <p:cNvSpPr>
                <a:spLocks noChangeShapeType="1"/>
              </p:cNvSpPr>
              <p:nvPr/>
            </p:nvSpPr>
            <p:spPr bwMode="auto">
              <a:xfrm>
                <a:off x="-652"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508" name="Group 2358"/>
              <p:cNvGrpSpPr>
                <a:grpSpLocks/>
              </p:cNvGrpSpPr>
              <p:nvPr/>
            </p:nvGrpSpPr>
            <p:grpSpPr bwMode="auto">
              <a:xfrm>
                <a:off x="-652" y="1199"/>
                <a:ext cx="21" cy="21"/>
                <a:chOff x="4375" y="1080"/>
                <a:chExt cx="21" cy="21"/>
              </a:xfrm>
            </p:grpSpPr>
            <p:sp>
              <p:nvSpPr>
                <p:cNvPr id="7778" name="Freeform 2359"/>
                <p:cNvSpPr>
                  <a:spLocks/>
                </p:cNvSpPr>
                <p:nvPr/>
              </p:nvSpPr>
              <p:spPr bwMode="auto">
                <a:xfrm>
                  <a:off x="4375" y="1086"/>
                  <a:ext cx="12" cy="12"/>
                </a:xfrm>
                <a:custGeom>
                  <a:avLst/>
                  <a:gdLst>
                    <a:gd name="T0" fmla="*/ 7776 w 2"/>
                    <a:gd name="T1" fmla="*/ 0 h 2"/>
                    <a:gd name="T2" fmla="*/ 0 w 2"/>
                    <a:gd name="T3" fmla="*/ 15552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1"/>
                        <a:pt x="0" y="2"/>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79" name="Arc 2360"/>
                <p:cNvSpPr>
                  <a:spLocks/>
                </p:cNvSpPr>
                <p:nvPr/>
              </p:nvSpPr>
              <p:spPr bwMode="auto">
                <a:xfrm>
                  <a:off x="4378"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5"/>
                      </a:moveTo>
                      <a:cubicBezTo>
                        <a:pt x="58" y="9606"/>
                        <a:pt x="9711" y="0"/>
                        <a:pt x="21599" y="0"/>
                      </a:cubicBezTo>
                    </a:path>
                    <a:path w="21600" h="21600" stroke="0" extrusionOk="0">
                      <a:moveTo>
                        <a:pt x="0" y="21495"/>
                      </a:moveTo>
                      <a:cubicBezTo>
                        <a:pt x="58" y="9606"/>
                        <a:pt x="9711"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80" name="Freeform 2361"/>
                <p:cNvSpPr>
                  <a:spLocks/>
                </p:cNvSpPr>
                <p:nvPr/>
              </p:nvSpPr>
              <p:spPr bwMode="auto">
                <a:xfrm>
                  <a:off x="4381"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2"/>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81" name="Arc 2362"/>
                <p:cNvSpPr>
                  <a:spLocks/>
                </p:cNvSpPr>
                <p:nvPr/>
              </p:nvSpPr>
              <p:spPr bwMode="auto">
                <a:xfrm>
                  <a:off x="4384" y="1089"/>
                  <a:ext cx="12" cy="12"/>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509" name="Rectangle 2363"/>
              <p:cNvSpPr>
                <a:spLocks noChangeArrowheads="1"/>
              </p:cNvSpPr>
              <p:nvPr/>
            </p:nvSpPr>
            <p:spPr bwMode="auto">
              <a:xfrm>
                <a:off x="-652" y="1258"/>
                <a:ext cx="24"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10" name="Line 2364"/>
              <p:cNvSpPr>
                <a:spLocks noChangeShapeType="1"/>
              </p:cNvSpPr>
              <p:nvPr/>
            </p:nvSpPr>
            <p:spPr bwMode="auto">
              <a:xfrm flipV="1">
                <a:off x="-658"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511" name="Group 2365"/>
              <p:cNvGrpSpPr>
                <a:grpSpLocks/>
              </p:cNvGrpSpPr>
              <p:nvPr/>
            </p:nvGrpSpPr>
            <p:grpSpPr bwMode="auto">
              <a:xfrm>
                <a:off x="-658" y="1270"/>
                <a:ext cx="24" cy="12"/>
                <a:chOff x="4369" y="1151"/>
                <a:chExt cx="24" cy="12"/>
              </a:xfrm>
            </p:grpSpPr>
            <p:sp>
              <p:nvSpPr>
                <p:cNvPr id="7774" name="Freeform 2366"/>
                <p:cNvSpPr>
                  <a:spLocks/>
                </p:cNvSpPr>
                <p:nvPr/>
              </p:nvSpPr>
              <p:spPr bwMode="auto">
                <a:xfrm>
                  <a:off x="4369"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75" name="Arc 2367"/>
                <p:cNvSpPr>
                  <a:spLocks/>
                </p:cNvSpPr>
                <p:nvPr/>
              </p:nvSpPr>
              <p:spPr bwMode="auto">
                <a:xfrm>
                  <a:off x="4372"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76" name="Freeform 2368"/>
                <p:cNvSpPr>
                  <a:spLocks/>
                </p:cNvSpPr>
                <p:nvPr/>
              </p:nvSpPr>
              <p:spPr bwMode="auto">
                <a:xfrm>
                  <a:off x="4381"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77" name="Arc 2369"/>
                <p:cNvSpPr>
                  <a:spLocks/>
                </p:cNvSpPr>
                <p:nvPr/>
              </p:nvSpPr>
              <p:spPr bwMode="auto">
                <a:xfrm>
                  <a:off x="4381"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512" name="Line 2370"/>
              <p:cNvSpPr>
                <a:spLocks noChangeShapeType="1"/>
              </p:cNvSpPr>
              <p:nvPr/>
            </p:nvSpPr>
            <p:spPr bwMode="auto">
              <a:xfrm>
                <a:off x="-634"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13" name="Rectangle 2371"/>
              <p:cNvSpPr>
                <a:spLocks noChangeArrowheads="1"/>
              </p:cNvSpPr>
              <p:nvPr/>
            </p:nvSpPr>
            <p:spPr bwMode="auto">
              <a:xfrm>
                <a:off x="-658" y="1229"/>
                <a:ext cx="30"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14" name="Freeform 2372"/>
              <p:cNvSpPr>
                <a:spLocks/>
              </p:cNvSpPr>
              <p:nvPr/>
            </p:nvSpPr>
            <p:spPr bwMode="auto">
              <a:xfrm>
                <a:off x="-646" y="1223"/>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15" name="Arc 2373"/>
              <p:cNvSpPr>
                <a:spLocks/>
              </p:cNvSpPr>
              <p:nvPr/>
            </p:nvSpPr>
            <p:spPr bwMode="auto">
              <a:xfrm>
                <a:off x="-637" y="1226"/>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16" name="Line 2374"/>
              <p:cNvSpPr>
                <a:spLocks noChangeShapeType="1"/>
              </p:cNvSpPr>
              <p:nvPr/>
            </p:nvSpPr>
            <p:spPr bwMode="auto">
              <a:xfrm flipV="1">
                <a:off x="-640"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17" name="Freeform 2375"/>
              <p:cNvSpPr>
                <a:spLocks/>
              </p:cNvSpPr>
              <p:nvPr/>
            </p:nvSpPr>
            <p:spPr bwMode="auto">
              <a:xfrm>
                <a:off x="-640" y="1252"/>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18" name="Arc 2376"/>
              <p:cNvSpPr>
                <a:spLocks/>
              </p:cNvSpPr>
              <p:nvPr/>
            </p:nvSpPr>
            <p:spPr bwMode="auto">
              <a:xfrm>
                <a:off x="-637" y="1255"/>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19" name="Rectangle 2377"/>
              <p:cNvSpPr>
                <a:spLocks noChangeArrowheads="1"/>
              </p:cNvSpPr>
              <p:nvPr/>
            </p:nvSpPr>
            <p:spPr bwMode="auto">
              <a:xfrm>
                <a:off x="-622" y="1217"/>
                <a:ext cx="23"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20" name="Line 2378"/>
              <p:cNvSpPr>
                <a:spLocks noChangeShapeType="1"/>
              </p:cNvSpPr>
              <p:nvPr/>
            </p:nvSpPr>
            <p:spPr bwMode="auto">
              <a:xfrm>
                <a:off x="-622"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521" name="Group 2379"/>
              <p:cNvGrpSpPr>
                <a:grpSpLocks/>
              </p:cNvGrpSpPr>
              <p:nvPr/>
            </p:nvGrpSpPr>
            <p:grpSpPr bwMode="auto">
              <a:xfrm>
                <a:off x="-628" y="1199"/>
                <a:ext cx="27" cy="21"/>
                <a:chOff x="4399" y="1080"/>
                <a:chExt cx="27" cy="21"/>
              </a:xfrm>
            </p:grpSpPr>
            <p:sp>
              <p:nvSpPr>
                <p:cNvPr id="7770" name="Freeform 2380"/>
                <p:cNvSpPr>
                  <a:spLocks/>
                </p:cNvSpPr>
                <p:nvPr/>
              </p:nvSpPr>
              <p:spPr bwMode="auto">
                <a:xfrm>
                  <a:off x="4399" y="1086"/>
                  <a:ext cx="12" cy="12"/>
                </a:xfrm>
                <a:custGeom>
                  <a:avLst/>
                  <a:gdLst>
                    <a:gd name="T0" fmla="*/ 15552 w 2"/>
                    <a:gd name="T1" fmla="*/ 0 h 2"/>
                    <a:gd name="T2" fmla="*/ 0 w 2"/>
                    <a:gd name="T3" fmla="*/ 15552 h 2"/>
                    <a:gd name="T4" fmla="*/ 15552 w 2"/>
                    <a:gd name="T5" fmla="*/ 15552 h 2"/>
                    <a:gd name="T6" fmla="*/ 1555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cubicBezTo>
                        <a:pt x="1" y="0"/>
                        <a:pt x="0" y="1"/>
                        <a:pt x="0" y="2"/>
                      </a:cubicBezTo>
                      <a:lnTo>
                        <a:pt x="2" y="2"/>
                      </a:lnTo>
                      <a:lnTo>
                        <a:pt x="2"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71" name="Arc 2381"/>
                <p:cNvSpPr>
                  <a:spLocks/>
                </p:cNvSpPr>
                <p:nvPr/>
              </p:nvSpPr>
              <p:spPr bwMode="auto">
                <a:xfrm>
                  <a:off x="4402" y="1089"/>
                  <a:ext cx="12"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4"/>
                      </a:moveTo>
                      <a:cubicBezTo>
                        <a:pt x="58" y="9651"/>
                        <a:pt x="9642" y="63"/>
                        <a:pt x="21485" y="0"/>
                      </a:cubicBezTo>
                    </a:path>
                    <a:path w="21600" h="21600" stroke="0" extrusionOk="0">
                      <a:moveTo>
                        <a:pt x="0" y="21494"/>
                      </a:moveTo>
                      <a:cubicBezTo>
                        <a:pt x="58" y="9651"/>
                        <a:pt x="9642" y="63"/>
                        <a:pt x="21485"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72" name="Freeform 2382"/>
                <p:cNvSpPr>
                  <a:spLocks/>
                </p:cNvSpPr>
                <p:nvPr/>
              </p:nvSpPr>
              <p:spPr bwMode="auto">
                <a:xfrm>
                  <a:off x="4411" y="1080"/>
                  <a:ext cx="11" cy="18"/>
                </a:xfrm>
                <a:custGeom>
                  <a:avLst/>
                  <a:gdLst>
                    <a:gd name="T0" fmla="*/ 9982 w 2"/>
                    <a:gd name="T1" fmla="*/ 23328 h 3"/>
                    <a:gd name="T2" fmla="*/ 0 w 2"/>
                    <a:gd name="T3" fmla="*/ 7776 h 3"/>
                    <a:gd name="T4" fmla="*/ 0 w 2"/>
                    <a:gd name="T5" fmla="*/ 7776 h 3"/>
                    <a:gd name="T6" fmla="*/ 0 w 2"/>
                    <a:gd name="T7" fmla="*/ 23328 h 3"/>
                    <a:gd name="T8" fmla="*/ 998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2"/>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73" name="Arc 2383"/>
                <p:cNvSpPr>
                  <a:spLocks/>
                </p:cNvSpPr>
                <p:nvPr/>
              </p:nvSpPr>
              <p:spPr bwMode="auto">
                <a:xfrm>
                  <a:off x="4414" y="1089"/>
                  <a:ext cx="12" cy="12"/>
                </a:xfrm>
                <a:custGeom>
                  <a:avLst/>
                  <a:gdLst>
                    <a:gd name="T0" fmla="*/ 0 w 21714"/>
                    <a:gd name="T1" fmla="*/ 0 h 21600"/>
                    <a:gd name="T2" fmla="*/ 0 w 21714"/>
                    <a:gd name="T3" fmla="*/ 0 h 21600"/>
                    <a:gd name="T4" fmla="*/ 0 w 21714"/>
                    <a:gd name="T5" fmla="*/ 0 h 21600"/>
                    <a:gd name="T6" fmla="*/ 0 60000 65536"/>
                    <a:gd name="T7" fmla="*/ 0 60000 65536"/>
                    <a:gd name="T8" fmla="*/ 0 60000 65536"/>
                    <a:gd name="T9" fmla="*/ 0 w 21714"/>
                    <a:gd name="T10" fmla="*/ 0 h 21600"/>
                    <a:gd name="T11" fmla="*/ 21714 w 21714"/>
                    <a:gd name="T12" fmla="*/ 21600 h 21600"/>
                  </a:gdLst>
                  <a:ahLst/>
                  <a:cxnLst>
                    <a:cxn ang="T6">
                      <a:pos x="T0" y="T1"/>
                    </a:cxn>
                    <a:cxn ang="T7">
                      <a:pos x="T2" y="T3"/>
                    </a:cxn>
                    <a:cxn ang="T8">
                      <a:pos x="T4" y="T5"/>
                    </a:cxn>
                  </a:cxnLst>
                  <a:rect l="T9" t="T10" r="T11" b="T12"/>
                  <a:pathLst>
                    <a:path w="21714" h="21600" fill="none" extrusionOk="0">
                      <a:moveTo>
                        <a:pt x="0" y="0"/>
                      </a:moveTo>
                      <a:cubicBezTo>
                        <a:pt x="38" y="0"/>
                        <a:pt x="76" y="-1"/>
                        <a:pt x="114" y="0"/>
                      </a:cubicBezTo>
                      <a:cubicBezTo>
                        <a:pt x="12001" y="0"/>
                        <a:pt x="21654" y="9605"/>
                        <a:pt x="21713" y="21493"/>
                      </a:cubicBezTo>
                    </a:path>
                    <a:path w="21714" h="21600" stroke="0" extrusionOk="0">
                      <a:moveTo>
                        <a:pt x="0" y="0"/>
                      </a:moveTo>
                      <a:cubicBezTo>
                        <a:pt x="38" y="0"/>
                        <a:pt x="76" y="-1"/>
                        <a:pt x="114" y="0"/>
                      </a:cubicBezTo>
                      <a:cubicBezTo>
                        <a:pt x="12001" y="0"/>
                        <a:pt x="21654" y="9605"/>
                        <a:pt x="21713" y="21493"/>
                      </a:cubicBezTo>
                      <a:lnTo>
                        <a:pt x="114"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522" name="Rectangle 2384"/>
              <p:cNvSpPr>
                <a:spLocks noChangeArrowheads="1"/>
              </p:cNvSpPr>
              <p:nvPr/>
            </p:nvSpPr>
            <p:spPr bwMode="auto">
              <a:xfrm>
                <a:off x="-622" y="1258"/>
                <a:ext cx="23"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23" name="Line 2385"/>
              <p:cNvSpPr>
                <a:spLocks noChangeShapeType="1"/>
              </p:cNvSpPr>
              <p:nvPr/>
            </p:nvSpPr>
            <p:spPr bwMode="auto">
              <a:xfrm flipV="1">
                <a:off x="-622"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524" name="Group 2386"/>
              <p:cNvGrpSpPr>
                <a:grpSpLocks/>
              </p:cNvGrpSpPr>
              <p:nvPr/>
            </p:nvGrpSpPr>
            <p:grpSpPr bwMode="auto">
              <a:xfrm>
                <a:off x="-628" y="1270"/>
                <a:ext cx="29" cy="12"/>
                <a:chOff x="4399" y="1151"/>
                <a:chExt cx="29" cy="12"/>
              </a:xfrm>
            </p:grpSpPr>
            <p:sp>
              <p:nvSpPr>
                <p:cNvPr id="7766" name="Freeform 2387"/>
                <p:cNvSpPr>
                  <a:spLocks/>
                </p:cNvSpPr>
                <p:nvPr/>
              </p:nvSpPr>
              <p:spPr bwMode="auto">
                <a:xfrm>
                  <a:off x="4399" y="1151"/>
                  <a:ext cx="12" cy="6"/>
                </a:xfrm>
                <a:custGeom>
                  <a:avLst/>
                  <a:gdLst>
                    <a:gd name="T0" fmla="*/ 0 w 2"/>
                    <a:gd name="T1" fmla="*/ 0 h 1"/>
                    <a:gd name="T2" fmla="*/ 15552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1" y="1"/>
                        <a:pt x="2"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67" name="Arc 2388"/>
                <p:cNvSpPr>
                  <a:spLocks/>
                </p:cNvSpPr>
                <p:nvPr/>
              </p:nvSpPr>
              <p:spPr bwMode="auto">
                <a:xfrm>
                  <a:off x="4402" y="1151"/>
                  <a:ext cx="12"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91" y="21599"/>
                      </a:moveTo>
                      <a:cubicBezTo>
                        <a:pt x="9604" y="21539"/>
                        <a:pt x="0" y="11886"/>
                        <a:pt x="0" y="0"/>
                      </a:cubicBezTo>
                    </a:path>
                    <a:path w="21600" h="21600" stroke="0" extrusionOk="0">
                      <a:moveTo>
                        <a:pt x="21491" y="21599"/>
                      </a:moveTo>
                      <a:cubicBezTo>
                        <a:pt x="9604" y="21539"/>
                        <a:pt x="0" y="11886"/>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68" name="Freeform 2389"/>
                <p:cNvSpPr>
                  <a:spLocks/>
                </p:cNvSpPr>
                <p:nvPr/>
              </p:nvSpPr>
              <p:spPr bwMode="auto">
                <a:xfrm>
                  <a:off x="4411" y="1151"/>
                  <a:ext cx="17" cy="12"/>
                </a:xfrm>
                <a:custGeom>
                  <a:avLst/>
                  <a:gdLst>
                    <a:gd name="T0" fmla="*/ 0 w 3"/>
                    <a:gd name="T1" fmla="*/ 7776 h 2"/>
                    <a:gd name="T2" fmla="*/ 0 w 3"/>
                    <a:gd name="T3" fmla="*/ 7776 h 2"/>
                    <a:gd name="T4" fmla="*/ 17470 w 3"/>
                    <a:gd name="T5" fmla="*/ 0 h 2"/>
                    <a:gd name="T6" fmla="*/ 0 w 3"/>
                    <a:gd name="T7" fmla="*/ 0 h 2"/>
                    <a:gd name="T8" fmla="*/ 0 w 3"/>
                    <a:gd name="T9" fmla="*/ 777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cubicBezTo>
                        <a:pt x="0" y="1"/>
                        <a:pt x="0" y="1"/>
                        <a:pt x="0" y="1"/>
                      </a:cubicBezTo>
                      <a:cubicBezTo>
                        <a:pt x="1" y="2"/>
                        <a:pt x="3" y="1"/>
                        <a:pt x="3"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69" name="Arc 2390"/>
                <p:cNvSpPr>
                  <a:spLocks/>
                </p:cNvSpPr>
                <p:nvPr/>
              </p:nvSpPr>
              <p:spPr bwMode="auto">
                <a:xfrm>
                  <a:off x="4414" y="1151"/>
                  <a:ext cx="12" cy="9"/>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21709" y="0"/>
                      </a:moveTo>
                      <a:cubicBezTo>
                        <a:pt x="21709" y="11929"/>
                        <a:pt x="12038" y="21600"/>
                        <a:pt x="109" y="21600"/>
                      </a:cubicBezTo>
                      <a:cubicBezTo>
                        <a:pt x="72" y="21600"/>
                        <a:pt x="36" y="21599"/>
                        <a:pt x="0" y="21599"/>
                      </a:cubicBezTo>
                    </a:path>
                    <a:path w="21709" h="21600" stroke="0" extrusionOk="0">
                      <a:moveTo>
                        <a:pt x="21709" y="0"/>
                      </a:moveTo>
                      <a:cubicBezTo>
                        <a:pt x="21709" y="11929"/>
                        <a:pt x="12038" y="21600"/>
                        <a:pt x="109" y="21600"/>
                      </a:cubicBezTo>
                      <a:cubicBezTo>
                        <a:pt x="72" y="21600"/>
                        <a:pt x="36" y="21599"/>
                        <a:pt x="0" y="21599"/>
                      </a:cubicBezTo>
                      <a:lnTo>
                        <a:pt x="109"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525" name="Line 2391"/>
              <p:cNvSpPr>
                <a:spLocks noChangeShapeType="1"/>
              </p:cNvSpPr>
              <p:nvPr/>
            </p:nvSpPr>
            <p:spPr bwMode="auto">
              <a:xfrm>
                <a:off x="-610"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26" name="Rectangle 2392"/>
              <p:cNvSpPr>
                <a:spLocks noChangeArrowheads="1"/>
              </p:cNvSpPr>
              <p:nvPr/>
            </p:nvSpPr>
            <p:spPr bwMode="auto">
              <a:xfrm>
                <a:off x="-628" y="1229"/>
                <a:ext cx="29"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27" name="Freeform 2393"/>
              <p:cNvSpPr>
                <a:spLocks/>
              </p:cNvSpPr>
              <p:nvPr/>
            </p:nvSpPr>
            <p:spPr bwMode="auto">
              <a:xfrm>
                <a:off x="-616" y="1223"/>
                <a:ext cx="11" cy="6"/>
              </a:xfrm>
              <a:custGeom>
                <a:avLst/>
                <a:gdLst>
                  <a:gd name="T0" fmla="*/ 5472 w 2"/>
                  <a:gd name="T1" fmla="*/ 0 h 1"/>
                  <a:gd name="T2" fmla="*/ 5472 w 2"/>
                  <a:gd name="T3" fmla="*/ 0 h 1"/>
                  <a:gd name="T4" fmla="*/ 9982 w 2"/>
                  <a:gd name="T5" fmla="*/ 7776 h 1"/>
                  <a:gd name="T6" fmla="*/ 9982 w 2"/>
                  <a:gd name="T7" fmla="*/ 0 h 1"/>
                  <a:gd name="T8" fmla="*/ 547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28" name="Arc 2394"/>
              <p:cNvSpPr>
                <a:spLocks/>
              </p:cNvSpPr>
              <p:nvPr/>
            </p:nvSpPr>
            <p:spPr bwMode="auto">
              <a:xfrm>
                <a:off x="-607" y="1226"/>
                <a:ext cx="6" cy="6"/>
              </a:xfrm>
              <a:custGeom>
                <a:avLst/>
                <a:gdLst>
                  <a:gd name="T0" fmla="*/ 0 w 21600"/>
                  <a:gd name="T1" fmla="*/ 0 h 21700"/>
                  <a:gd name="T2" fmla="*/ 0 w 21600"/>
                  <a:gd name="T3" fmla="*/ 0 h 21700"/>
                  <a:gd name="T4" fmla="*/ 0 w 21600"/>
                  <a:gd name="T5" fmla="*/ 0 h 21700"/>
                  <a:gd name="T6" fmla="*/ 0 60000 65536"/>
                  <a:gd name="T7" fmla="*/ 0 60000 65536"/>
                  <a:gd name="T8" fmla="*/ 0 60000 65536"/>
                  <a:gd name="T9" fmla="*/ 0 w 21600"/>
                  <a:gd name="T10" fmla="*/ 0 h 21700"/>
                  <a:gd name="T11" fmla="*/ 21600 w 21600"/>
                  <a:gd name="T12" fmla="*/ 21700 h 21700"/>
                </a:gdLst>
                <a:ahLst/>
                <a:cxnLst>
                  <a:cxn ang="T6">
                    <a:pos x="T0" y="T1"/>
                  </a:cxn>
                  <a:cxn ang="T7">
                    <a:pos x="T2" y="T3"/>
                  </a:cxn>
                  <a:cxn ang="T8">
                    <a:pos x="T4" y="T5"/>
                  </a:cxn>
                </a:cxnLst>
                <a:rect l="T9" t="T10" r="T11" b="T12"/>
                <a:pathLst>
                  <a:path w="21600" h="21700" fill="none" extrusionOk="0">
                    <a:moveTo>
                      <a:pt x="21436" y="21700"/>
                    </a:moveTo>
                    <a:cubicBezTo>
                      <a:pt x="9571" y="21610"/>
                      <a:pt x="0" y="11966"/>
                      <a:pt x="0" y="101"/>
                    </a:cubicBezTo>
                    <a:cubicBezTo>
                      <a:pt x="-1" y="67"/>
                      <a:pt x="0" y="33"/>
                      <a:pt x="0" y="0"/>
                    </a:cubicBezTo>
                  </a:path>
                  <a:path w="21600" h="21700" stroke="0" extrusionOk="0">
                    <a:moveTo>
                      <a:pt x="21436" y="21700"/>
                    </a:moveTo>
                    <a:cubicBezTo>
                      <a:pt x="9571" y="21610"/>
                      <a:pt x="0" y="11966"/>
                      <a:pt x="0" y="101"/>
                    </a:cubicBezTo>
                    <a:cubicBezTo>
                      <a:pt x="-1" y="67"/>
                      <a:pt x="0" y="33"/>
                      <a:pt x="0" y="0"/>
                    </a:cubicBezTo>
                    <a:lnTo>
                      <a:pt x="21600" y="10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29" name="Line 2395"/>
              <p:cNvSpPr>
                <a:spLocks noChangeShapeType="1"/>
              </p:cNvSpPr>
              <p:nvPr/>
            </p:nvSpPr>
            <p:spPr bwMode="auto">
              <a:xfrm flipV="1">
                <a:off x="-610"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30" name="Freeform 2396"/>
              <p:cNvSpPr>
                <a:spLocks/>
              </p:cNvSpPr>
              <p:nvPr/>
            </p:nvSpPr>
            <p:spPr bwMode="auto">
              <a:xfrm>
                <a:off x="-610" y="1252"/>
                <a:ext cx="5" cy="6"/>
              </a:xfrm>
              <a:custGeom>
                <a:avLst/>
                <a:gdLst>
                  <a:gd name="T0" fmla="*/ 3125 w 1"/>
                  <a:gd name="T1" fmla="*/ 0 h 1"/>
                  <a:gd name="T2" fmla="*/ 0 w 1"/>
                  <a:gd name="T3" fmla="*/ 7776 h 1"/>
                  <a:gd name="T4" fmla="*/ 3125 w 1"/>
                  <a:gd name="T5" fmla="*/ 7776 h 1"/>
                  <a:gd name="T6" fmla="*/ 31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31" name="Arc 2397"/>
              <p:cNvSpPr>
                <a:spLocks/>
              </p:cNvSpPr>
              <p:nvPr/>
            </p:nvSpPr>
            <p:spPr bwMode="auto">
              <a:xfrm>
                <a:off x="-607" y="1255"/>
                <a:ext cx="6" cy="6"/>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8"/>
                    </a:moveTo>
                    <a:cubicBezTo>
                      <a:pt x="55" y="9670"/>
                      <a:pt x="9612" y="87"/>
                      <a:pt x="21438" y="-1"/>
                    </a:cubicBezTo>
                  </a:path>
                  <a:path w="21600" h="21599" stroke="0" extrusionOk="0">
                    <a:moveTo>
                      <a:pt x="0" y="21498"/>
                    </a:moveTo>
                    <a:cubicBezTo>
                      <a:pt x="55" y="9670"/>
                      <a:pt x="9612" y="87"/>
                      <a:pt x="21438" y="-1"/>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32" name="Freeform 2398"/>
              <p:cNvSpPr>
                <a:spLocks/>
              </p:cNvSpPr>
              <p:nvPr/>
            </p:nvSpPr>
            <p:spPr bwMode="auto">
              <a:xfrm>
                <a:off x="-716" y="1223"/>
                <a:ext cx="11" cy="12"/>
              </a:xfrm>
              <a:custGeom>
                <a:avLst/>
                <a:gdLst>
                  <a:gd name="T0" fmla="*/ 0 w 2"/>
                  <a:gd name="T1" fmla="*/ 7776 h 2"/>
                  <a:gd name="T2" fmla="*/ 0 w 2"/>
                  <a:gd name="T3" fmla="*/ 7776 h 2"/>
                  <a:gd name="T4" fmla="*/ 9982 w 2"/>
                  <a:gd name="T5" fmla="*/ 0 h 2"/>
                  <a:gd name="T6" fmla="*/ 5472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33" name="Arc 2399"/>
              <p:cNvSpPr>
                <a:spLocks/>
              </p:cNvSpPr>
              <p:nvPr/>
            </p:nvSpPr>
            <p:spPr bwMode="auto">
              <a:xfrm>
                <a:off x="-713" y="1226"/>
                <a:ext cx="6" cy="6"/>
              </a:xfrm>
              <a:custGeom>
                <a:avLst/>
                <a:gdLst>
                  <a:gd name="T0" fmla="*/ 0 w 21722"/>
                  <a:gd name="T1" fmla="*/ 0 h 21702"/>
                  <a:gd name="T2" fmla="*/ 0 w 21722"/>
                  <a:gd name="T3" fmla="*/ 0 h 21702"/>
                  <a:gd name="T4" fmla="*/ 0 w 21722"/>
                  <a:gd name="T5" fmla="*/ 0 h 21702"/>
                  <a:gd name="T6" fmla="*/ 0 60000 65536"/>
                  <a:gd name="T7" fmla="*/ 0 60000 65536"/>
                  <a:gd name="T8" fmla="*/ 0 60000 65536"/>
                  <a:gd name="T9" fmla="*/ 0 w 21722"/>
                  <a:gd name="T10" fmla="*/ 0 h 21702"/>
                  <a:gd name="T11" fmla="*/ 21722 w 21722"/>
                  <a:gd name="T12" fmla="*/ 21702 h 21702"/>
                </a:gdLst>
                <a:ahLst/>
                <a:cxnLst>
                  <a:cxn ang="T6">
                    <a:pos x="T0" y="T1"/>
                  </a:cxn>
                  <a:cxn ang="T7">
                    <a:pos x="T2" y="T3"/>
                  </a:cxn>
                  <a:cxn ang="T8">
                    <a:pos x="T4" y="T5"/>
                  </a:cxn>
                </a:cxnLst>
                <a:rect l="T9" t="T10" r="T11" b="T12"/>
                <a:pathLst>
                  <a:path w="21722" h="21702" fill="none" extrusionOk="0">
                    <a:moveTo>
                      <a:pt x="21721" y="0"/>
                    </a:moveTo>
                    <a:cubicBezTo>
                      <a:pt x="21721" y="34"/>
                      <a:pt x="21722" y="68"/>
                      <a:pt x="21722" y="102"/>
                    </a:cubicBezTo>
                    <a:cubicBezTo>
                      <a:pt x="21722" y="12031"/>
                      <a:pt x="12051" y="21702"/>
                      <a:pt x="122" y="21702"/>
                    </a:cubicBezTo>
                    <a:cubicBezTo>
                      <a:pt x="81" y="21702"/>
                      <a:pt x="40" y="21701"/>
                      <a:pt x="0" y="21701"/>
                    </a:cubicBezTo>
                  </a:path>
                  <a:path w="21722" h="21702" stroke="0" extrusionOk="0">
                    <a:moveTo>
                      <a:pt x="21721" y="0"/>
                    </a:moveTo>
                    <a:cubicBezTo>
                      <a:pt x="21721" y="34"/>
                      <a:pt x="21722" y="68"/>
                      <a:pt x="21722" y="102"/>
                    </a:cubicBezTo>
                    <a:cubicBezTo>
                      <a:pt x="21722" y="12031"/>
                      <a:pt x="12051" y="21702"/>
                      <a:pt x="122" y="21702"/>
                    </a:cubicBezTo>
                    <a:cubicBezTo>
                      <a:pt x="81" y="21702"/>
                      <a:pt x="40" y="21701"/>
                      <a:pt x="0" y="21701"/>
                    </a:cubicBezTo>
                    <a:lnTo>
                      <a:pt x="122" y="10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34" name="Freeform 2400"/>
              <p:cNvSpPr>
                <a:spLocks/>
              </p:cNvSpPr>
              <p:nvPr/>
            </p:nvSpPr>
            <p:spPr bwMode="auto">
              <a:xfrm>
                <a:off x="-687" y="1223"/>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35" name="Arc 2401"/>
              <p:cNvSpPr>
                <a:spLocks/>
              </p:cNvSpPr>
              <p:nvPr/>
            </p:nvSpPr>
            <p:spPr bwMode="auto">
              <a:xfrm>
                <a:off x="-684" y="1226"/>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36" name="Freeform 2402"/>
              <p:cNvSpPr>
                <a:spLocks/>
              </p:cNvSpPr>
              <p:nvPr/>
            </p:nvSpPr>
            <p:spPr bwMode="auto">
              <a:xfrm>
                <a:off x="-658" y="1223"/>
                <a:ext cx="6" cy="12"/>
              </a:xfrm>
              <a:custGeom>
                <a:avLst/>
                <a:gdLst>
                  <a:gd name="T0" fmla="*/ 0 w 1"/>
                  <a:gd name="T1" fmla="*/ 7776 h 2"/>
                  <a:gd name="T2" fmla="*/ 7776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37" name="Arc 2403"/>
              <p:cNvSpPr>
                <a:spLocks/>
              </p:cNvSpPr>
              <p:nvPr/>
            </p:nvSpPr>
            <p:spPr bwMode="auto">
              <a:xfrm>
                <a:off x="-657" y="1226"/>
                <a:ext cx="3" cy="6"/>
              </a:xfrm>
              <a:custGeom>
                <a:avLst/>
                <a:gdLst>
                  <a:gd name="T0" fmla="*/ 0 w 21689"/>
                  <a:gd name="T1" fmla="*/ 0 h 21670"/>
                  <a:gd name="T2" fmla="*/ 0 w 21689"/>
                  <a:gd name="T3" fmla="*/ 0 h 21670"/>
                  <a:gd name="T4" fmla="*/ 0 w 21689"/>
                  <a:gd name="T5" fmla="*/ 0 h 21670"/>
                  <a:gd name="T6" fmla="*/ 0 60000 65536"/>
                  <a:gd name="T7" fmla="*/ 0 60000 65536"/>
                  <a:gd name="T8" fmla="*/ 0 60000 65536"/>
                  <a:gd name="T9" fmla="*/ 0 w 21689"/>
                  <a:gd name="T10" fmla="*/ 0 h 21670"/>
                  <a:gd name="T11" fmla="*/ 21689 w 21689"/>
                  <a:gd name="T12" fmla="*/ 21670 h 21670"/>
                </a:gdLst>
                <a:ahLst/>
                <a:cxnLst>
                  <a:cxn ang="T6">
                    <a:pos x="T0" y="T1"/>
                  </a:cxn>
                  <a:cxn ang="T7">
                    <a:pos x="T2" y="T3"/>
                  </a:cxn>
                  <a:cxn ang="T8">
                    <a:pos x="T4" y="T5"/>
                  </a:cxn>
                </a:cxnLst>
                <a:rect l="T9" t="T10" r="T11" b="T12"/>
                <a:pathLst>
                  <a:path w="21689" h="21670" fill="none" extrusionOk="0">
                    <a:moveTo>
                      <a:pt x="21688" y="0"/>
                    </a:moveTo>
                    <a:cubicBezTo>
                      <a:pt x="21688" y="23"/>
                      <a:pt x="21689" y="46"/>
                      <a:pt x="21689" y="70"/>
                    </a:cubicBezTo>
                    <a:cubicBezTo>
                      <a:pt x="21689" y="11999"/>
                      <a:pt x="12018" y="21670"/>
                      <a:pt x="89" y="21670"/>
                    </a:cubicBezTo>
                    <a:cubicBezTo>
                      <a:pt x="59" y="21670"/>
                      <a:pt x="29" y="21669"/>
                      <a:pt x="0" y="21669"/>
                    </a:cubicBezTo>
                  </a:path>
                  <a:path w="21689" h="21670" stroke="0" extrusionOk="0">
                    <a:moveTo>
                      <a:pt x="21688" y="0"/>
                    </a:moveTo>
                    <a:cubicBezTo>
                      <a:pt x="21688" y="23"/>
                      <a:pt x="21689" y="46"/>
                      <a:pt x="21689" y="70"/>
                    </a:cubicBezTo>
                    <a:cubicBezTo>
                      <a:pt x="21689" y="11999"/>
                      <a:pt x="12018" y="21670"/>
                      <a:pt x="89" y="21670"/>
                    </a:cubicBezTo>
                    <a:cubicBezTo>
                      <a:pt x="59" y="21670"/>
                      <a:pt x="29" y="21669"/>
                      <a:pt x="0" y="21669"/>
                    </a:cubicBezTo>
                    <a:lnTo>
                      <a:pt x="89" y="7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38" name="Freeform 2404"/>
              <p:cNvSpPr>
                <a:spLocks/>
              </p:cNvSpPr>
              <p:nvPr/>
            </p:nvSpPr>
            <p:spPr bwMode="auto">
              <a:xfrm>
                <a:off x="-634" y="1223"/>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39" name="Arc 2405"/>
              <p:cNvSpPr>
                <a:spLocks/>
              </p:cNvSpPr>
              <p:nvPr/>
            </p:nvSpPr>
            <p:spPr bwMode="auto">
              <a:xfrm>
                <a:off x="-631" y="1226"/>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40" name="Freeform 2406"/>
              <p:cNvSpPr>
                <a:spLocks/>
              </p:cNvSpPr>
              <p:nvPr/>
            </p:nvSpPr>
            <p:spPr bwMode="auto">
              <a:xfrm>
                <a:off x="-716" y="1246"/>
                <a:ext cx="5" cy="12"/>
              </a:xfrm>
              <a:custGeom>
                <a:avLst/>
                <a:gdLst>
                  <a:gd name="T0" fmla="*/ 3125 w 1"/>
                  <a:gd name="T1" fmla="*/ 15552 h 2"/>
                  <a:gd name="T2" fmla="*/ 0 w 1"/>
                  <a:gd name="T3" fmla="*/ 7776 h 2"/>
                  <a:gd name="T4" fmla="*/ 0 w 1"/>
                  <a:gd name="T5" fmla="*/ 7776 h 2"/>
                  <a:gd name="T6" fmla="*/ 0 w 1"/>
                  <a:gd name="T7" fmla="*/ 15552 h 2"/>
                  <a:gd name="T8" fmla="*/ 3125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41" name="Arc 2407"/>
              <p:cNvSpPr>
                <a:spLocks/>
              </p:cNvSpPr>
              <p:nvPr/>
            </p:nvSpPr>
            <p:spPr bwMode="auto">
              <a:xfrm>
                <a:off x="-713" y="1255"/>
                <a:ext cx="6" cy="6"/>
              </a:xfrm>
              <a:custGeom>
                <a:avLst/>
                <a:gdLst>
                  <a:gd name="T0" fmla="*/ 0 w 21719"/>
                  <a:gd name="T1" fmla="*/ 0 h 21600"/>
                  <a:gd name="T2" fmla="*/ 0 w 21719"/>
                  <a:gd name="T3" fmla="*/ 0 h 21600"/>
                  <a:gd name="T4" fmla="*/ 0 w 21719"/>
                  <a:gd name="T5" fmla="*/ 0 h 21600"/>
                  <a:gd name="T6" fmla="*/ 0 60000 65536"/>
                  <a:gd name="T7" fmla="*/ 0 60000 65536"/>
                  <a:gd name="T8" fmla="*/ 0 60000 65536"/>
                  <a:gd name="T9" fmla="*/ 0 w 21719"/>
                  <a:gd name="T10" fmla="*/ 0 h 21600"/>
                  <a:gd name="T11" fmla="*/ 21719 w 21719"/>
                  <a:gd name="T12" fmla="*/ 21600 h 21600"/>
                </a:gdLst>
                <a:ahLst/>
                <a:cxnLst>
                  <a:cxn ang="T6">
                    <a:pos x="T0" y="T1"/>
                  </a:cxn>
                  <a:cxn ang="T7">
                    <a:pos x="T2" y="T3"/>
                  </a:cxn>
                  <a:cxn ang="T8">
                    <a:pos x="T4" y="T5"/>
                  </a:cxn>
                </a:cxnLst>
                <a:rect l="T9" t="T10" r="T11" b="T12"/>
                <a:pathLst>
                  <a:path w="21719" h="21600" fill="none" extrusionOk="0">
                    <a:moveTo>
                      <a:pt x="0" y="0"/>
                    </a:moveTo>
                    <a:cubicBezTo>
                      <a:pt x="39" y="0"/>
                      <a:pt x="79" y="-1"/>
                      <a:pt x="119" y="0"/>
                    </a:cubicBezTo>
                    <a:cubicBezTo>
                      <a:pt x="12008" y="0"/>
                      <a:pt x="21662" y="9608"/>
                      <a:pt x="21718" y="21498"/>
                    </a:cubicBezTo>
                  </a:path>
                  <a:path w="21719" h="21600" stroke="0" extrusionOk="0">
                    <a:moveTo>
                      <a:pt x="0" y="0"/>
                    </a:moveTo>
                    <a:cubicBezTo>
                      <a:pt x="39" y="0"/>
                      <a:pt x="79" y="-1"/>
                      <a:pt x="119" y="0"/>
                    </a:cubicBezTo>
                    <a:cubicBezTo>
                      <a:pt x="12008" y="0"/>
                      <a:pt x="21662" y="9608"/>
                      <a:pt x="21718" y="21498"/>
                    </a:cubicBezTo>
                    <a:lnTo>
                      <a:pt x="11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42" name="Freeform 2408"/>
              <p:cNvSpPr>
                <a:spLocks/>
              </p:cNvSpPr>
              <p:nvPr/>
            </p:nvSpPr>
            <p:spPr bwMode="auto">
              <a:xfrm>
                <a:off x="-687" y="1246"/>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43" name="Arc 2409"/>
              <p:cNvSpPr>
                <a:spLocks/>
              </p:cNvSpPr>
              <p:nvPr/>
            </p:nvSpPr>
            <p:spPr bwMode="auto">
              <a:xfrm>
                <a:off x="-684" y="1255"/>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44" name="Arc 2410"/>
              <p:cNvSpPr>
                <a:spLocks/>
              </p:cNvSpPr>
              <p:nvPr/>
            </p:nvSpPr>
            <p:spPr bwMode="auto">
              <a:xfrm>
                <a:off x="-657" y="1255"/>
                <a:ext cx="3" cy="6"/>
              </a:xfrm>
              <a:custGeom>
                <a:avLst/>
                <a:gdLst>
                  <a:gd name="T0" fmla="*/ 0 w 21688"/>
                  <a:gd name="T1" fmla="*/ 0 h 21600"/>
                  <a:gd name="T2" fmla="*/ 0 w 21688"/>
                  <a:gd name="T3" fmla="*/ 0 h 21600"/>
                  <a:gd name="T4" fmla="*/ 0 w 21688"/>
                  <a:gd name="T5" fmla="*/ 0 h 21600"/>
                  <a:gd name="T6" fmla="*/ 0 60000 65536"/>
                  <a:gd name="T7" fmla="*/ 0 60000 65536"/>
                  <a:gd name="T8" fmla="*/ 0 60000 65536"/>
                  <a:gd name="T9" fmla="*/ 0 w 21688"/>
                  <a:gd name="T10" fmla="*/ 0 h 21600"/>
                  <a:gd name="T11" fmla="*/ 21688 w 21688"/>
                  <a:gd name="T12" fmla="*/ 21600 h 21600"/>
                </a:gdLst>
                <a:ahLst/>
                <a:cxnLst>
                  <a:cxn ang="T6">
                    <a:pos x="T0" y="T1"/>
                  </a:cxn>
                  <a:cxn ang="T7">
                    <a:pos x="T2" y="T3"/>
                  </a:cxn>
                  <a:cxn ang="T8">
                    <a:pos x="T4" y="T5"/>
                  </a:cxn>
                </a:cxnLst>
                <a:rect l="T9" t="T10" r="T11" b="T12"/>
                <a:pathLst>
                  <a:path w="21688" h="21600" fill="none" extrusionOk="0">
                    <a:moveTo>
                      <a:pt x="0" y="0"/>
                    </a:moveTo>
                    <a:cubicBezTo>
                      <a:pt x="29" y="0"/>
                      <a:pt x="58" y="-1"/>
                      <a:pt x="88" y="0"/>
                    </a:cubicBezTo>
                    <a:cubicBezTo>
                      <a:pt x="11990" y="0"/>
                      <a:pt x="21649" y="9628"/>
                      <a:pt x="21687" y="21530"/>
                    </a:cubicBezTo>
                  </a:path>
                  <a:path w="21688" h="21600" stroke="0" extrusionOk="0">
                    <a:moveTo>
                      <a:pt x="0" y="0"/>
                    </a:moveTo>
                    <a:cubicBezTo>
                      <a:pt x="29" y="0"/>
                      <a:pt x="58" y="-1"/>
                      <a:pt x="88" y="0"/>
                    </a:cubicBezTo>
                    <a:cubicBezTo>
                      <a:pt x="11990" y="0"/>
                      <a:pt x="21649" y="9628"/>
                      <a:pt x="21687" y="21530"/>
                    </a:cubicBezTo>
                    <a:lnTo>
                      <a:pt x="88"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45" name="Freeform 2411"/>
              <p:cNvSpPr>
                <a:spLocks/>
              </p:cNvSpPr>
              <p:nvPr/>
            </p:nvSpPr>
            <p:spPr bwMode="auto">
              <a:xfrm>
                <a:off x="-634" y="1246"/>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46" name="Arc 2412"/>
              <p:cNvSpPr>
                <a:spLocks/>
              </p:cNvSpPr>
              <p:nvPr/>
            </p:nvSpPr>
            <p:spPr bwMode="auto">
              <a:xfrm>
                <a:off x="-631" y="1255"/>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47" name="Line 2413"/>
              <p:cNvSpPr>
                <a:spLocks noChangeShapeType="1"/>
              </p:cNvSpPr>
              <p:nvPr/>
            </p:nvSpPr>
            <p:spPr bwMode="auto">
              <a:xfrm>
                <a:off x="-716" y="1235"/>
                <a:ext cx="1"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48" name="Line 2414"/>
              <p:cNvSpPr>
                <a:spLocks noChangeShapeType="1"/>
              </p:cNvSpPr>
              <p:nvPr/>
            </p:nvSpPr>
            <p:spPr bwMode="auto">
              <a:xfrm>
                <a:off x="-716" y="1252"/>
                <a:ext cx="1"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49" name="Line 2415"/>
              <p:cNvSpPr>
                <a:spLocks noChangeShapeType="1"/>
              </p:cNvSpPr>
              <p:nvPr/>
            </p:nvSpPr>
            <p:spPr bwMode="auto">
              <a:xfrm>
                <a:off x="-693" y="1235"/>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50" name="Line 2416"/>
              <p:cNvSpPr>
                <a:spLocks noChangeShapeType="1"/>
              </p:cNvSpPr>
              <p:nvPr/>
            </p:nvSpPr>
            <p:spPr bwMode="auto">
              <a:xfrm>
                <a:off x="-693" y="1252"/>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51" name="Line 2417"/>
              <p:cNvSpPr>
                <a:spLocks noChangeShapeType="1"/>
              </p:cNvSpPr>
              <p:nvPr/>
            </p:nvSpPr>
            <p:spPr bwMode="auto">
              <a:xfrm>
                <a:off x="-663" y="1235"/>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52" name="Line 2418"/>
              <p:cNvSpPr>
                <a:spLocks noChangeShapeType="1"/>
              </p:cNvSpPr>
              <p:nvPr/>
            </p:nvSpPr>
            <p:spPr bwMode="auto">
              <a:xfrm>
                <a:off x="-663" y="1252"/>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53" name="Line 2419"/>
              <p:cNvSpPr>
                <a:spLocks noChangeShapeType="1"/>
              </p:cNvSpPr>
              <p:nvPr/>
            </p:nvSpPr>
            <p:spPr bwMode="auto">
              <a:xfrm>
                <a:off x="-634" y="1235"/>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54" name="Line 2420"/>
              <p:cNvSpPr>
                <a:spLocks noChangeShapeType="1"/>
              </p:cNvSpPr>
              <p:nvPr/>
            </p:nvSpPr>
            <p:spPr bwMode="auto">
              <a:xfrm>
                <a:off x="-634" y="1252"/>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55" name="Line 2421"/>
              <p:cNvSpPr>
                <a:spLocks noChangeShapeType="1"/>
              </p:cNvSpPr>
              <p:nvPr/>
            </p:nvSpPr>
            <p:spPr bwMode="auto">
              <a:xfrm>
                <a:off x="-610" y="1235"/>
                <a:ext cx="1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56" name="Line 2422"/>
              <p:cNvSpPr>
                <a:spLocks noChangeShapeType="1"/>
              </p:cNvSpPr>
              <p:nvPr/>
            </p:nvSpPr>
            <p:spPr bwMode="auto">
              <a:xfrm>
                <a:off x="-610" y="1252"/>
                <a:ext cx="1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557" name="Group 2423"/>
              <p:cNvGrpSpPr>
                <a:grpSpLocks/>
              </p:cNvGrpSpPr>
              <p:nvPr/>
            </p:nvGrpSpPr>
            <p:grpSpPr bwMode="auto">
              <a:xfrm>
                <a:off x="-569" y="1196"/>
                <a:ext cx="20" cy="41"/>
                <a:chOff x="4458" y="1077"/>
                <a:chExt cx="20" cy="41"/>
              </a:xfrm>
            </p:grpSpPr>
            <p:sp>
              <p:nvSpPr>
                <p:cNvPr id="7761" name="Rectangle 2424"/>
                <p:cNvSpPr>
                  <a:spLocks noChangeArrowheads="1"/>
                </p:cNvSpPr>
                <p:nvPr/>
              </p:nvSpPr>
              <p:spPr bwMode="auto">
                <a:xfrm>
                  <a:off x="4461" y="1077"/>
                  <a:ext cx="17" cy="4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62" name="Line 2425"/>
                <p:cNvSpPr>
                  <a:spLocks noChangeShapeType="1"/>
                </p:cNvSpPr>
                <p:nvPr/>
              </p:nvSpPr>
              <p:spPr bwMode="auto">
                <a:xfrm>
                  <a:off x="4458" y="1080"/>
                  <a:ext cx="1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63" name="Line 2426"/>
                <p:cNvSpPr>
                  <a:spLocks noChangeShapeType="1"/>
                </p:cNvSpPr>
                <p:nvPr/>
              </p:nvSpPr>
              <p:spPr bwMode="auto">
                <a:xfrm>
                  <a:off x="4458" y="1086"/>
                  <a:ext cx="1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64" name="Line 2427"/>
                <p:cNvSpPr>
                  <a:spLocks noChangeShapeType="1"/>
                </p:cNvSpPr>
                <p:nvPr/>
              </p:nvSpPr>
              <p:spPr bwMode="auto">
                <a:xfrm>
                  <a:off x="4458" y="1086"/>
                  <a:ext cx="17" cy="30"/>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65" name="Line 2428"/>
                <p:cNvSpPr>
                  <a:spLocks noChangeShapeType="1"/>
                </p:cNvSpPr>
                <p:nvPr/>
              </p:nvSpPr>
              <p:spPr bwMode="auto">
                <a:xfrm flipV="1">
                  <a:off x="4458" y="1086"/>
                  <a:ext cx="17" cy="30"/>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558" name="Group 2429"/>
              <p:cNvGrpSpPr>
                <a:grpSpLocks/>
              </p:cNvGrpSpPr>
              <p:nvPr/>
            </p:nvGrpSpPr>
            <p:grpSpPr bwMode="auto">
              <a:xfrm>
                <a:off x="-569" y="1246"/>
                <a:ext cx="20" cy="44"/>
                <a:chOff x="4458" y="1127"/>
                <a:chExt cx="20" cy="44"/>
              </a:xfrm>
            </p:grpSpPr>
            <p:sp>
              <p:nvSpPr>
                <p:cNvPr id="7756" name="Rectangle 2430"/>
                <p:cNvSpPr>
                  <a:spLocks noChangeArrowheads="1"/>
                </p:cNvSpPr>
                <p:nvPr/>
              </p:nvSpPr>
              <p:spPr bwMode="auto">
                <a:xfrm>
                  <a:off x="4461" y="1130"/>
                  <a:ext cx="17" cy="41"/>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57" name="Line 2431"/>
                <p:cNvSpPr>
                  <a:spLocks noChangeShapeType="1"/>
                </p:cNvSpPr>
                <p:nvPr/>
              </p:nvSpPr>
              <p:spPr bwMode="auto">
                <a:xfrm>
                  <a:off x="4458" y="1163"/>
                  <a:ext cx="1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58" name="Line 2432"/>
                <p:cNvSpPr>
                  <a:spLocks noChangeShapeType="1"/>
                </p:cNvSpPr>
                <p:nvPr/>
              </p:nvSpPr>
              <p:spPr bwMode="auto">
                <a:xfrm>
                  <a:off x="4458" y="1157"/>
                  <a:ext cx="17"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59" name="Line 2433"/>
                <p:cNvSpPr>
                  <a:spLocks noChangeShapeType="1"/>
                </p:cNvSpPr>
                <p:nvPr/>
              </p:nvSpPr>
              <p:spPr bwMode="auto">
                <a:xfrm flipV="1">
                  <a:off x="4458" y="1127"/>
                  <a:ext cx="17" cy="30"/>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60" name="Line 2434"/>
                <p:cNvSpPr>
                  <a:spLocks noChangeShapeType="1"/>
                </p:cNvSpPr>
                <p:nvPr/>
              </p:nvSpPr>
              <p:spPr bwMode="auto">
                <a:xfrm>
                  <a:off x="4458" y="1127"/>
                  <a:ext cx="17" cy="30"/>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559" name="Rectangle 2435"/>
              <p:cNvSpPr>
                <a:spLocks noChangeArrowheads="1"/>
              </p:cNvSpPr>
              <p:nvPr/>
            </p:nvSpPr>
            <p:spPr bwMode="auto">
              <a:xfrm>
                <a:off x="-549" y="1202"/>
                <a:ext cx="36" cy="77"/>
              </a:xfrm>
              <a:prstGeom prst="rect">
                <a:avLst/>
              </a:prstGeom>
              <a:solidFill>
                <a:srgbClr val="0066CC"/>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560" name="Group 2436"/>
              <p:cNvGrpSpPr>
                <a:grpSpLocks/>
              </p:cNvGrpSpPr>
              <p:nvPr/>
            </p:nvGrpSpPr>
            <p:grpSpPr bwMode="auto">
              <a:xfrm>
                <a:off x="-543" y="1226"/>
                <a:ext cx="30" cy="29"/>
                <a:chOff x="4484" y="1107"/>
                <a:chExt cx="30" cy="29"/>
              </a:xfrm>
            </p:grpSpPr>
            <p:sp>
              <p:nvSpPr>
                <p:cNvPr id="7754" name="Oval 2437"/>
                <p:cNvSpPr>
                  <a:spLocks noChangeArrowheads="1"/>
                </p:cNvSpPr>
                <p:nvPr/>
              </p:nvSpPr>
              <p:spPr bwMode="auto">
                <a:xfrm>
                  <a:off x="4484" y="1107"/>
                  <a:ext cx="30" cy="29"/>
                </a:xfrm>
                <a:prstGeom prst="ellips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55" name="Oval 2438"/>
                <p:cNvSpPr>
                  <a:spLocks noChangeArrowheads="1"/>
                </p:cNvSpPr>
                <p:nvPr/>
              </p:nvSpPr>
              <p:spPr bwMode="auto">
                <a:xfrm>
                  <a:off x="4490" y="1113"/>
                  <a:ext cx="18" cy="17"/>
                </a:xfrm>
                <a:prstGeom prst="ellips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561" name="Oval 2439"/>
              <p:cNvSpPr>
                <a:spLocks noChangeArrowheads="1"/>
              </p:cNvSpPr>
              <p:nvPr/>
            </p:nvSpPr>
            <p:spPr bwMode="auto">
              <a:xfrm>
                <a:off x="-543" y="1208"/>
                <a:ext cx="18" cy="18"/>
              </a:xfrm>
              <a:prstGeom prst="ellips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62" name="Oval 2440"/>
              <p:cNvSpPr>
                <a:spLocks noChangeArrowheads="1"/>
              </p:cNvSpPr>
              <p:nvPr/>
            </p:nvSpPr>
            <p:spPr bwMode="auto">
              <a:xfrm>
                <a:off x="-543" y="1267"/>
                <a:ext cx="18" cy="12"/>
              </a:xfrm>
              <a:prstGeom prst="ellips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63" name="Rectangle 2441"/>
              <p:cNvSpPr>
                <a:spLocks noChangeArrowheads="1"/>
              </p:cNvSpPr>
              <p:nvPr/>
            </p:nvSpPr>
            <p:spPr bwMode="auto">
              <a:xfrm>
                <a:off x="-531" y="1173"/>
                <a:ext cx="12" cy="35"/>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64" name="Rectangle 2442"/>
              <p:cNvSpPr>
                <a:spLocks noChangeArrowheads="1"/>
              </p:cNvSpPr>
              <p:nvPr/>
            </p:nvSpPr>
            <p:spPr bwMode="auto">
              <a:xfrm>
                <a:off x="-543" y="1285"/>
                <a:ext cx="18" cy="17"/>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65" name="Rectangle 2443"/>
              <p:cNvSpPr>
                <a:spLocks noChangeArrowheads="1"/>
              </p:cNvSpPr>
              <p:nvPr/>
            </p:nvSpPr>
            <p:spPr bwMode="auto">
              <a:xfrm>
                <a:off x="-2162" y="1190"/>
                <a:ext cx="176" cy="106"/>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66" name="Rectangle 2444"/>
              <p:cNvSpPr>
                <a:spLocks noChangeArrowheads="1"/>
              </p:cNvSpPr>
              <p:nvPr/>
            </p:nvSpPr>
            <p:spPr bwMode="auto">
              <a:xfrm>
                <a:off x="-2159" y="1235"/>
                <a:ext cx="11"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67" name="Rectangle 2445"/>
              <p:cNvSpPr>
                <a:spLocks noChangeArrowheads="1"/>
              </p:cNvSpPr>
              <p:nvPr/>
            </p:nvSpPr>
            <p:spPr bwMode="auto">
              <a:xfrm>
                <a:off x="-2124" y="1217"/>
                <a:ext cx="12"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68" name="Rectangle 2446"/>
              <p:cNvSpPr>
                <a:spLocks noChangeArrowheads="1"/>
              </p:cNvSpPr>
              <p:nvPr/>
            </p:nvSpPr>
            <p:spPr bwMode="auto">
              <a:xfrm>
                <a:off x="-2106" y="1217"/>
                <a:ext cx="11"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69" name="Rectangle 2447"/>
              <p:cNvSpPr>
                <a:spLocks noChangeArrowheads="1"/>
              </p:cNvSpPr>
              <p:nvPr/>
            </p:nvSpPr>
            <p:spPr bwMode="auto">
              <a:xfrm>
                <a:off x="-2089" y="1217"/>
                <a:ext cx="12"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70" name="Rectangle 2448"/>
              <p:cNvSpPr>
                <a:spLocks noChangeArrowheads="1"/>
              </p:cNvSpPr>
              <p:nvPr/>
            </p:nvSpPr>
            <p:spPr bwMode="auto">
              <a:xfrm>
                <a:off x="-2148" y="1217"/>
                <a:ext cx="12"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71" name="Line 2449"/>
              <p:cNvSpPr>
                <a:spLocks noChangeShapeType="1"/>
              </p:cNvSpPr>
              <p:nvPr/>
            </p:nvSpPr>
            <p:spPr bwMode="auto">
              <a:xfrm>
                <a:off x="-2153"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72" name="Freeform 2450"/>
              <p:cNvSpPr>
                <a:spLocks/>
              </p:cNvSpPr>
              <p:nvPr/>
            </p:nvSpPr>
            <p:spPr bwMode="auto">
              <a:xfrm>
                <a:off x="-2153" y="1205"/>
                <a:ext cx="11" cy="12"/>
              </a:xfrm>
              <a:custGeom>
                <a:avLst/>
                <a:gdLst>
                  <a:gd name="T0" fmla="*/ 9982 w 2"/>
                  <a:gd name="T1" fmla="*/ 15552 h 2"/>
                  <a:gd name="T2" fmla="*/ 5472 w 2"/>
                  <a:gd name="T3" fmla="*/ 7776 h 2"/>
                  <a:gd name="T4" fmla="*/ 0 w 2"/>
                  <a:gd name="T5" fmla="*/ 15552 h 2"/>
                  <a:gd name="T6" fmla="*/ 5472 w 2"/>
                  <a:gd name="T7" fmla="*/ 15552 h 2"/>
                  <a:gd name="T8" fmla="*/ 9982 w 2"/>
                  <a:gd name="T9" fmla="*/ 1555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cubicBezTo>
                      <a:pt x="2" y="1"/>
                      <a:pt x="2" y="1"/>
                      <a:pt x="1" y="1"/>
                    </a:cubicBezTo>
                    <a:cubicBezTo>
                      <a:pt x="0" y="0"/>
                      <a:pt x="0" y="1"/>
                      <a:pt x="0" y="2"/>
                    </a:cubicBezTo>
                    <a:lnTo>
                      <a:pt x="1"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73" name="Arc 2451"/>
              <p:cNvSpPr>
                <a:spLocks/>
              </p:cNvSpPr>
              <p:nvPr/>
            </p:nvSpPr>
            <p:spPr bwMode="auto">
              <a:xfrm>
                <a:off x="-2150" y="1214"/>
                <a:ext cx="11" cy="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499"/>
                    </a:moveTo>
                    <a:cubicBezTo>
                      <a:pt x="55" y="9609"/>
                      <a:pt x="9710" y="-1"/>
                      <a:pt x="21600" y="0"/>
                    </a:cubicBezTo>
                    <a:cubicBezTo>
                      <a:pt x="33489" y="0"/>
                      <a:pt x="43143" y="9607"/>
                      <a:pt x="43199" y="21497"/>
                    </a:cubicBezTo>
                  </a:path>
                  <a:path w="43200" h="21600" stroke="0" extrusionOk="0">
                    <a:moveTo>
                      <a:pt x="0" y="21499"/>
                    </a:moveTo>
                    <a:cubicBezTo>
                      <a:pt x="55" y="9609"/>
                      <a:pt x="9710" y="-1"/>
                      <a:pt x="21600" y="0"/>
                    </a:cubicBezTo>
                    <a:cubicBezTo>
                      <a:pt x="33489" y="0"/>
                      <a:pt x="43143" y="9607"/>
                      <a:pt x="43199" y="21497"/>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74" name="Line 2452"/>
              <p:cNvSpPr>
                <a:spLocks noChangeShapeType="1"/>
              </p:cNvSpPr>
              <p:nvPr/>
            </p:nvSpPr>
            <p:spPr bwMode="auto">
              <a:xfrm>
                <a:off x="-2142"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75" name="Line 2453"/>
              <p:cNvSpPr>
                <a:spLocks noChangeShapeType="1"/>
              </p:cNvSpPr>
              <p:nvPr/>
            </p:nvSpPr>
            <p:spPr bwMode="auto">
              <a:xfrm>
                <a:off x="-2130"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76" name="Line 2454"/>
              <p:cNvSpPr>
                <a:spLocks noChangeShapeType="1"/>
              </p:cNvSpPr>
              <p:nvPr/>
            </p:nvSpPr>
            <p:spPr bwMode="auto">
              <a:xfrm>
                <a:off x="-2124"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77" name="Line 2455"/>
              <p:cNvSpPr>
                <a:spLocks noChangeShapeType="1"/>
              </p:cNvSpPr>
              <p:nvPr/>
            </p:nvSpPr>
            <p:spPr bwMode="auto">
              <a:xfrm>
                <a:off x="-2112"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78" name="Line 2456"/>
              <p:cNvSpPr>
                <a:spLocks noChangeShapeType="1"/>
              </p:cNvSpPr>
              <p:nvPr/>
            </p:nvSpPr>
            <p:spPr bwMode="auto">
              <a:xfrm>
                <a:off x="-2100"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79" name="Line 2457"/>
              <p:cNvSpPr>
                <a:spLocks noChangeShapeType="1"/>
              </p:cNvSpPr>
              <p:nvPr/>
            </p:nvSpPr>
            <p:spPr bwMode="auto">
              <a:xfrm>
                <a:off x="-2095"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80" name="Line 2458"/>
              <p:cNvSpPr>
                <a:spLocks noChangeShapeType="1"/>
              </p:cNvSpPr>
              <p:nvPr/>
            </p:nvSpPr>
            <p:spPr bwMode="auto">
              <a:xfrm>
                <a:off x="-2083"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81" name="Rectangle 2459"/>
              <p:cNvSpPr>
                <a:spLocks noChangeArrowheads="1"/>
              </p:cNvSpPr>
              <p:nvPr/>
            </p:nvSpPr>
            <p:spPr bwMode="auto">
              <a:xfrm>
                <a:off x="-2077" y="1235"/>
                <a:ext cx="6"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82" name="Rectangle 2460"/>
              <p:cNvSpPr>
                <a:spLocks noChangeArrowheads="1"/>
              </p:cNvSpPr>
              <p:nvPr/>
            </p:nvSpPr>
            <p:spPr bwMode="auto">
              <a:xfrm>
                <a:off x="-2153" y="1229"/>
                <a:ext cx="76"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83" name="Freeform 2461"/>
              <p:cNvSpPr>
                <a:spLocks/>
              </p:cNvSpPr>
              <p:nvPr/>
            </p:nvSpPr>
            <p:spPr bwMode="auto">
              <a:xfrm>
                <a:off x="-2159" y="1223"/>
                <a:ext cx="11" cy="12"/>
              </a:xfrm>
              <a:custGeom>
                <a:avLst/>
                <a:gdLst>
                  <a:gd name="T0" fmla="*/ 0 w 2"/>
                  <a:gd name="T1" fmla="*/ 7776 h 2"/>
                  <a:gd name="T2" fmla="*/ 0 w 2"/>
                  <a:gd name="T3" fmla="*/ 7776 h 2"/>
                  <a:gd name="T4" fmla="*/ 9982 w 2"/>
                  <a:gd name="T5" fmla="*/ 0 h 2"/>
                  <a:gd name="T6" fmla="*/ 5472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84" name="Arc 2462"/>
              <p:cNvSpPr>
                <a:spLocks/>
              </p:cNvSpPr>
              <p:nvPr/>
            </p:nvSpPr>
            <p:spPr bwMode="auto">
              <a:xfrm>
                <a:off x="-2156" y="1226"/>
                <a:ext cx="6" cy="6"/>
              </a:xfrm>
              <a:custGeom>
                <a:avLst/>
                <a:gdLst>
                  <a:gd name="T0" fmla="*/ 0 w 21722"/>
                  <a:gd name="T1" fmla="*/ 0 h 21702"/>
                  <a:gd name="T2" fmla="*/ 0 w 21722"/>
                  <a:gd name="T3" fmla="*/ 0 h 21702"/>
                  <a:gd name="T4" fmla="*/ 0 w 21722"/>
                  <a:gd name="T5" fmla="*/ 0 h 21702"/>
                  <a:gd name="T6" fmla="*/ 0 60000 65536"/>
                  <a:gd name="T7" fmla="*/ 0 60000 65536"/>
                  <a:gd name="T8" fmla="*/ 0 60000 65536"/>
                  <a:gd name="T9" fmla="*/ 0 w 21722"/>
                  <a:gd name="T10" fmla="*/ 0 h 21702"/>
                  <a:gd name="T11" fmla="*/ 21722 w 21722"/>
                  <a:gd name="T12" fmla="*/ 21702 h 21702"/>
                </a:gdLst>
                <a:ahLst/>
                <a:cxnLst>
                  <a:cxn ang="T6">
                    <a:pos x="T0" y="T1"/>
                  </a:cxn>
                  <a:cxn ang="T7">
                    <a:pos x="T2" y="T3"/>
                  </a:cxn>
                  <a:cxn ang="T8">
                    <a:pos x="T4" y="T5"/>
                  </a:cxn>
                </a:cxnLst>
                <a:rect l="T9" t="T10" r="T11" b="T12"/>
                <a:pathLst>
                  <a:path w="21722" h="21702" fill="none" extrusionOk="0">
                    <a:moveTo>
                      <a:pt x="21721" y="0"/>
                    </a:moveTo>
                    <a:cubicBezTo>
                      <a:pt x="21721" y="34"/>
                      <a:pt x="21722" y="68"/>
                      <a:pt x="21722" y="102"/>
                    </a:cubicBezTo>
                    <a:cubicBezTo>
                      <a:pt x="21722" y="12031"/>
                      <a:pt x="12051" y="21702"/>
                      <a:pt x="122" y="21702"/>
                    </a:cubicBezTo>
                    <a:cubicBezTo>
                      <a:pt x="81" y="21702"/>
                      <a:pt x="40" y="21701"/>
                      <a:pt x="0" y="21701"/>
                    </a:cubicBezTo>
                  </a:path>
                  <a:path w="21722" h="21702" stroke="0" extrusionOk="0">
                    <a:moveTo>
                      <a:pt x="21721" y="0"/>
                    </a:moveTo>
                    <a:cubicBezTo>
                      <a:pt x="21721" y="34"/>
                      <a:pt x="21722" y="68"/>
                      <a:pt x="21722" y="102"/>
                    </a:cubicBezTo>
                    <a:cubicBezTo>
                      <a:pt x="21722" y="12031"/>
                      <a:pt x="12051" y="21702"/>
                      <a:pt x="122" y="21702"/>
                    </a:cubicBezTo>
                    <a:cubicBezTo>
                      <a:pt x="81" y="21702"/>
                      <a:pt x="40" y="21701"/>
                      <a:pt x="0" y="21701"/>
                    </a:cubicBezTo>
                    <a:lnTo>
                      <a:pt x="122" y="10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585" name="Group 2463"/>
              <p:cNvGrpSpPr>
                <a:grpSpLocks/>
              </p:cNvGrpSpPr>
              <p:nvPr/>
            </p:nvGrpSpPr>
            <p:grpSpPr bwMode="auto">
              <a:xfrm>
                <a:off x="-2148" y="1223"/>
                <a:ext cx="24" cy="12"/>
                <a:chOff x="2879" y="1104"/>
                <a:chExt cx="24" cy="12"/>
              </a:xfrm>
            </p:grpSpPr>
            <p:sp>
              <p:nvSpPr>
                <p:cNvPr id="7750" name="Freeform 2464"/>
                <p:cNvSpPr>
                  <a:spLocks/>
                </p:cNvSpPr>
                <p:nvPr/>
              </p:nvSpPr>
              <p:spPr bwMode="auto">
                <a:xfrm>
                  <a:off x="2891"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51" name="Arc 2465"/>
                <p:cNvSpPr>
                  <a:spLocks/>
                </p:cNvSpPr>
                <p:nvPr/>
              </p:nvSpPr>
              <p:spPr bwMode="auto">
                <a:xfrm>
                  <a:off x="2894"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52" name="Freeform 2466"/>
                <p:cNvSpPr>
                  <a:spLocks/>
                </p:cNvSpPr>
                <p:nvPr/>
              </p:nvSpPr>
              <p:spPr bwMode="auto">
                <a:xfrm>
                  <a:off x="2879"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53" name="Arc 2467"/>
                <p:cNvSpPr>
                  <a:spLocks/>
                </p:cNvSpPr>
                <p:nvPr/>
              </p:nvSpPr>
              <p:spPr bwMode="auto">
                <a:xfrm>
                  <a:off x="2888"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586" name="Group 2468"/>
              <p:cNvGrpSpPr>
                <a:grpSpLocks/>
              </p:cNvGrpSpPr>
              <p:nvPr/>
            </p:nvGrpSpPr>
            <p:grpSpPr bwMode="auto">
              <a:xfrm>
                <a:off x="-2130" y="1223"/>
                <a:ext cx="24" cy="12"/>
                <a:chOff x="2897" y="1104"/>
                <a:chExt cx="24" cy="12"/>
              </a:xfrm>
            </p:grpSpPr>
            <p:sp>
              <p:nvSpPr>
                <p:cNvPr id="7746" name="Freeform 2469"/>
                <p:cNvSpPr>
                  <a:spLocks/>
                </p:cNvSpPr>
                <p:nvPr/>
              </p:nvSpPr>
              <p:spPr bwMode="auto">
                <a:xfrm>
                  <a:off x="2909"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47" name="Arc 2470"/>
                <p:cNvSpPr>
                  <a:spLocks/>
                </p:cNvSpPr>
                <p:nvPr/>
              </p:nvSpPr>
              <p:spPr bwMode="auto">
                <a:xfrm>
                  <a:off x="2912"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48" name="Freeform 2471"/>
                <p:cNvSpPr>
                  <a:spLocks/>
                </p:cNvSpPr>
                <p:nvPr/>
              </p:nvSpPr>
              <p:spPr bwMode="auto">
                <a:xfrm>
                  <a:off x="2897"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49" name="Arc 2472"/>
                <p:cNvSpPr>
                  <a:spLocks/>
                </p:cNvSpPr>
                <p:nvPr/>
              </p:nvSpPr>
              <p:spPr bwMode="auto">
                <a:xfrm>
                  <a:off x="2906"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587" name="Group 2473"/>
              <p:cNvGrpSpPr>
                <a:grpSpLocks/>
              </p:cNvGrpSpPr>
              <p:nvPr/>
            </p:nvGrpSpPr>
            <p:grpSpPr bwMode="auto">
              <a:xfrm>
                <a:off x="-2100" y="1223"/>
                <a:ext cx="11" cy="12"/>
                <a:chOff x="2927" y="1104"/>
                <a:chExt cx="11" cy="12"/>
              </a:xfrm>
            </p:grpSpPr>
            <p:sp>
              <p:nvSpPr>
                <p:cNvPr id="7742" name="Freeform 2474"/>
                <p:cNvSpPr>
                  <a:spLocks/>
                </p:cNvSpPr>
                <p:nvPr/>
              </p:nvSpPr>
              <p:spPr bwMode="auto">
                <a:xfrm>
                  <a:off x="2932" y="1104"/>
                  <a:ext cx="6" cy="12"/>
                </a:xfrm>
                <a:custGeom>
                  <a:avLst/>
                  <a:gdLst>
                    <a:gd name="T0" fmla="*/ 0 w 1"/>
                    <a:gd name="T1" fmla="*/ 7776 h 2"/>
                    <a:gd name="T2" fmla="*/ 7776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43" name="Arc 2475"/>
                <p:cNvSpPr>
                  <a:spLocks/>
                </p:cNvSpPr>
                <p:nvPr/>
              </p:nvSpPr>
              <p:spPr bwMode="auto">
                <a:xfrm>
                  <a:off x="2933" y="1107"/>
                  <a:ext cx="3" cy="6"/>
                </a:xfrm>
                <a:custGeom>
                  <a:avLst/>
                  <a:gdLst>
                    <a:gd name="T0" fmla="*/ 0 w 21689"/>
                    <a:gd name="T1" fmla="*/ 0 h 21670"/>
                    <a:gd name="T2" fmla="*/ 0 w 21689"/>
                    <a:gd name="T3" fmla="*/ 0 h 21670"/>
                    <a:gd name="T4" fmla="*/ 0 w 21689"/>
                    <a:gd name="T5" fmla="*/ 0 h 21670"/>
                    <a:gd name="T6" fmla="*/ 0 60000 65536"/>
                    <a:gd name="T7" fmla="*/ 0 60000 65536"/>
                    <a:gd name="T8" fmla="*/ 0 60000 65536"/>
                    <a:gd name="T9" fmla="*/ 0 w 21689"/>
                    <a:gd name="T10" fmla="*/ 0 h 21670"/>
                    <a:gd name="T11" fmla="*/ 21689 w 21689"/>
                    <a:gd name="T12" fmla="*/ 21670 h 21670"/>
                  </a:gdLst>
                  <a:ahLst/>
                  <a:cxnLst>
                    <a:cxn ang="T6">
                      <a:pos x="T0" y="T1"/>
                    </a:cxn>
                    <a:cxn ang="T7">
                      <a:pos x="T2" y="T3"/>
                    </a:cxn>
                    <a:cxn ang="T8">
                      <a:pos x="T4" y="T5"/>
                    </a:cxn>
                  </a:cxnLst>
                  <a:rect l="T9" t="T10" r="T11" b="T12"/>
                  <a:pathLst>
                    <a:path w="21689" h="21670" fill="none" extrusionOk="0">
                      <a:moveTo>
                        <a:pt x="21688" y="0"/>
                      </a:moveTo>
                      <a:cubicBezTo>
                        <a:pt x="21688" y="23"/>
                        <a:pt x="21689" y="46"/>
                        <a:pt x="21689" y="70"/>
                      </a:cubicBezTo>
                      <a:cubicBezTo>
                        <a:pt x="21689" y="11999"/>
                        <a:pt x="12018" y="21670"/>
                        <a:pt x="89" y="21670"/>
                      </a:cubicBezTo>
                      <a:cubicBezTo>
                        <a:pt x="59" y="21670"/>
                        <a:pt x="29" y="21669"/>
                        <a:pt x="0" y="21669"/>
                      </a:cubicBezTo>
                    </a:path>
                    <a:path w="21689" h="21670" stroke="0" extrusionOk="0">
                      <a:moveTo>
                        <a:pt x="21688" y="0"/>
                      </a:moveTo>
                      <a:cubicBezTo>
                        <a:pt x="21688" y="23"/>
                        <a:pt x="21689" y="46"/>
                        <a:pt x="21689" y="70"/>
                      </a:cubicBezTo>
                      <a:cubicBezTo>
                        <a:pt x="21689" y="11999"/>
                        <a:pt x="12018" y="21670"/>
                        <a:pt x="89" y="21670"/>
                      </a:cubicBezTo>
                      <a:cubicBezTo>
                        <a:pt x="59" y="21670"/>
                        <a:pt x="29" y="21669"/>
                        <a:pt x="0" y="21669"/>
                      </a:cubicBezTo>
                      <a:lnTo>
                        <a:pt x="89" y="7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44" name="Freeform 2476"/>
                <p:cNvSpPr>
                  <a:spLocks/>
                </p:cNvSpPr>
                <p:nvPr/>
              </p:nvSpPr>
              <p:spPr bwMode="auto">
                <a:xfrm>
                  <a:off x="2927" y="1104"/>
                  <a:ext cx="5" cy="12"/>
                </a:xfrm>
                <a:custGeom>
                  <a:avLst/>
                  <a:gdLst>
                    <a:gd name="T0" fmla="*/ 0 w 1"/>
                    <a:gd name="T1" fmla="*/ 0 h 2"/>
                    <a:gd name="T2" fmla="*/ 0 w 1"/>
                    <a:gd name="T3" fmla="*/ 0 h 2"/>
                    <a:gd name="T4" fmla="*/ 3125 w 1"/>
                    <a:gd name="T5" fmla="*/ 15552 h 2"/>
                    <a:gd name="T6" fmla="*/ 3125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45" name="Arc 2477"/>
                <p:cNvSpPr>
                  <a:spLocks/>
                </p:cNvSpPr>
                <p:nvPr/>
              </p:nvSpPr>
              <p:spPr bwMode="auto">
                <a:xfrm>
                  <a:off x="2930" y="1107"/>
                  <a:ext cx="3" cy="6"/>
                </a:xfrm>
                <a:custGeom>
                  <a:avLst/>
                  <a:gdLst>
                    <a:gd name="T0" fmla="*/ 0 w 21600"/>
                    <a:gd name="T1" fmla="*/ 0 h 21669"/>
                    <a:gd name="T2" fmla="*/ 0 w 21600"/>
                    <a:gd name="T3" fmla="*/ 0 h 21669"/>
                    <a:gd name="T4" fmla="*/ 0 w 21600"/>
                    <a:gd name="T5" fmla="*/ 0 h 21669"/>
                    <a:gd name="T6" fmla="*/ 0 60000 65536"/>
                    <a:gd name="T7" fmla="*/ 0 60000 65536"/>
                    <a:gd name="T8" fmla="*/ 0 60000 65536"/>
                    <a:gd name="T9" fmla="*/ 0 w 21600"/>
                    <a:gd name="T10" fmla="*/ 0 h 21669"/>
                    <a:gd name="T11" fmla="*/ 21600 w 21600"/>
                    <a:gd name="T12" fmla="*/ 21669 h 21669"/>
                  </a:gdLst>
                  <a:ahLst/>
                  <a:cxnLst>
                    <a:cxn ang="T6">
                      <a:pos x="T0" y="T1"/>
                    </a:cxn>
                    <a:cxn ang="T7">
                      <a:pos x="T2" y="T3"/>
                    </a:cxn>
                    <a:cxn ang="T8">
                      <a:pos x="T4" y="T5"/>
                    </a:cxn>
                  </a:cxnLst>
                  <a:rect l="T9" t="T10" r="T11" b="T12"/>
                  <a:pathLst>
                    <a:path w="21600" h="21669" fill="none" extrusionOk="0">
                      <a:moveTo>
                        <a:pt x="21511" y="21668"/>
                      </a:moveTo>
                      <a:cubicBezTo>
                        <a:pt x="9616" y="21619"/>
                        <a:pt x="0" y="11963"/>
                        <a:pt x="0" y="69"/>
                      </a:cubicBezTo>
                      <a:cubicBezTo>
                        <a:pt x="-1" y="46"/>
                        <a:pt x="0" y="23"/>
                        <a:pt x="0" y="0"/>
                      </a:cubicBezTo>
                    </a:path>
                    <a:path w="21600" h="21669" stroke="0" extrusionOk="0">
                      <a:moveTo>
                        <a:pt x="21511" y="21668"/>
                      </a:moveTo>
                      <a:cubicBezTo>
                        <a:pt x="9616" y="21619"/>
                        <a:pt x="0" y="11963"/>
                        <a:pt x="0" y="69"/>
                      </a:cubicBezTo>
                      <a:cubicBezTo>
                        <a:pt x="-1" y="46"/>
                        <a:pt x="0" y="23"/>
                        <a:pt x="0" y="0"/>
                      </a:cubicBezTo>
                      <a:lnTo>
                        <a:pt x="21600" y="6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588" name="Freeform 2478"/>
              <p:cNvSpPr>
                <a:spLocks/>
              </p:cNvSpPr>
              <p:nvPr/>
            </p:nvSpPr>
            <p:spPr bwMode="auto">
              <a:xfrm>
                <a:off x="-2089" y="1223"/>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89" name="Arc 2479"/>
              <p:cNvSpPr>
                <a:spLocks/>
              </p:cNvSpPr>
              <p:nvPr/>
            </p:nvSpPr>
            <p:spPr bwMode="auto">
              <a:xfrm>
                <a:off x="-2080" y="1226"/>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90" name="Rectangle 2480"/>
              <p:cNvSpPr>
                <a:spLocks noChangeArrowheads="1"/>
              </p:cNvSpPr>
              <p:nvPr/>
            </p:nvSpPr>
            <p:spPr bwMode="auto">
              <a:xfrm>
                <a:off x="-2159" y="1246"/>
                <a:ext cx="11"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91" name="Rectangle 2481"/>
              <p:cNvSpPr>
                <a:spLocks noChangeArrowheads="1"/>
              </p:cNvSpPr>
              <p:nvPr/>
            </p:nvSpPr>
            <p:spPr bwMode="auto">
              <a:xfrm>
                <a:off x="-2130" y="1258"/>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92" name="Rectangle 2482"/>
              <p:cNvSpPr>
                <a:spLocks noChangeArrowheads="1"/>
              </p:cNvSpPr>
              <p:nvPr/>
            </p:nvSpPr>
            <p:spPr bwMode="auto">
              <a:xfrm>
                <a:off x="-2112" y="1258"/>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93" name="Rectangle 2483"/>
              <p:cNvSpPr>
                <a:spLocks noChangeArrowheads="1"/>
              </p:cNvSpPr>
              <p:nvPr/>
            </p:nvSpPr>
            <p:spPr bwMode="auto">
              <a:xfrm>
                <a:off x="-2089" y="1258"/>
                <a:ext cx="12"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94" name="Rectangle 2484"/>
              <p:cNvSpPr>
                <a:spLocks noChangeArrowheads="1"/>
              </p:cNvSpPr>
              <p:nvPr/>
            </p:nvSpPr>
            <p:spPr bwMode="auto">
              <a:xfrm>
                <a:off x="-2148" y="1258"/>
                <a:ext cx="12"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95" name="Line 2485"/>
              <p:cNvSpPr>
                <a:spLocks noChangeShapeType="1"/>
              </p:cNvSpPr>
              <p:nvPr/>
            </p:nvSpPr>
            <p:spPr bwMode="auto">
              <a:xfrm flipV="1">
                <a:off x="-2153"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596" name="Group 2486"/>
              <p:cNvGrpSpPr>
                <a:grpSpLocks/>
              </p:cNvGrpSpPr>
              <p:nvPr/>
            </p:nvGrpSpPr>
            <p:grpSpPr bwMode="auto">
              <a:xfrm>
                <a:off x="-2153" y="1270"/>
                <a:ext cx="23" cy="12"/>
                <a:chOff x="2874" y="1151"/>
                <a:chExt cx="23" cy="12"/>
              </a:xfrm>
            </p:grpSpPr>
            <p:sp>
              <p:nvSpPr>
                <p:cNvPr id="7738" name="Freeform 2487"/>
                <p:cNvSpPr>
                  <a:spLocks/>
                </p:cNvSpPr>
                <p:nvPr/>
              </p:nvSpPr>
              <p:spPr bwMode="auto">
                <a:xfrm>
                  <a:off x="2874" y="1151"/>
                  <a:ext cx="11" cy="6"/>
                </a:xfrm>
                <a:custGeom>
                  <a:avLst/>
                  <a:gdLst>
                    <a:gd name="T0" fmla="*/ 0 w 2"/>
                    <a:gd name="T1" fmla="*/ 0 h 1"/>
                    <a:gd name="T2" fmla="*/ 5472 w 2"/>
                    <a:gd name="T3" fmla="*/ 7776 h 1"/>
                    <a:gd name="T4" fmla="*/ 998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39" name="Arc 2488"/>
                <p:cNvSpPr>
                  <a:spLocks/>
                </p:cNvSpPr>
                <p:nvPr/>
              </p:nvSpPr>
              <p:spPr bwMode="auto">
                <a:xfrm>
                  <a:off x="2877"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561" y="21599"/>
                      </a:moveTo>
                      <a:cubicBezTo>
                        <a:pt x="9646" y="21578"/>
                        <a:pt x="0" y="11914"/>
                        <a:pt x="0" y="0"/>
                      </a:cubicBezTo>
                    </a:path>
                    <a:path w="21600" h="21600" stroke="0" extrusionOk="0">
                      <a:moveTo>
                        <a:pt x="21561" y="21599"/>
                      </a:moveTo>
                      <a:cubicBezTo>
                        <a:pt x="9646" y="21578"/>
                        <a:pt x="0" y="1191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40" name="Freeform 2489"/>
                <p:cNvSpPr>
                  <a:spLocks/>
                </p:cNvSpPr>
                <p:nvPr/>
              </p:nvSpPr>
              <p:spPr bwMode="auto">
                <a:xfrm>
                  <a:off x="2885"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41" name="Arc 2490"/>
                <p:cNvSpPr>
                  <a:spLocks/>
                </p:cNvSpPr>
                <p:nvPr/>
              </p:nvSpPr>
              <p:spPr bwMode="auto">
                <a:xfrm>
                  <a:off x="2886" y="1151"/>
                  <a:ext cx="9" cy="9"/>
                </a:xfrm>
                <a:custGeom>
                  <a:avLst/>
                  <a:gdLst>
                    <a:gd name="T0" fmla="*/ 0 w 21639"/>
                    <a:gd name="T1" fmla="*/ 0 h 21600"/>
                    <a:gd name="T2" fmla="*/ 0 w 21639"/>
                    <a:gd name="T3" fmla="*/ 0 h 21600"/>
                    <a:gd name="T4" fmla="*/ 0 w 21639"/>
                    <a:gd name="T5" fmla="*/ 0 h 21600"/>
                    <a:gd name="T6" fmla="*/ 0 60000 65536"/>
                    <a:gd name="T7" fmla="*/ 0 60000 65536"/>
                    <a:gd name="T8" fmla="*/ 0 60000 65536"/>
                    <a:gd name="T9" fmla="*/ 0 w 21639"/>
                    <a:gd name="T10" fmla="*/ 0 h 21600"/>
                    <a:gd name="T11" fmla="*/ 21639 w 21639"/>
                    <a:gd name="T12" fmla="*/ 21600 h 21600"/>
                  </a:gdLst>
                  <a:ahLst/>
                  <a:cxnLst>
                    <a:cxn ang="T6">
                      <a:pos x="T0" y="T1"/>
                    </a:cxn>
                    <a:cxn ang="T7">
                      <a:pos x="T2" y="T3"/>
                    </a:cxn>
                    <a:cxn ang="T8">
                      <a:pos x="T4" y="T5"/>
                    </a:cxn>
                  </a:cxnLst>
                  <a:rect l="T9" t="T10" r="T11" b="T12"/>
                  <a:pathLst>
                    <a:path w="21639" h="21600" fill="none" extrusionOk="0">
                      <a:moveTo>
                        <a:pt x="21639" y="0"/>
                      </a:moveTo>
                      <a:cubicBezTo>
                        <a:pt x="21639" y="11929"/>
                        <a:pt x="11968" y="21600"/>
                        <a:pt x="39" y="21600"/>
                      </a:cubicBezTo>
                      <a:cubicBezTo>
                        <a:pt x="26" y="21600"/>
                        <a:pt x="13" y="21599"/>
                        <a:pt x="0" y="21599"/>
                      </a:cubicBezTo>
                    </a:path>
                    <a:path w="21639" h="21600" stroke="0" extrusionOk="0">
                      <a:moveTo>
                        <a:pt x="21639" y="0"/>
                      </a:moveTo>
                      <a:cubicBezTo>
                        <a:pt x="21639" y="11929"/>
                        <a:pt x="11968" y="21600"/>
                        <a:pt x="39" y="21600"/>
                      </a:cubicBezTo>
                      <a:cubicBezTo>
                        <a:pt x="26" y="21600"/>
                        <a:pt x="13" y="21599"/>
                        <a:pt x="0" y="21599"/>
                      </a:cubicBezTo>
                      <a:lnTo>
                        <a:pt x="39"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597" name="Line 2491"/>
              <p:cNvSpPr>
                <a:spLocks noChangeShapeType="1"/>
              </p:cNvSpPr>
              <p:nvPr/>
            </p:nvSpPr>
            <p:spPr bwMode="auto">
              <a:xfrm flipV="1">
                <a:off x="-2136"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598" name="Line 2492"/>
              <p:cNvSpPr>
                <a:spLocks noChangeShapeType="1"/>
              </p:cNvSpPr>
              <p:nvPr/>
            </p:nvSpPr>
            <p:spPr bwMode="auto">
              <a:xfrm flipV="1">
                <a:off x="-2136"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599" name="Group 2493"/>
              <p:cNvGrpSpPr>
                <a:grpSpLocks/>
              </p:cNvGrpSpPr>
              <p:nvPr/>
            </p:nvGrpSpPr>
            <p:grpSpPr bwMode="auto">
              <a:xfrm>
                <a:off x="-2136" y="1270"/>
                <a:ext cx="24" cy="12"/>
                <a:chOff x="2891" y="1151"/>
                <a:chExt cx="24" cy="12"/>
              </a:xfrm>
            </p:grpSpPr>
            <p:sp>
              <p:nvSpPr>
                <p:cNvPr id="7734" name="Freeform 2494"/>
                <p:cNvSpPr>
                  <a:spLocks/>
                </p:cNvSpPr>
                <p:nvPr/>
              </p:nvSpPr>
              <p:spPr bwMode="auto">
                <a:xfrm>
                  <a:off x="2891"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35" name="Arc 2495"/>
                <p:cNvSpPr>
                  <a:spLocks/>
                </p:cNvSpPr>
                <p:nvPr/>
              </p:nvSpPr>
              <p:spPr bwMode="auto">
                <a:xfrm>
                  <a:off x="2894"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36" name="Freeform 2496"/>
                <p:cNvSpPr>
                  <a:spLocks/>
                </p:cNvSpPr>
                <p:nvPr/>
              </p:nvSpPr>
              <p:spPr bwMode="auto">
                <a:xfrm>
                  <a:off x="2903"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37" name="Arc 2497"/>
                <p:cNvSpPr>
                  <a:spLocks/>
                </p:cNvSpPr>
                <p:nvPr/>
              </p:nvSpPr>
              <p:spPr bwMode="auto">
                <a:xfrm>
                  <a:off x="2903"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00" name="Line 2498"/>
              <p:cNvSpPr>
                <a:spLocks noChangeShapeType="1"/>
              </p:cNvSpPr>
              <p:nvPr/>
            </p:nvSpPr>
            <p:spPr bwMode="auto">
              <a:xfrm flipV="1">
                <a:off x="-2124"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01" name="Line 2499"/>
              <p:cNvSpPr>
                <a:spLocks noChangeShapeType="1"/>
              </p:cNvSpPr>
              <p:nvPr/>
            </p:nvSpPr>
            <p:spPr bwMode="auto">
              <a:xfrm flipV="1">
                <a:off x="-2118"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02" name="Group 2500"/>
              <p:cNvGrpSpPr>
                <a:grpSpLocks/>
              </p:cNvGrpSpPr>
              <p:nvPr/>
            </p:nvGrpSpPr>
            <p:grpSpPr bwMode="auto">
              <a:xfrm>
                <a:off x="-2118" y="1270"/>
                <a:ext cx="23" cy="12"/>
                <a:chOff x="2909" y="1151"/>
                <a:chExt cx="23" cy="12"/>
              </a:xfrm>
            </p:grpSpPr>
            <p:sp>
              <p:nvSpPr>
                <p:cNvPr id="7730" name="Freeform 2501"/>
                <p:cNvSpPr>
                  <a:spLocks/>
                </p:cNvSpPr>
                <p:nvPr/>
              </p:nvSpPr>
              <p:spPr bwMode="auto">
                <a:xfrm>
                  <a:off x="2909"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31" name="Arc 2502"/>
                <p:cNvSpPr>
                  <a:spLocks/>
                </p:cNvSpPr>
                <p:nvPr/>
              </p:nvSpPr>
              <p:spPr bwMode="auto">
                <a:xfrm>
                  <a:off x="2912"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32" name="Freeform 2503"/>
                <p:cNvSpPr>
                  <a:spLocks/>
                </p:cNvSpPr>
                <p:nvPr/>
              </p:nvSpPr>
              <p:spPr bwMode="auto">
                <a:xfrm>
                  <a:off x="2921" y="1151"/>
                  <a:ext cx="11" cy="12"/>
                </a:xfrm>
                <a:custGeom>
                  <a:avLst/>
                  <a:gdLst>
                    <a:gd name="T0" fmla="*/ 0 w 2"/>
                    <a:gd name="T1" fmla="*/ 7776 h 2"/>
                    <a:gd name="T2" fmla="*/ 998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33" name="Arc 2504"/>
                <p:cNvSpPr>
                  <a:spLocks/>
                </p:cNvSpPr>
                <p:nvPr/>
              </p:nvSpPr>
              <p:spPr bwMode="auto">
                <a:xfrm>
                  <a:off x="2921"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03" name="Line 2505"/>
              <p:cNvSpPr>
                <a:spLocks noChangeShapeType="1"/>
              </p:cNvSpPr>
              <p:nvPr/>
            </p:nvSpPr>
            <p:spPr bwMode="auto">
              <a:xfrm flipV="1">
                <a:off x="-2100"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04" name="Line 2506"/>
              <p:cNvSpPr>
                <a:spLocks noChangeShapeType="1"/>
              </p:cNvSpPr>
              <p:nvPr/>
            </p:nvSpPr>
            <p:spPr bwMode="auto">
              <a:xfrm flipV="1">
                <a:off x="-2095"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05" name="Group 2507"/>
              <p:cNvGrpSpPr>
                <a:grpSpLocks/>
              </p:cNvGrpSpPr>
              <p:nvPr/>
            </p:nvGrpSpPr>
            <p:grpSpPr bwMode="auto">
              <a:xfrm>
                <a:off x="-2095" y="1270"/>
                <a:ext cx="18" cy="12"/>
                <a:chOff x="2932" y="1151"/>
                <a:chExt cx="18" cy="12"/>
              </a:xfrm>
            </p:grpSpPr>
            <p:sp>
              <p:nvSpPr>
                <p:cNvPr id="7726" name="Freeform 2508"/>
                <p:cNvSpPr>
                  <a:spLocks/>
                </p:cNvSpPr>
                <p:nvPr/>
              </p:nvSpPr>
              <p:spPr bwMode="auto">
                <a:xfrm>
                  <a:off x="2932" y="1151"/>
                  <a:ext cx="6" cy="6"/>
                </a:xfrm>
                <a:custGeom>
                  <a:avLst/>
                  <a:gdLst>
                    <a:gd name="T0" fmla="*/ 0 w 1"/>
                    <a:gd name="T1" fmla="*/ 0 h 1"/>
                    <a:gd name="T2" fmla="*/ 7776 w 1"/>
                    <a:gd name="T3" fmla="*/ 7776 h 1"/>
                    <a:gd name="T4" fmla="*/ 7776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1" y="1"/>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27" name="Arc 2509"/>
                <p:cNvSpPr>
                  <a:spLocks/>
                </p:cNvSpPr>
                <p:nvPr/>
              </p:nvSpPr>
              <p:spPr bwMode="auto">
                <a:xfrm>
                  <a:off x="2935" y="1151"/>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32" y="21599"/>
                      </a:moveTo>
                      <a:cubicBezTo>
                        <a:pt x="9569" y="21507"/>
                        <a:pt x="0" y="11864"/>
                        <a:pt x="0" y="0"/>
                      </a:cubicBezTo>
                    </a:path>
                    <a:path w="21600" h="21599" stroke="0" extrusionOk="0">
                      <a:moveTo>
                        <a:pt x="21432" y="21599"/>
                      </a:moveTo>
                      <a:cubicBezTo>
                        <a:pt x="9569" y="21507"/>
                        <a:pt x="0" y="1186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28" name="Freeform 2510"/>
                <p:cNvSpPr>
                  <a:spLocks/>
                </p:cNvSpPr>
                <p:nvPr/>
              </p:nvSpPr>
              <p:spPr bwMode="auto">
                <a:xfrm>
                  <a:off x="2938" y="1151"/>
                  <a:ext cx="12" cy="12"/>
                </a:xfrm>
                <a:custGeom>
                  <a:avLst/>
                  <a:gdLst>
                    <a:gd name="T0" fmla="*/ 0 w 2"/>
                    <a:gd name="T1" fmla="*/ 7776 h 2"/>
                    <a:gd name="T2" fmla="*/ 0 w 2"/>
                    <a:gd name="T3" fmla="*/ 7776 h 2"/>
                    <a:gd name="T4" fmla="*/ 15552 w 2"/>
                    <a:gd name="T5" fmla="*/ 0 h 2"/>
                    <a:gd name="T6" fmla="*/ 0 w 2"/>
                    <a:gd name="T7" fmla="*/ 0 h 2"/>
                    <a:gd name="T8" fmla="*/ 0 w 2"/>
                    <a:gd name="T9" fmla="*/ 777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29" name="Arc 2511"/>
                <p:cNvSpPr>
                  <a:spLocks/>
                </p:cNvSpPr>
                <p:nvPr/>
              </p:nvSpPr>
              <p:spPr bwMode="auto">
                <a:xfrm>
                  <a:off x="2941" y="1151"/>
                  <a:ext cx="6" cy="9"/>
                </a:xfrm>
                <a:custGeom>
                  <a:avLst/>
                  <a:gdLst>
                    <a:gd name="T0" fmla="*/ 0 w 21767"/>
                    <a:gd name="T1" fmla="*/ 0 h 21600"/>
                    <a:gd name="T2" fmla="*/ 0 w 21767"/>
                    <a:gd name="T3" fmla="*/ 0 h 21600"/>
                    <a:gd name="T4" fmla="*/ 0 w 21767"/>
                    <a:gd name="T5" fmla="*/ 0 h 21600"/>
                    <a:gd name="T6" fmla="*/ 0 60000 65536"/>
                    <a:gd name="T7" fmla="*/ 0 60000 65536"/>
                    <a:gd name="T8" fmla="*/ 0 60000 65536"/>
                    <a:gd name="T9" fmla="*/ 0 w 21767"/>
                    <a:gd name="T10" fmla="*/ 0 h 21600"/>
                    <a:gd name="T11" fmla="*/ 21767 w 21767"/>
                    <a:gd name="T12" fmla="*/ 21600 h 21600"/>
                  </a:gdLst>
                  <a:ahLst/>
                  <a:cxnLst>
                    <a:cxn ang="T6">
                      <a:pos x="T0" y="T1"/>
                    </a:cxn>
                    <a:cxn ang="T7">
                      <a:pos x="T2" y="T3"/>
                    </a:cxn>
                    <a:cxn ang="T8">
                      <a:pos x="T4" y="T5"/>
                    </a:cxn>
                  </a:cxnLst>
                  <a:rect l="T9" t="T10" r="T11" b="T12"/>
                  <a:pathLst>
                    <a:path w="21767" h="21600" fill="none" extrusionOk="0">
                      <a:moveTo>
                        <a:pt x="21767" y="0"/>
                      </a:moveTo>
                      <a:cubicBezTo>
                        <a:pt x="21767" y="11929"/>
                        <a:pt x="12096" y="21600"/>
                        <a:pt x="167" y="21600"/>
                      </a:cubicBezTo>
                      <a:cubicBezTo>
                        <a:pt x="111" y="21600"/>
                        <a:pt x="55" y="21599"/>
                        <a:pt x="-1" y="21599"/>
                      </a:cubicBezTo>
                    </a:path>
                    <a:path w="21767" h="21600" stroke="0" extrusionOk="0">
                      <a:moveTo>
                        <a:pt x="21767" y="0"/>
                      </a:moveTo>
                      <a:cubicBezTo>
                        <a:pt x="21767" y="11929"/>
                        <a:pt x="12096" y="21600"/>
                        <a:pt x="167" y="21600"/>
                      </a:cubicBezTo>
                      <a:cubicBezTo>
                        <a:pt x="111" y="21600"/>
                        <a:pt x="55" y="21599"/>
                        <a:pt x="-1" y="21599"/>
                      </a:cubicBezTo>
                      <a:lnTo>
                        <a:pt x="167"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06" name="Line 2512"/>
              <p:cNvSpPr>
                <a:spLocks noChangeShapeType="1"/>
              </p:cNvSpPr>
              <p:nvPr/>
            </p:nvSpPr>
            <p:spPr bwMode="auto">
              <a:xfrm flipV="1">
                <a:off x="-2083"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07" name="Rectangle 2513"/>
              <p:cNvSpPr>
                <a:spLocks noChangeArrowheads="1"/>
              </p:cNvSpPr>
              <p:nvPr/>
            </p:nvSpPr>
            <p:spPr bwMode="auto">
              <a:xfrm>
                <a:off x="-2077" y="1246"/>
                <a:ext cx="6"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08" name="Rectangle 2514"/>
              <p:cNvSpPr>
                <a:spLocks noChangeArrowheads="1"/>
              </p:cNvSpPr>
              <p:nvPr/>
            </p:nvSpPr>
            <p:spPr bwMode="auto">
              <a:xfrm>
                <a:off x="-2153" y="1246"/>
                <a:ext cx="76"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09" name="Freeform 2515"/>
              <p:cNvSpPr>
                <a:spLocks/>
              </p:cNvSpPr>
              <p:nvPr/>
            </p:nvSpPr>
            <p:spPr bwMode="auto">
              <a:xfrm>
                <a:off x="-2159" y="1246"/>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10" name="Arc 2516"/>
              <p:cNvSpPr>
                <a:spLocks/>
              </p:cNvSpPr>
              <p:nvPr/>
            </p:nvSpPr>
            <p:spPr bwMode="auto">
              <a:xfrm>
                <a:off x="-2156" y="1255"/>
                <a:ext cx="6" cy="6"/>
              </a:xfrm>
              <a:custGeom>
                <a:avLst/>
                <a:gdLst>
                  <a:gd name="T0" fmla="*/ 0 w 21719"/>
                  <a:gd name="T1" fmla="*/ 0 h 21600"/>
                  <a:gd name="T2" fmla="*/ 0 w 21719"/>
                  <a:gd name="T3" fmla="*/ 0 h 21600"/>
                  <a:gd name="T4" fmla="*/ 0 w 21719"/>
                  <a:gd name="T5" fmla="*/ 0 h 21600"/>
                  <a:gd name="T6" fmla="*/ 0 60000 65536"/>
                  <a:gd name="T7" fmla="*/ 0 60000 65536"/>
                  <a:gd name="T8" fmla="*/ 0 60000 65536"/>
                  <a:gd name="T9" fmla="*/ 0 w 21719"/>
                  <a:gd name="T10" fmla="*/ 0 h 21600"/>
                  <a:gd name="T11" fmla="*/ 21719 w 21719"/>
                  <a:gd name="T12" fmla="*/ 21600 h 21600"/>
                </a:gdLst>
                <a:ahLst/>
                <a:cxnLst>
                  <a:cxn ang="T6">
                    <a:pos x="T0" y="T1"/>
                  </a:cxn>
                  <a:cxn ang="T7">
                    <a:pos x="T2" y="T3"/>
                  </a:cxn>
                  <a:cxn ang="T8">
                    <a:pos x="T4" y="T5"/>
                  </a:cxn>
                </a:cxnLst>
                <a:rect l="T9" t="T10" r="T11" b="T12"/>
                <a:pathLst>
                  <a:path w="21719" h="21600" fill="none" extrusionOk="0">
                    <a:moveTo>
                      <a:pt x="0" y="0"/>
                    </a:moveTo>
                    <a:cubicBezTo>
                      <a:pt x="39" y="0"/>
                      <a:pt x="79" y="-1"/>
                      <a:pt x="119" y="0"/>
                    </a:cubicBezTo>
                    <a:cubicBezTo>
                      <a:pt x="12008" y="0"/>
                      <a:pt x="21662" y="9608"/>
                      <a:pt x="21718" y="21498"/>
                    </a:cubicBezTo>
                  </a:path>
                  <a:path w="21719" h="21600" stroke="0" extrusionOk="0">
                    <a:moveTo>
                      <a:pt x="0" y="0"/>
                    </a:moveTo>
                    <a:cubicBezTo>
                      <a:pt x="39" y="0"/>
                      <a:pt x="79" y="-1"/>
                      <a:pt x="119" y="0"/>
                    </a:cubicBezTo>
                    <a:cubicBezTo>
                      <a:pt x="12008" y="0"/>
                      <a:pt x="21662" y="9608"/>
                      <a:pt x="21718" y="21498"/>
                    </a:cubicBezTo>
                    <a:lnTo>
                      <a:pt x="11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11" name="Group 2517"/>
              <p:cNvGrpSpPr>
                <a:grpSpLocks/>
              </p:cNvGrpSpPr>
              <p:nvPr/>
            </p:nvGrpSpPr>
            <p:grpSpPr bwMode="auto">
              <a:xfrm>
                <a:off x="-2142" y="1246"/>
                <a:ext cx="15" cy="15"/>
                <a:chOff x="2885" y="1127"/>
                <a:chExt cx="15" cy="15"/>
              </a:xfrm>
            </p:grpSpPr>
            <p:sp>
              <p:nvSpPr>
                <p:cNvPr id="7722" name="Freeform 2518"/>
                <p:cNvSpPr>
                  <a:spLocks/>
                </p:cNvSpPr>
                <p:nvPr/>
              </p:nvSpPr>
              <p:spPr bwMode="auto">
                <a:xfrm>
                  <a:off x="2891"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23" name="Arc 2519"/>
                <p:cNvSpPr>
                  <a:spLocks/>
                </p:cNvSpPr>
                <p:nvPr/>
              </p:nvSpPr>
              <p:spPr bwMode="auto">
                <a:xfrm>
                  <a:off x="2894"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24" name="Freeform 2520"/>
                <p:cNvSpPr>
                  <a:spLocks/>
                </p:cNvSpPr>
                <p:nvPr/>
              </p:nvSpPr>
              <p:spPr bwMode="auto">
                <a:xfrm>
                  <a:off x="2885"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25" name="Arc 2521"/>
                <p:cNvSpPr>
                  <a:spLocks/>
                </p:cNvSpPr>
                <p:nvPr/>
              </p:nvSpPr>
              <p:spPr bwMode="auto">
                <a:xfrm>
                  <a:off x="2888"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612" name="Group 2522"/>
              <p:cNvGrpSpPr>
                <a:grpSpLocks/>
              </p:cNvGrpSpPr>
              <p:nvPr/>
            </p:nvGrpSpPr>
            <p:grpSpPr bwMode="auto">
              <a:xfrm>
                <a:off x="-2124" y="1246"/>
                <a:ext cx="15" cy="15"/>
                <a:chOff x="2903" y="1127"/>
                <a:chExt cx="15" cy="15"/>
              </a:xfrm>
            </p:grpSpPr>
            <p:sp>
              <p:nvSpPr>
                <p:cNvPr id="7718" name="Freeform 2523"/>
                <p:cNvSpPr>
                  <a:spLocks/>
                </p:cNvSpPr>
                <p:nvPr/>
              </p:nvSpPr>
              <p:spPr bwMode="auto">
                <a:xfrm>
                  <a:off x="2909"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19" name="Arc 2524"/>
                <p:cNvSpPr>
                  <a:spLocks/>
                </p:cNvSpPr>
                <p:nvPr/>
              </p:nvSpPr>
              <p:spPr bwMode="auto">
                <a:xfrm>
                  <a:off x="2912"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20" name="Freeform 2525"/>
                <p:cNvSpPr>
                  <a:spLocks/>
                </p:cNvSpPr>
                <p:nvPr/>
              </p:nvSpPr>
              <p:spPr bwMode="auto">
                <a:xfrm>
                  <a:off x="2903"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21" name="Arc 2526"/>
                <p:cNvSpPr>
                  <a:spLocks/>
                </p:cNvSpPr>
                <p:nvPr/>
              </p:nvSpPr>
              <p:spPr bwMode="auto">
                <a:xfrm>
                  <a:off x="2906"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613" name="Group 2527"/>
              <p:cNvGrpSpPr>
                <a:grpSpLocks/>
              </p:cNvGrpSpPr>
              <p:nvPr/>
            </p:nvGrpSpPr>
            <p:grpSpPr bwMode="auto">
              <a:xfrm>
                <a:off x="-2100" y="1252"/>
                <a:ext cx="9" cy="9"/>
                <a:chOff x="2927" y="1133"/>
                <a:chExt cx="9" cy="9"/>
              </a:xfrm>
            </p:grpSpPr>
            <p:sp>
              <p:nvSpPr>
                <p:cNvPr id="7714" name="Freeform 2528"/>
                <p:cNvSpPr>
                  <a:spLocks/>
                </p:cNvSpPr>
                <p:nvPr/>
              </p:nvSpPr>
              <p:spPr bwMode="auto">
                <a:xfrm>
                  <a:off x="2932"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15" name="Arc 2529"/>
                <p:cNvSpPr>
                  <a:spLocks/>
                </p:cNvSpPr>
                <p:nvPr/>
              </p:nvSpPr>
              <p:spPr bwMode="auto">
                <a:xfrm>
                  <a:off x="2933" y="1136"/>
                  <a:ext cx="3" cy="6"/>
                </a:xfrm>
                <a:custGeom>
                  <a:avLst/>
                  <a:gdLst>
                    <a:gd name="T0" fmla="*/ 0 w 21688"/>
                    <a:gd name="T1" fmla="*/ 0 h 21600"/>
                    <a:gd name="T2" fmla="*/ 0 w 21688"/>
                    <a:gd name="T3" fmla="*/ 0 h 21600"/>
                    <a:gd name="T4" fmla="*/ 0 w 21688"/>
                    <a:gd name="T5" fmla="*/ 0 h 21600"/>
                    <a:gd name="T6" fmla="*/ 0 60000 65536"/>
                    <a:gd name="T7" fmla="*/ 0 60000 65536"/>
                    <a:gd name="T8" fmla="*/ 0 60000 65536"/>
                    <a:gd name="T9" fmla="*/ 0 w 21688"/>
                    <a:gd name="T10" fmla="*/ 0 h 21600"/>
                    <a:gd name="T11" fmla="*/ 21688 w 21688"/>
                    <a:gd name="T12" fmla="*/ 21600 h 21600"/>
                  </a:gdLst>
                  <a:ahLst/>
                  <a:cxnLst>
                    <a:cxn ang="T6">
                      <a:pos x="T0" y="T1"/>
                    </a:cxn>
                    <a:cxn ang="T7">
                      <a:pos x="T2" y="T3"/>
                    </a:cxn>
                    <a:cxn ang="T8">
                      <a:pos x="T4" y="T5"/>
                    </a:cxn>
                  </a:cxnLst>
                  <a:rect l="T9" t="T10" r="T11" b="T12"/>
                  <a:pathLst>
                    <a:path w="21688" h="21600" fill="none" extrusionOk="0">
                      <a:moveTo>
                        <a:pt x="0" y="0"/>
                      </a:moveTo>
                      <a:cubicBezTo>
                        <a:pt x="29" y="0"/>
                        <a:pt x="58" y="-1"/>
                        <a:pt x="88" y="0"/>
                      </a:cubicBezTo>
                      <a:cubicBezTo>
                        <a:pt x="11990" y="0"/>
                        <a:pt x="21649" y="9628"/>
                        <a:pt x="21687" y="21530"/>
                      </a:cubicBezTo>
                    </a:path>
                    <a:path w="21688" h="21600" stroke="0" extrusionOk="0">
                      <a:moveTo>
                        <a:pt x="0" y="0"/>
                      </a:moveTo>
                      <a:cubicBezTo>
                        <a:pt x="29" y="0"/>
                        <a:pt x="58" y="-1"/>
                        <a:pt x="88" y="0"/>
                      </a:cubicBezTo>
                      <a:cubicBezTo>
                        <a:pt x="11990" y="0"/>
                        <a:pt x="21649" y="9628"/>
                        <a:pt x="21687" y="21530"/>
                      </a:cubicBezTo>
                      <a:lnTo>
                        <a:pt x="88"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16" name="Freeform 2530"/>
                <p:cNvSpPr>
                  <a:spLocks/>
                </p:cNvSpPr>
                <p:nvPr/>
              </p:nvSpPr>
              <p:spPr bwMode="auto">
                <a:xfrm>
                  <a:off x="2927" y="1133"/>
                  <a:ext cx="5" cy="6"/>
                </a:xfrm>
                <a:custGeom>
                  <a:avLst/>
                  <a:gdLst>
                    <a:gd name="T0" fmla="*/ 0 w 1"/>
                    <a:gd name="T1" fmla="*/ 0 h 1"/>
                    <a:gd name="T2" fmla="*/ 0 w 1"/>
                    <a:gd name="T3" fmla="*/ 7776 h 1"/>
                    <a:gd name="T4" fmla="*/ 3125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17" name="Arc 2531"/>
                <p:cNvSpPr>
                  <a:spLocks/>
                </p:cNvSpPr>
                <p:nvPr/>
              </p:nvSpPr>
              <p:spPr bwMode="auto">
                <a:xfrm>
                  <a:off x="2930"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31"/>
                      </a:moveTo>
                      <a:cubicBezTo>
                        <a:pt x="38" y="9662"/>
                        <a:pt x="9644" y="48"/>
                        <a:pt x="21512" y="0"/>
                      </a:cubicBezTo>
                    </a:path>
                    <a:path w="21600" h="21600" stroke="0" extrusionOk="0">
                      <a:moveTo>
                        <a:pt x="0" y="21531"/>
                      </a:moveTo>
                      <a:cubicBezTo>
                        <a:pt x="38" y="9662"/>
                        <a:pt x="9644" y="48"/>
                        <a:pt x="21512"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14" name="Arc 2532"/>
              <p:cNvSpPr>
                <a:spLocks/>
              </p:cNvSpPr>
              <p:nvPr/>
            </p:nvSpPr>
            <p:spPr bwMode="auto">
              <a:xfrm>
                <a:off x="-2080" y="1255"/>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7"/>
                    </a:moveTo>
                    <a:cubicBezTo>
                      <a:pt x="45" y="9620"/>
                      <a:pt x="9703" y="0"/>
                      <a:pt x="21599" y="0"/>
                    </a:cubicBezTo>
                  </a:path>
                  <a:path w="21600" h="21600" stroke="0" extrusionOk="0">
                    <a:moveTo>
                      <a:pt x="0" y="21517"/>
                    </a:moveTo>
                    <a:cubicBezTo>
                      <a:pt x="45" y="9620"/>
                      <a:pt x="9703"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15" name="Rectangle 2533"/>
              <p:cNvSpPr>
                <a:spLocks noChangeArrowheads="1"/>
              </p:cNvSpPr>
              <p:nvPr/>
            </p:nvSpPr>
            <p:spPr bwMode="auto">
              <a:xfrm>
                <a:off x="-2071" y="1235"/>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16" name="Rectangle 2534"/>
              <p:cNvSpPr>
                <a:spLocks noChangeArrowheads="1"/>
              </p:cNvSpPr>
              <p:nvPr/>
            </p:nvSpPr>
            <p:spPr bwMode="auto">
              <a:xfrm>
                <a:off x="-2047" y="1217"/>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17" name="Rectangle 2535"/>
              <p:cNvSpPr>
                <a:spLocks noChangeArrowheads="1"/>
              </p:cNvSpPr>
              <p:nvPr/>
            </p:nvSpPr>
            <p:spPr bwMode="auto">
              <a:xfrm>
                <a:off x="-2024" y="1217"/>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18" name="Rectangle 2536"/>
              <p:cNvSpPr>
                <a:spLocks noChangeArrowheads="1"/>
              </p:cNvSpPr>
              <p:nvPr/>
            </p:nvSpPr>
            <p:spPr bwMode="auto">
              <a:xfrm>
                <a:off x="-2006" y="1217"/>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19" name="Rectangle 2537"/>
              <p:cNvSpPr>
                <a:spLocks noChangeArrowheads="1"/>
              </p:cNvSpPr>
              <p:nvPr/>
            </p:nvSpPr>
            <p:spPr bwMode="auto">
              <a:xfrm>
                <a:off x="-2065" y="1217"/>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20" name="Line 2538"/>
              <p:cNvSpPr>
                <a:spLocks noChangeShapeType="1"/>
              </p:cNvSpPr>
              <p:nvPr/>
            </p:nvSpPr>
            <p:spPr bwMode="auto">
              <a:xfrm>
                <a:off x="-2065"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21" name="Group 2539"/>
              <p:cNvGrpSpPr>
                <a:grpSpLocks/>
              </p:cNvGrpSpPr>
              <p:nvPr/>
            </p:nvGrpSpPr>
            <p:grpSpPr bwMode="auto">
              <a:xfrm>
                <a:off x="-2071" y="1205"/>
                <a:ext cx="24" cy="12"/>
                <a:chOff x="2956" y="1086"/>
                <a:chExt cx="24" cy="12"/>
              </a:xfrm>
            </p:grpSpPr>
            <p:sp>
              <p:nvSpPr>
                <p:cNvPr id="7710" name="Freeform 2540"/>
                <p:cNvSpPr>
                  <a:spLocks/>
                </p:cNvSpPr>
                <p:nvPr/>
              </p:nvSpPr>
              <p:spPr bwMode="auto">
                <a:xfrm>
                  <a:off x="2956"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11" name="Arc 2541"/>
                <p:cNvSpPr>
                  <a:spLocks/>
                </p:cNvSpPr>
                <p:nvPr/>
              </p:nvSpPr>
              <p:spPr bwMode="auto">
                <a:xfrm>
                  <a:off x="2959"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12" name="Freeform 2542"/>
                <p:cNvSpPr>
                  <a:spLocks/>
                </p:cNvSpPr>
                <p:nvPr/>
              </p:nvSpPr>
              <p:spPr bwMode="auto">
                <a:xfrm>
                  <a:off x="2968"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13" name="Arc 2543"/>
                <p:cNvSpPr>
                  <a:spLocks/>
                </p:cNvSpPr>
                <p:nvPr/>
              </p:nvSpPr>
              <p:spPr bwMode="auto">
                <a:xfrm>
                  <a:off x="2968"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22" name="Line 2544"/>
              <p:cNvSpPr>
                <a:spLocks noChangeShapeType="1"/>
              </p:cNvSpPr>
              <p:nvPr/>
            </p:nvSpPr>
            <p:spPr bwMode="auto">
              <a:xfrm>
                <a:off x="-2053"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23" name="Line 2545"/>
              <p:cNvSpPr>
                <a:spLocks noChangeShapeType="1"/>
              </p:cNvSpPr>
              <p:nvPr/>
            </p:nvSpPr>
            <p:spPr bwMode="auto">
              <a:xfrm>
                <a:off x="-2047"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24" name="Group 2546"/>
              <p:cNvGrpSpPr>
                <a:grpSpLocks/>
              </p:cNvGrpSpPr>
              <p:nvPr/>
            </p:nvGrpSpPr>
            <p:grpSpPr bwMode="auto">
              <a:xfrm>
                <a:off x="-2053" y="1205"/>
                <a:ext cx="23" cy="12"/>
                <a:chOff x="2974" y="1086"/>
                <a:chExt cx="23" cy="12"/>
              </a:xfrm>
            </p:grpSpPr>
            <p:sp>
              <p:nvSpPr>
                <p:cNvPr id="7706" name="Freeform 2547"/>
                <p:cNvSpPr>
                  <a:spLocks/>
                </p:cNvSpPr>
                <p:nvPr/>
              </p:nvSpPr>
              <p:spPr bwMode="auto">
                <a:xfrm>
                  <a:off x="2974" y="1086"/>
                  <a:ext cx="11" cy="12"/>
                </a:xfrm>
                <a:custGeom>
                  <a:avLst/>
                  <a:gdLst>
                    <a:gd name="T0" fmla="*/ 5472 w 2"/>
                    <a:gd name="T1" fmla="*/ 0 h 2"/>
                    <a:gd name="T2" fmla="*/ 0 w 2"/>
                    <a:gd name="T3" fmla="*/ 7776 h 2"/>
                    <a:gd name="T4" fmla="*/ 9982 w 2"/>
                    <a:gd name="T5" fmla="*/ 15552 h 2"/>
                    <a:gd name="T6" fmla="*/ 547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07" name="Arc 2548"/>
                <p:cNvSpPr>
                  <a:spLocks/>
                </p:cNvSpPr>
                <p:nvPr/>
              </p:nvSpPr>
              <p:spPr bwMode="auto">
                <a:xfrm>
                  <a:off x="2977"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5"/>
                        <a:pt x="9646" y="21"/>
                        <a:pt x="21561" y="0"/>
                      </a:cubicBezTo>
                    </a:path>
                    <a:path w="21600" h="21600" stroke="0" extrusionOk="0">
                      <a:moveTo>
                        <a:pt x="0" y="21600"/>
                      </a:moveTo>
                      <a:cubicBezTo>
                        <a:pt x="0" y="9685"/>
                        <a:pt x="9646" y="21"/>
                        <a:pt x="21561"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08" name="Freeform 2549"/>
                <p:cNvSpPr>
                  <a:spLocks/>
                </p:cNvSpPr>
                <p:nvPr/>
              </p:nvSpPr>
              <p:spPr bwMode="auto">
                <a:xfrm>
                  <a:off x="2985"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09" name="Arc 2550"/>
                <p:cNvSpPr>
                  <a:spLocks/>
                </p:cNvSpPr>
                <p:nvPr/>
              </p:nvSpPr>
              <p:spPr bwMode="auto">
                <a:xfrm>
                  <a:off x="2986" y="1089"/>
                  <a:ext cx="9" cy="9"/>
                </a:xfrm>
                <a:custGeom>
                  <a:avLst/>
                  <a:gdLst>
                    <a:gd name="T0" fmla="*/ 0 w 21639"/>
                    <a:gd name="T1" fmla="*/ 0 h 21600"/>
                    <a:gd name="T2" fmla="*/ 0 w 21639"/>
                    <a:gd name="T3" fmla="*/ 0 h 21600"/>
                    <a:gd name="T4" fmla="*/ 0 w 21639"/>
                    <a:gd name="T5" fmla="*/ 0 h 21600"/>
                    <a:gd name="T6" fmla="*/ 0 60000 65536"/>
                    <a:gd name="T7" fmla="*/ 0 60000 65536"/>
                    <a:gd name="T8" fmla="*/ 0 60000 65536"/>
                    <a:gd name="T9" fmla="*/ 0 w 21639"/>
                    <a:gd name="T10" fmla="*/ 0 h 21600"/>
                    <a:gd name="T11" fmla="*/ 21639 w 21639"/>
                    <a:gd name="T12" fmla="*/ 21600 h 21600"/>
                  </a:gdLst>
                  <a:ahLst/>
                  <a:cxnLst>
                    <a:cxn ang="T6">
                      <a:pos x="T0" y="T1"/>
                    </a:cxn>
                    <a:cxn ang="T7">
                      <a:pos x="T2" y="T3"/>
                    </a:cxn>
                    <a:cxn ang="T8">
                      <a:pos x="T4" y="T5"/>
                    </a:cxn>
                  </a:cxnLst>
                  <a:rect l="T9" t="T10" r="T11" b="T12"/>
                  <a:pathLst>
                    <a:path w="21639" h="21600" fill="none" extrusionOk="0">
                      <a:moveTo>
                        <a:pt x="0" y="0"/>
                      </a:moveTo>
                      <a:cubicBezTo>
                        <a:pt x="13" y="0"/>
                        <a:pt x="26" y="-1"/>
                        <a:pt x="39" y="0"/>
                      </a:cubicBezTo>
                      <a:cubicBezTo>
                        <a:pt x="11968" y="0"/>
                        <a:pt x="21639" y="9670"/>
                        <a:pt x="21639" y="21600"/>
                      </a:cubicBezTo>
                    </a:path>
                    <a:path w="21639" h="21600" stroke="0" extrusionOk="0">
                      <a:moveTo>
                        <a:pt x="0" y="0"/>
                      </a:moveTo>
                      <a:cubicBezTo>
                        <a:pt x="13" y="0"/>
                        <a:pt x="26" y="-1"/>
                        <a:pt x="39" y="0"/>
                      </a:cubicBezTo>
                      <a:cubicBezTo>
                        <a:pt x="11968" y="0"/>
                        <a:pt x="21639" y="9670"/>
                        <a:pt x="21639" y="21600"/>
                      </a:cubicBezTo>
                      <a:lnTo>
                        <a:pt x="3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25" name="Line 2551"/>
              <p:cNvSpPr>
                <a:spLocks noChangeShapeType="1"/>
              </p:cNvSpPr>
              <p:nvPr/>
            </p:nvSpPr>
            <p:spPr bwMode="auto">
              <a:xfrm>
                <a:off x="-2036"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26" name="Line 2552"/>
              <p:cNvSpPr>
                <a:spLocks noChangeShapeType="1"/>
              </p:cNvSpPr>
              <p:nvPr/>
            </p:nvSpPr>
            <p:spPr bwMode="auto">
              <a:xfrm>
                <a:off x="-2030"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27" name="Group 2553"/>
              <p:cNvGrpSpPr>
                <a:grpSpLocks/>
              </p:cNvGrpSpPr>
              <p:nvPr/>
            </p:nvGrpSpPr>
            <p:grpSpPr bwMode="auto">
              <a:xfrm>
                <a:off x="-2030" y="1205"/>
                <a:ext cx="24" cy="12"/>
                <a:chOff x="2997" y="1086"/>
                <a:chExt cx="24" cy="12"/>
              </a:xfrm>
            </p:grpSpPr>
            <p:sp>
              <p:nvSpPr>
                <p:cNvPr id="7702" name="Freeform 2554"/>
                <p:cNvSpPr>
                  <a:spLocks/>
                </p:cNvSpPr>
                <p:nvPr/>
              </p:nvSpPr>
              <p:spPr bwMode="auto">
                <a:xfrm>
                  <a:off x="2997"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03" name="Arc 2555"/>
                <p:cNvSpPr>
                  <a:spLocks/>
                </p:cNvSpPr>
                <p:nvPr/>
              </p:nvSpPr>
              <p:spPr bwMode="auto">
                <a:xfrm>
                  <a:off x="3000"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04" name="Freeform 2556"/>
                <p:cNvSpPr>
                  <a:spLocks/>
                </p:cNvSpPr>
                <p:nvPr/>
              </p:nvSpPr>
              <p:spPr bwMode="auto">
                <a:xfrm>
                  <a:off x="3009"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05" name="Arc 2557"/>
                <p:cNvSpPr>
                  <a:spLocks/>
                </p:cNvSpPr>
                <p:nvPr/>
              </p:nvSpPr>
              <p:spPr bwMode="auto">
                <a:xfrm>
                  <a:off x="3009"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28" name="Line 2558"/>
              <p:cNvSpPr>
                <a:spLocks noChangeShapeType="1"/>
              </p:cNvSpPr>
              <p:nvPr/>
            </p:nvSpPr>
            <p:spPr bwMode="auto">
              <a:xfrm>
                <a:off x="-2018"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29" name="Line 2559"/>
              <p:cNvSpPr>
                <a:spLocks noChangeShapeType="1"/>
              </p:cNvSpPr>
              <p:nvPr/>
            </p:nvSpPr>
            <p:spPr bwMode="auto">
              <a:xfrm>
                <a:off x="-2012"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30" name="Group 2560"/>
              <p:cNvGrpSpPr>
                <a:grpSpLocks/>
              </p:cNvGrpSpPr>
              <p:nvPr/>
            </p:nvGrpSpPr>
            <p:grpSpPr bwMode="auto">
              <a:xfrm>
                <a:off x="-2012" y="1205"/>
                <a:ext cx="23" cy="12"/>
                <a:chOff x="3015" y="1086"/>
                <a:chExt cx="23" cy="12"/>
              </a:xfrm>
            </p:grpSpPr>
            <p:sp>
              <p:nvSpPr>
                <p:cNvPr id="7698" name="Freeform 2561"/>
                <p:cNvSpPr>
                  <a:spLocks/>
                </p:cNvSpPr>
                <p:nvPr/>
              </p:nvSpPr>
              <p:spPr bwMode="auto">
                <a:xfrm>
                  <a:off x="3015"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99" name="Arc 2562"/>
                <p:cNvSpPr>
                  <a:spLocks/>
                </p:cNvSpPr>
                <p:nvPr/>
              </p:nvSpPr>
              <p:spPr bwMode="auto">
                <a:xfrm>
                  <a:off x="3018"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00" name="Freeform 2563"/>
                <p:cNvSpPr>
                  <a:spLocks/>
                </p:cNvSpPr>
                <p:nvPr/>
              </p:nvSpPr>
              <p:spPr bwMode="auto">
                <a:xfrm>
                  <a:off x="3027" y="1086"/>
                  <a:ext cx="11" cy="12"/>
                </a:xfrm>
                <a:custGeom>
                  <a:avLst/>
                  <a:gdLst>
                    <a:gd name="T0" fmla="*/ 9982 w 2"/>
                    <a:gd name="T1" fmla="*/ 15552 h 2"/>
                    <a:gd name="T2" fmla="*/ 0 w 2"/>
                    <a:gd name="T3" fmla="*/ 0 h 2"/>
                    <a:gd name="T4" fmla="*/ 0 w 2"/>
                    <a:gd name="T5" fmla="*/ 15552 h 2"/>
                    <a:gd name="T6" fmla="*/ 998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701" name="Arc 2564"/>
                <p:cNvSpPr>
                  <a:spLocks/>
                </p:cNvSpPr>
                <p:nvPr/>
              </p:nvSpPr>
              <p:spPr bwMode="auto">
                <a:xfrm>
                  <a:off x="3027"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31" name="Line 2565"/>
              <p:cNvSpPr>
                <a:spLocks noChangeShapeType="1"/>
              </p:cNvSpPr>
              <p:nvPr/>
            </p:nvSpPr>
            <p:spPr bwMode="auto">
              <a:xfrm>
                <a:off x="-2000" y="1217"/>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32" name="Rectangle 2566"/>
              <p:cNvSpPr>
                <a:spLocks noChangeArrowheads="1"/>
              </p:cNvSpPr>
              <p:nvPr/>
            </p:nvSpPr>
            <p:spPr bwMode="auto">
              <a:xfrm>
                <a:off x="-1989" y="1235"/>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33" name="Line 2567"/>
              <p:cNvSpPr>
                <a:spLocks noChangeShapeType="1"/>
              </p:cNvSpPr>
              <p:nvPr/>
            </p:nvSpPr>
            <p:spPr bwMode="auto">
              <a:xfrm>
                <a:off x="-1994" y="1235"/>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34" name="Rectangle 2568"/>
              <p:cNvSpPr>
                <a:spLocks noChangeArrowheads="1"/>
              </p:cNvSpPr>
              <p:nvPr/>
            </p:nvSpPr>
            <p:spPr bwMode="auto">
              <a:xfrm>
                <a:off x="-2071" y="1229"/>
                <a:ext cx="8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35" name="Freeform 2569"/>
              <p:cNvSpPr>
                <a:spLocks/>
              </p:cNvSpPr>
              <p:nvPr/>
            </p:nvSpPr>
            <p:spPr bwMode="auto">
              <a:xfrm>
                <a:off x="-2071" y="1223"/>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36" name="Arc 2570"/>
              <p:cNvSpPr>
                <a:spLocks/>
              </p:cNvSpPr>
              <p:nvPr/>
            </p:nvSpPr>
            <p:spPr bwMode="auto">
              <a:xfrm>
                <a:off x="-2068" y="1226"/>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37" name="Group 2571"/>
              <p:cNvGrpSpPr>
                <a:grpSpLocks/>
              </p:cNvGrpSpPr>
              <p:nvPr/>
            </p:nvGrpSpPr>
            <p:grpSpPr bwMode="auto">
              <a:xfrm>
                <a:off x="-2065" y="1223"/>
                <a:ext cx="23" cy="12"/>
                <a:chOff x="2962" y="1104"/>
                <a:chExt cx="23" cy="12"/>
              </a:xfrm>
            </p:grpSpPr>
            <p:sp>
              <p:nvSpPr>
                <p:cNvPr id="7694" name="Freeform 2572"/>
                <p:cNvSpPr>
                  <a:spLocks/>
                </p:cNvSpPr>
                <p:nvPr/>
              </p:nvSpPr>
              <p:spPr bwMode="auto">
                <a:xfrm>
                  <a:off x="2974" y="1104"/>
                  <a:ext cx="11" cy="12"/>
                </a:xfrm>
                <a:custGeom>
                  <a:avLst/>
                  <a:gdLst>
                    <a:gd name="T0" fmla="*/ 0 w 2"/>
                    <a:gd name="T1" fmla="*/ 7776 h 2"/>
                    <a:gd name="T2" fmla="*/ 0 w 2"/>
                    <a:gd name="T3" fmla="*/ 7776 h 2"/>
                    <a:gd name="T4" fmla="*/ 9982 w 2"/>
                    <a:gd name="T5" fmla="*/ 0 h 2"/>
                    <a:gd name="T6" fmla="*/ 5472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95" name="Arc 2573"/>
                <p:cNvSpPr>
                  <a:spLocks/>
                </p:cNvSpPr>
                <p:nvPr/>
              </p:nvSpPr>
              <p:spPr bwMode="auto">
                <a:xfrm>
                  <a:off x="2977" y="1107"/>
                  <a:ext cx="6" cy="6"/>
                </a:xfrm>
                <a:custGeom>
                  <a:avLst/>
                  <a:gdLst>
                    <a:gd name="T0" fmla="*/ 0 w 21722"/>
                    <a:gd name="T1" fmla="*/ 0 h 21702"/>
                    <a:gd name="T2" fmla="*/ 0 w 21722"/>
                    <a:gd name="T3" fmla="*/ 0 h 21702"/>
                    <a:gd name="T4" fmla="*/ 0 w 21722"/>
                    <a:gd name="T5" fmla="*/ 0 h 21702"/>
                    <a:gd name="T6" fmla="*/ 0 60000 65536"/>
                    <a:gd name="T7" fmla="*/ 0 60000 65536"/>
                    <a:gd name="T8" fmla="*/ 0 60000 65536"/>
                    <a:gd name="T9" fmla="*/ 0 w 21722"/>
                    <a:gd name="T10" fmla="*/ 0 h 21702"/>
                    <a:gd name="T11" fmla="*/ 21722 w 21722"/>
                    <a:gd name="T12" fmla="*/ 21702 h 21702"/>
                  </a:gdLst>
                  <a:ahLst/>
                  <a:cxnLst>
                    <a:cxn ang="T6">
                      <a:pos x="T0" y="T1"/>
                    </a:cxn>
                    <a:cxn ang="T7">
                      <a:pos x="T2" y="T3"/>
                    </a:cxn>
                    <a:cxn ang="T8">
                      <a:pos x="T4" y="T5"/>
                    </a:cxn>
                  </a:cxnLst>
                  <a:rect l="T9" t="T10" r="T11" b="T12"/>
                  <a:pathLst>
                    <a:path w="21722" h="21702" fill="none" extrusionOk="0">
                      <a:moveTo>
                        <a:pt x="21721" y="0"/>
                      </a:moveTo>
                      <a:cubicBezTo>
                        <a:pt x="21721" y="34"/>
                        <a:pt x="21722" y="68"/>
                        <a:pt x="21722" y="102"/>
                      </a:cubicBezTo>
                      <a:cubicBezTo>
                        <a:pt x="21722" y="12031"/>
                        <a:pt x="12051" y="21702"/>
                        <a:pt x="122" y="21702"/>
                      </a:cubicBezTo>
                      <a:cubicBezTo>
                        <a:pt x="81" y="21702"/>
                        <a:pt x="40" y="21701"/>
                        <a:pt x="0" y="21701"/>
                      </a:cubicBezTo>
                    </a:path>
                    <a:path w="21722" h="21702" stroke="0" extrusionOk="0">
                      <a:moveTo>
                        <a:pt x="21721" y="0"/>
                      </a:moveTo>
                      <a:cubicBezTo>
                        <a:pt x="21721" y="34"/>
                        <a:pt x="21722" y="68"/>
                        <a:pt x="21722" y="102"/>
                      </a:cubicBezTo>
                      <a:cubicBezTo>
                        <a:pt x="21722" y="12031"/>
                        <a:pt x="12051" y="21702"/>
                        <a:pt x="122" y="21702"/>
                      </a:cubicBezTo>
                      <a:cubicBezTo>
                        <a:pt x="81" y="21702"/>
                        <a:pt x="40" y="21701"/>
                        <a:pt x="0" y="21701"/>
                      </a:cubicBezTo>
                      <a:lnTo>
                        <a:pt x="122" y="10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96" name="Freeform 2574"/>
                <p:cNvSpPr>
                  <a:spLocks/>
                </p:cNvSpPr>
                <p:nvPr/>
              </p:nvSpPr>
              <p:spPr bwMode="auto">
                <a:xfrm>
                  <a:off x="2962"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97" name="Arc 2575"/>
                <p:cNvSpPr>
                  <a:spLocks/>
                </p:cNvSpPr>
                <p:nvPr/>
              </p:nvSpPr>
              <p:spPr bwMode="auto">
                <a:xfrm>
                  <a:off x="2971" y="1107"/>
                  <a:ext cx="6" cy="6"/>
                </a:xfrm>
                <a:custGeom>
                  <a:avLst/>
                  <a:gdLst>
                    <a:gd name="T0" fmla="*/ 0 w 21600"/>
                    <a:gd name="T1" fmla="*/ 0 h 21701"/>
                    <a:gd name="T2" fmla="*/ 0 w 21600"/>
                    <a:gd name="T3" fmla="*/ 0 h 21701"/>
                    <a:gd name="T4" fmla="*/ 0 w 21600"/>
                    <a:gd name="T5" fmla="*/ 0 h 21701"/>
                    <a:gd name="T6" fmla="*/ 0 60000 65536"/>
                    <a:gd name="T7" fmla="*/ 0 60000 65536"/>
                    <a:gd name="T8" fmla="*/ 0 60000 65536"/>
                    <a:gd name="T9" fmla="*/ 0 w 21600"/>
                    <a:gd name="T10" fmla="*/ 0 h 21701"/>
                    <a:gd name="T11" fmla="*/ 21600 w 21600"/>
                    <a:gd name="T12" fmla="*/ 21701 h 21701"/>
                  </a:gdLst>
                  <a:ahLst/>
                  <a:cxnLst>
                    <a:cxn ang="T6">
                      <a:pos x="T0" y="T1"/>
                    </a:cxn>
                    <a:cxn ang="T7">
                      <a:pos x="T2" y="T3"/>
                    </a:cxn>
                    <a:cxn ang="T8">
                      <a:pos x="T4" y="T5"/>
                    </a:cxn>
                  </a:cxnLst>
                  <a:rect l="T9" t="T10" r="T11" b="T12"/>
                  <a:pathLst>
                    <a:path w="21600" h="21701" fill="none" extrusionOk="0">
                      <a:moveTo>
                        <a:pt x="21478" y="21700"/>
                      </a:moveTo>
                      <a:cubicBezTo>
                        <a:pt x="9596" y="21633"/>
                        <a:pt x="0" y="11982"/>
                        <a:pt x="0" y="101"/>
                      </a:cubicBezTo>
                      <a:cubicBezTo>
                        <a:pt x="-1" y="67"/>
                        <a:pt x="0" y="33"/>
                        <a:pt x="0" y="0"/>
                      </a:cubicBezTo>
                    </a:path>
                    <a:path w="21600" h="21701" stroke="0" extrusionOk="0">
                      <a:moveTo>
                        <a:pt x="21478" y="21700"/>
                      </a:moveTo>
                      <a:cubicBezTo>
                        <a:pt x="9596" y="21633"/>
                        <a:pt x="0" y="11982"/>
                        <a:pt x="0" y="101"/>
                      </a:cubicBezTo>
                      <a:cubicBezTo>
                        <a:pt x="-1" y="67"/>
                        <a:pt x="0" y="33"/>
                        <a:pt x="0" y="0"/>
                      </a:cubicBezTo>
                      <a:lnTo>
                        <a:pt x="21600" y="10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638" name="Group 2576"/>
              <p:cNvGrpSpPr>
                <a:grpSpLocks/>
              </p:cNvGrpSpPr>
              <p:nvPr/>
            </p:nvGrpSpPr>
            <p:grpSpPr bwMode="auto">
              <a:xfrm>
                <a:off x="-2047" y="1223"/>
                <a:ext cx="23" cy="12"/>
                <a:chOff x="2980" y="1104"/>
                <a:chExt cx="23" cy="12"/>
              </a:xfrm>
            </p:grpSpPr>
            <p:sp>
              <p:nvSpPr>
                <p:cNvPr id="7690" name="Freeform 2577"/>
                <p:cNvSpPr>
                  <a:spLocks/>
                </p:cNvSpPr>
                <p:nvPr/>
              </p:nvSpPr>
              <p:spPr bwMode="auto">
                <a:xfrm>
                  <a:off x="2991"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91" name="Arc 2578"/>
                <p:cNvSpPr>
                  <a:spLocks/>
                </p:cNvSpPr>
                <p:nvPr/>
              </p:nvSpPr>
              <p:spPr bwMode="auto">
                <a:xfrm>
                  <a:off x="2994"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92" name="Freeform 2579"/>
                <p:cNvSpPr>
                  <a:spLocks/>
                </p:cNvSpPr>
                <p:nvPr/>
              </p:nvSpPr>
              <p:spPr bwMode="auto">
                <a:xfrm>
                  <a:off x="2980" y="1104"/>
                  <a:ext cx="11" cy="6"/>
                </a:xfrm>
                <a:custGeom>
                  <a:avLst/>
                  <a:gdLst>
                    <a:gd name="T0" fmla="*/ 5472 w 2"/>
                    <a:gd name="T1" fmla="*/ 0 h 1"/>
                    <a:gd name="T2" fmla="*/ 5472 w 2"/>
                    <a:gd name="T3" fmla="*/ 0 h 1"/>
                    <a:gd name="T4" fmla="*/ 9982 w 2"/>
                    <a:gd name="T5" fmla="*/ 7776 h 1"/>
                    <a:gd name="T6" fmla="*/ 9982 w 2"/>
                    <a:gd name="T7" fmla="*/ 0 h 1"/>
                    <a:gd name="T8" fmla="*/ 547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93" name="Arc 2580"/>
                <p:cNvSpPr>
                  <a:spLocks/>
                </p:cNvSpPr>
                <p:nvPr/>
              </p:nvSpPr>
              <p:spPr bwMode="auto">
                <a:xfrm>
                  <a:off x="2988"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639" name="Group 2581"/>
              <p:cNvGrpSpPr>
                <a:grpSpLocks/>
              </p:cNvGrpSpPr>
              <p:nvPr/>
            </p:nvGrpSpPr>
            <p:grpSpPr bwMode="auto">
              <a:xfrm>
                <a:off x="-2024" y="1223"/>
                <a:ext cx="24" cy="12"/>
                <a:chOff x="3003" y="1104"/>
                <a:chExt cx="24" cy="12"/>
              </a:xfrm>
            </p:grpSpPr>
            <p:sp>
              <p:nvSpPr>
                <p:cNvPr id="7686" name="Freeform 2582"/>
                <p:cNvSpPr>
                  <a:spLocks/>
                </p:cNvSpPr>
                <p:nvPr/>
              </p:nvSpPr>
              <p:spPr bwMode="auto">
                <a:xfrm>
                  <a:off x="3015"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87" name="Arc 2583"/>
                <p:cNvSpPr>
                  <a:spLocks/>
                </p:cNvSpPr>
                <p:nvPr/>
              </p:nvSpPr>
              <p:spPr bwMode="auto">
                <a:xfrm>
                  <a:off x="3018"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88" name="Freeform 2584"/>
                <p:cNvSpPr>
                  <a:spLocks/>
                </p:cNvSpPr>
                <p:nvPr/>
              </p:nvSpPr>
              <p:spPr bwMode="auto">
                <a:xfrm>
                  <a:off x="3003"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89" name="Arc 2585"/>
                <p:cNvSpPr>
                  <a:spLocks/>
                </p:cNvSpPr>
                <p:nvPr/>
              </p:nvSpPr>
              <p:spPr bwMode="auto">
                <a:xfrm>
                  <a:off x="3012"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40" name="Arc 2586"/>
              <p:cNvSpPr>
                <a:spLocks/>
              </p:cNvSpPr>
              <p:nvPr/>
            </p:nvSpPr>
            <p:spPr bwMode="auto">
              <a:xfrm>
                <a:off x="-1997" y="1226"/>
                <a:ext cx="3" cy="6"/>
              </a:xfrm>
              <a:custGeom>
                <a:avLst/>
                <a:gdLst>
                  <a:gd name="T0" fmla="*/ 0 w 21600"/>
                  <a:gd name="T1" fmla="*/ 0 h 21669"/>
                  <a:gd name="T2" fmla="*/ 0 w 21600"/>
                  <a:gd name="T3" fmla="*/ 0 h 21669"/>
                  <a:gd name="T4" fmla="*/ 0 w 21600"/>
                  <a:gd name="T5" fmla="*/ 0 h 21669"/>
                  <a:gd name="T6" fmla="*/ 0 60000 65536"/>
                  <a:gd name="T7" fmla="*/ 0 60000 65536"/>
                  <a:gd name="T8" fmla="*/ 0 60000 65536"/>
                  <a:gd name="T9" fmla="*/ 0 w 21600"/>
                  <a:gd name="T10" fmla="*/ 0 h 21669"/>
                  <a:gd name="T11" fmla="*/ 21600 w 21600"/>
                  <a:gd name="T12" fmla="*/ 21669 h 21669"/>
                </a:gdLst>
                <a:ahLst/>
                <a:cxnLst>
                  <a:cxn ang="T6">
                    <a:pos x="T0" y="T1"/>
                  </a:cxn>
                  <a:cxn ang="T7">
                    <a:pos x="T2" y="T3"/>
                  </a:cxn>
                  <a:cxn ang="T8">
                    <a:pos x="T4" y="T5"/>
                  </a:cxn>
                </a:cxnLst>
                <a:rect l="T9" t="T10" r="T11" b="T12"/>
                <a:pathLst>
                  <a:path w="21600" h="21669" fill="none" extrusionOk="0">
                    <a:moveTo>
                      <a:pt x="21600" y="21669"/>
                    </a:moveTo>
                    <a:cubicBezTo>
                      <a:pt x="9670" y="21669"/>
                      <a:pt x="0" y="11998"/>
                      <a:pt x="0" y="69"/>
                    </a:cubicBezTo>
                    <a:cubicBezTo>
                      <a:pt x="-1" y="46"/>
                      <a:pt x="0" y="23"/>
                      <a:pt x="0" y="0"/>
                    </a:cubicBezTo>
                  </a:path>
                  <a:path w="21600" h="21669" stroke="0" extrusionOk="0">
                    <a:moveTo>
                      <a:pt x="21600" y="21669"/>
                    </a:moveTo>
                    <a:cubicBezTo>
                      <a:pt x="9670" y="21669"/>
                      <a:pt x="0" y="11998"/>
                      <a:pt x="0" y="69"/>
                    </a:cubicBezTo>
                    <a:cubicBezTo>
                      <a:pt x="-1" y="46"/>
                      <a:pt x="0" y="23"/>
                      <a:pt x="0" y="0"/>
                    </a:cubicBezTo>
                    <a:lnTo>
                      <a:pt x="21600" y="6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41" name="Rectangle 2587"/>
              <p:cNvSpPr>
                <a:spLocks noChangeArrowheads="1"/>
              </p:cNvSpPr>
              <p:nvPr/>
            </p:nvSpPr>
            <p:spPr bwMode="auto">
              <a:xfrm>
                <a:off x="-2071" y="1246"/>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42" name="Rectangle 2588"/>
              <p:cNvSpPr>
                <a:spLocks noChangeArrowheads="1"/>
              </p:cNvSpPr>
              <p:nvPr/>
            </p:nvSpPr>
            <p:spPr bwMode="auto">
              <a:xfrm>
                <a:off x="-2047" y="1258"/>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43" name="Rectangle 2589"/>
              <p:cNvSpPr>
                <a:spLocks noChangeArrowheads="1"/>
              </p:cNvSpPr>
              <p:nvPr/>
            </p:nvSpPr>
            <p:spPr bwMode="auto">
              <a:xfrm>
                <a:off x="-2024" y="1258"/>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44" name="Rectangle 2590"/>
              <p:cNvSpPr>
                <a:spLocks noChangeArrowheads="1"/>
              </p:cNvSpPr>
              <p:nvPr/>
            </p:nvSpPr>
            <p:spPr bwMode="auto">
              <a:xfrm>
                <a:off x="-2006" y="1258"/>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45" name="Rectangle 2591"/>
              <p:cNvSpPr>
                <a:spLocks noChangeArrowheads="1"/>
              </p:cNvSpPr>
              <p:nvPr/>
            </p:nvSpPr>
            <p:spPr bwMode="auto">
              <a:xfrm>
                <a:off x="-2065" y="1258"/>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46" name="Line 2592"/>
              <p:cNvSpPr>
                <a:spLocks noChangeShapeType="1"/>
              </p:cNvSpPr>
              <p:nvPr/>
            </p:nvSpPr>
            <p:spPr bwMode="auto">
              <a:xfrm flipV="1">
                <a:off x="-2065"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47" name="Group 2593"/>
              <p:cNvGrpSpPr>
                <a:grpSpLocks/>
              </p:cNvGrpSpPr>
              <p:nvPr/>
            </p:nvGrpSpPr>
            <p:grpSpPr bwMode="auto">
              <a:xfrm>
                <a:off x="-2071" y="1270"/>
                <a:ext cx="24" cy="12"/>
                <a:chOff x="2956" y="1151"/>
                <a:chExt cx="24" cy="12"/>
              </a:xfrm>
            </p:grpSpPr>
            <p:sp>
              <p:nvSpPr>
                <p:cNvPr id="7682" name="Freeform 2594"/>
                <p:cNvSpPr>
                  <a:spLocks/>
                </p:cNvSpPr>
                <p:nvPr/>
              </p:nvSpPr>
              <p:spPr bwMode="auto">
                <a:xfrm>
                  <a:off x="2956"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83" name="Arc 2595"/>
                <p:cNvSpPr>
                  <a:spLocks/>
                </p:cNvSpPr>
                <p:nvPr/>
              </p:nvSpPr>
              <p:spPr bwMode="auto">
                <a:xfrm>
                  <a:off x="2959"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84" name="Freeform 2596"/>
                <p:cNvSpPr>
                  <a:spLocks/>
                </p:cNvSpPr>
                <p:nvPr/>
              </p:nvSpPr>
              <p:spPr bwMode="auto">
                <a:xfrm>
                  <a:off x="2968"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85" name="Arc 2597"/>
                <p:cNvSpPr>
                  <a:spLocks/>
                </p:cNvSpPr>
                <p:nvPr/>
              </p:nvSpPr>
              <p:spPr bwMode="auto">
                <a:xfrm>
                  <a:off x="2968"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48" name="Line 2598"/>
              <p:cNvSpPr>
                <a:spLocks noChangeShapeType="1"/>
              </p:cNvSpPr>
              <p:nvPr/>
            </p:nvSpPr>
            <p:spPr bwMode="auto">
              <a:xfrm flipV="1">
                <a:off x="-2053"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49" name="Line 2599"/>
              <p:cNvSpPr>
                <a:spLocks noChangeShapeType="1"/>
              </p:cNvSpPr>
              <p:nvPr/>
            </p:nvSpPr>
            <p:spPr bwMode="auto">
              <a:xfrm flipV="1">
                <a:off x="-2047"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50" name="Group 2600"/>
              <p:cNvGrpSpPr>
                <a:grpSpLocks/>
              </p:cNvGrpSpPr>
              <p:nvPr/>
            </p:nvGrpSpPr>
            <p:grpSpPr bwMode="auto">
              <a:xfrm>
                <a:off x="-2053" y="1270"/>
                <a:ext cx="23" cy="12"/>
                <a:chOff x="2974" y="1151"/>
                <a:chExt cx="23" cy="12"/>
              </a:xfrm>
            </p:grpSpPr>
            <p:sp>
              <p:nvSpPr>
                <p:cNvPr id="7678" name="Freeform 2601"/>
                <p:cNvSpPr>
                  <a:spLocks/>
                </p:cNvSpPr>
                <p:nvPr/>
              </p:nvSpPr>
              <p:spPr bwMode="auto">
                <a:xfrm>
                  <a:off x="2974" y="1151"/>
                  <a:ext cx="11" cy="6"/>
                </a:xfrm>
                <a:custGeom>
                  <a:avLst/>
                  <a:gdLst>
                    <a:gd name="T0" fmla="*/ 0 w 2"/>
                    <a:gd name="T1" fmla="*/ 0 h 1"/>
                    <a:gd name="T2" fmla="*/ 5472 w 2"/>
                    <a:gd name="T3" fmla="*/ 7776 h 1"/>
                    <a:gd name="T4" fmla="*/ 998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79" name="Arc 2602"/>
                <p:cNvSpPr>
                  <a:spLocks/>
                </p:cNvSpPr>
                <p:nvPr/>
              </p:nvSpPr>
              <p:spPr bwMode="auto">
                <a:xfrm>
                  <a:off x="2977"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561" y="21599"/>
                      </a:moveTo>
                      <a:cubicBezTo>
                        <a:pt x="9646" y="21578"/>
                        <a:pt x="0" y="11914"/>
                        <a:pt x="0" y="0"/>
                      </a:cubicBezTo>
                    </a:path>
                    <a:path w="21600" h="21600" stroke="0" extrusionOk="0">
                      <a:moveTo>
                        <a:pt x="21561" y="21599"/>
                      </a:moveTo>
                      <a:cubicBezTo>
                        <a:pt x="9646" y="21578"/>
                        <a:pt x="0" y="1191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80" name="Freeform 2603"/>
                <p:cNvSpPr>
                  <a:spLocks/>
                </p:cNvSpPr>
                <p:nvPr/>
              </p:nvSpPr>
              <p:spPr bwMode="auto">
                <a:xfrm>
                  <a:off x="2985"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81" name="Arc 2604"/>
                <p:cNvSpPr>
                  <a:spLocks/>
                </p:cNvSpPr>
                <p:nvPr/>
              </p:nvSpPr>
              <p:spPr bwMode="auto">
                <a:xfrm>
                  <a:off x="2986" y="1151"/>
                  <a:ext cx="9" cy="9"/>
                </a:xfrm>
                <a:custGeom>
                  <a:avLst/>
                  <a:gdLst>
                    <a:gd name="T0" fmla="*/ 0 w 21639"/>
                    <a:gd name="T1" fmla="*/ 0 h 21600"/>
                    <a:gd name="T2" fmla="*/ 0 w 21639"/>
                    <a:gd name="T3" fmla="*/ 0 h 21600"/>
                    <a:gd name="T4" fmla="*/ 0 w 21639"/>
                    <a:gd name="T5" fmla="*/ 0 h 21600"/>
                    <a:gd name="T6" fmla="*/ 0 60000 65536"/>
                    <a:gd name="T7" fmla="*/ 0 60000 65536"/>
                    <a:gd name="T8" fmla="*/ 0 60000 65536"/>
                    <a:gd name="T9" fmla="*/ 0 w 21639"/>
                    <a:gd name="T10" fmla="*/ 0 h 21600"/>
                    <a:gd name="T11" fmla="*/ 21639 w 21639"/>
                    <a:gd name="T12" fmla="*/ 21600 h 21600"/>
                  </a:gdLst>
                  <a:ahLst/>
                  <a:cxnLst>
                    <a:cxn ang="T6">
                      <a:pos x="T0" y="T1"/>
                    </a:cxn>
                    <a:cxn ang="T7">
                      <a:pos x="T2" y="T3"/>
                    </a:cxn>
                    <a:cxn ang="T8">
                      <a:pos x="T4" y="T5"/>
                    </a:cxn>
                  </a:cxnLst>
                  <a:rect l="T9" t="T10" r="T11" b="T12"/>
                  <a:pathLst>
                    <a:path w="21639" h="21600" fill="none" extrusionOk="0">
                      <a:moveTo>
                        <a:pt x="21639" y="0"/>
                      </a:moveTo>
                      <a:cubicBezTo>
                        <a:pt x="21639" y="11929"/>
                        <a:pt x="11968" y="21600"/>
                        <a:pt x="39" y="21600"/>
                      </a:cubicBezTo>
                      <a:cubicBezTo>
                        <a:pt x="26" y="21600"/>
                        <a:pt x="13" y="21599"/>
                        <a:pt x="0" y="21599"/>
                      </a:cubicBezTo>
                    </a:path>
                    <a:path w="21639" h="21600" stroke="0" extrusionOk="0">
                      <a:moveTo>
                        <a:pt x="21639" y="0"/>
                      </a:moveTo>
                      <a:cubicBezTo>
                        <a:pt x="21639" y="11929"/>
                        <a:pt x="11968" y="21600"/>
                        <a:pt x="39" y="21600"/>
                      </a:cubicBezTo>
                      <a:cubicBezTo>
                        <a:pt x="26" y="21600"/>
                        <a:pt x="13" y="21599"/>
                        <a:pt x="0" y="21599"/>
                      </a:cubicBezTo>
                      <a:lnTo>
                        <a:pt x="39"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51" name="Line 2605"/>
              <p:cNvSpPr>
                <a:spLocks noChangeShapeType="1"/>
              </p:cNvSpPr>
              <p:nvPr/>
            </p:nvSpPr>
            <p:spPr bwMode="auto">
              <a:xfrm flipV="1">
                <a:off x="-2036"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52" name="Line 2606"/>
              <p:cNvSpPr>
                <a:spLocks noChangeShapeType="1"/>
              </p:cNvSpPr>
              <p:nvPr/>
            </p:nvSpPr>
            <p:spPr bwMode="auto">
              <a:xfrm flipV="1">
                <a:off x="-2030"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53" name="Group 2607"/>
              <p:cNvGrpSpPr>
                <a:grpSpLocks/>
              </p:cNvGrpSpPr>
              <p:nvPr/>
            </p:nvGrpSpPr>
            <p:grpSpPr bwMode="auto">
              <a:xfrm>
                <a:off x="-2030" y="1270"/>
                <a:ext cx="24" cy="12"/>
                <a:chOff x="2997" y="1151"/>
                <a:chExt cx="24" cy="12"/>
              </a:xfrm>
            </p:grpSpPr>
            <p:sp>
              <p:nvSpPr>
                <p:cNvPr id="7674" name="Freeform 2608"/>
                <p:cNvSpPr>
                  <a:spLocks/>
                </p:cNvSpPr>
                <p:nvPr/>
              </p:nvSpPr>
              <p:spPr bwMode="auto">
                <a:xfrm>
                  <a:off x="2997"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75" name="Arc 2609"/>
                <p:cNvSpPr>
                  <a:spLocks/>
                </p:cNvSpPr>
                <p:nvPr/>
              </p:nvSpPr>
              <p:spPr bwMode="auto">
                <a:xfrm>
                  <a:off x="3000"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76" name="Freeform 2610"/>
                <p:cNvSpPr>
                  <a:spLocks/>
                </p:cNvSpPr>
                <p:nvPr/>
              </p:nvSpPr>
              <p:spPr bwMode="auto">
                <a:xfrm>
                  <a:off x="3009"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77" name="Arc 2611"/>
                <p:cNvSpPr>
                  <a:spLocks/>
                </p:cNvSpPr>
                <p:nvPr/>
              </p:nvSpPr>
              <p:spPr bwMode="auto">
                <a:xfrm>
                  <a:off x="3009"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54" name="Line 2612"/>
              <p:cNvSpPr>
                <a:spLocks noChangeShapeType="1"/>
              </p:cNvSpPr>
              <p:nvPr/>
            </p:nvSpPr>
            <p:spPr bwMode="auto">
              <a:xfrm flipV="1">
                <a:off x="-2018"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55" name="Line 2613"/>
              <p:cNvSpPr>
                <a:spLocks noChangeShapeType="1"/>
              </p:cNvSpPr>
              <p:nvPr/>
            </p:nvSpPr>
            <p:spPr bwMode="auto">
              <a:xfrm flipV="1">
                <a:off x="-2012"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56" name="Group 2614"/>
              <p:cNvGrpSpPr>
                <a:grpSpLocks/>
              </p:cNvGrpSpPr>
              <p:nvPr/>
            </p:nvGrpSpPr>
            <p:grpSpPr bwMode="auto">
              <a:xfrm>
                <a:off x="-2012" y="1270"/>
                <a:ext cx="23" cy="12"/>
                <a:chOff x="3015" y="1151"/>
                <a:chExt cx="23" cy="12"/>
              </a:xfrm>
            </p:grpSpPr>
            <p:sp>
              <p:nvSpPr>
                <p:cNvPr id="7670" name="Freeform 2615"/>
                <p:cNvSpPr>
                  <a:spLocks/>
                </p:cNvSpPr>
                <p:nvPr/>
              </p:nvSpPr>
              <p:spPr bwMode="auto">
                <a:xfrm>
                  <a:off x="3015"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71" name="Arc 2616"/>
                <p:cNvSpPr>
                  <a:spLocks/>
                </p:cNvSpPr>
                <p:nvPr/>
              </p:nvSpPr>
              <p:spPr bwMode="auto">
                <a:xfrm>
                  <a:off x="3018"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72" name="Freeform 2617"/>
                <p:cNvSpPr>
                  <a:spLocks/>
                </p:cNvSpPr>
                <p:nvPr/>
              </p:nvSpPr>
              <p:spPr bwMode="auto">
                <a:xfrm>
                  <a:off x="3027" y="1151"/>
                  <a:ext cx="11" cy="12"/>
                </a:xfrm>
                <a:custGeom>
                  <a:avLst/>
                  <a:gdLst>
                    <a:gd name="T0" fmla="*/ 0 w 2"/>
                    <a:gd name="T1" fmla="*/ 7776 h 2"/>
                    <a:gd name="T2" fmla="*/ 998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73" name="Arc 2618"/>
                <p:cNvSpPr>
                  <a:spLocks/>
                </p:cNvSpPr>
                <p:nvPr/>
              </p:nvSpPr>
              <p:spPr bwMode="auto">
                <a:xfrm>
                  <a:off x="3027"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57" name="Line 2619"/>
              <p:cNvSpPr>
                <a:spLocks noChangeShapeType="1"/>
              </p:cNvSpPr>
              <p:nvPr/>
            </p:nvSpPr>
            <p:spPr bwMode="auto">
              <a:xfrm flipV="1">
                <a:off x="-2000" y="1252"/>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58" name="Rectangle 2620"/>
              <p:cNvSpPr>
                <a:spLocks noChangeArrowheads="1"/>
              </p:cNvSpPr>
              <p:nvPr/>
            </p:nvSpPr>
            <p:spPr bwMode="auto">
              <a:xfrm>
                <a:off x="-1989" y="1246"/>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59" name="Line 2621"/>
              <p:cNvSpPr>
                <a:spLocks noChangeShapeType="1"/>
              </p:cNvSpPr>
              <p:nvPr/>
            </p:nvSpPr>
            <p:spPr bwMode="auto">
              <a:xfrm>
                <a:off x="-1994" y="1252"/>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60" name="Rectangle 2622"/>
              <p:cNvSpPr>
                <a:spLocks noChangeArrowheads="1"/>
              </p:cNvSpPr>
              <p:nvPr/>
            </p:nvSpPr>
            <p:spPr bwMode="auto">
              <a:xfrm>
                <a:off x="-2071" y="1246"/>
                <a:ext cx="8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61" name="Arc 2623"/>
              <p:cNvSpPr>
                <a:spLocks/>
              </p:cNvSpPr>
              <p:nvPr/>
            </p:nvSpPr>
            <p:spPr bwMode="auto">
              <a:xfrm>
                <a:off x="-2065" y="1255"/>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96" y="0"/>
                      <a:pt x="21554" y="9620"/>
                      <a:pt x="21599" y="21517"/>
                    </a:cubicBezTo>
                  </a:path>
                  <a:path w="21600" h="21600" stroke="0" extrusionOk="0">
                    <a:moveTo>
                      <a:pt x="-1" y="0"/>
                    </a:moveTo>
                    <a:cubicBezTo>
                      <a:pt x="11896" y="0"/>
                      <a:pt x="21554" y="9620"/>
                      <a:pt x="21599" y="21517"/>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62" name="Group 2624"/>
              <p:cNvGrpSpPr>
                <a:grpSpLocks/>
              </p:cNvGrpSpPr>
              <p:nvPr/>
            </p:nvGrpSpPr>
            <p:grpSpPr bwMode="auto">
              <a:xfrm>
                <a:off x="-2059" y="1246"/>
                <a:ext cx="15" cy="15"/>
                <a:chOff x="2968" y="1127"/>
                <a:chExt cx="15" cy="15"/>
              </a:xfrm>
            </p:grpSpPr>
            <p:sp>
              <p:nvSpPr>
                <p:cNvPr id="7666" name="Freeform 2625"/>
                <p:cNvSpPr>
                  <a:spLocks/>
                </p:cNvSpPr>
                <p:nvPr/>
              </p:nvSpPr>
              <p:spPr bwMode="auto">
                <a:xfrm>
                  <a:off x="2974"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67" name="Arc 2626"/>
                <p:cNvSpPr>
                  <a:spLocks/>
                </p:cNvSpPr>
                <p:nvPr/>
              </p:nvSpPr>
              <p:spPr bwMode="auto">
                <a:xfrm>
                  <a:off x="2977" y="1136"/>
                  <a:ext cx="6" cy="6"/>
                </a:xfrm>
                <a:custGeom>
                  <a:avLst/>
                  <a:gdLst>
                    <a:gd name="T0" fmla="*/ 0 w 21719"/>
                    <a:gd name="T1" fmla="*/ 0 h 21600"/>
                    <a:gd name="T2" fmla="*/ 0 w 21719"/>
                    <a:gd name="T3" fmla="*/ 0 h 21600"/>
                    <a:gd name="T4" fmla="*/ 0 w 21719"/>
                    <a:gd name="T5" fmla="*/ 0 h 21600"/>
                    <a:gd name="T6" fmla="*/ 0 60000 65536"/>
                    <a:gd name="T7" fmla="*/ 0 60000 65536"/>
                    <a:gd name="T8" fmla="*/ 0 60000 65536"/>
                    <a:gd name="T9" fmla="*/ 0 w 21719"/>
                    <a:gd name="T10" fmla="*/ 0 h 21600"/>
                    <a:gd name="T11" fmla="*/ 21719 w 21719"/>
                    <a:gd name="T12" fmla="*/ 21600 h 21600"/>
                  </a:gdLst>
                  <a:ahLst/>
                  <a:cxnLst>
                    <a:cxn ang="T6">
                      <a:pos x="T0" y="T1"/>
                    </a:cxn>
                    <a:cxn ang="T7">
                      <a:pos x="T2" y="T3"/>
                    </a:cxn>
                    <a:cxn ang="T8">
                      <a:pos x="T4" y="T5"/>
                    </a:cxn>
                  </a:cxnLst>
                  <a:rect l="T9" t="T10" r="T11" b="T12"/>
                  <a:pathLst>
                    <a:path w="21719" h="21600" fill="none" extrusionOk="0">
                      <a:moveTo>
                        <a:pt x="0" y="0"/>
                      </a:moveTo>
                      <a:cubicBezTo>
                        <a:pt x="39" y="0"/>
                        <a:pt x="79" y="-1"/>
                        <a:pt x="119" y="0"/>
                      </a:cubicBezTo>
                      <a:cubicBezTo>
                        <a:pt x="12008" y="0"/>
                        <a:pt x="21662" y="9608"/>
                        <a:pt x="21718" y="21498"/>
                      </a:cubicBezTo>
                    </a:path>
                    <a:path w="21719" h="21600" stroke="0" extrusionOk="0">
                      <a:moveTo>
                        <a:pt x="0" y="0"/>
                      </a:moveTo>
                      <a:cubicBezTo>
                        <a:pt x="39" y="0"/>
                        <a:pt x="79" y="-1"/>
                        <a:pt x="119" y="0"/>
                      </a:cubicBezTo>
                      <a:cubicBezTo>
                        <a:pt x="12008" y="0"/>
                        <a:pt x="21662" y="9608"/>
                        <a:pt x="21718" y="21498"/>
                      </a:cubicBezTo>
                      <a:lnTo>
                        <a:pt x="11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68" name="Freeform 2627"/>
                <p:cNvSpPr>
                  <a:spLocks/>
                </p:cNvSpPr>
                <p:nvPr/>
              </p:nvSpPr>
              <p:spPr bwMode="auto">
                <a:xfrm>
                  <a:off x="2968"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69" name="Arc 2628"/>
                <p:cNvSpPr>
                  <a:spLocks/>
                </p:cNvSpPr>
                <p:nvPr/>
              </p:nvSpPr>
              <p:spPr bwMode="auto">
                <a:xfrm>
                  <a:off x="2971"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9"/>
                      </a:moveTo>
                      <a:cubicBezTo>
                        <a:pt x="55" y="9656"/>
                        <a:pt x="9636" y="66"/>
                        <a:pt x="21479" y="0"/>
                      </a:cubicBezTo>
                    </a:path>
                    <a:path w="21600" h="21600" stroke="0" extrusionOk="0">
                      <a:moveTo>
                        <a:pt x="0" y="21499"/>
                      </a:moveTo>
                      <a:cubicBezTo>
                        <a:pt x="55" y="9656"/>
                        <a:pt x="9636" y="66"/>
                        <a:pt x="2147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663" name="Group 2629"/>
              <p:cNvGrpSpPr>
                <a:grpSpLocks/>
              </p:cNvGrpSpPr>
              <p:nvPr/>
            </p:nvGrpSpPr>
            <p:grpSpPr bwMode="auto">
              <a:xfrm>
                <a:off x="-2042" y="1246"/>
                <a:ext cx="15" cy="15"/>
                <a:chOff x="2985" y="1127"/>
                <a:chExt cx="15" cy="15"/>
              </a:xfrm>
            </p:grpSpPr>
            <p:sp>
              <p:nvSpPr>
                <p:cNvPr id="7662" name="Freeform 2630"/>
                <p:cNvSpPr>
                  <a:spLocks/>
                </p:cNvSpPr>
                <p:nvPr/>
              </p:nvSpPr>
              <p:spPr bwMode="auto">
                <a:xfrm>
                  <a:off x="2991"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63" name="Arc 2631"/>
                <p:cNvSpPr>
                  <a:spLocks/>
                </p:cNvSpPr>
                <p:nvPr/>
              </p:nvSpPr>
              <p:spPr bwMode="auto">
                <a:xfrm>
                  <a:off x="2994"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64" name="Freeform 2632"/>
                <p:cNvSpPr>
                  <a:spLocks/>
                </p:cNvSpPr>
                <p:nvPr/>
              </p:nvSpPr>
              <p:spPr bwMode="auto">
                <a:xfrm>
                  <a:off x="2985"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65" name="Arc 2633"/>
                <p:cNvSpPr>
                  <a:spLocks/>
                </p:cNvSpPr>
                <p:nvPr/>
              </p:nvSpPr>
              <p:spPr bwMode="auto">
                <a:xfrm>
                  <a:off x="2988"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664" name="Group 2634"/>
              <p:cNvGrpSpPr>
                <a:grpSpLocks/>
              </p:cNvGrpSpPr>
              <p:nvPr/>
            </p:nvGrpSpPr>
            <p:grpSpPr bwMode="auto">
              <a:xfrm>
                <a:off x="-2018" y="1246"/>
                <a:ext cx="15" cy="15"/>
                <a:chOff x="3009" y="1127"/>
                <a:chExt cx="15" cy="15"/>
              </a:xfrm>
            </p:grpSpPr>
            <p:sp>
              <p:nvSpPr>
                <p:cNvPr id="7658" name="Freeform 2635"/>
                <p:cNvSpPr>
                  <a:spLocks/>
                </p:cNvSpPr>
                <p:nvPr/>
              </p:nvSpPr>
              <p:spPr bwMode="auto">
                <a:xfrm>
                  <a:off x="3015"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59" name="Arc 2636"/>
                <p:cNvSpPr>
                  <a:spLocks/>
                </p:cNvSpPr>
                <p:nvPr/>
              </p:nvSpPr>
              <p:spPr bwMode="auto">
                <a:xfrm>
                  <a:off x="3018"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60" name="Freeform 2637"/>
                <p:cNvSpPr>
                  <a:spLocks/>
                </p:cNvSpPr>
                <p:nvPr/>
              </p:nvSpPr>
              <p:spPr bwMode="auto">
                <a:xfrm>
                  <a:off x="3009"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61" name="Arc 2638"/>
                <p:cNvSpPr>
                  <a:spLocks/>
                </p:cNvSpPr>
                <p:nvPr/>
              </p:nvSpPr>
              <p:spPr bwMode="auto">
                <a:xfrm>
                  <a:off x="3012"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65" name="Arc 2639"/>
              <p:cNvSpPr>
                <a:spLocks/>
              </p:cNvSpPr>
              <p:nvPr/>
            </p:nvSpPr>
            <p:spPr bwMode="auto">
              <a:xfrm>
                <a:off x="-1997" y="1255"/>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31"/>
                    </a:moveTo>
                    <a:cubicBezTo>
                      <a:pt x="38" y="9628"/>
                      <a:pt x="9697" y="0"/>
                      <a:pt x="21599" y="0"/>
                    </a:cubicBezTo>
                  </a:path>
                  <a:path w="21600" h="21600" stroke="0" extrusionOk="0">
                    <a:moveTo>
                      <a:pt x="0" y="21531"/>
                    </a:moveTo>
                    <a:cubicBezTo>
                      <a:pt x="38" y="9628"/>
                      <a:pt x="9697"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66" name="Rectangle 2640"/>
              <p:cNvSpPr>
                <a:spLocks noChangeArrowheads="1"/>
              </p:cNvSpPr>
              <p:nvPr/>
            </p:nvSpPr>
            <p:spPr bwMode="auto">
              <a:xfrm>
                <a:off x="-2168" y="1190"/>
                <a:ext cx="12" cy="112"/>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67" name="Rectangle 2641"/>
              <p:cNvSpPr>
                <a:spLocks noChangeArrowheads="1"/>
              </p:cNvSpPr>
              <p:nvPr/>
            </p:nvSpPr>
            <p:spPr bwMode="auto">
              <a:xfrm>
                <a:off x="-1986" y="1190"/>
                <a:ext cx="6" cy="112"/>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668" name="Group 2642"/>
              <p:cNvGrpSpPr>
                <a:grpSpLocks/>
              </p:cNvGrpSpPr>
              <p:nvPr/>
            </p:nvGrpSpPr>
            <p:grpSpPr bwMode="auto">
              <a:xfrm>
                <a:off x="-1938" y="1190"/>
                <a:ext cx="188" cy="112"/>
                <a:chOff x="3089" y="1071"/>
                <a:chExt cx="188" cy="112"/>
              </a:xfrm>
            </p:grpSpPr>
            <p:sp>
              <p:nvSpPr>
                <p:cNvPr id="7433" name="Rectangle 2643"/>
                <p:cNvSpPr>
                  <a:spLocks noChangeArrowheads="1"/>
                </p:cNvSpPr>
                <p:nvPr/>
              </p:nvSpPr>
              <p:spPr bwMode="auto">
                <a:xfrm>
                  <a:off x="3094" y="1071"/>
                  <a:ext cx="177" cy="106"/>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34" name="Rectangle 2644"/>
                <p:cNvSpPr>
                  <a:spLocks noChangeArrowheads="1"/>
                </p:cNvSpPr>
                <p:nvPr/>
              </p:nvSpPr>
              <p:spPr bwMode="auto">
                <a:xfrm>
                  <a:off x="3097" y="1116"/>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35" name="Rectangle 2645"/>
                <p:cNvSpPr>
                  <a:spLocks noChangeArrowheads="1"/>
                </p:cNvSpPr>
                <p:nvPr/>
              </p:nvSpPr>
              <p:spPr bwMode="auto">
                <a:xfrm>
                  <a:off x="3127" y="1098"/>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36" name="Rectangle 2646"/>
                <p:cNvSpPr>
                  <a:spLocks noChangeArrowheads="1"/>
                </p:cNvSpPr>
                <p:nvPr/>
              </p:nvSpPr>
              <p:spPr bwMode="auto">
                <a:xfrm>
                  <a:off x="3150" y="1098"/>
                  <a:ext cx="12"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37" name="Rectangle 2647"/>
                <p:cNvSpPr>
                  <a:spLocks noChangeArrowheads="1"/>
                </p:cNvSpPr>
                <p:nvPr/>
              </p:nvSpPr>
              <p:spPr bwMode="auto">
                <a:xfrm>
                  <a:off x="3162" y="1098"/>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38" name="Rectangle 2648"/>
                <p:cNvSpPr>
                  <a:spLocks noChangeArrowheads="1"/>
                </p:cNvSpPr>
                <p:nvPr/>
              </p:nvSpPr>
              <p:spPr bwMode="auto">
                <a:xfrm>
                  <a:off x="3109" y="1098"/>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39" name="Line 2649"/>
                <p:cNvSpPr>
                  <a:spLocks noChangeShapeType="1"/>
                </p:cNvSpPr>
                <p:nvPr/>
              </p:nvSpPr>
              <p:spPr bwMode="auto">
                <a:xfrm>
                  <a:off x="3103"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40" name="Group 2650"/>
                <p:cNvGrpSpPr>
                  <a:grpSpLocks/>
                </p:cNvGrpSpPr>
                <p:nvPr/>
              </p:nvGrpSpPr>
              <p:grpSpPr bwMode="auto">
                <a:xfrm>
                  <a:off x="3103" y="1086"/>
                  <a:ext cx="24" cy="12"/>
                  <a:chOff x="3103" y="1086"/>
                  <a:chExt cx="24" cy="12"/>
                </a:xfrm>
              </p:grpSpPr>
              <p:sp>
                <p:nvSpPr>
                  <p:cNvPr id="7654" name="Freeform 2651"/>
                  <p:cNvSpPr>
                    <a:spLocks/>
                  </p:cNvSpPr>
                  <p:nvPr/>
                </p:nvSpPr>
                <p:spPr bwMode="auto">
                  <a:xfrm>
                    <a:off x="3103"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55" name="Arc 2652"/>
                  <p:cNvSpPr>
                    <a:spLocks/>
                  </p:cNvSpPr>
                  <p:nvPr/>
                </p:nvSpPr>
                <p:spPr bwMode="auto">
                  <a:xfrm>
                    <a:off x="3106"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56" name="Freeform 2653"/>
                  <p:cNvSpPr>
                    <a:spLocks/>
                  </p:cNvSpPr>
                  <p:nvPr/>
                </p:nvSpPr>
                <p:spPr bwMode="auto">
                  <a:xfrm>
                    <a:off x="3115"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57" name="Arc 2654"/>
                  <p:cNvSpPr>
                    <a:spLocks/>
                  </p:cNvSpPr>
                  <p:nvPr/>
                </p:nvSpPr>
                <p:spPr bwMode="auto">
                  <a:xfrm>
                    <a:off x="3115"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441" name="Line 2655"/>
                <p:cNvSpPr>
                  <a:spLocks noChangeShapeType="1"/>
                </p:cNvSpPr>
                <p:nvPr/>
              </p:nvSpPr>
              <p:spPr bwMode="auto">
                <a:xfrm>
                  <a:off x="3115"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42" name="Line 2656"/>
                <p:cNvSpPr>
                  <a:spLocks noChangeShapeType="1"/>
                </p:cNvSpPr>
                <p:nvPr/>
              </p:nvSpPr>
              <p:spPr bwMode="auto">
                <a:xfrm>
                  <a:off x="3121"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43" name="Group 2657"/>
                <p:cNvGrpSpPr>
                  <a:grpSpLocks/>
                </p:cNvGrpSpPr>
                <p:nvPr/>
              </p:nvGrpSpPr>
              <p:grpSpPr bwMode="auto">
                <a:xfrm>
                  <a:off x="3121" y="1080"/>
                  <a:ext cx="18" cy="18"/>
                  <a:chOff x="3121" y="1080"/>
                  <a:chExt cx="18" cy="18"/>
                </a:xfrm>
              </p:grpSpPr>
              <p:sp>
                <p:nvSpPr>
                  <p:cNvPr id="7650" name="Freeform 2658"/>
                  <p:cNvSpPr>
                    <a:spLocks/>
                  </p:cNvSpPr>
                  <p:nvPr/>
                </p:nvSpPr>
                <p:spPr bwMode="auto">
                  <a:xfrm>
                    <a:off x="3121" y="1086"/>
                    <a:ext cx="6" cy="12"/>
                  </a:xfrm>
                  <a:custGeom>
                    <a:avLst/>
                    <a:gdLst>
                      <a:gd name="T0" fmla="*/ 7776 w 1"/>
                      <a:gd name="T1" fmla="*/ 0 h 2"/>
                      <a:gd name="T2" fmla="*/ 0 w 1"/>
                      <a:gd name="T3" fmla="*/ 7776 h 2"/>
                      <a:gd name="T4" fmla="*/ 7776 w 1"/>
                      <a:gd name="T5" fmla="*/ 15552 h 2"/>
                      <a:gd name="T6" fmla="*/ 7776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0" y="0"/>
                          <a:pt x="0" y="0"/>
                          <a:pt x="0" y="1"/>
                        </a:cubicBezTo>
                        <a:lnTo>
                          <a:pt x="1"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51" name="Arc 2659"/>
                  <p:cNvSpPr>
                    <a:spLocks/>
                  </p:cNvSpPr>
                  <p:nvPr/>
                </p:nvSpPr>
                <p:spPr bwMode="auto">
                  <a:xfrm>
                    <a:off x="3124" y="1089"/>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4"/>
                          <a:pt x="9569" y="91"/>
                          <a:pt x="21432" y="-1"/>
                        </a:cubicBezTo>
                      </a:path>
                      <a:path w="21600" h="21599" stroke="0" extrusionOk="0">
                        <a:moveTo>
                          <a:pt x="0" y="21599"/>
                        </a:moveTo>
                        <a:cubicBezTo>
                          <a:pt x="0" y="9734"/>
                          <a:pt x="9569" y="91"/>
                          <a:pt x="21432" y="-1"/>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52" name="Freeform 2660"/>
                  <p:cNvSpPr>
                    <a:spLocks/>
                  </p:cNvSpPr>
                  <p:nvPr/>
                </p:nvSpPr>
                <p:spPr bwMode="auto">
                  <a:xfrm>
                    <a:off x="3127"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1"/>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53" name="Arc 2661"/>
                  <p:cNvSpPr>
                    <a:spLocks/>
                  </p:cNvSpPr>
                  <p:nvPr/>
                </p:nvSpPr>
                <p:spPr bwMode="auto">
                  <a:xfrm>
                    <a:off x="3130" y="1089"/>
                    <a:ext cx="6" cy="9"/>
                  </a:xfrm>
                  <a:custGeom>
                    <a:avLst/>
                    <a:gdLst>
                      <a:gd name="T0" fmla="*/ 0 w 21765"/>
                      <a:gd name="T1" fmla="*/ 0 h 21600"/>
                      <a:gd name="T2" fmla="*/ 0 w 21765"/>
                      <a:gd name="T3" fmla="*/ 0 h 21600"/>
                      <a:gd name="T4" fmla="*/ 0 w 21765"/>
                      <a:gd name="T5" fmla="*/ 0 h 21600"/>
                      <a:gd name="T6" fmla="*/ 0 60000 65536"/>
                      <a:gd name="T7" fmla="*/ 0 60000 65536"/>
                      <a:gd name="T8" fmla="*/ 0 60000 65536"/>
                      <a:gd name="T9" fmla="*/ 0 w 21765"/>
                      <a:gd name="T10" fmla="*/ 0 h 21600"/>
                      <a:gd name="T11" fmla="*/ 21765 w 21765"/>
                      <a:gd name="T12" fmla="*/ 21600 h 21600"/>
                    </a:gdLst>
                    <a:ahLst/>
                    <a:cxnLst>
                      <a:cxn ang="T6">
                        <a:pos x="T0" y="T1"/>
                      </a:cxn>
                      <a:cxn ang="T7">
                        <a:pos x="T2" y="T3"/>
                      </a:cxn>
                      <a:cxn ang="T8">
                        <a:pos x="T4" y="T5"/>
                      </a:cxn>
                    </a:cxnLst>
                    <a:rect l="T9" t="T10" r="T11" b="T12"/>
                    <a:pathLst>
                      <a:path w="21765" h="21600" fill="none" extrusionOk="0">
                        <a:moveTo>
                          <a:pt x="-1" y="0"/>
                        </a:moveTo>
                        <a:cubicBezTo>
                          <a:pt x="54" y="0"/>
                          <a:pt x="109" y="-1"/>
                          <a:pt x="165" y="0"/>
                        </a:cubicBezTo>
                        <a:cubicBezTo>
                          <a:pt x="12094" y="0"/>
                          <a:pt x="21765" y="9670"/>
                          <a:pt x="21765" y="21600"/>
                        </a:cubicBezTo>
                      </a:path>
                      <a:path w="21765" h="21600" stroke="0" extrusionOk="0">
                        <a:moveTo>
                          <a:pt x="-1" y="0"/>
                        </a:moveTo>
                        <a:cubicBezTo>
                          <a:pt x="54" y="0"/>
                          <a:pt x="109" y="-1"/>
                          <a:pt x="165" y="0"/>
                        </a:cubicBezTo>
                        <a:cubicBezTo>
                          <a:pt x="12094" y="0"/>
                          <a:pt x="21765" y="9670"/>
                          <a:pt x="21765" y="21600"/>
                        </a:cubicBezTo>
                        <a:lnTo>
                          <a:pt x="165"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444" name="Line 2662"/>
                <p:cNvSpPr>
                  <a:spLocks noChangeShapeType="1"/>
                </p:cNvSpPr>
                <p:nvPr/>
              </p:nvSpPr>
              <p:spPr bwMode="auto">
                <a:xfrm>
                  <a:off x="3133"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45" name="Line 2663"/>
                <p:cNvSpPr>
                  <a:spLocks noChangeShapeType="1"/>
                </p:cNvSpPr>
                <p:nvPr/>
              </p:nvSpPr>
              <p:spPr bwMode="auto">
                <a:xfrm>
                  <a:off x="3144"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46" name="Group 2664"/>
                <p:cNvGrpSpPr>
                  <a:grpSpLocks/>
                </p:cNvGrpSpPr>
                <p:nvPr/>
              </p:nvGrpSpPr>
              <p:grpSpPr bwMode="auto">
                <a:xfrm>
                  <a:off x="3144" y="1080"/>
                  <a:ext cx="18" cy="18"/>
                  <a:chOff x="3144" y="1080"/>
                  <a:chExt cx="18" cy="18"/>
                </a:xfrm>
              </p:grpSpPr>
              <p:sp>
                <p:nvSpPr>
                  <p:cNvPr id="7646" name="Freeform 2665"/>
                  <p:cNvSpPr>
                    <a:spLocks/>
                  </p:cNvSpPr>
                  <p:nvPr/>
                </p:nvSpPr>
                <p:spPr bwMode="auto">
                  <a:xfrm>
                    <a:off x="3144" y="1086"/>
                    <a:ext cx="6" cy="12"/>
                  </a:xfrm>
                  <a:custGeom>
                    <a:avLst/>
                    <a:gdLst>
                      <a:gd name="T0" fmla="*/ 7776 w 1"/>
                      <a:gd name="T1" fmla="*/ 0 h 2"/>
                      <a:gd name="T2" fmla="*/ 0 w 1"/>
                      <a:gd name="T3" fmla="*/ 7776 h 2"/>
                      <a:gd name="T4" fmla="*/ 7776 w 1"/>
                      <a:gd name="T5" fmla="*/ 15552 h 2"/>
                      <a:gd name="T6" fmla="*/ 7776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0" y="0"/>
                          <a:pt x="0" y="0"/>
                          <a:pt x="0" y="1"/>
                        </a:cubicBezTo>
                        <a:lnTo>
                          <a:pt x="1"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47" name="Arc 2666"/>
                  <p:cNvSpPr>
                    <a:spLocks/>
                  </p:cNvSpPr>
                  <p:nvPr/>
                </p:nvSpPr>
                <p:spPr bwMode="auto">
                  <a:xfrm>
                    <a:off x="3147" y="1089"/>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4"/>
                          <a:pt x="9569" y="91"/>
                          <a:pt x="21432" y="-1"/>
                        </a:cubicBezTo>
                      </a:path>
                      <a:path w="21600" h="21599" stroke="0" extrusionOk="0">
                        <a:moveTo>
                          <a:pt x="0" y="21599"/>
                        </a:moveTo>
                        <a:cubicBezTo>
                          <a:pt x="0" y="9734"/>
                          <a:pt x="9569" y="91"/>
                          <a:pt x="21432" y="-1"/>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48" name="Freeform 2667"/>
                  <p:cNvSpPr>
                    <a:spLocks/>
                  </p:cNvSpPr>
                  <p:nvPr/>
                </p:nvSpPr>
                <p:spPr bwMode="auto">
                  <a:xfrm>
                    <a:off x="3150"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1"/>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49" name="Arc 2668"/>
                  <p:cNvSpPr>
                    <a:spLocks/>
                  </p:cNvSpPr>
                  <p:nvPr/>
                </p:nvSpPr>
                <p:spPr bwMode="auto">
                  <a:xfrm>
                    <a:off x="3153" y="1089"/>
                    <a:ext cx="6" cy="9"/>
                  </a:xfrm>
                  <a:custGeom>
                    <a:avLst/>
                    <a:gdLst>
                      <a:gd name="T0" fmla="*/ 0 w 21765"/>
                      <a:gd name="T1" fmla="*/ 0 h 21600"/>
                      <a:gd name="T2" fmla="*/ 0 w 21765"/>
                      <a:gd name="T3" fmla="*/ 0 h 21600"/>
                      <a:gd name="T4" fmla="*/ 0 w 21765"/>
                      <a:gd name="T5" fmla="*/ 0 h 21600"/>
                      <a:gd name="T6" fmla="*/ 0 60000 65536"/>
                      <a:gd name="T7" fmla="*/ 0 60000 65536"/>
                      <a:gd name="T8" fmla="*/ 0 60000 65536"/>
                      <a:gd name="T9" fmla="*/ 0 w 21765"/>
                      <a:gd name="T10" fmla="*/ 0 h 21600"/>
                      <a:gd name="T11" fmla="*/ 21765 w 21765"/>
                      <a:gd name="T12" fmla="*/ 21600 h 21600"/>
                    </a:gdLst>
                    <a:ahLst/>
                    <a:cxnLst>
                      <a:cxn ang="T6">
                        <a:pos x="T0" y="T1"/>
                      </a:cxn>
                      <a:cxn ang="T7">
                        <a:pos x="T2" y="T3"/>
                      </a:cxn>
                      <a:cxn ang="T8">
                        <a:pos x="T4" y="T5"/>
                      </a:cxn>
                    </a:cxnLst>
                    <a:rect l="T9" t="T10" r="T11" b="T12"/>
                    <a:pathLst>
                      <a:path w="21765" h="21600" fill="none" extrusionOk="0">
                        <a:moveTo>
                          <a:pt x="-1" y="0"/>
                        </a:moveTo>
                        <a:cubicBezTo>
                          <a:pt x="54" y="0"/>
                          <a:pt x="109" y="-1"/>
                          <a:pt x="165" y="0"/>
                        </a:cubicBezTo>
                        <a:cubicBezTo>
                          <a:pt x="12094" y="0"/>
                          <a:pt x="21765" y="9670"/>
                          <a:pt x="21765" y="21600"/>
                        </a:cubicBezTo>
                      </a:path>
                      <a:path w="21765" h="21600" stroke="0" extrusionOk="0">
                        <a:moveTo>
                          <a:pt x="-1" y="0"/>
                        </a:moveTo>
                        <a:cubicBezTo>
                          <a:pt x="54" y="0"/>
                          <a:pt x="109" y="-1"/>
                          <a:pt x="165" y="0"/>
                        </a:cubicBezTo>
                        <a:cubicBezTo>
                          <a:pt x="12094" y="0"/>
                          <a:pt x="21765" y="9670"/>
                          <a:pt x="21765" y="21600"/>
                        </a:cubicBezTo>
                        <a:lnTo>
                          <a:pt x="165"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447" name="Line 2669"/>
                <p:cNvSpPr>
                  <a:spLocks noChangeShapeType="1"/>
                </p:cNvSpPr>
                <p:nvPr/>
              </p:nvSpPr>
              <p:spPr bwMode="auto">
                <a:xfrm>
                  <a:off x="3156"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48" name="Line 2670"/>
                <p:cNvSpPr>
                  <a:spLocks noChangeShapeType="1"/>
                </p:cNvSpPr>
                <p:nvPr/>
              </p:nvSpPr>
              <p:spPr bwMode="auto">
                <a:xfrm>
                  <a:off x="3162"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49" name="Group 2671"/>
                <p:cNvGrpSpPr>
                  <a:grpSpLocks/>
                </p:cNvGrpSpPr>
                <p:nvPr/>
              </p:nvGrpSpPr>
              <p:grpSpPr bwMode="auto">
                <a:xfrm>
                  <a:off x="3156" y="1086"/>
                  <a:ext cx="24" cy="12"/>
                  <a:chOff x="3156" y="1086"/>
                  <a:chExt cx="24" cy="12"/>
                </a:xfrm>
              </p:grpSpPr>
              <p:sp>
                <p:nvSpPr>
                  <p:cNvPr id="7642" name="Freeform 2672"/>
                  <p:cNvSpPr>
                    <a:spLocks/>
                  </p:cNvSpPr>
                  <p:nvPr/>
                </p:nvSpPr>
                <p:spPr bwMode="auto">
                  <a:xfrm>
                    <a:off x="3156"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43" name="Arc 2673"/>
                  <p:cNvSpPr>
                    <a:spLocks/>
                  </p:cNvSpPr>
                  <p:nvPr/>
                </p:nvSpPr>
                <p:spPr bwMode="auto">
                  <a:xfrm>
                    <a:off x="3159"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44" name="Freeform 2674"/>
                  <p:cNvSpPr>
                    <a:spLocks/>
                  </p:cNvSpPr>
                  <p:nvPr/>
                </p:nvSpPr>
                <p:spPr bwMode="auto">
                  <a:xfrm>
                    <a:off x="3168"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45" name="Arc 2675"/>
                  <p:cNvSpPr>
                    <a:spLocks/>
                  </p:cNvSpPr>
                  <p:nvPr/>
                </p:nvSpPr>
                <p:spPr bwMode="auto">
                  <a:xfrm>
                    <a:off x="3168"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450" name="Line 2676"/>
                <p:cNvSpPr>
                  <a:spLocks noChangeShapeType="1"/>
                </p:cNvSpPr>
                <p:nvPr/>
              </p:nvSpPr>
              <p:spPr bwMode="auto">
                <a:xfrm>
                  <a:off x="3174"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51" name="Rectangle 2677"/>
                <p:cNvSpPr>
                  <a:spLocks noChangeArrowheads="1"/>
                </p:cNvSpPr>
                <p:nvPr/>
              </p:nvSpPr>
              <p:spPr bwMode="auto">
                <a:xfrm>
                  <a:off x="3174" y="1116"/>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52" name="Line 2678"/>
                <p:cNvSpPr>
                  <a:spLocks noChangeShapeType="1"/>
                </p:cNvSpPr>
                <p:nvPr/>
              </p:nvSpPr>
              <p:spPr bwMode="auto">
                <a:xfrm>
                  <a:off x="3180"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53" name="Rectangle 2679"/>
                <p:cNvSpPr>
                  <a:spLocks noChangeArrowheads="1"/>
                </p:cNvSpPr>
                <p:nvPr/>
              </p:nvSpPr>
              <p:spPr bwMode="auto">
                <a:xfrm>
                  <a:off x="3103" y="1110"/>
                  <a:ext cx="77"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54" name="Freeform 2680"/>
                <p:cNvSpPr>
                  <a:spLocks/>
                </p:cNvSpPr>
                <p:nvPr/>
              </p:nvSpPr>
              <p:spPr bwMode="auto">
                <a:xfrm>
                  <a:off x="3097"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55" name="Arc 2681"/>
                <p:cNvSpPr>
                  <a:spLocks/>
                </p:cNvSpPr>
                <p:nvPr/>
              </p:nvSpPr>
              <p:spPr bwMode="auto">
                <a:xfrm>
                  <a:off x="3100"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56" name="Group 2682"/>
                <p:cNvGrpSpPr>
                  <a:grpSpLocks/>
                </p:cNvGrpSpPr>
                <p:nvPr/>
              </p:nvGrpSpPr>
              <p:grpSpPr bwMode="auto">
                <a:xfrm>
                  <a:off x="3109" y="1104"/>
                  <a:ext cx="24" cy="12"/>
                  <a:chOff x="3109" y="1104"/>
                  <a:chExt cx="24" cy="12"/>
                </a:xfrm>
              </p:grpSpPr>
              <p:sp>
                <p:nvSpPr>
                  <p:cNvPr id="7638" name="Freeform 2683"/>
                  <p:cNvSpPr>
                    <a:spLocks/>
                  </p:cNvSpPr>
                  <p:nvPr/>
                </p:nvSpPr>
                <p:spPr bwMode="auto">
                  <a:xfrm>
                    <a:off x="3121"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39" name="Arc 2684"/>
                  <p:cNvSpPr>
                    <a:spLocks/>
                  </p:cNvSpPr>
                  <p:nvPr/>
                </p:nvSpPr>
                <p:spPr bwMode="auto">
                  <a:xfrm>
                    <a:off x="3124"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40" name="Freeform 2685"/>
                  <p:cNvSpPr>
                    <a:spLocks/>
                  </p:cNvSpPr>
                  <p:nvPr/>
                </p:nvSpPr>
                <p:spPr bwMode="auto">
                  <a:xfrm>
                    <a:off x="3109"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41" name="Arc 2686"/>
                  <p:cNvSpPr>
                    <a:spLocks/>
                  </p:cNvSpPr>
                  <p:nvPr/>
                </p:nvSpPr>
                <p:spPr bwMode="auto">
                  <a:xfrm>
                    <a:off x="3118"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457" name="Group 2687"/>
                <p:cNvGrpSpPr>
                  <a:grpSpLocks/>
                </p:cNvGrpSpPr>
                <p:nvPr/>
              </p:nvGrpSpPr>
              <p:grpSpPr bwMode="auto">
                <a:xfrm>
                  <a:off x="3133" y="1104"/>
                  <a:ext cx="11" cy="12"/>
                  <a:chOff x="3133" y="1104"/>
                  <a:chExt cx="11" cy="12"/>
                </a:xfrm>
              </p:grpSpPr>
              <p:sp>
                <p:nvSpPr>
                  <p:cNvPr id="7634" name="Freeform 2688"/>
                  <p:cNvSpPr>
                    <a:spLocks/>
                  </p:cNvSpPr>
                  <p:nvPr/>
                </p:nvSpPr>
                <p:spPr bwMode="auto">
                  <a:xfrm>
                    <a:off x="3139" y="1104"/>
                    <a:ext cx="5" cy="12"/>
                  </a:xfrm>
                  <a:custGeom>
                    <a:avLst/>
                    <a:gdLst>
                      <a:gd name="T0" fmla="*/ 0 w 1"/>
                      <a:gd name="T1" fmla="*/ 7776 h 2"/>
                      <a:gd name="T2" fmla="*/ 3125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35" name="Arc 2689"/>
                  <p:cNvSpPr>
                    <a:spLocks/>
                  </p:cNvSpPr>
                  <p:nvPr/>
                </p:nvSpPr>
                <p:spPr bwMode="auto">
                  <a:xfrm>
                    <a:off x="3139" y="1107"/>
                    <a:ext cx="3" cy="6"/>
                  </a:xfrm>
                  <a:custGeom>
                    <a:avLst/>
                    <a:gdLst>
                      <a:gd name="T0" fmla="*/ 0 w 21600"/>
                      <a:gd name="T1" fmla="*/ 0 h 21670"/>
                      <a:gd name="T2" fmla="*/ 0 w 21600"/>
                      <a:gd name="T3" fmla="*/ 0 h 21670"/>
                      <a:gd name="T4" fmla="*/ 0 w 21600"/>
                      <a:gd name="T5" fmla="*/ 0 h 21670"/>
                      <a:gd name="T6" fmla="*/ 0 60000 65536"/>
                      <a:gd name="T7" fmla="*/ 0 60000 65536"/>
                      <a:gd name="T8" fmla="*/ 0 60000 65536"/>
                      <a:gd name="T9" fmla="*/ 0 w 21600"/>
                      <a:gd name="T10" fmla="*/ 0 h 21670"/>
                      <a:gd name="T11" fmla="*/ 21600 w 21600"/>
                      <a:gd name="T12" fmla="*/ 21670 h 21670"/>
                    </a:gdLst>
                    <a:ahLst/>
                    <a:cxnLst>
                      <a:cxn ang="T6">
                        <a:pos x="T0" y="T1"/>
                      </a:cxn>
                      <a:cxn ang="T7">
                        <a:pos x="T2" y="T3"/>
                      </a:cxn>
                      <a:cxn ang="T8">
                        <a:pos x="T4" y="T5"/>
                      </a:cxn>
                    </a:cxnLst>
                    <a:rect l="T9" t="T10" r="T11" b="T12"/>
                    <a:pathLst>
                      <a:path w="21600" h="21670" fill="none" extrusionOk="0">
                        <a:moveTo>
                          <a:pt x="21599" y="0"/>
                        </a:moveTo>
                        <a:cubicBezTo>
                          <a:pt x="21599" y="23"/>
                          <a:pt x="21600" y="46"/>
                          <a:pt x="21600" y="70"/>
                        </a:cubicBezTo>
                        <a:cubicBezTo>
                          <a:pt x="21600" y="11999"/>
                          <a:pt x="11929" y="21669"/>
                          <a:pt x="0" y="21670"/>
                        </a:cubicBezTo>
                      </a:path>
                      <a:path w="21600" h="21670" stroke="0" extrusionOk="0">
                        <a:moveTo>
                          <a:pt x="21599" y="0"/>
                        </a:moveTo>
                        <a:cubicBezTo>
                          <a:pt x="21599" y="23"/>
                          <a:pt x="21600" y="46"/>
                          <a:pt x="21600" y="70"/>
                        </a:cubicBezTo>
                        <a:cubicBezTo>
                          <a:pt x="21600" y="11999"/>
                          <a:pt x="11929" y="21669"/>
                          <a:pt x="0" y="21670"/>
                        </a:cubicBezTo>
                        <a:lnTo>
                          <a:pt x="0" y="7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36" name="Freeform 2690"/>
                  <p:cNvSpPr>
                    <a:spLocks/>
                  </p:cNvSpPr>
                  <p:nvPr/>
                </p:nvSpPr>
                <p:spPr bwMode="auto">
                  <a:xfrm>
                    <a:off x="3133" y="1104"/>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37" name="Arc 2691"/>
                  <p:cNvSpPr>
                    <a:spLocks/>
                  </p:cNvSpPr>
                  <p:nvPr/>
                </p:nvSpPr>
                <p:spPr bwMode="auto">
                  <a:xfrm>
                    <a:off x="3136" y="1107"/>
                    <a:ext cx="3" cy="6"/>
                  </a:xfrm>
                  <a:custGeom>
                    <a:avLst/>
                    <a:gdLst>
                      <a:gd name="T0" fmla="*/ 0 w 21600"/>
                      <a:gd name="T1" fmla="*/ 0 h 21669"/>
                      <a:gd name="T2" fmla="*/ 0 w 21600"/>
                      <a:gd name="T3" fmla="*/ 0 h 21669"/>
                      <a:gd name="T4" fmla="*/ 0 w 21600"/>
                      <a:gd name="T5" fmla="*/ 0 h 21669"/>
                      <a:gd name="T6" fmla="*/ 0 60000 65536"/>
                      <a:gd name="T7" fmla="*/ 0 60000 65536"/>
                      <a:gd name="T8" fmla="*/ 0 60000 65536"/>
                      <a:gd name="T9" fmla="*/ 0 w 21600"/>
                      <a:gd name="T10" fmla="*/ 0 h 21669"/>
                      <a:gd name="T11" fmla="*/ 21600 w 21600"/>
                      <a:gd name="T12" fmla="*/ 21669 h 21669"/>
                    </a:gdLst>
                    <a:ahLst/>
                    <a:cxnLst>
                      <a:cxn ang="T6">
                        <a:pos x="T0" y="T1"/>
                      </a:cxn>
                      <a:cxn ang="T7">
                        <a:pos x="T2" y="T3"/>
                      </a:cxn>
                      <a:cxn ang="T8">
                        <a:pos x="T4" y="T5"/>
                      </a:cxn>
                    </a:cxnLst>
                    <a:rect l="T9" t="T10" r="T11" b="T12"/>
                    <a:pathLst>
                      <a:path w="21600" h="21669" fill="none" extrusionOk="0">
                        <a:moveTo>
                          <a:pt x="21600" y="21669"/>
                        </a:moveTo>
                        <a:cubicBezTo>
                          <a:pt x="9670" y="21669"/>
                          <a:pt x="0" y="11998"/>
                          <a:pt x="0" y="69"/>
                        </a:cubicBezTo>
                        <a:cubicBezTo>
                          <a:pt x="-1" y="46"/>
                          <a:pt x="0" y="23"/>
                          <a:pt x="0" y="0"/>
                        </a:cubicBezTo>
                      </a:path>
                      <a:path w="21600" h="21669" stroke="0" extrusionOk="0">
                        <a:moveTo>
                          <a:pt x="21600" y="21669"/>
                        </a:moveTo>
                        <a:cubicBezTo>
                          <a:pt x="9670" y="21669"/>
                          <a:pt x="0" y="11998"/>
                          <a:pt x="0" y="69"/>
                        </a:cubicBezTo>
                        <a:cubicBezTo>
                          <a:pt x="-1" y="46"/>
                          <a:pt x="0" y="23"/>
                          <a:pt x="0" y="0"/>
                        </a:cubicBezTo>
                        <a:lnTo>
                          <a:pt x="21600" y="6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458" name="Group 2692"/>
                <p:cNvGrpSpPr>
                  <a:grpSpLocks/>
                </p:cNvGrpSpPr>
                <p:nvPr/>
              </p:nvGrpSpPr>
              <p:grpSpPr bwMode="auto">
                <a:xfrm>
                  <a:off x="3156" y="1104"/>
                  <a:ext cx="12" cy="12"/>
                  <a:chOff x="3156" y="1104"/>
                  <a:chExt cx="12" cy="12"/>
                </a:xfrm>
              </p:grpSpPr>
              <p:sp>
                <p:nvSpPr>
                  <p:cNvPr id="7630" name="Freeform 2693"/>
                  <p:cNvSpPr>
                    <a:spLocks/>
                  </p:cNvSpPr>
                  <p:nvPr/>
                </p:nvSpPr>
                <p:spPr bwMode="auto">
                  <a:xfrm>
                    <a:off x="3162" y="1104"/>
                    <a:ext cx="6" cy="12"/>
                  </a:xfrm>
                  <a:custGeom>
                    <a:avLst/>
                    <a:gdLst>
                      <a:gd name="T0" fmla="*/ 0 w 1"/>
                      <a:gd name="T1" fmla="*/ 7776 h 2"/>
                      <a:gd name="T2" fmla="*/ 7776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31" name="Arc 2694"/>
                  <p:cNvSpPr>
                    <a:spLocks/>
                  </p:cNvSpPr>
                  <p:nvPr/>
                </p:nvSpPr>
                <p:spPr bwMode="auto">
                  <a:xfrm>
                    <a:off x="3162" y="1107"/>
                    <a:ext cx="3" cy="6"/>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599" y="0"/>
                        </a:moveTo>
                        <a:cubicBezTo>
                          <a:pt x="21599" y="27"/>
                          <a:pt x="21600" y="55"/>
                          <a:pt x="21600" y="83"/>
                        </a:cubicBezTo>
                        <a:cubicBezTo>
                          <a:pt x="21600" y="12012"/>
                          <a:pt x="11929" y="21682"/>
                          <a:pt x="0" y="21683"/>
                        </a:cubicBezTo>
                      </a:path>
                      <a:path w="21600" h="21683" stroke="0" extrusionOk="0">
                        <a:moveTo>
                          <a:pt x="21599" y="0"/>
                        </a:moveTo>
                        <a:cubicBezTo>
                          <a:pt x="21599" y="27"/>
                          <a:pt x="21600" y="55"/>
                          <a:pt x="21600" y="83"/>
                        </a:cubicBezTo>
                        <a:cubicBezTo>
                          <a:pt x="21600" y="12012"/>
                          <a:pt x="11929" y="21682"/>
                          <a:pt x="0" y="21683"/>
                        </a:cubicBezTo>
                        <a:lnTo>
                          <a:pt x="0" y="83"/>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32" name="Freeform 2695"/>
                  <p:cNvSpPr>
                    <a:spLocks/>
                  </p:cNvSpPr>
                  <p:nvPr/>
                </p:nvSpPr>
                <p:spPr bwMode="auto">
                  <a:xfrm>
                    <a:off x="3156" y="1104"/>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33" name="Arc 2696"/>
                  <p:cNvSpPr>
                    <a:spLocks/>
                  </p:cNvSpPr>
                  <p:nvPr/>
                </p:nvSpPr>
                <p:spPr bwMode="auto">
                  <a:xfrm>
                    <a:off x="3159" y="1107"/>
                    <a:ext cx="3" cy="6"/>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600" y="21683"/>
                        </a:moveTo>
                        <a:cubicBezTo>
                          <a:pt x="9670" y="21683"/>
                          <a:pt x="0" y="12012"/>
                          <a:pt x="0" y="83"/>
                        </a:cubicBezTo>
                        <a:cubicBezTo>
                          <a:pt x="-1" y="55"/>
                          <a:pt x="0" y="27"/>
                          <a:pt x="0" y="0"/>
                        </a:cubicBezTo>
                      </a:path>
                      <a:path w="21600" h="21683" stroke="0" extrusionOk="0">
                        <a:moveTo>
                          <a:pt x="21600" y="21683"/>
                        </a:moveTo>
                        <a:cubicBezTo>
                          <a:pt x="9670" y="21683"/>
                          <a:pt x="0" y="12012"/>
                          <a:pt x="0" y="83"/>
                        </a:cubicBezTo>
                        <a:cubicBezTo>
                          <a:pt x="-1" y="55"/>
                          <a:pt x="0" y="27"/>
                          <a:pt x="0" y="0"/>
                        </a:cubicBezTo>
                        <a:lnTo>
                          <a:pt x="21600" y="83"/>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459" name="Freeform 2697"/>
                <p:cNvSpPr>
                  <a:spLocks/>
                </p:cNvSpPr>
                <p:nvPr/>
              </p:nvSpPr>
              <p:spPr bwMode="auto">
                <a:xfrm>
                  <a:off x="3162"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60" name="Arc 2698"/>
                <p:cNvSpPr>
                  <a:spLocks/>
                </p:cNvSpPr>
                <p:nvPr/>
              </p:nvSpPr>
              <p:spPr bwMode="auto">
                <a:xfrm>
                  <a:off x="3171"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61" name="Line 2699"/>
                <p:cNvSpPr>
                  <a:spLocks noChangeShapeType="1"/>
                </p:cNvSpPr>
                <p:nvPr/>
              </p:nvSpPr>
              <p:spPr bwMode="auto">
                <a:xfrm>
                  <a:off x="3091"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62" name="Rectangle 2700"/>
                <p:cNvSpPr>
                  <a:spLocks noChangeArrowheads="1"/>
                </p:cNvSpPr>
                <p:nvPr/>
              </p:nvSpPr>
              <p:spPr bwMode="auto">
                <a:xfrm>
                  <a:off x="3097" y="1127"/>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63" name="Rectangle 2701"/>
                <p:cNvSpPr>
                  <a:spLocks noChangeArrowheads="1"/>
                </p:cNvSpPr>
                <p:nvPr/>
              </p:nvSpPr>
              <p:spPr bwMode="auto">
                <a:xfrm>
                  <a:off x="3127" y="1139"/>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64" name="Rectangle 2702"/>
                <p:cNvSpPr>
                  <a:spLocks noChangeArrowheads="1"/>
                </p:cNvSpPr>
                <p:nvPr/>
              </p:nvSpPr>
              <p:spPr bwMode="auto">
                <a:xfrm>
                  <a:off x="3150" y="1139"/>
                  <a:ext cx="12"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65" name="Rectangle 2703"/>
                <p:cNvSpPr>
                  <a:spLocks noChangeArrowheads="1"/>
                </p:cNvSpPr>
                <p:nvPr/>
              </p:nvSpPr>
              <p:spPr bwMode="auto">
                <a:xfrm>
                  <a:off x="3162" y="1139"/>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66" name="Rectangle 2704"/>
                <p:cNvSpPr>
                  <a:spLocks noChangeArrowheads="1"/>
                </p:cNvSpPr>
                <p:nvPr/>
              </p:nvSpPr>
              <p:spPr bwMode="auto">
                <a:xfrm>
                  <a:off x="3109" y="1139"/>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67" name="Line 2705"/>
                <p:cNvSpPr>
                  <a:spLocks noChangeShapeType="1"/>
                </p:cNvSpPr>
                <p:nvPr/>
              </p:nvSpPr>
              <p:spPr bwMode="auto">
                <a:xfrm flipV="1">
                  <a:off x="3103"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68" name="Group 2706"/>
                <p:cNvGrpSpPr>
                  <a:grpSpLocks/>
                </p:cNvGrpSpPr>
                <p:nvPr/>
              </p:nvGrpSpPr>
              <p:grpSpPr bwMode="auto">
                <a:xfrm>
                  <a:off x="3103" y="1151"/>
                  <a:ext cx="24" cy="12"/>
                  <a:chOff x="3103" y="1151"/>
                  <a:chExt cx="24" cy="12"/>
                </a:xfrm>
              </p:grpSpPr>
              <p:sp>
                <p:nvSpPr>
                  <p:cNvPr id="7626" name="Freeform 2707"/>
                  <p:cNvSpPr>
                    <a:spLocks/>
                  </p:cNvSpPr>
                  <p:nvPr/>
                </p:nvSpPr>
                <p:spPr bwMode="auto">
                  <a:xfrm>
                    <a:off x="3103"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27" name="Arc 2708"/>
                  <p:cNvSpPr>
                    <a:spLocks/>
                  </p:cNvSpPr>
                  <p:nvPr/>
                </p:nvSpPr>
                <p:spPr bwMode="auto">
                  <a:xfrm>
                    <a:off x="3106"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28" name="Freeform 2709"/>
                  <p:cNvSpPr>
                    <a:spLocks/>
                  </p:cNvSpPr>
                  <p:nvPr/>
                </p:nvSpPr>
                <p:spPr bwMode="auto">
                  <a:xfrm>
                    <a:off x="3115"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29" name="Arc 2710"/>
                  <p:cNvSpPr>
                    <a:spLocks/>
                  </p:cNvSpPr>
                  <p:nvPr/>
                </p:nvSpPr>
                <p:spPr bwMode="auto">
                  <a:xfrm>
                    <a:off x="3115"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469" name="Line 2711"/>
                <p:cNvSpPr>
                  <a:spLocks noChangeShapeType="1"/>
                </p:cNvSpPr>
                <p:nvPr/>
              </p:nvSpPr>
              <p:spPr bwMode="auto">
                <a:xfrm flipV="1">
                  <a:off x="3115"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70" name="Line 2712"/>
                <p:cNvSpPr>
                  <a:spLocks noChangeShapeType="1"/>
                </p:cNvSpPr>
                <p:nvPr/>
              </p:nvSpPr>
              <p:spPr bwMode="auto">
                <a:xfrm flipV="1">
                  <a:off x="3121"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71" name="Group 2713"/>
                <p:cNvGrpSpPr>
                  <a:grpSpLocks/>
                </p:cNvGrpSpPr>
                <p:nvPr/>
              </p:nvGrpSpPr>
              <p:grpSpPr bwMode="auto">
                <a:xfrm>
                  <a:off x="3121" y="1151"/>
                  <a:ext cx="18" cy="12"/>
                  <a:chOff x="3121" y="1151"/>
                  <a:chExt cx="18" cy="12"/>
                </a:xfrm>
              </p:grpSpPr>
              <p:sp>
                <p:nvSpPr>
                  <p:cNvPr id="7622" name="Freeform 2714"/>
                  <p:cNvSpPr>
                    <a:spLocks/>
                  </p:cNvSpPr>
                  <p:nvPr/>
                </p:nvSpPr>
                <p:spPr bwMode="auto">
                  <a:xfrm>
                    <a:off x="3121" y="1151"/>
                    <a:ext cx="6" cy="6"/>
                  </a:xfrm>
                  <a:custGeom>
                    <a:avLst/>
                    <a:gdLst>
                      <a:gd name="T0" fmla="*/ 0 w 1"/>
                      <a:gd name="T1" fmla="*/ 0 h 1"/>
                      <a:gd name="T2" fmla="*/ 7776 w 1"/>
                      <a:gd name="T3" fmla="*/ 7776 h 1"/>
                      <a:gd name="T4" fmla="*/ 7776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1" y="1"/>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23" name="Arc 2715"/>
                  <p:cNvSpPr>
                    <a:spLocks/>
                  </p:cNvSpPr>
                  <p:nvPr/>
                </p:nvSpPr>
                <p:spPr bwMode="auto">
                  <a:xfrm>
                    <a:off x="3124" y="1151"/>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32" y="21599"/>
                        </a:moveTo>
                        <a:cubicBezTo>
                          <a:pt x="9569" y="21507"/>
                          <a:pt x="0" y="11864"/>
                          <a:pt x="0" y="0"/>
                        </a:cubicBezTo>
                      </a:path>
                      <a:path w="21600" h="21599" stroke="0" extrusionOk="0">
                        <a:moveTo>
                          <a:pt x="21432" y="21599"/>
                        </a:moveTo>
                        <a:cubicBezTo>
                          <a:pt x="9569" y="21507"/>
                          <a:pt x="0" y="1186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24" name="Freeform 2716"/>
                  <p:cNvSpPr>
                    <a:spLocks/>
                  </p:cNvSpPr>
                  <p:nvPr/>
                </p:nvSpPr>
                <p:spPr bwMode="auto">
                  <a:xfrm>
                    <a:off x="3127" y="1151"/>
                    <a:ext cx="12" cy="12"/>
                  </a:xfrm>
                  <a:custGeom>
                    <a:avLst/>
                    <a:gdLst>
                      <a:gd name="T0" fmla="*/ 0 w 2"/>
                      <a:gd name="T1" fmla="*/ 7776 h 2"/>
                      <a:gd name="T2" fmla="*/ 0 w 2"/>
                      <a:gd name="T3" fmla="*/ 7776 h 2"/>
                      <a:gd name="T4" fmla="*/ 15552 w 2"/>
                      <a:gd name="T5" fmla="*/ 0 h 2"/>
                      <a:gd name="T6" fmla="*/ 0 w 2"/>
                      <a:gd name="T7" fmla="*/ 0 h 2"/>
                      <a:gd name="T8" fmla="*/ 0 w 2"/>
                      <a:gd name="T9" fmla="*/ 777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25" name="Arc 2717"/>
                  <p:cNvSpPr>
                    <a:spLocks/>
                  </p:cNvSpPr>
                  <p:nvPr/>
                </p:nvSpPr>
                <p:spPr bwMode="auto">
                  <a:xfrm>
                    <a:off x="3130" y="1151"/>
                    <a:ext cx="6" cy="9"/>
                  </a:xfrm>
                  <a:custGeom>
                    <a:avLst/>
                    <a:gdLst>
                      <a:gd name="T0" fmla="*/ 0 w 21767"/>
                      <a:gd name="T1" fmla="*/ 0 h 21600"/>
                      <a:gd name="T2" fmla="*/ 0 w 21767"/>
                      <a:gd name="T3" fmla="*/ 0 h 21600"/>
                      <a:gd name="T4" fmla="*/ 0 w 21767"/>
                      <a:gd name="T5" fmla="*/ 0 h 21600"/>
                      <a:gd name="T6" fmla="*/ 0 60000 65536"/>
                      <a:gd name="T7" fmla="*/ 0 60000 65536"/>
                      <a:gd name="T8" fmla="*/ 0 60000 65536"/>
                      <a:gd name="T9" fmla="*/ 0 w 21767"/>
                      <a:gd name="T10" fmla="*/ 0 h 21600"/>
                      <a:gd name="T11" fmla="*/ 21767 w 21767"/>
                      <a:gd name="T12" fmla="*/ 21600 h 21600"/>
                    </a:gdLst>
                    <a:ahLst/>
                    <a:cxnLst>
                      <a:cxn ang="T6">
                        <a:pos x="T0" y="T1"/>
                      </a:cxn>
                      <a:cxn ang="T7">
                        <a:pos x="T2" y="T3"/>
                      </a:cxn>
                      <a:cxn ang="T8">
                        <a:pos x="T4" y="T5"/>
                      </a:cxn>
                    </a:cxnLst>
                    <a:rect l="T9" t="T10" r="T11" b="T12"/>
                    <a:pathLst>
                      <a:path w="21767" h="21600" fill="none" extrusionOk="0">
                        <a:moveTo>
                          <a:pt x="21767" y="0"/>
                        </a:moveTo>
                        <a:cubicBezTo>
                          <a:pt x="21767" y="11929"/>
                          <a:pt x="12096" y="21600"/>
                          <a:pt x="167" y="21600"/>
                        </a:cubicBezTo>
                        <a:cubicBezTo>
                          <a:pt x="111" y="21600"/>
                          <a:pt x="55" y="21599"/>
                          <a:pt x="-1" y="21599"/>
                        </a:cubicBezTo>
                      </a:path>
                      <a:path w="21767" h="21600" stroke="0" extrusionOk="0">
                        <a:moveTo>
                          <a:pt x="21767" y="0"/>
                        </a:moveTo>
                        <a:cubicBezTo>
                          <a:pt x="21767" y="11929"/>
                          <a:pt x="12096" y="21600"/>
                          <a:pt x="167" y="21600"/>
                        </a:cubicBezTo>
                        <a:cubicBezTo>
                          <a:pt x="111" y="21600"/>
                          <a:pt x="55" y="21599"/>
                          <a:pt x="-1" y="21599"/>
                        </a:cubicBezTo>
                        <a:lnTo>
                          <a:pt x="167"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472" name="Line 2718"/>
                <p:cNvSpPr>
                  <a:spLocks noChangeShapeType="1"/>
                </p:cNvSpPr>
                <p:nvPr/>
              </p:nvSpPr>
              <p:spPr bwMode="auto">
                <a:xfrm flipV="1">
                  <a:off x="3133"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73" name="Line 2719"/>
                <p:cNvSpPr>
                  <a:spLocks noChangeShapeType="1"/>
                </p:cNvSpPr>
                <p:nvPr/>
              </p:nvSpPr>
              <p:spPr bwMode="auto">
                <a:xfrm flipV="1">
                  <a:off x="3144"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74" name="Group 2720"/>
                <p:cNvGrpSpPr>
                  <a:grpSpLocks/>
                </p:cNvGrpSpPr>
                <p:nvPr/>
              </p:nvGrpSpPr>
              <p:grpSpPr bwMode="auto">
                <a:xfrm>
                  <a:off x="3144" y="1151"/>
                  <a:ext cx="18" cy="12"/>
                  <a:chOff x="3144" y="1151"/>
                  <a:chExt cx="18" cy="12"/>
                </a:xfrm>
              </p:grpSpPr>
              <p:sp>
                <p:nvSpPr>
                  <p:cNvPr id="7618" name="Freeform 2721"/>
                  <p:cNvSpPr>
                    <a:spLocks/>
                  </p:cNvSpPr>
                  <p:nvPr/>
                </p:nvSpPr>
                <p:spPr bwMode="auto">
                  <a:xfrm>
                    <a:off x="3144" y="1151"/>
                    <a:ext cx="6" cy="6"/>
                  </a:xfrm>
                  <a:custGeom>
                    <a:avLst/>
                    <a:gdLst>
                      <a:gd name="T0" fmla="*/ 0 w 1"/>
                      <a:gd name="T1" fmla="*/ 0 h 1"/>
                      <a:gd name="T2" fmla="*/ 7776 w 1"/>
                      <a:gd name="T3" fmla="*/ 7776 h 1"/>
                      <a:gd name="T4" fmla="*/ 7776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1" y="1"/>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19" name="Arc 2722"/>
                  <p:cNvSpPr>
                    <a:spLocks/>
                  </p:cNvSpPr>
                  <p:nvPr/>
                </p:nvSpPr>
                <p:spPr bwMode="auto">
                  <a:xfrm>
                    <a:off x="3147" y="1151"/>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32" y="21599"/>
                        </a:moveTo>
                        <a:cubicBezTo>
                          <a:pt x="9569" y="21507"/>
                          <a:pt x="0" y="11864"/>
                          <a:pt x="0" y="0"/>
                        </a:cubicBezTo>
                      </a:path>
                      <a:path w="21600" h="21599" stroke="0" extrusionOk="0">
                        <a:moveTo>
                          <a:pt x="21432" y="21599"/>
                        </a:moveTo>
                        <a:cubicBezTo>
                          <a:pt x="9569" y="21507"/>
                          <a:pt x="0" y="1186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20" name="Freeform 2723"/>
                  <p:cNvSpPr>
                    <a:spLocks/>
                  </p:cNvSpPr>
                  <p:nvPr/>
                </p:nvSpPr>
                <p:spPr bwMode="auto">
                  <a:xfrm>
                    <a:off x="3150" y="1151"/>
                    <a:ext cx="12" cy="12"/>
                  </a:xfrm>
                  <a:custGeom>
                    <a:avLst/>
                    <a:gdLst>
                      <a:gd name="T0" fmla="*/ 0 w 2"/>
                      <a:gd name="T1" fmla="*/ 7776 h 2"/>
                      <a:gd name="T2" fmla="*/ 0 w 2"/>
                      <a:gd name="T3" fmla="*/ 7776 h 2"/>
                      <a:gd name="T4" fmla="*/ 15552 w 2"/>
                      <a:gd name="T5" fmla="*/ 0 h 2"/>
                      <a:gd name="T6" fmla="*/ 0 w 2"/>
                      <a:gd name="T7" fmla="*/ 0 h 2"/>
                      <a:gd name="T8" fmla="*/ 0 w 2"/>
                      <a:gd name="T9" fmla="*/ 777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21" name="Arc 2724"/>
                  <p:cNvSpPr>
                    <a:spLocks/>
                  </p:cNvSpPr>
                  <p:nvPr/>
                </p:nvSpPr>
                <p:spPr bwMode="auto">
                  <a:xfrm>
                    <a:off x="3153" y="1151"/>
                    <a:ext cx="6" cy="9"/>
                  </a:xfrm>
                  <a:custGeom>
                    <a:avLst/>
                    <a:gdLst>
                      <a:gd name="T0" fmla="*/ 0 w 21767"/>
                      <a:gd name="T1" fmla="*/ 0 h 21600"/>
                      <a:gd name="T2" fmla="*/ 0 w 21767"/>
                      <a:gd name="T3" fmla="*/ 0 h 21600"/>
                      <a:gd name="T4" fmla="*/ 0 w 21767"/>
                      <a:gd name="T5" fmla="*/ 0 h 21600"/>
                      <a:gd name="T6" fmla="*/ 0 60000 65536"/>
                      <a:gd name="T7" fmla="*/ 0 60000 65536"/>
                      <a:gd name="T8" fmla="*/ 0 60000 65536"/>
                      <a:gd name="T9" fmla="*/ 0 w 21767"/>
                      <a:gd name="T10" fmla="*/ 0 h 21600"/>
                      <a:gd name="T11" fmla="*/ 21767 w 21767"/>
                      <a:gd name="T12" fmla="*/ 21600 h 21600"/>
                    </a:gdLst>
                    <a:ahLst/>
                    <a:cxnLst>
                      <a:cxn ang="T6">
                        <a:pos x="T0" y="T1"/>
                      </a:cxn>
                      <a:cxn ang="T7">
                        <a:pos x="T2" y="T3"/>
                      </a:cxn>
                      <a:cxn ang="T8">
                        <a:pos x="T4" y="T5"/>
                      </a:cxn>
                    </a:cxnLst>
                    <a:rect l="T9" t="T10" r="T11" b="T12"/>
                    <a:pathLst>
                      <a:path w="21767" h="21600" fill="none" extrusionOk="0">
                        <a:moveTo>
                          <a:pt x="21767" y="0"/>
                        </a:moveTo>
                        <a:cubicBezTo>
                          <a:pt x="21767" y="11929"/>
                          <a:pt x="12096" y="21600"/>
                          <a:pt x="167" y="21600"/>
                        </a:cubicBezTo>
                        <a:cubicBezTo>
                          <a:pt x="111" y="21600"/>
                          <a:pt x="55" y="21599"/>
                          <a:pt x="-1" y="21599"/>
                        </a:cubicBezTo>
                      </a:path>
                      <a:path w="21767" h="21600" stroke="0" extrusionOk="0">
                        <a:moveTo>
                          <a:pt x="21767" y="0"/>
                        </a:moveTo>
                        <a:cubicBezTo>
                          <a:pt x="21767" y="11929"/>
                          <a:pt x="12096" y="21600"/>
                          <a:pt x="167" y="21600"/>
                        </a:cubicBezTo>
                        <a:cubicBezTo>
                          <a:pt x="111" y="21600"/>
                          <a:pt x="55" y="21599"/>
                          <a:pt x="-1" y="21599"/>
                        </a:cubicBezTo>
                        <a:lnTo>
                          <a:pt x="167"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475" name="Line 2725"/>
                <p:cNvSpPr>
                  <a:spLocks noChangeShapeType="1"/>
                </p:cNvSpPr>
                <p:nvPr/>
              </p:nvSpPr>
              <p:spPr bwMode="auto">
                <a:xfrm flipV="1">
                  <a:off x="3156"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76" name="Line 2726"/>
                <p:cNvSpPr>
                  <a:spLocks noChangeShapeType="1"/>
                </p:cNvSpPr>
                <p:nvPr/>
              </p:nvSpPr>
              <p:spPr bwMode="auto">
                <a:xfrm flipV="1">
                  <a:off x="3162"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77" name="Group 2727"/>
                <p:cNvGrpSpPr>
                  <a:grpSpLocks/>
                </p:cNvGrpSpPr>
                <p:nvPr/>
              </p:nvGrpSpPr>
              <p:grpSpPr bwMode="auto">
                <a:xfrm>
                  <a:off x="3156" y="1151"/>
                  <a:ext cx="24" cy="12"/>
                  <a:chOff x="3156" y="1151"/>
                  <a:chExt cx="24" cy="12"/>
                </a:xfrm>
              </p:grpSpPr>
              <p:sp>
                <p:nvSpPr>
                  <p:cNvPr id="7614" name="Freeform 2728"/>
                  <p:cNvSpPr>
                    <a:spLocks/>
                  </p:cNvSpPr>
                  <p:nvPr/>
                </p:nvSpPr>
                <p:spPr bwMode="auto">
                  <a:xfrm>
                    <a:off x="3156"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15" name="Arc 2729"/>
                  <p:cNvSpPr>
                    <a:spLocks/>
                  </p:cNvSpPr>
                  <p:nvPr/>
                </p:nvSpPr>
                <p:spPr bwMode="auto">
                  <a:xfrm>
                    <a:off x="3159"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16" name="Freeform 2730"/>
                  <p:cNvSpPr>
                    <a:spLocks/>
                  </p:cNvSpPr>
                  <p:nvPr/>
                </p:nvSpPr>
                <p:spPr bwMode="auto">
                  <a:xfrm>
                    <a:off x="3168"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17" name="Arc 2731"/>
                  <p:cNvSpPr>
                    <a:spLocks/>
                  </p:cNvSpPr>
                  <p:nvPr/>
                </p:nvSpPr>
                <p:spPr bwMode="auto">
                  <a:xfrm>
                    <a:off x="3168"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478" name="Line 2732"/>
                <p:cNvSpPr>
                  <a:spLocks noChangeShapeType="1"/>
                </p:cNvSpPr>
                <p:nvPr/>
              </p:nvSpPr>
              <p:spPr bwMode="auto">
                <a:xfrm flipV="1">
                  <a:off x="3174"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79" name="Rectangle 2733"/>
                <p:cNvSpPr>
                  <a:spLocks noChangeArrowheads="1"/>
                </p:cNvSpPr>
                <p:nvPr/>
              </p:nvSpPr>
              <p:spPr bwMode="auto">
                <a:xfrm>
                  <a:off x="3174" y="1127"/>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80" name="Line 2734"/>
                <p:cNvSpPr>
                  <a:spLocks noChangeShapeType="1"/>
                </p:cNvSpPr>
                <p:nvPr/>
              </p:nvSpPr>
              <p:spPr bwMode="auto">
                <a:xfrm>
                  <a:off x="3180" y="1133"/>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81" name="Rectangle 2735"/>
                <p:cNvSpPr>
                  <a:spLocks noChangeArrowheads="1"/>
                </p:cNvSpPr>
                <p:nvPr/>
              </p:nvSpPr>
              <p:spPr bwMode="auto">
                <a:xfrm>
                  <a:off x="3103" y="1127"/>
                  <a:ext cx="77"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82" name="Freeform 2736"/>
                <p:cNvSpPr>
                  <a:spLocks/>
                </p:cNvSpPr>
                <p:nvPr/>
              </p:nvSpPr>
              <p:spPr bwMode="auto">
                <a:xfrm>
                  <a:off x="3097"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83" name="Arc 2737"/>
                <p:cNvSpPr>
                  <a:spLocks/>
                </p:cNvSpPr>
                <p:nvPr/>
              </p:nvSpPr>
              <p:spPr bwMode="auto">
                <a:xfrm>
                  <a:off x="3100"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84" name="Group 2738"/>
                <p:cNvGrpSpPr>
                  <a:grpSpLocks/>
                </p:cNvGrpSpPr>
                <p:nvPr/>
              </p:nvGrpSpPr>
              <p:grpSpPr bwMode="auto">
                <a:xfrm>
                  <a:off x="3115" y="1127"/>
                  <a:ext cx="15" cy="15"/>
                  <a:chOff x="3115" y="1127"/>
                  <a:chExt cx="15" cy="15"/>
                </a:xfrm>
              </p:grpSpPr>
              <p:sp>
                <p:nvSpPr>
                  <p:cNvPr id="7610" name="Freeform 2739"/>
                  <p:cNvSpPr>
                    <a:spLocks/>
                  </p:cNvSpPr>
                  <p:nvPr/>
                </p:nvSpPr>
                <p:spPr bwMode="auto">
                  <a:xfrm>
                    <a:off x="3121"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11" name="Arc 2740"/>
                  <p:cNvSpPr>
                    <a:spLocks/>
                  </p:cNvSpPr>
                  <p:nvPr/>
                </p:nvSpPr>
                <p:spPr bwMode="auto">
                  <a:xfrm>
                    <a:off x="3124"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12" name="Freeform 2741"/>
                  <p:cNvSpPr>
                    <a:spLocks/>
                  </p:cNvSpPr>
                  <p:nvPr/>
                </p:nvSpPr>
                <p:spPr bwMode="auto">
                  <a:xfrm>
                    <a:off x="3115"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13" name="Arc 2742"/>
                  <p:cNvSpPr>
                    <a:spLocks/>
                  </p:cNvSpPr>
                  <p:nvPr/>
                </p:nvSpPr>
                <p:spPr bwMode="auto">
                  <a:xfrm>
                    <a:off x="3118"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485" name="Group 2743"/>
                <p:cNvGrpSpPr>
                  <a:grpSpLocks/>
                </p:cNvGrpSpPr>
                <p:nvPr/>
              </p:nvGrpSpPr>
              <p:grpSpPr bwMode="auto">
                <a:xfrm>
                  <a:off x="3133" y="1133"/>
                  <a:ext cx="9" cy="9"/>
                  <a:chOff x="3133" y="1133"/>
                  <a:chExt cx="9" cy="9"/>
                </a:xfrm>
              </p:grpSpPr>
              <p:sp>
                <p:nvSpPr>
                  <p:cNvPr id="7606" name="Freeform 2744"/>
                  <p:cNvSpPr>
                    <a:spLocks/>
                  </p:cNvSpPr>
                  <p:nvPr/>
                </p:nvSpPr>
                <p:spPr bwMode="auto">
                  <a:xfrm>
                    <a:off x="3139"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07" name="Arc 2745"/>
                  <p:cNvSpPr>
                    <a:spLocks/>
                  </p:cNvSpPr>
                  <p:nvPr/>
                </p:nvSpPr>
                <p:spPr bwMode="auto">
                  <a:xfrm>
                    <a:off x="3139"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02" y="0"/>
                          <a:pt x="21561" y="9628"/>
                          <a:pt x="21599" y="21530"/>
                        </a:cubicBezTo>
                      </a:path>
                      <a:path w="21600" h="21600" stroke="0" extrusionOk="0">
                        <a:moveTo>
                          <a:pt x="-1" y="0"/>
                        </a:moveTo>
                        <a:cubicBezTo>
                          <a:pt x="11902" y="0"/>
                          <a:pt x="21561" y="9628"/>
                          <a:pt x="21599" y="2153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08" name="Freeform 2746"/>
                  <p:cNvSpPr>
                    <a:spLocks/>
                  </p:cNvSpPr>
                  <p:nvPr/>
                </p:nvSpPr>
                <p:spPr bwMode="auto">
                  <a:xfrm>
                    <a:off x="3133" y="1133"/>
                    <a:ext cx="6" cy="6"/>
                  </a:xfrm>
                  <a:custGeom>
                    <a:avLst/>
                    <a:gdLst>
                      <a:gd name="T0" fmla="*/ 0 w 1"/>
                      <a:gd name="T1" fmla="*/ 0 h 1"/>
                      <a:gd name="T2" fmla="*/ 0 w 1"/>
                      <a:gd name="T3" fmla="*/ 7776 h 1"/>
                      <a:gd name="T4" fmla="*/ 7776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09" name="Arc 2747"/>
                  <p:cNvSpPr>
                    <a:spLocks/>
                  </p:cNvSpPr>
                  <p:nvPr/>
                </p:nvSpPr>
                <p:spPr bwMode="auto">
                  <a:xfrm>
                    <a:off x="3136"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31"/>
                        </a:moveTo>
                        <a:cubicBezTo>
                          <a:pt x="38" y="9628"/>
                          <a:pt x="9697" y="0"/>
                          <a:pt x="21599" y="0"/>
                        </a:cubicBezTo>
                      </a:path>
                      <a:path w="21600" h="21600" stroke="0" extrusionOk="0">
                        <a:moveTo>
                          <a:pt x="0" y="21531"/>
                        </a:moveTo>
                        <a:cubicBezTo>
                          <a:pt x="38" y="9628"/>
                          <a:pt x="9697"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486" name="Group 2748"/>
                <p:cNvGrpSpPr>
                  <a:grpSpLocks/>
                </p:cNvGrpSpPr>
                <p:nvPr/>
              </p:nvGrpSpPr>
              <p:grpSpPr bwMode="auto">
                <a:xfrm>
                  <a:off x="3156" y="1133"/>
                  <a:ext cx="9" cy="9"/>
                  <a:chOff x="3156" y="1133"/>
                  <a:chExt cx="9" cy="9"/>
                </a:xfrm>
              </p:grpSpPr>
              <p:sp>
                <p:nvSpPr>
                  <p:cNvPr id="7602" name="Freeform 2749"/>
                  <p:cNvSpPr>
                    <a:spLocks/>
                  </p:cNvSpPr>
                  <p:nvPr/>
                </p:nvSpPr>
                <p:spPr bwMode="auto">
                  <a:xfrm>
                    <a:off x="3162"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03" name="Arc 2750"/>
                  <p:cNvSpPr>
                    <a:spLocks/>
                  </p:cNvSpPr>
                  <p:nvPr/>
                </p:nvSpPr>
                <p:spPr bwMode="auto">
                  <a:xfrm>
                    <a:off x="3162"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96" y="0"/>
                          <a:pt x="21554" y="9620"/>
                          <a:pt x="21599" y="21517"/>
                        </a:cubicBezTo>
                      </a:path>
                      <a:path w="21600" h="21600" stroke="0" extrusionOk="0">
                        <a:moveTo>
                          <a:pt x="-1" y="0"/>
                        </a:moveTo>
                        <a:cubicBezTo>
                          <a:pt x="11896" y="0"/>
                          <a:pt x="21554" y="9620"/>
                          <a:pt x="21599" y="21517"/>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04" name="Freeform 2751"/>
                  <p:cNvSpPr>
                    <a:spLocks/>
                  </p:cNvSpPr>
                  <p:nvPr/>
                </p:nvSpPr>
                <p:spPr bwMode="auto">
                  <a:xfrm>
                    <a:off x="3156" y="1133"/>
                    <a:ext cx="6" cy="6"/>
                  </a:xfrm>
                  <a:custGeom>
                    <a:avLst/>
                    <a:gdLst>
                      <a:gd name="T0" fmla="*/ 0 w 1"/>
                      <a:gd name="T1" fmla="*/ 0 h 1"/>
                      <a:gd name="T2" fmla="*/ 0 w 1"/>
                      <a:gd name="T3" fmla="*/ 7776 h 1"/>
                      <a:gd name="T4" fmla="*/ 7776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05" name="Arc 2752"/>
                  <p:cNvSpPr>
                    <a:spLocks/>
                  </p:cNvSpPr>
                  <p:nvPr/>
                </p:nvSpPr>
                <p:spPr bwMode="auto">
                  <a:xfrm>
                    <a:off x="3159"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7"/>
                        </a:moveTo>
                        <a:cubicBezTo>
                          <a:pt x="45" y="9620"/>
                          <a:pt x="9703" y="0"/>
                          <a:pt x="21599" y="0"/>
                        </a:cubicBezTo>
                      </a:path>
                      <a:path w="21600" h="21600" stroke="0" extrusionOk="0">
                        <a:moveTo>
                          <a:pt x="0" y="21517"/>
                        </a:moveTo>
                        <a:cubicBezTo>
                          <a:pt x="45" y="9620"/>
                          <a:pt x="9703"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487" name="Freeform 2753"/>
                <p:cNvSpPr>
                  <a:spLocks/>
                </p:cNvSpPr>
                <p:nvPr/>
              </p:nvSpPr>
              <p:spPr bwMode="auto">
                <a:xfrm>
                  <a:off x="3168"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88" name="Arc 2754"/>
                <p:cNvSpPr>
                  <a:spLocks/>
                </p:cNvSpPr>
                <p:nvPr/>
              </p:nvSpPr>
              <p:spPr bwMode="auto">
                <a:xfrm>
                  <a:off x="3171"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89" name="Line 2755"/>
                <p:cNvSpPr>
                  <a:spLocks noChangeShapeType="1"/>
                </p:cNvSpPr>
                <p:nvPr/>
              </p:nvSpPr>
              <p:spPr bwMode="auto">
                <a:xfrm>
                  <a:off x="3091" y="1133"/>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90" name="Rectangle 2756"/>
                <p:cNvSpPr>
                  <a:spLocks noChangeArrowheads="1"/>
                </p:cNvSpPr>
                <p:nvPr/>
              </p:nvSpPr>
              <p:spPr bwMode="auto">
                <a:xfrm>
                  <a:off x="3186" y="1116"/>
                  <a:ext cx="11"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91" name="Rectangle 2757"/>
                <p:cNvSpPr>
                  <a:spLocks noChangeArrowheads="1"/>
                </p:cNvSpPr>
                <p:nvPr/>
              </p:nvSpPr>
              <p:spPr bwMode="auto">
                <a:xfrm>
                  <a:off x="3215" y="1098"/>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92" name="Rectangle 2758"/>
                <p:cNvSpPr>
                  <a:spLocks noChangeArrowheads="1"/>
                </p:cNvSpPr>
                <p:nvPr/>
              </p:nvSpPr>
              <p:spPr bwMode="auto">
                <a:xfrm>
                  <a:off x="3233" y="1098"/>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93" name="Rectangle 2759"/>
                <p:cNvSpPr>
                  <a:spLocks noChangeArrowheads="1"/>
                </p:cNvSpPr>
                <p:nvPr/>
              </p:nvSpPr>
              <p:spPr bwMode="auto">
                <a:xfrm>
                  <a:off x="3250" y="1098"/>
                  <a:ext cx="12"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94" name="Rectangle 2760"/>
                <p:cNvSpPr>
                  <a:spLocks noChangeArrowheads="1"/>
                </p:cNvSpPr>
                <p:nvPr/>
              </p:nvSpPr>
              <p:spPr bwMode="auto">
                <a:xfrm>
                  <a:off x="3192" y="1098"/>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95" name="Line 2761"/>
                <p:cNvSpPr>
                  <a:spLocks noChangeShapeType="1"/>
                </p:cNvSpPr>
                <p:nvPr/>
              </p:nvSpPr>
              <p:spPr bwMode="auto">
                <a:xfrm>
                  <a:off x="3192"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96" name="Group 2762"/>
                <p:cNvGrpSpPr>
                  <a:grpSpLocks/>
                </p:cNvGrpSpPr>
                <p:nvPr/>
              </p:nvGrpSpPr>
              <p:grpSpPr bwMode="auto">
                <a:xfrm>
                  <a:off x="3186" y="1086"/>
                  <a:ext cx="23" cy="12"/>
                  <a:chOff x="3186" y="1086"/>
                  <a:chExt cx="23" cy="12"/>
                </a:xfrm>
              </p:grpSpPr>
              <p:sp>
                <p:nvSpPr>
                  <p:cNvPr id="7598" name="Freeform 2763"/>
                  <p:cNvSpPr>
                    <a:spLocks/>
                  </p:cNvSpPr>
                  <p:nvPr/>
                </p:nvSpPr>
                <p:spPr bwMode="auto">
                  <a:xfrm>
                    <a:off x="3186" y="1086"/>
                    <a:ext cx="11" cy="12"/>
                  </a:xfrm>
                  <a:custGeom>
                    <a:avLst/>
                    <a:gdLst>
                      <a:gd name="T0" fmla="*/ 5472 w 2"/>
                      <a:gd name="T1" fmla="*/ 0 h 2"/>
                      <a:gd name="T2" fmla="*/ 0 w 2"/>
                      <a:gd name="T3" fmla="*/ 7776 h 2"/>
                      <a:gd name="T4" fmla="*/ 9982 w 2"/>
                      <a:gd name="T5" fmla="*/ 15552 h 2"/>
                      <a:gd name="T6" fmla="*/ 547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99" name="Arc 2764"/>
                  <p:cNvSpPr>
                    <a:spLocks/>
                  </p:cNvSpPr>
                  <p:nvPr/>
                </p:nvSpPr>
                <p:spPr bwMode="auto">
                  <a:xfrm>
                    <a:off x="3189"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5"/>
                          <a:pt x="9646" y="21"/>
                          <a:pt x="21561" y="0"/>
                        </a:cubicBezTo>
                      </a:path>
                      <a:path w="21600" h="21600" stroke="0" extrusionOk="0">
                        <a:moveTo>
                          <a:pt x="0" y="21600"/>
                        </a:moveTo>
                        <a:cubicBezTo>
                          <a:pt x="0" y="9685"/>
                          <a:pt x="9646" y="21"/>
                          <a:pt x="21561"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00" name="Freeform 2765"/>
                  <p:cNvSpPr>
                    <a:spLocks/>
                  </p:cNvSpPr>
                  <p:nvPr/>
                </p:nvSpPr>
                <p:spPr bwMode="auto">
                  <a:xfrm>
                    <a:off x="3197"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601" name="Arc 2766"/>
                  <p:cNvSpPr>
                    <a:spLocks/>
                  </p:cNvSpPr>
                  <p:nvPr/>
                </p:nvSpPr>
                <p:spPr bwMode="auto">
                  <a:xfrm>
                    <a:off x="3198" y="1089"/>
                    <a:ext cx="9" cy="9"/>
                  </a:xfrm>
                  <a:custGeom>
                    <a:avLst/>
                    <a:gdLst>
                      <a:gd name="T0" fmla="*/ 0 w 21639"/>
                      <a:gd name="T1" fmla="*/ 0 h 21600"/>
                      <a:gd name="T2" fmla="*/ 0 w 21639"/>
                      <a:gd name="T3" fmla="*/ 0 h 21600"/>
                      <a:gd name="T4" fmla="*/ 0 w 21639"/>
                      <a:gd name="T5" fmla="*/ 0 h 21600"/>
                      <a:gd name="T6" fmla="*/ 0 60000 65536"/>
                      <a:gd name="T7" fmla="*/ 0 60000 65536"/>
                      <a:gd name="T8" fmla="*/ 0 60000 65536"/>
                      <a:gd name="T9" fmla="*/ 0 w 21639"/>
                      <a:gd name="T10" fmla="*/ 0 h 21600"/>
                      <a:gd name="T11" fmla="*/ 21639 w 21639"/>
                      <a:gd name="T12" fmla="*/ 21600 h 21600"/>
                    </a:gdLst>
                    <a:ahLst/>
                    <a:cxnLst>
                      <a:cxn ang="T6">
                        <a:pos x="T0" y="T1"/>
                      </a:cxn>
                      <a:cxn ang="T7">
                        <a:pos x="T2" y="T3"/>
                      </a:cxn>
                      <a:cxn ang="T8">
                        <a:pos x="T4" y="T5"/>
                      </a:cxn>
                    </a:cxnLst>
                    <a:rect l="T9" t="T10" r="T11" b="T12"/>
                    <a:pathLst>
                      <a:path w="21639" h="21600" fill="none" extrusionOk="0">
                        <a:moveTo>
                          <a:pt x="0" y="0"/>
                        </a:moveTo>
                        <a:cubicBezTo>
                          <a:pt x="13" y="0"/>
                          <a:pt x="26" y="-1"/>
                          <a:pt x="39" y="0"/>
                        </a:cubicBezTo>
                        <a:cubicBezTo>
                          <a:pt x="11968" y="0"/>
                          <a:pt x="21639" y="9670"/>
                          <a:pt x="21639" y="21600"/>
                        </a:cubicBezTo>
                      </a:path>
                      <a:path w="21639" h="21600" stroke="0" extrusionOk="0">
                        <a:moveTo>
                          <a:pt x="0" y="0"/>
                        </a:moveTo>
                        <a:cubicBezTo>
                          <a:pt x="13" y="0"/>
                          <a:pt x="26" y="-1"/>
                          <a:pt x="39" y="0"/>
                        </a:cubicBezTo>
                        <a:cubicBezTo>
                          <a:pt x="11968" y="0"/>
                          <a:pt x="21639" y="9670"/>
                          <a:pt x="21639" y="21600"/>
                        </a:cubicBezTo>
                        <a:lnTo>
                          <a:pt x="3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497" name="Line 2767"/>
                <p:cNvSpPr>
                  <a:spLocks noChangeShapeType="1"/>
                </p:cNvSpPr>
                <p:nvPr/>
              </p:nvSpPr>
              <p:spPr bwMode="auto">
                <a:xfrm>
                  <a:off x="3197"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98" name="Line 2768"/>
                <p:cNvSpPr>
                  <a:spLocks noChangeShapeType="1"/>
                </p:cNvSpPr>
                <p:nvPr/>
              </p:nvSpPr>
              <p:spPr bwMode="auto">
                <a:xfrm>
                  <a:off x="3203"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499" name="Group 2769"/>
                <p:cNvGrpSpPr>
                  <a:grpSpLocks/>
                </p:cNvGrpSpPr>
                <p:nvPr/>
              </p:nvGrpSpPr>
              <p:grpSpPr bwMode="auto">
                <a:xfrm>
                  <a:off x="3209" y="1086"/>
                  <a:ext cx="24" cy="12"/>
                  <a:chOff x="3209" y="1086"/>
                  <a:chExt cx="24" cy="12"/>
                </a:xfrm>
              </p:grpSpPr>
              <p:sp>
                <p:nvSpPr>
                  <p:cNvPr id="7594" name="Freeform 2770"/>
                  <p:cNvSpPr>
                    <a:spLocks/>
                  </p:cNvSpPr>
                  <p:nvPr/>
                </p:nvSpPr>
                <p:spPr bwMode="auto">
                  <a:xfrm>
                    <a:off x="3209"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95" name="Arc 2771"/>
                  <p:cNvSpPr>
                    <a:spLocks/>
                  </p:cNvSpPr>
                  <p:nvPr/>
                </p:nvSpPr>
                <p:spPr bwMode="auto">
                  <a:xfrm>
                    <a:off x="3212"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96" name="Freeform 2772"/>
                  <p:cNvSpPr>
                    <a:spLocks/>
                  </p:cNvSpPr>
                  <p:nvPr/>
                </p:nvSpPr>
                <p:spPr bwMode="auto">
                  <a:xfrm>
                    <a:off x="3221"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97" name="Arc 2773"/>
                  <p:cNvSpPr>
                    <a:spLocks/>
                  </p:cNvSpPr>
                  <p:nvPr/>
                </p:nvSpPr>
                <p:spPr bwMode="auto">
                  <a:xfrm>
                    <a:off x="3221"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500" name="Line 2774"/>
                <p:cNvSpPr>
                  <a:spLocks noChangeShapeType="1"/>
                </p:cNvSpPr>
                <p:nvPr/>
              </p:nvSpPr>
              <p:spPr bwMode="auto">
                <a:xfrm>
                  <a:off x="3221"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01" name="Line 2775"/>
                <p:cNvSpPr>
                  <a:spLocks noChangeShapeType="1"/>
                </p:cNvSpPr>
                <p:nvPr/>
              </p:nvSpPr>
              <p:spPr bwMode="auto">
                <a:xfrm>
                  <a:off x="3227"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502" name="Group 2776"/>
                <p:cNvGrpSpPr>
                  <a:grpSpLocks/>
                </p:cNvGrpSpPr>
                <p:nvPr/>
              </p:nvGrpSpPr>
              <p:grpSpPr bwMode="auto">
                <a:xfrm>
                  <a:off x="3227" y="1080"/>
                  <a:ext cx="18" cy="18"/>
                  <a:chOff x="3227" y="1080"/>
                  <a:chExt cx="18" cy="18"/>
                </a:xfrm>
              </p:grpSpPr>
              <p:sp>
                <p:nvSpPr>
                  <p:cNvPr id="7590" name="Freeform 2777"/>
                  <p:cNvSpPr>
                    <a:spLocks/>
                  </p:cNvSpPr>
                  <p:nvPr/>
                </p:nvSpPr>
                <p:spPr bwMode="auto">
                  <a:xfrm>
                    <a:off x="3227" y="1086"/>
                    <a:ext cx="6" cy="12"/>
                  </a:xfrm>
                  <a:custGeom>
                    <a:avLst/>
                    <a:gdLst>
                      <a:gd name="T0" fmla="*/ 7776 w 1"/>
                      <a:gd name="T1" fmla="*/ 0 h 2"/>
                      <a:gd name="T2" fmla="*/ 0 w 1"/>
                      <a:gd name="T3" fmla="*/ 7776 h 2"/>
                      <a:gd name="T4" fmla="*/ 7776 w 1"/>
                      <a:gd name="T5" fmla="*/ 15552 h 2"/>
                      <a:gd name="T6" fmla="*/ 7776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0" y="0"/>
                          <a:pt x="0" y="0"/>
                          <a:pt x="0" y="1"/>
                        </a:cubicBezTo>
                        <a:lnTo>
                          <a:pt x="1"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91" name="Arc 2778"/>
                  <p:cNvSpPr>
                    <a:spLocks/>
                  </p:cNvSpPr>
                  <p:nvPr/>
                </p:nvSpPr>
                <p:spPr bwMode="auto">
                  <a:xfrm>
                    <a:off x="3230" y="1089"/>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4"/>
                          <a:pt x="9569" y="91"/>
                          <a:pt x="21432" y="-1"/>
                        </a:cubicBezTo>
                      </a:path>
                      <a:path w="21600" h="21599" stroke="0" extrusionOk="0">
                        <a:moveTo>
                          <a:pt x="0" y="21599"/>
                        </a:moveTo>
                        <a:cubicBezTo>
                          <a:pt x="0" y="9734"/>
                          <a:pt x="9569" y="91"/>
                          <a:pt x="21432" y="-1"/>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92" name="Freeform 2779"/>
                  <p:cNvSpPr>
                    <a:spLocks/>
                  </p:cNvSpPr>
                  <p:nvPr/>
                </p:nvSpPr>
                <p:spPr bwMode="auto">
                  <a:xfrm>
                    <a:off x="3233"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1"/>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93" name="Arc 2780"/>
                  <p:cNvSpPr>
                    <a:spLocks/>
                  </p:cNvSpPr>
                  <p:nvPr/>
                </p:nvSpPr>
                <p:spPr bwMode="auto">
                  <a:xfrm>
                    <a:off x="3236" y="1089"/>
                    <a:ext cx="6" cy="9"/>
                  </a:xfrm>
                  <a:custGeom>
                    <a:avLst/>
                    <a:gdLst>
                      <a:gd name="T0" fmla="*/ 0 w 21765"/>
                      <a:gd name="T1" fmla="*/ 0 h 21600"/>
                      <a:gd name="T2" fmla="*/ 0 w 21765"/>
                      <a:gd name="T3" fmla="*/ 0 h 21600"/>
                      <a:gd name="T4" fmla="*/ 0 w 21765"/>
                      <a:gd name="T5" fmla="*/ 0 h 21600"/>
                      <a:gd name="T6" fmla="*/ 0 60000 65536"/>
                      <a:gd name="T7" fmla="*/ 0 60000 65536"/>
                      <a:gd name="T8" fmla="*/ 0 60000 65536"/>
                      <a:gd name="T9" fmla="*/ 0 w 21765"/>
                      <a:gd name="T10" fmla="*/ 0 h 21600"/>
                      <a:gd name="T11" fmla="*/ 21765 w 21765"/>
                      <a:gd name="T12" fmla="*/ 21600 h 21600"/>
                    </a:gdLst>
                    <a:ahLst/>
                    <a:cxnLst>
                      <a:cxn ang="T6">
                        <a:pos x="T0" y="T1"/>
                      </a:cxn>
                      <a:cxn ang="T7">
                        <a:pos x="T2" y="T3"/>
                      </a:cxn>
                      <a:cxn ang="T8">
                        <a:pos x="T4" y="T5"/>
                      </a:cxn>
                    </a:cxnLst>
                    <a:rect l="T9" t="T10" r="T11" b="T12"/>
                    <a:pathLst>
                      <a:path w="21765" h="21600" fill="none" extrusionOk="0">
                        <a:moveTo>
                          <a:pt x="-1" y="0"/>
                        </a:moveTo>
                        <a:cubicBezTo>
                          <a:pt x="54" y="0"/>
                          <a:pt x="109" y="-1"/>
                          <a:pt x="165" y="0"/>
                        </a:cubicBezTo>
                        <a:cubicBezTo>
                          <a:pt x="12094" y="0"/>
                          <a:pt x="21765" y="9670"/>
                          <a:pt x="21765" y="21600"/>
                        </a:cubicBezTo>
                      </a:path>
                      <a:path w="21765" h="21600" stroke="0" extrusionOk="0">
                        <a:moveTo>
                          <a:pt x="-1" y="0"/>
                        </a:moveTo>
                        <a:cubicBezTo>
                          <a:pt x="54" y="0"/>
                          <a:pt x="109" y="-1"/>
                          <a:pt x="165" y="0"/>
                        </a:cubicBezTo>
                        <a:cubicBezTo>
                          <a:pt x="12094" y="0"/>
                          <a:pt x="21765" y="9670"/>
                          <a:pt x="21765" y="21600"/>
                        </a:cubicBezTo>
                        <a:lnTo>
                          <a:pt x="165"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503" name="Line 2781"/>
                <p:cNvSpPr>
                  <a:spLocks noChangeShapeType="1"/>
                </p:cNvSpPr>
                <p:nvPr/>
              </p:nvSpPr>
              <p:spPr bwMode="auto">
                <a:xfrm>
                  <a:off x="3239"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04" name="Line 2782"/>
                <p:cNvSpPr>
                  <a:spLocks noChangeShapeType="1"/>
                </p:cNvSpPr>
                <p:nvPr/>
              </p:nvSpPr>
              <p:spPr bwMode="auto">
                <a:xfrm>
                  <a:off x="3245"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505" name="Group 2783"/>
                <p:cNvGrpSpPr>
                  <a:grpSpLocks/>
                </p:cNvGrpSpPr>
                <p:nvPr/>
              </p:nvGrpSpPr>
              <p:grpSpPr bwMode="auto">
                <a:xfrm>
                  <a:off x="3245" y="1080"/>
                  <a:ext cx="17" cy="18"/>
                  <a:chOff x="3245" y="1080"/>
                  <a:chExt cx="17" cy="18"/>
                </a:xfrm>
              </p:grpSpPr>
              <p:sp>
                <p:nvSpPr>
                  <p:cNvPr id="7586" name="Freeform 2784"/>
                  <p:cNvSpPr>
                    <a:spLocks/>
                  </p:cNvSpPr>
                  <p:nvPr/>
                </p:nvSpPr>
                <p:spPr bwMode="auto">
                  <a:xfrm>
                    <a:off x="3245" y="1086"/>
                    <a:ext cx="5" cy="12"/>
                  </a:xfrm>
                  <a:custGeom>
                    <a:avLst/>
                    <a:gdLst>
                      <a:gd name="T0" fmla="*/ 3125 w 1"/>
                      <a:gd name="T1" fmla="*/ 0 h 2"/>
                      <a:gd name="T2" fmla="*/ 0 w 1"/>
                      <a:gd name="T3" fmla="*/ 7776 h 2"/>
                      <a:gd name="T4" fmla="*/ 3125 w 1"/>
                      <a:gd name="T5" fmla="*/ 15552 h 2"/>
                      <a:gd name="T6" fmla="*/ 3125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0" y="0"/>
                          <a:pt x="0" y="0"/>
                          <a:pt x="0" y="1"/>
                        </a:cubicBezTo>
                        <a:lnTo>
                          <a:pt x="1"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87" name="Arc 2785"/>
                  <p:cNvSpPr>
                    <a:spLocks/>
                  </p:cNvSpPr>
                  <p:nvPr/>
                </p:nvSpPr>
                <p:spPr bwMode="auto">
                  <a:xfrm>
                    <a:off x="3248" y="1089"/>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4"/>
                          <a:pt x="9523" y="132"/>
                          <a:pt x="21358" y="0"/>
                        </a:cubicBezTo>
                      </a:path>
                      <a:path w="21600" h="21599" stroke="0" extrusionOk="0">
                        <a:moveTo>
                          <a:pt x="0" y="21599"/>
                        </a:moveTo>
                        <a:cubicBezTo>
                          <a:pt x="0" y="9764"/>
                          <a:pt x="9523" y="132"/>
                          <a:pt x="21358" y="0"/>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88" name="Freeform 2786"/>
                  <p:cNvSpPr>
                    <a:spLocks/>
                  </p:cNvSpPr>
                  <p:nvPr/>
                </p:nvSpPr>
                <p:spPr bwMode="auto">
                  <a:xfrm>
                    <a:off x="3250"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1"/>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89" name="Arc 2787"/>
                  <p:cNvSpPr>
                    <a:spLocks/>
                  </p:cNvSpPr>
                  <p:nvPr/>
                </p:nvSpPr>
                <p:spPr bwMode="auto">
                  <a:xfrm>
                    <a:off x="3254" y="1089"/>
                    <a:ext cx="6" cy="9"/>
                  </a:xfrm>
                  <a:custGeom>
                    <a:avLst/>
                    <a:gdLst>
                      <a:gd name="T0" fmla="*/ 0 w 21840"/>
                      <a:gd name="T1" fmla="*/ 0 h 21600"/>
                      <a:gd name="T2" fmla="*/ 0 w 21840"/>
                      <a:gd name="T3" fmla="*/ 0 h 21600"/>
                      <a:gd name="T4" fmla="*/ 0 w 21840"/>
                      <a:gd name="T5" fmla="*/ 0 h 21600"/>
                      <a:gd name="T6" fmla="*/ 0 60000 65536"/>
                      <a:gd name="T7" fmla="*/ 0 60000 65536"/>
                      <a:gd name="T8" fmla="*/ 0 60000 65536"/>
                      <a:gd name="T9" fmla="*/ 0 w 21840"/>
                      <a:gd name="T10" fmla="*/ 0 h 21600"/>
                      <a:gd name="T11" fmla="*/ 21840 w 21840"/>
                      <a:gd name="T12" fmla="*/ 21600 h 21600"/>
                    </a:gdLst>
                    <a:ahLst/>
                    <a:cxnLst>
                      <a:cxn ang="T6">
                        <a:pos x="T0" y="T1"/>
                      </a:cxn>
                      <a:cxn ang="T7">
                        <a:pos x="T2" y="T3"/>
                      </a:cxn>
                      <a:cxn ang="T8">
                        <a:pos x="T4" y="T5"/>
                      </a:cxn>
                    </a:cxnLst>
                    <a:rect l="T9" t="T10" r="T11" b="T12"/>
                    <a:pathLst>
                      <a:path w="21840" h="21600" fill="none" extrusionOk="0">
                        <a:moveTo>
                          <a:pt x="0" y="1"/>
                        </a:moveTo>
                        <a:cubicBezTo>
                          <a:pt x="79" y="0"/>
                          <a:pt x="159" y="-1"/>
                          <a:pt x="240" y="0"/>
                        </a:cubicBezTo>
                        <a:cubicBezTo>
                          <a:pt x="12169" y="0"/>
                          <a:pt x="21840" y="9670"/>
                          <a:pt x="21840" y="21600"/>
                        </a:cubicBezTo>
                      </a:path>
                      <a:path w="21840" h="21600" stroke="0" extrusionOk="0">
                        <a:moveTo>
                          <a:pt x="0" y="1"/>
                        </a:moveTo>
                        <a:cubicBezTo>
                          <a:pt x="79" y="0"/>
                          <a:pt x="159" y="-1"/>
                          <a:pt x="240" y="0"/>
                        </a:cubicBezTo>
                        <a:cubicBezTo>
                          <a:pt x="12169" y="0"/>
                          <a:pt x="21840" y="9670"/>
                          <a:pt x="21840" y="21600"/>
                        </a:cubicBezTo>
                        <a:lnTo>
                          <a:pt x="24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506" name="Line 2788"/>
                <p:cNvSpPr>
                  <a:spLocks noChangeShapeType="1"/>
                </p:cNvSpPr>
                <p:nvPr/>
              </p:nvSpPr>
              <p:spPr bwMode="auto">
                <a:xfrm>
                  <a:off x="3256"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07" name="Rectangle 2789"/>
                <p:cNvSpPr>
                  <a:spLocks noChangeArrowheads="1"/>
                </p:cNvSpPr>
                <p:nvPr/>
              </p:nvSpPr>
              <p:spPr bwMode="auto">
                <a:xfrm>
                  <a:off x="3262" y="1116"/>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08" name="Line 2790"/>
                <p:cNvSpPr>
                  <a:spLocks noChangeShapeType="1"/>
                </p:cNvSpPr>
                <p:nvPr/>
              </p:nvSpPr>
              <p:spPr bwMode="auto">
                <a:xfrm>
                  <a:off x="3262"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09" name="Rectangle 2791"/>
                <p:cNvSpPr>
                  <a:spLocks noChangeArrowheads="1"/>
                </p:cNvSpPr>
                <p:nvPr/>
              </p:nvSpPr>
              <p:spPr bwMode="auto">
                <a:xfrm>
                  <a:off x="3192" y="1110"/>
                  <a:ext cx="76"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10" name="Freeform 2792"/>
                <p:cNvSpPr>
                  <a:spLocks/>
                </p:cNvSpPr>
                <p:nvPr/>
              </p:nvSpPr>
              <p:spPr bwMode="auto">
                <a:xfrm>
                  <a:off x="3186" y="1104"/>
                  <a:ext cx="11" cy="12"/>
                </a:xfrm>
                <a:custGeom>
                  <a:avLst/>
                  <a:gdLst>
                    <a:gd name="T0" fmla="*/ 0 w 2"/>
                    <a:gd name="T1" fmla="*/ 7776 h 2"/>
                    <a:gd name="T2" fmla="*/ 0 w 2"/>
                    <a:gd name="T3" fmla="*/ 7776 h 2"/>
                    <a:gd name="T4" fmla="*/ 9982 w 2"/>
                    <a:gd name="T5" fmla="*/ 0 h 2"/>
                    <a:gd name="T6" fmla="*/ 5472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11" name="Arc 2793"/>
                <p:cNvSpPr>
                  <a:spLocks/>
                </p:cNvSpPr>
                <p:nvPr/>
              </p:nvSpPr>
              <p:spPr bwMode="auto">
                <a:xfrm>
                  <a:off x="3189" y="1107"/>
                  <a:ext cx="6" cy="6"/>
                </a:xfrm>
                <a:custGeom>
                  <a:avLst/>
                  <a:gdLst>
                    <a:gd name="T0" fmla="*/ 0 w 21722"/>
                    <a:gd name="T1" fmla="*/ 0 h 21702"/>
                    <a:gd name="T2" fmla="*/ 0 w 21722"/>
                    <a:gd name="T3" fmla="*/ 0 h 21702"/>
                    <a:gd name="T4" fmla="*/ 0 w 21722"/>
                    <a:gd name="T5" fmla="*/ 0 h 21702"/>
                    <a:gd name="T6" fmla="*/ 0 60000 65536"/>
                    <a:gd name="T7" fmla="*/ 0 60000 65536"/>
                    <a:gd name="T8" fmla="*/ 0 60000 65536"/>
                    <a:gd name="T9" fmla="*/ 0 w 21722"/>
                    <a:gd name="T10" fmla="*/ 0 h 21702"/>
                    <a:gd name="T11" fmla="*/ 21722 w 21722"/>
                    <a:gd name="T12" fmla="*/ 21702 h 21702"/>
                  </a:gdLst>
                  <a:ahLst/>
                  <a:cxnLst>
                    <a:cxn ang="T6">
                      <a:pos x="T0" y="T1"/>
                    </a:cxn>
                    <a:cxn ang="T7">
                      <a:pos x="T2" y="T3"/>
                    </a:cxn>
                    <a:cxn ang="T8">
                      <a:pos x="T4" y="T5"/>
                    </a:cxn>
                  </a:cxnLst>
                  <a:rect l="T9" t="T10" r="T11" b="T12"/>
                  <a:pathLst>
                    <a:path w="21722" h="21702" fill="none" extrusionOk="0">
                      <a:moveTo>
                        <a:pt x="21721" y="0"/>
                      </a:moveTo>
                      <a:cubicBezTo>
                        <a:pt x="21721" y="34"/>
                        <a:pt x="21722" y="68"/>
                        <a:pt x="21722" y="102"/>
                      </a:cubicBezTo>
                      <a:cubicBezTo>
                        <a:pt x="21722" y="12031"/>
                        <a:pt x="12051" y="21702"/>
                        <a:pt x="122" y="21702"/>
                      </a:cubicBezTo>
                      <a:cubicBezTo>
                        <a:pt x="81" y="21702"/>
                        <a:pt x="40" y="21701"/>
                        <a:pt x="0" y="21701"/>
                      </a:cubicBezTo>
                    </a:path>
                    <a:path w="21722" h="21702" stroke="0" extrusionOk="0">
                      <a:moveTo>
                        <a:pt x="21721" y="0"/>
                      </a:moveTo>
                      <a:cubicBezTo>
                        <a:pt x="21721" y="34"/>
                        <a:pt x="21722" y="68"/>
                        <a:pt x="21722" y="102"/>
                      </a:cubicBezTo>
                      <a:cubicBezTo>
                        <a:pt x="21722" y="12031"/>
                        <a:pt x="12051" y="21702"/>
                        <a:pt x="122" y="21702"/>
                      </a:cubicBezTo>
                      <a:cubicBezTo>
                        <a:pt x="81" y="21702"/>
                        <a:pt x="40" y="21701"/>
                        <a:pt x="0" y="21701"/>
                      </a:cubicBezTo>
                      <a:lnTo>
                        <a:pt x="122" y="10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512" name="Group 2794"/>
                <p:cNvGrpSpPr>
                  <a:grpSpLocks/>
                </p:cNvGrpSpPr>
                <p:nvPr/>
              </p:nvGrpSpPr>
              <p:grpSpPr bwMode="auto">
                <a:xfrm>
                  <a:off x="3192" y="1104"/>
                  <a:ext cx="23" cy="12"/>
                  <a:chOff x="3192" y="1104"/>
                  <a:chExt cx="23" cy="12"/>
                </a:xfrm>
              </p:grpSpPr>
              <p:sp>
                <p:nvSpPr>
                  <p:cNvPr id="7582" name="Freeform 2795"/>
                  <p:cNvSpPr>
                    <a:spLocks/>
                  </p:cNvSpPr>
                  <p:nvPr/>
                </p:nvSpPr>
                <p:spPr bwMode="auto">
                  <a:xfrm>
                    <a:off x="3203"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83" name="Arc 2796"/>
                  <p:cNvSpPr>
                    <a:spLocks/>
                  </p:cNvSpPr>
                  <p:nvPr/>
                </p:nvSpPr>
                <p:spPr bwMode="auto">
                  <a:xfrm>
                    <a:off x="3206"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84" name="Freeform 2797"/>
                  <p:cNvSpPr>
                    <a:spLocks/>
                  </p:cNvSpPr>
                  <p:nvPr/>
                </p:nvSpPr>
                <p:spPr bwMode="auto">
                  <a:xfrm>
                    <a:off x="3192" y="1104"/>
                    <a:ext cx="11" cy="6"/>
                  </a:xfrm>
                  <a:custGeom>
                    <a:avLst/>
                    <a:gdLst>
                      <a:gd name="T0" fmla="*/ 5472 w 2"/>
                      <a:gd name="T1" fmla="*/ 0 h 1"/>
                      <a:gd name="T2" fmla="*/ 5472 w 2"/>
                      <a:gd name="T3" fmla="*/ 0 h 1"/>
                      <a:gd name="T4" fmla="*/ 9982 w 2"/>
                      <a:gd name="T5" fmla="*/ 7776 h 1"/>
                      <a:gd name="T6" fmla="*/ 9982 w 2"/>
                      <a:gd name="T7" fmla="*/ 0 h 1"/>
                      <a:gd name="T8" fmla="*/ 547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85" name="Arc 2798"/>
                  <p:cNvSpPr>
                    <a:spLocks/>
                  </p:cNvSpPr>
                  <p:nvPr/>
                </p:nvSpPr>
                <p:spPr bwMode="auto">
                  <a:xfrm>
                    <a:off x="3200"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513" name="Group 2799"/>
                <p:cNvGrpSpPr>
                  <a:grpSpLocks/>
                </p:cNvGrpSpPr>
                <p:nvPr/>
              </p:nvGrpSpPr>
              <p:grpSpPr bwMode="auto">
                <a:xfrm>
                  <a:off x="3215" y="1104"/>
                  <a:ext cx="24" cy="12"/>
                  <a:chOff x="3215" y="1104"/>
                  <a:chExt cx="24" cy="12"/>
                </a:xfrm>
              </p:grpSpPr>
              <p:sp>
                <p:nvSpPr>
                  <p:cNvPr id="7578" name="Freeform 2800"/>
                  <p:cNvSpPr>
                    <a:spLocks/>
                  </p:cNvSpPr>
                  <p:nvPr/>
                </p:nvSpPr>
                <p:spPr bwMode="auto">
                  <a:xfrm>
                    <a:off x="3227"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79" name="Arc 2801"/>
                  <p:cNvSpPr>
                    <a:spLocks/>
                  </p:cNvSpPr>
                  <p:nvPr/>
                </p:nvSpPr>
                <p:spPr bwMode="auto">
                  <a:xfrm>
                    <a:off x="3230"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80" name="Freeform 2802"/>
                  <p:cNvSpPr>
                    <a:spLocks/>
                  </p:cNvSpPr>
                  <p:nvPr/>
                </p:nvSpPr>
                <p:spPr bwMode="auto">
                  <a:xfrm>
                    <a:off x="3215"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81" name="Arc 2803"/>
                  <p:cNvSpPr>
                    <a:spLocks/>
                  </p:cNvSpPr>
                  <p:nvPr/>
                </p:nvSpPr>
                <p:spPr bwMode="auto">
                  <a:xfrm>
                    <a:off x="3224"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514" name="Group 2804"/>
                <p:cNvGrpSpPr>
                  <a:grpSpLocks/>
                </p:cNvGrpSpPr>
                <p:nvPr/>
              </p:nvGrpSpPr>
              <p:grpSpPr bwMode="auto">
                <a:xfrm>
                  <a:off x="3239" y="1104"/>
                  <a:ext cx="11" cy="12"/>
                  <a:chOff x="3239" y="1104"/>
                  <a:chExt cx="11" cy="12"/>
                </a:xfrm>
              </p:grpSpPr>
              <p:sp>
                <p:nvSpPr>
                  <p:cNvPr id="7574" name="Freeform 2805"/>
                  <p:cNvSpPr>
                    <a:spLocks/>
                  </p:cNvSpPr>
                  <p:nvPr/>
                </p:nvSpPr>
                <p:spPr bwMode="auto">
                  <a:xfrm>
                    <a:off x="3245" y="1104"/>
                    <a:ext cx="5" cy="12"/>
                  </a:xfrm>
                  <a:custGeom>
                    <a:avLst/>
                    <a:gdLst>
                      <a:gd name="T0" fmla="*/ 0 w 1"/>
                      <a:gd name="T1" fmla="*/ 7776 h 2"/>
                      <a:gd name="T2" fmla="*/ 3125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75" name="Arc 2806"/>
                  <p:cNvSpPr>
                    <a:spLocks/>
                  </p:cNvSpPr>
                  <p:nvPr/>
                </p:nvSpPr>
                <p:spPr bwMode="auto">
                  <a:xfrm>
                    <a:off x="3245" y="1107"/>
                    <a:ext cx="3" cy="6"/>
                  </a:xfrm>
                  <a:custGeom>
                    <a:avLst/>
                    <a:gdLst>
                      <a:gd name="T0" fmla="*/ 0 w 21600"/>
                      <a:gd name="T1" fmla="*/ 0 h 21670"/>
                      <a:gd name="T2" fmla="*/ 0 w 21600"/>
                      <a:gd name="T3" fmla="*/ 0 h 21670"/>
                      <a:gd name="T4" fmla="*/ 0 w 21600"/>
                      <a:gd name="T5" fmla="*/ 0 h 21670"/>
                      <a:gd name="T6" fmla="*/ 0 60000 65536"/>
                      <a:gd name="T7" fmla="*/ 0 60000 65536"/>
                      <a:gd name="T8" fmla="*/ 0 60000 65536"/>
                      <a:gd name="T9" fmla="*/ 0 w 21600"/>
                      <a:gd name="T10" fmla="*/ 0 h 21670"/>
                      <a:gd name="T11" fmla="*/ 21600 w 21600"/>
                      <a:gd name="T12" fmla="*/ 21670 h 21670"/>
                    </a:gdLst>
                    <a:ahLst/>
                    <a:cxnLst>
                      <a:cxn ang="T6">
                        <a:pos x="T0" y="T1"/>
                      </a:cxn>
                      <a:cxn ang="T7">
                        <a:pos x="T2" y="T3"/>
                      </a:cxn>
                      <a:cxn ang="T8">
                        <a:pos x="T4" y="T5"/>
                      </a:cxn>
                    </a:cxnLst>
                    <a:rect l="T9" t="T10" r="T11" b="T12"/>
                    <a:pathLst>
                      <a:path w="21600" h="21670" fill="none" extrusionOk="0">
                        <a:moveTo>
                          <a:pt x="21599" y="0"/>
                        </a:moveTo>
                        <a:cubicBezTo>
                          <a:pt x="21599" y="23"/>
                          <a:pt x="21600" y="46"/>
                          <a:pt x="21600" y="70"/>
                        </a:cubicBezTo>
                        <a:cubicBezTo>
                          <a:pt x="21600" y="11999"/>
                          <a:pt x="11929" y="21669"/>
                          <a:pt x="0" y="21670"/>
                        </a:cubicBezTo>
                      </a:path>
                      <a:path w="21600" h="21670" stroke="0" extrusionOk="0">
                        <a:moveTo>
                          <a:pt x="21599" y="0"/>
                        </a:moveTo>
                        <a:cubicBezTo>
                          <a:pt x="21599" y="23"/>
                          <a:pt x="21600" y="46"/>
                          <a:pt x="21600" y="70"/>
                        </a:cubicBezTo>
                        <a:cubicBezTo>
                          <a:pt x="21600" y="11999"/>
                          <a:pt x="11929" y="21669"/>
                          <a:pt x="0" y="21670"/>
                        </a:cubicBezTo>
                        <a:lnTo>
                          <a:pt x="0" y="7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76" name="Freeform 2807"/>
                  <p:cNvSpPr>
                    <a:spLocks/>
                  </p:cNvSpPr>
                  <p:nvPr/>
                </p:nvSpPr>
                <p:spPr bwMode="auto">
                  <a:xfrm>
                    <a:off x="3239" y="1104"/>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77" name="Arc 2808"/>
                  <p:cNvSpPr>
                    <a:spLocks/>
                  </p:cNvSpPr>
                  <p:nvPr/>
                </p:nvSpPr>
                <p:spPr bwMode="auto">
                  <a:xfrm>
                    <a:off x="3242" y="1107"/>
                    <a:ext cx="3" cy="6"/>
                  </a:xfrm>
                  <a:custGeom>
                    <a:avLst/>
                    <a:gdLst>
                      <a:gd name="T0" fmla="*/ 0 w 21600"/>
                      <a:gd name="T1" fmla="*/ 0 h 21669"/>
                      <a:gd name="T2" fmla="*/ 0 w 21600"/>
                      <a:gd name="T3" fmla="*/ 0 h 21669"/>
                      <a:gd name="T4" fmla="*/ 0 w 21600"/>
                      <a:gd name="T5" fmla="*/ 0 h 21669"/>
                      <a:gd name="T6" fmla="*/ 0 60000 65536"/>
                      <a:gd name="T7" fmla="*/ 0 60000 65536"/>
                      <a:gd name="T8" fmla="*/ 0 60000 65536"/>
                      <a:gd name="T9" fmla="*/ 0 w 21600"/>
                      <a:gd name="T10" fmla="*/ 0 h 21669"/>
                      <a:gd name="T11" fmla="*/ 21600 w 21600"/>
                      <a:gd name="T12" fmla="*/ 21669 h 21669"/>
                    </a:gdLst>
                    <a:ahLst/>
                    <a:cxnLst>
                      <a:cxn ang="T6">
                        <a:pos x="T0" y="T1"/>
                      </a:cxn>
                      <a:cxn ang="T7">
                        <a:pos x="T2" y="T3"/>
                      </a:cxn>
                      <a:cxn ang="T8">
                        <a:pos x="T4" y="T5"/>
                      </a:cxn>
                    </a:cxnLst>
                    <a:rect l="T9" t="T10" r="T11" b="T12"/>
                    <a:pathLst>
                      <a:path w="21600" h="21669" fill="none" extrusionOk="0">
                        <a:moveTo>
                          <a:pt x="21600" y="21669"/>
                        </a:moveTo>
                        <a:cubicBezTo>
                          <a:pt x="9670" y="21669"/>
                          <a:pt x="0" y="11998"/>
                          <a:pt x="0" y="69"/>
                        </a:cubicBezTo>
                        <a:cubicBezTo>
                          <a:pt x="-1" y="46"/>
                          <a:pt x="0" y="23"/>
                          <a:pt x="0" y="0"/>
                        </a:cubicBezTo>
                      </a:path>
                      <a:path w="21600" h="21669" stroke="0" extrusionOk="0">
                        <a:moveTo>
                          <a:pt x="21600" y="21669"/>
                        </a:moveTo>
                        <a:cubicBezTo>
                          <a:pt x="9670" y="21669"/>
                          <a:pt x="0" y="11998"/>
                          <a:pt x="0" y="69"/>
                        </a:cubicBezTo>
                        <a:cubicBezTo>
                          <a:pt x="-1" y="46"/>
                          <a:pt x="0" y="23"/>
                          <a:pt x="0" y="0"/>
                        </a:cubicBezTo>
                        <a:lnTo>
                          <a:pt x="21600" y="6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515" name="Freeform 2809"/>
                <p:cNvSpPr>
                  <a:spLocks/>
                </p:cNvSpPr>
                <p:nvPr/>
              </p:nvSpPr>
              <p:spPr bwMode="auto">
                <a:xfrm>
                  <a:off x="3256" y="1104"/>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16" name="Arc 2810"/>
                <p:cNvSpPr>
                  <a:spLocks/>
                </p:cNvSpPr>
                <p:nvPr/>
              </p:nvSpPr>
              <p:spPr bwMode="auto">
                <a:xfrm>
                  <a:off x="3259" y="1107"/>
                  <a:ext cx="3" cy="6"/>
                </a:xfrm>
                <a:custGeom>
                  <a:avLst/>
                  <a:gdLst>
                    <a:gd name="T0" fmla="*/ 0 w 21600"/>
                    <a:gd name="T1" fmla="*/ 0 h 21684"/>
                    <a:gd name="T2" fmla="*/ 0 w 21600"/>
                    <a:gd name="T3" fmla="*/ 0 h 21684"/>
                    <a:gd name="T4" fmla="*/ 0 w 21600"/>
                    <a:gd name="T5" fmla="*/ 0 h 21684"/>
                    <a:gd name="T6" fmla="*/ 0 60000 65536"/>
                    <a:gd name="T7" fmla="*/ 0 60000 65536"/>
                    <a:gd name="T8" fmla="*/ 0 60000 65536"/>
                    <a:gd name="T9" fmla="*/ 0 w 21600"/>
                    <a:gd name="T10" fmla="*/ 0 h 21684"/>
                    <a:gd name="T11" fmla="*/ 21600 w 21600"/>
                    <a:gd name="T12" fmla="*/ 21684 h 21684"/>
                  </a:gdLst>
                  <a:ahLst/>
                  <a:cxnLst>
                    <a:cxn ang="T6">
                      <a:pos x="T0" y="T1"/>
                    </a:cxn>
                    <a:cxn ang="T7">
                      <a:pos x="T2" y="T3"/>
                    </a:cxn>
                    <a:cxn ang="T8">
                      <a:pos x="T4" y="T5"/>
                    </a:cxn>
                  </a:cxnLst>
                  <a:rect l="T9" t="T10" r="T11" b="T12"/>
                  <a:pathLst>
                    <a:path w="21600" h="21684" fill="none" extrusionOk="0">
                      <a:moveTo>
                        <a:pt x="21600" y="21684"/>
                      </a:moveTo>
                      <a:cubicBezTo>
                        <a:pt x="9670" y="21684"/>
                        <a:pt x="0" y="12013"/>
                        <a:pt x="0" y="84"/>
                      </a:cubicBezTo>
                      <a:cubicBezTo>
                        <a:pt x="-1" y="56"/>
                        <a:pt x="0" y="28"/>
                        <a:pt x="0" y="0"/>
                      </a:cubicBezTo>
                    </a:path>
                    <a:path w="21600" h="21684" stroke="0" extrusionOk="0">
                      <a:moveTo>
                        <a:pt x="21600" y="21684"/>
                      </a:moveTo>
                      <a:cubicBezTo>
                        <a:pt x="9670" y="21684"/>
                        <a:pt x="0" y="12013"/>
                        <a:pt x="0" y="84"/>
                      </a:cubicBezTo>
                      <a:cubicBezTo>
                        <a:pt x="-1" y="56"/>
                        <a:pt x="0" y="28"/>
                        <a:pt x="0" y="0"/>
                      </a:cubicBezTo>
                      <a:lnTo>
                        <a:pt x="21600" y="84"/>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17" name="Rectangle 2811"/>
                <p:cNvSpPr>
                  <a:spLocks noChangeArrowheads="1"/>
                </p:cNvSpPr>
                <p:nvPr/>
              </p:nvSpPr>
              <p:spPr bwMode="auto">
                <a:xfrm>
                  <a:off x="3186" y="1127"/>
                  <a:ext cx="11"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18" name="Rectangle 2812"/>
                <p:cNvSpPr>
                  <a:spLocks noChangeArrowheads="1"/>
                </p:cNvSpPr>
                <p:nvPr/>
              </p:nvSpPr>
              <p:spPr bwMode="auto">
                <a:xfrm>
                  <a:off x="3215" y="1139"/>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19" name="Rectangle 2813"/>
                <p:cNvSpPr>
                  <a:spLocks noChangeArrowheads="1"/>
                </p:cNvSpPr>
                <p:nvPr/>
              </p:nvSpPr>
              <p:spPr bwMode="auto">
                <a:xfrm>
                  <a:off x="3233" y="1139"/>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20" name="Rectangle 2814"/>
                <p:cNvSpPr>
                  <a:spLocks noChangeArrowheads="1"/>
                </p:cNvSpPr>
                <p:nvPr/>
              </p:nvSpPr>
              <p:spPr bwMode="auto">
                <a:xfrm>
                  <a:off x="3250" y="1139"/>
                  <a:ext cx="12"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21" name="Rectangle 2815"/>
                <p:cNvSpPr>
                  <a:spLocks noChangeArrowheads="1"/>
                </p:cNvSpPr>
                <p:nvPr/>
              </p:nvSpPr>
              <p:spPr bwMode="auto">
                <a:xfrm>
                  <a:off x="3192" y="1139"/>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22" name="Line 2816"/>
                <p:cNvSpPr>
                  <a:spLocks noChangeShapeType="1"/>
                </p:cNvSpPr>
                <p:nvPr/>
              </p:nvSpPr>
              <p:spPr bwMode="auto">
                <a:xfrm flipV="1">
                  <a:off x="3192"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523" name="Group 2817"/>
                <p:cNvGrpSpPr>
                  <a:grpSpLocks/>
                </p:cNvGrpSpPr>
                <p:nvPr/>
              </p:nvGrpSpPr>
              <p:grpSpPr bwMode="auto">
                <a:xfrm>
                  <a:off x="3186" y="1151"/>
                  <a:ext cx="23" cy="12"/>
                  <a:chOff x="3186" y="1151"/>
                  <a:chExt cx="23" cy="12"/>
                </a:xfrm>
              </p:grpSpPr>
              <p:sp>
                <p:nvSpPr>
                  <p:cNvPr id="7570" name="Freeform 2818"/>
                  <p:cNvSpPr>
                    <a:spLocks/>
                  </p:cNvSpPr>
                  <p:nvPr/>
                </p:nvSpPr>
                <p:spPr bwMode="auto">
                  <a:xfrm>
                    <a:off x="3186" y="1151"/>
                    <a:ext cx="11" cy="6"/>
                  </a:xfrm>
                  <a:custGeom>
                    <a:avLst/>
                    <a:gdLst>
                      <a:gd name="T0" fmla="*/ 0 w 2"/>
                      <a:gd name="T1" fmla="*/ 0 h 1"/>
                      <a:gd name="T2" fmla="*/ 5472 w 2"/>
                      <a:gd name="T3" fmla="*/ 7776 h 1"/>
                      <a:gd name="T4" fmla="*/ 998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71" name="Arc 2819"/>
                  <p:cNvSpPr>
                    <a:spLocks/>
                  </p:cNvSpPr>
                  <p:nvPr/>
                </p:nvSpPr>
                <p:spPr bwMode="auto">
                  <a:xfrm>
                    <a:off x="3189"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561" y="21599"/>
                        </a:moveTo>
                        <a:cubicBezTo>
                          <a:pt x="9646" y="21578"/>
                          <a:pt x="0" y="11914"/>
                          <a:pt x="0" y="0"/>
                        </a:cubicBezTo>
                      </a:path>
                      <a:path w="21600" h="21600" stroke="0" extrusionOk="0">
                        <a:moveTo>
                          <a:pt x="21561" y="21599"/>
                        </a:moveTo>
                        <a:cubicBezTo>
                          <a:pt x="9646" y="21578"/>
                          <a:pt x="0" y="1191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72" name="Freeform 2820"/>
                  <p:cNvSpPr>
                    <a:spLocks/>
                  </p:cNvSpPr>
                  <p:nvPr/>
                </p:nvSpPr>
                <p:spPr bwMode="auto">
                  <a:xfrm>
                    <a:off x="3197"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73" name="Arc 2821"/>
                  <p:cNvSpPr>
                    <a:spLocks/>
                  </p:cNvSpPr>
                  <p:nvPr/>
                </p:nvSpPr>
                <p:spPr bwMode="auto">
                  <a:xfrm>
                    <a:off x="3198" y="1151"/>
                    <a:ext cx="9" cy="9"/>
                  </a:xfrm>
                  <a:custGeom>
                    <a:avLst/>
                    <a:gdLst>
                      <a:gd name="T0" fmla="*/ 0 w 21639"/>
                      <a:gd name="T1" fmla="*/ 0 h 21600"/>
                      <a:gd name="T2" fmla="*/ 0 w 21639"/>
                      <a:gd name="T3" fmla="*/ 0 h 21600"/>
                      <a:gd name="T4" fmla="*/ 0 w 21639"/>
                      <a:gd name="T5" fmla="*/ 0 h 21600"/>
                      <a:gd name="T6" fmla="*/ 0 60000 65536"/>
                      <a:gd name="T7" fmla="*/ 0 60000 65536"/>
                      <a:gd name="T8" fmla="*/ 0 60000 65536"/>
                      <a:gd name="T9" fmla="*/ 0 w 21639"/>
                      <a:gd name="T10" fmla="*/ 0 h 21600"/>
                      <a:gd name="T11" fmla="*/ 21639 w 21639"/>
                      <a:gd name="T12" fmla="*/ 21600 h 21600"/>
                    </a:gdLst>
                    <a:ahLst/>
                    <a:cxnLst>
                      <a:cxn ang="T6">
                        <a:pos x="T0" y="T1"/>
                      </a:cxn>
                      <a:cxn ang="T7">
                        <a:pos x="T2" y="T3"/>
                      </a:cxn>
                      <a:cxn ang="T8">
                        <a:pos x="T4" y="T5"/>
                      </a:cxn>
                    </a:cxnLst>
                    <a:rect l="T9" t="T10" r="T11" b="T12"/>
                    <a:pathLst>
                      <a:path w="21639" h="21600" fill="none" extrusionOk="0">
                        <a:moveTo>
                          <a:pt x="21639" y="0"/>
                        </a:moveTo>
                        <a:cubicBezTo>
                          <a:pt x="21639" y="11929"/>
                          <a:pt x="11968" y="21600"/>
                          <a:pt x="39" y="21600"/>
                        </a:cubicBezTo>
                        <a:cubicBezTo>
                          <a:pt x="26" y="21600"/>
                          <a:pt x="13" y="21599"/>
                          <a:pt x="0" y="21599"/>
                        </a:cubicBezTo>
                      </a:path>
                      <a:path w="21639" h="21600" stroke="0" extrusionOk="0">
                        <a:moveTo>
                          <a:pt x="21639" y="0"/>
                        </a:moveTo>
                        <a:cubicBezTo>
                          <a:pt x="21639" y="11929"/>
                          <a:pt x="11968" y="21600"/>
                          <a:pt x="39" y="21600"/>
                        </a:cubicBezTo>
                        <a:cubicBezTo>
                          <a:pt x="26" y="21600"/>
                          <a:pt x="13" y="21599"/>
                          <a:pt x="0" y="21599"/>
                        </a:cubicBezTo>
                        <a:lnTo>
                          <a:pt x="39"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524" name="Line 2822"/>
                <p:cNvSpPr>
                  <a:spLocks noChangeShapeType="1"/>
                </p:cNvSpPr>
                <p:nvPr/>
              </p:nvSpPr>
              <p:spPr bwMode="auto">
                <a:xfrm flipV="1">
                  <a:off x="3197"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25" name="Line 2823"/>
                <p:cNvSpPr>
                  <a:spLocks noChangeShapeType="1"/>
                </p:cNvSpPr>
                <p:nvPr/>
              </p:nvSpPr>
              <p:spPr bwMode="auto">
                <a:xfrm flipV="1">
                  <a:off x="3203"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526" name="Group 2824"/>
                <p:cNvGrpSpPr>
                  <a:grpSpLocks/>
                </p:cNvGrpSpPr>
                <p:nvPr/>
              </p:nvGrpSpPr>
              <p:grpSpPr bwMode="auto">
                <a:xfrm>
                  <a:off x="3209" y="1151"/>
                  <a:ext cx="24" cy="12"/>
                  <a:chOff x="3209" y="1151"/>
                  <a:chExt cx="24" cy="12"/>
                </a:xfrm>
              </p:grpSpPr>
              <p:sp>
                <p:nvSpPr>
                  <p:cNvPr id="7566" name="Freeform 2825"/>
                  <p:cNvSpPr>
                    <a:spLocks/>
                  </p:cNvSpPr>
                  <p:nvPr/>
                </p:nvSpPr>
                <p:spPr bwMode="auto">
                  <a:xfrm>
                    <a:off x="3209"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67" name="Arc 2826"/>
                  <p:cNvSpPr>
                    <a:spLocks/>
                  </p:cNvSpPr>
                  <p:nvPr/>
                </p:nvSpPr>
                <p:spPr bwMode="auto">
                  <a:xfrm>
                    <a:off x="3212"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68" name="Freeform 2827"/>
                  <p:cNvSpPr>
                    <a:spLocks/>
                  </p:cNvSpPr>
                  <p:nvPr/>
                </p:nvSpPr>
                <p:spPr bwMode="auto">
                  <a:xfrm>
                    <a:off x="3221"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69" name="Arc 2828"/>
                  <p:cNvSpPr>
                    <a:spLocks/>
                  </p:cNvSpPr>
                  <p:nvPr/>
                </p:nvSpPr>
                <p:spPr bwMode="auto">
                  <a:xfrm>
                    <a:off x="3221"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527" name="Line 2829"/>
                <p:cNvSpPr>
                  <a:spLocks noChangeShapeType="1"/>
                </p:cNvSpPr>
                <p:nvPr/>
              </p:nvSpPr>
              <p:spPr bwMode="auto">
                <a:xfrm flipV="1">
                  <a:off x="3221"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28" name="Line 2830"/>
                <p:cNvSpPr>
                  <a:spLocks noChangeShapeType="1"/>
                </p:cNvSpPr>
                <p:nvPr/>
              </p:nvSpPr>
              <p:spPr bwMode="auto">
                <a:xfrm flipV="1">
                  <a:off x="3227"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529" name="Group 2831"/>
                <p:cNvGrpSpPr>
                  <a:grpSpLocks/>
                </p:cNvGrpSpPr>
                <p:nvPr/>
              </p:nvGrpSpPr>
              <p:grpSpPr bwMode="auto">
                <a:xfrm>
                  <a:off x="3227" y="1151"/>
                  <a:ext cx="18" cy="12"/>
                  <a:chOff x="3227" y="1151"/>
                  <a:chExt cx="18" cy="12"/>
                </a:xfrm>
              </p:grpSpPr>
              <p:sp>
                <p:nvSpPr>
                  <p:cNvPr id="7562" name="Freeform 2832"/>
                  <p:cNvSpPr>
                    <a:spLocks/>
                  </p:cNvSpPr>
                  <p:nvPr/>
                </p:nvSpPr>
                <p:spPr bwMode="auto">
                  <a:xfrm>
                    <a:off x="3227" y="1151"/>
                    <a:ext cx="6" cy="6"/>
                  </a:xfrm>
                  <a:custGeom>
                    <a:avLst/>
                    <a:gdLst>
                      <a:gd name="T0" fmla="*/ 0 w 1"/>
                      <a:gd name="T1" fmla="*/ 0 h 1"/>
                      <a:gd name="T2" fmla="*/ 7776 w 1"/>
                      <a:gd name="T3" fmla="*/ 7776 h 1"/>
                      <a:gd name="T4" fmla="*/ 7776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1" y="1"/>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63" name="Arc 2833"/>
                  <p:cNvSpPr>
                    <a:spLocks/>
                  </p:cNvSpPr>
                  <p:nvPr/>
                </p:nvSpPr>
                <p:spPr bwMode="auto">
                  <a:xfrm>
                    <a:off x="3230" y="1151"/>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32" y="21599"/>
                        </a:moveTo>
                        <a:cubicBezTo>
                          <a:pt x="9569" y="21507"/>
                          <a:pt x="0" y="11864"/>
                          <a:pt x="0" y="0"/>
                        </a:cubicBezTo>
                      </a:path>
                      <a:path w="21600" h="21599" stroke="0" extrusionOk="0">
                        <a:moveTo>
                          <a:pt x="21432" y="21599"/>
                        </a:moveTo>
                        <a:cubicBezTo>
                          <a:pt x="9569" y="21507"/>
                          <a:pt x="0" y="1186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64" name="Freeform 2834"/>
                  <p:cNvSpPr>
                    <a:spLocks/>
                  </p:cNvSpPr>
                  <p:nvPr/>
                </p:nvSpPr>
                <p:spPr bwMode="auto">
                  <a:xfrm>
                    <a:off x="3233" y="1151"/>
                    <a:ext cx="12" cy="12"/>
                  </a:xfrm>
                  <a:custGeom>
                    <a:avLst/>
                    <a:gdLst>
                      <a:gd name="T0" fmla="*/ 0 w 2"/>
                      <a:gd name="T1" fmla="*/ 7776 h 2"/>
                      <a:gd name="T2" fmla="*/ 0 w 2"/>
                      <a:gd name="T3" fmla="*/ 7776 h 2"/>
                      <a:gd name="T4" fmla="*/ 15552 w 2"/>
                      <a:gd name="T5" fmla="*/ 0 h 2"/>
                      <a:gd name="T6" fmla="*/ 0 w 2"/>
                      <a:gd name="T7" fmla="*/ 0 h 2"/>
                      <a:gd name="T8" fmla="*/ 0 w 2"/>
                      <a:gd name="T9" fmla="*/ 777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65" name="Arc 2835"/>
                  <p:cNvSpPr>
                    <a:spLocks/>
                  </p:cNvSpPr>
                  <p:nvPr/>
                </p:nvSpPr>
                <p:spPr bwMode="auto">
                  <a:xfrm>
                    <a:off x="3236" y="1151"/>
                    <a:ext cx="6" cy="9"/>
                  </a:xfrm>
                  <a:custGeom>
                    <a:avLst/>
                    <a:gdLst>
                      <a:gd name="T0" fmla="*/ 0 w 21767"/>
                      <a:gd name="T1" fmla="*/ 0 h 21600"/>
                      <a:gd name="T2" fmla="*/ 0 w 21767"/>
                      <a:gd name="T3" fmla="*/ 0 h 21600"/>
                      <a:gd name="T4" fmla="*/ 0 w 21767"/>
                      <a:gd name="T5" fmla="*/ 0 h 21600"/>
                      <a:gd name="T6" fmla="*/ 0 60000 65536"/>
                      <a:gd name="T7" fmla="*/ 0 60000 65536"/>
                      <a:gd name="T8" fmla="*/ 0 60000 65536"/>
                      <a:gd name="T9" fmla="*/ 0 w 21767"/>
                      <a:gd name="T10" fmla="*/ 0 h 21600"/>
                      <a:gd name="T11" fmla="*/ 21767 w 21767"/>
                      <a:gd name="T12" fmla="*/ 21600 h 21600"/>
                    </a:gdLst>
                    <a:ahLst/>
                    <a:cxnLst>
                      <a:cxn ang="T6">
                        <a:pos x="T0" y="T1"/>
                      </a:cxn>
                      <a:cxn ang="T7">
                        <a:pos x="T2" y="T3"/>
                      </a:cxn>
                      <a:cxn ang="T8">
                        <a:pos x="T4" y="T5"/>
                      </a:cxn>
                    </a:cxnLst>
                    <a:rect l="T9" t="T10" r="T11" b="T12"/>
                    <a:pathLst>
                      <a:path w="21767" h="21600" fill="none" extrusionOk="0">
                        <a:moveTo>
                          <a:pt x="21767" y="0"/>
                        </a:moveTo>
                        <a:cubicBezTo>
                          <a:pt x="21767" y="11929"/>
                          <a:pt x="12096" y="21600"/>
                          <a:pt x="167" y="21600"/>
                        </a:cubicBezTo>
                        <a:cubicBezTo>
                          <a:pt x="111" y="21600"/>
                          <a:pt x="55" y="21599"/>
                          <a:pt x="-1" y="21599"/>
                        </a:cubicBezTo>
                      </a:path>
                      <a:path w="21767" h="21600" stroke="0" extrusionOk="0">
                        <a:moveTo>
                          <a:pt x="21767" y="0"/>
                        </a:moveTo>
                        <a:cubicBezTo>
                          <a:pt x="21767" y="11929"/>
                          <a:pt x="12096" y="21600"/>
                          <a:pt x="167" y="21600"/>
                        </a:cubicBezTo>
                        <a:cubicBezTo>
                          <a:pt x="111" y="21600"/>
                          <a:pt x="55" y="21599"/>
                          <a:pt x="-1" y="21599"/>
                        </a:cubicBezTo>
                        <a:lnTo>
                          <a:pt x="167"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530" name="Line 2836"/>
                <p:cNvSpPr>
                  <a:spLocks noChangeShapeType="1"/>
                </p:cNvSpPr>
                <p:nvPr/>
              </p:nvSpPr>
              <p:spPr bwMode="auto">
                <a:xfrm flipV="1">
                  <a:off x="3239"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31" name="Line 2837"/>
                <p:cNvSpPr>
                  <a:spLocks noChangeShapeType="1"/>
                </p:cNvSpPr>
                <p:nvPr/>
              </p:nvSpPr>
              <p:spPr bwMode="auto">
                <a:xfrm flipV="1">
                  <a:off x="3245"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532" name="Group 2838"/>
                <p:cNvGrpSpPr>
                  <a:grpSpLocks/>
                </p:cNvGrpSpPr>
                <p:nvPr/>
              </p:nvGrpSpPr>
              <p:grpSpPr bwMode="auto">
                <a:xfrm>
                  <a:off x="3245" y="1151"/>
                  <a:ext cx="17" cy="12"/>
                  <a:chOff x="3245" y="1151"/>
                  <a:chExt cx="17" cy="12"/>
                </a:xfrm>
              </p:grpSpPr>
              <p:sp>
                <p:nvSpPr>
                  <p:cNvPr id="7558" name="Freeform 2839"/>
                  <p:cNvSpPr>
                    <a:spLocks/>
                  </p:cNvSpPr>
                  <p:nvPr/>
                </p:nvSpPr>
                <p:spPr bwMode="auto">
                  <a:xfrm>
                    <a:off x="3245" y="1151"/>
                    <a:ext cx="5" cy="6"/>
                  </a:xfrm>
                  <a:custGeom>
                    <a:avLst/>
                    <a:gdLst>
                      <a:gd name="T0" fmla="*/ 0 w 1"/>
                      <a:gd name="T1" fmla="*/ 0 h 1"/>
                      <a:gd name="T2" fmla="*/ 3125 w 1"/>
                      <a:gd name="T3" fmla="*/ 7776 h 1"/>
                      <a:gd name="T4" fmla="*/ 312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1" y="1"/>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59" name="Arc 2840"/>
                  <p:cNvSpPr>
                    <a:spLocks/>
                  </p:cNvSpPr>
                  <p:nvPr/>
                </p:nvSpPr>
                <p:spPr bwMode="auto">
                  <a:xfrm>
                    <a:off x="3248" y="1151"/>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58" y="21598"/>
                        </a:moveTo>
                        <a:cubicBezTo>
                          <a:pt x="9523" y="21466"/>
                          <a:pt x="0" y="11834"/>
                          <a:pt x="0" y="0"/>
                        </a:cubicBezTo>
                      </a:path>
                      <a:path w="21600" h="21599" stroke="0" extrusionOk="0">
                        <a:moveTo>
                          <a:pt x="21358" y="21598"/>
                        </a:moveTo>
                        <a:cubicBezTo>
                          <a:pt x="9523" y="21466"/>
                          <a:pt x="0" y="1183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60" name="Freeform 2841"/>
                  <p:cNvSpPr>
                    <a:spLocks/>
                  </p:cNvSpPr>
                  <p:nvPr/>
                </p:nvSpPr>
                <p:spPr bwMode="auto">
                  <a:xfrm>
                    <a:off x="3250" y="1151"/>
                    <a:ext cx="12" cy="12"/>
                  </a:xfrm>
                  <a:custGeom>
                    <a:avLst/>
                    <a:gdLst>
                      <a:gd name="T0" fmla="*/ 0 w 2"/>
                      <a:gd name="T1" fmla="*/ 7776 h 2"/>
                      <a:gd name="T2" fmla="*/ 0 w 2"/>
                      <a:gd name="T3" fmla="*/ 7776 h 2"/>
                      <a:gd name="T4" fmla="*/ 15552 w 2"/>
                      <a:gd name="T5" fmla="*/ 0 h 2"/>
                      <a:gd name="T6" fmla="*/ 0 w 2"/>
                      <a:gd name="T7" fmla="*/ 0 h 2"/>
                      <a:gd name="T8" fmla="*/ 0 w 2"/>
                      <a:gd name="T9" fmla="*/ 777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61" name="Arc 2842"/>
                  <p:cNvSpPr>
                    <a:spLocks/>
                  </p:cNvSpPr>
                  <p:nvPr/>
                </p:nvSpPr>
                <p:spPr bwMode="auto">
                  <a:xfrm>
                    <a:off x="3254" y="1151"/>
                    <a:ext cx="6" cy="9"/>
                  </a:xfrm>
                  <a:custGeom>
                    <a:avLst/>
                    <a:gdLst>
                      <a:gd name="T0" fmla="*/ 0 w 21842"/>
                      <a:gd name="T1" fmla="*/ 0 h 21600"/>
                      <a:gd name="T2" fmla="*/ 0 w 21842"/>
                      <a:gd name="T3" fmla="*/ 0 h 21600"/>
                      <a:gd name="T4" fmla="*/ 0 w 21842"/>
                      <a:gd name="T5" fmla="*/ 0 h 21600"/>
                      <a:gd name="T6" fmla="*/ 0 60000 65536"/>
                      <a:gd name="T7" fmla="*/ 0 60000 65536"/>
                      <a:gd name="T8" fmla="*/ 0 60000 65536"/>
                      <a:gd name="T9" fmla="*/ 0 w 21842"/>
                      <a:gd name="T10" fmla="*/ 0 h 21600"/>
                      <a:gd name="T11" fmla="*/ 21842 w 21842"/>
                      <a:gd name="T12" fmla="*/ 21600 h 21600"/>
                    </a:gdLst>
                    <a:ahLst/>
                    <a:cxnLst>
                      <a:cxn ang="T6">
                        <a:pos x="T0" y="T1"/>
                      </a:cxn>
                      <a:cxn ang="T7">
                        <a:pos x="T2" y="T3"/>
                      </a:cxn>
                      <a:cxn ang="T8">
                        <a:pos x="T4" y="T5"/>
                      </a:cxn>
                    </a:cxnLst>
                    <a:rect l="T9" t="T10" r="T11" b="T12"/>
                    <a:pathLst>
                      <a:path w="21842" h="21600" fill="none" extrusionOk="0">
                        <a:moveTo>
                          <a:pt x="21842" y="0"/>
                        </a:moveTo>
                        <a:cubicBezTo>
                          <a:pt x="21842" y="11929"/>
                          <a:pt x="12171" y="21600"/>
                          <a:pt x="242" y="21600"/>
                        </a:cubicBezTo>
                        <a:cubicBezTo>
                          <a:pt x="161" y="21600"/>
                          <a:pt x="80" y="21599"/>
                          <a:pt x="0" y="21598"/>
                        </a:cubicBezTo>
                      </a:path>
                      <a:path w="21842" h="21600" stroke="0" extrusionOk="0">
                        <a:moveTo>
                          <a:pt x="21842" y="0"/>
                        </a:moveTo>
                        <a:cubicBezTo>
                          <a:pt x="21842" y="11929"/>
                          <a:pt x="12171" y="21600"/>
                          <a:pt x="242" y="21600"/>
                        </a:cubicBezTo>
                        <a:cubicBezTo>
                          <a:pt x="161" y="21600"/>
                          <a:pt x="80" y="21599"/>
                          <a:pt x="0" y="21598"/>
                        </a:cubicBezTo>
                        <a:lnTo>
                          <a:pt x="242"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533" name="Line 2843"/>
                <p:cNvSpPr>
                  <a:spLocks noChangeShapeType="1"/>
                </p:cNvSpPr>
                <p:nvPr/>
              </p:nvSpPr>
              <p:spPr bwMode="auto">
                <a:xfrm flipV="1">
                  <a:off x="3256"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34" name="Rectangle 2844"/>
                <p:cNvSpPr>
                  <a:spLocks noChangeArrowheads="1"/>
                </p:cNvSpPr>
                <p:nvPr/>
              </p:nvSpPr>
              <p:spPr bwMode="auto">
                <a:xfrm>
                  <a:off x="3262" y="1127"/>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35" name="Line 2845"/>
                <p:cNvSpPr>
                  <a:spLocks noChangeShapeType="1"/>
                </p:cNvSpPr>
                <p:nvPr/>
              </p:nvSpPr>
              <p:spPr bwMode="auto">
                <a:xfrm>
                  <a:off x="3262" y="1133"/>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36" name="Rectangle 2846"/>
                <p:cNvSpPr>
                  <a:spLocks noChangeArrowheads="1"/>
                </p:cNvSpPr>
                <p:nvPr/>
              </p:nvSpPr>
              <p:spPr bwMode="auto">
                <a:xfrm>
                  <a:off x="3192" y="1127"/>
                  <a:ext cx="76"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37" name="Freeform 2847"/>
                <p:cNvSpPr>
                  <a:spLocks/>
                </p:cNvSpPr>
                <p:nvPr/>
              </p:nvSpPr>
              <p:spPr bwMode="auto">
                <a:xfrm>
                  <a:off x="3186"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38" name="Arc 2848"/>
                <p:cNvSpPr>
                  <a:spLocks/>
                </p:cNvSpPr>
                <p:nvPr/>
              </p:nvSpPr>
              <p:spPr bwMode="auto">
                <a:xfrm>
                  <a:off x="3189" y="1136"/>
                  <a:ext cx="6" cy="6"/>
                </a:xfrm>
                <a:custGeom>
                  <a:avLst/>
                  <a:gdLst>
                    <a:gd name="T0" fmla="*/ 0 w 21719"/>
                    <a:gd name="T1" fmla="*/ 0 h 21600"/>
                    <a:gd name="T2" fmla="*/ 0 w 21719"/>
                    <a:gd name="T3" fmla="*/ 0 h 21600"/>
                    <a:gd name="T4" fmla="*/ 0 w 21719"/>
                    <a:gd name="T5" fmla="*/ 0 h 21600"/>
                    <a:gd name="T6" fmla="*/ 0 60000 65536"/>
                    <a:gd name="T7" fmla="*/ 0 60000 65536"/>
                    <a:gd name="T8" fmla="*/ 0 60000 65536"/>
                    <a:gd name="T9" fmla="*/ 0 w 21719"/>
                    <a:gd name="T10" fmla="*/ 0 h 21600"/>
                    <a:gd name="T11" fmla="*/ 21719 w 21719"/>
                    <a:gd name="T12" fmla="*/ 21600 h 21600"/>
                  </a:gdLst>
                  <a:ahLst/>
                  <a:cxnLst>
                    <a:cxn ang="T6">
                      <a:pos x="T0" y="T1"/>
                    </a:cxn>
                    <a:cxn ang="T7">
                      <a:pos x="T2" y="T3"/>
                    </a:cxn>
                    <a:cxn ang="T8">
                      <a:pos x="T4" y="T5"/>
                    </a:cxn>
                  </a:cxnLst>
                  <a:rect l="T9" t="T10" r="T11" b="T12"/>
                  <a:pathLst>
                    <a:path w="21719" h="21600" fill="none" extrusionOk="0">
                      <a:moveTo>
                        <a:pt x="0" y="0"/>
                      </a:moveTo>
                      <a:cubicBezTo>
                        <a:pt x="39" y="0"/>
                        <a:pt x="79" y="-1"/>
                        <a:pt x="119" y="0"/>
                      </a:cubicBezTo>
                      <a:cubicBezTo>
                        <a:pt x="12008" y="0"/>
                        <a:pt x="21662" y="9608"/>
                        <a:pt x="21718" y="21498"/>
                      </a:cubicBezTo>
                    </a:path>
                    <a:path w="21719" h="21600" stroke="0" extrusionOk="0">
                      <a:moveTo>
                        <a:pt x="0" y="0"/>
                      </a:moveTo>
                      <a:cubicBezTo>
                        <a:pt x="39" y="0"/>
                        <a:pt x="79" y="-1"/>
                        <a:pt x="119" y="0"/>
                      </a:cubicBezTo>
                      <a:cubicBezTo>
                        <a:pt x="12008" y="0"/>
                        <a:pt x="21662" y="9608"/>
                        <a:pt x="21718" y="21498"/>
                      </a:cubicBezTo>
                      <a:lnTo>
                        <a:pt x="11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539" name="Group 2849"/>
                <p:cNvGrpSpPr>
                  <a:grpSpLocks/>
                </p:cNvGrpSpPr>
                <p:nvPr/>
              </p:nvGrpSpPr>
              <p:grpSpPr bwMode="auto">
                <a:xfrm>
                  <a:off x="3197" y="1127"/>
                  <a:ext cx="15" cy="15"/>
                  <a:chOff x="3197" y="1127"/>
                  <a:chExt cx="15" cy="15"/>
                </a:xfrm>
              </p:grpSpPr>
              <p:sp>
                <p:nvSpPr>
                  <p:cNvPr id="7554" name="Freeform 2850"/>
                  <p:cNvSpPr>
                    <a:spLocks/>
                  </p:cNvSpPr>
                  <p:nvPr/>
                </p:nvSpPr>
                <p:spPr bwMode="auto">
                  <a:xfrm>
                    <a:off x="3203"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55" name="Arc 2851"/>
                  <p:cNvSpPr>
                    <a:spLocks/>
                  </p:cNvSpPr>
                  <p:nvPr/>
                </p:nvSpPr>
                <p:spPr bwMode="auto">
                  <a:xfrm>
                    <a:off x="3206"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56" name="Freeform 2852"/>
                  <p:cNvSpPr>
                    <a:spLocks/>
                  </p:cNvSpPr>
                  <p:nvPr/>
                </p:nvSpPr>
                <p:spPr bwMode="auto">
                  <a:xfrm>
                    <a:off x="3197"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57" name="Arc 2853"/>
                  <p:cNvSpPr>
                    <a:spLocks/>
                  </p:cNvSpPr>
                  <p:nvPr/>
                </p:nvSpPr>
                <p:spPr bwMode="auto">
                  <a:xfrm>
                    <a:off x="3200"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540" name="Group 2854"/>
                <p:cNvGrpSpPr>
                  <a:grpSpLocks/>
                </p:cNvGrpSpPr>
                <p:nvPr/>
              </p:nvGrpSpPr>
              <p:grpSpPr bwMode="auto">
                <a:xfrm>
                  <a:off x="3221" y="1127"/>
                  <a:ext cx="15" cy="15"/>
                  <a:chOff x="3221" y="1127"/>
                  <a:chExt cx="15" cy="15"/>
                </a:xfrm>
              </p:grpSpPr>
              <p:sp>
                <p:nvSpPr>
                  <p:cNvPr id="7550" name="Freeform 2855"/>
                  <p:cNvSpPr>
                    <a:spLocks/>
                  </p:cNvSpPr>
                  <p:nvPr/>
                </p:nvSpPr>
                <p:spPr bwMode="auto">
                  <a:xfrm>
                    <a:off x="3227"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51" name="Arc 2856"/>
                  <p:cNvSpPr>
                    <a:spLocks/>
                  </p:cNvSpPr>
                  <p:nvPr/>
                </p:nvSpPr>
                <p:spPr bwMode="auto">
                  <a:xfrm>
                    <a:off x="3230"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52" name="Freeform 2857"/>
                  <p:cNvSpPr>
                    <a:spLocks/>
                  </p:cNvSpPr>
                  <p:nvPr/>
                </p:nvSpPr>
                <p:spPr bwMode="auto">
                  <a:xfrm>
                    <a:off x="3221"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53" name="Arc 2858"/>
                  <p:cNvSpPr>
                    <a:spLocks/>
                  </p:cNvSpPr>
                  <p:nvPr/>
                </p:nvSpPr>
                <p:spPr bwMode="auto">
                  <a:xfrm>
                    <a:off x="3224"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541" name="Group 2859"/>
                <p:cNvGrpSpPr>
                  <a:grpSpLocks/>
                </p:cNvGrpSpPr>
                <p:nvPr/>
              </p:nvGrpSpPr>
              <p:grpSpPr bwMode="auto">
                <a:xfrm>
                  <a:off x="3239" y="1133"/>
                  <a:ext cx="9" cy="9"/>
                  <a:chOff x="3239" y="1133"/>
                  <a:chExt cx="9" cy="9"/>
                </a:xfrm>
              </p:grpSpPr>
              <p:sp>
                <p:nvSpPr>
                  <p:cNvPr id="7546" name="Freeform 2860"/>
                  <p:cNvSpPr>
                    <a:spLocks/>
                  </p:cNvSpPr>
                  <p:nvPr/>
                </p:nvSpPr>
                <p:spPr bwMode="auto">
                  <a:xfrm>
                    <a:off x="3245"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47" name="Arc 2861"/>
                  <p:cNvSpPr>
                    <a:spLocks/>
                  </p:cNvSpPr>
                  <p:nvPr/>
                </p:nvSpPr>
                <p:spPr bwMode="auto">
                  <a:xfrm>
                    <a:off x="3245"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02" y="0"/>
                          <a:pt x="21561" y="9628"/>
                          <a:pt x="21599" y="21530"/>
                        </a:cubicBezTo>
                      </a:path>
                      <a:path w="21600" h="21600" stroke="0" extrusionOk="0">
                        <a:moveTo>
                          <a:pt x="-1" y="0"/>
                        </a:moveTo>
                        <a:cubicBezTo>
                          <a:pt x="11902" y="0"/>
                          <a:pt x="21561" y="9628"/>
                          <a:pt x="21599" y="2153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48" name="Freeform 2862"/>
                  <p:cNvSpPr>
                    <a:spLocks/>
                  </p:cNvSpPr>
                  <p:nvPr/>
                </p:nvSpPr>
                <p:spPr bwMode="auto">
                  <a:xfrm>
                    <a:off x="3239" y="1133"/>
                    <a:ext cx="6" cy="6"/>
                  </a:xfrm>
                  <a:custGeom>
                    <a:avLst/>
                    <a:gdLst>
                      <a:gd name="T0" fmla="*/ 0 w 1"/>
                      <a:gd name="T1" fmla="*/ 0 h 1"/>
                      <a:gd name="T2" fmla="*/ 0 w 1"/>
                      <a:gd name="T3" fmla="*/ 7776 h 1"/>
                      <a:gd name="T4" fmla="*/ 7776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49" name="Arc 2863"/>
                  <p:cNvSpPr>
                    <a:spLocks/>
                  </p:cNvSpPr>
                  <p:nvPr/>
                </p:nvSpPr>
                <p:spPr bwMode="auto">
                  <a:xfrm>
                    <a:off x="3242"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31"/>
                        </a:moveTo>
                        <a:cubicBezTo>
                          <a:pt x="38" y="9628"/>
                          <a:pt x="9697" y="0"/>
                          <a:pt x="21599" y="0"/>
                        </a:cubicBezTo>
                      </a:path>
                      <a:path w="21600" h="21600" stroke="0" extrusionOk="0">
                        <a:moveTo>
                          <a:pt x="0" y="21531"/>
                        </a:moveTo>
                        <a:cubicBezTo>
                          <a:pt x="38" y="9628"/>
                          <a:pt x="9697"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542" name="Freeform 2864"/>
                <p:cNvSpPr>
                  <a:spLocks/>
                </p:cNvSpPr>
                <p:nvPr/>
              </p:nvSpPr>
              <p:spPr bwMode="auto">
                <a:xfrm>
                  <a:off x="3256" y="1133"/>
                  <a:ext cx="6" cy="6"/>
                </a:xfrm>
                <a:custGeom>
                  <a:avLst/>
                  <a:gdLst>
                    <a:gd name="T0" fmla="*/ 0 w 1"/>
                    <a:gd name="T1" fmla="*/ 0 h 1"/>
                    <a:gd name="T2" fmla="*/ 0 w 1"/>
                    <a:gd name="T3" fmla="*/ 7776 h 1"/>
                    <a:gd name="T4" fmla="*/ 7776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43" name="Arc 2865"/>
                <p:cNvSpPr>
                  <a:spLocks/>
                </p:cNvSpPr>
                <p:nvPr/>
              </p:nvSpPr>
              <p:spPr bwMode="auto">
                <a:xfrm>
                  <a:off x="3259"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6"/>
                      </a:moveTo>
                      <a:cubicBezTo>
                        <a:pt x="46" y="9619"/>
                        <a:pt x="9703" y="0"/>
                        <a:pt x="21599" y="0"/>
                      </a:cubicBezTo>
                    </a:path>
                    <a:path w="21600" h="21600" stroke="0" extrusionOk="0">
                      <a:moveTo>
                        <a:pt x="0" y="21516"/>
                      </a:moveTo>
                      <a:cubicBezTo>
                        <a:pt x="46" y="9619"/>
                        <a:pt x="9703"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44" name="Rectangle 2866"/>
                <p:cNvSpPr>
                  <a:spLocks noChangeArrowheads="1"/>
                </p:cNvSpPr>
                <p:nvPr/>
              </p:nvSpPr>
              <p:spPr bwMode="auto">
                <a:xfrm>
                  <a:off x="3089" y="1071"/>
                  <a:ext cx="11" cy="112"/>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545" name="Rectangle 2867"/>
                <p:cNvSpPr>
                  <a:spLocks noChangeArrowheads="1"/>
                </p:cNvSpPr>
                <p:nvPr/>
              </p:nvSpPr>
              <p:spPr bwMode="auto">
                <a:xfrm>
                  <a:off x="3265" y="1071"/>
                  <a:ext cx="12" cy="112"/>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669" name="Group 2868"/>
              <p:cNvGrpSpPr>
                <a:grpSpLocks/>
              </p:cNvGrpSpPr>
              <p:nvPr/>
            </p:nvGrpSpPr>
            <p:grpSpPr bwMode="auto">
              <a:xfrm>
                <a:off x="-1709" y="1190"/>
                <a:ext cx="189" cy="112"/>
                <a:chOff x="3318" y="1071"/>
                <a:chExt cx="189" cy="112"/>
              </a:xfrm>
            </p:grpSpPr>
            <p:sp>
              <p:nvSpPr>
                <p:cNvPr id="7206" name="Rectangle 2869"/>
                <p:cNvSpPr>
                  <a:spLocks noChangeArrowheads="1"/>
                </p:cNvSpPr>
                <p:nvPr/>
              </p:nvSpPr>
              <p:spPr bwMode="auto">
                <a:xfrm>
                  <a:off x="3324" y="1071"/>
                  <a:ext cx="177" cy="106"/>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07" name="Rectangle 2870"/>
                <p:cNvSpPr>
                  <a:spLocks noChangeArrowheads="1"/>
                </p:cNvSpPr>
                <p:nvPr/>
              </p:nvSpPr>
              <p:spPr bwMode="auto">
                <a:xfrm>
                  <a:off x="3327" y="1116"/>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08" name="Rectangle 2871"/>
                <p:cNvSpPr>
                  <a:spLocks noChangeArrowheads="1"/>
                </p:cNvSpPr>
                <p:nvPr/>
              </p:nvSpPr>
              <p:spPr bwMode="auto">
                <a:xfrm>
                  <a:off x="3351" y="1098"/>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09" name="Rectangle 2872"/>
                <p:cNvSpPr>
                  <a:spLocks noChangeArrowheads="1"/>
                </p:cNvSpPr>
                <p:nvPr/>
              </p:nvSpPr>
              <p:spPr bwMode="auto">
                <a:xfrm>
                  <a:off x="3374" y="1098"/>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10" name="Rectangle 2873"/>
                <p:cNvSpPr>
                  <a:spLocks noChangeArrowheads="1"/>
                </p:cNvSpPr>
                <p:nvPr/>
              </p:nvSpPr>
              <p:spPr bwMode="auto">
                <a:xfrm>
                  <a:off x="3392" y="1098"/>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11" name="Rectangle 2874"/>
                <p:cNvSpPr>
                  <a:spLocks noChangeArrowheads="1"/>
                </p:cNvSpPr>
                <p:nvPr/>
              </p:nvSpPr>
              <p:spPr bwMode="auto">
                <a:xfrm>
                  <a:off x="3339" y="1098"/>
                  <a:ext cx="12"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12" name="Line 2875"/>
                <p:cNvSpPr>
                  <a:spLocks noChangeShapeType="1"/>
                </p:cNvSpPr>
                <p:nvPr/>
              </p:nvSpPr>
              <p:spPr bwMode="auto">
                <a:xfrm>
                  <a:off x="3333"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13" name="Group 2876"/>
                <p:cNvGrpSpPr>
                  <a:grpSpLocks/>
                </p:cNvGrpSpPr>
                <p:nvPr/>
              </p:nvGrpSpPr>
              <p:grpSpPr bwMode="auto">
                <a:xfrm>
                  <a:off x="3333" y="1080"/>
                  <a:ext cx="18" cy="18"/>
                  <a:chOff x="3333" y="1080"/>
                  <a:chExt cx="18" cy="18"/>
                </a:xfrm>
              </p:grpSpPr>
              <p:sp>
                <p:nvSpPr>
                  <p:cNvPr id="7429" name="Freeform 2877"/>
                  <p:cNvSpPr>
                    <a:spLocks/>
                  </p:cNvSpPr>
                  <p:nvPr/>
                </p:nvSpPr>
                <p:spPr bwMode="auto">
                  <a:xfrm>
                    <a:off x="3333" y="1086"/>
                    <a:ext cx="6" cy="12"/>
                  </a:xfrm>
                  <a:custGeom>
                    <a:avLst/>
                    <a:gdLst>
                      <a:gd name="T0" fmla="*/ 7776 w 1"/>
                      <a:gd name="T1" fmla="*/ 0 h 2"/>
                      <a:gd name="T2" fmla="*/ 0 w 1"/>
                      <a:gd name="T3" fmla="*/ 7776 h 2"/>
                      <a:gd name="T4" fmla="*/ 7776 w 1"/>
                      <a:gd name="T5" fmla="*/ 15552 h 2"/>
                      <a:gd name="T6" fmla="*/ 7776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0" y="0"/>
                          <a:pt x="0" y="0"/>
                          <a:pt x="0" y="1"/>
                        </a:cubicBezTo>
                        <a:lnTo>
                          <a:pt x="1"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30" name="Arc 2878"/>
                  <p:cNvSpPr>
                    <a:spLocks/>
                  </p:cNvSpPr>
                  <p:nvPr/>
                </p:nvSpPr>
                <p:spPr bwMode="auto">
                  <a:xfrm>
                    <a:off x="3336" y="1089"/>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4"/>
                          <a:pt x="9569" y="91"/>
                          <a:pt x="21432" y="-1"/>
                        </a:cubicBezTo>
                      </a:path>
                      <a:path w="21600" h="21599" stroke="0" extrusionOk="0">
                        <a:moveTo>
                          <a:pt x="0" y="21599"/>
                        </a:moveTo>
                        <a:cubicBezTo>
                          <a:pt x="0" y="9734"/>
                          <a:pt x="9569" y="91"/>
                          <a:pt x="21432" y="-1"/>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31" name="Freeform 2879"/>
                  <p:cNvSpPr>
                    <a:spLocks/>
                  </p:cNvSpPr>
                  <p:nvPr/>
                </p:nvSpPr>
                <p:spPr bwMode="auto">
                  <a:xfrm>
                    <a:off x="3339"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1"/>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32" name="Arc 2880"/>
                  <p:cNvSpPr>
                    <a:spLocks/>
                  </p:cNvSpPr>
                  <p:nvPr/>
                </p:nvSpPr>
                <p:spPr bwMode="auto">
                  <a:xfrm>
                    <a:off x="3342" y="1089"/>
                    <a:ext cx="6" cy="9"/>
                  </a:xfrm>
                  <a:custGeom>
                    <a:avLst/>
                    <a:gdLst>
                      <a:gd name="T0" fmla="*/ 0 w 21765"/>
                      <a:gd name="T1" fmla="*/ 0 h 21600"/>
                      <a:gd name="T2" fmla="*/ 0 w 21765"/>
                      <a:gd name="T3" fmla="*/ 0 h 21600"/>
                      <a:gd name="T4" fmla="*/ 0 w 21765"/>
                      <a:gd name="T5" fmla="*/ 0 h 21600"/>
                      <a:gd name="T6" fmla="*/ 0 60000 65536"/>
                      <a:gd name="T7" fmla="*/ 0 60000 65536"/>
                      <a:gd name="T8" fmla="*/ 0 60000 65536"/>
                      <a:gd name="T9" fmla="*/ 0 w 21765"/>
                      <a:gd name="T10" fmla="*/ 0 h 21600"/>
                      <a:gd name="T11" fmla="*/ 21765 w 21765"/>
                      <a:gd name="T12" fmla="*/ 21600 h 21600"/>
                    </a:gdLst>
                    <a:ahLst/>
                    <a:cxnLst>
                      <a:cxn ang="T6">
                        <a:pos x="T0" y="T1"/>
                      </a:cxn>
                      <a:cxn ang="T7">
                        <a:pos x="T2" y="T3"/>
                      </a:cxn>
                      <a:cxn ang="T8">
                        <a:pos x="T4" y="T5"/>
                      </a:cxn>
                    </a:cxnLst>
                    <a:rect l="T9" t="T10" r="T11" b="T12"/>
                    <a:pathLst>
                      <a:path w="21765" h="21600" fill="none" extrusionOk="0">
                        <a:moveTo>
                          <a:pt x="-1" y="0"/>
                        </a:moveTo>
                        <a:cubicBezTo>
                          <a:pt x="54" y="0"/>
                          <a:pt x="109" y="-1"/>
                          <a:pt x="165" y="0"/>
                        </a:cubicBezTo>
                        <a:cubicBezTo>
                          <a:pt x="12094" y="0"/>
                          <a:pt x="21765" y="9670"/>
                          <a:pt x="21765" y="21600"/>
                        </a:cubicBezTo>
                      </a:path>
                      <a:path w="21765" h="21600" stroke="0" extrusionOk="0">
                        <a:moveTo>
                          <a:pt x="-1" y="0"/>
                        </a:moveTo>
                        <a:cubicBezTo>
                          <a:pt x="54" y="0"/>
                          <a:pt x="109" y="-1"/>
                          <a:pt x="165" y="0"/>
                        </a:cubicBezTo>
                        <a:cubicBezTo>
                          <a:pt x="12094" y="0"/>
                          <a:pt x="21765" y="9670"/>
                          <a:pt x="21765" y="21600"/>
                        </a:cubicBezTo>
                        <a:lnTo>
                          <a:pt x="165"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14" name="Line 2881"/>
                <p:cNvSpPr>
                  <a:spLocks noChangeShapeType="1"/>
                </p:cNvSpPr>
                <p:nvPr/>
              </p:nvSpPr>
              <p:spPr bwMode="auto">
                <a:xfrm>
                  <a:off x="3345"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15" name="Line 2882"/>
                <p:cNvSpPr>
                  <a:spLocks noChangeShapeType="1"/>
                </p:cNvSpPr>
                <p:nvPr/>
              </p:nvSpPr>
              <p:spPr bwMode="auto">
                <a:xfrm>
                  <a:off x="3351"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16" name="Group 2883"/>
                <p:cNvGrpSpPr>
                  <a:grpSpLocks/>
                </p:cNvGrpSpPr>
                <p:nvPr/>
              </p:nvGrpSpPr>
              <p:grpSpPr bwMode="auto">
                <a:xfrm>
                  <a:off x="3351" y="1080"/>
                  <a:ext cx="17" cy="18"/>
                  <a:chOff x="3351" y="1080"/>
                  <a:chExt cx="17" cy="18"/>
                </a:xfrm>
              </p:grpSpPr>
              <p:sp>
                <p:nvSpPr>
                  <p:cNvPr id="7425" name="Freeform 2884"/>
                  <p:cNvSpPr>
                    <a:spLocks/>
                  </p:cNvSpPr>
                  <p:nvPr/>
                </p:nvSpPr>
                <p:spPr bwMode="auto">
                  <a:xfrm>
                    <a:off x="3351" y="1086"/>
                    <a:ext cx="5" cy="12"/>
                  </a:xfrm>
                  <a:custGeom>
                    <a:avLst/>
                    <a:gdLst>
                      <a:gd name="T0" fmla="*/ 3125 w 1"/>
                      <a:gd name="T1" fmla="*/ 0 h 2"/>
                      <a:gd name="T2" fmla="*/ 0 w 1"/>
                      <a:gd name="T3" fmla="*/ 7776 h 2"/>
                      <a:gd name="T4" fmla="*/ 3125 w 1"/>
                      <a:gd name="T5" fmla="*/ 15552 h 2"/>
                      <a:gd name="T6" fmla="*/ 3125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0" y="0"/>
                          <a:pt x="0" y="0"/>
                          <a:pt x="0" y="1"/>
                        </a:cubicBezTo>
                        <a:lnTo>
                          <a:pt x="1"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26" name="Arc 2885"/>
                  <p:cNvSpPr>
                    <a:spLocks/>
                  </p:cNvSpPr>
                  <p:nvPr/>
                </p:nvSpPr>
                <p:spPr bwMode="auto">
                  <a:xfrm>
                    <a:off x="3354" y="1089"/>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4"/>
                          <a:pt x="9523" y="132"/>
                          <a:pt x="21358" y="0"/>
                        </a:cubicBezTo>
                      </a:path>
                      <a:path w="21600" h="21599" stroke="0" extrusionOk="0">
                        <a:moveTo>
                          <a:pt x="0" y="21599"/>
                        </a:moveTo>
                        <a:cubicBezTo>
                          <a:pt x="0" y="9764"/>
                          <a:pt x="9523" y="132"/>
                          <a:pt x="21358" y="0"/>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27" name="Freeform 2886"/>
                  <p:cNvSpPr>
                    <a:spLocks/>
                  </p:cNvSpPr>
                  <p:nvPr/>
                </p:nvSpPr>
                <p:spPr bwMode="auto">
                  <a:xfrm>
                    <a:off x="3356"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1"/>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28" name="Arc 2887"/>
                  <p:cNvSpPr>
                    <a:spLocks/>
                  </p:cNvSpPr>
                  <p:nvPr/>
                </p:nvSpPr>
                <p:spPr bwMode="auto">
                  <a:xfrm>
                    <a:off x="3360" y="1089"/>
                    <a:ext cx="6" cy="9"/>
                  </a:xfrm>
                  <a:custGeom>
                    <a:avLst/>
                    <a:gdLst>
                      <a:gd name="T0" fmla="*/ 0 w 21840"/>
                      <a:gd name="T1" fmla="*/ 0 h 21600"/>
                      <a:gd name="T2" fmla="*/ 0 w 21840"/>
                      <a:gd name="T3" fmla="*/ 0 h 21600"/>
                      <a:gd name="T4" fmla="*/ 0 w 21840"/>
                      <a:gd name="T5" fmla="*/ 0 h 21600"/>
                      <a:gd name="T6" fmla="*/ 0 60000 65536"/>
                      <a:gd name="T7" fmla="*/ 0 60000 65536"/>
                      <a:gd name="T8" fmla="*/ 0 60000 65536"/>
                      <a:gd name="T9" fmla="*/ 0 w 21840"/>
                      <a:gd name="T10" fmla="*/ 0 h 21600"/>
                      <a:gd name="T11" fmla="*/ 21840 w 21840"/>
                      <a:gd name="T12" fmla="*/ 21600 h 21600"/>
                    </a:gdLst>
                    <a:ahLst/>
                    <a:cxnLst>
                      <a:cxn ang="T6">
                        <a:pos x="T0" y="T1"/>
                      </a:cxn>
                      <a:cxn ang="T7">
                        <a:pos x="T2" y="T3"/>
                      </a:cxn>
                      <a:cxn ang="T8">
                        <a:pos x="T4" y="T5"/>
                      </a:cxn>
                    </a:cxnLst>
                    <a:rect l="T9" t="T10" r="T11" b="T12"/>
                    <a:pathLst>
                      <a:path w="21840" h="21600" fill="none" extrusionOk="0">
                        <a:moveTo>
                          <a:pt x="0" y="1"/>
                        </a:moveTo>
                        <a:cubicBezTo>
                          <a:pt x="79" y="0"/>
                          <a:pt x="159" y="-1"/>
                          <a:pt x="240" y="0"/>
                        </a:cubicBezTo>
                        <a:cubicBezTo>
                          <a:pt x="12169" y="0"/>
                          <a:pt x="21840" y="9670"/>
                          <a:pt x="21840" y="21600"/>
                        </a:cubicBezTo>
                      </a:path>
                      <a:path w="21840" h="21600" stroke="0" extrusionOk="0">
                        <a:moveTo>
                          <a:pt x="0" y="1"/>
                        </a:moveTo>
                        <a:cubicBezTo>
                          <a:pt x="79" y="0"/>
                          <a:pt x="159" y="-1"/>
                          <a:pt x="240" y="0"/>
                        </a:cubicBezTo>
                        <a:cubicBezTo>
                          <a:pt x="12169" y="0"/>
                          <a:pt x="21840" y="9670"/>
                          <a:pt x="21840" y="21600"/>
                        </a:cubicBezTo>
                        <a:lnTo>
                          <a:pt x="24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17" name="Line 2888"/>
                <p:cNvSpPr>
                  <a:spLocks noChangeShapeType="1"/>
                </p:cNvSpPr>
                <p:nvPr/>
              </p:nvSpPr>
              <p:spPr bwMode="auto">
                <a:xfrm>
                  <a:off x="3362"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18" name="Line 2889"/>
                <p:cNvSpPr>
                  <a:spLocks noChangeShapeType="1"/>
                </p:cNvSpPr>
                <p:nvPr/>
              </p:nvSpPr>
              <p:spPr bwMode="auto">
                <a:xfrm>
                  <a:off x="3374"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19" name="Group 2890"/>
                <p:cNvGrpSpPr>
                  <a:grpSpLocks/>
                </p:cNvGrpSpPr>
                <p:nvPr/>
              </p:nvGrpSpPr>
              <p:grpSpPr bwMode="auto">
                <a:xfrm>
                  <a:off x="3368" y="1086"/>
                  <a:ext cx="24" cy="12"/>
                  <a:chOff x="3368" y="1086"/>
                  <a:chExt cx="24" cy="12"/>
                </a:xfrm>
              </p:grpSpPr>
              <p:sp>
                <p:nvSpPr>
                  <p:cNvPr id="7421" name="Freeform 2891"/>
                  <p:cNvSpPr>
                    <a:spLocks/>
                  </p:cNvSpPr>
                  <p:nvPr/>
                </p:nvSpPr>
                <p:spPr bwMode="auto">
                  <a:xfrm>
                    <a:off x="3368"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22" name="Arc 2892"/>
                  <p:cNvSpPr>
                    <a:spLocks/>
                  </p:cNvSpPr>
                  <p:nvPr/>
                </p:nvSpPr>
                <p:spPr bwMode="auto">
                  <a:xfrm>
                    <a:off x="3371"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23" name="Freeform 2893"/>
                  <p:cNvSpPr>
                    <a:spLocks/>
                  </p:cNvSpPr>
                  <p:nvPr/>
                </p:nvSpPr>
                <p:spPr bwMode="auto">
                  <a:xfrm>
                    <a:off x="3380"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24" name="Arc 2894"/>
                  <p:cNvSpPr>
                    <a:spLocks/>
                  </p:cNvSpPr>
                  <p:nvPr/>
                </p:nvSpPr>
                <p:spPr bwMode="auto">
                  <a:xfrm>
                    <a:off x="3380"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20" name="Line 2895"/>
                <p:cNvSpPr>
                  <a:spLocks noChangeShapeType="1"/>
                </p:cNvSpPr>
                <p:nvPr/>
              </p:nvSpPr>
              <p:spPr bwMode="auto">
                <a:xfrm>
                  <a:off x="3386"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21" name="Line 2896"/>
                <p:cNvSpPr>
                  <a:spLocks noChangeShapeType="1"/>
                </p:cNvSpPr>
                <p:nvPr/>
              </p:nvSpPr>
              <p:spPr bwMode="auto">
                <a:xfrm>
                  <a:off x="3392"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22" name="Group 2897"/>
                <p:cNvGrpSpPr>
                  <a:grpSpLocks/>
                </p:cNvGrpSpPr>
                <p:nvPr/>
              </p:nvGrpSpPr>
              <p:grpSpPr bwMode="auto">
                <a:xfrm>
                  <a:off x="3386" y="1086"/>
                  <a:ext cx="23" cy="12"/>
                  <a:chOff x="3386" y="1086"/>
                  <a:chExt cx="23" cy="12"/>
                </a:xfrm>
              </p:grpSpPr>
              <p:sp>
                <p:nvSpPr>
                  <p:cNvPr id="7417" name="Freeform 2898"/>
                  <p:cNvSpPr>
                    <a:spLocks/>
                  </p:cNvSpPr>
                  <p:nvPr/>
                </p:nvSpPr>
                <p:spPr bwMode="auto">
                  <a:xfrm>
                    <a:off x="3386"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18" name="Arc 2899"/>
                  <p:cNvSpPr>
                    <a:spLocks/>
                  </p:cNvSpPr>
                  <p:nvPr/>
                </p:nvSpPr>
                <p:spPr bwMode="auto">
                  <a:xfrm>
                    <a:off x="3389"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19" name="Freeform 2900"/>
                  <p:cNvSpPr>
                    <a:spLocks/>
                  </p:cNvSpPr>
                  <p:nvPr/>
                </p:nvSpPr>
                <p:spPr bwMode="auto">
                  <a:xfrm>
                    <a:off x="3398" y="1086"/>
                    <a:ext cx="11" cy="12"/>
                  </a:xfrm>
                  <a:custGeom>
                    <a:avLst/>
                    <a:gdLst>
                      <a:gd name="T0" fmla="*/ 9982 w 2"/>
                      <a:gd name="T1" fmla="*/ 15552 h 2"/>
                      <a:gd name="T2" fmla="*/ 0 w 2"/>
                      <a:gd name="T3" fmla="*/ 0 h 2"/>
                      <a:gd name="T4" fmla="*/ 0 w 2"/>
                      <a:gd name="T5" fmla="*/ 15552 h 2"/>
                      <a:gd name="T6" fmla="*/ 998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20" name="Arc 2901"/>
                  <p:cNvSpPr>
                    <a:spLocks/>
                  </p:cNvSpPr>
                  <p:nvPr/>
                </p:nvSpPr>
                <p:spPr bwMode="auto">
                  <a:xfrm>
                    <a:off x="3398"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23" name="Line 2902"/>
                <p:cNvSpPr>
                  <a:spLocks noChangeShapeType="1"/>
                </p:cNvSpPr>
                <p:nvPr/>
              </p:nvSpPr>
              <p:spPr bwMode="auto">
                <a:xfrm>
                  <a:off x="3398"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24" name="Rectangle 2903"/>
                <p:cNvSpPr>
                  <a:spLocks noChangeArrowheads="1"/>
                </p:cNvSpPr>
                <p:nvPr/>
              </p:nvSpPr>
              <p:spPr bwMode="auto">
                <a:xfrm>
                  <a:off x="3409" y="1116"/>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25" name="Line 2904"/>
                <p:cNvSpPr>
                  <a:spLocks noChangeShapeType="1"/>
                </p:cNvSpPr>
                <p:nvPr/>
              </p:nvSpPr>
              <p:spPr bwMode="auto">
                <a:xfrm>
                  <a:off x="3404" y="1116"/>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26" name="Rectangle 2905"/>
                <p:cNvSpPr>
                  <a:spLocks noChangeArrowheads="1"/>
                </p:cNvSpPr>
                <p:nvPr/>
              </p:nvSpPr>
              <p:spPr bwMode="auto">
                <a:xfrm>
                  <a:off x="3333" y="1110"/>
                  <a:ext cx="76"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27" name="Freeform 2906"/>
                <p:cNvSpPr>
                  <a:spLocks/>
                </p:cNvSpPr>
                <p:nvPr/>
              </p:nvSpPr>
              <p:spPr bwMode="auto">
                <a:xfrm>
                  <a:off x="3327"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28" name="Arc 2907"/>
                <p:cNvSpPr>
                  <a:spLocks/>
                </p:cNvSpPr>
                <p:nvPr/>
              </p:nvSpPr>
              <p:spPr bwMode="auto">
                <a:xfrm>
                  <a:off x="3330"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29" name="Group 2908"/>
                <p:cNvGrpSpPr>
                  <a:grpSpLocks/>
                </p:cNvGrpSpPr>
                <p:nvPr/>
              </p:nvGrpSpPr>
              <p:grpSpPr bwMode="auto">
                <a:xfrm>
                  <a:off x="3345" y="1104"/>
                  <a:ext cx="11" cy="12"/>
                  <a:chOff x="3345" y="1104"/>
                  <a:chExt cx="11" cy="12"/>
                </a:xfrm>
              </p:grpSpPr>
              <p:sp>
                <p:nvSpPr>
                  <p:cNvPr id="7413" name="Freeform 2909"/>
                  <p:cNvSpPr>
                    <a:spLocks/>
                  </p:cNvSpPr>
                  <p:nvPr/>
                </p:nvSpPr>
                <p:spPr bwMode="auto">
                  <a:xfrm>
                    <a:off x="3351" y="1104"/>
                    <a:ext cx="5" cy="12"/>
                  </a:xfrm>
                  <a:custGeom>
                    <a:avLst/>
                    <a:gdLst>
                      <a:gd name="T0" fmla="*/ 0 w 1"/>
                      <a:gd name="T1" fmla="*/ 7776 h 2"/>
                      <a:gd name="T2" fmla="*/ 3125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14" name="Arc 2910"/>
                  <p:cNvSpPr>
                    <a:spLocks/>
                  </p:cNvSpPr>
                  <p:nvPr/>
                </p:nvSpPr>
                <p:spPr bwMode="auto">
                  <a:xfrm>
                    <a:off x="3351" y="1107"/>
                    <a:ext cx="3" cy="6"/>
                  </a:xfrm>
                  <a:custGeom>
                    <a:avLst/>
                    <a:gdLst>
                      <a:gd name="T0" fmla="*/ 0 w 21600"/>
                      <a:gd name="T1" fmla="*/ 0 h 21670"/>
                      <a:gd name="T2" fmla="*/ 0 w 21600"/>
                      <a:gd name="T3" fmla="*/ 0 h 21670"/>
                      <a:gd name="T4" fmla="*/ 0 w 21600"/>
                      <a:gd name="T5" fmla="*/ 0 h 21670"/>
                      <a:gd name="T6" fmla="*/ 0 60000 65536"/>
                      <a:gd name="T7" fmla="*/ 0 60000 65536"/>
                      <a:gd name="T8" fmla="*/ 0 60000 65536"/>
                      <a:gd name="T9" fmla="*/ 0 w 21600"/>
                      <a:gd name="T10" fmla="*/ 0 h 21670"/>
                      <a:gd name="T11" fmla="*/ 21600 w 21600"/>
                      <a:gd name="T12" fmla="*/ 21670 h 21670"/>
                    </a:gdLst>
                    <a:ahLst/>
                    <a:cxnLst>
                      <a:cxn ang="T6">
                        <a:pos x="T0" y="T1"/>
                      </a:cxn>
                      <a:cxn ang="T7">
                        <a:pos x="T2" y="T3"/>
                      </a:cxn>
                      <a:cxn ang="T8">
                        <a:pos x="T4" y="T5"/>
                      </a:cxn>
                    </a:cxnLst>
                    <a:rect l="T9" t="T10" r="T11" b="T12"/>
                    <a:pathLst>
                      <a:path w="21600" h="21670" fill="none" extrusionOk="0">
                        <a:moveTo>
                          <a:pt x="21599" y="0"/>
                        </a:moveTo>
                        <a:cubicBezTo>
                          <a:pt x="21599" y="23"/>
                          <a:pt x="21600" y="46"/>
                          <a:pt x="21600" y="70"/>
                        </a:cubicBezTo>
                        <a:cubicBezTo>
                          <a:pt x="21600" y="11999"/>
                          <a:pt x="11929" y="21669"/>
                          <a:pt x="0" y="21670"/>
                        </a:cubicBezTo>
                      </a:path>
                      <a:path w="21600" h="21670" stroke="0" extrusionOk="0">
                        <a:moveTo>
                          <a:pt x="21599" y="0"/>
                        </a:moveTo>
                        <a:cubicBezTo>
                          <a:pt x="21599" y="23"/>
                          <a:pt x="21600" y="46"/>
                          <a:pt x="21600" y="70"/>
                        </a:cubicBezTo>
                        <a:cubicBezTo>
                          <a:pt x="21600" y="11999"/>
                          <a:pt x="11929" y="21669"/>
                          <a:pt x="0" y="21670"/>
                        </a:cubicBezTo>
                        <a:lnTo>
                          <a:pt x="0" y="7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15" name="Freeform 2911"/>
                  <p:cNvSpPr>
                    <a:spLocks/>
                  </p:cNvSpPr>
                  <p:nvPr/>
                </p:nvSpPr>
                <p:spPr bwMode="auto">
                  <a:xfrm>
                    <a:off x="3345" y="1104"/>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16" name="Arc 2912"/>
                  <p:cNvSpPr>
                    <a:spLocks/>
                  </p:cNvSpPr>
                  <p:nvPr/>
                </p:nvSpPr>
                <p:spPr bwMode="auto">
                  <a:xfrm>
                    <a:off x="3348" y="1107"/>
                    <a:ext cx="3" cy="6"/>
                  </a:xfrm>
                  <a:custGeom>
                    <a:avLst/>
                    <a:gdLst>
                      <a:gd name="T0" fmla="*/ 0 w 21600"/>
                      <a:gd name="T1" fmla="*/ 0 h 21669"/>
                      <a:gd name="T2" fmla="*/ 0 w 21600"/>
                      <a:gd name="T3" fmla="*/ 0 h 21669"/>
                      <a:gd name="T4" fmla="*/ 0 w 21600"/>
                      <a:gd name="T5" fmla="*/ 0 h 21669"/>
                      <a:gd name="T6" fmla="*/ 0 60000 65536"/>
                      <a:gd name="T7" fmla="*/ 0 60000 65536"/>
                      <a:gd name="T8" fmla="*/ 0 60000 65536"/>
                      <a:gd name="T9" fmla="*/ 0 w 21600"/>
                      <a:gd name="T10" fmla="*/ 0 h 21669"/>
                      <a:gd name="T11" fmla="*/ 21600 w 21600"/>
                      <a:gd name="T12" fmla="*/ 21669 h 21669"/>
                    </a:gdLst>
                    <a:ahLst/>
                    <a:cxnLst>
                      <a:cxn ang="T6">
                        <a:pos x="T0" y="T1"/>
                      </a:cxn>
                      <a:cxn ang="T7">
                        <a:pos x="T2" y="T3"/>
                      </a:cxn>
                      <a:cxn ang="T8">
                        <a:pos x="T4" y="T5"/>
                      </a:cxn>
                    </a:cxnLst>
                    <a:rect l="T9" t="T10" r="T11" b="T12"/>
                    <a:pathLst>
                      <a:path w="21600" h="21669" fill="none" extrusionOk="0">
                        <a:moveTo>
                          <a:pt x="21600" y="21669"/>
                        </a:moveTo>
                        <a:cubicBezTo>
                          <a:pt x="9670" y="21669"/>
                          <a:pt x="0" y="11998"/>
                          <a:pt x="0" y="69"/>
                        </a:cubicBezTo>
                        <a:cubicBezTo>
                          <a:pt x="-1" y="46"/>
                          <a:pt x="0" y="23"/>
                          <a:pt x="0" y="0"/>
                        </a:cubicBezTo>
                      </a:path>
                      <a:path w="21600" h="21669" stroke="0" extrusionOk="0">
                        <a:moveTo>
                          <a:pt x="21600" y="21669"/>
                        </a:moveTo>
                        <a:cubicBezTo>
                          <a:pt x="9670" y="21669"/>
                          <a:pt x="0" y="11998"/>
                          <a:pt x="0" y="69"/>
                        </a:cubicBezTo>
                        <a:cubicBezTo>
                          <a:pt x="-1" y="46"/>
                          <a:pt x="0" y="23"/>
                          <a:pt x="0" y="0"/>
                        </a:cubicBezTo>
                        <a:lnTo>
                          <a:pt x="21600" y="6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230" name="Group 2913"/>
                <p:cNvGrpSpPr>
                  <a:grpSpLocks/>
                </p:cNvGrpSpPr>
                <p:nvPr/>
              </p:nvGrpSpPr>
              <p:grpSpPr bwMode="auto">
                <a:xfrm>
                  <a:off x="3362" y="1104"/>
                  <a:ext cx="12" cy="12"/>
                  <a:chOff x="3362" y="1104"/>
                  <a:chExt cx="12" cy="12"/>
                </a:xfrm>
              </p:grpSpPr>
              <p:sp>
                <p:nvSpPr>
                  <p:cNvPr id="7409" name="Freeform 2914"/>
                  <p:cNvSpPr>
                    <a:spLocks/>
                  </p:cNvSpPr>
                  <p:nvPr/>
                </p:nvSpPr>
                <p:spPr bwMode="auto">
                  <a:xfrm>
                    <a:off x="3368" y="1104"/>
                    <a:ext cx="6" cy="12"/>
                  </a:xfrm>
                  <a:custGeom>
                    <a:avLst/>
                    <a:gdLst>
                      <a:gd name="T0" fmla="*/ 0 w 1"/>
                      <a:gd name="T1" fmla="*/ 7776 h 2"/>
                      <a:gd name="T2" fmla="*/ 7776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10" name="Arc 2915"/>
                  <p:cNvSpPr>
                    <a:spLocks/>
                  </p:cNvSpPr>
                  <p:nvPr/>
                </p:nvSpPr>
                <p:spPr bwMode="auto">
                  <a:xfrm>
                    <a:off x="3368" y="1107"/>
                    <a:ext cx="3" cy="6"/>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599" y="0"/>
                        </a:moveTo>
                        <a:cubicBezTo>
                          <a:pt x="21599" y="27"/>
                          <a:pt x="21600" y="55"/>
                          <a:pt x="21600" y="83"/>
                        </a:cubicBezTo>
                        <a:cubicBezTo>
                          <a:pt x="21600" y="12012"/>
                          <a:pt x="11929" y="21682"/>
                          <a:pt x="0" y="21683"/>
                        </a:cubicBezTo>
                      </a:path>
                      <a:path w="21600" h="21683" stroke="0" extrusionOk="0">
                        <a:moveTo>
                          <a:pt x="21599" y="0"/>
                        </a:moveTo>
                        <a:cubicBezTo>
                          <a:pt x="21599" y="27"/>
                          <a:pt x="21600" y="55"/>
                          <a:pt x="21600" y="83"/>
                        </a:cubicBezTo>
                        <a:cubicBezTo>
                          <a:pt x="21600" y="12012"/>
                          <a:pt x="11929" y="21682"/>
                          <a:pt x="0" y="21683"/>
                        </a:cubicBezTo>
                        <a:lnTo>
                          <a:pt x="0" y="83"/>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11" name="Freeform 2916"/>
                  <p:cNvSpPr>
                    <a:spLocks/>
                  </p:cNvSpPr>
                  <p:nvPr/>
                </p:nvSpPr>
                <p:spPr bwMode="auto">
                  <a:xfrm>
                    <a:off x="3362" y="1104"/>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12" name="Arc 2917"/>
                  <p:cNvSpPr>
                    <a:spLocks/>
                  </p:cNvSpPr>
                  <p:nvPr/>
                </p:nvSpPr>
                <p:spPr bwMode="auto">
                  <a:xfrm>
                    <a:off x="3365" y="1107"/>
                    <a:ext cx="3" cy="6"/>
                  </a:xfrm>
                  <a:custGeom>
                    <a:avLst/>
                    <a:gdLst>
                      <a:gd name="T0" fmla="*/ 0 w 21600"/>
                      <a:gd name="T1" fmla="*/ 0 h 21684"/>
                      <a:gd name="T2" fmla="*/ 0 w 21600"/>
                      <a:gd name="T3" fmla="*/ 0 h 21684"/>
                      <a:gd name="T4" fmla="*/ 0 w 21600"/>
                      <a:gd name="T5" fmla="*/ 0 h 21684"/>
                      <a:gd name="T6" fmla="*/ 0 60000 65536"/>
                      <a:gd name="T7" fmla="*/ 0 60000 65536"/>
                      <a:gd name="T8" fmla="*/ 0 60000 65536"/>
                      <a:gd name="T9" fmla="*/ 0 w 21600"/>
                      <a:gd name="T10" fmla="*/ 0 h 21684"/>
                      <a:gd name="T11" fmla="*/ 21600 w 21600"/>
                      <a:gd name="T12" fmla="*/ 21684 h 21684"/>
                    </a:gdLst>
                    <a:ahLst/>
                    <a:cxnLst>
                      <a:cxn ang="T6">
                        <a:pos x="T0" y="T1"/>
                      </a:cxn>
                      <a:cxn ang="T7">
                        <a:pos x="T2" y="T3"/>
                      </a:cxn>
                      <a:cxn ang="T8">
                        <a:pos x="T4" y="T5"/>
                      </a:cxn>
                    </a:cxnLst>
                    <a:rect l="T9" t="T10" r="T11" b="T12"/>
                    <a:pathLst>
                      <a:path w="21600" h="21684" fill="none" extrusionOk="0">
                        <a:moveTo>
                          <a:pt x="21600" y="21684"/>
                        </a:moveTo>
                        <a:cubicBezTo>
                          <a:pt x="9670" y="21684"/>
                          <a:pt x="0" y="12013"/>
                          <a:pt x="0" y="84"/>
                        </a:cubicBezTo>
                        <a:cubicBezTo>
                          <a:pt x="-1" y="56"/>
                          <a:pt x="0" y="28"/>
                          <a:pt x="0" y="0"/>
                        </a:cubicBezTo>
                      </a:path>
                      <a:path w="21600" h="21684" stroke="0" extrusionOk="0">
                        <a:moveTo>
                          <a:pt x="21600" y="21684"/>
                        </a:moveTo>
                        <a:cubicBezTo>
                          <a:pt x="9670" y="21684"/>
                          <a:pt x="0" y="12013"/>
                          <a:pt x="0" y="84"/>
                        </a:cubicBezTo>
                        <a:cubicBezTo>
                          <a:pt x="-1" y="56"/>
                          <a:pt x="0" y="28"/>
                          <a:pt x="0" y="0"/>
                        </a:cubicBezTo>
                        <a:lnTo>
                          <a:pt x="21600" y="84"/>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231" name="Group 2918"/>
                <p:cNvGrpSpPr>
                  <a:grpSpLocks/>
                </p:cNvGrpSpPr>
                <p:nvPr/>
              </p:nvGrpSpPr>
              <p:grpSpPr bwMode="auto">
                <a:xfrm>
                  <a:off x="3374" y="1104"/>
                  <a:ext cx="24" cy="12"/>
                  <a:chOff x="3374" y="1104"/>
                  <a:chExt cx="24" cy="12"/>
                </a:xfrm>
              </p:grpSpPr>
              <p:sp>
                <p:nvSpPr>
                  <p:cNvPr id="7405" name="Freeform 2919"/>
                  <p:cNvSpPr>
                    <a:spLocks/>
                  </p:cNvSpPr>
                  <p:nvPr/>
                </p:nvSpPr>
                <p:spPr bwMode="auto">
                  <a:xfrm>
                    <a:off x="3386"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06" name="Arc 2920"/>
                  <p:cNvSpPr>
                    <a:spLocks/>
                  </p:cNvSpPr>
                  <p:nvPr/>
                </p:nvSpPr>
                <p:spPr bwMode="auto">
                  <a:xfrm>
                    <a:off x="3389"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07" name="Freeform 2921"/>
                  <p:cNvSpPr>
                    <a:spLocks/>
                  </p:cNvSpPr>
                  <p:nvPr/>
                </p:nvSpPr>
                <p:spPr bwMode="auto">
                  <a:xfrm>
                    <a:off x="3374"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08" name="Arc 2922"/>
                  <p:cNvSpPr>
                    <a:spLocks/>
                  </p:cNvSpPr>
                  <p:nvPr/>
                </p:nvSpPr>
                <p:spPr bwMode="auto">
                  <a:xfrm>
                    <a:off x="3383"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32" name="Freeform 2923"/>
                <p:cNvSpPr>
                  <a:spLocks/>
                </p:cNvSpPr>
                <p:nvPr/>
              </p:nvSpPr>
              <p:spPr bwMode="auto">
                <a:xfrm>
                  <a:off x="3392"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33" name="Arc 2924"/>
                <p:cNvSpPr>
                  <a:spLocks/>
                </p:cNvSpPr>
                <p:nvPr/>
              </p:nvSpPr>
              <p:spPr bwMode="auto">
                <a:xfrm>
                  <a:off x="3401" y="1107"/>
                  <a:ext cx="6" cy="6"/>
                </a:xfrm>
                <a:custGeom>
                  <a:avLst/>
                  <a:gdLst>
                    <a:gd name="T0" fmla="*/ 0 w 21600"/>
                    <a:gd name="T1" fmla="*/ 0 h 21701"/>
                    <a:gd name="T2" fmla="*/ 0 w 21600"/>
                    <a:gd name="T3" fmla="*/ 0 h 21701"/>
                    <a:gd name="T4" fmla="*/ 0 w 21600"/>
                    <a:gd name="T5" fmla="*/ 0 h 21701"/>
                    <a:gd name="T6" fmla="*/ 0 60000 65536"/>
                    <a:gd name="T7" fmla="*/ 0 60000 65536"/>
                    <a:gd name="T8" fmla="*/ 0 60000 65536"/>
                    <a:gd name="T9" fmla="*/ 0 w 21600"/>
                    <a:gd name="T10" fmla="*/ 0 h 21701"/>
                    <a:gd name="T11" fmla="*/ 21600 w 21600"/>
                    <a:gd name="T12" fmla="*/ 21701 h 21701"/>
                  </a:gdLst>
                  <a:ahLst/>
                  <a:cxnLst>
                    <a:cxn ang="T6">
                      <a:pos x="T0" y="T1"/>
                    </a:cxn>
                    <a:cxn ang="T7">
                      <a:pos x="T2" y="T3"/>
                    </a:cxn>
                    <a:cxn ang="T8">
                      <a:pos x="T4" y="T5"/>
                    </a:cxn>
                  </a:cxnLst>
                  <a:rect l="T9" t="T10" r="T11" b="T12"/>
                  <a:pathLst>
                    <a:path w="21600" h="21701" fill="none" extrusionOk="0">
                      <a:moveTo>
                        <a:pt x="21478" y="21700"/>
                      </a:moveTo>
                      <a:cubicBezTo>
                        <a:pt x="9596" y="21633"/>
                        <a:pt x="0" y="11982"/>
                        <a:pt x="0" y="101"/>
                      </a:cubicBezTo>
                      <a:cubicBezTo>
                        <a:pt x="-1" y="67"/>
                        <a:pt x="0" y="33"/>
                        <a:pt x="0" y="0"/>
                      </a:cubicBezTo>
                    </a:path>
                    <a:path w="21600" h="21701" stroke="0" extrusionOk="0">
                      <a:moveTo>
                        <a:pt x="21478" y="21700"/>
                      </a:moveTo>
                      <a:cubicBezTo>
                        <a:pt x="9596" y="21633"/>
                        <a:pt x="0" y="11982"/>
                        <a:pt x="0" y="101"/>
                      </a:cubicBezTo>
                      <a:cubicBezTo>
                        <a:pt x="-1" y="67"/>
                        <a:pt x="0" y="33"/>
                        <a:pt x="0" y="0"/>
                      </a:cubicBezTo>
                      <a:lnTo>
                        <a:pt x="21600" y="10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34" name="Line 2925"/>
                <p:cNvSpPr>
                  <a:spLocks noChangeShapeType="1"/>
                </p:cNvSpPr>
                <p:nvPr/>
              </p:nvSpPr>
              <p:spPr bwMode="auto">
                <a:xfrm>
                  <a:off x="3321"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35" name="Rectangle 2926"/>
                <p:cNvSpPr>
                  <a:spLocks noChangeArrowheads="1"/>
                </p:cNvSpPr>
                <p:nvPr/>
              </p:nvSpPr>
              <p:spPr bwMode="auto">
                <a:xfrm>
                  <a:off x="3327" y="1127"/>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36" name="Rectangle 2927"/>
                <p:cNvSpPr>
                  <a:spLocks noChangeArrowheads="1"/>
                </p:cNvSpPr>
                <p:nvPr/>
              </p:nvSpPr>
              <p:spPr bwMode="auto">
                <a:xfrm>
                  <a:off x="3351" y="1139"/>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37" name="Rectangle 2928"/>
                <p:cNvSpPr>
                  <a:spLocks noChangeArrowheads="1"/>
                </p:cNvSpPr>
                <p:nvPr/>
              </p:nvSpPr>
              <p:spPr bwMode="auto">
                <a:xfrm>
                  <a:off x="3374" y="1139"/>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38" name="Rectangle 2929"/>
                <p:cNvSpPr>
                  <a:spLocks noChangeArrowheads="1"/>
                </p:cNvSpPr>
                <p:nvPr/>
              </p:nvSpPr>
              <p:spPr bwMode="auto">
                <a:xfrm>
                  <a:off x="3392" y="1139"/>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39" name="Rectangle 2930"/>
                <p:cNvSpPr>
                  <a:spLocks noChangeArrowheads="1"/>
                </p:cNvSpPr>
                <p:nvPr/>
              </p:nvSpPr>
              <p:spPr bwMode="auto">
                <a:xfrm>
                  <a:off x="3339" y="1139"/>
                  <a:ext cx="12"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40" name="Line 2931"/>
                <p:cNvSpPr>
                  <a:spLocks noChangeShapeType="1"/>
                </p:cNvSpPr>
                <p:nvPr/>
              </p:nvSpPr>
              <p:spPr bwMode="auto">
                <a:xfrm flipV="1">
                  <a:off x="3333"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41" name="Group 2932"/>
                <p:cNvGrpSpPr>
                  <a:grpSpLocks/>
                </p:cNvGrpSpPr>
                <p:nvPr/>
              </p:nvGrpSpPr>
              <p:grpSpPr bwMode="auto">
                <a:xfrm>
                  <a:off x="3333" y="1151"/>
                  <a:ext cx="18" cy="12"/>
                  <a:chOff x="3333" y="1151"/>
                  <a:chExt cx="18" cy="12"/>
                </a:xfrm>
              </p:grpSpPr>
              <p:sp>
                <p:nvSpPr>
                  <p:cNvPr id="7401" name="Freeform 2933"/>
                  <p:cNvSpPr>
                    <a:spLocks/>
                  </p:cNvSpPr>
                  <p:nvPr/>
                </p:nvSpPr>
                <p:spPr bwMode="auto">
                  <a:xfrm>
                    <a:off x="3333" y="1151"/>
                    <a:ext cx="6" cy="6"/>
                  </a:xfrm>
                  <a:custGeom>
                    <a:avLst/>
                    <a:gdLst>
                      <a:gd name="T0" fmla="*/ 0 w 1"/>
                      <a:gd name="T1" fmla="*/ 0 h 1"/>
                      <a:gd name="T2" fmla="*/ 7776 w 1"/>
                      <a:gd name="T3" fmla="*/ 7776 h 1"/>
                      <a:gd name="T4" fmla="*/ 7776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1" y="1"/>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02" name="Arc 2934"/>
                  <p:cNvSpPr>
                    <a:spLocks/>
                  </p:cNvSpPr>
                  <p:nvPr/>
                </p:nvSpPr>
                <p:spPr bwMode="auto">
                  <a:xfrm>
                    <a:off x="3336" y="1151"/>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32" y="21599"/>
                        </a:moveTo>
                        <a:cubicBezTo>
                          <a:pt x="9569" y="21507"/>
                          <a:pt x="0" y="11864"/>
                          <a:pt x="0" y="0"/>
                        </a:cubicBezTo>
                      </a:path>
                      <a:path w="21600" h="21599" stroke="0" extrusionOk="0">
                        <a:moveTo>
                          <a:pt x="21432" y="21599"/>
                        </a:moveTo>
                        <a:cubicBezTo>
                          <a:pt x="9569" y="21507"/>
                          <a:pt x="0" y="1186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03" name="Freeform 2935"/>
                  <p:cNvSpPr>
                    <a:spLocks/>
                  </p:cNvSpPr>
                  <p:nvPr/>
                </p:nvSpPr>
                <p:spPr bwMode="auto">
                  <a:xfrm>
                    <a:off x="3339" y="1151"/>
                    <a:ext cx="12" cy="12"/>
                  </a:xfrm>
                  <a:custGeom>
                    <a:avLst/>
                    <a:gdLst>
                      <a:gd name="T0" fmla="*/ 0 w 2"/>
                      <a:gd name="T1" fmla="*/ 7776 h 2"/>
                      <a:gd name="T2" fmla="*/ 0 w 2"/>
                      <a:gd name="T3" fmla="*/ 7776 h 2"/>
                      <a:gd name="T4" fmla="*/ 15552 w 2"/>
                      <a:gd name="T5" fmla="*/ 0 h 2"/>
                      <a:gd name="T6" fmla="*/ 0 w 2"/>
                      <a:gd name="T7" fmla="*/ 0 h 2"/>
                      <a:gd name="T8" fmla="*/ 0 w 2"/>
                      <a:gd name="T9" fmla="*/ 777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04" name="Arc 2936"/>
                  <p:cNvSpPr>
                    <a:spLocks/>
                  </p:cNvSpPr>
                  <p:nvPr/>
                </p:nvSpPr>
                <p:spPr bwMode="auto">
                  <a:xfrm>
                    <a:off x="3342" y="1151"/>
                    <a:ext cx="6" cy="9"/>
                  </a:xfrm>
                  <a:custGeom>
                    <a:avLst/>
                    <a:gdLst>
                      <a:gd name="T0" fmla="*/ 0 w 21767"/>
                      <a:gd name="T1" fmla="*/ 0 h 21600"/>
                      <a:gd name="T2" fmla="*/ 0 w 21767"/>
                      <a:gd name="T3" fmla="*/ 0 h 21600"/>
                      <a:gd name="T4" fmla="*/ 0 w 21767"/>
                      <a:gd name="T5" fmla="*/ 0 h 21600"/>
                      <a:gd name="T6" fmla="*/ 0 60000 65536"/>
                      <a:gd name="T7" fmla="*/ 0 60000 65536"/>
                      <a:gd name="T8" fmla="*/ 0 60000 65536"/>
                      <a:gd name="T9" fmla="*/ 0 w 21767"/>
                      <a:gd name="T10" fmla="*/ 0 h 21600"/>
                      <a:gd name="T11" fmla="*/ 21767 w 21767"/>
                      <a:gd name="T12" fmla="*/ 21600 h 21600"/>
                    </a:gdLst>
                    <a:ahLst/>
                    <a:cxnLst>
                      <a:cxn ang="T6">
                        <a:pos x="T0" y="T1"/>
                      </a:cxn>
                      <a:cxn ang="T7">
                        <a:pos x="T2" y="T3"/>
                      </a:cxn>
                      <a:cxn ang="T8">
                        <a:pos x="T4" y="T5"/>
                      </a:cxn>
                    </a:cxnLst>
                    <a:rect l="T9" t="T10" r="T11" b="T12"/>
                    <a:pathLst>
                      <a:path w="21767" h="21600" fill="none" extrusionOk="0">
                        <a:moveTo>
                          <a:pt x="21767" y="0"/>
                        </a:moveTo>
                        <a:cubicBezTo>
                          <a:pt x="21767" y="11929"/>
                          <a:pt x="12096" y="21600"/>
                          <a:pt x="167" y="21600"/>
                        </a:cubicBezTo>
                        <a:cubicBezTo>
                          <a:pt x="111" y="21600"/>
                          <a:pt x="55" y="21599"/>
                          <a:pt x="-1" y="21599"/>
                        </a:cubicBezTo>
                      </a:path>
                      <a:path w="21767" h="21600" stroke="0" extrusionOk="0">
                        <a:moveTo>
                          <a:pt x="21767" y="0"/>
                        </a:moveTo>
                        <a:cubicBezTo>
                          <a:pt x="21767" y="11929"/>
                          <a:pt x="12096" y="21600"/>
                          <a:pt x="167" y="21600"/>
                        </a:cubicBezTo>
                        <a:cubicBezTo>
                          <a:pt x="111" y="21600"/>
                          <a:pt x="55" y="21599"/>
                          <a:pt x="-1" y="21599"/>
                        </a:cubicBezTo>
                        <a:lnTo>
                          <a:pt x="167"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42" name="Line 2937"/>
                <p:cNvSpPr>
                  <a:spLocks noChangeShapeType="1"/>
                </p:cNvSpPr>
                <p:nvPr/>
              </p:nvSpPr>
              <p:spPr bwMode="auto">
                <a:xfrm flipV="1">
                  <a:off x="3345"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43" name="Line 2938"/>
                <p:cNvSpPr>
                  <a:spLocks noChangeShapeType="1"/>
                </p:cNvSpPr>
                <p:nvPr/>
              </p:nvSpPr>
              <p:spPr bwMode="auto">
                <a:xfrm flipV="1">
                  <a:off x="3351"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44" name="Group 2939"/>
                <p:cNvGrpSpPr>
                  <a:grpSpLocks/>
                </p:cNvGrpSpPr>
                <p:nvPr/>
              </p:nvGrpSpPr>
              <p:grpSpPr bwMode="auto">
                <a:xfrm>
                  <a:off x="3351" y="1151"/>
                  <a:ext cx="17" cy="12"/>
                  <a:chOff x="3351" y="1151"/>
                  <a:chExt cx="17" cy="12"/>
                </a:xfrm>
              </p:grpSpPr>
              <p:sp>
                <p:nvSpPr>
                  <p:cNvPr id="7397" name="Freeform 2940"/>
                  <p:cNvSpPr>
                    <a:spLocks/>
                  </p:cNvSpPr>
                  <p:nvPr/>
                </p:nvSpPr>
                <p:spPr bwMode="auto">
                  <a:xfrm>
                    <a:off x="3351" y="1151"/>
                    <a:ext cx="5" cy="6"/>
                  </a:xfrm>
                  <a:custGeom>
                    <a:avLst/>
                    <a:gdLst>
                      <a:gd name="T0" fmla="*/ 0 w 1"/>
                      <a:gd name="T1" fmla="*/ 0 h 1"/>
                      <a:gd name="T2" fmla="*/ 3125 w 1"/>
                      <a:gd name="T3" fmla="*/ 7776 h 1"/>
                      <a:gd name="T4" fmla="*/ 312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1" y="1"/>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98" name="Arc 2941"/>
                  <p:cNvSpPr>
                    <a:spLocks/>
                  </p:cNvSpPr>
                  <p:nvPr/>
                </p:nvSpPr>
                <p:spPr bwMode="auto">
                  <a:xfrm>
                    <a:off x="3354" y="1151"/>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58" y="21598"/>
                        </a:moveTo>
                        <a:cubicBezTo>
                          <a:pt x="9523" y="21466"/>
                          <a:pt x="0" y="11834"/>
                          <a:pt x="0" y="0"/>
                        </a:cubicBezTo>
                      </a:path>
                      <a:path w="21600" h="21599" stroke="0" extrusionOk="0">
                        <a:moveTo>
                          <a:pt x="21358" y="21598"/>
                        </a:moveTo>
                        <a:cubicBezTo>
                          <a:pt x="9523" y="21466"/>
                          <a:pt x="0" y="1183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99" name="Freeform 2942"/>
                  <p:cNvSpPr>
                    <a:spLocks/>
                  </p:cNvSpPr>
                  <p:nvPr/>
                </p:nvSpPr>
                <p:spPr bwMode="auto">
                  <a:xfrm>
                    <a:off x="3356" y="1151"/>
                    <a:ext cx="12" cy="12"/>
                  </a:xfrm>
                  <a:custGeom>
                    <a:avLst/>
                    <a:gdLst>
                      <a:gd name="T0" fmla="*/ 0 w 2"/>
                      <a:gd name="T1" fmla="*/ 7776 h 2"/>
                      <a:gd name="T2" fmla="*/ 0 w 2"/>
                      <a:gd name="T3" fmla="*/ 7776 h 2"/>
                      <a:gd name="T4" fmla="*/ 15552 w 2"/>
                      <a:gd name="T5" fmla="*/ 0 h 2"/>
                      <a:gd name="T6" fmla="*/ 0 w 2"/>
                      <a:gd name="T7" fmla="*/ 0 h 2"/>
                      <a:gd name="T8" fmla="*/ 0 w 2"/>
                      <a:gd name="T9" fmla="*/ 777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400" name="Arc 2943"/>
                  <p:cNvSpPr>
                    <a:spLocks/>
                  </p:cNvSpPr>
                  <p:nvPr/>
                </p:nvSpPr>
                <p:spPr bwMode="auto">
                  <a:xfrm>
                    <a:off x="3360" y="1151"/>
                    <a:ext cx="6" cy="9"/>
                  </a:xfrm>
                  <a:custGeom>
                    <a:avLst/>
                    <a:gdLst>
                      <a:gd name="T0" fmla="*/ 0 w 21842"/>
                      <a:gd name="T1" fmla="*/ 0 h 21600"/>
                      <a:gd name="T2" fmla="*/ 0 w 21842"/>
                      <a:gd name="T3" fmla="*/ 0 h 21600"/>
                      <a:gd name="T4" fmla="*/ 0 w 21842"/>
                      <a:gd name="T5" fmla="*/ 0 h 21600"/>
                      <a:gd name="T6" fmla="*/ 0 60000 65536"/>
                      <a:gd name="T7" fmla="*/ 0 60000 65536"/>
                      <a:gd name="T8" fmla="*/ 0 60000 65536"/>
                      <a:gd name="T9" fmla="*/ 0 w 21842"/>
                      <a:gd name="T10" fmla="*/ 0 h 21600"/>
                      <a:gd name="T11" fmla="*/ 21842 w 21842"/>
                      <a:gd name="T12" fmla="*/ 21600 h 21600"/>
                    </a:gdLst>
                    <a:ahLst/>
                    <a:cxnLst>
                      <a:cxn ang="T6">
                        <a:pos x="T0" y="T1"/>
                      </a:cxn>
                      <a:cxn ang="T7">
                        <a:pos x="T2" y="T3"/>
                      </a:cxn>
                      <a:cxn ang="T8">
                        <a:pos x="T4" y="T5"/>
                      </a:cxn>
                    </a:cxnLst>
                    <a:rect l="T9" t="T10" r="T11" b="T12"/>
                    <a:pathLst>
                      <a:path w="21842" h="21600" fill="none" extrusionOk="0">
                        <a:moveTo>
                          <a:pt x="21842" y="0"/>
                        </a:moveTo>
                        <a:cubicBezTo>
                          <a:pt x="21842" y="11929"/>
                          <a:pt x="12171" y="21600"/>
                          <a:pt x="242" y="21600"/>
                        </a:cubicBezTo>
                        <a:cubicBezTo>
                          <a:pt x="161" y="21600"/>
                          <a:pt x="80" y="21599"/>
                          <a:pt x="0" y="21598"/>
                        </a:cubicBezTo>
                      </a:path>
                      <a:path w="21842" h="21600" stroke="0" extrusionOk="0">
                        <a:moveTo>
                          <a:pt x="21842" y="0"/>
                        </a:moveTo>
                        <a:cubicBezTo>
                          <a:pt x="21842" y="11929"/>
                          <a:pt x="12171" y="21600"/>
                          <a:pt x="242" y="21600"/>
                        </a:cubicBezTo>
                        <a:cubicBezTo>
                          <a:pt x="161" y="21600"/>
                          <a:pt x="80" y="21599"/>
                          <a:pt x="0" y="21598"/>
                        </a:cubicBezTo>
                        <a:lnTo>
                          <a:pt x="242"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45" name="Line 2944"/>
                <p:cNvSpPr>
                  <a:spLocks noChangeShapeType="1"/>
                </p:cNvSpPr>
                <p:nvPr/>
              </p:nvSpPr>
              <p:spPr bwMode="auto">
                <a:xfrm flipV="1">
                  <a:off x="3362"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46" name="Line 2945"/>
                <p:cNvSpPr>
                  <a:spLocks noChangeShapeType="1"/>
                </p:cNvSpPr>
                <p:nvPr/>
              </p:nvSpPr>
              <p:spPr bwMode="auto">
                <a:xfrm flipV="1">
                  <a:off x="3374"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47" name="Group 2946"/>
                <p:cNvGrpSpPr>
                  <a:grpSpLocks/>
                </p:cNvGrpSpPr>
                <p:nvPr/>
              </p:nvGrpSpPr>
              <p:grpSpPr bwMode="auto">
                <a:xfrm>
                  <a:off x="3368" y="1151"/>
                  <a:ext cx="24" cy="12"/>
                  <a:chOff x="3368" y="1151"/>
                  <a:chExt cx="24" cy="12"/>
                </a:xfrm>
              </p:grpSpPr>
              <p:sp>
                <p:nvSpPr>
                  <p:cNvPr id="7393" name="Freeform 2947"/>
                  <p:cNvSpPr>
                    <a:spLocks/>
                  </p:cNvSpPr>
                  <p:nvPr/>
                </p:nvSpPr>
                <p:spPr bwMode="auto">
                  <a:xfrm>
                    <a:off x="3368"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94" name="Arc 2948"/>
                  <p:cNvSpPr>
                    <a:spLocks/>
                  </p:cNvSpPr>
                  <p:nvPr/>
                </p:nvSpPr>
                <p:spPr bwMode="auto">
                  <a:xfrm>
                    <a:off x="3371"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95" name="Freeform 2949"/>
                  <p:cNvSpPr>
                    <a:spLocks/>
                  </p:cNvSpPr>
                  <p:nvPr/>
                </p:nvSpPr>
                <p:spPr bwMode="auto">
                  <a:xfrm>
                    <a:off x="3380"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96" name="Arc 2950"/>
                  <p:cNvSpPr>
                    <a:spLocks/>
                  </p:cNvSpPr>
                  <p:nvPr/>
                </p:nvSpPr>
                <p:spPr bwMode="auto">
                  <a:xfrm>
                    <a:off x="3380"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48" name="Line 2951"/>
                <p:cNvSpPr>
                  <a:spLocks noChangeShapeType="1"/>
                </p:cNvSpPr>
                <p:nvPr/>
              </p:nvSpPr>
              <p:spPr bwMode="auto">
                <a:xfrm flipV="1">
                  <a:off x="3386"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49" name="Line 2952"/>
                <p:cNvSpPr>
                  <a:spLocks noChangeShapeType="1"/>
                </p:cNvSpPr>
                <p:nvPr/>
              </p:nvSpPr>
              <p:spPr bwMode="auto">
                <a:xfrm flipV="1">
                  <a:off x="3392"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50" name="Group 2953"/>
                <p:cNvGrpSpPr>
                  <a:grpSpLocks/>
                </p:cNvGrpSpPr>
                <p:nvPr/>
              </p:nvGrpSpPr>
              <p:grpSpPr bwMode="auto">
                <a:xfrm>
                  <a:off x="3386" y="1151"/>
                  <a:ext cx="23" cy="12"/>
                  <a:chOff x="3386" y="1151"/>
                  <a:chExt cx="23" cy="12"/>
                </a:xfrm>
              </p:grpSpPr>
              <p:sp>
                <p:nvSpPr>
                  <p:cNvPr id="7389" name="Freeform 2954"/>
                  <p:cNvSpPr>
                    <a:spLocks/>
                  </p:cNvSpPr>
                  <p:nvPr/>
                </p:nvSpPr>
                <p:spPr bwMode="auto">
                  <a:xfrm>
                    <a:off x="3386"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90" name="Arc 2955"/>
                  <p:cNvSpPr>
                    <a:spLocks/>
                  </p:cNvSpPr>
                  <p:nvPr/>
                </p:nvSpPr>
                <p:spPr bwMode="auto">
                  <a:xfrm>
                    <a:off x="3389"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91" name="Freeform 2956"/>
                  <p:cNvSpPr>
                    <a:spLocks/>
                  </p:cNvSpPr>
                  <p:nvPr/>
                </p:nvSpPr>
                <p:spPr bwMode="auto">
                  <a:xfrm>
                    <a:off x="3398" y="1151"/>
                    <a:ext cx="11" cy="12"/>
                  </a:xfrm>
                  <a:custGeom>
                    <a:avLst/>
                    <a:gdLst>
                      <a:gd name="T0" fmla="*/ 0 w 2"/>
                      <a:gd name="T1" fmla="*/ 7776 h 2"/>
                      <a:gd name="T2" fmla="*/ 998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92" name="Arc 2957"/>
                  <p:cNvSpPr>
                    <a:spLocks/>
                  </p:cNvSpPr>
                  <p:nvPr/>
                </p:nvSpPr>
                <p:spPr bwMode="auto">
                  <a:xfrm>
                    <a:off x="3398"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51" name="Line 2958"/>
                <p:cNvSpPr>
                  <a:spLocks noChangeShapeType="1"/>
                </p:cNvSpPr>
                <p:nvPr/>
              </p:nvSpPr>
              <p:spPr bwMode="auto">
                <a:xfrm flipV="1">
                  <a:off x="3398"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52" name="Rectangle 2959"/>
                <p:cNvSpPr>
                  <a:spLocks noChangeArrowheads="1"/>
                </p:cNvSpPr>
                <p:nvPr/>
              </p:nvSpPr>
              <p:spPr bwMode="auto">
                <a:xfrm>
                  <a:off x="3409" y="1127"/>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53" name="Line 2960"/>
                <p:cNvSpPr>
                  <a:spLocks noChangeShapeType="1"/>
                </p:cNvSpPr>
                <p:nvPr/>
              </p:nvSpPr>
              <p:spPr bwMode="auto">
                <a:xfrm>
                  <a:off x="3404" y="1133"/>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54" name="Rectangle 2961"/>
                <p:cNvSpPr>
                  <a:spLocks noChangeArrowheads="1"/>
                </p:cNvSpPr>
                <p:nvPr/>
              </p:nvSpPr>
              <p:spPr bwMode="auto">
                <a:xfrm>
                  <a:off x="3333" y="1127"/>
                  <a:ext cx="76"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55" name="Freeform 2962"/>
                <p:cNvSpPr>
                  <a:spLocks/>
                </p:cNvSpPr>
                <p:nvPr/>
              </p:nvSpPr>
              <p:spPr bwMode="auto">
                <a:xfrm>
                  <a:off x="3327"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56" name="Arc 2963"/>
                <p:cNvSpPr>
                  <a:spLocks/>
                </p:cNvSpPr>
                <p:nvPr/>
              </p:nvSpPr>
              <p:spPr bwMode="auto">
                <a:xfrm>
                  <a:off x="3330"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57" name="Group 2964"/>
                <p:cNvGrpSpPr>
                  <a:grpSpLocks/>
                </p:cNvGrpSpPr>
                <p:nvPr/>
              </p:nvGrpSpPr>
              <p:grpSpPr bwMode="auto">
                <a:xfrm>
                  <a:off x="3345" y="1133"/>
                  <a:ext cx="9" cy="9"/>
                  <a:chOff x="3345" y="1133"/>
                  <a:chExt cx="9" cy="9"/>
                </a:xfrm>
              </p:grpSpPr>
              <p:sp>
                <p:nvSpPr>
                  <p:cNvPr id="7385" name="Freeform 2965"/>
                  <p:cNvSpPr>
                    <a:spLocks/>
                  </p:cNvSpPr>
                  <p:nvPr/>
                </p:nvSpPr>
                <p:spPr bwMode="auto">
                  <a:xfrm>
                    <a:off x="3351"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86" name="Arc 2966"/>
                  <p:cNvSpPr>
                    <a:spLocks/>
                  </p:cNvSpPr>
                  <p:nvPr/>
                </p:nvSpPr>
                <p:spPr bwMode="auto">
                  <a:xfrm>
                    <a:off x="3351"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02" y="0"/>
                          <a:pt x="21561" y="9628"/>
                          <a:pt x="21599" y="21530"/>
                        </a:cubicBezTo>
                      </a:path>
                      <a:path w="21600" h="21600" stroke="0" extrusionOk="0">
                        <a:moveTo>
                          <a:pt x="-1" y="0"/>
                        </a:moveTo>
                        <a:cubicBezTo>
                          <a:pt x="11902" y="0"/>
                          <a:pt x="21561" y="9628"/>
                          <a:pt x="21599" y="2153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87" name="Freeform 2967"/>
                  <p:cNvSpPr>
                    <a:spLocks/>
                  </p:cNvSpPr>
                  <p:nvPr/>
                </p:nvSpPr>
                <p:spPr bwMode="auto">
                  <a:xfrm>
                    <a:off x="3345" y="1133"/>
                    <a:ext cx="6" cy="6"/>
                  </a:xfrm>
                  <a:custGeom>
                    <a:avLst/>
                    <a:gdLst>
                      <a:gd name="T0" fmla="*/ 0 w 1"/>
                      <a:gd name="T1" fmla="*/ 0 h 1"/>
                      <a:gd name="T2" fmla="*/ 0 w 1"/>
                      <a:gd name="T3" fmla="*/ 7776 h 1"/>
                      <a:gd name="T4" fmla="*/ 7776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88" name="Arc 2968"/>
                  <p:cNvSpPr>
                    <a:spLocks/>
                  </p:cNvSpPr>
                  <p:nvPr/>
                </p:nvSpPr>
                <p:spPr bwMode="auto">
                  <a:xfrm>
                    <a:off x="3348"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31"/>
                        </a:moveTo>
                        <a:cubicBezTo>
                          <a:pt x="38" y="9628"/>
                          <a:pt x="9697" y="0"/>
                          <a:pt x="21599" y="0"/>
                        </a:cubicBezTo>
                      </a:path>
                      <a:path w="21600" h="21600" stroke="0" extrusionOk="0">
                        <a:moveTo>
                          <a:pt x="0" y="21531"/>
                        </a:moveTo>
                        <a:cubicBezTo>
                          <a:pt x="38" y="9628"/>
                          <a:pt x="9697"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258" name="Group 2969"/>
                <p:cNvGrpSpPr>
                  <a:grpSpLocks/>
                </p:cNvGrpSpPr>
                <p:nvPr/>
              </p:nvGrpSpPr>
              <p:grpSpPr bwMode="auto">
                <a:xfrm>
                  <a:off x="3362" y="1133"/>
                  <a:ext cx="9" cy="9"/>
                  <a:chOff x="3362" y="1133"/>
                  <a:chExt cx="9" cy="9"/>
                </a:xfrm>
              </p:grpSpPr>
              <p:sp>
                <p:nvSpPr>
                  <p:cNvPr id="7381" name="Freeform 2970"/>
                  <p:cNvSpPr>
                    <a:spLocks/>
                  </p:cNvSpPr>
                  <p:nvPr/>
                </p:nvSpPr>
                <p:spPr bwMode="auto">
                  <a:xfrm>
                    <a:off x="3368"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82" name="Arc 2971"/>
                  <p:cNvSpPr>
                    <a:spLocks/>
                  </p:cNvSpPr>
                  <p:nvPr/>
                </p:nvSpPr>
                <p:spPr bwMode="auto">
                  <a:xfrm>
                    <a:off x="3368"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96" y="0"/>
                          <a:pt x="21554" y="9620"/>
                          <a:pt x="21599" y="21517"/>
                        </a:cubicBezTo>
                      </a:path>
                      <a:path w="21600" h="21600" stroke="0" extrusionOk="0">
                        <a:moveTo>
                          <a:pt x="-1" y="0"/>
                        </a:moveTo>
                        <a:cubicBezTo>
                          <a:pt x="11896" y="0"/>
                          <a:pt x="21554" y="9620"/>
                          <a:pt x="21599" y="21517"/>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83" name="Freeform 2972"/>
                  <p:cNvSpPr>
                    <a:spLocks/>
                  </p:cNvSpPr>
                  <p:nvPr/>
                </p:nvSpPr>
                <p:spPr bwMode="auto">
                  <a:xfrm>
                    <a:off x="3362" y="1133"/>
                    <a:ext cx="6" cy="6"/>
                  </a:xfrm>
                  <a:custGeom>
                    <a:avLst/>
                    <a:gdLst>
                      <a:gd name="T0" fmla="*/ 0 w 1"/>
                      <a:gd name="T1" fmla="*/ 0 h 1"/>
                      <a:gd name="T2" fmla="*/ 0 w 1"/>
                      <a:gd name="T3" fmla="*/ 7776 h 1"/>
                      <a:gd name="T4" fmla="*/ 7776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84" name="Arc 2973"/>
                  <p:cNvSpPr>
                    <a:spLocks/>
                  </p:cNvSpPr>
                  <p:nvPr/>
                </p:nvSpPr>
                <p:spPr bwMode="auto">
                  <a:xfrm>
                    <a:off x="3365"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6"/>
                        </a:moveTo>
                        <a:cubicBezTo>
                          <a:pt x="46" y="9619"/>
                          <a:pt x="9703" y="0"/>
                          <a:pt x="21599" y="0"/>
                        </a:cubicBezTo>
                      </a:path>
                      <a:path w="21600" h="21600" stroke="0" extrusionOk="0">
                        <a:moveTo>
                          <a:pt x="0" y="21516"/>
                        </a:moveTo>
                        <a:cubicBezTo>
                          <a:pt x="46" y="9619"/>
                          <a:pt x="9703"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259" name="Group 2974"/>
                <p:cNvGrpSpPr>
                  <a:grpSpLocks/>
                </p:cNvGrpSpPr>
                <p:nvPr/>
              </p:nvGrpSpPr>
              <p:grpSpPr bwMode="auto">
                <a:xfrm>
                  <a:off x="3380" y="1127"/>
                  <a:ext cx="15" cy="15"/>
                  <a:chOff x="3380" y="1127"/>
                  <a:chExt cx="15" cy="15"/>
                </a:xfrm>
              </p:grpSpPr>
              <p:sp>
                <p:nvSpPr>
                  <p:cNvPr id="7377" name="Freeform 2975"/>
                  <p:cNvSpPr>
                    <a:spLocks/>
                  </p:cNvSpPr>
                  <p:nvPr/>
                </p:nvSpPr>
                <p:spPr bwMode="auto">
                  <a:xfrm>
                    <a:off x="3386"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78" name="Arc 2976"/>
                  <p:cNvSpPr>
                    <a:spLocks/>
                  </p:cNvSpPr>
                  <p:nvPr/>
                </p:nvSpPr>
                <p:spPr bwMode="auto">
                  <a:xfrm>
                    <a:off x="3389"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79" name="Freeform 2977"/>
                  <p:cNvSpPr>
                    <a:spLocks/>
                  </p:cNvSpPr>
                  <p:nvPr/>
                </p:nvSpPr>
                <p:spPr bwMode="auto">
                  <a:xfrm>
                    <a:off x="3380"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80" name="Arc 2978"/>
                  <p:cNvSpPr>
                    <a:spLocks/>
                  </p:cNvSpPr>
                  <p:nvPr/>
                </p:nvSpPr>
                <p:spPr bwMode="auto">
                  <a:xfrm>
                    <a:off x="3383"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60" name="Freeform 2979"/>
                <p:cNvSpPr>
                  <a:spLocks/>
                </p:cNvSpPr>
                <p:nvPr/>
              </p:nvSpPr>
              <p:spPr bwMode="auto">
                <a:xfrm>
                  <a:off x="3398"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61" name="Arc 2980"/>
                <p:cNvSpPr>
                  <a:spLocks/>
                </p:cNvSpPr>
                <p:nvPr/>
              </p:nvSpPr>
              <p:spPr bwMode="auto">
                <a:xfrm>
                  <a:off x="3401"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9"/>
                      </a:moveTo>
                      <a:cubicBezTo>
                        <a:pt x="55" y="9656"/>
                        <a:pt x="9636" y="66"/>
                        <a:pt x="21479" y="0"/>
                      </a:cubicBezTo>
                    </a:path>
                    <a:path w="21600" h="21600" stroke="0" extrusionOk="0">
                      <a:moveTo>
                        <a:pt x="0" y="21499"/>
                      </a:moveTo>
                      <a:cubicBezTo>
                        <a:pt x="55" y="9656"/>
                        <a:pt x="9636" y="66"/>
                        <a:pt x="2147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62" name="Line 2981"/>
                <p:cNvSpPr>
                  <a:spLocks noChangeShapeType="1"/>
                </p:cNvSpPr>
                <p:nvPr/>
              </p:nvSpPr>
              <p:spPr bwMode="auto">
                <a:xfrm>
                  <a:off x="3321" y="1133"/>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63" name="Rectangle 2982"/>
                <p:cNvSpPr>
                  <a:spLocks noChangeArrowheads="1"/>
                </p:cNvSpPr>
                <p:nvPr/>
              </p:nvSpPr>
              <p:spPr bwMode="auto">
                <a:xfrm>
                  <a:off x="3415" y="1116"/>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64" name="Rectangle 2983"/>
                <p:cNvSpPr>
                  <a:spLocks noChangeArrowheads="1"/>
                </p:cNvSpPr>
                <p:nvPr/>
              </p:nvSpPr>
              <p:spPr bwMode="auto">
                <a:xfrm>
                  <a:off x="3445" y="1098"/>
                  <a:ext cx="12"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65" name="Rectangle 2984"/>
                <p:cNvSpPr>
                  <a:spLocks noChangeArrowheads="1"/>
                </p:cNvSpPr>
                <p:nvPr/>
              </p:nvSpPr>
              <p:spPr bwMode="auto">
                <a:xfrm>
                  <a:off x="3457" y="1098"/>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66" name="Rectangle 2985"/>
                <p:cNvSpPr>
                  <a:spLocks noChangeArrowheads="1"/>
                </p:cNvSpPr>
                <p:nvPr/>
              </p:nvSpPr>
              <p:spPr bwMode="auto">
                <a:xfrm>
                  <a:off x="3480" y="1098"/>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67" name="Rectangle 2986"/>
                <p:cNvSpPr>
                  <a:spLocks noChangeArrowheads="1"/>
                </p:cNvSpPr>
                <p:nvPr/>
              </p:nvSpPr>
              <p:spPr bwMode="auto">
                <a:xfrm>
                  <a:off x="3421" y="1098"/>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68" name="Line 2987"/>
                <p:cNvSpPr>
                  <a:spLocks noChangeShapeType="1"/>
                </p:cNvSpPr>
                <p:nvPr/>
              </p:nvSpPr>
              <p:spPr bwMode="auto">
                <a:xfrm>
                  <a:off x="3415"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69" name="Group 2988"/>
                <p:cNvGrpSpPr>
                  <a:grpSpLocks/>
                </p:cNvGrpSpPr>
                <p:nvPr/>
              </p:nvGrpSpPr>
              <p:grpSpPr bwMode="auto">
                <a:xfrm>
                  <a:off x="3415" y="1086"/>
                  <a:ext cx="24" cy="12"/>
                  <a:chOff x="3415" y="1086"/>
                  <a:chExt cx="24" cy="12"/>
                </a:xfrm>
              </p:grpSpPr>
              <p:sp>
                <p:nvSpPr>
                  <p:cNvPr id="7373" name="Freeform 2989"/>
                  <p:cNvSpPr>
                    <a:spLocks/>
                  </p:cNvSpPr>
                  <p:nvPr/>
                </p:nvSpPr>
                <p:spPr bwMode="auto">
                  <a:xfrm>
                    <a:off x="3415"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74" name="Arc 2990"/>
                  <p:cNvSpPr>
                    <a:spLocks/>
                  </p:cNvSpPr>
                  <p:nvPr/>
                </p:nvSpPr>
                <p:spPr bwMode="auto">
                  <a:xfrm>
                    <a:off x="3418"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75" name="Freeform 2991"/>
                  <p:cNvSpPr>
                    <a:spLocks/>
                  </p:cNvSpPr>
                  <p:nvPr/>
                </p:nvSpPr>
                <p:spPr bwMode="auto">
                  <a:xfrm>
                    <a:off x="3427"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76" name="Arc 2992"/>
                  <p:cNvSpPr>
                    <a:spLocks/>
                  </p:cNvSpPr>
                  <p:nvPr/>
                </p:nvSpPr>
                <p:spPr bwMode="auto">
                  <a:xfrm>
                    <a:off x="3427"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70" name="Line 2993"/>
                <p:cNvSpPr>
                  <a:spLocks noChangeShapeType="1"/>
                </p:cNvSpPr>
                <p:nvPr/>
              </p:nvSpPr>
              <p:spPr bwMode="auto">
                <a:xfrm>
                  <a:off x="3427"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71" name="Line 2994"/>
                <p:cNvSpPr>
                  <a:spLocks noChangeShapeType="1"/>
                </p:cNvSpPr>
                <p:nvPr/>
              </p:nvSpPr>
              <p:spPr bwMode="auto">
                <a:xfrm>
                  <a:off x="3439"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72" name="Group 2995"/>
                <p:cNvGrpSpPr>
                  <a:grpSpLocks/>
                </p:cNvGrpSpPr>
                <p:nvPr/>
              </p:nvGrpSpPr>
              <p:grpSpPr bwMode="auto">
                <a:xfrm>
                  <a:off x="3439" y="1080"/>
                  <a:ext cx="18" cy="18"/>
                  <a:chOff x="3439" y="1080"/>
                  <a:chExt cx="18" cy="18"/>
                </a:xfrm>
              </p:grpSpPr>
              <p:sp>
                <p:nvSpPr>
                  <p:cNvPr id="7369" name="Freeform 2996"/>
                  <p:cNvSpPr>
                    <a:spLocks/>
                  </p:cNvSpPr>
                  <p:nvPr/>
                </p:nvSpPr>
                <p:spPr bwMode="auto">
                  <a:xfrm>
                    <a:off x="3439" y="1086"/>
                    <a:ext cx="6" cy="12"/>
                  </a:xfrm>
                  <a:custGeom>
                    <a:avLst/>
                    <a:gdLst>
                      <a:gd name="T0" fmla="*/ 7776 w 1"/>
                      <a:gd name="T1" fmla="*/ 0 h 2"/>
                      <a:gd name="T2" fmla="*/ 0 w 1"/>
                      <a:gd name="T3" fmla="*/ 7776 h 2"/>
                      <a:gd name="T4" fmla="*/ 7776 w 1"/>
                      <a:gd name="T5" fmla="*/ 15552 h 2"/>
                      <a:gd name="T6" fmla="*/ 7776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0" y="0"/>
                          <a:pt x="0" y="0"/>
                          <a:pt x="0" y="1"/>
                        </a:cubicBezTo>
                        <a:lnTo>
                          <a:pt x="1"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70" name="Arc 2997"/>
                  <p:cNvSpPr>
                    <a:spLocks/>
                  </p:cNvSpPr>
                  <p:nvPr/>
                </p:nvSpPr>
                <p:spPr bwMode="auto">
                  <a:xfrm>
                    <a:off x="3442" y="1089"/>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4"/>
                          <a:pt x="9569" y="91"/>
                          <a:pt x="21432" y="-1"/>
                        </a:cubicBezTo>
                      </a:path>
                      <a:path w="21600" h="21599" stroke="0" extrusionOk="0">
                        <a:moveTo>
                          <a:pt x="0" y="21599"/>
                        </a:moveTo>
                        <a:cubicBezTo>
                          <a:pt x="0" y="9734"/>
                          <a:pt x="9569" y="91"/>
                          <a:pt x="21432" y="-1"/>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71" name="Freeform 2998"/>
                  <p:cNvSpPr>
                    <a:spLocks/>
                  </p:cNvSpPr>
                  <p:nvPr/>
                </p:nvSpPr>
                <p:spPr bwMode="auto">
                  <a:xfrm>
                    <a:off x="3445"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1"/>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72" name="Arc 2999"/>
                  <p:cNvSpPr>
                    <a:spLocks/>
                  </p:cNvSpPr>
                  <p:nvPr/>
                </p:nvSpPr>
                <p:spPr bwMode="auto">
                  <a:xfrm>
                    <a:off x="3448" y="1089"/>
                    <a:ext cx="6" cy="9"/>
                  </a:xfrm>
                  <a:custGeom>
                    <a:avLst/>
                    <a:gdLst>
                      <a:gd name="T0" fmla="*/ 0 w 21765"/>
                      <a:gd name="T1" fmla="*/ 0 h 21600"/>
                      <a:gd name="T2" fmla="*/ 0 w 21765"/>
                      <a:gd name="T3" fmla="*/ 0 h 21600"/>
                      <a:gd name="T4" fmla="*/ 0 w 21765"/>
                      <a:gd name="T5" fmla="*/ 0 h 21600"/>
                      <a:gd name="T6" fmla="*/ 0 60000 65536"/>
                      <a:gd name="T7" fmla="*/ 0 60000 65536"/>
                      <a:gd name="T8" fmla="*/ 0 60000 65536"/>
                      <a:gd name="T9" fmla="*/ 0 w 21765"/>
                      <a:gd name="T10" fmla="*/ 0 h 21600"/>
                      <a:gd name="T11" fmla="*/ 21765 w 21765"/>
                      <a:gd name="T12" fmla="*/ 21600 h 21600"/>
                    </a:gdLst>
                    <a:ahLst/>
                    <a:cxnLst>
                      <a:cxn ang="T6">
                        <a:pos x="T0" y="T1"/>
                      </a:cxn>
                      <a:cxn ang="T7">
                        <a:pos x="T2" y="T3"/>
                      </a:cxn>
                      <a:cxn ang="T8">
                        <a:pos x="T4" y="T5"/>
                      </a:cxn>
                    </a:cxnLst>
                    <a:rect l="T9" t="T10" r="T11" b="T12"/>
                    <a:pathLst>
                      <a:path w="21765" h="21600" fill="none" extrusionOk="0">
                        <a:moveTo>
                          <a:pt x="-1" y="0"/>
                        </a:moveTo>
                        <a:cubicBezTo>
                          <a:pt x="54" y="0"/>
                          <a:pt x="109" y="-1"/>
                          <a:pt x="165" y="0"/>
                        </a:cubicBezTo>
                        <a:cubicBezTo>
                          <a:pt x="12094" y="0"/>
                          <a:pt x="21765" y="9670"/>
                          <a:pt x="21765" y="21600"/>
                        </a:cubicBezTo>
                      </a:path>
                      <a:path w="21765" h="21600" stroke="0" extrusionOk="0">
                        <a:moveTo>
                          <a:pt x="-1" y="0"/>
                        </a:moveTo>
                        <a:cubicBezTo>
                          <a:pt x="54" y="0"/>
                          <a:pt x="109" y="-1"/>
                          <a:pt x="165" y="0"/>
                        </a:cubicBezTo>
                        <a:cubicBezTo>
                          <a:pt x="12094" y="0"/>
                          <a:pt x="21765" y="9670"/>
                          <a:pt x="21765" y="21600"/>
                        </a:cubicBezTo>
                        <a:lnTo>
                          <a:pt x="165"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73" name="Line 3000"/>
                <p:cNvSpPr>
                  <a:spLocks noChangeShapeType="1"/>
                </p:cNvSpPr>
                <p:nvPr/>
              </p:nvSpPr>
              <p:spPr bwMode="auto">
                <a:xfrm>
                  <a:off x="3451"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74" name="Line 3001"/>
                <p:cNvSpPr>
                  <a:spLocks noChangeShapeType="1"/>
                </p:cNvSpPr>
                <p:nvPr/>
              </p:nvSpPr>
              <p:spPr bwMode="auto">
                <a:xfrm>
                  <a:off x="3457"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75" name="Group 3002"/>
                <p:cNvGrpSpPr>
                  <a:grpSpLocks/>
                </p:cNvGrpSpPr>
                <p:nvPr/>
              </p:nvGrpSpPr>
              <p:grpSpPr bwMode="auto">
                <a:xfrm>
                  <a:off x="3457" y="1080"/>
                  <a:ext cx="17" cy="18"/>
                  <a:chOff x="3457" y="1080"/>
                  <a:chExt cx="17" cy="18"/>
                </a:xfrm>
              </p:grpSpPr>
              <p:sp>
                <p:nvSpPr>
                  <p:cNvPr id="7365" name="Freeform 3003"/>
                  <p:cNvSpPr>
                    <a:spLocks/>
                  </p:cNvSpPr>
                  <p:nvPr/>
                </p:nvSpPr>
                <p:spPr bwMode="auto">
                  <a:xfrm>
                    <a:off x="3457" y="1086"/>
                    <a:ext cx="5" cy="12"/>
                  </a:xfrm>
                  <a:custGeom>
                    <a:avLst/>
                    <a:gdLst>
                      <a:gd name="T0" fmla="*/ 3125 w 1"/>
                      <a:gd name="T1" fmla="*/ 0 h 2"/>
                      <a:gd name="T2" fmla="*/ 0 w 1"/>
                      <a:gd name="T3" fmla="*/ 7776 h 2"/>
                      <a:gd name="T4" fmla="*/ 3125 w 1"/>
                      <a:gd name="T5" fmla="*/ 15552 h 2"/>
                      <a:gd name="T6" fmla="*/ 3125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0" y="0"/>
                          <a:pt x="0" y="0"/>
                          <a:pt x="0" y="1"/>
                        </a:cubicBezTo>
                        <a:lnTo>
                          <a:pt x="1"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66" name="Arc 3004"/>
                  <p:cNvSpPr>
                    <a:spLocks/>
                  </p:cNvSpPr>
                  <p:nvPr/>
                </p:nvSpPr>
                <p:spPr bwMode="auto">
                  <a:xfrm>
                    <a:off x="3460" y="1089"/>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4"/>
                          <a:pt x="9523" y="132"/>
                          <a:pt x="21358" y="0"/>
                        </a:cubicBezTo>
                      </a:path>
                      <a:path w="21600" h="21599" stroke="0" extrusionOk="0">
                        <a:moveTo>
                          <a:pt x="0" y="21599"/>
                        </a:moveTo>
                        <a:cubicBezTo>
                          <a:pt x="0" y="9764"/>
                          <a:pt x="9523" y="132"/>
                          <a:pt x="21358" y="0"/>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67" name="Freeform 3005"/>
                  <p:cNvSpPr>
                    <a:spLocks/>
                  </p:cNvSpPr>
                  <p:nvPr/>
                </p:nvSpPr>
                <p:spPr bwMode="auto">
                  <a:xfrm>
                    <a:off x="3462"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1"/>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68" name="Arc 3006"/>
                  <p:cNvSpPr>
                    <a:spLocks/>
                  </p:cNvSpPr>
                  <p:nvPr/>
                </p:nvSpPr>
                <p:spPr bwMode="auto">
                  <a:xfrm>
                    <a:off x="3466" y="1089"/>
                    <a:ext cx="6" cy="9"/>
                  </a:xfrm>
                  <a:custGeom>
                    <a:avLst/>
                    <a:gdLst>
                      <a:gd name="T0" fmla="*/ 0 w 21840"/>
                      <a:gd name="T1" fmla="*/ 0 h 21600"/>
                      <a:gd name="T2" fmla="*/ 0 w 21840"/>
                      <a:gd name="T3" fmla="*/ 0 h 21600"/>
                      <a:gd name="T4" fmla="*/ 0 w 21840"/>
                      <a:gd name="T5" fmla="*/ 0 h 21600"/>
                      <a:gd name="T6" fmla="*/ 0 60000 65536"/>
                      <a:gd name="T7" fmla="*/ 0 60000 65536"/>
                      <a:gd name="T8" fmla="*/ 0 60000 65536"/>
                      <a:gd name="T9" fmla="*/ 0 w 21840"/>
                      <a:gd name="T10" fmla="*/ 0 h 21600"/>
                      <a:gd name="T11" fmla="*/ 21840 w 21840"/>
                      <a:gd name="T12" fmla="*/ 21600 h 21600"/>
                    </a:gdLst>
                    <a:ahLst/>
                    <a:cxnLst>
                      <a:cxn ang="T6">
                        <a:pos x="T0" y="T1"/>
                      </a:cxn>
                      <a:cxn ang="T7">
                        <a:pos x="T2" y="T3"/>
                      </a:cxn>
                      <a:cxn ang="T8">
                        <a:pos x="T4" y="T5"/>
                      </a:cxn>
                    </a:cxnLst>
                    <a:rect l="T9" t="T10" r="T11" b="T12"/>
                    <a:pathLst>
                      <a:path w="21840" h="21600" fill="none" extrusionOk="0">
                        <a:moveTo>
                          <a:pt x="0" y="1"/>
                        </a:moveTo>
                        <a:cubicBezTo>
                          <a:pt x="79" y="0"/>
                          <a:pt x="159" y="-1"/>
                          <a:pt x="240" y="0"/>
                        </a:cubicBezTo>
                        <a:cubicBezTo>
                          <a:pt x="12169" y="0"/>
                          <a:pt x="21840" y="9670"/>
                          <a:pt x="21840" y="21600"/>
                        </a:cubicBezTo>
                      </a:path>
                      <a:path w="21840" h="21600" stroke="0" extrusionOk="0">
                        <a:moveTo>
                          <a:pt x="0" y="1"/>
                        </a:moveTo>
                        <a:cubicBezTo>
                          <a:pt x="79" y="0"/>
                          <a:pt x="159" y="-1"/>
                          <a:pt x="240" y="0"/>
                        </a:cubicBezTo>
                        <a:cubicBezTo>
                          <a:pt x="12169" y="0"/>
                          <a:pt x="21840" y="9670"/>
                          <a:pt x="21840" y="21600"/>
                        </a:cubicBezTo>
                        <a:lnTo>
                          <a:pt x="24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76" name="Line 3007"/>
                <p:cNvSpPr>
                  <a:spLocks noChangeShapeType="1"/>
                </p:cNvSpPr>
                <p:nvPr/>
              </p:nvSpPr>
              <p:spPr bwMode="auto">
                <a:xfrm>
                  <a:off x="3468"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77" name="Line 3008"/>
                <p:cNvSpPr>
                  <a:spLocks noChangeShapeType="1"/>
                </p:cNvSpPr>
                <p:nvPr/>
              </p:nvSpPr>
              <p:spPr bwMode="auto">
                <a:xfrm>
                  <a:off x="3474"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78" name="Group 3009"/>
                <p:cNvGrpSpPr>
                  <a:grpSpLocks/>
                </p:cNvGrpSpPr>
                <p:nvPr/>
              </p:nvGrpSpPr>
              <p:grpSpPr bwMode="auto">
                <a:xfrm>
                  <a:off x="3468" y="1086"/>
                  <a:ext cx="24" cy="12"/>
                  <a:chOff x="3468" y="1086"/>
                  <a:chExt cx="24" cy="12"/>
                </a:xfrm>
              </p:grpSpPr>
              <p:sp>
                <p:nvSpPr>
                  <p:cNvPr id="7361" name="Freeform 3010"/>
                  <p:cNvSpPr>
                    <a:spLocks/>
                  </p:cNvSpPr>
                  <p:nvPr/>
                </p:nvSpPr>
                <p:spPr bwMode="auto">
                  <a:xfrm>
                    <a:off x="3468"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62" name="Arc 3011"/>
                  <p:cNvSpPr>
                    <a:spLocks/>
                  </p:cNvSpPr>
                  <p:nvPr/>
                </p:nvSpPr>
                <p:spPr bwMode="auto">
                  <a:xfrm>
                    <a:off x="3471"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63" name="Freeform 3012"/>
                  <p:cNvSpPr>
                    <a:spLocks/>
                  </p:cNvSpPr>
                  <p:nvPr/>
                </p:nvSpPr>
                <p:spPr bwMode="auto">
                  <a:xfrm>
                    <a:off x="3480"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64" name="Arc 3013"/>
                  <p:cNvSpPr>
                    <a:spLocks/>
                  </p:cNvSpPr>
                  <p:nvPr/>
                </p:nvSpPr>
                <p:spPr bwMode="auto">
                  <a:xfrm>
                    <a:off x="3480"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79" name="Line 3014"/>
                <p:cNvSpPr>
                  <a:spLocks noChangeShapeType="1"/>
                </p:cNvSpPr>
                <p:nvPr/>
              </p:nvSpPr>
              <p:spPr bwMode="auto">
                <a:xfrm>
                  <a:off x="3492"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80" name="Rectangle 3015"/>
                <p:cNvSpPr>
                  <a:spLocks noChangeArrowheads="1"/>
                </p:cNvSpPr>
                <p:nvPr/>
              </p:nvSpPr>
              <p:spPr bwMode="auto">
                <a:xfrm>
                  <a:off x="3492" y="1116"/>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81" name="Line 3016"/>
                <p:cNvSpPr>
                  <a:spLocks noChangeShapeType="1"/>
                </p:cNvSpPr>
                <p:nvPr/>
              </p:nvSpPr>
              <p:spPr bwMode="auto">
                <a:xfrm>
                  <a:off x="3492"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82" name="Rectangle 3017"/>
                <p:cNvSpPr>
                  <a:spLocks noChangeArrowheads="1"/>
                </p:cNvSpPr>
                <p:nvPr/>
              </p:nvSpPr>
              <p:spPr bwMode="auto">
                <a:xfrm>
                  <a:off x="3421" y="1110"/>
                  <a:ext cx="77"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83" name="Freeform 3018"/>
                <p:cNvSpPr>
                  <a:spLocks/>
                </p:cNvSpPr>
                <p:nvPr/>
              </p:nvSpPr>
              <p:spPr bwMode="auto">
                <a:xfrm>
                  <a:off x="3415"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84" name="Arc 3019"/>
                <p:cNvSpPr>
                  <a:spLocks/>
                </p:cNvSpPr>
                <p:nvPr/>
              </p:nvSpPr>
              <p:spPr bwMode="auto">
                <a:xfrm>
                  <a:off x="3418"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85" name="Group 3020"/>
                <p:cNvGrpSpPr>
                  <a:grpSpLocks/>
                </p:cNvGrpSpPr>
                <p:nvPr/>
              </p:nvGrpSpPr>
              <p:grpSpPr bwMode="auto">
                <a:xfrm>
                  <a:off x="3421" y="1104"/>
                  <a:ext cx="24" cy="12"/>
                  <a:chOff x="3421" y="1104"/>
                  <a:chExt cx="24" cy="12"/>
                </a:xfrm>
              </p:grpSpPr>
              <p:sp>
                <p:nvSpPr>
                  <p:cNvPr id="7357" name="Freeform 3021"/>
                  <p:cNvSpPr>
                    <a:spLocks/>
                  </p:cNvSpPr>
                  <p:nvPr/>
                </p:nvSpPr>
                <p:spPr bwMode="auto">
                  <a:xfrm>
                    <a:off x="3433"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58" name="Arc 3022"/>
                  <p:cNvSpPr>
                    <a:spLocks/>
                  </p:cNvSpPr>
                  <p:nvPr/>
                </p:nvSpPr>
                <p:spPr bwMode="auto">
                  <a:xfrm>
                    <a:off x="3436"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59" name="Freeform 3023"/>
                  <p:cNvSpPr>
                    <a:spLocks/>
                  </p:cNvSpPr>
                  <p:nvPr/>
                </p:nvSpPr>
                <p:spPr bwMode="auto">
                  <a:xfrm>
                    <a:off x="3421"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60" name="Arc 3024"/>
                  <p:cNvSpPr>
                    <a:spLocks/>
                  </p:cNvSpPr>
                  <p:nvPr/>
                </p:nvSpPr>
                <p:spPr bwMode="auto">
                  <a:xfrm>
                    <a:off x="3430"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286" name="Group 3025"/>
                <p:cNvGrpSpPr>
                  <a:grpSpLocks/>
                </p:cNvGrpSpPr>
                <p:nvPr/>
              </p:nvGrpSpPr>
              <p:grpSpPr bwMode="auto">
                <a:xfrm>
                  <a:off x="3451" y="1104"/>
                  <a:ext cx="11" cy="12"/>
                  <a:chOff x="3451" y="1104"/>
                  <a:chExt cx="11" cy="12"/>
                </a:xfrm>
              </p:grpSpPr>
              <p:sp>
                <p:nvSpPr>
                  <p:cNvPr id="7353" name="Freeform 3026"/>
                  <p:cNvSpPr>
                    <a:spLocks/>
                  </p:cNvSpPr>
                  <p:nvPr/>
                </p:nvSpPr>
                <p:spPr bwMode="auto">
                  <a:xfrm>
                    <a:off x="3457" y="1104"/>
                    <a:ext cx="5" cy="12"/>
                  </a:xfrm>
                  <a:custGeom>
                    <a:avLst/>
                    <a:gdLst>
                      <a:gd name="T0" fmla="*/ 0 w 1"/>
                      <a:gd name="T1" fmla="*/ 7776 h 2"/>
                      <a:gd name="T2" fmla="*/ 3125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54" name="Arc 3027"/>
                  <p:cNvSpPr>
                    <a:spLocks/>
                  </p:cNvSpPr>
                  <p:nvPr/>
                </p:nvSpPr>
                <p:spPr bwMode="auto">
                  <a:xfrm>
                    <a:off x="3457" y="1107"/>
                    <a:ext cx="3" cy="6"/>
                  </a:xfrm>
                  <a:custGeom>
                    <a:avLst/>
                    <a:gdLst>
                      <a:gd name="T0" fmla="*/ 0 w 21600"/>
                      <a:gd name="T1" fmla="*/ 0 h 21670"/>
                      <a:gd name="T2" fmla="*/ 0 w 21600"/>
                      <a:gd name="T3" fmla="*/ 0 h 21670"/>
                      <a:gd name="T4" fmla="*/ 0 w 21600"/>
                      <a:gd name="T5" fmla="*/ 0 h 21670"/>
                      <a:gd name="T6" fmla="*/ 0 60000 65536"/>
                      <a:gd name="T7" fmla="*/ 0 60000 65536"/>
                      <a:gd name="T8" fmla="*/ 0 60000 65536"/>
                      <a:gd name="T9" fmla="*/ 0 w 21600"/>
                      <a:gd name="T10" fmla="*/ 0 h 21670"/>
                      <a:gd name="T11" fmla="*/ 21600 w 21600"/>
                      <a:gd name="T12" fmla="*/ 21670 h 21670"/>
                    </a:gdLst>
                    <a:ahLst/>
                    <a:cxnLst>
                      <a:cxn ang="T6">
                        <a:pos x="T0" y="T1"/>
                      </a:cxn>
                      <a:cxn ang="T7">
                        <a:pos x="T2" y="T3"/>
                      </a:cxn>
                      <a:cxn ang="T8">
                        <a:pos x="T4" y="T5"/>
                      </a:cxn>
                    </a:cxnLst>
                    <a:rect l="T9" t="T10" r="T11" b="T12"/>
                    <a:pathLst>
                      <a:path w="21600" h="21670" fill="none" extrusionOk="0">
                        <a:moveTo>
                          <a:pt x="21599" y="0"/>
                        </a:moveTo>
                        <a:cubicBezTo>
                          <a:pt x="21599" y="23"/>
                          <a:pt x="21600" y="46"/>
                          <a:pt x="21600" y="70"/>
                        </a:cubicBezTo>
                        <a:cubicBezTo>
                          <a:pt x="21600" y="11999"/>
                          <a:pt x="11929" y="21669"/>
                          <a:pt x="0" y="21670"/>
                        </a:cubicBezTo>
                      </a:path>
                      <a:path w="21600" h="21670" stroke="0" extrusionOk="0">
                        <a:moveTo>
                          <a:pt x="21599" y="0"/>
                        </a:moveTo>
                        <a:cubicBezTo>
                          <a:pt x="21599" y="23"/>
                          <a:pt x="21600" y="46"/>
                          <a:pt x="21600" y="70"/>
                        </a:cubicBezTo>
                        <a:cubicBezTo>
                          <a:pt x="21600" y="11999"/>
                          <a:pt x="11929" y="21669"/>
                          <a:pt x="0" y="21670"/>
                        </a:cubicBezTo>
                        <a:lnTo>
                          <a:pt x="0" y="7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55" name="Freeform 3028"/>
                  <p:cNvSpPr>
                    <a:spLocks/>
                  </p:cNvSpPr>
                  <p:nvPr/>
                </p:nvSpPr>
                <p:spPr bwMode="auto">
                  <a:xfrm>
                    <a:off x="3451" y="1104"/>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56" name="Arc 3029"/>
                  <p:cNvSpPr>
                    <a:spLocks/>
                  </p:cNvSpPr>
                  <p:nvPr/>
                </p:nvSpPr>
                <p:spPr bwMode="auto">
                  <a:xfrm>
                    <a:off x="3454" y="1107"/>
                    <a:ext cx="3" cy="6"/>
                  </a:xfrm>
                  <a:custGeom>
                    <a:avLst/>
                    <a:gdLst>
                      <a:gd name="T0" fmla="*/ 0 w 21600"/>
                      <a:gd name="T1" fmla="*/ 0 h 21669"/>
                      <a:gd name="T2" fmla="*/ 0 w 21600"/>
                      <a:gd name="T3" fmla="*/ 0 h 21669"/>
                      <a:gd name="T4" fmla="*/ 0 w 21600"/>
                      <a:gd name="T5" fmla="*/ 0 h 21669"/>
                      <a:gd name="T6" fmla="*/ 0 60000 65536"/>
                      <a:gd name="T7" fmla="*/ 0 60000 65536"/>
                      <a:gd name="T8" fmla="*/ 0 60000 65536"/>
                      <a:gd name="T9" fmla="*/ 0 w 21600"/>
                      <a:gd name="T10" fmla="*/ 0 h 21669"/>
                      <a:gd name="T11" fmla="*/ 21600 w 21600"/>
                      <a:gd name="T12" fmla="*/ 21669 h 21669"/>
                    </a:gdLst>
                    <a:ahLst/>
                    <a:cxnLst>
                      <a:cxn ang="T6">
                        <a:pos x="T0" y="T1"/>
                      </a:cxn>
                      <a:cxn ang="T7">
                        <a:pos x="T2" y="T3"/>
                      </a:cxn>
                      <a:cxn ang="T8">
                        <a:pos x="T4" y="T5"/>
                      </a:cxn>
                    </a:cxnLst>
                    <a:rect l="T9" t="T10" r="T11" b="T12"/>
                    <a:pathLst>
                      <a:path w="21600" h="21669" fill="none" extrusionOk="0">
                        <a:moveTo>
                          <a:pt x="21600" y="21669"/>
                        </a:moveTo>
                        <a:cubicBezTo>
                          <a:pt x="9670" y="21669"/>
                          <a:pt x="0" y="11998"/>
                          <a:pt x="0" y="69"/>
                        </a:cubicBezTo>
                        <a:cubicBezTo>
                          <a:pt x="-1" y="46"/>
                          <a:pt x="0" y="23"/>
                          <a:pt x="0" y="0"/>
                        </a:cubicBezTo>
                      </a:path>
                      <a:path w="21600" h="21669" stroke="0" extrusionOk="0">
                        <a:moveTo>
                          <a:pt x="21600" y="21669"/>
                        </a:moveTo>
                        <a:cubicBezTo>
                          <a:pt x="9670" y="21669"/>
                          <a:pt x="0" y="11998"/>
                          <a:pt x="0" y="69"/>
                        </a:cubicBezTo>
                        <a:cubicBezTo>
                          <a:pt x="-1" y="46"/>
                          <a:pt x="0" y="23"/>
                          <a:pt x="0" y="0"/>
                        </a:cubicBezTo>
                        <a:lnTo>
                          <a:pt x="21600" y="6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287" name="Group 3030"/>
                <p:cNvGrpSpPr>
                  <a:grpSpLocks/>
                </p:cNvGrpSpPr>
                <p:nvPr/>
              </p:nvGrpSpPr>
              <p:grpSpPr bwMode="auto">
                <a:xfrm>
                  <a:off x="3457" y="1104"/>
                  <a:ext cx="23" cy="12"/>
                  <a:chOff x="3457" y="1104"/>
                  <a:chExt cx="23" cy="12"/>
                </a:xfrm>
              </p:grpSpPr>
              <p:sp>
                <p:nvSpPr>
                  <p:cNvPr id="7349" name="Freeform 3031"/>
                  <p:cNvSpPr>
                    <a:spLocks/>
                  </p:cNvSpPr>
                  <p:nvPr/>
                </p:nvSpPr>
                <p:spPr bwMode="auto">
                  <a:xfrm>
                    <a:off x="3468"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50" name="Arc 3032"/>
                  <p:cNvSpPr>
                    <a:spLocks/>
                  </p:cNvSpPr>
                  <p:nvPr/>
                </p:nvSpPr>
                <p:spPr bwMode="auto">
                  <a:xfrm>
                    <a:off x="3471"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51" name="Freeform 3033"/>
                  <p:cNvSpPr>
                    <a:spLocks/>
                  </p:cNvSpPr>
                  <p:nvPr/>
                </p:nvSpPr>
                <p:spPr bwMode="auto">
                  <a:xfrm>
                    <a:off x="3457" y="1104"/>
                    <a:ext cx="11" cy="6"/>
                  </a:xfrm>
                  <a:custGeom>
                    <a:avLst/>
                    <a:gdLst>
                      <a:gd name="T0" fmla="*/ 5472 w 2"/>
                      <a:gd name="T1" fmla="*/ 0 h 1"/>
                      <a:gd name="T2" fmla="*/ 5472 w 2"/>
                      <a:gd name="T3" fmla="*/ 0 h 1"/>
                      <a:gd name="T4" fmla="*/ 9982 w 2"/>
                      <a:gd name="T5" fmla="*/ 7776 h 1"/>
                      <a:gd name="T6" fmla="*/ 9982 w 2"/>
                      <a:gd name="T7" fmla="*/ 0 h 1"/>
                      <a:gd name="T8" fmla="*/ 547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52" name="Arc 3034"/>
                  <p:cNvSpPr>
                    <a:spLocks/>
                  </p:cNvSpPr>
                  <p:nvPr/>
                </p:nvSpPr>
                <p:spPr bwMode="auto">
                  <a:xfrm>
                    <a:off x="3465"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88" name="Freeform 3035"/>
                <p:cNvSpPr>
                  <a:spLocks/>
                </p:cNvSpPr>
                <p:nvPr/>
              </p:nvSpPr>
              <p:spPr bwMode="auto">
                <a:xfrm>
                  <a:off x="3480"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89" name="Arc 3036"/>
                <p:cNvSpPr>
                  <a:spLocks/>
                </p:cNvSpPr>
                <p:nvPr/>
              </p:nvSpPr>
              <p:spPr bwMode="auto">
                <a:xfrm>
                  <a:off x="3489"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90" name="Line 3037"/>
                <p:cNvSpPr>
                  <a:spLocks noChangeShapeType="1"/>
                </p:cNvSpPr>
                <p:nvPr/>
              </p:nvSpPr>
              <p:spPr bwMode="auto">
                <a:xfrm>
                  <a:off x="3409"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91" name="Rectangle 3038"/>
                <p:cNvSpPr>
                  <a:spLocks noChangeArrowheads="1"/>
                </p:cNvSpPr>
                <p:nvPr/>
              </p:nvSpPr>
              <p:spPr bwMode="auto">
                <a:xfrm>
                  <a:off x="3415" y="1127"/>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92" name="Rectangle 3039"/>
                <p:cNvSpPr>
                  <a:spLocks noChangeArrowheads="1"/>
                </p:cNvSpPr>
                <p:nvPr/>
              </p:nvSpPr>
              <p:spPr bwMode="auto">
                <a:xfrm>
                  <a:off x="3445" y="1139"/>
                  <a:ext cx="12"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93" name="Rectangle 3040"/>
                <p:cNvSpPr>
                  <a:spLocks noChangeArrowheads="1"/>
                </p:cNvSpPr>
                <p:nvPr/>
              </p:nvSpPr>
              <p:spPr bwMode="auto">
                <a:xfrm>
                  <a:off x="3457" y="1139"/>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94" name="Rectangle 3041"/>
                <p:cNvSpPr>
                  <a:spLocks noChangeArrowheads="1"/>
                </p:cNvSpPr>
                <p:nvPr/>
              </p:nvSpPr>
              <p:spPr bwMode="auto">
                <a:xfrm>
                  <a:off x="3480" y="1139"/>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95" name="Rectangle 3042"/>
                <p:cNvSpPr>
                  <a:spLocks noChangeArrowheads="1"/>
                </p:cNvSpPr>
                <p:nvPr/>
              </p:nvSpPr>
              <p:spPr bwMode="auto">
                <a:xfrm>
                  <a:off x="3421" y="1139"/>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96" name="Line 3043"/>
                <p:cNvSpPr>
                  <a:spLocks noChangeShapeType="1"/>
                </p:cNvSpPr>
                <p:nvPr/>
              </p:nvSpPr>
              <p:spPr bwMode="auto">
                <a:xfrm flipV="1">
                  <a:off x="3415"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297" name="Group 3044"/>
                <p:cNvGrpSpPr>
                  <a:grpSpLocks/>
                </p:cNvGrpSpPr>
                <p:nvPr/>
              </p:nvGrpSpPr>
              <p:grpSpPr bwMode="auto">
                <a:xfrm>
                  <a:off x="3415" y="1151"/>
                  <a:ext cx="24" cy="12"/>
                  <a:chOff x="3415" y="1151"/>
                  <a:chExt cx="24" cy="12"/>
                </a:xfrm>
              </p:grpSpPr>
              <p:sp>
                <p:nvSpPr>
                  <p:cNvPr id="7345" name="Freeform 3045"/>
                  <p:cNvSpPr>
                    <a:spLocks/>
                  </p:cNvSpPr>
                  <p:nvPr/>
                </p:nvSpPr>
                <p:spPr bwMode="auto">
                  <a:xfrm>
                    <a:off x="3415"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46" name="Arc 3046"/>
                  <p:cNvSpPr>
                    <a:spLocks/>
                  </p:cNvSpPr>
                  <p:nvPr/>
                </p:nvSpPr>
                <p:spPr bwMode="auto">
                  <a:xfrm>
                    <a:off x="3418"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47" name="Freeform 3047"/>
                  <p:cNvSpPr>
                    <a:spLocks/>
                  </p:cNvSpPr>
                  <p:nvPr/>
                </p:nvSpPr>
                <p:spPr bwMode="auto">
                  <a:xfrm>
                    <a:off x="3427"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48" name="Arc 3048"/>
                  <p:cNvSpPr>
                    <a:spLocks/>
                  </p:cNvSpPr>
                  <p:nvPr/>
                </p:nvSpPr>
                <p:spPr bwMode="auto">
                  <a:xfrm>
                    <a:off x="3427"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298" name="Line 3049"/>
                <p:cNvSpPr>
                  <a:spLocks noChangeShapeType="1"/>
                </p:cNvSpPr>
                <p:nvPr/>
              </p:nvSpPr>
              <p:spPr bwMode="auto">
                <a:xfrm flipV="1">
                  <a:off x="3427"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99" name="Line 3050"/>
                <p:cNvSpPr>
                  <a:spLocks noChangeShapeType="1"/>
                </p:cNvSpPr>
                <p:nvPr/>
              </p:nvSpPr>
              <p:spPr bwMode="auto">
                <a:xfrm flipV="1">
                  <a:off x="3439"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300" name="Group 3051"/>
                <p:cNvGrpSpPr>
                  <a:grpSpLocks/>
                </p:cNvGrpSpPr>
                <p:nvPr/>
              </p:nvGrpSpPr>
              <p:grpSpPr bwMode="auto">
                <a:xfrm>
                  <a:off x="3439" y="1151"/>
                  <a:ext cx="18" cy="12"/>
                  <a:chOff x="3439" y="1151"/>
                  <a:chExt cx="18" cy="12"/>
                </a:xfrm>
              </p:grpSpPr>
              <p:sp>
                <p:nvSpPr>
                  <p:cNvPr id="7341" name="Freeform 3052"/>
                  <p:cNvSpPr>
                    <a:spLocks/>
                  </p:cNvSpPr>
                  <p:nvPr/>
                </p:nvSpPr>
                <p:spPr bwMode="auto">
                  <a:xfrm>
                    <a:off x="3439" y="1151"/>
                    <a:ext cx="6" cy="6"/>
                  </a:xfrm>
                  <a:custGeom>
                    <a:avLst/>
                    <a:gdLst>
                      <a:gd name="T0" fmla="*/ 0 w 1"/>
                      <a:gd name="T1" fmla="*/ 0 h 1"/>
                      <a:gd name="T2" fmla="*/ 7776 w 1"/>
                      <a:gd name="T3" fmla="*/ 7776 h 1"/>
                      <a:gd name="T4" fmla="*/ 7776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1" y="1"/>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42" name="Arc 3053"/>
                  <p:cNvSpPr>
                    <a:spLocks/>
                  </p:cNvSpPr>
                  <p:nvPr/>
                </p:nvSpPr>
                <p:spPr bwMode="auto">
                  <a:xfrm>
                    <a:off x="3442" y="1151"/>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32" y="21599"/>
                        </a:moveTo>
                        <a:cubicBezTo>
                          <a:pt x="9569" y="21507"/>
                          <a:pt x="0" y="11864"/>
                          <a:pt x="0" y="0"/>
                        </a:cubicBezTo>
                      </a:path>
                      <a:path w="21600" h="21599" stroke="0" extrusionOk="0">
                        <a:moveTo>
                          <a:pt x="21432" y="21599"/>
                        </a:moveTo>
                        <a:cubicBezTo>
                          <a:pt x="9569" y="21507"/>
                          <a:pt x="0" y="1186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43" name="Freeform 3054"/>
                  <p:cNvSpPr>
                    <a:spLocks/>
                  </p:cNvSpPr>
                  <p:nvPr/>
                </p:nvSpPr>
                <p:spPr bwMode="auto">
                  <a:xfrm>
                    <a:off x="3445" y="1151"/>
                    <a:ext cx="12" cy="12"/>
                  </a:xfrm>
                  <a:custGeom>
                    <a:avLst/>
                    <a:gdLst>
                      <a:gd name="T0" fmla="*/ 0 w 2"/>
                      <a:gd name="T1" fmla="*/ 7776 h 2"/>
                      <a:gd name="T2" fmla="*/ 0 w 2"/>
                      <a:gd name="T3" fmla="*/ 7776 h 2"/>
                      <a:gd name="T4" fmla="*/ 15552 w 2"/>
                      <a:gd name="T5" fmla="*/ 0 h 2"/>
                      <a:gd name="T6" fmla="*/ 0 w 2"/>
                      <a:gd name="T7" fmla="*/ 0 h 2"/>
                      <a:gd name="T8" fmla="*/ 0 w 2"/>
                      <a:gd name="T9" fmla="*/ 777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44" name="Arc 3055"/>
                  <p:cNvSpPr>
                    <a:spLocks/>
                  </p:cNvSpPr>
                  <p:nvPr/>
                </p:nvSpPr>
                <p:spPr bwMode="auto">
                  <a:xfrm>
                    <a:off x="3448" y="1151"/>
                    <a:ext cx="6" cy="9"/>
                  </a:xfrm>
                  <a:custGeom>
                    <a:avLst/>
                    <a:gdLst>
                      <a:gd name="T0" fmla="*/ 0 w 21767"/>
                      <a:gd name="T1" fmla="*/ 0 h 21600"/>
                      <a:gd name="T2" fmla="*/ 0 w 21767"/>
                      <a:gd name="T3" fmla="*/ 0 h 21600"/>
                      <a:gd name="T4" fmla="*/ 0 w 21767"/>
                      <a:gd name="T5" fmla="*/ 0 h 21600"/>
                      <a:gd name="T6" fmla="*/ 0 60000 65536"/>
                      <a:gd name="T7" fmla="*/ 0 60000 65536"/>
                      <a:gd name="T8" fmla="*/ 0 60000 65536"/>
                      <a:gd name="T9" fmla="*/ 0 w 21767"/>
                      <a:gd name="T10" fmla="*/ 0 h 21600"/>
                      <a:gd name="T11" fmla="*/ 21767 w 21767"/>
                      <a:gd name="T12" fmla="*/ 21600 h 21600"/>
                    </a:gdLst>
                    <a:ahLst/>
                    <a:cxnLst>
                      <a:cxn ang="T6">
                        <a:pos x="T0" y="T1"/>
                      </a:cxn>
                      <a:cxn ang="T7">
                        <a:pos x="T2" y="T3"/>
                      </a:cxn>
                      <a:cxn ang="T8">
                        <a:pos x="T4" y="T5"/>
                      </a:cxn>
                    </a:cxnLst>
                    <a:rect l="T9" t="T10" r="T11" b="T12"/>
                    <a:pathLst>
                      <a:path w="21767" h="21600" fill="none" extrusionOk="0">
                        <a:moveTo>
                          <a:pt x="21767" y="0"/>
                        </a:moveTo>
                        <a:cubicBezTo>
                          <a:pt x="21767" y="11929"/>
                          <a:pt x="12096" y="21600"/>
                          <a:pt x="167" y="21600"/>
                        </a:cubicBezTo>
                        <a:cubicBezTo>
                          <a:pt x="111" y="21600"/>
                          <a:pt x="55" y="21599"/>
                          <a:pt x="-1" y="21599"/>
                        </a:cubicBezTo>
                      </a:path>
                      <a:path w="21767" h="21600" stroke="0" extrusionOk="0">
                        <a:moveTo>
                          <a:pt x="21767" y="0"/>
                        </a:moveTo>
                        <a:cubicBezTo>
                          <a:pt x="21767" y="11929"/>
                          <a:pt x="12096" y="21600"/>
                          <a:pt x="167" y="21600"/>
                        </a:cubicBezTo>
                        <a:cubicBezTo>
                          <a:pt x="111" y="21600"/>
                          <a:pt x="55" y="21599"/>
                          <a:pt x="-1" y="21599"/>
                        </a:cubicBezTo>
                        <a:lnTo>
                          <a:pt x="167"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301" name="Line 3056"/>
                <p:cNvSpPr>
                  <a:spLocks noChangeShapeType="1"/>
                </p:cNvSpPr>
                <p:nvPr/>
              </p:nvSpPr>
              <p:spPr bwMode="auto">
                <a:xfrm flipV="1">
                  <a:off x="3451"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02" name="Line 3057"/>
                <p:cNvSpPr>
                  <a:spLocks noChangeShapeType="1"/>
                </p:cNvSpPr>
                <p:nvPr/>
              </p:nvSpPr>
              <p:spPr bwMode="auto">
                <a:xfrm flipV="1">
                  <a:off x="3457"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303" name="Group 3058"/>
                <p:cNvGrpSpPr>
                  <a:grpSpLocks/>
                </p:cNvGrpSpPr>
                <p:nvPr/>
              </p:nvGrpSpPr>
              <p:grpSpPr bwMode="auto">
                <a:xfrm>
                  <a:off x="3457" y="1151"/>
                  <a:ext cx="17" cy="12"/>
                  <a:chOff x="3457" y="1151"/>
                  <a:chExt cx="17" cy="12"/>
                </a:xfrm>
              </p:grpSpPr>
              <p:sp>
                <p:nvSpPr>
                  <p:cNvPr id="7337" name="Freeform 3059"/>
                  <p:cNvSpPr>
                    <a:spLocks/>
                  </p:cNvSpPr>
                  <p:nvPr/>
                </p:nvSpPr>
                <p:spPr bwMode="auto">
                  <a:xfrm>
                    <a:off x="3457" y="1151"/>
                    <a:ext cx="5" cy="6"/>
                  </a:xfrm>
                  <a:custGeom>
                    <a:avLst/>
                    <a:gdLst>
                      <a:gd name="T0" fmla="*/ 0 w 1"/>
                      <a:gd name="T1" fmla="*/ 0 h 1"/>
                      <a:gd name="T2" fmla="*/ 3125 w 1"/>
                      <a:gd name="T3" fmla="*/ 7776 h 1"/>
                      <a:gd name="T4" fmla="*/ 312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1" y="1"/>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38" name="Arc 3060"/>
                  <p:cNvSpPr>
                    <a:spLocks/>
                  </p:cNvSpPr>
                  <p:nvPr/>
                </p:nvSpPr>
                <p:spPr bwMode="auto">
                  <a:xfrm>
                    <a:off x="3460" y="1151"/>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58" y="21598"/>
                        </a:moveTo>
                        <a:cubicBezTo>
                          <a:pt x="9523" y="21466"/>
                          <a:pt x="0" y="11834"/>
                          <a:pt x="0" y="0"/>
                        </a:cubicBezTo>
                      </a:path>
                      <a:path w="21600" h="21599" stroke="0" extrusionOk="0">
                        <a:moveTo>
                          <a:pt x="21358" y="21598"/>
                        </a:moveTo>
                        <a:cubicBezTo>
                          <a:pt x="9523" y="21466"/>
                          <a:pt x="0" y="1183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39" name="Freeform 3061"/>
                  <p:cNvSpPr>
                    <a:spLocks/>
                  </p:cNvSpPr>
                  <p:nvPr/>
                </p:nvSpPr>
                <p:spPr bwMode="auto">
                  <a:xfrm>
                    <a:off x="3462" y="1151"/>
                    <a:ext cx="12" cy="12"/>
                  </a:xfrm>
                  <a:custGeom>
                    <a:avLst/>
                    <a:gdLst>
                      <a:gd name="T0" fmla="*/ 0 w 2"/>
                      <a:gd name="T1" fmla="*/ 7776 h 2"/>
                      <a:gd name="T2" fmla="*/ 0 w 2"/>
                      <a:gd name="T3" fmla="*/ 7776 h 2"/>
                      <a:gd name="T4" fmla="*/ 15552 w 2"/>
                      <a:gd name="T5" fmla="*/ 0 h 2"/>
                      <a:gd name="T6" fmla="*/ 0 w 2"/>
                      <a:gd name="T7" fmla="*/ 0 h 2"/>
                      <a:gd name="T8" fmla="*/ 0 w 2"/>
                      <a:gd name="T9" fmla="*/ 777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40" name="Arc 3062"/>
                  <p:cNvSpPr>
                    <a:spLocks/>
                  </p:cNvSpPr>
                  <p:nvPr/>
                </p:nvSpPr>
                <p:spPr bwMode="auto">
                  <a:xfrm>
                    <a:off x="3466" y="1151"/>
                    <a:ext cx="6" cy="9"/>
                  </a:xfrm>
                  <a:custGeom>
                    <a:avLst/>
                    <a:gdLst>
                      <a:gd name="T0" fmla="*/ 0 w 21842"/>
                      <a:gd name="T1" fmla="*/ 0 h 21600"/>
                      <a:gd name="T2" fmla="*/ 0 w 21842"/>
                      <a:gd name="T3" fmla="*/ 0 h 21600"/>
                      <a:gd name="T4" fmla="*/ 0 w 21842"/>
                      <a:gd name="T5" fmla="*/ 0 h 21600"/>
                      <a:gd name="T6" fmla="*/ 0 60000 65536"/>
                      <a:gd name="T7" fmla="*/ 0 60000 65536"/>
                      <a:gd name="T8" fmla="*/ 0 60000 65536"/>
                      <a:gd name="T9" fmla="*/ 0 w 21842"/>
                      <a:gd name="T10" fmla="*/ 0 h 21600"/>
                      <a:gd name="T11" fmla="*/ 21842 w 21842"/>
                      <a:gd name="T12" fmla="*/ 21600 h 21600"/>
                    </a:gdLst>
                    <a:ahLst/>
                    <a:cxnLst>
                      <a:cxn ang="T6">
                        <a:pos x="T0" y="T1"/>
                      </a:cxn>
                      <a:cxn ang="T7">
                        <a:pos x="T2" y="T3"/>
                      </a:cxn>
                      <a:cxn ang="T8">
                        <a:pos x="T4" y="T5"/>
                      </a:cxn>
                    </a:cxnLst>
                    <a:rect l="T9" t="T10" r="T11" b="T12"/>
                    <a:pathLst>
                      <a:path w="21842" h="21600" fill="none" extrusionOk="0">
                        <a:moveTo>
                          <a:pt x="21842" y="0"/>
                        </a:moveTo>
                        <a:cubicBezTo>
                          <a:pt x="21842" y="11929"/>
                          <a:pt x="12171" y="21600"/>
                          <a:pt x="242" y="21600"/>
                        </a:cubicBezTo>
                        <a:cubicBezTo>
                          <a:pt x="161" y="21600"/>
                          <a:pt x="80" y="21599"/>
                          <a:pt x="0" y="21598"/>
                        </a:cubicBezTo>
                      </a:path>
                      <a:path w="21842" h="21600" stroke="0" extrusionOk="0">
                        <a:moveTo>
                          <a:pt x="21842" y="0"/>
                        </a:moveTo>
                        <a:cubicBezTo>
                          <a:pt x="21842" y="11929"/>
                          <a:pt x="12171" y="21600"/>
                          <a:pt x="242" y="21600"/>
                        </a:cubicBezTo>
                        <a:cubicBezTo>
                          <a:pt x="161" y="21600"/>
                          <a:pt x="80" y="21599"/>
                          <a:pt x="0" y="21598"/>
                        </a:cubicBezTo>
                        <a:lnTo>
                          <a:pt x="242"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304" name="Line 3063"/>
                <p:cNvSpPr>
                  <a:spLocks noChangeShapeType="1"/>
                </p:cNvSpPr>
                <p:nvPr/>
              </p:nvSpPr>
              <p:spPr bwMode="auto">
                <a:xfrm flipV="1">
                  <a:off x="3468"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05" name="Line 3064"/>
                <p:cNvSpPr>
                  <a:spLocks noChangeShapeType="1"/>
                </p:cNvSpPr>
                <p:nvPr/>
              </p:nvSpPr>
              <p:spPr bwMode="auto">
                <a:xfrm flipV="1">
                  <a:off x="3474"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306" name="Group 3065"/>
                <p:cNvGrpSpPr>
                  <a:grpSpLocks/>
                </p:cNvGrpSpPr>
                <p:nvPr/>
              </p:nvGrpSpPr>
              <p:grpSpPr bwMode="auto">
                <a:xfrm>
                  <a:off x="3468" y="1151"/>
                  <a:ext cx="24" cy="12"/>
                  <a:chOff x="3468" y="1151"/>
                  <a:chExt cx="24" cy="12"/>
                </a:xfrm>
              </p:grpSpPr>
              <p:sp>
                <p:nvSpPr>
                  <p:cNvPr id="7333" name="Freeform 3066"/>
                  <p:cNvSpPr>
                    <a:spLocks/>
                  </p:cNvSpPr>
                  <p:nvPr/>
                </p:nvSpPr>
                <p:spPr bwMode="auto">
                  <a:xfrm>
                    <a:off x="3468"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34" name="Arc 3067"/>
                  <p:cNvSpPr>
                    <a:spLocks/>
                  </p:cNvSpPr>
                  <p:nvPr/>
                </p:nvSpPr>
                <p:spPr bwMode="auto">
                  <a:xfrm>
                    <a:off x="3471"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35" name="Freeform 3068"/>
                  <p:cNvSpPr>
                    <a:spLocks/>
                  </p:cNvSpPr>
                  <p:nvPr/>
                </p:nvSpPr>
                <p:spPr bwMode="auto">
                  <a:xfrm>
                    <a:off x="3480"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36" name="Arc 3069"/>
                  <p:cNvSpPr>
                    <a:spLocks/>
                  </p:cNvSpPr>
                  <p:nvPr/>
                </p:nvSpPr>
                <p:spPr bwMode="auto">
                  <a:xfrm>
                    <a:off x="3480"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307" name="Line 3070"/>
                <p:cNvSpPr>
                  <a:spLocks noChangeShapeType="1"/>
                </p:cNvSpPr>
                <p:nvPr/>
              </p:nvSpPr>
              <p:spPr bwMode="auto">
                <a:xfrm flipV="1">
                  <a:off x="3492"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08" name="Rectangle 3071"/>
                <p:cNvSpPr>
                  <a:spLocks noChangeArrowheads="1"/>
                </p:cNvSpPr>
                <p:nvPr/>
              </p:nvSpPr>
              <p:spPr bwMode="auto">
                <a:xfrm>
                  <a:off x="3492" y="1127"/>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09" name="Line 3072"/>
                <p:cNvSpPr>
                  <a:spLocks noChangeShapeType="1"/>
                </p:cNvSpPr>
                <p:nvPr/>
              </p:nvSpPr>
              <p:spPr bwMode="auto">
                <a:xfrm>
                  <a:off x="3492" y="1133"/>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10" name="Rectangle 3073"/>
                <p:cNvSpPr>
                  <a:spLocks noChangeArrowheads="1"/>
                </p:cNvSpPr>
                <p:nvPr/>
              </p:nvSpPr>
              <p:spPr bwMode="auto">
                <a:xfrm>
                  <a:off x="3421" y="1127"/>
                  <a:ext cx="77"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11" name="Freeform 3074"/>
                <p:cNvSpPr>
                  <a:spLocks/>
                </p:cNvSpPr>
                <p:nvPr/>
              </p:nvSpPr>
              <p:spPr bwMode="auto">
                <a:xfrm>
                  <a:off x="3415"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12" name="Arc 3075"/>
                <p:cNvSpPr>
                  <a:spLocks/>
                </p:cNvSpPr>
                <p:nvPr/>
              </p:nvSpPr>
              <p:spPr bwMode="auto">
                <a:xfrm>
                  <a:off x="3418"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313" name="Group 3076"/>
                <p:cNvGrpSpPr>
                  <a:grpSpLocks/>
                </p:cNvGrpSpPr>
                <p:nvPr/>
              </p:nvGrpSpPr>
              <p:grpSpPr bwMode="auto">
                <a:xfrm>
                  <a:off x="3427" y="1127"/>
                  <a:ext cx="15" cy="15"/>
                  <a:chOff x="3427" y="1127"/>
                  <a:chExt cx="15" cy="15"/>
                </a:xfrm>
              </p:grpSpPr>
              <p:sp>
                <p:nvSpPr>
                  <p:cNvPr id="7329" name="Freeform 3077"/>
                  <p:cNvSpPr>
                    <a:spLocks/>
                  </p:cNvSpPr>
                  <p:nvPr/>
                </p:nvSpPr>
                <p:spPr bwMode="auto">
                  <a:xfrm>
                    <a:off x="3433"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30" name="Arc 3078"/>
                  <p:cNvSpPr>
                    <a:spLocks/>
                  </p:cNvSpPr>
                  <p:nvPr/>
                </p:nvSpPr>
                <p:spPr bwMode="auto">
                  <a:xfrm>
                    <a:off x="3436"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31" name="Freeform 3079"/>
                  <p:cNvSpPr>
                    <a:spLocks/>
                  </p:cNvSpPr>
                  <p:nvPr/>
                </p:nvSpPr>
                <p:spPr bwMode="auto">
                  <a:xfrm>
                    <a:off x="3427"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32" name="Arc 3080"/>
                  <p:cNvSpPr>
                    <a:spLocks/>
                  </p:cNvSpPr>
                  <p:nvPr/>
                </p:nvSpPr>
                <p:spPr bwMode="auto">
                  <a:xfrm>
                    <a:off x="3430"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314" name="Group 3081"/>
                <p:cNvGrpSpPr>
                  <a:grpSpLocks/>
                </p:cNvGrpSpPr>
                <p:nvPr/>
              </p:nvGrpSpPr>
              <p:grpSpPr bwMode="auto">
                <a:xfrm>
                  <a:off x="3451" y="1133"/>
                  <a:ext cx="9" cy="9"/>
                  <a:chOff x="3451" y="1133"/>
                  <a:chExt cx="9" cy="9"/>
                </a:xfrm>
              </p:grpSpPr>
              <p:sp>
                <p:nvSpPr>
                  <p:cNvPr id="7325" name="Freeform 3082"/>
                  <p:cNvSpPr>
                    <a:spLocks/>
                  </p:cNvSpPr>
                  <p:nvPr/>
                </p:nvSpPr>
                <p:spPr bwMode="auto">
                  <a:xfrm>
                    <a:off x="3457"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26" name="Arc 3083"/>
                  <p:cNvSpPr>
                    <a:spLocks/>
                  </p:cNvSpPr>
                  <p:nvPr/>
                </p:nvSpPr>
                <p:spPr bwMode="auto">
                  <a:xfrm>
                    <a:off x="3457"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02" y="0"/>
                          <a:pt x="21561" y="9628"/>
                          <a:pt x="21599" y="21530"/>
                        </a:cubicBezTo>
                      </a:path>
                      <a:path w="21600" h="21600" stroke="0" extrusionOk="0">
                        <a:moveTo>
                          <a:pt x="-1" y="0"/>
                        </a:moveTo>
                        <a:cubicBezTo>
                          <a:pt x="11902" y="0"/>
                          <a:pt x="21561" y="9628"/>
                          <a:pt x="21599" y="2153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27" name="Freeform 3084"/>
                  <p:cNvSpPr>
                    <a:spLocks/>
                  </p:cNvSpPr>
                  <p:nvPr/>
                </p:nvSpPr>
                <p:spPr bwMode="auto">
                  <a:xfrm>
                    <a:off x="3451" y="1133"/>
                    <a:ext cx="6" cy="6"/>
                  </a:xfrm>
                  <a:custGeom>
                    <a:avLst/>
                    <a:gdLst>
                      <a:gd name="T0" fmla="*/ 0 w 1"/>
                      <a:gd name="T1" fmla="*/ 0 h 1"/>
                      <a:gd name="T2" fmla="*/ 0 w 1"/>
                      <a:gd name="T3" fmla="*/ 7776 h 1"/>
                      <a:gd name="T4" fmla="*/ 7776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28" name="Arc 3085"/>
                  <p:cNvSpPr>
                    <a:spLocks/>
                  </p:cNvSpPr>
                  <p:nvPr/>
                </p:nvSpPr>
                <p:spPr bwMode="auto">
                  <a:xfrm>
                    <a:off x="3454"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31"/>
                        </a:moveTo>
                        <a:cubicBezTo>
                          <a:pt x="38" y="9628"/>
                          <a:pt x="9697" y="0"/>
                          <a:pt x="21599" y="0"/>
                        </a:cubicBezTo>
                      </a:path>
                      <a:path w="21600" h="21600" stroke="0" extrusionOk="0">
                        <a:moveTo>
                          <a:pt x="0" y="21531"/>
                        </a:moveTo>
                        <a:cubicBezTo>
                          <a:pt x="38" y="9628"/>
                          <a:pt x="9697"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315" name="Group 3086"/>
                <p:cNvGrpSpPr>
                  <a:grpSpLocks/>
                </p:cNvGrpSpPr>
                <p:nvPr/>
              </p:nvGrpSpPr>
              <p:grpSpPr bwMode="auto">
                <a:xfrm>
                  <a:off x="3462" y="1127"/>
                  <a:ext cx="15" cy="15"/>
                  <a:chOff x="3462" y="1127"/>
                  <a:chExt cx="15" cy="15"/>
                </a:xfrm>
              </p:grpSpPr>
              <p:sp>
                <p:nvSpPr>
                  <p:cNvPr id="7321" name="Freeform 3087"/>
                  <p:cNvSpPr>
                    <a:spLocks/>
                  </p:cNvSpPr>
                  <p:nvPr/>
                </p:nvSpPr>
                <p:spPr bwMode="auto">
                  <a:xfrm>
                    <a:off x="3468"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22" name="Arc 3088"/>
                  <p:cNvSpPr>
                    <a:spLocks/>
                  </p:cNvSpPr>
                  <p:nvPr/>
                </p:nvSpPr>
                <p:spPr bwMode="auto">
                  <a:xfrm>
                    <a:off x="3471"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23" name="Freeform 3089"/>
                  <p:cNvSpPr>
                    <a:spLocks/>
                  </p:cNvSpPr>
                  <p:nvPr/>
                </p:nvSpPr>
                <p:spPr bwMode="auto">
                  <a:xfrm>
                    <a:off x="3462"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24" name="Arc 3090"/>
                  <p:cNvSpPr>
                    <a:spLocks/>
                  </p:cNvSpPr>
                  <p:nvPr/>
                </p:nvSpPr>
                <p:spPr bwMode="auto">
                  <a:xfrm>
                    <a:off x="3465"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316" name="Freeform 3091"/>
                <p:cNvSpPr>
                  <a:spLocks/>
                </p:cNvSpPr>
                <p:nvPr/>
              </p:nvSpPr>
              <p:spPr bwMode="auto">
                <a:xfrm>
                  <a:off x="3486"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17" name="Arc 3092"/>
                <p:cNvSpPr>
                  <a:spLocks/>
                </p:cNvSpPr>
                <p:nvPr/>
              </p:nvSpPr>
              <p:spPr bwMode="auto">
                <a:xfrm>
                  <a:off x="3489"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18" name="Line 3093"/>
                <p:cNvSpPr>
                  <a:spLocks noChangeShapeType="1"/>
                </p:cNvSpPr>
                <p:nvPr/>
              </p:nvSpPr>
              <p:spPr bwMode="auto">
                <a:xfrm>
                  <a:off x="3409" y="1133"/>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19" name="Rectangle 3094"/>
                <p:cNvSpPr>
                  <a:spLocks noChangeArrowheads="1"/>
                </p:cNvSpPr>
                <p:nvPr/>
              </p:nvSpPr>
              <p:spPr bwMode="auto">
                <a:xfrm>
                  <a:off x="3318" y="1071"/>
                  <a:ext cx="12" cy="112"/>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320" name="Rectangle 3095"/>
                <p:cNvSpPr>
                  <a:spLocks noChangeArrowheads="1"/>
                </p:cNvSpPr>
                <p:nvPr/>
              </p:nvSpPr>
              <p:spPr bwMode="auto">
                <a:xfrm>
                  <a:off x="3495" y="1071"/>
                  <a:ext cx="12" cy="112"/>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670" name="Group 3096"/>
              <p:cNvGrpSpPr>
                <a:grpSpLocks/>
              </p:cNvGrpSpPr>
              <p:nvPr/>
            </p:nvGrpSpPr>
            <p:grpSpPr bwMode="auto">
              <a:xfrm>
                <a:off x="-1473" y="1190"/>
                <a:ext cx="188" cy="112"/>
                <a:chOff x="3554" y="1071"/>
                <a:chExt cx="188" cy="112"/>
              </a:xfrm>
            </p:grpSpPr>
            <p:sp>
              <p:nvSpPr>
                <p:cNvPr id="6981" name="Rectangle 3097"/>
                <p:cNvSpPr>
                  <a:spLocks noChangeArrowheads="1"/>
                </p:cNvSpPr>
                <p:nvPr/>
              </p:nvSpPr>
              <p:spPr bwMode="auto">
                <a:xfrm>
                  <a:off x="3560" y="1071"/>
                  <a:ext cx="176" cy="106"/>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82" name="Rectangle 3098"/>
                <p:cNvSpPr>
                  <a:spLocks noChangeArrowheads="1"/>
                </p:cNvSpPr>
                <p:nvPr/>
              </p:nvSpPr>
              <p:spPr bwMode="auto">
                <a:xfrm>
                  <a:off x="3557" y="1116"/>
                  <a:ext cx="11"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83" name="Rectangle 3099"/>
                <p:cNvSpPr>
                  <a:spLocks noChangeArrowheads="1"/>
                </p:cNvSpPr>
                <p:nvPr/>
              </p:nvSpPr>
              <p:spPr bwMode="auto">
                <a:xfrm>
                  <a:off x="3586" y="1098"/>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84" name="Rectangle 3100"/>
                <p:cNvSpPr>
                  <a:spLocks noChangeArrowheads="1"/>
                </p:cNvSpPr>
                <p:nvPr/>
              </p:nvSpPr>
              <p:spPr bwMode="auto">
                <a:xfrm>
                  <a:off x="3604" y="1098"/>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85" name="Rectangle 3101"/>
                <p:cNvSpPr>
                  <a:spLocks noChangeArrowheads="1"/>
                </p:cNvSpPr>
                <p:nvPr/>
              </p:nvSpPr>
              <p:spPr bwMode="auto">
                <a:xfrm>
                  <a:off x="3627" y="1098"/>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86" name="Rectangle 3102"/>
                <p:cNvSpPr>
                  <a:spLocks noChangeArrowheads="1"/>
                </p:cNvSpPr>
                <p:nvPr/>
              </p:nvSpPr>
              <p:spPr bwMode="auto">
                <a:xfrm>
                  <a:off x="3563" y="1098"/>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87" name="Line 3103"/>
                <p:cNvSpPr>
                  <a:spLocks noChangeShapeType="1"/>
                </p:cNvSpPr>
                <p:nvPr/>
              </p:nvSpPr>
              <p:spPr bwMode="auto">
                <a:xfrm>
                  <a:off x="3563"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988" name="Group 3104"/>
                <p:cNvGrpSpPr>
                  <a:grpSpLocks/>
                </p:cNvGrpSpPr>
                <p:nvPr/>
              </p:nvGrpSpPr>
              <p:grpSpPr bwMode="auto">
                <a:xfrm>
                  <a:off x="3563" y="1080"/>
                  <a:ext cx="17" cy="18"/>
                  <a:chOff x="3563" y="1080"/>
                  <a:chExt cx="17" cy="18"/>
                </a:xfrm>
              </p:grpSpPr>
              <p:sp>
                <p:nvSpPr>
                  <p:cNvPr id="7202" name="Freeform 3105"/>
                  <p:cNvSpPr>
                    <a:spLocks/>
                  </p:cNvSpPr>
                  <p:nvPr/>
                </p:nvSpPr>
                <p:spPr bwMode="auto">
                  <a:xfrm>
                    <a:off x="3563" y="1086"/>
                    <a:ext cx="5" cy="12"/>
                  </a:xfrm>
                  <a:custGeom>
                    <a:avLst/>
                    <a:gdLst>
                      <a:gd name="T0" fmla="*/ 3125 w 1"/>
                      <a:gd name="T1" fmla="*/ 0 h 2"/>
                      <a:gd name="T2" fmla="*/ 0 w 1"/>
                      <a:gd name="T3" fmla="*/ 7776 h 2"/>
                      <a:gd name="T4" fmla="*/ 3125 w 1"/>
                      <a:gd name="T5" fmla="*/ 15552 h 2"/>
                      <a:gd name="T6" fmla="*/ 3125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0" y="0"/>
                          <a:pt x="0" y="0"/>
                          <a:pt x="0" y="1"/>
                        </a:cubicBezTo>
                        <a:lnTo>
                          <a:pt x="1"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03" name="Arc 3106"/>
                  <p:cNvSpPr>
                    <a:spLocks/>
                  </p:cNvSpPr>
                  <p:nvPr/>
                </p:nvSpPr>
                <p:spPr bwMode="auto">
                  <a:xfrm>
                    <a:off x="3566" y="1089"/>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4"/>
                          <a:pt x="9523" y="132"/>
                          <a:pt x="21358" y="0"/>
                        </a:cubicBezTo>
                      </a:path>
                      <a:path w="21600" h="21599" stroke="0" extrusionOk="0">
                        <a:moveTo>
                          <a:pt x="0" y="21599"/>
                        </a:moveTo>
                        <a:cubicBezTo>
                          <a:pt x="0" y="9764"/>
                          <a:pt x="9523" y="132"/>
                          <a:pt x="21358" y="0"/>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04" name="Freeform 3107"/>
                  <p:cNvSpPr>
                    <a:spLocks/>
                  </p:cNvSpPr>
                  <p:nvPr/>
                </p:nvSpPr>
                <p:spPr bwMode="auto">
                  <a:xfrm>
                    <a:off x="3568"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1"/>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05" name="Arc 3108"/>
                  <p:cNvSpPr>
                    <a:spLocks/>
                  </p:cNvSpPr>
                  <p:nvPr/>
                </p:nvSpPr>
                <p:spPr bwMode="auto">
                  <a:xfrm>
                    <a:off x="3572" y="1089"/>
                    <a:ext cx="6" cy="9"/>
                  </a:xfrm>
                  <a:custGeom>
                    <a:avLst/>
                    <a:gdLst>
                      <a:gd name="T0" fmla="*/ 0 w 21840"/>
                      <a:gd name="T1" fmla="*/ 0 h 21600"/>
                      <a:gd name="T2" fmla="*/ 0 w 21840"/>
                      <a:gd name="T3" fmla="*/ 0 h 21600"/>
                      <a:gd name="T4" fmla="*/ 0 w 21840"/>
                      <a:gd name="T5" fmla="*/ 0 h 21600"/>
                      <a:gd name="T6" fmla="*/ 0 60000 65536"/>
                      <a:gd name="T7" fmla="*/ 0 60000 65536"/>
                      <a:gd name="T8" fmla="*/ 0 60000 65536"/>
                      <a:gd name="T9" fmla="*/ 0 w 21840"/>
                      <a:gd name="T10" fmla="*/ 0 h 21600"/>
                      <a:gd name="T11" fmla="*/ 21840 w 21840"/>
                      <a:gd name="T12" fmla="*/ 21600 h 21600"/>
                    </a:gdLst>
                    <a:ahLst/>
                    <a:cxnLst>
                      <a:cxn ang="T6">
                        <a:pos x="T0" y="T1"/>
                      </a:cxn>
                      <a:cxn ang="T7">
                        <a:pos x="T2" y="T3"/>
                      </a:cxn>
                      <a:cxn ang="T8">
                        <a:pos x="T4" y="T5"/>
                      </a:cxn>
                    </a:cxnLst>
                    <a:rect l="T9" t="T10" r="T11" b="T12"/>
                    <a:pathLst>
                      <a:path w="21840" h="21600" fill="none" extrusionOk="0">
                        <a:moveTo>
                          <a:pt x="0" y="1"/>
                        </a:moveTo>
                        <a:cubicBezTo>
                          <a:pt x="79" y="0"/>
                          <a:pt x="159" y="-1"/>
                          <a:pt x="240" y="0"/>
                        </a:cubicBezTo>
                        <a:cubicBezTo>
                          <a:pt x="12169" y="0"/>
                          <a:pt x="21840" y="9670"/>
                          <a:pt x="21840" y="21600"/>
                        </a:cubicBezTo>
                      </a:path>
                      <a:path w="21840" h="21600" stroke="0" extrusionOk="0">
                        <a:moveTo>
                          <a:pt x="0" y="1"/>
                        </a:moveTo>
                        <a:cubicBezTo>
                          <a:pt x="79" y="0"/>
                          <a:pt x="159" y="-1"/>
                          <a:pt x="240" y="0"/>
                        </a:cubicBezTo>
                        <a:cubicBezTo>
                          <a:pt x="12169" y="0"/>
                          <a:pt x="21840" y="9670"/>
                          <a:pt x="21840" y="21600"/>
                        </a:cubicBezTo>
                        <a:lnTo>
                          <a:pt x="24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989" name="Line 3109"/>
                <p:cNvSpPr>
                  <a:spLocks noChangeShapeType="1"/>
                </p:cNvSpPr>
                <p:nvPr/>
              </p:nvSpPr>
              <p:spPr bwMode="auto">
                <a:xfrm>
                  <a:off x="3574"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90" name="Line 3110"/>
                <p:cNvSpPr>
                  <a:spLocks noChangeShapeType="1"/>
                </p:cNvSpPr>
                <p:nvPr/>
              </p:nvSpPr>
              <p:spPr bwMode="auto">
                <a:xfrm>
                  <a:off x="3586"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991" name="Group 3111"/>
                <p:cNvGrpSpPr>
                  <a:grpSpLocks/>
                </p:cNvGrpSpPr>
                <p:nvPr/>
              </p:nvGrpSpPr>
              <p:grpSpPr bwMode="auto">
                <a:xfrm>
                  <a:off x="3580" y="1086"/>
                  <a:ext cx="24" cy="12"/>
                  <a:chOff x="3580" y="1086"/>
                  <a:chExt cx="24" cy="12"/>
                </a:xfrm>
              </p:grpSpPr>
              <p:sp>
                <p:nvSpPr>
                  <p:cNvPr id="7198" name="Freeform 3112"/>
                  <p:cNvSpPr>
                    <a:spLocks/>
                  </p:cNvSpPr>
                  <p:nvPr/>
                </p:nvSpPr>
                <p:spPr bwMode="auto">
                  <a:xfrm>
                    <a:off x="3580"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99" name="Arc 3113"/>
                  <p:cNvSpPr>
                    <a:spLocks/>
                  </p:cNvSpPr>
                  <p:nvPr/>
                </p:nvSpPr>
                <p:spPr bwMode="auto">
                  <a:xfrm>
                    <a:off x="3583"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00" name="Freeform 3114"/>
                  <p:cNvSpPr>
                    <a:spLocks/>
                  </p:cNvSpPr>
                  <p:nvPr/>
                </p:nvSpPr>
                <p:spPr bwMode="auto">
                  <a:xfrm>
                    <a:off x="3592"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201" name="Arc 3115"/>
                  <p:cNvSpPr>
                    <a:spLocks/>
                  </p:cNvSpPr>
                  <p:nvPr/>
                </p:nvSpPr>
                <p:spPr bwMode="auto">
                  <a:xfrm>
                    <a:off x="3592"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992" name="Line 3116"/>
                <p:cNvSpPr>
                  <a:spLocks noChangeShapeType="1"/>
                </p:cNvSpPr>
                <p:nvPr/>
              </p:nvSpPr>
              <p:spPr bwMode="auto">
                <a:xfrm>
                  <a:off x="3598"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93" name="Line 3117"/>
                <p:cNvSpPr>
                  <a:spLocks noChangeShapeType="1"/>
                </p:cNvSpPr>
                <p:nvPr/>
              </p:nvSpPr>
              <p:spPr bwMode="auto">
                <a:xfrm>
                  <a:off x="3598"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994" name="Group 3118"/>
                <p:cNvGrpSpPr>
                  <a:grpSpLocks/>
                </p:cNvGrpSpPr>
                <p:nvPr/>
              </p:nvGrpSpPr>
              <p:grpSpPr bwMode="auto">
                <a:xfrm>
                  <a:off x="3598" y="1086"/>
                  <a:ext cx="23" cy="12"/>
                  <a:chOff x="3598" y="1086"/>
                  <a:chExt cx="23" cy="12"/>
                </a:xfrm>
              </p:grpSpPr>
              <p:sp>
                <p:nvSpPr>
                  <p:cNvPr id="7194" name="Freeform 3119"/>
                  <p:cNvSpPr>
                    <a:spLocks/>
                  </p:cNvSpPr>
                  <p:nvPr/>
                </p:nvSpPr>
                <p:spPr bwMode="auto">
                  <a:xfrm>
                    <a:off x="3598"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95" name="Arc 3120"/>
                  <p:cNvSpPr>
                    <a:spLocks/>
                  </p:cNvSpPr>
                  <p:nvPr/>
                </p:nvSpPr>
                <p:spPr bwMode="auto">
                  <a:xfrm>
                    <a:off x="3601"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96" name="Freeform 3121"/>
                  <p:cNvSpPr>
                    <a:spLocks/>
                  </p:cNvSpPr>
                  <p:nvPr/>
                </p:nvSpPr>
                <p:spPr bwMode="auto">
                  <a:xfrm>
                    <a:off x="3610" y="1086"/>
                    <a:ext cx="11" cy="12"/>
                  </a:xfrm>
                  <a:custGeom>
                    <a:avLst/>
                    <a:gdLst>
                      <a:gd name="T0" fmla="*/ 9982 w 2"/>
                      <a:gd name="T1" fmla="*/ 15552 h 2"/>
                      <a:gd name="T2" fmla="*/ 0 w 2"/>
                      <a:gd name="T3" fmla="*/ 0 h 2"/>
                      <a:gd name="T4" fmla="*/ 0 w 2"/>
                      <a:gd name="T5" fmla="*/ 15552 h 2"/>
                      <a:gd name="T6" fmla="*/ 998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97" name="Arc 3122"/>
                  <p:cNvSpPr>
                    <a:spLocks/>
                  </p:cNvSpPr>
                  <p:nvPr/>
                </p:nvSpPr>
                <p:spPr bwMode="auto">
                  <a:xfrm>
                    <a:off x="3610"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995" name="Line 3123"/>
                <p:cNvSpPr>
                  <a:spLocks noChangeShapeType="1"/>
                </p:cNvSpPr>
                <p:nvPr/>
              </p:nvSpPr>
              <p:spPr bwMode="auto">
                <a:xfrm>
                  <a:off x="3610"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96" name="Line 3124"/>
                <p:cNvSpPr>
                  <a:spLocks noChangeShapeType="1"/>
                </p:cNvSpPr>
                <p:nvPr/>
              </p:nvSpPr>
              <p:spPr bwMode="auto">
                <a:xfrm>
                  <a:off x="3616"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997" name="Group 3125"/>
                <p:cNvGrpSpPr>
                  <a:grpSpLocks/>
                </p:cNvGrpSpPr>
                <p:nvPr/>
              </p:nvGrpSpPr>
              <p:grpSpPr bwMode="auto">
                <a:xfrm>
                  <a:off x="3616" y="1086"/>
                  <a:ext cx="23" cy="12"/>
                  <a:chOff x="3616" y="1086"/>
                  <a:chExt cx="23" cy="12"/>
                </a:xfrm>
              </p:grpSpPr>
              <p:sp>
                <p:nvSpPr>
                  <p:cNvPr id="7190" name="Freeform 3126"/>
                  <p:cNvSpPr>
                    <a:spLocks/>
                  </p:cNvSpPr>
                  <p:nvPr/>
                </p:nvSpPr>
                <p:spPr bwMode="auto">
                  <a:xfrm>
                    <a:off x="3616" y="1086"/>
                    <a:ext cx="11" cy="12"/>
                  </a:xfrm>
                  <a:custGeom>
                    <a:avLst/>
                    <a:gdLst>
                      <a:gd name="T0" fmla="*/ 5472 w 2"/>
                      <a:gd name="T1" fmla="*/ 0 h 2"/>
                      <a:gd name="T2" fmla="*/ 0 w 2"/>
                      <a:gd name="T3" fmla="*/ 7776 h 2"/>
                      <a:gd name="T4" fmla="*/ 9982 w 2"/>
                      <a:gd name="T5" fmla="*/ 15552 h 2"/>
                      <a:gd name="T6" fmla="*/ 547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91" name="Arc 3127"/>
                  <p:cNvSpPr>
                    <a:spLocks/>
                  </p:cNvSpPr>
                  <p:nvPr/>
                </p:nvSpPr>
                <p:spPr bwMode="auto">
                  <a:xfrm>
                    <a:off x="3619"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5"/>
                          <a:pt x="9646" y="21"/>
                          <a:pt x="21561" y="0"/>
                        </a:cubicBezTo>
                      </a:path>
                      <a:path w="21600" h="21600" stroke="0" extrusionOk="0">
                        <a:moveTo>
                          <a:pt x="0" y="21600"/>
                        </a:moveTo>
                        <a:cubicBezTo>
                          <a:pt x="0" y="9685"/>
                          <a:pt x="9646" y="21"/>
                          <a:pt x="21561"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92" name="Freeform 3128"/>
                  <p:cNvSpPr>
                    <a:spLocks/>
                  </p:cNvSpPr>
                  <p:nvPr/>
                </p:nvSpPr>
                <p:spPr bwMode="auto">
                  <a:xfrm>
                    <a:off x="3627"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93" name="Arc 3129"/>
                  <p:cNvSpPr>
                    <a:spLocks/>
                  </p:cNvSpPr>
                  <p:nvPr/>
                </p:nvSpPr>
                <p:spPr bwMode="auto">
                  <a:xfrm>
                    <a:off x="3628" y="1089"/>
                    <a:ext cx="9" cy="9"/>
                  </a:xfrm>
                  <a:custGeom>
                    <a:avLst/>
                    <a:gdLst>
                      <a:gd name="T0" fmla="*/ 0 w 21639"/>
                      <a:gd name="T1" fmla="*/ 0 h 21600"/>
                      <a:gd name="T2" fmla="*/ 0 w 21639"/>
                      <a:gd name="T3" fmla="*/ 0 h 21600"/>
                      <a:gd name="T4" fmla="*/ 0 w 21639"/>
                      <a:gd name="T5" fmla="*/ 0 h 21600"/>
                      <a:gd name="T6" fmla="*/ 0 60000 65536"/>
                      <a:gd name="T7" fmla="*/ 0 60000 65536"/>
                      <a:gd name="T8" fmla="*/ 0 60000 65536"/>
                      <a:gd name="T9" fmla="*/ 0 w 21639"/>
                      <a:gd name="T10" fmla="*/ 0 h 21600"/>
                      <a:gd name="T11" fmla="*/ 21639 w 21639"/>
                      <a:gd name="T12" fmla="*/ 21600 h 21600"/>
                    </a:gdLst>
                    <a:ahLst/>
                    <a:cxnLst>
                      <a:cxn ang="T6">
                        <a:pos x="T0" y="T1"/>
                      </a:cxn>
                      <a:cxn ang="T7">
                        <a:pos x="T2" y="T3"/>
                      </a:cxn>
                      <a:cxn ang="T8">
                        <a:pos x="T4" y="T5"/>
                      </a:cxn>
                    </a:cxnLst>
                    <a:rect l="T9" t="T10" r="T11" b="T12"/>
                    <a:pathLst>
                      <a:path w="21639" h="21600" fill="none" extrusionOk="0">
                        <a:moveTo>
                          <a:pt x="0" y="0"/>
                        </a:moveTo>
                        <a:cubicBezTo>
                          <a:pt x="13" y="0"/>
                          <a:pt x="26" y="-1"/>
                          <a:pt x="39" y="0"/>
                        </a:cubicBezTo>
                        <a:cubicBezTo>
                          <a:pt x="11968" y="0"/>
                          <a:pt x="21639" y="9670"/>
                          <a:pt x="21639" y="21600"/>
                        </a:cubicBezTo>
                      </a:path>
                      <a:path w="21639" h="21600" stroke="0" extrusionOk="0">
                        <a:moveTo>
                          <a:pt x="0" y="0"/>
                        </a:moveTo>
                        <a:cubicBezTo>
                          <a:pt x="13" y="0"/>
                          <a:pt x="26" y="-1"/>
                          <a:pt x="39" y="0"/>
                        </a:cubicBezTo>
                        <a:cubicBezTo>
                          <a:pt x="11968" y="0"/>
                          <a:pt x="21639" y="9670"/>
                          <a:pt x="21639" y="21600"/>
                        </a:cubicBezTo>
                        <a:lnTo>
                          <a:pt x="3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998" name="Line 3130"/>
                <p:cNvSpPr>
                  <a:spLocks noChangeShapeType="1"/>
                </p:cNvSpPr>
                <p:nvPr/>
              </p:nvSpPr>
              <p:spPr bwMode="auto">
                <a:xfrm>
                  <a:off x="3633"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99" name="Rectangle 3131"/>
                <p:cNvSpPr>
                  <a:spLocks noChangeArrowheads="1"/>
                </p:cNvSpPr>
                <p:nvPr/>
              </p:nvSpPr>
              <p:spPr bwMode="auto">
                <a:xfrm>
                  <a:off x="3639" y="1116"/>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00" name="Line 3132"/>
                <p:cNvSpPr>
                  <a:spLocks noChangeShapeType="1"/>
                </p:cNvSpPr>
                <p:nvPr/>
              </p:nvSpPr>
              <p:spPr bwMode="auto">
                <a:xfrm>
                  <a:off x="3633"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01" name="Rectangle 3133"/>
                <p:cNvSpPr>
                  <a:spLocks noChangeArrowheads="1"/>
                </p:cNvSpPr>
                <p:nvPr/>
              </p:nvSpPr>
              <p:spPr bwMode="auto">
                <a:xfrm>
                  <a:off x="3563" y="1110"/>
                  <a:ext cx="8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02" name="Freeform 3134"/>
                <p:cNvSpPr>
                  <a:spLocks/>
                </p:cNvSpPr>
                <p:nvPr/>
              </p:nvSpPr>
              <p:spPr bwMode="auto">
                <a:xfrm>
                  <a:off x="3563" y="1104"/>
                  <a:ext cx="5" cy="12"/>
                </a:xfrm>
                <a:custGeom>
                  <a:avLst/>
                  <a:gdLst>
                    <a:gd name="T0" fmla="*/ 0 w 1"/>
                    <a:gd name="T1" fmla="*/ 7776 h 2"/>
                    <a:gd name="T2" fmla="*/ 3125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03" name="Arc 3135"/>
                <p:cNvSpPr>
                  <a:spLocks/>
                </p:cNvSpPr>
                <p:nvPr/>
              </p:nvSpPr>
              <p:spPr bwMode="auto">
                <a:xfrm>
                  <a:off x="3563" y="1107"/>
                  <a:ext cx="3" cy="6"/>
                </a:xfrm>
                <a:custGeom>
                  <a:avLst/>
                  <a:gdLst>
                    <a:gd name="T0" fmla="*/ 0 w 21600"/>
                    <a:gd name="T1" fmla="*/ 0 h 21670"/>
                    <a:gd name="T2" fmla="*/ 0 w 21600"/>
                    <a:gd name="T3" fmla="*/ 0 h 21670"/>
                    <a:gd name="T4" fmla="*/ 0 w 21600"/>
                    <a:gd name="T5" fmla="*/ 0 h 21670"/>
                    <a:gd name="T6" fmla="*/ 0 60000 65536"/>
                    <a:gd name="T7" fmla="*/ 0 60000 65536"/>
                    <a:gd name="T8" fmla="*/ 0 60000 65536"/>
                    <a:gd name="T9" fmla="*/ 0 w 21600"/>
                    <a:gd name="T10" fmla="*/ 0 h 21670"/>
                    <a:gd name="T11" fmla="*/ 21600 w 21600"/>
                    <a:gd name="T12" fmla="*/ 21670 h 21670"/>
                  </a:gdLst>
                  <a:ahLst/>
                  <a:cxnLst>
                    <a:cxn ang="T6">
                      <a:pos x="T0" y="T1"/>
                    </a:cxn>
                    <a:cxn ang="T7">
                      <a:pos x="T2" y="T3"/>
                    </a:cxn>
                    <a:cxn ang="T8">
                      <a:pos x="T4" y="T5"/>
                    </a:cxn>
                  </a:cxnLst>
                  <a:rect l="T9" t="T10" r="T11" b="T12"/>
                  <a:pathLst>
                    <a:path w="21600" h="21670" fill="none" extrusionOk="0">
                      <a:moveTo>
                        <a:pt x="21599" y="0"/>
                      </a:moveTo>
                      <a:cubicBezTo>
                        <a:pt x="21599" y="23"/>
                        <a:pt x="21600" y="46"/>
                        <a:pt x="21600" y="70"/>
                      </a:cubicBezTo>
                      <a:cubicBezTo>
                        <a:pt x="21600" y="11999"/>
                        <a:pt x="11929" y="21669"/>
                        <a:pt x="0" y="21670"/>
                      </a:cubicBezTo>
                    </a:path>
                    <a:path w="21600" h="21670" stroke="0" extrusionOk="0">
                      <a:moveTo>
                        <a:pt x="21599" y="0"/>
                      </a:moveTo>
                      <a:cubicBezTo>
                        <a:pt x="21599" y="23"/>
                        <a:pt x="21600" y="46"/>
                        <a:pt x="21600" y="70"/>
                      </a:cubicBezTo>
                      <a:cubicBezTo>
                        <a:pt x="21600" y="11999"/>
                        <a:pt x="11929" y="21669"/>
                        <a:pt x="0" y="21670"/>
                      </a:cubicBezTo>
                      <a:lnTo>
                        <a:pt x="0" y="7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04" name="Group 3136"/>
                <p:cNvGrpSpPr>
                  <a:grpSpLocks/>
                </p:cNvGrpSpPr>
                <p:nvPr/>
              </p:nvGrpSpPr>
              <p:grpSpPr bwMode="auto">
                <a:xfrm>
                  <a:off x="3563" y="1104"/>
                  <a:ext cx="23" cy="12"/>
                  <a:chOff x="3563" y="1104"/>
                  <a:chExt cx="23" cy="12"/>
                </a:xfrm>
              </p:grpSpPr>
              <p:sp>
                <p:nvSpPr>
                  <p:cNvPr id="7186" name="Freeform 3137"/>
                  <p:cNvSpPr>
                    <a:spLocks/>
                  </p:cNvSpPr>
                  <p:nvPr/>
                </p:nvSpPr>
                <p:spPr bwMode="auto">
                  <a:xfrm>
                    <a:off x="3574"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87" name="Arc 3138"/>
                  <p:cNvSpPr>
                    <a:spLocks/>
                  </p:cNvSpPr>
                  <p:nvPr/>
                </p:nvSpPr>
                <p:spPr bwMode="auto">
                  <a:xfrm>
                    <a:off x="3577"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88" name="Freeform 3139"/>
                  <p:cNvSpPr>
                    <a:spLocks/>
                  </p:cNvSpPr>
                  <p:nvPr/>
                </p:nvSpPr>
                <p:spPr bwMode="auto">
                  <a:xfrm>
                    <a:off x="3563" y="1104"/>
                    <a:ext cx="11" cy="6"/>
                  </a:xfrm>
                  <a:custGeom>
                    <a:avLst/>
                    <a:gdLst>
                      <a:gd name="T0" fmla="*/ 5472 w 2"/>
                      <a:gd name="T1" fmla="*/ 0 h 1"/>
                      <a:gd name="T2" fmla="*/ 5472 w 2"/>
                      <a:gd name="T3" fmla="*/ 0 h 1"/>
                      <a:gd name="T4" fmla="*/ 9982 w 2"/>
                      <a:gd name="T5" fmla="*/ 7776 h 1"/>
                      <a:gd name="T6" fmla="*/ 9982 w 2"/>
                      <a:gd name="T7" fmla="*/ 0 h 1"/>
                      <a:gd name="T8" fmla="*/ 547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89" name="Arc 3140"/>
                  <p:cNvSpPr>
                    <a:spLocks/>
                  </p:cNvSpPr>
                  <p:nvPr/>
                </p:nvSpPr>
                <p:spPr bwMode="auto">
                  <a:xfrm>
                    <a:off x="3571"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005" name="Group 3141"/>
                <p:cNvGrpSpPr>
                  <a:grpSpLocks/>
                </p:cNvGrpSpPr>
                <p:nvPr/>
              </p:nvGrpSpPr>
              <p:grpSpPr bwMode="auto">
                <a:xfrm>
                  <a:off x="3586" y="1104"/>
                  <a:ext cx="24" cy="12"/>
                  <a:chOff x="3586" y="1104"/>
                  <a:chExt cx="24" cy="12"/>
                </a:xfrm>
              </p:grpSpPr>
              <p:sp>
                <p:nvSpPr>
                  <p:cNvPr id="7182" name="Freeform 3142"/>
                  <p:cNvSpPr>
                    <a:spLocks/>
                  </p:cNvSpPr>
                  <p:nvPr/>
                </p:nvSpPr>
                <p:spPr bwMode="auto">
                  <a:xfrm>
                    <a:off x="3598"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83" name="Arc 3143"/>
                  <p:cNvSpPr>
                    <a:spLocks/>
                  </p:cNvSpPr>
                  <p:nvPr/>
                </p:nvSpPr>
                <p:spPr bwMode="auto">
                  <a:xfrm>
                    <a:off x="3601"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84" name="Freeform 3144"/>
                  <p:cNvSpPr>
                    <a:spLocks/>
                  </p:cNvSpPr>
                  <p:nvPr/>
                </p:nvSpPr>
                <p:spPr bwMode="auto">
                  <a:xfrm>
                    <a:off x="3586"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85" name="Arc 3145"/>
                  <p:cNvSpPr>
                    <a:spLocks/>
                  </p:cNvSpPr>
                  <p:nvPr/>
                </p:nvSpPr>
                <p:spPr bwMode="auto">
                  <a:xfrm>
                    <a:off x="3595"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006" name="Group 3146"/>
                <p:cNvGrpSpPr>
                  <a:grpSpLocks/>
                </p:cNvGrpSpPr>
                <p:nvPr/>
              </p:nvGrpSpPr>
              <p:grpSpPr bwMode="auto">
                <a:xfrm>
                  <a:off x="3604" y="1104"/>
                  <a:ext cx="23" cy="12"/>
                  <a:chOff x="3604" y="1104"/>
                  <a:chExt cx="23" cy="12"/>
                </a:xfrm>
              </p:grpSpPr>
              <p:sp>
                <p:nvSpPr>
                  <p:cNvPr id="7178" name="Freeform 3147"/>
                  <p:cNvSpPr>
                    <a:spLocks/>
                  </p:cNvSpPr>
                  <p:nvPr/>
                </p:nvSpPr>
                <p:spPr bwMode="auto">
                  <a:xfrm>
                    <a:off x="3616" y="1104"/>
                    <a:ext cx="11" cy="12"/>
                  </a:xfrm>
                  <a:custGeom>
                    <a:avLst/>
                    <a:gdLst>
                      <a:gd name="T0" fmla="*/ 0 w 2"/>
                      <a:gd name="T1" fmla="*/ 7776 h 2"/>
                      <a:gd name="T2" fmla="*/ 0 w 2"/>
                      <a:gd name="T3" fmla="*/ 7776 h 2"/>
                      <a:gd name="T4" fmla="*/ 9982 w 2"/>
                      <a:gd name="T5" fmla="*/ 0 h 2"/>
                      <a:gd name="T6" fmla="*/ 5472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79" name="Arc 3148"/>
                  <p:cNvSpPr>
                    <a:spLocks/>
                  </p:cNvSpPr>
                  <p:nvPr/>
                </p:nvSpPr>
                <p:spPr bwMode="auto">
                  <a:xfrm>
                    <a:off x="3619" y="1107"/>
                    <a:ext cx="6" cy="6"/>
                  </a:xfrm>
                  <a:custGeom>
                    <a:avLst/>
                    <a:gdLst>
                      <a:gd name="T0" fmla="*/ 0 w 21722"/>
                      <a:gd name="T1" fmla="*/ 0 h 21702"/>
                      <a:gd name="T2" fmla="*/ 0 w 21722"/>
                      <a:gd name="T3" fmla="*/ 0 h 21702"/>
                      <a:gd name="T4" fmla="*/ 0 w 21722"/>
                      <a:gd name="T5" fmla="*/ 0 h 21702"/>
                      <a:gd name="T6" fmla="*/ 0 60000 65536"/>
                      <a:gd name="T7" fmla="*/ 0 60000 65536"/>
                      <a:gd name="T8" fmla="*/ 0 60000 65536"/>
                      <a:gd name="T9" fmla="*/ 0 w 21722"/>
                      <a:gd name="T10" fmla="*/ 0 h 21702"/>
                      <a:gd name="T11" fmla="*/ 21722 w 21722"/>
                      <a:gd name="T12" fmla="*/ 21702 h 21702"/>
                    </a:gdLst>
                    <a:ahLst/>
                    <a:cxnLst>
                      <a:cxn ang="T6">
                        <a:pos x="T0" y="T1"/>
                      </a:cxn>
                      <a:cxn ang="T7">
                        <a:pos x="T2" y="T3"/>
                      </a:cxn>
                      <a:cxn ang="T8">
                        <a:pos x="T4" y="T5"/>
                      </a:cxn>
                    </a:cxnLst>
                    <a:rect l="T9" t="T10" r="T11" b="T12"/>
                    <a:pathLst>
                      <a:path w="21722" h="21702" fill="none" extrusionOk="0">
                        <a:moveTo>
                          <a:pt x="21721" y="0"/>
                        </a:moveTo>
                        <a:cubicBezTo>
                          <a:pt x="21721" y="34"/>
                          <a:pt x="21722" y="68"/>
                          <a:pt x="21722" y="102"/>
                        </a:cubicBezTo>
                        <a:cubicBezTo>
                          <a:pt x="21722" y="12031"/>
                          <a:pt x="12051" y="21702"/>
                          <a:pt x="122" y="21702"/>
                        </a:cubicBezTo>
                        <a:cubicBezTo>
                          <a:pt x="81" y="21702"/>
                          <a:pt x="40" y="21701"/>
                          <a:pt x="0" y="21701"/>
                        </a:cubicBezTo>
                      </a:path>
                      <a:path w="21722" h="21702" stroke="0" extrusionOk="0">
                        <a:moveTo>
                          <a:pt x="21721" y="0"/>
                        </a:moveTo>
                        <a:cubicBezTo>
                          <a:pt x="21721" y="34"/>
                          <a:pt x="21722" y="68"/>
                          <a:pt x="21722" y="102"/>
                        </a:cubicBezTo>
                        <a:cubicBezTo>
                          <a:pt x="21722" y="12031"/>
                          <a:pt x="12051" y="21702"/>
                          <a:pt x="122" y="21702"/>
                        </a:cubicBezTo>
                        <a:cubicBezTo>
                          <a:pt x="81" y="21702"/>
                          <a:pt x="40" y="21701"/>
                          <a:pt x="0" y="21701"/>
                        </a:cubicBezTo>
                        <a:lnTo>
                          <a:pt x="122" y="10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80" name="Freeform 3149"/>
                  <p:cNvSpPr>
                    <a:spLocks/>
                  </p:cNvSpPr>
                  <p:nvPr/>
                </p:nvSpPr>
                <p:spPr bwMode="auto">
                  <a:xfrm>
                    <a:off x="3604"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81" name="Arc 3150"/>
                  <p:cNvSpPr>
                    <a:spLocks/>
                  </p:cNvSpPr>
                  <p:nvPr/>
                </p:nvSpPr>
                <p:spPr bwMode="auto">
                  <a:xfrm>
                    <a:off x="3613" y="1107"/>
                    <a:ext cx="6" cy="6"/>
                  </a:xfrm>
                  <a:custGeom>
                    <a:avLst/>
                    <a:gdLst>
                      <a:gd name="T0" fmla="*/ 0 w 21600"/>
                      <a:gd name="T1" fmla="*/ 0 h 21701"/>
                      <a:gd name="T2" fmla="*/ 0 w 21600"/>
                      <a:gd name="T3" fmla="*/ 0 h 21701"/>
                      <a:gd name="T4" fmla="*/ 0 w 21600"/>
                      <a:gd name="T5" fmla="*/ 0 h 21701"/>
                      <a:gd name="T6" fmla="*/ 0 60000 65536"/>
                      <a:gd name="T7" fmla="*/ 0 60000 65536"/>
                      <a:gd name="T8" fmla="*/ 0 60000 65536"/>
                      <a:gd name="T9" fmla="*/ 0 w 21600"/>
                      <a:gd name="T10" fmla="*/ 0 h 21701"/>
                      <a:gd name="T11" fmla="*/ 21600 w 21600"/>
                      <a:gd name="T12" fmla="*/ 21701 h 21701"/>
                    </a:gdLst>
                    <a:ahLst/>
                    <a:cxnLst>
                      <a:cxn ang="T6">
                        <a:pos x="T0" y="T1"/>
                      </a:cxn>
                      <a:cxn ang="T7">
                        <a:pos x="T2" y="T3"/>
                      </a:cxn>
                      <a:cxn ang="T8">
                        <a:pos x="T4" y="T5"/>
                      </a:cxn>
                    </a:cxnLst>
                    <a:rect l="T9" t="T10" r="T11" b="T12"/>
                    <a:pathLst>
                      <a:path w="21600" h="21701" fill="none" extrusionOk="0">
                        <a:moveTo>
                          <a:pt x="21478" y="21700"/>
                        </a:moveTo>
                        <a:cubicBezTo>
                          <a:pt x="9596" y="21633"/>
                          <a:pt x="0" y="11982"/>
                          <a:pt x="0" y="101"/>
                        </a:cubicBezTo>
                        <a:cubicBezTo>
                          <a:pt x="-1" y="67"/>
                          <a:pt x="0" y="33"/>
                          <a:pt x="0" y="0"/>
                        </a:cubicBezTo>
                      </a:path>
                      <a:path w="21600" h="21701" stroke="0" extrusionOk="0">
                        <a:moveTo>
                          <a:pt x="21478" y="21700"/>
                        </a:moveTo>
                        <a:cubicBezTo>
                          <a:pt x="9596" y="21633"/>
                          <a:pt x="0" y="11982"/>
                          <a:pt x="0" y="101"/>
                        </a:cubicBezTo>
                        <a:cubicBezTo>
                          <a:pt x="-1" y="67"/>
                          <a:pt x="0" y="33"/>
                          <a:pt x="0" y="0"/>
                        </a:cubicBezTo>
                        <a:lnTo>
                          <a:pt x="21600" y="10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07" name="Freeform 3151"/>
                <p:cNvSpPr>
                  <a:spLocks/>
                </p:cNvSpPr>
                <p:nvPr/>
              </p:nvSpPr>
              <p:spPr bwMode="auto">
                <a:xfrm>
                  <a:off x="3633" y="1104"/>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08" name="Arc 3152"/>
                <p:cNvSpPr>
                  <a:spLocks/>
                </p:cNvSpPr>
                <p:nvPr/>
              </p:nvSpPr>
              <p:spPr bwMode="auto">
                <a:xfrm>
                  <a:off x="3636" y="1107"/>
                  <a:ext cx="3" cy="6"/>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600" y="21683"/>
                      </a:moveTo>
                      <a:cubicBezTo>
                        <a:pt x="9670" y="21683"/>
                        <a:pt x="0" y="12012"/>
                        <a:pt x="0" y="83"/>
                      </a:cubicBezTo>
                      <a:cubicBezTo>
                        <a:pt x="-1" y="55"/>
                        <a:pt x="0" y="27"/>
                        <a:pt x="0" y="0"/>
                      </a:cubicBezTo>
                    </a:path>
                    <a:path w="21600" h="21683" stroke="0" extrusionOk="0">
                      <a:moveTo>
                        <a:pt x="21600" y="21683"/>
                      </a:moveTo>
                      <a:cubicBezTo>
                        <a:pt x="9670" y="21683"/>
                        <a:pt x="0" y="12012"/>
                        <a:pt x="0" y="83"/>
                      </a:cubicBezTo>
                      <a:cubicBezTo>
                        <a:pt x="-1" y="55"/>
                        <a:pt x="0" y="27"/>
                        <a:pt x="0" y="0"/>
                      </a:cubicBezTo>
                      <a:lnTo>
                        <a:pt x="21600" y="83"/>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09" name="Line 3153"/>
                <p:cNvSpPr>
                  <a:spLocks noChangeShapeType="1"/>
                </p:cNvSpPr>
                <p:nvPr/>
              </p:nvSpPr>
              <p:spPr bwMode="auto">
                <a:xfrm>
                  <a:off x="3557"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10" name="Rectangle 3154"/>
                <p:cNvSpPr>
                  <a:spLocks noChangeArrowheads="1"/>
                </p:cNvSpPr>
                <p:nvPr/>
              </p:nvSpPr>
              <p:spPr bwMode="auto">
                <a:xfrm>
                  <a:off x="3557" y="1127"/>
                  <a:ext cx="11"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11" name="Rectangle 3155"/>
                <p:cNvSpPr>
                  <a:spLocks noChangeArrowheads="1"/>
                </p:cNvSpPr>
                <p:nvPr/>
              </p:nvSpPr>
              <p:spPr bwMode="auto">
                <a:xfrm>
                  <a:off x="3586" y="1139"/>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12" name="Rectangle 3156"/>
                <p:cNvSpPr>
                  <a:spLocks noChangeArrowheads="1"/>
                </p:cNvSpPr>
                <p:nvPr/>
              </p:nvSpPr>
              <p:spPr bwMode="auto">
                <a:xfrm>
                  <a:off x="3604" y="1139"/>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13" name="Rectangle 3157"/>
                <p:cNvSpPr>
                  <a:spLocks noChangeArrowheads="1"/>
                </p:cNvSpPr>
                <p:nvPr/>
              </p:nvSpPr>
              <p:spPr bwMode="auto">
                <a:xfrm>
                  <a:off x="3627" y="1139"/>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14" name="Rectangle 3158"/>
                <p:cNvSpPr>
                  <a:spLocks noChangeArrowheads="1"/>
                </p:cNvSpPr>
                <p:nvPr/>
              </p:nvSpPr>
              <p:spPr bwMode="auto">
                <a:xfrm>
                  <a:off x="3563" y="1139"/>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15" name="Line 3159"/>
                <p:cNvSpPr>
                  <a:spLocks noChangeShapeType="1"/>
                </p:cNvSpPr>
                <p:nvPr/>
              </p:nvSpPr>
              <p:spPr bwMode="auto">
                <a:xfrm flipV="1">
                  <a:off x="3563"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16" name="Group 3160"/>
                <p:cNvGrpSpPr>
                  <a:grpSpLocks/>
                </p:cNvGrpSpPr>
                <p:nvPr/>
              </p:nvGrpSpPr>
              <p:grpSpPr bwMode="auto">
                <a:xfrm>
                  <a:off x="3563" y="1151"/>
                  <a:ext cx="17" cy="12"/>
                  <a:chOff x="3563" y="1151"/>
                  <a:chExt cx="17" cy="12"/>
                </a:xfrm>
              </p:grpSpPr>
              <p:sp>
                <p:nvSpPr>
                  <p:cNvPr id="7174" name="Freeform 3161"/>
                  <p:cNvSpPr>
                    <a:spLocks/>
                  </p:cNvSpPr>
                  <p:nvPr/>
                </p:nvSpPr>
                <p:spPr bwMode="auto">
                  <a:xfrm>
                    <a:off x="3563" y="1151"/>
                    <a:ext cx="5" cy="6"/>
                  </a:xfrm>
                  <a:custGeom>
                    <a:avLst/>
                    <a:gdLst>
                      <a:gd name="T0" fmla="*/ 0 w 1"/>
                      <a:gd name="T1" fmla="*/ 0 h 1"/>
                      <a:gd name="T2" fmla="*/ 3125 w 1"/>
                      <a:gd name="T3" fmla="*/ 7776 h 1"/>
                      <a:gd name="T4" fmla="*/ 312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1" y="1"/>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75" name="Arc 3162"/>
                  <p:cNvSpPr>
                    <a:spLocks/>
                  </p:cNvSpPr>
                  <p:nvPr/>
                </p:nvSpPr>
                <p:spPr bwMode="auto">
                  <a:xfrm>
                    <a:off x="3566" y="1151"/>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58" y="21598"/>
                        </a:moveTo>
                        <a:cubicBezTo>
                          <a:pt x="9523" y="21466"/>
                          <a:pt x="0" y="11834"/>
                          <a:pt x="0" y="0"/>
                        </a:cubicBezTo>
                      </a:path>
                      <a:path w="21600" h="21599" stroke="0" extrusionOk="0">
                        <a:moveTo>
                          <a:pt x="21358" y="21598"/>
                        </a:moveTo>
                        <a:cubicBezTo>
                          <a:pt x="9523" y="21466"/>
                          <a:pt x="0" y="1183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76" name="Freeform 3163"/>
                  <p:cNvSpPr>
                    <a:spLocks/>
                  </p:cNvSpPr>
                  <p:nvPr/>
                </p:nvSpPr>
                <p:spPr bwMode="auto">
                  <a:xfrm>
                    <a:off x="3568" y="1151"/>
                    <a:ext cx="12" cy="12"/>
                  </a:xfrm>
                  <a:custGeom>
                    <a:avLst/>
                    <a:gdLst>
                      <a:gd name="T0" fmla="*/ 0 w 2"/>
                      <a:gd name="T1" fmla="*/ 7776 h 2"/>
                      <a:gd name="T2" fmla="*/ 0 w 2"/>
                      <a:gd name="T3" fmla="*/ 7776 h 2"/>
                      <a:gd name="T4" fmla="*/ 15552 w 2"/>
                      <a:gd name="T5" fmla="*/ 0 h 2"/>
                      <a:gd name="T6" fmla="*/ 0 w 2"/>
                      <a:gd name="T7" fmla="*/ 0 h 2"/>
                      <a:gd name="T8" fmla="*/ 0 w 2"/>
                      <a:gd name="T9" fmla="*/ 777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77" name="Arc 3164"/>
                  <p:cNvSpPr>
                    <a:spLocks/>
                  </p:cNvSpPr>
                  <p:nvPr/>
                </p:nvSpPr>
                <p:spPr bwMode="auto">
                  <a:xfrm>
                    <a:off x="3572" y="1151"/>
                    <a:ext cx="6" cy="9"/>
                  </a:xfrm>
                  <a:custGeom>
                    <a:avLst/>
                    <a:gdLst>
                      <a:gd name="T0" fmla="*/ 0 w 21842"/>
                      <a:gd name="T1" fmla="*/ 0 h 21600"/>
                      <a:gd name="T2" fmla="*/ 0 w 21842"/>
                      <a:gd name="T3" fmla="*/ 0 h 21600"/>
                      <a:gd name="T4" fmla="*/ 0 w 21842"/>
                      <a:gd name="T5" fmla="*/ 0 h 21600"/>
                      <a:gd name="T6" fmla="*/ 0 60000 65536"/>
                      <a:gd name="T7" fmla="*/ 0 60000 65536"/>
                      <a:gd name="T8" fmla="*/ 0 60000 65536"/>
                      <a:gd name="T9" fmla="*/ 0 w 21842"/>
                      <a:gd name="T10" fmla="*/ 0 h 21600"/>
                      <a:gd name="T11" fmla="*/ 21842 w 21842"/>
                      <a:gd name="T12" fmla="*/ 21600 h 21600"/>
                    </a:gdLst>
                    <a:ahLst/>
                    <a:cxnLst>
                      <a:cxn ang="T6">
                        <a:pos x="T0" y="T1"/>
                      </a:cxn>
                      <a:cxn ang="T7">
                        <a:pos x="T2" y="T3"/>
                      </a:cxn>
                      <a:cxn ang="T8">
                        <a:pos x="T4" y="T5"/>
                      </a:cxn>
                    </a:cxnLst>
                    <a:rect l="T9" t="T10" r="T11" b="T12"/>
                    <a:pathLst>
                      <a:path w="21842" h="21600" fill="none" extrusionOk="0">
                        <a:moveTo>
                          <a:pt x="21842" y="0"/>
                        </a:moveTo>
                        <a:cubicBezTo>
                          <a:pt x="21842" y="11929"/>
                          <a:pt x="12171" y="21600"/>
                          <a:pt x="242" y="21600"/>
                        </a:cubicBezTo>
                        <a:cubicBezTo>
                          <a:pt x="161" y="21600"/>
                          <a:pt x="80" y="21599"/>
                          <a:pt x="0" y="21598"/>
                        </a:cubicBezTo>
                      </a:path>
                      <a:path w="21842" h="21600" stroke="0" extrusionOk="0">
                        <a:moveTo>
                          <a:pt x="21842" y="0"/>
                        </a:moveTo>
                        <a:cubicBezTo>
                          <a:pt x="21842" y="11929"/>
                          <a:pt x="12171" y="21600"/>
                          <a:pt x="242" y="21600"/>
                        </a:cubicBezTo>
                        <a:cubicBezTo>
                          <a:pt x="161" y="21600"/>
                          <a:pt x="80" y="21599"/>
                          <a:pt x="0" y="21598"/>
                        </a:cubicBezTo>
                        <a:lnTo>
                          <a:pt x="242"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17" name="Line 3165"/>
                <p:cNvSpPr>
                  <a:spLocks noChangeShapeType="1"/>
                </p:cNvSpPr>
                <p:nvPr/>
              </p:nvSpPr>
              <p:spPr bwMode="auto">
                <a:xfrm flipV="1">
                  <a:off x="3574"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18" name="Line 3166"/>
                <p:cNvSpPr>
                  <a:spLocks noChangeShapeType="1"/>
                </p:cNvSpPr>
                <p:nvPr/>
              </p:nvSpPr>
              <p:spPr bwMode="auto">
                <a:xfrm flipV="1">
                  <a:off x="3586"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19" name="Group 3167"/>
                <p:cNvGrpSpPr>
                  <a:grpSpLocks/>
                </p:cNvGrpSpPr>
                <p:nvPr/>
              </p:nvGrpSpPr>
              <p:grpSpPr bwMode="auto">
                <a:xfrm>
                  <a:off x="3580" y="1151"/>
                  <a:ext cx="24" cy="12"/>
                  <a:chOff x="3580" y="1151"/>
                  <a:chExt cx="24" cy="12"/>
                </a:xfrm>
              </p:grpSpPr>
              <p:sp>
                <p:nvSpPr>
                  <p:cNvPr id="7170" name="Freeform 3168"/>
                  <p:cNvSpPr>
                    <a:spLocks/>
                  </p:cNvSpPr>
                  <p:nvPr/>
                </p:nvSpPr>
                <p:spPr bwMode="auto">
                  <a:xfrm>
                    <a:off x="3580"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71" name="Arc 3169"/>
                  <p:cNvSpPr>
                    <a:spLocks/>
                  </p:cNvSpPr>
                  <p:nvPr/>
                </p:nvSpPr>
                <p:spPr bwMode="auto">
                  <a:xfrm>
                    <a:off x="3583"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72" name="Freeform 3170"/>
                  <p:cNvSpPr>
                    <a:spLocks/>
                  </p:cNvSpPr>
                  <p:nvPr/>
                </p:nvSpPr>
                <p:spPr bwMode="auto">
                  <a:xfrm>
                    <a:off x="3592"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73" name="Arc 3171"/>
                  <p:cNvSpPr>
                    <a:spLocks/>
                  </p:cNvSpPr>
                  <p:nvPr/>
                </p:nvSpPr>
                <p:spPr bwMode="auto">
                  <a:xfrm>
                    <a:off x="3592"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20" name="Line 3172"/>
                <p:cNvSpPr>
                  <a:spLocks noChangeShapeType="1"/>
                </p:cNvSpPr>
                <p:nvPr/>
              </p:nvSpPr>
              <p:spPr bwMode="auto">
                <a:xfrm flipV="1">
                  <a:off x="3598"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21" name="Line 3173"/>
                <p:cNvSpPr>
                  <a:spLocks noChangeShapeType="1"/>
                </p:cNvSpPr>
                <p:nvPr/>
              </p:nvSpPr>
              <p:spPr bwMode="auto">
                <a:xfrm flipV="1">
                  <a:off x="3598"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22" name="Group 3174"/>
                <p:cNvGrpSpPr>
                  <a:grpSpLocks/>
                </p:cNvGrpSpPr>
                <p:nvPr/>
              </p:nvGrpSpPr>
              <p:grpSpPr bwMode="auto">
                <a:xfrm>
                  <a:off x="3598" y="1151"/>
                  <a:ext cx="23" cy="12"/>
                  <a:chOff x="3598" y="1151"/>
                  <a:chExt cx="23" cy="12"/>
                </a:xfrm>
              </p:grpSpPr>
              <p:sp>
                <p:nvSpPr>
                  <p:cNvPr id="7166" name="Freeform 3175"/>
                  <p:cNvSpPr>
                    <a:spLocks/>
                  </p:cNvSpPr>
                  <p:nvPr/>
                </p:nvSpPr>
                <p:spPr bwMode="auto">
                  <a:xfrm>
                    <a:off x="3598"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67" name="Arc 3176"/>
                  <p:cNvSpPr>
                    <a:spLocks/>
                  </p:cNvSpPr>
                  <p:nvPr/>
                </p:nvSpPr>
                <p:spPr bwMode="auto">
                  <a:xfrm>
                    <a:off x="3601"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68" name="Freeform 3177"/>
                  <p:cNvSpPr>
                    <a:spLocks/>
                  </p:cNvSpPr>
                  <p:nvPr/>
                </p:nvSpPr>
                <p:spPr bwMode="auto">
                  <a:xfrm>
                    <a:off x="3610" y="1151"/>
                    <a:ext cx="11" cy="12"/>
                  </a:xfrm>
                  <a:custGeom>
                    <a:avLst/>
                    <a:gdLst>
                      <a:gd name="T0" fmla="*/ 0 w 2"/>
                      <a:gd name="T1" fmla="*/ 7776 h 2"/>
                      <a:gd name="T2" fmla="*/ 998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69" name="Arc 3178"/>
                  <p:cNvSpPr>
                    <a:spLocks/>
                  </p:cNvSpPr>
                  <p:nvPr/>
                </p:nvSpPr>
                <p:spPr bwMode="auto">
                  <a:xfrm>
                    <a:off x="3610"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23" name="Line 3179"/>
                <p:cNvSpPr>
                  <a:spLocks noChangeShapeType="1"/>
                </p:cNvSpPr>
                <p:nvPr/>
              </p:nvSpPr>
              <p:spPr bwMode="auto">
                <a:xfrm flipV="1">
                  <a:off x="3610"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24" name="Line 3180"/>
                <p:cNvSpPr>
                  <a:spLocks noChangeShapeType="1"/>
                </p:cNvSpPr>
                <p:nvPr/>
              </p:nvSpPr>
              <p:spPr bwMode="auto">
                <a:xfrm flipV="1">
                  <a:off x="3616"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25" name="Group 3181"/>
                <p:cNvGrpSpPr>
                  <a:grpSpLocks/>
                </p:cNvGrpSpPr>
                <p:nvPr/>
              </p:nvGrpSpPr>
              <p:grpSpPr bwMode="auto">
                <a:xfrm>
                  <a:off x="3616" y="1151"/>
                  <a:ext cx="23" cy="12"/>
                  <a:chOff x="3616" y="1151"/>
                  <a:chExt cx="23" cy="12"/>
                </a:xfrm>
              </p:grpSpPr>
              <p:sp>
                <p:nvSpPr>
                  <p:cNvPr id="7162" name="Freeform 3182"/>
                  <p:cNvSpPr>
                    <a:spLocks/>
                  </p:cNvSpPr>
                  <p:nvPr/>
                </p:nvSpPr>
                <p:spPr bwMode="auto">
                  <a:xfrm>
                    <a:off x="3616" y="1151"/>
                    <a:ext cx="11" cy="6"/>
                  </a:xfrm>
                  <a:custGeom>
                    <a:avLst/>
                    <a:gdLst>
                      <a:gd name="T0" fmla="*/ 0 w 2"/>
                      <a:gd name="T1" fmla="*/ 0 h 1"/>
                      <a:gd name="T2" fmla="*/ 5472 w 2"/>
                      <a:gd name="T3" fmla="*/ 7776 h 1"/>
                      <a:gd name="T4" fmla="*/ 998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63" name="Arc 3183"/>
                  <p:cNvSpPr>
                    <a:spLocks/>
                  </p:cNvSpPr>
                  <p:nvPr/>
                </p:nvSpPr>
                <p:spPr bwMode="auto">
                  <a:xfrm>
                    <a:off x="3619"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561" y="21599"/>
                        </a:moveTo>
                        <a:cubicBezTo>
                          <a:pt x="9646" y="21578"/>
                          <a:pt x="0" y="11914"/>
                          <a:pt x="0" y="0"/>
                        </a:cubicBezTo>
                      </a:path>
                      <a:path w="21600" h="21600" stroke="0" extrusionOk="0">
                        <a:moveTo>
                          <a:pt x="21561" y="21599"/>
                        </a:moveTo>
                        <a:cubicBezTo>
                          <a:pt x="9646" y="21578"/>
                          <a:pt x="0" y="1191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64" name="Freeform 3184"/>
                  <p:cNvSpPr>
                    <a:spLocks/>
                  </p:cNvSpPr>
                  <p:nvPr/>
                </p:nvSpPr>
                <p:spPr bwMode="auto">
                  <a:xfrm>
                    <a:off x="3627"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65" name="Arc 3185"/>
                  <p:cNvSpPr>
                    <a:spLocks/>
                  </p:cNvSpPr>
                  <p:nvPr/>
                </p:nvSpPr>
                <p:spPr bwMode="auto">
                  <a:xfrm>
                    <a:off x="3628" y="1151"/>
                    <a:ext cx="9" cy="9"/>
                  </a:xfrm>
                  <a:custGeom>
                    <a:avLst/>
                    <a:gdLst>
                      <a:gd name="T0" fmla="*/ 0 w 21639"/>
                      <a:gd name="T1" fmla="*/ 0 h 21600"/>
                      <a:gd name="T2" fmla="*/ 0 w 21639"/>
                      <a:gd name="T3" fmla="*/ 0 h 21600"/>
                      <a:gd name="T4" fmla="*/ 0 w 21639"/>
                      <a:gd name="T5" fmla="*/ 0 h 21600"/>
                      <a:gd name="T6" fmla="*/ 0 60000 65536"/>
                      <a:gd name="T7" fmla="*/ 0 60000 65536"/>
                      <a:gd name="T8" fmla="*/ 0 60000 65536"/>
                      <a:gd name="T9" fmla="*/ 0 w 21639"/>
                      <a:gd name="T10" fmla="*/ 0 h 21600"/>
                      <a:gd name="T11" fmla="*/ 21639 w 21639"/>
                      <a:gd name="T12" fmla="*/ 21600 h 21600"/>
                    </a:gdLst>
                    <a:ahLst/>
                    <a:cxnLst>
                      <a:cxn ang="T6">
                        <a:pos x="T0" y="T1"/>
                      </a:cxn>
                      <a:cxn ang="T7">
                        <a:pos x="T2" y="T3"/>
                      </a:cxn>
                      <a:cxn ang="T8">
                        <a:pos x="T4" y="T5"/>
                      </a:cxn>
                    </a:cxnLst>
                    <a:rect l="T9" t="T10" r="T11" b="T12"/>
                    <a:pathLst>
                      <a:path w="21639" h="21600" fill="none" extrusionOk="0">
                        <a:moveTo>
                          <a:pt x="21639" y="0"/>
                        </a:moveTo>
                        <a:cubicBezTo>
                          <a:pt x="21639" y="11929"/>
                          <a:pt x="11968" y="21600"/>
                          <a:pt x="39" y="21600"/>
                        </a:cubicBezTo>
                        <a:cubicBezTo>
                          <a:pt x="26" y="21600"/>
                          <a:pt x="13" y="21599"/>
                          <a:pt x="0" y="21599"/>
                        </a:cubicBezTo>
                      </a:path>
                      <a:path w="21639" h="21600" stroke="0" extrusionOk="0">
                        <a:moveTo>
                          <a:pt x="21639" y="0"/>
                        </a:moveTo>
                        <a:cubicBezTo>
                          <a:pt x="21639" y="11929"/>
                          <a:pt x="11968" y="21600"/>
                          <a:pt x="39" y="21600"/>
                        </a:cubicBezTo>
                        <a:cubicBezTo>
                          <a:pt x="26" y="21600"/>
                          <a:pt x="13" y="21599"/>
                          <a:pt x="0" y="21599"/>
                        </a:cubicBezTo>
                        <a:lnTo>
                          <a:pt x="39"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26" name="Line 3186"/>
                <p:cNvSpPr>
                  <a:spLocks noChangeShapeType="1"/>
                </p:cNvSpPr>
                <p:nvPr/>
              </p:nvSpPr>
              <p:spPr bwMode="auto">
                <a:xfrm flipV="1">
                  <a:off x="3633"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27" name="Rectangle 3187"/>
                <p:cNvSpPr>
                  <a:spLocks noChangeArrowheads="1"/>
                </p:cNvSpPr>
                <p:nvPr/>
              </p:nvSpPr>
              <p:spPr bwMode="auto">
                <a:xfrm>
                  <a:off x="3639" y="1127"/>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28" name="Line 3188"/>
                <p:cNvSpPr>
                  <a:spLocks noChangeShapeType="1"/>
                </p:cNvSpPr>
                <p:nvPr/>
              </p:nvSpPr>
              <p:spPr bwMode="auto">
                <a:xfrm>
                  <a:off x="3633" y="1133"/>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29" name="Rectangle 3189"/>
                <p:cNvSpPr>
                  <a:spLocks noChangeArrowheads="1"/>
                </p:cNvSpPr>
                <p:nvPr/>
              </p:nvSpPr>
              <p:spPr bwMode="auto">
                <a:xfrm>
                  <a:off x="3563" y="1127"/>
                  <a:ext cx="8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30" name="Freeform 3190"/>
                <p:cNvSpPr>
                  <a:spLocks/>
                </p:cNvSpPr>
                <p:nvPr/>
              </p:nvSpPr>
              <p:spPr bwMode="auto">
                <a:xfrm>
                  <a:off x="3563"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31" name="Arc 3191"/>
                <p:cNvSpPr>
                  <a:spLocks/>
                </p:cNvSpPr>
                <p:nvPr/>
              </p:nvSpPr>
              <p:spPr bwMode="auto">
                <a:xfrm>
                  <a:off x="3563"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02" y="0"/>
                        <a:pt x="21561" y="9628"/>
                        <a:pt x="21599" y="21530"/>
                      </a:cubicBezTo>
                    </a:path>
                    <a:path w="21600" h="21600" stroke="0" extrusionOk="0">
                      <a:moveTo>
                        <a:pt x="-1" y="0"/>
                      </a:moveTo>
                      <a:cubicBezTo>
                        <a:pt x="11902" y="0"/>
                        <a:pt x="21561" y="9628"/>
                        <a:pt x="21599" y="2153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32" name="Group 3192"/>
                <p:cNvGrpSpPr>
                  <a:grpSpLocks/>
                </p:cNvGrpSpPr>
                <p:nvPr/>
              </p:nvGrpSpPr>
              <p:grpSpPr bwMode="auto">
                <a:xfrm>
                  <a:off x="3568" y="1127"/>
                  <a:ext cx="15" cy="15"/>
                  <a:chOff x="3568" y="1127"/>
                  <a:chExt cx="15" cy="15"/>
                </a:xfrm>
              </p:grpSpPr>
              <p:sp>
                <p:nvSpPr>
                  <p:cNvPr id="7158" name="Freeform 3193"/>
                  <p:cNvSpPr>
                    <a:spLocks/>
                  </p:cNvSpPr>
                  <p:nvPr/>
                </p:nvSpPr>
                <p:spPr bwMode="auto">
                  <a:xfrm>
                    <a:off x="3574"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59" name="Arc 3194"/>
                  <p:cNvSpPr>
                    <a:spLocks/>
                  </p:cNvSpPr>
                  <p:nvPr/>
                </p:nvSpPr>
                <p:spPr bwMode="auto">
                  <a:xfrm>
                    <a:off x="3577"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60" name="Freeform 3195"/>
                  <p:cNvSpPr>
                    <a:spLocks/>
                  </p:cNvSpPr>
                  <p:nvPr/>
                </p:nvSpPr>
                <p:spPr bwMode="auto">
                  <a:xfrm>
                    <a:off x="3568"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61" name="Arc 3196"/>
                  <p:cNvSpPr>
                    <a:spLocks/>
                  </p:cNvSpPr>
                  <p:nvPr/>
                </p:nvSpPr>
                <p:spPr bwMode="auto">
                  <a:xfrm>
                    <a:off x="3571"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033" name="Group 3197"/>
                <p:cNvGrpSpPr>
                  <a:grpSpLocks/>
                </p:cNvGrpSpPr>
                <p:nvPr/>
              </p:nvGrpSpPr>
              <p:grpSpPr bwMode="auto">
                <a:xfrm>
                  <a:off x="3592" y="1127"/>
                  <a:ext cx="15" cy="15"/>
                  <a:chOff x="3592" y="1127"/>
                  <a:chExt cx="15" cy="15"/>
                </a:xfrm>
              </p:grpSpPr>
              <p:sp>
                <p:nvSpPr>
                  <p:cNvPr id="7154" name="Freeform 3198"/>
                  <p:cNvSpPr>
                    <a:spLocks/>
                  </p:cNvSpPr>
                  <p:nvPr/>
                </p:nvSpPr>
                <p:spPr bwMode="auto">
                  <a:xfrm>
                    <a:off x="3598"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55" name="Arc 3199"/>
                  <p:cNvSpPr>
                    <a:spLocks/>
                  </p:cNvSpPr>
                  <p:nvPr/>
                </p:nvSpPr>
                <p:spPr bwMode="auto">
                  <a:xfrm>
                    <a:off x="3601"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56" name="Freeform 3200"/>
                  <p:cNvSpPr>
                    <a:spLocks/>
                  </p:cNvSpPr>
                  <p:nvPr/>
                </p:nvSpPr>
                <p:spPr bwMode="auto">
                  <a:xfrm>
                    <a:off x="3592"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57" name="Arc 3201"/>
                  <p:cNvSpPr>
                    <a:spLocks/>
                  </p:cNvSpPr>
                  <p:nvPr/>
                </p:nvSpPr>
                <p:spPr bwMode="auto">
                  <a:xfrm>
                    <a:off x="3595"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034" name="Group 3202"/>
                <p:cNvGrpSpPr>
                  <a:grpSpLocks/>
                </p:cNvGrpSpPr>
                <p:nvPr/>
              </p:nvGrpSpPr>
              <p:grpSpPr bwMode="auto">
                <a:xfrm>
                  <a:off x="3610" y="1127"/>
                  <a:ext cx="15" cy="15"/>
                  <a:chOff x="3610" y="1127"/>
                  <a:chExt cx="15" cy="15"/>
                </a:xfrm>
              </p:grpSpPr>
              <p:sp>
                <p:nvSpPr>
                  <p:cNvPr id="7150" name="Freeform 3203"/>
                  <p:cNvSpPr>
                    <a:spLocks/>
                  </p:cNvSpPr>
                  <p:nvPr/>
                </p:nvSpPr>
                <p:spPr bwMode="auto">
                  <a:xfrm>
                    <a:off x="3616" y="1127"/>
                    <a:ext cx="5" cy="12"/>
                  </a:xfrm>
                  <a:custGeom>
                    <a:avLst/>
                    <a:gdLst>
                      <a:gd name="T0" fmla="*/ 3125 w 1"/>
                      <a:gd name="T1" fmla="*/ 15552 h 2"/>
                      <a:gd name="T2" fmla="*/ 0 w 1"/>
                      <a:gd name="T3" fmla="*/ 7776 h 2"/>
                      <a:gd name="T4" fmla="*/ 0 w 1"/>
                      <a:gd name="T5" fmla="*/ 7776 h 2"/>
                      <a:gd name="T6" fmla="*/ 0 w 1"/>
                      <a:gd name="T7" fmla="*/ 15552 h 2"/>
                      <a:gd name="T8" fmla="*/ 3125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51" name="Arc 3204"/>
                  <p:cNvSpPr>
                    <a:spLocks/>
                  </p:cNvSpPr>
                  <p:nvPr/>
                </p:nvSpPr>
                <p:spPr bwMode="auto">
                  <a:xfrm>
                    <a:off x="3619" y="1136"/>
                    <a:ext cx="6" cy="6"/>
                  </a:xfrm>
                  <a:custGeom>
                    <a:avLst/>
                    <a:gdLst>
                      <a:gd name="T0" fmla="*/ 0 w 21719"/>
                      <a:gd name="T1" fmla="*/ 0 h 21600"/>
                      <a:gd name="T2" fmla="*/ 0 w 21719"/>
                      <a:gd name="T3" fmla="*/ 0 h 21600"/>
                      <a:gd name="T4" fmla="*/ 0 w 21719"/>
                      <a:gd name="T5" fmla="*/ 0 h 21600"/>
                      <a:gd name="T6" fmla="*/ 0 60000 65536"/>
                      <a:gd name="T7" fmla="*/ 0 60000 65536"/>
                      <a:gd name="T8" fmla="*/ 0 60000 65536"/>
                      <a:gd name="T9" fmla="*/ 0 w 21719"/>
                      <a:gd name="T10" fmla="*/ 0 h 21600"/>
                      <a:gd name="T11" fmla="*/ 21719 w 21719"/>
                      <a:gd name="T12" fmla="*/ 21600 h 21600"/>
                    </a:gdLst>
                    <a:ahLst/>
                    <a:cxnLst>
                      <a:cxn ang="T6">
                        <a:pos x="T0" y="T1"/>
                      </a:cxn>
                      <a:cxn ang="T7">
                        <a:pos x="T2" y="T3"/>
                      </a:cxn>
                      <a:cxn ang="T8">
                        <a:pos x="T4" y="T5"/>
                      </a:cxn>
                    </a:cxnLst>
                    <a:rect l="T9" t="T10" r="T11" b="T12"/>
                    <a:pathLst>
                      <a:path w="21719" h="21600" fill="none" extrusionOk="0">
                        <a:moveTo>
                          <a:pt x="0" y="0"/>
                        </a:moveTo>
                        <a:cubicBezTo>
                          <a:pt x="39" y="0"/>
                          <a:pt x="79" y="-1"/>
                          <a:pt x="119" y="0"/>
                        </a:cubicBezTo>
                        <a:cubicBezTo>
                          <a:pt x="12008" y="0"/>
                          <a:pt x="21662" y="9608"/>
                          <a:pt x="21718" y="21498"/>
                        </a:cubicBezTo>
                      </a:path>
                      <a:path w="21719" h="21600" stroke="0" extrusionOk="0">
                        <a:moveTo>
                          <a:pt x="0" y="0"/>
                        </a:moveTo>
                        <a:cubicBezTo>
                          <a:pt x="39" y="0"/>
                          <a:pt x="79" y="-1"/>
                          <a:pt x="119" y="0"/>
                        </a:cubicBezTo>
                        <a:cubicBezTo>
                          <a:pt x="12008" y="0"/>
                          <a:pt x="21662" y="9608"/>
                          <a:pt x="21718" y="21498"/>
                        </a:cubicBezTo>
                        <a:lnTo>
                          <a:pt x="11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52" name="Freeform 3205"/>
                  <p:cNvSpPr>
                    <a:spLocks/>
                  </p:cNvSpPr>
                  <p:nvPr/>
                </p:nvSpPr>
                <p:spPr bwMode="auto">
                  <a:xfrm>
                    <a:off x="3610"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53" name="Arc 3206"/>
                  <p:cNvSpPr>
                    <a:spLocks/>
                  </p:cNvSpPr>
                  <p:nvPr/>
                </p:nvSpPr>
                <p:spPr bwMode="auto">
                  <a:xfrm>
                    <a:off x="3613"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9"/>
                        </a:moveTo>
                        <a:cubicBezTo>
                          <a:pt x="55" y="9656"/>
                          <a:pt x="9636" y="66"/>
                          <a:pt x="21479" y="0"/>
                        </a:cubicBezTo>
                      </a:path>
                      <a:path w="21600" h="21600" stroke="0" extrusionOk="0">
                        <a:moveTo>
                          <a:pt x="0" y="21499"/>
                        </a:moveTo>
                        <a:cubicBezTo>
                          <a:pt x="55" y="9656"/>
                          <a:pt x="9636" y="66"/>
                          <a:pt x="2147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35" name="Freeform 3207"/>
                <p:cNvSpPr>
                  <a:spLocks/>
                </p:cNvSpPr>
                <p:nvPr/>
              </p:nvSpPr>
              <p:spPr bwMode="auto">
                <a:xfrm>
                  <a:off x="3633" y="1133"/>
                  <a:ext cx="6" cy="6"/>
                </a:xfrm>
                <a:custGeom>
                  <a:avLst/>
                  <a:gdLst>
                    <a:gd name="T0" fmla="*/ 0 w 1"/>
                    <a:gd name="T1" fmla="*/ 0 h 1"/>
                    <a:gd name="T2" fmla="*/ 0 w 1"/>
                    <a:gd name="T3" fmla="*/ 7776 h 1"/>
                    <a:gd name="T4" fmla="*/ 7776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36" name="Arc 3208"/>
                <p:cNvSpPr>
                  <a:spLocks/>
                </p:cNvSpPr>
                <p:nvPr/>
              </p:nvSpPr>
              <p:spPr bwMode="auto">
                <a:xfrm>
                  <a:off x="3636"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7"/>
                      </a:moveTo>
                      <a:cubicBezTo>
                        <a:pt x="45" y="9620"/>
                        <a:pt x="9703" y="0"/>
                        <a:pt x="21599" y="0"/>
                      </a:cubicBezTo>
                    </a:path>
                    <a:path w="21600" h="21600" stroke="0" extrusionOk="0">
                      <a:moveTo>
                        <a:pt x="0" y="21517"/>
                      </a:moveTo>
                      <a:cubicBezTo>
                        <a:pt x="45" y="9620"/>
                        <a:pt x="9703"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37" name="Line 3209"/>
                <p:cNvSpPr>
                  <a:spLocks noChangeShapeType="1"/>
                </p:cNvSpPr>
                <p:nvPr/>
              </p:nvSpPr>
              <p:spPr bwMode="auto">
                <a:xfrm>
                  <a:off x="3557" y="1133"/>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38" name="Rectangle 3210"/>
                <p:cNvSpPr>
                  <a:spLocks noChangeArrowheads="1"/>
                </p:cNvSpPr>
                <p:nvPr/>
              </p:nvSpPr>
              <p:spPr bwMode="auto">
                <a:xfrm>
                  <a:off x="3645" y="1116"/>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39" name="Rectangle 3211"/>
                <p:cNvSpPr>
                  <a:spLocks noChangeArrowheads="1"/>
                </p:cNvSpPr>
                <p:nvPr/>
              </p:nvSpPr>
              <p:spPr bwMode="auto">
                <a:xfrm>
                  <a:off x="3669" y="1098"/>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40" name="Rectangle 3212"/>
                <p:cNvSpPr>
                  <a:spLocks noChangeArrowheads="1"/>
                </p:cNvSpPr>
                <p:nvPr/>
              </p:nvSpPr>
              <p:spPr bwMode="auto">
                <a:xfrm>
                  <a:off x="3692" y="1098"/>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41" name="Rectangle 3213"/>
                <p:cNvSpPr>
                  <a:spLocks noChangeArrowheads="1"/>
                </p:cNvSpPr>
                <p:nvPr/>
              </p:nvSpPr>
              <p:spPr bwMode="auto">
                <a:xfrm>
                  <a:off x="3710" y="1098"/>
                  <a:ext cx="17"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42" name="Rectangle 3214"/>
                <p:cNvSpPr>
                  <a:spLocks noChangeArrowheads="1"/>
                </p:cNvSpPr>
                <p:nvPr/>
              </p:nvSpPr>
              <p:spPr bwMode="auto">
                <a:xfrm>
                  <a:off x="3657" y="1098"/>
                  <a:ext cx="12"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43" name="Line 3215"/>
                <p:cNvSpPr>
                  <a:spLocks noChangeShapeType="1"/>
                </p:cNvSpPr>
                <p:nvPr/>
              </p:nvSpPr>
              <p:spPr bwMode="auto">
                <a:xfrm>
                  <a:off x="3651"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44" name="Group 3216"/>
                <p:cNvGrpSpPr>
                  <a:grpSpLocks/>
                </p:cNvGrpSpPr>
                <p:nvPr/>
              </p:nvGrpSpPr>
              <p:grpSpPr bwMode="auto">
                <a:xfrm>
                  <a:off x="3651" y="1080"/>
                  <a:ext cx="18" cy="18"/>
                  <a:chOff x="3651" y="1080"/>
                  <a:chExt cx="18" cy="18"/>
                </a:xfrm>
              </p:grpSpPr>
              <p:sp>
                <p:nvSpPr>
                  <p:cNvPr id="7146" name="Freeform 3217"/>
                  <p:cNvSpPr>
                    <a:spLocks/>
                  </p:cNvSpPr>
                  <p:nvPr/>
                </p:nvSpPr>
                <p:spPr bwMode="auto">
                  <a:xfrm>
                    <a:off x="3651" y="1086"/>
                    <a:ext cx="6" cy="12"/>
                  </a:xfrm>
                  <a:custGeom>
                    <a:avLst/>
                    <a:gdLst>
                      <a:gd name="T0" fmla="*/ 7776 w 1"/>
                      <a:gd name="T1" fmla="*/ 0 h 2"/>
                      <a:gd name="T2" fmla="*/ 0 w 1"/>
                      <a:gd name="T3" fmla="*/ 7776 h 2"/>
                      <a:gd name="T4" fmla="*/ 7776 w 1"/>
                      <a:gd name="T5" fmla="*/ 15552 h 2"/>
                      <a:gd name="T6" fmla="*/ 7776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cubicBezTo>
                          <a:pt x="0" y="0"/>
                          <a:pt x="0" y="0"/>
                          <a:pt x="0" y="1"/>
                        </a:cubicBezTo>
                        <a:lnTo>
                          <a:pt x="1"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47" name="Arc 3218"/>
                  <p:cNvSpPr>
                    <a:spLocks/>
                  </p:cNvSpPr>
                  <p:nvPr/>
                </p:nvSpPr>
                <p:spPr bwMode="auto">
                  <a:xfrm>
                    <a:off x="3654" y="1089"/>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4"/>
                          <a:pt x="9569" y="91"/>
                          <a:pt x="21432" y="-1"/>
                        </a:cubicBezTo>
                      </a:path>
                      <a:path w="21600" h="21599" stroke="0" extrusionOk="0">
                        <a:moveTo>
                          <a:pt x="0" y="21599"/>
                        </a:moveTo>
                        <a:cubicBezTo>
                          <a:pt x="0" y="9734"/>
                          <a:pt x="9569" y="91"/>
                          <a:pt x="21432" y="-1"/>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48" name="Freeform 3219"/>
                  <p:cNvSpPr>
                    <a:spLocks/>
                  </p:cNvSpPr>
                  <p:nvPr/>
                </p:nvSpPr>
                <p:spPr bwMode="auto">
                  <a:xfrm>
                    <a:off x="3657"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1"/>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49" name="Arc 3220"/>
                  <p:cNvSpPr>
                    <a:spLocks/>
                  </p:cNvSpPr>
                  <p:nvPr/>
                </p:nvSpPr>
                <p:spPr bwMode="auto">
                  <a:xfrm>
                    <a:off x="3660" y="1089"/>
                    <a:ext cx="6" cy="9"/>
                  </a:xfrm>
                  <a:custGeom>
                    <a:avLst/>
                    <a:gdLst>
                      <a:gd name="T0" fmla="*/ 0 w 21765"/>
                      <a:gd name="T1" fmla="*/ 0 h 21600"/>
                      <a:gd name="T2" fmla="*/ 0 w 21765"/>
                      <a:gd name="T3" fmla="*/ 0 h 21600"/>
                      <a:gd name="T4" fmla="*/ 0 w 21765"/>
                      <a:gd name="T5" fmla="*/ 0 h 21600"/>
                      <a:gd name="T6" fmla="*/ 0 60000 65536"/>
                      <a:gd name="T7" fmla="*/ 0 60000 65536"/>
                      <a:gd name="T8" fmla="*/ 0 60000 65536"/>
                      <a:gd name="T9" fmla="*/ 0 w 21765"/>
                      <a:gd name="T10" fmla="*/ 0 h 21600"/>
                      <a:gd name="T11" fmla="*/ 21765 w 21765"/>
                      <a:gd name="T12" fmla="*/ 21600 h 21600"/>
                    </a:gdLst>
                    <a:ahLst/>
                    <a:cxnLst>
                      <a:cxn ang="T6">
                        <a:pos x="T0" y="T1"/>
                      </a:cxn>
                      <a:cxn ang="T7">
                        <a:pos x="T2" y="T3"/>
                      </a:cxn>
                      <a:cxn ang="T8">
                        <a:pos x="T4" y="T5"/>
                      </a:cxn>
                    </a:cxnLst>
                    <a:rect l="T9" t="T10" r="T11" b="T12"/>
                    <a:pathLst>
                      <a:path w="21765" h="21600" fill="none" extrusionOk="0">
                        <a:moveTo>
                          <a:pt x="-1" y="0"/>
                        </a:moveTo>
                        <a:cubicBezTo>
                          <a:pt x="54" y="0"/>
                          <a:pt x="109" y="-1"/>
                          <a:pt x="165" y="0"/>
                        </a:cubicBezTo>
                        <a:cubicBezTo>
                          <a:pt x="12094" y="0"/>
                          <a:pt x="21765" y="9670"/>
                          <a:pt x="21765" y="21600"/>
                        </a:cubicBezTo>
                      </a:path>
                      <a:path w="21765" h="21600" stroke="0" extrusionOk="0">
                        <a:moveTo>
                          <a:pt x="-1" y="0"/>
                        </a:moveTo>
                        <a:cubicBezTo>
                          <a:pt x="54" y="0"/>
                          <a:pt x="109" y="-1"/>
                          <a:pt x="165" y="0"/>
                        </a:cubicBezTo>
                        <a:cubicBezTo>
                          <a:pt x="12094" y="0"/>
                          <a:pt x="21765" y="9670"/>
                          <a:pt x="21765" y="21600"/>
                        </a:cubicBezTo>
                        <a:lnTo>
                          <a:pt x="165"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45" name="Line 3221"/>
                <p:cNvSpPr>
                  <a:spLocks noChangeShapeType="1"/>
                </p:cNvSpPr>
                <p:nvPr/>
              </p:nvSpPr>
              <p:spPr bwMode="auto">
                <a:xfrm>
                  <a:off x="3663"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46" name="Line 3222"/>
                <p:cNvSpPr>
                  <a:spLocks noChangeShapeType="1"/>
                </p:cNvSpPr>
                <p:nvPr/>
              </p:nvSpPr>
              <p:spPr bwMode="auto">
                <a:xfrm>
                  <a:off x="3669"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47" name="Group 3223"/>
                <p:cNvGrpSpPr>
                  <a:grpSpLocks/>
                </p:cNvGrpSpPr>
                <p:nvPr/>
              </p:nvGrpSpPr>
              <p:grpSpPr bwMode="auto">
                <a:xfrm>
                  <a:off x="3663" y="1086"/>
                  <a:ext cx="23" cy="12"/>
                  <a:chOff x="3663" y="1086"/>
                  <a:chExt cx="23" cy="12"/>
                </a:xfrm>
              </p:grpSpPr>
              <p:sp>
                <p:nvSpPr>
                  <p:cNvPr id="7142" name="Freeform 3224"/>
                  <p:cNvSpPr>
                    <a:spLocks/>
                  </p:cNvSpPr>
                  <p:nvPr/>
                </p:nvSpPr>
                <p:spPr bwMode="auto">
                  <a:xfrm>
                    <a:off x="3663" y="1086"/>
                    <a:ext cx="11" cy="12"/>
                  </a:xfrm>
                  <a:custGeom>
                    <a:avLst/>
                    <a:gdLst>
                      <a:gd name="T0" fmla="*/ 5472 w 2"/>
                      <a:gd name="T1" fmla="*/ 0 h 2"/>
                      <a:gd name="T2" fmla="*/ 0 w 2"/>
                      <a:gd name="T3" fmla="*/ 7776 h 2"/>
                      <a:gd name="T4" fmla="*/ 9982 w 2"/>
                      <a:gd name="T5" fmla="*/ 15552 h 2"/>
                      <a:gd name="T6" fmla="*/ 547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43" name="Arc 3225"/>
                  <p:cNvSpPr>
                    <a:spLocks/>
                  </p:cNvSpPr>
                  <p:nvPr/>
                </p:nvSpPr>
                <p:spPr bwMode="auto">
                  <a:xfrm>
                    <a:off x="3666"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5"/>
                          <a:pt x="9646" y="21"/>
                          <a:pt x="21561" y="0"/>
                        </a:cubicBezTo>
                      </a:path>
                      <a:path w="21600" h="21600" stroke="0" extrusionOk="0">
                        <a:moveTo>
                          <a:pt x="0" y="21600"/>
                        </a:moveTo>
                        <a:cubicBezTo>
                          <a:pt x="0" y="9685"/>
                          <a:pt x="9646" y="21"/>
                          <a:pt x="21561"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44" name="Freeform 3226"/>
                  <p:cNvSpPr>
                    <a:spLocks/>
                  </p:cNvSpPr>
                  <p:nvPr/>
                </p:nvSpPr>
                <p:spPr bwMode="auto">
                  <a:xfrm>
                    <a:off x="3674"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45" name="Arc 3227"/>
                  <p:cNvSpPr>
                    <a:spLocks/>
                  </p:cNvSpPr>
                  <p:nvPr/>
                </p:nvSpPr>
                <p:spPr bwMode="auto">
                  <a:xfrm>
                    <a:off x="3675" y="1089"/>
                    <a:ext cx="9" cy="9"/>
                  </a:xfrm>
                  <a:custGeom>
                    <a:avLst/>
                    <a:gdLst>
                      <a:gd name="T0" fmla="*/ 0 w 21639"/>
                      <a:gd name="T1" fmla="*/ 0 h 21600"/>
                      <a:gd name="T2" fmla="*/ 0 w 21639"/>
                      <a:gd name="T3" fmla="*/ 0 h 21600"/>
                      <a:gd name="T4" fmla="*/ 0 w 21639"/>
                      <a:gd name="T5" fmla="*/ 0 h 21600"/>
                      <a:gd name="T6" fmla="*/ 0 60000 65536"/>
                      <a:gd name="T7" fmla="*/ 0 60000 65536"/>
                      <a:gd name="T8" fmla="*/ 0 60000 65536"/>
                      <a:gd name="T9" fmla="*/ 0 w 21639"/>
                      <a:gd name="T10" fmla="*/ 0 h 21600"/>
                      <a:gd name="T11" fmla="*/ 21639 w 21639"/>
                      <a:gd name="T12" fmla="*/ 21600 h 21600"/>
                    </a:gdLst>
                    <a:ahLst/>
                    <a:cxnLst>
                      <a:cxn ang="T6">
                        <a:pos x="T0" y="T1"/>
                      </a:cxn>
                      <a:cxn ang="T7">
                        <a:pos x="T2" y="T3"/>
                      </a:cxn>
                      <a:cxn ang="T8">
                        <a:pos x="T4" y="T5"/>
                      </a:cxn>
                    </a:cxnLst>
                    <a:rect l="T9" t="T10" r="T11" b="T12"/>
                    <a:pathLst>
                      <a:path w="21639" h="21600" fill="none" extrusionOk="0">
                        <a:moveTo>
                          <a:pt x="0" y="0"/>
                        </a:moveTo>
                        <a:cubicBezTo>
                          <a:pt x="13" y="0"/>
                          <a:pt x="26" y="-1"/>
                          <a:pt x="39" y="0"/>
                        </a:cubicBezTo>
                        <a:cubicBezTo>
                          <a:pt x="11968" y="0"/>
                          <a:pt x="21639" y="9670"/>
                          <a:pt x="21639" y="21600"/>
                        </a:cubicBezTo>
                      </a:path>
                      <a:path w="21639" h="21600" stroke="0" extrusionOk="0">
                        <a:moveTo>
                          <a:pt x="0" y="0"/>
                        </a:moveTo>
                        <a:cubicBezTo>
                          <a:pt x="13" y="0"/>
                          <a:pt x="26" y="-1"/>
                          <a:pt x="39" y="0"/>
                        </a:cubicBezTo>
                        <a:cubicBezTo>
                          <a:pt x="11968" y="0"/>
                          <a:pt x="21639" y="9670"/>
                          <a:pt x="21639" y="21600"/>
                        </a:cubicBezTo>
                        <a:lnTo>
                          <a:pt x="3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48" name="Line 3228"/>
                <p:cNvSpPr>
                  <a:spLocks noChangeShapeType="1"/>
                </p:cNvSpPr>
                <p:nvPr/>
              </p:nvSpPr>
              <p:spPr bwMode="auto">
                <a:xfrm>
                  <a:off x="3680"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49" name="Line 3229"/>
                <p:cNvSpPr>
                  <a:spLocks noChangeShapeType="1"/>
                </p:cNvSpPr>
                <p:nvPr/>
              </p:nvSpPr>
              <p:spPr bwMode="auto">
                <a:xfrm>
                  <a:off x="3686"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50" name="Group 3230"/>
                <p:cNvGrpSpPr>
                  <a:grpSpLocks/>
                </p:cNvGrpSpPr>
                <p:nvPr/>
              </p:nvGrpSpPr>
              <p:grpSpPr bwMode="auto">
                <a:xfrm>
                  <a:off x="3680" y="1086"/>
                  <a:ext cx="24" cy="12"/>
                  <a:chOff x="3680" y="1086"/>
                  <a:chExt cx="24" cy="12"/>
                </a:xfrm>
              </p:grpSpPr>
              <p:sp>
                <p:nvSpPr>
                  <p:cNvPr id="7138" name="Freeform 3231"/>
                  <p:cNvSpPr>
                    <a:spLocks/>
                  </p:cNvSpPr>
                  <p:nvPr/>
                </p:nvSpPr>
                <p:spPr bwMode="auto">
                  <a:xfrm>
                    <a:off x="3680"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39" name="Arc 3232"/>
                  <p:cNvSpPr>
                    <a:spLocks/>
                  </p:cNvSpPr>
                  <p:nvPr/>
                </p:nvSpPr>
                <p:spPr bwMode="auto">
                  <a:xfrm>
                    <a:off x="3683"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40" name="Freeform 3233"/>
                  <p:cNvSpPr>
                    <a:spLocks/>
                  </p:cNvSpPr>
                  <p:nvPr/>
                </p:nvSpPr>
                <p:spPr bwMode="auto">
                  <a:xfrm>
                    <a:off x="3692" y="1086"/>
                    <a:ext cx="12" cy="12"/>
                  </a:xfrm>
                  <a:custGeom>
                    <a:avLst/>
                    <a:gdLst>
                      <a:gd name="T0" fmla="*/ 15552 w 2"/>
                      <a:gd name="T1" fmla="*/ 15552 h 2"/>
                      <a:gd name="T2" fmla="*/ 0 w 2"/>
                      <a:gd name="T3" fmla="*/ 0 h 2"/>
                      <a:gd name="T4" fmla="*/ 0 w 2"/>
                      <a:gd name="T5" fmla="*/ 15552 h 2"/>
                      <a:gd name="T6" fmla="*/ 1555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41" name="Arc 3234"/>
                  <p:cNvSpPr>
                    <a:spLocks/>
                  </p:cNvSpPr>
                  <p:nvPr/>
                </p:nvSpPr>
                <p:spPr bwMode="auto">
                  <a:xfrm>
                    <a:off x="3692"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51" name="Line 3235"/>
                <p:cNvSpPr>
                  <a:spLocks noChangeShapeType="1"/>
                </p:cNvSpPr>
                <p:nvPr/>
              </p:nvSpPr>
              <p:spPr bwMode="auto">
                <a:xfrm>
                  <a:off x="3704"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52" name="Line 3236"/>
                <p:cNvSpPr>
                  <a:spLocks noChangeShapeType="1"/>
                </p:cNvSpPr>
                <p:nvPr/>
              </p:nvSpPr>
              <p:spPr bwMode="auto">
                <a:xfrm>
                  <a:off x="3704"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53" name="Group 3237"/>
                <p:cNvGrpSpPr>
                  <a:grpSpLocks/>
                </p:cNvGrpSpPr>
                <p:nvPr/>
              </p:nvGrpSpPr>
              <p:grpSpPr bwMode="auto">
                <a:xfrm>
                  <a:off x="3704" y="1086"/>
                  <a:ext cx="23" cy="12"/>
                  <a:chOff x="3704" y="1086"/>
                  <a:chExt cx="23" cy="12"/>
                </a:xfrm>
              </p:grpSpPr>
              <p:sp>
                <p:nvSpPr>
                  <p:cNvPr id="7134" name="Freeform 3238"/>
                  <p:cNvSpPr>
                    <a:spLocks/>
                  </p:cNvSpPr>
                  <p:nvPr/>
                </p:nvSpPr>
                <p:spPr bwMode="auto">
                  <a:xfrm>
                    <a:off x="3704" y="1086"/>
                    <a:ext cx="12" cy="12"/>
                  </a:xfrm>
                  <a:custGeom>
                    <a:avLst/>
                    <a:gdLst>
                      <a:gd name="T0" fmla="*/ 7776 w 2"/>
                      <a:gd name="T1" fmla="*/ 0 h 2"/>
                      <a:gd name="T2" fmla="*/ 0 w 2"/>
                      <a:gd name="T3" fmla="*/ 7776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0"/>
                          <a:pt x="0" y="1"/>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35" name="Arc 3239"/>
                  <p:cNvSpPr>
                    <a:spLocks/>
                  </p:cNvSpPr>
                  <p:nvPr/>
                </p:nvSpPr>
                <p:spPr bwMode="auto">
                  <a:xfrm>
                    <a:off x="3707"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36" name="Freeform 3240"/>
                  <p:cNvSpPr>
                    <a:spLocks/>
                  </p:cNvSpPr>
                  <p:nvPr/>
                </p:nvSpPr>
                <p:spPr bwMode="auto">
                  <a:xfrm>
                    <a:off x="3716" y="1086"/>
                    <a:ext cx="11" cy="12"/>
                  </a:xfrm>
                  <a:custGeom>
                    <a:avLst/>
                    <a:gdLst>
                      <a:gd name="T0" fmla="*/ 9982 w 2"/>
                      <a:gd name="T1" fmla="*/ 15552 h 2"/>
                      <a:gd name="T2" fmla="*/ 0 w 2"/>
                      <a:gd name="T3" fmla="*/ 0 h 2"/>
                      <a:gd name="T4" fmla="*/ 0 w 2"/>
                      <a:gd name="T5" fmla="*/ 15552 h 2"/>
                      <a:gd name="T6" fmla="*/ 9982 w 2"/>
                      <a:gd name="T7" fmla="*/ 1555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cubicBezTo>
                          <a:pt x="2" y="0"/>
                          <a:pt x="1" y="0"/>
                          <a:pt x="0" y="0"/>
                        </a:cubicBezTo>
                        <a:lnTo>
                          <a:pt x="0"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37" name="Arc 3241"/>
                  <p:cNvSpPr>
                    <a:spLocks/>
                  </p:cNvSpPr>
                  <p:nvPr/>
                </p:nvSpPr>
                <p:spPr bwMode="auto">
                  <a:xfrm>
                    <a:off x="3716" y="1089"/>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54" name="Line 3242"/>
                <p:cNvSpPr>
                  <a:spLocks noChangeShapeType="1"/>
                </p:cNvSpPr>
                <p:nvPr/>
              </p:nvSpPr>
              <p:spPr bwMode="auto">
                <a:xfrm>
                  <a:off x="3716"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55" name="Rectangle 3243"/>
                <p:cNvSpPr>
                  <a:spLocks noChangeArrowheads="1"/>
                </p:cNvSpPr>
                <p:nvPr/>
              </p:nvSpPr>
              <p:spPr bwMode="auto">
                <a:xfrm>
                  <a:off x="3722" y="1116"/>
                  <a:ext cx="11"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56" name="Rectangle 3244"/>
                <p:cNvSpPr>
                  <a:spLocks noChangeArrowheads="1"/>
                </p:cNvSpPr>
                <p:nvPr/>
              </p:nvSpPr>
              <p:spPr bwMode="auto">
                <a:xfrm>
                  <a:off x="3651" y="1110"/>
                  <a:ext cx="76"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57" name="Freeform 3245"/>
                <p:cNvSpPr>
                  <a:spLocks/>
                </p:cNvSpPr>
                <p:nvPr/>
              </p:nvSpPr>
              <p:spPr bwMode="auto">
                <a:xfrm>
                  <a:off x="3645" y="1104"/>
                  <a:ext cx="6" cy="12"/>
                </a:xfrm>
                <a:custGeom>
                  <a:avLst/>
                  <a:gdLst>
                    <a:gd name="T0" fmla="*/ 0 w 1"/>
                    <a:gd name="T1" fmla="*/ 7776 h 2"/>
                    <a:gd name="T2" fmla="*/ 7776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58" name="Arc 3246"/>
                <p:cNvSpPr>
                  <a:spLocks/>
                </p:cNvSpPr>
                <p:nvPr/>
              </p:nvSpPr>
              <p:spPr bwMode="auto">
                <a:xfrm>
                  <a:off x="3645" y="1107"/>
                  <a:ext cx="3" cy="6"/>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599" y="0"/>
                      </a:moveTo>
                      <a:cubicBezTo>
                        <a:pt x="21599" y="27"/>
                        <a:pt x="21600" y="55"/>
                        <a:pt x="21600" y="83"/>
                      </a:cubicBezTo>
                      <a:cubicBezTo>
                        <a:pt x="21600" y="12012"/>
                        <a:pt x="11929" y="21682"/>
                        <a:pt x="0" y="21683"/>
                      </a:cubicBezTo>
                    </a:path>
                    <a:path w="21600" h="21683" stroke="0" extrusionOk="0">
                      <a:moveTo>
                        <a:pt x="21599" y="0"/>
                      </a:moveTo>
                      <a:cubicBezTo>
                        <a:pt x="21599" y="27"/>
                        <a:pt x="21600" y="55"/>
                        <a:pt x="21600" y="83"/>
                      </a:cubicBezTo>
                      <a:cubicBezTo>
                        <a:pt x="21600" y="12012"/>
                        <a:pt x="11929" y="21682"/>
                        <a:pt x="0" y="21683"/>
                      </a:cubicBezTo>
                      <a:lnTo>
                        <a:pt x="0" y="83"/>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59" name="Group 3247"/>
                <p:cNvGrpSpPr>
                  <a:grpSpLocks/>
                </p:cNvGrpSpPr>
                <p:nvPr/>
              </p:nvGrpSpPr>
              <p:grpSpPr bwMode="auto">
                <a:xfrm>
                  <a:off x="3663" y="1104"/>
                  <a:ext cx="11" cy="12"/>
                  <a:chOff x="3663" y="1104"/>
                  <a:chExt cx="11" cy="12"/>
                </a:xfrm>
              </p:grpSpPr>
              <p:sp>
                <p:nvSpPr>
                  <p:cNvPr id="7130" name="Freeform 3248"/>
                  <p:cNvSpPr>
                    <a:spLocks/>
                  </p:cNvSpPr>
                  <p:nvPr/>
                </p:nvSpPr>
                <p:spPr bwMode="auto">
                  <a:xfrm>
                    <a:off x="3669" y="1104"/>
                    <a:ext cx="5" cy="12"/>
                  </a:xfrm>
                  <a:custGeom>
                    <a:avLst/>
                    <a:gdLst>
                      <a:gd name="T0" fmla="*/ 0 w 1"/>
                      <a:gd name="T1" fmla="*/ 7776 h 2"/>
                      <a:gd name="T2" fmla="*/ 3125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31" name="Arc 3249"/>
                  <p:cNvSpPr>
                    <a:spLocks/>
                  </p:cNvSpPr>
                  <p:nvPr/>
                </p:nvSpPr>
                <p:spPr bwMode="auto">
                  <a:xfrm>
                    <a:off x="3669" y="1107"/>
                    <a:ext cx="3" cy="6"/>
                  </a:xfrm>
                  <a:custGeom>
                    <a:avLst/>
                    <a:gdLst>
                      <a:gd name="T0" fmla="*/ 0 w 21600"/>
                      <a:gd name="T1" fmla="*/ 0 h 21670"/>
                      <a:gd name="T2" fmla="*/ 0 w 21600"/>
                      <a:gd name="T3" fmla="*/ 0 h 21670"/>
                      <a:gd name="T4" fmla="*/ 0 w 21600"/>
                      <a:gd name="T5" fmla="*/ 0 h 21670"/>
                      <a:gd name="T6" fmla="*/ 0 60000 65536"/>
                      <a:gd name="T7" fmla="*/ 0 60000 65536"/>
                      <a:gd name="T8" fmla="*/ 0 60000 65536"/>
                      <a:gd name="T9" fmla="*/ 0 w 21600"/>
                      <a:gd name="T10" fmla="*/ 0 h 21670"/>
                      <a:gd name="T11" fmla="*/ 21600 w 21600"/>
                      <a:gd name="T12" fmla="*/ 21670 h 21670"/>
                    </a:gdLst>
                    <a:ahLst/>
                    <a:cxnLst>
                      <a:cxn ang="T6">
                        <a:pos x="T0" y="T1"/>
                      </a:cxn>
                      <a:cxn ang="T7">
                        <a:pos x="T2" y="T3"/>
                      </a:cxn>
                      <a:cxn ang="T8">
                        <a:pos x="T4" y="T5"/>
                      </a:cxn>
                    </a:cxnLst>
                    <a:rect l="T9" t="T10" r="T11" b="T12"/>
                    <a:pathLst>
                      <a:path w="21600" h="21670" fill="none" extrusionOk="0">
                        <a:moveTo>
                          <a:pt x="21599" y="0"/>
                        </a:moveTo>
                        <a:cubicBezTo>
                          <a:pt x="21599" y="23"/>
                          <a:pt x="21600" y="46"/>
                          <a:pt x="21600" y="70"/>
                        </a:cubicBezTo>
                        <a:cubicBezTo>
                          <a:pt x="21600" y="11999"/>
                          <a:pt x="11929" y="21669"/>
                          <a:pt x="0" y="21670"/>
                        </a:cubicBezTo>
                      </a:path>
                      <a:path w="21600" h="21670" stroke="0" extrusionOk="0">
                        <a:moveTo>
                          <a:pt x="21599" y="0"/>
                        </a:moveTo>
                        <a:cubicBezTo>
                          <a:pt x="21599" y="23"/>
                          <a:pt x="21600" y="46"/>
                          <a:pt x="21600" y="70"/>
                        </a:cubicBezTo>
                        <a:cubicBezTo>
                          <a:pt x="21600" y="11999"/>
                          <a:pt x="11929" y="21669"/>
                          <a:pt x="0" y="21670"/>
                        </a:cubicBezTo>
                        <a:lnTo>
                          <a:pt x="0" y="7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32" name="Freeform 3250"/>
                  <p:cNvSpPr>
                    <a:spLocks/>
                  </p:cNvSpPr>
                  <p:nvPr/>
                </p:nvSpPr>
                <p:spPr bwMode="auto">
                  <a:xfrm>
                    <a:off x="3663" y="1104"/>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33" name="Arc 3251"/>
                  <p:cNvSpPr>
                    <a:spLocks/>
                  </p:cNvSpPr>
                  <p:nvPr/>
                </p:nvSpPr>
                <p:spPr bwMode="auto">
                  <a:xfrm>
                    <a:off x="3666" y="1107"/>
                    <a:ext cx="3" cy="6"/>
                  </a:xfrm>
                  <a:custGeom>
                    <a:avLst/>
                    <a:gdLst>
                      <a:gd name="T0" fmla="*/ 0 w 21600"/>
                      <a:gd name="T1" fmla="*/ 0 h 21669"/>
                      <a:gd name="T2" fmla="*/ 0 w 21600"/>
                      <a:gd name="T3" fmla="*/ 0 h 21669"/>
                      <a:gd name="T4" fmla="*/ 0 w 21600"/>
                      <a:gd name="T5" fmla="*/ 0 h 21669"/>
                      <a:gd name="T6" fmla="*/ 0 60000 65536"/>
                      <a:gd name="T7" fmla="*/ 0 60000 65536"/>
                      <a:gd name="T8" fmla="*/ 0 60000 65536"/>
                      <a:gd name="T9" fmla="*/ 0 w 21600"/>
                      <a:gd name="T10" fmla="*/ 0 h 21669"/>
                      <a:gd name="T11" fmla="*/ 21600 w 21600"/>
                      <a:gd name="T12" fmla="*/ 21669 h 21669"/>
                    </a:gdLst>
                    <a:ahLst/>
                    <a:cxnLst>
                      <a:cxn ang="T6">
                        <a:pos x="T0" y="T1"/>
                      </a:cxn>
                      <a:cxn ang="T7">
                        <a:pos x="T2" y="T3"/>
                      </a:cxn>
                      <a:cxn ang="T8">
                        <a:pos x="T4" y="T5"/>
                      </a:cxn>
                    </a:cxnLst>
                    <a:rect l="T9" t="T10" r="T11" b="T12"/>
                    <a:pathLst>
                      <a:path w="21600" h="21669" fill="none" extrusionOk="0">
                        <a:moveTo>
                          <a:pt x="21600" y="21669"/>
                        </a:moveTo>
                        <a:cubicBezTo>
                          <a:pt x="9670" y="21669"/>
                          <a:pt x="0" y="11998"/>
                          <a:pt x="0" y="69"/>
                        </a:cubicBezTo>
                        <a:cubicBezTo>
                          <a:pt x="-1" y="46"/>
                          <a:pt x="0" y="23"/>
                          <a:pt x="0" y="0"/>
                        </a:cubicBezTo>
                      </a:path>
                      <a:path w="21600" h="21669" stroke="0" extrusionOk="0">
                        <a:moveTo>
                          <a:pt x="21600" y="21669"/>
                        </a:moveTo>
                        <a:cubicBezTo>
                          <a:pt x="9670" y="21669"/>
                          <a:pt x="0" y="11998"/>
                          <a:pt x="0" y="69"/>
                        </a:cubicBezTo>
                        <a:cubicBezTo>
                          <a:pt x="-1" y="46"/>
                          <a:pt x="0" y="23"/>
                          <a:pt x="0" y="0"/>
                        </a:cubicBezTo>
                        <a:lnTo>
                          <a:pt x="21600" y="6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060" name="Group 3252"/>
                <p:cNvGrpSpPr>
                  <a:grpSpLocks/>
                </p:cNvGrpSpPr>
                <p:nvPr/>
              </p:nvGrpSpPr>
              <p:grpSpPr bwMode="auto">
                <a:xfrm>
                  <a:off x="3669" y="1104"/>
                  <a:ext cx="23" cy="12"/>
                  <a:chOff x="3669" y="1104"/>
                  <a:chExt cx="23" cy="12"/>
                </a:xfrm>
              </p:grpSpPr>
              <p:sp>
                <p:nvSpPr>
                  <p:cNvPr id="7126" name="Freeform 3253"/>
                  <p:cNvSpPr>
                    <a:spLocks/>
                  </p:cNvSpPr>
                  <p:nvPr/>
                </p:nvSpPr>
                <p:spPr bwMode="auto">
                  <a:xfrm>
                    <a:off x="3680"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27" name="Arc 3254"/>
                  <p:cNvSpPr>
                    <a:spLocks/>
                  </p:cNvSpPr>
                  <p:nvPr/>
                </p:nvSpPr>
                <p:spPr bwMode="auto">
                  <a:xfrm>
                    <a:off x="3683"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28" name="Freeform 3255"/>
                  <p:cNvSpPr>
                    <a:spLocks/>
                  </p:cNvSpPr>
                  <p:nvPr/>
                </p:nvSpPr>
                <p:spPr bwMode="auto">
                  <a:xfrm>
                    <a:off x="3669" y="1104"/>
                    <a:ext cx="11" cy="6"/>
                  </a:xfrm>
                  <a:custGeom>
                    <a:avLst/>
                    <a:gdLst>
                      <a:gd name="T0" fmla="*/ 5472 w 2"/>
                      <a:gd name="T1" fmla="*/ 0 h 1"/>
                      <a:gd name="T2" fmla="*/ 5472 w 2"/>
                      <a:gd name="T3" fmla="*/ 0 h 1"/>
                      <a:gd name="T4" fmla="*/ 9982 w 2"/>
                      <a:gd name="T5" fmla="*/ 7776 h 1"/>
                      <a:gd name="T6" fmla="*/ 9982 w 2"/>
                      <a:gd name="T7" fmla="*/ 0 h 1"/>
                      <a:gd name="T8" fmla="*/ 547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29" name="Arc 3256"/>
                  <p:cNvSpPr>
                    <a:spLocks/>
                  </p:cNvSpPr>
                  <p:nvPr/>
                </p:nvSpPr>
                <p:spPr bwMode="auto">
                  <a:xfrm>
                    <a:off x="3677"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061" name="Group 3257"/>
                <p:cNvGrpSpPr>
                  <a:grpSpLocks/>
                </p:cNvGrpSpPr>
                <p:nvPr/>
              </p:nvGrpSpPr>
              <p:grpSpPr bwMode="auto">
                <a:xfrm>
                  <a:off x="3692" y="1104"/>
                  <a:ext cx="24" cy="12"/>
                  <a:chOff x="3692" y="1104"/>
                  <a:chExt cx="24" cy="12"/>
                </a:xfrm>
              </p:grpSpPr>
              <p:sp>
                <p:nvSpPr>
                  <p:cNvPr id="7122" name="Freeform 3258"/>
                  <p:cNvSpPr>
                    <a:spLocks/>
                  </p:cNvSpPr>
                  <p:nvPr/>
                </p:nvSpPr>
                <p:spPr bwMode="auto">
                  <a:xfrm>
                    <a:off x="3704"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23" name="Arc 3259"/>
                  <p:cNvSpPr>
                    <a:spLocks/>
                  </p:cNvSpPr>
                  <p:nvPr/>
                </p:nvSpPr>
                <p:spPr bwMode="auto">
                  <a:xfrm>
                    <a:off x="3707"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24" name="Freeform 3260"/>
                  <p:cNvSpPr>
                    <a:spLocks/>
                  </p:cNvSpPr>
                  <p:nvPr/>
                </p:nvSpPr>
                <p:spPr bwMode="auto">
                  <a:xfrm>
                    <a:off x="3692"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25" name="Arc 3261"/>
                  <p:cNvSpPr>
                    <a:spLocks/>
                  </p:cNvSpPr>
                  <p:nvPr/>
                </p:nvSpPr>
                <p:spPr bwMode="auto">
                  <a:xfrm>
                    <a:off x="3701"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62" name="Freeform 3262"/>
                <p:cNvSpPr>
                  <a:spLocks/>
                </p:cNvSpPr>
                <p:nvPr/>
              </p:nvSpPr>
              <p:spPr bwMode="auto">
                <a:xfrm>
                  <a:off x="3710"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63" name="Arc 3263"/>
                <p:cNvSpPr>
                  <a:spLocks/>
                </p:cNvSpPr>
                <p:nvPr/>
              </p:nvSpPr>
              <p:spPr bwMode="auto">
                <a:xfrm>
                  <a:off x="3719" y="1107"/>
                  <a:ext cx="6" cy="6"/>
                </a:xfrm>
                <a:custGeom>
                  <a:avLst/>
                  <a:gdLst>
                    <a:gd name="T0" fmla="*/ 0 w 21600"/>
                    <a:gd name="T1" fmla="*/ 0 h 21701"/>
                    <a:gd name="T2" fmla="*/ 0 w 21600"/>
                    <a:gd name="T3" fmla="*/ 0 h 21701"/>
                    <a:gd name="T4" fmla="*/ 0 w 21600"/>
                    <a:gd name="T5" fmla="*/ 0 h 21701"/>
                    <a:gd name="T6" fmla="*/ 0 60000 65536"/>
                    <a:gd name="T7" fmla="*/ 0 60000 65536"/>
                    <a:gd name="T8" fmla="*/ 0 60000 65536"/>
                    <a:gd name="T9" fmla="*/ 0 w 21600"/>
                    <a:gd name="T10" fmla="*/ 0 h 21701"/>
                    <a:gd name="T11" fmla="*/ 21600 w 21600"/>
                    <a:gd name="T12" fmla="*/ 21701 h 21701"/>
                  </a:gdLst>
                  <a:ahLst/>
                  <a:cxnLst>
                    <a:cxn ang="T6">
                      <a:pos x="T0" y="T1"/>
                    </a:cxn>
                    <a:cxn ang="T7">
                      <a:pos x="T2" y="T3"/>
                    </a:cxn>
                    <a:cxn ang="T8">
                      <a:pos x="T4" y="T5"/>
                    </a:cxn>
                  </a:cxnLst>
                  <a:rect l="T9" t="T10" r="T11" b="T12"/>
                  <a:pathLst>
                    <a:path w="21600" h="21701" fill="none" extrusionOk="0">
                      <a:moveTo>
                        <a:pt x="21478" y="21700"/>
                      </a:moveTo>
                      <a:cubicBezTo>
                        <a:pt x="9596" y="21633"/>
                        <a:pt x="0" y="11982"/>
                        <a:pt x="0" y="101"/>
                      </a:cubicBezTo>
                      <a:cubicBezTo>
                        <a:pt x="-1" y="67"/>
                        <a:pt x="0" y="33"/>
                        <a:pt x="0" y="0"/>
                      </a:cubicBezTo>
                    </a:path>
                    <a:path w="21600" h="21701" stroke="0" extrusionOk="0">
                      <a:moveTo>
                        <a:pt x="21478" y="21700"/>
                      </a:moveTo>
                      <a:cubicBezTo>
                        <a:pt x="9596" y="21633"/>
                        <a:pt x="0" y="11982"/>
                        <a:pt x="0" y="101"/>
                      </a:cubicBezTo>
                      <a:cubicBezTo>
                        <a:pt x="-1" y="67"/>
                        <a:pt x="0" y="33"/>
                        <a:pt x="0" y="0"/>
                      </a:cubicBezTo>
                      <a:lnTo>
                        <a:pt x="21600" y="10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64" name="Line 3264"/>
                <p:cNvSpPr>
                  <a:spLocks noChangeShapeType="1"/>
                </p:cNvSpPr>
                <p:nvPr/>
              </p:nvSpPr>
              <p:spPr bwMode="auto">
                <a:xfrm>
                  <a:off x="3639"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65" name="Rectangle 3265"/>
                <p:cNvSpPr>
                  <a:spLocks noChangeArrowheads="1"/>
                </p:cNvSpPr>
                <p:nvPr/>
              </p:nvSpPr>
              <p:spPr bwMode="auto">
                <a:xfrm>
                  <a:off x="3645" y="1127"/>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66" name="Rectangle 3266"/>
                <p:cNvSpPr>
                  <a:spLocks noChangeArrowheads="1"/>
                </p:cNvSpPr>
                <p:nvPr/>
              </p:nvSpPr>
              <p:spPr bwMode="auto">
                <a:xfrm>
                  <a:off x="3669" y="1139"/>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67" name="Rectangle 3267"/>
                <p:cNvSpPr>
                  <a:spLocks noChangeArrowheads="1"/>
                </p:cNvSpPr>
                <p:nvPr/>
              </p:nvSpPr>
              <p:spPr bwMode="auto">
                <a:xfrm>
                  <a:off x="3692" y="1139"/>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68" name="Rectangle 3268"/>
                <p:cNvSpPr>
                  <a:spLocks noChangeArrowheads="1"/>
                </p:cNvSpPr>
                <p:nvPr/>
              </p:nvSpPr>
              <p:spPr bwMode="auto">
                <a:xfrm>
                  <a:off x="3710" y="1139"/>
                  <a:ext cx="17"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69" name="Rectangle 3269"/>
                <p:cNvSpPr>
                  <a:spLocks noChangeArrowheads="1"/>
                </p:cNvSpPr>
                <p:nvPr/>
              </p:nvSpPr>
              <p:spPr bwMode="auto">
                <a:xfrm>
                  <a:off x="3657" y="1139"/>
                  <a:ext cx="12"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70" name="Line 3270"/>
                <p:cNvSpPr>
                  <a:spLocks noChangeShapeType="1"/>
                </p:cNvSpPr>
                <p:nvPr/>
              </p:nvSpPr>
              <p:spPr bwMode="auto">
                <a:xfrm flipV="1">
                  <a:off x="3651"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71" name="Group 3271"/>
                <p:cNvGrpSpPr>
                  <a:grpSpLocks/>
                </p:cNvGrpSpPr>
                <p:nvPr/>
              </p:nvGrpSpPr>
              <p:grpSpPr bwMode="auto">
                <a:xfrm>
                  <a:off x="3651" y="1151"/>
                  <a:ext cx="18" cy="12"/>
                  <a:chOff x="3651" y="1151"/>
                  <a:chExt cx="18" cy="12"/>
                </a:xfrm>
              </p:grpSpPr>
              <p:sp>
                <p:nvSpPr>
                  <p:cNvPr id="7118" name="Freeform 3272"/>
                  <p:cNvSpPr>
                    <a:spLocks/>
                  </p:cNvSpPr>
                  <p:nvPr/>
                </p:nvSpPr>
                <p:spPr bwMode="auto">
                  <a:xfrm>
                    <a:off x="3651" y="1151"/>
                    <a:ext cx="6" cy="6"/>
                  </a:xfrm>
                  <a:custGeom>
                    <a:avLst/>
                    <a:gdLst>
                      <a:gd name="T0" fmla="*/ 0 w 1"/>
                      <a:gd name="T1" fmla="*/ 0 h 1"/>
                      <a:gd name="T2" fmla="*/ 7776 w 1"/>
                      <a:gd name="T3" fmla="*/ 7776 h 1"/>
                      <a:gd name="T4" fmla="*/ 7776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1"/>
                          <a:pt x="0" y="1"/>
                          <a:pt x="1" y="1"/>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19" name="Arc 3273"/>
                  <p:cNvSpPr>
                    <a:spLocks/>
                  </p:cNvSpPr>
                  <p:nvPr/>
                </p:nvSpPr>
                <p:spPr bwMode="auto">
                  <a:xfrm>
                    <a:off x="3654" y="1151"/>
                    <a:ext cx="6" cy="9"/>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32" y="21599"/>
                        </a:moveTo>
                        <a:cubicBezTo>
                          <a:pt x="9569" y="21507"/>
                          <a:pt x="0" y="11864"/>
                          <a:pt x="0" y="0"/>
                        </a:cubicBezTo>
                      </a:path>
                      <a:path w="21600" h="21599" stroke="0" extrusionOk="0">
                        <a:moveTo>
                          <a:pt x="21432" y="21599"/>
                        </a:moveTo>
                        <a:cubicBezTo>
                          <a:pt x="9569" y="21507"/>
                          <a:pt x="0" y="1186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20" name="Freeform 3274"/>
                  <p:cNvSpPr>
                    <a:spLocks/>
                  </p:cNvSpPr>
                  <p:nvPr/>
                </p:nvSpPr>
                <p:spPr bwMode="auto">
                  <a:xfrm>
                    <a:off x="3657" y="1151"/>
                    <a:ext cx="12" cy="12"/>
                  </a:xfrm>
                  <a:custGeom>
                    <a:avLst/>
                    <a:gdLst>
                      <a:gd name="T0" fmla="*/ 0 w 2"/>
                      <a:gd name="T1" fmla="*/ 7776 h 2"/>
                      <a:gd name="T2" fmla="*/ 0 w 2"/>
                      <a:gd name="T3" fmla="*/ 7776 h 2"/>
                      <a:gd name="T4" fmla="*/ 15552 w 2"/>
                      <a:gd name="T5" fmla="*/ 0 h 2"/>
                      <a:gd name="T6" fmla="*/ 0 w 2"/>
                      <a:gd name="T7" fmla="*/ 0 h 2"/>
                      <a:gd name="T8" fmla="*/ 0 w 2"/>
                      <a:gd name="T9" fmla="*/ 777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21" name="Arc 3275"/>
                  <p:cNvSpPr>
                    <a:spLocks/>
                  </p:cNvSpPr>
                  <p:nvPr/>
                </p:nvSpPr>
                <p:spPr bwMode="auto">
                  <a:xfrm>
                    <a:off x="3660" y="1151"/>
                    <a:ext cx="6" cy="9"/>
                  </a:xfrm>
                  <a:custGeom>
                    <a:avLst/>
                    <a:gdLst>
                      <a:gd name="T0" fmla="*/ 0 w 21767"/>
                      <a:gd name="T1" fmla="*/ 0 h 21600"/>
                      <a:gd name="T2" fmla="*/ 0 w 21767"/>
                      <a:gd name="T3" fmla="*/ 0 h 21600"/>
                      <a:gd name="T4" fmla="*/ 0 w 21767"/>
                      <a:gd name="T5" fmla="*/ 0 h 21600"/>
                      <a:gd name="T6" fmla="*/ 0 60000 65536"/>
                      <a:gd name="T7" fmla="*/ 0 60000 65536"/>
                      <a:gd name="T8" fmla="*/ 0 60000 65536"/>
                      <a:gd name="T9" fmla="*/ 0 w 21767"/>
                      <a:gd name="T10" fmla="*/ 0 h 21600"/>
                      <a:gd name="T11" fmla="*/ 21767 w 21767"/>
                      <a:gd name="T12" fmla="*/ 21600 h 21600"/>
                    </a:gdLst>
                    <a:ahLst/>
                    <a:cxnLst>
                      <a:cxn ang="T6">
                        <a:pos x="T0" y="T1"/>
                      </a:cxn>
                      <a:cxn ang="T7">
                        <a:pos x="T2" y="T3"/>
                      </a:cxn>
                      <a:cxn ang="T8">
                        <a:pos x="T4" y="T5"/>
                      </a:cxn>
                    </a:cxnLst>
                    <a:rect l="T9" t="T10" r="T11" b="T12"/>
                    <a:pathLst>
                      <a:path w="21767" h="21600" fill="none" extrusionOk="0">
                        <a:moveTo>
                          <a:pt x="21767" y="0"/>
                        </a:moveTo>
                        <a:cubicBezTo>
                          <a:pt x="21767" y="11929"/>
                          <a:pt x="12096" y="21600"/>
                          <a:pt x="167" y="21600"/>
                        </a:cubicBezTo>
                        <a:cubicBezTo>
                          <a:pt x="111" y="21600"/>
                          <a:pt x="55" y="21599"/>
                          <a:pt x="-1" y="21599"/>
                        </a:cubicBezTo>
                      </a:path>
                      <a:path w="21767" h="21600" stroke="0" extrusionOk="0">
                        <a:moveTo>
                          <a:pt x="21767" y="0"/>
                        </a:moveTo>
                        <a:cubicBezTo>
                          <a:pt x="21767" y="11929"/>
                          <a:pt x="12096" y="21600"/>
                          <a:pt x="167" y="21600"/>
                        </a:cubicBezTo>
                        <a:cubicBezTo>
                          <a:pt x="111" y="21600"/>
                          <a:pt x="55" y="21599"/>
                          <a:pt x="-1" y="21599"/>
                        </a:cubicBezTo>
                        <a:lnTo>
                          <a:pt x="167"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72" name="Line 3276"/>
                <p:cNvSpPr>
                  <a:spLocks noChangeShapeType="1"/>
                </p:cNvSpPr>
                <p:nvPr/>
              </p:nvSpPr>
              <p:spPr bwMode="auto">
                <a:xfrm flipV="1">
                  <a:off x="3663"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73" name="Line 3277"/>
                <p:cNvSpPr>
                  <a:spLocks noChangeShapeType="1"/>
                </p:cNvSpPr>
                <p:nvPr/>
              </p:nvSpPr>
              <p:spPr bwMode="auto">
                <a:xfrm flipV="1">
                  <a:off x="3669"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74" name="Group 3278"/>
                <p:cNvGrpSpPr>
                  <a:grpSpLocks/>
                </p:cNvGrpSpPr>
                <p:nvPr/>
              </p:nvGrpSpPr>
              <p:grpSpPr bwMode="auto">
                <a:xfrm>
                  <a:off x="3663" y="1151"/>
                  <a:ext cx="23" cy="12"/>
                  <a:chOff x="3663" y="1151"/>
                  <a:chExt cx="23" cy="12"/>
                </a:xfrm>
              </p:grpSpPr>
              <p:sp>
                <p:nvSpPr>
                  <p:cNvPr id="7114" name="Freeform 3279"/>
                  <p:cNvSpPr>
                    <a:spLocks/>
                  </p:cNvSpPr>
                  <p:nvPr/>
                </p:nvSpPr>
                <p:spPr bwMode="auto">
                  <a:xfrm>
                    <a:off x="3663" y="1151"/>
                    <a:ext cx="11" cy="6"/>
                  </a:xfrm>
                  <a:custGeom>
                    <a:avLst/>
                    <a:gdLst>
                      <a:gd name="T0" fmla="*/ 0 w 2"/>
                      <a:gd name="T1" fmla="*/ 0 h 1"/>
                      <a:gd name="T2" fmla="*/ 5472 w 2"/>
                      <a:gd name="T3" fmla="*/ 7776 h 1"/>
                      <a:gd name="T4" fmla="*/ 998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15" name="Arc 3280"/>
                  <p:cNvSpPr>
                    <a:spLocks/>
                  </p:cNvSpPr>
                  <p:nvPr/>
                </p:nvSpPr>
                <p:spPr bwMode="auto">
                  <a:xfrm>
                    <a:off x="3666"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561" y="21599"/>
                        </a:moveTo>
                        <a:cubicBezTo>
                          <a:pt x="9646" y="21578"/>
                          <a:pt x="0" y="11914"/>
                          <a:pt x="0" y="0"/>
                        </a:cubicBezTo>
                      </a:path>
                      <a:path w="21600" h="21600" stroke="0" extrusionOk="0">
                        <a:moveTo>
                          <a:pt x="21561" y="21599"/>
                        </a:moveTo>
                        <a:cubicBezTo>
                          <a:pt x="9646" y="21578"/>
                          <a:pt x="0" y="1191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16" name="Freeform 3281"/>
                  <p:cNvSpPr>
                    <a:spLocks/>
                  </p:cNvSpPr>
                  <p:nvPr/>
                </p:nvSpPr>
                <p:spPr bwMode="auto">
                  <a:xfrm>
                    <a:off x="3674"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17" name="Arc 3282"/>
                  <p:cNvSpPr>
                    <a:spLocks/>
                  </p:cNvSpPr>
                  <p:nvPr/>
                </p:nvSpPr>
                <p:spPr bwMode="auto">
                  <a:xfrm>
                    <a:off x="3675" y="1151"/>
                    <a:ext cx="9" cy="9"/>
                  </a:xfrm>
                  <a:custGeom>
                    <a:avLst/>
                    <a:gdLst>
                      <a:gd name="T0" fmla="*/ 0 w 21639"/>
                      <a:gd name="T1" fmla="*/ 0 h 21600"/>
                      <a:gd name="T2" fmla="*/ 0 w 21639"/>
                      <a:gd name="T3" fmla="*/ 0 h 21600"/>
                      <a:gd name="T4" fmla="*/ 0 w 21639"/>
                      <a:gd name="T5" fmla="*/ 0 h 21600"/>
                      <a:gd name="T6" fmla="*/ 0 60000 65536"/>
                      <a:gd name="T7" fmla="*/ 0 60000 65536"/>
                      <a:gd name="T8" fmla="*/ 0 60000 65536"/>
                      <a:gd name="T9" fmla="*/ 0 w 21639"/>
                      <a:gd name="T10" fmla="*/ 0 h 21600"/>
                      <a:gd name="T11" fmla="*/ 21639 w 21639"/>
                      <a:gd name="T12" fmla="*/ 21600 h 21600"/>
                    </a:gdLst>
                    <a:ahLst/>
                    <a:cxnLst>
                      <a:cxn ang="T6">
                        <a:pos x="T0" y="T1"/>
                      </a:cxn>
                      <a:cxn ang="T7">
                        <a:pos x="T2" y="T3"/>
                      </a:cxn>
                      <a:cxn ang="T8">
                        <a:pos x="T4" y="T5"/>
                      </a:cxn>
                    </a:cxnLst>
                    <a:rect l="T9" t="T10" r="T11" b="T12"/>
                    <a:pathLst>
                      <a:path w="21639" h="21600" fill="none" extrusionOk="0">
                        <a:moveTo>
                          <a:pt x="21639" y="0"/>
                        </a:moveTo>
                        <a:cubicBezTo>
                          <a:pt x="21639" y="11929"/>
                          <a:pt x="11968" y="21600"/>
                          <a:pt x="39" y="21600"/>
                        </a:cubicBezTo>
                        <a:cubicBezTo>
                          <a:pt x="26" y="21600"/>
                          <a:pt x="13" y="21599"/>
                          <a:pt x="0" y="21599"/>
                        </a:cubicBezTo>
                      </a:path>
                      <a:path w="21639" h="21600" stroke="0" extrusionOk="0">
                        <a:moveTo>
                          <a:pt x="21639" y="0"/>
                        </a:moveTo>
                        <a:cubicBezTo>
                          <a:pt x="21639" y="11929"/>
                          <a:pt x="11968" y="21600"/>
                          <a:pt x="39" y="21600"/>
                        </a:cubicBezTo>
                        <a:cubicBezTo>
                          <a:pt x="26" y="21600"/>
                          <a:pt x="13" y="21599"/>
                          <a:pt x="0" y="21599"/>
                        </a:cubicBezTo>
                        <a:lnTo>
                          <a:pt x="39"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75" name="Line 3283"/>
                <p:cNvSpPr>
                  <a:spLocks noChangeShapeType="1"/>
                </p:cNvSpPr>
                <p:nvPr/>
              </p:nvSpPr>
              <p:spPr bwMode="auto">
                <a:xfrm flipV="1">
                  <a:off x="3680"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76" name="Line 3284"/>
                <p:cNvSpPr>
                  <a:spLocks noChangeShapeType="1"/>
                </p:cNvSpPr>
                <p:nvPr/>
              </p:nvSpPr>
              <p:spPr bwMode="auto">
                <a:xfrm flipV="1">
                  <a:off x="3686"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77" name="Group 3285"/>
                <p:cNvGrpSpPr>
                  <a:grpSpLocks/>
                </p:cNvGrpSpPr>
                <p:nvPr/>
              </p:nvGrpSpPr>
              <p:grpSpPr bwMode="auto">
                <a:xfrm>
                  <a:off x="3680" y="1151"/>
                  <a:ext cx="24" cy="12"/>
                  <a:chOff x="3680" y="1151"/>
                  <a:chExt cx="24" cy="12"/>
                </a:xfrm>
              </p:grpSpPr>
              <p:sp>
                <p:nvSpPr>
                  <p:cNvPr id="7110" name="Freeform 3286"/>
                  <p:cNvSpPr>
                    <a:spLocks/>
                  </p:cNvSpPr>
                  <p:nvPr/>
                </p:nvSpPr>
                <p:spPr bwMode="auto">
                  <a:xfrm>
                    <a:off x="3680"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11" name="Arc 3287"/>
                  <p:cNvSpPr>
                    <a:spLocks/>
                  </p:cNvSpPr>
                  <p:nvPr/>
                </p:nvSpPr>
                <p:spPr bwMode="auto">
                  <a:xfrm>
                    <a:off x="3683"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12" name="Freeform 3288"/>
                  <p:cNvSpPr>
                    <a:spLocks/>
                  </p:cNvSpPr>
                  <p:nvPr/>
                </p:nvSpPr>
                <p:spPr bwMode="auto">
                  <a:xfrm>
                    <a:off x="3692"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13" name="Arc 3289"/>
                  <p:cNvSpPr>
                    <a:spLocks/>
                  </p:cNvSpPr>
                  <p:nvPr/>
                </p:nvSpPr>
                <p:spPr bwMode="auto">
                  <a:xfrm>
                    <a:off x="3692"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78" name="Line 3290"/>
                <p:cNvSpPr>
                  <a:spLocks noChangeShapeType="1"/>
                </p:cNvSpPr>
                <p:nvPr/>
              </p:nvSpPr>
              <p:spPr bwMode="auto">
                <a:xfrm flipV="1">
                  <a:off x="3704"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79" name="Line 3291"/>
                <p:cNvSpPr>
                  <a:spLocks noChangeShapeType="1"/>
                </p:cNvSpPr>
                <p:nvPr/>
              </p:nvSpPr>
              <p:spPr bwMode="auto">
                <a:xfrm flipV="1">
                  <a:off x="3704"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80" name="Group 3292"/>
                <p:cNvGrpSpPr>
                  <a:grpSpLocks/>
                </p:cNvGrpSpPr>
                <p:nvPr/>
              </p:nvGrpSpPr>
              <p:grpSpPr bwMode="auto">
                <a:xfrm>
                  <a:off x="3704" y="1151"/>
                  <a:ext cx="23" cy="12"/>
                  <a:chOff x="3704" y="1151"/>
                  <a:chExt cx="23" cy="12"/>
                </a:xfrm>
              </p:grpSpPr>
              <p:sp>
                <p:nvSpPr>
                  <p:cNvPr id="7106" name="Freeform 3293"/>
                  <p:cNvSpPr>
                    <a:spLocks/>
                  </p:cNvSpPr>
                  <p:nvPr/>
                </p:nvSpPr>
                <p:spPr bwMode="auto">
                  <a:xfrm>
                    <a:off x="3704"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07" name="Arc 3294"/>
                  <p:cNvSpPr>
                    <a:spLocks/>
                  </p:cNvSpPr>
                  <p:nvPr/>
                </p:nvSpPr>
                <p:spPr bwMode="auto">
                  <a:xfrm>
                    <a:off x="3707"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08" name="Freeform 3295"/>
                  <p:cNvSpPr>
                    <a:spLocks/>
                  </p:cNvSpPr>
                  <p:nvPr/>
                </p:nvSpPr>
                <p:spPr bwMode="auto">
                  <a:xfrm>
                    <a:off x="3716" y="1151"/>
                    <a:ext cx="11" cy="12"/>
                  </a:xfrm>
                  <a:custGeom>
                    <a:avLst/>
                    <a:gdLst>
                      <a:gd name="T0" fmla="*/ 0 w 2"/>
                      <a:gd name="T1" fmla="*/ 7776 h 2"/>
                      <a:gd name="T2" fmla="*/ 998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09" name="Arc 3296"/>
                  <p:cNvSpPr>
                    <a:spLocks/>
                  </p:cNvSpPr>
                  <p:nvPr/>
                </p:nvSpPr>
                <p:spPr bwMode="auto">
                  <a:xfrm>
                    <a:off x="3716"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81" name="Line 3297"/>
                <p:cNvSpPr>
                  <a:spLocks noChangeShapeType="1"/>
                </p:cNvSpPr>
                <p:nvPr/>
              </p:nvSpPr>
              <p:spPr bwMode="auto">
                <a:xfrm flipV="1">
                  <a:off x="3716"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82" name="Rectangle 3298"/>
                <p:cNvSpPr>
                  <a:spLocks noChangeArrowheads="1"/>
                </p:cNvSpPr>
                <p:nvPr/>
              </p:nvSpPr>
              <p:spPr bwMode="auto">
                <a:xfrm>
                  <a:off x="3722" y="1127"/>
                  <a:ext cx="11"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83" name="Rectangle 3299"/>
                <p:cNvSpPr>
                  <a:spLocks noChangeArrowheads="1"/>
                </p:cNvSpPr>
                <p:nvPr/>
              </p:nvSpPr>
              <p:spPr bwMode="auto">
                <a:xfrm>
                  <a:off x="3651" y="1127"/>
                  <a:ext cx="76"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84" name="Freeform 3300"/>
                <p:cNvSpPr>
                  <a:spLocks/>
                </p:cNvSpPr>
                <p:nvPr/>
              </p:nvSpPr>
              <p:spPr bwMode="auto">
                <a:xfrm>
                  <a:off x="3645"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85" name="Arc 3301"/>
                <p:cNvSpPr>
                  <a:spLocks/>
                </p:cNvSpPr>
                <p:nvPr/>
              </p:nvSpPr>
              <p:spPr bwMode="auto">
                <a:xfrm>
                  <a:off x="3645"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96" y="0"/>
                        <a:pt x="21554" y="9620"/>
                        <a:pt x="21599" y="21517"/>
                      </a:cubicBezTo>
                    </a:path>
                    <a:path w="21600" h="21600" stroke="0" extrusionOk="0">
                      <a:moveTo>
                        <a:pt x="-1" y="0"/>
                      </a:moveTo>
                      <a:cubicBezTo>
                        <a:pt x="11896" y="0"/>
                        <a:pt x="21554" y="9620"/>
                        <a:pt x="21599" y="21517"/>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7086" name="Group 3302"/>
                <p:cNvGrpSpPr>
                  <a:grpSpLocks/>
                </p:cNvGrpSpPr>
                <p:nvPr/>
              </p:nvGrpSpPr>
              <p:grpSpPr bwMode="auto">
                <a:xfrm>
                  <a:off x="3663" y="1133"/>
                  <a:ext cx="9" cy="9"/>
                  <a:chOff x="3663" y="1133"/>
                  <a:chExt cx="9" cy="9"/>
                </a:xfrm>
              </p:grpSpPr>
              <p:sp>
                <p:nvSpPr>
                  <p:cNvPr id="7102" name="Freeform 3303"/>
                  <p:cNvSpPr>
                    <a:spLocks/>
                  </p:cNvSpPr>
                  <p:nvPr/>
                </p:nvSpPr>
                <p:spPr bwMode="auto">
                  <a:xfrm>
                    <a:off x="3669"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03" name="Arc 3304"/>
                  <p:cNvSpPr>
                    <a:spLocks/>
                  </p:cNvSpPr>
                  <p:nvPr/>
                </p:nvSpPr>
                <p:spPr bwMode="auto">
                  <a:xfrm>
                    <a:off x="3669"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02" y="0"/>
                          <a:pt x="21561" y="9628"/>
                          <a:pt x="21599" y="21530"/>
                        </a:cubicBezTo>
                      </a:path>
                      <a:path w="21600" h="21600" stroke="0" extrusionOk="0">
                        <a:moveTo>
                          <a:pt x="-1" y="0"/>
                        </a:moveTo>
                        <a:cubicBezTo>
                          <a:pt x="11902" y="0"/>
                          <a:pt x="21561" y="9628"/>
                          <a:pt x="21599" y="21530"/>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04" name="Freeform 3305"/>
                  <p:cNvSpPr>
                    <a:spLocks/>
                  </p:cNvSpPr>
                  <p:nvPr/>
                </p:nvSpPr>
                <p:spPr bwMode="auto">
                  <a:xfrm>
                    <a:off x="3663" y="1133"/>
                    <a:ext cx="6" cy="6"/>
                  </a:xfrm>
                  <a:custGeom>
                    <a:avLst/>
                    <a:gdLst>
                      <a:gd name="T0" fmla="*/ 0 w 1"/>
                      <a:gd name="T1" fmla="*/ 0 h 1"/>
                      <a:gd name="T2" fmla="*/ 0 w 1"/>
                      <a:gd name="T3" fmla="*/ 7776 h 1"/>
                      <a:gd name="T4" fmla="*/ 7776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05" name="Arc 3306"/>
                  <p:cNvSpPr>
                    <a:spLocks/>
                  </p:cNvSpPr>
                  <p:nvPr/>
                </p:nvSpPr>
                <p:spPr bwMode="auto">
                  <a:xfrm>
                    <a:off x="3666"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31"/>
                        </a:moveTo>
                        <a:cubicBezTo>
                          <a:pt x="38" y="9628"/>
                          <a:pt x="9697" y="0"/>
                          <a:pt x="21599" y="0"/>
                        </a:cubicBezTo>
                      </a:path>
                      <a:path w="21600" h="21600" stroke="0" extrusionOk="0">
                        <a:moveTo>
                          <a:pt x="0" y="21531"/>
                        </a:moveTo>
                        <a:cubicBezTo>
                          <a:pt x="38" y="9628"/>
                          <a:pt x="9697"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087" name="Group 3307"/>
                <p:cNvGrpSpPr>
                  <a:grpSpLocks/>
                </p:cNvGrpSpPr>
                <p:nvPr/>
              </p:nvGrpSpPr>
              <p:grpSpPr bwMode="auto">
                <a:xfrm>
                  <a:off x="3674" y="1127"/>
                  <a:ext cx="15" cy="15"/>
                  <a:chOff x="3674" y="1127"/>
                  <a:chExt cx="15" cy="15"/>
                </a:xfrm>
              </p:grpSpPr>
              <p:sp>
                <p:nvSpPr>
                  <p:cNvPr id="7098" name="Freeform 3308"/>
                  <p:cNvSpPr>
                    <a:spLocks/>
                  </p:cNvSpPr>
                  <p:nvPr/>
                </p:nvSpPr>
                <p:spPr bwMode="auto">
                  <a:xfrm>
                    <a:off x="3680"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99" name="Arc 3309"/>
                  <p:cNvSpPr>
                    <a:spLocks/>
                  </p:cNvSpPr>
                  <p:nvPr/>
                </p:nvSpPr>
                <p:spPr bwMode="auto">
                  <a:xfrm>
                    <a:off x="3683"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00" name="Freeform 3310"/>
                  <p:cNvSpPr>
                    <a:spLocks/>
                  </p:cNvSpPr>
                  <p:nvPr/>
                </p:nvSpPr>
                <p:spPr bwMode="auto">
                  <a:xfrm>
                    <a:off x="3674"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101" name="Arc 3311"/>
                  <p:cNvSpPr>
                    <a:spLocks/>
                  </p:cNvSpPr>
                  <p:nvPr/>
                </p:nvSpPr>
                <p:spPr bwMode="auto">
                  <a:xfrm>
                    <a:off x="3677"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7088" name="Group 3312"/>
                <p:cNvGrpSpPr>
                  <a:grpSpLocks/>
                </p:cNvGrpSpPr>
                <p:nvPr/>
              </p:nvGrpSpPr>
              <p:grpSpPr bwMode="auto">
                <a:xfrm>
                  <a:off x="3698" y="1127"/>
                  <a:ext cx="15" cy="15"/>
                  <a:chOff x="3698" y="1127"/>
                  <a:chExt cx="15" cy="15"/>
                </a:xfrm>
              </p:grpSpPr>
              <p:sp>
                <p:nvSpPr>
                  <p:cNvPr id="7094" name="Freeform 3313"/>
                  <p:cNvSpPr>
                    <a:spLocks/>
                  </p:cNvSpPr>
                  <p:nvPr/>
                </p:nvSpPr>
                <p:spPr bwMode="auto">
                  <a:xfrm>
                    <a:off x="3704"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95" name="Arc 3314"/>
                  <p:cNvSpPr>
                    <a:spLocks/>
                  </p:cNvSpPr>
                  <p:nvPr/>
                </p:nvSpPr>
                <p:spPr bwMode="auto">
                  <a:xfrm>
                    <a:off x="3707"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96" name="Freeform 3315"/>
                  <p:cNvSpPr>
                    <a:spLocks/>
                  </p:cNvSpPr>
                  <p:nvPr/>
                </p:nvSpPr>
                <p:spPr bwMode="auto">
                  <a:xfrm>
                    <a:off x="3698"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97" name="Arc 3316"/>
                  <p:cNvSpPr>
                    <a:spLocks/>
                  </p:cNvSpPr>
                  <p:nvPr/>
                </p:nvSpPr>
                <p:spPr bwMode="auto">
                  <a:xfrm>
                    <a:off x="3701"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7089" name="Freeform 3317"/>
                <p:cNvSpPr>
                  <a:spLocks/>
                </p:cNvSpPr>
                <p:nvPr/>
              </p:nvSpPr>
              <p:spPr bwMode="auto">
                <a:xfrm>
                  <a:off x="3716"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90" name="Arc 3318"/>
                <p:cNvSpPr>
                  <a:spLocks/>
                </p:cNvSpPr>
                <p:nvPr/>
              </p:nvSpPr>
              <p:spPr bwMode="auto">
                <a:xfrm>
                  <a:off x="3719"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9"/>
                      </a:moveTo>
                      <a:cubicBezTo>
                        <a:pt x="55" y="9656"/>
                        <a:pt x="9636" y="66"/>
                        <a:pt x="21479" y="0"/>
                      </a:cubicBezTo>
                    </a:path>
                    <a:path w="21600" h="21600" stroke="0" extrusionOk="0">
                      <a:moveTo>
                        <a:pt x="0" y="21499"/>
                      </a:moveTo>
                      <a:cubicBezTo>
                        <a:pt x="55" y="9656"/>
                        <a:pt x="9636" y="66"/>
                        <a:pt x="2147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91" name="Line 3319"/>
                <p:cNvSpPr>
                  <a:spLocks noChangeShapeType="1"/>
                </p:cNvSpPr>
                <p:nvPr/>
              </p:nvSpPr>
              <p:spPr bwMode="auto">
                <a:xfrm>
                  <a:off x="3639" y="1133"/>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92" name="Rectangle 3320"/>
                <p:cNvSpPr>
                  <a:spLocks noChangeArrowheads="1"/>
                </p:cNvSpPr>
                <p:nvPr/>
              </p:nvSpPr>
              <p:spPr bwMode="auto">
                <a:xfrm>
                  <a:off x="3554" y="1071"/>
                  <a:ext cx="6" cy="112"/>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7093" name="Rectangle 3321"/>
                <p:cNvSpPr>
                  <a:spLocks noChangeArrowheads="1"/>
                </p:cNvSpPr>
                <p:nvPr/>
              </p:nvSpPr>
              <p:spPr bwMode="auto">
                <a:xfrm>
                  <a:off x="3730" y="1071"/>
                  <a:ext cx="12" cy="112"/>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grpSp>
            <p:nvGrpSpPr>
              <p:cNvPr id="6671" name="Group 3322"/>
              <p:cNvGrpSpPr>
                <a:grpSpLocks/>
              </p:cNvGrpSpPr>
              <p:nvPr/>
            </p:nvGrpSpPr>
            <p:grpSpPr bwMode="auto">
              <a:xfrm>
                <a:off x="-1226" y="1190"/>
                <a:ext cx="188" cy="112"/>
                <a:chOff x="3801" y="1071"/>
                <a:chExt cx="188" cy="112"/>
              </a:xfrm>
            </p:grpSpPr>
            <p:sp>
              <p:nvSpPr>
                <p:cNvPr id="6837" name="Rectangle 3323"/>
                <p:cNvSpPr>
                  <a:spLocks noChangeArrowheads="1"/>
                </p:cNvSpPr>
                <p:nvPr/>
              </p:nvSpPr>
              <p:spPr bwMode="auto">
                <a:xfrm>
                  <a:off x="3807" y="1071"/>
                  <a:ext cx="177" cy="106"/>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38" name="Rectangle 3324"/>
                <p:cNvSpPr>
                  <a:spLocks noChangeArrowheads="1"/>
                </p:cNvSpPr>
                <p:nvPr/>
              </p:nvSpPr>
              <p:spPr bwMode="auto">
                <a:xfrm>
                  <a:off x="3810" y="1116"/>
                  <a:ext cx="12" cy="17"/>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39" name="Rectangle 3325"/>
                <p:cNvSpPr>
                  <a:spLocks noChangeArrowheads="1"/>
                </p:cNvSpPr>
                <p:nvPr/>
              </p:nvSpPr>
              <p:spPr bwMode="auto">
                <a:xfrm>
                  <a:off x="3810" y="1127"/>
                  <a:ext cx="12" cy="18"/>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40" name="Rectangle 3326"/>
                <p:cNvSpPr>
                  <a:spLocks noChangeArrowheads="1"/>
                </p:cNvSpPr>
                <p:nvPr/>
              </p:nvSpPr>
              <p:spPr bwMode="auto">
                <a:xfrm>
                  <a:off x="3810" y="1116"/>
                  <a:ext cx="177" cy="29"/>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41" name="Line 3327"/>
                <p:cNvSpPr>
                  <a:spLocks noChangeShapeType="1"/>
                </p:cNvSpPr>
                <p:nvPr/>
              </p:nvSpPr>
              <p:spPr bwMode="auto">
                <a:xfrm>
                  <a:off x="3804" y="1133"/>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42" name="Line 3328"/>
                <p:cNvSpPr>
                  <a:spLocks noChangeShapeType="1"/>
                </p:cNvSpPr>
                <p:nvPr/>
              </p:nvSpPr>
              <p:spPr bwMode="auto">
                <a:xfrm>
                  <a:off x="3804" y="1116"/>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43" name="Rectangle 3329"/>
                <p:cNvSpPr>
                  <a:spLocks noChangeArrowheads="1"/>
                </p:cNvSpPr>
                <p:nvPr/>
              </p:nvSpPr>
              <p:spPr bwMode="auto">
                <a:xfrm>
                  <a:off x="3833" y="1098"/>
                  <a:ext cx="24"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44" name="Line 3330"/>
                <p:cNvSpPr>
                  <a:spLocks noChangeShapeType="1"/>
                </p:cNvSpPr>
                <p:nvPr/>
              </p:nvSpPr>
              <p:spPr bwMode="auto">
                <a:xfrm>
                  <a:off x="3828"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845" name="Group 3331"/>
                <p:cNvGrpSpPr>
                  <a:grpSpLocks/>
                </p:cNvGrpSpPr>
                <p:nvPr/>
              </p:nvGrpSpPr>
              <p:grpSpPr bwMode="auto">
                <a:xfrm>
                  <a:off x="3828" y="1086"/>
                  <a:ext cx="21" cy="15"/>
                  <a:chOff x="3828" y="1086"/>
                  <a:chExt cx="21" cy="15"/>
                </a:xfrm>
              </p:grpSpPr>
              <p:sp>
                <p:nvSpPr>
                  <p:cNvPr id="6977" name="Freeform 3332"/>
                  <p:cNvSpPr>
                    <a:spLocks/>
                  </p:cNvSpPr>
                  <p:nvPr/>
                </p:nvSpPr>
                <p:spPr bwMode="auto">
                  <a:xfrm>
                    <a:off x="3828" y="1086"/>
                    <a:ext cx="11" cy="12"/>
                  </a:xfrm>
                  <a:custGeom>
                    <a:avLst/>
                    <a:gdLst>
                      <a:gd name="T0" fmla="*/ 5472 w 2"/>
                      <a:gd name="T1" fmla="*/ 0 h 2"/>
                      <a:gd name="T2" fmla="*/ 0 w 2"/>
                      <a:gd name="T3" fmla="*/ 15552 h 2"/>
                      <a:gd name="T4" fmla="*/ 9982 w 2"/>
                      <a:gd name="T5" fmla="*/ 15552 h 2"/>
                      <a:gd name="T6" fmla="*/ 547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1"/>
                          <a:pt x="0" y="2"/>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78" name="Arc 3333"/>
                  <p:cNvSpPr>
                    <a:spLocks/>
                  </p:cNvSpPr>
                  <p:nvPr/>
                </p:nvSpPr>
                <p:spPr bwMode="auto">
                  <a:xfrm>
                    <a:off x="3831"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4" y="9631"/>
                          <a:pt x="9677" y="28"/>
                          <a:pt x="21548" y="0"/>
                        </a:cubicBezTo>
                      </a:path>
                      <a:path w="21600" h="21600" stroke="0" extrusionOk="0">
                        <a:moveTo>
                          <a:pt x="0" y="21502"/>
                        </a:moveTo>
                        <a:cubicBezTo>
                          <a:pt x="54" y="9631"/>
                          <a:pt x="9677" y="28"/>
                          <a:pt x="21548"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79" name="Freeform 3334"/>
                  <p:cNvSpPr>
                    <a:spLocks/>
                  </p:cNvSpPr>
                  <p:nvPr/>
                </p:nvSpPr>
                <p:spPr bwMode="auto">
                  <a:xfrm>
                    <a:off x="3839" y="1086"/>
                    <a:ext cx="6" cy="12"/>
                  </a:xfrm>
                  <a:custGeom>
                    <a:avLst/>
                    <a:gdLst>
                      <a:gd name="T0" fmla="*/ 7776 w 1"/>
                      <a:gd name="T1" fmla="*/ 15552 h 2"/>
                      <a:gd name="T2" fmla="*/ 0 w 1"/>
                      <a:gd name="T3" fmla="*/ 0 h 2"/>
                      <a:gd name="T4" fmla="*/ 0 w 1"/>
                      <a:gd name="T5" fmla="*/ 15552 h 2"/>
                      <a:gd name="T6" fmla="*/ 7776 w 1"/>
                      <a:gd name="T7" fmla="*/ 1555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2"/>
                        </a:moveTo>
                        <a:cubicBezTo>
                          <a:pt x="1" y="1"/>
                          <a:pt x="1" y="0"/>
                          <a:pt x="0" y="0"/>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80" name="Arc 3335"/>
                  <p:cNvSpPr>
                    <a:spLocks/>
                  </p:cNvSpPr>
                  <p:nvPr/>
                </p:nvSpPr>
                <p:spPr bwMode="auto">
                  <a:xfrm>
                    <a:off x="3840" y="1089"/>
                    <a:ext cx="9" cy="12"/>
                  </a:xfrm>
                  <a:custGeom>
                    <a:avLst/>
                    <a:gdLst>
                      <a:gd name="T0" fmla="*/ 0 w 21652"/>
                      <a:gd name="T1" fmla="*/ 0 h 21600"/>
                      <a:gd name="T2" fmla="*/ 0 w 21652"/>
                      <a:gd name="T3" fmla="*/ 0 h 21600"/>
                      <a:gd name="T4" fmla="*/ 0 w 21652"/>
                      <a:gd name="T5" fmla="*/ 0 h 21600"/>
                      <a:gd name="T6" fmla="*/ 0 60000 65536"/>
                      <a:gd name="T7" fmla="*/ 0 60000 65536"/>
                      <a:gd name="T8" fmla="*/ 0 60000 65536"/>
                      <a:gd name="T9" fmla="*/ 0 w 21652"/>
                      <a:gd name="T10" fmla="*/ 0 h 21600"/>
                      <a:gd name="T11" fmla="*/ 21652 w 21652"/>
                      <a:gd name="T12" fmla="*/ 21600 h 21600"/>
                    </a:gdLst>
                    <a:ahLst/>
                    <a:cxnLst>
                      <a:cxn ang="T6">
                        <a:pos x="T0" y="T1"/>
                      </a:cxn>
                      <a:cxn ang="T7">
                        <a:pos x="T2" y="T3"/>
                      </a:cxn>
                      <a:cxn ang="T8">
                        <a:pos x="T4" y="T5"/>
                      </a:cxn>
                    </a:cxnLst>
                    <a:rect l="T9" t="T10" r="T11" b="T12"/>
                    <a:pathLst>
                      <a:path w="21652" h="21600" fill="none" extrusionOk="0">
                        <a:moveTo>
                          <a:pt x="0" y="0"/>
                        </a:moveTo>
                        <a:cubicBezTo>
                          <a:pt x="17" y="0"/>
                          <a:pt x="34" y="-1"/>
                          <a:pt x="52" y="0"/>
                        </a:cubicBezTo>
                        <a:cubicBezTo>
                          <a:pt x="11942" y="0"/>
                          <a:pt x="21597" y="9610"/>
                          <a:pt x="21651" y="21501"/>
                        </a:cubicBezTo>
                      </a:path>
                      <a:path w="21652" h="21600" stroke="0" extrusionOk="0">
                        <a:moveTo>
                          <a:pt x="0" y="0"/>
                        </a:moveTo>
                        <a:cubicBezTo>
                          <a:pt x="17" y="0"/>
                          <a:pt x="34" y="-1"/>
                          <a:pt x="52" y="0"/>
                        </a:cubicBezTo>
                        <a:cubicBezTo>
                          <a:pt x="11942" y="0"/>
                          <a:pt x="21597" y="9610"/>
                          <a:pt x="21651" y="21501"/>
                        </a:cubicBezTo>
                        <a:lnTo>
                          <a:pt x="52"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846" name="Rectangle 3336"/>
                <p:cNvSpPr>
                  <a:spLocks noChangeArrowheads="1"/>
                </p:cNvSpPr>
                <p:nvPr/>
              </p:nvSpPr>
              <p:spPr bwMode="auto">
                <a:xfrm>
                  <a:off x="3833" y="1110"/>
                  <a:ext cx="24"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47" name="Freeform 3337"/>
                <p:cNvSpPr>
                  <a:spLocks/>
                </p:cNvSpPr>
                <p:nvPr/>
              </p:nvSpPr>
              <p:spPr bwMode="auto">
                <a:xfrm>
                  <a:off x="3828" y="1104"/>
                  <a:ext cx="11" cy="12"/>
                </a:xfrm>
                <a:custGeom>
                  <a:avLst/>
                  <a:gdLst>
                    <a:gd name="T0" fmla="*/ 0 w 2"/>
                    <a:gd name="T1" fmla="*/ 7776 h 2"/>
                    <a:gd name="T2" fmla="*/ 0 w 2"/>
                    <a:gd name="T3" fmla="*/ 7776 h 2"/>
                    <a:gd name="T4" fmla="*/ 9982 w 2"/>
                    <a:gd name="T5" fmla="*/ 0 h 2"/>
                    <a:gd name="T6" fmla="*/ 5472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48" name="Arc 3338"/>
                <p:cNvSpPr>
                  <a:spLocks/>
                </p:cNvSpPr>
                <p:nvPr/>
              </p:nvSpPr>
              <p:spPr bwMode="auto">
                <a:xfrm>
                  <a:off x="3831" y="1107"/>
                  <a:ext cx="6" cy="6"/>
                </a:xfrm>
                <a:custGeom>
                  <a:avLst/>
                  <a:gdLst>
                    <a:gd name="T0" fmla="*/ 0 w 21722"/>
                    <a:gd name="T1" fmla="*/ 0 h 21702"/>
                    <a:gd name="T2" fmla="*/ 0 w 21722"/>
                    <a:gd name="T3" fmla="*/ 0 h 21702"/>
                    <a:gd name="T4" fmla="*/ 0 w 21722"/>
                    <a:gd name="T5" fmla="*/ 0 h 21702"/>
                    <a:gd name="T6" fmla="*/ 0 60000 65536"/>
                    <a:gd name="T7" fmla="*/ 0 60000 65536"/>
                    <a:gd name="T8" fmla="*/ 0 60000 65536"/>
                    <a:gd name="T9" fmla="*/ 0 w 21722"/>
                    <a:gd name="T10" fmla="*/ 0 h 21702"/>
                    <a:gd name="T11" fmla="*/ 21722 w 21722"/>
                    <a:gd name="T12" fmla="*/ 21702 h 21702"/>
                  </a:gdLst>
                  <a:ahLst/>
                  <a:cxnLst>
                    <a:cxn ang="T6">
                      <a:pos x="T0" y="T1"/>
                    </a:cxn>
                    <a:cxn ang="T7">
                      <a:pos x="T2" y="T3"/>
                    </a:cxn>
                    <a:cxn ang="T8">
                      <a:pos x="T4" y="T5"/>
                    </a:cxn>
                  </a:cxnLst>
                  <a:rect l="T9" t="T10" r="T11" b="T12"/>
                  <a:pathLst>
                    <a:path w="21722" h="21702" fill="none" extrusionOk="0">
                      <a:moveTo>
                        <a:pt x="21721" y="0"/>
                      </a:moveTo>
                      <a:cubicBezTo>
                        <a:pt x="21721" y="34"/>
                        <a:pt x="21722" y="68"/>
                        <a:pt x="21722" y="102"/>
                      </a:cubicBezTo>
                      <a:cubicBezTo>
                        <a:pt x="21722" y="12031"/>
                        <a:pt x="12051" y="21702"/>
                        <a:pt x="122" y="21702"/>
                      </a:cubicBezTo>
                      <a:cubicBezTo>
                        <a:pt x="81" y="21702"/>
                        <a:pt x="40" y="21701"/>
                        <a:pt x="0" y="21701"/>
                      </a:cubicBezTo>
                    </a:path>
                    <a:path w="21722" h="21702" stroke="0" extrusionOk="0">
                      <a:moveTo>
                        <a:pt x="21721" y="0"/>
                      </a:moveTo>
                      <a:cubicBezTo>
                        <a:pt x="21721" y="34"/>
                        <a:pt x="21722" y="68"/>
                        <a:pt x="21722" y="102"/>
                      </a:cubicBezTo>
                      <a:cubicBezTo>
                        <a:pt x="21722" y="12031"/>
                        <a:pt x="12051" y="21702"/>
                        <a:pt x="122" y="21702"/>
                      </a:cubicBezTo>
                      <a:cubicBezTo>
                        <a:pt x="81" y="21702"/>
                        <a:pt x="40" y="21701"/>
                        <a:pt x="0" y="21701"/>
                      </a:cubicBezTo>
                      <a:lnTo>
                        <a:pt x="122" y="10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49" name="Rectangle 3339"/>
                <p:cNvSpPr>
                  <a:spLocks noChangeArrowheads="1"/>
                </p:cNvSpPr>
                <p:nvPr/>
              </p:nvSpPr>
              <p:spPr bwMode="auto">
                <a:xfrm>
                  <a:off x="3833" y="1139"/>
                  <a:ext cx="24"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50" name="Line 3340"/>
                <p:cNvSpPr>
                  <a:spLocks noChangeShapeType="1"/>
                </p:cNvSpPr>
                <p:nvPr/>
              </p:nvSpPr>
              <p:spPr bwMode="auto">
                <a:xfrm flipV="1">
                  <a:off x="3828"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51" name="Rectangle 3341"/>
                <p:cNvSpPr>
                  <a:spLocks noChangeArrowheads="1"/>
                </p:cNvSpPr>
                <p:nvPr/>
              </p:nvSpPr>
              <p:spPr bwMode="auto">
                <a:xfrm>
                  <a:off x="3833" y="1139"/>
                  <a:ext cx="24"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52" name="Rectangle 3342"/>
                <p:cNvSpPr>
                  <a:spLocks noChangeArrowheads="1"/>
                </p:cNvSpPr>
                <p:nvPr/>
              </p:nvSpPr>
              <p:spPr bwMode="auto">
                <a:xfrm>
                  <a:off x="3857" y="1139"/>
                  <a:ext cx="29"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53" name="Rectangle 3343"/>
                <p:cNvSpPr>
                  <a:spLocks noChangeArrowheads="1"/>
                </p:cNvSpPr>
                <p:nvPr/>
              </p:nvSpPr>
              <p:spPr bwMode="auto">
                <a:xfrm>
                  <a:off x="3886" y="1139"/>
                  <a:ext cx="30"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54" name="Rectangle 3344"/>
                <p:cNvSpPr>
                  <a:spLocks noChangeArrowheads="1"/>
                </p:cNvSpPr>
                <p:nvPr/>
              </p:nvSpPr>
              <p:spPr bwMode="auto">
                <a:xfrm>
                  <a:off x="3916" y="1139"/>
                  <a:ext cx="29"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55" name="Rectangle 3345"/>
                <p:cNvSpPr>
                  <a:spLocks noChangeArrowheads="1"/>
                </p:cNvSpPr>
                <p:nvPr/>
              </p:nvSpPr>
              <p:spPr bwMode="auto">
                <a:xfrm>
                  <a:off x="3945" y="1133"/>
                  <a:ext cx="24" cy="12"/>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56" name="Freeform 3346"/>
                <p:cNvSpPr>
                  <a:spLocks/>
                </p:cNvSpPr>
                <p:nvPr/>
              </p:nvSpPr>
              <p:spPr bwMode="auto">
                <a:xfrm>
                  <a:off x="3828" y="1127"/>
                  <a:ext cx="5" cy="12"/>
                </a:xfrm>
                <a:custGeom>
                  <a:avLst/>
                  <a:gdLst>
                    <a:gd name="T0" fmla="*/ 3125 w 1"/>
                    <a:gd name="T1" fmla="*/ 15552 h 2"/>
                    <a:gd name="T2" fmla="*/ 0 w 1"/>
                    <a:gd name="T3" fmla="*/ 7776 h 2"/>
                    <a:gd name="T4" fmla="*/ 0 w 1"/>
                    <a:gd name="T5" fmla="*/ 7776 h 2"/>
                    <a:gd name="T6" fmla="*/ 0 w 1"/>
                    <a:gd name="T7" fmla="*/ 15552 h 2"/>
                    <a:gd name="T8" fmla="*/ 3125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57" name="Arc 3347"/>
                <p:cNvSpPr>
                  <a:spLocks/>
                </p:cNvSpPr>
                <p:nvPr/>
              </p:nvSpPr>
              <p:spPr bwMode="auto">
                <a:xfrm>
                  <a:off x="3831" y="1136"/>
                  <a:ext cx="6" cy="6"/>
                </a:xfrm>
                <a:custGeom>
                  <a:avLst/>
                  <a:gdLst>
                    <a:gd name="T0" fmla="*/ 0 w 21719"/>
                    <a:gd name="T1" fmla="*/ 0 h 21600"/>
                    <a:gd name="T2" fmla="*/ 0 w 21719"/>
                    <a:gd name="T3" fmla="*/ 0 h 21600"/>
                    <a:gd name="T4" fmla="*/ 0 w 21719"/>
                    <a:gd name="T5" fmla="*/ 0 h 21600"/>
                    <a:gd name="T6" fmla="*/ 0 60000 65536"/>
                    <a:gd name="T7" fmla="*/ 0 60000 65536"/>
                    <a:gd name="T8" fmla="*/ 0 60000 65536"/>
                    <a:gd name="T9" fmla="*/ 0 w 21719"/>
                    <a:gd name="T10" fmla="*/ 0 h 21600"/>
                    <a:gd name="T11" fmla="*/ 21719 w 21719"/>
                    <a:gd name="T12" fmla="*/ 21600 h 21600"/>
                  </a:gdLst>
                  <a:ahLst/>
                  <a:cxnLst>
                    <a:cxn ang="T6">
                      <a:pos x="T0" y="T1"/>
                    </a:cxn>
                    <a:cxn ang="T7">
                      <a:pos x="T2" y="T3"/>
                    </a:cxn>
                    <a:cxn ang="T8">
                      <a:pos x="T4" y="T5"/>
                    </a:cxn>
                  </a:cxnLst>
                  <a:rect l="T9" t="T10" r="T11" b="T12"/>
                  <a:pathLst>
                    <a:path w="21719" h="21600" fill="none" extrusionOk="0">
                      <a:moveTo>
                        <a:pt x="0" y="0"/>
                      </a:moveTo>
                      <a:cubicBezTo>
                        <a:pt x="39" y="0"/>
                        <a:pt x="79" y="-1"/>
                        <a:pt x="119" y="0"/>
                      </a:cubicBezTo>
                      <a:cubicBezTo>
                        <a:pt x="12008" y="0"/>
                        <a:pt x="21662" y="9608"/>
                        <a:pt x="21718" y="21498"/>
                      </a:cubicBezTo>
                    </a:path>
                    <a:path w="21719" h="21600" stroke="0" extrusionOk="0">
                      <a:moveTo>
                        <a:pt x="0" y="0"/>
                      </a:moveTo>
                      <a:cubicBezTo>
                        <a:pt x="39" y="0"/>
                        <a:pt x="79" y="-1"/>
                        <a:pt x="119" y="0"/>
                      </a:cubicBezTo>
                      <a:cubicBezTo>
                        <a:pt x="12008" y="0"/>
                        <a:pt x="21662" y="9608"/>
                        <a:pt x="21718" y="21498"/>
                      </a:cubicBezTo>
                      <a:lnTo>
                        <a:pt x="11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858" name="Group 3348"/>
                <p:cNvGrpSpPr>
                  <a:grpSpLocks/>
                </p:cNvGrpSpPr>
                <p:nvPr/>
              </p:nvGrpSpPr>
              <p:grpSpPr bwMode="auto">
                <a:xfrm>
                  <a:off x="3828" y="1151"/>
                  <a:ext cx="23" cy="12"/>
                  <a:chOff x="3828" y="1151"/>
                  <a:chExt cx="23" cy="12"/>
                </a:xfrm>
              </p:grpSpPr>
              <p:sp>
                <p:nvSpPr>
                  <p:cNvPr id="6973" name="Freeform 3349"/>
                  <p:cNvSpPr>
                    <a:spLocks/>
                  </p:cNvSpPr>
                  <p:nvPr/>
                </p:nvSpPr>
                <p:spPr bwMode="auto">
                  <a:xfrm>
                    <a:off x="3828" y="1151"/>
                    <a:ext cx="11" cy="6"/>
                  </a:xfrm>
                  <a:custGeom>
                    <a:avLst/>
                    <a:gdLst>
                      <a:gd name="T0" fmla="*/ 0 w 2"/>
                      <a:gd name="T1" fmla="*/ 0 h 1"/>
                      <a:gd name="T2" fmla="*/ 5472 w 2"/>
                      <a:gd name="T3" fmla="*/ 7776 h 1"/>
                      <a:gd name="T4" fmla="*/ 998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74" name="Arc 3350"/>
                  <p:cNvSpPr>
                    <a:spLocks/>
                  </p:cNvSpPr>
                  <p:nvPr/>
                </p:nvSpPr>
                <p:spPr bwMode="auto">
                  <a:xfrm>
                    <a:off x="3831"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561" y="21599"/>
                        </a:moveTo>
                        <a:cubicBezTo>
                          <a:pt x="9646" y="21578"/>
                          <a:pt x="0" y="11914"/>
                          <a:pt x="0" y="0"/>
                        </a:cubicBezTo>
                      </a:path>
                      <a:path w="21600" h="21600" stroke="0" extrusionOk="0">
                        <a:moveTo>
                          <a:pt x="21561" y="21599"/>
                        </a:moveTo>
                        <a:cubicBezTo>
                          <a:pt x="9646" y="21578"/>
                          <a:pt x="0" y="11914"/>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75" name="Freeform 3351"/>
                  <p:cNvSpPr>
                    <a:spLocks/>
                  </p:cNvSpPr>
                  <p:nvPr/>
                </p:nvSpPr>
                <p:spPr bwMode="auto">
                  <a:xfrm>
                    <a:off x="3839"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76" name="Arc 3352"/>
                  <p:cNvSpPr>
                    <a:spLocks/>
                  </p:cNvSpPr>
                  <p:nvPr/>
                </p:nvSpPr>
                <p:spPr bwMode="auto">
                  <a:xfrm>
                    <a:off x="3840" y="1151"/>
                    <a:ext cx="9" cy="9"/>
                  </a:xfrm>
                  <a:custGeom>
                    <a:avLst/>
                    <a:gdLst>
                      <a:gd name="T0" fmla="*/ 0 w 21639"/>
                      <a:gd name="T1" fmla="*/ 0 h 21600"/>
                      <a:gd name="T2" fmla="*/ 0 w 21639"/>
                      <a:gd name="T3" fmla="*/ 0 h 21600"/>
                      <a:gd name="T4" fmla="*/ 0 w 21639"/>
                      <a:gd name="T5" fmla="*/ 0 h 21600"/>
                      <a:gd name="T6" fmla="*/ 0 60000 65536"/>
                      <a:gd name="T7" fmla="*/ 0 60000 65536"/>
                      <a:gd name="T8" fmla="*/ 0 60000 65536"/>
                      <a:gd name="T9" fmla="*/ 0 w 21639"/>
                      <a:gd name="T10" fmla="*/ 0 h 21600"/>
                      <a:gd name="T11" fmla="*/ 21639 w 21639"/>
                      <a:gd name="T12" fmla="*/ 21600 h 21600"/>
                    </a:gdLst>
                    <a:ahLst/>
                    <a:cxnLst>
                      <a:cxn ang="T6">
                        <a:pos x="T0" y="T1"/>
                      </a:cxn>
                      <a:cxn ang="T7">
                        <a:pos x="T2" y="T3"/>
                      </a:cxn>
                      <a:cxn ang="T8">
                        <a:pos x="T4" y="T5"/>
                      </a:cxn>
                    </a:cxnLst>
                    <a:rect l="T9" t="T10" r="T11" b="T12"/>
                    <a:pathLst>
                      <a:path w="21639" h="21600" fill="none" extrusionOk="0">
                        <a:moveTo>
                          <a:pt x="21639" y="0"/>
                        </a:moveTo>
                        <a:cubicBezTo>
                          <a:pt x="21639" y="11929"/>
                          <a:pt x="11968" y="21600"/>
                          <a:pt x="39" y="21600"/>
                        </a:cubicBezTo>
                        <a:cubicBezTo>
                          <a:pt x="26" y="21600"/>
                          <a:pt x="13" y="21599"/>
                          <a:pt x="0" y="21599"/>
                        </a:cubicBezTo>
                      </a:path>
                      <a:path w="21639" h="21600" stroke="0" extrusionOk="0">
                        <a:moveTo>
                          <a:pt x="21639" y="0"/>
                        </a:moveTo>
                        <a:cubicBezTo>
                          <a:pt x="21639" y="11929"/>
                          <a:pt x="11968" y="21600"/>
                          <a:pt x="39" y="21600"/>
                        </a:cubicBezTo>
                        <a:cubicBezTo>
                          <a:pt x="26" y="21600"/>
                          <a:pt x="13" y="21599"/>
                          <a:pt x="0" y="21599"/>
                        </a:cubicBezTo>
                        <a:lnTo>
                          <a:pt x="39"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859" name="Line 3353"/>
                <p:cNvSpPr>
                  <a:spLocks noChangeShapeType="1"/>
                </p:cNvSpPr>
                <p:nvPr/>
              </p:nvSpPr>
              <p:spPr bwMode="auto">
                <a:xfrm>
                  <a:off x="3845"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60" name="Freeform 3354"/>
                <p:cNvSpPr>
                  <a:spLocks/>
                </p:cNvSpPr>
                <p:nvPr/>
              </p:nvSpPr>
              <p:spPr bwMode="auto">
                <a:xfrm>
                  <a:off x="3845" y="1104"/>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61" name="Arc 3355"/>
                <p:cNvSpPr>
                  <a:spLocks/>
                </p:cNvSpPr>
                <p:nvPr/>
              </p:nvSpPr>
              <p:spPr bwMode="auto">
                <a:xfrm>
                  <a:off x="3848" y="1107"/>
                  <a:ext cx="3" cy="6"/>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600" y="21683"/>
                      </a:moveTo>
                      <a:cubicBezTo>
                        <a:pt x="9670" y="21683"/>
                        <a:pt x="0" y="12012"/>
                        <a:pt x="0" y="83"/>
                      </a:cubicBezTo>
                      <a:cubicBezTo>
                        <a:pt x="-1" y="55"/>
                        <a:pt x="0" y="27"/>
                        <a:pt x="0" y="0"/>
                      </a:cubicBezTo>
                    </a:path>
                    <a:path w="21600" h="21683" stroke="0" extrusionOk="0">
                      <a:moveTo>
                        <a:pt x="21600" y="21683"/>
                      </a:moveTo>
                      <a:cubicBezTo>
                        <a:pt x="9670" y="21683"/>
                        <a:pt x="0" y="12012"/>
                        <a:pt x="0" y="83"/>
                      </a:cubicBezTo>
                      <a:cubicBezTo>
                        <a:pt x="-1" y="55"/>
                        <a:pt x="0" y="27"/>
                        <a:pt x="0" y="0"/>
                      </a:cubicBezTo>
                      <a:lnTo>
                        <a:pt x="21600" y="83"/>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62" name="Line 3356"/>
                <p:cNvSpPr>
                  <a:spLocks noChangeShapeType="1"/>
                </p:cNvSpPr>
                <p:nvPr/>
              </p:nvSpPr>
              <p:spPr bwMode="auto">
                <a:xfrm flipV="1">
                  <a:off x="3845"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63" name="Freeform 3357"/>
                <p:cNvSpPr>
                  <a:spLocks/>
                </p:cNvSpPr>
                <p:nvPr/>
              </p:nvSpPr>
              <p:spPr bwMode="auto">
                <a:xfrm>
                  <a:off x="3845" y="1133"/>
                  <a:ext cx="6" cy="6"/>
                </a:xfrm>
                <a:custGeom>
                  <a:avLst/>
                  <a:gdLst>
                    <a:gd name="T0" fmla="*/ 0 w 1"/>
                    <a:gd name="T1" fmla="*/ 0 h 1"/>
                    <a:gd name="T2" fmla="*/ 0 w 1"/>
                    <a:gd name="T3" fmla="*/ 7776 h 1"/>
                    <a:gd name="T4" fmla="*/ 7776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64" name="Arc 3358"/>
                <p:cNvSpPr>
                  <a:spLocks/>
                </p:cNvSpPr>
                <p:nvPr/>
              </p:nvSpPr>
              <p:spPr bwMode="auto">
                <a:xfrm>
                  <a:off x="3848"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7"/>
                      </a:moveTo>
                      <a:cubicBezTo>
                        <a:pt x="45" y="9620"/>
                        <a:pt x="9703" y="0"/>
                        <a:pt x="21599" y="0"/>
                      </a:cubicBezTo>
                    </a:path>
                    <a:path w="21600" h="21600" stroke="0" extrusionOk="0">
                      <a:moveTo>
                        <a:pt x="0" y="21517"/>
                      </a:moveTo>
                      <a:cubicBezTo>
                        <a:pt x="45" y="9620"/>
                        <a:pt x="9703"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65" name="Rectangle 3359"/>
                <p:cNvSpPr>
                  <a:spLocks noChangeArrowheads="1"/>
                </p:cNvSpPr>
                <p:nvPr/>
              </p:nvSpPr>
              <p:spPr bwMode="auto">
                <a:xfrm>
                  <a:off x="3857" y="1098"/>
                  <a:ext cx="24"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66" name="Line 3360"/>
                <p:cNvSpPr>
                  <a:spLocks noChangeShapeType="1"/>
                </p:cNvSpPr>
                <p:nvPr/>
              </p:nvSpPr>
              <p:spPr bwMode="auto">
                <a:xfrm>
                  <a:off x="3857"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867" name="Group 3361"/>
                <p:cNvGrpSpPr>
                  <a:grpSpLocks/>
                </p:cNvGrpSpPr>
                <p:nvPr/>
              </p:nvGrpSpPr>
              <p:grpSpPr bwMode="auto">
                <a:xfrm>
                  <a:off x="3857" y="1086"/>
                  <a:ext cx="21" cy="15"/>
                  <a:chOff x="3857" y="1086"/>
                  <a:chExt cx="21" cy="15"/>
                </a:xfrm>
              </p:grpSpPr>
              <p:sp>
                <p:nvSpPr>
                  <p:cNvPr id="6969" name="Freeform 3362"/>
                  <p:cNvSpPr>
                    <a:spLocks/>
                  </p:cNvSpPr>
                  <p:nvPr/>
                </p:nvSpPr>
                <p:spPr bwMode="auto">
                  <a:xfrm>
                    <a:off x="3857" y="1086"/>
                    <a:ext cx="12" cy="12"/>
                  </a:xfrm>
                  <a:custGeom>
                    <a:avLst/>
                    <a:gdLst>
                      <a:gd name="T0" fmla="*/ 7776 w 2"/>
                      <a:gd name="T1" fmla="*/ 0 h 2"/>
                      <a:gd name="T2" fmla="*/ 0 w 2"/>
                      <a:gd name="T3" fmla="*/ 15552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1"/>
                          <a:pt x="0" y="2"/>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70" name="Arc 3363"/>
                  <p:cNvSpPr>
                    <a:spLocks/>
                  </p:cNvSpPr>
                  <p:nvPr/>
                </p:nvSpPr>
                <p:spPr bwMode="auto">
                  <a:xfrm>
                    <a:off x="3860"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5"/>
                        </a:moveTo>
                        <a:cubicBezTo>
                          <a:pt x="58" y="9606"/>
                          <a:pt x="9711" y="0"/>
                          <a:pt x="21599" y="0"/>
                        </a:cubicBezTo>
                      </a:path>
                      <a:path w="21600" h="21600" stroke="0" extrusionOk="0">
                        <a:moveTo>
                          <a:pt x="0" y="21495"/>
                        </a:moveTo>
                        <a:cubicBezTo>
                          <a:pt x="58" y="9606"/>
                          <a:pt x="9711"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71" name="Freeform 3364"/>
                  <p:cNvSpPr>
                    <a:spLocks/>
                  </p:cNvSpPr>
                  <p:nvPr/>
                </p:nvSpPr>
                <p:spPr bwMode="auto">
                  <a:xfrm>
                    <a:off x="3869" y="1086"/>
                    <a:ext cx="6" cy="12"/>
                  </a:xfrm>
                  <a:custGeom>
                    <a:avLst/>
                    <a:gdLst>
                      <a:gd name="T0" fmla="*/ 7776 w 1"/>
                      <a:gd name="T1" fmla="*/ 15552 h 2"/>
                      <a:gd name="T2" fmla="*/ 0 w 1"/>
                      <a:gd name="T3" fmla="*/ 0 h 2"/>
                      <a:gd name="T4" fmla="*/ 0 w 1"/>
                      <a:gd name="T5" fmla="*/ 15552 h 2"/>
                      <a:gd name="T6" fmla="*/ 7776 w 1"/>
                      <a:gd name="T7" fmla="*/ 1555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2"/>
                        </a:moveTo>
                        <a:cubicBezTo>
                          <a:pt x="1" y="1"/>
                          <a:pt x="1" y="0"/>
                          <a:pt x="0" y="0"/>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72" name="Arc 3365"/>
                  <p:cNvSpPr>
                    <a:spLocks/>
                  </p:cNvSpPr>
                  <p:nvPr/>
                </p:nvSpPr>
                <p:spPr bwMode="auto">
                  <a:xfrm>
                    <a:off x="3869"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88" y="0"/>
                          <a:pt x="21541" y="9606"/>
                          <a:pt x="21599" y="21495"/>
                        </a:cubicBezTo>
                      </a:path>
                      <a:path w="21600" h="21600" stroke="0" extrusionOk="0">
                        <a:moveTo>
                          <a:pt x="-1" y="0"/>
                        </a:moveTo>
                        <a:cubicBezTo>
                          <a:pt x="11888" y="0"/>
                          <a:pt x="21541" y="9606"/>
                          <a:pt x="21599" y="21495"/>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868" name="Rectangle 3366"/>
                <p:cNvSpPr>
                  <a:spLocks noChangeArrowheads="1"/>
                </p:cNvSpPr>
                <p:nvPr/>
              </p:nvSpPr>
              <p:spPr bwMode="auto">
                <a:xfrm>
                  <a:off x="3857" y="1139"/>
                  <a:ext cx="24"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69" name="Line 3367"/>
                <p:cNvSpPr>
                  <a:spLocks noChangeShapeType="1"/>
                </p:cNvSpPr>
                <p:nvPr/>
              </p:nvSpPr>
              <p:spPr bwMode="auto">
                <a:xfrm flipV="1">
                  <a:off x="3857"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870" name="Group 3368"/>
                <p:cNvGrpSpPr>
                  <a:grpSpLocks/>
                </p:cNvGrpSpPr>
                <p:nvPr/>
              </p:nvGrpSpPr>
              <p:grpSpPr bwMode="auto">
                <a:xfrm>
                  <a:off x="3857" y="1151"/>
                  <a:ext cx="24" cy="12"/>
                  <a:chOff x="3857" y="1151"/>
                  <a:chExt cx="24" cy="12"/>
                </a:xfrm>
              </p:grpSpPr>
              <p:sp>
                <p:nvSpPr>
                  <p:cNvPr id="6965" name="Freeform 3369"/>
                  <p:cNvSpPr>
                    <a:spLocks/>
                  </p:cNvSpPr>
                  <p:nvPr/>
                </p:nvSpPr>
                <p:spPr bwMode="auto">
                  <a:xfrm>
                    <a:off x="3857"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66" name="Arc 3370"/>
                  <p:cNvSpPr>
                    <a:spLocks/>
                  </p:cNvSpPr>
                  <p:nvPr/>
                </p:nvSpPr>
                <p:spPr bwMode="auto">
                  <a:xfrm>
                    <a:off x="3860"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67" name="Freeform 3371"/>
                  <p:cNvSpPr>
                    <a:spLocks/>
                  </p:cNvSpPr>
                  <p:nvPr/>
                </p:nvSpPr>
                <p:spPr bwMode="auto">
                  <a:xfrm>
                    <a:off x="3869"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68" name="Arc 3372"/>
                  <p:cNvSpPr>
                    <a:spLocks/>
                  </p:cNvSpPr>
                  <p:nvPr/>
                </p:nvSpPr>
                <p:spPr bwMode="auto">
                  <a:xfrm>
                    <a:off x="3869"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871" name="Line 3373"/>
                <p:cNvSpPr>
                  <a:spLocks noChangeShapeType="1"/>
                </p:cNvSpPr>
                <p:nvPr/>
              </p:nvSpPr>
              <p:spPr bwMode="auto">
                <a:xfrm>
                  <a:off x="3875"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72" name="Rectangle 3374"/>
                <p:cNvSpPr>
                  <a:spLocks noChangeArrowheads="1"/>
                </p:cNvSpPr>
                <p:nvPr/>
              </p:nvSpPr>
              <p:spPr bwMode="auto">
                <a:xfrm>
                  <a:off x="3857" y="1121"/>
                  <a:ext cx="18" cy="6"/>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73" name="Freeform 3375"/>
                <p:cNvSpPr>
                  <a:spLocks/>
                </p:cNvSpPr>
                <p:nvPr/>
              </p:nvSpPr>
              <p:spPr bwMode="auto">
                <a:xfrm>
                  <a:off x="3863"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74" name="Arc 3376"/>
                <p:cNvSpPr>
                  <a:spLocks/>
                </p:cNvSpPr>
                <p:nvPr/>
              </p:nvSpPr>
              <p:spPr bwMode="auto">
                <a:xfrm>
                  <a:off x="3872" y="1107"/>
                  <a:ext cx="6" cy="6"/>
                </a:xfrm>
                <a:custGeom>
                  <a:avLst/>
                  <a:gdLst>
                    <a:gd name="T0" fmla="*/ 0 w 21600"/>
                    <a:gd name="T1" fmla="*/ 0 h 21701"/>
                    <a:gd name="T2" fmla="*/ 0 w 21600"/>
                    <a:gd name="T3" fmla="*/ 0 h 21701"/>
                    <a:gd name="T4" fmla="*/ 0 w 21600"/>
                    <a:gd name="T5" fmla="*/ 0 h 21701"/>
                    <a:gd name="T6" fmla="*/ 0 60000 65536"/>
                    <a:gd name="T7" fmla="*/ 0 60000 65536"/>
                    <a:gd name="T8" fmla="*/ 0 60000 65536"/>
                    <a:gd name="T9" fmla="*/ 0 w 21600"/>
                    <a:gd name="T10" fmla="*/ 0 h 21701"/>
                    <a:gd name="T11" fmla="*/ 21600 w 21600"/>
                    <a:gd name="T12" fmla="*/ 21701 h 21701"/>
                  </a:gdLst>
                  <a:ahLst/>
                  <a:cxnLst>
                    <a:cxn ang="T6">
                      <a:pos x="T0" y="T1"/>
                    </a:cxn>
                    <a:cxn ang="T7">
                      <a:pos x="T2" y="T3"/>
                    </a:cxn>
                    <a:cxn ang="T8">
                      <a:pos x="T4" y="T5"/>
                    </a:cxn>
                  </a:cxnLst>
                  <a:rect l="T9" t="T10" r="T11" b="T12"/>
                  <a:pathLst>
                    <a:path w="21600" h="21701" fill="none" extrusionOk="0">
                      <a:moveTo>
                        <a:pt x="21478" y="21700"/>
                      </a:moveTo>
                      <a:cubicBezTo>
                        <a:pt x="9596" y="21633"/>
                        <a:pt x="0" y="11982"/>
                        <a:pt x="0" y="101"/>
                      </a:cubicBezTo>
                      <a:cubicBezTo>
                        <a:pt x="-1" y="67"/>
                        <a:pt x="0" y="33"/>
                        <a:pt x="0" y="0"/>
                      </a:cubicBezTo>
                    </a:path>
                    <a:path w="21600" h="21701" stroke="0" extrusionOk="0">
                      <a:moveTo>
                        <a:pt x="21478" y="21700"/>
                      </a:moveTo>
                      <a:cubicBezTo>
                        <a:pt x="9596" y="21633"/>
                        <a:pt x="0" y="11982"/>
                        <a:pt x="0" y="101"/>
                      </a:cubicBezTo>
                      <a:cubicBezTo>
                        <a:pt x="-1" y="67"/>
                        <a:pt x="0" y="33"/>
                        <a:pt x="0" y="0"/>
                      </a:cubicBezTo>
                      <a:lnTo>
                        <a:pt x="21600" y="10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75" name="Line 3377"/>
                <p:cNvSpPr>
                  <a:spLocks noChangeShapeType="1"/>
                </p:cNvSpPr>
                <p:nvPr/>
              </p:nvSpPr>
              <p:spPr bwMode="auto">
                <a:xfrm flipV="1">
                  <a:off x="3875"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76" name="Freeform 3378"/>
                <p:cNvSpPr>
                  <a:spLocks/>
                </p:cNvSpPr>
                <p:nvPr/>
              </p:nvSpPr>
              <p:spPr bwMode="auto">
                <a:xfrm>
                  <a:off x="3869"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77" name="Arc 3379"/>
                <p:cNvSpPr>
                  <a:spLocks/>
                </p:cNvSpPr>
                <p:nvPr/>
              </p:nvSpPr>
              <p:spPr bwMode="auto">
                <a:xfrm>
                  <a:off x="3872"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9"/>
                      </a:moveTo>
                      <a:cubicBezTo>
                        <a:pt x="55" y="9656"/>
                        <a:pt x="9636" y="66"/>
                        <a:pt x="21479" y="0"/>
                      </a:cubicBezTo>
                    </a:path>
                    <a:path w="21600" h="21600" stroke="0" extrusionOk="0">
                      <a:moveTo>
                        <a:pt x="0" y="21499"/>
                      </a:moveTo>
                      <a:cubicBezTo>
                        <a:pt x="55" y="9656"/>
                        <a:pt x="9636" y="66"/>
                        <a:pt x="2147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78" name="Rectangle 3380"/>
                <p:cNvSpPr>
                  <a:spLocks noChangeArrowheads="1"/>
                </p:cNvSpPr>
                <p:nvPr/>
              </p:nvSpPr>
              <p:spPr bwMode="auto">
                <a:xfrm>
                  <a:off x="3886" y="1098"/>
                  <a:ext cx="24"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79" name="Line 3381"/>
                <p:cNvSpPr>
                  <a:spLocks noChangeShapeType="1"/>
                </p:cNvSpPr>
                <p:nvPr/>
              </p:nvSpPr>
              <p:spPr bwMode="auto">
                <a:xfrm>
                  <a:off x="3886"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880" name="Group 3382"/>
                <p:cNvGrpSpPr>
                  <a:grpSpLocks/>
                </p:cNvGrpSpPr>
                <p:nvPr/>
              </p:nvGrpSpPr>
              <p:grpSpPr bwMode="auto">
                <a:xfrm>
                  <a:off x="3881" y="1080"/>
                  <a:ext cx="27" cy="21"/>
                  <a:chOff x="3881" y="1080"/>
                  <a:chExt cx="27" cy="21"/>
                </a:xfrm>
              </p:grpSpPr>
              <p:sp>
                <p:nvSpPr>
                  <p:cNvPr id="6961" name="Freeform 3383"/>
                  <p:cNvSpPr>
                    <a:spLocks/>
                  </p:cNvSpPr>
                  <p:nvPr/>
                </p:nvSpPr>
                <p:spPr bwMode="auto">
                  <a:xfrm>
                    <a:off x="3881" y="1086"/>
                    <a:ext cx="11" cy="12"/>
                  </a:xfrm>
                  <a:custGeom>
                    <a:avLst/>
                    <a:gdLst>
                      <a:gd name="T0" fmla="*/ 9982 w 2"/>
                      <a:gd name="T1" fmla="*/ 0 h 2"/>
                      <a:gd name="T2" fmla="*/ 0 w 2"/>
                      <a:gd name="T3" fmla="*/ 15552 h 2"/>
                      <a:gd name="T4" fmla="*/ 9982 w 2"/>
                      <a:gd name="T5" fmla="*/ 15552 h 2"/>
                      <a:gd name="T6" fmla="*/ 998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cubicBezTo>
                          <a:pt x="1" y="0"/>
                          <a:pt x="0" y="1"/>
                          <a:pt x="0" y="2"/>
                        </a:cubicBezTo>
                        <a:lnTo>
                          <a:pt x="2" y="2"/>
                        </a:lnTo>
                        <a:lnTo>
                          <a:pt x="2"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62" name="Arc 3384"/>
                  <p:cNvSpPr>
                    <a:spLocks/>
                  </p:cNvSpPr>
                  <p:nvPr/>
                </p:nvSpPr>
                <p:spPr bwMode="auto">
                  <a:xfrm>
                    <a:off x="3884" y="1089"/>
                    <a:ext cx="12" cy="1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65"/>
                          <a:pt x="9618" y="83"/>
                          <a:pt x="21445" y="-1"/>
                        </a:cubicBezTo>
                      </a:path>
                      <a:path w="21600" h="21599" stroke="0" extrusionOk="0">
                        <a:moveTo>
                          <a:pt x="0" y="21493"/>
                        </a:moveTo>
                        <a:cubicBezTo>
                          <a:pt x="58" y="9665"/>
                          <a:pt x="9618" y="83"/>
                          <a:pt x="21445" y="-1"/>
                        </a:cubicBezTo>
                        <a:lnTo>
                          <a:pt x="21600" y="21599"/>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63" name="Freeform 3385"/>
                  <p:cNvSpPr>
                    <a:spLocks/>
                  </p:cNvSpPr>
                  <p:nvPr/>
                </p:nvSpPr>
                <p:spPr bwMode="auto">
                  <a:xfrm>
                    <a:off x="3892"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2"/>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64" name="Arc 3386"/>
                  <p:cNvSpPr>
                    <a:spLocks/>
                  </p:cNvSpPr>
                  <p:nvPr/>
                </p:nvSpPr>
                <p:spPr bwMode="auto">
                  <a:xfrm>
                    <a:off x="3896" y="1089"/>
                    <a:ext cx="12" cy="12"/>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0" y="0"/>
                          <a:pt x="101" y="-1"/>
                          <a:pt x="152" y="0"/>
                        </a:cubicBezTo>
                        <a:cubicBezTo>
                          <a:pt x="12039" y="0"/>
                          <a:pt x="21692" y="9605"/>
                          <a:pt x="21751" y="21493"/>
                        </a:cubicBezTo>
                      </a:path>
                      <a:path w="21752" h="21600" stroke="0" extrusionOk="0">
                        <a:moveTo>
                          <a:pt x="-1" y="0"/>
                        </a:moveTo>
                        <a:cubicBezTo>
                          <a:pt x="50" y="0"/>
                          <a:pt x="101" y="-1"/>
                          <a:pt x="152" y="0"/>
                        </a:cubicBezTo>
                        <a:cubicBezTo>
                          <a:pt x="12039" y="0"/>
                          <a:pt x="21692" y="9605"/>
                          <a:pt x="21751" y="21493"/>
                        </a:cubicBezTo>
                        <a:lnTo>
                          <a:pt x="152"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881" name="Rectangle 3387"/>
                <p:cNvSpPr>
                  <a:spLocks noChangeArrowheads="1"/>
                </p:cNvSpPr>
                <p:nvPr/>
              </p:nvSpPr>
              <p:spPr bwMode="auto">
                <a:xfrm>
                  <a:off x="3886" y="1139"/>
                  <a:ext cx="24"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82" name="Line 3388"/>
                <p:cNvSpPr>
                  <a:spLocks noChangeShapeType="1"/>
                </p:cNvSpPr>
                <p:nvPr/>
              </p:nvSpPr>
              <p:spPr bwMode="auto">
                <a:xfrm flipV="1">
                  <a:off x="3886"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883" name="Group 3389"/>
                <p:cNvGrpSpPr>
                  <a:grpSpLocks/>
                </p:cNvGrpSpPr>
                <p:nvPr/>
              </p:nvGrpSpPr>
              <p:grpSpPr bwMode="auto">
                <a:xfrm>
                  <a:off x="3881" y="1151"/>
                  <a:ext cx="29" cy="12"/>
                  <a:chOff x="3881" y="1151"/>
                  <a:chExt cx="29" cy="12"/>
                </a:xfrm>
              </p:grpSpPr>
              <p:sp>
                <p:nvSpPr>
                  <p:cNvPr id="6957" name="Freeform 3390"/>
                  <p:cNvSpPr>
                    <a:spLocks/>
                  </p:cNvSpPr>
                  <p:nvPr/>
                </p:nvSpPr>
                <p:spPr bwMode="auto">
                  <a:xfrm>
                    <a:off x="3881" y="1151"/>
                    <a:ext cx="11" cy="6"/>
                  </a:xfrm>
                  <a:custGeom>
                    <a:avLst/>
                    <a:gdLst>
                      <a:gd name="T0" fmla="*/ 0 w 2"/>
                      <a:gd name="T1" fmla="*/ 0 h 1"/>
                      <a:gd name="T2" fmla="*/ 9982 w 2"/>
                      <a:gd name="T3" fmla="*/ 7776 h 1"/>
                      <a:gd name="T4" fmla="*/ 998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1" y="1"/>
                          <a:pt x="2"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58" name="Arc 3391"/>
                  <p:cNvSpPr>
                    <a:spLocks/>
                  </p:cNvSpPr>
                  <p:nvPr/>
                </p:nvSpPr>
                <p:spPr bwMode="auto">
                  <a:xfrm>
                    <a:off x="3884" y="1151"/>
                    <a:ext cx="12"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55" y="21599"/>
                        </a:moveTo>
                        <a:cubicBezTo>
                          <a:pt x="9582" y="21519"/>
                          <a:pt x="0" y="11872"/>
                          <a:pt x="0" y="0"/>
                        </a:cubicBezTo>
                      </a:path>
                      <a:path w="21600" h="21600" stroke="0" extrusionOk="0">
                        <a:moveTo>
                          <a:pt x="21455" y="21599"/>
                        </a:moveTo>
                        <a:cubicBezTo>
                          <a:pt x="9582" y="21519"/>
                          <a:pt x="0" y="11872"/>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59" name="Freeform 3392"/>
                  <p:cNvSpPr>
                    <a:spLocks/>
                  </p:cNvSpPr>
                  <p:nvPr/>
                </p:nvSpPr>
                <p:spPr bwMode="auto">
                  <a:xfrm>
                    <a:off x="3892" y="1151"/>
                    <a:ext cx="18" cy="12"/>
                  </a:xfrm>
                  <a:custGeom>
                    <a:avLst/>
                    <a:gdLst>
                      <a:gd name="T0" fmla="*/ 0 w 3"/>
                      <a:gd name="T1" fmla="*/ 7776 h 2"/>
                      <a:gd name="T2" fmla="*/ 0 w 3"/>
                      <a:gd name="T3" fmla="*/ 7776 h 2"/>
                      <a:gd name="T4" fmla="*/ 23328 w 3"/>
                      <a:gd name="T5" fmla="*/ 0 h 2"/>
                      <a:gd name="T6" fmla="*/ 0 w 3"/>
                      <a:gd name="T7" fmla="*/ 0 h 2"/>
                      <a:gd name="T8" fmla="*/ 0 w 3"/>
                      <a:gd name="T9" fmla="*/ 777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cubicBezTo>
                          <a:pt x="0" y="1"/>
                          <a:pt x="0" y="1"/>
                          <a:pt x="0" y="1"/>
                        </a:cubicBezTo>
                        <a:cubicBezTo>
                          <a:pt x="1" y="2"/>
                          <a:pt x="3" y="1"/>
                          <a:pt x="3"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60" name="Arc 3393"/>
                  <p:cNvSpPr>
                    <a:spLocks/>
                  </p:cNvSpPr>
                  <p:nvPr/>
                </p:nvSpPr>
                <p:spPr bwMode="auto">
                  <a:xfrm>
                    <a:off x="3896" y="1151"/>
                    <a:ext cx="12" cy="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21745" y="0"/>
                        </a:moveTo>
                        <a:cubicBezTo>
                          <a:pt x="21745" y="11929"/>
                          <a:pt x="12074" y="21600"/>
                          <a:pt x="145" y="21600"/>
                        </a:cubicBezTo>
                        <a:cubicBezTo>
                          <a:pt x="96" y="21600"/>
                          <a:pt x="48" y="21599"/>
                          <a:pt x="0" y="21599"/>
                        </a:cubicBezTo>
                      </a:path>
                      <a:path w="21745" h="21600" stroke="0" extrusionOk="0">
                        <a:moveTo>
                          <a:pt x="21745" y="0"/>
                        </a:moveTo>
                        <a:cubicBezTo>
                          <a:pt x="21745" y="11929"/>
                          <a:pt x="12074" y="21600"/>
                          <a:pt x="145" y="21600"/>
                        </a:cubicBezTo>
                        <a:cubicBezTo>
                          <a:pt x="96" y="21600"/>
                          <a:pt x="48" y="21599"/>
                          <a:pt x="0" y="21599"/>
                        </a:cubicBezTo>
                        <a:lnTo>
                          <a:pt x="145"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884" name="Line 3394"/>
                <p:cNvSpPr>
                  <a:spLocks noChangeShapeType="1"/>
                </p:cNvSpPr>
                <p:nvPr/>
              </p:nvSpPr>
              <p:spPr bwMode="auto">
                <a:xfrm>
                  <a:off x="3904"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85" name="Rectangle 3395"/>
                <p:cNvSpPr>
                  <a:spLocks noChangeArrowheads="1"/>
                </p:cNvSpPr>
                <p:nvPr/>
              </p:nvSpPr>
              <p:spPr bwMode="auto">
                <a:xfrm>
                  <a:off x="3886" y="1110"/>
                  <a:ext cx="30"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86" name="Freeform 3396"/>
                <p:cNvSpPr>
                  <a:spLocks/>
                </p:cNvSpPr>
                <p:nvPr/>
              </p:nvSpPr>
              <p:spPr bwMode="auto">
                <a:xfrm>
                  <a:off x="3892"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87" name="Arc 3397"/>
                <p:cNvSpPr>
                  <a:spLocks/>
                </p:cNvSpPr>
                <p:nvPr/>
              </p:nvSpPr>
              <p:spPr bwMode="auto">
                <a:xfrm>
                  <a:off x="3901" y="1107"/>
                  <a:ext cx="6" cy="6"/>
                </a:xfrm>
                <a:custGeom>
                  <a:avLst/>
                  <a:gdLst>
                    <a:gd name="T0" fmla="*/ 0 w 21600"/>
                    <a:gd name="T1" fmla="*/ 0 h 21711"/>
                    <a:gd name="T2" fmla="*/ 0 w 21600"/>
                    <a:gd name="T3" fmla="*/ 0 h 21711"/>
                    <a:gd name="T4" fmla="*/ 0 w 21600"/>
                    <a:gd name="T5" fmla="*/ 0 h 21711"/>
                    <a:gd name="T6" fmla="*/ 0 60000 65536"/>
                    <a:gd name="T7" fmla="*/ 0 60000 65536"/>
                    <a:gd name="T8" fmla="*/ 0 60000 65536"/>
                    <a:gd name="T9" fmla="*/ 0 w 21600"/>
                    <a:gd name="T10" fmla="*/ 0 h 21711"/>
                    <a:gd name="T11" fmla="*/ 21600 w 21600"/>
                    <a:gd name="T12" fmla="*/ 21711 h 21711"/>
                  </a:gdLst>
                  <a:ahLst/>
                  <a:cxnLst>
                    <a:cxn ang="T6">
                      <a:pos x="T0" y="T1"/>
                    </a:cxn>
                    <a:cxn ang="T7">
                      <a:pos x="T2" y="T3"/>
                    </a:cxn>
                    <a:cxn ang="T8">
                      <a:pos x="T4" y="T5"/>
                    </a:cxn>
                  </a:cxnLst>
                  <a:rect l="T9" t="T10" r="T11" b="T12"/>
                  <a:pathLst>
                    <a:path w="21600" h="21711" fill="none" extrusionOk="0">
                      <a:moveTo>
                        <a:pt x="21488" y="21710"/>
                      </a:moveTo>
                      <a:cubicBezTo>
                        <a:pt x="9602" y="21649"/>
                        <a:pt x="0" y="11996"/>
                        <a:pt x="0" y="111"/>
                      </a:cubicBezTo>
                      <a:cubicBezTo>
                        <a:pt x="-1" y="74"/>
                        <a:pt x="0" y="37"/>
                        <a:pt x="0" y="0"/>
                      </a:cubicBezTo>
                    </a:path>
                    <a:path w="21600" h="21711" stroke="0" extrusionOk="0">
                      <a:moveTo>
                        <a:pt x="21488" y="21710"/>
                      </a:moveTo>
                      <a:cubicBezTo>
                        <a:pt x="9602" y="21649"/>
                        <a:pt x="0" y="11996"/>
                        <a:pt x="0" y="111"/>
                      </a:cubicBezTo>
                      <a:cubicBezTo>
                        <a:pt x="-1" y="74"/>
                        <a:pt x="0" y="37"/>
                        <a:pt x="0" y="0"/>
                      </a:cubicBezTo>
                      <a:lnTo>
                        <a:pt x="21600" y="11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88" name="Line 3398"/>
                <p:cNvSpPr>
                  <a:spLocks noChangeShapeType="1"/>
                </p:cNvSpPr>
                <p:nvPr/>
              </p:nvSpPr>
              <p:spPr bwMode="auto">
                <a:xfrm flipV="1">
                  <a:off x="3904"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89" name="Freeform 3399"/>
                <p:cNvSpPr>
                  <a:spLocks/>
                </p:cNvSpPr>
                <p:nvPr/>
              </p:nvSpPr>
              <p:spPr bwMode="auto">
                <a:xfrm>
                  <a:off x="3898"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90" name="Arc 3400"/>
                <p:cNvSpPr>
                  <a:spLocks/>
                </p:cNvSpPr>
                <p:nvPr/>
              </p:nvSpPr>
              <p:spPr bwMode="auto">
                <a:xfrm>
                  <a:off x="3901"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9"/>
                      </a:moveTo>
                      <a:cubicBezTo>
                        <a:pt x="61" y="9646"/>
                        <a:pt x="9646" y="61"/>
                        <a:pt x="21489" y="0"/>
                      </a:cubicBezTo>
                    </a:path>
                    <a:path w="21600" h="21600" stroke="0" extrusionOk="0">
                      <a:moveTo>
                        <a:pt x="0" y="21489"/>
                      </a:moveTo>
                      <a:cubicBezTo>
                        <a:pt x="61" y="9646"/>
                        <a:pt x="9646" y="61"/>
                        <a:pt x="2148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91" name="Rectangle 3401"/>
                <p:cNvSpPr>
                  <a:spLocks noChangeArrowheads="1"/>
                </p:cNvSpPr>
                <p:nvPr/>
              </p:nvSpPr>
              <p:spPr bwMode="auto">
                <a:xfrm>
                  <a:off x="3916" y="1098"/>
                  <a:ext cx="23"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92" name="Line 3402"/>
                <p:cNvSpPr>
                  <a:spLocks noChangeShapeType="1"/>
                </p:cNvSpPr>
                <p:nvPr/>
              </p:nvSpPr>
              <p:spPr bwMode="auto">
                <a:xfrm>
                  <a:off x="3910"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893" name="Group 3403"/>
                <p:cNvGrpSpPr>
                  <a:grpSpLocks/>
                </p:cNvGrpSpPr>
                <p:nvPr/>
              </p:nvGrpSpPr>
              <p:grpSpPr bwMode="auto">
                <a:xfrm>
                  <a:off x="3910" y="1080"/>
                  <a:ext cx="27" cy="21"/>
                  <a:chOff x="3910" y="1080"/>
                  <a:chExt cx="27" cy="21"/>
                </a:xfrm>
              </p:grpSpPr>
              <p:sp>
                <p:nvSpPr>
                  <p:cNvPr id="6953" name="Freeform 3404"/>
                  <p:cNvSpPr>
                    <a:spLocks/>
                  </p:cNvSpPr>
                  <p:nvPr/>
                </p:nvSpPr>
                <p:spPr bwMode="auto">
                  <a:xfrm>
                    <a:off x="3910" y="1086"/>
                    <a:ext cx="12" cy="12"/>
                  </a:xfrm>
                  <a:custGeom>
                    <a:avLst/>
                    <a:gdLst>
                      <a:gd name="T0" fmla="*/ 15552 w 2"/>
                      <a:gd name="T1" fmla="*/ 0 h 2"/>
                      <a:gd name="T2" fmla="*/ 0 w 2"/>
                      <a:gd name="T3" fmla="*/ 15552 h 2"/>
                      <a:gd name="T4" fmla="*/ 15552 w 2"/>
                      <a:gd name="T5" fmla="*/ 15552 h 2"/>
                      <a:gd name="T6" fmla="*/ 1555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cubicBezTo>
                          <a:pt x="1" y="0"/>
                          <a:pt x="0" y="1"/>
                          <a:pt x="0" y="2"/>
                        </a:cubicBezTo>
                        <a:lnTo>
                          <a:pt x="2" y="2"/>
                        </a:lnTo>
                        <a:lnTo>
                          <a:pt x="2"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54" name="Arc 3405"/>
                  <p:cNvSpPr>
                    <a:spLocks/>
                  </p:cNvSpPr>
                  <p:nvPr/>
                </p:nvSpPr>
                <p:spPr bwMode="auto">
                  <a:xfrm>
                    <a:off x="3913" y="1089"/>
                    <a:ext cx="12"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4"/>
                        </a:moveTo>
                        <a:cubicBezTo>
                          <a:pt x="58" y="9651"/>
                          <a:pt x="9642" y="63"/>
                          <a:pt x="21485" y="0"/>
                        </a:cubicBezTo>
                      </a:path>
                      <a:path w="21600" h="21600" stroke="0" extrusionOk="0">
                        <a:moveTo>
                          <a:pt x="0" y="21494"/>
                        </a:moveTo>
                        <a:cubicBezTo>
                          <a:pt x="58" y="9651"/>
                          <a:pt x="9642" y="63"/>
                          <a:pt x="21485"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55" name="Freeform 3406"/>
                  <p:cNvSpPr>
                    <a:spLocks/>
                  </p:cNvSpPr>
                  <p:nvPr/>
                </p:nvSpPr>
                <p:spPr bwMode="auto">
                  <a:xfrm>
                    <a:off x="3922" y="1080"/>
                    <a:ext cx="12" cy="18"/>
                  </a:xfrm>
                  <a:custGeom>
                    <a:avLst/>
                    <a:gdLst>
                      <a:gd name="T0" fmla="*/ 15552 w 2"/>
                      <a:gd name="T1" fmla="*/ 23328 h 3"/>
                      <a:gd name="T2" fmla="*/ 0 w 2"/>
                      <a:gd name="T3" fmla="*/ 7776 h 3"/>
                      <a:gd name="T4" fmla="*/ 0 w 2"/>
                      <a:gd name="T5" fmla="*/ 7776 h 3"/>
                      <a:gd name="T6" fmla="*/ 0 w 2"/>
                      <a:gd name="T7" fmla="*/ 23328 h 3"/>
                      <a:gd name="T8" fmla="*/ 15552 w 2"/>
                      <a:gd name="T9" fmla="*/ 23328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2" y="2"/>
                          <a:pt x="1" y="1"/>
                          <a:pt x="0" y="1"/>
                        </a:cubicBezTo>
                        <a:cubicBezTo>
                          <a:pt x="0" y="0"/>
                          <a:pt x="0" y="1"/>
                          <a:pt x="0" y="1"/>
                        </a:cubicBezTo>
                        <a:lnTo>
                          <a:pt x="0" y="3"/>
                        </a:lnTo>
                        <a:lnTo>
                          <a:pt x="2" y="3"/>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56" name="Arc 3407"/>
                  <p:cNvSpPr>
                    <a:spLocks/>
                  </p:cNvSpPr>
                  <p:nvPr/>
                </p:nvSpPr>
                <p:spPr bwMode="auto">
                  <a:xfrm>
                    <a:off x="3925" y="1089"/>
                    <a:ext cx="12" cy="12"/>
                  </a:xfrm>
                  <a:custGeom>
                    <a:avLst/>
                    <a:gdLst>
                      <a:gd name="T0" fmla="*/ 0 w 21714"/>
                      <a:gd name="T1" fmla="*/ 0 h 21600"/>
                      <a:gd name="T2" fmla="*/ 0 w 21714"/>
                      <a:gd name="T3" fmla="*/ 0 h 21600"/>
                      <a:gd name="T4" fmla="*/ 0 w 21714"/>
                      <a:gd name="T5" fmla="*/ 0 h 21600"/>
                      <a:gd name="T6" fmla="*/ 0 60000 65536"/>
                      <a:gd name="T7" fmla="*/ 0 60000 65536"/>
                      <a:gd name="T8" fmla="*/ 0 60000 65536"/>
                      <a:gd name="T9" fmla="*/ 0 w 21714"/>
                      <a:gd name="T10" fmla="*/ 0 h 21600"/>
                      <a:gd name="T11" fmla="*/ 21714 w 21714"/>
                      <a:gd name="T12" fmla="*/ 21600 h 21600"/>
                    </a:gdLst>
                    <a:ahLst/>
                    <a:cxnLst>
                      <a:cxn ang="T6">
                        <a:pos x="T0" y="T1"/>
                      </a:cxn>
                      <a:cxn ang="T7">
                        <a:pos x="T2" y="T3"/>
                      </a:cxn>
                      <a:cxn ang="T8">
                        <a:pos x="T4" y="T5"/>
                      </a:cxn>
                    </a:cxnLst>
                    <a:rect l="T9" t="T10" r="T11" b="T12"/>
                    <a:pathLst>
                      <a:path w="21714" h="21600" fill="none" extrusionOk="0">
                        <a:moveTo>
                          <a:pt x="0" y="0"/>
                        </a:moveTo>
                        <a:cubicBezTo>
                          <a:pt x="38" y="0"/>
                          <a:pt x="76" y="-1"/>
                          <a:pt x="114" y="0"/>
                        </a:cubicBezTo>
                        <a:cubicBezTo>
                          <a:pt x="12001" y="0"/>
                          <a:pt x="21654" y="9605"/>
                          <a:pt x="21713" y="21493"/>
                        </a:cubicBezTo>
                      </a:path>
                      <a:path w="21714" h="21600" stroke="0" extrusionOk="0">
                        <a:moveTo>
                          <a:pt x="0" y="0"/>
                        </a:moveTo>
                        <a:cubicBezTo>
                          <a:pt x="38" y="0"/>
                          <a:pt x="76" y="-1"/>
                          <a:pt x="114" y="0"/>
                        </a:cubicBezTo>
                        <a:cubicBezTo>
                          <a:pt x="12001" y="0"/>
                          <a:pt x="21654" y="9605"/>
                          <a:pt x="21713" y="21493"/>
                        </a:cubicBezTo>
                        <a:lnTo>
                          <a:pt x="114"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894" name="Rectangle 3408"/>
                <p:cNvSpPr>
                  <a:spLocks noChangeArrowheads="1"/>
                </p:cNvSpPr>
                <p:nvPr/>
              </p:nvSpPr>
              <p:spPr bwMode="auto">
                <a:xfrm>
                  <a:off x="3916" y="1139"/>
                  <a:ext cx="23"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95" name="Line 3409"/>
                <p:cNvSpPr>
                  <a:spLocks noChangeShapeType="1"/>
                </p:cNvSpPr>
                <p:nvPr/>
              </p:nvSpPr>
              <p:spPr bwMode="auto">
                <a:xfrm flipV="1">
                  <a:off x="3910"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896" name="Group 3410"/>
                <p:cNvGrpSpPr>
                  <a:grpSpLocks/>
                </p:cNvGrpSpPr>
                <p:nvPr/>
              </p:nvGrpSpPr>
              <p:grpSpPr bwMode="auto">
                <a:xfrm>
                  <a:off x="3910" y="1151"/>
                  <a:ext cx="29" cy="12"/>
                  <a:chOff x="3910" y="1151"/>
                  <a:chExt cx="29" cy="12"/>
                </a:xfrm>
              </p:grpSpPr>
              <p:sp>
                <p:nvSpPr>
                  <p:cNvPr id="6949" name="Freeform 3411"/>
                  <p:cNvSpPr>
                    <a:spLocks/>
                  </p:cNvSpPr>
                  <p:nvPr/>
                </p:nvSpPr>
                <p:spPr bwMode="auto">
                  <a:xfrm>
                    <a:off x="3910" y="1151"/>
                    <a:ext cx="12" cy="6"/>
                  </a:xfrm>
                  <a:custGeom>
                    <a:avLst/>
                    <a:gdLst>
                      <a:gd name="T0" fmla="*/ 0 w 2"/>
                      <a:gd name="T1" fmla="*/ 0 h 1"/>
                      <a:gd name="T2" fmla="*/ 15552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1" y="1"/>
                          <a:pt x="2"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50" name="Arc 3412"/>
                  <p:cNvSpPr>
                    <a:spLocks/>
                  </p:cNvSpPr>
                  <p:nvPr/>
                </p:nvSpPr>
                <p:spPr bwMode="auto">
                  <a:xfrm>
                    <a:off x="3913" y="1151"/>
                    <a:ext cx="12"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91" y="21599"/>
                        </a:moveTo>
                        <a:cubicBezTo>
                          <a:pt x="9604" y="21539"/>
                          <a:pt x="0" y="11886"/>
                          <a:pt x="0" y="0"/>
                        </a:cubicBezTo>
                      </a:path>
                      <a:path w="21600" h="21600" stroke="0" extrusionOk="0">
                        <a:moveTo>
                          <a:pt x="21491" y="21599"/>
                        </a:moveTo>
                        <a:cubicBezTo>
                          <a:pt x="9604" y="21539"/>
                          <a:pt x="0" y="11886"/>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51" name="Freeform 3413"/>
                  <p:cNvSpPr>
                    <a:spLocks/>
                  </p:cNvSpPr>
                  <p:nvPr/>
                </p:nvSpPr>
                <p:spPr bwMode="auto">
                  <a:xfrm>
                    <a:off x="3922" y="1151"/>
                    <a:ext cx="17" cy="12"/>
                  </a:xfrm>
                  <a:custGeom>
                    <a:avLst/>
                    <a:gdLst>
                      <a:gd name="T0" fmla="*/ 0 w 3"/>
                      <a:gd name="T1" fmla="*/ 7776 h 2"/>
                      <a:gd name="T2" fmla="*/ 0 w 3"/>
                      <a:gd name="T3" fmla="*/ 7776 h 2"/>
                      <a:gd name="T4" fmla="*/ 17470 w 3"/>
                      <a:gd name="T5" fmla="*/ 0 h 2"/>
                      <a:gd name="T6" fmla="*/ 0 w 3"/>
                      <a:gd name="T7" fmla="*/ 0 h 2"/>
                      <a:gd name="T8" fmla="*/ 0 w 3"/>
                      <a:gd name="T9" fmla="*/ 777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cubicBezTo>
                          <a:pt x="0" y="1"/>
                          <a:pt x="0" y="1"/>
                          <a:pt x="0" y="1"/>
                        </a:cubicBezTo>
                        <a:cubicBezTo>
                          <a:pt x="1" y="2"/>
                          <a:pt x="3" y="1"/>
                          <a:pt x="3"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52" name="Arc 3414"/>
                  <p:cNvSpPr>
                    <a:spLocks/>
                  </p:cNvSpPr>
                  <p:nvPr/>
                </p:nvSpPr>
                <p:spPr bwMode="auto">
                  <a:xfrm>
                    <a:off x="3925" y="1151"/>
                    <a:ext cx="12" cy="9"/>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21709" y="0"/>
                        </a:moveTo>
                        <a:cubicBezTo>
                          <a:pt x="21709" y="11929"/>
                          <a:pt x="12038" y="21600"/>
                          <a:pt x="109" y="21600"/>
                        </a:cubicBezTo>
                        <a:cubicBezTo>
                          <a:pt x="72" y="21600"/>
                          <a:pt x="36" y="21599"/>
                          <a:pt x="0" y="21599"/>
                        </a:cubicBezTo>
                      </a:path>
                      <a:path w="21709" h="21600" stroke="0" extrusionOk="0">
                        <a:moveTo>
                          <a:pt x="21709" y="0"/>
                        </a:moveTo>
                        <a:cubicBezTo>
                          <a:pt x="21709" y="11929"/>
                          <a:pt x="12038" y="21600"/>
                          <a:pt x="109" y="21600"/>
                        </a:cubicBezTo>
                        <a:cubicBezTo>
                          <a:pt x="72" y="21600"/>
                          <a:pt x="36" y="21599"/>
                          <a:pt x="0" y="21599"/>
                        </a:cubicBezTo>
                        <a:lnTo>
                          <a:pt x="109"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897" name="Line 3415"/>
                <p:cNvSpPr>
                  <a:spLocks noChangeShapeType="1"/>
                </p:cNvSpPr>
                <p:nvPr/>
              </p:nvSpPr>
              <p:spPr bwMode="auto">
                <a:xfrm>
                  <a:off x="3928"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98" name="Rectangle 3416"/>
                <p:cNvSpPr>
                  <a:spLocks noChangeArrowheads="1"/>
                </p:cNvSpPr>
                <p:nvPr/>
              </p:nvSpPr>
              <p:spPr bwMode="auto">
                <a:xfrm>
                  <a:off x="3916" y="1110"/>
                  <a:ext cx="29"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99" name="Freeform 3417"/>
                <p:cNvSpPr>
                  <a:spLocks/>
                </p:cNvSpPr>
                <p:nvPr/>
              </p:nvSpPr>
              <p:spPr bwMode="auto">
                <a:xfrm>
                  <a:off x="3922" y="1104"/>
                  <a:ext cx="12" cy="6"/>
                </a:xfrm>
                <a:custGeom>
                  <a:avLst/>
                  <a:gdLst>
                    <a:gd name="T0" fmla="*/ 7776 w 2"/>
                    <a:gd name="T1" fmla="*/ 0 h 1"/>
                    <a:gd name="T2" fmla="*/ 7776 w 2"/>
                    <a:gd name="T3" fmla="*/ 0 h 1"/>
                    <a:gd name="T4" fmla="*/ 15552 w 2"/>
                    <a:gd name="T5" fmla="*/ 7776 h 1"/>
                    <a:gd name="T6" fmla="*/ 15552 w 2"/>
                    <a:gd name="T7" fmla="*/ 0 h 1"/>
                    <a:gd name="T8" fmla="*/ 777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1" y="0"/>
                        <a:pt x="1" y="0"/>
                      </a:cubicBezTo>
                      <a:cubicBezTo>
                        <a:pt x="0" y="1"/>
                        <a:pt x="1" y="1"/>
                        <a:pt x="2" y="1"/>
                      </a:cubicBezTo>
                      <a:lnTo>
                        <a:pt x="2" y="0"/>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00" name="Arc 3418"/>
                <p:cNvSpPr>
                  <a:spLocks/>
                </p:cNvSpPr>
                <p:nvPr/>
              </p:nvSpPr>
              <p:spPr bwMode="auto">
                <a:xfrm>
                  <a:off x="3931" y="1107"/>
                  <a:ext cx="6" cy="6"/>
                </a:xfrm>
                <a:custGeom>
                  <a:avLst/>
                  <a:gdLst>
                    <a:gd name="T0" fmla="*/ 0 w 21600"/>
                    <a:gd name="T1" fmla="*/ 0 h 21701"/>
                    <a:gd name="T2" fmla="*/ 0 w 21600"/>
                    <a:gd name="T3" fmla="*/ 0 h 21701"/>
                    <a:gd name="T4" fmla="*/ 0 w 21600"/>
                    <a:gd name="T5" fmla="*/ 0 h 21701"/>
                    <a:gd name="T6" fmla="*/ 0 60000 65536"/>
                    <a:gd name="T7" fmla="*/ 0 60000 65536"/>
                    <a:gd name="T8" fmla="*/ 0 60000 65536"/>
                    <a:gd name="T9" fmla="*/ 0 w 21600"/>
                    <a:gd name="T10" fmla="*/ 0 h 21701"/>
                    <a:gd name="T11" fmla="*/ 21600 w 21600"/>
                    <a:gd name="T12" fmla="*/ 21701 h 21701"/>
                  </a:gdLst>
                  <a:ahLst/>
                  <a:cxnLst>
                    <a:cxn ang="T6">
                      <a:pos x="T0" y="T1"/>
                    </a:cxn>
                    <a:cxn ang="T7">
                      <a:pos x="T2" y="T3"/>
                    </a:cxn>
                    <a:cxn ang="T8">
                      <a:pos x="T4" y="T5"/>
                    </a:cxn>
                  </a:cxnLst>
                  <a:rect l="T9" t="T10" r="T11" b="T12"/>
                  <a:pathLst>
                    <a:path w="21600" h="21701" fill="none" extrusionOk="0">
                      <a:moveTo>
                        <a:pt x="21478" y="21700"/>
                      </a:moveTo>
                      <a:cubicBezTo>
                        <a:pt x="9596" y="21633"/>
                        <a:pt x="0" y="11982"/>
                        <a:pt x="0" y="101"/>
                      </a:cubicBezTo>
                      <a:cubicBezTo>
                        <a:pt x="-1" y="67"/>
                        <a:pt x="0" y="33"/>
                        <a:pt x="0" y="0"/>
                      </a:cubicBezTo>
                    </a:path>
                    <a:path w="21600" h="21701" stroke="0" extrusionOk="0">
                      <a:moveTo>
                        <a:pt x="21478" y="21700"/>
                      </a:moveTo>
                      <a:cubicBezTo>
                        <a:pt x="9596" y="21633"/>
                        <a:pt x="0" y="11982"/>
                        <a:pt x="0" y="101"/>
                      </a:cubicBezTo>
                      <a:cubicBezTo>
                        <a:pt x="-1" y="67"/>
                        <a:pt x="0" y="33"/>
                        <a:pt x="0" y="0"/>
                      </a:cubicBezTo>
                      <a:lnTo>
                        <a:pt x="21600" y="101"/>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01" name="Line 3419"/>
                <p:cNvSpPr>
                  <a:spLocks noChangeShapeType="1"/>
                </p:cNvSpPr>
                <p:nvPr/>
              </p:nvSpPr>
              <p:spPr bwMode="auto">
                <a:xfrm flipV="1">
                  <a:off x="3928"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02" name="Freeform 3420"/>
                <p:cNvSpPr>
                  <a:spLocks/>
                </p:cNvSpPr>
                <p:nvPr/>
              </p:nvSpPr>
              <p:spPr bwMode="auto">
                <a:xfrm>
                  <a:off x="3928" y="1133"/>
                  <a:ext cx="6" cy="6"/>
                </a:xfrm>
                <a:custGeom>
                  <a:avLst/>
                  <a:gdLst>
                    <a:gd name="T0" fmla="*/ 7776 w 1"/>
                    <a:gd name="T1" fmla="*/ 0 h 1"/>
                    <a:gd name="T2" fmla="*/ 0 w 1"/>
                    <a:gd name="T3" fmla="*/ 7776 h 1"/>
                    <a:gd name="T4" fmla="*/ 7776 w 1"/>
                    <a:gd name="T5" fmla="*/ 7776 h 1"/>
                    <a:gd name="T6" fmla="*/ 77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0" y="0"/>
                        <a:pt x="0" y="0"/>
                        <a:pt x="0" y="1"/>
                      </a:cubicBezTo>
                      <a:lnTo>
                        <a:pt x="1" y="1"/>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03" name="Arc 3421"/>
                <p:cNvSpPr>
                  <a:spLocks/>
                </p:cNvSpPr>
                <p:nvPr/>
              </p:nvSpPr>
              <p:spPr bwMode="auto">
                <a:xfrm>
                  <a:off x="3931" y="1136"/>
                  <a:ext cx="6"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9"/>
                      </a:moveTo>
                      <a:cubicBezTo>
                        <a:pt x="55" y="9656"/>
                        <a:pt x="9636" y="66"/>
                        <a:pt x="21479" y="0"/>
                      </a:cubicBezTo>
                    </a:path>
                    <a:path w="21600" h="21600" stroke="0" extrusionOk="0">
                      <a:moveTo>
                        <a:pt x="0" y="21499"/>
                      </a:moveTo>
                      <a:cubicBezTo>
                        <a:pt x="55" y="9656"/>
                        <a:pt x="9636" y="66"/>
                        <a:pt x="2147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04" name="Rectangle 3422"/>
                <p:cNvSpPr>
                  <a:spLocks noChangeArrowheads="1"/>
                </p:cNvSpPr>
                <p:nvPr/>
              </p:nvSpPr>
              <p:spPr bwMode="auto">
                <a:xfrm>
                  <a:off x="3945" y="1098"/>
                  <a:ext cx="18" cy="2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05" name="Line 3423"/>
                <p:cNvSpPr>
                  <a:spLocks noChangeShapeType="1"/>
                </p:cNvSpPr>
                <p:nvPr/>
              </p:nvSpPr>
              <p:spPr bwMode="auto">
                <a:xfrm>
                  <a:off x="3939"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906" name="Group 3424"/>
                <p:cNvGrpSpPr>
                  <a:grpSpLocks/>
                </p:cNvGrpSpPr>
                <p:nvPr/>
              </p:nvGrpSpPr>
              <p:grpSpPr bwMode="auto">
                <a:xfrm>
                  <a:off x="3939" y="1086"/>
                  <a:ext cx="21" cy="15"/>
                  <a:chOff x="3939" y="1086"/>
                  <a:chExt cx="21" cy="15"/>
                </a:xfrm>
              </p:grpSpPr>
              <p:sp>
                <p:nvSpPr>
                  <p:cNvPr id="6945" name="Freeform 3425"/>
                  <p:cNvSpPr>
                    <a:spLocks/>
                  </p:cNvSpPr>
                  <p:nvPr/>
                </p:nvSpPr>
                <p:spPr bwMode="auto">
                  <a:xfrm>
                    <a:off x="3939" y="1086"/>
                    <a:ext cx="12" cy="12"/>
                  </a:xfrm>
                  <a:custGeom>
                    <a:avLst/>
                    <a:gdLst>
                      <a:gd name="T0" fmla="*/ 7776 w 2"/>
                      <a:gd name="T1" fmla="*/ 0 h 2"/>
                      <a:gd name="T2" fmla="*/ 0 w 2"/>
                      <a:gd name="T3" fmla="*/ 15552 h 2"/>
                      <a:gd name="T4" fmla="*/ 15552 w 2"/>
                      <a:gd name="T5" fmla="*/ 15552 h 2"/>
                      <a:gd name="T6" fmla="*/ 777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0"/>
                          <a:pt x="0" y="1"/>
                          <a:pt x="0" y="2"/>
                        </a:cubicBezTo>
                        <a:lnTo>
                          <a:pt x="2" y="2"/>
                        </a:lnTo>
                        <a:lnTo>
                          <a:pt x="1"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46" name="Arc 3426"/>
                  <p:cNvSpPr>
                    <a:spLocks/>
                  </p:cNvSpPr>
                  <p:nvPr/>
                </p:nvSpPr>
                <p:spPr bwMode="auto">
                  <a:xfrm>
                    <a:off x="3942"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5"/>
                        </a:moveTo>
                        <a:cubicBezTo>
                          <a:pt x="58" y="9606"/>
                          <a:pt x="9711" y="0"/>
                          <a:pt x="21599" y="0"/>
                        </a:cubicBezTo>
                      </a:path>
                      <a:path w="21600" h="21600" stroke="0" extrusionOk="0">
                        <a:moveTo>
                          <a:pt x="0" y="21495"/>
                        </a:moveTo>
                        <a:cubicBezTo>
                          <a:pt x="58" y="9606"/>
                          <a:pt x="9711"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47" name="Freeform 3427"/>
                  <p:cNvSpPr>
                    <a:spLocks/>
                  </p:cNvSpPr>
                  <p:nvPr/>
                </p:nvSpPr>
                <p:spPr bwMode="auto">
                  <a:xfrm>
                    <a:off x="3951" y="1086"/>
                    <a:ext cx="6" cy="12"/>
                  </a:xfrm>
                  <a:custGeom>
                    <a:avLst/>
                    <a:gdLst>
                      <a:gd name="T0" fmla="*/ 7776 w 1"/>
                      <a:gd name="T1" fmla="*/ 15552 h 2"/>
                      <a:gd name="T2" fmla="*/ 0 w 1"/>
                      <a:gd name="T3" fmla="*/ 0 h 2"/>
                      <a:gd name="T4" fmla="*/ 0 w 1"/>
                      <a:gd name="T5" fmla="*/ 15552 h 2"/>
                      <a:gd name="T6" fmla="*/ 7776 w 1"/>
                      <a:gd name="T7" fmla="*/ 1555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2"/>
                        </a:moveTo>
                        <a:cubicBezTo>
                          <a:pt x="1" y="1"/>
                          <a:pt x="1" y="0"/>
                          <a:pt x="0" y="0"/>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48" name="Arc 3428"/>
                  <p:cNvSpPr>
                    <a:spLocks/>
                  </p:cNvSpPr>
                  <p:nvPr/>
                </p:nvSpPr>
                <p:spPr bwMode="auto">
                  <a:xfrm>
                    <a:off x="3951" y="1089"/>
                    <a:ext cx="9" cy="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88" y="0"/>
                          <a:pt x="21542" y="9607"/>
                          <a:pt x="21599" y="21496"/>
                        </a:cubicBezTo>
                      </a:path>
                      <a:path w="21600" h="21600" stroke="0" extrusionOk="0">
                        <a:moveTo>
                          <a:pt x="-1" y="0"/>
                        </a:moveTo>
                        <a:cubicBezTo>
                          <a:pt x="11888" y="0"/>
                          <a:pt x="21542" y="9607"/>
                          <a:pt x="21599" y="21496"/>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907" name="Rectangle 3429"/>
                <p:cNvSpPr>
                  <a:spLocks noChangeArrowheads="1"/>
                </p:cNvSpPr>
                <p:nvPr/>
              </p:nvSpPr>
              <p:spPr bwMode="auto">
                <a:xfrm>
                  <a:off x="3945" y="1139"/>
                  <a:ext cx="18" cy="2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08" name="Line 3430"/>
                <p:cNvSpPr>
                  <a:spLocks noChangeShapeType="1"/>
                </p:cNvSpPr>
                <p:nvPr/>
              </p:nvSpPr>
              <p:spPr bwMode="auto">
                <a:xfrm flipV="1">
                  <a:off x="3939"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909" name="Group 3431"/>
                <p:cNvGrpSpPr>
                  <a:grpSpLocks/>
                </p:cNvGrpSpPr>
                <p:nvPr/>
              </p:nvGrpSpPr>
              <p:grpSpPr bwMode="auto">
                <a:xfrm>
                  <a:off x="3939" y="1151"/>
                  <a:ext cx="24" cy="12"/>
                  <a:chOff x="3939" y="1151"/>
                  <a:chExt cx="24" cy="12"/>
                </a:xfrm>
              </p:grpSpPr>
              <p:sp>
                <p:nvSpPr>
                  <p:cNvPr id="6941" name="Freeform 3432"/>
                  <p:cNvSpPr>
                    <a:spLocks/>
                  </p:cNvSpPr>
                  <p:nvPr/>
                </p:nvSpPr>
                <p:spPr bwMode="auto">
                  <a:xfrm>
                    <a:off x="3939" y="1151"/>
                    <a:ext cx="12" cy="6"/>
                  </a:xfrm>
                  <a:custGeom>
                    <a:avLst/>
                    <a:gdLst>
                      <a:gd name="T0" fmla="*/ 0 w 2"/>
                      <a:gd name="T1" fmla="*/ 0 h 1"/>
                      <a:gd name="T2" fmla="*/ 7776 w 2"/>
                      <a:gd name="T3" fmla="*/ 7776 h 1"/>
                      <a:gd name="T4" fmla="*/ 1555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1"/>
                          <a:pt x="0" y="1"/>
                          <a:pt x="1" y="1"/>
                        </a:cubicBezTo>
                        <a:lnTo>
                          <a:pt x="2"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42" name="Arc 3433"/>
                  <p:cNvSpPr>
                    <a:spLocks/>
                  </p:cNvSpPr>
                  <p:nvPr/>
                </p:nvSpPr>
                <p:spPr bwMode="auto">
                  <a:xfrm>
                    <a:off x="3942"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43" name="Freeform 3434"/>
                  <p:cNvSpPr>
                    <a:spLocks/>
                  </p:cNvSpPr>
                  <p:nvPr/>
                </p:nvSpPr>
                <p:spPr bwMode="auto">
                  <a:xfrm>
                    <a:off x="3951" y="1151"/>
                    <a:ext cx="12" cy="12"/>
                  </a:xfrm>
                  <a:custGeom>
                    <a:avLst/>
                    <a:gdLst>
                      <a:gd name="T0" fmla="*/ 0 w 2"/>
                      <a:gd name="T1" fmla="*/ 7776 h 2"/>
                      <a:gd name="T2" fmla="*/ 15552 w 2"/>
                      <a:gd name="T3" fmla="*/ 0 h 2"/>
                      <a:gd name="T4" fmla="*/ 0 w 2"/>
                      <a:gd name="T5" fmla="*/ 0 h 2"/>
                      <a:gd name="T6" fmla="*/ 0 w 2"/>
                      <a:gd name="T7" fmla="*/ 77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1" y="2"/>
                          <a:pt x="2" y="1"/>
                          <a:pt x="2"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44" name="Arc 3435"/>
                  <p:cNvSpPr>
                    <a:spLocks/>
                  </p:cNvSpPr>
                  <p:nvPr/>
                </p:nvSpPr>
                <p:spPr bwMode="auto">
                  <a:xfrm>
                    <a:off x="3951" y="1151"/>
                    <a:ext cx="9" cy="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910" name="Line 3436"/>
                <p:cNvSpPr>
                  <a:spLocks noChangeShapeType="1"/>
                </p:cNvSpPr>
                <p:nvPr/>
              </p:nvSpPr>
              <p:spPr bwMode="auto">
                <a:xfrm>
                  <a:off x="3957" y="1098"/>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11" name="Rectangle 3437"/>
                <p:cNvSpPr>
                  <a:spLocks noChangeArrowheads="1"/>
                </p:cNvSpPr>
                <p:nvPr/>
              </p:nvSpPr>
              <p:spPr bwMode="auto">
                <a:xfrm>
                  <a:off x="3945" y="1110"/>
                  <a:ext cx="24" cy="11"/>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12" name="Freeform 3438"/>
                <p:cNvSpPr>
                  <a:spLocks/>
                </p:cNvSpPr>
                <p:nvPr/>
              </p:nvSpPr>
              <p:spPr bwMode="auto">
                <a:xfrm>
                  <a:off x="3957" y="1104"/>
                  <a:ext cx="6" cy="12"/>
                </a:xfrm>
                <a:custGeom>
                  <a:avLst/>
                  <a:gdLst>
                    <a:gd name="T0" fmla="*/ 0 w 1"/>
                    <a:gd name="T1" fmla="*/ 0 h 2"/>
                    <a:gd name="T2" fmla="*/ 0 w 1"/>
                    <a:gd name="T3" fmla="*/ 0 h 2"/>
                    <a:gd name="T4" fmla="*/ 7776 w 1"/>
                    <a:gd name="T5" fmla="*/ 15552 h 2"/>
                    <a:gd name="T6" fmla="*/ 777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0"/>
                        <a:pt x="0" y="0"/>
                      </a:cubicBezTo>
                      <a:cubicBezTo>
                        <a:pt x="0" y="1"/>
                        <a:pt x="0" y="2"/>
                        <a:pt x="1" y="2"/>
                      </a:cubicBezTo>
                      <a:lnTo>
                        <a:pt x="1" y="0"/>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13" name="Arc 3439"/>
                <p:cNvSpPr>
                  <a:spLocks/>
                </p:cNvSpPr>
                <p:nvPr/>
              </p:nvSpPr>
              <p:spPr bwMode="auto">
                <a:xfrm>
                  <a:off x="3960" y="1107"/>
                  <a:ext cx="3" cy="6"/>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600" y="21683"/>
                      </a:moveTo>
                      <a:cubicBezTo>
                        <a:pt x="9670" y="21683"/>
                        <a:pt x="0" y="12012"/>
                        <a:pt x="0" y="83"/>
                      </a:cubicBezTo>
                      <a:cubicBezTo>
                        <a:pt x="-1" y="55"/>
                        <a:pt x="0" y="27"/>
                        <a:pt x="0" y="0"/>
                      </a:cubicBezTo>
                    </a:path>
                    <a:path w="21600" h="21683" stroke="0" extrusionOk="0">
                      <a:moveTo>
                        <a:pt x="21600" y="21683"/>
                      </a:moveTo>
                      <a:cubicBezTo>
                        <a:pt x="9670" y="21683"/>
                        <a:pt x="0" y="12012"/>
                        <a:pt x="0" y="83"/>
                      </a:cubicBezTo>
                      <a:cubicBezTo>
                        <a:pt x="-1" y="55"/>
                        <a:pt x="0" y="27"/>
                        <a:pt x="0" y="0"/>
                      </a:cubicBezTo>
                      <a:lnTo>
                        <a:pt x="21600" y="83"/>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14" name="Line 3440"/>
                <p:cNvSpPr>
                  <a:spLocks noChangeShapeType="1"/>
                </p:cNvSpPr>
                <p:nvPr/>
              </p:nvSpPr>
              <p:spPr bwMode="auto">
                <a:xfrm flipV="1">
                  <a:off x="3957" y="1133"/>
                  <a:ext cx="1" cy="1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15" name="Freeform 3441"/>
                <p:cNvSpPr>
                  <a:spLocks/>
                </p:cNvSpPr>
                <p:nvPr/>
              </p:nvSpPr>
              <p:spPr bwMode="auto">
                <a:xfrm>
                  <a:off x="3963" y="1133"/>
                  <a:ext cx="6" cy="6"/>
                </a:xfrm>
                <a:custGeom>
                  <a:avLst/>
                  <a:gdLst>
                    <a:gd name="T0" fmla="*/ 0 w 1"/>
                    <a:gd name="T1" fmla="*/ 0 h 1"/>
                    <a:gd name="T2" fmla="*/ 0 w 1"/>
                    <a:gd name="T3" fmla="*/ 7776 h 1"/>
                    <a:gd name="T4" fmla="*/ 7776 w 1"/>
                    <a:gd name="T5" fmla="*/ 777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lnTo>
                        <a:pt x="1" y="1"/>
                      </a:lnTo>
                      <a:lnTo>
                        <a:pt x="0" y="0"/>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16" name="Arc 3442"/>
                <p:cNvSpPr>
                  <a:spLocks/>
                </p:cNvSpPr>
                <p:nvPr/>
              </p:nvSpPr>
              <p:spPr bwMode="auto">
                <a:xfrm>
                  <a:off x="3966"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7"/>
                      </a:moveTo>
                      <a:cubicBezTo>
                        <a:pt x="45" y="9620"/>
                        <a:pt x="9703" y="0"/>
                        <a:pt x="21599" y="0"/>
                      </a:cubicBezTo>
                    </a:path>
                    <a:path w="21600" h="21600" stroke="0" extrusionOk="0">
                      <a:moveTo>
                        <a:pt x="0" y="21517"/>
                      </a:moveTo>
                      <a:cubicBezTo>
                        <a:pt x="45" y="9620"/>
                        <a:pt x="9703" y="0"/>
                        <a:pt x="21599" y="0"/>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17" name="Freeform 3443"/>
                <p:cNvSpPr>
                  <a:spLocks/>
                </p:cNvSpPr>
                <p:nvPr/>
              </p:nvSpPr>
              <p:spPr bwMode="auto">
                <a:xfrm>
                  <a:off x="3857" y="1104"/>
                  <a:ext cx="6" cy="12"/>
                </a:xfrm>
                <a:custGeom>
                  <a:avLst/>
                  <a:gdLst>
                    <a:gd name="T0" fmla="*/ 0 w 1"/>
                    <a:gd name="T1" fmla="*/ 7776 h 2"/>
                    <a:gd name="T2" fmla="*/ 7776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18" name="Arc 3444"/>
                <p:cNvSpPr>
                  <a:spLocks/>
                </p:cNvSpPr>
                <p:nvPr/>
              </p:nvSpPr>
              <p:spPr bwMode="auto">
                <a:xfrm>
                  <a:off x="3857" y="1107"/>
                  <a:ext cx="3" cy="6"/>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599" y="0"/>
                      </a:moveTo>
                      <a:cubicBezTo>
                        <a:pt x="21599" y="27"/>
                        <a:pt x="21600" y="55"/>
                        <a:pt x="21600" y="83"/>
                      </a:cubicBezTo>
                      <a:cubicBezTo>
                        <a:pt x="21600" y="12012"/>
                        <a:pt x="11929" y="21682"/>
                        <a:pt x="0" y="21683"/>
                      </a:cubicBezTo>
                    </a:path>
                    <a:path w="21600" h="21683" stroke="0" extrusionOk="0">
                      <a:moveTo>
                        <a:pt x="21599" y="0"/>
                      </a:moveTo>
                      <a:cubicBezTo>
                        <a:pt x="21599" y="27"/>
                        <a:pt x="21600" y="55"/>
                        <a:pt x="21600" y="83"/>
                      </a:cubicBezTo>
                      <a:cubicBezTo>
                        <a:pt x="21600" y="12012"/>
                        <a:pt x="11929" y="21682"/>
                        <a:pt x="0" y="21683"/>
                      </a:cubicBezTo>
                      <a:lnTo>
                        <a:pt x="0" y="83"/>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19" name="Freeform 3445"/>
                <p:cNvSpPr>
                  <a:spLocks/>
                </p:cNvSpPr>
                <p:nvPr/>
              </p:nvSpPr>
              <p:spPr bwMode="auto">
                <a:xfrm>
                  <a:off x="3881" y="1104"/>
                  <a:ext cx="11" cy="12"/>
                </a:xfrm>
                <a:custGeom>
                  <a:avLst/>
                  <a:gdLst>
                    <a:gd name="T0" fmla="*/ 0 w 2"/>
                    <a:gd name="T1" fmla="*/ 7776 h 2"/>
                    <a:gd name="T2" fmla="*/ 0 w 2"/>
                    <a:gd name="T3" fmla="*/ 7776 h 2"/>
                    <a:gd name="T4" fmla="*/ 9982 w 2"/>
                    <a:gd name="T5" fmla="*/ 0 h 2"/>
                    <a:gd name="T6" fmla="*/ 5472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20" name="Arc 3446"/>
                <p:cNvSpPr>
                  <a:spLocks/>
                </p:cNvSpPr>
                <p:nvPr/>
              </p:nvSpPr>
              <p:spPr bwMode="auto">
                <a:xfrm>
                  <a:off x="3884" y="1107"/>
                  <a:ext cx="6" cy="6"/>
                </a:xfrm>
                <a:custGeom>
                  <a:avLst/>
                  <a:gdLst>
                    <a:gd name="T0" fmla="*/ 0 w 21722"/>
                    <a:gd name="T1" fmla="*/ 0 h 21702"/>
                    <a:gd name="T2" fmla="*/ 0 w 21722"/>
                    <a:gd name="T3" fmla="*/ 0 h 21702"/>
                    <a:gd name="T4" fmla="*/ 0 w 21722"/>
                    <a:gd name="T5" fmla="*/ 0 h 21702"/>
                    <a:gd name="T6" fmla="*/ 0 60000 65536"/>
                    <a:gd name="T7" fmla="*/ 0 60000 65536"/>
                    <a:gd name="T8" fmla="*/ 0 60000 65536"/>
                    <a:gd name="T9" fmla="*/ 0 w 21722"/>
                    <a:gd name="T10" fmla="*/ 0 h 21702"/>
                    <a:gd name="T11" fmla="*/ 21722 w 21722"/>
                    <a:gd name="T12" fmla="*/ 21702 h 21702"/>
                  </a:gdLst>
                  <a:ahLst/>
                  <a:cxnLst>
                    <a:cxn ang="T6">
                      <a:pos x="T0" y="T1"/>
                    </a:cxn>
                    <a:cxn ang="T7">
                      <a:pos x="T2" y="T3"/>
                    </a:cxn>
                    <a:cxn ang="T8">
                      <a:pos x="T4" y="T5"/>
                    </a:cxn>
                  </a:cxnLst>
                  <a:rect l="T9" t="T10" r="T11" b="T12"/>
                  <a:pathLst>
                    <a:path w="21722" h="21702" fill="none" extrusionOk="0">
                      <a:moveTo>
                        <a:pt x="21721" y="0"/>
                      </a:moveTo>
                      <a:cubicBezTo>
                        <a:pt x="21721" y="34"/>
                        <a:pt x="21722" y="68"/>
                        <a:pt x="21722" y="102"/>
                      </a:cubicBezTo>
                      <a:cubicBezTo>
                        <a:pt x="21722" y="12031"/>
                        <a:pt x="12051" y="21702"/>
                        <a:pt x="122" y="21702"/>
                      </a:cubicBezTo>
                      <a:cubicBezTo>
                        <a:pt x="81" y="21702"/>
                        <a:pt x="40" y="21701"/>
                        <a:pt x="0" y="21701"/>
                      </a:cubicBezTo>
                    </a:path>
                    <a:path w="21722" h="21702" stroke="0" extrusionOk="0">
                      <a:moveTo>
                        <a:pt x="21721" y="0"/>
                      </a:moveTo>
                      <a:cubicBezTo>
                        <a:pt x="21721" y="34"/>
                        <a:pt x="21722" y="68"/>
                        <a:pt x="21722" y="102"/>
                      </a:cubicBezTo>
                      <a:cubicBezTo>
                        <a:pt x="21722" y="12031"/>
                        <a:pt x="12051" y="21702"/>
                        <a:pt x="122" y="21702"/>
                      </a:cubicBezTo>
                      <a:cubicBezTo>
                        <a:pt x="81" y="21702"/>
                        <a:pt x="40" y="21701"/>
                        <a:pt x="0" y="21701"/>
                      </a:cubicBezTo>
                      <a:lnTo>
                        <a:pt x="122" y="10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21" name="Freeform 3447"/>
                <p:cNvSpPr>
                  <a:spLocks/>
                </p:cNvSpPr>
                <p:nvPr/>
              </p:nvSpPr>
              <p:spPr bwMode="auto">
                <a:xfrm>
                  <a:off x="3910" y="1104"/>
                  <a:ext cx="12" cy="12"/>
                </a:xfrm>
                <a:custGeom>
                  <a:avLst/>
                  <a:gdLst>
                    <a:gd name="T0" fmla="*/ 0 w 2"/>
                    <a:gd name="T1" fmla="*/ 7776 h 2"/>
                    <a:gd name="T2" fmla="*/ 0 w 2"/>
                    <a:gd name="T3" fmla="*/ 7776 h 2"/>
                    <a:gd name="T4" fmla="*/ 15552 w 2"/>
                    <a:gd name="T5" fmla="*/ 0 h 2"/>
                    <a:gd name="T6" fmla="*/ 7776 w 2"/>
                    <a:gd name="T7" fmla="*/ 0 h 2"/>
                    <a:gd name="T8" fmla="*/ 0 w 2"/>
                    <a:gd name="T9" fmla="*/ 0 h 2"/>
                    <a:gd name="T10" fmla="*/ 0 w 2"/>
                    <a:gd name="T11" fmla="*/ 7776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1"/>
                      </a:cubicBezTo>
                      <a:cubicBezTo>
                        <a:pt x="1" y="2"/>
                        <a:pt x="2" y="1"/>
                        <a:pt x="2" y="0"/>
                      </a:cubicBezTo>
                      <a:cubicBezTo>
                        <a:pt x="2" y="0"/>
                        <a:pt x="1" y="0"/>
                        <a:pt x="1" y="0"/>
                      </a:cubicBezTo>
                      <a:lnTo>
                        <a:pt x="0" y="0"/>
                      </a:ln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22" name="Arc 3448"/>
                <p:cNvSpPr>
                  <a:spLocks/>
                </p:cNvSpPr>
                <p:nvPr/>
              </p:nvSpPr>
              <p:spPr bwMode="auto">
                <a:xfrm>
                  <a:off x="3913" y="1107"/>
                  <a:ext cx="6" cy="6"/>
                </a:xfrm>
                <a:custGeom>
                  <a:avLst/>
                  <a:gdLst>
                    <a:gd name="T0" fmla="*/ 0 w 21712"/>
                    <a:gd name="T1" fmla="*/ 0 h 21712"/>
                    <a:gd name="T2" fmla="*/ 0 w 21712"/>
                    <a:gd name="T3" fmla="*/ 0 h 21712"/>
                    <a:gd name="T4" fmla="*/ 0 w 21712"/>
                    <a:gd name="T5" fmla="*/ 0 h 21712"/>
                    <a:gd name="T6" fmla="*/ 0 60000 65536"/>
                    <a:gd name="T7" fmla="*/ 0 60000 65536"/>
                    <a:gd name="T8" fmla="*/ 0 60000 65536"/>
                    <a:gd name="T9" fmla="*/ 0 w 21712"/>
                    <a:gd name="T10" fmla="*/ 0 h 21712"/>
                    <a:gd name="T11" fmla="*/ 21712 w 21712"/>
                    <a:gd name="T12" fmla="*/ 21712 h 21712"/>
                  </a:gdLst>
                  <a:ahLst/>
                  <a:cxnLst>
                    <a:cxn ang="T6">
                      <a:pos x="T0" y="T1"/>
                    </a:cxn>
                    <a:cxn ang="T7">
                      <a:pos x="T2" y="T3"/>
                    </a:cxn>
                    <a:cxn ang="T8">
                      <a:pos x="T4" y="T5"/>
                    </a:cxn>
                  </a:cxnLst>
                  <a:rect l="T9" t="T10" r="T11" b="T12"/>
                  <a:pathLst>
                    <a:path w="21712" h="21712" fill="none" extrusionOk="0">
                      <a:moveTo>
                        <a:pt x="21711" y="0"/>
                      </a:moveTo>
                      <a:cubicBezTo>
                        <a:pt x="21711" y="37"/>
                        <a:pt x="21712" y="74"/>
                        <a:pt x="21712" y="112"/>
                      </a:cubicBezTo>
                      <a:cubicBezTo>
                        <a:pt x="21712" y="12041"/>
                        <a:pt x="12041" y="21712"/>
                        <a:pt x="112" y="21712"/>
                      </a:cubicBezTo>
                      <a:cubicBezTo>
                        <a:pt x="74" y="21712"/>
                        <a:pt x="37" y="21711"/>
                        <a:pt x="0" y="21711"/>
                      </a:cubicBezTo>
                    </a:path>
                    <a:path w="21712" h="21712" stroke="0" extrusionOk="0">
                      <a:moveTo>
                        <a:pt x="21711" y="0"/>
                      </a:moveTo>
                      <a:cubicBezTo>
                        <a:pt x="21711" y="37"/>
                        <a:pt x="21712" y="74"/>
                        <a:pt x="21712" y="112"/>
                      </a:cubicBezTo>
                      <a:cubicBezTo>
                        <a:pt x="21712" y="12041"/>
                        <a:pt x="12041" y="21712"/>
                        <a:pt x="112" y="21712"/>
                      </a:cubicBezTo>
                      <a:cubicBezTo>
                        <a:pt x="74" y="21712"/>
                        <a:pt x="37" y="21711"/>
                        <a:pt x="0" y="21711"/>
                      </a:cubicBezTo>
                      <a:lnTo>
                        <a:pt x="112" y="112"/>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23" name="Freeform 3449"/>
                <p:cNvSpPr>
                  <a:spLocks/>
                </p:cNvSpPr>
                <p:nvPr/>
              </p:nvSpPr>
              <p:spPr bwMode="auto">
                <a:xfrm>
                  <a:off x="3939" y="1104"/>
                  <a:ext cx="6" cy="12"/>
                </a:xfrm>
                <a:custGeom>
                  <a:avLst/>
                  <a:gdLst>
                    <a:gd name="T0" fmla="*/ 0 w 1"/>
                    <a:gd name="T1" fmla="*/ 7776 h 2"/>
                    <a:gd name="T2" fmla="*/ 7776 w 1"/>
                    <a:gd name="T3" fmla="*/ 0 h 2"/>
                    <a:gd name="T4" fmla="*/ 0 w 1"/>
                    <a:gd name="T5" fmla="*/ 0 h 2"/>
                    <a:gd name="T6" fmla="*/ 0 w 1"/>
                    <a:gd name="T7" fmla="*/ 0 h 2"/>
                    <a:gd name="T8" fmla="*/ 0 w 1"/>
                    <a:gd name="T9" fmla="*/ 7776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2"/>
                        <a:pt x="1" y="1"/>
                        <a:pt x="1" y="0"/>
                      </a:cubicBezTo>
                      <a:cubicBezTo>
                        <a:pt x="1"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24" name="Arc 3450"/>
                <p:cNvSpPr>
                  <a:spLocks/>
                </p:cNvSpPr>
                <p:nvPr/>
              </p:nvSpPr>
              <p:spPr bwMode="auto">
                <a:xfrm>
                  <a:off x="3940" y="1107"/>
                  <a:ext cx="3" cy="6"/>
                </a:xfrm>
                <a:custGeom>
                  <a:avLst/>
                  <a:gdLst>
                    <a:gd name="T0" fmla="*/ 0 w 21689"/>
                    <a:gd name="T1" fmla="*/ 0 h 21670"/>
                    <a:gd name="T2" fmla="*/ 0 w 21689"/>
                    <a:gd name="T3" fmla="*/ 0 h 21670"/>
                    <a:gd name="T4" fmla="*/ 0 w 21689"/>
                    <a:gd name="T5" fmla="*/ 0 h 21670"/>
                    <a:gd name="T6" fmla="*/ 0 60000 65536"/>
                    <a:gd name="T7" fmla="*/ 0 60000 65536"/>
                    <a:gd name="T8" fmla="*/ 0 60000 65536"/>
                    <a:gd name="T9" fmla="*/ 0 w 21689"/>
                    <a:gd name="T10" fmla="*/ 0 h 21670"/>
                    <a:gd name="T11" fmla="*/ 21689 w 21689"/>
                    <a:gd name="T12" fmla="*/ 21670 h 21670"/>
                  </a:gdLst>
                  <a:ahLst/>
                  <a:cxnLst>
                    <a:cxn ang="T6">
                      <a:pos x="T0" y="T1"/>
                    </a:cxn>
                    <a:cxn ang="T7">
                      <a:pos x="T2" y="T3"/>
                    </a:cxn>
                    <a:cxn ang="T8">
                      <a:pos x="T4" y="T5"/>
                    </a:cxn>
                  </a:cxnLst>
                  <a:rect l="T9" t="T10" r="T11" b="T12"/>
                  <a:pathLst>
                    <a:path w="21689" h="21670" fill="none" extrusionOk="0">
                      <a:moveTo>
                        <a:pt x="21688" y="0"/>
                      </a:moveTo>
                      <a:cubicBezTo>
                        <a:pt x="21688" y="23"/>
                        <a:pt x="21689" y="46"/>
                        <a:pt x="21689" y="70"/>
                      </a:cubicBezTo>
                      <a:cubicBezTo>
                        <a:pt x="21689" y="11999"/>
                        <a:pt x="12018" y="21670"/>
                        <a:pt x="89" y="21670"/>
                      </a:cubicBezTo>
                      <a:cubicBezTo>
                        <a:pt x="59" y="21670"/>
                        <a:pt x="29" y="21669"/>
                        <a:pt x="0" y="21669"/>
                      </a:cubicBezTo>
                    </a:path>
                    <a:path w="21689" h="21670" stroke="0" extrusionOk="0">
                      <a:moveTo>
                        <a:pt x="21688" y="0"/>
                      </a:moveTo>
                      <a:cubicBezTo>
                        <a:pt x="21688" y="23"/>
                        <a:pt x="21689" y="46"/>
                        <a:pt x="21689" y="70"/>
                      </a:cubicBezTo>
                      <a:cubicBezTo>
                        <a:pt x="21689" y="11999"/>
                        <a:pt x="12018" y="21670"/>
                        <a:pt x="89" y="21670"/>
                      </a:cubicBezTo>
                      <a:cubicBezTo>
                        <a:pt x="59" y="21670"/>
                        <a:pt x="29" y="21669"/>
                        <a:pt x="0" y="21669"/>
                      </a:cubicBezTo>
                      <a:lnTo>
                        <a:pt x="89" y="7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25" name="Freeform 3451"/>
                <p:cNvSpPr>
                  <a:spLocks/>
                </p:cNvSpPr>
                <p:nvPr/>
              </p:nvSpPr>
              <p:spPr bwMode="auto">
                <a:xfrm>
                  <a:off x="3857"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26" name="Arc 3452"/>
                <p:cNvSpPr>
                  <a:spLocks/>
                </p:cNvSpPr>
                <p:nvPr/>
              </p:nvSpPr>
              <p:spPr bwMode="auto">
                <a:xfrm>
                  <a:off x="3857" y="1136"/>
                  <a:ext cx="3" cy="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96" y="0"/>
                        <a:pt x="21554" y="9620"/>
                        <a:pt x="21599" y="21517"/>
                      </a:cubicBezTo>
                    </a:path>
                    <a:path w="21600" h="21600" stroke="0" extrusionOk="0">
                      <a:moveTo>
                        <a:pt x="-1" y="0"/>
                      </a:moveTo>
                      <a:cubicBezTo>
                        <a:pt x="11896" y="0"/>
                        <a:pt x="21554" y="9620"/>
                        <a:pt x="21599" y="21517"/>
                      </a:cubicBezTo>
                      <a:lnTo>
                        <a:pt x="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27" name="Freeform 3453"/>
                <p:cNvSpPr>
                  <a:spLocks/>
                </p:cNvSpPr>
                <p:nvPr/>
              </p:nvSpPr>
              <p:spPr bwMode="auto">
                <a:xfrm>
                  <a:off x="3881" y="1127"/>
                  <a:ext cx="5" cy="12"/>
                </a:xfrm>
                <a:custGeom>
                  <a:avLst/>
                  <a:gdLst>
                    <a:gd name="T0" fmla="*/ 3125 w 1"/>
                    <a:gd name="T1" fmla="*/ 15552 h 2"/>
                    <a:gd name="T2" fmla="*/ 0 w 1"/>
                    <a:gd name="T3" fmla="*/ 7776 h 2"/>
                    <a:gd name="T4" fmla="*/ 0 w 1"/>
                    <a:gd name="T5" fmla="*/ 7776 h 2"/>
                    <a:gd name="T6" fmla="*/ 0 w 1"/>
                    <a:gd name="T7" fmla="*/ 15552 h 2"/>
                    <a:gd name="T8" fmla="*/ 3125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28" name="Arc 3454"/>
                <p:cNvSpPr>
                  <a:spLocks/>
                </p:cNvSpPr>
                <p:nvPr/>
              </p:nvSpPr>
              <p:spPr bwMode="auto">
                <a:xfrm>
                  <a:off x="3884" y="1136"/>
                  <a:ext cx="6" cy="6"/>
                </a:xfrm>
                <a:custGeom>
                  <a:avLst/>
                  <a:gdLst>
                    <a:gd name="T0" fmla="*/ 0 w 21719"/>
                    <a:gd name="T1" fmla="*/ 0 h 21600"/>
                    <a:gd name="T2" fmla="*/ 0 w 21719"/>
                    <a:gd name="T3" fmla="*/ 0 h 21600"/>
                    <a:gd name="T4" fmla="*/ 0 w 21719"/>
                    <a:gd name="T5" fmla="*/ 0 h 21600"/>
                    <a:gd name="T6" fmla="*/ 0 60000 65536"/>
                    <a:gd name="T7" fmla="*/ 0 60000 65536"/>
                    <a:gd name="T8" fmla="*/ 0 60000 65536"/>
                    <a:gd name="T9" fmla="*/ 0 w 21719"/>
                    <a:gd name="T10" fmla="*/ 0 h 21600"/>
                    <a:gd name="T11" fmla="*/ 21719 w 21719"/>
                    <a:gd name="T12" fmla="*/ 21600 h 21600"/>
                  </a:gdLst>
                  <a:ahLst/>
                  <a:cxnLst>
                    <a:cxn ang="T6">
                      <a:pos x="T0" y="T1"/>
                    </a:cxn>
                    <a:cxn ang="T7">
                      <a:pos x="T2" y="T3"/>
                    </a:cxn>
                    <a:cxn ang="T8">
                      <a:pos x="T4" y="T5"/>
                    </a:cxn>
                  </a:cxnLst>
                  <a:rect l="T9" t="T10" r="T11" b="T12"/>
                  <a:pathLst>
                    <a:path w="21719" h="21600" fill="none" extrusionOk="0">
                      <a:moveTo>
                        <a:pt x="0" y="0"/>
                      </a:moveTo>
                      <a:cubicBezTo>
                        <a:pt x="39" y="0"/>
                        <a:pt x="79" y="-1"/>
                        <a:pt x="119" y="0"/>
                      </a:cubicBezTo>
                      <a:cubicBezTo>
                        <a:pt x="12008" y="0"/>
                        <a:pt x="21662" y="9608"/>
                        <a:pt x="21718" y="21498"/>
                      </a:cubicBezTo>
                    </a:path>
                    <a:path w="21719" h="21600" stroke="0" extrusionOk="0">
                      <a:moveTo>
                        <a:pt x="0" y="0"/>
                      </a:moveTo>
                      <a:cubicBezTo>
                        <a:pt x="39" y="0"/>
                        <a:pt x="79" y="-1"/>
                        <a:pt x="119" y="0"/>
                      </a:cubicBezTo>
                      <a:cubicBezTo>
                        <a:pt x="12008" y="0"/>
                        <a:pt x="21662" y="9608"/>
                        <a:pt x="21718" y="21498"/>
                      </a:cubicBezTo>
                      <a:lnTo>
                        <a:pt x="11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29" name="Freeform 3455"/>
                <p:cNvSpPr>
                  <a:spLocks/>
                </p:cNvSpPr>
                <p:nvPr/>
              </p:nvSpPr>
              <p:spPr bwMode="auto">
                <a:xfrm>
                  <a:off x="3910" y="1127"/>
                  <a:ext cx="6" cy="12"/>
                </a:xfrm>
                <a:custGeom>
                  <a:avLst/>
                  <a:gdLst>
                    <a:gd name="T0" fmla="*/ 7776 w 1"/>
                    <a:gd name="T1" fmla="*/ 15552 h 2"/>
                    <a:gd name="T2" fmla="*/ 0 w 1"/>
                    <a:gd name="T3" fmla="*/ 7776 h 2"/>
                    <a:gd name="T4" fmla="*/ 0 w 1"/>
                    <a:gd name="T5" fmla="*/ 7776 h 2"/>
                    <a:gd name="T6" fmla="*/ 0 w 1"/>
                    <a:gd name="T7" fmla="*/ 15552 h 2"/>
                    <a:gd name="T8" fmla="*/ 7776 w 1"/>
                    <a:gd name="T9" fmla="*/ 1555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2"/>
                      </a:moveTo>
                      <a:cubicBezTo>
                        <a:pt x="1" y="1"/>
                        <a:pt x="1" y="1"/>
                        <a:pt x="0" y="1"/>
                      </a:cubicBezTo>
                      <a:cubicBezTo>
                        <a:pt x="0" y="0"/>
                        <a:pt x="0" y="1"/>
                        <a:pt x="0" y="1"/>
                      </a:cubicBezTo>
                      <a:lnTo>
                        <a:pt x="0" y="2"/>
                      </a:lnTo>
                      <a:lnTo>
                        <a:pt x="1"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30" name="Arc 3456"/>
                <p:cNvSpPr>
                  <a:spLocks/>
                </p:cNvSpPr>
                <p:nvPr/>
              </p:nvSpPr>
              <p:spPr bwMode="auto">
                <a:xfrm>
                  <a:off x="3913" y="1136"/>
                  <a:ext cx="6" cy="6"/>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1994" y="0"/>
                        <a:pt x="21647" y="9602"/>
                        <a:pt x="21708" y="21488"/>
                      </a:cubicBezTo>
                    </a:path>
                    <a:path w="21709" h="21600" stroke="0" extrusionOk="0">
                      <a:moveTo>
                        <a:pt x="0" y="0"/>
                      </a:moveTo>
                      <a:cubicBezTo>
                        <a:pt x="36" y="0"/>
                        <a:pt x="72" y="-1"/>
                        <a:pt x="109" y="0"/>
                      </a:cubicBezTo>
                      <a:cubicBezTo>
                        <a:pt x="11994" y="0"/>
                        <a:pt x="21647" y="9602"/>
                        <a:pt x="21708" y="21488"/>
                      </a:cubicBezTo>
                      <a:lnTo>
                        <a:pt x="109"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31" name="Freeform 3457"/>
                <p:cNvSpPr>
                  <a:spLocks/>
                </p:cNvSpPr>
                <p:nvPr/>
              </p:nvSpPr>
              <p:spPr bwMode="auto">
                <a:xfrm>
                  <a:off x="3939" y="1133"/>
                  <a:ext cx="1" cy="6"/>
                </a:xfrm>
                <a:custGeom>
                  <a:avLst/>
                  <a:gdLst>
                    <a:gd name="T0" fmla="*/ 0 w 1"/>
                    <a:gd name="T1" fmla="*/ 7776 h 1"/>
                    <a:gd name="T2" fmla="*/ 0 w 1"/>
                    <a:gd name="T3" fmla="*/ 0 h 1"/>
                    <a:gd name="T4" fmla="*/ 0 w 1"/>
                    <a:gd name="T5" fmla="*/ 7776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cubicBezTo>
                        <a:pt x="0" y="0"/>
                        <a:pt x="0" y="0"/>
                        <a:pt x="0" y="0"/>
                      </a:cubicBezTo>
                      <a:lnTo>
                        <a:pt x="0" y="1"/>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32" name="Arc 3458"/>
                <p:cNvSpPr>
                  <a:spLocks/>
                </p:cNvSpPr>
                <p:nvPr/>
              </p:nvSpPr>
              <p:spPr bwMode="auto">
                <a:xfrm>
                  <a:off x="3940" y="1136"/>
                  <a:ext cx="3" cy="6"/>
                </a:xfrm>
                <a:custGeom>
                  <a:avLst/>
                  <a:gdLst>
                    <a:gd name="T0" fmla="*/ 0 w 21688"/>
                    <a:gd name="T1" fmla="*/ 0 h 21600"/>
                    <a:gd name="T2" fmla="*/ 0 w 21688"/>
                    <a:gd name="T3" fmla="*/ 0 h 21600"/>
                    <a:gd name="T4" fmla="*/ 0 w 21688"/>
                    <a:gd name="T5" fmla="*/ 0 h 21600"/>
                    <a:gd name="T6" fmla="*/ 0 60000 65536"/>
                    <a:gd name="T7" fmla="*/ 0 60000 65536"/>
                    <a:gd name="T8" fmla="*/ 0 60000 65536"/>
                    <a:gd name="T9" fmla="*/ 0 w 21688"/>
                    <a:gd name="T10" fmla="*/ 0 h 21600"/>
                    <a:gd name="T11" fmla="*/ 21688 w 21688"/>
                    <a:gd name="T12" fmla="*/ 21600 h 21600"/>
                  </a:gdLst>
                  <a:ahLst/>
                  <a:cxnLst>
                    <a:cxn ang="T6">
                      <a:pos x="T0" y="T1"/>
                    </a:cxn>
                    <a:cxn ang="T7">
                      <a:pos x="T2" y="T3"/>
                    </a:cxn>
                    <a:cxn ang="T8">
                      <a:pos x="T4" y="T5"/>
                    </a:cxn>
                  </a:cxnLst>
                  <a:rect l="T9" t="T10" r="T11" b="T12"/>
                  <a:pathLst>
                    <a:path w="21688" h="21600" fill="none" extrusionOk="0">
                      <a:moveTo>
                        <a:pt x="0" y="0"/>
                      </a:moveTo>
                      <a:cubicBezTo>
                        <a:pt x="29" y="0"/>
                        <a:pt x="58" y="-1"/>
                        <a:pt x="88" y="0"/>
                      </a:cubicBezTo>
                      <a:cubicBezTo>
                        <a:pt x="11990" y="0"/>
                        <a:pt x="21649" y="9628"/>
                        <a:pt x="21687" y="21530"/>
                      </a:cubicBezTo>
                    </a:path>
                    <a:path w="21688" h="21600" stroke="0" extrusionOk="0">
                      <a:moveTo>
                        <a:pt x="0" y="0"/>
                      </a:moveTo>
                      <a:cubicBezTo>
                        <a:pt x="29" y="0"/>
                        <a:pt x="58" y="-1"/>
                        <a:pt x="88" y="0"/>
                      </a:cubicBezTo>
                      <a:cubicBezTo>
                        <a:pt x="11990" y="0"/>
                        <a:pt x="21649" y="9628"/>
                        <a:pt x="21687" y="21530"/>
                      </a:cubicBezTo>
                      <a:lnTo>
                        <a:pt x="88"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33" name="Line 3459"/>
                <p:cNvSpPr>
                  <a:spLocks noChangeShapeType="1"/>
                </p:cNvSpPr>
                <p:nvPr/>
              </p:nvSpPr>
              <p:spPr bwMode="auto">
                <a:xfrm>
                  <a:off x="3904" y="1116"/>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34" name="Line 3460"/>
                <p:cNvSpPr>
                  <a:spLocks noChangeShapeType="1"/>
                </p:cNvSpPr>
                <p:nvPr/>
              </p:nvSpPr>
              <p:spPr bwMode="auto">
                <a:xfrm>
                  <a:off x="3904" y="1133"/>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35" name="Line 3461"/>
                <p:cNvSpPr>
                  <a:spLocks noChangeShapeType="1"/>
                </p:cNvSpPr>
                <p:nvPr/>
              </p:nvSpPr>
              <p:spPr bwMode="auto">
                <a:xfrm>
                  <a:off x="3934" y="1116"/>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36" name="Line 3462"/>
                <p:cNvSpPr>
                  <a:spLocks noChangeShapeType="1"/>
                </p:cNvSpPr>
                <p:nvPr/>
              </p:nvSpPr>
              <p:spPr bwMode="auto">
                <a:xfrm>
                  <a:off x="3934" y="1133"/>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37" name="Line 3463"/>
                <p:cNvSpPr>
                  <a:spLocks noChangeShapeType="1"/>
                </p:cNvSpPr>
                <p:nvPr/>
              </p:nvSpPr>
              <p:spPr bwMode="auto">
                <a:xfrm>
                  <a:off x="3963" y="1116"/>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38" name="Line 3464"/>
                <p:cNvSpPr>
                  <a:spLocks noChangeShapeType="1"/>
                </p:cNvSpPr>
                <p:nvPr/>
              </p:nvSpPr>
              <p:spPr bwMode="auto">
                <a:xfrm>
                  <a:off x="3963" y="1133"/>
                  <a:ext cx="18"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39" name="Rectangle 3465"/>
                <p:cNvSpPr>
                  <a:spLocks noChangeArrowheads="1"/>
                </p:cNvSpPr>
                <p:nvPr/>
              </p:nvSpPr>
              <p:spPr bwMode="auto">
                <a:xfrm>
                  <a:off x="3801" y="1071"/>
                  <a:ext cx="12" cy="112"/>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940" name="Rectangle 3466"/>
                <p:cNvSpPr>
                  <a:spLocks noChangeArrowheads="1"/>
                </p:cNvSpPr>
                <p:nvPr/>
              </p:nvSpPr>
              <p:spPr bwMode="auto">
                <a:xfrm>
                  <a:off x="3978" y="1071"/>
                  <a:ext cx="11" cy="112"/>
                </a:xfrm>
                <a:prstGeom prst="rect">
                  <a:avLst/>
                </a:prstGeom>
                <a:solidFill>
                  <a:srgbClr val="CC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672" name="Rectangle 3467"/>
              <p:cNvSpPr>
                <a:spLocks noChangeArrowheads="1"/>
              </p:cNvSpPr>
              <p:nvPr/>
            </p:nvSpPr>
            <p:spPr bwMode="auto">
              <a:xfrm>
                <a:off x="-990" y="1190"/>
                <a:ext cx="11" cy="112"/>
              </a:xfrm>
              <a:prstGeom prst="rect">
                <a:avLst/>
              </a:prstGeom>
              <a:solidFill>
                <a:srgbClr val="99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73" name="Rectangle 3468"/>
              <p:cNvSpPr>
                <a:spLocks noChangeArrowheads="1"/>
              </p:cNvSpPr>
              <p:nvPr/>
            </p:nvSpPr>
            <p:spPr bwMode="auto">
              <a:xfrm>
                <a:off x="-814" y="1190"/>
                <a:ext cx="12" cy="112"/>
              </a:xfrm>
              <a:prstGeom prst="rect">
                <a:avLst/>
              </a:prstGeom>
              <a:solidFill>
                <a:srgbClr val="99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74" name="Rectangle 3469"/>
              <p:cNvSpPr>
                <a:spLocks noChangeArrowheads="1"/>
              </p:cNvSpPr>
              <p:nvPr/>
            </p:nvSpPr>
            <p:spPr bwMode="auto">
              <a:xfrm>
                <a:off x="-761" y="1190"/>
                <a:ext cx="6" cy="112"/>
              </a:xfrm>
              <a:prstGeom prst="rect">
                <a:avLst/>
              </a:prstGeom>
              <a:solidFill>
                <a:srgbClr val="99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75" name="Rectangle 3470"/>
              <p:cNvSpPr>
                <a:spLocks noChangeArrowheads="1"/>
              </p:cNvSpPr>
              <p:nvPr/>
            </p:nvSpPr>
            <p:spPr bwMode="auto">
              <a:xfrm>
                <a:off x="-584" y="1190"/>
                <a:ext cx="6" cy="112"/>
              </a:xfrm>
              <a:prstGeom prst="rect">
                <a:avLst/>
              </a:prstGeom>
              <a:solidFill>
                <a:srgbClr val="99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76" name="AutoShape 3471"/>
              <p:cNvSpPr>
                <a:spLocks noChangeArrowheads="1"/>
              </p:cNvSpPr>
              <p:nvPr/>
            </p:nvSpPr>
            <p:spPr bwMode="auto">
              <a:xfrm>
                <a:off x="-3269" y="984"/>
                <a:ext cx="229" cy="106"/>
              </a:xfrm>
              <a:prstGeom prst="roundRect">
                <a:avLst>
                  <a:gd name="adj" fmla="val 15792"/>
                </a:avLst>
              </a:prstGeom>
              <a:solidFill>
                <a:srgbClr val="FF7F00"/>
              </a:solid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77" name="AutoShape 3472"/>
              <p:cNvSpPr>
                <a:spLocks noChangeArrowheads="1"/>
              </p:cNvSpPr>
              <p:nvPr/>
            </p:nvSpPr>
            <p:spPr bwMode="auto">
              <a:xfrm>
                <a:off x="-2893" y="984"/>
                <a:ext cx="230" cy="106"/>
              </a:xfrm>
              <a:prstGeom prst="roundRect">
                <a:avLst>
                  <a:gd name="adj" fmla="val 15792"/>
                </a:avLst>
              </a:prstGeom>
              <a:solidFill>
                <a:srgbClr val="FF7F00"/>
              </a:solid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78" name="AutoShape 3473"/>
              <p:cNvSpPr>
                <a:spLocks noChangeArrowheads="1"/>
              </p:cNvSpPr>
              <p:nvPr/>
            </p:nvSpPr>
            <p:spPr bwMode="auto">
              <a:xfrm>
                <a:off x="-2474" y="984"/>
                <a:ext cx="229" cy="106"/>
              </a:xfrm>
              <a:prstGeom prst="roundRect">
                <a:avLst>
                  <a:gd name="adj" fmla="val 15792"/>
                </a:avLst>
              </a:prstGeom>
              <a:solidFill>
                <a:srgbClr val="FF7F00"/>
              </a:solid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79" name="Rectangle 3474"/>
              <p:cNvSpPr>
                <a:spLocks noChangeArrowheads="1"/>
              </p:cNvSpPr>
              <p:nvPr/>
            </p:nvSpPr>
            <p:spPr bwMode="auto">
              <a:xfrm>
                <a:off x="-1885" y="813"/>
                <a:ext cx="264" cy="136"/>
              </a:xfrm>
              <a:prstGeom prst="rect">
                <a:avLst/>
              </a:prstGeom>
              <a:solidFill>
                <a:srgbClr val="99E6FF"/>
              </a:solidFill>
              <a:ln w="9525">
                <a:solidFill>
                  <a:srgbClr val="000000"/>
                </a:solid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80" name="AutoShape 3475"/>
              <p:cNvSpPr>
                <a:spLocks noChangeArrowheads="1"/>
              </p:cNvSpPr>
              <p:nvPr/>
            </p:nvSpPr>
            <p:spPr bwMode="auto">
              <a:xfrm>
                <a:off x="-2097" y="984"/>
                <a:ext cx="223" cy="106"/>
              </a:xfrm>
              <a:prstGeom prst="roundRect">
                <a:avLst>
                  <a:gd name="adj" fmla="val 15792"/>
                </a:avLst>
              </a:prstGeom>
              <a:solidFill>
                <a:srgbClr val="CC6600"/>
              </a:solid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81" name="AutoShape 3476"/>
              <p:cNvSpPr>
                <a:spLocks noChangeArrowheads="1"/>
              </p:cNvSpPr>
              <p:nvPr/>
            </p:nvSpPr>
            <p:spPr bwMode="auto">
              <a:xfrm>
                <a:off x="-1644" y="984"/>
                <a:ext cx="230" cy="106"/>
              </a:xfrm>
              <a:prstGeom prst="roundRect">
                <a:avLst>
                  <a:gd name="adj" fmla="val 15792"/>
                </a:avLst>
              </a:prstGeom>
              <a:solidFill>
                <a:srgbClr val="CC6600"/>
              </a:solid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82" name="AutoShape 3477"/>
              <p:cNvSpPr>
                <a:spLocks noChangeArrowheads="1"/>
              </p:cNvSpPr>
              <p:nvPr/>
            </p:nvSpPr>
            <p:spPr bwMode="auto">
              <a:xfrm>
                <a:off x="-925" y="984"/>
                <a:ext cx="229" cy="106"/>
              </a:xfrm>
              <a:prstGeom prst="roundRect">
                <a:avLst>
                  <a:gd name="adj" fmla="val 15792"/>
                </a:avLst>
              </a:prstGeom>
              <a:solidFill>
                <a:srgbClr val="CC6600"/>
              </a:solid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83" name="Line 3478"/>
              <p:cNvSpPr>
                <a:spLocks noChangeShapeType="1"/>
              </p:cNvSpPr>
              <p:nvPr/>
            </p:nvSpPr>
            <p:spPr bwMode="auto">
              <a:xfrm>
                <a:off x="-3431"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84" name="Line 3479"/>
              <p:cNvSpPr>
                <a:spLocks noChangeShapeType="1"/>
              </p:cNvSpPr>
              <p:nvPr/>
            </p:nvSpPr>
            <p:spPr bwMode="auto">
              <a:xfrm>
                <a:off x="-340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85" name="Line 3480"/>
              <p:cNvSpPr>
                <a:spLocks noChangeShapeType="1"/>
              </p:cNvSpPr>
              <p:nvPr/>
            </p:nvSpPr>
            <p:spPr bwMode="auto">
              <a:xfrm>
                <a:off x="-338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86" name="Line 3481"/>
              <p:cNvSpPr>
                <a:spLocks noChangeShapeType="1"/>
              </p:cNvSpPr>
              <p:nvPr/>
            </p:nvSpPr>
            <p:spPr bwMode="auto">
              <a:xfrm>
                <a:off x="-336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87" name="Line 3482"/>
              <p:cNvSpPr>
                <a:spLocks noChangeShapeType="1"/>
              </p:cNvSpPr>
              <p:nvPr/>
            </p:nvSpPr>
            <p:spPr bwMode="auto">
              <a:xfrm>
                <a:off x="-333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88" name="Line 3483"/>
              <p:cNvSpPr>
                <a:spLocks noChangeShapeType="1"/>
              </p:cNvSpPr>
              <p:nvPr/>
            </p:nvSpPr>
            <p:spPr bwMode="auto">
              <a:xfrm>
                <a:off x="-331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89" name="Line 3484"/>
              <p:cNvSpPr>
                <a:spLocks noChangeShapeType="1"/>
              </p:cNvSpPr>
              <p:nvPr/>
            </p:nvSpPr>
            <p:spPr bwMode="auto">
              <a:xfrm>
                <a:off x="-329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90" name="Line 3485"/>
              <p:cNvSpPr>
                <a:spLocks noChangeShapeType="1"/>
              </p:cNvSpPr>
              <p:nvPr/>
            </p:nvSpPr>
            <p:spPr bwMode="auto">
              <a:xfrm>
                <a:off x="-326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91" name="Line 3486"/>
              <p:cNvSpPr>
                <a:spLocks noChangeShapeType="1"/>
              </p:cNvSpPr>
              <p:nvPr/>
            </p:nvSpPr>
            <p:spPr bwMode="auto">
              <a:xfrm>
                <a:off x="-324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92" name="Line 3487"/>
              <p:cNvSpPr>
                <a:spLocks noChangeShapeType="1"/>
              </p:cNvSpPr>
              <p:nvPr/>
            </p:nvSpPr>
            <p:spPr bwMode="auto">
              <a:xfrm>
                <a:off x="-3219"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93" name="Line 3488"/>
              <p:cNvSpPr>
                <a:spLocks noChangeShapeType="1"/>
              </p:cNvSpPr>
              <p:nvPr/>
            </p:nvSpPr>
            <p:spPr bwMode="auto">
              <a:xfrm>
                <a:off x="-3196"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94" name="Line 3489"/>
              <p:cNvSpPr>
                <a:spLocks noChangeShapeType="1"/>
              </p:cNvSpPr>
              <p:nvPr/>
            </p:nvSpPr>
            <p:spPr bwMode="auto">
              <a:xfrm>
                <a:off x="-317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95" name="Line 3490"/>
              <p:cNvSpPr>
                <a:spLocks noChangeShapeType="1"/>
              </p:cNvSpPr>
              <p:nvPr/>
            </p:nvSpPr>
            <p:spPr bwMode="auto">
              <a:xfrm>
                <a:off x="-3149"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96" name="Line 3491"/>
              <p:cNvSpPr>
                <a:spLocks noChangeShapeType="1"/>
              </p:cNvSpPr>
              <p:nvPr/>
            </p:nvSpPr>
            <p:spPr bwMode="auto">
              <a:xfrm>
                <a:off x="-312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97" name="Line 3492"/>
              <p:cNvSpPr>
                <a:spLocks noChangeShapeType="1"/>
              </p:cNvSpPr>
              <p:nvPr/>
            </p:nvSpPr>
            <p:spPr bwMode="auto">
              <a:xfrm>
                <a:off x="-310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98" name="Line 3493"/>
              <p:cNvSpPr>
                <a:spLocks noChangeShapeType="1"/>
              </p:cNvSpPr>
              <p:nvPr/>
            </p:nvSpPr>
            <p:spPr bwMode="auto">
              <a:xfrm>
                <a:off x="-307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699" name="Line 3494"/>
              <p:cNvSpPr>
                <a:spLocks noChangeShapeType="1"/>
              </p:cNvSpPr>
              <p:nvPr/>
            </p:nvSpPr>
            <p:spPr bwMode="auto">
              <a:xfrm>
                <a:off x="-305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00" name="Line 3495"/>
              <p:cNvSpPr>
                <a:spLocks noChangeShapeType="1"/>
              </p:cNvSpPr>
              <p:nvPr/>
            </p:nvSpPr>
            <p:spPr bwMode="auto">
              <a:xfrm>
                <a:off x="-303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01" name="Line 3496"/>
              <p:cNvSpPr>
                <a:spLocks noChangeShapeType="1"/>
              </p:cNvSpPr>
              <p:nvPr/>
            </p:nvSpPr>
            <p:spPr bwMode="auto">
              <a:xfrm>
                <a:off x="-3007"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02" name="Line 3497"/>
              <p:cNvSpPr>
                <a:spLocks noChangeShapeType="1"/>
              </p:cNvSpPr>
              <p:nvPr/>
            </p:nvSpPr>
            <p:spPr bwMode="auto">
              <a:xfrm>
                <a:off x="-298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03" name="Line 3498"/>
              <p:cNvSpPr>
                <a:spLocks noChangeShapeType="1"/>
              </p:cNvSpPr>
              <p:nvPr/>
            </p:nvSpPr>
            <p:spPr bwMode="auto">
              <a:xfrm>
                <a:off x="-296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04" name="Line 3499"/>
              <p:cNvSpPr>
                <a:spLocks noChangeShapeType="1"/>
              </p:cNvSpPr>
              <p:nvPr/>
            </p:nvSpPr>
            <p:spPr bwMode="auto">
              <a:xfrm>
                <a:off x="-293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05" name="Line 3500"/>
              <p:cNvSpPr>
                <a:spLocks noChangeShapeType="1"/>
              </p:cNvSpPr>
              <p:nvPr/>
            </p:nvSpPr>
            <p:spPr bwMode="auto">
              <a:xfrm>
                <a:off x="-291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06" name="Line 3501"/>
              <p:cNvSpPr>
                <a:spLocks noChangeShapeType="1"/>
              </p:cNvSpPr>
              <p:nvPr/>
            </p:nvSpPr>
            <p:spPr bwMode="auto">
              <a:xfrm>
                <a:off x="-289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07" name="Line 3502"/>
              <p:cNvSpPr>
                <a:spLocks noChangeShapeType="1"/>
              </p:cNvSpPr>
              <p:nvPr/>
            </p:nvSpPr>
            <p:spPr bwMode="auto">
              <a:xfrm>
                <a:off x="-2866"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08" name="Line 3503"/>
              <p:cNvSpPr>
                <a:spLocks noChangeShapeType="1"/>
              </p:cNvSpPr>
              <p:nvPr/>
            </p:nvSpPr>
            <p:spPr bwMode="auto">
              <a:xfrm>
                <a:off x="-284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09" name="Line 3504"/>
              <p:cNvSpPr>
                <a:spLocks noChangeShapeType="1"/>
              </p:cNvSpPr>
              <p:nvPr/>
            </p:nvSpPr>
            <p:spPr bwMode="auto">
              <a:xfrm>
                <a:off x="-2819"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10" name="Line 3505"/>
              <p:cNvSpPr>
                <a:spLocks noChangeShapeType="1"/>
              </p:cNvSpPr>
              <p:nvPr/>
            </p:nvSpPr>
            <p:spPr bwMode="auto">
              <a:xfrm>
                <a:off x="-2795"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11" name="Line 3506"/>
              <p:cNvSpPr>
                <a:spLocks noChangeShapeType="1"/>
              </p:cNvSpPr>
              <p:nvPr/>
            </p:nvSpPr>
            <p:spPr bwMode="auto">
              <a:xfrm>
                <a:off x="-277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12" name="Line 3507"/>
              <p:cNvSpPr>
                <a:spLocks noChangeShapeType="1"/>
              </p:cNvSpPr>
              <p:nvPr/>
            </p:nvSpPr>
            <p:spPr bwMode="auto">
              <a:xfrm>
                <a:off x="-274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13" name="Line 3508"/>
              <p:cNvSpPr>
                <a:spLocks noChangeShapeType="1"/>
              </p:cNvSpPr>
              <p:nvPr/>
            </p:nvSpPr>
            <p:spPr bwMode="auto">
              <a:xfrm>
                <a:off x="-272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14" name="Line 3509"/>
              <p:cNvSpPr>
                <a:spLocks noChangeShapeType="1"/>
              </p:cNvSpPr>
              <p:nvPr/>
            </p:nvSpPr>
            <p:spPr bwMode="auto">
              <a:xfrm>
                <a:off x="-270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15" name="Line 3510"/>
              <p:cNvSpPr>
                <a:spLocks noChangeShapeType="1"/>
              </p:cNvSpPr>
              <p:nvPr/>
            </p:nvSpPr>
            <p:spPr bwMode="auto">
              <a:xfrm>
                <a:off x="-267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16" name="Line 3511"/>
              <p:cNvSpPr>
                <a:spLocks noChangeShapeType="1"/>
              </p:cNvSpPr>
              <p:nvPr/>
            </p:nvSpPr>
            <p:spPr bwMode="auto">
              <a:xfrm>
                <a:off x="-265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17" name="Line 3512"/>
              <p:cNvSpPr>
                <a:spLocks noChangeShapeType="1"/>
              </p:cNvSpPr>
              <p:nvPr/>
            </p:nvSpPr>
            <p:spPr bwMode="auto">
              <a:xfrm>
                <a:off x="-2630"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18" name="Line 3513"/>
              <p:cNvSpPr>
                <a:spLocks noChangeShapeType="1"/>
              </p:cNvSpPr>
              <p:nvPr/>
            </p:nvSpPr>
            <p:spPr bwMode="auto">
              <a:xfrm>
                <a:off x="-260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19" name="Line 3514"/>
              <p:cNvSpPr>
                <a:spLocks noChangeShapeType="1"/>
              </p:cNvSpPr>
              <p:nvPr/>
            </p:nvSpPr>
            <p:spPr bwMode="auto">
              <a:xfrm>
                <a:off x="-258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20" name="Line 3515"/>
              <p:cNvSpPr>
                <a:spLocks noChangeShapeType="1"/>
              </p:cNvSpPr>
              <p:nvPr/>
            </p:nvSpPr>
            <p:spPr bwMode="auto">
              <a:xfrm>
                <a:off x="-256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21" name="Line 3516"/>
              <p:cNvSpPr>
                <a:spLocks noChangeShapeType="1"/>
              </p:cNvSpPr>
              <p:nvPr/>
            </p:nvSpPr>
            <p:spPr bwMode="auto">
              <a:xfrm>
                <a:off x="-2536"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22" name="Line 3517"/>
              <p:cNvSpPr>
                <a:spLocks noChangeShapeType="1"/>
              </p:cNvSpPr>
              <p:nvPr/>
            </p:nvSpPr>
            <p:spPr bwMode="auto">
              <a:xfrm>
                <a:off x="-251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23" name="Line 3518"/>
              <p:cNvSpPr>
                <a:spLocks noChangeShapeType="1"/>
              </p:cNvSpPr>
              <p:nvPr/>
            </p:nvSpPr>
            <p:spPr bwMode="auto">
              <a:xfrm>
                <a:off x="-2489"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24" name="Line 3519"/>
              <p:cNvSpPr>
                <a:spLocks noChangeShapeType="1"/>
              </p:cNvSpPr>
              <p:nvPr/>
            </p:nvSpPr>
            <p:spPr bwMode="auto">
              <a:xfrm>
                <a:off x="-2466"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25" name="Line 3520"/>
              <p:cNvSpPr>
                <a:spLocks noChangeShapeType="1"/>
              </p:cNvSpPr>
              <p:nvPr/>
            </p:nvSpPr>
            <p:spPr bwMode="auto">
              <a:xfrm>
                <a:off x="-244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26" name="Line 3521"/>
              <p:cNvSpPr>
                <a:spLocks noChangeShapeType="1"/>
              </p:cNvSpPr>
              <p:nvPr/>
            </p:nvSpPr>
            <p:spPr bwMode="auto">
              <a:xfrm>
                <a:off x="-2418"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27" name="Line 3522"/>
              <p:cNvSpPr>
                <a:spLocks noChangeShapeType="1"/>
              </p:cNvSpPr>
              <p:nvPr/>
            </p:nvSpPr>
            <p:spPr bwMode="auto">
              <a:xfrm>
                <a:off x="-239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28" name="Line 3523"/>
              <p:cNvSpPr>
                <a:spLocks noChangeShapeType="1"/>
              </p:cNvSpPr>
              <p:nvPr/>
            </p:nvSpPr>
            <p:spPr bwMode="auto">
              <a:xfrm>
                <a:off x="-237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29" name="Line 3524"/>
              <p:cNvSpPr>
                <a:spLocks noChangeShapeType="1"/>
              </p:cNvSpPr>
              <p:nvPr/>
            </p:nvSpPr>
            <p:spPr bwMode="auto">
              <a:xfrm>
                <a:off x="-234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30" name="Line 3525"/>
              <p:cNvSpPr>
                <a:spLocks noChangeShapeType="1"/>
              </p:cNvSpPr>
              <p:nvPr/>
            </p:nvSpPr>
            <p:spPr bwMode="auto">
              <a:xfrm>
                <a:off x="-232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31" name="Line 3526"/>
              <p:cNvSpPr>
                <a:spLocks noChangeShapeType="1"/>
              </p:cNvSpPr>
              <p:nvPr/>
            </p:nvSpPr>
            <p:spPr bwMode="auto">
              <a:xfrm>
                <a:off x="-230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32" name="Line 3527"/>
              <p:cNvSpPr>
                <a:spLocks noChangeShapeType="1"/>
              </p:cNvSpPr>
              <p:nvPr/>
            </p:nvSpPr>
            <p:spPr bwMode="auto">
              <a:xfrm>
                <a:off x="-227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33" name="Line 3528"/>
              <p:cNvSpPr>
                <a:spLocks noChangeShapeType="1"/>
              </p:cNvSpPr>
              <p:nvPr/>
            </p:nvSpPr>
            <p:spPr bwMode="auto">
              <a:xfrm>
                <a:off x="-225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34" name="Line 3529"/>
              <p:cNvSpPr>
                <a:spLocks noChangeShapeType="1"/>
              </p:cNvSpPr>
              <p:nvPr/>
            </p:nvSpPr>
            <p:spPr bwMode="auto">
              <a:xfrm>
                <a:off x="-223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35" name="Line 3530"/>
              <p:cNvSpPr>
                <a:spLocks noChangeShapeType="1"/>
              </p:cNvSpPr>
              <p:nvPr/>
            </p:nvSpPr>
            <p:spPr bwMode="auto">
              <a:xfrm>
                <a:off x="-2206"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36" name="Line 3531"/>
              <p:cNvSpPr>
                <a:spLocks noChangeShapeType="1"/>
              </p:cNvSpPr>
              <p:nvPr/>
            </p:nvSpPr>
            <p:spPr bwMode="auto">
              <a:xfrm>
                <a:off x="-218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37" name="Line 3532"/>
              <p:cNvSpPr>
                <a:spLocks noChangeShapeType="1"/>
              </p:cNvSpPr>
              <p:nvPr/>
            </p:nvSpPr>
            <p:spPr bwMode="auto">
              <a:xfrm>
                <a:off x="-2159"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38" name="Line 3533"/>
              <p:cNvSpPr>
                <a:spLocks noChangeShapeType="1"/>
              </p:cNvSpPr>
              <p:nvPr/>
            </p:nvSpPr>
            <p:spPr bwMode="auto">
              <a:xfrm>
                <a:off x="-2136"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39" name="Line 3534"/>
              <p:cNvSpPr>
                <a:spLocks noChangeShapeType="1"/>
              </p:cNvSpPr>
              <p:nvPr/>
            </p:nvSpPr>
            <p:spPr bwMode="auto">
              <a:xfrm>
                <a:off x="-211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40" name="Line 3535"/>
              <p:cNvSpPr>
                <a:spLocks noChangeShapeType="1"/>
              </p:cNvSpPr>
              <p:nvPr/>
            </p:nvSpPr>
            <p:spPr bwMode="auto">
              <a:xfrm>
                <a:off x="-2089"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41" name="Line 3536"/>
              <p:cNvSpPr>
                <a:spLocks noChangeShapeType="1"/>
              </p:cNvSpPr>
              <p:nvPr/>
            </p:nvSpPr>
            <p:spPr bwMode="auto">
              <a:xfrm>
                <a:off x="-206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42" name="Line 3537"/>
              <p:cNvSpPr>
                <a:spLocks noChangeShapeType="1"/>
              </p:cNvSpPr>
              <p:nvPr/>
            </p:nvSpPr>
            <p:spPr bwMode="auto">
              <a:xfrm>
                <a:off x="-204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43" name="Line 3538"/>
              <p:cNvSpPr>
                <a:spLocks noChangeShapeType="1"/>
              </p:cNvSpPr>
              <p:nvPr/>
            </p:nvSpPr>
            <p:spPr bwMode="auto">
              <a:xfrm>
                <a:off x="-201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44" name="Line 3539"/>
              <p:cNvSpPr>
                <a:spLocks noChangeShapeType="1"/>
              </p:cNvSpPr>
              <p:nvPr/>
            </p:nvSpPr>
            <p:spPr bwMode="auto">
              <a:xfrm>
                <a:off x="-1994"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45" name="Line 3540"/>
              <p:cNvSpPr>
                <a:spLocks noChangeShapeType="1"/>
              </p:cNvSpPr>
              <p:nvPr/>
            </p:nvSpPr>
            <p:spPr bwMode="auto">
              <a:xfrm>
                <a:off x="-197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46" name="Line 3541"/>
              <p:cNvSpPr>
                <a:spLocks noChangeShapeType="1"/>
              </p:cNvSpPr>
              <p:nvPr/>
            </p:nvSpPr>
            <p:spPr bwMode="auto">
              <a:xfrm>
                <a:off x="-194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47" name="Line 3542"/>
              <p:cNvSpPr>
                <a:spLocks noChangeShapeType="1"/>
              </p:cNvSpPr>
              <p:nvPr/>
            </p:nvSpPr>
            <p:spPr bwMode="auto">
              <a:xfrm>
                <a:off x="-192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48" name="Line 3543"/>
              <p:cNvSpPr>
                <a:spLocks noChangeShapeType="1"/>
              </p:cNvSpPr>
              <p:nvPr/>
            </p:nvSpPr>
            <p:spPr bwMode="auto">
              <a:xfrm>
                <a:off x="-190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49" name="Line 3544"/>
              <p:cNvSpPr>
                <a:spLocks noChangeShapeType="1"/>
              </p:cNvSpPr>
              <p:nvPr/>
            </p:nvSpPr>
            <p:spPr bwMode="auto">
              <a:xfrm>
                <a:off x="-187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50" name="Line 3545"/>
              <p:cNvSpPr>
                <a:spLocks noChangeShapeType="1"/>
              </p:cNvSpPr>
              <p:nvPr/>
            </p:nvSpPr>
            <p:spPr bwMode="auto">
              <a:xfrm>
                <a:off x="-185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51" name="Line 3546"/>
              <p:cNvSpPr>
                <a:spLocks noChangeShapeType="1"/>
              </p:cNvSpPr>
              <p:nvPr/>
            </p:nvSpPr>
            <p:spPr bwMode="auto">
              <a:xfrm>
                <a:off x="-183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52" name="Line 3547"/>
              <p:cNvSpPr>
                <a:spLocks noChangeShapeType="1"/>
              </p:cNvSpPr>
              <p:nvPr/>
            </p:nvSpPr>
            <p:spPr bwMode="auto">
              <a:xfrm>
                <a:off x="-1806"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53" name="Line 3548"/>
              <p:cNvSpPr>
                <a:spLocks noChangeShapeType="1"/>
              </p:cNvSpPr>
              <p:nvPr/>
            </p:nvSpPr>
            <p:spPr bwMode="auto">
              <a:xfrm>
                <a:off x="-1782"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54" name="Line 3549"/>
              <p:cNvSpPr>
                <a:spLocks noChangeShapeType="1"/>
              </p:cNvSpPr>
              <p:nvPr/>
            </p:nvSpPr>
            <p:spPr bwMode="auto">
              <a:xfrm>
                <a:off x="-1759"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55" name="Line 3550"/>
              <p:cNvSpPr>
                <a:spLocks noChangeShapeType="1"/>
              </p:cNvSpPr>
              <p:nvPr/>
            </p:nvSpPr>
            <p:spPr bwMode="auto">
              <a:xfrm>
                <a:off x="-173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56" name="Line 3551"/>
              <p:cNvSpPr>
                <a:spLocks noChangeShapeType="1"/>
              </p:cNvSpPr>
              <p:nvPr/>
            </p:nvSpPr>
            <p:spPr bwMode="auto">
              <a:xfrm>
                <a:off x="-171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57" name="Line 3552"/>
              <p:cNvSpPr>
                <a:spLocks noChangeShapeType="1"/>
              </p:cNvSpPr>
              <p:nvPr/>
            </p:nvSpPr>
            <p:spPr bwMode="auto">
              <a:xfrm>
                <a:off x="-168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58" name="Line 3553"/>
              <p:cNvSpPr>
                <a:spLocks noChangeShapeType="1"/>
              </p:cNvSpPr>
              <p:nvPr/>
            </p:nvSpPr>
            <p:spPr bwMode="auto">
              <a:xfrm>
                <a:off x="-166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59" name="Line 3554"/>
              <p:cNvSpPr>
                <a:spLocks noChangeShapeType="1"/>
              </p:cNvSpPr>
              <p:nvPr/>
            </p:nvSpPr>
            <p:spPr bwMode="auto">
              <a:xfrm>
                <a:off x="-164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60" name="Line 3555"/>
              <p:cNvSpPr>
                <a:spLocks noChangeShapeType="1"/>
              </p:cNvSpPr>
              <p:nvPr/>
            </p:nvSpPr>
            <p:spPr bwMode="auto">
              <a:xfrm>
                <a:off x="-161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61" name="Line 3556"/>
              <p:cNvSpPr>
                <a:spLocks noChangeShapeType="1"/>
              </p:cNvSpPr>
              <p:nvPr/>
            </p:nvSpPr>
            <p:spPr bwMode="auto">
              <a:xfrm>
                <a:off x="-159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62" name="Line 3557"/>
              <p:cNvSpPr>
                <a:spLocks noChangeShapeType="1"/>
              </p:cNvSpPr>
              <p:nvPr/>
            </p:nvSpPr>
            <p:spPr bwMode="auto">
              <a:xfrm>
                <a:off x="-1570"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63" name="Line 3558"/>
              <p:cNvSpPr>
                <a:spLocks noChangeShapeType="1"/>
              </p:cNvSpPr>
              <p:nvPr/>
            </p:nvSpPr>
            <p:spPr bwMode="auto">
              <a:xfrm>
                <a:off x="-154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64" name="Line 3559"/>
              <p:cNvSpPr>
                <a:spLocks noChangeShapeType="1"/>
              </p:cNvSpPr>
              <p:nvPr/>
            </p:nvSpPr>
            <p:spPr bwMode="auto">
              <a:xfrm>
                <a:off x="-152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65" name="Line 3560"/>
              <p:cNvSpPr>
                <a:spLocks noChangeShapeType="1"/>
              </p:cNvSpPr>
              <p:nvPr/>
            </p:nvSpPr>
            <p:spPr bwMode="auto">
              <a:xfrm>
                <a:off x="-150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66" name="Line 3561"/>
              <p:cNvSpPr>
                <a:spLocks noChangeShapeType="1"/>
              </p:cNvSpPr>
              <p:nvPr/>
            </p:nvSpPr>
            <p:spPr bwMode="auto">
              <a:xfrm>
                <a:off x="-1476"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67" name="Line 3562"/>
              <p:cNvSpPr>
                <a:spLocks noChangeShapeType="1"/>
              </p:cNvSpPr>
              <p:nvPr/>
            </p:nvSpPr>
            <p:spPr bwMode="auto">
              <a:xfrm>
                <a:off x="-145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68" name="Line 3563"/>
              <p:cNvSpPr>
                <a:spLocks noChangeShapeType="1"/>
              </p:cNvSpPr>
              <p:nvPr/>
            </p:nvSpPr>
            <p:spPr bwMode="auto">
              <a:xfrm>
                <a:off x="-1429"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69" name="Line 3564"/>
              <p:cNvSpPr>
                <a:spLocks noChangeShapeType="1"/>
              </p:cNvSpPr>
              <p:nvPr/>
            </p:nvSpPr>
            <p:spPr bwMode="auto">
              <a:xfrm>
                <a:off x="-1406"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70" name="Line 3565"/>
              <p:cNvSpPr>
                <a:spLocks noChangeShapeType="1"/>
              </p:cNvSpPr>
              <p:nvPr/>
            </p:nvSpPr>
            <p:spPr bwMode="auto">
              <a:xfrm>
                <a:off x="-138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71" name="Line 3566"/>
              <p:cNvSpPr>
                <a:spLocks noChangeShapeType="1"/>
              </p:cNvSpPr>
              <p:nvPr/>
            </p:nvSpPr>
            <p:spPr bwMode="auto">
              <a:xfrm>
                <a:off x="-1358"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72" name="Line 3567"/>
              <p:cNvSpPr>
                <a:spLocks noChangeShapeType="1"/>
              </p:cNvSpPr>
              <p:nvPr/>
            </p:nvSpPr>
            <p:spPr bwMode="auto">
              <a:xfrm>
                <a:off x="-133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73" name="Line 3568"/>
              <p:cNvSpPr>
                <a:spLocks noChangeShapeType="1"/>
              </p:cNvSpPr>
              <p:nvPr/>
            </p:nvSpPr>
            <p:spPr bwMode="auto">
              <a:xfrm>
                <a:off x="-131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74" name="Line 3569"/>
              <p:cNvSpPr>
                <a:spLocks noChangeShapeType="1"/>
              </p:cNvSpPr>
              <p:nvPr/>
            </p:nvSpPr>
            <p:spPr bwMode="auto">
              <a:xfrm>
                <a:off x="-128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75" name="Line 3570"/>
              <p:cNvSpPr>
                <a:spLocks noChangeShapeType="1"/>
              </p:cNvSpPr>
              <p:nvPr/>
            </p:nvSpPr>
            <p:spPr bwMode="auto">
              <a:xfrm>
                <a:off x="-126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76" name="Line 3571"/>
              <p:cNvSpPr>
                <a:spLocks noChangeShapeType="1"/>
              </p:cNvSpPr>
              <p:nvPr/>
            </p:nvSpPr>
            <p:spPr bwMode="auto">
              <a:xfrm>
                <a:off x="-124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77" name="Line 3572"/>
              <p:cNvSpPr>
                <a:spLocks noChangeShapeType="1"/>
              </p:cNvSpPr>
              <p:nvPr/>
            </p:nvSpPr>
            <p:spPr bwMode="auto">
              <a:xfrm>
                <a:off x="-121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78" name="Line 3573"/>
              <p:cNvSpPr>
                <a:spLocks noChangeShapeType="1"/>
              </p:cNvSpPr>
              <p:nvPr/>
            </p:nvSpPr>
            <p:spPr bwMode="auto">
              <a:xfrm>
                <a:off x="-119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79" name="Line 3574"/>
              <p:cNvSpPr>
                <a:spLocks noChangeShapeType="1"/>
              </p:cNvSpPr>
              <p:nvPr/>
            </p:nvSpPr>
            <p:spPr bwMode="auto">
              <a:xfrm>
                <a:off x="-117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80" name="Line 3575"/>
              <p:cNvSpPr>
                <a:spLocks noChangeShapeType="1"/>
              </p:cNvSpPr>
              <p:nvPr/>
            </p:nvSpPr>
            <p:spPr bwMode="auto">
              <a:xfrm>
                <a:off x="-1146"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81" name="Line 3576"/>
              <p:cNvSpPr>
                <a:spLocks noChangeShapeType="1"/>
              </p:cNvSpPr>
              <p:nvPr/>
            </p:nvSpPr>
            <p:spPr bwMode="auto">
              <a:xfrm>
                <a:off x="-112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82" name="Line 3577"/>
              <p:cNvSpPr>
                <a:spLocks noChangeShapeType="1"/>
              </p:cNvSpPr>
              <p:nvPr/>
            </p:nvSpPr>
            <p:spPr bwMode="auto">
              <a:xfrm>
                <a:off x="-1099"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83" name="Line 3578"/>
              <p:cNvSpPr>
                <a:spLocks noChangeShapeType="1"/>
              </p:cNvSpPr>
              <p:nvPr/>
            </p:nvSpPr>
            <p:spPr bwMode="auto">
              <a:xfrm>
                <a:off x="-1076"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84" name="Line 3579"/>
              <p:cNvSpPr>
                <a:spLocks noChangeShapeType="1"/>
              </p:cNvSpPr>
              <p:nvPr/>
            </p:nvSpPr>
            <p:spPr bwMode="auto">
              <a:xfrm>
                <a:off x="-105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85" name="Line 3580"/>
              <p:cNvSpPr>
                <a:spLocks noChangeShapeType="1"/>
              </p:cNvSpPr>
              <p:nvPr/>
            </p:nvSpPr>
            <p:spPr bwMode="auto">
              <a:xfrm>
                <a:off x="-1029"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86" name="Line 3581"/>
              <p:cNvSpPr>
                <a:spLocks noChangeShapeType="1"/>
              </p:cNvSpPr>
              <p:nvPr/>
            </p:nvSpPr>
            <p:spPr bwMode="auto">
              <a:xfrm>
                <a:off x="-100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87" name="Line 3582"/>
              <p:cNvSpPr>
                <a:spLocks noChangeShapeType="1"/>
              </p:cNvSpPr>
              <p:nvPr/>
            </p:nvSpPr>
            <p:spPr bwMode="auto">
              <a:xfrm>
                <a:off x="-98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88" name="Line 3583"/>
              <p:cNvSpPr>
                <a:spLocks noChangeShapeType="1"/>
              </p:cNvSpPr>
              <p:nvPr/>
            </p:nvSpPr>
            <p:spPr bwMode="auto">
              <a:xfrm>
                <a:off x="-95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89" name="Line 3584"/>
              <p:cNvSpPr>
                <a:spLocks noChangeShapeType="1"/>
              </p:cNvSpPr>
              <p:nvPr/>
            </p:nvSpPr>
            <p:spPr bwMode="auto">
              <a:xfrm>
                <a:off x="-93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90" name="Line 3585"/>
              <p:cNvSpPr>
                <a:spLocks noChangeShapeType="1"/>
              </p:cNvSpPr>
              <p:nvPr/>
            </p:nvSpPr>
            <p:spPr bwMode="auto">
              <a:xfrm>
                <a:off x="-91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91" name="Line 3586"/>
              <p:cNvSpPr>
                <a:spLocks noChangeShapeType="1"/>
              </p:cNvSpPr>
              <p:nvPr/>
            </p:nvSpPr>
            <p:spPr bwMode="auto">
              <a:xfrm>
                <a:off x="-88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92" name="Line 3587"/>
              <p:cNvSpPr>
                <a:spLocks noChangeShapeType="1"/>
              </p:cNvSpPr>
              <p:nvPr/>
            </p:nvSpPr>
            <p:spPr bwMode="auto">
              <a:xfrm>
                <a:off x="-86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93" name="Line 3588"/>
              <p:cNvSpPr>
                <a:spLocks noChangeShapeType="1"/>
              </p:cNvSpPr>
              <p:nvPr/>
            </p:nvSpPr>
            <p:spPr bwMode="auto">
              <a:xfrm>
                <a:off x="-84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94" name="Line 3589"/>
              <p:cNvSpPr>
                <a:spLocks noChangeShapeType="1"/>
              </p:cNvSpPr>
              <p:nvPr/>
            </p:nvSpPr>
            <p:spPr bwMode="auto">
              <a:xfrm>
                <a:off x="-81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95" name="Line 3590"/>
              <p:cNvSpPr>
                <a:spLocks noChangeShapeType="1"/>
              </p:cNvSpPr>
              <p:nvPr/>
            </p:nvSpPr>
            <p:spPr bwMode="auto">
              <a:xfrm>
                <a:off x="-79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96" name="Line 3591"/>
              <p:cNvSpPr>
                <a:spLocks noChangeShapeType="1"/>
              </p:cNvSpPr>
              <p:nvPr/>
            </p:nvSpPr>
            <p:spPr bwMode="auto">
              <a:xfrm>
                <a:off x="-769"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97" name="Line 3592"/>
              <p:cNvSpPr>
                <a:spLocks noChangeShapeType="1"/>
              </p:cNvSpPr>
              <p:nvPr/>
            </p:nvSpPr>
            <p:spPr bwMode="auto">
              <a:xfrm>
                <a:off x="-746"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98" name="Line 3593"/>
              <p:cNvSpPr>
                <a:spLocks noChangeShapeType="1"/>
              </p:cNvSpPr>
              <p:nvPr/>
            </p:nvSpPr>
            <p:spPr bwMode="auto">
              <a:xfrm>
                <a:off x="-72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799" name="Line 3594"/>
              <p:cNvSpPr>
                <a:spLocks noChangeShapeType="1"/>
              </p:cNvSpPr>
              <p:nvPr/>
            </p:nvSpPr>
            <p:spPr bwMode="auto">
              <a:xfrm>
                <a:off x="-699"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00" name="Line 3595"/>
              <p:cNvSpPr>
                <a:spLocks noChangeShapeType="1"/>
              </p:cNvSpPr>
              <p:nvPr/>
            </p:nvSpPr>
            <p:spPr bwMode="auto">
              <a:xfrm>
                <a:off x="-67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01" name="Line 3596"/>
              <p:cNvSpPr>
                <a:spLocks noChangeShapeType="1"/>
              </p:cNvSpPr>
              <p:nvPr/>
            </p:nvSpPr>
            <p:spPr bwMode="auto">
              <a:xfrm>
                <a:off x="-65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02" name="Line 3597"/>
              <p:cNvSpPr>
                <a:spLocks noChangeShapeType="1"/>
              </p:cNvSpPr>
              <p:nvPr/>
            </p:nvSpPr>
            <p:spPr bwMode="auto">
              <a:xfrm>
                <a:off x="-62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03" name="Line 3598"/>
              <p:cNvSpPr>
                <a:spLocks noChangeShapeType="1"/>
              </p:cNvSpPr>
              <p:nvPr/>
            </p:nvSpPr>
            <p:spPr bwMode="auto">
              <a:xfrm>
                <a:off x="-60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04" name="Line 3599"/>
              <p:cNvSpPr>
                <a:spLocks noChangeShapeType="1"/>
              </p:cNvSpPr>
              <p:nvPr/>
            </p:nvSpPr>
            <p:spPr bwMode="auto">
              <a:xfrm>
                <a:off x="-58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05" name="Line 3600"/>
              <p:cNvSpPr>
                <a:spLocks noChangeShapeType="1"/>
              </p:cNvSpPr>
              <p:nvPr/>
            </p:nvSpPr>
            <p:spPr bwMode="auto">
              <a:xfrm>
                <a:off x="-557"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06" name="Line 3601"/>
              <p:cNvSpPr>
                <a:spLocks noChangeShapeType="1"/>
              </p:cNvSpPr>
              <p:nvPr/>
            </p:nvSpPr>
            <p:spPr bwMode="auto">
              <a:xfrm>
                <a:off x="-53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07" name="Line 3602"/>
              <p:cNvSpPr>
                <a:spLocks noChangeShapeType="1"/>
              </p:cNvSpPr>
              <p:nvPr/>
            </p:nvSpPr>
            <p:spPr bwMode="auto">
              <a:xfrm>
                <a:off x="-51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08" name="Line 3603"/>
              <p:cNvSpPr>
                <a:spLocks noChangeShapeType="1"/>
              </p:cNvSpPr>
              <p:nvPr/>
            </p:nvSpPr>
            <p:spPr bwMode="auto">
              <a:xfrm>
                <a:off x="-487"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09" name="Line 3604"/>
              <p:cNvSpPr>
                <a:spLocks noChangeShapeType="1"/>
              </p:cNvSpPr>
              <p:nvPr/>
            </p:nvSpPr>
            <p:spPr bwMode="auto">
              <a:xfrm>
                <a:off x="-46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10" name="Line 3605"/>
              <p:cNvSpPr>
                <a:spLocks noChangeShapeType="1"/>
              </p:cNvSpPr>
              <p:nvPr/>
            </p:nvSpPr>
            <p:spPr bwMode="auto">
              <a:xfrm>
                <a:off x="-440"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11" name="Line 3606"/>
              <p:cNvSpPr>
                <a:spLocks noChangeShapeType="1"/>
              </p:cNvSpPr>
              <p:nvPr/>
            </p:nvSpPr>
            <p:spPr bwMode="auto">
              <a:xfrm>
                <a:off x="-416"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12" name="Line 3607"/>
              <p:cNvSpPr>
                <a:spLocks noChangeShapeType="1"/>
              </p:cNvSpPr>
              <p:nvPr/>
            </p:nvSpPr>
            <p:spPr bwMode="auto">
              <a:xfrm>
                <a:off x="-39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13" name="Line 3608"/>
              <p:cNvSpPr>
                <a:spLocks noChangeShapeType="1"/>
              </p:cNvSpPr>
              <p:nvPr/>
            </p:nvSpPr>
            <p:spPr bwMode="auto">
              <a:xfrm>
                <a:off x="-369"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14" name="Line 3609"/>
              <p:cNvSpPr>
                <a:spLocks noChangeShapeType="1"/>
              </p:cNvSpPr>
              <p:nvPr/>
            </p:nvSpPr>
            <p:spPr bwMode="auto">
              <a:xfrm>
                <a:off x="-345" y="1240"/>
                <a:ext cx="5"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15" name="Line 3610"/>
              <p:cNvSpPr>
                <a:spLocks noChangeShapeType="1"/>
              </p:cNvSpPr>
              <p:nvPr/>
            </p:nvSpPr>
            <p:spPr bwMode="auto">
              <a:xfrm>
                <a:off x="-322"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16" name="Line 3611"/>
              <p:cNvSpPr>
                <a:spLocks noChangeShapeType="1"/>
              </p:cNvSpPr>
              <p:nvPr/>
            </p:nvSpPr>
            <p:spPr bwMode="auto">
              <a:xfrm>
                <a:off x="-29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17" name="Line 3612"/>
              <p:cNvSpPr>
                <a:spLocks noChangeShapeType="1"/>
              </p:cNvSpPr>
              <p:nvPr/>
            </p:nvSpPr>
            <p:spPr bwMode="auto">
              <a:xfrm>
                <a:off x="-275"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18" name="Line 3613"/>
              <p:cNvSpPr>
                <a:spLocks noChangeShapeType="1"/>
              </p:cNvSpPr>
              <p:nvPr/>
            </p:nvSpPr>
            <p:spPr bwMode="auto">
              <a:xfrm>
                <a:off x="-25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19" name="Line 3614"/>
              <p:cNvSpPr>
                <a:spLocks noChangeShapeType="1"/>
              </p:cNvSpPr>
              <p:nvPr/>
            </p:nvSpPr>
            <p:spPr bwMode="auto">
              <a:xfrm>
                <a:off x="-228"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20" name="Line 3615"/>
              <p:cNvSpPr>
                <a:spLocks noChangeShapeType="1"/>
              </p:cNvSpPr>
              <p:nvPr/>
            </p:nvSpPr>
            <p:spPr bwMode="auto">
              <a:xfrm>
                <a:off x="-204"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21" name="Line 3616"/>
              <p:cNvSpPr>
                <a:spLocks noChangeShapeType="1"/>
              </p:cNvSpPr>
              <p:nvPr/>
            </p:nvSpPr>
            <p:spPr bwMode="auto">
              <a:xfrm>
                <a:off x="-181"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22" name="Line 3617"/>
              <p:cNvSpPr>
                <a:spLocks noChangeShapeType="1"/>
              </p:cNvSpPr>
              <p:nvPr/>
            </p:nvSpPr>
            <p:spPr bwMode="auto">
              <a:xfrm>
                <a:off x="-163" y="1240"/>
                <a:ext cx="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23" name="Rectangle 3618"/>
              <p:cNvSpPr>
                <a:spLocks noChangeArrowheads="1"/>
              </p:cNvSpPr>
              <p:nvPr/>
            </p:nvSpPr>
            <p:spPr bwMode="auto">
              <a:xfrm>
                <a:off x="-2483" y="1128"/>
                <a:ext cx="47" cy="236"/>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824" name="Group 3619"/>
              <p:cNvGrpSpPr>
                <a:grpSpLocks/>
              </p:cNvGrpSpPr>
              <p:nvPr/>
            </p:nvGrpSpPr>
            <p:grpSpPr bwMode="auto">
              <a:xfrm>
                <a:off x="-2483" y="1105"/>
                <a:ext cx="35" cy="236"/>
                <a:chOff x="2544" y="986"/>
                <a:chExt cx="35" cy="236"/>
              </a:xfrm>
            </p:grpSpPr>
            <p:sp>
              <p:nvSpPr>
                <p:cNvPr id="6835" name="Freeform 3620"/>
                <p:cNvSpPr>
                  <a:spLocks/>
                </p:cNvSpPr>
                <p:nvPr/>
              </p:nvSpPr>
              <p:spPr bwMode="auto">
                <a:xfrm>
                  <a:off x="2544" y="986"/>
                  <a:ext cx="17" cy="236"/>
                </a:xfrm>
                <a:custGeom>
                  <a:avLst/>
                  <a:gdLst>
                    <a:gd name="T0" fmla="*/ 0 w 17"/>
                    <a:gd name="T1" fmla="*/ 0 h 236"/>
                    <a:gd name="T2" fmla="*/ 6 w 17"/>
                    <a:gd name="T3" fmla="*/ 35 h 236"/>
                    <a:gd name="T4" fmla="*/ 17 w 17"/>
                    <a:gd name="T5" fmla="*/ 82 h 236"/>
                    <a:gd name="T6" fmla="*/ 17 w 17"/>
                    <a:gd name="T7" fmla="*/ 112 h 236"/>
                    <a:gd name="T8" fmla="*/ 6 w 17"/>
                    <a:gd name="T9" fmla="*/ 141 h 236"/>
                    <a:gd name="T10" fmla="*/ 0 w 17"/>
                    <a:gd name="T11" fmla="*/ 177 h 236"/>
                    <a:gd name="T12" fmla="*/ 0 w 17"/>
                    <a:gd name="T13" fmla="*/ 206 h 236"/>
                    <a:gd name="T14" fmla="*/ 17 w 17"/>
                    <a:gd name="T15" fmla="*/ 236 h 236"/>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36"/>
                    <a:gd name="T26" fmla="*/ 17 w 17"/>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36">
                      <a:moveTo>
                        <a:pt x="0" y="0"/>
                      </a:moveTo>
                      <a:lnTo>
                        <a:pt x="6" y="35"/>
                      </a:lnTo>
                      <a:lnTo>
                        <a:pt x="17" y="82"/>
                      </a:lnTo>
                      <a:lnTo>
                        <a:pt x="17" y="112"/>
                      </a:lnTo>
                      <a:lnTo>
                        <a:pt x="6" y="141"/>
                      </a:lnTo>
                      <a:lnTo>
                        <a:pt x="0" y="177"/>
                      </a:lnTo>
                      <a:lnTo>
                        <a:pt x="0" y="206"/>
                      </a:lnTo>
                      <a:lnTo>
                        <a:pt x="17" y="236"/>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36" name="Freeform 3621"/>
                <p:cNvSpPr>
                  <a:spLocks/>
                </p:cNvSpPr>
                <p:nvPr/>
              </p:nvSpPr>
              <p:spPr bwMode="auto">
                <a:xfrm>
                  <a:off x="2561" y="986"/>
                  <a:ext cx="18" cy="236"/>
                </a:xfrm>
                <a:custGeom>
                  <a:avLst/>
                  <a:gdLst>
                    <a:gd name="T0" fmla="*/ 0 w 18"/>
                    <a:gd name="T1" fmla="*/ 0 h 236"/>
                    <a:gd name="T2" fmla="*/ 6 w 18"/>
                    <a:gd name="T3" fmla="*/ 35 h 236"/>
                    <a:gd name="T4" fmla="*/ 18 w 18"/>
                    <a:gd name="T5" fmla="*/ 82 h 236"/>
                    <a:gd name="T6" fmla="*/ 18 w 18"/>
                    <a:gd name="T7" fmla="*/ 112 h 236"/>
                    <a:gd name="T8" fmla="*/ 6 w 18"/>
                    <a:gd name="T9" fmla="*/ 141 h 236"/>
                    <a:gd name="T10" fmla="*/ 0 w 18"/>
                    <a:gd name="T11" fmla="*/ 177 h 236"/>
                    <a:gd name="T12" fmla="*/ 0 w 18"/>
                    <a:gd name="T13" fmla="*/ 206 h 236"/>
                    <a:gd name="T14" fmla="*/ 18 w 18"/>
                    <a:gd name="T15" fmla="*/ 236 h 23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36"/>
                    <a:gd name="T26" fmla="*/ 18 w 18"/>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36">
                      <a:moveTo>
                        <a:pt x="0" y="0"/>
                      </a:moveTo>
                      <a:lnTo>
                        <a:pt x="6" y="35"/>
                      </a:lnTo>
                      <a:lnTo>
                        <a:pt x="18" y="82"/>
                      </a:lnTo>
                      <a:lnTo>
                        <a:pt x="18" y="112"/>
                      </a:lnTo>
                      <a:lnTo>
                        <a:pt x="6" y="141"/>
                      </a:lnTo>
                      <a:lnTo>
                        <a:pt x="0" y="177"/>
                      </a:lnTo>
                      <a:lnTo>
                        <a:pt x="0" y="206"/>
                      </a:lnTo>
                      <a:lnTo>
                        <a:pt x="18" y="236"/>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825" name="Rectangle 3622"/>
              <p:cNvSpPr>
                <a:spLocks noChangeArrowheads="1"/>
              </p:cNvSpPr>
              <p:nvPr/>
            </p:nvSpPr>
            <p:spPr bwMode="auto">
              <a:xfrm>
                <a:off x="-1282" y="1075"/>
                <a:ext cx="47" cy="236"/>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nvGrpSpPr>
              <p:cNvPr id="6826" name="Group 3623"/>
              <p:cNvGrpSpPr>
                <a:grpSpLocks/>
              </p:cNvGrpSpPr>
              <p:nvPr/>
            </p:nvGrpSpPr>
            <p:grpSpPr bwMode="auto">
              <a:xfrm>
                <a:off x="-1276" y="1058"/>
                <a:ext cx="29" cy="235"/>
                <a:chOff x="3751" y="939"/>
                <a:chExt cx="29" cy="235"/>
              </a:xfrm>
            </p:grpSpPr>
            <p:sp>
              <p:nvSpPr>
                <p:cNvPr id="6833" name="Freeform 3624"/>
                <p:cNvSpPr>
                  <a:spLocks/>
                </p:cNvSpPr>
                <p:nvPr/>
              </p:nvSpPr>
              <p:spPr bwMode="auto">
                <a:xfrm>
                  <a:off x="3751" y="939"/>
                  <a:ext cx="12" cy="235"/>
                </a:xfrm>
                <a:custGeom>
                  <a:avLst/>
                  <a:gdLst>
                    <a:gd name="T0" fmla="*/ 0 w 12"/>
                    <a:gd name="T1" fmla="*/ 0 h 235"/>
                    <a:gd name="T2" fmla="*/ 6 w 12"/>
                    <a:gd name="T3" fmla="*/ 35 h 235"/>
                    <a:gd name="T4" fmla="*/ 12 w 12"/>
                    <a:gd name="T5" fmla="*/ 76 h 235"/>
                    <a:gd name="T6" fmla="*/ 12 w 12"/>
                    <a:gd name="T7" fmla="*/ 106 h 235"/>
                    <a:gd name="T8" fmla="*/ 6 w 12"/>
                    <a:gd name="T9" fmla="*/ 141 h 235"/>
                    <a:gd name="T10" fmla="*/ 0 w 12"/>
                    <a:gd name="T11" fmla="*/ 171 h 235"/>
                    <a:gd name="T12" fmla="*/ 0 w 12"/>
                    <a:gd name="T13" fmla="*/ 200 h 235"/>
                    <a:gd name="T14" fmla="*/ 0 w 12"/>
                    <a:gd name="T15" fmla="*/ 218 h 235"/>
                    <a:gd name="T16" fmla="*/ 12 w 12"/>
                    <a:gd name="T17" fmla="*/ 235 h 2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235"/>
                    <a:gd name="T29" fmla="*/ 12 w 12"/>
                    <a:gd name="T30" fmla="*/ 235 h 2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235">
                      <a:moveTo>
                        <a:pt x="0" y="0"/>
                      </a:moveTo>
                      <a:lnTo>
                        <a:pt x="6" y="35"/>
                      </a:lnTo>
                      <a:lnTo>
                        <a:pt x="12" y="76"/>
                      </a:lnTo>
                      <a:lnTo>
                        <a:pt x="12" y="106"/>
                      </a:lnTo>
                      <a:lnTo>
                        <a:pt x="6" y="141"/>
                      </a:lnTo>
                      <a:lnTo>
                        <a:pt x="0" y="171"/>
                      </a:lnTo>
                      <a:lnTo>
                        <a:pt x="0" y="200"/>
                      </a:lnTo>
                      <a:lnTo>
                        <a:pt x="0" y="218"/>
                      </a:lnTo>
                      <a:lnTo>
                        <a:pt x="12" y="235"/>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34" name="Freeform 3625"/>
                <p:cNvSpPr>
                  <a:spLocks/>
                </p:cNvSpPr>
                <p:nvPr/>
              </p:nvSpPr>
              <p:spPr bwMode="auto">
                <a:xfrm>
                  <a:off x="3763" y="939"/>
                  <a:ext cx="17" cy="235"/>
                </a:xfrm>
                <a:custGeom>
                  <a:avLst/>
                  <a:gdLst>
                    <a:gd name="T0" fmla="*/ 0 w 17"/>
                    <a:gd name="T1" fmla="*/ 0 h 235"/>
                    <a:gd name="T2" fmla="*/ 12 w 17"/>
                    <a:gd name="T3" fmla="*/ 35 h 235"/>
                    <a:gd name="T4" fmla="*/ 17 w 17"/>
                    <a:gd name="T5" fmla="*/ 76 h 235"/>
                    <a:gd name="T6" fmla="*/ 17 w 17"/>
                    <a:gd name="T7" fmla="*/ 106 h 235"/>
                    <a:gd name="T8" fmla="*/ 12 w 17"/>
                    <a:gd name="T9" fmla="*/ 141 h 235"/>
                    <a:gd name="T10" fmla="*/ 0 w 17"/>
                    <a:gd name="T11" fmla="*/ 171 h 235"/>
                    <a:gd name="T12" fmla="*/ 0 w 17"/>
                    <a:gd name="T13" fmla="*/ 200 h 235"/>
                    <a:gd name="T14" fmla="*/ 6 w 17"/>
                    <a:gd name="T15" fmla="*/ 218 h 235"/>
                    <a:gd name="T16" fmla="*/ 17 w 17"/>
                    <a:gd name="T17" fmla="*/ 235 h 2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35"/>
                    <a:gd name="T29" fmla="*/ 17 w 17"/>
                    <a:gd name="T30" fmla="*/ 235 h 2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35">
                      <a:moveTo>
                        <a:pt x="0" y="0"/>
                      </a:moveTo>
                      <a:lnTo>
                        <a:pt x="12" y="35"/>
                      </a:lnTo>
                      <a:lnTo>
                        <a:pt x="17" y="76"/>
                      </a:lnTo>
                      <a:lnTo>
                        <a:pt x="17" y="106"/>
                      </a:lnTo>
                      <a:lnTo>
                        <a:pt x="12" y="141"/>
                      </a:lnTo>
                      <a:lnTo>
                        <a:pt x="0" y="171"/>
                      </a:lnTo>
                      <a:lnTo>
                        <a:pt x="0" y="200"/>
                      </a:lnTo>
                      <a:lnTo>
                        <a:pt x="6" y="218"/>
                      </a:lnTo>
                      <a:lnTo>
                        <a:pt x="17" y="235"/>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827" name="Freeform 3626"/>
              <p:cNvSpPr>
                <a:spLocks/>
              </p:cNvSpPr>
              <p:nvPr/>
            </p:nvSpPr>
            <p:spPr bwMode="auto">
              <a:xfrm>
                <a:off x="-2130" y="1205"/>
                <a:ext cx="12" cy="12"/>
              </a:xfrm>
              <a:custGeom>
                <a:avLst/>
                <a:gdLst>
                  <a:gd name="T0" fmla="*/ 15552 w 2"/>
                  <a:gd name="T1" fmla="*/ 15552 h 2"/>
                  <a:gd name="T2" fmla="*/ 7776 w 2"/>
                  <a:gd name="T3" fmla="*/ 7776 h 2"/>
                  <a:gd name="T4" fmla="*/ 0 w 2"/>
                  <a:gd name="T5" fmla="*/ 15552 h 2"/>
                  <a:gd name="T6" fmla="*/ 7776 w 2"/>
                  <a:gd name="T7" fmla="*/ 15552 h 2"/>
                  <a:gd name="T8" fmla="*/ 15552 w 2"/>
                  <a:gd name="T9" fmla="*/ 1555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cubicBezTo>
                      <a:pt x="2" y="1"/>
                      <a:pt x="2" y="1"/>
                      <a:pt x="1" y="1"/>
                    </a:cubicBezTo>
                    <a:cubicBezTo>
                      <a:pt x="0" y="0"/>
                      <a:pt x="0" y="1"/>
                      <a:pt x="0" y="2"/>
                    </a:cubicBezTo>
                    <a:lnTo>
                      <a:pt x="1"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28" name="Arc 3627"/>
              <p:cNvSpPr>
                <a:spLocks/>
              </p:cNvSpPr>
              <p:nvPr/>
            </p:nvSpPr>
            <p:spPr bwMode="auto">
              <a:xfrm>
                <a:off x="-2127" y="1214"/>
                <a:ext cx="12" cy="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489"/>
                    </a:moveTo>
                    <a:cubicBezTo>
                      <a:pt x="61" y="9603"/>
                      <a:pt x="9713" y="-1"/>
                      <a:pt x="21600" y="0"/>
                    </a:cubicBezTo>
                    <a:cubicBezTo>
                      <a:pt x="33485" y="0"/>
                      <a:pt x="43138" y="9602"/>
                      <a:pt x="43199" y="21488"/>
                    </a:cubicBezTo>
                  </a:path>
                  <a:path w="43200" h="21600" stroke="0" extrusionOk="0">
                    <a:moveTo>
                      <a:pt x="0" y="21489"/>
                    </a:moveTo>
                    <a:cubicBezTo>
                      <a:pt x="61" y="9603"/>
                      <a:pt x="9713" y="-1"/>
                      <a:pt x="21600" y="0"/>
                    </a:cubicBezTo>
                    <a:cubicBezTo>
                      <a:pt x="33485" y="0"/>
                      <a:pt x="43138" y="9602"/>
                      <a:pt x="43199" y="21488"/>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29" name="Freeform 3628"/>
              <p:cNvSpPr>
                <a:spLocks/>
              </p:cNvSpPr>
              <p:nvPr/>
            </p:nvSpPr>
            <p:spPr bwMode="auto">
              <a:xfrm>
                <a:off x="-2112" y="1205"/>
                <a:ext cx="12" cy="12"/>
              </a:xfrm>
              <a:custGeom>
                <a:avLst/>
                <a:gdLst>
                  <a:gd name="T0" fmla="*/ 15552 w 2"/>
                  <a:gd name="T1" fmla="*/ 15552 h 2"/>
                  <a:gd name="T2" fmla="*/ 7776 w 2"/>
                  <a:gd name="T3" fmla="*/ 7776 h 2"/>
                  <a:gd name="T4" fmla="*/ 0 w 2"/>
                  <a:gd name="T5" fmla="*/ 15552 h 2"/>
                  <a:gd name="T6" fmla="*/ 7776 w 2"/>
                  <a:gd name="T7" fmla="*/ 15552 h 2"/>
                  <a:gd name="T8" fmla="*/ 15552 w 2"/>
                  <a:gd name="T9" fmla="*/ 1555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cubicBezTo>
                      <a:pt x="2" y="1"/>
                      <a:pt x="2" y="1"/>
                      <a:pt x="1" y="1"/>
                    </a:cubicBezTo>
                    <a:cubicBezTo>
                      <a:pt x="0" y="0"/>
                      <a:pt x="0" y="1"/>
                      <a:pt x="0" y="2"/>
                    </a:cubicBezTo>
                    <a:lnTo>
                      <a:pt x="1"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30" name="Arc 3629"/>
              <p:cNvSpPr>
                <a:spLocks/>
              </p:cNvSpPr>
              <p:nvPr/>
            </p:nvSpPr>
            <p:spPr bwMode="auto">
              <a:xfrm>
                <a:off x="-2109" y="1214"/>
                <a:ext cx="11" cy="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499"/>
                    </a:moveTo>
                    <a:cubicBezTo>
                      <a:pt x="55" y="9609"/>
                      <a:pt x="9710" y="-1"/>
                      <a:pt x="21600" y="0"/>
                    </a:cubicBezTo>
                    <a:cubicBezTo>
                      <a:pt x="33489" y="0"/>
                      <a:pt x="43143" y="9608"/>
                      <a:pt x="43199" y="21498"/>
                    </a:cubicBezTo>
                  </a:path>
                  <a:path w="43200" h="21600" stroke="0" extrusionOk="0">
                    <a:moveTo>
                      <a:pt x="0" y="21499"/>
                    </a:moveTo>
                    <a:cubicBezTo>
                      <a:pt x="55" y="9609"/>
                      <a:pt x="9710" y="-1"/>
                      <a:pt x="21600" y="0"/>
                    </a:cubicBezTo>
                    <a:cubicBezTo>
                      <a:pt x="33489" y="0"/>
                      <a:pt x="43143" y="9608"/>
                      <a:pt x="43199" y="21498"/>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31" name="Freeform 3630"/>
              <p:cNvSpPr>
                <a:spLocks/>
              </p:cNvSpPr>
              <p:nvPr/>
            </p:nvSpPr>
            <p:spPr bwMode="auto">
              <a:xfrm>
                <a:off x="-2089" y="1205"/>
                <a:ext cx="12" cy="12"/>
              </a:xfrm>
              <a:custGeom>
                <a:avLst/>
                <a:gdLst>
                  <a:gd name="T0" fmla="*/ 15552 w 2"/>
                  <a:gd name="T1" fmla="*/ 15552 h 2"/>
                  <a:gd name="T2" fmla="*/ 7776 w 2"/>
                  <a:gd name="T3" fmla="*/ 7776 h 2"/>
                  <a:gd name="T4" fmla="*/ 0 w 2"/>
                  <a:gd name="T5" fmla="*/ 15552 h 2"/>
                  <a:gd name="T6" fmla="*/ 7776 w 2"/>
                  <a:gd name="T7" fmla="*/ 15552 h 2"/>
                  <a:gd name="T8" fmla="*/ 15552 w 2"/>
                  <a:gd name="T9" fmla="*/ 1555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cubicBezTo>
                      <a:pt x="2" y="1"/>
                      <a:pt x="2" y="1"/>
                      <a:pt x="1" y="1"/>
                    </a:cubicBezTo>
                    <a:cubicBezTo>
                      <a:pt x="0" y="0"/>
                      <a:pt x="0" y="1"/>
                      <a:pt x="0" y="2"/>
                    </a:cubicBezTo>
                    <a:lnTo>
                      <a:pt x="1" y="2"/>
                    </a:lnTo>
                    <a:lnTo>
                      <a:pt x="2" y="2"/>
                    </a:lnTo>
                    <a:close/>
                  </a:path>
                </a:pathLst>
              </a:custGeom>
              <a:noFill/>
              <a:ln w="9525">
                <a:no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sp>
            <p:nvSpPr>
              <p:cNvPr id="6832" name="Arc 3631"/>
              <p:cNvSpPr>
                <a:spLocks/>
              </p:cNvSpPr>
              <p:nvPr/>
            </p:nvSpPr>
            <p:spPr bwMode="auto">
              <a:xfrm>
                <a:off x="-2086" y="1214"/>
                <a:ext cx="12" cy="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489"/>
                    </a:moveTo>
                    <a:cubicBezTo>
                      <a:pt x="61" y="9603"/>
                      <a:pt x="9713" y="-1"/>
                      <a:pt x="21600" y="0"/>
                    </a:cubicBezTo>
                    <a:cubicBezTo>
                      <a:pt x="33485" y="0"/>
                      <a:pt x="43138" y="9602"/>
                      <a:pt x="43199" y="21488"/>
                    </a:cubicBezTo>
                  </a:path>
                  <a:path w="43200" h="21600" stroke="0" extrusionOk="0">
                    <a:moveTo>
                      <a:pt x="0" y="21489"/>
                    </a:moveTo>
                    <a:cubicBezTo>
                      <a:pt x="61" y="9603"/>
                      <a:pt x="9713" y="-1"/>
                      <a:pt x="21600" y="0"/>
                    </a:cubicBezTo>
                    <a:cubicBezTo>
                      <a:pt x="33485" y="0"/>
                      <a:pt x="43138" y="9602"/>
                      <a:pt x="43199" y="21488"/>
                    </a:cubicBezTo>
                    <a:lnTo>
                      <a:pt x="21600" y="21600"/>
                    </a:lnTo>
                    <a:close/>
                  </a:path>
                </a:pathLst>
              </a:custGeom>
              <a:noFill/>
              <a:ln w="9525">
                <a:solidFill>
                  <a:srgbClr val="000000"/>
                </a:solidFill>
                <a:round/>
                <a:headEnd/>
                <a:tailEnd/>
              </a:ln>
            </p:spPr>
            <p:txBody>
              <a:bodyP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6155" name="Text Box 3632"/>
            <p:cNvSpPr txBox="1">
              <a:spLocks noChangeArrowheads="1"/>
            </p:cNvSpPr>
            <p:nvPr/>
          </p:nvSpPr>
          <p:spPr bwMode="auto">
            <a:xfrm>
              <a:off x="115" y="1056"/>
              <a:ext cx="314" cy="111"/>
            </a:xfrm>
            <a:prstGeom prst="rect">
              <a:avLst/>
            </a:prstGeom>
            <a:noFill/>
            <a:ln w="9525">
              <a:noFill/>
              <a:miter lim="800000"/>
              <a:headEnd/>
              <a:tailEnd/>
            </a:ln>
          </p:spPr>
          <p:txBody>
            <a:bodyPr wrap="none" lIns="18000" tIns="10800" rIns="18000" bIns="10800">
              <a:spAutoFit/>
            </a:bodyPr>
            <a:lstStyle/>
            <a:p>
              <a:pPr fontAlgn="base">
                <a:spcBef>
                  <a:spcPct val="0"/>
                </a:spcBef>
                <a:spcAft>
                  <a:spcPct val="0"/>
                </a:spcAft>
              </a:pPr>
              <a:r>
                <a:rPr lang="en-US" altLang="ja-JP" sz="1000" b="1">
                  <a:solidFill>
                    <a:srgbClr val="000000"/>
                  </a:solidFill>
                  <a:latin typeface="Arial" charset="0"/>
                  <a:ea typeface="ＭＳ Ｐゴシック" pitchFamily="50" charset="-128"/>
                </a:rPr>
                <a:t>Injector</a:t>
              </a:r>
            </a:p>
          </p:txBody>
        </p:sp>
        <p:sp>
          <p:nvSpPr>
            <p:cNvPr id="6156" name="Text Box 3633"/>
            <p:cNvSpPr txBox="1">
              <a:spLocks noChangeArrowheads="1"/>
            </p:cNvSpPr>
            <p:nvPr/>
          </p:nvSpPr>
          <p:spPr bwMode="auto">
            <a:xfrm>
              <a:off x="1892" y="714"/>
              <a:ext cx="382" cy="15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000" b="1">
                  <a:solidFill>
                    <a:srgbClr val="000000"/>
                  </a:solidFill>
                  <a:latin typeface="Arial" charset="0"/>
                  <a:ea typeface="ＭＳ Ｐゴシック" pitchFamily="50" charset="-128"/>
                </a:rPr>
                <a:t>Liq. He</a:t>
              </a:r>
            </a:p>
          </p:txBody>
        </p:sp>
        <p:sp>
          <p:nvSpPr>
            <p:cNvPr id="6157" name="Text Box 3634"/>
            <p:cNvSpPr txBox="1">
              <a:spLocks noChangeArrowheads="1"/>
            </p:cNvSpPr>
            <p:nvPr/>
          </p:nvSpPr>
          <p:spPr bwMode="auto">
            <a:xfrm>
              <a:off x="580" y="863"/>
              <a:ext cx="210" cy="15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000">
                  <a:solidFill>
                    <a:srgbClr val="000000"/>
                  </a:solidFill>
                  <a:latin typeface="ＭＳ Ｐゴシック" pitchFamily="50" charset="-128"/>
                  <a:ea typeface="ＭＳ Ｐゴシック" pitchFamily="50" charset="-128"/>
                </a:rPr>
                <a:t>RF</a:t>
              </a:r>
            </a:p>
          </p:txBody>
        </p:sp>
        <p:sp>
          <p:nvSpPr>
            <p:cNvPr id="6158" name="Text Box 3635"/>
            <p:cNvSpPr txBox="1">
              <a:spLocks noChangeArrowheads="1"/>
            </p:cNvSpPr>
            <p:nvPr/>
          </p:nvSpPr>
          <p:spPr bwMode="auto">
            <a:xfrm>
              <a:off x="585" y="1191"/>
              <a:ext cx="175" cy="111"/>
            </a:xfrm>
            <a:prstGeom prst="rect">
              <a:avLst/>
            </a:prstGeom>
            <a:noFill/>
            <a:ln w="9525">
              <a:noFill/>
              <a:miter lim="800000"/>
              <a:headEnd/>
              <a:tailEnd/>
            </a:ln>
          </p:spPr>
          <p:txBody>
            <a:bodyPr wrap="none" lIns="18000" tIns="10800" rIns="18000" bIns="10800">
              <a:spAutoFit/>
            </a:bodyPr>
            <a:lstStyle/>
            <a:p>
              <a:pPr fontAlgn="base">
                <a:spcBef>
                  <a:spcPct val="0"/>
                </a:spcBef>
                <a:spcAft>
                  <a:spcPct val="0"/>
                </a:spcAft>
              </a:pPr>
              <a:r>
                <a:rPr lang="en-US" altLang="ja-JP" sz="1000">
                  <a:solidFill>
                    <a:srgbClr val="000000"/>
                  </a:solidFill>
                  <a:latin typeface="ＭＳ Ｐゴシック" pitchFamily="50" charset="-128"/>
                  <a:ea typeface="ＭＳ Ｐゴシック" pitchFamily="50" charset="-128"/>
                </a:rPr>
                <a:t>RFQ</a:t>
              </a:r>
            </a:p>
          </p:txBody>
        </p:sp>
        <p:sp>
          <p:nvSpPr>
            <p:cNvPr id="6159" name="Text Box 3636"/>
            <p:cNvSpPr txBox="1">
              <a:spLocks noChangeArrowheads="1"/>
            </p:cNvSpPr>
            <p:nvPr/>
          </p:nvSpPr>
          <p:spPr bwMode="auto">
            <a:xfrm>
              <a:off x="1187" y="1250"/>
              <a:ext cx="166" cy="111"/>
            </a:xfrm>
            <a:prstGeom prst="rect">
              <a:avLst/>
            </a:prstGeom>
            <a:noFill/>
            <a:ln w="9525">
              <a:noFill/>
              <a:miter lim="800000"/>
              <a:headEnd/>
              <a:tailEnd/>
            </a:ln>
          </p:spPr>
          <p:txBody>
            <a:bodyPr wrap="none" lIns="18000" tIns="10800" rIns="18000" bIns="10800">
              <a:spAutoFit/>
            </a:bodyPr>
            <a:lstStyle/>
            <a:p>
              <a:pPr fontAlgn="base">
                <a:spcBef>
                  <a:spcPct val="0"/>
                </a:spcBef>
                <a:spcAft>
                  <a:spcPct val="0"/>
                </a:spcAft>
              </a:pPr>
              <a:r>
                <a:rPr lang="en-US" altLang="ja-JP" sz="1000">
                  <a:solidFill>
                    <a:srgbClr val="000000"/>
                  </a:solidFill>
                  <a:latin typeface="ＭＳ Ｐゴシック" pitchFamily="50" charset="-128"/>
                  <a:ea typeface="ＭＳ Ｐゴシック" pitchFamily="50" charset="-128"/>
                </a:rPr>
                <a:t>DTL</a:t>
              </a:r>
            </a:p>
          </p:txBody>
        </p:sp>
        <p:sp>
          <p:nvSpPr>
            <p:cNvPr id="6160" name="Text Box 3637"/>
            <p:cNvSpPr txBox="1">
              <a:spLocks noChangeArrowheads="1"/>
            </p:cNvSpPr>
            <p:nvPr/>
          </p:nvSpPr>
          <p:spPr bwMode="auto">
            <a:xfrm>
              <a:off x="964" y="863"/>
              <a:ext cx="210" cy="15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000">
                  <a:solidFill>
                    <a:srgbClr val="000000"/>
                  </a:solidFill>
                  <a:latin typeface="ＭＳ Ｐゴシック" pitchFamily="50" charset="-128"/>
                  <a:ea typeface="ＭＳ Ｐゴシック" pitchFamily="50" charset="-128"/>
                </a:rPr>
                <a:t>RF</a:t>
              </a:r>
            </a:p>
          </p:txBody>
        </p:sp>
        <p:sp>
          <p:nvSpPr>
            <p:cNvPr id="6161" name="Text Box 3638"/>
            <p:cNvSpPr txBox="1">
              <a:spLocks noChangeArrowheads="1"/>
            </p:cNvSpPr>
            <p:nvPr/>
          </p:nvSpPr>
          <p:spPr bwMode="auto">
            <a:xfrm>
              <a:off x="1381" y="863"/>
              <a:ext cx="210" cy="15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000">
                  <a:solidFill>
                    <a:srgbClr val="000000"/>
                  </a:solidFill>
                  <a:latin typeface="ＭＳ Ｐゴシック" pitchFamily="50" charset="-128"/>
                  <a:ea typeface="ＭＳ Ｐゴシック" pitchFamily="50" charset="-128"/>
                </a:rPr>
                <a:t>RF</a:t>
              </a:r>
            </a:p>
          </p:txBody>
        </p:sp>
        <p:sp>
          <p:nvSpPr>
            <p:cNvPr id="6162" name="Text Box 3639"/>
            <p:cNvSpPr txBox="1">
              <a:spLocks noChangeArrowheads="1"/>
            </p:cNvSpPr>
            <p:nvPr/>
          </p:nvSpPr>
          <p:spPr bwMode="auto">
            <a:xfrm>
              <a:off x="1746" y="863"/>
              <a:ext cx="210" cy="15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000">
                  <a:solidFill>
                    <a:srgbClr val="000000"/>
                  </a:solidFill>
                  <a:latin typeface="ＭＳ Ｐゴシック" pitchFamily="50" charset="-128"/>
                  <a:ea typeface="ＭＳ Ｐゴシック" pitchFamily="50" charset="-128"/>
                </a:rPr>
                <a:t>RF</a:t>
              </a:r>
            </a:p>
          </p:txBody>
        </p:sp>
        <p:sp>
          <p:nvSpPr>
            <p:cNvPr id="6163" name="Text Box 3640"/>
            <p:cNvSpPr txBox="1">
              <a:spLocks noChangeArrowheads="1"/>
            </p:cNvSpPr>
            <p:nvPr/>
          </p:nvSpPr>
          <p:spPr bwMode="auto">
            <a:xfrm>
              <a:off x="2205" y="863"/>
              <a:ext cx="210" cy="15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000">
                  <a:solidFill>
                    <a:srgbClr val="000000"/>
                  </a:solidFill>
                  <a:latin typeface="ＭＳ Ｐゴシック" pitchFamily="50" charset="-128"/>
                  <a:ea typeface="ＭＳ Ｐゴシック" pitchFamily="50" charset="-128"/>
                </a:rPr>
                <a:t>RF</a:t>
              </a:r>
            </a:p>
          </p:txBody>
        </p:sp>
        <p:sp>
          <p:nvSpPr>
            <p:cNvPr id="6164" name="Text Box 3641"/>
            <p:cNvSpPr txBox="1">
              <a:spLocks noChangeArrowheads="1"/>
            </p:cNvSpPr>
            <p:nvPr/>
          </p:nvSpPr>
          <p:spPr bwMode="auto">
            <a:xfrm>
              <a:off x="2911" y="863"/>
              <a:ext cx="210" cy="15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000">
                  <a:solidFill>
                    <a:srgbClr val="000000"/>
                  </a:solidFill>
                  <a:latin typeface="ＭＳ Ｐゴシック" pitchFamily="50" charset="-128"/>
                  <a:ea typeface="ＭＳ Ｐゴシック" pitchFamily="50" charset="-128"/>
                </a:rPr>
                <a:t>RF</a:t>
              </a:r>
            </a:p>
          </p:txBody>
        </p:sp>
        <p:sp>
          <p:nvSpPr>
            <p:cNvPr id="6165" name="Text Box 3642"/>
            <p:cNvSpPr txBox="1">
              <a:spLocks noChangeArrowheads="1"/>
            </p:cNvSpPr>
            <p:nvPr/>
          </p:nvSpPr>
          <p:spPr bwMode="auto">
            <a:xfrm>
              <a:off x="1442" y="1335"/>
              <a:ext cx="1162" cy="149"/>
            </a:xfrm>
            <a:prstGeom prst="rect">
              <a:avLst/>
            </a:prstGeom>
            <a:noFill/>
            <a:ln w="19050">
              <a:solidFill>
                <a:srgbClr val="FF0066"/>
              </a:solidFill>
              <a:miter lim="800000"/>
              <a:headEnd/>
              <a:tailEnd/>
            </a:ln>
          </p:spPr>
          <p:txBody>
            <a:bodyPr lIns="18000" tIns="10800" rIns="18000" bIns="10800">
              <a:spAutoFit/>
            </a:bodyPr>
            <a:lstStyle/>
            <a:p>
              <a:pPr fontAlgn="base">
                <a:spcBef>
                  <a:spcPct val="0"/>
                </a:spcBef>
                <a:spcAft>
                  <a:spcPct val="0"/>
                </a:spcAft>
              </a:pPr>
              <a:r>
                <a:rPr lang="en-US" altLang="ja-JP" sz="1400" dirty="0">
                  <a:solidFill>
                    <a:srgbClr val="FF0066"/>
                  </a:solidFill>
                  <a:latin typeface="Arial" charset="0"/>
                  <a:ea typeface="ＭＳ Ｐゴシック" pitchFamily="50" charset="-128"/>
                </a:rPr>
                <a:t>Superconducting </a:t>
              </a:r>
              <a:r>
                <a:rPr lang="en-US" altLang="ja-JP" sz="1400" dirty="0" err="1">
                  <a:solidFill>
                    <a:srgbClr val="FF0066"/>
                  </a:solidFill>
                  <a:latin typeface="Arial" charset="0"/>
                  <a:ea typeface="ＭＳ Ｐゴシック" pitchFamily="50" charset="-128"/>
                </a:rPr>
                <a:t>linac</a:t>
              </a:r>
              <a:endParaRPr lang="en-US" altLang="ja-JP" sz="1400" dirty="0">
                <a:solidFill>
                  <a:srgbClr val="FF0066"/>
                </a:solidFill>
                <a:latin typeface="Arial" charset="0"/>
                <a:ea typeface="ＭＳ Ｐゴシック" pitchFamily="50" charset="-128"/>
              </a:endParaRPr>
            </a:p>
          </p:txBody>
        </p:sp>
        <p:sp>
          <p:nvSpPr>
            <p:cNvPr id="6166" name="AutoShape 3643"/>
            <p:cNvSpPr>
              <a:spLocks noChangeArrowheads="1"/>
            </p:cNvSpPr>
            <p:nvPr/>
          </p:nvSpPr>
          <p:spPr bwMode="auto">
            <a:xfrm rot="5400000">
              <a:off x="3445" y="1058"/>
              <a:ext cx="566" cy="56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41 w 21600"/>
                <a:gd name="T13" fmla="*/ 2895 h 21600"/>
                <a:gd name="T14" fmla="*/ 18242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chemeClr val="bg1"/>
                </a:gs>
                <a:gs pos="100000">
                  <a:srgbClr val="FF0000"/>
                </a:gs>
              </a:gsLst>
              <a:lin ang="2700000" scaled="1"/>
            </a:gradFill>
            <a:ln w="9525">
              <a:solidFill>
                <a:schemeClr val="tx1"/>
              </a:solidFill>
              <a:miter lim="800000"/>
              <a:headEnd/>
              <a:tailEnd/>
            </a:ln>
          </p:spPr>
          <p:txBody>
            <a:bodyPr wrap="none" anchor="ctr"/>
            <a:lstStyle/>
            <a:p>
              <a:pPr fontAlgn="base">
                <a:spcBef>
                  <a:spcPct val="0"/>
                </a:spcBef>
                <a:spcAft>
                  <a:spcPct val="0"/>
                </a:spcAft>
              </a:pPr>
              <a:endParaRPr lang="ja-JP" altLang="en-US" i="1">
                <a:solidFill>
                  <a:srgbClr val="000000"/>
                </a:solidFill>
                <a:latin typeface="Arial" charset="0"/>
                <a:ea typeface="ＭＳ Ｐゴシック" pitchFamily="50" charset="-128"/>
              </a:endParaRPr>
            </a:p>
          </p:txBody>
        </p:sp>
      </p:grpSp>
      <p:sp>
        <p:nvSpPr>
          <p:cNvPr id="2" name="日付プレースホルダー 1">
            <a:extLst>
              <a:ext uri="{FF2B5EF4-FFF2-40B4-BE49-F238E27FC236}">
                <a16:creationId xmlns:a16="http://schemas.microsoft.com/office/drawing/2014/main" id="{370A084D-232D-4F1A-84DC-00BBCFFCDC3A}"/>
              </a:ext>
            </a:extLst>
          </p:cNvPr>
          <p:cNvSpPr>
            <a:spLocks noGrp="1"/>
          </p:cNvSpPr>
          <p:nvPr>
            <p:ph type="dt" sz="half" idx="10"/>
          </p:nvPr>
        </p:nvSpPr>
        <p:spPr/>
        <p:txBody>
          <a:bodyPr/>
          <a:lstStyle/>
          <a:p>
            <a:pPr>
              <a:defRPr/>
            </a:pPr>
            <a:r>
              <a:rPr lang="en-US" altLang="ja-JP"/>
              <a:t>2019/9/26</a:t>
            </a:r>
          </a:p>
        </p:txBody>
      </p:sp>
      <p:sp>
        <p:nvSpPr>
          <p:cNvPr id="3" name="フッター プレースホルダー 2">
            <a:extLst>
              <a:ext uri="{FF2B5EF4-FFF2-40B4-BE49-F238E27FC236}">
                <a16:creationId xmlns:a16="http://schemas.microsoft.com/office/drawing/2014/main" id="{A31AE60A-D89C-4C95-A3FF-E839091A8BCB}"/>
              </a:ext>
            </a:extLst>
          </p:cNvPr>
          <p:cNvSpPr>
            <a:spLocks noGrp="1"/>
          </p:cNvSpPr>
          <p:nvPr>
            <p:ph type="ftr" sz="quarter" idx="11"/>
          </p:nvPr>
        </p:nvSpPr>
        <p:spPr/>
        <p:txBody>
          <a:bodyPr/>
          <a:lstStyle/>
          <a:p>
            <a:pPr>
              <a:defRPr/>
            </a:pPr>
            <a:r>
              <a:rPr lang="en-US" altLang="ja-JP"/>
              <a:t>Y.Kondo, SLHiPP09, Lanzhou, China</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272080" y="541844"/>
            <a:ext cx="11770242" cy="584775"/>
          </a:xfrm>
          <a:prstGeom prst="rect">
            <a:avLst/>
          </a:prstGeom>
          <a:noFill/>
        </p:spPr>
        <p:txBody>
          <a:bodyPr wrap="square" rtlCol="0">
            <a:spAutoFit/>
          </a:bodyPr>
          <a:lstStyle/>
          <a:p>
            <a:pPr algn="ctr"/>
            <a:r>
              <a:rPr lang="en-US" altLang="ja-JP" sz="3200" b="1" dirty="0">
                <a:solidFill>
                  <a:srgbClr val="0000FF"/>
                </a:solidFill>
              </a:rPr>
              <a:t>Neutron Science Project (NSP) at JAERI </a:t>
            </a:r>
          </a:p>
        </p:txBody>
      </p:sp>
      <p:grpSp>
        <p:nvGrpSpPr>
          <p:cNvPr id="4" name="グループ化 3">
            <a:extLst>
              <a:ext uri="{FF2B5EF4-FFF2-40B4-BE49-F238E27FC236}">
                <a16:creationId xmlns:a16="http://schemas.microsoft.com/office/drawing/2014/main" id="{A8F3A425-D0C5-419C-82BC-AA42A74D8391}"/>
              </a:ext>
            </a:extLst>
          </p:cNvPr>
          <p:cNvGrpSpPr/>
          <p:nvPr/>
        </p:nvGrpSpPr>
        <p:grpSpPr>
          <a:xfrm>
            <a:off x="131978" y="1151280"/>
            <a:ext cx="9595331" cy="2797952"/>
            <a:chOff x="958696" y="1143587"/>
            <a:chExt cx="9595331" cy="2797952"/>
          </a:xfrm>
        </p:grpSpPr>
        <p:grpSp>
          <p:nvGrpSpPr>
            <p:cNvPr id="8" name="グループ化 7">
              <a:extLst>
                <a:ext uri="{FF2B5EF4-FFF2-40B4-BE49-F238E27FC236}">
                  <a16:creationId xmlns:a16="http://schemas.microsoft.com/office/drawing/2014/main" id="{FFB35034-497A-46E1-8AC2-D22A63B4B3BA}"/>
                </a:ext>
              </a:extLst>
            </p:cNvPr>
            <p:cNvGrpSpPr/>
            <p:nvPr/>
          </p:nvGrpSpPr>
          <p:grpSpPr>
            <a:xfrm>
              <a:off x="958696" y="1143587"/>
              <a:ext cx="9595331" cy="2776965"/>
              <a:chOff x="1566914" y="1765580"/>
              <a:chExt cx="9595331" cy="2776965"/>
            </a:xfrm>
          </p:grpSpPr>
          <p:pic>
            <p:nvPicPr>
              <p:cNvPr id="9" name="図 8">
                <a:extLst>
                  <a:ext uri="{FF2B5EF4-FFF2-40B4-BE49-F238E27FC236}">
                    <a16:creationId xmlns:a16="http://schemas.microsoft.com/office/drawing/2014/main" id="{8B118EF2-9EBA-44D5-805F-F891E0E48F05}"/>
                  </a:ext>
                </a:extLst>
              </p:cNvPr>
              <p:cNvPicPr>
                <a:picLocks noChangeAspect="1"/>
              </p:cNvPicPr>
              <p:nvPr/>
            </p:nvPicPr>
            <p:blipFill rotWithShape="1">
              <a:blip r:embed="rId2"/>
              <a:srcRect l="969" t="13782" r="1259" b="3736"/>
              <a:stretch/>
            </p:blipFill>
            <p:spPr>
              <a:xfrm>
                <a:off x="1646404" y="1797459"/>
                <a:ext cx="9021595" cy="2745086"/>
              </a:xfrm>
              <a:prstGeom prst="rect">
                <a:avLst/>
              </a:prstGeom>
              <a:noFill/>
            </p:spPr>
          </p:pic>
          <p:sp>
            <p:nvSpPr>
              <p:cNvPr id="17" name="正方形/長方形 16"/>
              <p:cNvSpPr/>
              <p:nvPr/>
            </p:nvSpPr>
            <p:spPr>
              <a:xfrm>
                <a:off x="9425390" y="2203459"/>
                <a:ext cx="1242609" cy="1303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53" name="正方形/長方形 52">
                <a:extLst>
                  <a:ext uri="{FF2B5EF4-FFF2-40B4-BE49-F238E27FC236}">
                    <a16:creationId xmlns:a16="http://schemas.microsoft.com/office/drawing/2014/main" id="{401B7112-D144-42A4-B177-088F22DEAA8B}"/>
                  </a:ext>
                </a:extLst>
              </p:cNvPr>
              <p:cNvSpPr/>
              <p:nvPr/>
            </p:nvSpPr>
            <p:spPr>
              <a:xfrm>
                <a:off x="3911035" y="4343967"/>
                <a:ext cx="332125" cy="12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1566914" y="2245923"/>
                <a:ext cx="809695" cy="461665"/>
              </a:xfrm>
              <a:prstGeom prst="rect">
                <a:avLst/>
              </a:prstGeom>
              <a:solidFill>
                <a:schemeClr val="bg1"/>
              </a:solidFill>
            </p:spPr>
            <p:txBody>
              <a:bodyPr wrap="square" rtlCol="0">
                <a:spAutoFit/>
              </a:bodyPr>
              <a:lstStyle/>
              <a:p>
                <a:pPr algn="r"/>
                <a:r>
                  <a:rPr lang="en-US" altLang="ja-JP" sz="2400" dirty="0"/>
                  <a:t>IS</a:t>
                </a:r>
                <a:endParaRPr lang="ja-JP" altLang="en-US" sz="2400" dirty="0"/>
              </a:p>
            </p:txBody>
          </p:sp>
          <p:sp>
            <p:nvSpPr>
              <p:cNvPr id="3" name="テキスト ボックス 2"/>
              <p:cNvSpPr txBox="1"/>
              <p:nvPr/>
            </p:nvSpPr>
            <p:spPr>
              <a:xfrm>
                <a:off x="5236935" y="1765580"/>
                <a:ext cx="2284107" cy="461665"/>
              </a:xfrm>
              <a:prstGeom prst="rect">
                <a:avLst/>
              </a:prstGeom>
              <a:solidFill>
                <a:schemeClr val="bg1"/>
              </a:solidFill>
            </p:spPr>
            <p:txBody>
              <a:bodyPr wrap="square" rtlCol="0">
                <a:spAutoFit/>
              </a:bodyPr>
              <a:lstStyle/>
              <a:p>
                <a:pPr algn="ctr"/>
                <a:r>
                  <a:rPr lang="en-US" altLang="ja-JP" sz="2400" dirty="0"/>
                  <a:t>SC </a:t>
                </a:r>
                <a:r>
                  <a:rPr lang="en-US" altLang="ja-JP" sz="2400" dirty="0" err="1"/>
                  <a:t>Linac</a:t>
                </a:r>
                <a:endParaRPr lang="ja-JP" altLang="en-US" sz="2400" dirty="0"/>
              </a:p>
            </p:txBody>
          </p:sp>
          <p:sp>
            <p:nvSpPr>
              <p:cNvPr id="10" name="テキスト ボックス 9"/>
              <p:cNvSpPr txBox="1"/>
              <p:nvPr/>
            </p:nvSpPr>
            <p:spPr>
              <a:xfrm>
                <a:off x="9434721" y="3543446"/>
                <a:ext cx="1491426" cy="646331"/>
              </a:xfrm>
              <a:prstGeom prst="rect">
                <a:avLst/>
              </a:prstGeom>
              <a:solidFill>
                <a:schemeClr val="bg1"/>
              </a:solidFill>
              <a:ln>
                <a:solidFill>
                  <a:schemeClr val="tx1"/>
                </a:solidFill>
              </a:ln>
            </p:spPr>
            <p:txBody>
              <a:bodyPr wrap="square" rtlCol="0">
                <a:spAutoFit/>
              </a:bodyPr>
              <a:lstStyle/>
              <a:p>
                <a:pPr algn="ctr"/>
                <a:r>
                  <a:rPr lang="en-US" altLang="ja-JP" dirty="0"/>
                  <a:t>Neutron</a:t>
                </a:r>
              </a:p>
              <a:p>
                <a:pPr algn="ctr"/>
                <a:r>
                  <a:rPr lang="en-US" altLang="ja-JP" dirty="0"/>
                  <a:t>Scattering</a:t>
                </a:r>
                <a:endParaRPr lang="ja-JP" altLang="en-US" dirty="0"/>
              </a:p>
            </p:txBody>
          </p:sp>
          <p:sp>
            <p:nvSpPr>
              <p:cNvPr id="16" name="テキスト ボックス 15"/>
              <p:cNvSpPr txBox="1"/>
              <p:nvPr/>
            </p:nvSpPr>
            <p:spPr>
              <a:xfrm>
                <a:off x="9417857" y="2673035"/>
                <a:ext cx="1744388" cy="369332"/>
              </a:xfrm>
              <a:prstGeom prst="rect">
                <a:avLst/>
              </a:prstGeom>
              <a:solidFill>
                <a:schemeClr val="bg1"/>
              </a:solidFill>
              <a:ln>
                <a:solidFill>
                  <a:srgbClr val="000000"/>
                </a:solidFill>
              </a:ln>
            </p:spPr>
            <p:txBody>
              <a:bodyPr wrap="none" rtlCol="0">
                <a:spAutoFit/>
              </a:bodyPr>
              <a:lstStyle/>
              <a:p>
                <a:pPr algn="ctr"/>
                <a:r>
                  <a:rPr lang="en-US" altLang="ja-JP" dirty="0"/>
                  <a:t>Transmutation</a:t>
                </a:r>
                <a:endParaRPr lang="ja-JP" altLang="en-US" dirty="0"/>
              </a:p>
            </p:txBody>
          </p:sp>
          <p:sp>
            <p:nvSpPr>
              <p:cNvPr id="26" name="正方形/長方形 25"/>
              <p:cNvSpPr/>
              <p:nvPr/>
            </p:nvSpPr>
            <p:spPr>
              <a:xfrm>
                <a:off x="5439536" y="4004472"/>
                <a:ext cx="2233883" cy="440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p>
            </p:txBody>
          </p:sp>
          <p:sp>
            <p:nvSpPr>
              <p:cNvPr id="30" name="テキスト ボックス 29"/>
              <p:cNvSpPr txBox="1"/>
              <p:nvPr/>
            </p:nvSpPr>
            <p:spPr>
              <a:xfrm>
                <a:off x="8240948" y="2466283"/>
                <a:ext cx="1132242" cy="307777"/>
              </a:xfrm>
              <a:prstGeom prst="rect">
                <a:avLst/>
              </a:prstGeom>
              <a:solidFill>
                <a:schemeClr val="bg1"/>
              </a:solidFill>
            </p:spPr>
            <p:txBody>
              <a:bodyPr wrap="square" rtlCol="0">
                <a:spAutoFit/>
              </a:bodyPr>
              <a:lstStyle/>
              <a:p>
                <a:pPr algn="ctr"/>
                <a:r>
                  <a:rPr lang="en-US" altLang="ja-JP" sz="1400" dirty="0"/>
                  <a:t>CW beam</a:t>
                </a:r>
                <a:endParaRPr lang="ja-JP" altLang="en-US" sz="1400" dirty="0"/>
              </a:p>
            </p:txBody>
          </p:sp>
          <p:sp>
            <p:nvSpPr>
              <p:cNvPr id="38" name="テキスト ボックス 37"/>
              <p:cNvSpPr txBox="1"/>
              <p:nvPr/>
            </p:nvSpPr>
            <p:spPr>
              <a:xfrm>
                <a:off x="8470456" y="3858538"/>
                <a:ext cx="949652" cy="523220"/>
              </a:xfrm>
              <a:prstGeom prst="rect">
                <a:avLst/>
              </a:prstGeom>
              <a:solidFill>
                <a:srgbClr val="FFFFFF"/>
              </a:solidFill>
            </p:spPr>
            <p:txBody>
              <a:bodyPr wrap="square" rtlCol="0">
                <a:spAutoFit/>
              </a:bodyPr>
              <a:lstStyle/>
              <a:p>
                <a:pPr algn="ctr"/>
                <a:r>
                  <a:rPr lang="en-US" altLang="ja-JP" sz="1400" dirty="0"/>
                  <a:t>Pulse beam</a:t>
                </a:r>
                <a:endParaRPr lang="ja-JP" altLang="en-US" sz="1400" dirty="0"/>
              </a:p>
            </p:txBody>
          </p:sp>
          <p:sp>
            <p:nvSpPr>
              <p:cNvPr id="41" name="テキスト ボックス 40"/>
              <p:cNvSpPr txBox="1"/>
              <p:nvPr/>
            </p:nvSpPr>
            <p:spPr>
              <a:xfrm>
                <a:off x="8551149" y="3170060"/>
                <a:ext cx="723276" cy="461665"/>
              </a:xfrm>
              <a:prstGeom prst="rect">
                <a:avLst/>
              </a:prstGeom>
              <a:solidFill>
                <a:srgbClr val="FFFFFF"/>
              </a:solidFill>
            </p:spPr>
            <p:txBody>
              <a:bodyPr wrap="none" rtlCol="0">
                <a:spAutoFit/>
              </a:bodyPr>
              <a:lstStyle/>
              <a:p>
                <a:pPr algn="ctr"/>
                <a:r>
                  <a:rPr lang="en-US" altLang="ja-JP" sz="2400" dirty="0"/>
                  <a:t>ring</a:t>
                </a:r>
                <a:endParaRPr lang="ja-JP" altLang="en-US" sz="2000" dirty="0"/>
              </a:p>
            </p:txBody>
          </p:sp>
          <p:sp>
            <p:nvSpPr>
              <p:cNvPr id="6" name="正方形/長方形 5">
                <a:extLst>
                  <a:ext uri="{FF2B5EF4-FFF2-40B4-BE49-F238E27FC236}">
                    <a16:creationId xmlns:a16="http://schemas.microsoft.com/office/drawing/2014/main" id="{B6E6797D-E059-49C7-84E6-8EDE40D5D8B0}"/>
                  </a:ext>
                </a:extLst>
              </p:cNvPr>
              <p:cNvSpPr/>
              <p:nvPr/>
            </p:nvSpPr>
            <p:spPr>
              <a:xfrm>
                <a:off x="2456329" y="2203459"/>
                <a:ext cx="5290373" cy="32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テキスト ボックス 63"/>
            <p:cNvSpPr txBox="1"/>
            <p:nvPr/>
          </p:nvSpPr>
          <p:spPr>
            <a:xfrm>
              <a:off x="4576935" y="3541429"/>
              <a:ext cx="2645276" cy="400110"/>
            </a:xfrm>
            <a:prstGeom prst="rect">
              <a:avLst/>
            </a:prstGeom>
            <a:solidFill>
              <a:srgbClr val="CCFFCC"/>
            </a:solidFill>
          </p:spPr>
          <p:txBody>
            <a:bodyPr wrap="none" rtlCol="0">
              <a:spAutoFit/>
            </a:bodyPr>
            <a:lstStyle/>
            <a:p>
              <a:pPr algn="ctr"/>
              <a:r>
                <a:rPr lang="en-US" altLang="ja-JP" sz="2000" dirty="0"/>
                <a:t>100 MeV -&gt; SC </a:t>
              </a:r>
              <a:r>
                <a:rPr lang="en-US" altLang="ja-JP" sz="2000" dirty="0" err="1"/>
                <a:t>linac</a:t>
              </a:r>
              <a:endParaRPr lang="ja-JP" altLang="en-US" sz="2000" dirty="0"/>
            </a:p>
          </p:txBody>
        </p:sp>
      </p:grpSp>
      <p:sp>
        <p:nvSpPr>
          <p:cNvPr id="7" name="スライド番号プレースホルダー 6">
            <a:extLst>
              <a:ext uri="{FF2B5EF4-FFF2-40B4-BE49-F238E27FC236}">
                <a16:creationId xmlns:a16="http://schemas.microsoft.com/office/drawing/2014/main" id="{A8D5ABBA-8F49-44FF-8A0B-7017EB6B6C55}"/>
              </a:ext>
            </a:extLst>
          </p:cNvPr>
          <p:cNvSpPr>
            <a:spLocks noGrp="1"/>
          </p:cNvSpPr>
          <p:nvPr>
            <p:ph type="sldNum" sz="quarter" idx="12"/>
          </p:nvPr>
        </p:nvSpPr>
        <p:spPr/>
        <p:txBody>
          <a:bodyPr/>
          <a:lstStyle/>
          <a:p>
            <a:fld id="{E69D0365-E817-4EF1-9E9A-ACD5F9F23042}" type="slidenum">
              <a:rPr kumimoji="1" lang="ja-JP" altLang="en-US" smtClean="0"/>
              <a:t>9</a:t>
            </a:fld>
            <a:endParaRPr kumimoji="1" lang="ja-JP" altLang="en-US"/>
          </a:p>
        </p:txBody>
      </p:sp>
      <p:sp>
        <p:nvSpPr>
          <p:cNvPr id="11" name="日付プレースホルダー 10">
            <a:extLst>
              <a:ext uri="{FF2B5EF4-FFF2-40B4-BE49-F238E27FC236}">
                <a16:creationId xmlns:a16="http://schemas.microsoft.com/office/drawing/2014/main" id="{A5E948BC-7F83-4BE0-9FBA-2B5E4BCD4A94}"/>
              </a:ext>
            </a:extLst>
          </p:cNvPr>
          <p:cNvSpPr>
            <a:spLocks noGrp="1"/>
          </p:cNvSpPr>
          <p:nvPr>
            <p:ph type="dt" sz="half" idx="10"/>
          </p:nvPr>
        </p:nvSpPr>
        <p:spPr/>
        <p:txBody>
          <a:bodyPr/>
          <a:lstStyle/>
          <a:p>
            <a:r>
              <a:rPr kumimoji="1" lang="en-US" altLang="ja-JP"/>
              <a:t>2019/9/26</a:t>
            </a:r>
            <a:endParaRPr kumimoji="1" lang="ja-JP" altLang="en-US"/>
          </a:p>
        </p:txBody>
      </p:sp>
      <p:sp>
        <p:nvSpPr>
          <p:cNvPr id="12" name="フッター プレースホルダー 11">
            <a:extLst>
              <a:ext uri="{FF2B5EF4-FFF2-40B4-BE49-F238E27FC236}">
                <a16:creationId xmlns:a16="http://schemas.microsoft.com/office/drawing/2014/main" id="{ACAA88E9-A4C1-4715-9038-80E04A7EE512}"/>
              </a:ext>
            </a:extLst>
          </p:cNvPr>
          <p:cNvSpPr>
            <a:spLocks noGrp="1"/>
          </p:cNvSpPr>
          <p:nvPr>
            <p:ph type="ftr" sz="quarter" idx="11"/>
          </p:nvPr>
        </p:nvSpPr>
        <p:spPr/>
        <p:txBody>
          <a:bodyPr/>
          <a:lstStyle/>
          <a:p>
            <a:r>
              <a:rPr kumimoji="1" lang="en-US" altLang="ja-JP"/>
              <a:t>Y.Kondo, SLHiPP09, Lanzhou, China</a:t>
            </a:r>
            <a:endParaRPr kumimoji="1" lang="ja-JP" altLang="en-US"/>
          </a:p>
        </p:txBody>
      </p:sp>
      <p:sp>
        <p:nvSpPr>
          <p:cNvPr id="21" name="テキスト ボックス 20">
            <a:extLst>
              <a:ext uri="{FF2B5EF4-FFF2-40B4-BE49-F238E27FC236}">
                <a16:creationId xmlns:a16="http://schemas.microsoft.com/office/drawing/2014/main" id="{4BE6D55C-CC98-47A7-A9D9-179A6204D6B3}"/>
              </a:ext>
            </a:extLst>
          </p:cNvPr>
          <p:cNvSpPr txBox="1"/>
          <p:nvPr/>
        </p:nvSpPr>
        <p:spPr>
          <a:xfrm>
            <a:off x="9384821" y="5472089"/>
            <a:ext cx="2807179" cy="646331"/>
          </a:xfrm>
          <a:prstGeom prst="rect">
            <a:avLst/>
          </a:prstGeom>
          <a:noFill/>
        </p:spPr>
        <p:txBody>
          <a:bodyPr wrap="none" rtlCol="0">
            <a:spAutoFit/>
          </a:bodyPr>
          <a:lstStyle/>
          <a:p>
            <a:r>
              <a:rPr lang="en-US" altLang="ja-JP" sz="1200" dirty="0"/>
              <a:t>N. </a:t>
            </a:r>
            <a:r>
              <a:rPr lang="en-US" altLang="ja-JP" sz="1200" dirty="0" err="1"/>
              <a:t>Ouchi</a:t>
            </a:r>
            <a:r>
              <a:rPr lang="en-US" altLang="ja-JP" sz="1200" dirty="0"/>
              <a:t> et al., SRF97, A02</a:t>
            </a:r>
          </a:p>
          <a:p>
            <a:r>
              <a:rPr kumimoji="1" lang="en-US" altLang="ja-JP" sz="1200" dirty="0"/>
              <a:t>M. </a:t>
            </a:r>
            <a:r>
              <a:rPr kumimoji="1" lang="en-US" altLang="ja-JP" sz="1200" dirty="0" err="1"/>
              <a:t>Mizumoto</a:t>
            </a:r>
            <a:r>
              <a:rPr kumimoji="1" lang="en-US" altLang="ja-JP" sz="1200" dirty="0"/>
              <a:t> et al, LINAC98, TU1004</a:t>
            </a:r>
          </a:p>
          <a:p>
            <a:r>
              <a:rPr kumimoji="1" lang="en-US" altLang="ja-JP" sz="1200" dirty="0"/>
              <a:t>N. </a:t>
            </a:r>
            <a:r>
              <a:rPr kumimoji="1" lang="en-US" altLang="ja-JP" sz="1200" dirty="0" err="1"/>
              <a:t>Akaoka</a:t>
            </a:r>
            <a:r>
              <a:rPr kumimoji="1" lang="en-US" altLang="ja-JP" sz="1200" dirty="0"/>
              <a:t> et al., SRF99, </a:t>
            </a:r>
            <a:r>
              <a:rPr lang="en-US" altLang="ja-JP" sz="1200" dirty="0"/>
              <a:t>WEP020</a:t>
            </a:r>
            <a:endParaRPr kumimoji="1" lang="ja-JP" altLang="en-US" sz="1200" dirty="0"/>
          </a:p>
        </p:txBody>
      </p:sp>
      <p:pic>
        <p:nvPicPr>
          <p:cNvPr id="22" name="図 21">
            <a:extLst>
              <a:ext uri="{FF2B5EF4-FFF2-40B4-BE49-F238E27FC236}">
                <a16:creationId xmlns:a16="http://schemas.microsoft.com/office/drawing/2014/main" id="{76FF661B-91D8-4CB9-952A-E1D3AAC033BE}"/>
              </a:ext>
            </a:extLst>
          </p:cNvPr>
          <p:cNvPicPr>
            <a:picLocks noChangeAspect="1"/>
          </p:cNvPicPr>
          <p:nvPr/>
        </p:nvPicPr>
        <p:blipFill>
          <a:blip r:embed="rId3"/>
          <a:stretch>
            <a:fillRect/>
          </a:stretch>
        </p:blipFill>
        <p:spPr>
          <a:xfrm>
            <a:off x="992302" y="4073001"/>
            <a:ext cx="8498909" cy="2204955"/>
          </a:xfrm>
          <a:prstGeom prst="rect">
            <a:avLst/>
          </a:prstGeom>
        </p:spPr>
      </p:pic>
    </p:spTree>
    <p:extLst>
      <p:ext uri="{BB962C8B-B14F-4D97-AF65-F5344CB8AC3E}">
        <p14:creationId xmlns:p14="http://schemas.microsoft.com/office/powerpoint/2010/main" val="231355045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0803RIBF研究会">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ユーザー定義 1">
      <a:majorFont>
        <a:latin typeface="Arial"/>
        <a:ea typeface="ＭＳ Ｐゴシック"/>
        <a:cs typeface="Meiryo UI"/>
      </a:majorFont>
      <a:minorFont>
        <a:latin typeface="Arial"/>
        <a:ea typeface="ＭＳ Ｐゴシック"/>
        <a:cs typeface="Meiryo U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sz="1800" b="0" i="1" u="none" strike="noStrike" cap="none" normalizeH="0" baseline="0">
            <a:ln>
              <a:noFill/>
            </a:ln>
            <a:solidFill>
              <a:schemeClr val="tx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sz="1800" b="0" i="1" u="none" strike="noStrike" cap="none" normalizeH="0" baseline="0">
            <a:ln>
              <a:noFill/>
            </a:ln>
            <a:solidFill>
              <a:schemeClr val="tx1"/>
            </a:solidFill>
            <a:effectLst/>
            <a:latin typeface="Arial" charset="0"/>
            <a:ea typeface="ＭＳ Ｐゴシック" charset="0"/>
            <a:cs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Tahom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1"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1"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120803RIBF研究会">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ユーザー定義 1">
      <a:majorFont>
        <a:latin typeface="Arial"/>
        <a:ea typeface="ＭＳ Ｐゴシック"/>
        <a:cs typeface="Meiryo UI"/>
      </a:majorFont>
      <a:minorFont>
        <a:latin typeface="Arial"/>
        <a:ea typeface="ＭＳ Ｐゴシック"/>
        <a:cs typeface="Meiryo U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sz="1800" b="0" i="1" u="none" strike="noStrike" cap="none" normalizeH="0" baseline="0">
            <a:ln>
              <a:noFill/>
            </a:ln>
            <a:solidFill>
              <a:schemeClr val="tx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sz="1800" b="0" i="1" u="none" strike="noStrike" cap="none" normalizeH="0" baseline="0">
            <a:ln>
              <a:noFill/>
            </a:ln>
            <a:solidFill>
              <a:schemeClr val="tx1"/>
            </a:solidFill>
            <a:effectLst/>
            <a:latin typeface="Arial" charset="0"/>
            <a:ea typeface="ＭＳ Ｐゴシック" charset="0"/>
            <a:cs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副理事長説明資料_170718+fm">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副理事長説明資料_170718+fm" id="{CD8D363E-EEB0-AA45-AB70-54ADBD680A94}" vid="{EECB1EED-F20C-AC4F-B6EC-FCA177CD1396}"/>
    </a:ext>
  </a:extLst>
</a:theme>
</file>

<file path=ppt/theme/theme7.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3400</TotalTime>
  <Words>2187</Words>
  <Application>Microsoft Office PowerPoint</Application>
  <PresentationFormat>ワイド画面</PresentationFormat>
  <Paragraphs>643</Paragraphs>
  <Slides>27</Slides>
  <Notes>4</Notes>
  <HiddenSlides>0</HiddenSlides>
  <MMClips>0</MMClips>
  <ScaleCrop>false</ScaleCrop>
  <HeadingPairs>
    <vt:vector size="6" baseType="variant">
      <vt:variant>
        <vt:lpstr>使用されているフォント</vt:lpstr>
      </vt:variant>
      <vt:variant>
        <vt:i4>16</vt:i4>
      </vt:variant>
      <vt:variant>
        <vt:lpstr>テーマ</vt:lpstr>
      </vt:variant>
      <vt:variant>
        <vt:i4>7</vt:i4>
      </vt:variant>
      <vt:variant>
        <vt:lpstr>スライド タイトル</vt:lpstr>
      </vt:variant>
      <vt:variant>
        <vt:i4>27</vt:i4>
      </vt:variant>
    </vt:vector>
  </HeadingPairs>
  <TitlesOfParts>
    <vt:vector size="50" baseType="lpstr">
      <vt:lpstr>Meiryo UI</vt:lpstr>
      <vt:lpstr>ＭＳ Ｐゴシック</vt:lpstr>
      <vt:lpstr>StarSymbol</vt:lpstr>
      <vt:lpstr>游ゴシック</vt:lpstr>
      <vt:lpstr>游ゴシック Light</vt:lpstr>
      <vt:lpstr>Arial</vt:lpstr>
      <vt:lpstr>Arial Black</vt:lpstr>
      <vt:lpstr>Calibri</vt:lpstr>
      <vt:lpstr>Cambria Math</vt:lpstr>
      <vt:lpstr>Garamond</vt:lpstr>
      <vt:lpstr>Rockwell</vt:lpstr>
      <vt:lpstr>Symbol</vt:lpstr>
      <vt:lpstr>Tahoma</vt:lpstr>
      <vt:lpstr>Times New Roman</vt:lpstr>
      <vt:lpstr>Verdana</vt:lpstr>
      <vt:lpstr>Wingdings</vt:lpstr>
      <vt:lpstr>Office テーマ</vt:lpstr>
      <vt:lpstr>120803RIBF研究会</vt:lpstr>
      <vt:lpstr>標準デザイン</vt:lpstr>
      <vt:lpstr>1_120803RIBF研究会</vt:lpstr>
      <vt:lpstr>1_Office テーマ</vt:lpstr>
      <vt:lpstr>副理事長説明資料_170718+fm</vt:lpstr>
      <vt:lpstr>Default</vt:lpstr>
      <vt:lpstr>PowerPoint プレゼンテーション</vt:lpstr>
      <vt:lpstr>PowerPoint プレゼンテーション</vt:lpstr>
      <vt:lpstr>Nuclear waste problem</vt:lpstr>
      <vt:lpstr>History of JAEA ADS</vt:lpstr>
      <vt:lpstr>Aim of the JAEA ADS</vt:lpstr>
      <vt:lpstr>Transmutation of Minor Actinoids</vt:lpstr>
      <vt:lpstr>PowerPoint プレゼンテーション</vt:lpstr>
      <vt:lpstr>Conceptual design : Reference ADS</vt:lpstr>
      <vt:lpstr>PowerPoint プレゼンテーション</vt:lpstr>
      <vt:lpstr>SFR development for NSC</vt:lpstr>
      <vt:lpstr>JAERI-KEK joint (JKJ) project → J-PARC (2001)</vt:lpstr>
      <vt:lpstr>J-PARC linac   – The last high-power warm proton linac?</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SRFC baseline → Bruce’s presentation</vt:lpstr>
      <vt:lpstr>PowerPoint プレゼンテーション</vt:lpstr>
      <vt:lpstr>PowerPoint プレゼンテーション</vt:lpstr>
      <vt:lpstr>Fault tolerance</vt:lpstr>
      <vt:lpstr>Reactor start up scheme</vt:lpstr>
      <vt:lpstr>Cavity prototyping</vt:lpstr>
      <vt:lpstr>Japan’s SRF development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jtamura</dc:creator>
  <cp:lastModifiedBy>kondo</cp:lastModifiedBy>
  <cp:revision>212</cp:revision>
  <dcterms:created xsi:type="dcterms:W3CDTF">2019-04-14T21:47:02Z</dcterms:created>
  <dcterms:modified xsi:type="dcterms:W3CDTF">2019-09-24T01:26:39Z</dcterms:modified>
</cp:coreProperties>
</file>