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4541" r:id="rId2"/>
    <p:sldMasterId id="2147484555" r:id="rId3"/>
  </p:sldMasterIdLst>
  <p:notesMasterIdLst>
    <p:notesMasterId r:id="rId49"/>
  </p:notesMasterIdLst>
  <p:handoutMasterIdLst>
    <p:handoutMasterId r:id="rId50"/>
  </p:handoutMasterIdLst>
  <p:sldIdLst>
    <p:sldId id="650" r:id="rId4"/>
    <p:sldId id="634" r:id="rId5"/>
    <p:sldId id="712" r:id="rId6"/>
    <p:sldId id="867" r:id="rId7"/>
    <p:sldId id="740" r:id="rId8"/>
    <p:sldId id="868" r:id="rId9"/>
    <p:sldId id="745" r:id="rId10"/>
    <p:sldId id="857" r:id="rId11"/>
    <p:sldId id="741" r:id="rId12"/>
    <p:sldId id="858" r:id="rId13"/>
    <p:sldId id="863" r:id="rId14"/>
    <p:sldId id="859" r:id="rId15"/>
    <p:sldId id="844" r:id="rId16"/>
    <p:sldId id="843" r:id="rId17"/>
    <p:sldId id="801" r:id="rId18"/>
    <p:sldId id="825" r:id="rId19"/>
    <p:sldId id="826" r:id="rId20"/>
    <p:sldId id="803" r:id="rId21"/>
    <p:sldId id="806" r:id="rId22"/>
    <p:sldId id="807" r:id="rId23"/>
    <p:sldId id="808" r:id="rId24"/>
    <p:sldId id="809" r:id="rId25"/>
    <p:sldId id="827" r:id="rId26"/>
    <p:sldId id="862" r:id="rId27"/>
    <p:sldId id="823" r:id="rId28"/>
    <p:sldId id="869" r:id="rId29"/>
    <p:sldId id="846" r:id="rId30"/>
    <p:sldId id="848" r:id="rId31"/>
    <p:sldId id="851" r:id="rId32"/>
    <p:sldId id="849" r:id="rId33"/>
    <p:sldId id="852" r:id="rId34"/>
    <p:sldId id="831" r:id="rId35"/>
    <p:sldId id="847" r:id="rId36"/>
    <p:sldId id="870" r:id="rId37"/>
    <p:sldId id="871" r:id="rId38"/>
    <p:sldId id="872" r:id="rId39"/>
    <p:sldId id="813" r:id="rId40"/>
    <p:sldId id="864" r:id="rId41"/>
    <p:sldId id="820" r:id="rId42"/>
    <p:sldId id="865" r:id="rId43"/>
    <p:sldId id="866" r:id="rId44"/>
    <p:sldId id="821" r:id="rId45"/>
    <p:sldId id="814" r:id="rId46"/>
    <p:sldId id="817" r:id="rId47"/>
    <p:sldId id="719" r:id="rId48"/>
  </p:sldIdLst>
  <p:sldSz cx="9144000" cy="6858000" type="screen4x3"/>
  <p:notesSz cx="6858000" cy="9144000"/>
  <p:defaultTextStyle>
    <a:defPPr>
      <a:defRPr lang="zh-CN"/>
    </a:defPPr>
    <a:lvl1pPr algn="ctr" rtl="0" fontAlgn="base">
      <a:spcBef>
        <a:spcPct val="0"/>
      </a:spcBef>
      <a:spcAft>
        <a:spcPct val="0"/>
      </a:spcAft>
      <a:defRPr sz="1400" kern="1200">
        <a:solidFill>
          <a:schemeClr val="tx1"/>
        </a:solidFill>
        <a:latin typeface="Arial" charset="0"/>
        <a:ea typeface="宋体" pitchFamily="2" charset="-122"/>
        <a:cs typeface="+mn-cs"/>
      </a:defRPr>
    </a:lvl1pPr>
    <a:lvl2pPr marL="457200" algn="ctr" rtl="0" fontAlgn="base">
      <a:spcBef>
        <a:spcPct val="0"/>
      </a:spcBef>
      <a:spcAft>
        <a:spcPct val="0"/>
      </a:spcAft>
      <a:defRPr sz="1400" kern="1200">
        <a:solidFill>
          <a:schemeClr val="tx1"/>
        </a:solidFill>
        <a:latin typeface="Arial" charset="0"/>
        <a:ea typeface="宋体" pitchFamily="2" charset="-122"/>
        <a:cs typeface="+mn-cs"/>
      </a:defRPr>
    </a:lvl2pPr>
    <a:lvl3pPr marL="914400" algn="ctr" rtl="0" fontAlgn="base">
      <a:spcBef>
        <a:spcPct val="0"/>
      </a:spcBef>
      <a:spcAft>
        <a:spcPct val="0"/>
      </a:spcAft>
      <a:defRPr sz="1400" kern="1200">
        <a:solidFill>
          <a:schemeClr val="tx1"/>
        </a:solidFill>
        <a:latin typeface="Arial" charset="0"/>
        <a:ea typeface="宋体" pitchFamily="2" charset="-122"/>
        <a:cs typeface="+mn-cs"/>
      </a:defRPr>
    </a:lvl3pPr>
    <a:lvl4pPr marL="1371600" algn="ctr" rtl="0" fontAlgn="base">
      <a:spcBef>
        <a:spcPct val="0"/>
      </a:spcBef>
      <a:spcAft>
        <a:spcPct val="0"/>
      </a:spcAft>
      <a:defRPr sz="1400" kern="1200">
        <a:solidFill>
          <a:schemeClr val="tx1"/>
        </a:solidFill>
        <a:latin typeface="Arial" charset="0"/>
        <a:ea typeface="宋体" pitchFamily="2" charset="-122"/>
        <a:cs typeface="+mn-cs"/>
      </a:defRPr>
    </a:lvl4pPr>
    <a:lvl5pPr marL="1828800" algn="ctr" rtl="0" fontAlgn="base">
      <a:spcBef>
        <a:spcPct val="0"/>
      </a:spcBef>
      <a:spcAft>
        <a:spcPct val="0"/>
      </a:spcAft>
      <a:defRPr sz="1400" kern="1200">
        <a:solidFill>
          <a:schemeClr val="tx1"/>
        </a:solidFill>
        <a:latin typeface="Arial" charset="0"/>
        <a:ea typeface="宋体" pitchFamily="2" charset="-122"/>
        <a:cs typeface="+mn-cs"/>
      </a:defRPr>
    </a:lvl5pPr>
    <a:lvl6pPr marL="2286000" algn="l" defTabSz="914400" rtl="0" eaLnBrk="1" latinLnBrk="0" hangingPunct="1">
      <a:defRPr sz="1400" kern="1200">
        <a:solidFill>
          <a:schemeClr val="tx1"/>
        </a:solidFill>
        <a:latin typeface="Arial" charset="0"/>
        <a:ea typeface="宋体" pitchFamily="2" charset="-122"/>
        <a:cs typeface="+mn-cs"/>
      </a:defRPr>
    </a:lvl6pPr>
    <a:lvl7pPr marL="2743200" algn="l" defTabSz="914400" rtl="0" eaLnBrk="1" latinLnBrk="0" hangingPunct="1">
      <a:defRPr sz="1400" kern="1200">
        <a:solidFill>
          <a:schemeClr val="tx1"/>
        </a:solidFill>
        <a:latin typeface="Arial" charset="0"/>
        <a:ea typeface="宋体" pitchFamily="2" charset="-122"/>
        <a:cs typeface="+mn-cs"/>
      </a:defRPr>
    </a:lvl7pPr>
    <a:lvl8pPr marL="3200400" algn="l" defTabSz="914400" rtl="0" eaLnBrk="1" latinLnBrk="0" hangingPunct="1">
      <a:defRPr sz="1400" kern="1200">
        <a:solidFill>
          <a:schemeClr val="tx1"/>
        </a:solidFill>
        <a:latin typeface="Arial" charset="0"/>
        <a:ea typeface="宋体" pitchFamily="2" charset="-122"/>
        <a:cs typeface="+mn-cs"/>
      </a:defRPr>
    </a:lvl8pPr>
    <a:lvl9pPr marL="3657600" algn="l" defTabSz="914400" rtl="0" eaLnBrk="1" latinLnBrk="0" hangingPunct="1">
      <a:defRPr sz="14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E7"/>
    <a:srgbClr val="FF0000"/>
    <a:srgbClr val="3333FF"/>
    <a:srgbClr val="1679BA"/>
    <a:srgbClr val="2A3454"/>
    <a:srgbClr val="C0C0C0"/>
    <a:srgbClr val="4D5E68"/>
    <a:srgbClr val="777777"/>
    <a:srgbClr val="5F5F5F"/>
    <a:srgbClr val="3E4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8" autoAdjust="0"/>
    <p:restoredTop sz="94793" autoAdjust="0"/>
  </p:normalViewPr>
  <p:slideViewPr>
    <p:cSldViewPr>
      <p:cViewPr varScale="1">
        <p:scale>
          <a:sx n="110" d="100"/>
          <a:sy n="110" d="100"/>
        </p:scale>
        <p:origin x="1716" y="10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CSNS&#21152;&#36895;&#22120;\&#26426;&#26102;\&#26426;&#26102;&#32479;&#35745;\&#26426;&#26102;&#32479;&#35745;&#39292;&#29366;&#2227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SNS&#21152;&#36895;&#22120;\&#25925;&#38556;&#32479;&#35745;\&#25925;&#38556;&#32479;&#35745;\2018.9.28-2019.5.6&#25925;&#38556;&#21344;&#276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CSNS&#21152;&#36895;&#22120;\&#25925;&#38556;&#32479;&#35745;\&#25925;&#38556;&#32479;&#35745;\2018.9.28-2019.5.6&#25925;&#38556;&#21344;&#2760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CSNS&#21152;&#36895;&#22120;\&#26426;&#26102;\&#26426;&#26102;&#32479;&#35745;\&#26426;&#26102;&#32479;&#35745;&#39292;&#29366;&#22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4722222222222224E-2"/>
          <c:y val="6.7129629629629636E-2"/>
          <c:w val="0.9"/>
          <c:h val="0.85648148148148151"/>
        </c:manualLayout>
      </c:layout>
      <c:pie3DChart>
        <c:varyColors val="1"/>
        <c:ser>
          <c:idx val="0"/>
          <c:order val="0"/>
          <c:tx>
            <c:strRef>
              <c:f>Sheet1!$E$1</c:f>
              <c:strCache>
                <c:ptCount val="1"/>
                <c:pt idx="0">
                  <c:v>2018.1-2019.5</c:v>
                </c:pt>
              </c:strCache>
            </c:strRef>
          </c:tx>
          <c:explosion val="26"/>
          <c:dPt>
            <c:idx val="3"/>
            <c:bubble3D val="0"/>
            <c:spPr>
              <a:solidFill>
                <a:srgbClr val="FFC000"/>
              </a:solidFill>
            </c:spPr>
          </c:dPt>
          <c:dLbls>
            <c:dLbl>
              <c:idx val="3"/>
              <c:tx>
                <c:rich>
                  <a:bodyPr/>
                  <a:lstStyle/>
                  <a:p>
                    <a:r>
                      <a:rPr lang="en-US" altLang="en-US" smtClean="0"/>
                      <a:t>Target, </a:t>
                    </a:r>
                    <a:r>
                      <a:rPr lang="en-US" altLang="en-US" dirty="0"/>
                      <a:t>4624, 39%</a:t>
                    </a:r>
                  </a:p>
                </c:rich>
              </c:tx>
              <c:showLegendKey val="0"/>
              <c:showVal val="1"/>
              <c:showCatName val="1"/>
              <c:showSerName val="0"/>
              <c:showPercent val="1"/>
              <c:showBubbleSize val="0"/>
              <c:extLst>
                <c:ext xmlns:c15="http://schemas.microsoft.com/office/drawing/2012/chart" uri="{CE6537A1-D6FC-4f65-9D91-7224C49458BB}"/>
              </c:extLst>
            </c:dLbl>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Sheet1!$D$2:$D$7</c:f>
              <c:strCache>
                <c:ptCount val="6"/>
                <c:pt idx="0">
                  <c:v>Startup</c:v>
                </c:pt>
                <c:pt idx="1">
                  <c:v>Maintenance</c:v>
                </c:pt>
                <c:pt idx="2">
                  <c:v>Accelerator Study</c:v>
                </c:pt>
                <c:pt idx="3">
                  <c:v>Neutron Beam</c:v>
                </c:pt>
                <c:pt idx="4">
                  <c:v>Fault</c:v>
                </c:pt>
                <c:pt idx="5">
                  <c:v>Other</c:v>
                </c:pt>
              </c:strCache>
            </c:strRef>
          </c:cat>
          <c:val>
            <c:numRef>
              <c:f>Sheet1!$E$2:$E$7</c:f>
              <c:numCache>
                <c:formatCode>General</c:formatCode>
                <c:ptCount val="6"/>
                <c:pt idx="0">
                  <c:v>797</c:v>
                </c:pt>
                <c:pt idx="1">
                  <c:v>2556</c:v>
                </c:pt>
                <c:pt idx="2">
                  <c:v>2649</c:v>
                </c:pt>
                <c:pt idx="3">
                  <c:v>4624</c:v>
                </c:pt>
                <c:pt idx="4">
                  <c:v>1108</c:v>
                </c:pt>
                <c:pt idx="5">
                  <c:v>73</c:v>
                </c:pt>
              </c:numCache>
            </c:numRef>
          </c:val>
        </c:ser>
        <c:dLbls>
          <c:showLegendKey val="0"/>
          <c:showVal val="0"/>
          <c:showCatName val="0"/>
          <c:showSerName val="0"/>
          <c:showPercent val="1"/>
          <c:showBubbleSize val="0"/>
          <c:showLeaderLines val="1"/>
        </c:dLbls>
      </c:pie3DChart>
    </c:plotArea>
    <c:plotVisOnly val="1"/>
    <c:dispBlanksAs val="gap"/>
    <c:showDLblsOverMax val="0"/>
  </c:chart>
  <c:spPr>
    <a:noFill/>
  </c:spPr>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6"/>
            <c:bubble3D val="0"/>
            <c:spPr>
              <a:solidFill>
                <a:srgbClr val="FF0000"/>
              </a:solidFill>
            </c:spPr>
          </c:dPt>
          <c:dLbls>
            <c:dLbl>
              <c:idx val="4"/>
              <c:layout>
                <c:manualLayout>
                  <c:x val="9.1828477690288776E-2"/>
                  <c:y val="3.5106780434502785E-2"/>
                </c:manualLayout>
              </c:layout>
              <c:showLegendKey val="0"/>
              <c:showVal val="1"/>
              <c:showCatName val="1"/>
              <c:showSerName val="0"/>
              <c:showPercent val="1"/>
              <c:showBubbleSize val="0"/>
              <c:extLst>
                <c:ext xmlns:c15="http://schemas.microsoft.com/office/drawing/2012/chart" uri="{CE6537A1-D6FC-4f65-9D91-7224C49458BB}"/>
              </c:extLst>
            </c:dLbl>
            <c:dLbl>
              <c:idx val="5"/>
              <c:layout>
                <c:manualLayout>
                  <c:x val="-2.3506496062992127E-2"/>
                  <c:y val="2.3284121558861438E-2"/>
                </c:manualLayout>
              </c:layout>
              <c:showLegendKey val="0"/>
              <c:showVal val="1"/>
              <c:showCatName val="1"/>
              <c:showSerName val="0"/>
              <c:showPercent val="1"/>
              <c:showBubbleSize val="0"/>
              <c:extLst>
                <c:ext xmlns:c15="http://schemas.microsoft.com/office/drawing/2012/chart" uri="{CE6537A1-D6FC-4f65-9D91-7224C49458BB}"/>
              </c:extLst>
            </c:dLbl>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Sheet1!$A$2:$A$12</c:f>
              <c:strCache>
                <c:ptCount val="11"/>
                <c:pt idx="0">
                  <c:v>LRF</c:v>
                </c:pt>
                <c:pt idx="1">
                  <c:v>IS</c:v>
                </c:pt>
                <c:pt idx="2">
                  <c:v>PS</c:v>
                </c:pt>
                <c:pt idx="3">
                  <c:v>DTL</c:v>
                </c:pt>
                <c:pt idx="4">
                  <c:v>RRF</c:v>
                </c:pt>
                <c:pt idx="5">
                  <c:v>OTHER</c:v>
                </c:pt>
                <c:pt idx="6">
                  <c:v>RFQ</c:v>
                </c:pt>
                <c:pt idx="7">
                  <c:v>BI</c:v>
                </c:pt>
                <c:pt idx="8">
                  <c:v>MAG</c:v>
                </c:pt>
                <c:pt idx="9">
                  <c:v>CO</c:v>
                </c:pt>
                <c:pt idx="10">
                  <c:v>VAC</c:v>
                </c:pt>
              </c:strCache>
            </c:strRef>
          </c:cat>
          <c:val>
            <c:numRef>
              <c:f>Sheet1!$D$2:$D$12</c:f>
              <c:numCache>
                <c:formatCode>General</c:formatCode>
                <c:ptCount val="11"/>
                <c:pt idx="0">
                  <c:v>399</c:v>
                </c:pt>
                <c:pt idx="1">
                  <c:v>98</c:v>
                </c:pt>
                <c:pt idx="2">
                  <c:v>69</c:v>
                </c:pt>
                <c:pt idx="3">
                  <c:v>101</c:v>
                </c:pt>
                <c:pt idx="4">
                  <c:v>26.5</c:v>
                </c:pt>
                <c:pt idx="5">
                  <c:v>20</c:v>
                </c:pt>
                <c:pt idx="6">
                  <c:v>615.5</c:v>
                </c:pt>
                <c:pt idx="7">
                  <c:v>6.5</c:v>
                </c:pt>
                <c:pt idx="8">
                  <c:v>6.1</c:v>
                </c:pt>
                <c:pt idx="9">
                  <c:v>4.5</c:v>
                </c:pt>
                <c:pt idx="10">
                  <c:v>21.1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solidFill>
          </c:spPr>
          <c:invertIfNegative val="0"/>
          <c:cat>
            <c:numRef>
              <c:f>Sheet1!$D$2:$D$37</c:f>
              <c:numCache>
                <c:formatCode>m/d</c:formatCode>
                <c:ptCount val="36"/>
                <c:pt idx="0">
                  <c:v>43215</c:v>
                </c:pt>
                <c:pt idx="1">
                  <c:v>43216</c:v>
                </c:pt>
                <c:pt idx="2">
                  <c:v>43217</c:v>
                </c:pt>
                <c:pt idx="3">
                  <c:v>43219</c:v>
                </c:pt>
                <c:pt idx="4">
                  <c:v>43220</c:v>
                </c:pt>
                <c:pt idx="5">
                  <c:v>43221</c:v>
                </c:pt>
                <c:pt idx="6">
                  <c:v>43222</c:v>
                </c:pt>
                <c:pt idx="7">
                  <c:v>43223</c:v>
                </c:pt>
                <c:pt idx="8">
                  <c:v>43224</c:v>
                </c:pt>
                <c:pt idx="9">
                  <c:v>43225</c:v>
                </c:pt>
                <c:pt idx="10">
                  <c:v>43226</c:v>
                </c:pt>
                <c:pt idx="11">
                  <c:v>43227</c:v>
                </c:pt>
                <c:pt idx="12">
                  <c:v>43228</c:v>
                </c:pt>
                <c:pt idx="14">
                  <c:v>43243</c:v>
                </c:pt>
                <c:pt idx="15">
                  <c:v>43244</c:v>
                </c:pt>
                <c:pt idx="16">
                  <c:v>43245</c:v>
                </c:pt>
                <c:pt idx="17">
                  <c:v>43246</c:v>
                </c:pt>
                <c:pt idx="18">
                  <c:v>43247</c:v>
                </c:pt>
                <c:pt idx="20">
                  <c:v>43274</c:v>
                </c:pt>
                <c:pt idx="21">
                  <c:v>43275</c:v>
                </c:pt>
                <c:pt idx="22">
                  <c:v>43276</c:v>
                </c:pt>
                <c:pt idx="23">
                  <c:v>43277</c:v>
                </c:pt>
                <c:pt idx="24">
                  <c:v>43278</c:v>
                </c:pt>
                <c:pt idx="25">
                  <c:v>43279</c:v>
                </c:pt>
                <c:pt idx="26">
                  <c:v>43280</c:v>
                </c:pt>
                <c:pt idx="27">
                  <c:v>43281</c:v>
                </c:pt>
                <c:pt idx="28">
                  <c:v>43282</c:v>
                </c:pt>
                <c:pt idx="29">
                  <c:v>43283</c:v>
                </c:pt>
                <c:pt idx="30">
                  <c:v>43284</c:v>
                </c:pt>
                <c:pt idx="31">
                  <c:v>43285</c:v>
                </c:pt>
                <c:pt idx="32">
                  <c:v>43286</c:v>
                </c:pt>
                <c:pt idx="33">
                  <c:v>43287</c:v>
                </c:pt>
                <c:pt idx="34">
                  <c:v>43288</c:v>
                </c:pt>
                <c:pt idx="35">
                  <c:v>43289</c:v>
                </c:pt>
              </c:numCache>
            </c:numRef>
          </c:cat>
          <c:val>
            <c:numRef>
              <c:f>Sheet1!$G$2:$G$37</c:f>
              <c:numCache>
                <c:formatCode>General</c:formatCode>
                <c:ptCount val="36"/>
                <c:pt idx="0">
                  <c:v>0.5</c:v>
                </c:pt>
                <c:pt idx="1">
                  <c:v>0.3</c:v>
                </c:pt>
                <c:pt idx="2">
                  <c:v>4.3</c:v>
                </c:pt>
                <c:pt idx="3">
                  <c:v>13</c:v>
                </c:pt>
                <c:pt idx="4">
                  <c:v>6</c:v>
                </c:pt>
                <c:pt idx="5">
                  <c:v>6</c:v>
                </c:pt>
                <c:pt idx="6">
                  <c:v>10.5</c:v>
                </c:pt>
                <c:pt idx="7">
                  <c:v>14.5</c:v>
                </c:pt>
                <c:pt idx="8">
                  <c:v>5.5</c:v>
                </c:pt>
                <c:pt idx="9">
                  <c:v>9.5</c:v>
                </c:pt>
                <c:pt idx="10">
                  <c:v>13</c:v>
                </c:pt>
                <c:pt idx="11">
                  <c:v>7.5</c:v>
                </c:pt>
                <c:pt idx="12">
                  <c:v>8</c:v>
                </c:pt>
                <c:pt idx="14">
                  <c:v>0.75</c:v>
                </c:pt>
                <c:pt idx="15">
                  <c:v>0.8</c:v>
                </c:pt>
                <c:pt idx="16">
                  <c:v>10</c:v>
                </c:pt>
                <c:pt idx="17">
                  <c:v>10</c:v>
                </c:pt>
                <c:pt idx="18">
                  <c:v>11</c:v>
                </c:pt>
                <c:pt idx="20">
                  <c:v>0.33333333333333298</c:v>
                </c:pt>
                <c:pt idx="21">
                  <c:v>1.6666666666666701E-2</c:v>
                </c:pt>
                <c:pt idx="22">
                  <c:v>3.3333333333333298E-2</c:v>
                </c:pt>
                <c:pt idx="23">
                  <c:v>0.58333333333333304</c:v>
                </c:pt>
                <c:pt idx="24">
                  <c:v>0.1</c:v>
                </c:pt>
                <c:pt idx="25">
                  <c:v>0.25</c:v>
                </c:pt>
                <c:pt idx="26">
                  <c:v>0.116666666666667</c:v>
                </c:pt>
                <c:pt idx="27">
                  <c:v>0.25</c:v>
                </c:pt>
                <c:pt idx="28">
                  <c:v>0.15</c:v>
                </c:pt>
                <c:pt idx="29">
                  <c:v>0.133333333333333</c:v>
                </c:pt>
                <c:pt idx="30">
                  <c:v>0.1</c:v>
                </c:pt>
                <c:pt idx="31">
                  <c:v>1.6666666666666701E-2</c:v>
                </c:pt>
                <c:pt idx="32">
                  <c:v>1.6666666666666701E-2</c:v>
                </c:pt>
                <c:pt idx="33">
                  <c:v>8.3333333333333301E-2</c:v>
                </c:pt>
                <c:pt idx="34">
                  <c:v>0.05</c:v>
                </c:pt>
                <c:pt idx="35">
                  <c:v>3.3333333333333298E-2</c:v>
                </c:pt>
              </c:numCache>
            </c:numRef>
          </c:val>
        </c:ser>
        <c:dLbls>
          <c:showLegendKey val="0"/>
          <c:showVal val="0"/>
          <c:showCatName val="0"/>
          <c:showSerName val="0"/>
          <c:showPercent val="0"/>
          <c:showBubbleSize val="0"/>
        </c:dLbls>
        <c:gapWidth val="150"/>
        <c:axId val="192357664"/>
        <c:axId val="192358224"/>
      </c:barChart>
      <c:catAx>
        <c:axId val="192357664"/>
        <c:scaling>
          <c:orientation val="minMax"/>
        </c:scaling>
        <c:delete val="0"/>
        <c:axPos val="b"/>
        <c:numFmt formatCode="m/d" sourceLinked="1"/>
        <c:majorTickMark val="out"/>
        <c:minorTickMark val="none"/>
        <c:tickLblPos val="nextTo"/>
        <c:txPr>
          <a:bodyPr/>
          <a:lstStyle/>
          <a:p>
            <a:pPr>
              <a:defRPr sz="1200"/>
            </a:pPr>
            <a:endParaRPr lang="zh-CN"/>
          </a:p>
        </c:txPr>
        <c:crossAx val="192358224"/>
        <c:crosses val="autoZero"/>
        <c:auto val="0"/>
        <c:lblAlgn val="ctr"/>
        <c:lblOffset val="100"/>
        <c:tickLblSkip val="1"/>
        <c:noMultiLvlLbl val="0"/>
      </c:catAx>
      <c:valAx>
        <c:axId val="192358224"/>
        <c:scaling>
          <c:orientation val="minMax"/>
        </c:scaling>
        <c:delete val="0"/>
        <c:axPos val="l"/>
        <c:majorGridlines/>
        <c:numFmt formatCode="General" sourceLinked="1"/>
        <c:majorTickMark val="out"/>
        <c:minorTickMark val="none"/>
        <c:tickLblPos val="nextTo"/>
        <c:txPr>
          <a:bodyPr/>
          <a:lstStyle/>
          <a:p>
            <a:pPr>
              <a:defRPr sz="1200"/>
            </a:pPr>
            <a:endParaRPr lang="zh-CN"/>
          </a:p>
        </c:txPr>
        <c:crossAx val="192357664"/>
        <c:crosses val="autoZero"/>
        <c:crossBetween val="between"/>
        <c:majorUnit val="1"/>
        <c:minorUnit val="0.2"/>
      </c:valAx>
    </c:plotArea>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8.2059811452321274E-2"/>
          <c:y val="0.14494757656888385"/>
          <c:w val="0.83914036037703377"/>
          <c:h val="0.81831737431857454"/>
        </c:manualLayout>
      </c:layout>
      <c:pie3DChart>
        <c:varyColors val="1"/>
        <c:ser>
          <c:idx val="0"/>
          <c:order val="0"/>
          <c:explosion val="25"/>
          <c:dPt>
            <c:idx val="0"/>
            <c:bubble3D val="0"/>
            <c:spPr>
              <a:solidFill>
                <a:srgbClr val="FF0000"/>
              </a:solidFill>
            </c:spPr>
          </c:dPt>
          <c:dLbls>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Sheet1!$A$2:$A$12</c:f>
              <c:strCache>
                <c:ptCount val="11"/>
                <c:pt idx="0">
                  <c:v>LRF</c:v>
                </c:pt>
                <c:pt idx="1">
                  <c:v>IS</c:v>
                </c:pt>
                <c:pt idx="2">
                  <c:v>PS</c:v>
                </c:pt>
                <c:pt idx="3">
                  <c:v>DTL</c:v>
                </c:pt>
                <c:pt idx="4">
                  <c:v>RRF</c:v>
                </c:pt>
                <c:pt idx="5">
                  <c:v>OTHER</c:v>
                </c:pt>
                <c:pt idx="6">
                  <c:v>RFQ</c:v>
                </c:pt>
                <c:pt idx="7">
                  <c:v>BI</c:v>
                </c:pt>
                <c:pt idx="8">
                  <c:v>MAG</c:v>
                </c:pt>
                <c:pt idx="9">
                  <c:v>CO</c:v>
                </c:pt>
                <c:pt idx="10">
                  <c:v>VAC</c:v>
                </c:pt>
              </c:strCache>
            </c:strRef>
          </c:cat>
          <c:val>
            <c:numRef>
              <c:f>Sheet1!$B$2:$B$12</c:f>
              <c:numCache>
                <c:formatCode>General</c:formatCode>
                <c:ptCount val="11"/>
                <c:pt idx="0">
                  <c:v>115</c:v>
                </c:pt>
                <c:pt idx="1">
                  <c:v>69</c:v>
                </c:pt>
                <c:pt idx="2">
                  <c:v>37</c:v>
                </c:pt>
                <c:pt idx="3">
                  <c:v>29</c:v>
                </c:pt>
                <c:pt idx="4">
                  <c:v>12.5</c:v>
                </c:pt>
                <c:pt idx="5">
                  <c:v>9</c:v>
                </c:pt>
                <c:pt idx="6">
                  <c:v>3</c:v>
                </c:pt>
                <c:pt idx="7">
                  <c:v>1.5</c:v>
                </c:pt>
                <c:pt idx="8">
                  <c:v>1.5</c:v>
                </c:pt>
                <c:pt idx="9">
                  <c:v>1.2</c:v>
                </c:pt>
                <c:pt idx="10">
                  <c:v>1.1000000000000001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7011513235266151E-2"/>
          <c:y val="0.16484833175398345"/>
          <c:w val="0.94438806098621664"/>
          <c:h val="0.83257180075831294"/>
        </c:manualLayout>
      </c:layout>
      <c:pie3DChart>
        <c:varyColors val="1"/>
        <c:ser>
          <c:idx val="0"/>
          <c:order val="0"/>
          <c:tx>
            <c:strRef>
              <c:f>Sheet1!$B$11</c:f>
              <c:strCache>
                <c:ptCount val="1"/>
                <c:pt idx="0">
                  <c:v>2018.10-2019.5</c:v>
                </c:pt>
              </c:strCache>
            </c:strRef>
          </c:tx>
          <c:explosion val="25"/>
          <c:dPt>
            <c:idx val="3"/>
            <c:bubble3D val="0"/>
            <c:spPr>
              <a:solidFill>
                <a:srgbClr val="FFC000"/>
              </a:solidFill>
            </c:spPr>
          </c:dPt>
          <c:dLbls>
            <c:dLbl>
              <c:idx val="2"/>
              <c:layout>
                <c:manualLayout>
                  <c:x val="-0.15253560415209122"/>
                  <c:y val="3.8626192983273751E-2"/>
                </c:manualLayout>
              </c:layout>
              <c:showLegendKey val="0"/>
              <c:showVal val="1"/>
              <c:showCatName val="1"/>
              <c:showSerName val="0"/>
              <c:showPercent val="1"/>
              <c:showBubbleSize val="0"/>
              <c:extLst>
                <c:ext xmlns:c15="http://schemas.microsoft.com/office/drawing/2012/chart" uri="{CE6537A1-D6FC-4f65-9D91-7224C49458BB}"/>
              </c:extLst>
            </c:dLbl>
            <c:dLbl>
              <c:idx val="3"/>
              <c:tx>
                <c:rich>
                  <a:bodyPr/>
                  <a:lstStyle/>
                  <a:p>
                    <a:r>
                      <a:rPr lang="en-US" altLang="en-US" dirty="0" smtClean="0"/>
                      <a:t>Target, 3000, </a:t>
                    </a:r>
                    <a:r>
                      <a:rPr lang="en-US" altLang="en-US" dirty="0"/>
                      <a:t>57%</a:t>
                    </a:r>
                  </a:p>
                </c:rich>
              </c:tx>
              <c:showLegendKey val="0"/>
              <c:showVal val="1"/>
              <c:showCatName val="1"/>
              <c:showSerName val="0"/>
              <c:showPercent val="1"/>
              <c:showBubbleSize val="0"/>
              <c:extLst>
                <c:ext xmlns:c15="http://schemas.microsoft.com/office/drawing/2012/chart" uri="{CE6537A1-D6FC-4f65-9D91-7224C49458BB}"/>
              </c:extLst>
            </c:dLbl>
            <c:dLbl>
              <c:idx val="4"/>
              <c:layout>
                <c:manualLayout>
                  <c:x val="-0.13159820539673919"/>
                  <c:y val="1.4218768669217199E-2"/>
                </c:manualLayout>
              </c:layout>
              <c:showLegendKey val="0"/>
              <c:showVal val="1"/>
              <c:showCatName val="1"/>
              <c:showSerName val="0"/>
              <c:showPercent val="1"/>
              <c:showBubbleSize val="0"/>
              <c:extLst>
                <c:ext xmlns:c15="http://schemas.microsoft.com/office/drawing/2012/chart" uri="{CE6537A1-D6FC-4f65-9D91-7224C49458BB}"/>
              </c:extLst>
            </c:dLbl>
            <c:dLbl>
              <c:idx val="5"/>
              <c:layout>
                <c:manualLayout>
                  <c:x val="-9.141391808782523E-2"/>
                  <c:y val="-4.3342454649176854E-2"/>
                </c:manualLayout>
              </c:layout>
              <c:showLegendKey val="0"/>
              <c:showVal val="1"/>
              <c:showCatName val="1"/>
              <c:showSerName val="0"/>
              <c:showPercent val="1"/>
              <c:showBubbleSize val="0"/>
              <c:extLst>
                <c:ext xmlns:c15="http://schemas.microsoft.com/office/drawing/2012/chart" uri="{CE6537A1-D6FC-4f65-9D91-7224C49458BB}"/>
              </c:extLst>
            </c:dLbl>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Sheet1!$A$12:$A$17</c:f>
              <c:strCache>
                <c:ptCount val="6"/>
                <c:pt idx="0">
                  <c:v>Startup</c:v>
                </c:pt>
                <c:pt idx="1">
                  <c:v>Maintenance</c:v>
                </c:pt>
                <c:pt idx="2">
                  <c:v>Accelerator Study</c:v>
                </c:pt>
                <c:pt idx="3">
                  <c:v>Neutron Beam</c:v>
                </c:pt>
                <c:pt idx="4">
                  <c:v>Fault</c:v>
                </c:pt>
                <c:pt idx="5">
                  <c:v>Other</c:v>
                </c:pt>
              </c:strCache>
            </c:strRef>
          </c:cat>
          <c:val>
            <c:numRef>
              <c:f>Sheet1!$B$12:$B$17</c:f>
              <c:numCache>
                <c:formatCode>General</c:formatCode>
                <c:ptCount val="6"/>
                <c:pt idx="0">
                  <c:v>58</c:v>
                </c:pt>
                <c:pt idx="1">
                  <c:v>250</c:v>
                </c:pt>
                <c:pt idx="2">
                  <c:v>1562</c:v>
                </c:pt>
                <c:pt idx="3">
                  <c:v>3000</c:v>
                </c:pt>
                <c:pt idx="4">
                  <c:v>298</c:v>
                </c:pt>
                <c:pt idx="5">
                  <c:v>56</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宋体" pitchFamily="2" charset="-122"/>
              </a:defRPr>
            </a:lvl1pPr>
          </a:lstStyle>
          <a:p>
            <a:pPr>
              <a:defRPr/>
            </a:pPr>
            <a:endParaRPr lang="en-US" altLang="zh-CN"/>
          </a:p>
        </p:txBody>
      </p:sp>
      <p:sp>
        <p:nvSpPr>
          <p:cNvPr id="696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696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宋体" pitchFamily="2" charset="-122"/>
              </a:defRPr>
            </a:lvl1pPr>
          </a:lstStyle>
          <a:p>
            <a:pPr>
              <a:defRPr/>
            </a:pPr>
            <a:endParaRPr lang="en-US" altLang="zh-CN"/>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E2B01F36-ED64-4130-9E1F-C5BE1E1C4E0B}" type="slidenum">
              <a:rPr lang="en-US" altLang="zh-CN"/>
              <a:pPr>
                <a:defRPr/>
              </a:pPr>
              <a:t>‹#›</a:t>
            </a:fld>
            <a:endParaRPr lang="en-US" altLang="zh-CN"/>
          </a:p>
        </p:txBody>
      </p:sp>
    </p:spTree>
    <p:extLst>
      <p:ext uri="{BB962C8B-B14F-4D97-AF65-F5344CB8AC3E}">
        <p14:creationId xmlns:p14="http://schemas.microsoft.com/office/powerpoint/2010/main" val="2625642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宋体" pitchFamily="2" charset="-122"/>
              </a:defRPr>
            </a:lvl1pPr>
          </a:lstStyle>
          <a:p>
            <a:pPr>
              <a:defRPr/>
            </a:pPr>
            <a:endParaRPr lang="en-US" altLang="zh-CN"/>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宋体" pitchFamily="2" charset="-122"/>
              </a:defRPr>
            </a:lvl1pPr>
          </a:lstStyle>
          <a:p>
            <a:pPr>
              <a:defRPr/>
            </a:pPr>
            <a:endParaRPr lang="en-US" altLang="zh-CN"/>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D8367F20-E0C9-4FC0-8E60-286318C5392F}" type="slidenum">
              <a:rPr lang="en-US" altLang="zh-CN"/>
              <a:pPr>
                <a:defRPr/>
              </a:pPr>
              <a:t>‹#›</a:t>
            </a:fld>
            <a:endParaRPr lang="en-US" altLang="zh-CN"/>
          </a:p>
        </p:txBody>
      </p:sp>
    </p:spTree>
    <p:extLst>
      <p:ext uri="{BB962C8B-B14F-4D97-AF65-F5344CB8AC3E}">
        <p14:creationId xmlns:p14="http://schemas.microsoft.com/office/powerpoint/2010/main" val="688739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F2C097E4-CA46-E24B-90DF-097D6E984B98}" type="slidenum">
              <a:rPr lang="uk-UA" altLang="zh-CN" smtClean="0"/>
              <a:pPr>
                <a:defRPr/>
              </a:pPr>
              <a:t>4</a:t>
            </a:fld>
            <a:endParaRPr lang="uk-UA" altLang="zh-CN"/>
          </a:p>
        </p:txBody>
      </p:sp>
    </p:spTree>
    <p:extLst>
      <p:ext uri="{BB962C8B-B14F-4D97-AF65-F5344CB8AC3E}">
        <p14:creationId xmlns:p14="http://schemas.microsoft.com/office/powerpoint/2010/main" val="385141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Higher neutron intensity can shorten the experimental time, reduce the demand of the sample quantity and  improve the signal to noise ratio. In the world, developing new neutron scattering technologies and megawatt spallation neutron sources have become a trend</a:t>
            </a:r>
            <a:endParaRPr lang="zh-CN" altLang="en-US" dirty="0"/>
          </a:p>
        </p:txBody>
      </p:sp>
      <p:sp>
        <p:nvSpPr>
          <p:cNvPr id="4" name="灯片编号占位符 3"/>
          <p:cNvSpPr>
            <a:spLocks noGrp="1"/>
          </p:cNvSpPr>
          <p:nvPr>
            <p:ph type="sldNum" sz="quarter" idx="10"/>
          </p:nvPr>
        </p:nvSpPr>
        <p:spPr/>
        <p:txBody>
          <a:bodyPr/>
          <a:lstStyle/>
          <a:p>
            <a:fld id="{4639F960-D50C-4A61-B398-78B46D7EBDE0}"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146278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Arial" charset="0"/>
                <a:ea typeface="宋体" pitchFamily="2" charset="-122"/>
                <a:cs typeface="+mn-cs"/>
              </a:rPr>
              <a:t>but the SC </a:t>
            </a:r>
            <a:r>
              <a:rPr lang="en-US" altLang="zh-CN" sz="1200" b="0" i="0" u="none" strike="noStrike" kern="1200" baseline="0" dirty="0" err="1" smtClean="0">
                <a:solidFill>
                  <a:schemeClr val="tx1"/>
                </a:solidFill>
                <a:latin typeface="Arial" charset="0"/>
                <a:ea typeface="宋体" pitchFamily="2" charset="-122"/>
                <a:cs typeface="+mn-cs"/>
              </a:rPr>
              <a:t>linac</a:t>
            </a:r>
            <a:r>
              <a:rPr lang="en-US" altLang="zh-CN" sz="1200" b="0" i="0" u="none" strike="noStrike" kern="1200" baseline="0" dirty="0" smtClean="0">
                <a:solidFill>
                  <a:schemeClr val="tx1"/>
                </a:solidFill>
                <a:latin typeface="Arial" charset="0"/>
                <a:ea typeface="宋体" pitchFamily="2" charset="-122"/>
                <a:cs typeface="+mn-cs"/>
              </a:rPr>
              <a:t> option can make use of the current development results from ADS and heavy ion</a:t>
            </a:r>
          </a:p>
          <a:p>
            <a:r>
              <a:rPr lang="en-US" altLang="zh-CN" sz="1200" b="0" i="0" u="none" strike="noStrike" kern="1200" baseline="0" dirty="0" smtClean="0">
                <a:solidFill>
                  <a:schemeClr val="tx1"/>
                </a:solidFill>
                <a:latin typeface="Arial" charset="0"/>
                <a:ea typeface="宋体" pitchFamily="2" charset="-122"/>
                <a:cs typeface="+mn-cs"/>
              </a:rPr>
              <a:t>projects in China.• If the SC option is chosen, this machine will be the first machine in the world</a:t>
            </a:r>
          </a:p>
          <a:p>
            <a:r>
              <a:rPr lang="en-US" altLang="zh-CN" sz="1200" b="0" i="0" u="none" strike="noStrike" kern="1200" baseline="0" dirty="0" smtClean="0">
                <a:solidFill>
                  <a:schemeClr val="tx1"/>
                </a:solidFill>
                <a:latin typeface="Arial" charset="0"/>
                <a:ea typeface="宋体" pitchFamily="2" charset="-122"/>
                <a:cs typeface="+mn-cs"/>
              </a:rPr>
              <a:t>to use an SC </a:t>
            </a:r>
            <a:r>
              <a:rPr lang="en-US" altLang="zh-CN" sz="1200" b="0" i="0" u="none" strike="noStrike" kern="1200" baseline="0" dirty="0" err="1" smtClean="0">
                <a:solidFill>
                  <a:schemeClr val="tx1"/>
                </a:solidFill>
                <a:latin typeface="Arial" charset="0"/>
                <a:ea typeface="宋体" pitchFamily="2" charset="-122"/>
                <a:cs typeface="+mn-cs"/>
              </a:rPr>
              <a:t>linac</a:t>
            </a:r>
            <a:r>
              <a:rPr lang="en-US" altLang="zh-CN" sz="1200" b="0" i="0" u="none" strike="noStrike" kern="1200" baseline="0" dirty="0" smtClean="0">
                <a:solidFill>
                  <a:schemeClr val="tx1"/>
                </a:solidFill>
                <a:latin typeface="Arial" charset="0"/>
                <a:ea typeface="宋体" pitchFamily="2" charset="-122"/>
                <a:cs typeface="+mn-cs"/>
              </a:rPr>
              <a:t> for injection into an RCS.</a:t>
            </a:r>
            <a:endParaRPr lang="zh-CN" altLang="en-US" dirty="0"/>
          </a:p>
        </p:txBody>
      </p:sp>
      <p:sp>
        <p:nvSpPr>
          <p:cNvPr id="4" name="灯片编号占位符 3"/>
          <p:cNvSpPr>
            <a:spLocks noGrp="1"/>
          </p:cNvSpPr>
          <p:nvPr>
            <p:ph type="sldNum" sz="quarter" idx="10"/>
          </p:nvPr>
        </p:nvSpPr>
        <p:spPr/>
        <p:txBody>
          <a:bodyPr/>
          <a:lstStyle/>
          <a:p>
            <a:pPr>
              <a:defRPr/>
            </a:pPr>
            <a:fld id="{D8367F20-E0C9-4FC0-8E60-286318C5392F}" type="slidenum">
              <a:rPr lang="en-US" altLang="zh-CN" smtClean="0"/>
              <a:pPr>
                <a:defRPr/>
              </a:pPr>
              <a:t>41</a:t>
            </a:fld>
            <a:endParaRPr lang="en-US" altLang="zh-CN"/>
          </a:p>
        </p:txBody>
      </p:sp>
    </p:spTree>
    <p:extLst>
      <p:ext uri="{BB962C8B-B14F-4D97-AF65-F5344CB8AC3E}">
        <p14:creationId xmlns:p14="http://schemas.microsoft.com/office/powerpoint/2010/main" val="356181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sym typeface="+mn-ea"/>
              </a:rPr>
              <a:t>More than 40 SRF cavities and their CMs have been developed. The fabrication, testing and assembly technics are </a:t>
            </a:r>
            <a:r>
              <a:rPr lang="en-US" altLang="zh-CN" dirty="0" err="1" smtClean="0">
                <a:sym typeface="+mn-ea"/>
              </a:rPr>
              <a:t>matuer</a:t>
            </a:r>
            <a:r>
              <a:rPr lang="en-US" altLang="zh-CN" dirty="0" smtClean="0">
                <a:sym typeface="+mn-ea"/>
              </a:rPr>
              <a:t>. The problems that limit the cavity gradient have been solved.</a:t>
            </a:r>
            <a:endParaRPr lang="zh-CN"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sym typeface="+mn-ea"/>
            </a:endParaRPr>
          </a:p>
          <a:p>
            <a:endParaRPr lang="zh-CN" altLang="en-US" dirty="0"/>
          </a:p>
        </p:txBody>
      </p:sp>
      <p:sp>
        <p:nvSpPr>
          <p:cNvPr id="4" name="灯片编号占位符 3"/>
          <p:cNvSpPr>
            <a:spLocks noGrp="1"/>
          </p:cNvSpPr>
          <p:nvPr>
            <p:ph type="sldNum" sz="quarter" idx="10"/>
          </p:nvPr>
        </p:nvSpPr>
        <p:spPr/>
        <p:txBody>
          <a:bodyPr/>
          <a:lstStyle/>
          <a:p>
            <a:pPr>
              <a:defRPr/>
            </a:pPr>
            <a:fld id="{D8367F20-E0C9-4FC0-8E60-286318C5392F}" type="slidenum">
              <a:rPr lang="en-US" altLang="zh-CN" smtClean="0"/>
              <a:pPr>
                <a:defRPr/>
              </a:pPr>
              <a:t>42</a:t>
            </a:fld>
            <a:endParaRPr lang="en-US" altLang="zh-CN"/>
          </a:p>
        </p:txBody>
      </p:sp>
    </p:spTree>
    <p:extLst>
      <p:ext uri="{BB962C8B-B14F-4D97-AF65-F5344CB8AC3E}">
        <p14:creationId xmlns:p14="http://schemas.microsoft.com/office/powerpoint/2010/main" val="372746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Arial" charset="0"/>
                <a:ea typeface="宋体" pitchFamily="2" charset="-122"/>
                <a:cs typeface="+mn-cs"/>
              </a:rPr>
              <a:t>The . RF-performance, fabrication, surface treatment/cleaning, mechanical properties, choice of frequency, choice of operation temperature, beam cavity</a:t>
            </a:r>
          </a:p>
          <a:p>
            <a:r>
              <a:rPr lang="en-US" altLang="zh-CN" sz="1200" b="0" i="0" u="none" strike="noStrike" kern="1200" baseline="0" dirty="0" smtClean="0">
                <a:solidFill>
                  <a:schemeClr val="tx1"/>
                </a:solidFill>
                <a:latin typeface="Arial" charset="0"/>
                <a:ea typeface="宋体" pitchFamily="2" charset="-122"/>
                <a:cs typeface="+mn-cs"/>
              </a:rPr>
              <a:t>interaction and cost. SRF community agrees that the lower limit is around a beta of 0.4 - 0.5. which of the two technologies is more advantageous than the other in the transition region around </a:t>
            </a:r>
            <a:r>
              <a:rPr lang="en-US" altLang="zh-CN" sz="1200" b="0" i="1" u="none" strike="noStrike" kern="1200" baseline="0" dirty="0" smtClean="0">
                <a:solidFill>
                  <a:schemeClr val="tx1"/>
                </a:solidFill>
                <a:latin typeface="Arial" charset="0"/>
                <a:ea typeface="宋体" pitchFamily="2" charset="-122"/>
                <a:cs typeface="+mn-cs"/>
              </a:rPr>
              <a:t>β </a:t>
            </a:r>
            <a:r>
              <a:rPr lang="en-US" altLang="zh-CN" sz="1200" b="0" i="0" u="none" strike="noStrike" kern="1200" baseline="0" dirty="0" smtClean="0">
                <a:solidFill>
                  <a:schemeClr val="tx1"/>
                </a:solidFill>
                <a:latin typeface="Arial" charset="0"/>
                <a:ea typeface="宋体" pitchFamily="2" charset="-122"/>
                <a:cs typeface="+mn-cs"/>
              </a:rPr>
              <a:t>= 0.5</a:t>
            </a:r>
            <a:endParaRPr lang="zh-CN" altLang="en-US" dirty="0"/>
          </a:p>
        </p:txBody>
      </p:sp>
      <p:sp>
        <p:nvSpPr>
          <p:cNvPr id="4" name="灯片编号占位符 3"/>
          <p:cNvSpPr>
            <a:spLocks noGrp="1"/>
          </p:cNvSpPr>
          <p:nvPr>
            <p:ph type="sldNum" sz="quarter" idx="10"/>
          </p:nvPr>
        </p:nvSpPr>
        <p:spPr/>
        <p:txBody>
          <a:bodyPr/>
          <a:lstStyle/>
          <a:p>
            <a:pPr>
              <a:defRPr/>
            </a:pPr>
            <a:fld id="{D8367F20-E0C9-4FC0-8E60-286318C5392F}" type="slidenum">
              <a:rPr lang="en-US" altLang="zh-CN" smtClean="0"/>
              <a:pPr>
                <a:defRPr/>
              </a:pPr>
              <a:t>43</a:t>
            </a:fld>
            <a:endParaRPr lang="en-US" altLang="zh-CN"/>
          </a:p>
        </p:txBody>
      </p:sp>
    </p:spTree>
    <p:extLst>
      <p:ext uri="{BB962C8B-B14F-4D97-AF65-F5344CB8AC3E}">
        <p14:creationId xmlns:p14="http://schemas.microsoft.com/office/powerpoint/2010/main" val="27210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40EFA81-0C1A-4B63-AE1B-D574C2530259}" type="slidenum">
              <a:rPr lang="en-US" altLang="zh-CN" smtClean="0"/>
              <a:pPr>
                <a:defRPr/>
              </a:pPr>
              <a:t>5</a:t>
            </a:fld>
            <a:endParaRPr lang="en-US" altLang="zh-CN" dirty="0"/>
          </a:p>
        </p:txBody>
      </p:sp>
    </p:spTree>
    <p:extLst>
      <p:ext uri="{BB962C8B-B14F-4D97-AF65-F5344CB8AC3E}">
        <p14:creationId xmlns:p14="http://schemas.microsoft.com/office/powerpoint/2010/main" val="119569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AC8392-98E6-44AB-A3F5-9BBF735F7D44}" type="slidenum">
              <a:rPr lang="en-US" altLang="zh-CN">
                <a:solidFill>
                  <a:srgbClr val="000000"/>
                </a:solidFill>
              </a:rPr>
              <a:pPr fontAlgn="base">
                <a:spcBef>
                  <a:spcPct val="0"/>
                </a:spcBef>
                <a:spcAft>
                  <a:spcPct val="0"/>
                </a:spcAft>
              </a:pPr>
              <a:t>7</a:t>
            </a:fld>
            <a:endParaRPr lang="en-US" altLang="zh-CN">
              <a:solidFill>
                <a:srgbClr val="000000"/>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zh-CN" dirty="0" smtClean="0"/>
          </a:p>
        </p:txBody>
      </p:sp>
    </p:spTree>
    <p:extLst>
      <p:ext uri="{BB962C8B-B14F-4D97-AF65-F5344CB8AC3E}">
        <p14:creationId xmlns:p14="http://schemas.microsoft.com/office/powerpoint/2010/main" val="10807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B0FF9C-011D-4F62-8DA7-56989A658198}" type="slidenum">
              <a:rPr lang="en-US" altLang="zh-CN">
                <a:solidFill>
                  <a:srgbClr val="000000"/>
                </a:solidFill>
              </a:rPr>
              <a:pPr fontAlgn="base">
                <a:spcBef>
                  <a:spcPct val="0"/>
                </a:spcBef>
                <a:spcAft>
                  <a:spcPct val="0"/>
                </a:spcAft>
              </a:pPr>
              <a:t>9</a:t>
            </a:fld>
            <a:endParaRPr lang="en-US" altLang="zh-CN">
              <a:solidFill>
                <a:srgbClr val="000000"/>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zh-CN" smtClean="0"/>
          </a:p>
        </p:txBody>
      </p:sp>
    </p:spTree>
    <p:extLst>
      <p:ext uri="{BB962C8B-B14F-4D97-AF65-F5344CB8AC3E}">
        <p14:creationId xmlns:p14="http://schemas.microsoft.com/office/powerpoint/2010/main" val="264917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 CSNS has signed cooperation agreements with local Universities and Institutes to build 7 user instruments, including of High-pressure Powder Diffractometer for the structure studies of materials under extreme conditions </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high pressure and high temperature</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 Atmosphere Neutron Irradiation Spectrometer for the studies of single particle effect on electric systems and functional materials, Multi-physics Diffractometer for the micro-structure studies of complex materials, High-resolution Diffractometer for the fine structure studies of crystalline materials, High Energy Direct Geometry Spectrometer for the dynamic process studies of Strongly Correlated Electron Systems, and Engineering Materials Diffractometer for the studies of internal residual stress. CSNS is also planning for the development of the other 10 instruments.</a:t>
            </a:r>
            <a:endParaRPr lang="zh-CN" altLang="zh-CN" sz="1200" kern="1200" dirty="0" smtClean="0">
              <a:solidFill>
                <a:schemeClr val="tx1"/>
              </a:solidFill>
              <a:effectLst/>
              <a:latin typeface="Arial"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D8367F20-E0C9-4FC0-8E60-286318C5392F}" type="slidenum">
              <a:rPr lang="en-US" altLang="zh-CN" smtClean="0"/>
              <a:pPr>
                <a:defRPr/>
              </a:pPr>
              <a:t>11</a:t>
            </a:fld>
            <a:endParaRPr lang="en-US" altLang="zh-CN"/>
          </a:p>
        </p:txBody>
      </p:sp>
    </p:spTree>
    <p:extLst>
      <p:ext uri="{BB962C8B-B14F-4D97-AF65-F5344CB8AC3E}">
        <p14:creationId xmlns:p14="http://schemas.microsoft.com/office/powerpoint/2010/main" val="90147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8367F20-E0C9-4FC0-8E60-286318C5392F}" type="slidenum">
              <a:rPr lang="en-US" altLang="zh-CN" smtClean="0"/>
              <a:pPr>
                <a:defRPr/>
              </a:pPr>
              <a:t>12</a:t>
            </a:fld>
            <a:endParaRPr lang="en-US" altLang="zh-CN"/>
          </a:p>
        </p:txBody>
      </p:sp>
    </p:spTree>
    <p:extLst>
      <p:ext uri="{BB962C8B-B14F-4D97-AF65-F5344CB8AC3E}">
        <p14:creationId xmlns:p14="http://schemas.microsoft.com/office/powerpoint/2010/main" val="158450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1CE92B7-0882-48A0-95C5-39A8371B447B}" type="slidenum">
              <a:rPr lang="zh-CN" altLang="en-US" smtClean="0"/>
              <a:pPr/>
              <a:t>13</a:t>
            </a:fld>
            <a:endParaRPr lang="zh-CN" altLang="en-US"/>
          </a:p>
        </p:txBody>
      </p:sp>
    </p:spTree>
    <p:extLst>
      <p:ext uri="{BB962C8B-B14F-4D97-AF65-F5344CB8AC3E}">
        <p14:creationId xmlns:p14="http://schemas.microsoft.com/office/powerpoint/2010/main" val="137368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2CE5E7E-781C-474C-BEB6-28E2EBF765FF}" type="slidenum">
              <a:rPr lang="en-US" altLang="zh-CN" smtClean="0"/>
              <a:pPr>
                <a:defRPr/>
              </a:pPr>
              <a:t>21</a:t>
            </a:fld>
            <a:endParaRPr lang="en-US" altLang="zh-CN"/>
          </a:p>
        </p:txBody>
      </p:sp>
    </p:spTree>
    <p:extLst>
      <p:ext uri="{BB962C8B-B14F-4D97-AF65-F5344CB8AC3E}">
        <p14:creationId xmlns:p14="http://schemas.microsoft.com/office/powerpoint/2010/main" val="194827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 the </a:t>
            </a:r>
            <a:r>
              <a:rPr lang="en-US" altLang="zh-CN" sz="1200" kern="1200" dirty="0" err="1" smtClean="0">
                <a:solidFill>
                  <a:schemeClr val="tx1"/>
                </a:solidFill>
                <a:effectLst/>
                <a:latin typeface="Arial" charset="0"/>
                <a:ea typeface="宋体" pitchFamily="2" charset="-122"/>
                <a:cs typeface="+mn-cs"/>
              </a:rPr>
              <a:t>linac</a:t>
            </a:r>
            <a:r>
              <a:rPr lang="en-US" altLang="zh-CN" sz="1200" kern="1200" dirty="0" smtClean="0">
                <a:solidFill>
                  <a:schemeClr val="tx1"/>
                </a:solidFill>
                <a:effectLst/>
                <a:latin typeface="Arial" charset="0"/>
                <a:ea typeface="宋体" pitchFamily="2" charset="-122"/>
                <a:cs typeface="+mn-cs"/>
              </a:rPr>
              <a:t> contributed most of the shut-off time, Especially for the RFQ cavity, the frequent RF breakdown is the highest cause of beam trips</a:t>
            </a:r>
            <a:endParaRPr lang="zh-CN" altLang="en-US" dirty="0"/>
          </a:p>
        </p:txBody>
      </p:sp>
      <p:sp>
        <p:nvSpPr>
          <p:cNvPr id="4" name="灯片编号占位符 3"/>
          <p:cNvSpPr>
            <a:spLocks noGrp="1"/>
          </p:cNvSpPr>
          <p:nvPr>
            <p:ph type="sldNum" sz="quarter" idx="10"/>
          </p:nvPr>
        </p:nvSpPr>
        <p:spPr/>
        <p:txBody>
          <a:bodyPr/>
          <a:lstStyle/>
          <a:p>
            <a:pPr>
              <a:defRPr/>
            </a:pPr>
            <a:fld id="{D8367F20-E0C9-4FC0-8E60-286318C5392F}" type="slidenum">
              <a:rPr lang="en-US" altLang="zh-CN" smtClean="0"/>
              <a:pPr>
                <a:defRPr/>
              </a:pPr>
              <a:t>28</a:t>
            </a:fld>
            <a:endParaRPr lang="en-US" altLang="zh-CN"/>
          </a:p>
        </p:txBody>
      </p:sp>
    </p:spTree>
    <p:extLst>
      <p:ext uri="{BB962C8B-B14F-4D97-AF65-F5344CB8AC3E}">
        <p14:creationId xmlns:p14="http://schemas.microsoft.com/office/powerpoint/2010/main" val="594074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305800" y="6477000"/>
            <a:ext cx="184150" cy="225425"/>
          </a:xfrm>
          <a:prstGeom prst="rect">
            <a:avLst/>
          </a:prstGeom>
          <a:noFill/>
          <a:ln w="9525" algn="ctr">
            <a:noFill/>
            <a:miter lim="800000"/>
            <a:headEnd/>
            <a:tailEnd/>
          </a:ln>
          <a:effectLst/>
        </p:spPr>
        <p:txBody>
          <a:bodyPr wrap="none">
            <a:spAutoFit/>
          </a:bodyPr>
          <a:lstStyle/>
          <a:p>
            <a:pPr algn="l">
              <a:lnSpc>
                <a:spcPct val="88000"/>
              </a:lnSpc>
              <a:defRPr/>
            </a:pPr>
            <a:endParaRPr lang="zh-CN" altLang="zh-CN" sz="1000">
              <a:solidFill>
                <a:schemeClr val="bg2"/>
              </a:solidFill>
              <a:latin typeface="Impact" pitchFamily="34" charset="0"/>
            </a:endParaRPr>
          </a:p>
        </p:txBody>
      </p:sp>
      <p:sp>
        <p:nvSpPr>
          <p:cNvPr id="217091" name="Rectangle 3"/>
          <p:cNvSpPr>
            <a:spLocks noGrp="1" noChangeArrowheads="1"/>
          </p:cNvSpPr>
          <p:nvPr>
            <p:ph type="ctrTitle"/>
          </p:nvPr>
        </p:nvSpPr>
        <p:spPr>
          <a:xfrm>
            <a:off x="685800" y="2339975"/>
            <a:ext cx="7772400" cy="1470025"/>
          </a:xfrm>
        </p:spPr>
        <p:txBody>
          <a:bodyPr/>
          <a:lstStyle>
            <a:lvl1pPr algn="ctr">
              <a:defRPr sz="3600"/>
            </a:lvl1pPr>
          </a:lstStyle>
          <a:p>
            <a:r>
              <a:rPr lang="zh-CN" altLang="en-US"/>
              <a:t>单击此处编辑母版标题样式</a:t>
            </a:r>
          </a:p>
        </p:txBody>
      </p:sp>
      <p:sp>
        <p:nvSpPr>
          <p:cNvPr id="217092"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r>
              <a:rPr lang="zh-CN" altLang="en-US"/>
              <a:t>单击此处编辑母版副标题样式</a:t>
            </a:r>
          </a:p>
        </p:txBody>
      </p:sp>
    </p:spTree>
    <p:extLst>
      <p:ext uri="{BB962C8B-B14F-4D97-AF65-F5344CB8AC3E}">
        <p14:creationId xmlns:p14="http://schemas.microsoft.com/office/powerpoint/2010/main" val="37638365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EBB7C9DE-CC5A-48BC-8379-20C05F5BD493}" type="slidenum">
              <a:rPr lang="en-US" altLang="zh-CN"/>
              <a:pPr>
                <a:defRPr/>
              </a:pPr>
              <a:t>‹#›</a:t>
            </a:fld>
            <a:endParaRPr lang="en-US" altLang="zh-CN"/>
          </a:p>
        </p:txBody>
      </p:sp>
    </p:spTree>
    <p:extLst>
      <p:ext uri="{BB962C8B-B14F-4D97-AF65-F5344CB8AC3E}">
        <p14:creationId xmlns:p14="http://schemas.microsoft.com/office/powerpoint/2010/main" val="37056434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CB3A2E51-3B44-4094-B7C2-65FE04114AA1}" type="slidenum">
              <a:rPr lang="en-US" altLang="zh-CN"/>
              <a:pPr>
                <a:defRPr/>
              </a:pPr>
              <a:t>‹#›</a:t>
            </a:fld>
            <a:endParaRPr lang="en-US" altLang="zh-CN"/>
          </a:p>
        </p:txBody>
      </p:sp>
    </p:spTree>
    <p:extLst>
      <p:ext uri="{BB962C8B-B14F-4D97-AF65-F5344CB8AC3E}">
        <p14:creationId xmlns:p14="http://schemas.microsoft.com/office/powerpoint/2010/main" val="40767838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15EBD63D-1EF5-4E11-9A84-F4B07759953A}" type="slidenum">
              <a:rPr lang="en-US" altLang="zh-CN"/>
              <a:pPr>
                <a:defRPr/>
              </a:pPr>
              <a:t>‹#›</a:t>
            </a:fld>
            <a:endParaRPr lang="en-US" altLang="zh-CN"/>
          </a:p>
        </p:txBody>
      </p:sp>
    </p:spTree>
    <p:extLst>
      <p:ext uri="{BB962C8B-B14F-4D97-AF65-F5344CB8AC3E}">
        <p14:creationId xmlns:p14="http://schemas.microsoft.com/office/powerpoint/2010/main" val="3669122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6C2FE309-BE7D-4B05-B7D3-47620B86ED94}" type="datetime1">
              <a:rPr lang="zh-CN" altLang="en-US"/>
              <a:pPr>
                <a:defRPr/>
              </a:pPr>
              <a:t>2019-9-24</a:t>
            </a:fld>
            <a:endParaRPr lang="en-US" altLang="zh-CN" sz="1400">
              <a:solidFill>
                <a:schemeClr val="tx1"/>
              </a:solidFill>
            </a:endParaRPr>
          </a:p>
        </p:txBody>
      </p:sp>
      <p:sp>
        <p:nvSpPr>
          <p:cNvPr id="4" name="Footer Placeholder 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r>
              <a:rPr lang="zh-CN" altLang="en-US"/>
              <a:t>1</a:t>
            </a:r>
            <a:endParaRPr lang="en-US" altLang="zh-CN" sz="1400">
              <a:solidFill>
                <a:schemeClr val="tx1"/>
              </a:solidFill>
            </a:endParaRP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71C3A66-006B-422C-B815-9F251A985550}" type="slidenum">
              <a:rPr lang="zh-CN" altLang="en-US"/>
              <a:pPr>
                <a:defRPr/>
              </a:pPr>
              <a:t>‹#›</a:t>
            </a:fld>
            <a:endParaRPr lang="en-US" altLang="zh-CN" sz="1400">
              <a:solidFill>
                <a:schemeClr val="tx1"/>
              </a:solidFill>
            </a:endParaRPr>
          </a:p>
        </p:txBody>
      </p:sp>
    </p:spTree>
    <p:extLst>
      <p:ext uri="{BB962C8B-B14F-4D97-AF65-F5344CB8AC3E}">
        <p14:creationId xmlns:p14="http://schemas.microsoft.com/office/powerpoint/2010/main" val="353018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
        <p:nvSpPr>
          <p:cNvPr id="6" name="矩形 5"/>
          <p:cNvSpPr/>
          <p:nvPr userDrawn="1"/>
        </p:nvSpPr>
        <p:spPr>
          <a:xfrm>
            <a:off x="0" y="0"/>
            <a:ext cx="9144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Title 1"/>
          <p:cNvSpPr>
            <a:spLocks noGrp="1"/>
          </p:cNvSpPr>
          <p:nvPr>
            <p:ph type="title"/>
          </p:nvPr>
        </p:nvSpPr>
        <p:spPr>
          <a:xfrm>
            <a:off x="392980" y="182085"/>
            <a:ext cx="7859456" cy="582619"/>
          </a:xfrm>
        </p:spPr>
        <p:txBody>
          <a:bodyPr>
            <a:normAutofit/>
          </a:bodyPr>
          <a:lstStyle>
            <a:lvl1pPr>
              <a:defRPr sz="3200">
                <a:solidFill>
                  <a:schemeClr val="bg1"/>
                </a:solidFill>
                <a:latin typeface="Arial Black" panose="020B0A04020102020204" pitchFamily="34" charset="0"/>
              </a:defRPr>
            </a:lvl1pPr>
          </a:lstStyle>
          <a:p>
            <a:endParaRPr lang="en-US" altLang="zh-CN" dirty="0" smtClean="0"/>
          </a:p>
        </p:txBody>
      </p:sp>
      <p:pic>
        <p:nvPicPr>
          <p:cNvPr id="4" name="图片 3"/>
          <p:cNvPicPr>
            <a:picLocks noChangeAspect="1"/>
          </p:cNvPicPr>
          <p:nvPr userDrawn="1"/>
        </p:nvPicPr>
        <p:blipFill>
          <a:blip r:embed="rId2">
            <a:clrChange>
              <a:clrFrom>
                <a:srgbClr val="FFFFFF"/>
              </a:clrFrom>
              <a:clrTo>
                <a:srgbClr val="FFFFFF">
                  <a:alpha val="0"/>
                </a:srgbClr>
              </a:clrTo>
            </a:clrChange>
            <a:biLevel thresh="25000"/>
          </a:blip>
          <a:stretch>
            <a:fillRect/>
          </a:stretch>
        </p:blipFill>
        <p:spPr>
          <a:xfrm>
            <a:off x="7980950" y="160422"/>
            <a:ext cx="961371" cy="517999"/>
          </a:xfrm>
          <a:prstGeom prst="rect">
            <a:avLst/>
          </a:prstGeom>
        </p:spPr>
      </p:pic>
    </p:spTree>
    <p:extLst>
      <p:ext uri="{BB962C8B-B14F-4D97-AF65-F5344CB8AC3E}">
        <p14:creationId xmlns:p14="http://schemas.microsoft.com/office/powerpoint/2010/main" val="15832777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3AFA5DD-0368-4A8E-8590-AD564245F455}"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226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8FB2AA-3783-46C1-B205-2413AA609636}"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723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AD31A82-241E-4B65-9642-11A4248447C7}"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1583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C70FA12-FFF5-4F78-B9DA-EE593D9BD2C7}"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5776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2F2AB72-8AE6-4192-B2FB-211A01998079}"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527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50D9F352-FD94-4807-AE9E-611DE2884463}" type="slidenum">
              <a:rPr lang="en-US" altLang="zh-CN"/>
              <a:pPr>
                <a:defRPr/>
              </a:pPr>
              <a:t>‹#›</a:t>
            </a:fld>
            <a:endParaRPr lang="en-US" altLang="zh-CN"/>
          </a:p>
        </p:txBody>
      </p:sp>
    </p:spTree>
    <p:extLst>
      <p:ext uri="{BB962C8B-B14F-4D97-AF65-F5344CB8AC3E}">
        <p14:creationId xmlns:p14="http://schemas.microsoft.com/office/powerpoint/2010/main" val="5366723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F6A8156-C021-4A25-A9B2-01763463EEE4}"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6488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8A87F3-A5DB-43BB-B8BB-02BEE6C0D689}"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69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7F2C61-9930-40A7-8CDD-04072B57BAC2}"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5244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32901CA-F3F3-4F56-BCB5-A187CFF2EA58}"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8962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8341FA-C4FD-47D0-B06A-C3E753B03798}"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069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D82FFB-79E7-4718-8A6A-4DEB2CCED199}" type="datetime1">
              <a:rPr lang="zh-CN" altLang="en-US" smtClean="0">
                <a:solidFill>
                  <a:prstClr val="black">
                    <a:tint val="75000"/>
                  </a:prstClr>
                </a:solidFill>
              </a:rPr>
              <a:pPr/>
              <a:t>2019-9-24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91C25A3-A975-4553-A370-099DE1D964A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4403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1"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4" y="1447800"/>
            <a:ext cx="399415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15EBD63D-1EF5-4E11-9A84-F4B07759953A}" type="slidenum">
              <a:rPr lang="en-US" altLang="zh-CN">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8524179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
        <p:nvSpPr>
          <p:cNvPr id="6" name="矩形 5"/>
          <p:cNvSpPr/>
          <p:nvPr userDrawn="1"/>
        </p:nvSpPr>
        <p:spPr>
          <a:xfrm>
            <a:off x="0" y="-1"/>
            <a:ext cx="9144000" cy="979055"/>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350">
              <a:solidFill>
                <a:prstClr val="white"/>
              </a:solidFill>
            </a:endParaRPr>
          </a:p>
        </p:txBody>
      </p:sp>
      <p:sp>
        <p:nvSpPr>
          <p:cNvPr id="14" name="Title 1"/>
          <p:cNvSpPr>
            <a:spLocks noGrp="1"/>
          </p:cNvSpPr>
          <p:nvPr>
            <p:ph type="title"/>
          </p:nvPr>
        </p:nvSpPr>
        <p:spPr>
          <a:xfrm>
            <a:off x="81253" y="110837"/>
            <a:ext cx="7859456" cy="866305"/>
          </a:xfrm>
        </p:spPr>
        <p:txBody>
          <a:bodyPr>
            <a:normAutofit/>
          </a:bodyPr>
          <a:lstStyle>
            <a:lvl1pPr>
              <a:defRPr sz="2700" b="1">
                <a:solidFill>
                  <a:schemeClr val="bg1"/>
                </a:solidFill>
                <a:latin typeface="Arial Black" panose="020B0A04020102020204" pitchFamily="34" charset="0"/>
              </a:defRPr>
            </a:lvl1pPr>
          </a:lstStyle>
          <a:p>
            <a:endParaRPr lang="en-US" altLang="zh-CN" dirty="0" smtClean="0"/>
          </a:p>
        </p:txBody>
      </p:sp>
      <p:pic>
        <p:nvPicPr>
          <p:cNvPr id="4" name="图片 3"/>
          <p:cNvPicPr>
            <a:picLocks noChangeAspect="1"/>
          </p:cNvPicPr>
          <p:nvPr userDrawn="1"/>
        </p:nvPicPr>
        <p:blipFill>
          <a:blip r:embed="rId2" cstate="print">
            <a:clrChange>
              <a:clrFrom>
                <a:srgbClr val="FFFFFF"/>
              </a:clrFrom>
              <a:clrTo>
                <a:srgbClr val="FFFFFF">
                  <a:alpha val="0"/>
                </a:srgbClr>
              </a:clrTo>
            </a:clrChange>
            <a:biLevel thresh="25000"/>
          </a:blip>
          <a:stretch>
            <a:fillRect/>
          </a:stretch>
        </p:blipFill>
        <p:spPr>
          <a:xfrm>
            <a:off x="7800121" y="160423"/>
            <a:ext cx="1142201" cy="615432"/>
          </a:xfrm>
          <a:prstGeom prst="rect">
            <a:avLst/>
          </a:prstGeom>
        </p:spPr>
      </p:pic>
    </p:spTree>
    <p:extLst>
      <p:ext uri="{BB962C8B-B14F-4D97-AF65-F5344CB8AC3E}">
        <p14:creationId xmlns:p14="http://schemas.microsoft.com/office/powerpoint/2010/main" val="28019725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800">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lgn="l" fontAlgn="auto">
              <a:spcBef>
                <a:spcPts val="0"/>
              </a:spcBef>
              <a:spcAft>
                <a:spcPts val="0"/>
              </a:spcAft>
            </a:pPr>
            <a:fld id="{4652E756-CFBE-4DB4-9769-AC8800052947}" type="datetimeFigureOut">
              <a:rPr lang="zh-CN" altLang="en-US" sz="1800" smtClean="0">
                <a:solidFill>
                  <a:prstClr val="black"/>
                </a:solidFill>
                <a:latin typeface="Calibri"/>
              </a:rPr>
              <a:pPr algn="l" fontAlgn="auto">
                <a:spcBef>
                  <a:spcPts val="0"/>
                </a:spcBef>
                <a:spcAft>
                  <a:spcPts val="0"/>
                </a:spcAft>
              </a:pPr>
              <a:t>2019-9-24</a:t>
            </a:fld>
            <a:endParaRPr lang="zh-CN" altLang="en-US" sz="1800">
              <a:solidFill>
                <a:prstClr val="black"/>
              </a:solidFill>
              <a:latin typeface="Calibr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lgn="l" fontAlgn="auto">
              <a:spcBef>
                <a:spcPts val="0"/>
              </a:spcBef>
              <a:spcAft>
                <a:spcPts val="0"/>
              </a:spcAft>
            </a:pPr>
            <a:endParaRPr lang="zh-CN" altLang="en-US" sz="1800">
              <a:solidFill>
                <a:prstClr val="black"/>
              </a:solidFill>
              <a:latin typeface="Calibri"/>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lgn="l" fontAlgn="auto">
              <a:spcBef>
                <a:spcPts val="0"/>
              </a:spcBef>
              <a:spcAft>
                <a:spcPts val="0"/>
              </a:spcAft>
            </a:pPr>
            <a:fld id="{AAE203A2-D78F-4469-96D9-FE4450EF57DC}" type="slidenum">
              <a:rPr lang="zh-CN" altLang="en-US" sz="1800" smtClean="0">
                <a:solidFill>
                  <a:prstClr val="black"/>
                </a:solidFill>
                <a:latin typeface="Calibri"/>
              </a:rPr>
              <a:pPr algn="l" fontAlgn="auto">
                <a:spcBef>
                  <a:spcPts val="0"/>
                </a:spcBef>
                <a:spcAft>
                  <a:spcPts val="0"/>
                </a:spcAft>
              </a:pPr>
              <a:t>‹#›</a:t>
            </a:fld>
            <a:endParaRPr lang="zh-CN" altLang="en-US" sz="1800">
              <a:solidFill>
                <a:prstClr val="black"/>
              </a:solidFill>
              <a:latin typeface="Calibri"/>
            </a:endParaRPr>
          </a:p>
        </p:txBody>
      </p:sp>
    </p:spTree>
    <p:extLst>
      <p:ext uri="{BB962C8B-B14F-4D97-AF65-F5344CB8AC3E}">
        <p14:creationId xmlns:p14="http://schemas.microsoft.com/office/powerpoint/2010/main" val="401854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art1">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8118"/>
            <a:ext cx="7886700" cy="5190795"/>
          </a:xfrm>
        </p:spPr>
        <p:txBody>
          <a:bodyPr/>
          <a:lstStyle>
            <a:lvl1pPr marL="228600" indent="-228600">
              <a:lnSpc>
                <a:spcPct val="110000"/>
              </a:lnSpc>
              <a:buFont typeface="Wingdings" panose="05000000000000000000" pitchFamily="2" charset="2"/>
              <a:buChar char="n"/>
              <a:defRPr sz="2400" b="1">
                <a:solidFill>
                  <a:srgbClr val="071F65"/>
                </a:solidFill>
                <a:latin typeface="Times New Roman" panose="02020603050405020304" pitchFamily="18" charset="0"/>
                <a:cs typeface="Times New Roman" panose="02020603050405020304" pitchFamily="18" charset="0"/>
              </a:defRPr>
            </a:lvl1pPr>
            <a:lvl2pPr>
              <a:lnSpc>
                <a:spcPct val="100000"/>
              </a:lnSpc>
              <a:spcBef>
                <a:spcPts val="600"/>
              </a:spcBef>
              <a:defRPr sz="2000"/>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矩形 6"/>
          <p:cNvSpPr/>
          <p:nvPr userDrawn="1"/>
        </p:nvSpPr>
        <p:spPr>
          <a:xfrm>
            <a:off x="0" y="0"/>
            <a:ext cx="9144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a:solidFill>
                <a:prstClr val="white"/>
              </a:solidFill>
            </a:endParaRPr>
          </a:p>
        </p:txBody>
      </p:sp>
      <p:sp>
        <p:nvSpPr>
          <p:cNvPr id="2" name="Title 1"/>
          <p:cNvSpPr>
            <a:spLocks noGrp="1"/>
          </p:cNvSpPr>
          <p:nvPr>
            <p:ph type="title"/>
          </p:nvPr>
        </p:nvSpPr>
        <p:spPr>
          <a:xfrm>
            <a:off x="392980" y="182085"/>
            <a:ext cx="7859456" cy="582619"/>
          </a:xfrm>
        </p:spPr>
        <p:txBody>
          <a:bodyPr>
            <a:normAutofit/>
          </a:bodyPr>
          <a:lstStyle>
            <a:lvl1pPr>
              <a:defRPr sz="3200">
                <a:solidFill>
                  <a:schemeClr val="bg1"/>
                </a:solidFill>
                <a:latin typeface="Arial Black" panose="020B0A04020102020204" pitchFamily="34" charset="0"/>
              </a:defRPr>
            </a:lvl1pPr>
          </a:lstStyle>
          <a:p>
            <a:r>
              <a:rPr lang="zh-CN" altLang="en-US" dirty="0"/>
              <a:t>单击此处编辑母版标题样式</a:t>
            </a:r>
            <a:endParaRPr lang="en-US" dirty="0"/>
          </a:p>
        </p:txBody>
      </p:sp>
      <p:pic>
        <p:nvPicPr>
          <p:cNvPr id="4" name="图片 3"/>
          <p:cNvPicPr>
            <a:picLocks noChangeAspect="1"/>
          </p:cNvPicPr>
          <p:nvPr userDrawn="1"/>
        </p:nvPicPr>
        <p:blipFill>
          <a:blip r:embed="rId2">
            <a:clrChange>
              <a:clrFrom>
                <a:srgbClr val="FFFFFF"/>
              </a:clrFrom>
              <a:clrTo>
                <a:srgbClr val="FFFFFF">
                  <a:alpha val="0"/>
                </a:srgbClr>
              </a:clrTo>
            </a:clrChange>
            <a:biLevel thresh="25000"/>
          </a:blip>
          <a:stretch>
            <a:fillRect/>
          </a:stretch>
        </p:blipFill>
        <p:spPr>
          <a:xfrm>
            <a:off x="7980950" y="160422"/>
            <a:ext cx="961371" cy="517999"/>
          </a:xfrm>
          <a:prstGeom prst="rect">
            <a:avLst/>
          </a:prstGeom>
        </p:spPr>
      </p:pic>
    </p:spTree>
    <p:extLst>
      <p:ext uri="{BB962C8B-B14F-4D97-AF65-F5344CB8AC3E}">
        <p14:creationId xmlns:p14="http://schemas.microsoft.com/office/powerpoint/2010/main" val="256591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08661A6D-0BE8-4926-A3CB-869BE67852F4}" type="slidenum">
              <a:rPr lang="en-US" altLang="zh-CN"/>
              <a:pPr>
                <a:defRPr/>
              </a:pPr>
              <a:t>‹#›</a:t>
            </a:fld>
            <a:endParaRPr lang="en-US" altLang="zh-CN"/>
          </a:p>
        </p:txBody>
      </p:sp>
    </p:spTree>
    <p:extLst>
      <p:ext uri="{BB962C8B-B14F-4D97-AF65-F5344CB8AC3E}">
        <p14:creationId xmlns:p14="http://schemas.microsoft.com/office/powerpoint/2010/main" val="282591259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rt-n">
    <p:spTree>
      <p:nvGrpSpPr>
        <p:cNvPr id="1" name=""/>
        <p:cNvGrpSpPr/>
        <p:nvPr/>
      </p:nvGrpSpPr>
      <p:grpSpPr>
        <a:xfrm>
          <a:off x="0" y="0"/>
          <a:ext cx="0" cy="0"/>
          <a:chOff x="0" y="0"/>
          <a:chExt cx="0" cy="0"/>
        </a:xfrm>
      </p:grpSpPr>
      <p:sp>
        <p:nvSpPr>
          <p:cNvPr id="6" name="矩形 5"/>
          <p:cNvSpPr/>
          <p:nvPr userDrawn="1"/>
        </p:nvSpPr>
        <p:spPr>
          <a:xfrm>
            <a:off x="0" y="0"/>
            <a:ext cx="9144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a:solidFill>
                <a:prstClr val="white"/>
              </a:solidFill>
            </a:endParaRPr>
          </a:p>
        </p:txBody>
      </p:sp>
      <p:sp>
        <p:nvSpPr>
          <p:cNvPr id="14" name="Title 1"/>
          <p:cNvSpPr>
            <a:spLocks noGrp="1"/>
          </p:cNvSpPr>
          <p:nvPr>
            <p:ph type="title"/>
          </p:nvPr>
        </p:nvSpPr>
        <p:spPr>
          <a:xfrm>
            <a:off x="392980" y="182085"/>
            <a:ext cx="7859456" cy="582619"/>
          </a:xfrm>
        </p:spPr>
        <p:txBody>
          <a:bodyPr>
            <a:normAutofit/>
          </a:bodyPr>
          <a:lstStyle>
            <a:lvl1pPr>
              <a:defRPr sz="3200">
                <a:solidFill>
                  <a:schemeClr val="bg1"/>
                </a:solidFill>
                <a:latin typeface="Arial Black" panose="020B0A04020102020204" pitchFamily="34" charset="0"/>
              </a:defRPr>
            </a:lvl1pPr>
          </a:lstStyle>
          <a:p>
            <a:r>
              <a:rPr lang="zh-CN" altLang="en-US" dirty="0"/>
              <a:t>单击此处编辑母版标题样式</a:t>
            </a:r>
            <a:endParaRPr lang="en-US" dirty="0"/>
          </a:p>
        </p:txBody>
      </p:sp>
      <p:pic>
        <p:nvPicPr>
          <p:cNvPr id="5" name="图片 4"/>
          <p:cNvPicPr>
            <a:picLocks noChangeAspect="1"/>
          </p:cNvPicPr>
          <p:nvPr userDrawn="1"/>
        </p:nvPicPr>
        <p:blipFill>
          <a:blip r:embed="rId2">
            <a:clrChange>
              <a:clrFrom>
                <a:srgbClr val="FFFFFF"/>
              </a:clrFrom>
              <a:clrTo>
                <a:srgbClr val="FFFFFF">
                  <a:alpha val="0"/>
                </a:srgbClr>
              </a:clrTo>
            </a:clrChange>
            <a:biLevel thresh="25000"/>
          </a:blip>
          <a:stretch>
            <a:fillRect/>
          </a:stretch>
        </p:blipFill>
        <p:spPr>
          <a:xfrm>
            <a:off x="7980950" y="160422"/>
            <a:ext cx="961371" cy="517999"/>
          </a:xfrm>
          <a:prstGeom prst="rect">
            <a:avLst/>
          </a:prstGeom>
        </p:spPr>
      </p:pic>
    </p:spTree>
    <p:extLst>
      <p:ext uri="{BB962C8B-B14F-4D97-AF65-F5344CB8AC3E}">
        <p14:creationId xmlns:p14="http://schemas.microsoft.com/office/powerpoint/2010/main" val="1537385693"/>
      </p:ext>
    </p:extLst>
  </p:cSld>
  <p:clrMapOvr>
    <a:masterClrMapping/>
  </p:clrMapOvr>
  <p:extLst mod="1">
    <p:ext uri="{DCECCB84-F9BA-43D5-87BE-67443E8EF086}">
      <p15:sldGuideLst xmlns:p15="http://schemas.microsoft.com/office/powerpoint/2012/main">
        <p15:guide id="1" orient="horz" pos="4088">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6" name="矩形 5"/>
          <p:cNvSpPr/>
          <p:nvPr userDrawn="1"/>
        </p:nvSpPr>
        <p:spPr>
          <a:xfrm>
            <a:off x="0" y="0"/>
            <a:ext cx="9144000" cy="764704"/>
          </a:xfrm>
          <a:prstGeom prst="rect">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a:solidFill>
                <a:prstClr val="white"/>
              </a:solidFill>
            </a:endParaRPr>
          </a:p>
        </p:txBody>
      </p:sp>
      <p:sp>
        <p:nvSpPr>
          <p:cNvPr id="14" name="Title 1"/>
          <p:cNvSpPr>
            <a:spLocks noGrp="1"/>
          </p:cNvSpPr>
          <p:nvPr>
            <p:ph type="title"/>
          </p:nvPr>
        </p:nvSpPr>
        <p:spPr>
          <a:xfrm>
            <a:off x="392980" y="182085"/>
            <a:ext cx="7859456" cy="582619"/>
          </a:xfrm>
        </p:spPr>
        <p:txBody>
          <a:bodyPr>
            <a:normAutofit/>
          </a:bodyPr>
          <a:lstStyle>
            <a:lvl1pPr>
              <a:defRPr sz="3200">
                <a:solidFill>
                  <a:schemeClr val="bg1"/>
                </a:solidFill>
                <a:latin typeface="Arial Black" panose="020B0A04020102020204" pitchFamily="34" charset="0"/>
              </a:defRPr>
            </a:lvl1pPr>
          </a:lstStyle>
          <a:p>
            <a:endParaRPr lang="en-US" altLang="zh-CN" dirty="0"/>
          </a:p>
        </p:txBody>
      </p:sp>
      <p:pic>
        <p:nvPicPr>
          <p:cNvPr id="4" name="图片 3"/>
          <p:cNvPicPr>
            <a:picLocks noChangeAspect="1"/>
          </p:cNvPicPr>
          <p:nvPr userDrawn="1"/>
        </p:nvPicPr>
        <p:blipFill>
          <a:blip r:embed="rId2">
            <a:clrChange>
              <a:clrFrom>
                <a:srgbClr val="FFFFFF"/>
              </a:clrFrom>
              <a:clrTo>
                <a:srgbClr val="FFFFFF">
                  <a:alpha val="0"/>
                </a:srgbClr>
              </a:clrTo>
            </a:clrChange>
            <a:biLevel thresh="25000"/>
          </a:blip>
          <a:stretch>
            <a:fillRect/>
          </a:stretch>
        </p:blipFill>
        <p:spPr>
          <a:xfrm>
            <a:off x="7980950" y="160422"/>
            <a:ext cx="961371" cy="517999"/>
          </a:xfrm>
          <a:prstGeom prst="rect">
            <a:avLst/>
          </a:prstGeom>
        </p:spPr>
      </p:pic>
    </p:spTree>
    <p:extLst>
      <p:ext uri="{BB962C8B-B14F-4D97-AF65-F5344CB8AC3E}">
        <p14:creationId xmlns:p14="http://schemas.microsoft.com/office/powerpoint/2010/main" val="194823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087A3009-2E07-4C53-8F77-E034F8E69181}" type="slidenum">
              <a:rPr lang="en-US" altLang="zh-CN"/>
              <a:pPr>
                <a:defRPr/>
              </a:pPr>
              <a:t>‹#›</a:t>
            </a:fld>
            <a:endParaRPr lang="en-US" altLang="zh-CN"/>
          </a:p>
        </p:txBody>
      </p:sp>
    </p:spTree>
    <p:extLst>
      <p:ext uri="{BB962C8B-B14F-4D97-AF65-F5344CB8AC3E}">
        <p14:creationId xmlns:p14="http://schemas.microsoft.com/office/powerpoint/2010/main" val="29903427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fld id="{4D6D34ED-F126-4416-ADC0-CD2D8783AC16}" type="slidenum">
              <a:rPr lang="en-US" altLang="zh-CN"/>
              <a:pPr>
                <a:defRPr/>
              </a:pPr>
              <a:t>‹#›</a:t>
            </a:fld>
            <a:endParaRPr lang="en-US" altLang="zh-CN"/>
          </a:p>
        </p:txBody>
      </p:sp>
    </p:spTree>
    <p:extLst>
      <p:ext uri="{BB962C8B-B14F-4D97-AF65-F5344CB8AC3E}">
        <p14:creationId xmlns:p14="http://schemas.microsoft.com/office/powerpoint/2010/main" val="12799291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15C2FEFB-DED4-478F-A8C5-19A4F9DA134B}" type="slidenum">
              <a:rPr lang="en-US" altLang="zh-CN"/>
              <a:pPr>
                <a:defRPr/>
              </a:pPr>
              <a:t>‹#›</a:t>
            </a:fld>
            <a:endParaRPr lang="en-US" altLang="zh-CN"/>
          </a:p>
        </p:txBody>
      </p:sp>
    </p:spTree>
    <p:extLst>
      <p:ext uri="{BB962C8B-B14F-4D97-AF65-F5344CB8AC3E}">
        <p14:creationId xmlns:p14="http://schemas.microsoft.com/office/powerpoint/2010/main" val="8851517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FCD09C4-77C1-4ECB-8989-7EF4ED8527F4}" type="slidenum">
              <a:rPr lang="en-US" altLang="zh-CN"/>
              <a:pPr>
                <a:defRPr/>
              </a:pPr>
              <a:t>‹#›</a:t>
            </a:fld>
            <a:endParaRPr lang="en-US" altLang="zh-CN"/>
          </a:p>
        </p:txBody>
      </p:sp>
    </p:spTree>
    <p:extLst>
      <p:ext uri="{BB962C8B-B14F-4D97-AF65-F5344CB8AC3E}">
        <p14:creationId xmlns:p14="http://schemas.microsoft.com/office/powerpoint/2010/main" val="3301722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1FE89555-F5C3-4348-9BFE-99E931101B36}" type="slidenum">
              <a:rPr lang="en-US" altLang="zh-CN"/>
              <a:pPr>
                <a:defRPr/>
              </a:pPr>
              <a:t>‹#›</a:t>
            </a:fld>
            <a:endParaRPr lang="en-US" altLang="zh-CN"/>
          </a:p>
        </p:txBody>
      </p:sp>
    </p:spTree>
    <p:extLst>
      <p:ext uri="{BB962C8B-B14F-4D97-AF65-F5344CB8AC3E}">
        <p14:creationId xmlns:p14="http://schemas.microsoft.com/office/powerpoint/2010/main" val="10748455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CCD82825-C507-4EF0-8FA3-334999202DE7}" type="slidenum">
              <a:rPr lang="en-US" altLang="zh-CN"/>
              <a:pPr>
                <a:defRPr/>
              </a:pPr>
              <a:t>‹#›</a:t>
            </a:fld>
            <a:endParaRPr lang="en-US" altLang="zh-CN"/>
          </a:p>
        </p:txBody>
      </p:sp>
    </p:spTree>
    <p:extLst>
      <p:ext uri="{BB962C8B-B14F-4D97-AF65-F5344CB8AC3E}">
        <p14:creationId xmlns:p14="http://schemas.microsoft.com/office/powerpoint/2010/main" val="16694266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26" name="Picture 9" descr="未标题-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09600" y="8382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09600" y="1447800"/>
            <a:ext cx="8139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6069" name="Rectangle 5"/>
          <p:cNvSpPr>
            <a:spLocks noGrp="1" noChangeArrowheads="1"/>
          </p:cNvSpPr>
          <p:nvPr>
            <p:ph type="sldNum" sz="quarter" idx="4"/>
          </p:nvPr>
        </p:nvSpPr>
        <p:spPr bwMode="auto">
          <a:xfrm>
            <a:off x="8229600" y="6524625"/>
            <a:ext cx="303213" cy="180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4D5E68"/>
                </a:solidFill>
                <a:latin typeface="Impact" pitchFamily="34" charset="0"/>
                <a:ea typeface="宋体" pitchFamily="2" charset="-122"/>
              </a:defRPr>
            </a:lvl1pPr>
          </a:lstStyle>
          <a:p>
            <a:pPr>
              <a:defRPr/>
            </a:pPr>
            <a:fld id="{E039F960-ECE4-42B8-9ED1-393ED15D0FF0}" type="slidenum">
              <a:rPr lang="en-US" altLang="zh-CN"/>
              <a:pPr>
                <a:defRPr/>
              </a:pPr>
              <a:t>‹#›</a:t>
            </a:fld>
            <a:endParaRPr lang="en-US" altLang="zh-CN"/>
          </a:p>
        </p:txBody>
      </p:sp>
      <p:sp>
        <p:nvSpPr>
          <p:cNvPr id="216070" name="Rectangle 6"/>
          <p:cNvSpPr>
            <a:spLocks noChangeArrowheads="1"/>
          </p:cNvSpPr>
          <p:nvPr/>
        </p:nvSpPr>
        <p:spPr bwMode="auto">
          <a:xfrm>
            <a:off x="7872413" y="6513513"/>
            <a:ext cx="509587" cy="192087"/>
          </a:xfrm>
          <a:prstGeom prst="rect">
            <a:avLst/>
          </a:prstGeom>
          <a:noFill/>
          <a:ln w="9525">
            <a:noFill/>
            <a:miter lim="800000"/>
            <a:headEnd/>
            <a:tailEnd/>
          </a:ln>
          <a:effectLst/>
        </p:spPr>
        <p:txBody>
          <a:bodyPr/>
          <a:lstStyle/>
          <a:p>
            <a:pPr algn="r" eaLnBrk="0" hangingPunct="0">
              <a:defRPr/>
            </a:pPr>
            <a:r>
              <a:rPr lang="en-US" altLang="zh-CN" sz="900">
                <a:solidFill>
                  <a:srgbClr val="4D5E68"/>
                </a:solidFill>
                <a:latin typeface="Impact" pitchFamily="34" charset="0"/>
              </a:rPr>
              <a:t>Page</a:t>
            </a:r>
          </a:p>
        </p:txBody>
      </p:sp>
      <p:sp>
        <p:nvSpPr>
          <p:cNvPr id="216071" name="Rectangle 7"/>
          <p:cNvSpPr>
            <a:spLocks noChangeArrowheads="1"/>
          </p:cNvSpPr>
          <p:nvPr/>
        </p:nvSpPr>
        <p:spPr bwMode="auto">
          <a:xfrm>
            <a:off x="468313" y="6524625"/>
            <a:ext cx="3810000" cy="192088"/>
          </a:xfrm>
          <a:prstGeom prst="rect">
            <a:avLst/>
          </a:prstGeom>
          <a:noFill/>
          <a:ln w="9525">
            <a:noFill/>
            <a:miter lim="800000"/>
            <a:headEnd/>
            <a:tailEnd/>
          </a:ln>
          <a:effectLst/>
        </p:spPr>
        <p:txBody>
          <a:bodyPr/>
          <a:lstStyle/>
          <a:p>
            <a:pPr algn="l" eaLnBrk="0" hangingPunct="0">
              <a:defRPr/>
            </a:pPr>
            <a:r>
              <a:rPr lang="zh-CN" altLang="en-US" sz="900">
                <a:solidFill>
                  <a:schemeClr val="bg1"/>
                </a:solidFill>
                <a:latin typeface="Impact" pitchFamily="34" charset="0"/>
              </a:rPr>
              <a:t>散裂中子源进展汇报  </a:t>
            </a:r>
            <a:fld id="{1E90D562-15B5-4A62-A774-704A070B651F}" type="datetime4">
              <a:rPr lang="en-US" sz="900">
                <a:solidFill>
                  <a:schemeClr val="bg1"/>
                </a:solidFill>
                <a:latin typeface="Impact" pitchFamily="34" charset="0"/>
              </a:rPr>
              <a:pPr algn="l" eaLnBrk="0" hangingPunct="0">
                <a:defRPr/>
              </a:pPr>
              <a:t>September 24, 2019</a:t>
            </a:fld>
            <a:endParaRPr lang="zh-CN" altLang="en-US" sz="900">
              <a:solidFill>
                <a:schemeClr val="bg1"/>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4536"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8" r:id="rId12"/>
    <p:sldLayoutId id="2147484539" r:id="rId13"/>
    <p:sldLayoutId id="2147484540" r:id="rId14"/>
  </p:sldLayoutIdLst>
  <p:transition>
    <p:fade/>
  </p:transition>
  <p:hf hdr="0" ftr="0" dt="0"/>
  <p:txStyles>
    <p:title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charset="0"/>
          <a:ea typeface="宋体" pitchFamily="2" charset="-122"/>
        </a:defRPr>
      </a:lvl2pPr>
      <a:lvl3pPr algn="l" rtl="0" eaLnBrk="0" fontAlgn="base" hangingPunct="0">
        <a:spcBef>
          <a:spcPct val="0"/>
        </a:spcBef>
        <a:spcAft>
          <a:spcPct val="0"/>
        </a:spcAft>
        <a:defRPr sz="2200" b="1">
          <a:solidFill>
            <a:srgbClr val="4D5E68"/>
          </a:solidFill>
          <a:latin typeface="Arial" charset="0"/>
          <a:ea typeface="宋体" pitchFamily="2" charset="-122"/>
        </a:defRPr>
      </a:lvl3pPr>
      <a:lvl4pPr algn="l" rtl="0" eaLnBrk="0" fontAlgn="base" hangingPunct="0">
        <a:spcBef>
          <a:spcPct val="0"/>
        </a:spcBef>
        <a:spcAft>
          <a:spcPct val="0"/>
        </a:spcAft>
        <a:defRPr sz="2200" b="1">
          <a:solidFill>
            <a:srgbClr val="4D5E68"/>
          </a:solidFill>
          <a:latin typeface="Arial" charset="0"/>
          <a:ea typeface="宋体" pitchFamily="2" charset="-122"/>
        </a:defRPr>
      </a:lvl4pPr>
      <a:lvl5pPr algn="l" rtl="0" eaLnBrk="0" fontAlgn="base" hangingPunct="0">
        <a:spcBef>
          <a:spcPct val="0"/>
        </a:spcBef>
        <a:spcAft>
          <a:spcPct val="0"/>
        </a:spcAft>
        <a:defRPr sz="2200" b="1">
          <a:solidFill>
            <a:srgbClr val="4D5E68"/>
          </a:solidFill>
          <a:latin typeface="Arial" charset="0"/>
          <a:ea typeface="宋体" pitchFamily="2" charset="-122"/>
        </a:defRPr>
      </a:lvl5pPr>
      <a:lvl6pPr marL="457200" algn="l" rtl="0" fontAlgn="base">
        <a:spcBef>
          <a:spcPct val="0"/>
        </a:spcBef>
        <a:spcAft>
          <a:spcPct val="0"/>
        </a:spcAft>
        <a:defRPr sz="2200" b="1">
          <a:solidFill>
            <a:srgbClr val="4D5E68"/>
          </a:solidFill>
          <a:latin typeface="Arial" charset="0"/>
          <a:ea typeface="宋体" pitchFamily="2" charset="-122"/>
        </a:defRPr>
      </a:lvl6pPr>
      <a:lvl7pPr marL="914400" algn="l" rtl="0" fontAlgn="base">
        <a:spcBef>
          <a:spcPct val="0"/>
        </a:spcBef>
        <a:spcAft>
          <a:spcPct val="0"/>
        </a:spcAft>
        <a:defRPr sz="2200" b="1">
          <a:solidFill>
            <a:srgbClr val="4D5E68"/>
          </a:solidFill>
          <a:latin typeface="Arial" charset="0"/>
          <a:ea typeface="宋体" pitchFamily="2" charset="-122"/>
        </a:defRPr>
      </a:lvl7pPr>
      <a:lvl8pPr marL="1371600" algn="l" rtl="0" fontAlgn="base">
        <a:spcBef>
          <a:spcPct val="0"/>
        </a:spcBef>
        <a:spcAft>
          <a:spcPct val="0"/>
        </a:spcAft>
        <a:defRPr sz="2200" b="1">
          <a:solidFill>
            <a:srgbClr val="4D5E68"/>
          </a:solidFill>
          <a:latin typeface="Arial" charset="0"/>
          <a:ea typeface="宋体" pitchFamily="2" charset="-122"/>
        </a:defRPr>
      </a:lvl8pPr>
      <a:lvl9pPr marL="1828800" algn="l" rtl="0" fontAlgn="base">
        <a:spcBef>
          <a:spcPct val="0"/>
        </a:spcBef>
        <a:spcAft>
          <a:spcPct val="0"/>
        </a:spcAft>
        <a:defRPr sz="2200" b="1">
          <a:solidFill>
            <a:srgbClr val="4D5E68"/>
          </a:solidFill>
          <a:latin typeface="Arial" charset="0"/>
          <a:ea typeface="宋体" pitchFamily="2" charset="-122"/>
        </a:defRPr>
      </a:lvl9pPr>
    </p:titleStyle>
    <p:body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400" b="1">
          <a:solidFill>
            <a:srgbClr val="4D5E68"/>
          </a:solidFill>
          <a:latin typeface="+mn-lt"/>
          <a:ea typeface="+mn-ea"/>
        </a:defRPr>
      </a:lvl3pPr>
      <a:lvl4pPr marL="1600200" indent="-228600" algn="l" rtl="0" eaLnBrk="0" fontAlgn="base" hangingPunct="0">
        <a:spcBef>
          <a:spcPct val="20000"/>
        </a:spcBef>
        <a:spcAft>
          <a:spcPct val="0"/>
        </a:spcAft>
        <a:buChar char="–"/>
        <a:defRPr sz="2000" b="1">
          <a:solidFill>
            <a:srgbClr val="4D5E68"/>
          </a:solidFill>
          <a:latin typeface="+mn-lt"/>
          <a:ea typeface="+mn-ea"/>
        </a:defRPr>
      </a:lvl4pPr>
      <a:lvl5pPr marL="2057400" indent="-228600" algn="l" rtl="0" eaLnBrk="0" fontAlgn="base" hangingPunct="0">
        <a:spcBef>
          <a:spcPct val="20000"/>
        </a:spcBef>
        <a:spcAft>
          <a:spcPct val="0"/>
        </a:spcAft>
        <a:buChar char="»"/>
        <a:defRPr sz="2000"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060B773-B7AC-4A51-B392-35F3C00E434E}" type="datetime1">
              <a:rPr lang="zh-CN" altLang="en-US" smtClean="0">
                <a:solidFill>
                  <a:prstClr val="black">
                    <a:tint val="75000"/>
                  </a:prstClr>
                </a:solidFill>
                <a:latin typeface="Calibri"/>
              </a:rPr>
              <a:pPr fontAlgn="auto">
                <a:spcBef>
                  <a:spcPts val="0"/>
                </a:spcBef>
                <a:spcAft>
                  <a:spcPts val="0"/>
                </a:spcAft>
              </a:pPr>
              <a:t>2019-9-24</a:t>
            </a:fld>
            <a:endParaRPr lang="zh-CN" altLang="en-US">
              <a:solidFill>
                <a:prstClr val="black">
                  <a:tint val="75000"/>
                </a:prstClr>
              </a:solidFill>
              <a:latin typeface="Calibri"/>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891C25A3-A975-4553-A370-099DE1D964A4}" type="slidenum">
              <a:rPr lang="zh-CN" altLang="en-US" smtClean="0">
                <a:solidFill>
                  <a:prstClr val="black">
                    <a:tint val="75000"/>
                  </a:prstClr>
                </a:solidFill>
                <a:latin typeface="Calibri"/>
              </a:rPr>
              <a:pPr fontAlgn="auto">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1349213052"/>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8" name="矩形 7"/>
          <p:cNvSpPr/>
          <p:nvPr userDrawn="1"/>
        </p:nvSpPr>
        <p:spPr>
          <a:xfrm>
            <a:off x="8581878" y="6534676"/>
            <a:ext cx="372218" cy="276999"/>
          </a:xfrm>
          <a:prstGeom prst="rect">
            <a:avLst/>
          </a:prstGeom>
        </p:spPr>
        <p:txBody>
          <a:bodyPr wrap="none">
            <a:spAutoFit/>
          </a:bodyPr>
          <a:lstStyle/>
          <a:p>
            <a:pPr algn="r" fontAlgn="auto">
              <a:spcBef>
                <a:spcPts val="0"/>
              </a:spcBef>
              <a:spcAft>
                <a:spcPts val="0"/>
              </a:spcAft>
            </a:pPr>
            <a:fld id="{AAE203A2-D78F-4469-96D9-FE4450EF57DC}" type="slidenum">
              <a:rPr lang="zh-CN" altLang="en-US" sz="1200" cap="all" smtClean="0">
                <a:solidFill>
                  <a:srgbClr val="C0C5CE"/>
                </a:solidFill>
                <a:latin typeface="Arial" panose="020B0604020202020204" pitchFamily="34" charset="0"/>
                <a:cs typeface="Arial" panose="020B0604020202020204" pitchFamily="34" charset="0"/>
              </a:rPr>
              <a:pPr algn="r" fontAlgn="auto">
                <a:spcBef>
                  <a:spcPts val="0"/>
                </a:spcBef>
                <a:spcAft>
                  <a:spcPts val="0"/>
                </a:spcAft>
              </a:pPr>
              <a:t>‹#›</a:t>
            </a:fld>
            <a:endParaRPr lang="zh-CN" altLang="en-US" sz="1200" cap="all" dirty="0">
              <a:solidFill>
                <a:srgbClr val="C0C5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125647"/>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Lst>
  <p:txStyles>
    <p:titleStyle>
      <a:lvl1pPr algn="l" defTabSz="914400" rtl="0" eaLnBrk="1" latinLnBrk="0" hangingPunct="1">
        <a:lnSpc>
          <a:spcPct val="90000"/>
        </a:lnSpc>
        <a:spcBef>
          <a:spcPct val="0"/>
        </a:spcBef>
        <a:buNone/>
        <a:defRPr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33">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7504" y="3140968"/>
            <a:ext cx="8917746" cy="1772816"/>
          </a:xfrm>
        </p:spPr>
        <p:txBody>
          <a:bodyPr/>
          <a:lstStyle/>
          <a:p>
            <a:r>
              <a:rPr lang="en-US" altLang="zh-CN" sz="4000" dirty="0" smtClean="0">
                <a:solidFill>
                  <a:srgbClr val="FF0000"/>
                </a:solidFill>
                <a:effectLst>
                  <a:outerShdw blurRad="38100" dist="38100" dir="2700000" algn="tl">
                    <a:srgbClr val="000000">
                      <a:alpha val="43137"/>
                    </a:srgbClr>
                  </a:outerShdw>
                </a:effectLst>
              </a:rPr>
              <a:t>Status of CSNS Project</a:t>
            </a:r>
            <a:r>
              <a:rPr lang="en-US" altLang="zh-CN" sz="4000" b="0" dirty="0" smtClean="0"/>
              <a:t/>
            </a:r>
            <a:br>
              <a:rPr lang="en-US" altLang="zh-CN" sz="4000" b="0" dirty="0" smtClean="0"/>
            </a:br>
            <a:r>
              <a:rPr lang="en-US" altLang="zh-CN" sz="4000" b="0" dirty="0"/>
              <a:t/>
            </a:r>
            <a:br>
              <a:rPr lang="en-US" altLang="zh-CN" sz="4000" b="0" dirty="0"/>
            </a:br>
            <a:r>
              <a:rPr lang="zh-CN" altLang="en-US" sz="2400" dirty="0" smtClean="0">
                <a:solidFill>
                  <a:srgbClr val="990000"/>
                </a:solidFill>
                <a:ea typeface="华文新魏" pitchFamily="2" charset="-122"/>
                <a:cs typeface="Arial" charset="0"/>
              </a:rPr>
              <a:t/>
            </a:r>
            <a:br>
              <a:rPr lang="zh-CN" altLang="en-US" sz="2400" dirty="0" smtClean="0">
                <a:solidFill>
                  <a:srgbClr val="990000"/>
                </a:solidFill>
                <a:ea typeface="华文新魏" pitchFamily="2" charset="-122"/>
                <a:cs typeface="Arial" charset="0"/>
              </a:rPr>
            </a:br>
            <a:r>
              <a:rPr lang="en-US" altLang="zh-CN" sz="2800" dirty="0" smtClean="0">
                <a:solidFill>
                  <a:schemeClr val="accent2">
                    <a:lumMod val="50000"/>
                  </a:schemeClr>
                </a:solidFill>
                <a:effectLst>
                  <a:outerShdw blurRad="38100" dist="38100" dir="2700000" algn="tl">
                    <a:srgbClr val="000000">
                      <a:alpha val="43137"/>
                    </a:srgbClr>
                  </a:outerShdw>
                </a:effectLst>
                <a:ea typeface="华文新魏" pitchFamily="2" charset="-122"/>
                <a:cs typeface="Arial" charset="0"/>
              </a:rPr>
              <a:t>Sheng Wang, </a:t>
            </a:r>
            <a:r>
              <a:rPr lang="en-US" altLang="zh-CN" sz="2800" dirty="0" err="1" smtClean="0">
                <a:solidFill>
                  <a:schemeClr val="accent2">
                    <a:lumMod val="50000"/>
                  </a:schemeClr>
                </a:solidFill>
                <a:effectLst>
                  <a:outerShdw blurRad="38100" dist="38100" dir="2700000" algn="tl">
                    <a:srgbClr val="000000">
                      <a:alpha val="43137"/>
                    </a:srgbClr>
                  </a:outerShdw>
                </a:effectLst>
                <a:ea typeface="华文新魏" pitchFamily="2" charset="-122"/>
                <a:cs typeface="Arial" charset="0"/>
              </a:rPr>
              <a:t>Shinian</a:t>
            </a:r>
            <a:r>
              <a:rPr lang="en-US" altLang="zh-CN" sz="2800" dirty="0" smtClean="0">
                <a:solidFill>
                  <a:schemeClr val="accent2">
                    <a:lumMod val="50000"/>
                  </a:schemeClr>
                </a:solidFill>
                <a:effectLst>
                  <a:outerShdw blurRad="38100" dist="38100" dir="2700000" algn="tl">
                    <a:srgbClr val="000000">
                      <a:alpha val="43137"/>
                    </a:srgbClr>
                  </a:outerShdw>
                </a:effectLst>
                <a:ea typeface="华文新魏" pitchFamily="2" charset="-122"/>
                <a:cs typeface="Arial" charset="0"/>
              </a:rPr>
              <a:t> Fu, </a:t>
            </a:r>
            <a:r>
              <a:rPr lang="en-US" altLang="zh-CN" sz="2800" dirty="0" err="1" smtClean="0">
                <a:solidFill>
                  <a:schemeClr val="accent2">
                    <a:lumMod val="50000"/>
                  </a:schemeClr>
                </a:solidFill>
                <a:effectLst>
                  <a:outerShdw blurRad="38100" dist="38100" dir="2700000" algn="tl">
                    <a:srgbClr val="000000">
                      <a:alpha val="43137"/>
                    </a:srgbClr>
                  </a:outerShdw>
                </a:effectLst>
                <a:ea typeface="华文新魏" pitchFamily="2" charset="-122"/>
                <a:cs typeface="Arial" charset="0"/>
              </a:rPr>
              <a:t>Huachang</a:t>
            </a:r>
            <a:r>
              <a:rPr lang="en-US" altLang="zh-CN" sz="2800" dirty="0" smtClean="0">
                <a:solidFill>
                  <a:schemeClr val="accent2">
                    <a:lumMod val="50000"/>
                  </a:schemeClr>
                </a:solidFill>
                <a:effectLst>
                  <a:outerShdw blurRad="38100" dist="38100" dir="2700000" algn="tl">
                    <a:srgbClr val="000000">
                      <a:alpha val="43137"/>
                    </a:srgbClr>
                  </a:outerShdw>
                </a:effectLst>
                <a:ea typeface="华文新魏" pitchFamily="2" charset="-122"/>
                <a:cs typeface="Arial" charset="0"/>
              </a:rPr>
              <a:t> Liu</a:t>
            </a:r>
            <a:r>
              <a:rPr lang="en-US" altLang="zh-CN" dirty="0" smtClean="0">
                <a:solidFill>
                  <a:schemeClr val="accent6"/>
                </a:solidFill>
                <a:ea typeface="华文新魏" pitchFamily="2" charset="-122"/>
                <a:cs typeface="Arial" charset="0"/>
              </a:rPr>
              <a:t/>
            </a:r>
            <a:br>
              <a:rPr lang="en-US" altLang="zh-CN" dirty="0" smtClean="0">
                <a:solidFill>
                  <a:schemeClr val="accent6"/>
                </a:solidFill>
                <a:ea typeface="华文新魏" pitchFamily="2" charset="-122"/>
                <a:cs typeface="Arial" charset="0"/>
              </a:rPr>
            </a:br>
            <a:r>
              <a:rPr lang="en-US" altLang="zh-CN" sz="2400" dirty="0" smtClean="0">
                <a:solidFill>
                  <a:schemeClr val="accent6"/>
                </a:solidFill>
                <a:ea typeface="华文新魏" pitchFamily="2" charset="-122"/>
                <a:cs typeface="Arial" charset="0"/>
              </a:rPr>
              <a:t> </a:t>
            </a:r>
            <a:br>
              <a:rPr lang="en-US" altLang="zh-CN" sz="2400" dirty="0" smtClean="0">
                <a:solidFill>
                  <a:schemeClr val="accent6"/>
                </a:solidFill>
                <a:ea typeface="华文新魏" pitchFamily="2" charset="-122"/>
                <a:cs typeface="Arial" charset="0"/>
              </a:rPr>
            </a:br>
            <a:r>
              <a:rPr lang="en-US" altLang="zh-CN" sz="2400" dirty="0">
                <a:solidFill>
                  <a:schemeClr val="accent6"/>
                </a:solidFill>
                <a:ea typeface="华文新魏" pitchFamily="2" charset="-122"/>
                <a:cs typeface="Arial" charset="0"/>
              </a:rPr>
              <a:t/>
            </a:r>
            <a:br>
              <a:rPr lang="en-US" altLang="zh-CN" sz="2400" dirty="0">
                <a:solidFill>
                  <a:schemeClr val="accent6"/>
                </a:solidFill>
                <a:ea typeface="华文新魏" pitchFamily="2" charset="-122"/>
                <a:cs typeface="Arial" charset="0"/>
              </a:rPr>
            </a:br>
            <a:r>
              <a:rPr lang="en-US" altLang="zh-CN" sz="2400" dirty="0" smtClean="0">
                <a:solidFill>
                  <a:schemeClr val="accent6"/>
                </a:solidFill>
                <a:ea typeface="华文新魏" pitchFamily="2" charset="-122"/>
                <a:cs typeface="Arial" charset="0"/>
              </a:rPr>
              <a:t>China Spallation Neutron Source</a:t>
            </a:r>
            <a:br>
              <a:rPr lang="en-US" altLang="zh-CN" sz="2400" dirty="0" smtClean="0">
                <a:solidFill>
                  <a:schemeClr val="accent6"/>
                </a:solidFill>
                <a:ea typeface="华文新魏" pitchFamily="2" charset="-122"/>
                <a:cs typeface="Arial" charset="0"/>
              </a:rPr>
            </a:br>
            <a:r>
              <a:rPr lang="en-US" altLang="zh-CN" sz="2400" dirty="0" smtClean="0">
                <a:solidFill>
                  <a:schemeClr val="accent6"/>
                </a:solidFill>
                <a:ea typeface="华文新魏" pitchFamily="2" charset="-122"/>
                <a:cs typeface="Arial" charset="0"/>
              </a:rPr>
              <a:t> </a:t>
            </a:r>
            <a:r>
              <a:rPr lang="en-US" altLang="zh-CN" sz="2400" dirty="0">
                <a:solidFill>
                  <a:schemeClr val="accent6"/>
                </a:solidFill>
                <a:ea typeface="华文新魏" pitchFamily="2" charset="-122"/>
                <a:cs typeface="Arial" charset="0"/>
              </a:rPr>
              <a:t>Institute of High Energy Physics, CAS</a:t>
            </a:r>
            <a:r>
              <a:rPr lang="en-US" altLang="zh-CN" sz="2000" dirty="0">
                <a:solidFill>
                  <a:schemeClr val="accent6"/>
                </a:solidFill>
                <a:ea typeface="华文新魏" pitchFamily="2" charset="-122"/>
                <a:cs typeface="Arial" charset="0"/>
              </a:rPr>
              <a:t/>
            </a:r>
            <a:br>
              <a:rPr lang="en-US" altLang="zh-CN" sz="2000" dirty="0">
                <a:solidFill>
                  <a:schemeClr val="accent6"/>
                </a:solidFill>
                <a:ea typeface="华文新魏" pitchFamily="2" charset="-122"/>
                <a:cs typeface="Arial" charset="0"/>
              </a:rPr>
            </a:br>
            <a:r>
              <a:rPr lang="en-US" altLang="zh-CN" sz="2400" dirty="0" smtClean="0">
                <a:solidFill>
                  <a:schemeClr val="tx1"/>
                </a:solidFill>
                <a:ea typeface="华文新魏" pitchFamily="2" charset="-122"/>
                <a:cs typeface="Arial" charset="0"/>
              </a:rPr>
              <a:t/>
            </a:r>
            <a:br>
              <a:rPr lang="en-US" altLang="zh-CN" sz="2400" dirty="0" smtClean="0">
                <a:solidFill>
                  <a:schemeClr val="tx1"/>
                </a:solidFill>
                <a:ea typeface="华文新魏" pitchFamily="2" charset="-122"/>
                <a:cs typeface="Arial" charset="0"/>
              </a:rPr>
            </a:br>
            <a:endParaRPr lang="en-US" altLang="zh-CN" sz="2400" dirty="0" smtClean="0">
              <a:solidFill>
                <a:schemeClr val="tx1"/>
              </a:solidFill>
              <a:ea typeface="华文新魏" pitchFamily="2" charset="-122"/>
              <a:cs typeface="Arial" charset="0"/>
            </a:endParaRPr>
          </a:p>
        </p:txBody>
      </p:sp>
    </p:spTree>
    <p:extLst>
      <p:ext uri="{BB962C8B-B14F-4D97-AF65-F5344CB8AC3E}">
        <p14:creationId xmlns:p14="http://schemas.microsoft.com/office/powerpoint/2010/main" val="104501628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c\Desktop\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927382"/>
            <a:ext cx="4015523" cy="5930618"/>
          </a:xfrm>
          <a:prstGeom prst="rect">
            <a:avLst/>
          </a:prstGeom>
          <a:noFill/>
        </p:spPr>
      </p:pic>
      <p:pic>
        <p:nvPicPr>
          <p:cNvPr id="1027" name="Picture 3" descr="C:\Users\Administrator-pc\Desktop\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2530" y="836712"/>
            <a:ext cx="3951470" cy="6021288"/>
          </a:xfrm>
          <a:prstGeom prst="rect">
            <a:avLst/>
          </a:prstGeom>
          <a:noFill/>
        </p:spPr>
      </p:pic>
      <p:sp>
        <p:nvSpPr>
          <p:cNvPr id="9" name="文本框 13"/>
          <p:cNvSpPr txBox="1">
            <a:spLocks noChangeArrowheads="1"/>
          </p:cNvSpPr>
          <p:nvPr/>
        </p:nvSpPr>
        <p:spPr bwMode="auto">
          <a:xfrm>
            <a:off x="1907704" y="2494628"/>
            <a:ext cx="1869068" cy="338554"/>
          </a:xfrm>
          <a:prstGeom prst="rect">
            <a:avLst/>
          </a:prstGeom>
          <a:noFill/>
          <a:ln w="9525">
            <a:noFill/>
            <a:miter lim="800000"/>
            <a:headEnd/>
            <a:tailEnd/>
          </a:ln>
        </p:spPr>
        <p:txBody>
          <a:bodyPr wrap="square">
            <a:spAutoFit/>
          </a:bodyPr>
          <a:lstStyle/>
          <a:p>
            <a:r>
              <a:rPr lang="en-US" altLang="zh-CN" sz="1600" b="1" dirty="0" smtClean="0">
                <a:solidFill>
                  <a:srgbClr val="FFFF00"/>
                </a:solidFill>
              </a:rPr>
              <a:t>Dipole magnet</a:t>
            </a:r>
            <a:endParaRPr lang="zh-CN" altLang="en-US" sz="1600" b="1" dirty="0">
              <a:solidFill>
                <a:srgbClr val="FFFF00"/>
              </a:solidFill>
            </a:endParaRPr>
          </a:p>
        </p:txBody>
      </p:sp>
      <p:sp>
        <p:nvSpPr>
          <p:cNvPr id="10" name="文本框 13"/>
          <p:cNvSpPr txBox="1">
            <a:spLocks noChangeArrowheads="1"/>
          </p:cNvSpPr>
          <p:nvPr/>
        </p:nvSpPr>
        <p:spPr bwMode="auto">
          <a:xfrm>
            <a:off x="7092280" y="2494628"/>
            <a:ext cx="1975735" cy="338554"/>
          </a:xfrm>
          <a:prstGeom prst="rect">
            <a:avLst/>
          </a:prstGeom>
          <a:noFill/>
          <a:ln w="9525">
            <a:noFill/>
            <a:miter lim="800000"/>
            <a:headEnd/>
            <a:tailEnd/>
          </a:ln>
        </p:spPr>
        <p:txBody>
          <a:bodyPr wrap="square">
            <a:spAutoFit/>
          </a:bodyPr>
          <a:lstStyle/>
          <a:p>
            <a:r>
              <a:rPr lang="en-US" altLang="zh-CN" sz="1600" b="1" dirty="0" smtClean="0">
                <a:solidFill>
                  <a:srgbClr val="FFFF00"/>
                </a:solidFill>
              </a:rPr>
              <a:t>Collimator</a:t>
            </a:r>
            <a:endParaRPr lang="zh-CN" altLang="en-US" sz="1600" b="1" dirty="0">
              <a:solidFill>
                <a:srgbClr val="FFFF00"/>
              </a:solidFill>
            </a:endParaRPr>
          </a:p>
        </p:txBody>
      </p:sp>
      <p:sp>
        <p:nvSpPr>
          <p:cNvPr id="11" name="文本框 13"/>
          <p:cNvSpPr txBox="1">
            <a:spLocks noChangeArrowheads="1"/>
          </p:cNvSpPr>
          <p:nvPr/>
        </p:nvSpPr>
        <p:spPr bwMode="auto">
          <a:xfrm>
            <a:off x="1907704" y="6309926"/>
            <a:ext cx="970137" cy="338554"/>
          </a:xfrm>
          <a:prstGeom prst="rect">
            <a:avLst/>
          </a:prstGeom>
          <a:noFill/>
          <a:ln w="9525">
            <a:noFill/>
            <a:miter lim="800000"/>
            <a:headEnd/>
            <a:tailEnd/>
          </a:ln>
        </p:spPr>
        <p:txBody>
          <a:bodyPr wrap="none">
            <a:spAutoFit/>
          </a:bodyPr>
          <a:lstStyle/>
          <a:p>
            <a:r>
              <a:rPr lang="en-US" altLang="zh-CN" sz="1600" b="1" dirty="0" smtClean="0">
                <a:solidFill>
                  <a:srgbClr val="FFFF00"/>
                </a:solidFill>
              </a:rPr>
              <a:t>Ring RF</a:t>
            </a:r>
            <a:endParaRPr lang="zh-CN" altLang="en-US" sz="1600" b="1" dirty="0">
              <a:solidFill>
                <a:srgbClr val="FFFF00"/>
              </a:solidFill>
            </a:endParaRPr>
          </a:p>
        </p:txBody>
      </p:sp>
      <p:sp>
        <p:nvSpPr>
          <p:cNvPr id="12" name="文本框 13"/>
          <p:cNvSpPr txBox="1">
            <a:spLocks noChangeArrowheads="1"/>
          </p:cNvSpPr>
          <p:nvPr/>
        </p:nvSpPr>
        <p:spPr bwMode="auto">
          <a:xfrm>
            <a:off x="467544" y="4293096"/>
            <a:ext cx="3605475" cy="338554"/>
          </a:xfrm>
          <a:prstGeom prst="rect">
            <a:avLst/>
          </a:prstGeom>
          <a:noFill/>
          <a:ln w="9525">
            <a:noFill/>
            <a:miter lim="800000"/>
            <a:headEnd/>
            <a:tailEnd/>
          </a:ln>
        </p:spPr>
        <p:txBody>
          <a:bodyPr wrap="none">
            <a:spAutoFit/>
          </a:bodyPr>
          <a:lstStyle/>
          <a:p>
            <a:r>
              <a:rPr lang="en-US" altLang="zh-CN" sz="1600" b="1" dirty="0" smtClean="0">
                <a:solidFill>
                  <a:srgbClr val="FFFF00"/>
                </a:solidFill>
              </a:rPr>
              <a:t>Quadrupole and Extraction magnet</a:t>
            </a:r>
            <a:endParaRPr lang="zh-CN" altLang="en-US" sz="1600" b="1" dirty="0">
              <a:solidFill>
                <a:srgbClr val="FFFF00"/>
              </a:solidFill>
            </a:endParaRPr>
          </a:p>
        </p:txBody>
      </p:sp>
      <p:sp>
        <p:nvSpPr>
          <p:cNvPr id="13" name="文本框 13"/>
          <p:cNvSpPr txBox="1">
            <a:spLocks noChangeArrowheads="1"/>
          </p:cNvSpPr>
          <p:nvPr/>
        </p:nvSpPr>
        <p:spPr bwMode="auto">
          <a:xfrm>
            <a:off x="7092280" y="4293096"/>
            <a:ext cx="1645002" cy="338554"/>
          </a:xfrm>
          <a:prstGeom prst="rect">
            <a:avLst/>
          </a:prstGeom>
          <a:noFill/>
          <a:ln w="9525">
            <a:noFill/>
            <a:miter lim="800000"/>
            <a:headEnd/>
            <a:tailEnd/>
          </a:ln>
        </p:spPr>
        <p:txBody>
          <a:bodyPr wrap="none">
            <a:spAutoFit/>
          </a:bodyPr>
          <a:lstStyle/>
          <a:p>
            <a:r>
              <a:rPr lang="en-US" altLang="zh-CN" sz="1600" b="1" dirty="0" smtClean="0">
                <a:solidFill>
                  <a:srgbClr val="FFFF00"/>
                </a:solidFill>
              </a:rPr>
              <a:t>Central control</a:t>
            </a:r>
            <a:endParaRPr lang="zh-CN" altLang="en-US" sz="1600" b="1" dirty="0">
              <a:solidFill>
                <a:srgbClr val="FFFF00"/>
              </a:solidFill>
            </a:endParaRPr>
          </a:p>
        </p:txBody>
      </p:sp>
      <p:sp>
        <p:nvSpPr>
          <p:cNvPr id="14" name="文本框 13"/>
          <p:cNvSpPr txBox="1">
            <a:spLocks noChangeArrowheads="1"/>
          </p:cNvSpPr>
          <p:nvPr/>
        </p:nvSpPr>
        <p:spPr bwMode="auto">
          <a:xfrm>
            <a:off x="6080683" y="6334581"/>
            <a:ext cx="2637260" cy="338554"/>
          </a:xfrm>
          <a:prstGeom prst="rect">
            <a:avLst/>
          </a:prstGeom>
          <a:noFill/>
          <a:ln w="9525">
            <a:noFill/>
            <a:miter lim="800000"/>
            <a:headEnd/>
            <a:tailEnd/>
          </a:ln>
        </p:spPr>
        <p:txBody>
          <a:bodyPr wrap="none">
            <a:spAutoFit/>
          </a:bodyPr>
          <a:lstStyle/>
          <a:p>
            <a:r>
              <a:rPr lang="en-US" altLang="zh-CN" sz="1600" b="1" dirty="0" smtClean="0">
                <a:solidFill>
                  <a:srgbClr val="FFFF00"/>
                </a:solidFill>
              </a:rPr>
              <a:t>Power supply for magnet</a:t>
            </a:r>
            <a:endParaRPr lang="zh-CN" altLang="en-US" sz="1600" b="1" dirty="0">
              <a:solidFill>
                <a:srgbClr val="FFFF00"/>
              </a:solidFill>
            </a:endParaRPr>
          </a:p>
        </p:txBody>
      </p:sp>
      <p:sp>
        <p:nvSpPr>
          <p:cNvPr id="15" name="Rectangle 8"/>
          <p:cNvSpPr txBox="1">
            <a:spLocks noChangeArrowheads="1"/>
          </p:cNvSpPr>
          <p:nvPr/>
        </p:nvSpPr>
        <p:spPr bwMode="auto">
          <a:xfrm>
            <a:off x="2699792" y="188640"/>
            <a:ext cx="3428993" cy="500063"/>
          </a:xfrm>
          <a:prstGeom prst="rect">
            <a:avLst/>
          </a:prstGeom>
          <a:noFill/>
          <a:ln w="9525">
            <a:noFill/>
            <a:miter lim="800000"/>
            <a:headEnd/>
            <a:tailEnd/>
          </a:ln>
        </p:spPr>
        <p:txBody>
          <a:bodyPr anchor="ctr"/>
          <a:lstStyle/>
          <a:p>
            <a:pPr marL="342900" indent="-342900" algn="ctr" fontAlgn="auto">
              <a:lnSpc>
                <a:spcPct val="130000"/>
              </a:lnSpc>
              <a:spcAft>
                <a:spcPts val="0"/>
              </a:spcAft>
              <a:defRPr/>
            </a:pPr>
            <a:r>
              <a:rPr kumimoji="1" lang="en-US" altLang="zh-CN" sz="2400" b="1" dirty="0" smtClean="0">
                <a:solidFill>
                  <a:srgbClr val="FFFF00"/>
                </a:solidFill>
                <a:effectLst>
                  <a:outerShdw blurRad="38100" dist="38100" dir="2700000" algn="tl">
                    <a:srgbClr val="C0C0C0"/>
                  </a:outerShdw>
                </a:effectLst>
                <a:latin typeface="微软雅黑" pitchFamily="34" charset="-122"/>
                <a:ea typeface="微软雅黑" pitchFamily="34" charset="-122"/>
                <a:cs typeface="+mj-cs"/>
              </a:rPr>
              <a:t>RCS Instal</a:t>
            </a:r>
            <a:r>
              <a:rPr kumimoji="1" lang="en-US" altLang="zh-CN" sz="2400" b="1" dirty="0">
                <a:solidFill>
                  <a:srgbClr val="FFFF00"/>
                </a:solidFill>
                <a:effectLst>
                  <a:outerShdw blurRad="38100" dist="38100" dir="2700000" algn="tl">
                    <a:srgbClr val="C0C0C0"/>
                  </a:outerShdw>
                </a:effectLst>
                <a:latin typeface="微软雅黑" pitchFamily="34" charset="-122"/>
                <a:ea typeface="微软雅黑" pitchFamily="34" charset="-122"/>
                <a:cs typeface="+mj-cs"/>
              </a:rPr>
              <a:t>l</a:t>
            </a:r>
            <a:r>
              <a:rPr kumimoji="1" lang="en-US" altLang="zh-CN" sz="2400" b="1" dirty="0" smtClean="0">
                <a:solidFill>
                  <a:srgbClr val="FFFF00"/>
                </a:solidFill>
                <a:effectLst>
                  <a:outerShdw blurRad="38100" dist="38100" dir="2700000" algn="tl">
                    <a:srgbClr val="C0C0C0"/>
                  </a:outerShdw>
                </a:effectLst>
                <a:latin typeface="微软雅黑" pitchFamily="34" charset="-122"/>
                <a:ea typeface="微软雅黑" pitchFamily="34" charset="-122"/>
                <a:cs typeface="+mj-cs"/>
              </a:rPr>
              <a:t>ation</a:t>
            </a:r>
            <a:endParaRPr kumimoji="1" lang="zh-CN" altLang="en-US" sz="2400" b="1" dirty="0">
              <a:solidFill>
                <a:srgbClr val="FFFF00"/>
              </a:solidFill>
              <a:effectLst>
                <a:outerShdw blurRad="38100" dist="38100" dir="2700000" algn="tl">
                  <a:srgbClr val="C0C0C0"/>
                </a:outerShdw>
              </a:effectLst>
              <a:latin typeface="微软雅黑" pitchFamily="34" charset="-122"/>
              <a:ea typeface="微软雅黑" pitchFamily="34" charset="-122"/>
              <a:cs typeface="+mj-cs"/>
            </a:endParaRPr>
          </a:p>
        </p:txBody>
      </p:sp>
    </p:spTree>
    <p:extLst>
      <p:ext uri="{BB962C8B-B14F-4D97-AF65-F5344CB8AC3E}">
        <p14:creationId xmlns:p14="http://schemas.microsoft.com/office/powerpoint/2010/main" val="2796543642"/>
      </p:ext>
    </p:extLst>
  </p:cSld>
  <p:clrMapOvr>
    <a:masterClrMapping/>
  </p:clrMapOvr>
  <p:transition advTm="528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8229600" y="6524625"/>
            <a:ext cx="342928" cy="190523"/>
          </a:xfrm>
        </p:spPr>
        <p:txBody>
          <a:bodyPr/>
          <a:lstStyle/>
          <a:p>
            <a:pPr>
              <a:defRPr/>
            </a:pPr>
            <a:fld id="{C51EDC44-18DC-4C52-8F8D-B548F223D852}" type="slidenum">
              <a:rPr lang="zh-CN" altLang="en-US" smtClean="0"/>
              <a:pPr>
                <a:defRPr/>
              </a:pPr>
              <a:t>11</a:t>
            </a:fld>
            <a:endParaRPr lang="en-US" altLang="zh-CN" sz="1400" dirty="0">
              <a:solidFill>
                <a:schemeClr val="tx1"/>
              </a:solidFill>
              <a:latin typeface="+mn-lt"/>
            </a:endParaRPr>
          </a:p>
        </p:txBody>
      </p:sp>
      <p:sp>
        <p:nvSpPr>
          <p:cNvPr id="4" name="标题 1"/>
          <p:cNvSpPr txBox="1">
            <a:spLocks noChangeArrowheads="1"/>
          </p:cNvSpPr>
          <p:nvPr/>
        </p:nvSpPr>
        <p:spPr bwMode="auto">
          <a:xfrm>
            <a:off x="323528" y="188640"/>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800" b="1" kern="0" dirty="0">
                <a:solidFill>
                  <a:srgbClr val="FF0000"/>
                </a:solidFill>
                <a:latin typeface="+mj-lt"/>
                <a:ea typeface="+mj-ea"/>
                <a:cs typeface="+mj-cs"/>
              </a:rPr>
              <a:t>I</a:t>
            </a:r>
            <a:r>
              <a:rPr lang="en-US" altLang="zh-CN" sz="2800" b="1" kern="0" dirty="0" smtClean="0">
                <a:solidFill>
                  <a:srgbClr val="FF0000"/>
                </a:solidFill>
                <a:latin typeface="+mj-lt"/>
                <a:ea typeface="+mj-ea"/>
                <a:cs typeface="+mj-cs"/>
              </a:rPr>
              <a:t>nstruments Suite</a:t>
            </a:r>
          </a:p>
        </p:txBody>
      </p:sp>
      <p:sp>
        <p:nvSpPr>
          <p:cNvPr id="6" name="矩形 5"/>
          <p:cNvSpPr/>
          <p:nvPr/>
        </p:nvSpPr>
        <p:spPr>
          <a:xfrm>
            <a:off x="8001024" y="6489822"/>
            <a:ext cx="285752" cy="307777"/>
          </a:xfrm>
          <a:prstGeom prst="rect">
            <a:avLst/>
          </a:prstGeom>
          <a:solidFill>
            <a:schemeClr val="bg1"/>
          </a:solidFill>
        </p:spPr>
        <p:txBody>
          <a:bodyPr wrap="square" rtlCol="0" anchor="ctr">
            <a:spAutoFit/>
          </a:bodyPr>
          <a:lstStyle/>
          <a:p>
            <a:pPr algn="ctr"/>
            <a:endParaRPr lang="zh-CN" altLang="en-US" b="1" dirty="0" smtClean="0">
              <a:solidFill>
                <a:srgbClr val="FF0000"/>
              </a:solidFill>
            </a:endParaRPr>
          </a:p>
        </p:txBody>
      </p:sp>
      <p:pic>
        <p:nvPicPr>
          <p:cNvPr id="7" name="Picture 3"/>
          <p:cNvPicPr>
            <a:picLocks noChangeAspect="1" noChangeArrowheads="1"/>
          </p:cNvPicPr>
          <p:nvPr/>
        </p:nvPicPr>
        <p:blipFill>
          <a:blip r:embed="rId3" cstate="print"/>
          <a:srcRect/>
          <a:stretch>
            <a:fillRect/>
          </a:stretch>
        </p:blipFill>
        <p:spPr bwMode="auto">
          <a:xfrm>
            <a:off x="1475258" y="2854349"/>
            <a:ext cx="5761038" cy="3382963"/>
          </a:xfrm>
          <a:prstGeom prst="rect">
            <a:avLst/>
          </a:prstGeom>
          <a:noFill/>
          <a:ln w="9525" algn="ctr">
            <a:noFill/>
            <a:miter lim="800000"/>
            <a:headEnd/>
            <a:tailEnd/>
          </a:ln>
        </p:spPr>
      </p:pic>
      <p:sp>
        <p:nvSpPr>
          <p:cNvPr id="9" name="矩形 8"/>
          <p:cNvSpPr/>
          <p:nvPr/>
        </p:nvSpPr>
        <p:spPr>
          <a:xfrm>
            <a:off x="7956550" y="728663"/>
            <a:ext cx="1187450" cy="1079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grpSp>
        <p:nvGrpSpPr>
          <p:cNvPr id="10" name="组合 1"/>
          <p:cNvGrpSpPr/>
          <p:nvPr/>
        </p:nvGrpSpPr>
        <p:grpSpPr>
          <a:xfrm>
            <a:off x="-164161" y="816967"/>
            <a:ext cx="9488688" cy="5338465"/>
            <a:chOff x="87359" y="816967"/>
            <a:chExt cx="9488688" cy="5338465"/>
          </a:xfrm>
        </p:grpSpPr>
        <p:grpSp>
          <p:nvGrpSpPr>
            <p:cNvPr id="11" name="组合 97"/>
            <p:cNvGrpSpPr>
              <a:grpSpLocks/>
            </p:cNvGrpSpPr>
            <p:nvPr/>
          </p:nvGrpSpPr>
          <p:grpSpPr bwMode="auto">
            <a:xfrm>
              <a:off x="87359" y="836712"/>
              <a:ext cx="9488688" cy="5318720"/>
              <a:chOff x="-42732" y="1274409"/>
              <a:chExt cx="9175913" cy="4403785"/>
            </a:xfrm>
          </p:grpSpPr>
          <p:sp>
            <p:nvSpPr>
              <p:cNvPr id="13" name="Text Box 4"/>
              <p:cNvSpPr txBox="1">
                <a:spLocks noChangeArrowheads="1"/>
              </p:cNvSpPr>
              <p:nvPr/>
            </p:nvSpPr>
            <p:spPr bwMode="auto">
              <a:xfrm>
                <a:off x="1190566" y="5038114"/>
                <a:ext cx="2743200" cy="254833"/>
              </a:xfrm>
              <a:prstGeom prst="rect">
                <a:avLst/>
              </a:prstGeom>
              <a:noFill/>
              <a:ln w="9525">
                <a:noFill/>
                <a:miter lim="800000"/>
                <a:headEnd/>
                <a:tailEnd/>
              </a:ln>
            </p:spPr>
            <p:txBody>
              <a:bodyPr>
                <a:spAutoFit/>
              </a:bodyPr>
              <a:lstStyle/>
              <a:p>
                <a:pPr algn="r"/>
                <a:r>
                  <a:rPr lang="en-US" altLang="zh-CN" b="1" dirty="0" smtClean="0">
                    <a:solidFill>
                      <a:srgbClr val="FF0000"/>
                    </a:solidFill>
                    <a:latin typeface="Calibri" pitchFamily="34" charset="0"/>
                  </a:rPr>
                  <a:t>High</a:t>
                </a:r>
                <a:r>
                  <a:rPr lang="zh-CN" altLang="en-US" b="1" dirty="0" smtClean="0">
                    <a:solidFill>
                      <a:srgbClr val="FF0000"/>
                    </a:solidFill>
                    <a:latin typeface="Calibri" pitchFamily="34" charset="0"/>
                  </a:rPr>
                  <a:t> </a:t>
                </a:r>
                <a:r>
                  <a:rPr lang="en-US" altLang="zh-CN" b="1" dirty="0" smtClean="0">
                    <a:solidFill>
                      <a:srgbClr val="FF0000"/>
                    </a:solidFill>
                    <a:latin typeface="Calibri" pitchFamily="34" charset="0"/>
                  </a:rPr>
                  <a:t>Pressure</a:t>
                </a:r>
                <a:r>
                  <a:rPr lang="zh-CN" altLang="en-US" b="1" dirty="0" smtClean="0">
                    <a:solidFill>
                      <a:srgbClr val="FF0000"/>
                    </a:solidFill>
                    <a:latin typeface="Calibri" pitchFamily="34" charset="0"/>
                  </a:rPr>
                  <a:t> </a:t>
                </a:r>
                <a:r>
                  <a:rPr lang="en-US" altLang="zh-CN" b="1" dirty="0" err="1" smtClean="0">
                    <a:solidFill>
                      <a:srgbClr val="FF0000"/>
                    </a:solidFill>
                    <a:latin typeface="Calibri" pitchFamily="34" charset="0"/>
                  </a:rPr>
                  <a:t>diffractometer</a:t>
                </a:r>
                <a:endParaRPr lang="zh-CN" altLang="en-US" b="1" dirty="0">
                  <a:solidFill>
                    <a:srgbClr val="FF0000"/>
                  </a:solidFill>
                  <a:latin typeface="Calibri" pitchFamily="34" charset="0"/>
                </a:endParaRPr>
              </a:p>
            </p:txBody>
          </p:sp>
          <p:sp>
            <p:nvSpPr>
              <p:cNvPr id="14" name="Oval 5"/>
              <p:cNvSpPr>
                <a:spLocks noChangeArrowheads="1"/>
              </p:cNvSpPr>
              <p:nvPr/>
            </p:nvSpPr>
            <p:spPr bwMode="auto">
              <a:xfrm>
                <a:off x="3795713" y="2762250"/>
                <a:ext cx="1423987" cy="1525588"/>
              </a:xfrm>
              <a:prstGeom prst="ellipse">
                <a:avLst/>
              </a:prstGeom>
              <a:solidFill>
                <a:srgbClr val="FFFFCC"/>
              </a:solidFill>
              <a:ln w="9525">
                <a:solidFill>
                  <a:srgbClr val="FFFFFF"/>
                </a:solidFill>
                <a:round/>
                <a:headEnd/>
                <a:tailEnd/>
              </a:ln>
            </p:spPr>
            <p:txBody>
              <a:bodyPr wrap="none" anchor="ctr"/>
              <a:lstStyle/>
              <a:p>
                <a:pPr eaLnBrk="1" hangingPunct="1"/>
                <a:endParaRPr lang="zh-CN" altLang="zh-CN" sz="1800">
                  <a:latin typeface="Calibri" pitchFamily="34" charset="0"/>
                </a:endParaRPr>
              </a:p>
            </p:txBody>
          </p:sp>
          <p:sp>
            <p:nvSpPr>
              <p:cNvPr id="15" name="Line 6"/>
              <p:cNvSpPr>
                <a:spLocks noChangeShapeType="1"/>
              </p:cNvSpPr>
              <p:nvPr/>
            </p:nvSpPr>
            <p:spPr bwMode="auto">
              <a:xfrm flipV="1">
                <a:off x="2428874" y="3455888"/>
                <a:ext cx="3511278" cy="401735"/>
              </a:xfrm>
              <a:prstGeom prst="line">
                <a:avLst/>
              </a:prstGeom>
              <a:noFill/>
              <a:ln w="31750">
                <a:solidFill>
                  <a:srgbClr val="FF6600"/>
                </a:solidFill>
                <a:prstDash val="dashDot"/>
                <a:round/>
                <a:headEnd/>
                <a:tailEnd/>
              </a:ln>
            </p:spPr>
            <p:txBody>
              <a:bodyPr/>
              <a:lstStyle/>
              <a:p>
                <a:endParaRPr lang="zh-CN" altLang="en-US"/>
              </a:p>
            </p:txBody>
          </p:sp>
          <p:sp>
            <p:nvSpPr>
              <p:cNvPr id="16" name="Line 7"/>
              <p:cNvSpPr>
                <a:spLocks noChangeShapeType="1"/>
              </p:cNvSpPr>
              <p:nvPr/>
            </p:nvSpPr>
            <p:spPr bwMode="auto">
              <a:xfrm flipV="1">
                <a:off x="3357563" y="3071813"/>
                <a:ext cx="2643187" cy="928687"/>
              </a:xfrm>
              <a:prstGeom prst="line">
                <a:avLst/>
              </a:prstGeom>
              <a:noFill/>
              <a:ln w="31750">
                <a:solidFill>
                  <a:srgbClr val="FF6600"/>
                </a:solidFill>
                <a:prstDash val="dashDot"/>
                <a:round/>
                <a:headEnd/>
                <a:tailEnd/>
              </a:ln>
            </p:spPr>
            <p:txBody>
              <a:bodyPr/>
              <a:lstStyle/>
              <a:p>
                <a:endParaRPr lang="zh-CN" altLang="en-US"/>
              </a:p>
            </p:txBody>
          </p:sp>
          <p:sp>
            <p:nvSpPr>
              <p:cNvPr id="17" name="Line 8"/>
              <p:cNvSpPr>
                <a:spLocks noChangeShapeType="1"/>
              </p:cNvSpPr>
              <p:nvPr/>
            </p:nvSpPr>
            <p:spPr bwMode="auto">
              <a:xfrm>
                <a:off x="3071813" y="3500438"/>
                <a:ext cx="2928937" cy="214312"/>
              </a:xfrm>
              <a:prstGeom prst="line">
                <a:avLst/>
              </a:prstGeom>
              <a:noFill/>
              <a:ln w="31750">
                <a:solidFill>
                  <a:srgbClr val="FF6600"/>
                </a:solidFill>
                <a:prstDash val="dashDot"/>
                <a:round/>
                <a:headEnd/>
                <a:tailEnd/>
              </a:ln>
            </p:spPr>
            <p:txBody>
              <a:bodyPr/>
              <a:lstStyle/>
              <a:p>
                <a:endParaRPr lang="zh-CN" altLang="en-US"/>
              </a:p>
            </p:txBody>
          </p:sp>
          <p:sp>
            <p:nvSpPr>
              <p:cNvPr id="18" name="Line 9"/>
              <p:cNvSpPr>
                <a:spLocks noChangeShapeType="1"/>
              </p:cNvSpPr>
              <p:nvPr/>
            </p:nvSpPr>
            <p:spPr bwMode="auto">
              <a:xfrm flipV="1">
                <a:off x="2928938" y="2214563"/>
                <a:ext cx="3857625" cy="2357437"/>
              </a:xfrm>
              <a:prstGeom prst="line">
                <a:avLst/>
              </a:prstGeom>
              <a:noFill/>
              <a:ln w="31750">
                <a:solidFill>
                  <a:srgbClr val="3333CC"/>
                </a:solidFill>
                <a:prstDash val="dash"/>
                <a:round/>
                <a:headEnd/>
                <a:tailEnd/>
              </a:ln>
            </p:spPr>
            <p:txBody>
              <a:bodyPr/>
              <a:lstStyle/>
              <a:p>
                <a:endParaRPr lang="zh-CN" altLang="en-US"/>
              </a:p>
            </p:txBody>
          </p:sp>
          <p:sp>
            <p:nvSpPr>
              <p:cNvPr id="19" name="Line 10"/>
              <p:cNvSpPr>
                <a:spLocks noChangeShapeType="1"/>
              </p:cNvSpPr>
              <p:nvPr/>
            </p:nvSpPr>
            <p:spPr bwMode="auto">
              <a:xfrm flipV="1">
                <a:off x="3500438" y="1428750"/>
                <a:ext cx="3571875" cy="3071813"/>
              </a:xfrm>
              <a:prstGeom prst="line">
                <a:avLst/>
              </a:prstGeom>
              <a:noFill/>
              <a:ln w="31750">
                <a:solidFill>
                  <a:srgbClr val="3333CC"/>
                </a:solidFill>
                <a:prstDash val="dash"/>
                <a:round/>
                <a:headEnd/>
                <a:tailEnd/>
              </a:ln>
            </p:spPr>
            <p:txBody>
              <a:bodyPr/>
              <a:lstStyle/>
              <a:p>
                <a:endParaRPr lang="zh-CN" altLang="en-US"/>
              </a:p>
            </p:txBody>
          </p:sp>
          <p:sp>
            <p:nvSpPr>
              <p:cNvPr id="20" name="Line 11"/>
              <p:cNvSpPr>
                <a:spLocks noChangeShapeType="1"/>
              </p:cNvSpPr>
              <p:nvPr/>
            </p:nvSpPr>
            <p:spPr bwMode="auto">
              <a:xfrm flipV="1">
                <a:off x="3429000" y="1714500"/>
                <a:ext cx="2714625" cy="3214688"/>
              </a:xfrm>
              <a:prstGeom prst="line">
                <a:avLst/>
              </a:prstGeom>
              <a:noFill/>
              <a:ln w="31750">
                <a:solidFill>
                  <a:srgbClr val="3333CC"/>
                </a:solidFill>
                <a:prstDash val="dash"/>
                <a:round/>
                <a:headEnd/>
                <a:tailEnd/>
              </a:ln>
            </p:spPr>
            <p:txBody>
              <a:bodyPr/>
              <a:lstStyle/>
              <a:p>
                <a:endParaRPr lang="zh-CN" altLang="en-US"/>
              </a:p>
            </p:txBody>
          </p:sp>
          <p:sp>
            <p:nvSpPr>
              <p:cNvPr id="21" name="Line 12"/>
              <p:cNvSpPr>
                <a:spLocks noChangeShapeType="1"/>
              </p:cNvSpPr>
              <p:nvPr/>
            </p:nvSpPr>
            <p:spPr bwMode="auto">
              <a:xfrm>
                <a:off x="3082925" y="2846388"/>
                <a:ext cx="2927350" cy="1524000"/>
              </a:xfrm>
              <a:prstGeom prst="line">
                <a:avLst/>
              </a:prstGeom>
              <a:noFill/>
              <a:ln w="31750">
                <a:solidFill>
                  <a:srgbClr val="00CC99"/>
                </a:solidFill>
                <a:round/>
                <a:headEnd/>
                <a:tailEnd/>
              </a:ln>
            </p:spPr>
            <p:txBody>
              <a:bodyPr/>
              <a:lstStyle/>
              <a:p>
                <a:endParaRPr lang="zh-CN" altLang="en-US"/>
              </a:p>
            </p:txBody>
          </p:sp>
          <p:sp>
            <p:nvSpPr>
              <p:cNvPr id="22" name="Line 13"/>
              <p:cNvSpPr>
                <a:spLocks noChangeShapeType="1"/>
              </p:cNvSpPr>
              <p:nvPr/>
            </p:nvSpPr>
            <p:spPr bwMode="auto">
              <a:xfrm>
                <a:off x="3429000" y="2643188"/>
                <a:ext cx="2581275" cy="2239962"/>
              </a:xfrm>
              <a:prstGeom prst="line">
                <a:avLst/>
              </a:prstGeom>
              <a:noFill/>
              <a:ln w="31750">
                <a:solidFill>
                  <a:srgbClr val="00CC99"/>
                </a:solidFill>
                <a:round/>
                <a:headEnd/>
                <a:tailEnd/>
              </a:ln>
            </p:spPr>
            <p:txBody>
              <a:bodyPr/>
              <a:lstStyle/>
              <a:p>
                <a:endParaRPr lang="zh-CN" altLang="en-US"/>
              </a:p>
            </p:txBody>
          </p:sp>
          <p:sp>
            <p:nvSpPr>
              <p:cNvPr id="23" name="Line 14"/>
              <p:cNvSpPr>
                <a:spLocks noChangeShapeType="1"/>
              </p:cNvSpPr>
              <p:nvPr/>
            </p:nvSpPr>
            <p:spPr bwMode="auto">
              <a:xfrm>
                <a:off x="4500563" y="3573463"/>
                <a:ext cx="1000125" cy="1212850"/>
              </a:xfrm>
              <a:prstGeom prst="line">
                <a:avLst/>
              </a:prstGeom>
              <a:noFill/>
              <a:ln w="31750">
                <a:solidFill>
                  <a:srgbClr val="00CC99"/>
                </a:solidFill>
                <a:round/>
                <a:headEnd/>
                <a:tailEnd/>
              </a:ln>
            </p:spPr>
            <p:txBody>
              <a:bodyPr/>
              <a:lstStyle/>
              <a:p>
                <a:endParaRPr lang="zh-CN" altLang="en-US"/>
              </a:p>
            </p:txBody>
          </p:sp>
          <p:sp>
            <p:nvSpPr>
              <p:cNvPr id="24" name="Text Box 15"/>
              <p:cNvSpPr txBox="1">
                <a:spLocks noChangeArrowheads="1"/>
              </p:cNvSpPr>
              <p:nvPr/>
            </p:nvSpPr>
            <p:spPr bwMode="auto">
              <a:xfrm>
                <a:off x="-42732" y="4350182"/>
                <a:ext cx="3384420" cy="254833"/>
              </a:xfrm>
              <a:prstGeom prst="rect">
                <a:avLst/>
              </a:prstGeom>
              <a:noFill/>
              <a:ln w="9525">
                <a:noFill/>
                <a:miter lim="800000"/>
                <a:headEnd/>
                <a:tailEnd/>
              </a:ln>
            </p:spPr>
            <p:txBody>
              <a:bodyPr wrap="square">
                <a:spAutoFit/>
              </a:bodyPr>
              <a:lstStyle/>
              <a:p>
                <a:pPr algn="r"/>
                <a:r>
                  <a:rPr lang="en-US" altLang="zh-CN" b="1" dirty="0" smtClean="0">
                    <a:solidFill>
                      <a:srgbClr val="3333CC"/>
                    </a:solidFill>
                    <a:latin typeface="Calibri" pitchFamily="34" charset="0"/>
                  </a:rPr>
                  <a:t>General</a:t>
                </a:r>
                <a:r>
                  <a:rPr lang="zh-CN" altLang="en-US" b="1" dirty="0" smtClean="0">
                    <a:solidFill>
                      <a:srgbClr val="3333CC"/>
                    </a:solidFill>
                    <a:latin typeface="Calibri" pitchFamily="34" charset="0"/>
                  </a:rPr>
                  <a:t> </a:t>
                </a:r>
                <a:r>
                  <a:rPr lang="en-US" altLang="zh-CN" b="1" dirty="0" smtClean="0">
                    <a:solidFill>
                      <a:srgbClr val="3333CC"/>
                    </a:solidFill>
                    <a:latin typeface="Calibri" pitchFamily="34" charset="0"/>
                  </a:rPr>
                  <a:t>Purpose</a:t>
                </a:r>
                <a:r>
                  <a:rPr lang="zh-CN" altLang="en-US" b="1" dirty="0" smtClean="0">
                    <a:solidFill>
                      <a:srgbClr val="3333CC"/>
                    </a:solidFill>
                    <a:latin typeface="Calibri" pitchFamily="34" charset="0"/>
                  </a:rPr>
                  <a:t> </a:t>
                </a:r>
                <a:r>
                  <a:rPr lang="en-US" altLang="zh-CN" b="1" dirty="0" smtClean="0">
                    <a:solidFill>
                      <a:srgbClr val="3333CC"/>
                    </a:solidFill>
                    <a:latin typeface="Calibri" pitchFamily="34" charset="0"/>
                  </a:rPr>
                  <a:t>Powder</a:t>
                </a:r>
                <a:r>
                  <a:rPr lang="zh-CN" altLang="en-US" b="1" dirty="0" smtClean="0">
                    <a:solidFill>
                      <a:srgbClr val="3333CC"/>
                    </a:solidFill>
                    <a:latin typeface="Calibri" pitchFamily="34" charset="0"/>
                  </a:rPr>
                  <a:t> </a:t>
                </a:r>
                <a:r>
                  <a:rPr lang="en-US" altLang="zh-CN" b="1" dirty="0" err="1" smtClean="0">
                    <a:solidFill>
                      <a:srgbClr val="3333CC"/>
                    </a:solidFill>
                    <a:latin typeface="Calibri" pitchFamily="34" charset="0"/>
                  </a:rPr>
                  <a:t>Diffractometer</a:t>
                </a:r>
                <a:endParaRPr lang="zh-CN" altLang="en-US" b="1" dirty="0">
                  <a:solidFill>
                    <a:srgbClr val="3333CC"/>
                  </a:solidFill>
                  <a:latin typeface="Calibri" pitchFamily="34" charset="0"/>
                </a:endParaRPr>
              </a:p>
            </p:txBody>
          </p:sp>
          <p:sp>
            <p:nvSpPr>
              <p:cNvPr id="25" name="Text Box 16"/>
              <p:cNvSpPr txBox="1">
                <a:spLocks noChangeArrowheads="1"/>
              </p:cNvSpPr>
              <p:nvPr/>
            </p:nvSpPr>
            <p:spPr bwMode="auto">
              <a:xfrm>
                <a:off x="742728" y="4767529"/>
                <a:ext cx="2511425" cy="254833"/>
              </a:xfrm>
              <a:prstGeom prst="rect">
                <a:avLst/>
              </a:prstGeom>
              <a:noFill/>
              <a:ln w="9525">
                <a:noFill/>
                <a:miter lim="800000"/>
                <a:headEnd/>
                <a:tailEnd/>
              </a:ln>
            </p:spPr>
            <p:txBody>
              <a:bodyPr>
                <a:spAutoFit/>
              </a:bodyPr>
              <a:lstStyle/>
              <a:p>
                <a:pPr algn="r"/>
                <a:r>
                  <a:rPr lang="en-US" altLang="zh-CN" b="1" dirty="0" smtClean="0">
                    <a:solidFill>
                      <a:srgbClr val="008000"/>
                    </a:solidFill>
                    <a:latin typeface="Calibri" pitchFamily="34" charset="0"/>
                  </a:rPr>
                  <a:t>Single</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Crystal</a:t>
                </a:r>
                <a:r>
                  <a:rPr lang="zh-CN" altLang="en-US" b="1" dirty="0" smtClean="0">
                    <a:solidFill>
                      <a:srgbClr val="008000"/>
                    </a:solidFill>
                    <a:latin typeface="Calibri" pitchFamily="34" charset="0"/>
                  </a:rPr>
                  <a:t> </a:t>
                </a:r>
                <a:r>
                  <a:rPr lang="en-US" altLang="zh-CN" b="1" dirty="0" err="1" smtClean="0">
                    <a:solidFill>
                      <a:srgbClr val="008000"/>
                    </a:solidFill>
                    <a:latin typeface="Calibri" pitchFamily="34" charset="0"/>
                  </a:rPr>
                  <a:t>Diffractometer</a:t>
                </a:r>
                <a:endParaRPr lang="zh-CN" altLang="en-US" b="1" dirty="0">
                  <a:solidFill>
                    <a:srgbClr val="008000"/>
                  </a:solidFill>
                  <a:latin typeface="Calibri" pitchFamily="34" charset="0"/>
                </a:endParaRPr>
              </a:p>
            </p:txBody>
          </p:sp>
          <p:sp>
            <p:nvSpPr>
              <p:cNvPr id="26" name="Text Box 17"/>
              <p:cNvSpPr txBox="1">
                <a:spLocks noChangeArrowheads="1"/>
              </p:cNvSpPr>
              <p:nvPr/>
            </p:nvSpPr>
            <p:spPr bwMode="auto">
              <a:xfrm>
                <a:off x="5303290" y="2943799"/>
                <a:ext cx="3201986" cy="254833"/>
              </a:xfrm>
              <a:prstGeom prst="rect">
                <a:avLst/>
              </a:prstGeom>
              <a:noFill/>
              <a:ln w="9525">
                <a:noFill/>
                <a:miter lim="800000"/>
                <a:headEnd/>
                <a:tailEnd/>
              </a:ln>
            </p:spPr>
            <p:txBody>
              <a:bodyPr wrap="square">
                <a:spAutoFit/>
              </a:bodyPr>
              <a:lstStyle/>
              <a:p>
                <a:pPr algn="r"/>
                <a:r>
                  <a:rPr lang="en-US" altLang="zh-CN" b="1" dirty="0" smtClean="0">
                    <a:solidFill>
                      <a:srgbClr val="008000"/>
                    </a:solidFill>
                    <a:latin typeface="Calibri" pitchFamily="34" charset="0"/>
                  </a:rPr>
                  <a:t>D</a:t>
                </a:r>
                <a:r>
                  <a:rPr lang="zh-CN" altLang="zh-CN" b="1" dirty="0" smtClean="0">
                    <a:solidFill>
                      <a:srgbClr val="008000"/>
                    </a:solidFill>
                    <a:latin typeface="Calibri" pitchFamily="34" charset="0"/>
                  </a:rPr>
                  <a:t>-</a:t>
                </a:r>
                <a:r>
                  <a:rPr lang="en-US" altLang="zh-CN" b="1" dirty="0" smtClean="0">
                    <a:solidFill>
                      <a:srgbClr val="008000"/>
                    </a:solidFill>
                    <a:latin typeface="Calibri" pitchFamily="34" charset="0"/>
                  </a:rPr>
                  <a:t>G</a:t>
                </a:r>
                <a:r>
                  <a:rPr lang="zh-CN" altLang="en-US" b="1" dirty="0" smtClean="0">
                    <a:solidFill>
                      <a:srgbClr val="008000"/>
                    </a:solidFill>
                    <a:latin typeface="Calibri" pitchFamily="34" charset="0"/>
                  </a:rPr>
                  <a:t> </a:t>
                </a:r>
                <a:r>
                  <a:rPr lang="en-US" altLang="zh-CN" b="1" dirty="0">
                    <a:solidFill>
                      <a:srgbClr val="008000"/>
                    </a:solidFill>
                    <a:latin typeface="Calibri" pitchFamily="34" charset="0"/>
                  </a:rPr>
                  <a:t>P</a:t>
                </a:r>
                <a:r>
                  <a:rPr lang="en-US" altLang="zh-CN" b="1" dirty="0" smtClean="0">
                    <a:solidFill>
                      <a:srgbClr val="008000"/>
                    </a:solidFill>
                    <a:latin typeface="Calibri" pitchFamily="34" charset="0"/>
                  </a:rPr>
                  <a:t>olarized</a:t>
                </a:r>
                <a:r>
                  <a:rPr lang="zh-CN" altLang="en-US" b="1" dirty="0" smtClean="0">
                    <a:solidFill>
                      <a:srgbClr val="008000"/>
                    </a:solidFill>
                    <a:latin typeface="Calibri" pitchFamily="34" charset="0"/>
                  </a:rPr>
                  <a:t>  </a:t>
                </a:r>
                <a:r>
                  <a:rPr lang="en-US" altLang="zh-CN" b="1" dirty="0">
                    <a:solidFill>
                      <a:srgbClr val="008000"/>
                    </a:solidFill>
                    <a:latin typeface="Calibri" pitchFamily="34" charset="0"/>
                  </a:rPr>
                  <a:t>I</a:t>
                </a:r>
                <a:r>
                  <a:rPr lang="en-US" altLang="zh-CN" b="1" dirty="0" smtClean="0">
                    <a:solidFill>
                      <a:srgbClr val="008000"/>
                    </a:solidFill>
                    <a:latin typeface="Calibri" pitchFamily="34" charset="0"/>
                  </a:rPr>
                  <a:t>nelastic</a:t>
                </a:r>
                <a:endParaRPr lang="zh-CN" altLang="en-US" b="1" dirty="0">
                  <a:solidFill>
                    <a:srgbClr val="008000"/>
                  </a:solidFill>
                  <a:latin typeface="Calibri" pitchFamily="34" charset="0"/>
                </a:endParaRPr>
              </a:p>
            </p:txBody>
          </p:sp>
          <p:sp>
            <p:nvSpPr>
              <p:cNvPr id="27" name="Text Box 18"/>
              <p:cNvSpPr txBox="1">
                <a:spLocks noChangeArrowheads="1"/>
              </p:cNvSpPr>
              <p:nvPr/>
            </p:nvSpPr>
            <p:spPr bwMode="auto">
              <a:xfrm>
                <a:off x="5999634" y="4255462"/>
                <a:ext cx="1919288" cy="254833"/>
              </a:xfrm>
              <a:prstGeom prst="rect">
                <a:avLst/>
              </a:prstGeom>
              <a:noFill/>
              <a:ln w="9525">
                <a:noFill/>
                <a:miter lim="800000"/>
                <a:headEnd/>
                <a:tailEnd/>
              </a:ln>
            </p:spPr>
            <p:txBody>
              <a:bodyPr>
                <a:spAutoFit/>
              </a:bodyPr>
              <a:lstStyle/>
              <a:p>
                <a:pPr algn="r"/>
                <a:r>
                  <a:rPr lang="en-US" altLang="zh-CN" b="1" dirty="0" smtClean="0">
                    <a:solidFill>
                      <a:srgbClr val="008000"/>
                    </a:solidFill>
                    <a:latin typeface="Calibri" pitchFamily="34" charset="0"/>
                  </a:rPr>
                  <a:t>Liquid</a:t>
                </a:r>
                <a:r>
                  <a:rPr lang="zh-CN" altLang="en-US" b="1" dirty="0" smtClean="0">
                    <a:solidFill>
                      <a:srgbClr val="008000"/>
                    </a:solidFill>
                    <a:latin typeface="Calibri" pitchFamily="34" charset="0"/>
                  </a:rPr>
                  <a:t> </a:t>
                </a:r>
                <a:r>
                  <a:rPr lang="en-US" altLang="zh-CN" b="1" dirty="0" err="1">
                    <a:solidFill>
                      <a:srgbClr val="008000"/>
                    </a:solidFill>
                    <a:latin typeface="Calibri" pitchFamily="34" charset="0"/>
                  </a:rPr>
                  <a:t>R</a:t>
                </a:r>
                <a:r>
                  <a:rPr lang="en-US" altLang="zh-CN" b="1" dirty="0" err="1" smtClean="0">
                    <a:solidFill>
                      <a:srgbClr val="008000"/>
                    </a:solidFill>
                    <a:latin typeface="Calibri" pitchFamily="34" charset="0"/>
                  </a:rPr>
                  <a:t>electometer</a:t>
                </a:r>
                <a:endParaRPr lang="zh-CN" altLang="en-US" b="1" dirty="0" smtClean="0">
                  <a:solidFill>
                    <a:srgbClr val="008000"/>
                  </a:solidFill>
                  <a:latin typeface="Calibri" pitchFamily="34" charset="0"/>
                </a:endParaRPr>
              </a:p>
            </p:txBody>
          </p:sp>
          <p:sp>
            <p:nvSpPr>
              <p:cNvPr id="28" name="Text Box 19"/>
              <p:cNvSpPr txBox="1">
                <a:spLocks noChangeArrowheads="1"/>
              </p:cNvSpPr>
              <p:nvPr/>
            </p:nvSpPr>
            <p:spPr bwMode="auto">
              <a:xfrm>
                <a:off x="5860365" y="4672809"/>
                <a:ext cx="2924645" cy="254833"/>
              </a:xfrm>
              <a:prstGeom prst="rect">
                <a:avLst/>
              </a:prstGeom>
              <a:noFill/>
              <a:ln w="9525">
                <a:solidFill>
                  <a:schemeClr val="bg1"/>
                </a:solidFill>
                <a:miter lim="800000"/>
                <a:headEnd/>
                <a:tailEnd/>
              </a:ln>
            </p:spPr>
            <p:txBody>
              <a:bodyPr wrap="square">
                <a:spAutoFit/>
              </a:bodyPr>
              <a:lstStyle/>
              <a:p>
                <a:pPr algn="r"/>
                <a:r>
                  <a:rPr lang="en-US" altLang="zh-CN" b="1" dirty="0" smtClean="0">
                    <a:solidFill>
                      <a:srgbClr val="3333FF"/>
                    </a:solidFill>
                    <a:latin typeface="Calibri" pitchFamily="34" charset="0"/>
                  </a:rPr>
                  <a:t>Multi-purpose</a:t>
                </a:r>
                <a:r>
                  <a:rPr lang="zh-CN" altLang="en-US" b="1" dirty="0" smtClean="0">
                    <a:solidFill>
                      <a:srgbClr val="3333FF"/>
                    </a:solidFill>
                    <a:latin typeface="Calibri" pitchFamily="34" charset="0"/>
                  </a:rPr>
                  <a:t> </a:t>
                </a:r>
                <a:r>
                  <a:rPr lang="en-US" altLang="zh-CN" b="1" dirty="0" err="1">
                    <a:solidFill>
                      <a:srgbClr val="3333FF"/>
                    </a:solidFill>
                    <a:latin typeface="Calibri" pitchFamily="34" charset="0"/>
                  </a:rPr>
                  <a:t>R</a:t>
                </a:r>
                <a:r>
                  <a:rPr lang="en-US" altLang="zh-CN" b="1" dirty="0" err="1" smtClean="0">
                    <a:solidFill>
                      <a:srgbClr val="3333FF"/>
                    </a:solidFill>
                    <a:latin typeface="Calibri" pitchFamily="34" charset="0"/>
                  </a:rPr>
                  <a:t>electometer</a:t>
                </a:r>
                <a:endParaRPr lang="zh-CN" altLang="en-US" b="1" dirty="0" smtClean="0">
                  <a:solidFill>
                    <a:srgbClr val="3333FF"/>
                  </a:solidFill>
                  <a:latin typeface="Calibri" pitchFamily="34" charset="0"/>
                </a:endParaRPr>
              </a:p>
            </p:txBody>
          </p:sp>
          <p:sp>
            <p:nvSpPr>
              <p:cNvPr id="29" name="Text Box 20"/>
              <p:cNvSpPr txBox="1">
                <a:spLocks noChangeArrowheads="1"/>
              </p:cNvSpPr>
              <p:nvPr/>
            </p:nvSpPr>
            <p:spPr bwMode="auto">
              <a:xfrm>
                <a:off x="4398042" y="4911294"/>
                <a:ext cx="1392688" cy="254833"/>
              </a:xfrm>
              <a:prstGeom prst="rect">
                <a:avLst/>
              </a:prstGeom>
              <a:noFill/>
              <a:ln w="9525">
                <a:noFill/>
                <a:miter lim="800000"/>
                <a:headEnd/>
                <a:tailEnd/>
              </a:ln>
            </p:spPr>
            <p:txBody>
              <a:bodyPr wrap="square">
                <a:spAutoFit/>
              </a:bodyPr>
              <a:lstStyle/>
              <a:p>
                <a:pPr algn="r"/>
                <a:r>
                  <a:rPr lang="en-US" altLang="zh-CN" b="1" dirty="0" smtClean="0">
                    <a:solidFill>
                      <a:srgbClr val="3333FF"/>
                    </a:solidFill>
                    <a:latin typeface="Calibri" pitchFamily="34" charset="0"/>
                  </a:rPr>
                  <a:t>SANS</a:t>
                </a:r>
                <a:endParaRPr lang="zh-CN" altLang="en-US" b="1" dirty="0" smtClean="0">
                  <a:solidFill>
                    <a:srgbClr val="3333FF"/>
                  </a:solidFill>
                  <a:latin typeface="Calibri" pitchFamily="34" charset="0"/>
                </a:endParaRPr>
              </a:p>
            </p:txBody>
          </p:sp>
          <p:sp>
            <p:nvSpPr>
              <p:cNvPr id="30" name="Text Box 21"/>
              <p:cNvSpPr txBox="1">
                <a:spLocks noChangeArrowheads="1"/>
              </p:cNvSpPr>
              <p:nvPr/>
            </p:nvSpPr>
            <p:spPr bwMode="auto">
              <a:xfrm>
                <a:off x="585525" y="3098140"/>
                <a:ext cx="2733676" cy="254833"/>
              </a:xfrm>
              <a:prstGeom prst="rect">
                <a:avLst/>
              </a:prstGeom>
              <a:noFill/>
              <a:ln w="9525">
                <a:noFill/>
                <a:miter lim="800000"/>
                <a:headEnd/>
                <a:tailEnd/>
              </a:ln>
            </p:spPr>
            <p:txBody>
              <a:bodyPr wrap="square">
                <a:spAutoFit/>
              </a:bodyPr>
              <a:lstStyle/>
              <a:p>
                <a:pPr algn="r"/>
                <a:r>
                  <a:rPr lang="en-US" altLang="zh-CN" b="1" dirty="0" smtClean="0">
                    <a:solidFill>
                      <a:srgbClr val="008000"/>
                    </a:solidFill>
                    <a:latin typeface="Calibri" pitchFamily="34" charset="0"/>
                  </a:rPr>
                  <a:t>Neutron</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Physics</a:t>
                </a:r>
                <a:endParaRPr lang="zh-CN" altLang="en-US" b="1" dirty="0">
                  <a:solidFill>
                    <a:srgbClr val="008000"/>
                  </a:solidFill>
                  <a:latin typeface="Calibri" pitchFamily="34" charset="0"/>
                </a:endParaRPr>
              </a:p>
            </p:txBody>
          </p:sp>
          <p:sp>
            <p:nvSpPr>
              <p:cNvPr id="31" name="Text Box 22"/>
              <p:cNvSpPr txBox="1">
                <a:spLocks noChangeArrowheads="1"/>
              </p:cNvSpPr>
              <p:nvPr/>
            </p:nvSpPr>
            <p:spPr bwMode="auto">
              <a:xfrm>
                <a:off x="5965529" y="3311365"/>
                <a:ext cx="2471737" cy="254833"/>
              </a:xfrm>
              <a:prstGeom prst="rect">
                <a:avLst/>
              </a:prstGeom>
              <a:noFill/>
              <a:ln w="9525">
                <a:noFill/>
                <a:miter lim="800000"/>
                <a:headEnd/>
                <a:tailEnd/>
              </a:ln>
            </p:spPr>
            <p:txBody>
              <a:bodyPr>
                <a:spAutoFit/>
              </a:bodyPr>
              <a:lstStyle/>
              <a:p>
                <a:r>
                  <a:rPr lang="en-US" altLang="zh-CN" b="1" dirty="0" smtClean="0">
                    <a:solidFill>
                      <a:srgbClr val="008000"/>
                    </a:solidFill>
                    <a:latin typeface="Calibri" pitchFamily="34" charset="0"/>
                  </a:rPr>
                  <a:t>Reverse</a:t>
                </a:r>
                <a:r>
                  <a:rPr lang="zh-CN" altLang="en-US" b="1" dirty="0" smtClean="0">
                    <a:solidFill>
                      <a:srgbClr val="008000"/>
                    </a:solidFill>
                    <a:latin typeface="Calibri" pitchFamily="34" charset="0"/>
                  </a:rPr>
                  <a:t> </a:t>
                </a:r>
                <a:r>
                  <a:rPr lang="en-US" altLang="zh-CN" b="1" dirty="0">
                    <a:solidFill>
                      <a:srgbClr val="008000"/>
                    </a:solidFill>
                    <a:latin typeface="Calibri" pitchFamily="34" charset="0"/>
                  </a:rPr>
                  <a:t>G</a:t>
                </a:r>
                <a:r>
                  <a:rPr lang="en-US" altLang="zh-CN" b="1" dirty="0" smtClean="0">
                    <a:solidFill>
                      <a:srgbClr val="008000"/>
                    </a:solidFill>
                    <a:latin typeface="Calibri" pitchFamily="34" charset="0"/>
                  </a:rPr>
                  <a:t>eometry</a:t>
                </a:r>
                <a:r>
                  <a:rPr lang="zh-CN" altLang="en-US" b="1" dirty="0" smtClean="0">
                    <a:solidFill>
                      <a:srgbClr val="008000"/>
                    </a:solidFill>
                    <a:latin typeface="Calibri" pitchFamily="34" charset="0"/>
                  </a:rPr>
                  <a:t> </a:t>
                </a:r>
                <a:r>
                  <a:rPr lang="en-US" altLang="zh-CN" b="1" dirty="0">
                    <a:solidFill>
                      <a:srgbClr val="008000"/>
                    </a:solidFill>
                    <a:latin typeface="Calibri" pitchFamily="34" charset="0"/>
                  </a:rPr>
                  <a:t>C</a:t>
                </a:r>
                <a:r>
                  <a:rPr lang="en-US" altLang="zh-CN" b="1" dirty="0" smtClean="0">
                    <a:solidFill>
                      <a:srgbClr val="008000"/>
                    </a:solidFill>
                    <a:latin typeface="Calibri" pitchFamily="34" charset="0"/>
                  </a:rPr>
                  <a:t>hemical</a:t>
                </a:r>
                <a:endParaRPr lang="zh-CN" altLang="en-US" b="1" dirty="0">
                  <a:solidFill>
                    <a:srgbClr val="008000"/>
                  </a:solidFill>
                  <a:latin typeface="Calibri" pitchFamily="34" charset="0"/>
                </a:endParaRPr>
              </a:p>
            </p:txBody>
          </p:sp>
          <p:sp>
            <p:nvSpPr>
              <p:cNvPr id="32" name="Text Box 23"/>
              <p:cNvSpPr txBox="1">
                <a:spLocks noChangeArrowheads="1"/>
              </p:cNvSpPr>
              <p:nvPr/>
            </p:nvSpPr>
            <p:spPr bwMode="auto">
              <a:xfrm>
                <a:off x="1190566" y="3700463"/>
                <a:ext cx="1293872" cy="254833"/>
              </a:xfrm>
              <a:prstGeom prst="rect">
                <a:avLst/>
              </a:prstGeom>
              <a:noFill/>
              <a:ln w="9525">
                <a:noFill/>
                <a:miter lim="800000"/>
                <a:headEnd/>
                <a:tailEnd/>
              </a:ln>
            </p:spPr>
            <p:txBody>
              <a:bodyPr wrap="square">
                <a:spAutoFit/>
              </a:bodyPr>
              <a:lstStyle/>
              <a:p>
                <a:pPr algn="r"/>
                <a:r>
                  <a:rPr lang="en-US" altLang="zh-CN" b="1" dirty="0" smtClean="0">
                    <a:solidFill>
                      <a:srgbClr val="FF0000"/>
                    </a:solidFill>
                    <a:latin typeface="Calibri" pitchFamily="34" charset="0"/>
                  </a:rPr>
                  <a:t>Total</a:t>
                </a:r>
                <a:r>
                  <a:rPr lang="zh-CN" altLang="en-US" b="1" dirty="0" smtClean="0">
                    <a:solidFill>
                      <a:srgbClr val="FF0000"/>
                    </a:solidFill>
                    <a:latin typeface="Calibri" pitchFamily="34" charset="0"/>
                  </a:rPr>
                  <a:t> </a:t>
                </a:r>
                <a:r>
                  <a:rPr lang="en-US" altLang="zh-CN" b="1" dirty="0" smtClean="0">
                    <a:solidFill>
                      <a:srgbClr val="FF0000"/>
                    </a:solidFill>
                    <a:latin typeface="Calibri" pitchFamily="34" charset="0"/>
                  </a:rPr>
                  <a:t>Scattering</a:t>
                </a:r>
                <a:endParaRPr lang="zh-CN" altLang="en-US" b="1" dirty="0">
                  <a:solidFill>
                    <a:srgbClr val="FF0000"/>
                  </a:solidFill>
                  <a:latin typeface="Calibri" pitchFamily="34" charset="0"/>
                </a:endParaRPr>
              </a:p>
            </p:txBody>
          </p:sp>
          <p:sp>
            <p:nvSpPr>
              <p:cNvPr id="33" name="Text Box 24"/>
              <p:cNvSpPr txBox="1">
                <a:spLocks noChangeArrowheads="1"/>
              </p:cNvSpPr>
              <p:nvPr/>
            </p:nvSpPr>
            <p:spPr bwMode="auto">
              <a:xfrm>
                <a:off x="5617136" y="3575108"/>
                <a:ext cx="2998574" cy="254833"/>
              </a:xfrm>
              <a:prstGeom prst="rect">
                <a:avLst/>
              </a:prstGeom>
              <a:noFill/>
              <a:ln w="9525">
                <a:noFill/>
                <a:miter lim="800000"/>
                <a:headEnd/>
                <a:tailEnd/>
              </a:ln>
            </p:spPr>
            <p:txBody>
              <a:bodyPr wrap="square">
                <a:spAutoFit/>
              </a:bodyPr>
              <a:lstStyle/>
              <a:p>
                <a:pPr algn="r"/>
                <a:r>
                  <a:rPr lang="en-US" altLang="zh-CN" b="1" dirty="0" smtClean="0">
                    <a:solidFill>
                      <a:srgbClr val="008000"/>
                    </a:solidFill>
                    <a:latin typeface="Calibri" pitchFamily="34" charset="0"/>
                  </a:rPr>
                  <a:t>High</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energy</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DG</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inelastic</a:t>
                </a:r>
                <a:endParaRPr lang="zh-CN" altLang="en-US" b="1" dirty="0">
                  <a:solidFill>
                    <a:srgbClr val="008000"/>
                  </a:solidFill>
                  <a:latin typeface="Calibri" pitchFamily="34" charset="0"/>
                </a:endParaRPr>
              </a:p>
            </p:txBody>
          </p:sp>
          <p:sp>
            <p:nvSpPr>
              <p:cNvPr id="34" name="Text Box 25"/>
              <p:cNvSpPr txBox="1">
                <a:spLocks noChangeArrowheads="1"/>
              </p:cNvSpPr>
              <p:nvPr/>
            </p:nvSpPr>
            <p:spPr bwMode="auto">
              <a:xfrm>
                <a:off x="777054" y="3913643"/>
                <a:ext cx="2616484" cy="254833"/>
              </a:xfrm>
              <a:prstGeom prst="rect">
                <a:avLst/>
              </a:prstGeom>
              <a:noFill/>
              <a:ln w="9525">
                <a:noFill/>
                <a:miter lim="800000"/>
                <a:headEnd/>
                <a:tailEnd/>
              </a:ln>
            </p:spPr>
            <p:txBody>
              <a:bodyPr wrap="square">
                <a:spAutoFit/>
              </a:bodyPr>
              <a:lstStyle/>
              <a:p>
                <a:pPr algn="r"/>
                <a:r>
                  <a:rPr lang="en-US" altLang="zh-CN" b="1" dirty="0" smtClean="0">
                    <a:solidFill>
                      <a:srgbClr val="008000"/>
                    </a:solidFill>
                    <a:latin typeface="Calibri" pitchFamily="34" charset="0"/>
                  </a:rPr>
                  <a:t>Elastic</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Diffuse</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Scattering</a:t>
                </a:r>
                <a:r>
                  <a:rPr lang="zh-CN" altLang="en-US" b="1" dirty="0" smtClean="0">
                    <a:solidFill>
                      <a:srgbClr val="008000"/>
                    </a:solidFill>
                    <a:latin typeface="Calibri" pitchFamily="34" charset="0"/>
                  </a:rPr>
                  <a:t> </a:t>
                </a:r>
                <a:endParaRPr lang="zh-CN" altLang="en-US" b="1" dirty="0">
                  <a:solidFill>
                    <a:srgbClr val="008000"/>
                  </a:solidFill>
                  <a:latin typeface="Calibri" pitchFamily="34" charset="0"/>
                </a:endParaRPr>
              </a:p>
            </p:txBody>
          </p:sp>
          <p:sp>
            <p:nvSpPr>
              <p:cNvPr id="35" name="Text Box 26"/>
              <p:cNvSpPr txBox="1">
                <a:spLocks noChangeArrowheads="1"/>
              </p:cNvSpPr>
              <p:nvPr/>
            </p:nvSpPr>
            <p:spPr bwMode="auto">
              <a:xfrm>
                <a:off x="1194860" y="2041525"/>
                <a:ext cx="2829453" cy="254833"/>
              </a:xfrm>
              <a:prstGeom prst="rect">
                <a:avLst/>
              </a:prstGeom>
              <a:noFill/>
              <a:ln w="9525">
                <a:noFill/>
                <a:miter lim="800000"/>
                <a:headEnd/>
                <a:tailEnd/>
              </a:ln>
            </p:spPr>
            <p:txBody>
              <a:bodyPr wrap="square">
                <a:spAutoFit/>
              </a:bodyPr>
              <a:lstStyle/>
              <a:p>
                <a:pPr algn="r"/>
                <a:r>
                  <a:rPr lang="en-US" altLang="zh-CN" b="1" dirty="0" smtClean="0">
                    <a:solidFill>
                      <a:srgbClr val="FF0000"/>
                    </a:solidFill>
                    <a:latin typeface="Calibri" pitchFamily="34" charset="0"/>
                  </a:rPr>
                  <a:t>Atmospheric</a:t>
                </a:r>
                <a:r>
                  <a:rPr lang="zh-CN" altLang="en-US" b="1" dirty="0" smtClean="0">
                    <a:solidFill>
                      <a:srgbClr val="FF0000"/>
                    </a:solidFill>
                    <a:latin typeface="Calibri" pitchFamily="34" charset="0"/>
                  </a:rPr>
                  <a:t> </a:t>
                </a:r>
                <a:r>
                  <a:rPr lang="en-US" altLang="zh-CN" b="1" dirty="0" smtClean="0">
                    <a:solidFill>
                      <a:srgbClr val="FF0000"/>
                    </a:solidFill>
                    <a:latin typeface="Calibri" pitchFamily="34" charset="0"/>
                  </a:rPr>
                  <a:t>neutron</a:t>
                </a:r>
                <a:r>
                  <a:rPr lang="zh-CN" altLang="en-US" b="1" dirty="0" smtClean="0">
                    <a:solidFill>
                      <a:srgbClr val="FF0000"/>
                    </a:solidFill>
                    <a:latin typeface="Calibri" pitchFamily="34" charset="0"/>
                  </a:rPr>
                  <a:t> </a:t>
                </a:r>
                <a:r>
                  <a:rPr lang="en-US" altLang="zh-CN" b="1" dirty="0" smtClean="0">
                    <a:solidFill>
                      <a:srgbClr val="FF0000"/>
                    </a:solidFill>
                    <a:latin typeface="Calibri" pitchFamily="34" charset="0"/>
                  </a:rPr>
                  <a:t>irradiation</a:t>
                </a:r>
                <a:endParaRPr lang="zh-CN" altLang="en-US" b="1" dirty="0">
                  <a:solidFill>
                    <a:srgbClr val="FF0000"/>
                  </a:solidFill>
                  <a:latin typeface="Calibri" pitchFamily="34" charset="0"/>
                </a:endParaRPr>
              </a:p>
            </p:txBody>
          </p:sp>
          <p:sp>
            <p:nvSpPr>
              <p:cNvPr id="36" name="Text Box 27"/>
              <p:cNvSpPr txBox="1">
                <a:spLocks noChangeArrowheads="1"/>
              </p:cNvSpPr>
              <p:nvPr/>
            </p:nvSpPr>
            <p:spPr bwMode="auto">
              <a:xfrm>
                <a:off x="124856" y="1274409"/>
                <a:ext cx="4421294" cy="688048"/>
              </a:xfrm>
              <a:prstGeom prst="rect">
                <a:avLst/>
              </a:prstGeom>
              <a:noFill/>
              <a:ln w="9525">
                <a:noFill/>
                <a:miter lim="800000"/>
                <a:headEnd/>
                <a:tailEnd/>
              </a:ln>
            </p:spPr>
            <p:txBody>
              <a:bodyPr wrap="square">
                <a:spAutoFit/>
              </a:bodyPr>
              <a:lstStyle/>
              <a:p>
                <a:pPr algn="l"/>
                <a:r>
                  <a:rPr lang="en-US" altLang="zh-CN" sz="1600" b="1" dirty="0" smtClean="0">
                    <a:solidFill>
                      <a:srgbClr val="0000FF"/>
                    </a:solidFill>
                    <a:latin typeface="Calibri" pitchFamily="34" charset="0"/>
                  </a:rPr>
                  <a:t>Blue:</a:t>
                </a:r>
                <a:r>
                  <a:rPr lang="zh-CN" altLang="en-US" sz="1600" b="1" dirty="0" smtClean="0">
                    <a:solidFill>
                      <a:srgbClr val="0000FF"/>
                    </a:solidFill>
                    <a:latin typeface="Calibri" pitchFamily="34" charset="0"/>
                  </a:rPr>
                  <a:t> </a:t>
                </a:r>
                <a:r>
                  <a:rPr lang="en-US" altLang="zh-CN" sz="1600" b="1" dirty="0" smtClean="0">
                    <a:solidFill>
                      <a:srgbClr val="0000FF"/>
                    </a:solidFill>
                    <a:latin typeface="Calibri" pitchFamily="34" charset="0"/>
                  </a:rPr>
                  <a:t>constructed</a:t>
                </a:r>
                <a:r>
                  <a:rPr lang="zh-CN" altLang="en-US" sz="1600" b="1" dirty="0" smtClean="0">
                    <a:solidFill>
                      <a:srgbClr val="0000FF"/>
                    </a:solidFill>
                    <a:latin typeface="Calibri" pitchFamily="34" charset="0"/>
                  </a:rPr>
                  <a:t>   </a:t>
                </a:r>
                <a:r>
                  <a:rPr lang="en-US" altLang="zh-CN" sz="1600" b="1" dirty="0" smtClean="0">
                    <a:solidFill>
                      <a:srgbClr val="0000FF"/>
                    </a:solidFill>
                    <a:latin typeface="Calibri" pitchFamily="34" charset="0"/>
                  </a:rPr>
                  <a:t>3</a:t>
                </a:r>
              </a:p>
              <a:p>
                <a:pPr algn="l"/>
                <a:r>
                  <a:rPr lang="en-US" altLang="zh-CN" sz="1600" b="1" dirty="0" smtClean="0">
                    <a:solidFill>
                      <a:srgbClr val="FF0000"/>
                    </a:solidFill>
                    <a:latin typeface="Calibri" pitchFamily="34" charset="0"/>
                  </a:rPr>
                  <a:t>Red:</a:t>
                </a:r>
                <a:r>
                  <a:rPr lang="zh-CN" altLang="en-US" sz="1600" b="1" dirty="0" smtClean="0">
                    <a:solidFill>
                      <a:srgbClr val="FF0000"/>
                    </a:solidFill>
                    <a:latin typeface="Calibri" pitchFamily="34" charset="0"/>
                  </a:rPr>
                  <a:t>    </a:t>
                </a:r>
                <a:r>
                  <a:rPr lang="en-US" altLang="zh-CN" sz="1600" b="1" dirty="0" smtClean="0">
                    <a:solidFill>
                      <a:srgbClr val="FF0000"/>
                    </a:solidFill>
                    <a:latin typeface="Calibri" pitchFamily="34" charset="0"/>
                  </a:rPr>
                  <a:t>Near</a:t>
                </a:r>
                <a:r>
                  <a:rPr lang="zh-CN" altLang="en-US" sz="1600" b="1" dirty="0" smtClean="0">
                    <a:solidFill>
                      <a:srgbClr val="FF0000"/>
                    </a:solidFill>
                    <a:latin typeface="Calibri" pitchFamily="34" charset="0"/>
                  </a:rPr>
                  <a:t> </a:t>
                </a:r>
                <a:r>
                  <a:rPr lang="en-US" altLang="zh-CN" sz="1600" b="1" dirty="0" smtClean="0">
                    <a:solidFill>
                      <a:srgbClr val="FF0000"/>
                    </a:solidFill>
                    <a:latin typeface="Calibri" pitchFamily="34" charset="0"/>
                  </a:rPr>
                  <a:t>future</a:t>
                </a:r>
                <a:r>
                  <a:rPr lang="zh-CN" altLang="en-US" sz="1600" b="1" dirty="0" smtClean="0">
                    <a:solidFill>
                      <a:srgbClr val="FF0000"/>
                    </a:solidFill>
                    <a:latin typeface="Calibri" pitchFamily="34" charset="0"/>
                  </a:rPr>
                  <a:t> </a:t>
                </a:r>
                <a:r>
                  <a:rPr lang="en-US" altLang="zh-CN" sz="1600" b="1" dirty="0" smtClean="0">
                    <a:solidFill>
                      <a:srgbClr val="FF0000"/>
                    </a:solidFill>
                    <a:latin typeface="Calibri" pitchFamily="34" charset="0"/>
                  </a:rPr>
                  <a:t>instruments</a:t>
                </a:r>
                <a:r>
                  <a:rPr lang="zh-CN" altLang="en-US" sz="1600" b="1" dirty="0" smtClean="0">
                    <a:solidFill>
                      <a:srgbClr val="FF0000"/>
                    </a:solidFill>
                    <a:latin typeface="Calibri" pitchFamily="34" charset="0"/>
                  </a:rPr>
                  <a:t> </a:t>
                </a:r>
                <a:r>
                  <a:rPr lang="en-US" altLang="zh-CN" sz="1600" b="1" dirty="0" smtClean="0">
                    <a:solidFill>
                      <a:srgbClr val="FF0000"/>
                    </a:solidFill>
                    <a:latin typeface="Calibri" pitchFamily="34" charset="0"/>
                  </a:rPr>
                  <a:t>7</a:t>
                </a:r>
              </a:p>
              <a:p>
                <a:pPr algn="l"/>
                <a:r>
                  <a:rPr lang="zh-CN" altLang="en-US" sz="1600" b="1" dirty="0" smtClean="0">
                    <a:solidFill>
                      <a:srgbClr val="FF0000"/>
                    </a:solidFill>
                    <a:latin typeface="Calibri" pitchFamily="34" charset="0"/>
                  </a:rPr>
                  <a:t> </a:t>
                </a:r>
                <a:r>
                  <a:rPr lang="en-US" altLang="zh-CN" sz="1600" b="1" dirty="0" smtClean="0">
                    <a:solidFill>
                      <a:srgbClr val="008000"/>
                    </a:solidFill>
                    <a:latin typeface="Calibri" pitchFamily="34" charset="0"/>
                  </a:rPr>
                  <a:t>Green:</a:t>
                </a:r>
                <a:r>
                  <a:rPr lang="zh-CN" altLang="en-US" sz="1600" b="1" dirty="0" smtClean="0">
                    <a:solidFill>
                      <a:srgbClr val="008000"/>
                    </a:solidFill>
                    <a:latin typeface="Calibri" pitchFamily="34" charset="0"/>
                  </a:rPr>
                  <a:t> </a:t>
                </a:r>
                <a:r>
                  <a:rPr lang="en-US" altLang="zh-CN" sz="1600" b="1" dirty="0" smtClean="0">
                    <a:solidFill>
                      <a:srgbClr val="008000"/>
                    </a:solidFill>
                    <a:latin typeface="Calibri" pitchFamily="34" charset="0"/>
                  </a:rPr>
                  <a:t>CSNS upgrade</a:t>
                </a:r>
                <a:r>
                  <a:rPr lang="zh-CN" altLang="en-US" sz="1600" b="1" dirty="0" smtClean="0">
                    <a:solidFill>
                      <a:srgbClr val="008000"/>
                    </a:solidFill>
                    <a:latin typeface="Calibri" pitchFamily="34" charset="0"/>
                  </a:rPr>
                  <a:t> </a:t>
                </a:r>
                <a:r>
                  <a:rPr lang="en-US" altLang="zh-CN" sz="1600" b="1" dirty="0" smtClean="0">
                    <a:solidFill>
                      <a:srgbClr val="008000"/>
                    </a:solidFill>
                    <a:latin typeface="Calibri" pitchFamily="34" charset="0"/>
                  </a:rPr>
                  <a:t>project</a:t>
                </a:r>
                <a:r>
                  <a:rPr lang="zh-CN" altLang="en-US" sz="1600" b="1" dirty="0" smtClean="0">
                    <a:solidFill>
                      <a:srgbClr val="008000"/>
                    </a:solidFill>
                    <a:latin typeface="Calibri" pitchFamily="34" charset="0"/>
                  </a:rPr>
                  <a:t> </a:t>
                </a:r>
                <a:r>
                  <a:rPr lang="en-US" altLang="zh-CN" sz="1600" b="1" dirty="0" smtClean="0">
                    <a:solidFill>
                      <a:srgbClr val="008000"/>
                    </a:solidFill>
                    <a:latin typeface="Calibri" pitchFamily="34" charset="0"/>
                  </a:rPr>
                  <a:t>10</a:t>
                </a:r>
                <a:endParaRPr lang="zh-CN" altLang="en-US" sz="1600" b="1" dirty="0">
                  <a:solidFill>
                    <a:srgbClr val="008000"/>
                  </a:solidFill>
                  <a:latin typeface="Calibri" pitchFamily="34" charset="0"/>
                </a:endParaRPr>
              </a:p>
            </p:txBody>
          </p:sp>
          <p:sp>
            <p:nvSpPr>
              <p:cNvPr id="37" name="Text Box 28"/>
              <p:cNvSpPr txBox="1">
                <a:spLocks noChangeArrowheads="1"/>
              </p:cNvSpPr>
              <p:nvPr/>
            </p:nvSpPr>
            <p:spPr bwMode="auto">
              <a:xfrm>
                <a:off x="627640" y="2716968"/>
                <a:ext cx="2552923" cy="254833"/>
              </a:xfrm>
              <a:prstGeom prst="rect">
                <a:avLst/>
              </a:prstGeom>
              <a:noFill/>
              <a:ln w="9525">
                <a:noFill/>
                <a:miter lim="800000"/>
                <a:headEnd/>
                <a:tailEnd/>
              </a:ln>
            </p:spPr>
            <p:txBody>
              <a:bodyPr wrap="square">
                <a:spAutoFit/>
              </a:bodyPr>
              <a:lstStyle/>
              <a:p>
                <a:pPr algn="r"/>
                <a:r>
                  <a:rPr lang="en-US" altLang="zh-CN" b="1" dirty="0" smtClean="0">
                    <a:solidFill>
                      <a:srgbClr val="FF0000"/>
                    </a:solidFill>
                    <a:latin typeface="Calibri" pitchFamily="34" charset="0"/>
                  </a:rPr>
                  <a:t>Energy</a:t>
                </a:r>
                <a:r>
                  <a:rPr lang="zh-CN" altLang="en-US" b="1" dirty="0" smtClean="0">
                    <a:solidFill>
                      <a:srgbClr val="FF0000"/>
                    </a:solidFill>
                    <a:latin typeface="Calibri" pitchFamily="34" charset="0"/>
                  </a:rPr>
                  <a:t> </a:t>
                </a:r>
                <a:r>
                  <a:rPr lang="en-US" altLang="zh-CN" b="1" dirty="0" smtClean="0">
                    <a:solidFill>
                      <a:srgbClr val="FF0000"/>
                    </a:solidFill>
                    <a:latin typeface="Calibri" pitchFamily="34" charset="0"/>
                  </a:rPr>
                  <a:t>selected</a:t>
                </a:r>
                <a:r>
                  <a:rPr lang="zh-CN" altLang="en-US" b="1" dirty="0" smtClean="0">
                    <a:solidFill>
                      <a:srgbClr val="FF0000"/>
                    </a:solidFill>
                    <a:latin typeface="Calibri" pitchFamily="34" charset="0"/>
                  </a:rPr>
                  <a:t> </a:t>
                </a:r>
                <a:r>
                  <a:rPr lang="en-US" altLang="zh-CN" b="1" dirty="0" smtClean="0">
                    <a:solidFill>
                      <a:srgbClr val="FF0000"/>
                    </a:solidFill>
                    <a:latin typeface="Calibri" pitchFamily="34" charset="0"/>
                  </a:rPr>
                  <a:t>Neutron</a:t>
                </a:r>
                <a:r>
                  <a:rPr lang="zh-CN" altLang="en-US" b="1" dirty="0" smtClean="0">
                    <a:solidFill>
                      <a:srgbClr val="FF0000"/>
                    </a:solidFill>
                    <a:latin typeface="Calibri" pitchFamily="34" charset="0"/>
                  </a:rPr>
                  <a:t> </a:t>
                </a:r>
                <a:r>
                  <a:rPr lang="en-US" altLang="zh-CN" b="1" dirty="0" smtClean="0">
                    <a:solidFill>
                      <a:srgbClr val="FF0000"/>
                    </a:solidFill>
                    <a:latin typeface="Calibri" pitchFamily="34" charset="0"/>
                  </a:rPr>
                  <a:t>imaging</a:t>
                </a:r>
                <a:endParaRPr lang="zh-CN" altLang="en-US" b="1" dirty="0">
                  <a:solidFill>
                    <a:srgbClr val="FF0000"/>
                  </a:solidFill>
                  <a:latin typeface="Calibri" pitchFamily="34" charset="0"/>
                </a:endParaRPr>
              </a:p>
            </p:txBody>
          </p:sp>
          <p:sp>
            <p:nvSpPr>
              <p:cNvPr id="38" name="Text Box 30"/>
              <p:cNvSpPr txBox="1">
                <a:spLocks noChangeArrowheads="1"/>
              </p:cNvSpPr>
              <p:nvPr/>
            </p:nvSpPr>
            <p:spPr bwMode="auto">
              <a:xfrm>
                <a:off x="6731286" y="2084582"/>
                <a:ext cx="2401895" cy="254833"/>
              </a:xfrm>
              <a:prstGeom prst="rect">
                <a:avLst/>
              </a:prstGeom>
              <a:noFill/>
              <a:ln w="9525">
                <a:noFill/>
                <a:miter lim="800000"/>
                <a:headEnd/>
                <a:tailEnd/>
              </a:ln>
            </p:spPr>
            <p:txBody>
              <a:bodyPr wrap="square">
                <a:spAutoFit/>
              </a:bodyPr>
              <a:lstStyle/>
              <a:p>
                <a:r>
                  <a:rPr lang="en-US" altLang="zh-CN" b="1" dirty="0" smtClean="0">
                    <a:solidFill>
                      <a:srgbClr val="FF0000"/>
                    </a:solidFill>
                    <a:latin typeface="Calibri" pitchFamily="34" charset="0"/>
                  </a:rPr>
                  <a:t>Engineering</a:t>
                </a:r>
                <a:r>
                  <a:rPr lang="zh-CN" altLang="en-US" b="1" dirty="0" smtClean="0">
                    <a:solidFill>
                      <a:srgbClr val="FF0000"/>
                    </a:solidFill>
                    <a:latin typeface="Calibri" pitchFamily="34" charset="0"/>
                  </a:rPr>
                  <a:t> </a:t>
                </a:r>
                <a:r>
                  <a:rPr lang="en-US" altLang="zh-CN" b="1" dirty="0" err="1">
                    <a:solidFill>
                      <a:srgbClr val="FF0000"/>
                    </a:solidFill>
                    <a:latin typeface="Calibri" pitchFamily="34" charset="0"/>
                  </a:rPr>
                  <a:t>D</a:t>
                </a:r>
                <a:r>
                  <a:rPr lang="en-US" altLang="zh-CN" b="1" dirty="0" err="1" smtClean="0">
                    <a:solidFill>
                      <a:srgbClr val="FF0000"/>
                    </a:solidFill>
                    <a:latin typeface="Calibri" pitchFamily="34" charset="0"/>
                  </a:rPr>
                  <a:t>iffractometer</a:t>
                </a:r>
                <a:endParaRPr lang="zh-CN" altLang="en-US" b="1" dirty="0">
                  <a:solidFill>
                    <a:srgbClr val="FF0000"/>
                  </a:solidFill>
                  <a:latin typeface="Calibri" pitchFamily="34" charset="0"/>
                </a:endParaRPr>
              </a:p>
            </p:txBody>
          </p:sp>
          <p:sp>
            <p:nvSpPr>
              <p:cNvPr id="44" name="Line 37"/>
              <p:cNvSpPr>
                <a:spLocks noChangeShapeType="1"/>
              </p:cNvSpPr>
              <p:nvPr/>
            </p:nvSpPr>
            <p:spPr bwMode="auto">
              <a:xfrm flipH="1">
                <a:off x="4032250" y="3779838"/>
                <a:ext cx="395288" cy="508000"/>
              </a:xfrm>
              <a:prstGeom prst="line">
                <a:avLst/>
              </a:prstGeom>
              <a:noFill/>
              <a:ln w="9525">
                <a:solidFill>
                  <a:srgbClr val="000000"/>
                </a:solidFill>
                <a:round/>
                <a:headEnd/>
                <a:tailEnd/>
              </a:ln>
            </p:spPr>
            <p:txBody>
              <a:bodyPr/>
              <a:lstStyle/>
              <a:p>
                <a:endParaRPr lang="zh-CN" altLang="en-US"/>
              </a:p>
            </p:txBody>
          </p:sp>
          <p:sp>
            <p:nvSpPr>
              <p:cNvPr id="45" name="Line 38"/>
              <p:cNvSpPr>
                <a:spLocks noChangeShapeType="1"/>
              </p:cNvSpPr>
              <p:nvPr/>
            </p:nvSpPr>
            <p:spPr bwMode="auto">
              <a:xfrm>
                <a:off x="4586288" y="3779838"/>
                <a:ext cx="395287" cy="508000"/>
              </a:xfrm>
              <a:prstGeom prst="line">
                <a:avLst/>
              </a:prstGeom>
              <a:noFill/>
              <a:ln w="9525">
                <a:solidFill>
                  <a:srgbClr val="000000"/>
                </a:solidFill>
                <a:round/>
                <a:headEnd/>
                <a:tailEnd/>
              </a:ln>
            </p:spPr>
            <p:txBody>
              <a:bodyPr/>
              <a:lstStyle/>
              <a:p>
                <a:endParaRPr lang="zh-CN" altLang="en-US"/>
              </a:p>
            </p:txBody>
          </p:sp>
          <p:sp>
            <p:nvSpPr>
              <p:cNvPr id="46" name="Line 39"/>
              <p:cNvSpPr>
                <a:spLocks noChangeShapeType="1"/>
              </p:cNvSpPr>
              <p:nvPr/>
            </p:nvSpPr>
            <p:spPr bwMode="auto">
              <a:xfrm>
                <a:off x="4032250" y="4287838"/>
                <a:ext cx="0" cy="593725"/>
              </a:xfrm>
              <a:prstGeom prst="line">
                <a:avLst/>
              </a:prstGeom>
              <a:noFill/>
              <a:ln w="9525">
                <a:solidFill>
                  <a:srgbClr val="000000"/>
                </a:solidFill>
                <a:round/>
                <a:headEnd/>
                <a:tailEnd/>
              </a:ln>
            </p:spPr>
            <p:txBody>
              <a:bodyPr/>
              <a:lstStyle/>
              <a:p>
                <a:endParaRPr lang="zh-CN" altLang="en-US"/>
              </a:p>
            </p:txBody>
          </p:sp>
          <p:sp>
            <p:nvSpPr>
              <p:cNvPr id="47" name="Line 40"/>
              <p:cNvSpPr>
                <a:spLocks noChangeShapeType="1"/>
              </p:cNvSpPr>
              <p:nvPr/>
            </p:nvSpPr>
            <p:spPr bwMode="auto">
              <a:xfrm>
                <a:off x="4981575" y="4287838"/>
                <a:ext cx="0" cy="677862"/>
              </a:xfrm>
              <a:prstGeom prst="line">
                <a:avLst/>
              </a:prstGeom>
              <a:noFill/>
              <a:ln w="9525">
                <a:solidFill>
                  <a:srgbClr val="000000"/>
                </a:solidFill>
                <a:round/>
                <a:headEnd/>
                <a:tailEnd/>
              </a:ln>
            </p:spPr>
            <p:txBody>
              <a:bodyPr/>
              <a:lstStyle/>
              <a:p>
                <a:endParaRPr lang="zh-CN" altLang="en-US"/>
              </a:p>
            </p:txBody>
          </p:sp>
          <p:sp>
            <p:nvSpPr>
              <p:cNvPr id="48" name="Line 41"/>
              <p:cNvSpPr>
                <a:spLocks noChangeShapeType="1"/>
              </p:cNvSpPr>
              <p:nvPr/>
            </p:nvSpPr>
            <p:spPr bwMode="auto">
              <a:xfrm>
                <a:off x="4427538" y="3779838"/>
                <a:ext cx="0" cy="1101725"/>
              </a:xfrm>
              <a:prstGeom prst="line">
                <a:avLst/>
              </a:prstGeom>
              <a:noFill/>
              <a:ln w="9525">
                <a:solidFill>
                  <a:srgbClr val="000000"/>
                </a:solidFill>
                <a:round/>
                <a:headEnd/>
                <a:tailEnd/>
              </a:ln>
            </p:spPr>
            <p:txBody>
              <a:bodyPr/>
              <a:lstStyle/>
              <a:p>
                <a:endParaRPr lang="zh-CN" altLang="en-US"/>
              </a:p>
            </p:txBody>
          </p:sp>
          <p:sp>
            <p:nvSpPr>
              <p:cNvPr id="49" name="Line 42"/>
              <p:cNvSpPr>
                <a:spLocks noChangeShapeType="1"/>
              </p:cNvSpPr>
              <p:nvPr/>
            </p:nvSpPr>
            <p:spPr bwMode="auto">
              <a:xfrm>
                <a:off x="4586288" y="3779838"/>
                <a:ext cx="0" cy="1101725"/>
              </a:xfrm>
              <a:prstGeom prst="line">
                <a:avLst/>
              </a:prstGeom>
              <a:noFill/>
              <a:ln w="9525">
                <a:solidFill>
                  <a:srgbClr val="000000"/>
                </a:solidFill>
                <a:round/>
                <a:headEnd/>
                <a:tailEnd/>
              </a:ln>
            </p:spPr>
            <p:txBody>
              <a:bodyPr/>
              <a:lstStyle/>
              <a:p>
                <a:endParaRPr lang="zh-CN" altLang="en-US"/>
              </a:p>
            </p:txBody>
          </p:sp>
          <p:sp>
            <p:nvSpPr>
              <p:cNvPr id="50" name="Line 43"/>
              <p:cNvSpPr>
                <a:spLocks noChangeShapeType="1"/>
              </p:cNvSpPr>
              <p:nvPr/>
            </p:nvSpPr>
            <p:spPr bwMode="auto">
              <a:xfrm flipH="1">
                <a:off x="4032250" y="3863975"/>
                <a:ext cx="395288" cy="509588"/>
              </a:xfrm>
              <a:prstGeom prst="line">
                <a:avLst/>
              </a:prstGeom>
              <a:noFill/>
              <a:ln w="9525">
                <a:solidFill>
                  <a:srgbClr val="000000"/>
                </a:solidFill>
                <a:prstDash val="dash"/>
                <a:round/>
                <a:headEnd/>
                <a:tailEnd/>
              </a:ln>
            </p:spPr>
            <p:txBody>
              <a:bodyPr/>
              <a:lstStyle/>
              <a:p>
                <a:endParaRPr lang="zh-CN" altLang="en-US"/>
              </a:p>
            </p:txBody>
          </p:sp>
          <p:sp>
            <p:nvSpPr>
              <p:cNvPr id="51" name="Line 44"/>
              <p:cNvSpPr>
                <a:spLocks noChangeShapeType="1"/>
              </p:cNvSpPr>
              <p:nvPr/>
            </p:nvSpPr>
            <p:spPr bwMode="auto">
              <a:xfrm flipH="1">
                <a:off x="4032250" y="4033838"/>
                <a:ext cx="395288" cy="508000"/>
              </a:xfrm>
              <a:prstGeom prst="line">
                <a:avLst/>
              </a:prstGeom>
              <a:noFill/>
              <a:ln w="9525">
                <a:solidFill>
                  <a:srgbClr val="000000"/>
                </a:solidFill>
                <a:prstDash val="dash"/>
                <a:round/>
                <a:headEnd/>
                <a:tailEnd/>
              </a:ln>
            </p:spPr>
            <p:txBody>
              <a:bodyPr/>
              <a:lstStyle/>
              <a:p>
                <a:endParaRPr lang="zh-CN" altLang="en-US"/>
              </a:p>
            </p:txBody>
          </p:sp>
          <p:sp>
            <p:nvSpPr>
              <p:cNvPr id="52" name="Line 45"/>
              <p:cNvSpPr>
                <a:spLocks noChangeShapeType="1"/>
              </p:cNvSpPr>
              <p:nvPr/>
            </p:nvSpPr>
            <p:spPr bwMode="auto">
              <a:xfrm flipH="1">
                <a:off x="4032250" y="4203700"/>
                <a:ext cx="395288" cy="508000"/>
              </a:xfrm>
              <a:prstGeom prst="line">
                <a:avLst/>
              </a:prstGeom>
              <a:noFill/>
              <a:ln w="9525">
                <a:solidFill>
                  <a:srgbClr val="000000"/>
                </a:solidFill>
                <a:prstDash val="dash"/>
                <a:round/>
                <a:headEnd/>
                <a:tailEnd/>
              </a:ln>
            </p:spPr>
            <p:txBody>
              <a:bodyPr/>
              <a:lstStyle/>
              <a:p>
                <a:endParaRPr lang="zh-CN" altLang="en-US"/>
              </a:p>
            </p:txBody>
          </p:sp>
          <p:sp>
            <p:nvSpPr>
              <p:cNvPr id="53" name="Line 46"/>
              <p:cNvSpPr>
                <a:spLocks noChangeShapeType="1"/>
              </p:cNvSpPr>
              <p:nvPr/>
            </p:nvSpPr>
            <p:spPr bwMode="auto">
              <a:xfrm flipH="1">
                <a:off x="4032250" y="4373563"/>
                <a:ext cx="395288" cy="508000"/>
              </a:xfrm>
              <a:prstGeom prst="line">
                <a:avLst/>
              </a:prstGeom>
              <a:noFill/>
              <a:ln w="9525">
                <a:solidFill>
                  <a:srgbClr val="000000"/>
                </a:solidFill>
                <a:prstDash val="dash"/>
                <a:round/>
                <a:headEnd/>
                <a:tailEnd/>
              </a:ln>
            </p:spPr>
            <p:txBody>
              <a:bodyPr/>
              <a:lstStyle/>
              <a:p>
                <a:endParaRPr lang="zh-CN" altLang="en-US"/>
              </a:p>
            </p:txBody>
          </p:sp>
          <p:sp>
            <p:nvSpPr>
              <p:cNvPr id="54" name="Line 47"/>
              <p:cNvSpPr>
                <a:spLocks noChangeShapeType="1"/>
              </p:cNvSpPr>
              <p:nvPr/>
            </p:nvSpPr>
            <p:spPr bwMode="auto">
              <a:xfrm flipH="1">
                <a:off x="4191000" y="4541838"/>
                <a:ext cx="236538" cy="339725"/>
              </a:xfrm>
              <a:prstGeom prst="line">
                <a:avLst/>
              </a:prstGeom>
              <a:noFill/>
              <a:ln w="9525">
                <a:solidFill>
                  <a:srgbClr val="000000"/>
                </a:solidFill>
                <a:prstDash val="dash"/>
                <a:round/>
                <a:headEnd/>
                <a:tailEnd/>
              </a:ln>
            </p:spPr>
            <p:txBody>
              <a:bodyPr/>
              <a:lstStyle/>
              <a:p>
                <a:endParaRPr lang="zh-CN" altLang="en-US"/>
              </a:p>
            </p:txBody>
          </p:sp>
          <p:sp>
            <p:nvSpPr>
              <p:cNvPr id="55" name="Line 48"/>
              <p:cNvSpPr>
                <a:spLocks noChangeShapeType="1"/>
              </p:cNvSpPr>
              <p:nvPr/>
            </p:nvSpPr>
            <p:spPr bwMode="auto">
              <a:xfrm flipH="1">
                <a:off x="4349750" y="4795838"/>
                <a:ext cx="77788" cy="85725"/>
              </a:xfrm>
              <a:prstGeom prst="line">
                <a:avLst/>
              </a:prstGeom>
              <a:noFill/>
              <a:ln w="9525">
                <a:solidFill>
                  <a:srgbClr val="000000"/>
                </a:solidFill>
                <a:prstDash val="dash"/>
                <a:round/>
                <a:headEnd/>
                <a:tailEnd/>
              </a:ln>
            </p:spPr>
            <p:txBody>
              <a:bodyPr/>
              <a:lstStyle/>
              <a:p>
                <a:endParaRPr lang="zh-CN" altLang="en-US"/>
              </a:p>
            </p:txBody>
          </p:sp>
          <p:sp>
            <p:nvSpPr>
              <p:cNvPr id="56" name="Line 49"/>
              <p:cNvSpPr>
                <a:spLocks noChangeShapeType="1"/>
              </p:cNvSpPr>
              <p:nvPr/>
            </p:nvSpPr>
            <p:spPr bwMode="auto">
              <a:xfrm>
                <a:off x="4586288" y="3949700"/>
                <a:ext cx="395287" cy="508000"/>
              </a:xfrm>
              <a:prstGeom prst="line">
                <a:avLst/>
              </a:prstGeom>
              <a:noFill/>
              <a:ln w="9525">
                <a:solidFill>
                  <a:srgbClr val="000000"/>
                </a:solidFill>
                <a:prstDash val="dash"/>
                <a:round/>
                <a:headEnd/>
                <a:tailEnd/>
              </a:ln>
            </p:spPr>
            <p:txBody>
              <a:bodyPr/>
              <a:lstStyle/>
              <a:p>
                <a:endParaRPr lang="zh-CN" altLang="en-US"/>
              </a:p>
            </p:txBody>
          </p:sp>
          <p:sp>
            <p:nvSpPr>
              <p:cNvPr id="57" name="Line 50"/>
              <p:cNvSpPr>
                <a:spLocks noChangeShapeType="1"/>
              </p:cNvSpPr>
              <p:nvPr/>
            </p:nvSpPr>
            <p:spPr bwMode="auto">
              <a:xfrm>
                <a:off x="4586288" y="4117975"/>
                <a:ext cx="395287" cy="509588"/>
              </a:xfrm>
              <a:prstGeom prst="line">
                <a:avLst/>
              </a:prstGeom>
              <a:noFill/>
              <a:ln w="9525">
                <a:solidFill>
                  <a:srgbClr val="000000"/>
                </a:solidFill>
                <a:prstDash val="dash"/>
                <a:round/>
                <a:headEnd/>
                <a:tailEnd/>
              </a:ln>
            </p:spPr>
            <p:txBody>
              <a:bodyPr/>
              <a:lstStyle/>
              <a:p>
                <a:endParaRPr lang="zh-CN" altLang="en-US"/>
              </a:p>
            </p:txBody>
          </p:sp>
          <p:sp>
            <p:nvSpPr>
              <p:cNvPr id="58" name="Line 51"/>
              <p:cNvSpPr>
                <a:spLocks noChangeShapeType="1"/>
              </p:cNvSpPr>
              <p:nvPr/>
            </p:nvSpPr>
            <p:spPr bwMode="auto">
              <a:xfrm>
                <a:off x="4586288" y="4287838"/>
                <a:ext cx="395287" cy="508000"/>
              </a:xfrm>
              <a:prstGeom prst="line">
                <a:avLst/>
              </a:prstGeom>
              <a:noFill/>
              <a:ln w="9525">
                <a:solidFill>
                  <a:srgbClr val="000000"/>
                </a:solidFill>
                <a:prstDash val="dash"/>
                <a:round/>
                <a:headEnd/>
                <a:tailEnd/>
              </a:ln>
            </p:spPr>
            <p:txBody>
              <a:bodyPr/>
              <a:lstStyle/>
              <a:p>
                <a:endParaRPr lang="zh-CN" altLang="en-US"/>
              </a:p>
            </p:txBody>
          </p:sp>
          <p:sp>
            <p:nvSpPr>
              <p:cNvPr id="59" name="Line 52"/>
              <p:cNvSpPr>
                <a:spLocks noChangeShapeType="1"/>
              </p:cNvSpPr>
              <p:nvPr/>
            </p:nvSpPr>
            <p:spPr bwMode="auto">
              <a:xfrm>
                <a:off x="4586288" y="4457700"/>
                <a:ext cx="395287" cy="508000"/>
              </a:xfrm>
              <a:prstGeom prst="line">
                <a:avLst/>
              </a:prstGeom>
              <a:noFill/>
              <a:ln w="9525">
                <a:solidFill>
                  <a:srgbClr val="000000"/>
                </a:solidFill>
                <a:prstDash val="dash"/>
                <a:round/>
                <a:headEnd/>
                <a:tailEnd/>
              </a:ln>
            </p:spPr>
            <p:txBody>
              <a:bodyPr/>
              <a:lstStyle/>
              <a:p>
                <a:endParaRPr lang="zh-CN" altLang="en-US"/>
              </a:p>
            </p:txBody>
          </p:sp>
          <p:sp>
            <p:nvSpPr>
              <p:cNvPr id="60" name="Line 53"/>
              <p:cNvSpPr>
                <a:spLocks noChangeShapeType="1"/>
              </p:cNvSpPr>
              <p:nvPr/>
            </p:nvSpPr>
            <p:spPr bwMode="auto">
              <a:xfrm>
                <a:off x="4586288" y="4627563"/>
                <a:ext cx="238125" cy="338137"/>
              </a:xfrm>
              <a:prstGeom prst="line">
                <a:avLst/>
              </a:prstGeom>
              <a:noFill/>
              <a:ln w="9525">
                <a:solidFill>
                  <a:srgbClr val="000000"/>
                </a:solidFill>
                <a:prstDash val="dash"/>
                <a:round/>
                <a:headEnd/>
                <a:tailEnd/>
              </a:ln>
            </p:spPr>
            <p:txBody>
              <a:bodyPr/>
              <a:lstStyle/>
              <a:p>
                <a:endParaRPr lang="zh-CN" altLang="en-US"/>
              </a:p>
            </p:txBody>
          </p:sp>
          <p:sp>
            <p:nvSpPr>
              <p:cNvPr id="61" name="Text Box 54"/>
              <p:cNvSpPr txBox="1">
                <a:spLocks noChangeArrowheads="1"/>
              </p:cNvSpPr>
              <p:nvPr/>
            </p:nvSpPr>
            <p:spPr bwMode="auto">
              <a:xfrm>
                <a:off x="3876276" y="5423361"/>
                <a:ext cx="1344613" cy="254833"/>
              </a:xfrm>
              <a:prstGeom prst="rect">
                <a:avLst/>
              </a:prstGeom>
              <a:noFill/>
              <a:ln w="9525">
                <a:noFill/>
                <a:miter lim="800000"/>
                <a:headEnd/>
                <a:tailEnd/>
              </a:ln>
            </p:spPr>
            <p:txBody>
              <a:bodyPr>
                <a:spAutoFit/>
              </a:bodyPr>
              <a:lstStyle/>
              <a:p>
                <a:pPr algn="ctr"/>
                <a:r>
                  <a:rPr lang="en-US" altLang="zh-CN" b="1" dirty="0" smtClean="0">
                    <a:solidFill>
                      <a:srgbClr val="000000"/>
                    </a:solidFill>
                    <a:latin typeface="Calibri" pitchFamily="34" charset="0"/>
                  </a:rPr>
                  <a:t>Proton</a:t>
                </a:r>
                <a:r>
                  <a:rPr lang="zh-CN" altLang="en-US" b="1" dirty="0" smtClean="0">
                    <a:solidFill>
                      <a:srgbClr val="000000"/>
                    </a:solidFill>
                    <a:latin typeface="Calibri" pitchFamily="34" charset="0"/>
                  </a:rPr>
                  <a:t> </a:t>
                </a:r>
                <a:r>
                  <a:rPr lang="en-US" altLang="zh-CN" b="1" dirty="0" smtClean="0">
                    <a:solidFill>
                      <a:srgbClr val="000000"/>
                    </a:solidFill>
                    <a:latin typeface="Calibri" pitchFamily="34" charset="0"/>
                  </a:rPr>
                  <a:t>Beam</a:t>
                </a:r>
                <a:endParaRPr lang="zh-CN" altLang="en-US" b="1" dirty="0">
                  <a:solidFill>
                    <a:srgbClr val="000000"/>
                  </a:solidFill>
                  <a:latin typeface="Calibri" pitchFamily="34" charset="0"/>
                </a:endParaRPr>
              </a:p>
            </p:txBody>
          </p:sp>
          <p:sp>
            <p:nvSpPr>
              <p:cNvPr id="62" name="Line 55"/>
              <p:cNvSpPr>
                <a:spLocks noChangeShapeType="1"/>
              </p:cNvSpPr>
              <p:nvPr/>
            </p:nvSpPr>
            <p:spPr bwMode="auto">
              <a:xfrm flipV="1">
                <a:off x="4586288" y="2933700"/>
                <a:ext cx="395287" cy="508000"/>
              </a:xfrm>
              <a:prstGeom prst="line">
                <a:avLst/>
              </a:prstGeom>
              <a:noFill/>
              <a:ln w="9525">
                <a:solidFill>
                  <a:srgbClr val="000000"/>
                </a:solidFill>
                <a:round/>
                <a:headEnd/>
                <a:tailEnd/>
              </a:ln>
            </p:spPr>
            <p:txBody>
              <a:bodyPr/>
              <a:lstStyle/>
              <a:p>
                <a:endParaRPr lang="zh-CN" altLang="en-US"/>
              </a:p>
            </p:txBody>
          </p:sp>
          <p:sp>
            <p:nvSpPr>
              <p:cNvPr id="63" name="Line 56"/>
              <p:cNvSpPr>
                <a:spLocks noChangeShapeType="1"/>
              </p:cNvSpPr>
              <p:nvPr/>
            </p:nvSpPr>
            <p:spPr bwMode="auto">
              <a:xfrm>
                <a:off x="4032250" y="2847975"/>
                <a:ext cx="395288" cy="592138"/>
              </a:xfrm>
              <a:prstGeom prst="line">
                <a:avLst/>
              </a:prstGeom>
              <a:noFill/>
              <a:ln w="9525">
                <a:solidFill>
                  <a:srgbClr val="000000"/>
                </a:solidFill>
                <a:round/>
                <a:headEnd/>
                <a:tailEnd/>
              </a:ln>
            </p:spPr>
            <p:txBody>
              <a:bodyPr/>
              <a:lstStyle/>
              <a:p>
                <a:endParaRPr lang="zh-CN" altLang="en-US"/>
              </a:p>
            </p:txBody>
          </p:sp>
          <p:sp>
            <p:nvSpPr>
              <p:cNvPr id="64" name="Line 57"/>
              <p:cNvSpPr>
                <a:spLocks noChangeShapeType="1"/>
              </p:cNvSpPr>
              <p:nvPr/>
            </p:nvSpPr>
            <p:spPr bwMode="auto">
              <a:xfrm flipV="1">
                <a:off x="4032250" y="2084388"/>
                <a:ext cx="0" cy="763587"/>
              </a:xfrm>
              <a:prstGeom prst="line">
                <a:avLst/>
              </a:prstGeom>
              <a:noFill/>
              <a:ln w="9525">
                <a:solidFill>
                  <a:srgbClr val="000000"/>
                </a:solidFill>
                <a:round/>
                <a:headEnd/>
                <a:tailEnd/>
              </a:ln>
            </p:spPr>
            <p:txBody>
              <a:bodyPr/>
              <a:lstStyle/>
              <a:p>
                <a:endParaRPr lang="zh-CN" altLang="en-US"/>
              </a:p>
            </p:txBody>
          </p:sp>
          <p:sp>
            <p:nvSpPr>
              <p:cNvPr id="65" name="Line 58"/>
              <p:cNvSpPr>
                <a:spLocks noChangeShapeType="1"/>
              </p:cNvSpPr>
              <p:nvPr/>
            </p:nvSpPr>
            <p:spPr bwMode="auto">
              <a:xfrm flipV="1">
                <a:off x="4981575" y="2084388"/>
                <a:ext cx="0" cy="847725"/>
              </a:xfrm>
              <a:prstGeom prst="line">
                <a:avLst/>
              </a:prstGeom>
              <a:noFill/>
              <a:ln w="9525">
                <a:solidFill>
                  <a:srgbClr val="000000"/>
                </a:solidFill>
                <a:round/>
                <a:headEnd/>
                <a:tailEnd/>
              </a:ln>
            </p:spPr>
            <p:txBody>
              <a:bodyPr/>
              <a:lstStyle/>
              <a:p>
                <a:endParaRPr lang="zh-CN" altLang="en-US"/>
              </a:p>
            </p:txBody>
          </p:sp>
          <p:sp>
            <p:nvSpPr>
              <p:cNvPr id="66" name="Line 59"/>
              <p:cNvSpPr>
                <a:spLocks noChangeShapeType="1"/>
              </p:cNvSpPr>
              <p:nvPr/>
            </p:nvSpPr>
            <p:spPr bwMode="auto">
              <a:xfrm>
                <a:off x="4032250" y="2084388"/>
                <a:ext cx="949325" cy="0"/>
              </a:xfrm>
              <a:prstGeom prst="line">
                <a:avLst/>
              </a:prstGeom>
              <a:noFill/>
              <a:ln w="9525">
                <a:solidFill>
                  <a:srgbClr val="000000"/>
                </a:solidFill>
                <a:round/>
                <a:headEnd/>
                <a:tailEnd/>
              </a:ln>
            </p:spPr>
            <p:txBody>
              <a:bodyPr/>
              <a:lstStyle/>
              <a:p>
                <a:endParaRPr lang="zh-CN" altLang="en-US"/>
              </a:p>
            </p:txBody>
          </p:sp>
          <p:sp>
            <p:nvSpPr>
              <p:cNvPr id="67" name="Line 60"/>
              <p:cNvSpPr>
                <a:spLocks noChangeShapeType="1"/>
              </p:cNvSpPr>
              <p:nvPr/>
            </p:nvSpPr>
            <p:spPr bwMode="auto">
              <a:xfrm>
                <a:off x="4427538" y="2762250"/>
                <a:ext cx="0" cy="677863"/>
              </a:xfrm>
              <a:prstGeom prst="line">
                <a:avLst/>
              </a:prstGeom>
              <a:noFill/>
              <a:ln w="9525">
                <a:solidFill>
                  <a:srgbClr val="000000"/>
                </a:solidFill>
                <a:round/>
                <a:headEnd/>
                <a:tailEnd/>
              </a:ln>
            </p:spPr>
            <p:txBody>
              <a:bodyPr/>
              <a:lstStyle/>
              <a:p>
                <a:endParaRPr lang="zh-CN" altLang="en-US"/>
              </a:p>
            </p:txBody>
          </p:sp>
          <p:sp>
            <p:nvSpPr>
              <p:cNvPr id="68" name="Line 61"/>
              <p:cNvSpPr>
                <a:spLocks noChangeShapeType="1"/>
              </p:cNvSpPr>
              <p:nvPr/>
            </p:nvSpPr>
            <p:spPr bwMode="auto">
              <a:xfrm flipV="1">
                <a:off x="4586288" y="2762250"/>
                <a:ext cx="395287" cy="509588"/>
              </a:xfrm>
              <a:prstGeom prst="line">
                <a:avLst/>
              </a:prstGeom>
              <a:noFill/>
              <a:ln w="9525">
                <a:solidFill>
                  <a:srgbClr val="000000"/>
                </a:solidFill>
                <a:prstDash val="dash"/>
                <a:round/>
                <a:headEnd/>
                <a:tailEnd/>
              </a:ln>
            </p:spPr>
            <p:txBody>
              <a:bodyPr/>
              <a:lstStyle/>
              <a:p>
                <a:endParaRPr lang="zh-CN" altLang="en-US"/>
              </a:p>
            </p:txBody>
          </p:sp>
          <p:sp>
            <p:nvSpPr>
              <p:cNvPr id="69" name="Line 62"/>
              <p:cNvSpPr>
                <a:spLocks noChangeShapeType="1"/>
              </p:cNvSpPr>
              <p:nvPr/>
            </p:nvSpPr>
            <p:spPr bwMode="auto">
              <a:xfrm flipV="1">
                <a:off x="4586288" y="2592388"/>
                <a:ext cx="395287" cy="509587"/>
              </a:xfrm>
              <a:prstGeom prst="line">
                <a:avLst/>
              </a:prstGeom>
              <a:noFill/>
              <a:ln w="9525">
                <a:solidFill>
                  <a:srgbClr val="000000"/>
                </a:solidFill>
                <a:prstDash val="dash"/>
                <a:round/>
                <a:headEnd/>
                <a:tailEnd/>
              </a:ln>
            </p:spPr>
            <p:txBody>
              <a:bodyPr/>
              <a:lstStyle/>
              <a:p>
                <a:endParaRPr lang="zh-CN" altLang="en-US"/>
              </a:p>
            </p:txBody>
          </p:sp>
          <p:sp>
            <p:nvSpPr>
              <p:cNvPr id="70" name="Line 63"/>
              <p:cNvSpPr>
                <a:spLocks noChangeShapeType="1"/>
              </p:cNvSpPr>
              <p:nvPr/>
            </p:nvSpPr>
            <p:spPr bwMode="auto">
              <a:xfrm flipV="1">
                <a:off x="4824413" y="2425700"/>
                <a:ext cx="157162" cy="169863"/>
              </a:xfrm>
              <a:prstGeom prst="line">
                <a:avLst/>
              </a:prstGeom>
              <a:noFill/>
              <a:ln w="9525">
                <a:solidFill>
                  <a:srgbClr val="000000"/>
                </a:solidFill>
                <a:prstDash val="dash"/>
                <a:round/>
                <a:headEnd/>
                <a:tailEnd/>
              </a:ln>
            </p:spPr>
            <p:txBody>
              <a:bodyPr/>
              <a:lstStyle/>
              <a:p>
                <a:endParaRPr lang="zh-CN" altLang="en-US"/>
              </a:p>
            </p:txBody>
          </p:sp>
          <p:sp>
            <p:nvSpPr>
              <p:cNvPr id="71" name="Line 64"/>
              <p:cNvSpPr>
                <a:spLocks noChangeShapeType="1"/>
              </p:cNvSpPr>
              <p:nvPr/>
            </p:nvSpPr>
            <p:spPr bwMode="auto">
              <a:xfrm flipV="1">
                <a:off x="4824413" y="2254250"/>
                <a:ext cx="157162" cy="171450"/>
              </a:xfrm>
              <a:prstGeom prst="line">
                <a:avLst/>
              </a:prstGeom>
              <a:noFill/>
              <a:ln w="9525">
                <a:solidFill>
                  <a:srgbClr val="000000"/>
                </a:solidFill>
                <a:prstDash val="dash"/>
                <a:round/>
                <a:headEnd/>
                <a:tailEnd/>
              </a:ln>
            </p:spPr>
            <p:txBody>
              <a:bodyPr/>
              <a:lstStyle/>
              <a:p>
                <a:endParaRPr lang="zh-CN" altLang="en-US"/>
              </a:p>
            </p:txBody>
          </p:sp>
          <p:sp>
            <p:nvSpPr>
              <p:cNvPr id="72" name="Line 65"/>
              <p:cNvSpPr>
                <a:spLocks noChangeShapeType="1"/>
              </p:cNvSpPr>
              <p:nvPr/>
            </p:nvSpPr>
            <p:spPr bwMode="auto">
              <a:xfrm flipV="1">
                <a:off x="4745038" y="2084388"/>
                <a:ext cx="236537" cy="255587"/>
              </a:xfrm>
              <a:prstGeom prst="line">
                <a:avLst/>
              </a:prstGeom>
              <a:noFill/>
              <a:ln w="9525">
                <a:solidFill>
                  <a:srgbClr val="000000"/>
                </a:solidFill>
                <a:prstDash val="dash"/>
                <a:round/>
                <a:headEnd/>
                <a:tailEnd/>
              </a:ln>
            </p:spPr>
            <p:txBody>
              <a:bodyPr/>
              <a:lstStyle/>
              <a:p>
                <a:endParaRPr lang="zh-CN" altLang="en-US"/>
              </a:p>
            </p:txBody>
          </p:sp>
          <p:sp>
            <p:nvSpPr>
              <p:cNvPr id="73" name="Line 66"/>
              <p:cNvSpPr>
                <a:spLocks noChangeShapeType="1"/>
              </p:cNvSpPr>
              <p:nvPr/>
            </p:nvSpPr>
            <p:spPr bwMode="auto">
              <a:xfrm flipV="1">
                <a:off x="4349750" y="3186113"/>
                <a:ext cx="77788" cy="85725"/>
              </a:xfrm>
              <a:prstGeom prst="line">
                <a:avLst/>
              </a:prstGeom>
              <a:noFill/>
              <a:ln w="9525">
                <a:solidFill>
                  <a:srgbClr val="000000"/>
                </a:solidFill>
                <a:prstDash val="dash"/>
                <a:round/>
                <a:headEnd/>
                <a:tailEnd/>
              </a:ln>
            </p:spPr>
            <p:txBody>
              <a:bodyPr/>
              <a:lstStyle/>
              <a:p>
                <a:endParaRPr lang="zh-CN" altLang="en-US"/>
              </a:p>
            </p:txBody>
          </p:sp>
          <p:sp>
            <p:nvSpPr>
              <p:cNvPr id="74" name="Line 67"/>
              <p:cNvSpPr>
                <a:spLocks noChangeShapeType="1"/>
              </p:cNvSpPr>
              <p:nvPr/>
            </p:nvSpPr>
            <p:spPr bwMode="auto">
              <a:xfrm flipV="1">
                <a:off x="4270375" y="3016250"/>
                <a:ext cx="157163" cy="169863"/>
              </a:xfrm>
              <a:prstGeom prst="line">
                <a:avLst/>
              </a:prstGeom>
              <a:noFill/>
              <a:ln w="9525">
                <a:solidFill>
                  <a:srgbClr val="000000"/>
                </a:solidFill>
                <a:prstDash val="dash"/>
                <a:round/>
                <a:headEnd/>
                <a:tailEnd/>
              </a:ln>
            </p:spPr>
            <p:txBody>
              <a:bodyPr/>
              <a:lstStyle/>
              <a:p>
                <a:endParaRPr lang="zh-CN" altLang="en-US"/>
              </a:p>
            </p:txBody>
          </p:sp>
          <p:sp>
            <p:nvSpPr>
              <p:cNvPr id="75" name="Line 68"/>
              <p:cNvSpPr>
                <a:spLocks noChangeShapeType="1"/>
              </p:cNvSpPr>
              <p:nvPr/>
            </p:nvSpPr>
            <p:spPr bwMode="auto">
              <a:xfrm flipV="1">
                <a:off x="4191000" y="2847975"/>
                <a:ext cx="236538" cy="254000"/>
              </a:xfrm>
              <a:prstGeom prst="line">
                <a:avLst/>
              </a:prstGeom>
              <a:noFill/>
              <a:ln w="9525">
                <a:solidFill>
                  <a:srgbClr val="000000"/>
                </a:solidFill>
                <a:prstDash val="dash"/>
                <a:round/>
                <a:headEnd/>
                <a:tailEnd/>
              </a:ln>
            </p:spPr>
            <p:txBody>
              <a:bodyPr/>
              <a:lstStyle/>
              <a:p>
                <a:endParaRPr lang="zh-CN" altLang="en-US"/>
              </a:p>
            </p:txBody>
          </p:sp>
          <p:sp>
            <p:nvSpPr>
              <p:cNvPr id="76" name="Line 69"/>
              <p:cNvSpPr>
                <a:spLocks noChangeShapeType="1"/>
              </p:cNvSpPr>
              <p:nvPr/>
            </p:nvSpPr>
            <p:spPr bwMode="auto">
              <a:xfrm flipV="1">
                <a:off x="4111625" y="2762250"/>
                <a:ext cx="238125" cy="254000"/>
              </a:xfrm>
              <a:prstGeom prst="line">
                <a:avLst/>
              </a:prstGeom>
              <a:noFill/>
              <a:ln w="9525">
                <a:solidFill>
                  <a:srgbClr val="000000"/>
                </a:solidFill>
                <a:prstDash val="dash"/>
                <a:round/>
                <a:headEnd/>
                <a:tailEnd/>
              </a:ln>
            </p:spPr>
            <p:txBody>
              <a:bodyPr/>
              <a:lstStyle/>
              <a:p>
                <a:endParaRPr lang="zh-CN" altLang="en-US"/>
              </a:p>
            </p:txBody>
          </p:sp>
          <p:sp>
            <p:nvSpPr>
              <p:cNvPr id="77" name="Line 70"/>
              <p:cNvSpPr>
                <a:spLocks noChangeShapeType="1"/>
              </p:cNvSpPr>
              <p:nvPr/>
            </p:nvSpPr>
            <p:spPr bwMode="auto">
              <a:xfrm flipV="1">
                <a:off x="4032250" y="2763838"/>
                <a:ext cx="158750" cy="169862"/>
              </a:xfrm>
              <a:prstGeom prst="line">
                <a:avLst/>
              </a:prstGeom>
              <a:noFill/>
              <a:ln w="9525">
                <a:solidFill>
                  <a:srgbClr val="000000"/>
                </a:solidFill>
                <a:prstDash val="dash"/>
                <a:round/>
                <a:headEnd/>
                <a:tailEnd/>
              </a:ln>
            </p:spPr>
            <p:txBody>
              <a:bodyPr/>
              <a:lstStyle/>
              <a:p>
                <a:endParaRPr lang="zh-CN" altLang="en-US"/>
              </a:p>
            </p:txBody>
          </p:sp>
          <p:sp>
            <p:nvSpPr>
              <p:cNvPr id="78" name="Line 71"/>
              <p:cNvSpPr>
                <a:spLocks noChangeShapeType="1"/>
              </p:cNvSpPr>
              <p:nvPr/>
            </p:nvSpPr>
            <p:spPr bwMode="auto">
              <a:xfrm flipV="1">
                <a:off x="4032250" y="2595563"/>
                <a:ext cx="158750" cy="169862"/>
              </a:xfrm>
              <a:prstGeom prst="line">
                <a:avLst/>
              </a:prstGeom>
              <a:noFill/>
              <a:ln w="9525">
                <a:solidFill>
                  <a:srgbClr val="000000"/>
                </a:solidFill>
                <a:prstDash val="dash"/>
                <a:round/>
                <a:headEnd/>
                <a:tailEnd/>
              </a:ln>
            </p:spPr>
            <p:txBody>
              <a:bodyPr/>
              <a:lstStyle/>
              <a:p>
                <a:endParaRPr lang="zh-CN" altLang="en-US"/>
              </a:p>
            </p:txBody>
          </p:sp>
          <p:sp>
            <p:nvSpPr>
              <p:cNvPr id="79" name="Line 72"/>
              <p:cNvSpPr>
                <a:spLocks noChangeShapeType="1"/>
              </p:cNvSpPr>
              <p:nvPr/>
            </p:nvSpPr>
            <p:spPr bwMode="auto">
              <a:xfrm flipV="1">
                <a:off x="4032250" y="2424113"/>
                <a:ext cx="158750" cy="168275"/>
              </a:xfrm>
              <a:prstGeom prst="line">
                <a:avLst/>
              </a:prstGeom>
              <a:noFill/>
              <a:ln w="9525">
                <a:solidFill>
                  <a:srgbClr val="000000"/>
                </a:solidFill>
                <a:prstDash val="dash"/>
                <a:round/>
                <a:headEnd/>
                <a:tailEnd/>
              </a:ln>
            </p:spPr>
            <p:txBody>
              <a:bodyPr/>
              <a:lstStyle/>
              <a:p>
                <a:endParaRPr lang="zh-CN" altLang="en-US"/>
              </a:p>
            </p:txBody>
          </p:sp>
          <p:sp>
            <p:nvSpPr>
              <p:cNvPr id="80" name="Line 73"/>
              <p:cNvSpPr>
                <a:spLocks noChangeShapeType="1"/>
              </p:cNvSpPr>
              <p:nvPr/>
            </p:nvSpPr>
            <p:spPr bwMode="auto">
              <a:xfrm flipV="1">
                <a:off x="4032250" y="2084388"/>
                <a:ext cx="317500" cy="339725"/>
              </a:xfrm>
              <a:prstGeom prst="line">
                <a:avLst/>
              </a:prstGeom>
              <a:noFill/>
              <a:ln w="9525">
                <a:solidFill>
                  <a:srgbClr val="000000"/>
                </a:solidFill>
                <a:prstDash val="dash"/>
                <a:round/>
                <a:headEnd/>
                <a:tailEnd/>
              </a:ln>
            </p:spPr>
            <p:txBody>
              <a:bodyPr/>
              <a:lstStyle/>
              <a:p>
                <a:endParaRPr lang="zh-CN" altLang="en-US"/>
              </a:p>
            </p:txBody>
          </p:sp>
          <p:sp>
            <p:nvSpPr>
              <p:cNvPr id="81" name="Line 74"/>
              <p:cNvSpPr>
                <a:spLocks noChangeShapeType="1"/>
              </p:cNvSpPr>
              <p:nvPr/>
            </p:nvSpPr>
            <p:spPr bwMode="auto">
              <a:xfrm flipV="1">
                <a:off x="4032250" y="2084388"/>
                <a:ext cx="158750" cy="169862"/>
              </a:xfrm>
              <a:prstGeom prst="line">
                <a:avLst/>
              </a:prstGeom>
              <a:noFill/>
              <a:ln w="9525">
                <a:solidFill>
                  <a:srgbClr val="000000"/>
                </a:solidFill>
                <a:prstDash val="dash"/>
                <a:round/>
                <a:headEnd/>
                <a:tailEnd/>
              </a:ln>
            </p:spPr>
            <p:txBody>
              <a:bodyPr/>
              <a:lstStyle/>
              <a:p>
                <a:endParaRPr lang="zh-CN" altLang="en-US"/>
              </a:p>
            </p:txBody>
          </p:sp>
          <p:sp>
            <p:nvSpPr>
              <p:cNvPr id="82" name="Line 75"/>
              <p:cNvSpPr>
                <a:spLocks noChangeShapeType="1"/>
              </p:cNvSpPr>
              <p:nvPr/>
            </p:nvSpPr>
            <p:spPr bwMode="auto">
              <a:xfrm flipV="1">
                <a:off x="4270375" y="2084388"/>
                <a:ext cx="236538" cy="254000"/>
              </a:xfrm>
              <a:prstGeom prst="line">
                <a:avLst/>
              </a:prstGeom>
              <a:noFill/>
              <a:ln w="9525">
                <a:solidFill>
                  <a:srgbClr val="000000"/>
                </a:solidFill>
                <a:prstDash val="dash"/>
                <a:round/>
                <a:headEnd/>
                <a:tailEnd/>
              </a:ln>
            </p:spPr>
            <p:txBody>
              <a:bodyPr/>
              <a:lstStyle/>
              <a:p>
                <a:endParaRPr lang="zh-CN" altLang="en-US"/>
              </a:p>
            </p:txBody>
          </p:sp>
          <p:sp>
            <p:nvSpPr>
              <p:cNvPr id="83" name="Line 76"/>
              <p:cNvSpPr>
                <a:spLocks noChangeShapeType="1"/>
              </p:cNvSpPr>
              <p:nvPr/>
            </p:nvSpPr>
            <p:spPr bwMode="auto">
              <a:xfrm flipV="1">
                <a:off x="4427538" y="2084388"/>
                <a:ext cx="238125" cy="254000"/>
              </a:xfrm>
              <a:prstGeom prst="line">
                <a:avLst/>
              </a:prstGeom>
              <a:noFill/>
              <a:ln w="9525">
                <a:solidFill>
                  <a:srgbClr val="000000"/>
                </a:solidFill>
                <a:prstDash val="dash"/>
                <a:round/>
                <a:headEnd/>
                <a:tailEnd/>
              </a:ln>
            </p:spPr>
            <p:txBody>
              <a:bodyPr/>
              <a:lstStyle/>
              <a:p>
                <a:endParaRPr lang="zh-CN" altLang="en-US"/>
              </a:p>
            </p:txBody>
          </p:sp>
          <p:sp>
            <p:nvSpPr>
              <p:cNvPr id="84" name="Line 77"/>
              <p:cNvSpPr>
                <a:spLocks noChangeShapeType="1"/>
              </p:cNvSpPr>
              <p:nvPr/>
            </p:nvSpPr>
            <p:spPr bwMode="auto">
              <a:xfrm flipH="1">
                <a:off x="4586288" y="2084388"/>
                <a:ext cx="238125" cy="255587"/>
              </a:xfrm>
              <a:prstGeom prst="line">
                <a:avLst/>
              </a:prstGeom>
              <a:noFill/>
              <a:ln w="9525">
                <a:solidFill>
                  <a:srgbClr val="000000"/>
                </a:solidFill>
                <a:prstDash val="dash"/>
                <a:round/>
                <a:headEnd/>
                <a:tailEnd/>
              </a:ln>
            </p:spPr>
            <p:txBody>
              <a:bodyPr/>
              <a:lstStyle/>
              <a:p>
                <a:endParaRPr lang="zh-CN" altLang="en-US"/>
              </a:p>
            </p:txBody>
          </p:sp>
          <p:sp>
            <p:nvSpPr>
              <p:cNvPr id="86" name="Line 79"/>
              <p:cNvSpPr>
                <a:spLocks noChangeShapeType="1"/>
              </p:cNvSpPr>
              <p:nvPr/>
            </p:nvSpPr>
            <p:spPr bwMode="auto">
              <a:xfrm flipV="1">
                <a:off x="4502986" y="4203699"/>
                <a:ext cx="3927" cy="1219661"/>
              </a:xfrm>
              <a:prstGeom prst="line">
                <a:avLst/>
              </a:prstGeom>
              <a:noFill/>
              <a:ln w="38100">
                <a:solidFill>
                  <a:srgbClr val="FF0000"/>
                </a:solidFill>
                <a:round/>
                <a:headEnd/>
                <a:tailEnd type="triangle" w="med" len="med"/>
              </a:ln>
            </p:spPr>
            <p:txBody>
              <a:bodyPr/>
              <a:lstStyle/>
              <a:p>
                <a:endParaRPr lang="zh-CN" altLang="en-US"/>
              </a:p>
            </p:txBody>
          </p:sp>
          <p:sp>
            <p:nvSpPr>
              <p:cNvPr id="87" name="Rectangle 80"/>
              <p:cNvSpPr>
                <a:spLocks noChangeArrowheads="1"/>
              </p:cNvSpPr>
              <p:nvPr/>
            </p:nvSpPr>
            <p:spPr bwMode="auto">
              <a:xfrm>
                <a:off x="4270375" y="2424113"/>
                <a:ext cx="474663" cy="254000"/>
              </a:xfrm>
              <a:prstGeom prst="rect">
                <a:avLst/>
              </a:prstGeom>
              <a:solidFill>
                <a:srgbClr val="CCCCFF"/>
              </a:solidFill>
              <a:ln w="9525">
                <a:solidFill>
                  <a:srgbClr val="000000"/>
                </a:solidFill>
                <a:miter lim="800000"/>
                <a:headEnd/>
                <a:tailEnd/>
              </a:ln>
            </p:spPr>
            <p:txBody>
              <a:bodyPr wrap="none" anchor="ctr"/>
              <a:lstStyle/>
              <a:p>
                <a:pPr eaLnBrk="1" hangingPunct="1"/>
                <a:endParaRPr lang="zh-CN" altLang="zh-CN" sz="1800">
                  <a:latin typeface="Calibri" pitchFamily="34" charset="0"/>
                </a:endParaRPr>
              </a:p>
            </p:txBody>
          </p:sp>
          <p:sp>
            <p:nvSpPr>
              <p:cNvPr id="88" name="Line 81"/>
              <p:cNvSpPr>
                <a:spLocks noChangeShapeType="1"/>
              </p:cNvSpPr>
              <p:nvPr/>
            </p:nvSpPr>
            <p:spPr bwMode="auto">
              <a:xfrm>
                <a:off x="4506913" y="2592388"/>
                <a:ext cx="0" cy="847725"/>
              </a:xfrm>
              <a:prstGeom prst="line">
                <a:avLst/>
              </a:prstGeom>
              <a:noFill/>
              <a:ln w="38100">
                <a:solidFill>
                  <a:srgbClr val="CCCCFF"/>
                </a:solidFill>
                <a:round/>
                <a:headEnd/>
                <a:tailEnd/>
              </a:ln>
            </p:spPr>
            <p:txBody>
              <a:bodyPr/>
              <a:lstStyle/>
              <a:p>
                <a:endParaRPr lang="zh-CN" altLang="en-US"/>
              </a:p>
            </p:txBody>
          </p:sp>
          <p:sp>
            <p:nvSpPr>
              <p:cNvPr id="89" name="Line 83"/>
              <p:cNvSpPr>
                <a:spLocks noChangeShapeType="1"/>
              </p:cNvSpPr>
              <p:nvPr/>
            </p:nvSpPr>
            <p:spPr bwMode="auto">
              <a:xfrm flipH="1">
                <a:off x="4191000" y="2763838"/>
                <a:ext cx="236538" cy="0"/>
              </a:xfrm>
              <a:prstGeom prst="line">
                <a:avLst/>
              </a:prstGeom>
              <a:noFill/>
              <a:ln w="9525">
                <a:solidFill>
                  <a:schemeClr val="tx1"/>
                </a:solidFill>
                <a:round/>
                <a:headEnd/>
                <a:tailEnd/>
              </a:ln>
            </p:spPr>
            <p:txBody>
              <a:bodyPr/>
              <a:lstStyle/>
              <a:p>
                <a:endParaRPr lang="zh-CN" altLang="en-US"/>
              </a:p>
            </p:txBody>
          </p:sp>
          <p:sp>
            <p:nvSpPr>
              <p:cNvPr id="90" name="Line 84"/>
              <p:cNvSpPr>
                <a:spLocks noChangeShapeType="1"/>
              </p:cNvSpPr>
              <p:nvPr/>
            </p:nvSpPr>
            <p:spPr bwMode="auto">
              <a:xfrm flipV="1">
                <a:off x="4191000" y="2339975"/>
                <a:ext cx="0" cy="423863"/>
              </a:xfrm>
              <a:prstGeom prst="line">
                <a:avLst/>
              </a:prstGeom>
              <a:noFill/>
              <a:ln w="9525">
                <a:solidFill>
                  <a:schemeClr val="tx1"/>
                </a:solidFill>
                <a:round/>
                <a:headEnd/>
                <a:tailEnd/>
              </a:ln>
            </p:spPr>
            <p:txBody>
              <a:bodyPr/>
              <a:lstStyle/>
              <a:p>
                <a:endParaRPr lang="zh-CN" altLang="en-US"/>
              </a:p>
            </p:txBody>
          </p:sp>
          <p:sp>
            <p:nvSpPr>
              <p:cNvPr id="91" name="Line 85"/>
              <p:cNvSpPr>
                <a:spLocks noChangeShapeType="1"/>
              </p:cNvSpPr>
              <p:nvPr/>
            </p:nvSpPr>
            <p:spPr bwMode="auto">
              <a:xfrm>
                <a:off x="4191000" y="2339975"/>
                <a:ext cx="633413" cy="0"/>
              </a:xfrm>
              <a:prstGeom prst="line">
                <a:avLst/>
              </a:prstGeom>
              <a:noFill/>
              <a:ln w="9525">
                <a:solidFill>
                  <a:schemeClr val="tx1"/>
                </a:solidFill>
                <a:round/>
                <a:headEnd/>
                <a:tailEnd/>
              </a:ln>
            </p:spPr>
            <p:txBody>
              <a:bodyPr/>
              <a:lstStyle/>
              <a:p>
                <a:endParaRPr lang="zh-CN" altLang="en-US"/>
              </a:p>
            </p:txBody>
          </p:sp>
          <p:sp>
            <p:nvSpPr>
              <p:cNvPr id="92" name="Line 86"/>
              <p:cNvSpPr>
                <a:spLocks noChangeShapeType="1"/>
              </p:cNvSpPr>
              <p:nvPr/>
            </p:nvSpPr>
            <p:spPr bwMode="auto">
              <a:xfrm>
                <a:off x="4824413" y="2339975"/>
                <a:ext cx="0" cy="423863"/>
              </a:xfrm>
              <a:prstGeom prst="line">
                <a:avLst/>
              </a:prstGeom>
              <a:noFill/>
              <a:ln w="9525">
                <a:solidFill>
                  <a:schemeClr val="tx1"/>
                </a:solidFill>
                <a:round/>
                <a:headEnd/>
                <a:tailEnd/>
              </a:ln>
            </p:spPr>
            <p:txBody>
              <a:bodyPr/>
              <a:lstStyle/>
              <a:p>
                <a:endParaRPr lang="zh-CN" altLang="en-US"/>
              </a:p>
            </p:txBody>
          </p:sp>
          <p:sp>
            <p:nvSpPr>
              <p:cNvPr id="93" name="Line 87"/>
              <p:cNvSpPr>
                <a:spLocks noChangeShapeType="1"/>
              </p:cNvSpPr>
              <p:nvPr/>
            </p:nvSpPr>
            <p:spPr bwMode="auto">
              <a:xfrm flipV="1">
                <a:off x="4586288" y="2763838"/>
                <a:ext cx="0" cy="677862"/>
              </a:xfrm>
              <a:prstGeom prst="line">
                <a:avLst/>
              </a:prstGeom>
              <a:noFill/>
              <a:ln w="9525">
                <a:solidFill>
                  <a:schemeClr val="tx1"/>
                </a:solidFill>
                <a:round/>
                <a:headEnd/>
                <a:tailEnd/>
              </a:ln>
            </p:spPr>
            <p:txBody>
              <a:bodyPr/>
              <a:lstStyle/>
              <a:p>
                <a:endParaRPr lang="zh-CN" altLang="en-US"/>
              </a:p>
            </p:txBody>
          </p:sp>
          <p:sp>
            <p:nvSpPr>
              <p:cNvPr id="94" name="Line 88"/>
              <p:cNvSpPr>
                <a:spLocks noChangeShapeType="1"/>
              </p:cNvSpPr>
              <p:nvPr/>
            </p:nvSpPr>
            <p:spPr bwMode="auto">
              <a:xfrm>
                <a:off x="4586288" y="2763838"/>
                <a:ext cx="238125" cy="0"/>
              </a:xfrm>
              <a:prstGeom prst="line">
                <a:avLst/>
              </a:prstGeom>
              <a:noFill/>
              <a:ln w="9525">
                <a:solidFill>
                  <a:schemeClr val="tx1"/>
                </a:solidFill>
                <a:round/>
                <a:headEnd/>
                <a:tailEnd/>
              </a:ln>
            </p:spPr>
            <p:txBody>
              <a:bodyPr/>
              <a:lstStyle/>
              <a:p>
                <a:endParaRPr lang="zh-CN" altLang="en-US"/>
              </a:p>
            </p:txBody>
          </p:sp>
          <p:sp>
            <p:nvSpPr>
              <p:cNvPr id="95" name="Text Box 89"/>
              <p:cNvSpPr txBox="1">
                <a:spLocks noChangeArrowheads="1"/>
              </p:cNvSpPr>
              <p:nvPr/>
            </p:nvSpPr>
            <p:spPr bwMode="auto">
              <a:xfrm>
                <a:off x="5372924" y="1453272"/>
                <a:ext cx="1980290" cy="254833"/>
              </a:xfrm>
              <a:prstGeom prst="rect">
                <a:avLst/>
              </a:prstGeom>
              <a:noFill/>
              <a:ln w="9525">
                <a:noFill/>
                <a:miter lim="800000"/>
                <a:headEnd/>
                <a:tailEnd/>
              </a:ln>
            </p:spPr>
            <p:txBody>
              <a:bodyPr wrap="square">
                <a:spAutoFit/>
              </a:bodyPr>
              <a:lstStyle/>
              <a:p>
                <a:r>
                  <a:rPr lang="en-US" altLang="zh-CN" b="1" dirty="0" smtClean="0">
                    <a:solidFill>
                      <a:srgbClr val="008000"/>
                    </a:solidFill>
                    <a:latin typeface="Calibri" pitchFamily="34" charset="0"/>
                  </a:rPr>
                  <a:t>Back</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scattering</a:t>
                </a:r>
                <a:endParaRPr lang="zh-CN" altLang="en-US" b="1" dirty="0">
                  <a:solidFill>
                    <a:srgbClr val="008000"/>
                  </a:solidFill>
                  <a:latin typeface="Calibri" pitchFamily="34" charset="0"/>
                </a:endParaRPr>
              </a:p>
            </p:txBody>
          </p:sp>
          <p:sp>
            <p:nvSpPr>
              <p:cNvPr id="97" name="Line 12"/>
              <p:cNvSpPr>
                <a:spLocks noChangeShapeType="1"/>
              </p:cNvSpPr>
              <p:nvPr/>
            </p:nvSpPr>
            <p:spPr bwMode="auto">
              <a:xfrm>
                <a:off x="3286125" y="3286125"/>
                <a:ext cx="2714625" cy="714375"/>
              </a:xfrm>
              <a:prstGeom prst="line">
                <a:avLst/>
              </a:prstGeom>
              <a:noFill/>
              <a:ln w="31750">
                <a:solidFill>
                  <a:srgbClr val="00CC99"/>
                </a:solidFill>
                <a:round/>
                <a:headEnd/>
                <a:tailEnd/>
              </a:ln>
            </p:spPr>
            <p:txBody>
              <a:bodyPr/>
              <a:lstStyle/>
              <a:p>
                <a:endParaRPr lang="zh-CN" altLang="en-US"/>
              </a:p>
            </p:txBody>
          </p:sp>
          <p:sp>
            <p:nvSpPr>
              <p:cNvPr id="98" name="Text Box 20"/>
              <p:cNvSpPr txBox="1">
                <a:spLocks noChangeArrowheads="1"/>
              </p:cNvSpPr>
              <p:nvPr/>
            </p:nvSpPr>
            <p:spPr bwMode="auto">
              <a:xfrm>
                <a:off x="5826039" y="3873214"/>
                <a:ext cx="2958971" cy="254833"/>
              </a:xfrm>
              <a:prstGeom prst="rect">
                <a:avLst/>
              </a:prstGeom>
              <a:noFill/>
              <a:ln w="9525">
                <a:noFill/>
                <a:miter lim="800000"/>
                <a:headEnd/>
                <a:tailEnd/>
              </a:ln>
            </p:spPr>
            <p:txBody>
              <a:bodyPr wrap="square">
                <a:spAutoFit/>
              </a:bodyPr>
              <a:lstStyle/>
              <a:p>
                <a:pPr algn="r"/>
                <a:r>
                  <a:rPr lang="en-US" altLang="zh-CN" b="1" dirty="0" smtClean="0">
                    <a:solidFill>
                      <a:srgbClr val="008000"/>
                    </a:solidFill>
                    <a:latin typeface="Calibri" pitchFamily="34" charset="0"/>
                  </a:rPr>
                  <a:t>Low</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energy</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DG</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inelastic</a:t>
                </a:r>
                <a:endParaRPr lang="zh-CN" altLang="en-US" b="1" dirty="0">
                  <a:solidFill>
                    <a:srgbClr val="008000"/>
                  </a:solidFill>
                  <a:latin typeface="Calibri" pitchFamily="34" charset="0"/>
                </a:endParaRPr>
              </a:p>
            </p:txBody>
          </p:sp>
          <p:sp>
            <p:nvSpPr>
              <p:cNvPr id="99" name="Text Box 27"/>
              <p:cNvSpPr txBox="1">
                <a:spLocks noChangeArrowheads="1"/>
              </p:cNvSpPr>
              <p:nvPr/>
            </p:nvSpPr>
            <p:spPr bwMode="auto">
              <a:xfrm>
                <a:off x="289612" y="3361146"/>
                <a:ext cx="2970729" cy="254833"/>
              </a:xfrm>
              <a:prstGeom prst="rect">
                <a:avLst/>
              </a:prstGeom>
              <a:noFill/>
              <a:ln w="9525">
                <a:noFill/>
                <a:miter lim="800000"/>
                <a:headEnd/>
                <a:tailEnd/>
              </a:ln>
            </p:spPr>
            <p:txBody>
              <a:bodyPr wrap="square">
                <a:spAutoFit/>
              </a:bodyPr>
              <a:lstStyle/>
              <a:p>
                <a:pPr algn="r"/>
                <a:r>
                  <a:rPr lang="en-US" altLang="zh-CN" b="1" dirty="0" smtClean="0">
                    <a:solidFill>
                      <a:srgbClr val="008000"/>
                    </a:solidFill>
                    <a:latin typeface="Calibri" pitchFamily="34" charset="0"/>
                  </a:rPr>
                  <a:t>Spin</a:t>
                </a:r>
                <a:r>
                  <a:rPr lang="zh-CN" altLang="en-US" b="1" dirty="0" smtClean="0">
                    <a:solidFill>
                      <a:srgbClr val="008000"/>
                    </a:solidFill>
                    <a:latin typeface="Calibri" pitchFamily="34" charset="0"/>
                  </a:rPr>
                  <a:t> </a:t>
                </a:r>
                <a:r>
                  <a:rPr lang="en-US" altLang="zh-CN" b="1" dirty="0" smtClean="0">
                    <a:solidFill>
                      <a:srgbClr val="008000"/>
                    </a:solidFill>
                    <a:latin typeface="Calibri" pitchFamily="34" charset="0"/>
                  </a:rPr>
                  <a:t>Echo</a:t>
                </a:r>
                <a:endParaRPr lang="zh-CN" altLang="en-US" b="1" dirty="0">
                  <a:solidFill>
                    <a:srgbClr val="008000"/>
                  </a:solidFill>
                  <a:latin typeface="Calibri" pitchFamily="34" charset="0"/>
                </a:endParaRPr>
              </a:p>
            </p:txBody>
          </p:sp>
          <p:sp>
            <p:nvSpPr>
              <p:cNvPr id="100" name="Line 14"/>
              <p:cNvSpPr>
                <a:spLocks noChangeShapeType="1"/>
              </p:cNvSpPr>
              <p:nvPr/>
            </p:nvSpPr>
            <p:spPr bwMode="auto">
              <a:xfrm>
                <a:off x="3708400" y="2565400"/>
                <a:ext cx="792163" cy="1006475"/>
              </a:xfrm>
              <a:prstGeom prst="line">
                <a:avLst/>
              </a:prstGeom>
              <a:noFill/>
              <a:ln w="31750">
                <a:solidFill>
                  <a:srgbClr val="FF0066"/>
                </a:solidFill>
                <a:round/>
                <a:headEnd/>
                <a:tailEnd/>
              </a:ln>
            </p:spPr>
            <p:txBody>
              <a:bodyPr/>
              <a:lstStyle/>
              <a:p>
                <a:endParaRPr lang="zh-CN" altLang="en-US"/>
              </a:p>
            </p:txBody>
          </p:sp>
        </p:grpSp>
        <p:sp>
          <p:nvSpPr>
            <p:cNvPr id="12" name="Text Box 29"/>
            <p:cNvSpPr txBox="1">
              <a:spLocks noChangeArrowheads="1"/>
            </p:cNvSpPr>
            <p:nvPr/>
          </p:nvSpPr>
          <p:spPr bwMode="auto">
            <a:xfrm>
              <a:off x="6757743" y="816967"/>
              <a:ext cx="2637777" cy="307777"/>
            </a:xfrm>
            <a:prstGeom prst="rect">
              <a:avLst/>
            </a:prstGeom>
            <a:noFill/>
            <a:ln w="9525">
              <a:noFill/>
              <a:miter lim="800000"/>
              <a:headEnd/>
              <a:tailEnd/>
            </a:ln>
          </p:spPr>
          <p:txBody>
            <a:bodyPr wrap="square">
              <a:spAutoFit/>
            </a:bodyPr>
            <a:lstStyle/>
            <a:p>
              <a:r>
                <a:rPr lang="en-US" altLang="zh-CN" b="1" dirty="0" smtClean="0">
                  <a:solidFill>
                    <a:srgbClr val="FF0000"/>
                  </a:solidFill>
                  <a:latin typeface="Calibri" pitchFamily="34" charset="0"/>
                </a:rPr>
                <a:t>High</a:t>
              </a:r>
              <a:r>
                <a:rPr lang="zh-CN" altLang="en-US" b="1" dirty="0" smtClean="0">
                  <a:solidFill>
                    <a:srgbClr val="FF0000"/>
                  </a:solidFill>
                  <a:latin typeface="Calibri" pitchFamily="34" charset="0"/>
                </a:rPr>
                <a:t> </a:t>
              </a:r>
              <a:r>
                <a:rPr lang="en-US" altLang="zh-CN" b="1" dirty="0">
                  <a:solidFill>
                    <a:srgbClr val="FF0000"/>
                  </a:solidFill>
                  <a:latin typeface="Calibri" pitchFamily="34" charset="0"/>
                </a:rPr>
                <a:t>R</a:t>
              </a:r>
              <a:r>
                <a:rPr lang="en-US" altLang="zh-CN" b="1" dirty="0" smtClean="0">
                  <a:solidFill>
                    <a:srgbClr val="FF0000"/>
                  </a:solidFill>
                  <a:latin typeface="Calibri" pitchFamily="34" charset="0"/>
                </a:rPr>
                <a:t>esolution</a:t>
              </a:r>
              <a:r>
                <a:rPr lang="zh-CN" altLang="en-US" b="1" dirty="0" smtClean="0">
                  <a:solidFill>
                    <a:srgbClr val="FF0000"/>
                  </a:solidFill>
                  <a:latin typeface="Calibri" pitchFamily="34" charset="0"/>
                </a:rPr>
                <a:t> </a:t>
              </a:r>
              <a:r>
                <a:rPr lang="en-US" altLang="zh-CN" b="1" dirty="0" err="1">
                  <a:solidFill>
                    <a:srgbClr val="FF0000"/>
                  </a:solidFill>
                  <a:latin typeface="Calibri" pitchFamily="34" charset="0"/>
                </a:rPr>
                <a:t>D</a:t>
              </a:r>
              <a:r>
                <a:rPr lang="en-US" altLang="zh-CN" b="1" dirty="0" err="1" smtClean="0">
                  <a:solidFill>
                    <a:srgbClr val="FF0000"/>
                  </a:solidFill>
                  <a:latin typeface="Calibri" pitchFamily="34" charset="0"/>
                </a:rPr>
                <a:t>iffractometer</a:t>
              </a:r>
              <a:endParaRPr lang="zh-CN" altLang="en-US" b="1" dirty="0">
                <a:solidFill>
                  <a:srgbClr val="FF0000"/>
                </a:solidFill>
                <a:latin typeface="Calibri" pitchFamily="34" charset="0"/>
              </a:endParaRPr>
            </a:p>
          </p:txBody>
        </p:sp>
      </p:grpSp>
      <p:grpSp>
        <p:nvGrpSpPr>
          <p:cNvPr id="101" name="组合 112"/>
          <p:cNvGrpSpPr/>
          <p:nvPr/>
        </p:nvGrpSpPr>
        <p:grpSpPr>
          <a:xfrm>
            <a:off x="0" y="4581128"/>
            <a:ext cx="8964090" cy="993890"/>
            <a:chOff x="971600" y="4941168"/>
            <a:chExt cx="7873734" cy="851906"/>
          </a:xfrm>
        </p:grpSpPr>
        <p:sp>
          <p:nvSpPr>
            <p:cNvPr id="102" name="圆角矩形 101"/>
            <p:cNvSpPr/>
            <p:nvPr/>
          </p:nvSpPr>
          <p:spPr>
            <a:xfrm>
              <a:off x="971600" y="4941168"/>
              <a:ext cx="3154949" cy="288032"/>
            </a:xfrm>
            <a:prstGeom prst="roundRect">
              <a:avLst/>
            </a:prstGeom>
            <a:noFill/>
            <a:ln>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圆角矩形 102"/>
            <p:cNvSpPr/>
            <p:nvPr/>
          </p:nvSpPr>
          <p:spPr>
            <a:xfrm>
              <a:off x="6790530" y="5249774"/>
              <a:ext cx="2054804" cy="308608"/>
            </a:xfrm>
            <a:prstGeom prst="roundRect">
              <a:avLst/>
            </a:prstGeom>
            <a:noFill/>
            <a:ln>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圆角矩形 103"/>
            <p:cNvSpPr/>
            <p:nvPr/>
          </p:nvSpPr>
          <p:spPr>
            <a:xfrm>
              <a:off x="5462296" y="5496658"/>
              <a:ext cx="1224136" cy="296416"/>
            </a:xfrm>
            <a:prstGeom prst="roundRect">
              <a:avLst/>
            </a:prstGeom>
            <a:noFill/>
            <a:ln>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 Box 28"/>
          <p:cNvSpPr txBox="1">
            <a:spLocks noChangeArrowheads="1"/>
          </p:cNvSpPr>
          <p:nvPr/>
        </p:nvSpPr>
        <p:spPr bwMode="auto">
          <a:xfrm>
            <a:off x="827584" y="2204864"/>
            <a:ext cx="2639943" cy="307777"/>
          </a:xfrm>
          <a:prstGeom prst="rect">
            <a:avLst/>
          </a:prstGeom>
          <a:noFill/>
          <a:ln w="9525">
            <a:noFill/>
            <a:miter lim="800000"/>
            <a:headEnd/>
            <a:tailEnd/>
          </a:ln>
        </p:spPr>
        <p:txBody>
          <a:bodyPr wrap="square">
            <a:spAutoFit/>
          </a:bodyPr>
          <a:lstStyle/>
          <a:p>
            <a:pPr algn="r"/>
            <a:r>
              <a:rPr lang="en-US" altLang="zh-CN" b="1" dirty="0" smtClean="0">
                <a:solidFill>
                  <a:srgbClr val="FF0000"/>
                </a:solidFill>
                <a:latin typeface="Calibri" pitchFamily="34" charset="0"/>
              </a:rPr>
              <a:t>VSANS</a:t>
            </a:r>
            <a:endParaRPr lang="zh-CN" altLang="en-US" b="1" dirty="0">
              <a:solidFill>
                <a:srgbClr val="FF0000"/>
              </a:solidFill>
              <a:latin typeface="Calibri" pitchFamily="34" charset="0"/>
            </a:endParaRPr>
          </a:p>
        </p:txBody>
      </p:sp>
      <p:sp>
        <p:nvSpPr>
          <p:cNvPr id="106" name="Line 31"/>
          <p:cNvSpPr>
            <a:spLocks noChangeShapeType="1"/>
          </p:cNvSpPr>
          <p:nvPr/>
        </p:nvSpPr>
        <p:spPr bwMode="auto">
          <a:xfrm>
            <a:off x="0" y="6597352"/>
            <a:ext cx="490843" cy="0"/>
          </a:xfrm>
          <a:prstGeom prst="line">
            <a:avLst/>
          </a:prstGeom>
          <a:noFill/>
          <a:ln w="31750">
            <a:solidFill>
              <a:srgbClr val="3333CC"/>
            </a:solidFill>
            <a:prstDash val="dash"/>
            <a:round/>
            <a:headEnd/>
            <a:tailEnd/>
          </a:ln>
        </p:spPr>
        <p:txBody>
          <a:bodyPr/>
          <a:lstStyle/>
          <a:p>
            <a:endParaRPr lang="zh-CN" altLang="en-US"/>
          </a:p>
        </p:txBody>
      </p:sp>
      <p:sp>
        <p:nvSpPr>
          <p:cNvPr id="107" name="Line 32"/>
          <p:cNvSpPr>
            <a:spLocks noChangeShapeType="1"/>
          </p:cNvSpPr>
          <p:nvPr/>
        </p:nvSpPr>
        <p:spPr bwMode="auto">
          <a:xfrm>
            <a:off x="2627784" y="6597352"/>
            <a:ext cx="655004" cy="0"/>
          </a:xfrm>
          <a:prstGeom prst="line">
            <a:avLst/>
          </a:prstGeom>
          <a:noFill/>
          <a:ln w="31750">
            <a:solidFill>
              <a:srgbClr val="00CC99"/>
            </a:solidFill>
            <a:round/>
            <a:headEnd/>
            <a:tailEnd/>
          </a:ln>
        </p:spPr>
        <p:txBody>
          <a:bodyPr/>
          <a:lstStyle/>
          <a:p>
            <a:endParaRPr lang="zh-CN" altLang="en-US"/>
          </a:p>
        </p:txBody>
      </p:sp>
      <p:sp>
        <p:nvSpPr>
          <p:cNvPr id="108" name="Line 33"/>
          <p:cNvSpPr>
            <a:spLocks noChangeShapeType="1"/>
          </p:cNvSpPr>
          <p:nvPr/>
        </p:nvSpPr>
        <p:spPr bwMode="auto">
          <a:xfrm>
            <a:off x="5004048" y="6669360"/>
            <a:ext cx="572922" cy="0"/>
          </a:xfrm>
          <a:prstGeom prst="line">
            <a:avLst/>
          </a:prstGeom>
          <a:noFill/>
          <a:ln w="31750">
            <a:solidFill>
              <a:srgbClr val="FF6600"/>
            </a:solidFill>
            <a:prstDash val="lgDashDotDot"/>
            <a:round/>
            <a:headEnd/>
            <a:tailEnd/>
          </a:ln>
        </p:spPr>
        <p:txBody>
          <a:bodyPr/>
          <a:lstStyle/>
          <a:p>
            <a:endParaRPr lang="zh-CN" altLang="en-US"/>
          </a:p>
        </p:txBody>
      </p:sp>
      <p:sp>
        <p:nvSpPr>
          <p:cNvPr id="109" name="Text Box 34"/>
          <p:cNvSpPr txBox="1">
            <a:spLocks noChangeArrowheads="1"/>
          </p:cNvSpPr>
          <p:nvPr/>
        </p:nvSpPr>
        <p:spPr bwMode="auto">
          <a:xfrm>
            <a:off x="3419873" y="6396335"/>
            <a:ext cx="1656184" cy="461665"/>
          </a:xfrm>
          <a:prstGeom prst="rect">
            <a:avLst/>
          </a:prstGeom>
          <a:noFill/>
          <a:ln w="9525">
            <a:noFill/>
            <a:miter lim="800000"/>
            <a:headEnd/>
            <a:tailEnd/>
          </a:ln>
        </p:spPr>
        <p:txBody>
          <a:bodyPr wrap="square">
            <a:spAutoFit/>
          </a:bodyPr>
          <a:lstStyle/>
          <a:p>
            <a:pPr algn="l"/>
            <a:r>
              <a:rPr lang="en-US" altLang="zh-CN" sz="1200" b="1" dirty="0" smtClean="0">
                <a:solidFill>
                  <a:srgbClr val="00B050"/>
                </a:solidFill>
                <a:latin typeface="Times New Roman"/>
                <a:cs typeface="Times New Roman"/>
              </a:rPr>
              <a:t>Coupled</a:t>
            </a:r>
            <a:r>
              <a:rPr lang="zh-CN" altLang="en-US" sz="1200" b="1" dirty="0" smtClean="0">
                <a:solidFill>
                  <a:srgbClr val="00B050"/>
                </a:solidFill>
                <a:latin typeface="Times New Roman"/>
                <a:cs typeface="Times New Roman"/>
              </a:rPr>
              <a:t> </a:t>
            </a:r>
            <a:r>
              <a:rPr lang="en-US" altLang="zh-CN" sz="1200" b="1" dirty="0" smtClean="0">
                <a:solidFill>
                  <a:srgbClr val="00B050"/>
                </a:solidFill>
                <a:latin typeface="Times New Roman"/>
                <a:cs typeface="Times New Roman"/>
              </a:rPr>
              <a:t>Hydrogen</a:t>
            </a:r>
            <a:r>
              <a:rPr lang="zh-CN" altLang="en-US" sz="1200" b="1" dirty="0" smtClean="0">
                <a:solidFill>
                  <a:srgbClr val="00B050"/>
                </a:solidFill>
                <a:latin typeface="Times New Roman"/>
                <a:cs typeface="Times New Roman"/>
              </a:rPr>
              <a:t> </a:t>
            </a:r>
            <a:r>
              <a:rPr lang="en-US" altLang="zh-CN" sz="1200" b="1" dirty="0" smtClean="0">
                <a:solidFill>
                  <a:srgbClr val="00B050"/>
                </a:solidFill>
                <a:latin typeface="Times New Roman"/>
                <a:cs typeface="Times New Roman"/>
              </a:rPr>
              <a:t>Moderator</a:t>
            </a:r>
            <a:r>
              <a:rPr lang="zh-CN" altLang="en-US" sz="1200" b="1" dirty="0" smtClean="0">
                <a:solidFill>
                  <a:srgbClr val="00B050"/>
                </a:solidFill>
                <a:latin typeface="Times New Roman"/>
                <a:cs typeface="Times New Roman"/>
              </a:rPr>
              <a:t> </a:t>
            </a:r>
            <a:r>
              <a:rPr lang="en-US" altLang="zh-CN" sz="1200" b="1" dirty="0" smtClean="0">
                <a:solidFill>
                  <a:srgbClr val="00B050"/>
                </a:solidFill>
                <a:latin typeface="Times New Roman"/>
                <a:cs typeface="Times New Roman"/>
              </a:rPr>
              <a:t>(</a:t>
            </a:r>
            <a:r>
              <a:rPr lang="en-US" altLang="zh-CN" sz="1200" b="1" dirty="0">
                <a:solidFill>
                  <a:srgbClr val="00B050"/>
                </a:solidFill>
                <a:latin typeface="Times New Roman"/>
                <a:cs typeface="Times New Roman"/>
              </a:rPr>
              <a:t>20K)</a:t>
            </a:r>
          </a:p>
        </p:txBody>
      </p:sp>
      <p:sp>
        <p:nvSpPr>
          <p:cNvPr id="110" name="Text Box 35"/>
          <p:cNvSpPr txBox="1">
            <a:spLocks noChangeArrowheads="1"/>
          </p:cNvSpPr>
          <p:nvPr/>
        </p:nvSpPr>
        <p:spPr bwMode="auto">
          <a:xfrm>
            <a:off x="5652120" y="6423718"/>
            <a:ext cx="3491880" cy="461665"/>
          </a:xfrm>
          <a:prstGeom prst="rect">
            <a:avLst/>
          </a:prstGeom>
          <a:noFill/>
          <a:ln w="9525">
            <a:noFill/>
            <a:miter lim="800000"/>
            <a:headEnd/>
            <a:tailEnd/>
          </a:ln>
        </p:spPr>
        <p:txBody>
          <a:bodyPr wrap="square">
            <a:spAutoFit/>
          </a:bodyPr>
          <a:lstStyle/>
          <a:p>
            <a:pPr algn="l"/>
            <a:r>
              <a:rPr lang="en-US" altLang="zh-CN" sz="1200" b="1" dirty="0" smtClean="0">
                <a:solidFill>
                  <a:srgbClr val="FF6600"/>
                </a:solidFill>
                <a:latin typeface="+mj-ea"/>
                <a:ea typeface="+mj-ea"/>
                <a:cs typeface="Times New Roman" pitchFamily="18" charset="0"/>
              </a:rPr>
              <a:t>Decoupled</a:t>
            </a:r>
            <a:r>
              <a:rPr lang="zh-CN" altLang="en-US" sz="1200" b="1" dirty="0" smtClean="0">
                <a:solidFill>
                  <a:srgbClr val="FF6600"/>
                </a:solidFill>
                <a:latin typeface="+mj-ea"/>
                <a:ea typeface="+mj-ea"/>
                <a:cs typeface="Times New Roman" pitchFamily="18" charset="0"/>
              </a:rPr>
              <a:t> </a:t>
            </a:r>
            <a:r>
              <a:rPr lang="en-US" altLang="zh-CN" sz="1200" b="1" dirty="0" smtClean="0">
                <a:solidFill>
                  <a:srgbClr val="FF6600"/>
                </a:solidFill>
                <a:latin typeface="+mj-ea"/>
                <a:ea typeface="+mj-ea"/>
                <a:cs typeface="Times New Roman" pitchFamily="18" charset="0"/>
              </a:rPr>
              <a:t>water</a:t>
            </a:r>
            <a:r>
              <a:rPr lang="zh-CN" altLang="en-US" sz="1200" b="1" dirty="0" smtClean="0">
                <a:solidFill>
                  <a:srgbClr val="FF6600"/>
                </a:solidFill>
                <a:latin typeface="+mj-ea"/>
                <a:ea typeface="+mj-ea"/>
                <a:cs typeface="Times New Roman" pitchFamily="18" charset="0"/>
              </a:rPr>
              <a:t> </a:t>
            </a:r>
            <a:r>
              <a:rPr lang="en-US" altLang="zh-CN" sz="1200" b="1" dirty="0" smtClean="0">
                <a:solidFill>
                  <a:srgbClr val="FF6600"/>
                </a:solidFill>
                <a:latin typeface="+mj-ea"/>
                <a:ea typeface="+mj-ea"/>
                <a:cs typeface="Times New Roman" pitchFamily="18" charset="0"/>
              </a:rPr>
              <a:t>moderator(</a:t>
            </a:r>
            <a:r>
              <a:rPr lang="en-US" altLang="zh-CN" sz="1200" b="1" dirty="0">
                <a:solidFill>
                  <a:srgbClr val="FF6600"/>
                </a:solidFill>
                <a:latin typeface="+mj-ea"/>
                <a:ea typeface="+mj-ea"/>
                <a:cs typeface="Times New Roman" pitchFamily="18" charset="0"/>
              </a:rPr>
              <a:t>300K</a:t>
            </a:r>
            <a:r>
              <a:rPr lang="en-US" altLang="zh-CN" sz="1200" b="1" dirty="0" smtClean="0">
                <a:solidFill>
                  <a:srgbClr val="FF6600"/>
                </a:solidFill>
                <a:latin typeface="+mj-ea"/>
                <a:ea typeface="+mj-ea"/>
                <a:cs typeface="Times New Roman" pitchFamily="18" charset="0"/>
              </a:rPr>
              <a:t>)</a:t>
            </a:r>
            <a:r>
              <a:rPr lang="zh-CN" altLang="en-US" sz="1200" b="1" dirty="0" smtClean="0">
                <a:solidFill>
                  <a:srgbClr val="FF6600"/>
                </a:solidFill>
                <a:latin typeface="+mj-ea"/>
                <a:ea typeface="+mj-ea"/>
                <a:cs typeface="Times New Roman" pitchFamily="18" charset="0"/>
              </a:rPr>
              <a:t>, </a:t>
            </a:r>
            <a:r>
              <a:rPr lang="en-US" altLang="zh-CN" sz="1200" b="1" dirty="0" smtClean="0">
                <a:solidFill>
                  <a:srgbClr val="FF6600"/>
                </a:solidFill>
                <a:latin typeface="+mj-ea"/>
                <a:ea typeface="+mj-ea"/>
                <a:cs typeface="Times New Roman" pitchFamily="18" charset="0"/>
              </a:rPr>
              <a:t>plan</a:t>
            </a:r>
            <a:r>
              <a:rPr lang="zh-CN" altLang="en-US" sz="1200" b="1" dirty="0" smtClean="0">
                <a:solidFill>
                  <a:srgbClr val="FF6600"/>
                </a:solidFill>
                <a:latin typeface="+mj-ea"/>
                <a:ea typeface="+mj-ea"/>
                <a:cs typeface="Times New Roman" pitchFamily="18" charset="0"/>
              </a:rPr>
              <a:t> </a:t>
            </a:r>
            <a:r>
              <a:rPr lang="en-US" altLang="zh-CN" sz="1200" b="1" dirty="0" smtClean="0">
                <a:solidFill>
                  <a:srgbClr val="FF6600"/>
                </a:solidFill>
                <a:latin typeface="+mj-ea"/>
                <a:ea typeface="+mj-ea"/>
                <a:cs typeface="Times New Roman" pitchFamily="18" charset="0"/>
              </a:rPr>
              <a:t>change</a:t>
            </a:r>
            <a:r>
              <a:rPr lang="zh-CN" altLang="en-US" sz="1200" b="1" dirty="0" smtClean="0">
                <a:solidFill>
                  <a:srgbClr val="FF6600"/>
                </a:solidFill>
                <a:latin typeface="+mj-ea"/>
                <a:ea typeface="+mj-ea"/>
                <a:cs typeface="Times New Roman" pitchFamily="18" charset="0"/>
              </a:rPr>
              <a:t> </a:t>
            </a:r>
            <a:r>
              <a:rPr lang="en-US" altLang="zh-CN" sz="1200" b="1" dirty="0" smtClean="0">
                <a:solidFill>
                  <a:srgbClr val="FF6600"/>
                </a:solidFill>
                <a:latin typeface="+mj-ea"/>
                <a:ea typeface="+mj-ea"/>
                <a:cs typeface="Times New Roman" pitchFamily="18" charset="0"/>
              </a:rPr>
              <a:t>to</a:t>
            </a:r>
            <a:r>
              <a:rPr lang="zh-CN" altLang="en-US" sz="1200" b="1" dirty="0" smtClean="0">
                <a:solidFill>
                  <a:srgbClr val="FF6600"/>
                </a:solidFill>
                <a:latin typeface="+mj-ea"/>
                <a:ea typeface="+mj-ea"/>
                <a:cs typeface="Times New Roman" pitchFamily="18" charset="0"/>
              </a:rPr>
              <a:t> </a:t>
            </a:r>
            <a:r>
              <a:rPr lang="en-US" altLang="zh-CN" sz="1200" b="1" dirty="0" smtClean="0">
                <a:solidFill>
                  <a:srgbClr val="FF6600"/>
                </a:solidFill>
                <a:latin typeface="+mj-ea"/>
                <a:ea typeface="+mj-ea"/>
                <a:cs typeface="Times New Roman" pitchFamily="18" charset="0"/>
              </a:rPr>
              <a:t>Decoupled</a:t>
            </a:r>
            <a:r>
              <a:rPr lang="zh-CN" altLang="en-US" sz="1200" b="1" dirty="0" smtClean="0">
                <a:solidFill>
                  <a:srgbClr val="FF6600"/>
                </a:solidFill>
                <a:latin typeface="+mj-ea"/>
                <a:ea typeface="+mj-ea"/>
                <a:cs typeface="Times New Roman" pitchFamily="18" charset="0"/>
              </a:rPr>
              <a:t> </a:t>
            </a:r>
            <a:r>
              <a:rPr lang="en-US" altLang="zh-CN" sz="1200" b="1" dirty="0" smtClean="0">
                <a:solidFill>
                  <a:srgbClr val="FF6600"/>
                </a:solidFill>
                <a:latin typeface="+mj-ea"/>
                <a:ea typeface="+mj-ea"/>
                <a:cs typeface="Times New Roman" pitchFamily="18" charset="0"/>
              </a:rPr>
              <a:t>Hydrogen</a:t>
            </a:r>
            <a:r>
              <a:rPr lang="zh-CN" altLang="en-US" sz="1200" b="1" dirty="0" smtClean="0">
                <a:solidFill>
                  <a:srgbClr val="FF6600"/>
                </a:solidFill>
                <a:latin typeface="+mj-ea"/>
                <a:ea typeface="+mj-ea"/>
                <a:cs typeface="Times New Roman" pitchFamily="18" charset="0"/>
              </a:rPr>
              <a:t> </a:t>
            </a:r>
            <a:r>
              <a:rPr lang="en-US" altLang="zh-CN" sz="1200" b="1" dirty="0" smtClean="0">
                <a:solidFill>
                  <a:srgbClr val="FF6600"/>
                </a:solidFill>
                <a:latin typeface="+mj-ea"/>
                <a:ea typeface="+mj-ea"/>
                <a:cs typeface="Times New Roman" pitchFamily="18" charset="0"/>
              </a:rPr>
              <a:t>(20K)</a:t>
            </a:r>
            <a:endParaRPr lang="en-US" altLang="zh-CN" sz="1200" b="1" dirty="0">
              <a:solidFill>
                <a:srgbClr val="FF6600"/>
              </a:solidFill>
              <a:latin typeface="+mj-ea"/>
              <a:ea typeface="+mj-ea"/>
              <a:cs typeface="Times New Roman" pitchFamily="18" charset="0"/>
            </a:endParaRPr>
          </a:p>
        </p:txBody>
      </p:sp>
      <p:sp>
        <p:nvSpPr>
          <p:cNvPr id="111" name="Text Box 102"/>
          <p:cNvSpPr txBox="1">
            <a:spLocks noChangeArrowheads="1"/>
          </p:cNvSpPr>
          <p:nvPr/>
        </p:nvSpPr>
        <p:spPr bwMode="auto">
          <a:xfrm>
            <a:off x="611560" y="6396335"/>
            <a:ext cx="2160240" cy="461665"/>
          </a:xfrm>
          <a:prstGeom prst="rect">
            <a:avLst/>
          </a:prstGeom>
          <a:noFill/>
          <a:ln w="9525">
            <a:noFill/>
            <a:miter lim="800000"/>
            <a:headEnd/>
            <a:tailEnd/>
          </a:ln>
        </p:spPr>
        <p:txBody>
          <a:bodyPr wrap="square">
            <a:spAutoFit/>
          </a:bodyPr>
          <a:lstStyle/>
          <a:p>
            <a:pPr algn="l"/>
            <a:r>
              <a:rPr lang="en-US" altLang="zh-CN" sz="1200" b="1" dirty="0" smtClean="0">
                <a:solidFill>
                  <a:srgbClr val="3333CC"/>
                </a:solidFill>
                <a:latin typeface="Times New Roman" pitchFamily="18" charset="0"/>
                <a:cs typeface="Times New Roman" pitchFamily="18" charset="0"/>
              </a:rPr>
              <a:t>Decoupled</a:t>
            </a:r>
            <a:r>
              <a:rPr lang="zh-CN" altLang="en-US" sz="1200" b="1" dirty="0" smtClean="0">
                <a:solidFill>
                  <a:srgbClr val="3333CC"/>
                </a:solidFill>
                <a:latin typeface="Times New Roman" pitchFamily="18" charset="0"/>
                <a:cs typeface="Times New Roman" pitchFamily="18" charset="0"/>
              </a:rPr>
              <a:t> </a:t>
            </a:r>
            <a:r>
              <a:rPr lang="en-US" altLang="zh-CN" sz="1200" b="1" dirty="0" smtClean="0">
                <a:solidFill>
                  <a:srgbClr val="3333CC"/>
                </a:solidFill>
                <a:latin typeface="Times New Roman" pitchFamily="18" charset="0"/>
                <a:cs typeface="Times New Roman" pitchFamily="18" charset="0"/>
              </a:rPr>
              <a:t>&amp;</a:t>
            </a:r>
            <a:r>
              <a:rPr lang="zh-CN" altLang="en-US" sz="1200" b="1" dirty="0" smtClean="0">
                <a:solidFill>
                  <a:srgbClr val="3333CC"/>
                </a:solidFill>
                <a:latin typeface="Times New Roman" pitchFamily="18" charset="0"/>
                <a:cs typeface="Times New Roman" pitchFamily="18" charset="0"/>
              </a:rPr>
              <a:t> </a:t>
            </a:r>
            <a:r>
              <a:rPr lang="en-US" altLang="zh-CN" sz="1200" b="1" dirty="0" smtClean="0">
                <a:solidFill>
                  <a:srgbClr val="3333CC"/>
                </a:solidFill>
                <a:latin typeface="Times New Roman" pitchFamily="18" charset="0"/>
                <a:cs typeface="Times New Roman" pitchFamily="18" charset="0"/>
              </a:rPr>
              <a:t>Poisoned</a:t>
            </a:r>
            <a:r>
              <a:rPr lang="zh-CN" altLang="en-US" sz="1200" b="1" dirty="0" smtClean="0">
                <a:solidFill>
                  <a:srgbClr val="3333CC"/>
                </a:solidFill>
                <a:latin typeface="Times New Roman" pitchFamily="18" charset="0"/>
                <a:cs typeface="Times New Roman" pitchFamily="18" charset="0"/>
              </a:rPr>
              <a:t> </a:t>
            </a:r>
            <a:r>
              <a:rPr lang="en-US" altLang="zh-CN" sz="1200" b="1" dirty="0" smtClean="0">
                <a:solidFill>
                  <a:srgbClr val="3333CC"/>
                </a:solidFill>
                <a:latin typeface="Times New Roman" pitchFamily="18" charset="0"/>
                <a:cs typeface="Times New Roman" pitchFamily="18" charset="0"/>
              </a:rPr>
              <a:t>Hydrogen</a:t>
            </a:r>
            <a:r>
              <a:rPr lang="zh-CN" altLang="en-US" sz="1200" b="1" dirty="0" smtClean="0">
                <a:solidFill>
                  <a:srgbClr val="3333CC"/>
                </a:solidFill>
                <a:latin typeface="Times New Roman" pitchFamily="18" charset="0"/>
                <a:cs typeface="Times New Roman" pitchFamily="18" charset="0"/>
              </a:rPr>
              <a:t> </a:t>
            </a:r>
            <a:r>
              <a:rPr lang="en-US" altLang="zh-CN" sz="1200" b="1" dirty="0" smtClean="0">
                <a:solidFill>
                  <a:srgbClr val="3333CC"/>
                </a:solidFill>
                <a:latin typeface="Times New Roman" pitchFamily="18" charset="0"/>
                <a:cs typeface="Times New Roman" pitchFamily="18" charset="0"/>
              </a:rPr>
              <a:t>Moderator</a:t>
            </a:r>
            <a:r>
              <a:rPr lang="zh-CN" altLang="en-US" sz="1200" b="1" dirty="0">
                <a:solidFill>
                  <a:srgbClr val="3333CC"/>
                </a:solidFill>
                <a:latin typeface="Times New Roman" pitchFamily="18" charset="0"/>
                <a:cs typeface="Times New Roman" pitchFamily="18" charset="0"/>
              </a:rPr>
              <a:t> </a:t>
            </a:r>
            <a:r>
              <a:rPr lang="en-US" altLang="zh-CN" sz="1200" b="1" dirty="0" smtClean="0">
                <a:solidFill>
                  <a:srgbClr val="3333CC"/>
                </a:solidFill>
                <a:latin typeface="Times New Roman" pitchFamily="18" charset="0"/>
                <a:cs typeface="Times New Roman" pitchFamily="18" charset="0"/>
              </a:rPr>
              <a:t>(</a:t>
            </a:r>
            <a:r>
              <a:rPr lang="en-US" altLang="zh-CN" sz="1200" b="1" dirty="0">
                <a:solidFill>
                  <a:srgbClr val="3333CC"/>
                </a:solidFill>
                <a:latin typeface="Times New Roman" pitchFamily="18" charset="0"/>
                <a:cs typeface="Times New Roman" pitchFamily="18" charset="0"/>
              </a:rPr>
              <a:t>20K</a:t>
            </a:r>
            <a:r>
              <a:rPr lang="zh-CN" altLang="en-US" sz="1200" b="1" dirty="0">
                <a:solidFill>
                  <a:srgbClr val="33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62578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FCD09C4-77C1-4ECB-8989-7EF4ED8527F4}" type="slidenum">
              <a:rPr lang="en-US" altLang="zh-CN" smtClean="0"/>
              <a:pPr>
                <a:defRPr/>
              </a:pPr>
              <a:t>12</a:t>
            </a:fld>
            <a:endParaRPr lang="en-US" altLang="zh-CN"/>
          </a:p>
        </p:txBody>
      </p:sp>
      <p:pic>
        <p:nvPicPr>
          <p:cNvPr id="4" name="图片 13" descr="靶心全貌.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4" y="908720"/>
            <a:ext cx="475128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274" y="908720"/>
            <a:ext cx="425022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77954" y="1130693"/>
            <a:ext cx="5760640" cy="461665"/>
          </a:xfrm>
          <a:prstGeom prst="rect">
            <a:avLst/>
          </a:prstGeom>
          <a:noFill/>
        </p:spPr>
        <p:txBody>
          <a:bodyPr wrap="square" rtlCol="0">
            <a:spAutoFit/>
          </a:bodyPr>
          <a:lstStyle/>
          <a:p>
            <a:r>
              <a:rPr lang="en-US" altLang="zh-CN" sz="2400" b="1" dirty="0" smtClean="0">
                <a:solidFill>
                  <a:srgbClr val="FFFF00"/>
                </a:solidFill>
                <a:effectLst>
                  <a:outerShdw blurRad="38100" dist="38100" dir="2700000" algn="tl">
                    <a:srgbClr val="000000">
                      <a:alpha val="43137"/>
                    </a:srgbClr>
                  </a:outerShdw>
                </a:effectLst>
              </a:rPr>
              <a:t>Target Station</a:t>
            </a:r>
            <a:endParaRPr lang="zh-CN" altLang="en-US" sz="1200" b="1" dirty="0">
              <a:solidFill>
                <a:srgbClr val="FFFF00"/>
              </a:solidFill>
              <a:effectLst>
                <a:outerShdw blurRad="38100" dist="38100" dir="2700000" algn="tl">
                  <a:srgbClr val="000000">
                    <a:alpha val="43137"/>
                  </a:srgbClr>
                </a:outerShdw>
              </a:effectLst>
            </a:endParaRPr>
          </a:p>
        </p:txBody>
      </p:sp>
      <p:pic>
        <p:nvPicPr>
          <p:cNvPr id="8" name="图片 15" descr="靶站谱仪大厅-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3607" y="4338359"/>
            <a:ext cx="3712081" cy="247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6" descr="靶站谱仪大厅-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0052" y="4366150"/>
            <a:ext cx="3672388" cy="245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123728" y="4437211"/>
            <a:ext cx="5760640" cy="461665"/>
          </a:xfrm>
          <a:prstGeom prst="rect">
            <a:avLst/>
          </a:prstGeom>
          <a:noFill/>
        </p:spPr>
        <p:txBody>
          <a:bodyPr wrap="square" rtlCol="0">
            <a:spAutoFit/>
          </a:bodyPr>
          <a:lstStyle/>
          <a:p>
            <a:r>
              <a:rPr lang="en-US" altLang="zh-CN" sz="2400" b="1" dirty="0" smtClean="0">
                <a:solidFill>
                  <a:srgbClr val="FFFF00"/>
                </a:solidFill>
                <a:effectLst>
                  <a:outerShdw blurRad="38100" dist="38100" dir="2700000" algn="tl">
                    <a:srgbClr val="000000">
                      <a:alpha val="43137"/>
                    </a:srgbClr>
                  </a:outerShdw>
                </a:effectLst>
              </a:rPr>
              <a:t>Scattering Halls</a:t>
            </a:r>
            <a:endParaRPr lang="zh-CN" altLang="en-US" sz="1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8227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endCxn id="7" idx="2"/>
          </p:cNvCxnSpPr>
          <p:nvPr/>
        </p:nvCxnSpPr>
        <p:spPr>
          <a:xfrm>
            <a:off x="1" y="2287607"/>
            <a:ext cx="622949" cy="1"/>
          </a:xfrm>
          <a:prstGeom prst="line">
            <a:avLst/>
          </a:prstGeom>
          <a:noFill/>
          <a:ln w="28575" cap="flat" cmpd="sng" algn="ctr">
            <a:solidFill>
              <a:schemeClr val="accent6"/>
            </a:solidFill>
            <a:prstDash val="solid"/>
            <a:miter lim="800000"/>
          </a:ln>
          <a:effectLst/>
        </p:spPr>
      </p:cxnSp>
      <p:grpSp>
        <p:nvGrpSpPr>
          <p:cNvPr id="3" name="组合 5"/>
          <p:cNvGrpSpPr/>
          <p:nvPr/>
        </p:nvGrpSpPr>
        <p:grpSpPr>
          <a:xfrm>
            <a:off x="622950" y="1792006"/>
            <a:ext cx="734021" cy="862610"/>
            <a:chOff x="1571625" y="2825350"/>
            <a:chExt cx="978695" cy="1150147"/>
          </a:xfrm>
          <a:solidFill>
            <a:schemeClr val="accent1"/>
          </a:solidFill>
        </p:grpSpPr>
        <p:sp>
          <p:nvSpPr>
            <p:cNvPr id="7" name="同心圆 6"/>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Feb. </a:t>
              </a:r>
              <a:r>
                <a:rPr lang="en-US" altLang="zh-CN" sz="1350" b="1" dirty="0" smtClean="0">
                  <a:solidFill>
                    <a:schemeClr val="tx2"/>
                  </a:solidFill>
                  <a:latin typeface="微软雅黑" panose="020B0503020204020204" pitchFamily="34" charset="-122"/>
                  <a:ea typeface="微软雅黑" panose="020B0503020204020204" pitchFamily="34" charset="-122"/>
                </a:rPr>
                <a:t>2001</a:t>
              </a:r>
              <a:endParaRPr lang="zh-CN" altLang="en-US" sz="1350" b="1" dirty="0">
                <a:solidFill>
                  <a:schemeClr val="tx2"/>
                </a:solidFill>
                <a:latin typeface="微软雅黑" panose="020B0503020204020204" pitchFamily="34" charset="-122"/>
                <a:ea typeface="微软雅黑" panose="020B0503020204020204" pitchFamily="34" charset="-122"/>
              </a:endParaRPr>
            </a:p>
          </p:txBody>
        </p:sp>
        <p:sp>
          <p:nvSpPr>
            <p:cNvPr id="8" name="等腰三角形 7"/>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4" name="组合 8"/>
          <p:cNvGrpSpPr/>
          <p:nvPr/>
        </p:nvGrpSpPr>
        <p:grpSpPr>
          <a:xfrm flipV="1">
            <a:off x="1990409" y="1920595"/>
            <a:ext cx="734021" cy="862610"/>
            <a:chOff x="1571625" y="2825350"/>
            <a:chExt cx="978695" cy="1150147"/>
          </a:xfrm>
          <a:solidFill>
            <a:schemeClr val="accent2"/>
          </a:solidFill>
        </p:grpSpPr>
        <p:sp>
          <p:nvSpPr>
            <p:cNvPr id="10" name="同心圆 9"/>
            <p:cNvSpPr/>
            <p:nvPr/>
          </p:nvSpPr>
          <p:spPr>
            <a:xfrm rot="10800000">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Jan. 2006 </a:t>
              </a:r>
            </a:p>
          </p:txBody>
        </p:sp>
        <p:sp>
          <p:nvSpPr>
            <p:cNvPr id="11" name="等腰三角形 10"/>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6" name="组合 11"/>
          <p:cNvGrpSpPr/>
          <p:nvPr/>
        </p:nvGrpSpPr>
        <p:grpSpPr>
          <a:xfrm>
            <a:off x="3442091" y="1792006"/>
            <a:ext cx="734021" cy="862610"/>
            <a:chOff x="1571625" y="2825350"/>
            <a:chExt cx="978695" cy="1150147"/>
          </a:xfrm>
          <a:solidFill>
            <a:srgbClr val="FFC000"/>
          </a:solidFill>
        </p:grpSpPr>
        <p:sp>
          <p:nvSpPr>
            <p:cNvPr id="13" name="同心圆 12"/>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Sep. 2008 </a:t>
              </a:r>
            </a:p>
          </p:txBody>
        </p:sp>
        <p:sp>
          <p:nvSpPr>
            <p:cNvPr id="14" name="等腰三角形 13"/>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9" name="组合 14"/>
          <p:cNvGrpSpPr/>
          <p:nvPr/>
        </p:nvGrpSpPr>
        <p:grpSpPr>
          <a:xfrm flipV="1">
            <a:off x="4953933" y="1920595"/>
            <a:ext cx="734021" cy="862610"/>
            <a:chOff x="1571625" y="2825350"/>
            <a:chExt cx="978695" cy="1150147"/>
          </a:xfrm>
          <a:solidFill>
            <a:srgbClr val="5B9BD5">
              <a:lumMod val="75000"/>
            </a:srgbClr>
          </a:solidFill>
        </p:grpSpPr>
        <p:sp>
          <p:nvSpPr>
            <p:cNvPr id="16" name="同心圆 15"/>
            <p:cNvSpPr/>
            <p:nvPr/>
          </p:nvSpPr>
          <p:spPr>
            <a:xfrm rot="10800000">
              <a:off x="1571625" y="2996802"/>
              <a:ext cx="978695" cy="978695"/>
            </a:xfrm>
            <a:prstGeom prst="donut">
              <a:avLst>
                <a:gd name="adj" fmla="val 10972"/>
              </a:avLst>
            </a:prstGeom>
            <a:solidFill>
              <a:schemeClr val="accent4"/>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Sep. 2011 </a:t>
              </a:r>
            </a:p>
          </p:txBody>
        </p:sp>
        <p:sp>
          <p:nvSpPr>
            <p:cNvPr id="17" name="等腰三角形 16"/>
            <p:cNvSpPr/>
            <p:nvPr/>
          </p:nvSpPr>
          <p:spPr>
            <a:xfrm>
              <a:off x="1911810" y="2825350"/>
              <a:ext cx="298323" cy="257175"/>
            </a:xfrm>
            <a:prstGeom prst="triangle">
              <a:avLst/>
            </a:prstGeom>
            <a:solidFill>
              <a:schemeClr val="accent4"/>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18" name="直接连接符 17"/>
          <p:cNvCxnSpPr>
            <a:stCxn id="7" idx="6"/>
            <a:endCxn id="10" idx="6"/>
          </p:cNvCxnSpPr>
          <p:nvPr/>
        </p:nvCxnSpPr>
        <p:spPr>
          <a:xfrm>
            <a:off x="1356970" y="2287606"/>
            <a:ext cx="633438" cy="0"/>
          </a:xfrm>
          <a:prstGeom prst="line">
            <a:avLst/>
          </a:prstGeom>
          <a:noFill/>
          <a:ln w="28575" cap="flat" cmpd="sng" algn="ctr">
            <a:solidFill>
              <a:schemeClr val="accent6"/>
            </a:solidFill>
            <a:prstDash val="solid"/>
            <a:miter lim="800000"/>
          </a:ln>
          <a:effectLst/>
        </p:spPr>
      </p:cxnSp>
      <p:cxnSp>
        <p:nvCxnSpPr>
          <p:cNvPr id="19" name="直接连接符 18"/>
          <p:cNvCxnSpPr>
            <a:stCxn id="10" idx="2"/>
            <a:endCxn id="13" idx="2"/>
          </p:cNvCxnSpPr>
          <p:nvPr/>
        </p:nvCxnSpPr>
        <p:spPr>
          <a:xfrm>
            <a:off x="2724430" y="2287606"/>
            <a:ext cx="717661" cy="0"/>
          </a:xfrm>
          <a:prstGeom prst="line">
            <a:avLst/>
          </a:prstGeom>
          <a:noFill/>
          <a:ln w="28575" cap="flat" cmpd="sng" algn="ctr">
            <a:solidFill>
              <a:schemeClr val="accent6"/>
            </a:solidFill>
            <a:prstDash val="solid"/>
            <a:miter lim="800000"/>
          </a:ln>
          <a:effectLst/>
        </p:spPr>
      </p:cxnSp>
      <p:cxnSp>
        <p:nvCxnSpPr>
          <p:cNvPr id="20" name="直接连接符 19"/>
          <p:cNvCxnSpPr>
            <a:stCxn id="13" idx="6"/>
            <a:endCxn id="16" idx="6"/>
          </p:cNvCxnSpPr>
          <p:nvPr/>
        </p:nvCxnSpPr>
        <p:spPr>
          <a:xfrm>
            <a:off x="4176112" y="2287606"/>
            <a:ext cx="777821" cy="0"/>
          </a:xfrm>
          <a:prstGeom prst="line">
            <a:avLst/>
          </a:prstGeom>
          <a:noFill/>
          <a:ln w="28575" cap="flat" cmpd="sng" algn="ctr">
            <a:solidFill>
              <a:schemeClr val="accent6"/>
            </a:solidFill>
            <a:prstDash val="solid"/>
            <a:miter lim="800000"/>
          </a:ln>
          <a:effectLst/>
        </p:spPr>
      </p:cxnSp>
      <p:cxnSp>
        <p:nvCxnSpPr>
          <p:cNvPr id="21" name="直接连接符 20"/>
          <p:cNvCxnSpPr>
            <a:stCxn id="16" idx="2"/>
          </p:cNvCxnSpPr>
          <p:nvPr/>
        </p:nvCxnSpPr>
        <p:spPr>
          <a:xfrm>
            <a:off x="5687953" y="2287605"/>
            <a:ext cx="787598" cy="0"/>
          </a:xfrm>
          <a:prstGeom prst="line">
            <a:avLst/>
          </a:prstGeom>
          <a:noFill/>
          <a:ln w="28575" cap="flat" cmpd="sng" algn="ctr">
            <a:solidFill>
              <a:schemeClr val="accent6"/>
            </a:solidFill>
            <a:prstDash val="solid"/>
            <a:miter lim="800000"/>
          </a:ln>
          <a:effectLst/>
        </p:spPr>
      </p:cxnSp>
      <p:sp>
        <p:nvSpPr>
          <p:cNvPr id="22" name="文本框 23"/>
          <p:cNvSpPr txBox="1"/>
          <p:nvPr/>
        </p:nvSpPr>
        <p:spPr>
          <a:xfrm>
            <a:off x="264690" y="1123064"/>
            <a:ext cx="2077654" cy="6832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Proposal for the CSNS Project</a:t>
            </a:r>
          </a:p>
        </p:txBody>
      </p:sp>
      <p:sp>
        <p:nvSpPr>
          <p:cNvPr id="24" name="文本框 25"/>
          <p:cNvSpPr txBox="1"/>
          <p:nvPr/>
        </p:nvSpPr>
        <p:spPr>
          <a:xfrm>
            <a:off x="1556589" y="2711013"/>
            <a:ext cx="1928306" cy="6832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prototyping R&amp;D  started </a:t>
            </a:r>
          </a:p>
        </p:txBody>
      </p:sp>
      <p:grpSp>
        <p:nvGrpSpPr>
          <p:cNvPr id="12" name="组合 25"/>
          <p:cNvGrpSpPr/>
          <p:nvPr/>
        </p:nvGrpSpPr>
        <p:grpSpPr>
          <a:xfrm>
            <a:off x="6439456" y="1792006"/>
            <a:ext cx="734021" cy="862610"/>
            <a:chOff x="1571625" y="2825350"/>
            <a:chExt cx="978695" cy="1150147"/>
          </a:xfrm>
          <a:solidFill>
            <a:schemeClr val="accent5"/>
          </a:solidFill>
        </p:grpSpPr>
        <p:sp>
          <p:nvSpPr>
            <p:cNvPr id="27" name="同心圆 26"/>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May 2012 </a:t>
              </a:r>
            </a:p>
          </p:txBody>
        </p:sp>
        <p:sp>
          <p:nvSpPr>
            <p:cNvPr id="28" name="等腰三角形 27"/>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29" name="直接连接符 28"/>
          <p:cNvCxnSpPr/>
          <p:nvPr/>
        </p:nvCxnSpPr>
        <p:spPr>
          <a:xfrm>
            <a:off x="8548132" y="2287606"/>
            <a:ext cx="595868" cy="0"/>
          </a:xfrm>
          <a:prstGeom prst="line">
            <a:avLst/>
          </a:prstGeom>
          <a:noFill/>
          <a:ln w="28575" cap="flat" cmpd="sng" algn="ctr">
            <a:solidFill>
              <a:schemeClr val="accent6"/>
            </a:solidFill>
            <a:prstDash val="solid"/>
            <a:miter lim="800000"/>
          </a:ln>
          <a:effectLst/>
        </p:spPr>
      </p:cxnSp>
      <p:grpSp>
        <p:nvGrpSpPr>
          <p:cNvPr id="15" name="组合 64"/>
          <p:cNvGrpSpPr/>
          <p:nvPr/>
        </p:nvGrpSpPr>
        <p:grpSpPr>
          <a:xfrm flipV="1">
            <a:off x="7814112" y="1908245"/>
            <a:ext cx="734021" cy="862610"/>
            <a:chOff x="1571625" y="2825350"/>
            <a:chExt cx="978695" cy="1150147"/>
          </a:xfrm>
          <a:solidFill>
            <a:schemeClr val="accent2"/>
          </a:solidFill>
        </p:grpSpPr>
        <p:sp>
          <p:nvSpPr>
            <p:cNvPr id="66" name="同心圆 65"/>
            <p:cNvSpPr/>
            <p:nvPr/>
          </p:nvSpPr>
          <p:spPr>
            <a:xfrm rot="10800000">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Oct. 2014</a:t>
              </a:r>
            </a:p>
          </p:txBody>
        </p:sp>
        <p:sp>
          <p:nvSpPr>
            <p:cNvPr id="67" name="等腰三角形 66"/>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sp>
        <p:nvSpPr>
          <p:cNvPr id="69" name="文本框 25"/>
          <p:cNvSpPr txBox="1"/>
          <p:nvPr/>
        </p:nvSpPr>
        <p:spPr>
          <a:xfrm>
            <a:off x="3263185" y="1135096"/>
            <a:ext cx="1928306" cy="3877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proposal approved</a:t>
            </a:r>
          </a:p>
        </p:txBody>
      </p:sp>
      <p:grpSp>
        <p:nvGrpSpPr>
          <p:cNvPr id="23" name="组合 95"/>
          <p:cNvGrpSpPr/>
          <p:nvPr/>
        </p:nvGrpSpPr>
        <p:grpSpPr>
          <a:xfrm>
            <a:off x="557242" y="4783863"/>
            <a:ext cx="734021" cy="862610"/>
            <a:chOff x="1571625" y="2825350"/>
            <a:chExt cx="978695" cy="1150147"/>
          </a:xfrm>
          <a:solidFill>
            <a:schemeClr val="accent1"/>
          </a:solidFill>
        </p:grpSpPr>
        <p:sp>
          <p:nvSpPr>
            <p:cNvPr id="97" name="同心圆 96"/>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Jan. 2016</a:t>
              </a:r>
              <a:endParaRPr lang="zh-CN" altLang="en-US" sz="1350" b="1" dirty="0">
                <a:solidFill>
                  <a:schemeClr val="tx2"/>
                </a:solidFill>
                <a:latin typeface="微软雅黑" panose="020B0503020204020204" pitchFamily="34" charset="-122"/>
                <a:ea typeface="微软雅黑" panose="020B0503020204020204" pitchFamily="34" charset="-122"/>
              </a:endParaRPr>
            </a:p>
          </p:txBody>
        </p:sp>
        <p:sp>
          <p:nvSpPr>
            <p:cNvPr id="98" name="等腰三角形 97"/>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25" name="组合 98"/>
          <p:cNvGrpSpPr/>
          <p:nvPr/>
        </p:nvGrpSpPr>
        <p:grpSpPr>
          <a:xfrm flipV="1">
            <a:off x="1924701" y="4912452"/>
            <a:ext cx="734021" cy="862610"/>
            <a:chOff x="1571625" y="2825350"/>
            <a:chExt cx="978695" cy="1150147"/>
          </a:xfrm>
          <a:solidFill>
            <a:schemeClr val="accent2"/>
          </a:solidFill>
        </p:grpSpPr>
        <p:sp>
          <p:nvSpPr>
            <p:cNvPr id="100" name="同心圆 99"/>
            <p:cNvSpPr/>
            <p:nvPr/>
          </p:nvSpPr>
          <p:spPr>
            <a:xfrm rot="10800000">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Apr. 2017</a:t>
              </a:r>
            </a:p>
          </p:txBody>
        </p:sp>
        <p:sp>
          <p:nvSpPr>
            <p:cNvPr id="101" name="等腰三角形 100"/>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26" name="组合 101"/>
          <p:cNvGrpSpPr/>
          <p:nvPr/>
        </p:nvGrpSpPr>
        <p:grpSpPr>
          <a:xfrm>
            <a:off x="3376383" y="4783863"/>
            <a:ext cx="734021" cy="862610"/>
            <a:chOff x="1571625" y="2825350"/>
            <a:chExt cx="978695" cy="1150147"/>
          </a:xfrm>
          <a:solidFill>
            <a:srgbClr val="FFC000"/>
          </a:solidFill>
        </p:grpSpPr>
        <p:sp>
          <p:nvSpPr>
            <p:cNvPr id="103" name="同心圆 102"/>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May. 2017 </a:t>
              </a:r>
            </a:p>
          </p:txBody>
        </p:sp>
        <p:sp>
          <p:nvSpPr>
            <p:cNvPr id="104" name="等腰三角形 103"/>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30" name="组合 104"/>
          <p:cNvGrpSpPr/>
          <p:nvPr/>
        </p:nvGrpSpPr>
        <p:grpSpPr>
          <a:xfrm flipV="1">
            <a:off x="4888225" y="4912452"/>
            <a:ext cx="734021" cy="862610"/>
            <a:chOff x="1571625" y="2825350"/>
            <a:chExt cx="978695" cy="1150147"/>
          </a:xfrm>
          <a:solidFill>
            <a:srgbClr val="5B9BD5">
              <a:lumMod val="75000"/>
            </a:srgbClr>
          </a:solidFill>
        </p:grpSpPr>
        <p:sp>
          <p:nvSpPr>
            <p:cNvPr id="106" name="同心圆 105"/>
            <p:cNvSpPr/>
            <p:nvPr/>
          </p:nvSpPr>
          <p:spPr>
            <a:xfrm rot="10800000">
              <a:off x="1571625" y="2996802"/>
              <a:ext cx="978695" cy="978695"/>
            </a:xfrm>
            <a:prstGeom prst="donut">
              <a:avLst>
                <a:gd name="adj" fmla="val 10972"/>
              </a:avLst>
            </a:prstGeom>
            <a:solidFill>
              <a:schemeClr val="accent4"/>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Aug. 2017</a:t>
              </a:r>
            </a:p>
          </p:txBody>
        </p:sp>
        <p:sp>
          <p:nvSpPr>
            <p:cNvPr id="107" name="等腰三角形 106"/>
            <p:cNvSpPr/>
            <p:nvPr/>
          </p:nvSpPr>
          <p:spPr>
            <a:xfrm>
              <a:off x="1911810" y="2825350"/>
              <a:ext cx="298323" cy="257175"/>
            </a:xfrm>
            <a:prstGeom prst="triangle">
              <a:avLst/>
            </a:prstGeom>
            <a:solidFill>
              <a:schemeClr val="accent4"/>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108" name="直接连接符 107"/>
          <p:cNvCxnSpPr>
            <a:stCxn id="97" idx="6"/>
            <a:endCxn id="100" idx="6"/>
          </p:cNvCxnSpPr>
          <p:nvPr/>
        </p:nvCxnSpPr>
        <p:spPr>
          <a:xfrm>
            <a:off x="1291262" y="5279463"/>
            <a:ext cx="633438" cy="0"/>
          </a:xfrm>
          <a:prstGeom prst="line">
            <a:avLst/>
          </a:prstGeom>
          <a:noFill/>
          <a:ln w="28575" cap="flat" cmpd="sng" algn="ctr">
            <a:solidFill>
              <a:schemeClr val="accent6"/>
            </a:solidFill>
            <a:prstDash val="solid"/>
            <a:miter lim="800000"/>
          </a:ln>
          <a:effectLst/>
        </p:spPr>
      </p:cxnSp>
      <p:cxnSp>
        <p:nvCxnSpPr>
          <p:cNvPr id="109" name="直接连接符 108"/>
          <p:cNvCxnSpPr>
            <a:stCxn id="100" idx="2"/>
            <a:endCxn id="103" idx="2"/>
          </p:cNvCxnSpPr>
          <p:nvPr/>
        </p:nvCxnSpPr>
        <p:spPr>
          <a:xfrm>
            <a:off x="2658722" y="5279463"/>
            <a:ext cx="717661" cy="0"/>
          </a:xfrm>
          <a:prstGeom prst="line">
            <a:avLst/>
          </a:prstGeom>
          <a:noFill/>
          <a:ln w="28575" cap="flat" cmpd="sng" algn="ctr">
            <a:solidFill>
              <a:schemeClr val="accent6"/>
            </a:solidFill>
            <a:prstDash val="solid"/>
            <a:miter lim="800000"/>
          </a:ln>
          <a:effectLst/>
        </p:spPr>
      </p:cxnSp>
      <p:cxnSp>
        <p:nvCxnSpPr>
          <p:cNvPr id="110" name="直接连接符 109"/>
          <p:cNvCxnSpPr>
            <a:stCxn id="103" idx="6"/>
            <a:endCxn id="106" idx="6"/>
          </p:cNvCxnSpPr>
          <p:nvPr/>
        </p:nvCxnSpPr>
        <p:spPr>
          <a:xfrm>
            <a:off x="4110404" y="5279463"/>
            <a:ext cx="777821" cy="0"/>
          </a:xfrm>
          <a:prstGeom prst="line">
            <a:avLst/>
          </a:prstGeom>
          <a:noFill/>
          <a:ln w="28575" cap="flat" cmpd="sng" algn="ctr">
            <a:solidFill>
              <a:schemeClr val="accent6"/>
            </a:solidFill>
            <a:prstDash val="solid"/>
            <a:miter lim="800000"/>
          </a:ln>
          <a:effectLst/>
        </p:spPr>
      </p:cxnSp>
      <p:cxnSp>
        <p:nvCxnSpPr>
          <p:cNvPr id="111" name="直接连接符 110"/>
          <p:cNvCxnSpPr>
            <a:stCxn id="106" idx="2"/>
          </p:cNvCxnSpPr>
          <p:nvPr/>
        </p:nvCxnSpPr>
        <p:spPr>
          <a:xfrm>
            <a:off x="5622246" y="5279462"/>
            <a:ext cx="787598" cy="0"/>
          </a:xfrm>
          <a:prstGeom prst="line">
            <a:avLst/>
          </a:prstGeom>
          <a:noFill/>
          <a:ln w="28575" cap="flat" cmpd="sng" algn="ctr">
            <a:solidFill>
              <a:schemeClr val="accent6"/>
            </a:solidFill>
            <a:prstDash val="solid"/>
            <a:miter lim="800000"/>
          </a:ln>
          <a:effectLst/>
        </p:spPr>
      </p:cxnSp>
      <p:sp>
        <p:nvSpPr>
          <p:cNvPr id="112" name="文本框 23"/>
          <p:cNvSpPr txBox="1"/>
          <p:nvPr/>
        </p:nvSpPr>
        <p:spPr>
          <a:xfrm>
            <a:off x="211013" y="4100599"/>
            <a:ext cx="2077654" cy="6832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DTL-1 Beam commissioning </a:t>
            </a:r>
          </a:p>
        </p:txBody>
      </p:sp>
      <p:sp>
        <p:nvSpPr>
          <p:cNvPr id="113" name="文本框 25"/>
          <p:cNvSpPr txBox="1"/>
          <p:nvPr/>
        </p:nvSpPr>
        <p:spPr>
          <a:xfrm>
            <a:off x="1619755" y="5750585"/>
            <a:ext cx="1928306" cy="6832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err="1">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Linac</a:t>
            </a: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 beam commissioning</a:t>
            </a:r>
          </a:p>
        </p:txBody>
      </p:sp>
      <p:grpSp>
        <p:nvGrpSpPr>
          <p:cNvPr id="31" name="组合 113"/>
          <p:cNvGrpSpPr/>
          <p:nvPr/>
        </p:nvGrpSpPr>
        <p:grpSpPr>
          <a:xfrm>
            <a:off x="6373748" y="4783863"/>
            <a:ext cx="734021" cy="862610"/>
            <a:chOff x="1571625" y="2825350"/>
            <a:chExt cx="978695" cy="1150147"/>
          </a:xfrm>
          <a:solidFill>
            <a:schemeClr val="accent5"/>
          </a:solidFill>
        </p:grpSpPr>
        <p:sp>
          <p:nvSpPr>
            <p:cNvPr id="115" name="同心圆 114"/>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Mar. 2018 </a:t>
              </a:r>
            </a:p>
          </p:txBody>
        </p:sp>
        <p:sp>
          <p:nvSpPr>
            <p:cNvPr id="116" name="等腰三角形 115"/>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64" name="组合 117"/>
          <p:cNvGrpSpPr/>
          <p:nvPr/>
        </p:nvGrpSpPr>
        <p:grpSpPr>
          <a:xfrm flipV="1">
            <a:off x="7748404" y="4900102"/>
            <a:ext cx="734021" cy="862610"/>
            <a:chOff x="1571625" y="2825350"/>
            <a:chExt cx="978695" cy="1150147"/>
          </a:xfrm>
          <a:solidFill>
            <a:schemeClr val="accent2"/>
          </a:solidFill>
        </p:grpSpPr>
        <p:sp>
          <p:nvSpPr>
            <p:cNvPr id="119" name="同心圆 118"/>
            <p:cNvSpPr/>
            <p:nvPr/>
          </p:nvSpPr>
          <p:spPr>
            <a:xfrm rot="10800000">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altLang="zh-CN" sz="1350" b="1" dirty="0">
                  <a:solidFill>
                    <a:schemeClr val="tx2"/>
                  </a:solidFill>
                  <a:latin typeface="微软雅黑" panose="020B0503020204020204" pitchFamily="34" charset="-122"/>
                  <a:ea typeface="微软雅黑" panose="020B0503020204020204" pitchFamily="34" charset="-122"/>
                </a:rPr>
                <a:t>Mar. 2021</a:t>
              </a:r>
            </a:p>
          </p:txBody>
        </p:sp>
        <p:sp>
          <p:nvSpPr>
            <p:cNvPr id="120" name="等腰三角形 119"/>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chemeClr val="tx2"/>
                </a:solidFill>
                <a:latin typeface="微软雅黑" panose="020B0503020204020204" pitchFamily="34" charset="-122"/>
                <a:ea typeface="微软雅黑" panose="020B0503020204020204" pitchFamily="34" charset="-122"/>
              </a:endParaRPr>
            </a:p>
          </p:txBody>
        </p:sp>
      </p:grpSp>
      <p:sp>
        <p:nvSpPr>
          <p:cNvPr id="121" name="文本框 25"/>
          <p:cNvSpPr txBox="1"/>
          <p:nvPr/>
        </p:nvSpPr>
        <p:spPr>
          <a:xfrm>
            <a:off x="3081243" y="4197039"/>
            <a:ext cx="2062120" cy="6832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RCS </a:t>
            </a:r>
            <a:r>
              <a:rPr lang="en-US" altLang="zh-CN" sz="1600" dirty="0" smtClean="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commissioning </a:t>
            </a: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start</a:t>
            </a:r>
          </a:p>
        </p:txBody>
      </p:sp>
      <p:cxnSp>
        <p:nvCxnSpPr>
          <p:cNvPr id="122" name="直接连接符 121"/>
          <p:cNvCxnSpPr>
            <a:endCxn id="97" idx="2"/>
          </p:cNvCxnSpPr>
          <p:nvPr/>
        </p:nvCxnSpPr>
        <p:spPr>
          <a:xfrm>
            <a:off x="-39997" y="5279463"/>
            <a:ext cx="597239" cy="0"/>
          </a:xfrm>
          <a:prstGeom prst="line">
            <a:avLst/>
          </a:prstGeom>
          <a:noFill/>
          <a:ln w="28575" cap="flat" cmpd="sng" algn="ctr">
            <a:solidFill>
              <a:schemeClr val="accent6"/>
            </a:solidFill>
            <a:prstDash val="solid"/>
            <a:miter lim="800000"/>
          </a:ln>
          <a:effectLst/>
        </p:spPr>
      </p:cxnSp>
      <p:sp>
        <p:nvSpPr>
          <p:cNvPr id="124" name="文本框 25"/>
          <p:cNvSpPr txBox="1"/>
          <p:nvPr/>
        </p:nvSpPr>
        <p:spPr>
          <a:xfrm>
            <a:off x="4766288" y="2698663"/>
            <a:ext cx="1928306" cy="3877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construction started</a:t>
            </a:r>
          </a:p>
        </p:txBody>
      </p:sp>
      <p:sp>
        <p:nvSpPr>
          <p:cNvPr id="125" name="文本框 25"/>
          <p:cNvSpPr txBox="1"/>
          <p:nvPr/>
        </p:nvSpPr>
        <p:spPr>
          <a:xfrm>
            <a:off x="6081752" y="1125177"/>
            <a:ext cx="1928306" cy="6832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smtClean="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civil </a:t>
            </a: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construction started</a:t>
            </a:r>
          </a:p>
        </p:txBody>
      </p:sp>
      <p:sp>
        <p:nvSpPr>
          <p:cNvPr id="126" name="文本框 25"/>
          <p:cNvSpPr txBox="1"/>
          <p:nvPr/>
        </p:nvSpPr>
        <p:spPr>
          <a:xfrm>
            <a:off x="7328839" y="2749617"/>
            <a:ext cx="1928306" cy="3877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smtClean="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installation </a:t>
            </a: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started</a:t>
            </a:r>
          </a:p>
        </p:txBody>
      </p:sp>
      <p:sp>
        <p:nvSpPr>
          <p:cNvPr id="127" name="矩形 126"/>
          <p:cNvSpPr/>
          <p:nvPr/>
        </p:nvSpPr>
        <p:spPr>
          <a:xfrm>
            <a:off x="4554169" y="5750585"/>
            <a:ext cx="1852307" cy="978729"/>
          </a:xfrm>
          <a:prstGeom prst="rect">
            <a:avLst/>
          </a:prstGeom>
        </p:spPr>
        <p:txBody>
          <a:bodyPr wrap="square">
            <a:spAutoFit/>
          </a:body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rPr>
              <a:t>first beam on target, first neutron beam</a:t>
            </a:r>
            <a:endParaRPr lang="zh-CN" altLang="en-US" sz="1600" dirty="0">
              <a:solidFill>
                <a:schemeClr val="tx2"/>
              </a:solidFill>
              <a:latin typeface="Kozuka Gothic Pro B" pitchFamily="34" charset="-128"/>
              <a:ea typeface="Kozuka Gothic Pro B" pitchFamily="34" charset="-128"/>
              <a:cs typeface="Verdana" panose="020B0604030504040204" pitchFamily="34" charset="0"/>
            </a:endParaRPr>
          </a:p>
        </p:txBody>
      </p:sp>
      <p:sp>
        <p:nvSpPr>
          <p:cNvPr id="128" name="文本框 25"/>
          <p:cNvSpPr txBox="1"/>
          <p:nvPr/>
        </p:nvSpPr>
        <p:spPr>
          <a:xfrm>
            <a:off x="5455825" y="4153476"/>
            <a:ext cx="3552932"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project complete/operation start </a:t>
            </a:r>
          </a:p>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(6.5 years from start)</a:t>
            </a:r>
          </a:p>
        </p:txBody>
      </p:sp>
      <p:sp>
        <p:nvSpPr>
          <p:cNvPr id="129" name="文本框 25"/>
          <p:cNvSpPr txBox="1"/>
          <p:nvPr/>
        </p:nvSpPr>
        <p:spPr>
          <a:xfrm>
            <a:off x="7106997" y="5716731"/>
            <a:ext cx="2062120" cy="3877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20000"/>
              </a:spcBef>
            </a:pPr>
            <a:r>
              <a:rPr lang="en-US" altLang="zh-CN" sz="1600" dirty="0">
                <a:solidFill>
                  <a:schemeClr val="tx2"/>
                </a:solidFill>
                <a:latin typeface="Kozuka Gothic Pro B" pitchFamily="34" charset="-128"/>
                <a:ea typeface="Kozuka Gothic Pro B" pitchFamily="34" charset="-128"/>
                <a:cs typeface="Verdana" panose="020B0604030504040204" pitchFamily="34" charset="0"/>
                <a:sym typeface="Arial" panose="020B0604020202020204" pitchFamily="34" charset="0"/>
              </a:rPr>
              <a:t>100kW beam power</a:t>
            </a:r>
          </a:p>
        </p:txBody>
      </p:sp>
      <p:cxnSp>
        <p:nvCxnSpPr>
          <p:cNvPr id="70" name="直接连接符 69"/>
          <p:cNvCxnSpPr/>
          <p:nvPr/>
        </p:nvCxnSpPr>
        <p:spPr>
          <a:xfrm>
            <a:off x="7168641" y="2287606"/>
            <a:ext cx="633438" cy="0"/>
          </a:xfrm>
          <a:prstGeom prst="line">
            <a:avLst/>
          </a:prstGeom>
          <a:noFill/>
          <a:ln w="28575" cap="flat" cmpd="sng" algn="ctr">
            <a:solidFill>
              <a:schemeClr val="accent6"/>
            </a:solidFill>
            <a:prstDash val="solid"/>
            <a:miter lim="800000"/>
          </a:ln>
          <a:effectLst/>
        </p:spPr>
      </p:cxnSp>
      <p:cxnSp>
        <p:nvCxnSpPr>
          <p:cNvPr id="71" name="直接连接符 70"/>
          <p:cNvCxnSpPr/>
          <p:nvPr/>
        </p:nvCxnSpPr>
        <p:spPr>
          <a:xfrm>
            <a:off x="7114965" y="5267113"/>
            <a:ext cx="633438" cy="0"/>
          </a:xfrm>
          <a:prstGeom prst="line">
            <a:avLst/>
          </a:prstGeom>
          <a:noFill/>
          <a:ln w="28575" cap="flat" cmpd="sng" algn="ctr">
            <a:solidFill>
              <a:schemeClr val="accent6"/>
            </a:solidFill>
            <a:prstDash val="solid"/>
            <a:miter lim="800000"/>
          </a:ln>
          <a:effectLst/>
        </p:spPr>
      </p:cxnSp>
      <p:cxnSp>
        <p:nvCxnSpPr>
          <p:cNvPr id="72" name="直接连接符 71"/>
          <p:cNvCxnSpPr/>
          <p:nvPr/>
        </p:nvCxnSpPr>
        <p:spPr>
          <a:xfrm>
            <a:off x="8482425" y="5279464"/>
            <a:ext cx="661576" cy="1"/>
          </a:xfrm>
          <a:prstGeom prst="line">
            <a:avLst/>
          </a:prstGeom>
          <a:noFill/>
          <a:ln w="28575" cap="flat" cmpd="sng" algn="ctr">
            <a:solidFill>
              <a:schemeClr val="accent6"/>
            </a:solidFill>
            <a:prstDash val="solid"/>
            <a:miter lim="800000"/>
          </a:ln>
          <a:effectLst/>
        </p:spPr>
      </p:cxnSp>
      <p:sp>
        <p:nvSpPr>
          <p:cNvPr id="65" name="Text Box 6"/>
          <p:cNvSpPr txBox="1">
            <a:spLocks noChangeArrowheads="1"/>
          </p:cNvSpPr>
          <p:nvPr/>
        </p:nvSpPr>
        <p:spPr bwMode="auto">
          <a:xfrm>
            <a:off x="1691680" y="188640"/>
            <a:ext cx="5715807" cy="5715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charset="0"/>
                <a:ea typeface="宋体" pitchFamily="2" charset="-122"/>
              </a:defRPr>
            </a:lvl2pPr>
            <a:lvl3pPr algn="l" rtl="0" eaLnBrk="0" fontAlgn="base" hangingPunct="0">
              <a:spcBef>
                <a:spcPct val="0"/>
              </a:spcBef>
              <a:spcAft>
                <a:spcPct val="0"/>
              </a:spcAft>
              <a:defRPr sz="2200" b="1">
                <a:solidFill>
                  <a:srgbClr val="4D5E68"/>
                </a:solidFill>
                <a:latin typeface="Arial" charset="0"/>
                <a:ea typeface="宋体" pitchFamily="2" charset="-122"/>
              </a:defRPr>
            </a:lvl3pPr>
            <a:lvl4pPr algn="l" rtl="0" eaLnBrk="0" fontAlgn="base" hangingPunct="0">
              <a:spcBef>
                <a:spcPct val="0"/>
              </a:spcBef>
              <a:spcAft>
                <a:spcPct val="0"/>
              </a:spcAft>
              <a:defRPr sz="2200" b="1">
                <a:solidFill>
                  <a:srgbClr val="4D5E68"/>
                </a:solidFill>
                <a:latin typeface="Arial" charset="0"/>
                <a:ea typeface="宋体" pitchFamily="2" charset="-122"/>
              </a:defRPr>
            </a:lvl4pPr>
            <a:lvl5pPr algn="l" rtl="0" eaLnBrk="0" fontAlgn="base" hangingPunct="0">
              <a:spcBef>
                <a:spcPct val="0"/>
              </a:spcBef>
              <a:spcAft>
                <a:spcPct val="0"/>
              </a:spcAft>
              <a:defRPr sz="2200" b="1">
                <a:solidFill>
                  <a:srgbClr val="4D5E68"/>
                </a:solidFill>
                <a:latin typeface="Arial" charset="0"/>
                <a:ea typeface="宋体" pitchFamily="2" charset="-122"/>
              </a:defRPr>
            </a:lvl5pPr>
            <a:lvl6pPr marL="457200" algn="l" rtl="0" fontAlgn="base">
              <a:spcBef>
                <a:spcPct val="0"/>
              </a:spcBef>
              <a:spcAft>
                <a:spcPct val="0"/>
              </a:spcAft>
              <a:defRPr sz="2200" b="1">
                <a:solidFill>
                  <a:srgbClr val="4D5E68"/>
                </a:solidFill>
                <a:latin typeface="Arial" charset="0"/>
                <a:ea typeface="宋体" pitchFamily="2" charset="-122"/>
              </a:defRPr>
            </a:lvl6pPr>
            <a:lvl7pPr marL="914400" algn="l" rtl="0" fontAlgn="base">
              <a:spcBef>
                <a:spcPct val="0"/>
              </a:spcBef>
              <a:spcAft>
                <a:spcPct val="0"/>
              </a:spcAft>
              <a:defRPr sz="2200" b="1">
                <a:solidFill>
                  <a:srgbClr val="4D5E68"/>
                </a:solidFill>
                <a:latin typeface="Arial" charset="0"/>
                <a:ea typeface="宋体" pitchFamily="2" charset="-122"/>
              </a:defRPr>
            </a:lvl7pPr>
            <a:lvl8pPr marL="1371600" algn="l" rtl="0" fontAlgn="base">
              <a:spcBef>
                <a:spcPct val="0"/>
              </a:spcBef>
              <a:spcAft>
                <a:spcPct val="0"/>
              </a:spcAft>
              <a:defRPr sz="2200" b="1">
                <a:solidFill>
                  <a:srgbClr val="4D5E68"/>
                </a:solidFill>
                <a:latin typeface="Arial" charset="0"/>
                <a:ea typeface="宋体" pitchFamily="2" charset="-122"/>
              </a:defRPr>
            </a:lvl8pPr>
            <a:lvl9pPr marL="1828800" algn="l" rtl="0" fontAlgn="base">
              <a:spcBef>
                <a:spcPct val="0"/>
              </a:spcBef>
              <a:spcAft>
                <a:spcPct val="0"/>
              </a:spcAft>
              <a:defRPr sz="2200" b="1">
                <a:solidFill>
                  <a:srgbClr val="4D5E68"/>
                </a:solidFill>
                <a:latin typeface="Arial" charset="0"/>
                <a:ea typeface="宋体" pitchFamily="2" charset="-122"/>
              </a:defRPr>
            </a:lvl9pPr>
          </a:lstStyle>
          <a:p>
            <a:pPr algn="ctr" eaLnBrk="1" hangingPunct="1">
              <a:spcBef>
                <a:spcPct val="50000"/>
              </a:spcBef>
            </a:pPr>
            <a:r>
              <a:rPr lang="en-US" altLang="zh-CN" sz="3200" kern="0" dirty="0" smtClean="0">
                <a:solidFill>
                  <a:schemeClr val="hlink"/>
                </a:solidFill>
              </a:rPr>
              <a:t>Key Milestones </a:t>
            </a:r>
            <a:r>
              <a:rPr lang="en-US" altLang="zh-CN" sz="2800" kern="0" dirty="0" smtClean="0">
                <a:solidFill>
                  <a:schemeClr val="accent6">
                    <a:lumMod val="75000"/>
                  </a:schemeClr>
                </a:solidFill>
              </a:rPr>
              <a:t>(on schedule)</a:t>
            </a:r>
            <a:endParaRPr lang="en-US" altLang="zh-CN" sz="3200" kern="0" dirty="0" smtClean="0">
              <a:solidFill>
                <a:schemeClr val="accent6">
                  <a:lumMod val="75000"/>
                </a:schemeClr>
              </a:solidFill>
            </a:endParaRPr>
          </a:p>
        </p:txBody>
      </p:sp>
    </p:spTree>
    <p:extLst>
      <p:ext uri="{BB962C8B-B14F-4D97-AF65-F5344CB8AC3E}">
        <p14:creationId xmlns:p14="http://schemas.microsoft.com/office/powerpoint/2010/main" val="70527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50D9F352-FD94-4807-AE9E-611DE2884463}" type="slidenum">
              <a:rPr lang="en-US" altLang="zh-CN" smtClean="0"/>
              <a:pPr>
                <a:defRPr/>
              </a:pPr>
              <a:t>14</a:t>
            </a:fld>
            <a:endParaRPr lang="en-US" altLang="zh-CN"/>
          </a:p>
        </p:txBody>
      </p:sp>
      <p:sp>
        <p:nvSpPr>
          <p:cNvPr id="5" name="Rectangle 2"/>
          <p:cNvSpPr txBox="1">
            <a:spLocks noChangeArrowheads="1"/>
          </p:cNvSpPr>
          <p:nvPr/>
        </p:nvSpPr>
        <p:spPr bwMode="auto">
          <a:xfrm>
            <a:off x="755576" y="804567"/>
            <a:ext cx="7531200"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defRPr/>
            </a:pPr>
            <a:r>
              <a:rPr lang="en-US" altLang="zh-CN" sz="3200" b="1" kern="0" dirty="0" smtClean="0">
                <a:solidFill>
                  <a:srgbClr val="FF0000"/>
                </a:solidFill>
                <a:latin typeface="+mj-lt"/>
                <a:ea typeface="+mj-ea"/>
                <a:cs typeface="Arial" pitchFamily="34" charset="0"/>
              </a:rPr>
              <a:t>Budget and Expenditure </a:t>
            </a:r>
            <a:r>
              <a:rPr lang="en-US" altLang="zh-CN" sz="2400" b="1" kern="0" dirty="0" smtClean="0">
                <a:solidFill>
                  <a:schemeClr val="accent6">
                    <a:lumMod val="75000"/>
                  </a:schemeClr>
                </a:solidFill>
                <a:latin typeface="+mj-lt"/>
                <a:ea typeface="+mj-ea"/>
                <a:cs typeface="Arial" pitchFamily="34" charset="0"/>
              </a:rPr>
              <a:t>(</a:t>
            </a:r>
            <a:r>
              <a:rPr lang="en-US" altLang="zh-CN" sz="2800" b="1" dirty="0">
                <a:solidFill>
                  <a:schemeClr val="accent6">
                    <a:lumMod val="75000"/>
                  </a:schemeClr>
                </a:solidFill>
                <a:latin typeface="+mj-lt"/>
                <a:ea typeface="+mj-ea"/>
                <a:cs typeface="+mj-cs"/>
              </a:rPr>
              <a:t>within budget</a:t>
            </a:r>
            <a:r>
              <a:rPr lang="en-US" altLang="zh-CN" sz="2400" b="1" kern="0" dirty="0" smtClean="0">
                <a:solidFill>
                  <a:schemeClr val="accent6">
                    <a:lumMod val="75000"/>
                  </a:schemeClr>
                </a:solidFill>
                <a:latin typeface="+mj-lt"/>
                <a:ea typeface="+mj-ea"/>
                <a:cs typeface="Arial" pitchFamily="34" charset="0"/>
              </a:rPr>
              <a:t>)</a:t>
            </a:r>
            <a:r>
              <a:rPr lang="en-US" altLang="zh-CN" sz="3200" b="1" kern="0" dirty="0" smtClean="0">
                <a:solidFill>
                  <a:srgbClr val="FF0000"/>
                </a:solidFill>
                <a:latin typeface="+mj-lt"/>
                <a:ea typeface="+mj-ea"/>
                <a:cs typeface="Arial" pitchFamily="34" charset="0"/>
              </a:rPr>
              <a:t> </a:t>
            </a:r>
          </a:p>
        </p:txBody>
      </p:sp>
      <p:sp>
        <p:nvSpPr>
          <p:cNvPr id="6" name="Rectangle 2"/>
          <p:cNvSpPr txBox="1">
            <a:spLocks noChangeArrowheads="1"/>
          </p:cNvSpPr>
          <p:nvPr/>
        </p:nvSpPr>
        <p:spPr bwMode="auto">
          <a:xfrm>
            <a:off x="357158" y="1285860"/>
            <a:ext cx="8607330" cy="26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lvl="0" indent="-342900" algn="l">
              <a:lnSpc>
                <a:spcPct val="150000"/>
              </a:lnSpc>
              <a:buFont typeface="Arial" charset="0"/>
              <a:buChar char="•"/>
              <a:defRPr/>
            </a:pPr>
            <a:r>
              <a:rPr lang="en-US" altLang="zh-CN" sz="2000" b="1" kern="0" dirty="0" smtClean="0">
                <a:solidFill>
                  <a:schemeClr val="accent6">
                    <a:lumMod val="75000"/>
                  </a:schemeClr>
                </a:solidFill>
                <a:latin typeface="+mj-lt"/>
                <a:ea typeface="+mj-ea"/>
                <a:cs typeface="Arial" pitchFamily="34" charset="0"/>
              </a:rPr>
              <a:t>The total budget approved is 1.86632 B RMB (268M US$)</a:t>
            </a:r>
            <a:r>
              <a:rPr lang="zh-CN" altLang="en-US" sz="2000" b="1" kern="0" dirty="0" smtClean="0">
                <a:solidFill>
                  <a:schemeClr val="accent6">
                    <a:lumMod val="75000"/>
                  </a:schemeClr>
                </a:solidFill>
                <a:latin typeface="+mj-lt"/>
                <a:ea typeface="+mj-ea"/>
                <a:cs typeface="Arial" pitchFamily="34" charset="0"/>
              </a:rPr>
              <a:t>，</a:t>
            </a:r>
            <a:r>
              <a:rPr lang="en-US" altLang="zh-CN" sz="2000" b="1" kern="0" dirty="0" smtClean="0">
                <a:solidFill>
                  <a:schemeClr val="accent6">
                    <a:lumMod val="75000"/>
                  </a:schemeClr>
                </a:solidFill>
                <a:latin typeface="+mj-lt"/>
                <a:ea typeface="+mj-ea"/>
                <a:cs typeface="Arial" pitchFamily="34" charset="0"/>
              </a:rPr>
              <a:t> actual investment is 1.8740665</a:t>
            </a:r>
            <a:r>
              <a:rPr lang="en-US" altLang="zh-CN" sz="2000" b="1" kern="0" dirty="0" smtClean="0">
                <a:solidFill>
                  <a:schemeClr val="accent6">
                    <a:lumMod val="75000"/>
                  </a:schemeClr>
                </a:solidFill>
                <a:cs typeface="Arial" pitchFamily="34" charset="0"/>
              </a:rPr>
              <a:t> B RMB (268.7M US$)</a:t>
            </a:r>
            <a:endParaRPr lang="en-US" altLang="zh-CN" sz="2000" b="1" kern="0" dirty="0">
              <a:solidFill>
                <a:schemeClr val="accent6">
                  <a:lumMod val="75000"/>
                </a:schemeClr>
              </a:solidFill>
              <a:latin typeface="+mj-lt"/>
              <a:ea typeface="+mj-ea"/>
              <a:cs typeface="Arial" pitchFamily="34" charset="0"/>
            </a:endParaRPr>
          </a:p>
          <a:p>
            <a:pPr marL="342900" indent="-342900" algn="l">
              <a:lnSpc>
                <a:spcPct val="150000"/>
              </a:lnSpc>
              <a:buFont typeface="Arial" charset="0"/>
              <a:buChar char="•"/>
              <a:defRPr/>
            </a:pPr>
            <a:r>
              <a:rPr lang="en-US" altLang="zh-CN" sz="2000" b="1" kern="0" dirty="0">
                <a:solidFill>
                  <a:schemeClr val="accent6">
                    <a:lumMod val="75000"/>
                  </a:schemeClr>
                </a:solidFill>
                <a:latin typeface="+mj-lt"/>
                <a:ea typeface="+mj-ea"/>
                <a:cs typeface="Arial" pitchFamily="34" charset="0"/>
              </a:rPr>
              <a:t>The e</a:t>
            </a:r>
            <a:r>
              <a:rPr lang="en-US" altLang="zh-CN" sz="2000" b="1" kern="0" dirty="0" smtClean="0">
                <a:solidFill>
                  <a:schemeClr val="accent6">
                    <a:lumMod val="75000"/>
                  </a:schemeClr>
                </a:solidFill>
                <a:latin typeface="+mj-lt"/>
                <a:ea typeface="+mj-ea"/>
                <a:cs typeface="Arial" pitchFamily="34" charset="0"/>
              </a:rPr>
              <a:t>xpenditure of the </a:t>
            </a:r>
            <a:r>
              <a:rPr lang="en-US" altLang="zh-CN" sz="2000" b="1" kern="0" dirty="0" smtClean="0">
                <a:solidFill>
                  <a:schemeClr val="accent6">
                    <a:lumMod val="75000"/>
                  </a:schemeClr>
                </a:solidFill>
                <a:cs typeface="Arial" pitchFamily="34" charset="0"/>
              </a:rPr>
              <a:t>equipment's </a:t>
            </a:r>
            <a:r>
              <a:rPr kumimoji="0" lang="en-US" altLang="zh-CN" sz="2000" b="1" i="0" u="none" strike="noStrike" kern="0" cap="none" spc="0" normalizeH="0" noProof="0" dirty="0" smtClean="0">
                <a:ln>
                  <a:noFill/>
                </a:ln>
                <a:solidFill>
                  <a:schemeClr val="accent6">
                    <a:lumMod val="75000"/>
                  </a:schemeClr>
                </a:solidFill>
                <a:effectLst/>
                <a:uLnTx/>
                <a:uFillTx/>
                <a:latin typeface="+mj-lt"/>
                <a:ea typeface="+mj-ea"/>
                <a:cs typeface="Arial" pitchFamily="34" charset="0"/>
              </a:rPr>
              <a:t> is within the budget </a:t>
            </a:r>
          </a:p>
          <a:p>
            <a:pPr marL="342900" lvl="0" indent="-342900" algn="l">
              <a:lnSpc>
                <a:spcPct val="150000"/>
              </a:lnSpc>
              <a:buFont typeface="Arial" charset="0"/>
              <a:buChar char="•"/>
              <a:defRPr/>
            </a:pPr>
            <a:r>
              <a:rPr lang="en-US" altLang="zh-CN" sz="2000" b="1" kern="0" dirty="0" smtClean="0">
                <a:solidFill>
                  <a:schemeClr val="accent6">
                    <a:lumMod val="75000"/>
                  </a:schemeClr>
                </a:solidFill>
                <a:cs typeface="Arial" pitchFamily="34" charset="0"/>
              </a:rPr>
              <a:t>The deficit of the civil construction is paid by the local governments </a:t>
            </a:r>
            <a:endParaRPr kumimoji="0" lang="en-US" altLang="zh-CN" sz="2400" b="1" i="0" u="none" strike="noStrike" kern="0" cap="none" spc="0" normalizeH="0" noProof="0" dirty="0" smtClean="0">
              <a:ln>
                <a:noFill/>
              </a:ln>
              <a:solidFill>
                <a:schemeClr val="accent6">
                  <a:lumMod val="75000"/>
                </a:schemeClr>
              </a:solidFill>
              <a:effectLst/>
              <a:uLnTx/>
              <a:uFillTx/>
              <a:latin typeface="+mj-lt"/>
              <a:ea typeface="+mj-ea"/>
              <a:cs typeface="Arial" pitchFamily="34" charset="0"/>
            </a:endParaRPr>
          </a:p>
        </p:txBody>
      </p:sp>
      <p:sp>
        <p:nvSpPr>
          <p:cNvPr id="7" name="矩形 6"/>
          <p:cNvSpPr/>
          <p:nvPr/>
        </p:nvSpPr>
        <p:spPr>
          <a:xfrm>
            <a:off x="8001024" y="6489822"/>
            <a:ext cx="285752" cy="307777"/>
          </a:xfrm>
          <a:prstGeom prst="rect">
            <a:avLst/>
          </a:prstGeom>
          <a:solidFill>
            <a:schemeClr val="bg1"/>
          </a:solidFill>
        </p:spPr>
        <p:txBody>
          <a:bodyPr wrap="square" rtlCol="0" anchor="ctr">
            <a:spAutoFit/>
          </a:bodyPr>
          <a:lstStyle/>
          <a:p>
            <a:pPr algn="ctr"/>
            <a:endParaRPr lang="zh-CN" altLang="en-US" b="1" dirty="0" smtClean="0">
              <a:solidFill>
                <a:srgbClr val="FF0000"/>
              </a:solidFill>
            </a:endParaRPr>
          </a:p>
        </p:txBody>
      </p:sp>
      <p:graphicFrame>
        <p:nvGraphicFramePr>
          <p:cNvPr id="10" name="内容占位符 4"/>
          <p:cNvGraphicFramePr>
            <a:graphicFrameLocks noGrp="1"/>
          </p:cNvGraphicFramePr>
          <p:nvPr>
            <p:ph idx="1"/>
            <p:extLst>
              <p:ext uri="{D42A27DB-BD31-4B8C-83A1-F6EECF244321}">
                <p14:modId xmlns:p14="http://schemas.microsoft.com/office/powerpoint/2010/main" val="3750728798"/>
              </p:ext>
            </p:extLst>
          </p:nvPr>
        </p:nvGraphicFramePr>
        <p:xfrm>
          <a:off x="426315" y="3861048"/>
          <a:ext cx="8250141" cy="2731590"/>
        </p:xfrm>
        <a:graphic>
          <a:graphicData uri="http://schemas.openxmlformats.org/drawingml/2006/table">
            <a:tbl>
              <a:tblPr firstRow="1" bandRow="1">
                <a:tableStyleId>{93296810-A885-4BE3-A3E7-6D5BEEA58F35}</a:tableStyleId>
              </a:tblPr>
              <a:tblGrid>
                <a:gridCol w="727954"/>
                <a:gridCol w="2697651"/>
                <a:gridCol w="2398024"/>
                <a:gridCol w="2426512"/>
              </a:tblGrid>
              <a:tr h="698125">
                <a:tc>
                  <a:txBody>
                    <a:bodyPr/>
                    <a:lstStyle/>
                    <a:p>
                      <a:pPr indent="127000" algn="ctr">
                        <a:lnSpc>
                          <a:spcPct val="125000"/>
                        </a:lnSpc>
                        <a:spcBef>
                          <a:spcPts val="300"/>
                        </a:spcBef>
                        <a:spcAft>
                          <a:spcPts val="300"/>
                        </a:spcAft>
                      </a:pPr>
                      <a:r>
                        <a:rPr lang="en-US" altLang="zh-CN" sz="1800" b="1" kern="0" dirty="0" smtClean="0">
                          <a:latin typeface="+mn-lt"/>
                          <a:ea typeface="宋体"/>
                          <a:cs typeface="Times New Roman"/>
                        </a:rPr>
                        <a:t>NO.</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altLang="zh-CN" sz="1800" b="1" kern="0" dirty="0" smtClean="0">
                          <a:latin typeface="+mn-lt"/>
                          <a:ea typeface="宋体"/>
                          <a:cs typeface="Times New Roman"/>
                        </a:rPr>
                        <a:t>Systems</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altLang="zh-CN" sz="1800" b="1" kern="0" dirty="0" smtClean="0">
                          <a:latin typeface="+mn-lt"/>
                          <a:ea typeface="宋体"/>
                          <a:cs typeface="Times New Roman"/>
                        </a:rPr>
                        <a:t>Approved  Budget</a:t>
                      </a:r>
                      <a:endParaRPr lang="zh-CN" sz="1800" kern="100" dirty="0">
                        <a:latin typeface="+mn-lt"/>
                        <a:ea typeface="宋体"/>
                        <a:cs typeface="Times New Roman"/>
                      </a:endParaRPr>
                    </a:p>
                    <a:p>
                      <a:pPr marL="0" indent="127000" algn="ctr" defTabSz="914400" rtl="0" eaLnBrk="1" latinLnBrk="0" hangingPunct="1">
                        <a:lnSpc>
                          <a:spcPct val="125000"/>
                        </a:lnSpc>
                        <a:spcBef>
                          <a:spcPts val="300"/>
                        </a:spcBef>
                        <a:spcAft>
                          <a:spcPts val="300"/>
                        </a:spcAft>
                      </a:pPr>
                      <a:r>
                        <a:rPr lang="en-US" altLang="zh-CN" sz="1800" b="1" kern="0" dirty="0" smtClean="0">
                          <a:solidFill>
                            <a:schemeClr val="lt1"/>
                          </a:solidFill>
                          <a:latin typeface="+mn-lt"/>
                          <a:ea typeface="宋体"/>
                          <a:cs typeface="Times New Roman"/>
                        </a:rPr>
                        <a:t>(Million  RMB)</a:t>
                      </a:r>
                      <a:endParaRPr lang="zh-CN" altLang="zh-CN" sz="1800" b="1" kern="0" dirty="0">
                        <a:solidFill>
                          <a:schemeClr val="lt1"/>
                        </a:solidFill>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altLang="zh-CN" sz="1800" b="1" kern="0" dirty="0" smtClean="0">
                          <a:latin typeface="+mn-lt"/>
                          <a:ea typeface="宋体"/>
                          <a:cs typeface="Times New Roman"/>
                        </a:rPr>
                        <a:t>Actual</a:t>
                      </a:r>
                      <a:r>
                        <a:rPr lang="en-US" altLang="zh-CN" sz="1800" b="1" kern="0" baseline="0" dirty="0" smtClean="0">
                          <a:latin typeface="+mn-lt"/>
                          <a:ea typeface="+mn-ea"/>
                          <a:cs typeface="Times New Roman"/>
                        </a:rPr>
                        <a:t>  Investment</a:t>
                      </a:r>
                      <a:endParaRPr lang="zh-CN" sz="1800" kern="100" dirty="0">
                        <a:latin typeface="+mn-lt"/>
                        <a:ea typeface="宋体"/>
                        <a:cs typeface="Times New Roman"/>
                      </a:endParaRPr>
                    </a:p>
                    <a:p>
                      <a:pPr marL="0" indent="127000" algn="ctr" defTabSz="914400" rtl="0" eaLnBrk="1" latinLnBrk="0" hangingPunct="1">
                        <a:lnSpc>
                          <a:spcPct val="125000"/>
                        </a:lnSpc>
                        <a:spcBef>
                          <a:spcPts val="300"/>
                        </a:spcBef>
                        <a:spcAft>
                          <a:spcPts val="300"/>
                        </a:spcAft>
                      </a:pPr>
                      <a:r>
                        <a:rPr lang="en-US" altLang="zh-CN" sz="1800" b="1" kern="0" dirty="0" smtClean="0">
                          <a:solidFill>
                            <a:schemeClr val="lt1"/>
                          </a:solidFill>
                          <a:latin typeface="+mn-lt"/>
                          <a:ea typeface="+mn-ea"/>
                          <a:cs typeface="Times New Roman"/>
                        </a:rPr>
                        <a:t>(Million  RMB)</a:t>
                      </a:r>
                      <a:endParaRPr lang="zh-CN" altLang="zh-CN" sz="1800" b="1" kern="0" dirty="0">
                        <a:solidFill>
                          <a:schemeClr val="lt1"/>
                        </a:solidFill>
                        <a:latin typeface="+mn-lt"/>
                        <a:ea typeface="+mn-ea"/>
                        <a:cs typeface="Times New Roman"/>
                      </a:endParaRPr>
                    </a:p>
                  </a:txBody>
                  <a:tcPr marL="68580" marR="68580" marT="0" marB="0" anchor="ctr"/>
                </a:tc>
              </a:tr>
              <a:tr h="393918">
                <a:tc>
                  <a:txBody>
                    <a:bodyPr/>
                    <a:lstStyle/>
                    <a:p>
                      <a:pPr indent="127000" algn="ctr">
                        <a:lnSpc>
                          <a:spcPct val="125000"/>
                        </a:lnSpc>
                        <a:spcBef>
                          <a:spcPts val="300"/>
                        </a:spcBef>
                        <a:spcAft>
                          <a:spcPts val="300"/>
                        </a:spcAft>
                      </a:pPr>
                      <a:r>
                        <a:rPr lang="en-US" sz="1800" kern="0" dirty="0">
                          <a:latin typeface="+mn-lt"/>
                          <a:ea typeface="宋体"/>
                          <a:cs typeface="Times New Roman"/>
                        </a:rPr>
                        <a:t>1</a:t>
                      </a:r>
                      <a:endParaRPr lang="zh-CN" sz="1800" kern="100" dirty="0">
                        <a:latin typeface="+mn-lt"/>
                        <a:ea typeface="宋体"/>
                        <a:cs typeface="Times New Roman"/>
                      </a:endParaRPr>
                    </a:p>
                  </a:txBody>
                  <a:tcPr marL="68580" marR="68580" marT="0" marB="0" anchor="ctr"/>
                </a:tc>
                <a:tc>
                  <a:txBody>
                    <a:bodyPr/>
                    <a:lstStyle/>
                    <a:p>
                      <a:pPr indent="127000" algn="just">
                        <a:lnSpc>
                          <a:spcPct val="125000"/>
                        </a:lnSpc>
                        <a:spcBef>
                          <a:spcPts val="300"/>
                        </a:spcBef>
                        <a:spcAft>
                          <a:spcPts val="300"/>
                        </a:spcAft>
                      </a:pPr>
                      <a:r>
                        <a:rPr lang="en-US" altLang="zh-CN" sz="1800" kern="100" dirty="0" smtClean="0">
                          <a:solidFill>
                            <a:srgbClr val="000000"/>
                          </a:solidFill>
                          <a:latin typeface="+mn-lt"/>
                          <a:ea typeface="宋体"/>
                          <a:cs typeface="Times New Roman"/>
                        </a:rPr>
                        <a:t>Accelerator</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sz="1800" kern="100" dirty="0">
                          <a:solidFill>
                            <a:srgbClr val="000000"/>
                          </a:solidFill>
                          <a:latin typeface="+mn-lt"/>
                          <a:ea typeface="宋体"/>
                          <a:cs typeface="Times New Roman"/>
                        </a:rPr>
                        <a:t>62,664.66</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sz="1800" kern="100" dirty="0">
                          <a:solidFill>
                            <a:srgbClr val="000000"/>
                          </a:solidFill>
                          <a:latin typeface="+mn-lt"/>
                          <a:ea typeface="宋体"/>
                          <a:cs typeface="Times New Roman"/>
                        </a:rPr>
                        <a:t>62,362.90</a:t>
                      </a:r>
                      <a:endParaRPr lang="zh-CN" sz="1800" kern="100" dirty="0">
                        <a:latin typeface="+mn-lt"/>
                        <a:ea typeface="宋体"/>
                        <a:cs typeface="Times New Roman"/>
                      </a:endParaRPr>
                    </a:p>
                  </a:txBody>
                  <a:tcPr marL="68580" marR="68580" marT="0" marB="0" anchor="ctr"/>
                </a:tc>
              </a:tr>
              <a:tr h="393918">
                <a:tc>
                  <a:txBody>
                    <a:bodyPr/>
                    <a:lstStyle/>
                    <a:p>
                      <a:pPr indent="127000" algn="ctr">
                        <a:lnSpc>
                          <a:spcPct val="125000"/>
                        </a:lnSpc>
                        <a:spcBef>
                          <a:spcPts val="300"/>
                        </a:spcBef>
                        <a:spcAft>
                          <a:spcPts val="300"/>
                        </a:spcAft>
                      </a:pPr>
                      <a:r>
                        <a:rPr lang="en-US" sz="1800" kern="0">
                          <a:latin typeface="+mn-lt"/>
                          <a:ea typeface="宋体"/>
                          <a:cs typeface="Times New Roman"/>
                        </a:rPr>
                        <a:t>2</a:t>
                      </a:r>
                      <a:endParaRPr lang="zh-CN" sz="1800" kern="100">
                        <a:latin typeface="+mn-lt"/>
                        <a:ea typeface="宋体"/>
                        <a:cs typeface="Times New Roman"/>
                      </a:endParaRPr>
                    </a:p>
                  </a:txBody>
                  <a:tcPr marL="68580" marR="68580" marT="0" marB="0" anchor="ctr"/>
                </a:tc>
                <a:tc>
                  <a:txBody>
                    <a:bodyPr/>
                    <a:lstStyle/>
                    <a:p>
                      <a:pPr indent="127000" algn="just">
                        <a:lnSpc>
                          <a:spcPct val="125000"/>
                        </a:lnSpc>
                        <a:spcBef>
                          <a:spcPts val="300"/>
                        </a:spcBef>
                        <a:spcAft>
                          <a:spcPts val="300"/>
                        </a:spcAft>
                      </a:pPr>
                      <a:r>
                        <a:rPr lang="en-US" altLang="zh-CN" sz="1800" kern="100" dirty="0" smtClean="0">
                          <a:solidFill>
                            <a:srgbClr val="000000"/>
                          </a:solidFill>
                          <a:latin typeface="+mn-lt"/>
                          <a:ea typeface="宋体"/>
                          <a:cs typeface="Times New Roman"/>
                        </a:rPr>
                        <a:t>Target</a:t>
                      </a:r>
                      <a:r>
                        <a:rPr lang="en-US" altLang="zh-CN" sz="1800" kern="100" baseline="0" dirty="0" smtClean="0">
                          <a:solidFill>
                            <a:srgbClr val="000000"/>
                          </a:solidFill>
                          <a:latin typeface="+mn-lt"/>
                          <a:ea typeface="宋体"/>
                          <a:cs typeface="Times New Roman"/>
                        </a:rPr>
                        <a:t> </a:t>
                      </a:r>
                      <a:r>
                        <a:rPr lang="en-US" altLang="zh-CN" sz="1800" kern="100" dirty="0" smtClean="0">
                          <a:solidFill>
                            <a:srgbClr val="000000"/>
                          </a:solidFill>
                          <a:latin typeface="+mn-lt"/>
                          <a:ea typeface="宋体"/>
                          <a:cs typeface="Times New Roman"/>
                        </a:rPr>
                        <a:t>and Instrument</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sz="1800" kern="100" dirty="0">
                          <a:solidFill>
                            <a:srgbClr val="000000"/>
                          </a:solidFill>
                          <a:latin typeface="+mn-lt"/>
                          <a:ea typeface="宋体"/>
                          <a:cs typeface="Times New Roman"/>
                        </a:rPr>
                        <a:t>39,763.04</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sz="1800" kern="100" dirty="0">
                          <a:solidFill>
                            <a:srgbClr val="000000"/>
                          </a:solidFill>
                          <a:latin typeface="+mn-lt"/>
                          <a:ea typeface="宋体"/>
                          <a:cs typeface="Times New Roman"/>
                        </a:rPr>
                        <a:t>41,161.86</a:t>
                      </a:r>
                      <a:endParaRPr lang="zh-CN" sz="1800" kern="100" dirty="0">
                        <a:latin typeface="+mn-lt"/>
                        <a:ea typeface="宋体"/>
                        <a:cs typeface="Times New Roman"/>
                      </a:endParaRPr>
                    </a:p>
                  </a:txBody>
                  <a:tcPr marL="68580" marR="68580" marT="0" marB="0" anchor="ctr"/>
                </a:tc>
              </a:tr>
              <a:tr h="393918">
                <a:tc>
                  <a:txBody>
                    <a:bodyPr/>
                    <a:lstStyle/>
                    <a:p>
                      <a:pPr indent="127000" algn="ctr">
                        <a:lnSpc>
                          <a:spcPct val="125000"/>
                        </a:lnSpc>
                        <a:spcBef>
                          <a:spcPts val="300"/>
                        </a:spcBef>
                        <a:spcAft>
                          <a:spcPts val="300"/>
                        </a:spcAft>
                      </a:pPr>
                      <a:r>
                        <a:rPr lang="en-US" sz="1800" kern="0">
                          <a:latin typeface="+mn-lt"/>
                          <a:ea typeface="宋体"/>
                          <a:cs typeface="Times New Roman"/>
                        </a:rPr>
                        <a:t>3</a:t>
                      </a:r>
                      <a:endParaRPr lang="zh-CN" sz="1800" kern="100">
                        <a:latin typeface="+mn-lt"/>
                        <a:ea typeface="宋体"/>
                        <a:cs typeface="Times New Roman"/>
                      </a:endParaRPr>
                    </a:p>
                  </a:txBody>
                  <a:tcPr marL="68580" marR="68580" marT="0" marB="0" anchor="ctr"/>
                </a:tc>
                <a:tc>
                  <a:txBody>
                    <a:bodyPr/>
                    <a:lstStyle/>
                    <a:p>
                      <a:pPr indent="127000" algn="just">
                        <a:lnSpc>
                          <a:spcPct val="125000"/>
                        </a:lnSpc>
                        <a:spcBef>
                          <a:spcPts val="300"/>
                        </a:spcBef>
                        <a:spcAft>
                          <a:spcPts val="300"/>
                        </a:spcAft>
                      </a:pPr>
                      <a:r>
                        <a:rPr lang="en-US" altLang="zh-CN" sz="1800" kern="100" dirty="0" smtClean="0">
                          <a:solidFill>
                            <a:srgbClr val="000000"/>
                          </a:solidFill>
                          <a:latin typeface="+mn-lt"/>
                          <a:ea typeface="宋体"/>
                          <a:cs typeface="Times New Roman"/>
                        </a:rPr>
                        <a:t>Utilities</a:t>
                      </a:r>
                      <a:endParaRPr lang="zh-CN" altLang="zh-CN" sz="1800" kern="100" dirty="0">
                        <a:solidFill>
                          <a:srgbClr val="000000"/>
                        </a:solidFill>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sz="1800" kern="100" dirty="0">
                          <a:solidFill>
                            <a:srgbClr val="000000"/>
                          </a:solidFill>
                          <a:latin typeface="+mn-lt"/>
                          <a:ea typeface="宋体"/>
                          <a:cs typeface="Times New Roman"/>
                        </a:rPr>
                        <a:t>21,853.81</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sz="1800" kern="100" dirty="0">
                          <a:solidFill>
                            <a:srgbClr val="000000"/>
                          </a:solidFill>
                          <a:latin typeface="+mn-lt"/>
                          <a:ea typeface="宋体"/>
                          <a:cs typeface="Times New Roman"/>
                        </a:rPr>
                        <a:t>24,914.20</a:t>
                      </a:r>
                      <a:endParaRPr lang="zh-CN" sz="1800" kern="100" dirty="0">
                        <a:latin typeface="+mn-lt"/>
                        <a:ea typeface="宋体"/>
                        <a:cs typeface="Times New Roman"/>
                      </a:endParaRPr>
                    </a:p>
                  </a:txBody>
                  <a:tcPr marL="68580" marR="68580" marT="0" marB="0" anchor="ctr"/>
                </a:tc>
              </a:tr>
              <a:tr h="393918">
                <a:tc>
                  <a:txBody>
                    <a:bodyPr/>
                    <a:lstStyle/>
                    <a:p>
                      <a:pPr indent="127000" algn="ctr">
                        <a:lnSpc>
                          <a:spcPct val="125000"/>
                        </a:lnSpc>
                        <a:spcBef>
                          <a:spcPts val="300"/>
                        </a:spcBef>
                        <a:spcAft>
                          <a:spcPts val="300"/>
                        </a:spcAft>
                      </a:pPr>
                      <a:r>
                        <a:rPr lang="en-US" altLang="zh-CN" sz="1800" kern="100" dirty="0" smtClean="0">
                          <a:latin typeface="+mn-lt"/>
                          <a:ea typeface="宋体"/>
                          <a:cs typeface="Times New Roman"/>
                        </a:rPr>
                        <a:t>4</a:t>
                      </a:r>
                      <a:endParaRPr lang="zh-CN" sz="1800" kern="100" dirty="0">
                        <a:latin typeface="+mn-lt"/>
                        <a:ea typeface="宋体"/>
                        <a:cs typeface="Times New Roman"/>
                      </a:endParaRPr>
                    </a:p>
                  </a:txBody>
                  <a:tcPr marL="68580" marR="68580" marT="0" marB="0" anchor="ctr"/>
                </a:tc>
                <a:tc>
                  <a:txBody>
                    <a:bodyPr/>
                    <a:lstStyle/>
                    <a:p>
                      <a:pPr indent="127000" algn="just">
                        <a:lnSpc>
                          <a:spcPct val="125000"/>
                        </a:lnSpc>
                        <a:spcBef>
                          <a:spcPts val="300"/>
                        </a:spcBef>
                        <a:spcAft>
                          <a:spcPts val="300"/>
                        </a:spcAft>
                      </a:pPr>
                      <a:r>
                        <a:rPr lang="en-US" altLang="zh-CN" sz="1800" kern="100" dirty="0" smtClean="0">
                          <a:latin typeface="+mn-lt"/>
                          <a:ea typeface="宋体"/>
                          <a:cs typeface="Times New Roman"/>
                        </a:rPr>
                        <a:t>Other</a:t>
                      </a:r>
                      <a:r>
                        <a:rPr lang="en-US" altLang="zh-CN" sz="1800" kern="100" baseline="0" dirty="0" smtClean="0">
                          <a:latin typeface="+mn-lt"/>
                          <a:ea typeface="宋体"/>
                          <a:cs typeface="Times New Roman"/>
                        </a:rPr>
                        <a:t>s</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altLang="zh-CN" sz="1800" kern="100" dirty="0" smtClean="0">
                          <a:latin typeface="+mn-lt"/>
                          <a:ea typeface="+mn-ea"/>
                          <a:cs typeface="Times New Roman"/>
                        </a:rPr>
                        <a:t>62,350.49</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altLang="zh-CN" sz="1800" kern="100" dirty="0" smtClean="0">
                          <a:latin typeface="+mn-lt"/>
                          <a:ea typeface="+mn-ea"/>
                          <a:cs typeface="Times New Roman"/>
                        </a:rPr>
                        <a:t>58,967.69</a:t>
                      </a:r>
                      <a:endParaRPr lang="zh-CN" sz="1800" kern="100" dirty="0">
                        <a:latin typeface="+mn-lt"/>
                        <a:ea typeface="宋体"/>
                        <a:cs typeface="Times New Roman"/>
                      </a:endParaRPr>
                    </a:p>
                  </a:txBody>
                  <a:tcPr marL="68580" marR="68580" marT="0" marB="0" anchor="ctr"/>
                </a:tc>
              </a:tr>
              <a:tr h="393918">
                <a:tc gridSpan="2">
                  <a:txBody>
                    <a:bodyPr/>
                    <a:lstStyle/>
                    <a:p>
                      <a:pPr indent="127000" algn="ctr">
                        <a:lnSpc>
                          <a:spcPct val="125000"/>
                        </a:lnSpc>
                        <a:spcBef>
                          <a:spcPts val="300"/>
                        </a:spcBef>
                        <a:spcAft>
                          <a:spcPts val="300"/>
                        </a:spcAft>
                      </a:pPr>
                      <a:r>
                        <a:rPr lang="en-US" altLang="zh-CN" sz="1800" b="1" kern="100" dirty="0" smtClean="0">
                          <a:latin typeface="+mn-lt"/>
                          <a:ea typeface="宋体"/>
                          <a:cs typeface="Times New Roman"/>
                        </a:rPr>
                        <a:t>Total</a:t>
                      </a:r>
                      <a:endParaRPr lang="zh-CN" sz="1800" b="1" kern="100" dirty="0">
                        <a:latin typeface="+mn-lt"/>
                        <a:ea typeface="宋体"/>
                        <a:cs typeface="Times New Roman"/>
                      </a:endParaRPr>
                    </a:p>
                  </a:txBody>
                  <a:tcPr marL="68580" marR="68580" marT="0" marB="0" anchor="ctr"/>
                </a:tc>
                <a:tc hMerge="1">
                  <a:txBody>
                    <a:bodyPr/>
                    <a:lstStyle/>
                    <a:p>
                      <a:pPr indent="127000" algn="just">
                        <a:lnSpc>
                          <a:spcPct val="125000"/>
                        </a:lnSpc>
                        <a:spcBef>
                          <a:spcPts val="300"/>
                        </a:spcBef>
                        <a:spcAft>
                          <a:spcPts val="300"/>
                        </a:spcAft>
                      </a:pPr>
                      <a:endParaRPr lang="zh-CN" sz="1200" kern="100" dirty="0">
                        <a:latin typeface="Times New Roman"/>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sz="1800" b="1" kern="100" dirty="0">
                          <a:solidFill>
                            <a:srgbClr val="000000"/>
                          </a:solidFill>
                          <a:latin typeface="+mn-lt"/>
                          <a:ea typeface="宋体"/>
                          <a:cs typeface="Times New Roman"/>
                        </a:rPr>
                        <a:t>186,632</a:t>
                      </a:r>
                      <a:endParaRPr lang="zh-CN" sz="1800" kern="100" dirty="0">
                        <a:latin typeface="+mn-lt"/>
                        <a:ea typeface="宋体"/>
                        <a:cs typeface="Times New Roman"/>
                      </a:endParaRPr>
                    </a:p>
                  </a:txBody>
                  <a:tcPr marL="68580" marR="68580" marT="0" marB="0" anchor="ctr"/>
                </a:tc>
                <a:tc>
                  <a:txBody>
                    <a:bodyPr/>
                    <a:lstStyle/>
                    <a:p>
                      <a:pPr indent="127000" algn="ctr">
                        <a:lnSpc>
                          <a:spcPct val="125000"/>
                        </a:lnSpc>
                        <a:spcBef>
                          <a:spcPts val="300"/>
                        </a:spcBef>
                        <a:spcAft>
                          <a:spcPts val="300"/>
                        </a:spcAft>
                      </a:pPr>
                      <a:r>
                        <a:rPr lang="en-US" sz="1800" b="1" kern="100" dirty="0">
                          <a:solidFill>
                            <a:srgbClr val="000000"/>
                          </a:solidFill>
                          <a:latin typeface="+mn-lt"/>
                          <a:ea typeface="宋体"/>
                          <a:cs typeface="Times New Roman"/>
                        </a:rPr>
                        <a:t>187,406.65</a:t>
                      </a:r>
                      <a:endParaRPr lang="zh-CN" sz="1800" kern="100" dirty="0">
                        <a:latin typeface="+mn-lt"/>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1154341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2895600"/>
            <a:ext cx="7467600" cy="1219200"/>
          </a:xfrm>
        </p:spPr>
        <p:txBody>
          <a:bodyPr/>
          <a:lstStyle/>
          <a:p>
            <a:pPr algn="ctr" eaLnBrk="1" hangingPunct="1"/>
            <a:r>
              <a:rPr lang="en-US" altLang="zh-CN" sz="3200" dirty="0" smtClean="0">
                <a:solidFill>
                  <a:srgbClr val="FF0000"/>
                </a:solidFill>
                <a:effectLst>
                  <a:outerShdw blurRad="38100" dist="38100" dir="2700000" algn="tl">
                    <a:srgbClr val="000000">
                      <a:alpha val="43137"/>
                    </a:srgbClr>
                  </a:outerShdw>
                </a:effectLst>
              </a:rPr>
              <a:t>2.</a:t>
            </a:r>
            <a:r>
              <a:rPr lang="zh-CN" altLang="en-US" sz="3200" dirty="0" smtClean="0">
                <a:solidFill>
                  <a:srgbClr val="FF0000"/>
                </a:solidFill>
                <a:effectLst>
                  <a:outerShdw blurRad="38100" dist="38100" dir="2700000" algn="tl">
                    <a:srgbClr val="000000">
                      <a:alpha val="43137"/>
                    </a:srgbClr>
                  </a:outerShdw>
                </a:effectLst>
              </a:rPr>
              <a:t> </a:t>
            </a:r>
            <a:r>
              <a:rPr lang="en-US" altLang="zh-CN" sz="3200" dirty="0" smtClean="0">
                <a:solidFill>
                  <a:srgbClr val="FF0000"/>
                </a:solidFill>
                <a:effectLst>
                  <a:outerShdw blurRad="38100" dist="38100" dir="2700000" algn="tl">
                    <a:srgbClr val="000000">
                      <a:alpha val="43137"/>
                    </a:srgbClr>
                  </a:outerShdw>
                </a:effectLst>
              </a:rPr>
              <a:t>Accelerator Commissioning</a:t>
            </a:r>
            <a:endParaRPr lang="en-US" altLang="zh-CN" sz="2400"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15200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灯片编号占位符 3"/>
          <p:cNvSpPr txBox="1">
            <a:spLocks noGrp="1"/>
          </p:cNvSpPr>
          <p:nvPr/>
        </p:nvSpPr>
        <p:spPr bwMode="auto">
          <a:xfrm>
            <a:off x="8207375" y="7120136"/>
            <a:ext cx="436563" cy="341312"/>
          </a:xfrm>
          <a:prstGeom prst="rect">
            <a:avLst/>
          </a:prstGeom>
          <a:noFill/>
          <a:ln w="9525">
            <a:noFill/>
            <a:miter lim="800000"/>
            <a:headEnd/>
            <a:tailEnd/>
          </a:ln>
        </p:spPr>
        <p:txBody>
          <a:bodyPr/>
          <a:lstStyle/>
          <a:p>
            <a:pPr algn="r"/>
            <a:fld id="{D46E5C8B-4D44-458B-83B4-8741D0B78E09}" type="slidenum">
              <a:rPr lang="en-US" altLang="zh-CN" sz="900">
                <a:solidFill>
                  <a:srgbClr val="4D5E68"/>
                </a:solidFill>
                <a:latin typeface="Impact" pitchFamily="34" charset="0"/>
              </a:rPr>
              <a:pPr algn="r"/>
              <a:t>16</a:t>
            </a:fld>
            <a:endParaRPr lang="en-US" altLang="zh-CN" sz="900" dirty="0">
              <a:solidFill>
                <a:srgbClr val="4D5E68"/>
              </a:solidFill>
              <a:latin typeface="Impact" pitchFamily="34" charset="0"/>
              <a:ea typeface="Arial Unicode MS" pitchFamily="34" charset="-122"/>
              <a:cs typeface="Arial Unicode MS" pitchFamily="34" charset="-122"/>
            </a:endParaRPr>
          </a:p>
        </p:txBody>
      </p:sp>
      <p:sp>
        <p:nvSpPr>
          <p:cNvPr id="11" name="Rectangle 9"/>
          <p:cNvSpPr>
            <a:spLocks noChangeArrowheads="1"/>
          </p:cNvSpPr>
          <p:nvPr/>
        </p:nvSpPr>
        <p:spPr bwMode="auto">
          <a:xfrm>
            <a:off x="0" y="1982986"/>
            <a:ext cx="9144000" cy="0"/>
          </a:xfrm>
          <a:prstGeom prst="rect">
            <a:avLst/>
          </a:prstGeom>
          <a:noFill/>
          <a:ln w="9525">
            <a:noFill/>
            <a:miter lim="800000"/>
            <a:headEnd/>
            <a:tailEnd/>
          </a:ln>
        </p:spPr>
        <p:txBody>
          <a:bodyPr wrap="none" anchor="ctr">
            <a:spAutoFit/>
          </a:bodyPr>
          <a:lstStyle/>
          <a:p>
            <a:pPr algn="l"/>
            <a:endParaRPr lang="zh-CN" altLang="en-US">
              <a:solidFill>
                <a:srgbClr val="000000"/>
              </a:solidFill>
              <a:latin typeface="Arial" pitchFamily="34" charset="0"/>
            </a:endParaRPr>
          </a:p>
        </p:txBody>
      </p:sp>
      <p:sp>
        <p:nvSpPr>
          <p:cNvPr id="12" name="Rectangle 11"/>
          <p:cNvSpPr>
            <a:spLocks noChangeArrowheads="1"/>
          </p:cNvSpPr>
          <p:nvPr/>
        </p:nvSpPr>
        <p:spPr bwMode="auto">
          <a:xfrm>
            <a:off x="0" y="1982986"/>
            <a:ext cx="9144000" cy="0"/>
          </a:xfrm>
          <a:prstGeom prst="rect">
            <a:avLst/>
          </a:prstGeom>
          <a:noFill/>
          <a:ln w="9525">
            <a:noFill/>
            <a:miter lim="800000"/>
            <a:headEnd/>
            <a:tailEnd/>
          </a:ln>
        </p:spPr>
        <p:txBody>
          <a:bodyPr wrap="none" anchor="ctr">
            <a:spAutoFit/>
          </a:bodyPr>
          <a:lstStyle/>
          <a:p>
            <a:pPr algn="l"/>
            <a:endParaRPr lang="zh-CN" altLang="en-US">
              <a:solidFill>
                <a:srgbClr val="000000"/>
              </a:solidFill>
              <a:latin typeface="Arial" pitchFamily="34" charset="0"/>
            </a:endParaRPr>
          </a:p>
        </p:txBody>
      </p:sp>
      <p:sp>
        <p:nvSpPr>
          <p:cNvPr id="17" name="Rectangle 8"/>
          <p:cNvSpPr txBox="1">
            <a:spLocks noChangeArrowheads="1"/>
          </p:cNvSpPr>
          <p:nvPr/>
        </p:nvSpPr>
        <p:spPr bwMode="auto">
          <a:xfrm>
            <a:off x="371242" y="889837"/>
            <a:ext cx="7740922" cy="500063"/>
          </a:xfrm>
          <a:prstGeom prst="rect">
            <a:avLst/>
          </a:prstGeom>
          <a:noFill/>
          <a:ln w="9525">
            <a:noFill/>
            <a:miter lim="800000"/>
            <a:headEnd/>
            <a:tailEnd/>
          </a:ln>
        </p:spPr>
        <p:txBody>
          <a:bodyPr anchor="ctr"/>
          <a:lstStyle/>
          <a:p>
            <a:pPr marL="342900" indent="-342900" fontAlgn="auto">
              <a:lnSpc>
                <a:spcPct val="130000"/>
              </a:lnSpc>
              <a:spcAft>
                <a:spcPts val="0"/>
              </a:spcAft>
              <a:defRPr/>
            </a:pPr>
            <a:r>
              <a:rPr kumimoji="1" lang="en-US" altLang="zh-CN" sz="2800" b="1" dirty="0">
                <a:solidFill>
                  <a:srgbClr val="0070C0"/>
                </a:solidFill>
                <a:effectLst>
                  <a:outerShdw blurRad="38100" dist="38100" dir="2700000" algn="tl">
                    <a:srgbClr val="C0C0C0"/>
                  </a:outerShdw>
                </a:effectLst>
                <a:latin typeface="微软雅黑" pitchFamily="34" charset="-122"/>
                <a:ea typeface="微软雅黑" pitchFamily="34" charset="-122"/>
              </a:rPr>
              <a:t>B</a:t>
            </a:r>
            <a:r>
              <a:rPr kumimoji="1" lang="en-US" altLang="zh-CN" sz="2800" b="1" dirty="0" smtClean="0">
                <a:solidFill>
                  <a:srgbClr val="0070C0"/>
                </a:solidFill>
                <a:effectLst>
                  <a:outerShdw blurRad="38100" dist="38100" dir="2700000" algn="tl">
                    <a:srgbClr val="C0C0C0"/>
                  </a:outerShdw>
                </a:effectLst>
                <a:latin typeface="微软雅黑" pitchFamily="34" charset="-122"/>
                <a:ea typeface="微软雅黑" pitchFamily="34" charset="-122"/>
              </a:rPr>
              <a:t>eam commissioning in 2017</a:t>
            </a:r>
            <a:endParaRPr kumimoji="1" lang="zh-CN" altLang="en-US" sz="2800" b="1" dirty="0">
              <a:solidFill>
                <a:srgbClr val="0070C0"/>
              </a:solidFill>
              <a:effectLst>
                <a:outerShdw blurRad="38100" dist="38100" dir="2700000" algn="tl">
                  <a:srgbClr val="C0C0C0"/>
                </a:outerShdw>
              </a:effectLst>
              <a:latin typeface="微软雅黑" pitchFamily="34" charset="-122"/>
              <a:ea typeface="微软雅黑" pitchFamily="34" charset="-122"/>
            </a:endParaRPr>
          </a:p>
        </p:txBody>
      </p:sp>
      <p:sp>
        <p:nvSpPr>
          <p:cNvPr id="22" name="AutoShape 3"/>
          <p:cNvSpPr>
            <a:spLocks noChangeArrowheads="1"/>
          </p:cNvSpPr>
          <p:nvPr/>
        </p:nvSpPr>
        <p:spPr bwMode="auto">
          <a:xfrm>
            <a:off x="4784390" y="3379074"/>
            <a:ext cx="2025484" cy="971770"/>
          </a:xfrm>
          <a:prstGeom prst="rightArrow">
            <a:avLst>
              <a:gd name="adj1" fmla="val 75000"/>
              <a:gd name="adj2" fmla="val 31983"/>
            </a:avLst>
          </a:prstGeom>
          <a:solidFill>
            <a:schemeClr val="bg1">
              <a:lumMod val="50000"/>
            </a:schemeClr>
          </a:solidFill>
          <a:ln w="9525" cmpd="sng">
            <a:noFill/>
            <a:bevel/>
          </a:ln>
        </p:spPr>
        <p:txBody>
          <a:bodyPr wrap="none" lIns="34290" rIns="34290" anchor="ctr" anchorCtr="1"/>
          <a:lstStyle>
            <a:lvl1pPr marL="22415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eaLnBrk="0" hangingPunct="0">
              <a:spcBef>
                <a:spcPct val="30000"/>
              </a:spcBef>
            </a:pPr>
            <a:r>
              <a:rPr lang="en-US" altLang="zh-CN" sz="2000" b="1" dirty="0" smtClean="0">
                <a:solidFill>
                  <a:prstClr val="white"/>
                </a:solidFill>
              </a:rPr>
              <a:t>RCS/AC</a:t>
            </a:r>
            <a:br>
              <a:rPr lang="en-US" altLang="zh-CN" sz="2000" b="1" dirty="0" smtClean="0">
                <a:solidFill>
                  <a:prstClr val="white"/>
                </a:solidFill>
              </a:rPr>
            </a:br>
            <a:r>
              <a:rPr lang="en-US" altLang="zh-CN" sz="2000" b="1" dirty="0" smtClean="0">
                <a:solidFill>
                  <a:prstClr val="white"/>
                </a:solidFill>
              </a:rPr>
              <a:t> </a:t>
            </a:r>
            <a:r>
              <a:rPr lang="en-US" altLang="zh-CN" sz="2000" b="1" dirty="0">
                <a:solidFill>
                  <a:prstClr val="white"/>
                </a:solidFill>
              </a:rPr>
              <a:t>(13 days)</a:t>
            </a:r>
            <a:endParaRPr lang="zh-CN" altLang="zh-CN" sz="2000" b="1" dirty="0">
              <a:solidFill>
                <a:prstClr val="white"/>
              </a:solidFill>
            </a:endParaRPr>
          </a:p>
        </p:txBody>
      </p:sp>
      <p:sp>
        <p:nvSpPr>
          <p:cNvPr id="23" name="AutoShape 4"/>
          <p:cNvSpPr>
            <a:spLocks noChangeArrowheads="1"/>
          </p:cNvSpPr>
          <p:nvPr/>
        </p:nvSpPr>
        <p:spPr bwMode="auto">
          <a:xfrm>
            <a:off x="2445236" y="3424654"/>
            <a:ext cx="2074590" cy="926190"/>
          </a:xfrm>
          <a:prstGeom prst="rightArrow">
            <a:avLst>
              <a:gd name="adj1" fmla="val 75000"/>
              <a:gd name="adj2" fmla="val 32003"/>
            </a:avLst>
          </a:prstGeom>
          <a:solidFill>
            <a:schemeClr val="accent2"/>
          </a:solidFill>
          <a:ln w="9525" cmpd="sng">
            <a:noFill/>
            <a:bevel/>
          </a:ln>
        </p:spPr>
        <p:txBody>
          <a:bodyPr wrap="none" lIns="34290" rIns="34290" anchor="ctr" anchorCtr="1"/>
          <a:lstStyle>
            <a:lvl1pPr marL="35877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eaLnBrk="0" hangingPunct="0">
              <a:spcBef>
                <a:spcPct val="30000"/>
              </a:spcBef>
              <a:buClr>
                <a:srgbClr val="800080"/>
              </a:buClr>
            </a:pPr>
            <a:endParaRPr lang="zh-CN" altLang="zh-CN" sz="1200" b="1">
              <a:solidFill>
                <a:prstClr val="white"/>
              </a:solidFill>
              <a:latin typeface="微软雅黑" panose="020B0503020204020204" pitchFamily="34" charset="-122"/>
              <a:ea typeface="微软雅黑" panose="020B0503020204020204" pitchFamily="34" charset="-122"/>
            </a:endParaRPr>
          </a:p>
        </p:txBody>
      </p:sp>
      <p:sp>
        <p:nvSpPr>
          <p:cNvPr id="24" name="AutoShape 5"/>
          <p:cNvSpPr>
            <a:spLocks noChangeArrowheads="1"/>
          </p:cNvSpPr>
          <p:nvPr/>
        </p:nvSpPr>
        <p:spPr bwMode="auto">
          <a:xfrm>
            <a:off x="173559" y="3424654"/>
            <a:ext cx="1931967" cy="926189"/>
          </a:xfrm>
          <a:prstGeom prst="rightArrow">
            <a:avLst>
              <a:gd name="adj1" fmla="val 75000"/>
              <a:gd name="adj2" fmla="val 31985"/>
            </a:avLst>
          </a:prstGeom>
          <a:solidFill>
            <a:srgbClr val="3C8C93"/>
          </a:solidFill>
          <a:ln>
            <a:noFill/>
          </a:ln>
        </p:spPr>
        <p:txBody>
          <a:bodyPr wrap="none" lIns="34290" rIns="34290" anchor="ctr" anchorCtr="1"/>
          <a:lstStyle>
            <a:lvl1pPr marL="22415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eaLnBrk="0" hangingPunct="0">
              <a:spcBef>
                <a:spcPct val="30000"/>
              </a:spcBef>
            </a:pPr>
            <a:endParaRPr lang="zh-CN" altLang="zh-CN" sz="1200">
              <a:solidFill>
                <a:prstClr val="white"/>
              </a:solidFill>
              <a:latin typeface="微软雅黑" panose="020B0503020204020204" pitchFamily="34" charset="-122"/>
              <a:ea typeface="微软雅黑" panose="020B0503020204020204" pitchFamily="34" charset="-122"/>
            </a:endParaRPr>
          </a:p>
        </p:txBody>
      </p:sp>
      <p:sp>
        <p:nvSpPr>
          <p:cNvPr id="25" name="文本框 29"/>
          <p:cNvSpPr>
            <a:spLocks noChangeArrowheads="1"/>
          </p:cNvSpPr>
          <p:nvPr/>
        </p:nvSpPr>
        <p:spPr bwMode="auto">
          <a:xfrm>
            <a:off x="173559" y="4453082"/>
            <a:ext cx="1931967" cy="369332"/>
          </a:xfrm>
          <a:prstGeom prst="rect">
            <a:avLst/>
          </a:prstGeom>
          <a:solidFill>
            <a:srgbClr val="3C8C93"/>
          </a:solidFill>
          <a:ln>
            <a:noFill/>
          </a:ln>
        </p:spPr>
        <p:txBody>
          <a:bodyPr wrap="square">
            <a:spAutoFit/>
          </a:bodyPr>
          <a:lstStyle/>
          <a:p>
            <a:pPr eaLnBrk="0" hangingPunct="0"/>
            <a:r>
              <a:rPr lang="en-US" altLang="zh-CN" sz="1800" b="1" dirty="0">
                <a:solidFill>
                  <a:prstClr val="white"/>
                </a:solidFill>
                <a:latin typeface="Arial" pitchFamily="34" charset="0"/>
              </a:rPr>
              <a:t>2017.04.15~04.24</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sp>
        <p:nvSpPr>
          <p:cNvPr id="26" name="文本框 31"/>
          <p:cNvSpPr>
            <a:spLocks noChangeArrowheads="1"/>
          </p:cNvSpPr>
          <p:nvPr/>
        </p:nvSpPr>
        <p:spPr bwMode="auto">
          <a:xfrm>
            <a:off x="2445236" y="4443170"/>
            <a:ext cx="2011079" cy="369332"/>
          </a:xfrm>
          <a:prstGeom prst="rect">
            <a:avLst/>
          </a:prstGeom>
          <a:solidFill>
            <a:schemeClr val="accent2"/>
          </a:solidFill>
          <a:ln w="9525" cmpd="sng">
            <a:noFill/>
            <a:bevel/>
          </a:ln>
        </p:spPr>
        <p:txBody>
          <a:bodyPr wrap="square">
            <a:spAutoFit/>
          </a:bodyPr>
          <a:lstStyle/>
          <a:p>
            <a:pPr eaLnBrk="0" hangingPunct="0"/>
            <a:r>
              <a:rPr lang="en-US" altLang="zh-CN" sz="1800" b="1" dirty="0">
                <a:solidFill>
                  <a:prstClr val="white"/>
                </a:solidFill>
                <a:latin typeface="Arial" pitchFamily="34" charset="0"/>
              </a:rPr>
              <a:t>2017.05.26~06.07</a:t>
            </a:r>
            <a:endParaRPr lang="zh-CN" altLang="en-US" sz="1800" b="1" dirty="0">
              <a:solidFill>
                <a:prstClr val="white"/>
              </a:solidFill>
              <a:latin typeface="Arial" pitchFamily="34" charset="0"/>
            </a:endParaRPr>
          </a:p>
        </p:txBody>
      </p:sp>
      <p:sp>
        <p:nvSpPr>
          <p:cNvPr id="27" name="文本框 33"/>
          <p:cNvSpPr>
            <a:spLocks noChangeArrowheads="1"/>
          </p:cNvSpPr>
          <p:nvPr/>
        </p:nvSpPr>
        <p:spPr bwMode="auto">
          <a:xfrm>
            <a:off x="4724233" y="4455204"/>
            <a:ext cx="1977355" cy="369332"/>
          </a:xfrm>
          <a:prstGeom prst="rect">
            <a:avLst/>
          </a:prstGeom>
          <a:solidFill>
            <a:srgbClr val="7F7F7F"/>
          </a:solidFill>
          <a:ln w="9525" cmpd="sng">
            <a:noFill/>
            <a:bevel/>
          </a:ln>
        </p:spPr>
        <p:txBody>
          <a:bodyPr wrap="square">
            <a:spAutoFit/>
          </a:bodyPr>
          <a:lstStyle/>
          <a:p>
            <a:pPr eaLnBrk="0" hangingPunct="0"/>
            <a:r>
              <a:rPr lang="en-US" altLang="zh-CN" sz="1800" b="1" dirty="0">
                <a:solidFill>
                  <a:prstClr val="white"/>
                </a:solidFill>
                <a:latin typeface="Arial" pitchFamily="34" charset="0"/>
              </a:rPr>
              <a:t>2017.06.30~07.12</a:t>
            </a:r>
            <a:endParaRPr lang="zh-CN" altLang="en-US" sz="1800" b="1" dirty="0">
              <a:solidFill>
                <a:prstClr val="white"/>
              </a:solidFill>
              <a:latin typeface="Arial" pitchFamily="34" charset="0"/>
            </a:endParaRPr>
          </a:p>
        </p:txBody>
      </p:sp>
      <p:sp>
        <p:nvSpPr>
          <p:cNvPr id="28" name="矩形 58"/>
          <p:cNvSpPr>
            <a:spLocks noChangeArrowheads="1"/>
          </p:cNvSpPr>
          <p:nvPr/>
        </p:nvSpPr>
        <p:spPr bwMode="auto">
          <a:xfrm>
            <a:off x="371242" y="3528325"/>
            <a:ext cx="1366079" cy="707886"/>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0" hangingPunct="0"/>
            <a:r>
              <a:rPr lang="en-US" altLang="zh-CN" sz="2000" b="1" dirty="0" err="1" smtClean="0">
                <a:solidFill>
                  <a:prstClr val="white"/>
                </a:solidFill>
              </a:rPr>
              <a:t>Linac</a:t>
            </a:r>
            <a:r>
              <a:rPr lang="en-US" altLang="zh-CN" sz="2000" b="1" dirty="0" smtClean="0">
                <a:solidFill>
                  <a:prstClr val="white"/>
                </a:solidFill>
              </a:rPr>
              <a:t> </a:t>
            </a:r>
          </a:p>
          <a:p>
            <a:pPr eaLnBrk="0" hangingPunct="0"/>
            <a:r>
              <a:rPr lang="en-US" altLang="zh-CN" sz="2000" b="1" dirty="0" smtClean="0">
                <a:solidFill>
                  <a:prstClr val="white"/>
                </a:solidFill>
              </a:rPr>
              <a:t> </a:t>
            </a:r>
            <a:r>
              <a:rPr lang="en-US" altLang="zh-CN" sz="2000" b="1" dirty="0">
                <a:solidFill>
                  <a:prstClr val="white"/>
                </a:solidFill>
              </a:rPr>
              <a:t>(10 days)</a:t>
            </a:r>
            <a:endParaRPr lang="zh-CN" altLang="en-US" sz="20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9" name="矩形 59"/>
          <p:cNvSpPr>
            <a:spLocks noChangeArrowheads="1"/>
          </p:cNvSpPr>
          <p:nvPr/>
        </p:nvSpPr>
        <p:spPr bwMode="auto">
          <a:xfrm>
            <a:off x="2712512" y="3533806"/>
            <a:ext cx="1366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0" hangingPunct="0"/>
            <a:r>
              <a:rPr lang="en-US" altLang="zh-CN" sz="2000" b="1" dirty="0">
                <a:solidFill>
                  <a:prstClr val="white"/>
                </a:solidFill>
                <a:sym typeface="Calibri" panose="020F0502020204030204" pitchFamily="34" charset="0"/>
              </a:rPr>
              <a:t>RCS/DC</a:t>
            </a:r>
          </a:p>
          <a:p>
            <a:pPr eaLnBrk="0" hangingPunct="0"/>
            <a:r>
              <a:rPr lang="en-US" altLang="zh-CN" sz="2000" b="1" dirty="0">
                <a:solidFill>
                  <a:prstClr val="white"/>
                </a:solidFill>
                <a:sym typeface="Calibri" panose="020F0502020204030204" pitchFamily="34" charset="0"/>
              </a:rPr>
              <a:t> (10 days)</a:t>
            </a:r>
            <a:endParaRPr lang="zh-CN" altLang="en-US" sz="2000" b="1" dirty="0">
              <a:solidFill>
                <a:prstClr val="white"/>
              </a:solidFill>
              <a:sym typeface="Calibri" panose="020F0502020204030204" pitchFamily="34" charset="0"/>
            </a:endParaRPr>
          </a:p>
        </p:txBody>
      </p:sp>
      <p:sp>
        <p:nvSpPr>
          <p:cNvPr id="30" name="AutoShape 3"/>
          <p:cNvSpPr>
            <a:spLocks noChangeArrowheads="1"/>
          </p:cNvSpPr>
          <p:nvPr/>
        </p:nvSpPr>
        <p:spPr bwMode="auto">
          <a:xfrm>
            <a:off x="4427618" y="5101292"/>
            <a:ext cx="2273970" cy="1199408"/>
          </a:xfrm>
          <a:prstGeom prst="rightArrow">
            <a:avLst>
              <a:gd name="adj1" fmla="val 75000"/>
              <a:gd name="adj2" fmla="val 31983"/>
            </a:avLst>
          </a:prstGeom>
          <a:solidFill>
            <a:srgbClr val="FFFF00"/>
          </a:solidFill>
          <a:ln w="9525" cmpd="sng">
            <a:noFill/>
            <a:bevel/>
          </a:ln>
        </p:spPr>
        <p:txBody>
          <a:bodyPr wrap="none" lIns="34290" rIns="34290" anchor="ctr" anchorCtr="1"/>
          <a:lstStyle>
            <a:lvl1pPr marL="22415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eaLnBrk="0" hangingPunct="0">
              <a:spcBef>
                <a:spcPct val="30000"/>
              </a:spcBef>
            </a:pPr>
            <a:r>
              <a:rPr lang="en-US" altLang="zh-CN" sz="2000" b="1" dirty="0">
                <a:solidFill>
                  <a:srgbClr val="FF0000"/>
                </a:solidFill>
              </a:rPr>
              <a:t>First beam </a:t>
            </a:r>
            <a:br>
              <a:rPr lang="en-US" altLang="zh-CN" sz="2000" b="1" dirty="0">
                <a:solidFill>
                  <a:srgbClr val="FF0000"/>
                </a:solidFill>
              </a:rPr>
            </a:br>
            <a:r>
              <a:rPr lang="en-US" altLang="zh-CN" sz="2000" b="1" dirty="0">
                <a:solidFill>
                  <a:srgbClr val="FF0000"/>
                </a:solidFill>
              </a:rPr>
              <a:t>on target, first </a:t>
            </a:r>
            <a:br>
              <a:rPr lang="en-US" altLang="zh-CN" sz="2000" b="1" dirty="0">
                <a:solidFill>
                  <a:srgbClr val="FF0000"/>
                </a:solidFill>
              </a:rPr>
            </a:br>
            <a:r>
              <a:rPr lang="en-US" altLang="zh-CN" sz="2000" b="1" dirty="0">
                <a:solidFill>
                  <a:srgbClr val="FF0000"/>
                </a:solidFill>
              </a:rPr>
              <a:t>neutron beam</a:t>
            </a:r>
            <a:endParaRPr lang="zh-CN" altLang="zh-CN" sz="2000" b="1" dirty="0">
              <a:solidFill>
                <a:srgbClr val="FF0000"/>
              </a:solidFill>
            </a:endParaRPr>
          </a:p>
        </p:txBody>
      </p:sp>
      <p:sp>
        <p:nvSpPr>
          <p:cNvPr id="31" name="AutoShape 4"/>
          <p:cNvSpPr>
            <a:spLocks noChangeArrowheads="1"/>
          </p:cNvSpPr>
          <p:nvPr/>
        </p:nvSpPr>
        <p:spPr bwMode="auto">
          <a:xfrm>
            <a:off x="2372820" y="5294232"/>
            <a:ext cx="1789880" cy="898456"/>
          </a:xfrm>
          <a:prstGeom prst="rightArrow">
            <a:avLst>
              <a:gd name="adj1" fmla="val 75000"/>
              <a:gd name="adj2" fmla="val 32003"/>
            </a:avLst>
          </a:prstGeom>
          <a:solidFill>
            <a:schemeClr val="accent2"/>
          </a:solidFill>
          <a:ln w="9525" cmpd="sng">
            <a:noFill/>
            <a:bevel/>
          </a:ln>
        </p:spPr>
        <p:txBody>
          <a:bodyPr wrap="none" lIns="34290" rIns="34290" anchor="ctr" anchorCtr="1"/>
          <a:lstStyle>
            <a:lvl1pPr marL="35877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0" hangingPunct="0">
              <a:spcBef>
                <a:spcPct val="30000"/>
              </a:spcBef>
              <a:buClr>
                <a:srgbClr val="800080"/>
              </a:buClr>
            </a:pPr>
            <a:r>
              <a:rPr lang="en-US" altLang="zh-CN" sz="2000" b="1" dirty="0" smtClean="0">
                <a:solidFill>
                  <a:prstClr val="white"/>
                </a:solidFill>
              </a:rPr>
              <a:t>RCS/AC</a:t>
            </a:r>
            <a:br>
              <a:rPr lang="en-US" altLang="zh-CN" sz="2000" b="1" dirty="0" smtClean="0">
                <a:solidFill>
                  <a:prstClr val="white"/>
                </a:solidFill>
              </a:rPr>
            </a:br>
            <a:r>
              <a:rPr lang="en-US" altLang="zh-CN" sz="2000" b="1" dirty="0" smtClean="0">
                <a:solidFill>
                  <a:prstClr val="white"/>
                </a:solidFill>
              </a:rPr>
              <a:t> </a:t>
            </a:r>
            <a:r>
              <a:rPr lang="en-US" altLang="zh-CN" sz="2000" b="1" dirty="0">
                <a:solidFill>
                  <a:prstClr val="white"/>
                </a:solidFill>
              </a:rPr>
              <a:t>(18 days)</a:t>
            </a:r>
            <a:endParaRPr lang="zh-CN" altLang="zh-CN" sz="2000" b="1" dirty="0">
              <a:solidFill>
                <a:prstClr val="white"/>
              </a:solidFill>
            </a:endParaRPr>
          </a:p>
        </p:txBody>
      </p:sp>
      <p:sp>
        <p:nvSpPr>
          <p:cNvPr id="32" name="文本框 29"/>
          <p:cNvSpPr>
            <a:spLocks noChangeArrowheads="1"/>
          </p:cNvSpPr>
          <p:nvPr/>
        </p:nvSpPr>
        <p:spPr bwMode="auto">
          <a:xfrm>
            <a:off x="173559" y="6291408"/>
            <a:ext cx="1931967" cy="369332"/>
          </a:xfrm>
          <a:prstGeom prst="rect">
            <a:avLst/>
          </a:prstGeom>
          <a:solidFill>
            <a:srgbClr val="3C8C93"/>
          </a:solidFill>
          <a:ln>
            <a:noFill/>
          </a:ln>
        </p:spPr>
        <p:txBody>
          <a:bodyPr wrap="square">
            <a:spAutoFit/>
          </a:bodyPr>
          <a:lstStyle/>
          <a:p>
            <a:pPr eaLnBrk="0" hangingPunct="0"/>
            <a:r>
              <a:rPr lang="en-US" altLang="zh-CN" sz="1800" b="1" dirty="0" smtClean="0">
                <a:solidFill>
                  <a:prstClr val="white"/>
                </a:solidFill>
                <a:latin typeface="Arial" pitchFamily="34" charset="0"/>
              </a:rPr>
              <a:t>2017.07.21~07.28</a:t>
            </a:r>
            <a:endParaRPr lang="zh-CN" altLang="en-US" sz="1800" b="1" dirty="0">
              <a:solidFill>
                <a:prstClr val="white"/>
              </a:solidFill>
              <a:latin typeface="微软雅黑" panose="020B0503020204020204" pitchFamily="34" charset="-122"/>
              <a:ea typeface="微软雅黑" panose="020B0503020204020204" pitchFamily="34" charset="-122"/>
            </a:endParaRPr>
          </a:p>
        </p:txBody>
      </p:sp>
      <p:sp>
        <p:nvSpPr>
          <p:cNvPr id="33" name="文本框 31"/>
          <p:cNvSpPr>
            <a:spLocks noChangeArrowheads="1"/>
          </p:cNvSpPr>
          <p:nvPr/>
        </p:nvSpPr>
        <p:spPr bwMode="auto">
          <a:xfrm>
            <a:off x="2372821" y="6300700"/>
            <a:ext cx="1874326" cy="369332"/>
          </a:xfrm>
          <a:prstGeom prst="rect">
            <a:avLst/>
          </a:prstGeom>
          <a:solidFill>
            <a:schemeClr val="accent2"/>
          </a:solidFill>
          <a:ln w="9525" cmpd="sng">
            <a:noFill/>
            <a:bevel/>
          </a:ln>
        </p:spPr>
        <p:txBody>
          <a:bodyPr wrap="square">
            <a:spAutoFit/>
          </a:bodyPr>
          <a:lstStyle/>
          <a:p>
            <a:pPr eaLnBrk="0" hangingPunct="0"/>
            <a:r>
              <a:rPr lang="en-US" altLang="zh-CN" sz="1800" b="1" dirty="0">
                <a:solidFill>
                  <a:prstClr val="white"/>
                </a:solidFill>
                <a:latin typeface="Arial" pitchFamily="34" charset="0"/>
              </a:rPr>
              <a:t>2017.08.11~08.28</a:t>
            </a:r>
            <a:endParaRPr lang="zh-CN" altLang="en-US" sz="1800" b="1" dirty="0">
              <a:solidFill>
                <a:prstClr val="white"/>
              </a:solidFill>
              <a:latin typeface="Arial" pitchFamily="34" charset="0"/>
            </a:endParaRPr>
          </a:p>
        </p:txBody>
      </p:sp>
      <p:sp>
        <p:nvSpPr>
          <p:cNvPr id="34" name="文本框 33"/>
          <p:cNvSpPr>
            <a:spLocks noChangeArrowheads="1"/>
          </p:cNvSpPr>
          <p:nvPr/>
        </p:nvSpPr>
        <p:spPr bwMode="auto">
          <a:xfrm>
            <a:off x="4559442" y="6327412"/>
            <a:ext cx="1706510" cy="369332"/>
          </a:xfrm>
          <a:prstGeom prst="rect">
            <a:avLst/>
          </a:prstGeom>
          <a:solidFill>
            <a:srgbClr val="FFFF00"/>
          </a:solidFill>
          <a:ln w="9525" cmpd="sng">
            <a:noFill/>
            <a:bevel/>
          </a:ln>
        </p:spPr>
        <p:txBody>
          <a:bodyPr wrap="square">
            <a:spAutoFit/>
          </a:bodyPr>
          <a:lstStyle/>
          <a:p>
            <a:pPr eaLnBrk="0" hangingPunct="0"/>
            <a:r>
              <a:rPr lang="en-US" altLang="zh-CN" sz="1800" b="1" dirty="0">
                <a:solidFill>
                  <a:srgbClr val="FF0000"/>
                </a:solidFill>
                <a:latin typeface="Arial" pitchFamily="34" charset="0"/>
              </a:rPr>
              <a:t>2017.08.28</a:t>
            </a:r>
            <a:endParaRPr lang="zh-CN" altLang="en-US" sz="1800" b="1" dirty="0">
              <a:solidFill>
                <a:srgbClr val="FF0000"/>
              </a:solidFill>
              <a:latin typeface="Arial" pitchFamily="34" charset="0"/>
            </a:endParaRPr>
          </a:p>
        </p:txBody>
      </p:sp>
      <p:sp>
        <p:nvSpPr>
          <p:cNvPr id="35" name="AutoShape 5"/>
          <p:cNvSpPr>
            <a:spLocks noChangeArrowheads="1"/>
          </p:cNvSpPr>
          <p:nvPr/>
        </p:nvSpPr>
        <p:spPr bwMode="auto">
          <a:xfrm>
            <a:off x="173559" y="5243508"/>
            <a:ext cx="1931967" cy="1021188"/>
          </a:xfrm>
          <a:prstGeom prst="rightArrow">
            <a:avLst>
              <a:gd name="adj1" fmla="val 75000"/>
              <a:gd name="adj2" fmla="val 31985"/>
            </a:avLst>
          </a:prstGeom>
          <a:solidFill>
            <a:srgbClr val="3C8C93"/>
          </a:solidFill>
          <a:ln>
            <a:noFill/>
          </a:ln>
        </p:spPr>
        <p:txBody>
          <a:bodyPr wrap="none" lIns="34290" rIns="34290" anchor="ctr" anchorCtr="1"/>
          <a:lstStyle>
            <a:lvl1pPr marL="22415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indent="-342900" eaLnBrk="0" hangingPunct="0">
              <a:lnSpc>
                <a:spcPct val="120000"/>
              </a:lnSpc>
              <a:spcBef>
                <a:spcPts val="600"/>
              </a:spcBef>
              <a:defRPr/>
            </a:pPr>
            <a:r>
              <a:rPr lang="en-US" altLang="zh-CN" sz="2000" b="1" dirty="0">
                <a:solidFill>
                  <a:prstClr val="white"/>
                </a:solidFill>
              </a:rPr>
              <a:t>RCS/AC </a:t>
            </a:r>
            <a:r>
              <a:rPr lang="en-US" altLang="zh-CN" sz="2000" b="1" dirty="0" smtClean="0">
                <a:solidFill>
                  <a:prstClr val="white"/>
                </a:solidFill>
              </a:rPr>
              <a:t/>
            </a:r>
            <a:br>
              <a:rPr lang="en-US" altLang="zh-CN" sz="2000" b="1" dirty="0" smtClean="0">
                <a:solidFill>
                  <a:prstClr val="white"/>
                </a:solidFill>
              </a:rPr>
            </a:br>
            <a:r>
              <a:rPr lang="en-US" altLang="zh-CN" sz="2000" b="1" dirty="0" smtClean="0">
                <a:solidFill>
                  <a:prstClr val="white"/>
                </a:solidFill>
              </a:rPr>
              <a:t>(</a:t>
            </a:r>
            <a:r>
              <a:rPr lang="en-US" altLang="zh-CN" sz="2000" b="1" dirty="0">
                <a:solidFill>
                  <a:prstClr val="white"/>
                </a:solidFill>
              </a:rPr>
              <a:t>8 days)</a:t>
            </a:r>
          </a:p>
        </p:txBody>
      </p:sp>
      <p:sp>
        <p:nvSpPr>
          <p:cNvPr id="36" name="AutoShape 3"/>
          <p:cNvSpPr>
            <a:spLocks noChangeArrowheads="1"/>
          </p:cNvSpPr>
          <p:nvPr/>
        </p:nvSpPr>
        <p:spPr bwMode="auto">
          <a:xfrm>
            <a:off x="6978096" y="3373010"/>
            <a:ext cx="1783306" cy="1018516"/>
          </a:xfrm>
          <a:prstGeom prst="rightArrow">
            <a:avLst>
              <a:gd name="adj1" fmla="val 75000"/>
              <a:gd name="adj2" fmla="val 31983"/>
            </a:avLst>
          </a:prstGeom>
          <a:solidFill>
            <a:schemeClr val="accent3">
              <a:lumMod val="75000"/>
            </a:schemeClr>
          </a:solidFill>
          <a:ln w="9525" cmpd="sng">
            <a:noFill/>
            <a:bevel/>
          </a:ln>
        </p:spPr>
        <p:txBody>
          <a:bodyPr wrap="none" lIns="34290" rIns="34290" anchor="ctr" anchorCtr="1"/>
          <a:lstStyle>
            <a:lvl1pPr marL="22415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eaLnBrk="0" hangingPunct="0">
              <a:spcBef>
                <a:spcPct val="30000"/>
              </a:spcBef>
            </a:pPr>
            <a:r>
              <a:rPr lang="en-US" altLang="zh-CN" sz="2000" b="1" dirty="0">
                <a:solidFill>
                  <a:prstClr val="white"/>
                </a:solidFill>
              </a:rPr>
              <a:t>RCS/DC </a:t>
            </a:r>
            <a:br>
              <a:rPr lang="en-US" altLang="zh-CN" sz="2000" b="1" dirty="0">
                <a:solidFill>
                  <a:prstClr val="white"/>
                </a:solidFill>
              </a:rPr>
            </a:br>
            <a:r>
              <a:rPr lang="en-US" altLang="zh-CN" sz="2000" b="1" dirty="0">
                <a:solidFill>
                  <a:prstClr val="white"/>
                </a:solidFill>
              </a:rPr>
              <a:t>(8 days)</a:t>
            </a:r>
            <a:endParaRPr lang="zh-CN" altLang="zh-CN" sz="2000" b="1" dirty="0">
              <a:solidFill>
                <a:prstClr val="white"/>
              </a:solidFill>
            </a:endParaRPr>
          </a:p>
        </p:txBody>
      </p:sp>
      <p:sp>
        <p:nvSpPr>
          <p:cNvPr id="37" name="文本框 33"/>
          <p:cNvSpPr>
            <a:spLocks noChangeArrowheads="1"/>
          </p:cNvSpPr>
          <p:nvPr/>
        </p:nvSpPr>
        <p:spPr bwMode="auto">
          <a:xfrm>
            <a:off x="6978095" y="4455204"/>
            <a:ext cx="1913241" cy="369332"/>
          </a:xfrm>
          <a:prstGeom prst="rect">
            <a:avLst/>
          </a:prstGeom>
          <a:solidFill>
            <a:srgbClr val="77933C"/>
          </a:solidFill>
          <a:ln w="9525" cmpd="sng">
            <a:noFill/>
            <a:bevel/>
          </a:ln>
        </p:spPr>
        <p:txBody>
          <a:bodyPr wrap="square">
            <a:spAutoFit/>
          </a:bodyPr>
          <a:lstStyle/>
          <a:p>
            <a:pPr eaLnBrk="0" hangingPunct="0"/>
            <a:r>
              <a:rPr lang="en-US" altLang="zh-CN" sz="1800" b="1" dirty="0">
                <a:solidFill>
                  <a:prstClr val="white"/>
                </a:solidFill>
                <a:latin typeface="Arial" pitchFamily="34" charset="0"/>
              </a:rPr>
              <a:t>2017.07.13~07.20</a:t>
            </a:r>
            <a:endParaRPr lang="zh-CN" altLang="en-US" sz="1800" b="1" dirty="0">
              <a:solidFill>
                <a:prstClr val="white"/>
              </a:solidFill>
              <a:latin typeface="Arial" pitchFamily="34" charset="0"/>
            </a:endParaRPr>
          </a:p>
        </p:txBody>
      </p:sp>
      <p:sp>
        <p:nvSpPr>
          <p:cNvPr id="38" name="文本框 33"/>
          <p:cNvSpPr>
            <a:spLocks noChangeArrowheads="1"/>
          </p:cNvSpPr>
          <p:nvPr/>
        </p:nvSpPr>
        <p:spPr bwMode="auto">
          <a:xfrm>
            <a:off x="6876257" y="6327412"/>
            <a:ext cx="2088232" cy="369332"/>
          </a:xfrm>
          <a:prstGeom prst="rect">
            <a:avLst/>
          </a:prstGeom>
          <a:solidFill>
            <a:srgbClr val="3366FF"/>
          </a:solidFill>
          <a:ln w="9525" cmpd="sng">
            <a:noFill/>
            <a:bevel/>
          </a:ln>
        </p:spPr>
        <p:txBody>
          <a:bodyPr wrap="square">
            <a:spAutoFit/>
          </a:bodyPr>
          <a:lstStyle/>
          <a:p>
            <a:pPr eaLnBrk="0" hangingPunct="0"/>
            <a:r>
              <a:rPr lang="en-US" altLang="zh-CN" sz="1800" b="1" dirty="0">
                <a:solidFill>
                  <a:srgbClr val="FF0000"/>
                </a:solidFill>
                <a:latin typeface="Arial" pitchFamily="34" charset="0"/>
              </a:rPr>
              <a:t>2017.11.01~11.09</a:t>
            </a:r>
            <a:endParaRPr lang="zh-CN" altLang="en-US" sz="1800" b="1" dirty="0">
              <a:solidFill>
                <a:srgbClr val="FF0000"/>
              </a:solidFill>
              <a:latin typeface="Arial" pitchFamily="34" charset="0"/>
            </a:endParaRPr>
          </a:p>
        </p:txBody>
      </p:sp>
      <p:sp>
        <p:nvSpPr>
          <p:cNvPr id="39" name="AutoShape 3"/>
          <p:cNvSpPr>
            <a:spLocks noChangeArrowheads="1"/>
          </p:cNvSpPr>
          <p:nvPr/>
        </p:nvSpPr>
        <p:spPr bwMode="auto">
          <a:xfrm>
            <a:off x="6929967" y="5121824"/>
            <a:ext cx="2165905" cy="1142872"/>
          </a:xfrm>
          <a:prstGeom prst="rightArrow">
            <a:avLst>
              <a:gd name="adj1" fmla="val 75000"/>
              <a:gd name="adj2" fmla="val 31983"/>
            </a:avLst>
          </a:prstGeom>
          <a:solidFill>
            <a:srgbClr val="3366FF"/>
          </a:solidFill>
          <a:ln w="9525" cmpd="sng">
            <a:noFill/>
            <a:bevel/>
          </a:ln>
        </p:spPr>
        <p:txBody>
          <a:bodyPr wrap="none" lIns="34290" rIns="34290" anchor="ctr" anchorCtr="1"/>
          <a:lstStyle>
            <a:lvl1pPr marL="224155" indent="-9715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eaLnBrk="0" hangingPunct="0">
              <a:spcBef>
                <a:spcPct val="30000"/>
              </a:spcBef>
            </a:pPr>
            <a:r>
              <a:rPr lang="en-US" altLang="zh-CN" sz="1600" b="1" dirty="0" smtClean="0">
                <a:solidFill>
                  <a:srgbClr val="FF0000"/>
                </a:solidFill>
              </a:rPr>
              <a:t>Increase beam</a:t>
            </a:r>
            <a:br>
              <a:rPr lang="en-US" altLang="zh-CN" sz="1600" b="1" dirty="0" smtClean="0">
                <a:solidFill>
                  <a:srgbClr val="FF0000"/>
                </a:solidFill>
              </a:rPr>
            </a:br>
            <a:r>
              <a:rPr lang="en-US" altLang="zh-CN" sz="1600" b="1" dirty="0" smtClean="0">
                <a:solidFill>
                  <a:srgbClr val="FF0000"/>
                </a:solidFill>
              </a:rPr>
              <a:t> power </a:t>
            </a:r>
            <a:r>
              <a:rPr lang="en-US" altLang="zh-CN" sz="1600" b="1" dirty="0">
                <a:solidFill>
                  <a:srgbClr val="FF0000"/>
                </a:solidFill>
              </a:rPr>
              <a:t>to </a:t>
            </a:r>
            <a:r>
              <a:rPr lang="en-US" altLang="zh-CN" sz="1600" b="1" dirty="0" smtClean="0">
                <a:solidFill>
                  <a:srgbClr val="FF0000"/>
                </a:solidFill>
              </a:rPr>
              <a:t>10 kW</a:t>
            </a:r>
            <a:endParaRPr lang="zh-CN" altLang="zh-CN" sz="1600" b="1" dirty="0">
              <a:solidFill>
                <a:srgbClr val="FF0000"/>
              </a:solidFill>
            </a:endParaRPr>
          </a:p>
        </p:txBody>
      </p:sp>
      <p:sp>
        <p:nvSpPr>
          <p:cNvPr id="40" name="TextBox 3"/>
          <p:cNvSpPr txBox="1">
            <a:spLocks noChangeArrowheads="1"/>
          </p:cNvSpPr>
          <p:nvPr/>
        </p:nvSpPr>
        <p:spPr bwMode="auto">
          <a:xfrm>
            <a:off x="202465" y="1405640"/>
            <a:ext cx="8784976" cy="20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b="1">
                <a:solidFill>
                  <a:srgbClr val="1679BA"/>
                </a:solidFill>
                <a:latin typeface="Times New Roman" charset="0"/>
                <a:ea typeface="宋体" charset="0"/>
                <a:cs typeface="宋体" charset="0"/>
              </a:defRPr>
            </a:lvl1pPr>
            <a:lvl2pPr marL="742950" indent="-285750">
              <a:defRPr sz="2800" b="1">
                <a:solidFill>
                  <a:srgbClr val="1679BA"/>
                </a:solidFill>
                <a:latin typeface="Times New Roman" charset="0"/>
                <a:ea typeface="宋体" charset="0"/>
              </a:defRPr>
            </a:lvl2pPr>
            <a:lvl3pPr marL="1143000" indent="-228600">
              <a:defRPr sz="2800" b="1">
                <a:solidFill>
                  <a:srgbClr val="1679BA"/>
                </a:solidFill>
                <a:latin typeface="Times New Roman" charset="0"/>
                <a:ea typeface="宋体" charset="0"/>
              </a:defRPr>
            </a:lvl3pPr>
            <a:lvl4pPr marL="1600200" indent="-228600">
              <a:defRPr sz="2800" b="1">
                <a:solidFill>
                  <a:srgbClr val="1679BA"/>
                </a:solidFill>
                <a:latin typeface="Times New Roman" charset="0"/>
                <a:ea typeface="宋体" charset="0"/>
              </a:defRPr>
            </a:lvl4pPr>
            <a:lvl5pPr marL="2057400" indent="-228600">
              <a:defRPr sz="2800" b="1">
                <a:solidFill>
                  <a:srgbClr val="1679BA"/>
                </a:solidFill>
                <a:latin typeface="Times New Roman" charset="0"/>
                <a:ea typeface="宋体" charset="0"/>
              </a:defRPr>
            </a:lvl5pPr>
            <a:lvl6pPr marL="2514600" indent="-228600" eaLnBrk="0" fontAlgn="base" hangingPunct="0">
              <a:spcBef>
                <a:spcPct val="0"/>
              </a:spcBef>
              <a:spcAft>
                <a:spcPct val="0"/>
              </a:spcAft>
              <a:defRPr sz="2800" b="1">
                <a:solidFill>
                  <a:srgbClr val="1679BA"/>
                </a:solidFill>
                <a:latin typeface="Times New Roman" charset="0"/>
                <a:ea typeface="宋体" charset="0"/>
              </a:defRPr>
            </a:lvl6pPr>
            <a:lvl7pPr marL="2971800" indent="-228600" eaLnBrk="0" fontAlgn="base" hangingPunct="0">
              <a:spcBef>
                <a:spcPct val="0"/>
              </a:spcBef>
              <a:spcAft>
                <a:spcPct val="0"/>
              </a:spcAft>
              <a:defRPr sz="2800" b="1">
                <a:solidFill>
                  <a:srgbClr val="1679BA"/>
                </a:solidFill>
                <a:latin typeface="Times New Roman" charset="0"/>
                <a:ea typeface="宋体" charset="0"/>
              </a:defRPr>
            </a:lvl7pPr>
            <a:lvl8pPr marL="3429000" indent="-228600" eaLnBrk="0" fontAlgn="base" hangingPunct="0">
              <a:spcBef>
                <a:spcPct val="0"/>
              </a:spcBef>
              <a:spcAft>
                <a:spcPct val="0"/>
              </a:spcAft>
              <a:defRPr sz="2800" b="1">
                <a:solidFill>
                  <a:srgbClr val="1679BA"/>
                </a:solidFill>
                <a:latin typeface="Times New Roman" charset="0"/>
                <a:ea typeface="宋体" charset="0"/>
              </a:defRPr>
            </a:lvl8pPr>
            <a:lvl9pPr marL="3886200" indent="-228600" eaLnBrk="0" fontAlgn="base" hangingPunct="0">
              <a:spcBef>
                <a:spcPct val="0"/>
              </a:spcBef>
              <a:spcAft>
                <a:spcPct val="0"/>
              </a:spcAft>
              <a:defRPr sz="2800" b="1">
                <a:solidFill>
                  <a:srgbClr val="1679BA"/>
                </a:solidFill>
                <a:latin typeface="Times New Roman" charset="0"/>
                <a:ea typeface="宋体" charset="0"/>
              </a:defRPr>
            </a:lvl9pPr>
          </a:lstStyle>
          <a:p>
            <a:pPr algn="l" eaLnBrk="0" hangingPunct="0">
              <a:lnSpc>
                <a:spcPct val="120000"/>
              </a:lnSpc>
              <a:spcBef>
                <a:spcPts val="600"/>
              </a:spcBef>
              <a:buFont typeface="Wingdings" charset="2"/>
              <a:buChar char="²"/>
            </a:pPr>
            <a:r>
              <a:rPr lang="en-US" altLang="zh-CN" sz="2400" dirty="0" smtClean="0"/>
              <a:t> 1 of 4 DTL klystrons was not available in 2017.</a:t>
            </a:r>
          </a:p>
          <a:p>
            <a:pPr algn="l" eaLnBrk="0" hangingPunct="0">
              <a:lnSpc>
                <a:spcPct val="120000"/>
              </a:lnSpc>
              <a:spcBef>
                <a:spcPts val="600"/>
              </a:spcBef>
              <a:buFont typeface="Wingdings" charset="2"/>
              <a:buChar char="²"/>
            </a:pPr>
            <a:r>
              <a:rPr lang="en-US" altLang="zh-CN" sz="2400" dirty="0" smtClean="0"/>
              <a:t>RCS was commissioned with 60MeV </a:t>
            </a:r>
            <a:r>
              <a:rPr lang="en-US" altLang="zh-CN" sz="2400" dirty="0" err="1" smtClean="0"/>
              <a:t>linac</a:t>
            </a:r>
            <a:r>
              <a:rPr lang="en-US" altLang="zh-CN" sz="2400" dirty="0" smtClean="0"/>
              <a:t> beam from 3 DTL tanks.</a:t>
            </a:r>
          </a:p>
          <a:p>
            <a:pPr algn="l" eaLnBrk="0" hangingPunct="0">
              <a:lnSpc>
                <a:spcPct val="120000"/>
              </a:lnSpc>
              <a:spcBef>
                <a:spcPts val="600"/>
              </a:spcBef>
              <a:buFont typeface="Wingdings" charset="2"/>
              <a:buChar char="²"/>
            </a:pPr>
            <a:r>
              <a:rPr lang="en-US" altLang="zh-CN" sz="2400" dirty="0" smtClean="0"/>
              <a:t> It took 67 days to reach the beam power of 10kW.   </a:t>
            </a:r>
          </a:p>
        </p:txBody>
      </p:sp>
    </p:spTree>
    <p:extLst>
      <p:ext uri="{BB962C8B-B14F-4D97-AF65-F5344CB8AC3E}">
        <p14:creationId xmlns:p14="http://schemas.microsoft.com/office/powerpoint/2010/main" val="3941440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灯片编号占位符 3"/>
          <p:cNvSpPr txBox="1">
            <a:spLocks noGrp="1"/>
          </p:cNvSpPr>
          <p:nvPr/>
        </p:nvSpPr>
        <p:spPr bwMode="auto">
          <a:xfrm>
            <a:off x="8207375" y="7264152"/>
            <a:ext cx="436563" cy="341312"/>
          </a:xfrm>
          <a:prstGeom prst="rect">
            <a:avLst/>
          </a:prstGeom>
          <a:noFill/>
          <a:ln w="9525">
            <a:noFill/>
            <a:miter lim="800000"/>
            <a:headEnd/>
            <a:tailEnd/>
          </a:ln>
        </p:spPr>
        <p:txBody>
          <a:bodyPr/>
          <a:lstStyle/>
          <a:p>
            <a:pPr algn="r"/>
            <a:fld id="{D46E5C8B-4D44-458B-83B4-8741D0B78E09}" type="slidenum">
              <a:rPr lang="en-US" altLang="zh-CN" sz="900">
                <a:solidFill>
                  <a:srgbClr val="4D5E68"/>
                </a:solidFill>
                <a:latin typeface="Impact" pitchFamily="34" charset="0"/>
              </a:rPr>
              <a:pPr algn="r"/>
              <a:t>17</a:t>
            </a:fld>
            <a:endParaRPr lang="en-US" altLang="zh-CN" sz="900" dirty="0">
              <a:solidFill>
                <a:srgbClr val="4D5E68"/>
              </a:solidFill>
              <a:latin typeface="Impact" pitchFamily="34" charset="0"/>
              <a:ea typeface="Arial Unicode MS" pitchFamily="34" charset="-122"/>
              <a:cs typeface="Arial Unicode MS" pitchFamily="34" charset="-122"/>
            </a:endParaRPr>
          </a:p>
        </p:txBody>
      </p:sp>
      <p:sp>
        <p:nvSpPr>
          <p:cNvPr id="11" name="Rectangle 9"/>
          <p:cNvSpPr>
            <a:spLocks noChangeArrowheads="1"/>
          </p:cNvSpPr>
          <p:nvPr/>
        </p:nvSpPr>
        <p:spPr bwMode="auto">
          <a:xfrm>
            <a:off x="0" y="2127002"/>
            <a:ext cx="9144000" cy="0"/>
          </a:xfrm>
          <a:prstGeom prst="rect">
            <a:avLst/>
          </a:prstGeom>
          <a:noFill/>
          <a:ln w="9525">
            <a:noFill/>
            <a:miter lim="800000"/>
            <a:headEnd/>
            <a:tailEnd/>
          </a:ln>
        </p:spPr>
        <p:txBody>
          <a:bodyPr wrap="none" anchor="ctr">
            <a:spAutoFit/>
          </a:bodyPr>
          <a:lstStyle/>
          <a:p>
            <a:pPr algn="l"/>
            <a:endParaRPr lang="zh-CN" altLang="en-US">
              <a:solidFill>
                <a:srgbClr val="000000"/>
              </a:solidFill>
              <a:latin typeface="Arial" pitchFamily="34" charset="0"/>
            </a:endParaRPr>
          </a:p>
        </p:txBody>
      </p:sp>
      <p:sp>
        <p:nvSpPr>
          <p:cNvPr id="12" name="Rectangle 11"/>
          <p:cNvSpPr>
            <a:spLocks noChangeArrowheads="1"/>
          </p:cNvSpPr>
          <p:nvPr/>
        </p:nvSpPr>
        <p:spPr bwMode="auto">
          <a:xfrm>
            <a:off x="0" y="2127002"/>
            <a:ext cx="9144000" cy="0"/>
          </a:xfrm>
          <a:prstGeom prst="rect">
            <a:avLst/>
          </a:prstGeom>
          <a:noFill/>
          <a:ln w="9525">
            <a:noFill/>
            <a:miter lim="800000"/>
            <a:headEnd/>
            <a:tailEnd/>
          </a:ln>
        </p:spPr>
        <p:txBody>
          <a:bodyPr wrap="none" anchor="ctr">
            <a:spAutoFit/>
          </a:bodyPr>
          <a:lstStyle/>
          <a:p>
            <a:pPr algn="l"/>
            <a:endParaRPr lang="zh-CN" altLang="en-US">
              <a:solidFill>
                <a:srgbClr val="000000"/>
              </a:solidFill>
              <a:latin typeface="Arial" pitchFamily="34" charset="0"/>
            </a:endParaRPr>
          </a:p>
        </p:txBody>
      </p:sp>
      <p:sp>
        <p:nvSpPr>
          <p:cNvPr id="17" name="Rectangle 8"/>
          <p:cNvSpPr txBox="1">
            <a:spLocks noChangeArrowheads="1"/>
          </p:cNvSpPr>
          <p:nvPr/>
        </p:nvSpPr>
        <p:spPr bwMode="auto">
          <a:xfrm>
            <a:off x="1007542" y="984721"/>
            <a:ext cx="6300762" cy="500063"/>
          </a:xfrm>
          <a:prstGeom prst="rect">
            <a:avLst/>
          </a:prstGeom>
          <a:noFill/>
          <a:ln w="9525">
            <a:noFill/>
            <a:miter lim="800000"/>
            <a:headEnd/>
            <a:tailEnd/>
          </a:ln>
        </p:spPr>
        <p:txBody>
          <a:bodyPr anchor="ctr"/>
          <a:lstStyle/>
          <a:p>
            <a:pPr marL="342900" indent="-342900" algn="l" fontAlgn="auto">
              <a:lnSpc>
                <a:spcPct val="130000"/>
              </a:lnSpc>
              <a:spcAft>
                <a:spcPts val="0"/>
              </a:spcAft>
              <a:defRPr/>
            </a:pPr>
            <a:r>
              <a:rPr kumimoji="1" lang="en-US" altLang="zh-CN" sz="3200" b="1" dirty="0" smtClean="0">
                <a:solidFill>
                  <a:srgbClr val="0070C0"/>
                </a:solidFill>
                <a:effectLst>
                  <a:outerShdw blurRad="38100" dist="38100" dir="2700000" algn="tl">
                    <a:srgbClr val="C0C0C0"/>
                  </a:outerShdw>
                </a:effectLst>
                <a:latin typeface="微软雅黑" pitchFamily="34" charset="-122"/>
                <a:ea typeface="微软雅黑" pitchFamily="34" charset="-122"/>
              </a:rPr>
              <a:t>Beam commissioning in 2018</a:t>
            </a:r>
            <a:endParaRPr kumimoji="1" lang="zh-CN" altLang="en-US" sz="3200" b="1" dirty="0">
              <a:solidFill>
                <a:srgbClr val="0070C0"/>
              </a:solidFill>
              <a:effectLst>
                <a:outerShdw blurRad="38100" dist="38100" dir="2700000" algn="tl">
                  <a:srgbClr val="C0C0C0"/>
                </a:outerShdw>
              </a:effectLst>
              <a:latin typeface="微软雅黑" pitchFamily="34" charset="-122"/>
              <a:ea typeface="微软雅黑" pitchFamily="34" charset="-122"/>
            </a:endParaRPr>
          </a:p>
        </p:txBody>
      </p:sp>
      <p:sp>
        <p:nvSpPr>
          <p:cNvPr id="9" name="TextBox 3"/>
          <p:cNvSpPr txBox="1">
            <a:spLocks noChangeArrowheads="1"/>
          </p:cNvSpPr>
          <p:nvPr/>
        </p:nvSpPr>
        <p:spPr bwMode="auto">
          <a:xfrm>
            <a:off x="359470" y="4221088"/>
            <a:ext cx="8712522"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b="1">
                <a:solidFill>
                  <a:srgbClr val="1679BA"/>
                </a:solidFill>
                <a:latin typeface="Times New Roman" charset="0"/>
                <a:ea typeface="宋体" charset="0"/>
                <a:cs typeface="宋体" charset="0"/>
              </a:defRPr>
            </a:lvl1pPr>
            <a:lvl2pPr marL="742950" indent="-285750">
              <a:defRPr sz="2800" b="1">
                <a:solidFill>
                  <a:srgbClr val="1679BA"/>
                </a:solidFill>
                <a:latin typeface="Times New Roman" charset="0"/>
                <a:ea typeface="宋体" charset="0"/>
              </a:defRPr>
            </a:lvl2pPr>
            <a:lvl3pPr marL="1143000" indent="-228600">
              <a:defRPr sz="2800" b="1">
                <a:solidFill>
                  <a:srgbClr val="1679BA"/>
                </a:solidFill>
                <a:latin typeface="Times New Roman" charset="0"/>
                <a:ea typeface="宋体" charset="0"/>
              </a:defRPr>
            </a:lvl3pPr>
            <a:lvl4pPr marL="1600200" indent="-228600">
              <a:defRPr sz="2800" b="1">
                <a:solidFill>
                  <a:srgbClr val="1679BA"/>
                </a:solidFill>
                <a:latin typeface="Times New Roman" charset="0"/>
                <a:ea typeface="宋体" charset="0"/>
              </a:defRPr>
            </a:lvl4pPr>
            <a:lvl5pPr marL="2057400" indent="-228600">
              <a:defRPr sz="2800" b="1">
                <a:solidFill>
                  <a:srgbClr val="1679BA"/>
                </a:solidFill>
                <a:latin typeface="Times New Roman" charset="0"/>
                <a:ea typeface="宋体" charset="0"/>
              </a:defRPr>
            </a:lvl5pPr>
            <a:lvl6pPr marL="2514600" indent="-228600" eaLnBrk="0" fontAlgn="base" hangingPunct="0">
              <a:spcBef>
                <a:spcPct val="0"/>
              </a:spcBef>
              <a:spcAft>
                <a:spcPct val="0"/>
              </a:spcAft>
              <a:defRPr sz="2800" b="1">
                <a:solidFill>
                  <a:srgbClr val="1679BA"/>
                </a:solidFill>
                <a:latin typeface="Times New Roman" charset="0"/>
                <a:ea typeface="宋体" charset="0"/>
              </a:defRPr>
            </a:lvl6pPr>
            <a:lvl7pPr marL="2971800" indent="-228600" eaLnBrk="0" fontAlgn="base" hangingPunct="0">
              <a:spcBef>
                <a:spcPct val="0"/>
              </a:spcBef>
              <a:spcAft>
                <a:spcPct val="0"/>
              </a:spcAft>
              <a:defRPr sz="2800" b="1">
                <a:solidFill>
                  <a:srgbClr val="1679BA"/>
                </a:solidFill>
                <a:latin typeface="Times New Roman" charset="0"/>
                <a:ea typeface="宋体" charset="0"/>
              </a:defRPr>
            </a:lvl7pPr>
            <a:lvl8pPr marL="3429000" indent="-228600" eaLnBrk="0" fontAlgn="base" hangingPunct="0">
              <a:spcBef>
                <a:spcPct val="0"/>
              </a:spcBef>
              <a:spcAft>
                <a:spcPct val="0"/>
              </a:spcAft>
              <a:defRPr sz="2800" b="1">
                <a:solidFill>
                  <a:srgbClr val="1679BA"/>
                </a:solidFill>
                <a:latin typeface="Times New Roman" charset="0"/>
                <a:ea typeface="宋体" charset="0"/>
              </a:defRPr>
            </a:lvl8pPr>
            <a:lvl9pPr marL="3886200" indent="-228600" eaLnBrk="0" fontAlgn="base" hangingPunct="0">
              <a:spcBef>
                <a:spcPct val="0"/>
              </a:spcBef>
              <a:spcAft>
                <a:spcPct val="0"/>
              </a:spcAft>
              <a:defRPr sz="2800" b="1">
                <a:solidFill>
                  <a:srgbClr val="1679BA"/>
                </a:solidFill>
                <a:latin typeface="Times New Roman" charset="0"/>
                <a:ea typeface="宋体" charset="0"/>
              </a:defRPr>
            </a:lvl9pPr>
          </a:lstStyle>
          <a:p>
            <a:pPr marL="0" indent="0" algn="l" eaLnBrk="0" hangingPunct="0">
              <a:spcBef>
                <a:spcPts val="0"/>
              </a:spcBef>
            </a:pPr>
            <a:r>
              <a:rPr lang="en-US" altLang="zh-CN" dirty="0" smtClean="0">
                <a:solidFill>
                  <a:srgbClr val="FF0000"/>
                </a:solidFill>
              </a:rPr>
              <a:t>Time table of commissioning in 2018:</a:t>
            </a:r>
          </a:p>
          <a:p>
            <a:pPr algn="l" eaLnBrk="0" hangingPunct="0">
              <a:spcBef>
                <a:spcPts val="0"/>
              </a:spcBef>
              <a:buFont typeface="Wingdings" charset="2"/>
              <a:buChar char="ü"/>
            </a:pPr>
            <a:r>
              <a:rPr lang="en-US" altLang="zh-CN" sz="2400" dirty="0" smtClean="0"/>
              <a:t>Jan.  4~ 13    </a:t>
            </a:r>
            <a:r>
              <a:rPr lang="en-US" altLang="zh-CN" sz="2400" dirty="0" err="1" smtClean="0">
                <a:solidFill>
                  <a:prstClr val="black"/>
                </a:solidFill>
              </a:rPr>
              <a:t>Linac</a:t>
            </a:r>
            <a:r>
              <a:rPr lang="en-US" altLang="zh-CN" sz="2400" dirty="0" smtClean="0">
                <a:solidFill>
                  <a:prstClr val="black"/>
                </a:solidFill>
              </a:rPr>
              <a:t> to 80MeV</a:t>
            </a:r>
            <a:endParaRPr lang="en-US" altLang="zh-CN" sz="2400" dirty="0"/>
          </a:p>
          <a:p>
            <a:pPr algn="l" eaLnBrk="0" hangingPunct="0">
              <a:spcBef>
                <a:spcPts val="0"/>
              </a:spcBef>
              <a:buFont typeface="Wingdings" charset="2"/>
              <a:buChar char="ü"/>
            </a:pPr>
            <a:r>
              <a:rPr lang="en-US" altLang="zh-CN" sz="2400" dirty="0" smtClean="0"/>
              <a:t>Jan. 14~ 17   </a:t>
            </a:r>
            <a:r>
              <a:rPr lang="en-US" altLang="zh-CN" sz="2400" dirty="0">
                <a:solidFill>
                  <a:prstClr val="black"/>
                </a:solidFill>
              </a:rPr>
              <a:t>RCS/DC</a:t>
            </a:r>
          </a:p>
          <a:p>
            <a:pPr algn="l" eaLnBrk="0" hangingPunct="0">
              <a:spcBef>
                <a:spcPts val="0"/>
              </a:spcBef>
              <a:buFont typeface="Wingdings" charset="2"/>
              <a:buChar char="ü"/>
            </a:pPr>
            <a:r>
              <a:rPr lang="en-US" altLang="zh-CN" sz="2400" dirty="0" smtClean="0"/>
              <a:t>Jan. 18~ 21   </a:t>
            </a:r>
            <a:r>
              <a:rPr lang="en-US" altLang="zh-CN" sz="2400" dirty="0">
                <a:solidFill>
                  <a:prstClr val="black"/>
                </a:solidFill>
              </a:rPr>
              <a:t>RCS/AC</a:t>
            </a:r>
          </a:p>
          <a:p>
            <a:pPr algn="l" eaLnBrk="0" hangingPunct="0">
              <a:spcBef>
                <a:spcPts val="0"/>
              </a:spcBef>
              <a:buFont typeface="Wingdings" charset="2"/>
              <a:buChar char="ü"/>
            </a:pPr>
            <a:r>
              <a:rPr lang="en-US" altLang="zh-CN" sz="2400" dirty="0" smtClean="0"/>
              <a:t>Jan. 22</a:t>
            </a:r>
            <a:r>
              <a:rPr lang="en-US" altLang="zh-CN" sz="2400" dirty="0"/>
              <a:t>~</a:t>
            </a:r>
            <a:r>
              <a:rPr lang="zh-CN" altLang="en-US" sz="2400" dirty="0"/>
              <a:t>  </a:t>
            </a:r>
            <a:r>
              <a:rPr lang="zh-CN" altLang="en-US" sz="2400" dirty="0" smtClean="0">
                <a:solidFill>
                  <a:prstClr val="black"/>
                </a:solidFill>
              </a:rPr>
              <a:t> </a:t>
            </a:r>
            <a:r>
              <a:rPr lang="en-US" altLang="zh-CN" sz="2400" dirty="0" smtClean="0">
                <a:solidFill>
                  <a:prstClr val="black"/>
                </a:solidFill>
              </a:rPr>
              <a:t>    Commissioning </a:t>
            </a:r>
            <a:r>
              <a:rPr lang="en-US" altLang="zh-CN" sz="2400" dirty="0">
                <a:solidFill>
                  <a:prstClr val="black"/>
                </a:solidFill>
              </a:rPr>
              <a:t>of </a:t>
            </a:r>
            <a:r>
              <a:rPr lang="en-US" altLang="zh-CN" sz="2400" dirty="0" smtClean="0">
                <a:solidFill>
                  <a:prstClr val="black"/>
                </a:solidFill>
              </a:rPr>
              <a:t>instruments and user operation</a:t>
            </a:r>
            <a:endParaRPr lang="en-US" altLang="zh-CN" sz="2400" dirty="0">
              <a:solidFill>
                <a:prstClr val="black"/>
              </a:solidFill>
            </a:endParaRPr>
          </a:p>
          <a:p>
            <a:pPr algn="l" eaLnBrk="0" hangingPunct="0">
              <a:spcBef>
                <a:spcPts val="0"/>
              </a:spcBef>
              <a:buFont typeface="Wingdings" charset="2"/>
              <a:buChar char="ü"/>
            </a:pPr>
            <a:r>
              <a:rPr lang="en-US" altLang="zh-CN" sz="2400" dirty="0" smtClean="0"/>
              <a:t>March           </a:t>
            </a:r>
            <a:r>
              <a:rPr lang="en-US" altLang="zh-CN" sz="2400" dirty="0" smtClean="0">
                <a:solidFill>
                  <a:prstClr val="black"/>
                </a:solidFill>
              </a:rPr>
              <a:t>Beam </a:t>
            </a:r>
            <a:r>
              <a:rPr lang="en-US" altLang="zh-CN" sz="2400" dirty="0">
                <a:solidFill>
                  <a:prstClr val="black"/>
                </a:solidFill>
              </a:rPr>
              <a:t>power increased to ~</a:t>
            </a:r>
            <a:r>
              <a:rPr lang="en-US" altLang="zh-CN" sz="2400" dirty="0" smtClean="0">
                <a:solidFill>
                  <a:prstClr val="black"/>
                </a:solidFill>
              </a:rPr>
              <a:t>25kW</a:t>
            </a:r>
            <a:endParaRPr lang="en-US" altLang="zh-CN" sz="2400" dirty="0">
              <a:solidFill>
                <a:prstClr val="black"/>
              </a:solidFill>
            </a:endParaRPr>
          </a:p>
        </p:txBody>
      </p:sp>
      <p:sp>
        <p:nvSpPr>
          <p:cNvPr id="15" name="文本框 14"/>
          <p:cNvSpPr txBox="1">
            <a:spLocks noChangeArrowheads="1"/>
          </p:cNvSpPr>
          <p:nvPr/>
        </p:nvSpPr>
        <p:spPr bwMode="auto">
          <a:xfrm>
            <a:off x="179512" y="1584176"/>
            <a:ext cx="889248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342900" indent="-342900">
              <a:buFont typeface="Wingdings" charset="2"/>
              <a:buChar char="²"/>
            </a:pPr>
            <a:r>
              <a:rPr lang="en-US" altLang="zh-CN" sz="2400" b="1" dirty="0" smtClean="0">
                <a:solidFill>
                  <a:srgbClr val="000090"/>
                </a:solidFill>
                <a:latin typeface="Times New Roman"/>
                <a:cs typeface="Times New Roman"/>
              </a:rPr>
              <a:t>In the beginning of 2018, 4 DTL tanks were available and the beam commissioning were resumed. </a:t>
            </a:r>
          </a:p>
          <a:p>
            <a:pPr marL="342900" indent="-342900">
              <a:buFont typeface="Wingdings" charset="2"/>
              <a:buChar char="²"/>
            </a:pPr>
            <a:r>
              <a:rPr lang="en-US" altLang="zh-CN" sz="2400" b="1" dirty="0" smtClean="0">
                <a:solidFill>
                  <a:srgbClr val="000090"/>
                </a:solidFill>
                <a:latin typeface="Times New Roman"/>
                <a:cs typeface="Times New Roman"/>
              </a:rPr>
              <a:t>It took 18 days to recover the beam power to 10kW with </a:t>
            </a:r>
            <a:r>
              <a:rPr lang="en-US" altLang="zh-CN" sz="2400" b="1" dirty="0">
                <a:solidFill>
                  <a:srgbClr val="000090"/>
                </a:solidFill>
                <a:latin typeface="Times New Roman"/>
                <a:cs typeface="Times New Roman"/>
              </a:rPr>
              <a:t>80MeV </a:t>
            </a:r>
            <a:r>
              <a:rPr lang="en-US" altLang="zh-CN" sz="2400" b="1" dirty="0" err="1">
                <a:solidFill>
                  <a:srgbClr val="000090"/>
                </a:solidFill>
                <a:latin typeface="Times New Roman"/>
                <a:cs typeface="Times New Roman"/>
              </a:rPr>
              <a:t>linac</a:t>
            </a:r>
            <a:r>
              <a:rPr lang="en-US" altLang="zh-CN" sz="2400" b="1" dirty="0">
                <a:solidFill>
                  <a:srgbClr val="000090"/>
                </a:solidFill>
                <a:latin typeface="Times New Roman"/>
                <a:cs typeface="Times New Roman"/>
              </a:rPr>
              <a:t> </a:t>
            </a:r>
            <a:r>
              <a:rPr lang="en-US" altLang="zh-CN" sz="2400" b="1" dirty="0" smtClean="0">
                <a:solidFill>
                  <a:srgbClr val="000090"/>
                </a:solidFill>
                <a:latin typeface="Times New Roman"/>
                <a:cs typeface="Times New Roman"/>
              </a:rPr>
              <a:t>beam.</a:t>
            </a:r>
          </a:p>
          <a:p>
            <a:pPr marL="342900" indent="-342900">
              <a:buFont typeface="Wingdings" charset="2"/>
              <a:buChar char="²"/>
            </a:pPr>
            <a:r>
              <a:rPr lang="en-US" altLang="zh-CN" sz="2400" b="1" dirty="0" smtClean="0">
                <a:solidFill>
                  <a:srgbClr val="000090"/>
                </a:solidFill>
                <a:latin typeface="Times New Roman"/>
                <a:cs typeface="Times New Roman"/>
              </a:rPr>
              <a:t>From the Jan. 22, the beam was delivered to target for neutron spectrometers commissioning and user operation</a:t>
            </a:r>
          </a:p>
          <a:p>
            <a:pPr marL="342900" indent="-342900">
              <a:buFont typeface="Wingdings" charset="2"/>
              <a:buChar char="²"/>
            </a:pPr>
            <a:r>
              <a:rPr lang="en-US" altLang="zh-CN" sz="2400" b="1" dirty="0" smtClean="0">
                <a:solidFill>
                  <a:srgbClr val="000090"/>
                </a:solidFill>
                <a:latin typeface="Times New Roman"/>
                <a:cs typeface="Times New Roman"/>
              </a:rPr>
              <a:t>By mid-March</a:t>
            </a:r>
            <a:r>
              <a:rPr lang="en-US" altLang="zh-CN" sz="2400" b="1" dirty="0">
                <a:solidFill>
                  <a:srgbClr val="000090"/>
                </a:solidFill>
                <a:latin typeface="Times New Roman"/>
                <a:cs typeface="Times New Roman"/>
              </a:rPr>
              <a:t>, the beam power is increased to about 25kW. </a:t>
            </a:r>
            <a:endParaRPr lang="en-US" altLang="zh-CN" sz="2400" b="1" dirty="0" smtClean="0">
              <a:solidFill>
                <a:srgbClr val="000090"/>
              </a:solidFill>
              <a:latin typeface="Times New Roman"/>
              <a:cs typeface="Times New Roman"/>
            </a:endParaRPr>
          </a:p>
        </p:txBody>
      </p:sp>
    </p:spTree>
    <p:extLst>
      <p:ext uri="{BB962C8B-B14F-4D97-AF65-F5344CB8AC3E}">
        <p14:creationId xmlns:p14="http://schemas.microsoft.com/office/powerpoint/2010/main" val="3604994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628800"/>
            <a:ext cx="5328591" cy="1938992"/>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2000" b="1" dirty="0" smtClean="0">
                <a:solidFill>
                  <a:srgbClr val="1679BA"/>
                </a:solidFill>
                <a:latin typeface="+mn-lt"/>
                <a:ea typeface="+mn-ea"/>
              </a:rPr>
              <a:t>From low duty to high duty:    50 </a:t>
            </a:r>
            <a:r>
              <a:rPr lang="en-US" altLang="zh-CN" sz="2000" b="1" dirty="0" smtClean="0">
                <a:solidFill>
                  <a:srgbClr val="1679BA"/>
                </a:solidFill>
                <a:latin typeface="+mn-lt"/>
                <a:ea typeface="+mn-ea"/>
                <a:sym typeface="Wingdings" panose="05000000000000000000" pitchFamily="2" charset="2"/>
              </a:rPr>
              <a:t> </a:t>
            </a:r>
            <a:r>
              <a:rPr lang="en-US" altLang="zh-CN" sz="2000" b="1" dirty="0" smtClean="0">
                <a:solidFill>
                  <a:srgbClr val="1679BA"/>
                </a:solidFill>
                <a:latin typeface="+mn-lt"/>
                <a:ea typeface="+mn-ea"/>
              </a:rPr>
              <a:t>500 </a:t>
            </a:r>
            <a:r>
              <a:rPr lang="el-GR" altLang="zh-CN" sz="2000" b="1" dirty="0" smtClean="0">
                <a:solidFill>
                  <a:srgbClr val="1679BA"/>
                </a:solidFill>
                <a:latin typeface="+mn-lt"/>
                <a:ea typeface="宋体"/>
              </a:rPr>
              <a:t>μ</a:t>
            </a:r>
            <a:r>
              <a:rPr lang="en-US" altLang="zh-CN" sz="2000" b="1" dirty="0" smtClean="0">
                <a:solidFill>
                  <a:srgbClr val="1679BA"/>
                </a:solidFill>
                <a:latin typeface="+mn-lt"/>
                <a:ea typeface="宋体"/>
              </a:rPr>
              <a:t>s,   1   </a:t>
            </a:r>
            <a:r>
              <a:rPr lang="en-US" altLang="zh-CN" sz="2000" b="1" dirty="0" smtClean="0">
                <a:solidFill>
                  <a:srgbClr val="1679BA"/>
                </a:solidFill>
                <a:latin typeface="+mn-lt"/>
                <a:ea typeface="宋体"/>
                <a:sym typeface="Wingdings" panose="05000000000000000000" pitchFamily="2" charset="2"/>
              </a:rPr>
              <a:t> 25 Hz</a:t>
            </a:r>
            <a:endParaRPr lang="en-US" altLang="zh-CN" sz="2000" b="1" dirty="0">
              <a:solidFill>
                <a:srgbClr val="1679BA"/>
              </a:solidFill>
              <a:latin typeface="+mn-lt"/>
              <a:ea typeface="+mn-ea"/>
            </a:endParaRPr>
          </a:p>
          <a:p>
            <a:r>
              <a:rPr lang="en-US" altLang="zh-CN" sz="2000" b="1" dirty="0">
                <a:solidFill>
                  <a:srgbClr val="1679BA"/>
                </a:solidFill>
                <a:latin typeface="+mn-lt"/>
                <a:ea typeface="+mn-ea"/>
              </a:rPr>
              <a:t> </a:t>
            </a:r>
            <a:r>
              <a:rPr lang="en-US" altLang="zh-CN" sz="2000" b="1" dirty="0" smtClean="0">
                <a:solidFill>
                  <a:srgbClr val="1679BA"/>
                </a:solidFill>
                <a:latin typeface="+mn-lt"/>
                <a:ea typeface="+mn-ea"/>
              </a:rPr>
              <a:t>    (chop rate</a:t>
            </a:r>
            <a:r>
              <a:rPr lang="en-US" altLang="zh-CN" sz="2000" b="1" dirty="0" smtClean="0">
                <a:solidFill>
                  <a:srgbClr val="1679BA"/>
                </a:solidFill>
                <a:latin typeface="+mn-lt"/>
                <a:ea typeface="+mn-ea"/>
                <a:sym typeface="Wingdings" panose="05000000000000000000" pitchFamily="2" charset="2"/>
              </a:rPr>
              <a:t>: </a:t>
            </a:r>
            <a:r>
              <a:rPr lang="en-US" altLang="zh-CN" sz="2000" b="1" dirty="0" smtClean="0">
                <a:solidFill>
                  <a:srgbClr val="1679BA"/>
                </a:solidFill>
                <a:latin typeface="+mn-lt"/>
                <a:ea typeface="+mn-ea"/>
              </a:rPr>
              <a:t>0 </a:t>
            </a:r>
            <a:r>
              <a:rPr lang="en-US" altLang="zh-CN" sz="2000" b="1" dirty="0" smtClean="0">
                <a:solidFill>
                  <a:srgbClr val="1679BA"/>
                </a:solidFill>
                <a:latin typeface="+mn-lt"/>
                <a:ea typeface="+mn-ea"/>
                <a:sym typeface="Wingdings" panose="05000000000000000000" pitchFamily="2" charset="2"/>
              </a:rPr>
              <a:t> 50 %) </a:t>
            </a:r>
            <a:r>
              <a:rPr lang="zh-CN" altLang="en-US" sz="2000" b="1" dirty="0" smtClean="0">
                <a:solidFill>
                  <a:srgbClr val="1679BA"/>
                </a:solidFill>
                <a:latin typeface="+mn-lt"/>
                <a:ea typeface="+mn-ea"/>
                <a:sym typeface="Wingdings" panose="05000000000000000000" pitchFamily="2" charset="2"/>
              </a:rPr>
              <a:t>。</a:t>
            </a:r>
            <a:r>
              <a:rPr lang="en-US" altLang="zh-CN" sz="2000" b="1" dirty="0" smtClean="0">
                <a:solidFill>
                  <a:srgbClr val="1679BA"/>
                </a:solidFill>
                <a:latin typeface="+mn-lt"/>
                <a:ea typeface="+mn-ea"/>
                <a:sym typeface="Wingdings" panose="05000000000000000000" pitchFamily="2" charset="2"/>
              </a:rPr>
              <a:t> </a:t>
            </a:r>
          </a:p>
          <a:p>
            <a:pPr marL="342900" indent="-342900" algn="l">
              <a:buFont typeface="Arial" panose="020B0604020202020204" pitchFamily="34" charset="0"/>
              <a:buChar char="•"/>
            </a:pPr>
            <a:r>
              <a:rPr lang="en-US" altLang="zh-CN" sz="2000" b="1" dirty="0" smtClean="0">
                <a:solidFill>
                  <a:srgbClr val="1679BA"/>
                </a:solidFill>
                <a:latin typeface="+mn-lt"/>
                <a:ea typeface="+mn-ea"/>
                <a:sym typeface="Wingdings" panose="05000000000000000000" pitchFamily="2" charset="2"/>
              </a:rPr>
              <a:t>Then, 90 hours continuous operation @25Hz, </a:t>
            </a:r>
            <a:r>
              <a:rPr lang="en-US" altLang="zh-CN" sz="2000" b="1" dirty="0" smtClean="0">
                <a:solidFill>
                  <a:srgbClr val="1679BA"/>
                </a:solidFill>
                <a:latin typeface="+mn-lt"/>
                <a:ea typeface="+mn-ea"/>
              </a:rPr>
              <a:t>500</a:t>
            </a:r>
            <a:r>
              <a:rPr lang="el-GR" altLang="zh-CN" sz="2000" b="1" dirty="0" smtClean="0">
                <a:solidFill>
                  <a:srgbClr val="1679BA"/>
                </a:solidFill>
                <a:latin typeface="+mn-lt"/>
                <a:ea typeface="+mn-ea"/>
              </a:rPr>
              <a:t> μ</a:t>
            </a:r>
            <a:r>
              <a:rPr lang="en-US" altLang="zh-CN" sz="2000" b="1" dirty="0" smtClean="0">
                <a:solidFill>
                  <a:srgbClr val="1679BA"/>
                </a:solidFill>
                <a:latin typeface="+mn-lt"/>
                <a:ea typeface="+mn-ea"/>
              </a:rPr>
              <a:t>s , 50% chop rate</a:t>
            </a:r>
            <a:r>
              <a:rPr lang="zh-CN" altLang="en-US" sz="2000" b="1" dirty="0" smtClean="0">
                <a:solidFill>
                  <a:srgbClr val="1679BA"/>
                </a:solidFill>
                <a:latin typeface="+mn-lt"/>
                <a:ea typeface="+mn-ea"/>
              </a:rPr>
              <a:t>。</a:t>
            </a:r>
            <a:endParaRPr lang="en-US" altLang="zh-CN" sz="2000" b="1" dirty="0" smtClean="0">
              <a:solidFill>
                <a:srgbClr val="1679BA"/>
              </a:solidFill>
              <a:latin typeface="+mn-lt"/>
              <a:ea typeface="+mn-ea"/>
            </a:endParaRPr>
          </a:p>
          <a:p>
            <a:pPr marL="342900" indent="-342900" algn="l">
              <a:buFont typeface="Arial" panose="020B0604020202020204" pitchFamily="34" charset="0"/>
              <a:buChar char="•"/>
            </a:pPr>
            <a:r>
              <a:rPr lang="en-US" altLang="zh-CN" sz="2000" b="1" dirty="0" smtClean="0">
                <a:solidFill>
                  <a:srgbClr val="FF0000"/>
                </a:solidFill>
                <a:latin typeface="+mn-lt"/>
                <a:ea typeface="+mn-ea"/>
                <a:sym typeface="Wingdings" panose="05000000000000000000" pitchFamily="2" charset="2"/>
              </a:rPr>
              <a:t>Best transmission rate for RFQ: 94% </a:t>
            </a:r>
            <a:r>
              <a:rPr lang="zh-CN" altLang="en-US" sz="2000" b="1" dirty="0">
                <a:solidFill>
                  <a:srgbClr val="1679BA"/>
                </a:solidFill>
                <a:latin typeface="+mn-lt"/>
                <a:ea typeface="+mn-ea"/>
                <a:sym typeface="Wingdings" panose="05000000000000000000" pitchFamily="2" charset="2"/>
              </a:rPr>
              <a:t>。</a:t>
            </a:r>
            <a:r>
              <a:rPr lang="en-US" altLang="zh-CN" sz="2000" b="1" dirty="0" smtClean="0">
                <a:solidFill>
                  <a:srgbClr val="1679BA"/>
                </a:solidFill>
                <a:latin typeface="+mn-lt"/>
                <a:ea typeface="+mn-ea"/>
                <a:sym typeface="Wingdings" panose="05000000000000000000" pitchFamily="2" charset="2"/>
              </a:rPr>
              <a:t> </a:t>
            </a:r>
          </a:p>
        </p:txBody>
      </p:sp>
      <p:pic>
        <p:nvPicPr>
          <p:cNvPr id="15" name="图片 12" descr="e:\program files\360se6\User Data\temp\19E14412D4B1531A69CD3D90BCEA83E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952" y="1758006"/>
            <a:ext cx="3440472" cy="172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746" y="836712"/>
            <a:ext cx="6727494" cy="523220"/>
          </a:xfrm>
          <a:prstGeom prst="rect">
            <a:avLst/>
          </a:prstGeom>
        </p:spPr>
        <p:txBody>
          <a:bodyPr wrap="square">
            <a:spAutoFit/>
          </a:bodyPr>
          <a:lstStyle/>
          <a:p>
            <a:pPr marL="457200" indent="-457200" algn="l">
              <a:buFont typeface="Wingdings" panose="05000000000000000000" pitchFamily="2" charset="2"/>
              <a:buChar char="n"/>
            </a:pPr>
            <a:r>
              <a:rPr lang="en-US" altLang="zh-CN" sz="2800" b="1" dirty="0">
                <a:solidFill>
                  <a:srgbClr val="FF0000"/>
                </a:solidFill>
                <a:effectLst>
                  <a:outerShdw blurRad="38100" dist="38100" dir="2700000" algn="tl">
                    <a:srgbClr val="000000">
                      <a:alpha val="43137"/>
                    </a:srgbClr>
                  </a:outerShdw>
                </a:effectLst>
              </a:rPr>
              <a:t> </a:t>
            </a:r>
            <a:r>
              <a:rPr lang="en-US" altLang="zh-CN" sz="2400" b="1" dirty="0" smtClean="0">
                <a:solidFill>
                  <a:srgbClr val="FF0000"/>
                </a:solidFill>
                <a:latin typeface="微软雅黑" pitchFamily="34" charset="-122"/>
                <a:ea typeface="微软雅黑" pitchFamily="34" charset="-122"/>
              </a:rPr>
              <a:t>Frontend beam commissioning</a:t>
            </a:r>
            <a:endParaRPr lang="zh-CN" altLang="en-US" sz="2400" b="1" dirty="0">
              <a:solidFill>
                <a:srgbClr val="FF0000"/>
              </a:solidFill>
              <a:latin typeface="微软雅黑" pitchFamily="34" charset="-122"/>
              <a:ea typeface="微软雅黑"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1951264544"/>
              </p:ext>
            </p:extLst>
          </p:nvPr>
        </p:nvGraphicFramePr>
        <p:xfrm>
          <a:off x="107504" y="3789040"/>
          <a:ext cx="5400600" cy="2980928"/>
        </p:xfrm>
        <a:graphic>
          <a:graphicData uri="http://schemas.openxmlformats.org/drawingml/2006/table">
            <a:tbl>
              <a:tblPr firstRow="1" bandRow="1">
                <a:tableStyleId>{5C22544A-7EE6-4342-B048-85BDC9FD1C3A}</a:tableStyleId>
              </a:tblPr>
              <a:tblGrid>
                <a:gridCol w="2948782"/>
                <a:gridCol w="1011658"/>
                <a:gridCol w="1440160"/>
              </a:tblGrid>
              <a:tr h="360040">
                <a:tc>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baseline="0" dirty="0" smtClean="0">
                          <a:solidFill>
                            <a:schemeClr val="tx1"/>
                          </a:solidFill>
                        </a:rPr>
                        <a:t>Design </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dirty="0" smtClean="0">
                          <a:solidFill>
                            <a:schemeClr val="tx1"/>
                          </a:solidFill>
                        </a:rPr>
                        <a:t>Measured</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040">
                <a:tc>
                  <a:txBody>
                    <a:bodyPr/>
                    <a:lstStyle/>
                    <a:p>
                      <a:r>
                        <a:rPr lang="en-US" altLang="zh-CN" sz="1800" b="1" dirty="0" smtClean="0">
                          <a:solidFill>
                            <a:schemeClr val="tx1"/>
                          </a:solidFill>
                        </a:rPr>
                        <a:t>Ion</a:t>
                      </a:r>
                      <a:r>
                        <a:rPr lang="en-US" altLang="zh-CN" sz="1800" b="1" baseline="0" dirty="0" smtClean="0">
                          <a:solidFill>
                            <a:schemeClr val="tx1"/>
                          </a:solidFill>
                        </a:rPr>
                        <a:t> source </a:t>
                      </a:r>
                      <a:r>
                        <a:rPr lang="en-US" altLang="zh-CN" sz="1800" b="1" dirty="0" smtClean="0">
                          <a:solidFill>
                            <a:schemeClr val="tx1"/>
                          </a:solidFill>
                        </a:rPr>
                        <a:t>current [mA]</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b="1" dirty="0" smtClean="0"/>
                        <a:t>20</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b="1" dirty="0" smtClean="0"/>
                        <a:t>31</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chemeClr val="tx1"/>
                          </a:solidFill>
                        </a:rPr>
                        <a:t>MEBT Peak current [mA]</a:t>
                      </a:r>
                      <a:endParaRPr lang="zh-CN" altLang="en-US" sz="18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800" b="1" kern="1200" dirty="0" smtClean="0">
                          <a:solidFill>
                            <a:schemeClr val="tx1"/>
                          </a:solidFill>
                          <a:latin typeface="+mn-lt"/>
                          <a:ea typeface="+mn-ea"/>
                          <a:cs typeface="+mn-cs"/>
                        </a:rPr>
                        <a:t>15</a:t>
                      </a:r>
                      <a:endParaRPr lang="zh-CN" alt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800" b="1" kern="1200" dirty="0" smtClean="0">
                          <a:solidFill>
                            <a:schemeClr val="tx1"/>
                          </a:solidFill>
                          <a:latin typeface="+mn-lt"/>
                          <a:ea typeface="+mn-ea"/>
                          <a:cs typeface="+mn-cs"/>
                        </a:rPr>
                        <a:t>17</a:t>
                      </a:r>
                      <a:endParaRPr lang="zh-CN" alt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06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chemeClr val="tx1"/>
                          </a:solidFill>
                        </a:rPr>
                        <a:t>MEBT Beam energy[MeV]</a:t>
                      </a:r>
                      <a:endParaRPr lang="zh-CN" altLang="en-US" sz="18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800" b="1" dirty="0" smtClean="0">
                          <a:solidFill>
                            <a:schemeClr val="tx1"/>
                          </a:solidFill>
                        </a:rPr>
                        <a:t>3.0258</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800" b="1" dirty="0" smtClean="0">
                          <a:solidFill>
                            <a:schemeClr val="tx1"/>
                          </a:solidFill>
                        </a:rPr>
                        <a:t>3.02±0.015</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040">
                <a:tc>
                  <a:txBody>
                    <a:bodyPr/>
                    <a:lstStyle/>
                    <a:p>
                      <a:r>
                        <a:rPr lang="en-US" altLang="zh-CN" sz="1800" b="1" dirty="0" smtClean="0">
                          <a:solidFill>
                            <a:schemeClr val="tx1"/>
                          </a:solidFill>
                        </a:rPr>
                        <a:t>Chopping rate [%]</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800" b="1" dirty="0" smtClean="0">
                          <a:solidFill>
                            <a:schemeClr val="tx1"/>
                          </a:solidFill>
                        </a:rPr>
                        <a:t>50</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800" b="1" dirty="0" smtClean="0">
                          <a:solidFill>
                            <a:schemeClr val="tx1"/>
                          </a:solidFill>
                        </a:rPr>
                        <a:t>50</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4320">
                <a:tc>
                  <a:txBody>
                    <a:bodyPr/>
                    <a:lstStyle/>
                    <a:p>
                      <a:r>
                        <a:rPr lang="en-US" altLang="zh-CN" sz="1800" b="1" dirty="0" smtClean="0">
                          <a:solidFill>
                            <a:schemeClr val="tx1"/>
                          </a:solidFill>
                        </a:rPr>
                        <a:t>Pulse width [</a:t>
                      </a:r>
                      <a:r>
                        <a:rPr lang="en-US" altLang="zh-CN" sz="1800" b="1" dirty="0" err="1" smtClean="0"/>
                        <a:t>μs</a:t>
                      </a:r>
                      <a:r>
                        <a:rPr lang="en-US" altLang="zh-CN" sz="1800" b="1" dirty="0" smtClean="0"/>
                        <a:t>]</a:t>
                      </a:r>
                      <a:r>
                        <a:rPr lang="en-US" altLang="zh-CN" sz="1800" b="1" dirty="0" smtClean="0">
                          <a:solidFill>
                            <a:schemeClr val="tx1"/>
                          </a:solidFill>
                        </a:rPr>
                        <a:t> </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800" b="1" dirty="0" smtClean="0">
                          <a:solidFill>
                            <a:schemeClr val="tx1"/>
                          </a:solidFill>
                        </a:rPr>
                        <a:t>420</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800" b="1" dirty="0" smtClean="0">
                          <a:solidFill>
                            <a:schemeClr val="tx1"/>
                          </a:solidFill>
                        </a:rPr>
                        <a:t>500</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8600">
                <a:tc>
                  <a:txBody>
                    <a:bodyPr/>
                    <a:lstStyle/>
                    <a:p>
                      <a:r>
                        <a:rPr lang="en-US" altLang="zh-CN" sz="1800" b="1" dirty="0" smtClean="0">
                          <a:solidFill>
                            <a:schemeClr val="tx1"/>
                          </a:solidFill>
                        </a:rPr>
                        <a:t>Pulse repetition rate [Hz] </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b="1" dirty="0" smtClean="0"/>
                        <a:t>25</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b="1" dirty="0" smtClean="0"/>
                        <a:t>25</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2880">
                <a:tc>
                  <a:txBody>
                    <a:bodyPr/>
                    <a:lstStyle/>
                    <a:p>
                      <a:r>
                        <a:rPr lang="en-US" altLang="zh-CN" sz="1800" b="1" dirty="0" err="1" smtClean="0">
                          <a:solidFill>
                            <a:schemeClr val="tx1"/>
                          </a:solidFill>
                        </a:rPr>
                        <a:t>Emittance</a:t>
                      </a:r>
                      <a:r>
                        <a:rPr lang="en-US" altLang="zh-CN" sz="1800" b="1" baseline="0" dirty="0" smtClean="0">
                          <a:solidFill>
                            <a:schemeClr val="tx1"/>
                          </a:solidFill>
                        </a:rPr>
                        <a:t> (</a:t>
                      </a:r>
                      <a:r>
                        <a:rPr lang="en-US" altLang="zh-CN" dirty="0" smtClean="0">
                          <a:solidFill>
                            <a:schemeClr val="tx1"/>
                          </a:solidFill>
                        </a:rPr>
                        <a:t>π</a:t>
                      </a:r>
                      <a:r>
                        <a:rPr lang="en-US" altLang="zh-CN" baseline="0" dirty="0" smtClean="0">
                          <a:solidFill>
                            <a:schemeClr val="tx1"/>
                          </a:solidFill>
                        </a:rPr>
                        <a:t> mm </a:t>
                      </a:r>
                      <a:r>
                        <a:rPr lang="en-US" altLang="zh-CN" baseline="0" dirty="0" err="1" smtClean="0">
                          <a:solidFill>
                            <a:schemeClr val="tx1"/>
                          </a:solidFill>
                        </a:rPr>
                        <a:t>mrad</a:t>
                      </a:r>
                      <a:r>
                        <a:rPr lang="en-US" altLang="zh-CN" baseline="0" dirty="0" smtClean="0">
                          <a:solidFill>
                            <a:schemeClr val="tx1"/>
                          </a:solidFill>
                        </a:rPr>
                        <a:t> )</a:t>
                      </a:r>
                      <a:endParaRPr lang="zh-CN"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b="1" dirty="0" smtClean="0"/>
                        <a:t>0.22</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b="1" dirty="0" smtClean="0"/>
                        <a:t>0.27</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952" y="4149080"/>
            <a:ext cx="3440472" cy="230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7459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175" y="728663"/>
            <a:ext cx="7920038"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sp>
        <p:nvSpPr>
          <p:cNvPr id="26" name="矩形 25"/>
          <p:cNvSpPr/>
          <p:nvPr/>
        </p:nvSpPr>
        <p:spPr>
          <a:xfrm>
            <a:off x="7956550" y="728663"/>
            <a:ext cx="1187450" cy="1079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sp>
        <p:nvSpPr>
          <p:cNvPr id="2" name="矩形 1"/>
          <p:cNvSpPr/>
          <p:nvPr/>
        </p:nvSpPr>
        <p:spPr>
          <a:xfrm>
            <a:off x="179512" y="692696"/>
            <a:ext cx="2054537" cy="646331"/>
          </a:xfrm>
          <a:prstGeom prst="rect">
            <a:avLst/>
          </a:prstGeom>
        </p:spPr>
        <p:txBody>
          <a:bodyPr wrap="none">
            <a:spAutoFit/>
          </a:bodyPr>
          <a:lstStyle/>
          <a:p>
            <a:pPr marL="342900" indent="-342900" algn="l">
              <a:lnSpc>
                <a:spcPct val="150000"/>
              </a:lnSpc>
              <a:spcBef>
                <a:spcPct val="0"/>
              </a:spcBef>
              <a:buFont typeface="Wingdings" panose="05000000000000000000" pitchFamily="2" charset="2"/>
              <a:buChar char="n"/>
              <a:defRPr/>
            </a:pPr>
            <a:r>
              <a:rPr lang="en-US" altLang="zh-CN" sz="2400" b="1" dirty="0" smtClean="0">
                <a:solidFill>
                  <a:srgbClr val="FF0000"/>
                </a:solidFill>
                <a:latin typeface="微软雅黑" pitchFamily="34" charset="-122"/>
                <a:ea typeface="微软雅黑" pitchFamily="34" charset="-122"/>
                <a:sym typeface="方正兰亭黑_GBK" charset="-122"/>
              </a:rPr>
              <a:t>DTL tanks</a:t>
            </a:r>
            <a:endParaRPr lang="zh-CN" altLang="en-US" sz="2400" b="1" dirty="0">
              <a:solidFill>
                <a:srgbClr val="FF0000"/>
              </a:solidFill>
              <a:latin typeface="微软雅黑" pitchFamily="34" charset="-122"/>
              <a:ea typeface="微软雅黑" pitchFamily="34" charset="-122"/>
              <a:sym typeface="方正兰亭黑_GBK" charset="-122"/>
            </a:endParaRPr>
          </a:p>
        </p:txBody>
      </p:sp>
      <p:sp>
        <p:nvSpPr>
          <p:cNvPr id="4" name="矩形 3"/>
          <p:cNvSpPr/>
          <p:nvPr/>
        </p:nvSpPr>
        <p:spPr>
          <a:xfrm>
            <a:off x="34924" y="1268760"/>
            <a:ext cx="9109076" cy="784830"/>
          </a:xfrm>
          <a:prstGeom prst="rect">
            <a:avLst/>
          </a:prstGeom>
        </p:spPr>
        <p:txBody>
          <a:bodyPr wrap="square">
            <a:spAutoFit/>
          </a:bodyPr>
          <a:lstStyle/>
          <a:p>
            <a:pPr marL="342900" indent="-342900" algn="l">
              <a:spcBef>
                <a:spcPts val="600"/>
              </a:spcBef>
              <a:buFont typeface="Arial" panose="020B0604020202020204" pitchFamily="34" charset="0"/>
              <a:buChar char="•"/>
            </a:pPr>
            <a:r>
              <a:rPr lang="en-US" altLang="zh-CN" sz="2000" b="1" dirty="0">
                <a:latin typeface="微软雅黑" pitchFamily="34" charset="-122"/>
                <a:ea typeface="微软雅黑" pitchFamily="34" charset="-122"/>
              </a:rPr>
              <a:t>DTL </a:t>
            </a:r>
            <a:r>
              <a:rPr lang="en-US" altLang="zh-CN" sz="2000" b="1" dirty="0" smtClean="0">
                <a:latin typeface="微软雅黑" pitchFamily="34" charset="-122"/>
                <a:ea typeface="微软雅黑" pitchFamily="34" charset="-122"/>
              </a:rPr>
              <a:t>1-3 </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Apr. 2017, Tank-3 output 15mA</a:t>
            </a: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beam @60MeV.</a:t>
            </a:r>
          </a:p>
          <a:p>
            <a:pPr marL="342900" indent="-342900" algn="l">
              <a:spcBef>
                <a:spcPts val="600"/>
              </a:spcBef>
              <a:buFont typeface="Arial" panose="020B0604020202020204" pitchFamily="34" charset="0"/>
              <a:buChar char="•"/>
            </a:pPr>
            <a:r>
              <a:rPr lang="en-US" altLang="zh-CN" sz="2000" b="1" dirty="0" smtClean="0">
                <a:latin typeface="微软雅黑" pitchFamily="34" charset="-122"/>
                <a:ea typeface="微软雅黑" pitchFamily="34" charset="-122"/>
              </a:rPr>
              <a:t>DTL 4</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Jan. 2018, 80MeV beam.</a:t>
            </a:r>
            <a:endParaRPr lang="zh-CN" altLang="en-US" sz="2000" b="1" dirty="0">
              <a:latin typeface="微软雅黑" pitchFamily="34" charset="-122"/>
              <a:ea typeface="微软雅黑" pitchFamily="34" charset="-122"/>
            </a:endParaRPr>
          </a:p>
        </p:txBody>
      </p:sp>
      <p:pic>
        <p:nvPicPr>
          <p:cNvPr id="11" name="图片 10" descr="C:\Users\gao\Desktop\自测试当天DTL通过率图（2月1号）.png"/>
          <p:cNvPicPr/>
          <p:nvPr/>
        </p:nvPicPr>
        <p:blipFill rotWithShape="1">
          <a:blip r:embed="rId2" cstate="print">
            <a:extLst>
              <a:ext uri="{28A0092B-C50C-407E-A947-70E740481C1C}">
                <a14:useLocalDpi xmlns:a14="http://schemas.microsoft.com/office/drawing/2010/main" val="0"/>
              </a:ext>
            </a:extLst>
          </a:blip>
          <a:srcRect t="1" b="27835"/>
          <a:stretch/>
        </p:blipFill>
        <p:spPr bwMode="auto">
          <a:xfrm>
            <a:off x="3635896" y="2132856"/>
            <a:ext cx="5274310" cy="2088232"/>
          </a:xfrm>
          <a:prstGeom prst="rect">
            <a:avLst/>
          </a:prstGeom>
          <a:noFill/>
          <a:ln>
            <a:noFill/>
          </a:ln>
        </p:spPr>
      </p:pic>
      <p:pic>
        <p:nvPicPr>
          <p:cNvPr id="14" name="图片 13" descr="C:\Users\gao\Downloads\FCT-80.JPG"/>
          <p:cNvPicPr/>
          <p:nvPr/>
        </p:nvPicPr>
        <p:blipFill rotWithShape="1">
          <a:blip r:embed="rId3" cstate="print">
            <a:extLst>
              <a:ext uri="{28A0092B-C50C-407E-A947-70E740481C1C}">
                <a14:useLocalDpi xmlns:a14="http://schemas.microsoft.com/office/drawing/2010/main" val="0"/>
              </a:ext>
            </a:extLst>
          </a:blip>
          <a:srcRect t="38901"/>
          <a:stretch/>
        </p:blipFill>
        <p:spPr bwMode="auto">
          <a:xfrm>
            <a:off x="3579133" y="4320480"/>
            <a:ext cx="5385355" cy="2492896"/>
          </a:xfrm>
          <a:prstGeom prst="rect">
            <a:avLst/>
          </a:prstGeom>
          <a:noFill/>
          <a:ln>
            <a:noFill/>
          </a:ln>
        </p:spPr>
      </p:pic>
      <p:graphicFrame>
        <p:nvGraphicFramePr>
          <p:cNvPr id="5" name="表格 4"/>
          <p:cNvGraphicFramePr>
            <a:graphicFrameLocks noGrp="1"/>
          </p:cNvGraphicFramePr>
          <p:nvPr>
            <p:extLst>
              <p:ext uri="{D42A27DB-BD31-4B8C-83A1-F6EECF244321}">
                <p14:modId xmlns:p14="http://schemas.microsoft.com/office/powerpoint/2010/main" val="14746796"/>
              </p:ext>
            </p:extLst>
          </p:nvPr>
        </p:nvGraphicFramePr>
        <p:xfrm>
          <a:off x="179513" y="2132856"/>
          <a:ext cx="3341397" cy="2209800"/>
        </p:xfrm>
        <a:graphic>
          <a:graphicData uri="http://schemas.openxmlformats.org/drawingml/2006/table">
            <a:tbl>
              <a:tblPr firstRow="1" firstCol="1" bandRow="1">
                <a:tableStyleId>{5C22544A-7EE6-4342-B048-85BDC9FD1C3A}</a:tableStyleId>
              </a:tblPr>
              <a:tblGrid>
                <a:gridCol w="792087"/>
                <a:gridCol w="1296144"/>
                <a:gridCol w="1253166"/>
              </a:tblGrid>
              <a:tr h="0">
                <a:tc>
                  <a:txBody>
                    <a:bodyPr/>
                    <a:lstStyle/>
                    <a:p>
                      <a:pPr indent="127000" algn="l">
                        <a:lnSpc>
                          <a:spcPct val="125000"/>
                        </a:lnSpc>
                        <a:spcAft>
                          <a:spcPts val="600"/>
                        </a:spcAft>
                      </a:pPr>
                      <a:r>
                        <a:rPr lang="en-US" sz="2000" kern="100" dirty="0">
                          <a:effectLst/>
                        </a:rPr>
                        <a:t> </a:t>
                      </a:r>
                      <a:endParaRPr lang="zh-CN" sz="2000" kern="100" dirty="0">
                        <a:effectLst/>
                        <a:latin typeface="Times New Roman"/>
                        <a:ea typeface="宋体"/>
                      </a:endParaRPr>
                    </a:p>
                  </a:txBody>
                  <a:tcPr marL="68580" marR="68580" marT="0" marB="0"/>
                </a:tc>
                <a:tc>
                  <a:txBody>
                    <a:bodyPr/>
                    <a:lstStyle/>
                    <a:p>
                      <a:pPr marL="0" indent="0" algn="l">
                        <a:lnSpc>
                          <a:spcPct val="125000"/>
                        </a:lnSpc>
                        <a:spcAft>
                          <a:spcPts val="600"/>
                        </a:spcAft>
                      </a:pPr>
                      <a:r>
                        <a:rPr lang="en-US" altLang="zh-CN" sz="1800" kern="100" dirty="0" smtClean="0">
                          <a:solidFill>
                            <a:schemeClr val="accent2">
                              <a:lumMod val="75000"/>
                            </a:schemeClr>
                          </a:solidFill>
                          <a:effectLst/>
                        </a:rPr>
                        <a:t>Measured</a:t>
                      </a:r>
                      <a:r>
                        <a:rPr lang="zh-CN" sz="1800" kern="100" dirty="0" smtClean="0">
                          <a:solidFill>
                            <a:schemeClr val="accent2">
                              <a:lumMod val="75000"/>
                            </a:schemeClr>
                          </a:solidFill>
                          <a:effectLst/>
                        </a:rPr>
                        <a:t>（</a:t>
                      </a:r>
                      <a:r>
                        <a:rPr lang="en-US" sz="1800" kern="100" dirty="0">
                          <a:solidFill>
                            <a:schemeClr val="accent2">
                              <a:lumMod val="75000"/>
                            </a:schemeClr>
                          </a:solidFill>
                          <a:effectLst/>
                        </a:rPr>
                        <a:t>MeV</a:t>
                      </a:r>
                      <a:r>
                        <a:rPr lang="zh-CN" sz="1800" kern="100" dirty="0">
                          <a:solidFill>
                            <a:schemeClr val="accent2">
                              <a:lumMod val="75000"/>
                            </a:schemeClr>
                          </a:solidFill>
                          <a:effectLst/>
                        </a:rPr>
                        <a:t>）</a:t>
                      </a:r>
                      <a:endParaRPr lang="zh-CN" sz="1800" kern="100" dirty="0">
                        <a:solidFill>
                          <a:schemeClr val="accent2">
                            <a:lumMod val="75000"/>
                          </a:schemeClr>
                        </a:solidFill>
                        <a:effectLst/>
                        <a:latin typeface="Times New Roman"/>
                        <a:ea typeface="宋体"/>
                      </a:endParaRPr>
                    </a:p>
                  </a:txBody>
                  <a:tcPr marL="68580" marR="68580" marT="0" marB="0"/>
                </a:tc>
                <a:tc>
                  <a:txBody>
                    <a:bodyPr/>
                    <a:lstStyle/>
                    <a:p>
                      <a:pPr marL="0" indent="0" algn="l">
                        <a:lnSpc>
                          <a:spcPct val="125000"/>
                        </a:lnSpc>
                        <a:spcAft>
                          <a:spcPts val="600"/>
                        </a:spcAft>
                      </a:pPr>
                      <a:r>
                        <a:rPr lang="en-US" altLang="zh-CN" sz="1800" kern="100" dirty="0" smtClean="0">
                          <a:solidFill>
                            <a:schemeClr val="accent2">
                              <a:lumMod val="75000"/>
                            </a:schemeClr>
                          </a:solidFill>
                          <a:effectLst/>
                        </a:rPr>
                        <a:t>Designed</a:t>
                      </a:r>
                      <a:r>
                        <a:rPr lang="zh-CN" sz="1800" kern="100" dirty="0" smtClean="0">
                          <a:solidFill>
                            <a:schemeClr val="accent2">
                              <a:lumMod val="75000"/>
                            </a:schemeClr>
                          </a:solidFill>
                          <a:effectLst/>
                        </a:rPr>
                        <a:t>（</a:t>
                      </a:r>
                      <a:r>
                        <a:rPr lang="en-US" sz="1800" kern="100" dirty="0">
                          <a:solidFill>
                            <a:schemeClr val="accent2">
                              <a:lumMod val="75000"/>
                            </a:schemeClr>
                          </a:solidFill>
                          <a:effectLst/>
                        </a:rPr>
                        <a:t>MeV</a:t>
                      </a:r>
                      <a:r>
                        <a:rPr lang="zh-CN" sz="1800" kern="100" dirty="0">
                          <a:solidFill>
                            <a:schemeClr val="accent2">
                              <a:lumMod val="75000"/>
                            </a:schemeClr>
                          </a:solidFill>
                          <a:effectLst/>
                        </a:rPr>
                        <a:t>）</a:t>
                      </a:r>
                      <a:endParaRPr lang="zh-CN" sz="1800" kern="100" dirty="0">
                        <a:solidFill>
                          <a:schemeClr val="accent2">
                            <a:lumMod val="75000"/>
                          </a:schemeClr>
                        </a:solidFill>
                        <a:effectLst/>
                        <a:latin typeface="Times New Roman"/>
                        <a:ea typeface="宋体"/>
                      </a:endParaRPr>
                    </a:p>
                  </a:txBody>
                  <a:tcPr marL="68580" marR="68580" marT="0" marB="0"/>
                </a:tc>
              </a:tr>
              <a:tr h="0">
                <a:tc>
                  <a:txBody>
                    <a:bodyPr/>
                    <a:lstStyle/>
                    <a:p>
                      <a:pPr marL="0" indent="0" algn="l">
                        <a:lnSpc>
                          <a:spcPct val="125000"/>
                        </a:lnSpc>
                        <a:spcAft>
                          <a:spcPts val="600"/>
                        </a:spcAft>
                      </a:pPr>
                      <a:r>
                        <a:rPr lang="en-US" sz="2000" kern="100" dirty="0">
                          <a:solidFill>
                            <a:schemeClr val="accent2">
                              <a:lumMod val="75000"/>
                            </a:schemeClr>
                          </a:solidFill>
                          <a:effectLst/>
                        </a:rPr>
                        <a:t>DTL1</a:t>
                      </a:r>
                      <a:endParaRPr lang="zh-CN" sz="2000" kern="100" dirty="0">
                        <a:solidFill>
                          <a:schemeClr val="accent2">
                            <a:lumMod val="75000"/>
                          </a:schemeClr>
                        </a:solidFill>
                        <a:effectLst/>
                        <a:latin typeface="Times New Roman"/>
                        <a:ea typeface="宋体"/>
                      </a:endParaRPr>
                    </a:p>
                  </a:txBody>
                  <a:tcPr marL="68580" marR="68580" marT="0" marB="0"/>
                </a:tc>
                <a:tc>
                  <a:txBody>
                    <a:bodyPr/>
                    <a:lstStyle/>
                    <a:p>
                      <a:pPr indent="127000" algn="l">
                        <a:lnSpc>
                          <a:spcPct val="125000"/>
                        </a:lnSpc>
                        <a:spcAft>
                          <a:spcPts val="600"/>
                        </a:spcAft>
                      </a:pPr>
                      <a:r>
                        <a:rPr lang="en-US" sz="1800" kern="100" dirty="0">
                          <a:effectLst/>
                        </a:rPr>
                        <a:t>21.81</a:t>
                      </a:r>
                      <a:endParaRPr lang="zh-CN" sz="1800" kern="100" dirty="0">
                        <a:effectLst/>
                        <a:latin typeface="Times New Roman"/>
                        <a:ea typeface="宋体"/>
                      </a:endParaRPr>
                    </a:p>
                  </a:txBody>
                  <a:tcPr marL="68580" marR="68580" marT="0" marB="0"/>
                </a:tc>
                <a:tc>
                  <a:txBody>
                    <a:bodyPr/>
                    <a:lstStyle/>
                    <a:p>
                      <a:pPr indent="127000" algn="l">
                        <a:lnSpc>
                          <a:spcPct val="125000"/>
                        </a:lnSpc>
                        <a:spcAft>
                          <a:spcPts val="600"/>
                        </a:spcAft>
                      </a:pPr>
                      <a:r>
                        <a:rPr lang="en-US" sz="1800" kern="100" dirty="0">
                          <a:effectLst/>
                        </a:rPr>
                        <a:t>21.67</a:t>
                      </a:r>
                      <a:endParaRPr lang="zh-CN" sz="1800" kern="100" dirty="0">
                        <a:effectLst/>
                        <a:latin typeface="Times New Roman"/>
                        <a:ea typeface="宋体"/>
                      </a:endParaRPr>
                    </a:p>
                  </a:txBody>
                  <a:tcPr marL="68580" marR="68580" marT="0" marB="0"/>
                </a:tc>
              </a:tr>
              <a:tr h="0">
                <a:tc>
                  <a:txBody>
                    <a:bodyPr/>
                    <a:lstStyle/>
                    <a:p>
                      <a:pPr marL="0" indent="0" algn="l">
                        <a:lnSpc>
                          <a:spcPct val="125000"/>
                        </a:lnSpc>
                        <a:spcAft>
                          <a:spcPts val="600"/>
                        </a:spcAft>
                      </a:pPr>
                      <a:r>
                        <a:rPr lang="en-US" sz="2000" kern="100" dirty="0">
                          <a:solidFill>
                            <a:schemeClr val="accent2">
                              <a:lumMod val="75000"/>
                            </a:schemeClr>
                          </a:solidFill>
                          <a:effectLst/>
                        </a:rPr>
                        <a:t>DTL2</a:t>
                      </a:r>
                      <a:endParaRPr lang="zh-CN" sz="2000" kern="100" dirty="0">
                        <a:solidFill>
                          <a:schemeClr val="accent2">
                            <a:lumMod val="75000"/>
                          </a:schemeClr>
                        </a:solidFill>
                        <a:effectLst/>
                        <a:latin typeface="Times New Roman"/>
                        <a:ea typeface="宋体"/>
                      </a:endParaRPr>
                    </a:p>
                  </a:txBody>
                  <a:tcPr marL="68580" marR="68580" marT="0" marB="0"/>
                </a:tc>
                <a:tc>
                  <a:txBody>
                    <a:bodyPr/>
                    <a:lstStyle/>
                    <a:p>
                      <a:pPr indent="127000" algn="l">
                        <a:lnSpc>
                          <a:spcPct val="125000"/>
                        </a:lnSpc>
                        <a:spcAft>
                          <a:spcPts val="600"/>
                        </a:spcAft>
                      </a:pPr>
                      <a:r>
                        <a:rPr lang="en-US" sz="1800" kern="100" dirty="0">
                          <a:effectLst/>
                        </a:rPr>
                        <a:t>41.67</a:t>
                      </a:r>
                      <a:endParaRPr lang="zh-CN" sz="1800" kern="100" dirty="0">
                        <a:effectLst/>
                        <a:latin typeface="Times New Roman"/>
                        <a:ea typeface="宋体"/>
                      </a:endParaRPr>
                    </a:p>
                  </a:txBody>
                  <a:tcPr marL="68580" marR="68580" marT="0" marB="0"/>
                </a:tc>
                <a:tc>
                  <a:txBody>
                    <a:bodyPr/>
                    <a:lstStyle/>
                    <a:p>
                      <a:pPr indent="127000" algn="l">
                        <a:lnSpc>
                          <a:spcPct val="125000"/>
                        </a:lnSpc>
                        <a:spcAft>
                          <a:spcPts val="600"/>
                        </a:spcAft>
                      </a:pPr>
                      <a:r>
                        <a:rPr lang="en-US" sz="1800" kern="100" dirty="0">
                          <a:effectLst/>
                        </a:rPr>
                        <a:t>41.41</a:t>
                      </a:r>
                      <a:endParaRPr lang="zh-CN" sz="1800" kern="100" dirty="0">
                        <a:effectLst/>
                        <a:latin typeface="Times New Roman"/>
                        <a:ea typeface="宋体"/>
                      </a:endParaRPr>
                    </a:p>
                  </a:txBody>
                  <a:tcPr marL="68580" marR="68580" marT="0" marB="0"/>
                </a:tc>
              </a:tr>
              <a:tr h="0">
                <a:tc>
                  <a:txBody>
                    <a:bodyPr/>
                    <a:lstStyle/>
                    <a:p>
                      <a:pPr marL="0" indent="0" algn="l">
                        <a:lnSpc>
                          <a:spcPct val="125000"/>
                        </a:lnSpc>
                        <a:spcAft>
                          <a:spcPts val="600"/>
                        </a:spcAft>
                      </a:pPr>
                      <a:r>
                        <a:rPr lang="en-US" sz="2000" kern="100" dirty="0">
                          <a:solidFill>
                            <a:schemeClr val="accent2">
                              <a:lumMod val="75000"/>
                            </a:schemeClr>
                          </a:solidFill>
                          <a:effectLst/>
                        </a:rPr>
                        <a:t>DTL3</a:t>
                      </a:r>
                      <a:endParaRPr lang="zh-CN" sz="2000" kern="100" dirty="0">
                        <a:solidFill>
                          <a:schemeClr val="accent2">
                            <a:lumMod val="75000"/>
                          </a:schemeClr>
                        </a:solidFill>
                        <a:effectLst/>
                        <a:latin typeface="Times New Roman"/>
                        <a:ea typeface="宋体"/>
                      </a:endParaRPr>
                    </a:p>
                  </a:txBody>
                  <a:tcPr marL="68580" marR="68580" marT="0" marB="0"/>
                </a:tc>
                <a:tc>
                  <a:txBody>
                    <a:bodyPr/>
                    <a:lstStyle/>
                    <a:p>
                      <a:pPr indent="127000" algn="l">
                        <a:lnSpc>
                          <a:spcPct val="125000"/>
                        </a:lnSpc>
                        <a:spcAft>
                          <a:spcPts val="600"/>
                        </a:spcAft>
                      </a:pPr>
                      <a:r>
                        <a:rPr lang="en-US" sz="1800" kern="100" dirty="0">
                          <a:effectLst/>
                        </a:rPr>
                        <a:t>60.80</a:t>
                      </a:r>
                      <a:endParaRPr lang="zh-CN" sz="1800" kern="100" dirty="0">
                        <a:effectLst/>
                        <a:latin typeface="Times New Roman"/>
                        <a:ea typeface="宋体"/>
                      </a:endParaRPr>
                    </a:p>
                  </a:txBody>
                  <a:tcPr marL="68580" marR="68580" marT="0" marB="0"/>
                </a:tc>
                <a:tc>
                  <a:txBody>
                    <a:bodyPr/>
                    <a:lstStyle/>
                    <a:p>
                      <a:pPr indent="127000" algn="l">
                        <a:lnSpc>
                          <a:spcPct val="125000"/>
                        </a:lnSpc>
                        <a:spcAft>
                          <a:spcPts val="600"/>
                        </a:spcAft>
                      </a:pPr>
                      <a:r>
                        <a:rPr lang="en-US" sz="1800" kern="100" dirty="0">
                          <a:effectLst/>
                        </a:rPr>
                        <a:t>61.10</a:t>
                      </a:r>
                      <a:endParaRPr lang="zh-CN" sz="1800" kern="100" dirty="0">
                        <a:effectLst/>
                        <a:latin typeface="Times New Roman"/>
                        <a:ea typeface="宋体"/>
                      </a:endParaRPr>
                    </a:p>
                  </a:txBody>
                  <a:tcPr marL="68580" marR="68580" marT="0" marB="0"/>
                </a:tc>
              </a:tr>
              <a:tr h="0">
                <a:tc>
                  <a:txBody>
                    <a:bodyPr/>
                    <a:lstStyle/>
                    <a:p>
                      <a:pPr marL="0" indent="0" algn="l">
                        <a:lnSpc>
                          <a:spcPct val="125000"/>
                        </a:lnSpc>
                        <a:spcAft>
                          <a:spcPts val="600"/>
                        </a:spcAft>
                      </a:pPr>
                      <a:r>
                        <a:rPr lang="en-US" sz="2000" kern="100" dirty="0">
                          <a:solidFill>
                            <a:schemeClr val="accent2">
                              <a:lumMod val="75000"/>
                            </a:schemeClr>
                          </a:solidFill>
                          <a:effectLst/>
                        </a:rPr>
                        <a:t>DTL4</a:t>
                      </a:r>
                      <a:endParaRPr lang="zh-CN" sz="2000" kern="100" dirty="0">
                        <a:solidFill>
                          <a:schemeClr val="accent2">
                            <a:lumMod val="75000"/>
                          </a:schemeClr>
                        </a:solidFill>
                        <a:effectLst/>
                        <a:latin typeface="Times New Roman"/>
                        <a:ea typeface="宋体"/>
                      </a:endParaRPr>
                    </a:p>
                  </a:txBody>
                  <a:tcPr marL="68580" marR="68580" marT="0" marB="0"/>
                </a:tc>
                <a:tc>
                  <a:txBody>
                    <a:bodyPr/>
                    <a:lstStyle/>
                    <a:p>
                      <a:pPr indent="127000" algn="l">
                        <a:lnSpc>
                          <a:spcPct val="125000"/>
                        </a:lnSpc>
                        <a:spcAft>
                          <a:spcPts val="600"/>
                        </a:spcAft>
                      </a:pPr>
                      <a:r>
                        <a:rPr lang="en-US" sz="1800" kern="100" dirty="0">
                          <a:effectLst/>
                        </a:rPr>
                        <a:t>80.57</a:t>
                      </a:r>
                      <a:endParaRPr lang="zh-CN" sz="1800" kern="100" dirty="0">
                        <a:effectLst/>
                        <a:latin typeface="Times New Roman"/>
                        <a:ea typeface="宋体"/>
                      </a:endParaRPr>
                    </a:p>
                  </a:txBody>
                  <a:tcPr marL="68580" marR="68580" marT="0" marB="0"/>
                </a:tc>
                <a:tc>
                  <a:txBody>
                    <a:bodyPr/>
                    <a:lstStyle/>
                    <a:p>
                      <a:pPr indent="127000" algn="l">
                        <a:lnSpc>
                          <a:spcPct val="125000"/>
                        </a:lnSpc>
                        <a:spcAft>
                          <a:spcPts val="600"/>
                        </a:spcAft>
                      </a:pPr>
                      <a:r>
                        <a:rPr lang="en-US" sz="1800" kern="100" dirty="0">
                          <a:effectLst/>
                        </a:rPr>
                        <a:t>80.09</a:t>
                      </a:r>
                      <a:endParaRPr lang="zh-CN" sz="1800" kern="100" dirty="0">
                        <a:effectLst/>
                        <a:latin typeface="Times New Roman"/>
                        <a:ea typeface="宋体"/>
                      </a:endParaRPr>
                    </a:p>
                  </a:txBody>
                  <a:tcPr marL="68580" marR="68580" marT="0" marB="0"/>
                </a:tc>
              </a:tr>
            </a:tbl>
          </a:graphicData>
        </a:graphic>
      </p:graphicFrame>
      <p:pic>
        <p:nvPicPr>
          <p:cNvPr id="57345" name="Picture 5" descr="C:\Users\gao\Desktop\DTL4_1_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334" y="4254601"/>
            <a:ext cx="3104554" cy="254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921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908720"/>
            <a:ext cx="9144000" cy="720080"/>
          </a:xfrm>
        </p:spPr>
        <p:txBody>
          <a:bodyPr tIns="0" bIns="0"/>
          <a:lstStyle/>
          <a:p>
            <a:pPr algn="ctr"/>
            <a:r>
              <a:rPr lang="en-US" altLang="zh-CN" sz="4400" dirty="0" smtClean="0">
                <a:solidFill>
                  <a:srgbClr val="FF0000"/>
                </a:solidFill>
              </a:rPr>
              <a:t>Outline </a:t>
            </a:r>
          </a:p>
        </p:txBody>
      </p:sp>
      <p:sp>
        <p:nvSpPr>
          <p:cNvPr id="4099" name="Rectangle 3"/>
          <p:cNvSpPr>
            <a:spLocks noGrp="1" noChangeArrowheads="1"/>
          </p:cNvSpPr>
          <p:nvPr>
            <p:ph type="body" idx="1"/>
          </p:nvPr>
        </p:nvSpPr>
        <p:spPr>
          <a:xfrm>
            <a:off x="1893664" y="1956651"/>
            <a:ext cx="6335936" cy="3272549"/>
          </a:xfrm>
        </p:spPr>
        <p:txBody>
          <a:bodyPr/>
          <a:lstStyle/>
          <a:p>
            <a:pPr marL="627063" indent="-517525">
              <a:buFont typeface="Wingdings" pitchFamily="2" charset="2"/>
              <a:buChar char="l"/>
            </a:pPr>
            <a:r>
              <a:rPr lang="en-US" altLang="zh-CN" sz="2800" dirty="0" smtClean="0">
                <a:solidFill>
                  <a:schemeClr val="accent2"/>
                </a:solidFill>
              </a:rPr>
              <a:t>Project Overview</a:t>
            </a:r>
          </a:p>
          <a:p>
            <a:pPr marL="627063" indent="-517525">
              <a:buFont typeface="Wingdings" pitchFamily="2" charset="2"/>
              <a:buChar char="l"/>
            </a:pPr>
            <a:r>
              <a:rPr lang="en-US" altLang="zh-CN" sz="2800" dirty="0" smtClean="0">
                <a:solidFill>
                  <a:schemeClr val="accent2"/>
                </a:solidFill>
              </a:rPr>
              <a:t>Accelerator Commissioning </a:t>
            </a:r>
          </a:p>
          <a:p>
            <a:pPr marL="627063" indent="-517525">
              <a:buFont typeface="Wingdings" pitchFamily="2" charset="2"/>
              <a:buChar char="l"/>
            </a:pPr>
            <a:r>
              <a:rPr lang="en-US" altLang="zh-CN" sz="2800" dirty="0">
                <a:solidFill>
                  <a:schemeClr val="accent2"/>
                </a:solidFill>
              </a:rPr>
              <a:t>User</a:t>
            </a:r>
            <a:r>
              <a:rPr lang="en-US" altLang="zh-CN" sz="2800" dirty="0" smtClean="0">
                <a:solidFill>
                  <a:schemeClr val="accent2"/>
                </a:solidFill>
              </a:rPr>
              <a:t> Operation</a:t>
            </a:r>
          </a:p>
          <a:p>
            <a:pPr marL="627063" indent="-517525" eaLnBrk="1" hangingPunct="1">
              <a:buFont typeface="Wingdings" pitchFamily="2" charset="2"/>
              <a:buChar char="l"/>
            </a:pPr>
            <a:r>
              <a:rPr lang="en-US" altLang="zh-CN" sz="2800" dirty="0" smtClean="0">
                <a:solidFill>
                  <a:schemeClr val="accent2"/>
                </a:solidFill>
              </a:rPr>
              <a:t>Upgrade Plan</a:t>
            </a:r>
          </a:p>
          <a:p>
            <a:pPr marL="627063" indent="-517525" eaLnBrk="1" hangingPunct="1">
              <a:buFont typeface="Wingdings" pitchFamily="2" charset="2"/>
              <a:buChar char="l"/>
            </a:pPr>
            <a:r>
              <a:rPr lang="en-US" altLang="zh-CN" sz="2800" dirty="0" smtClean="0">
                <a:solidFill>
                  <a:schemeClr val="accent2"/>
                </a:solidFill>
              </a:rPr>
              <a:t>Summary</a:t>
            </a:r>
          </a:p>
        </p:txBody>
      </p:sp>
      <p:sp>
        <p:nvSpPr>
          <p:cNvPr id="5" name="灯片编号占位符 3"/>
          <p:cNvSpPr txBox="1">
            <a:spLocks noGrp="1"/>
          </p:cNvSpPr>
          <p:nvPr/>
        </p:nvSpPr>
        <p:spPr bwMode="auto">
          <a:xfrm>
            <a:off x="8229600" y="6516688"/>
            <a:ext cx="3032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宋体" pitchFamily="2" charset="-122"/>
              </a:defRPr>
            </a:lvl1pPr>
            <a:lvl2pPr marL="742950" indent="-285750" eaLnBrk="0" hangingPunct="0">
              <a:defRPr sz="1400">
                <a:solidFill>
                  <a:schemeClr val="tx1"/>
                </a:solidFill>
                <a:latin typeface="Arial" charset="0"/>
                <a:ea typeface="宋体" pitchFamily="2" charset="-122"/>
              </a:defRPr>
            </a:lvl2pPr>
            <a:lvl3pPr marL="1143000" indent="-228600" eaLnBrk="0" hangingPunct="0">
              <a:defRPr sz="1400">
                <a:solidFill>
                  <a:schemeClr val="tx1"/>
                </a:solidFill>
                <a:latin typeface="Arial" charset="0"/>
                <a:ea typeface="宋体" pitchFamily="2" charset="-122"/>
              </a:defRPr>
            </a:lvl3pPr>
            <a:lvl4pPr marL="1600200" indent="-228600" eaLnBrk="0" hangingPunct="0">
              <a:defRPr sz="1400">
                <a:solidFill>
                  <a:schemeClr val="tx1"/>
                </a:solidFill>
                <a:latin typeface="Arial" charset="0"/>
                <a:ea typeface="宋体" pitchFamily="2" charset="-122"/>
              </a:defRPr>
            </a:lvl4pPr>
            <a:lvl5pPr marL="2057400" indent="-228600" eaLnBrk="0" hangingPunct="0">
              <a:defRPr sz="14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charset="0"/>
                <a:ea typeface="宋体" pitchFamily="2" charset="-122"/>
              </a:defRPr>
            </a:lvl9pPr>
          </a:lstStyle>
          <a:p>
            <a:pPr algn="r"/>
            <a:fld id="{462A413F-92C0-4808-9D01-6CD4E8B4E1A1}" type="slidenum">
              <a:rPr lang="en-US" altLang="zh-CN" sz="900">
                <a:solidFill>
                  <a:srgbClr val="4D5E68"/>
                </a:solidFill>
                <a:latin typeface="Impact" pitchFamily="34" charset="0"/>
              </a:rPr>
              <a:pPr algn="r"/>
              <a:t>2</a:t>
            </a:fld>
            <a:endParaRPr lang="en-US" altLang="zh-CN" sz="900" dirty="0">
              <a:solidFill>
                <a:srgbClr val="4D5E68"/>
              </a:solidFill>
              <a:latin typeface="Impact" pitchFamily="34" charset="0"/>
              <a:ea typeface="Arial Unicode MS" pitchFamily="34" charset="-122"/>
              <a:cs typeface="Arial Unicode MS" pitchFamily="34" charset="-122"/>
            </a:endParaRPr>
          </a:p>
        </p:txBody>
      </p:sp>
    </p:spTree>
    <p:extLst>
      <p:ext uri="{BB962C8B-B14F-4D97-AF65-F5344CB8AC3E}">
        <p14:creationId xmlns:p14="http://schemas.microsoft.com/office/powerpoint/2010/main" val="2429179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矩形 137"/>
          <p:cNvSpPr/>
          <p:nvPr/>
        </p:nvSpPr>
        <p:spPr>
          <a:xfrm>
            <a:off x="8566150" y="44450"/>
            <a:ext cx="550863"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p>
          <a:p>
            <a:pPr>
              <a:defRPr/>
            </a:pPr>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a:defRPr/>
            </a:pP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a:defRPr/>
            </a:pPr>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范文下载：</a:t>
            </a:r>
            <a:r>
              <a:rPr lang="en-US" altLang="zh-CN" sz="100" dirty="0">
                <a:solidFill>
                  <a:schemeClr val="bg1"/>
                </a:solidFill>
              </a:rPr>
              <a:t>www.1ppt.com/fanwen/             </a:t>
            </a:r>
          </a:p>
          <a:p>
            <a:pPr>
              <a:defRPr/>
            </a:pPr>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p>
          <a:p>
            <a:pPr>
              <a:defRPr/>
            </a:pPr>
            <a:r>
              <a:rPr lang="en-US" altLang="zh-CN" sz="100" dirty="0">
                <a:solidFill>
                  <a:schemeClr val="bg1"/>
                </a:solidFill>
              </a:rPr>
              <a:t>PPT</a:t>
            </a:r>
            <a:r>
              <a:rPr lang="zh-CN" altLang="en-US" sz="100" dirty="0">
                <a:solidFill>
                  <a:schemeClr val="bg1"/>
                </a:solidFill>
              </a:rPr>
              <a:t>论坛：</a:t>
            </a:r>
            <a:r>
              <a:rPr lang="en-US" altLang="zh-CN" sz="100" dirty="0">
                <a:solidFill>
                  <a:schemeClr val="bg1"/>
                </a:solidFill>
              </a:rPr>
              <a:t>www.1ppt.cn                                     PPT</a:t>
            </a:r>
            <a:r>
              <a:rPr lang="zh-CN" altLang="en-US" sz="100" dirty="0">
                <a:solidFill>
                  <a:schemeClr val="bg1"/>
                </a:solidFill>
              </a:rPr>
              <a:t>课件：</a:t>
            </a:r>
            <a:r>
              <a:rPr lang="en-US" altLang="zh-CN" sz="100" dirty="0">
                <a:solidFill>
                  <a:schemeClr val="bg1"/>
                </a:solidFill>
              </a:rPr>
              <a:t>www.1ppt.com/kejian/ </a:t>
            </a:r>
          </a:p>
          <a:p>
            <a:pPr>
              <a:defRPr/>
            </a:pPr>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p>
          <a:p>
            <a:pPr>
              <a:defRPr/>
            </a:pPr>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p>
          <a:p>
            <a:pPr>
              <a:defRPr/>
            </a:pPr>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p>
          <a:p>
            <a:pPr>
              <a:defRPr/>
            </a:pPr>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p>
          <a:p>
            <a:pPr>
              <a:defRPr/>
            </a:pPr>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p>
        </p:txBody>
      </p:sp>
      <p:sp>
        <p:nvSpPr>
          <p:cNvPr id="25" name="矩形 24"/>
          <p:cNvSpPr/>
          <p:nvPr/>
        </p:nvSpPr>
        <p:spPr>
          <a:xfrm>
            <a:off x="-3175" y="728663"/>
            <a:ext cx="7920038"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sp>
        <p:nvSpPr>
          <p:cNvPr id="26" name="矩形 25"/>
          <p:cNvSpPr/>
          <p:nvPr/>
        </p:nvSpPr>
        <p:spPr>
          <a:xfrm>
            <a:off x="7956550" y="728663"/>
            <a:ext cx="1187450" cy="1079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pic>
        <p:nvPicPr>
          <p:cNvPr id="27" name="Picture 5" descr="I:\工作\照片\效果图 logo等\CSNSlogo.png"/>
          <p:cNvPicPr>
            <a:picLocks noChangeAspect="1" noChangeArrowheads="1"/>
          </p:cNvPicPr>
          <p:nvPr/>
        </p:nvPicPr>
        <p:blipFill>
          <a:blip r:embed="rId2" cstate="screen">
            <a:duotone>
              <a:schemeClr val="accent1">
                <a:shade val="45000"/>
                <a:satMod val="135000"/>
              </a:schemeClr>
              <a:prstClr val="white"/>
            </a:duotone>
          </a:blip>
          <a:srcRect/>
          <a:stretch>
            <a:fillRect/>
          </a:stretch>
        </p:blipFill>
        <p:spPr bwMode="auto">
          <a:xfrm>
            <a:off x="7500958" y="71414"/>
            <a:ext cx="1009060" cy="571504"/>
          </a:xfrm>
          <a:prstGeom prst="rect">
            <a:avLst/>
          </a:prstGeom>
          <a:noFill/>
        </p:spPr>
      </p:pic>
      <p:sp>
        <p:nvSpPr>
          <p:cNvPr id="2" name="矩形 1"/>
          <p:cNvSpPr/>
          <p:nvPr/>
        </p:nvSpPr>
        <p:spPr>
          <a:xfrm>
            <a:off x="539552" y="841087"/>
            <a:ext cx="5030851" cy="646331"/>
          </a:xfrm>
          <a:prstGeom prst="rect">
            <a:avLst/>
          </a:prstGeom>
        </p:spPr>
        <p:txBody>
          <a:bodyPr wrap="square">
            <a:spAutoFit/>
          </a:bodyPr>
          <a:lstStyle/>
          <a:p>
            <a:pPr marL="342900" indent="-342900" algn="l">
              <a:lnSpc>
                <a:spcPct val="150000"/>
              </a:lnSpc>
              <a:spcBef>
                <a:spcPct val="0"/>
              </a:spcBef>
              <a:buFont typeface="Wingdings" pitchFamily="2" charset="2"/>
              <a:buChar char="n"/>
              <a:defRPr/>
            </a:pPr>
            <a:r>
              <a:rPr lang="en-US" altLang="zh-CN" sz="2400" b="1" dirty="0" smtClean="0">
                <a:solidFill>
                  <a:srgbClr val="FF0000"/>
                </a:solidFill>
                <a:latin typeface="微软雅黑" pitchFamily="34" charset="-122"/>
                <a:ea typeface="微软雅黑" pitchFamily="34" charset="-122"/>
                <a:sym typeface="方正兰亭黑_GBK" charset="-122"/>
              </a:rPr>
              <a:t>RCS——storage mode</a:t>
            </a:r>
            <a:r>
              <a:rPr lang="zh-CN" altLang="en-US" sz="2400" b="1" dirty="0" smtClean="0">
                <a:solidFill>
                  <a:srgbClr val="FF0000"/>
                </a:solidFill>
                <a:latin typeface="微软雅黑" pitchFamily="34" charset="-122"/>
                <a:ea typeface="微软雅黑" pitchFamily="34" charset="-122"/>
                <a:sym typeface="方正兰亭黑_GBK" charset="-122"/>
              </a:rPr>
              <a:t>（</a:t>
            </a:r>
            <a:r>
              <a:rPr lang="en-US" altLang="zh-CN" sz="2400" b="1" dirty="0">
                <a:solidFill>
                  <a:srgbClr val="FF0000"/>
                </a:solidFill>
                <a:latin typeface="微软雅黑" pitchFamily="34" charset="-122"/>
                <a:ea typeface="微软雅黑" pitchFamily="34" charset="-122"/>
                <a:sym typeface="方正兰亭黑_GBK" charset="-122"/>
              </a:rPr>
              <a:t>DC</a:t>
            </a:r>
            <a:r>
              <a:rPr lang="zh-CN" altLang="en-US" sz="2400" b="1" dirty="0">
                <a:solidFill>
                  <a:srgbClr val="FF0000"/>
                </a:solidFill>
                <a:latin typeface="微软雅黑" pitchFamily="34" charset="-122"/>
                <a:ea typeface="微软雅黑" pitchFamily="34" charset="-122"/>
                <a:sym typeface="方正兰亭黑_GBK" charset="-122"/>
              </a:rPr>
              <a:t>）</a:t>
            </a:r>
          </a:p>
        </p:txBody>
      </p:sp>
      <p:sp>
        <p:nvSpPr>
          <p:cNvPr id="12" name="内容占位符 2"/>
          <p:cNvSpPr txBox="1">
            <a:spLocks/>
          </p:cNvSpPr>
          <p:nvPr/>
        </p:nvSpPr>
        <p:spPr>
          <a:xfrm>
            <a:off x="410059" y="2204864"/>
            <a:ext cx="8295736" cy="14106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altLang="zh-CN" sz="2200" b="1" dirty="0" smtClean="0">
                <a:latin typeface="微软雅黑" pitchFamily="34" charset="-122"/>
                <a:ea typeface="微软雅黑" pitchFamily="34" charset="-122"/>
              </a:rPr>
              <a:t>For controlling beam loss, we started RCS operation with storage mode at single shot.</a:t>
            </a:r>
            <a:endParaRPr lang="en-US" altLang="zh-CN" sz="2200" b="1" dirty="0">
              <a:latin typeface="微软雅黑" pitchFamily="34" charset="-122"/>
              <a:ea typeface="微软雅黑" pitchFamily="34" charset="-122"/>
            </a:endParaRPr>
          </a:p>
          <a:p>
            <a:pPr>
              <a:spcBef>
                <a:spcPts val="600"/>
              </a:spcBef>
            </a:pPr>
            <a:r>
              <a:rPr lang="en-US" altLang="zh-CN" sz="2200" b="1" dirty="0" smtClean="0">
                <a:latin typeface="微软雅黑" pitchFamily="34" charset="-122"/>
                <a:ea typeface="微软雅黑" pitchFamily="34" charset="-122"/>
              </a:rPr>
              <a:t>June 2017, the storage beam was firstly extracted from the ring.</a:t>
            </a:r>
            <a:endParaRPr lang="en-US" altLang="zh-CN" dirty="0"/>
          </a:p>
        </p:txBody>
      </p:sp>
      <p:pic>
        <p:nvPicPr>
          <p:cNvPr id="13" name="Picture 2"/>
          <p:cNvPicPr>
            <a:picLocks noChangeAspect="1" noChangeArrowheads="1"/>
          </p:cNvPicPr>
          <p:nvPr/>
        </p:nvPicPr>
        <p:blipFill>
          <a:blip r:embed="rId3" cstate="print"/>
          <a:srcRect/>
          <a:stretch>
            <a:fillRect/>
          </a:stretch>
        </p:blipFill>
        <p:spPr bwMode="auto">
          <a:xfrm>
            <a:off x="4767777" y="3717032"/>
            <a:ext cx="3980687" cy="2428892"/>
          </a:xfrm>
          <a:prstGeom prst="rect">
            <a:avLst/>
          </a:prstGeom>
          <a:noFill/>
          <a:ln w="9525">
            <a:noFill/>
            <a:miter lim="800000"/>
            <a:headEnd/>
            <a:tailEnd/>
          </a:ln>
        </p:spPr>
      </p:pic>
      <p:pic>
        <p:nvPicPr>
          <p:cNvPr id="14" name="图片 13" descr="E:\work\issue\csns-commissioning\RCS\调束数据\2017-5-31-night\BH_change_8678_b_304.2A\DCCT_0.48_8.38.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0059" y="3717032"/>
            <a:ext cx="4214842" cy="2428892"/>
          </a:xfrm>
          <a:prstGeom prst="rect">
            <a:avLst/>
          </a:prstGeom>
          <a:noFill/>
          <a:ln>
            <a:noFill/>
          </a:ln>
        </p:spPr>
      </p:pic>
      <p:sp>
        <p:nvSpPr>
          <p:cNvPr id="19" name="TextBox 18"/>
          <p:cNvSpPr txBox="1"/>
          <p:nvPr/>
        </p:nvSpPr>
        <p:spPr>
          <a:xfrm>
            <a:off x="539551" y="6173292"/>
            <a:ext cx="4176465" cy="646331"/>
          </a:xfrm>
          <a:prstGeom prst="rect">
            <a:avLst/>
          </a:prstGeom>
          <a:noFill/>
        </p:spPr>
        <p:txBody>
          <a:bodyPr wrap="square" rtlCol="0">
            <a:spAutoFit/>
          </a:bodyPr>
          <a:lstStyle/>
          <a:p>
            <a:pPr algn="l"/>
            <a:r>
              <a:rPr lang="en-US" altLang="zh-CN" sz="1800" b="1" dirty="0" smtClean="0">
                <a:latin typeface="华文楷体" panose="02010600040101010101" pitchFamily="2" charset="-122"/>
                <a:ea typeface="华文楷体" panose="02010600040101010101" pitchFamily="2" charset="-122"/>
              </a:rPr>
              <a:t>Beam transmission rate  higher than 98% through the ring</a:t>
            </a:r>
            <a:endParaRPr lang="zh-CN" altLang="en-US" sz="1800" b="1" dirty="0">
              <a:latin typeface="华文楷体" panose="02010600040101010101" pitchFamily="2" charset="-122"/>
              <a:ea typeface="华文楷体" panose="02010600040101010101" pitchFamily="2" charset="-122"/>
            </a:endParaRPr>
          </a:p>
        </p:txBody>
      </p:sp>
      <p:sp>
        <p:nvSpPr>
          <p:cNvPr id="20" name="TextBox 19"/>
          <p:cNvSpPr txBox="1"/>
          <p:nvPr/>
        </p:nvSpPr>
        <p:spPr>
          <a:xfrm>
            <a:off x="5076056" y="6228020"/>
            <a:ext cx="3816424" cy="369332"/>
          </a:xfrm>
          <a:prstGeom prst="rect">
            <a:avLst/>
          </a:prstGeom>
          <a:noFill/>
        </p:spPr>
        <p:txBody>
          <a:bodyPr wrap="square" rtlCol="0">
            <a:spAutoFit/>
          </a:bodyPr>
          <a:lstStyle/>
          <a:p>
            <a:pPr algn="l"/>
            <a:r>
              <a:rPr lang="en-US" altLang="zh-CN" sz="1800" b="1" dirty="0" smtClean="0">
                <a:latin typeface="华文楷体" panose="02010600040101010101" pitchFamily="2" charset="-122"/>
                <a:ea typeface="华文楷体" panose="02010600040101010101" pitchFamily="2" charset="-122"/>
              </a:rPr>
              <a:t>Measured signal of the  extracted beam</a:t>
            </a:r>
            <a:endParaRPr lang="zh-CN" altLang="en-US" sz="18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078994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矩形 137"/>
          <p:cNvSpPr/>
          <p:nvPr/>
        </p:nvSpPr>
        <p:spPr>
          <a:xfrm>
            <a:off x="8566150" y="44450"/>
            <a:ext cx="550863"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p>
          <a:p>
            <a:pPr>
              <a:defRPr/>
            </a:pPr>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a:defRPr/>
            </a:pP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a:defRPr/>
            </a:pPr>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范文下载：</a:t>
            </a:r>
            <a:r>
              <a:rPr lang="en-US" altLang="zh-CN" sz="100" dirty="0">
                <a:solidFill>
                  <a:schemeClr val="bg1"/>
                </a:solidFill>
              </a:rPr>
              <a:t>www.1ppt.com/fanwen/             </a:t>
            </a:r>
          </a:p>
          <a:p>
            <a:pPr>
              <a:defRPr/>
            </a:pPr>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p>
          <a:p>
            <a:pPr>
              <a:defRPr/>
            </a:pPr>
            <a:r>
              <a:rPr lang="en-US" altLang="zh-CN" sz="100" dirty="0">
                <a:solidFill>
                  <a:schemeClr val="bg1"/>
                </a:solidFill>
              </a:rPr>
              <a:t>PPT</a:t>
            </a:r>
            <a:r>
              <a:rPr lang="zh-CN" altLang="en-US" sz="100" dirty="0">
                <a:solidFill>
                  <a:schemeClr val="bg1"/>
                </a:solidFill>
              </a:rPr>
              <a:t>论坛：</a:t>
            </a:r>
            <a:r>
              <a:rPr lang="en-US" altLang="zh-CN" sz="100" dirty="0">
                <a:solidFill>
                  <a:schemeClr val="bg1"/>
                </a:solidFill>
              </a:rPr>
              <a:t>www.1ppt.cn                                     PPT</a:t>
            </a:r>
            <a:r>
              <a:rPr lang="zh-CN" altLang="en-US" sz="100" dirty="0">
                <a:solidFill>
                  <a:schemeClr val="bg1"/>
                </a:solidFill>
              </a:rPr>
              <a:t>课件：</a:t>
            </a:r>
            <a:r>
              <a:rPr lang="en-US" altLang="zh-CN" sz="100" dirty="0">
                <a:solidFill>
                  <a:schemeClr val="bg1"/>
                </a:solidFill>
              </a:rPr>
              <a:t>www.1ppt.com/kejian/ </a:t>
            </a:r>
          </a:p>
          <a:p>
            <a:pPr>
              <a:defRPr/>
            </a:pPr>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p>
          <a:p>
            <a:pPr>
              <a:defRPr/>
            </a:pPr>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p>
          <a:p>
            <a:pPr>
              <a:defRPr/>
            </a:pPr>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p>
          <a:p>
            <a:pPr>
              <a:defRPr/>
            </a:pPr>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p>
          <a:p>
            <a:pPr>
              <a:defRPr/>
            </a:pPr>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p>
        </p:txBody>
      </p:sp>
      <p:sp>
        <p:nvSpPr>
          <p:cNvPr id="25" name="矩形 24"/>
          <p:cNvSpPr/>
          <p:nvPr/>
        </p:nvSpPr>
        <p:spPr>
          <a:xfrm>
            <a:off x="-3175" y="728663"/>
            <a:ext cx="7920038"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sp>
        <p:nvSpPr>
          <p:cNvPr id="26" name="矩形 25"/>
          <p:cNvSpPr/>
          <p:nvPr/>
        </p:nvSpPr>
        <p:spPr>
          <a:xfrm>
            <a:off x="7956550" y="728663"/>
            <a:ext cx="1187450" cy="1079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pic>
        <p:nvPicPr>
          <p:cNvPr id="27" name="Picture 5" descr="I:\工作\照片\效果图 logo等\CSNSlogo.png"/>
          <p:cNvPicPr>
            <a:picLocks noChangeAspect="1" noChangeArrowheads="1"/>
          </p:cNvPicPr>
          <p:nvPr/>
        </p:nvPicPr>
        <p:blipFill>
          <a:blip r:embed="rId3" cstate="screen">
            <a:duotone>
              <a:schemeClr val="accent1">
                <a:shade val="45000"/>
                <a:satMod val="135000"/>
              </a:schemeClr>
              <a:prstClr val="white"/>
            </a:duotone>
          </a:blip>
          <a:srcRect/>
          <a:stretch>
            <a:fillRect/>
          </a:stretch>
        </p:blipFill>
        <p:spPr bwMode="auto">
          <a:xfrm>
            <a:off x="7500958" y="71414"/>
            <a:ext cx="1009060" cy="571504"/>
          </a:xfrm>
          <a:prstGeom prst="rect">
            <a:avLst/>
          </a:prstGeom>
          <a:noFill/>
        </p:spPr>
      </p:pic>
      <p:sp>
        <p:nvSpPr>
          <p:cNvPr id="2" name="矩形 1"/>
          <p:cNvSpPr/>
          <p:nvPr/>
        </p:nvSpPr>
        <p:spPr>
          <a:xfrm>
            <a:off x="683568" y="764704"/>
            <a:ext cx="4848892" cy="646331"/>
          </a:xfrm>
          <a:prstGeom prst="rect">
            <a:avLst/>
          </a:prstGeom>
        </p:spPr>
        <p:txBody>
          <a:bodyPr wrap="none">
            <a:spAutoFit/>
          </a:bodyPr>
          <a:lstStyle/>
          <a:p>
            <a:pPr marL="342900" indent="-342900" algn="l">
              <a:lnSpc>
                <a:spcPct val="150000"/>
              </a:lnSpc>
              <a:spcBef>
                <a:spcPct val="0"/>
              </a:spcBef>
              <a:buFont typeface="Wingdings" pitchFamily="2" charset="2"/>
              <a:buChar char="n"/>
              <a:defRPr/>
            </a:pPr>
            <a:r>
              <a:rPr lang="en-US" altLang="zh-CN" sz="2400" b="1" dirty="0">
                <a:solidFill>
                  <a:srgbClr val="FF0000"/>
                </a:solidFill>
                <a:latin typeface="微软雅黑" pitchFamily="34" charset="-122"/>
                <a:ea typeface="微软雅黑" pitchFamily="34" charset="-122"/>
                <a:sym typeface="方正兰亭黑_GBK" charset="-122"/>
              </a:rPr>
              <a:t>RCS </a:t>
            </a:r>
            <a:r>
              <a:rPr lang="en-US" altLang="zh-CN" sz="2400" b="1" dirty="0" smtClean="0">
                <a:solidFill>
                  <a:srgbClr val="FF0000"/>
                </a:solidFill>
                <a:latin typeface="微软雅黑" pitchFamily="34" charset="-122"/>
                <a:ea typeface="微软雅黑" pitchFamily="34" charset="-122"/>
                <a:sym typeface="方正兰亭黑_GBK" charset="-122"/>
              </a:rPr>
              <a:t>accelerating mode (AC)</a:t>
            </a:r>
            <a:endParaRPr lang="zh-CN" altLang="en-US" sz="2400" b="1" dirty="0">
              <a:solidFill>
                <a:srgbClr val="FF0000"/>
              </a:solidFill>
              <a:latin typeface="微软雅黑" pitchFamily="34" charset="-122"/>
              <a:ea typeface="微软雅黑" pitchFamily="34" charset="-122"/>
              <a:sym typeface="方正兰亭黑_GBK" charset="-122"/>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1363030"/>
            <a:ext cx="5890618" cy="2091192"/>
          </a:xfrm>
          <a:prstGeom prst="rect">
            <a:avLst/>
          </a:prstGeom>
        </p:spPr>
      </p:pic>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4077072"/>
            <a:ext cx="5857916" cy="2357454"/>
          </a:xfrm>
          <a:prstGeom prst="rect">
            <a:avLst/>
          </a:prstGeom>
        </p:spPr>
      </p:pic>
      <p:sp>
        <p:nvSpPr>
          <p:cNvPr id="11" name="TextBox 10"/>
          <p:cNvSpPr txBox="1"/>
          <p:nvPr/>
        </p:nvSpPr>
        <p:spPr>
          <a:xfrm>
            <a:off x="6156176" y="1700808"/>
            <a:ext cx="2987824" cy="1938992"/>
          </a:xfrm>
          <a:prstGeom prst="rect">
            <a:avLst/>
          </a:prstGeom>
          <a:noFill/>
        </p:spPr>
        <p:txBody>
          <a:bodyPr wrap="square" rtlCol="0">
            <a:spAutoFit/>
          </a:bodyPr>
          <a:lstStyle/>
          <a:p>
            <a:pPr algn="l"/>
            <a:r>
              <a:rPr lang="en-US" altLang="zh-CN" sz="2000" b="1" dirty="0" smtClean="0"/>
              <a:t>July 2017 RCS started AC mode: the first shot of beam survive only for 4ms</a:t>
            </a:r>
            <a:r>
              <a:rPr lang="zh-CN" altLang="en-US" sz="2000" b="1" dirty="0" smtClean="0"/>
              <a:t>，</a:t>
            </a:r>
            <a:r>
              <a:rPr lang="en-US" altLang="zh-CN" sz="2000" b="1" dirty="0" smtClean="0"/>
              <a:t>not reaching the final energy.</a:t>
            </a:r>
            <a:endParaRPr lang="zh-CN" altLang="en-US" sz="2000" b="1" dirty="0"/>
          </a:p>
        </p:txBody>
      </p:sp>
      <p:sp>
        <p:nvSpPr>
          <p:cNvPr id="12" name="TextBox 11"/>
          <p:cNvSpPr txBox="1"/>
          <p:nvPr/>
        </p:nvSpPr>
        <p:spPr>
          <a:xfrm>
            <a:off x="6012160" y="4365104"/>
            <a:ext cx="3240360" cy="1938992"/>
          </a:xfrm>
          <a:prstGeom prst="rect">
            <a:avLst/>
          </a:prstGeom>
          <a:noFill/>
        </p:spPr>
        <p:txBody>
          <a:bodyPr wrap="square" rtlCol="0">
            <a:spAutoFit/>
          </a:bodyPr>
          <a:lstStyle/>
          <a:p>
            <a:pPr algn="l"/>
            <a:r>
              <a:rPr lang="en-US" altLang="zh-CN" sz="2000" b="1" dirty="0" smtClean="0"/>
              <a:t>On the same day, beam was accelerated to 1.6GeV design energy. And soon transmission rate reached almost 100%</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214857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175" y="728663"/>
            <a:ext cx="7920038"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6">
                  <a:lumMod val="60000"/>
                  <a:lumOff val="40000"/>
                </a:schemeClr>
              </a:solidFill>
            </a:endParaRPr>
          </a:p>
        </p:txBody>
      </p:sp>
      <p:sp>
        <p:nvSpPr>
          <p:cNvPr id="26" name="矩形 25"/>
          <p:cNvSpPr/>
          <p:nvPr/>
        </p:nvSpPr>
        <p:spPr>
          <a:xfrm>
            <a:off x="7956550" y="728663"/>
            <a:ext cx="1187450" cy="1079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6">
                  <a:lumMod val="60000"/>
                  <a:lumOff val="40000"/>
                </a:schemeClr>
              </a:solidFill>
            </a:endParaRPr>
          </a:p>
        </p:txBody>
      </p:sp>
      <p:pic>
        <p:nvPicPr>
          <p:cNvPr id="27" name="Picture 5" descr="I:\工作\照片\效果图 logo等\CSNSlogo.png"/>
          <p:cNvPicPr>
            <a:picLocks noChangeAspect="1" noChangeArrowheads="1"/>
          </p:cNvPicPr>
          <p:nvPr/>
        </p:nvPicPr>
        <p:blipFill>
          <a:blip r:embed="rId2" cstate="screen">
            <a:duotone>
              <a:schemeClr val="accent1">
                <a:shade val="45000"/>
                <a:satMod val="135000"/>
              </a:schemeClr>
              <a:prstClr val="white"/>
            </a:duotone>
          </a:blip>
          <a:srcRect/>
          <a:stretch>
            <a:fillRect/>
          </a:stretch>
        </p:blipFill>
        <p:spPr bwMode="auto">
          <a:xfrm>
            <a:off x="7500958" y="71414"/>
            <a:ext cx="1009060" cy="571504"/>
          </a:xfrm>
          <a:prstGeom prst="rect">
            <a:avLst/>
          </a:prstGeom>
          <a:noFill/>
        </p:spPr>
      </p:pic>
      <p:sp>
        <p:nvSpPr>
          <p:cNvPr id="29" name="Rectangle 5"/>
          <p:cNvSpPr>
            <a:spLocks noChangeArrowheads="1"/>
          </p:cNvSpPr>
          <p:nvPr/>
        </p:nvSpPr>
        <p:spPr bwMode="auto">
          <a:xfrm>
            <a:off x="35496" y="1519237"/>
            <a:ext cx="3888779" cy="5286375"/>
          </a:xfrm>
          <a:prstGeom prst="rect">
            <a:avLst/>
          </a:prstGeom>
          <a:noFill/>
          <a:ln w="9525">
            <a:noFill/>
            <a:miter lim="800000"/>
            <a:headEnd/>
            <a:tailEnd/>
          </a:ln>
        </p:spPr>
        <p:txBody>
          <a:bodyPr/>
          <a:lstStyle/>
          <a:p>
            <a:pPr marL="342900" indent="-342900" algn="just" eaLnBrk="1" hangingPunct="1">
              <a:lnSpc>
                <a:spcPct val="120000"/>
              </a:lnSpc>
              <a:spcAft>
                <a:spcPts val="600"/>
              </a:spcAft>
              <a:buClr>
                <a:srgbClr val="000000"/>
              </a:buClr>
              <a:buFont typeface="Arial" panose="020B0604020202020204" pitchFamily="34" charset="0"/>
              <a:buChar char="•"/>
              <a:defRPr/>
            </a:pPr>
            <a:r>
              <a:rPr lang="en-US" altLang="zh-CN" sz="2200" b="1" dirty="0" smtClean="0">
                <a:ea typeface="+mn-ea"/>
                <a:cs typeface="Arial" pitchFamily="34" charset="0"/>
              </a:rPr>
              <a:t>August 2017 the first proton beam hit on the target and produced </a:t>
            </a:r>
            <a:r>
              <a:rPr lang="en-US" altLang="zh-CN" sz="2200" b="1" dirty="0" err="1" smtClean="0">
                <a:ea typeface="+mn-ea"/>
                <a:cs typeface="Arial" pitchFamily="34" charset="0"/>
              </a:rPr>
              <a:t>spallation</a:t>
            </a:r>
            <a:r>
              <a:rPr lang="en-US" altLang="zh-CN" sz="2200" b="1" dirty="0" smtClean="0">
                <a:ea typeface="+mn-ea"/>
                <a:cs typeface="Arial" pitchFamily="34" charset="0"/>
              </a:rPr>
              <a:t> neutrons. This a important milestone for CSNS project. </a:t>
            </a:r>
          </a:p>
          <a:p>
            <a:pPr marL="342900" indent="-342900" algn="just" eaLnBrk="1" hangingPunct="1">
              <a:lnSpc>
                <a:spcPct val="120000"/>
              </a:lnSpc>
              <a:spcAft>
                <a:spcPts val="600"/>
              </a:spcAft>
              <a:buClr>
                <a:srgbClr val="000000"/>
              </a:buClr>
              <a:buFont typeface="Arial" panose="020B0604020202020204" pitchFamily="34" charset="0"/>
              <a:buChar char="•"/>
              <a:defRPr/>
            </a:pPr>
            <a:r>
              <a:rPr lang="en-US" altLang="zh-CN" sz="2200" b="1" dirty="0" smtClean="0">
                <a:solidFill>
                  <a:srgbClr val="2433F8"/>
                </a:solidFill>
              </a:rPr>
              <a:t>Beam commissioning confirms a good performance in design, manufacture and commissioning.</a:t>
            </a:r>
            <a:endParaRPr lang="zh-CN" altLang="en-US" sz="2200" b="1" dirty="0">
              <a:ea typeface="+mn-ea"/>
              <a:cs typeface="Arial" pitchFamily="34" charset="0"/>
            </a:endParaRPr>
          </a:p>
          <a:p>
            <a:pPr algn="just" eaLnBrk="1" hangingPunct="1">
              <a:lnSpc>
                <a:spcPct val="120000"/>
              </a:lnSpc>
              <a:spcAft>
                <a:spcPts val="600"/>
              </a:spcAft>
              <a:buClr>
                <a:srgbClr val="000000"/>
              </a:buClr>
              <a:defRPr/>
            </a:pPr>
            <a:endParaRPr lang="en-US" altLang="zh-CN" sz="2000" b="1" dirty="0">
              <a:latin typeface="楷体" pitchFamily="49" charset="-122"/>
              <a:ea typeface="楷体" pitchFamily="49" charset="-122"/>
              <a:cs typeface="Arial" pitchFamily="34" charset="0"/>
            </a:endParaRPr>
          </a:p>
        </p:txBody>
      </p:sp>
      <p:sp>
        <p:nvSpPr>
          <p:cNvPr id="30" name="Text Box 6"/>
          <p:cNvSpPr txBox="1">
            <a:spLocks noChangeArrowheads="1"/>
          </p:cNvSpPr>
          <p:nvPr/>
        </p:nvSpPr>
        <p:spPr bwMode="auto">
          <a:xfrm>
            <a:off x="611560" y="923925"/>
            <a:ext cx="8532440" cy="504825"/>
          </a:xfrm>
          <a:prstGeom prst="rect">
            <a:avLst/>
          </a:prstGeom>
          <a:noFill/>
          <a:ln w="9525">
            <a:noFill/>
            <a:miter lim="800000"/>
            <a:headEnd/>
            <a:tailEnd/>
          </a:ln>
        </p:spPr>
        <p:txBody>
          <a:bodyPr anchor="ctr"/>
          <a:lstStyle/>
          <a:p>
            <a:pPr marL="342900" indent="-342900" algn="l" eaLnBrk="1" hangingPunct="1">
              <a:spcBef>
                <a:spcPct val="50000"/>
              </a:spcBef>
              <a:buFont typeface="Wingdings" panose="05000000000000000000" pitchFamily="2" charset="2"/>
              <a:buChar char="n"/>
              <a:defRPr/>
            </a:pPr>
            <a:r>
              <a:rPr lang="en-US" altLang="zh-CN" sz="2400" b="1" kern="0" dirty="0" smtClean="0">
                <a:solidFill>
                  <a:srgbClr val="FF0000"/>
                </a:solidFill>
                <a:latin typeface="微软雅黑" pitchFamily="34" charset="-122"/>
                <a:ea typeface="微软雅黑" pitchFamily="34" charset="-122"/>
                <a:cs typeface="+mj-cs"/>
              </a:rPr>
              <a:t>First beam on target on schedule</a:t>
            </a:r>
            <a:endParaRPr lang="en-US" altLang="zh-CN" sz="2400" b="1" kern="0" dirty="0">
              <a:solidFill>
                <a:srgbClr val="FF0000"/>
              </a:solidFill>
              <a:latin typeface="微软雅黑" pitchFamily="34" charset="-122"/>
              <a:ea typeface="微软雅黑" pitchFamily="34" charset="-122"/>
              <a:cs typeface="+mj-cs"/>
            </a:endParaRPr>
          </a:p>
        </p:txBody>
      </p:sp>
      <p:pic>
        <p:nvPicPr>
          <p:cNvPr id="8201" name="Picture 6" descr="http://www.ihep.cas.cn/xwdt/gnxw/2017/201708/W020170901329757549530.jpg"/>
          <p:cNvPicPr>
            <a:picLocks noChangeAspect="1" noChangeArrowheads="1"/>
          </p:cNvPicPr>
          <p:nvPr/>
        </p:nvPicPr>
        <p:blipFill>
          <a:blip r:embed="rId3" cstate="screen"/>
          <a:srcRect/>
          <a:stretch>
            <a:fillRect/>
          </a:stretch>
        </p:blipFill>
        <p:spPr bwMode="auto">
          <a:xfrm>
            <a:off x="3964495" y="1428750"/>
            <a:ext cx="5214937" cy="2733675"/>
          </a:xfrm>
          <a:prstGeom prst="rect">
            <a:avLst/>
          </a:prstGeom>
          <a:noFill/>
          <a:ln w="9525">
            <a:noFill/>
            <a:miter lim="800000"/>
            <a:headEnd/>
            <a:tailEnd/>
          </a:ln>
        </p:spPr>
      </p:pic>
      <p:pic>
        <p:nvPicPr>
          <p:cNvPr id="9" name="Picture 4" descr="http://dgfb.ihep.ac.cn/images/jdxw/2017/11/13/DF432EBE179050068371DADF25709F9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630" y="4091086"/>
            <a:ext cx="2952328" cy="274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46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467544" y="2132856"/>
            <a:ext cx="8600490" cy="1152450"/>
          </a:xfrm>
        </p:spPr>
        <p:txBody>
          <a:bodyPr/>
          <a:lstStyle/>
          <a:p>
            <a:pPr marL="342900" lvl="1" indent="-342900">
              <a:spcBef>
                <a:spcPct val="0"/>
              </a:spcBef>
              <a:spcAft>
                <a:spcPct val="0"/>
              </a:spcAft>
              <a:buFont typeface="Wingdings" pitchFamily="2" charset="2"/>
              <a:buChar char="l"/>
            </a:pPr>
            <a:r>
              <a:rPr lang="en-US" altLang="zh-CN" sz="2000" dirty="0" smtClean="0">
                <a:solidFill>
                  <a:schemeClr val="tx1"/>
                </a:solidFill>
                <a:latin typeface="Times New Roman" charset="0"/>
                <a:ea typeface="Times New Roman" charset="0"/>
                <a:cs typeface="Times New Roman" charset="0"/>
              </a:rPr>
              <a:t>Keep the potential of upgrading beam power to 500kW.</a:t>
            </a:r>
          </a:p>
          <a:p>
            <a:pPr>
              <a:spcBef>
                <a:spcPct val="0"/>
              </a:spcBef>
              <a:spcAft>
                <a:spcPct val="0"/>
              </a:spcAft>
              <a:buFont typeface="Wingdings" pitchFamily="2" charset="2"/>
              <a:buChar char="l"/>
            </a:pPr>
            <a:r>
              <a:rPr lang="en-US" altLang="zh-CN" sz="2000" dirty="0" smtClean="0">
                <a:solidFill>
                  <a:srgbClr val="FF0000"/>
                </a:solidFill>
                <a:latin typeface="Times New Roman" charset="0"/>
                <a:ea typeface="Times New Roman" charset="0"/>
                <a:cs typeface="Times New Roman" charset="0"/>
              </a:rPr>
              <a:t>1/10 beam power </a:t>
            </a:r>
            <a:r>
              <a:rPr lang="en-US" altLang="zh-CN" sz="2000" dirty="0" smtClean="0">
                <a:solidFill>
                  <a:schemeClr val="tx1"/>
                </a:solidFill>
                <a:latin typeface="Times New Roman" charset="0"/>
                <a:ea typeface="Times New Roman" charset="0"/>
                <a:cs typeface="Times New Roman" charset="0"/>
              </a:rPr>
              <a:t>is required for acceptance, and the design goal will be met in </a:t>
            </a:r>
            <a:r>
              <a:rPr lang="en-US" altLang="zh-CN" sz="2000" dirty="0">
                <a:solidFill>
                  <a:schemeClr val="tx1"/>
                </a:solidFill>
                <a:latin typeface="Times New Roman" charset="0"/>
                <a:ea typeface="Times New Roman" charset="0"/>
                <a:cs typeface="Times New Roman" charset="0"/>
              </a:rPr>
              <a:t>3</a:t>
            </a:r>
            <a:r>
              <a:rPr lang="en-US" altLang="zh-CN" sz="2000" dirty="0" smtClean="0">
                <a:solidFill>
                  <a:schemeClr val="tx1"/>
                </a:solidFill>
                <a:latin typeface="Times New Roman" charset="0"/>
                <a:ea typeface="Times New Roman" charset="0"/>
                <a:cs typeface="Times New Roman" charset="0"/>
              </a:rPr>
              <a:t> more years.</a:t>
            </a:r>
          </a:p>
        </p:txBody>
      </p:sp>
      <p:graphicFrame>
        <p:nvGraphicFramePr>
          <p:cNvPr id="27699" name="Group 51"/>
          <p:cNvGraphicFramePr>
            <a:graphicFrameLocks noGrp="1"/>
          </p:cNvGraphicFramePr>
          <p:nvPr>
            <p:extLst>
              <p:ext uri="{D42A27DB-BD31-4B8C-83A1-F6EECF244321}">
                <p14:modId xmlns:p14="http://schemas.microsoft.com/office/powerpoint/2010/main" val="272608973"/>
              </p:ext>
            </p:extLst>
          </p:nvPr>
        </p:nvGraphicFramePr>
        <p:xfrm>
          <a:off x="321453" y="4066752"/>
          <a:ext cx="8501094" cy="1340347"/>
        </p:xfrm>
        <a:graphic>
          <a:graphicData uri="http://schemas.openxmlformats.org/drawingml/2006/table">
            <a:tbl>
              <a:tblPr/>
              <a:tblGrid>
                <a:gridCol w="1333381"/>
                <a:gridCol w="1152128"/>
                <a:gridCol w="1368152"/>
                <a:gridCol w="1512168"/>
                <a:gridCol w="1544057"/>
                <a:gridCol w="1591208"/>
              </a:tblGrid>
              <a:tr h="547867">
                <a:tc>
                  <a:txBody>
                    <a:bodyPr/>
                    <a:lstStyle/>
                    <a:p>
                      <a:r>
                        <a:rPr lang="en-US" altLang="zh-CN" sz="1600" b="1" dirty="0" smtClean="0">
                          <a:solidFill>
                            <a:srgbClr val="000000"/>
                          </a:solidFill>
                          <a:latin typeface="Times New Roman" charset="0"/>
                          <a:ea typeface="Times New Roman" charset="0"/>
                          <a:cs typeface="Times New Roman" charset="0"/>
                        </a:rPr>
                        <a:t>Beam power </a:t>
                      </a:r>
                      <a:endParaRPr lang="zh-CN" altLang="en-US" sz="1600" b="1" dirty="0">
                        <a:solidFill>
                          <a:srgbClr val="00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b="1" dirty="0" smtClean="0">
                          <a:solidFill>
                            <a:srgbClr val="000000"/>
                          </a:solidFill>
                          <a:latin typeface="Times New Roman" charset="0"/>
                          <a:ea typeface="Times New Roman" charset="0"/>
                          <a:cs typeface="Times New Roman" charset="0"/>
                        </a:rPr>
                        <a:t>Rep. rate </a:t>
                      </a:r>
                      <a:endParaRPr lang="zh-CN" altLang="en-US" b="1" dirty="0">
                        <a:solidFill>
                          <a:srgbClr val="00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b="1" dirty="0" smtClean="0">
                          <a:solidFill>
                            <a:srgbClr val="000000"/>
                          </a:solidFill>
                          <a:latin typeface="Times New Roman" charset="0"/>
                          <a:ea typeface="Times New Roman" charset="0"/>
                          <a:cs typeface="Times New Roman" charset="0"/>
                        </a:rPr>
                        <a:t>Ave.</a:t>
                      </a:r>
                      <a:r>
                        <a:rPr lang="en-US" altLang="zh-CN" b="1" baseline="0" dirty="0" smtClean="0">
                          <a:solidFill>
                            <a:srgbClr val="000000"/>
                          </a:solidFill>
                          <a:latin typeface="Times New Roman" charset="0"/>
                          <a:ea typeface="Times New Roman" charset="0"/>
                          <a:cs typeface="Times New Roman" charset="0"/>
                        </a:rPr>
                        <a:t> </a:t>
                      </a:r>
                      <a:r>
                        <a:rPr lang="en-US" altLang="zh-CN" b="1" baseline="0" dirty="0" err="1" smtClean="0">
                          <a:solidFill>
                            <a:srgbClr val="000000"/>
                          </a:solidFill>
                          <a:latin typeface="Times New Roman" charset="0"/>
                          <a:ea typeface="Times New Roman" charset="0"/>
                          <a:cs typeface="Times New Roman" charset="0"/>
                        </a:rPr>
                        <a:t>Curr</a:t>
                      </a:r>
                      <a:r>
                        <a:rPr lang="en-US" altLang="zh-CN" b="1" baseline="0" dirty="0" smtClean="0">
                          <a:solidFill>
                            <a:srgbClr val="000000"/>
                          </a:solidFill>
                          <a:latin typeface="Times New Roman" charset="0"/>
                          <a:ea typeface="Times New Roman" charset="0"/>
                          <a:cs typeface="Times New Roman" charset="0"/>
                        </a:rPr>
                        <a:t>.</a:t>
                      </a:r>
                      <a:endParaRPr lang="zh-CN" altLang="en-US" b="1" dirty="0">
                        <a:solidFill>
                          <a:srgbClr val="00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b="1" dirty="0" smtClean="0">
                          <a:solidFill>
                            <a:srgbClr val="000000"/>
                          </a:solidFill>
                          <a:latin typeface="Times New Roman" charset="0"/>
                          <a:ea typeface="Times New Roman" charset="0"/>
                          <a:cs typeface="Times New Roman" charset="0"/>
                        </a:rPr>
                        <a:t>Beam Energy</a:t>
                      </a:r>
                      <a:endParaRPr lang="zh-CN" altLang="en-US" b="1" dirty="0">
                        <a:solidFill>
                          <a:srgbClr val="00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b="1" dirty="0" smtClean="0">
                          <a:solidFill>
                            <a:srgbClr val="000000"/>
                          </a:solidFill>
                          <a:latin typeface="Times New Roman" charset="0"/>
                          <a:ea typeface="Times New Roman" charset="0"/>
                          <a:cs typeface="Times New Roman" charset="0"/>
                        </a:rPr>
                        <a:t>Neutron Eff.</a:t>
                      </a:r>
                      <a:endParaRPr lang="zh-CN" altLang="en-US" b="1" dirty="0">
                        <a:solidFill>
                          <a:srgbClr val="00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b="1" dirty="0" smtClean="0">
                          <a:solidFill>
                            <a:srgbClr val="000000"/>
                          </a:solidFill>
                          <a:latin typeface="Times New Roman" charset="0"/>
                          <a:ea typeface="Times New Roman" charset="0"/>
                          <a:cs typeface="Times New Roman" charset="0"/>
                        </a:rPr>
                        <a:t>Neutron</a:t>
                      </a:r>
                      <a:r>
                        <a:rPr lang="en-US" altLang="zh-CN" b="1" baseline="0" dirty="0" smtClean="0">
                          <a:solidFill>
                            <a:srgbClr val="000000"/>
                          </a:solidFill>
                          <a:latin typeface="Times New Roman" charset="0"/>
                          <a:ea typeface="Times New Roman" charset="0"/>
                          <a:cs typeface="Times New Roman" charset="0"/>
                        </a:rPr>
                        <a:t> Flux</a:t>
                      </a:r>
                      <a:endParaRPr lang="zh-CN" altLang="en-US" b="1" dirty="0">
                        <a:solidFill>
                          <a:srgbClr val="00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856">
                <a:tc>
                  <a:txBody>
                    <a:bodyPr/>
                    <a:lstStyle/>
                    <a:p>
                      <a:r>
                        <a:rPr lang="en-US" altLang="zh-CN" sz="2000" b="1" dirty="0" smtClean="0">
                          <a:solidFill>
                            <a:schemeClr val="accent2"/>
                          </a:solidFill>
                          <a:latin typeface="Times New Roman" charset="0"/>
                          <a:ea typeface="Times New Roman" charset="0"/>
                          <a:cs typeface="Times New Roman" charset="0"/>
                        </a:rPr>
                        <a:t>    10 kW</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2000" b="1" dirty="0" smtClean="0">
                          <a:solidFill>
                            <a:schemeClr val="accent2"/>
                          </a:solidFill>
                          <a:latin typeface="Times New Roman" charset="0"/>
                          <a:ea typeface="Times New Roman" charset="0"/>
                          <a:cs typeface="Times New Roman" charset="0"/>
                        </a:rPr>
                        <a:t>  25Hz</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2000" b="1" dirty="0" smtClean="0">
                          <a:solidFill>
                            <a:schemeClr val="accent2"/>
                          </a:solidFill>
                          <a:latin typeface="Times New Roman" charset="0"/>
                          <a:ea typeface="Times New Roman" charset="0"/>
                          <a:cs typeface="Times New Roman" charset="0"/>
                        </a:rPr>
                        <a:t>     6.3μA</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2000" b="1" dirty="0" smtClean="0">
                          <a:solidFill>
                            <a:schemeClr val="accent2"/>
                          </a:solidFill>
                          <a:latin typeface="Times New Roman" charset="0"/>
                          <a:ea typeface="Times New Roman" charset="0"/>
                          <a:cs typeface="Times New Roman" charset="0"/>
                        </a:rPr>
                        <a:t>     1.6GeV</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2000" b="1" dirty="0" smtClean="0">
                          <a:solidFill>
                            <a:schemeClr val="accent2"/>
                          </a:solidFill>
                          <a:latin typeface="Times New Roman" charset="0"/>
                          <a:ea typeface="Times New Roman" charset="0"/>
                          <a:cs typeface="Times New Roman" charset="0"/>
                        </a:rPr>
                        <a:t>0.005(n/p/</a:t>
                      </a:r>
                      <a:r>
                        <a:rPr lang="en-US" altLang="zh-CN" sz="2000" b="1" dirty="0" err="1" smtClean="0">
                          <a:solidFill>
                            <a:schemeClr val="accent2"/>
                          </a:solidFill>
                          <a:latin typeface="Times New Roman" charset="0"/>
                          <a:ea typeface="Times New Roman" charset="0"/>
                          <a:cs typeface="Times New Roman" charset="0"/>
                        </a:rPr>
                        <a:t>sr</a:t>
                      </a:r>
                      <a:r>
                        <a:rPr lang="en-US" altLang="zh-CN" sz="2000" b="1" dirty="0" smtClean="0">
                          <a:solidFill>
                            <a:schemeClr val="accent2"/>
                          </a:solidFill>
                          <a:latin typeface="Times New Roman" charset="0"/>
                          <a:ea typeface="Times New Roman" charset="0"/>
                          <a:cs typeface="Times New Roman" charset="0"/>
                        </a:rPr>
                        <a:t>)</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2000" b="1" dirty="0" smtClean="0">
                          <a:solidFill>
                            <a:schemeClr val="accent2"/>
                          </a:solidFill>
                          <a:latin typeface="Times New Roman" charset="0"/>
                          <a:ea typeface="Times New Roman" charset="0"/>
                          <a:cs typeface="Times New Roman" charset="0"/>
                        </a:rPr>
                        <a:t>        10</a:t>
                      </a:r>
                      <a:r>
                        <a:rPr lang="en-US" altLang="zh-CN" sz="2000" b="1" baseline="30000" dirty="0" smtClean="0">
                          <a:solidFill>
                            <a:schemeClr val="accent2"/>
                          </a:solidFill>
                          <a:latin typeface="Times New Roman" charset="0"/>
                          <a:ea typeface="Times New Roman" charset="0"/>
                          <a:cs typeface="Times New Roman" charset="0"/>
                        </a:rPr>
                        <a:t>5</a:t>
                      </a:r>
                      <a:endParaRPr lang="zh-CN" altLang="en-US" sz="2000" b="1" baseline="30000" dirty="0">
                        <a:solidFill>
                          <a:schemeClr val="accent2"/>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856">
                <a:tc>
                  <a:txBody>
                    <a:bodyPr/>
                    <a:lstStyle/>
                    <a:p>
                      <a:pPr algn="ctr"/>
                      <a:r>
                        <a:rPr lang="en-US" altLang="zh-CN" sz="2000" b="1" dirty="0" smtClean="0">
                          <a:solidFill>
                            <a:srgbClr val="FF0000"/>
                          </a:solidFill>
                          <a:latin typeface="Times New Roman" charset="0"/>
                          <a:ea typeface="Times New Roman" charset="0"/>
                          <a:cs typeface="Times New Roman" charset="0"/>
                        </a:rPr>
                        <a:t>23 kW</a:t>
                      </a:r>
                      <a:endParaRPr lang="zh-CN" altLang="en-US" sz="2000" b="1" dirty="0">
                        <a:solidFill>
                          <a:srgbClr val="FF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2000" b="1" dirty="0" smtClean="0">
                          <a:solidFill>
                            <a:srgbClr val="FF0000"/>
                          </a:solidFill>
                          <a:latin typeface="Times New Roman" charset="0"/>
                          <a:ea typeface="Times New Roman" charset="0"/>
                          <a:cs typeface="Times New Roman" charset="0"/>
                        </a:rPr>
                        <a:t>25Hz</a:t>
                      </a:r>
                      <a:endParaRPr lang="zh-CN" altLang="en-US" sz="2000" b="1" dirty="0">
                        <a:solidFill>
                          <a:srgbClr val="FF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rgbClr val="FF0000"/>
                          </a:solidFill>
                          <a:latin typeface="Times New Roman" charset="0"/>
                          <a:ea typeface="Times New Roman" charset="0"/>
                          <a:cs typeface="Times New Roman" charset="0"/>
                        </a:rPr>
                        <a:t>14.5μA</a:t>
                      </a:r>
                      <a:endParaRPr lang="zh-CN" altLang="en-US" sz="2000" b="1" dirty="0" smtClean="0">
                        <a:solidFill>
                          <a:srgbClr val="FF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2000" b="1" dirty="0" smtClean="0">
                          <a:solidFill>
                            <a:srgbClr val="FF0000"/>
                          </a:solidFill>
                          <a:latin typeface="Times New Roman" charset="0"/>
                          <a:ea typeface="Times New Roman" charset="0"/>
                          <a:cs typeface="Times New Roman" charset="0"/>
                        </a:rPr>
                        <a:t>1.6GeV</a:t>
                      </a:r>
                      <a:endParaRPr lang="zh-CN" altLang="en-US" sz="2000" b="1" dirty="0">
                        <a:solidFill>
                          <a:srgbClr val="FF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2000" b="1" dirty="0" smtClean="0">
                          <a:solidFill>
                            <a:srgbClr val="FF0000"/>
                          </a:solidFill>
                          <a:latin typeface="Times New Roman" charset="0"/>
                          <a:ea typeface="Times New Roman" charset="0"/>
                          <a:cs typeface="Times New Roman" charset="0"/>
                        </a:rPr>
                        <a:t>0.125</a:t>
                      </a:r>
                      <a:endParaRPr lang="zh-CN" altLang="en-US" sz="2000" b="1" dirty="0">
                        <a:solidFill>
                          <a:srgbClr val="FF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rgbClr val="FF0000"/>
                          </a:solidFill>
                          <a:latin typeface="Times New Roman" charset="0"/>
                          <a:ea typeface="Times New Roman" charset="0"/>
                          <a:cs typeface="Times New Roman" charset="0"/>
                        </a:rPr>
                        <a:t>2.5*10</a:t>
                      </a:r>
                      <a:r>
                        <a:rPr lang="en-US" altLang="zh-CN" sz="2000" b="1" baseline="30000" dirty="0" smtClean="0">
                          <a:solidFill>
                            <a:srgbClr val="FF0000"/>
                          </a:solidFill>
                          <a:latin typeface="Times New Roman" charset="0"/>
                          <a:ea typeface="Times New Roman" charset="0"/>
                          <a:cs typeface="Times New Roman" charset="0"/>
                        </a:rPr>
                        <a:t>6</a:t>
                      </a:r>
                      <a:endParaRPr lang="zh-CN" altLang="en-US" sz="2000" b="1" baseline="30000" dirty="0" smtClean="0">
                        <a:solidFill>
                          <a:srgbClr val="FF0000"/>
                        </a:solidFill>
                        <a:latin typeface="Times New Roman" charset="0"/>
                        <a:ea typeface="Times New Roman" charset="0"/>
                        <a:cs typeface="Times New Roman"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2"/>
          <p:cNvSpPr txBox="1">
            <a:spLocks noChangeArrowheads="1"/>
          </p:cNvSpPr>
          <p:nvPr/>
        </p:nvSpPr>
        <p:spPr>
          <a:xfrm>
            <a:off x="0" y="811560"/>
            <a:ext cx="9144000" cy="457200"/>
          </a:xfrm>
          <a:prstGeom prst="rect">
            <a:avLst/>
          </a:prstGeom>
        </p:spPr>
        <p:txBody>
          <a:bodyPr tIns="0" bIns="0"/>
          <a:lstStyle/>
          <a:p>
            <a:pPr eaLnBrk="0" hangingPunct="0">
              <a:defRPr/>
            </a:pPr>
            <a:r>
              <a:rPr lang="en-US" altLang="zh-CN" sz="2800" b="1" kern="0" dirty="0">
                <a:solidFill>
                  <a:srgbClr val="FF0000"/>
                </a:solidFill>
                <a:latin typeface="+mj-lt"/>
                <a:ea typeface="+mj-ea"/>
                <a:cs typeface="+mj-cs"/>
              </a:rPr>
              <a:t>Design </a:t>
            </a:r>
            <a:r>
              <a:rPr lang="en-US" altLang="zh-CN" sz="2800" b="1" kern="0" dirty="0" smtClean="0">
                <a:solidFill>
                  <a:srgbClr val="FF0000"/>
                </a:solidFill>
                <a:latin typeface="+mj-lt"/>
                <a:ea typeface="+mj-ea"/>
                <a:cs typeface="+mj-cs"/>
              </a:rPr>
              <a:t>Goal </a:t>
            </a:r>
            <a:r>
              <a:rPr lang="en-US" altLang="zh-CN" sz="2000" b="1" kern="0" dirty="0" smtClean="0">
                <a:solidFill>
                  <a:srgbClr val="FF0000"/>
                </a:solidFill>
                <a:latin typeface="+mj-lt"/>
                <a:ea typeface="+mj-ea"/>
                <a:cs typeface="+mj-cs"/>
              </a:rPr>
              <a:t>(Sept. 2011)</a:t>
            </a:r>
            <a:endParaRPr lang="en-US" altLang="zh-CN" sz="2000" b="1" kern="0" dirty="0">
              <a:solidFill>
                <a:srgbClr val="FF0000"/>
              </a:solidFill>
              <a:latin typeface="+mj-lt"/>
              <a:ea typeface="+mj-ea"/>
              <a:cs typeface="+mj-cs"/>
            </a:endParaRPr>
          </a:p>
        </p:txBody>
      </p:sp>
      <p:sp>
        <p:nvSpPr>
          <p:cNvPr id="14380" name="Text Box 252"/>
          <p:cNvSpPr txBox="1">
            <a:spLocks noChangeArrowheads="1"/>
          </p:cNvSpPr>
          <p:nvPr/>
        </p:nvSpPr>
        <p:spPr bwMode="auto">
          <a:xfrm>
            <a:off x="124293" y="3422746"/>
            <a:ext cx="6877998" cy="523220"/>
          </a:xfrm>
          <a:prstGeom prst="rect">
            <a:avLst/>
          </a:prstGeom>
          <a:noFill/>
          <a:ln w="9525" algn="ctr">
            <a:noFill/>
            <a:miter lim="800000"/>
            <a:headEnd/>
            <a:tailEnd/>
          </a:ln>
        </p:spPr>
        <p:txBody>
          <a:bodyPr wrap="square">
            <a:spAutoFit/>
          </a:bodyPr>
          <a:lstStyle/>
          <a:p>
            <a:r>
              <a:rPr lang="en-US" altLang="zh-CN" sz="2800" b="1" kern="0" dirty="0" smtClean="0">
                <a:solidFill>
                  <a:srgbClr val="FF0000"/>
                </a:solidFill>
                <a:latin typeface="+mj-lt"/>
                <a:ea typeface="+mj-ea"/>
                <a:cs typeface="+mj-cs"/>
              </a:rPr>
              <a:t>Achieved in Acceptance </a:t>
            </a:r>
            <a:r>
              <a:rPr lang="en-US" altLang="zh-CN" sz="2000" b="1" kern="0" dirty="0" smtClean="0">
                <a:solidFill>
                  <a:srgbClr val="FF0000"/>
                </a:solidFill>
                <a:latin typeface="+mj-lt"/>
                <a:ea typeface="+mj-ea"/>
                <a:cs typeface="+mj-cs"/>
              </a:rPr>
              <a:t>(Aug. 2018)</a:t>
            </a:r>
            <a:endParaRPr lang="zh-CN" altLang="en-US" sz="2000" b="1" kern="0" dirty="0">
              <a:solidFill>
                <a:srgbClr val="FF0000"/>
              </a:solidFill>
              <a:latin typeface="+mj-lt"/>
              <a:ea typeface="+mj-ea"/>
              <a:cs typeface="+mj-cs"/>
            </a:endParaRPr>
          </a:p>
        </p:txBody>
      </p:sp>
      <p:sp>
        <p:nvSpPr>
          <p:cNvPr id="14382" name="灯片编号占位符 3"/>
          <p:cNvSpPr txBox="1">
            <a:spLocks noGrp="1"/>
          </p:cNvSpPr>
          <p:nvPr/>
        </p:nvSpPr>
        <p:spPr bwMode="auto">
          <a:xfrm>
            <a:off x="8229600" y="6388449"/>
            <a:ext cx="303213" cy="180975"/>
          </a:xfrm>
          <a:prstGeom prst="rect">
            <a:avLst/>
          </a:prstGeom>
          <a:noFill/>
          <a:ln w="9525">
            <a:noFill/>
            <a:miter lim="800000"/>
            <a:headEnd/>
            <a:tailEnd/>
          </a:ln>
        </p:spPr>
        <p:txBody>
          <a:bodyPr/>
          <a:lstStyle/>
          <a:p>
            <a:pPr algn="r" eaLnBrk="0" hangingPunct="0"/>
            <a:fld id="{0F180467-BB06-4ECC-8031-4E30EAD30D70}" type="slidenum">
              <a:rPr lang="en-US" altLang="zh-CN" sz="900">
                <a:solidFill>
                  <a:srgbClr val="4D5E68"/>
                </a:solidFill>
                <a:latin typeface="Impact" pitchFamily="34" charset="0"/>
              </a:rPr>
              <a:pPr algn="r" eaLnBrk="0" hangingPunct="0"/>
              <a:t>23</a:t>
            </a:fld>
            <a:endParaRPr lang="en-US" altLang="zh-CN" sz="900">
              <a:solidFill>
                <a:srgbClr val="4D5E68"/>
              </a:solidFill>
              <a:latin typeface="Impact" pitchFamily="34" charset="0"/>
              <a:ea typeface="Arial Unicode MS" pitchFamily="34" charset="-122"/>
              <a:cs typeface="Arial Unicode MS" pitchFamily="34" charset="-122"/>
            </a:endParaRPr>
          </a:p>
        </p:txBody>
      </p:sp>
      <p:grpSp>
        <p:nvGrpSpPr>
          <p:cNvPr id="14" name="组合 19"/>
          <p:cNvGrpSpPr/>
          <p:nvPr/>
        </p:nvGrpSpPr>
        <p:grpSpPr>
          <a:xfrm>
            <a:off x="6982518" y="3188209"/>
            <a:ext cx="2161482" cy="707886"/>
            <a:chOff x="6870371" y="4593373"/>
            <a:chExt cx="2161482" cy="707886"/>
          </a:xfrm>
        </p:grpSpPr>
        <p:sp>
          <p:nvSpPr>
            <p:cNvPr id="20" name="右箭头 19"/>
            <p:cNvSpPr/>
            <p:nvPr/>
          </p:nvSpPr>
          <p:spPr>
            <a:xfrm>
              <a:off x="6870371" y="4982363"/>
              <a:ext cx="357190" cy="21431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8304" y="4593373"/>
              <a:ext cx="1723549" cy="707886"/>
            </a:xfrm>
            <a:prstGeom prst="rect">
              <a:avLst/>
            </a:prstGeom>
          </p:spPr>
          <p:txBody>
            <a:bodyPr wrap="none">
              <a:spAutoFit/>
            </a:bodyPr>
            <a:lstStyle/>
            <a:p>
              <a:r>
                <a:rPr lang="en-US" altLang="zh-CN" sz="2000" b="1" kern="0" dirty="0" smtClean="0">
                  <a:solidFill>
                    <a:srgbClr val="00B050"/>
                  </a:solidFill>
                  <a:latin typeface="+mj-lt"/>
                  <a:ea typeface="+mj-ea"/>
                  <a:cs typeface="+mj-cs"/>
                </a:rPr>
                <a:t>All achieved</a:t>
              </a:r>
            </a:p>
            <a:p>
              <a:r>
                <a:rPr lang="en-US" altLang="zh-CN" sz="2000" b="1" kern="0" dirty="0">
                  <a:solidFill>
                    <a:srgbClr val="00B050"/>
                  </a:solidFill>
                  <a:latin typeface="+mj-lt"/>
                  <a:ea typeface="+mj-ea"/>
                  <a:cs typeface="+mj-cs"/>
                </a:rPr>
                <a:t>o</a:t>
              </a:r>
              <a:r>
                <a:rPr lang="en-US" altLang="zh-CN" sz="2000" b="1" kern="0" dirty="0" smtClean="0">
                  <a:solidFill>
                    <a:srgbClr val="00B050"/>
                  </a:solidFill>
                  <a:latin typeface="+mj-lt"/>
                  <a:ea typeface="+mj-ea"/>
                  <a:cs typeface="+mj-cs"/>
                </a:rPr>
                <a:t>r exceeded</a:t>
              </a:r>
              <a:endParaRPr lang="zh-CN" altLang="en-US" sz="2000" b="1" kern="0" dirty="0">
                <a:solidFill>
                  <a:srgbClr val="00B050"/>
                </a:solidFill>
                <a:latin typeface="+mj-lt"/>
                <a:ea typeface="+mj-ea"/>
                <a:cs typeface="+mj-cs"/>
              </a:endParaRPr>
            </a:p>
          </p:txBody>
        </p:sp>
      </p:grpSp>
      <p:sp>
        <p:nvSpPr>
          <p:cNvPr id="22" name="矩形 21"/>
          <p:cNvSpPr/>
          <p:nvPr/>
        </p:nvSpPr>
        <p:spPr>
          <a:xfrm>
            <a:off x="8001024" y="6361583"/>
            <a:ext cx="285752" cy="307777"/>
          </a:xfrm>
          <a:prstGeom prst="rect">
            <a:avLst/>
          </a:prstGeom>
          <a:solidFill>
            <a:schemeClr val="bg1"/>
          </a:solidFill>
        </p:spPr>
        <p:txBody>
          <a:bodyPr wrap="square" rtlCol="0" anchor="ctr">
            <a:spAutoFit/>
          </a:bodyPr>
          <a:lstStyle/>
          <a:p>
            <a:pPr algn="ctr"/>
            <a:endParaRPr lang="zh-CN" altLang="en-US" b="1" dirty="0" smtClean="0">
              <a:solidFill>
                <a:srgbClr val="FF0000"/>
              </a:solidFill>
            </a:endParaRPr>
          </a:p>
        </p:txBody>
      </p:sp>
      <p:graphicFrame>
        <p:nvGraphicFramePr>
          <p:cNvPr id="25" name="表格 24"/>
          <p:cNvGraphicFramePr>
            <a:graphicFrameLocks noGrp="1"/>
          </p:cNvGraphicFramePr>
          <p:nvPr>
            <p:extLst>
              <p:ext uri="{D42A27DB-BD31-4B8C-83A1-F6EECF244321}">
                <p14:modId xmlns:p14="http://schemas.microsoft.com/office/powerpoint/2010/main" val="1512364946"/>
              </p:ext>
            </p:extLst>
          </p:nvPr>
        </p:nvGraphicFramePr>
        <p:xfrm>
          <a:off x="251521" y="1365776"/>
          <a:ext cx="8712967" cy="767080"/>
        </p:xfrm>
        <a:graphic>
          <a:graphicData uri="http://schemas.openxmlformats.org/drawingml/2006/table">
            <a:tbl>
              <a:tblPr firstRow="1" bandRow="1">
                <a:tableStyleId>{5C22544A-7EE6-4342-B048-85BDC9FD1C3A}</a:tableStyleId>
              </a:tblPr>
              <a:tblGrid>
                <a:gridCol w="1296144"/>
                <a:gridCol w="1152128"/>
                <a:gridCol w="1296144"/>
                <a:gridCol w="1793488"/>
                <a:gridCol w="1518880"/>
                <a:gridCol w="1656183"/>
              </a:tblGrid>
              <a:tr h="370840">
                <a:tc>
                  <a:txBody>
                    <a:bodyPr/>
                    <a:lstStyle/>
                    <a:p>
                      <a:r>
                        <a:rPr lang="en-US" altLang="zh-CN" sz="1600" b="1" dirty="0" smtClean="0">
                          <a:solidFill>
                            <a:schemeClr val="tx1"/>
                          </a:solidFill>
                          <a:latin typeface="Times New Roman" charset="0"/>
                          <a:ea typeface="Times New Roman" charset="0"/>
                          <a:cs typeface="Times New Roman" charset="0"/>
                        </a:rPr>
                        <a:t>Beam power </a:t>
                      </a:r>
                      <a:endParaRPr lang="zh-CN" altLang="en-US" sz="1600" b="1" dirty="0">
                        <a:solidFill>
                          <a:schemeClr val="tx1"/>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b="1" dirty="0" smtClean="0">
                          <a:solidFill>
                            <a:schemeClr val="tx1"/>
                          </a:solidFill>
                          <a:latin typeface="Times New Roman" charset="0"/>
                          <a:ea typeface="Times New Roman" charset="0"/>
                          <a:cs typeface="Times New Roman" charset="0"/>
                        </a:rPr>
                        <a:t>Rep. rate </a:t>
                      </a:r>
                      <a:endParaRPr lang="zh-CN" altLang="en-US" b="1" dirty="0">
                        <a:solidFill>
                          <a:schemeClr val="tx1"/>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b="1" dirty="0" smtClean="0">
                          <a:solidFill>
                            <a:schemeClr val="tx1"/>
                          </a:solidFill>
                          <a:latin typeface="Times New Roman" charset="0"/>
                          <a:ea typeface="Times New Roman" charset="0"/>
                          <a:cs typeface="Times New Roman" charset="0"/>
                        </a:rPr>
                        <a:t>Ave.</a:t>
                      </a:r>
                      <a:r>
                        <a:rPr lang="en-US" altLang="zh-CN" b="1" baseline="0" dirty="0" smtClean="0">
                          <a:solidFill>
                            <a:schemeClr val="tx1"/>
                          </a:solidFill>
                          <a:latin typeface="Times New Roman" charset="0"/>
                          <a:ea typeface="Times New Roman" charset="0"/>
                          <a:cs typeface="Times New Roman" charset="0"/>
                        </a:rPr>
                        <a:t> </a:t>
                      </a:r>
                      <a:r>
                        <a:rPr lang="en-US" altLang="zh-CN" b="1" baseline="0" dirty="0" err="1" smtClean="0">
                          <a:solidFill>
                            <a:schemeClr val="tx1"/>
                          </a:solidFill>
                          <a:latin typeface="Times New Roman" charset="0"/>
                          <a:ea typeface="Times New Roman" charset="0"/>
                          <a:cs typeface="Times New Roman" charset="0"/>
                        </a:rPr>
                        <a:t>Curr</a:t>
                      </a:r>
                      <a:r>
                        <a:rPr lang="en-US" altLang="zh-CN" b="1" baseline="0" dirty="0" smtClean="0">
                          <a:solidFill>
                            <a:schemeClr val="tx1"/>
                          </a:solidFill>
                          <a:latin typeface="Times New Roman" charset="0"/>
                          <a:ea typeface="Times New Roman" charset="0"/>
                          <a:cs typeface="Times New Roman" charset="0"/>
                        </a:rPr>
                        <a:t>.</a:t>
                      </a:r>
                      <a:endParaRPr lang="zh-CN" altLang="en-US" b="1" dirty="0">
                        <a:solidFill>
                          <a:schemeClr val="tx1"/>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b="1" dirty="0" smtClean="0">
                          <a:solidFill>
                            <a:schemeClr val="tx1"/>
                          </a:solidFill>
                          <a:latin typeface="Times New Roman" charset="0"/>
                          <a:ea typeface="Times New Roman" charset="0"/>
                          <a:cs typeface="Times New Roman" charset="0"/>
                        </a:rPr>
                        <a:t>Beam Energy</a:t>
                      </a:r>
                      <a:endParaRPr lang="zh-CN" altLang="en-US" b="1" dirty="0">
                        <a:solidFill>
                          <a:schemeClr val="tx1"/>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b="1" dirty="0" smtClean="0">
                          <a:solidFill>
                            <a:schemeClr val="tx1"/>
                          </a:solidFill>
                          <a:latin typeface="Times New Roman" charset="0"/>
                          <a:ea typeface="Times New Roman" charset="0"/>
                          <a:cs typeface="Times New Roman" charset="0"/>
                        </a:rPr>
                        <a:t>Neutron </a:t>
                      </a:r>
                      <a:r>
                        <a:rPr lang="en-US" altLang="zh-CN" b="1" dirty="0" err="1" smtClean="0">
                          <a:solidFill>
                            <a:schemeClr val="tx1"/>
                          </a:solidFill>
                          <a:latin typeface="Times New Roman" charset="0"/>
                          <a:ea typeface="Times New Roman" charset="0"/>
                          <a:cs typeface="Times New Roman" charset="0"/>
                        </a:rPr>
                        <a:t>Effi</a:t>
                      </a:r>
                      <a:r>
                        <a:rPr lang="en-US" altLang="zh-CN" b="1" dirty="0" smtClean="0">
                          <a:solidFill>
                            <a:schemeClr val="tx1"/>
                          </a:solidFill>
                          <a:latin typeface="Times New Roman" charset="0"/>
                          <a:ea typeface="Times New Roman" charset="0"/>
                          <a:cs typeface="Times New Roman" charset="0"/>
                        </a:rPr>
                        <a:t>.</a:t>
                      </a:r>
                      <a:endParaRPr lang="zh-CN" altLang="en-US" b="1" dirty="0">
                        <a:solidFill>
                          <a:schemeClr val="tx1"/>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b="1" dirty="0" smtClean="0">
                          <a:solidFill>
                            <a:schemeClr val="tx1"/>
                          </a:solidFill>
                          <a:latin typeface="Times New Roman" charset="0"/>
                          <a:ea typeface="Times New Roman" charset="0"/>
                          <a:cs typeface="Times New Roman" charset="0"/>
                        </a:rPr>
                        <a:t>Neutron</a:t>
                      </a:r>
                      <a:r>
                        <a:rPr lang="en-US" altLang="zh-CN" b="1" baseline="0" dirty="0" smtClean="0">
                          <a:solidFill>
                            <a:schemeClr val="tx1"/>
                          </a:solidFill>
                          <a:latin typeface="Times New Roman" charset="0"/>
                          <a:ea typeface="Times New Roman" charset="0"/>
                          <a:cs typeface="Times New Roman" charset="0"/>
                        </a:rPr>
                        <a:t> Flux</a:t>
                      </a:r>
                      <a:endParaRPr lang="zh-CN" altLang="en-US" b="1" dirty="0">
                        <a:solidFill>
                          <a:schemeClr val="tx1"/>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altLang="zh-CN" sz="2000" b="1" dirty="0" smtClean="0">
                          <a:solidFill>
                            <a:schemeClr val="accent2"/>
                          </a:solidFill>
                          <a:latin typeface="Times New Roman" charset="0"/>
                          <a:ea typeface="Times New Roman" charset="0"/>
                          <a:cs typeface="Times New Roman" charset="0"/>
                        </a:rPr>
                        <a:t>100 kW</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solidFill>
                            <a:schemeClr val="accent2"/>
                          </a:solidFill>
                          <a:latin typeface="Times New Roman" charset="0"/>
                          <a:ea typeface="Times New Roman" charset="0"/>
                          <a:cs typeface="Times New Roman" charset="0"/>
                        </a:rPr>
                        <a:t>  25 Hz</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solidFill>
                            <a:schemeClr val="accent2"/>
                          </a:solidFill>
                          <a:latin typeface="Times New Roman" charset="0"/>
                          <a:ea typeface="Times New Roman" charset="0"/>
                          <a:cs typeface="Times New Roman" charset="0"/>
                        </a:rPr>
                        <a:t>63 </a:t>
                      </a:r>
                      <a:r>
                        <a:rPr lang="en-US" altLang="zh-CN" sz="2000" b="1" dirty="0" err="1" smtClean="0">
                          <a:solidFill>
                            <a:schemeClr val="accent2"/>
                          </a:solidFill>
                          <a:latin typeface="Times New Roman" charset="0"/>
                          <a:ea typeface="Times New Roman" charset="0"/>
                          <a:cs typeface="Times New Roman" charset="0"/>
                        </a:rPr>
                        <a:t>μA</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solidFill>
                            <a:schemeClr val="accent2"/>
                          </a:solidFill>
                          <a:latin typeface="Times New Roman" charset="0"/>
                          <a:ea typeface="Times New Roman" charset="0"/>
                          <a:cs typeface="Times New Roman" charset="0"/>
                        </a:rPr>
                        <a:t>1.6 </a:t>
                      </a:r>
                      <a:r>
                        <a:rPr lang="en-US" altLang="zh-CN" sz="2000" b="1" dirty="0" err="1" smtClean="0">
                          <a:solidFill>
                            <a:schemeClr val="accent2"/>
                          </a:solidFill>
                          <a:latin typeface="Times New Roman" charset="0"/>
                          <a:ea typeface="Times New Roman" charset="0"/>
                          <a:cs typeface="Times New Roman" charset="0"/>
                        </a:rPr>
                        <a:t>GeV</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solidFill>
                            <a:schemeClr val="accent2"/>
                          </a:solidFill>
                          <a:latin typeface="Times New Roman" charset="0"/>
                          <a:ea typeface="Times New Roman" charset="0"/>
                          <a:cs typeface="Times New Roman" charset="0"/>
                        </a:rPr>
                        <a:t>0.1 (n/p/</a:t>
                      </a:r>
                      <a:r>
                        <a:rPr lang="en-US" altLang="zh-CN" sz="2000" b="1" dirty="0" err="1" smtClean="0">
                          <a:solidFill>
                            <a:schemeClr val="accent2"/>
                          </a:solidFill>
                          <a:latin typeface="Times New Roman" charset="0"/>
                          <a:ea typeface="Times New Roman" charset="0"/>
                          <a:cs typeface="Times New Roman" charset="0"/>
                        </a:rPr>
                        <a:t>sr</a:t>
                      </a:r>
                      <a:r>
                        <a:rPr lang="en-US" altLang="zh-CN" sz="2000" b="1" dirty="0" smtClean="0">
                          <a:solidFill>
                            <a:schemeClr val="accent2"/>
                          </a:solidFill>
                          <a:latin typeface="Times New Roman" charset="0"/>
                          <a:ea typeface="Times New Roman" charset="0"/>
                          <a:cs typeface="Times New Roman" charset="0"/>
                        </a:rPr>
                        <a:t>)</a:t>
                      </a:r>
                      <a:endParaRPr lang="zh-CN" altLang="en-US" sz="2000" b="1" dirty="0">
                        <a:solidFill>
                          <a:schemeClr val="accent2"/>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solidFill>
                            <a:schemeClr val="accent2"/>
                          </a:solidFill>
                          <a:latin typeface="Times New Roman" charset="0"/>
                          <a:ea typeface="Times New Roman" charset="0"/>
                          <a:cs typeface="Times New Roman" charset="0"/>
                        </a:rPr>
                        <a:t>2*10</a:t>
                      </a:r>
                      <a:r>
                        <a:rPr lang="en-US" altLang="zh-CN" sz="2000" b="1" baseline="30000" dirty="0" smtClean="0">
                          <a:solidFill>
                            <a:schemeClr val="accent2"/>
                          </a:solidFill>
                          <a:latin typeface="Times New Roman" charset="0"/>
                          <a:ea typeface="Times New Roman" charset="0"/>
                          <a:cs typeface="Times New Roman" charset="0"/>
                        </a:rPr>
                        <a:t>7</a:t>
                      </a:r>
                      <a:endParaRPr lang="zh-CN" altLang="en-US" sz="2000" b="1" baseline="30000" dirty="0">
                        <a:solidFill>
                          <a:schemeClr val="accent2"/>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957881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2" name="灯片编号占位符 3"/>
          <p:cNvSpPr txBox="1">
            <a:spLocks noGrp="1"/>
          </p:cNvSpPr>
          <p:nvPr/>
        </p:nvSpPr>
        <p:spPr bwMode="auto">
          <a:xfrm>
            <a:off x="8229600" y="6516688"/>
            <a:ext cx="303213" cy="180975"/>
          </a:xfrm>
          <a:prstGeom prst="rect">
            <a:avLst/>
          </a:prstGeom>
          <a:noFill/>
          <a:ln w="9525">
            <a:noFill/>
            <a:miter lim="800000"/>
            <a:headEnd/>
            <a:tailEnd/>
          </a:ln>
        </p:spPr>
        <p:txBody>
          <a:bodyPr/>
          <a:lstStyle/>
          <a:p>
            <a:pPr algn="r" eaLnBrk="0" hangingPunct="0"/>
            <a:fld id="{0F180467-BB06-4ECC-8031-4E30EAD30D70}" type="slidenum">
              <a:rPr lang="en-US" altLang="zh-CN" sz="900">
                <a:solidFill>
                  <a:srgbClr val="4D5E68"/>
                </a:solidFill>
                <a:latin typeface="Impact" pitchFamily="34" charset="0"/>
              </a:rPr>
              <a:pPr algn="r" eaLnBrk="0" hangingPunct="0"/>
              <a:t>24</a:t>
            </a:fld>
            <a:endParaRPr lang="en-US" altLang="zh-CN" sz="900">
              <a:solidFill>
                <a:srgbClr val="4D5E68"/>
              </a:solidFill>
              <a:latin typeface="Impact" pitchFamily="34" charset="0"/>
              <a:ea typeface="Arial Unicode MS" pitchFamily="34" charset="-122"/>
              <a:cs typeface="Arial Unicode MS" pitchFamily="34" charset="-122"/>
            </a:endParaRPr>
          </a:p>
        </p:txBody>
      </p:sp>
      <p:sp>
        <p:nvSpPr>
          <p:cNvPr id="22" name="矩形 21"/>
          <p:cNvSpPr/>
          <p:nvPr/>
        </p:nvSpPr>
        <p:spPr>
          <a:xfrm>
            <a:off x="8001024" y="6489822"/>
            <a:ext cx="285752" cy="307777"/>
          </a:xfrm>
          <a:prstGeom prst="rect">
            <a:avLst/>
          </a:prstGeom>
          <a:solidFill>
            <a:schemeClr val="bg1"/>
          </a:solidFill>
        </p:spPr>
        <p:txBody>
          <a:bodyPr wrap="square" rtlCol="0" anchor="ctr">
            <a:spAutoFit/>
          </a:bodyPr>
          <a:lstStyle/>
          <a:p>
            <a:pPr algn="ctr"/>
            <a:endParaRPr lang="zh-CN" altLang="en-US" b="1" dirty="0" smtClean="0">
              <a:solidFill>
                <a:srgbClr val="FF0000"/>
              </a:solidFill>
            </a:endParaRPr>
          </a:p>
        </p:txBody>
      </p:sp>
      <p:sp>
        <p:nvSpPr>
          <p:cNvPr id="28" name="TextBox 27"/>
          <p:cNvSpPr txBox="1"/>
          <p:nvPr/>
        </p:nvSpPr>
        <p:spPr>
          <a:xfrm>
            <a:off x="251520" y="764704"/>
            <a:ext cx="8568952" cy="523220"/>
          </a:xfrm>
          <a:prstGeom prst="rect">
            <a:avLst/>
          </a:prstGeom>
          <a:noFill/>
        </p:spPr>
        <p:txBody>
          <a:bodyPr wrap="square" rtlCol="0">
            <a:spAutoFit/>
          </a:bodyPr>
          <a:lstStyle/>
          <a:p>
            <a:r>
              <a:rPr lang="fr-FR" altLang="zh-CN" sz="2800" b="1" dirty="0" smtClean="0">
                <a:solidFill>
                  <a:srgbClr val="FF0000"/>
                </a:solidFill>
              </a:rPr>
              <a:t>CSNS Passed State Acceptance on Aug. 23 2018</a:t>
            </a:r>
            <a:endParaRPr lang="zh-CN" altLang="en-US" sz="2800" b="1" dirty="0">
              <a:solidFill>
                <a:srgbClr val="FF0000"/>
              </a:solidFill>
            </a:endParaRPr>
          </a:p>
        </p:txBody>
      </p:sp>
      <p:sp>
        <p:nvSpPr>
          <p:cNvPr id="29" name="矩形 28"/>
          <p:cNvSpPr/>
          <p:nvPr/>
        </p:nvSpPr>
        <p:spPr>
          <a:xfrm>
            <a:off x="251520" y="1340768"/>
            <a:ext cx="8712968" cy="2754600"/>
          </a:xfrm>
          <a:prstGeom prst="rect">
            <a:avLst/>
          </a:prstGeom>
        </p:spPr>
        <p:txBody>
          <a:bodyPr wrap="square">
            <a:spAutoFit/>
          </a:bodyPr>
          <a:lstStyle/>
          <a:p>
            <a:pPr algn="l">
              <a:spcAft>
                <a:spcPts val="600"/>
              </a:spcAft>
            </a:pPr>
            <a:r>
              <a:rPr lang="en-US" altLang="zh-CN" sz="2400" b="1" dirty="0" smtClean="0">
                <a:latin typeface="Times New Roman" charset="0"/>
                <a:ea typeface="Times New Roman" charset="0"/>
                <a:cs typeface="Times New Roman" charset="0"/>
              </a:rPr>
              <a:t>The review committee agreed that the performance of the CSNS has </a:t>
            </a:r>
            <a:r>
              <a:rPr lang="en-US" altLang="zh-CN" sz="2400" b="1" dirty="0" smtClean="0">
                <a:solidFill>
                  <a:srgbClr val="FF0000"/>
                </a:solidFill>
                <a:latin typeface="Times New Roman" charset="0"/>
                <a:ea typeface="Times New Roman" charset="0"/>
                <a:cs typeface="Times New Roman" charset="0"/>
              </a:rPr>
              <a:t>reached or is even better than the planned acceptance goal</a:t>
            </a:r>
            <a:r>
              <a:rPr lang="en-US" altLang="zh-CN" sz="2400" b="1" dirty="0" smtClean="0">
                <a:latin typeface="Times New Roman" charset="0"/>
                <a:ea typeface="Times New Roman" charset="0"/>
                <a:cs typeface="Times New Roman" charset="0"/>
              </a:rPr>
              <a:t>. The highest neutron efficiency of the target station and the three initial instruments reached the international level.</a:t>
            </a:r>
          </a:p>
          <a:p>
            <a:pPr algn="l">
              <a:spcAft>
                <a:spcPts val="600"/>
              </a:spcAft>
            </a:pPr>
            <a:r>
              <a:rPr lang="en-US" altLang="zh-CN" sz="2400" b="1" dirty="0" smtClean="0">
                <a:latin typeface="Times New Roman" charset="0"/>
                <a:ea typeface="Times New Roman" charset="0"/>
                <a:cs typeface="Times New Roman" charset="0"/>
              </a:rPr>
              <a:t>The review committee concluded that some significant innovative technologies in accelerators, target station and instruments were achieved</a:t>
            </a:r>
            <a:r>
              <a:rPr lang="en-US" altLang="zh-CN" sz="2400" b="1" dirty="0" smtClean="0">
                <a:solidFill>
                  <a:srgbClr val="FF0000"/>
                </a:solidFill>
                <a:latin typeface="Times New Roman" charset="0"/>
                <a:ea typeface="Times New Roman" charset="0"/>
                <a:cs typeface="Times New Roman" charset="0"/>
              </a:rPr>
              <a:t> </a:t>
            </a:r>
            <a:r>
              <a:rPr lang="en-US" altLang="zh-CN" sz="2400" b="1" dirty="0" smtClean="0">
                <a:latin typeface="Times New Roman" charset="0"/>
                <a:ea typeface="Times New Roman" charset="0"/>
                <a:cs typeface="Times New Roman" charset="0"/>
              </a:rPr>
              <a:t>at CSNS. </a:t>
            </a:r>
            <a:endParaRPr lang="zh-CN" altLang="en-US" sz="2400" b="1" dirty="0">
              <a:latin typeface="Times New Roman" charset="0"/>
              <a:ea typeface="Times New Roman" charset="0"/>
              <a:cs typeface="Times New Roman" charset="0"/>
            </a:endParaRPr>
          </a:p>
        </p:txBody>
      </p:sp>
      <p:pic>
        <p:nvPicPr>
          <p:cNvPr id="30" name="图片 29" descr="国家验收.JPG"/>
          <p:cNvPicPr>
            <a:picLocks noChangeAspect="1"/>
          </p:cNvPicPr>
          <p:nvPr/>
        </p:nvPicPr>
        <p:blipFill>
          <a:blip r:embed="rId2" cstate="print"/>
          <a:stretch>
            <a:fillRect/>
          </a:stretch>
        </p:blipFill>
        <p:spPr>
          <a:xfrm>
            <a:off x="4762872" y="4266806"/>
            <a:ext cx="4032448" cy="2400267"/>
          </a:xfrm>
          <a:prstGeom prst="rect">
            <a:avLst/>
          </a:prstGeom>
        </p:spPr>
      </p:pic>
      <p:pic>
        <p:nvPicPr>
          <p:cNvPr id="9" name="图片 8" descr="航拍图.jpg"/>
          <p:cNvPicPr>
            <a:picLocks noChangeAspect="1"/>
          </p:cNvPicPr>
          <p:nvPr/>
        </p:nvPicPr>
        <p:blipFill>
          <a:blip r:embed="rId3" cstate="print"/>
          <a:stretch>
            <a:fillRect/>
          </a:stretch>
        </p:blipFill>
        <p:spPr>
          <a:xfrm>
            <a:off x="500034" y="4238569"/>
            <a:ext cx="3961474" cy="2428504"/>
          </a:xfrm>
          <a:prstGeom prst="rect">
            <a:avLst/>
          </a:prstGeom>
        </p:spPr>
      </p:pic>
    </p:spTree>
    <p:extLst>
      <p:ext uri="{BB962C8B-B14F-4D97-AF65-F5344CB8AC3E}">
        <p14:creationId xmlns:p14="http://schemas.microsoft.com/office/powerpoint/2010/main" val="130501408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3356992"/>
            <a:ext cx="6248400" cy="457200"/>
          </a:xfrm>
        </p:spPr>
        <p:txBody>
          <a:bodyPr/>
          <a:lstStyle/>
          <a:p>
            <a:pPr algn="ctr"/>
            <a:r>
              <a:rPr lang="en-US" altLang="zh-CN" sz="3600" dirty="0" smtClean="0">
                <a:solidFill>
                  <a:srgbClr val="FF0000"/>
                </a:solidFill>
                <a:effectLst>
                  <a:outerShdw blurRad="38100" dist="38100" dir="2700000" algn="tl">
                    <a:srgbClr val="000000">
                      <a:alpha val="43137"/>
                    </a:srgbClr>
                  </a:outerShdw>
                </a:effectLst>
              </a:rPr>
              <a:t>3. User Operation</a:t>
            </a:r>
            <a:endParaRPr lang="zh-CN" altLang="en-US" sz="3600" dirty="0">
              <a:solidFill>
                <a:srgbClr val="FF0000"/>
              </a:solidFill>
              <a:effectLst>
                <a:outerShdw blurRad="38100" dist="38100" dir="2700000" algn="tl">
                  <a:srgbClr val="000000">
                    <a:alpha val="43137"/>
                  </a:srgbClr>
                </a:outerShdw>
              </a:effectLst>
            </a:endParaRPr>
          </a:p>
        </p:txBody>
      </p:sp>
      <p:sp>
        <p:nvSpPr>
          <p:cNvPr id="4" name="灯片编号占位符 3"/>
          <p:cNvSpPr>
            <a:spLocks noGrp="1"/>
          </p:cNvSpPr>
          <p:nvPr>
            <p:ph type="sldNum" sz="quarter" idx="10"/>
          </p:nvPr>
        </p:nvSpPr>
        <p:spPr/>
        <p:txBody>
          <a:bodyPr/>
          <a:lstStyle/>
          <a:p>
            <a:pPr>
              <a:defRPr/>
            </a:pPr>
            <a:fld id="{50D9F352-FD94-4807-AE9E-611DE2884463}" type="slidenum">
              <a:rPr lang="en-US" altLang="zh-CN" smtClean="0"/>
              <a:pPr>
                <a:defRPr/>
              </a:pPr>
              <a:t>25</a:t>
            </a:fld>
            <a:endParaRPr lang="en-US" altLang="zh-CN"/>
          </a:p>
        </p:txBody>
      </p:sp>
    </p:spTree>
    <p:extLst>
      <p:ext uri="{BB962C8B-B14F-4D97-AF65-F5344CB8AC3E}">
        <p14:creationId xmlns:p14="http://schemas.microsoft.com/office/powerpoint/2010/main" val="140189883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8229600" y="6559530"/>
            <a:ext cx="303213" cy="180975"/>
          </a:xfrm>
        </p:spPr>
        <p:txBody>
          <a:bodyPr/>
          <a:lstStyle/>
          <a:p>
            <a:pPr>
              <a:defRPr/>
            </a:pPr>
            <a:fld id="{EFCD09C4-77C1-4ECB-8989-7EF4ED8527F4}" type="slidenum">
              <a:rPr lang="en-US" altLang="zh-CN" smtClean="0"/>
              <a:pPr>
                <a:defRPr/>
              </a:pPr>
              <a:t>26</a:t>
            </a:fld>
            <a:endParaRPr lang="en-US" altLang="zh-CN"/>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7" y="2297495"/>
            <a:ext cx="9135453" cy="2641514"/>
          </a:xfrm>
          <a:prstGeom prst="rect">
            <a:avLst/>
          </a:prstGeom>
        </p:spPr>
      </p:pic>
      <p:sp>
        <p:nvSpPr>
          <p:cNvPr id="4" name="圆角矩形标注 3"/>
          <p:cNvSpPr/>
          <p:nvPr/>
        </p:nvSpPr>
        <p:spPr>
          <a:xfrm>
            <a:off x="1075470" y="1932825"/>
            <a:ext cx="787513" cy="404080"/>
          </a:xfrm>
          <a:prstGeom prst="wedgeRoundRectCallout">
            <a:avLst>
              <a:gd name="adj1" fmla="val 51804"/>
              <a:gd name="adj2" fmla="val 542570"/>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10kW</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5" name="圆角矩形标注 4"/>
          <p:cNvSpPr/>
          <p:nvPr/>
        </p:nvSpPr>
        <p:spPr>
          <a:xfrm>
            <a:off x="2237698" y="1932825"/>
            <a:ext cx="787513" cy="404080"/>
          </a:xfrm>
          <a:prstGeom prst="wedgeRoundRectCallout">
            <a:avLst>
              <a:gd name="adj1" fmla="val 33356"/>
              <a:gd name="adj2" fmla="val 407218"/>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2</a:t>
            </a:r>
            <a:r>
              <a:rPr lang="en-US" altLang="zh-CN" sz="1600" dirty="0" smtClean="0">
                <a:solidFill>
                  <a:schemeClr val="tx1"/>
                </a:solidFill>
                <a:latin typeface="Times New Roman" panose="02020603050405020304" pitchFamily="18" charset="0"/>
                <a:cs typeface="Times New Roman" panose="02020603050405020304" pitchFamily="18" charset="0"/>
              </a:rPr>
              <a:t>0kW</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6" name="圆角矩形标注 5"/>
          <p:cNvSpPr/>
          <p:nvPr/>
        </p:nvSpPr>
        <p:spPr>
          <a:xfrm>
            <a:off x="5137695" y="1928320"/>
            <a:ext cx="787513" cy="404080"/>
          </a:xfrm>
          <a:prstGeom prst="wedgeRoundRectCallout">
            <a:avLst>
              <a:gd name="adj1" fmla="val 101721"/>
              <a:gd name="adj2" fmla="val 309933"/>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30kW</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 name="圆角矩形标注 6"/>
          <p:cNvSpPr/>
          <p:nvPr/>
        </p:nvSpPr>
        <p:spPr>
          <a:xfrm>
            <a:off x="6194400" y="1928320"/>
            <a:ext cx="787513" cy="404080"/>
          </a:xfrm>
          <a:prstGeom prst="wedgeRoundRectCallout">
            <a:avLst>
              <a:gd name="adj1" fmla="val -17646"/>
              <a:gd name="adj2" fmla="val 229568"/>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40kW</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8" name="圆角矩形标注 7"/>
          <p:cNvSpPr/>
          <p:nvPr/>
        </p:nvSpPr>
        <p:spPr>
          <a:xfrm>
            <a:off x="7250179" y="1916832"/>
            <a:ext cx="787513" cy="404080"/>
          </a:xfrm>
          <a:prstGeom prst="wedgeRoundRectCallout">
            <a:avLst>
              <a:gd name="adj1" fmla="val -119652"/>
              <a:gd name="adj2" fmla="val 153432"/>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50kW</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grpSp>
        <p:nvGrpSpPr>
          <p:cNvPr id="9" name="组合 8"/>
          <p:cNvGrpSpPr/>
          <p:nvPr/>
        </p:nvGrpSpPr>
        <p:grpSpPr>
          <a:xfrm>
            <a:off x="2511165" y="3653156"/>
            <a:ext cx="6355970" cy="2296124"/>
            <a:chOff x="2511165" y="3317530"/>
            <a:chExt cx="6355970" cy="2296124"/>
          </a:xfrm>
        </p:grpSpPr>
        <p:sp>
          <p:nvSpPr>
            <p:cNvPr id="10" name="矩形 9"/>
            <p:cNvSpPr/>
            <p:nvPr/>
          </p:nvSpPr>
          <p:spPr>
            <a:xfrm>
              <a:off x="3451706" y="3341406"/>
              <a:ext cx="558823" cy="999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标注 10"/>
            <p:cNvSpPr/>
            <p:nvPr/>
          </p:nvSpPr>
          <p:spPr>
            <a:xfrm>
              <a:off x="2511165" y="4910855"/>
              <a:ext cx="1454084" cy="518702"/>
            </a:xfrm>
            <a:prstGeom prst="wedgeRoundRectCallout">
              <a:avLst>
                <a:gd name="adj1" fmla="val 31935"/>
                <a:gd name="adj2" fmla="val -151634"/>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Spark of RFQ</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2" name="矩形 11"/>
            <p:cNvSpPr/>
            <p:nvPr/>
          </p:nvSpPr>
          <p:spPr>
            <a:xfrm>
              <a:off x="4292538" y="3341406"/>
              <a:ext cx="845157" cy="999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标注 12"/>
            <p:cNvSpPr/>
            <p:nvPr/>
          </p:nvSpPr>
          <p:spPr>
            <a:xfrm>
              <a:off x="3995936" y="4893574"/>
              <a:ext cx="1068224" cy="518702"/>
            </a:xfrm>
            <a:prstGeom prst="wedgeRoundRectCallout">
              <a:avLst>
                <a:gd name="adj1" fmla="val 9963"/>
                <a:gd name="adj2" fmla="val -151508"/>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Summer shutdown</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4" name="圆角矩形标注 13"/>
            <p:cNvSpPr/>
            <p:nvPr/>
          </p:nvSpPr>
          <p:spPr>
            <a:xfrm>
              <a:off x="5004048" y="4910855"/>
              <a:ext cx="1584176" cy="518702"/>
            </a:xfrm>
            <a:prstGeom prst="wedgeRoundRectCallout">
              <a:avLst>
                <a:gd name="adj1" fmla="val 9193"/>
                <a:gd name="adj2" fmla="val -153281"/>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50kW</a:t>
              </a:r>
              <a:r>
                <a:rPr lang="zh-CN" altLang="en-US" sz="1600" dirty="0" smtClean="0">
                  <a:solidFill>
                    <a:schemeClr val="tx1"/>
                  </a:solidFill>
                  <a:latin typeface="Times New Roman" panose="02020603050405020304" pitchFamily="18" charset="0"/>
                  <a:cs typeface="Times New Roman" panose="02020603050405020304" pitchFamily="18" charset="0"/>
                </a:rPr>
                <a:t> </a:t>
              </a:r>
              <a:r>
                <a:rPr lang="en-US" altLang="zh-CN" sz="1600" dirty="0" smtClean="0">
                  <a:solidFill>
                    <a:schemeClr val="tx1"/>
                  </a:solidFill>
                  <a:latin typeface="Times New Roman" panose="02020603050405020304" pitchFamily="18" charset="0"/>
                  <a:cs typeface="Times New Roman" panose="02020603050405020304" pitchFamily="18" charset="0"/>
                </a:rPr>
                <a:t>machine study</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5" name="矩形 14"/>
            <p:cNvSpPr/>
            <p:nvPr/>
          </p:nvSpPr>
          <p:spPr>
            <a:xfrm>
              <a:off x="5877386" y="3317530"/>
              <a:ext cx="412320" cy="10237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571715" y="3329468"/>
              <a:ext cx="239283" cy="10237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标注 16"/>
            <p:cNvSpPr/>
            <p:nvPr/>
          </p:nvSpPr>
          <p:spPr>
            <a:xfrm>
              <a:off x="6732240" y="4893574"/>
              <a:ext cx="1008112" cy="576064"/>
            </a:xfrm>
            <a:prstGeom prst="wedgeRoundRectCallout">
              <a:avLst>
                <a:gd name="adj1" fmla="val 9193"/>
                <a:gd name="adj2" fmla="val -141748"/>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Spring Festival</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8" name="圆角矩形标注 17"/>
            <p:cNvSpPr/>
            <p:nvPr/>
          </p:nvSpPr>
          <p:spPr>
            <a:xfrm>
              <a:off x="7884368" y="4893574"/>
              <a:ext cx="982767" cy="720080"/>
            </a:xfrm>
            <a:prstGeom prst="wedgeRoundRectCallout">
              <a:avLst>
                <a:gd name="adj1" fmla="val -90765"/>
                <a:gd name="adj2" fmla="val -173460"/>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80kW</a:t>
              </a:r>
              <a:r>
                <a:rPr lang="zh-CN" altLang="en-US" sz="1600" dirty="0" smtClean="0">
                  <a:solidFill>
                    <a:schemeClr val="tx1"/>
                  </a:solidFill>
                  <a:latin typeface="Times New Roman" panose="02020603050405020304" pitchFamily="18" charset="0"/>
                  <a:cs typeface="Times New Roman" panose="02020603050405020304" pitchFamily="18" charset="0"/>
                </a:rPr>
                <a:t>  </a:t>
              </a:r>
              <a:r>
                <a:rPr lang="en-US" altLang="zh-CN" sz="1600" dirty="0" smtClean="0">
                  <a:solidFill>
                    <a:schemeClr val="tx1"/>
                  </a:solidFill>
                  <a:latin typeface="Times New Roman" panose="02020603050405020304" pitchFamily="18" charset="0"/>
                  <a:cs typeface="Times New Roman" panose="02020603050405020304" pitchFamily="18" charset="0"/>
                </a:rPr>
                <a:t>machine study</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9" name="矩形 18"/>
            <p:cNvSpPr/>
            <p:nvPr/>
          </p:nvSpPr>
          <p:spPr>
            <a:xfrm>
              <a:off x="7130537" y="3329468"/>
              <a:ext cx="364123" cy="10237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5137695" y="2604967"/>
            <a:ext cx="3194455" cy="227702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标注 20"/>
          <p:cNvSpPr/>
          <p:nvPr/>
        </p:nvSpPr>
        <p:spPr>
          <a:xfrm>
            <a:off x="3275856" y="1916832"/>
            <a:ext cx="1440160" cy="404080"/>
          </a:xfrm>
          <a:prstGeom prst="wedgeRoundRectCallout">
            <a:avLst>
              <a:gd name="adj1" fmla="val 77981"/>
              <a:gd name="adj2" fmla="val 288563"/>
              <a:gd name="adj3" fmla="val 16667"/>
            </a:avLst>
          </a:prstGeom>
          <a:noFill/>
          <a:ln w="28575">
            <a:solidFill>
              <a:srgbClr val="1B0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Times New Roman" panose="02020603050405020304" pitchFamily="18" charset="0"/>
                <a:cs typeface="Times New Roman" panose="02020603050405020304" pitchFamily="18" charset="0"/>
              </a:rPr>
              <a:t>Open to users</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22" name="标题 2"/>
          <p:cNvSpPr txBox="1">
            <a:spLocks/>
          </p:cNvSpPr>
          <p:nvPr/>
        </p:nvSpPr>
        <p:spPr>
          <a:xfrm>
            <a:off x="318236" y="764704"/>
            <a:ext cx="8370748" cy="5826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CN" sz="3200" b="1" dirty="0" smtClean="0">
                <a:solidFill>
                  <a:schemeClr val="accent2">
                    <a:lumMod val="75000"/>
                  </a:schemeClr>
                </a:solidFill>
                <a:latin typeface="Times New Roman" panose="02020603050405020304" pitchFamily="18" charset="0"/>
                <a:cs typeface="Times New Roman" panose="02020603050405020304" pitchFamily="18" charset="0"/>
              </a:rPr>
              <a:t>CSNS commissioning and operation overview</a:t>
            </a:r>
            <a:endParaRPr kumimoji="1" lang="zh-CN" altLang="en-US" sz="32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63032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a:graphicFrameLocks/>
          </p:cNvGraphicFramePr>
          <p:nvPr>
            <p:extLst>
              <p:ext uri="{D42A27DB-BD31-4B8C-83A1-F6EECF244321}">
                <p14:modId xmlns:p14="http://schemas.microsoft.com/office/powerpoint/2010/main" val="4222123398"/>
              </p:ext>
            </p:extLst>
          </p:nvPr>
        </p:nvGraphicFramePr>
        <p:xfrm>
          <a:off x="395536" y="2034974"/>
          <a:ext cx="8334896" cy="4374332"/>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1"/>
          <p:cNvSpPr txBox="1">
            <a:spLocks/>
          </p:cNvSpPr>
          <p:nvPr/>
        </p:nvSpPr>
        <p:spPr>
          <a:xfrm>
            <a:off x="251520" y="911997"/>
            <a:ext cx="8147488" cy="5826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t>Operation statistics (until now)</a:t>
            </a:r>
            <a:endParaRPr lang="zh-CN" altLang="en-US" sz="3200" dirty="0"/>
          </a:p>
        </p:txBody>
      </p:sp>
      <p:sp>
        <p:nvSpPr>
          <p:cNvPr id="5" name="文本框 3"/>
          <p:cNvSpPr txBox="1"/>
          <p:nvPr/>
        </p:nvSpPr>
        <p:spPr>
          <a:xfrm>
            <a:off x="2627784" y="5877272"/>
            <a:ext cx="4542936" cy="5320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2400" dirty="0" smtClean="0">
                <a:latin typeface="Times New Roman" panose="02020603050405020304" pitchFamily="18" charset="0"/>
                <a:cs typeface="Times New Roman" panose="02020603050405020304" pitchFamily="18" charset="0"/>
              </a:rPr>
              <a:t>Availability is 80%</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08412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112622" y="980728"/>
            <a:ext cx="8851866" cy="5826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t>Downtime statistics (up to now)</a:t>
            </a:r>
            <a:endParaRPr lang="zh-CN" altLang="en-US" sz="3200" dirty="0"/>
          </a:p>
        </p:txBody>
      </p:sp>
      <p:graphicFrame>
        <p:nvGraphicFramePr>
          <p:cNvPr id="8" name="图表 7"/>
          <p:cNvGraphicFramePr>
            <a:graphicFrameLocks/>
          </p:cNvGraphicFramePr>
          <p:nvPr>
            <p:extLst>
              <p:ext uri="{D42A27DB-BD31-4B8C-83A1-F6EECF244321}">
                <p14:modId xmlns:p14="http://schemas.microsoft.com/office/powerpoint/2010/main" val="2441165351"/>
              </p:ext>
            </p:extLst>
          </p:nvPr>
        </p:nvGraphicFramePr>
        <p:xfrm>
          <a:off x="539552" y="1628800"/>
          <a:ext cx="7620000" cy="4833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344462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836712"/>
            <a:ext cx="8229600" cy="562074"/>
          </a:xfrm>
        </p:spPr>
        <p:txBody>
          <a:bodyPr>
            <a:normAutofit/>
          </a:bodyPr>
          <a:lstStyle/>
          <a:p>
            <a:r>
              <a:rPr kumimoji="1" lang="en-US" altLang="zh-CN" dirty="0" smtClean="0"/>
              <a:t>Problem of RFQ spark </a:t>
            </a:r>
            <a:endParaRPr kumimoji="1" lang="zh-CN" altLang="en-US" dirty="0"/>
          </a:p>
        </p:txBody>
      </p:sp>
      <p:sp>
        <p:nvSpPr>
          <p:cNvPr id="4" name="内容占位符 2"/>
          <p:cNvSpPr>
            <a:spLocks noGrp="1"/>
          </p:cNvSpPr>
          <p:nvPr>
            <p:ph idx="1"/>
          </p:nvPr>
        </p:nvSpPr>
        <p:spPr>
          <a:xfrm>
            <a:off x="251520" y="1273752"/>
            <a:ext cx="8498315" cy="2079112"/>
          </a:xfrm>
        </p:spPr>
        <p:txBody>
          <a:bodyPr>
            <a:normAutofit/>
          </a:bodyPr>
          <a:lstStyle/>
          <a:p>
            <a:r>
              <a:rPr lang="en-US" altLang="zh-CN" dirty="0" smtClean="0"/>
              <a:t>The chopped beam lost in the vane of RFQ, is confirmed to be the reason of RFQ spark</a:t>
            </a:r>
          </a:p>
          <a:p>
            <a:r>
              <a:rPr lang="en-US" altLang="zh-CN" dirty="0" smtClean="0"/>
              <a:t>By rotating the chopper 45 degrees, </a:t>
            </a:r>
            <a:r>
              <a:rPr lang="en-US" altLang="zh-CN" dirty="0"/>
              <a:t>most of the chopped beam </a:t>
            </a:r>
            <a:r>
              <a:rPr lang="en-US" altLang="zh-CN" dirty="0" smtClean="0"/>
              <a:t>passed through the slit between to adjacent vanes.</a:t>
            </a:r>
            <a:endParaRPr lang="zh-CN" altLang="en-US" dirty="0"/>
          </a:p>
        </p:txBody>
      </p:sp>
      <p:pic>
        <p:nvPicPr>
          <p:cNvPr id="5" name="Picture 1" descr="C:\Users\liu\Documents\Tencent Files\1439368218\Image\C2C\D7P2D07Z_R(YUM%O1`]L`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43879"/>
            <a:ext cx="3096344" cy="2917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3528" y="6089117"/>
            <a:ext cx="3300261" cy="400110"/>
          </a:xfrm>
          <a:prstGeom prst="rect">
            <a:avLst/>
          </a:prstGeom>
          <a:noFill/>
        </p:spPr>
        <p:txBody>
          <a:bodyPr wrap="square" rtlCol="0">
            <a:spAutoFit/>
          </a:bodyPr>
          <a:lstStyle/>
          <a:p>
            <a:r>
              <a:rPr lang="en-US" altLang="zh-CN" sz="2000" dirty="0" smtClean="0"/>
              <a:t>RFQ vane at entrance</a:t>
            </a:r>
            <a:endParaRPr lang="zh-CN" altLang="en-US" sz="2000" dirty="0"/>
          </a:p>
        </p:txBody>
      </p:sp>
      <p:grpSp>
        <p:nvGrpSpPr>
          <p:cNvPr id="13" name="组合 12"/>
          <p:cNvGrpSpPr/>
          <p:nvPr/>
        </p:nvGrpSpPr>
        <p:grpSpPr>
          <a:xfrm>
            <a:off x="3563888" y="3233314"/>
            <a:ext cx="5472608" cy="3147644"/>
            <a:chOff x="411572" y="1477802"/>
            <a:chExt cx="7905424" cy="4614736"/>
          </a:xfrm>
        </p:grpSpPr>
        <p:graphicFrame>
          <p:nvGraphicFramePr>
            <p:cNvPr id="10" name="图表 9"/>
            <p:cNvGraphicFramePr>
              <a:graphicFrameLocks/>
            </p:cNvGraphicFramePr>
            <p:nvPr>
              <p:extLst>
                <p:ext uri="{D42A27DB-BD31-4B8C-83A1-F6EECF244321}">
                  <p14:modId xmlns:p14="http://schemas.microsoft.com/office/powerpoint/2010/main" val="1771417991"/>
                </p:ext>
              </p:extLst>
            </p:nvPr>
          </p:nvGraphicFramePr>
          <p:xfrm>
            <a:off x="411572" y="1477802"/>
            <a:ext cx="7905424" cy="46147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71798" y="1653073"/>
              <a:ext cx="4168562" cy="451229"/>
            </a:xfrm>
            <a:prstGeom prst="rect">
              <a:avLst/>
            </a:prstGeom>
            <a:solidFill>
              <a:schemeClr val="bg1"/>
            </a:solidFill>
          </p:spPr>
          <p:txBody>
            <a:bodyPr wrap="square" rtlCol="0">
              <a:spAutoFit/>
            </a:bodyPr>
            <a:lstStyle/>
            <a:p>
              <a:r>
                <a:rPr lang="en-US" altLang="zh-CN" dirty="0" smtClean="0"/>
                <a:t>RFQ cavity spark counts per day</a:t>
              </a:r>
              <a:endParaRPr lang="zh-CN" altLang="en-US" dirty="0"/>
            </a:p>
          </p:txBody>
        </p:sp>
      </p:grpSp>
    </p:spTree>
    <p:extLst>
      <p:ext uri="{BB962C8B-B14F-4D97-AF65-F5344CB8AC3E}">
        <p14:creationId xmlns:p14="http://schemas.microsoft.com/office/powerpoint/2010/main" val="1986032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00063" y="2776577"/>
            <a:ext cx="81438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spcBef>
                <a:spcPct val="20000"/>
              </a:spcBef>
              <a:tabLst>
                <a:tab pos="342900" algn="l"/>
                <a:tab pos="685800" algn="l"/>
              </a:tabLst>
            </a:pPr>
            <a:r>
              <a:rPr lang="en-US" altLang="zh-CN" sz="4400" dirty="0">
                <a:solidFill>
                  <a:srgbClr val="FF0000"/>
                </a:solidFill>
                <a:effectLst>
                  <a:outerShdw blurRad="38100" dist="38100" dir="2700000" algn="tl">
                    <a:srgbClr val="000000">
                      <a:alpha val="43137"/>
                    </a:srgbClr>
                  </a:outerShdw>
                </a:effectLst>
                <a:ea typeface="楷体_GB2312" pitchFamily="49" charset="-122"/>
                <a:cs typeface="Arial" charset="0"/>
              </a:rPr>
              <a:t> </a:t>
            </a:r>
            <a:r>
              <a:rPr lang="en-US" altLang="zh-CN" sz="4400" dirty="0" smtClean="0">
                <a:solidFill>
                  <a:srgbClr val="FF0000"/>
                </a:solidFill>
                <a:effectLst>
                  <a:outerShdw blurRad="38100" dist="38100" dir="2700000" algn="tl">
                    <a:srgbClr val="000000">
                      <a:alpha val="43137"/>
                    </a:srgbClr>
                  </a:outerShdw>
                </a:effectLst>
                <a:ea typeface="楷体_GB2312" pitchFamily="49" charset="-122"/>
                <a:cs typeface="Arial" charset="0"/>
              </a:rPr>
              <a:t>1. </a:t>
            </a:r>
            <a:r>
              <a:rPr lang="en-US" altLang="zh-CN" sz="4400" b="1" dirty="0" smtClean="0">
                <a:solidFill>
                  <a:srgbClr val="FF0000"/>
                </a:solidFill>
                <a:effectLst>
                  <a:outerShdw blurRad="38100" dist="38100" dir="2700000" algn="tl">
                    <a:srgbClr val="000000">
                      <a:alpha val="43137"/>
                    </a:srgbClr>
                  </a:outerShdw>
                </a:effectLst>
                <a:ea typeface="楷体_GB2312" pitchFamily="49" charset="-122"/>
                <a:cs typeface="Arial" charset="0"/>
              </a:rPr>
              <a:t>Project  Overview</a:t>
            </a:r>
            <a:endParaRPr lang="en-US" altLang="zh-CN" sz="4400" b="1" dirty="0">
              <a:solidFill>
                <a:srgbClr val="FF0000"/>
              </a:solidFill>
              <a:effectLst>
                <a:outerShdw blurRad="38100" dist="38100" dir="2700000" algn="tl">
                  <a:srgbClr val="000000">
                    <a:alpha val="43137"/>
                  </a:srgbClr>
                </a:outerShdw>
              </a:effectLst>
              <a:ea typeface="楷体_GB2312" pitchFamily="49" charset="-122"/>
              <a:cs typeface="Arial" charset="0"/>
            </a:endParaRPr>
          </a:p>
        </p:txBody>
      </p:sp>
      <p:sp>
        <p:nvSpPr>
          <p:cNvPr id="13315" name="灯片编号占位符 3"/>
          <p:cNvSpPr txBox="1">
            <a:spLocks noGrp="1"/>
          </p:cNvSpPr>
          <p:nvPr/>
        </p:nvSpPr>
        <p:spPr bwMode="auto">
          <a:xfrm>
            <a:off x="8172450" y="6524625"/>
            <a:ext cx="3746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宋体" pitchFamily="2" charset="-122"/>
              </a:defRPr>
            </a:lvl1pPr>
            <a:lvl2pPr marL="742950" indent="-285750" eaLnBrk="0" hangingPunct="0">
              <a:defRPr sz="1400">
                <a:solidFill>
                  <a:schemeClr val="tx1"/>
                </a:solidFill>
                <a:latin typeface="Arial" charset="0"/>
                <a:ea typeface="宋体" pitchFamily="2" charset="-122"/>
              </a:defRPr>
            </a:lvl2pPr>
            <a:lvl3pPr marL="1143000" indent="-228600" eaLnBrk="0" hangingPunct="0">
              <a:defRPr sz="1400">
                <a:solidFill>
                  <a:schemeClr val="tx1"/>
                </a:solidFill>
                <a:latin typeface="Arial" charset="0"/>
                <a:ea typeface="宋体" pitchFamily="2" charset="-122"/>
              </a:defRPr>
            </a:lvl3pPr>
            <a:lvl4pPr marL="1600200" indent="-228600" eaLnBrk="0" hangingPunct="0">
              <a:defRPr sz="1400">
                <a:solidFill>
                  <a:schemeClr val="tx1"/>
                </a:solidFill>
                <a:latin typeface="Arial" charset="0"/>
                <a:ea typeface="宋体" pitchFamily="2" charset="-122"/>
              </a:defRPr>
            </a:lvl4pPr>
            <a:lvl5pPr marL="2057400" indent="-228600" eaLnBrk="0" hangingPunct="0">
              <a:defRPr sz="14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charset="0"/>
                <a:ea typeface="宋体" pitchFamily="2" charset="-122"/>
              </a:defRPr>
            </a:lvl9pPr>
          </a:lstStyle>
          <a:p>
            <a:pPr algn="r"/>
            <a:fld id="{C0E8C34E-3ABF-4E6C-A9E5-489C0BE74724}" type="slidenum">
              <a:rPr lang="en-US" altLang="zh-CN" sz="900">
                <a:solidFill>
                  <a:srgbClr val="4D5E68"/>
                </a:solidFill>
                <a:latin typeface="Impact" pitchFamily="34" charset="0"/>
              </a:rPr>
              <a:pPr algn="r"/>
              <a:t>3</a:t>
            </a:fld>
            <a:endParaRPr lang="en-US" altLang="zh-CN" sz="900">
              <a:solidFill>
                <a:srgbClr val="4D5E68"/>
              </a:solidFill>
              <a:latin typeface="Impact" pitchFamily="34" charset="0"/>
              <a:ea typeface="Arial Unicode MS" pitchFamily="34" charset="-122"/>
              <a:cs typeface="Arial Unicode MS" pitchFamily="34"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112622" y="803589"/>
            <a:ext cx="8851866" cy="5826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t>Downtime statistics </a:t>
            </a:r>
            <a:r>
              <a:rPr lang="en-US" altLang="zh-CN" sz="2800" dirty="0"/>
              <a:t>(from last </a:t>
            </a:r>
            <a:r>
              <a:rPr lang="en-US" altLang="zh-CN" sz="2800" dirty="0" err="1"/>
              <a:t>summ</a:t>
            </a:r>
            <a:r>
              <a:rPr lang="en-US" altLang="zh-CN" sz="2800" dirty="0"/>
              <a:t>. </a:t>
            </a:r>
            <a:r>
              <a:rPr lang="en-US" altLang="zh-CN" sz="2800" dirty="0" err="1"/>
              <a:t>Maint</a:t>
            </a:r>
            <a:r>
              <a:rPr lang="en-US" altLang="zh-CN" sz="2800" dirty="0"/>
              <a:t>. to now)</a:t>
            </a:r>
            <a:endParaRPr lang="zh-CN" altLang="en-US" sz="2800" dirty="0"/>
          </a:p>
        </p:txBody>
      </p:sp>
      <p:graphicFrame>
        <p:nvGraphicFramePr>
          <p:cNvPr id="5" name="图表 4"/>
          <p:cNvGraphicFramePr>
            <a:graphicFrameLocks/>
          </p:cNvGraphicFramePr>
          <p:nvPr>
            <p:extLst>
              <p:ext uri="{D42A27DB-BD31-4B8C-83A1-F6EECF244321}">
                <p14:modId xmlns:p14="http://schemas.microsoft.com/office/powerpoint/2010/main" val="3962287569"/>
              </p:ext>
            </p:extLst>
          </p:nvPr>
        </p:nvGraphicFramePr>
        <p:xfrm>
          <a:off x="642829" y="1928811"/>
          <a:ext cx="7791451" cy="4929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2917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93420" y="908720"/>
            <a:ext cx="8229600" cy="562074"/>
          </a:xfrm>
        </p:spPr>
        <p:txBody>
          <a:bodyPr>
            <a:normAutofit/>
          </a:bodyPr>
          <a:lstStyle/>
          <a:p>
            <a:r>
              <a:rPr kumimoji="1" lang="en-US" altLang="zh-CN" dirty="0" smtClean="0"/>
              <a:t>Upgrade the RF source of RFQ</a:t>
            </a:r>
            <a:endParaRPr kumimoji="1" lang="zh-CN" altLang="en-US" dirty="0"/>
          </a:p>
        </p:txBody>
      </p:sp>
      <p:sp>
        <p:nvSpPr>
          <p:cNvPr id="4" name="内容占位符 2"/>
          <p:cNvSpPr>
            <a:spLocks noGrp="1"/>
          </p:cNvSpPr>
          <p:nvPr>
            <p:ph idx="1"/>
          </p:nvPr>
        </p:nvSpPr>
        <p:spPr>
          <a:xfrm>
            <a:off x="311514" y="1493879"/>
            <a:ext cx="8068211" cy="2521126"/>
          </a:xfrm>
        </p:spPr>
        <p:txBody>
          <a:bodyPr>
            <a:normAutofit fontScale="85000" lnSpcReduction="20000"/>
          </a:bodyPr>
          <a:lstStyle/>
          <a:p>
            <a:r>
              <a:rPr lang="en-US" altLang="zh-CN" sz="2800" dirty="0" smtClean="0">
                <a:latin typeface="Times New Roman" panose="02020603050405020304" pitchFamily="18" charset="0"/>
                <a:cs typeface="Times New Roman" panose="02020603050405020304" pitchFamily="18" charset="0"/>
              </a:rPr>
              <a:t>The stability of the RFQ 4616 </a:t>
            </a:r>
            <a:r>
              <a:rPr lang="en-US" altLang="zh-CN" sz="2800" dirty="0" err="1" smtClean="0">
                <a:latin typeface="Times New Roman" panose="02020603050405020304" pitchFamily="18" charset="0"/>
                <a:cs typeface="Times New Roman" panose="02020603050405020304" pitchFamily="18" charset="0"/>
              </a:rPr>
              <a:t>tetrode</a:t>
            </a:r>
            <a:r>
              <a:rPr lang="en-US" altLang="zh-CN" sz="2800" dirty="0" smtClean="0">
                <a:latin typeface="Times New Roman" panose="02020603050405020304" pitchFamily="18" charset="0"/>
                <a:cs typeface="Times New Roman" panose="02020603050405020304" pitchFamily="18" charset="0"/>
              </a:rPr>
              <a:t> is one of the main cause of fault. </a:t>
            </a:r>
          </a:p>
          <a:p>
            <a:r>
              <a:rPr lang="en-US" altLang="zh-CN" sz="2800" dirty="0" smtClean="0">
                <a:latin typeface="Times New Roman" panose="02020603050405020304" pitchFamily="18" charset="0"/>
                <a:cs typeface="Times New Roman" panose="02020603050405020304" pitchFamily="18" charset="0"/>
              </a:rPr>
              <a:t>The short lifetime and price of 4616 tetrode.</a:t>
            </a:r>
          </a:p>
          <a:p>
            <a:r>
              <a:rPr lang="en-US" altLang="zh-CN" sz="2800" dirty="0" smtClean="0">
                <a:latin typeface="Times New Roman" panose="02020603050405020304" pitchFamily="18" charset="0"/>
                <a:cs typeface="Times New Roman" panose="02020603050405020304" pitchFamily="18" charset="0"/>
              </a:rPr>
              <a:t> The retired klystron from DTL, can be used for RFQ, zero cost.</a:t>
            </a:r>
          </a:p>
          <a:p>
            <a:pPr marL="0" indent="0">
              <a:buNone/>
            </a:pPr>
            <a:endParaRPr lang="zh-CN" altLang="en-US" sz="2000" dirty="0" smtClean="0">
              <a:latin typeface="Times New Roman" panose="02020603050405020304" pitchFamily="18" charset="0"/>
              <a:cs typeface="Times New Roman" panose="02020603050405020304" pitchFamily="18" charset="0"/>
            </a:endParaRPr>
          </a:p>
        </p:txBody>
      </p:sp>
      <p:grpSp>
        <p:nvGrpSpPr>
          <p:cNvPr id="6" name="组合 56"/>
          <p:cNvGrpSpPr/>
          <p:nvPr/>
        </p:nvGrpSpPr>
        <p:grpSpPr>
          <a:xfrm>
            <a:off x="251520" y="3839972"/>
            <a:ext cx="8639994" cy="2591070"/>
            <a:chOff x="2428841" y="3695114"/>
            <a:chExt cx="8966589" cy="2784143"/>
          </a:xfrm>
        </p:grpSpPr>
        <p:sp>
          <p:nvSpPr>
            <p:cNvPr id="7" name="等腰三角形 6"/>
            <p:cNvSpPr/>
            <p:nvPr/>
          </p:nvSpPr>
          <p:spPr>
            <a:xfrm rot="5400000">
              <a:off x="4086776" y="4633316"/>
              <a:ext cx="1079500" cy="935037"/>
            </a:xfrm>
            <a:prstGeom prst="triangle">
              <a:avLst/>
            </a:prstGeom>
            <a:solidFill>
              <a:srgbClr val="B4680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8" name="矩形 7"/>
            <p:cNvSpPr/>
            <p:nvPr/>
          </p:nvSpPr>
          <p:spPr>
            <a:xfrm>
              <a:off x="2428841" y="4852403"/>
              <a:ext cx="1132764" cy="504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smtClean="0">
                  <a:solidFill>
                    <a:srgbClr val="FF0000"/>
                  </a:solidFill>
                  <a:latin typeface="Times New Roman" panose="02020603050405020304" pitchFamily="18" charset="0"/>
                  <a:cs typeface="Times New Roman" panose="02020603050405020304" pitchFamily="18" charset="0"/>
                </a:rPr>
                <a:t>LLRF</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9" name="直接箭头连接符 9"/>
            <p:cNvCxnSpPr/>
            <p:nvPr/>
          </p:nvCxnSpPr>
          <p:spPr>
            <a:xfrm flipV="1">
              <a:off x="3588907" y="5100835"/>
              <a:ext cx="570104" cy="40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文本框 9"/>
            <p:cNvSpPr txBox="1"/>
            <p:nvPr/>
          </p:nvSpPr>
          <p:spPr>
            <a:xfrm>
              <a:off x="3712518" y="5734151"/>
              <a:ext cx="138152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FF0000"/>
                  </a:solidFill>
                  <a:latin typeface="Times New Roman" panose="02020603050405020304" pitchFamily="18" charset="0"/>
                  <a:cs typeface="Times New Roman" panose="02020603050405020304" pitchFamily="18" charset="0"/>
                </a:rPr>
                <a:t>CPI klystron</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6659650" y="4887907"/>
              <a:ext cx="136479" cy="3985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11"/>
            <p:cNvSpPr/>
            <p:nvPr/>
          </p:nvSpPr>
          <p:spPr>
            <a:xfrm>
              <a:off x="6413993" y="5033685"/>
              <a:ext cx="245657" cy="1353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12"/>
            <p:cNvSpPr txBox="1"/>
            <p:nvPr/>
          </p:nvSpPr>
          <p:spPr>
            <a:xfrm>
              <a:off x="6823430" y="4929494"/>
              <a:ext cx="111911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FF0000"/>
                  </a:solidFill>
                  <a:latin typeface="Times New Roman" panose="02020603050405020304" pitchFamily="18" charset="0"/>
                  <a:cs typeface="Times New Roman" panose="02020603050405020304" pitchFamily="18" charset="0"/>
                </a:rPr>
                <a:t>Magic T</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4" name="流程图: 可选过程 22"/>
            <p:cNvSpPr/>
            <p:nvPr/>
          </p:nvSpPr>
          <p:spPr>
            <a:xfrm>
              <a:off x="10631155" y="3695114"/>
              <a:ext cx="764275" cy="2784143"/>
            </a:xfrm>
            <a:prstGeom prst="flowChartAlternateProcess">
              <a:avLst/>
            </a:prstGeom>
            <a:solidFill>
              <a:srgbClr val="B4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矩形 14"/>
            <p:cNvSpPr/>
            <p:nvPr/>
          </p:nvSpPr>
          <p:spPr>
            <a:xfrm>
              <a:off x="6714242" y="4238253"/>
              <a:ext cx="45719" cy="649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矩形 15"/>
            <p:cNvSpPr/>
            <p:nvPr/>
          </p:nvSpPr>
          <p:spPr>
            <a:xfrm>
              <a:off x="6714242" y="4238253"/>
              <a:ext cx="103723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矩形 16"/>
            <p:cNvSpPr/>
            <p:nvPr/>
          </p:nvSpPr>
          <p:spPr>
            <a:xfrm>
              <a:off x="7751475" y="3842468"/>
              <a:ext cx="45719" cy="44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矩形 17"/>
            <p:cNvSpPr/>
            <p:nvPr/>
          </p:nvSpPr>
          <p:spPr>
            <a:xfrm>
              <a:off x="7751475" y="3842468"/>
              <a:ext cx="54591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矩形 18"/>
            <p:cNvSpPr/>
            <p:nvPr/>
          </p:nvSpPr>
          <p:spPr>
            <a:xfrm>
              <a:off x="8297386" y="3842468"/>
              <a:ext cx="45719" cy="44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矩形 19"/>
            <p:cNvSpPr/>
            <p:nvPr/>
          </p:nvSpPr>
          <p:spPr>
            <a:xfrm>
              <a:off x="8343105" y="4238253"/>
              <a:ext cx="228805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矩形 20"/>
            <p:cNvSpPr/>
            <p:nvPr/>
          </p:nvSpPr>
          <p:spPr>
            <a:xfrm>
              <a:off x="6727889" y="5304667"/>
              <a:ext cx="45719" cy="649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矩形 21"/>
            <p:cNvSpPr/>
            <p:nvPr/>
          </p:nvSpPr>
          <p:spPr>
            <a:xfrm>
              <a:off x="6741537" y="5918817"/>
              <a:ext cx="388961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矩形 22"/>
            <p:cNvSpPr/>
            <p:nvPr/>
          </p:nvSpPr>
          <p:spPr>
            <a:xfrm>
              <a:off x="6010614" y="5073538"/>
              <a:ext cx="38972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文本框 23"/>
            <p:cNvSpPr txBox="1"/>
            <p:nvPr/>
          </p:nvSpPr>
          <p:spPr>
            <a:xfrm>
              <a:off x="7232858" y="4358610"/>
              <a:ext cx="179467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FF0000"/>
                  </a:solidFill>
                  <a:latin typeface="Times New Roman" panose="02020603050405020304" pitchFamily="18" charset="0"/>
                  <a:cs typeface="Times New Roman" panose="02020603050405020304" pitchFamily="18" charset="0"/>
                </a:rPr>
                <a:t>Arch</a:t>
              </a:r>
              <a:r>
                <a:rPr lang="en-US" altLang="zh-CN" dirty="0" smtClean="0"/>
                <a:t> </a:t>
              </a:r>
              <a:r>
                <a:rPr lang="en-US" altLang="zh-CN" dirty="0">
                  <a:solidFill>
                    <a:srgbClr val="FF0000"/>
                  </a:solidFill>
                  <a:latin typeface="Times New Roman" panose="02020603050405020304" pitchFamily="18" charset="0"/>
                  <a:cs typeface="Times New Roman" panose="02020603050405020304" pitchFamily="18" charset="0"/>
                </a:rPr>
                <a:t>waveguide</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9977779" y="4874266"/>
              <a:ext cx="76861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FF0000"/>
                  </a:solidFill>
                  <a:latin typeface="Times New Roman" panose="02020603050405020304" pitchFamily="18" charset="0"/>
                  <a:cs typeface="Times New Roman" panose="02020603050405020304" pitchFamily="18" charset="0"/>
                </a:rPr>
                <a:t>RFQ</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6" name="椭圆 25"/>
            <p:cNvSpPr/>
            <p:nvPr/>
          </p:nvSpPr>
          <p:spPr>
            <a:xfrm>
              <a:off x="5363110" y="4778730"/>
              <a:ext cx="627797" cy="619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弧形 50"/>
            <p:cNvSpPr/>
            <p:nvPr/>
          </p:nvSpPr>
          <p:spPr>
            <a:xfrm>
              <a:off x="5508301" y="4922223"/>
              <a:ext cx="335883" cy="333979"/>
            </a:xfrm>
            <a:prstGeom prst="arc">
              <a:avLst>
                <a:gd name="adj1" fmla="val 16200000"/>
                <a:gd name="adj2" fmla="val 4340986"/>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28" name="矩形 27"/>
            <p:cNvSpPr/>
            <p:nvPr/>
          </p:nvSpPr>
          <p:spPr>
            <a:xfrm>
              <a:off x="5107695" y="5087185"/>
              <a:ext cx="2281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5664145" y="5398305"/>
              <a:ext cx="45719" cy="335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圆角矩形 29"/>
            <p:cNvSpPr/>
            <p:nvPr/>
          </p:nvSpPr>
          <p:spPr>
            <a:xfrm>
              <a:off x="5363110" y="5734151"/>
              <a:ext cx="647504" cy="230385"/>
            </a:xfrm>
            <a:prstGeom prst="roundRect">
              <a:avLst/>
            </a:prstGeom>
            <a:solidFill>
              <a:srgbClr val="B4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文本框 30"/>
            <p:cNvSpPr txBox="1"/>
            <p:nvPr/>
          </p:nvSpPr>
          <p:spPr>
            <a:xfrm>
              <a:off x="5180260" y="4307329"/>
              <a:ext cx="123531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FF0000"/>
                  </a:solidFill>
                  <a:latin typeface="Times New Roman" panose="02020603050405020304" pitchFamily="18" charset="0"/>
                  <a:cs typeface="Times New Roman" panose="02020603050405020304" pitchFamily="18" charset="0"/>
                </a:rPr>
                <a:t>Circulator</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5129762" y="5970847"/>
              <a:ext cx="152988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FF0000"/>
                  </a:solidFill>
                  <a:latin typeface="Times New Roman" panose="02020603050405020304" pitchFamily="18" charset="0"/>
                  <a:cs typeface="Times New Roman" panose="02020603050405020304" pitchFamily="18" charset="0"/>
                </a:rPr>
                <a:t>Dummy Load</a:t>
              </a:r>
              <a:endParaRPr lang="zh-CN" altLang="en-US"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564405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980728"/>
            <a:ext cx="7984152" cy="582619"/>
          </a:xfrm>
        </p:spPr>
        <p:txBody>
          <a:bodyPr>
            <a:normAutofit/>
          </a:bodyPr>
          <a:lstStyle/>
          <a:p>
            <a:r>
              <a:rPr kumimoji="1" lang="en-US" altLang="zh-CN" dirty="0" smtClean="0">
                <a:latin typeface="Times New Roman"/>
                <a:cs typeface="Times New Roman"/>
              </a:rPr>
              <a:t>High availability after summer maintenance</a:t>
            </a:r>
            <a:endParaRPr kumimoji="1" lang="zh-CN" altLang="en-US" dirty="0">
              <a:latin typeface="Times New Roman"/>
              <a:cs typeface="Times New Roman"/>
            </a:endParaRPr>
          </a:p>
        </p:txBody>
      </p:sp>
      <p:pic>
        <p:nvPicPr>
          <p:cNvPr id="4" name="图片 3"/>
          <p:cNvPicPr>
            <a:picLocks noChangeAspect="1"/>
          </p:cNvPicPr>
          <p:nvPr/>
        </p:nvPicPr>
        <p:blipFill>
          <a:blip r:embed="rId2"/>
          <a:stretch>
            <a:fillRect/>
          </a:stretch>
        </p:blipFill>
        <p:spPr>
          <a:xfrm>
            <a:off x="29096" y="1991949"/>
            <a:ext cx="9144000" cy="2830431"/>
          </a:xfrm>
          <a:prstGeom prst="rect">
            <a:avLst/>
          </a:prstGeom>
        </p:spPr>
      </p:pic>
      <p:sp>
        <p:nvSpPr>
          <p:cNvPr id="5" name="Rectangle 8"/>
          <p:cNvSpPr txBox="1">
            <a:spLocks noChangeArrowheads="1"/>
          </p:cNvSpPr>
          <p:nvPr/>
        </p:nvSpPr>
        <p:spPr bwMode="auto">
          <a:xfrm>
            <a:off x="467544" y="4797152"/>
            <a:ext cx="8496944" cy="1728192"/>
          </a:xfrm>
          <a:prstGeom prst="rect">
            <a:avLst/>
          </a:prstGeom>
          <a:noFill/>
          <a:ln w="9525">
            <a:noFill/>
            <a:miter lim="800000"/>
            <a:headEnd/>
            <a:tailEnd/>
          </a:ln>
        </p:spPr>
        <p:txBody>
          <a:bodyPr anchor="ctr"/>
          <a:lstStyle/>
          <a:p>
            <a:pPr marL="88900" indent="355600" eaLnBrk="1" fontAlgn="auto" hangingPunct="1">
              <a:lnSpc>
                <a:spcPct val="130000"/>
              </a:lnSpc>
              <a:spcAft>
                <a:spcPts val="0"/>
              </a:spcAft>
              <a:defRPr/>
            </a:pPr>
            <a:r>
              <a:rPr kumimoji="1" lang="en-US" altLang="zh-CN" sz="2800" dirty="0" smtClean="0">
                <a:solidFill>
                  <a:srgbClr val="000090"/>
                </a:solidFill>
                <a:effectLst>
                  <a:outerShdw blurRad="38100" dist="38100" dir="2700000" algn="tl">
                    <a:srgbClr val="C0C0C0"/>
                  </a:outerShdw>
                </a:effectLst>
                <a:latin typeface="Times New Roman"/>
                <a:ea typeface="+mn-ea"/>
                <a:cs typeface="Times New Roman"/>
              </a:rPr>
              <a:t>With accumulation of the operation experience, the availability of accelerator was quickly increased. After the summer maintenance, the availability is above 90%.</a:t>
            </a:r>
            <a:endParaRPr kumimoji="1" lang="zh-CN" altLang="en-US" sz="2800" dirty="0">
              <a:solidFill>
                <a:srgbClr val="000090"/>
              </a:solidFill>
              <a:effectLst>
                <a:outerShdw blurRad="38100" dist="38100" dir="2700000" algn="tl">
                  <a:srgbClr val="C0C0C0"/>
                </a:outerShdw>
              </a:effectLst>
              <a:latin typeface="Times New Roman"/>
              <a:ea typeface="+mn-ea"/>
              <a:cs typeface="Times New Roman"/>
            </a:endParaRPr>
          </a:p>
        </p:txBody>
      </p:sp>
    </p:spTree>
    <p:extLst>
      <p:ext uri="{BB962C8B-B14F-4D97-AF65-F5344CB8AC3E}">
        <p14:creationId xmlns:p14="http://schemas.microsoft.com/office/powerpoint/2010/main" val="205091445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07504" y="764704"/>
            <a:ext cx="8856984" cy="5826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t>Operation statistics </a:t>
            </a:r>
            <a:r>
              <a:rPr lang="en-US" altLang="zh-CN" sz="2800" dirty="0" smtClean="0"/>
              <a:t>(from last </a:t>
            </a:r>
            <a:r>
              <a:rPr lang="en-US" altLang="zh-CN" sz="2800" dirty="0" err="1" smtClean="0"/>
              <a:t>summ</a:t>
            </a:r>
            <a:r>
              <a:rPr lang="en-US" altLang="zh-CN" sz="2800" dirty="0" smtClean="0"/>
              <a:t>. </a:t>
            </a:r>
            <a:r>
              <a:rPr lang="en-US" altLang="zh-CN" sz="2800" dirty="0" err="1"/>
              <a:t>m</a:t>
            </a:r>
            <a:r>
              <a:rPr lang="en-US" altLang="zh-CN" sz="2800" dirty="0" err="1" smtClean="0"/>
              <a:t>aint</a:t>
            </a:r>
            <a:r>
              <a:rPr lang="en-US" altLang="zh-CN" sz="2800" dirty="0" smtClean="0"/>
              <a:t>. to now</a:t>
            </a:r>
            <a:r>
              <a:rPr lang="en-US" altLang="zh-CN" sz="3200" dirty="0" smtClean="0"/>
              <a:t>)</a:t>
            </a:r>
            <a:endParaRPr lang="zh-CN" altLang="en-US" sz="3200" dirty="0"/>
          </a:p>
        </p:txBody>
      </p:sp>
      <p:sp>
        <p:nvSpPr>
          <p:cNvPr id="5" name="文本框 3"/>
          <p:cNvSpPr txBox="1"/>
          <p:nvPr/>
        </p:nvSpPr>
        <p:spPr>
          <a:xfrm>
            <a:off x="2627784" y="5877272"/>
            <a:ext cx="4542936" cy="532034"/>
          </a:xfrm>
          <a:prstGeom prst="rect">
            <a:avLst/>
          </a:prstGeom>
          <a:solidFill>
            <a:srgbClr val="FFFF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2400" dirty="0" smtClean="0">
                <a:latin typeface="Times New Roman" panose="02020603050405020304" pitchFamily="18" charset="0"/>
                <a:cs typeface="Times New Roman" panose="02020603050405020304" pitchFamily="18" charset="0"/>
              </a:rPr>
              <a:t>Availability is 91%</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6" name="图表 5"/>
          <p:cNvGraphicFramePr>
            <a:graphicFrameLocks/>
          </p:cNvGraphicFramePr>
          <p:nvPr>
            <p:extLst>
              <p:ext uri="{D42A27DB-BD31-4B8C-83A1-F6EECF244321}">
                <p14:modId xmlns:p14="http://schemas.microsoft.com/office/powerpoint/2010/main" val="3833848662"/>
              </p:ext>
            </p:extLst>
          </p:nvPr>
        </p:nvGraphicFramePr>
        <p:xfrm>
          <a:off x="683568" y="1435571"/>
          <a:ext cx="7992888" cy="4441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245147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A1E655B0-9500-BC40-A97F-2080B6E1429B}"/>
              </a:ext>
            </a:extLst>
          </p:cNvPr>
          <p:cNvSpPr txBox="1"/>
          <p:nvPr/>
        </p:nvSpPr>
        <p:spPr>
          <a:xfrm>
            <a:off x="0" y="125730"/>
            <a:ext cx="7763774" cy="584775"/>
          </a:xfrm>
          <a:prstGeom prst="rect">
            <a:avLst/>
          </a:prstGeom>
          <a:noFill/>
        </p:spPr>
        <p:txBody>
          <a:bodyPr wrap="square" rtlCol="0">
            <a:spAutoFit/>
          </a:bodyPr>
          <a:lstStyle/>
          <a:p>
            <a:pPr algn="l" fontAlgn="auto">
              <a:spcBef>
                <a:spcPts val="0"/>
              </a:spcBef>
              <a:spcAft>
                <a:spcPts val="0"/>
              </a:spcAft>
            </a:pPr>
            <a:r>
              <a:rPr lang="en-US" altLang="zh-CN" sz="3200" b="1" dirty="0">
                <a:solidFill>
                  <a:prstClr val="white"/>
                </a:solidFill>
                <a:latin typeface="Times New Roman" panose="02020603050405020304" pitchFamily="18" charset="0"/>
              </a:rPr>
              <a:t>Achievement 80-kW </a:t>
            </a:r>
            <a:r>
              <a:rPr lang="en-US" altLang="zh-CN" sz="3200" b="1" dirty="0" smtClean="0">
                <a:solidFill>
                  <a:prstClr val="white"/>
                </a:solidFill>
                <a:latin typeface="Times New Roman" panose="02020603050405020304" pitchFamily="18" charset="0"/>
              </a:rPr>
              <a:t>in CSNS/RCS</a:t>
            </a:r>
            <a:endParaRPr lang="en-US" altLang="zh-CN" sz="3200" b="1" dirty="0">
              <a:solidFill>
                <a:prstClr val="white"/>
              </a:solidFill>
              <a:latin typeface="Times New Roman" panose="02020603050405020304" pitchFamily="18" charset="0"/>
            </a:endParaRPr>
          </a:p>
        </p:txBody>
      </p:sp>
      <p:sp>
        <p:nvSpPr>
          <p:cNvPr id="7" name="文本框 6">
            <a:extLst>
              <a:ext uri="{FF2B5EF4-FFF2-40B4-BE49-F238E27FC236}">
                <a16:creationId xmlns:a16="http://schemas.microsoft.com/office/drawing/2014/main" xmlns="" id="{0D9BF549-D008-4E46-8255-B787E3B864F4}"/>
              </a:ext>
            </a:extLst>
          </p:cNvPr>
          <p:cNvSpPr txBox="1"/>
          <p:nvPr/>
        </p:nvSpPr>
        <p:spPr>
          <a:xfrm>
            <a:off x="0" y="776372"/>
            <a:ext cx="9144000" cy="830997"/>
          </a:xfrm>
          <a:prstGeom prst="rect">
            <a:avLst/>
          </a:prstGeom>
          <a:noFill/>
        </p:spPr>
        <p:txBody>
          <a:bodyPr wrap="square" rtlCol="0">
            <a:spAutoFit/>
          </a:bodyPr>
          <a:lstStyle/>
          <a:p>
            <a:pPr algn="l" fontAlgn="auto">
              <a:spcBef>
                <a:spcPts val="0"/>
              </a:spcBef>
              <a:spcAft>
                <a:spcPts val="0"/>
              </a:spcAft>
            </a:pPr>
            <a:r>
              <a:rPr lang="en-US" altLang="zh-CN" sz="2400" dirty="0">
                <a:solidFill>
                  <a:prstClr val="black"/>
                </a:solidFill>
                <a:latin typeface="Times New Roman" panose="02020603050405020304" pitchFamily="18" charset="0"/>
                <a:cs typeface="Times New Roman" panose="02020603050405020304" pitchFamily="18" charset="0"/>
              </a:rPr>
              <a:t>The equivalent beam power achieved 80kW with the </a:t>
            </a:r>
            <a:r>
              <a:rPr lang="en-US" altLang="zh-CN" sz="2400" dirty="0" smtClean="0">
                <a:solidFill>
                  <a:prstClr val="black"/>
                </a:solidFill>
                <a:latin typeface="Times New Roman" panose="02020603050405020304" pitchFamily="18" charset="0"/>
                <a:cs typeface="Times New Roman" panose="02020603050405020304" pitchFamily="18" charset="0"/>
              </a:rPr>
              <a:t>single-shot mode with  low beam loss.</a:t>
            </a:r>
            <a:endParaRPr lang="zh-CN" altLang="en-US" sz="2400" dirty="0">
              <a:solidFill>
                <a:prstClr val="black"/>
              </a:solidFill>
              <a:latin typeface="Times New Roman" panose="02020603050405020304" pitchFamily="18" charset="0"/>
              <a:cs typeface="Times New Roman" panose="02020603050405020304" pitchFamily="18" charset="0"/>
            </a:endParaRPr>
          </a:p>
        </p:txBody>
      </p:sp>
      <p:sp>
        <p:nvSpPr>
          <p:cNvPr id="13" name="TextBox 1">
            <a:extLst>
              <a:ext uri="{FF2B5EF4-FFF2-40B4-BE49-F238E27FC236}">
                <a16:creationId xmlns:a16="http://schemas.microsoft.com/office/drawing/2014/main" xmlns="" id="{BF430E90-5BA8-5647-91A7-7422BC1A2AFE}"/>
              </a:ext>
            </a:extLst>
          </p:cNvPr>
          <p:cNvSpPr txBox="1">
            <a:spLocks noChangeArrowheads="1"/>
          </p:cNvSpPr>
          <p:nvPr/>
        </p:nvSpPr>
        <p:spPr bwMode="auto">
          <a:xfrm>
            <a:off x="889184" y="6297787"/>
            <a:ext cx="7479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679BA"/>
              </a:buClr>
              <a:buFont typeface="Wingdings" pitchFamily="2" charset="2"/>
              <a:buChar char="Ø"/>
              <a:defRPr sz="2400" b="1">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200" b="1">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9pPr>
          </a:lstStyle>
          <a:p>
            <a:pPr algn="l" fontAlgn="auto">
              <a:spcBef>
                <a:spcPct val="0"/>
              </a:spcBef>
              <a:spcAft>
                <a:spcPts val="0"/>
              </a:spcAft>
              <a:buClrTx/>
              <a:buFontTx/>
              <a:buNone/>
            </a:pPr>
            <a:r>
              <a:rPr lang="en-US" altLang="zh-CN" dirty="0">
                <a:solidFill>
                  <a:prstClr val="black"/>
                </a:solidFill>
              </a:rPr>
              <a:t>Transmission</a:t>
            </a:r>
            <a:r>
              <a:rPr lang="zh-CN" altLang="en-US" dirty="0">
                <a:solidFill>
                  <a:prstClr val="black"/>
                </a:solidFill>
              </a:rPr>
              <a:t> </a:t>
            </a:r>
            <a:r>
              <a:rPr lang="en-US" altLang="zh-CN" dirty="0">
                <a:solidFill>
                  <a:prstClr val="black"/>
                </a:solidFill>
              </a:rPr>
              <a:t>reach</a:t>
            </a:r>
            <a:r>
              <a:rPr lang="zh-CN" altLang="en-US" dirty="0">
                <a:solidFill>
                  <a:prstClr val="black"/>
                </a:solidFill>
              </a:rPr>
              <a:t> </a:t>
            </a:r>
            <a:r>
              <a:rPr lang="en-US" altLang="zh-CN" dirty="0" smtClean="0">
                <a:solidFill>
                  <a:prstClr val="black"/>
                </a:solidFill>
              </a:rPr>
              <a:t>~100%</a:t>
            </a:r>
            <a:r>
              <a:rPr lang="zh-CN" altLang="en-US" dirty="0" smtClean="0">
                <a:solidFill>
                  <a:prstClr val="black"/>
                </a:solidFill>
              </a:rPr>
              <a:t> </a:t>
            </a:r>
            <a:r>
              <a:rPr lang="en-US" altLang="zh-CN" dirty="0" smtClean="0">
                <a:solidFill>
                  <a:prstClr val="black"/>
                </a:solidFill>
              </a:rPr>
              <a:t>without collimation system</a:t>
            </a:r>
            <a:endParaRPr lang="zh-CN" altLang="en-US" dirty="0">
              <a:solidFill>
                <a:prstClr val="black"/>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445" y="1558505"/>
            <a:ext cx="6188789" cy="3091172"/>
          </a:xfrm>
          <a:prstGeom prst="rect">
            <a:avLst/>
          </a:prstGeom>
        </p:spPr>
      </p:pic>
      <p:pic>
        <p:nvPicPr>
          <p:cNvPr id="5" name="图片 4"/>
          <p:cNvPicPr>
            <a:picLocks noChangeAspect="1"/>
          </p:cNvPicPr>
          <p:nvPr/>
        </p:nvPicPr>
        <p:blipFill>
          <a:blip r:embed="rId3"/>
          <a:stretch>
            <a:fillRect/>
          </a:stretch>
        </p:blipFill>
        <p:spPr>
          <a:xfrm>
            <a:off x="359326" y="4639098"/>
            <a:ext cx="8008962" cy="1658689"/>
          </a:xfrm>
          <a:prstGeom prst="rect">
            <a:avLst/>
          </a:prstGeom>
        </p:spPr>
      </p:pic>
    </p:spTree>
    <p:extLst>
      <p:ext uri="{BB962C8B-B14F-4D97-AF65-F5344CB8AC3E}">
        <p14:creationId xmlns:p14="http://schemas.microsoft.com/office/powerpoint/2010/main" val="3445126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A1E655B0-9500-BC40-A97F-2080B6E1429B}"/>
              </a:ext>
            </a:extLst>
          </p:cNvPr>
          <p:cNvSpPr txBox="1"/>
          <p:nvPr/>
        </p:nvSpPr>
        <p:spPr>
          <a:xfrm>
            <a:off x="0" y="125730"/>
            <a:ext cx="7763774" cy="584775"/>
          </a:xfrm>
          <a:prstGeom prst="rect">
            <a:avLst/>
          </a:prstGeom>
          <a:noFill/>
        </p:spPr>
        <p:txBody>
          <a:bodyPr wrap="square" rtlCol="0">
            <a:spAutoFit/>
          </a:bodyPr>
          <a:lstStyle/>
          <a:p>
            <a:pPr algn="l" fontAlgn="auto">
              <a:spcBef>
                <a:spcPts val="0"/>
              </a:spcBef>
              <a:spcAft>
                <a:spcPts val="0"/>
              </a:spcAft>
            </a:pPr>
            <a:r>
              <a:rPr lang="en-US" altLang="zh-CN" sz="3200" b="1" dirty="0">
                <a:solidFill>
                  <a:prstClr val="white"/>
                </a:solidFill>
                <a:latin typeface="Times New Roman" panose="02020603050405020304" pitchFamily="18" charset="0"/>
              </a:rPr>
              <a:t>Achievement 80-kW </a:t>
            </a:r>
            <a:r>
              <a:rPr lang="en-US" altLang="zh-CN" sz="3200" b="1" dirty="0" smtClean="0">
                <a:solidFill>
                  <a:prstClr val="white"/>
                </a:solidFill>
                <a:latin typeface="Times New Roman" panose="02020603050405020304" pitchFamily="18" charset="0"/>
              </a:rPr>
              <a:t>in CSNS/RCS</a:t>
            </a:r>
            <a:endParaRPr lang="en-US" altLang="zh-CN" sz="3200" b="1" dirty="0">
              <a:solidFill>
                <a:prstClr val="white"/>
              </a:solidFill>
              <a:latin typeface="Times New Roman" panose="02020603050405020304" pitchFamily="18" charset="0"/>
            </a:endParaRPr>
          </a:p>
        </p:txBody>
      </p:sp>
      <p:sp>
        <p:nvSpPr>
          <p:cNvPr id="13" name="TextBox 1">
            <a:extLst>
              <a:ext uri="{FF2B5EF4-FFF2-40B4-BE49-F238E27FC236}">
                <a16:creationId xmlns:a16="http://schemas.microsoft.com/office/drawing/2014/main" xmlns="" id="{BF430E90-5BA8-5647-91A7-7422BC1A2AFE}"/>
              </a:ext>
            </a:extLst>
          </p:cNvPr>
          <p:cNvSpPr txBox="1">
            <a:spLocks noChangeArrowheads="1"/>
          </p:cNvSpPr>
          <p:nvPr/>
        </p:nvSpPr>
        <p:spPr bwMode="auto">
          <a:xfrm>
            <a:off x="0" y="53363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679BA"/>
              </a:buClr>
              <a:buFont typeface="Wingdings" pitchFamily="2" charset="2"/>
              <a:buChar char="Ø"/>
              <a:defRPr sz="2400" b="1">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200" b="1">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9pPr>
          </a:lstStyle>
          <a:p>
            <a:pPr algn="just" fontAlgn="auto">
              <a:spcBef>
                <a:spcPct val="0"/>
              </a:spcBef>
              <a:spcAft>
                <a:spcPts val="0"/>
              </a:spcAft>
              <a:buClrTx/>
              <a:buFontTx/>
              <a:buNone/>
            </a:pPr>
            <a:r>
              <a:rPr lang="en-US" altLang="zh-CN" dirty="0" smtClean="0">
                <a:solidFill>
                  <a:prstClr val="black"/>
                </a:solidFill>
              </a:rPr>
              <a:t>Low beam loss by using collimation system, with the beam transmission ~98.5%</a:t>
            </a:r>
            <a:endParaRPr lang="zh-CN" altLang="en-US" dirty="0">
              <a:solidFill>
                <a:prstClr val="black"/>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81" y="772061"/>
            <a:ext cx="8773064" cy="4379602"/>
          </a:xfrm>
          <a:prstGeom prst="rect">
            <a:avLst/>
          </a:prstGeom>
        </p:spPr>
      </p:pic>
    </p:spTree>
    <p:extLst>
      <p:ext uri="{BB962C8B-B14F-4D97-AF65-F5344CB8AC3E}">
        <p14:creationId xmlns:p14="http://schemas.microsoft.com/office/powerpoint/2010/main" val="1540098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A1E655B0-9500-BC40-A97F-2080B6E1429B}"/>
              </a:ext>
            </a:extLst>
          </p:cNvPr>
          <p:cNvSpPr txBox="1"/>
          <p:nvPr/>
        </p:nvSpPr>
        <p:spPr>
          <a:xfrm>
            <a:off x="-112768" y="230899"/>
            <a:ext cx="8118081" cy="584775"/>
          </a:xfrm>
          <a:prstGeom prst="rect">
            <a:avLst/>
          </a:prstGeom>
          <a:noFill/>
        </p:spPr>
        <p:txBody>
          <a:bodyPr wrap="square" rtlCol="0">
            <a:spAutoFit/>
          </a:bodyPr>
          <a:lstStyle/>
          <a:p>
            <a:pPr algn="l" fontAlgn="auto">
              <a:spcBef>
                <a:spcPts val="0"/>
              </a:spcBef>
              <a:spcAft>
                <a:spcPts val="0"/>
              </a:spcAft>
            </a:pPr>
            <a:r>
              <a:rPr lang="en-US" altLang="zh-CN" sz="3200" b="1" dirty="0">
                <a:solidFill>
                  <a:prstClr val="white"/>
                </a:solidFill>
                <a:latin typeface="Times New Roman" panose="02020603050405020304" pitchFamily="18" charset="0"/>
              </a:rPr>
              <a:t>Path to Beam Loss Reduction in </a:t>
            </a:r>
            <a:r>
              <a:rPr lang="en-US" altLang="zh-CN" sz="3200" b="1" dirty="0" smtClean="0">
                <a:solidFill>
                  <a:prstClr val="white"/>
                </a:solidFill>
                <a:latin typeface="Times New Roman" panose="02020603050405020304" pitchFamily="18" charset="0"/>
              </a:rPr>
              <a:t>CSNS/RCS</a:t>
            </a:r>
            <a:endParaRPr lang="en-US" altLang="zh-CN" sz="3200" b="1" dirty="0">
              <a:solidFill>
                <a:prstClr val="white"/>
              </a:solidFill>
              <a:latin typeface="Times New Roman" panose="02020603050405020304" pitchFamily="18" charset="0"/>
            </a:endParaRPr>
          </a:p>
        </p:txBody>
      </p:sp>
      <p:pic>
        <p:nvPicPr>
          <p:cNvPr id="10" name="图片 9">
            <a:extLst>
              <a:ext uri="{FF2B5EF4-FFF2-40B4-BE49-F238E27FC236}">
                <a16:creationId xmlns:a16="http://schemas.microsoft.com/office/drawing/2014/main" xmlns="" id="{1FE662E3-CF10-0C44-B52E-1783E77F4C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815674"/>
            <a:ext cx="3611708" cy="2531375"/>
          </a:xfrm>
          <a:prstGeom prst="rect">
            <a:avLst/>
          </a:prstGeom>
          <a:noFill/>
          <a:ln>
            <a:noFill/>
          </a:ln>
        </p:spPr>
      </p:pic>
      <p:sp>
        <p:nvSpPr>
          <p:cNvPr id="11" name="文本框 10"/>
          <p:cNvSpPr txBox="1"/>
          <p:nvPr/>
        </p:nvSpPr>
        <p:spPr>
          <a:xfrm>
            <a:off x="3611707" y="2081361"/>
            <a:ext cx="5532293" cy="2862322"/>
          </a:xfrm>
          <a:prstGeom prst="rect">
            <a:avLst/>
          </a:prstGeom>
          <a:noFill/>
        </p:spPr>
        <p:txBody>
          <a:bodyPr wrap="square" rtlCol="0">
            <a:spAutoFit/>
          </a:bodyPr>
          <a:lstStyle/>
          <a:p>
            <a:pPr marL="457200" indent="-457200" algn="just" fontAlgn="auto">
              <a:lnSpc>
                <a:spcPct val="150000"/>
              </a:lnSpc>
              <a:spcBef>
                <a:spcPts val="0"/>
              </a:spcBef>
              <a:spcAft>
                <a:spcPts val="0"/>
              </a:spcAft>
              <a:buFont typeface="+mj-lt"/>
              <a:buAutoNum type="arabicPeriod"/>
            </a:pPr>
            <a:r>
              <a:rPr lang="en-US" altLang="zh-CN" sz="2000" dirty="0" smtClean="0">
                <a:solidFill>
                  <a:prstClr val="black"/>
                </a:solidFill>
                <a:latin typeface="Times New Roman" panose="02020603050405020304" pitchFamily="18" charset="0"/>
                <a:cs typeface="Times New Roman" panose="02020603050405020304" pitchFamily="18" charset="0"/>
              </a:rPr>
              <a:t>Increase the bunching-factor</a:t>
            </a:r>
          </a:p>
          <a:p>
            <a:pPr marL="457200" indent="-457200" algn="just" fontAlgn="auto">
              <a:lnSpc>
                <a:spcPct val="150000"/>
              </a:lnSpc>
              <a:spcBef>
                <a:spcPts val="0"/>
              </a:spcBef>
              <a:spcAft>
                <a:spcPts val="0"/>
              </a:spcAft>
              <a:buFont typeface="+mj-lt"/>
              <a:buAutoNum type="arabicPeriod"/>
            </a:pPr>
            <a:r>
              <a:rPr lang="en-US" altLang="zh-CN" sz="2000" dirty="0" smtClean="0">
                <a:solidFill>
                  <a:prstClr val="black"/>
                </a:solidFill>
                <a:latin typeface="Times New Roman" panose="02020603050405020304" pitchFamily="18" charset="0"/>
                <a:cs typeface="Times New Roman" panose="02020603050405020304" pitchFamily="18" charset="0"/>
              </a:rPr>
              <a:t>Correlated-Painting was adopted</a:t>
            </a:r>
          </a:p>
          <a:p>
            <a:pPr marL="457200" indent="-457200" algn="just" fontAlgn="auto">
              <a:lnSpc>
                <a:spcPct val="150000"/>
              </a:lnSpc>
              <a:spcBef>
                <a:spcPts val="0"/>
              </a:spcBef>
              <a:spcAft>
                <a:spcPts val="0"/>
              </a:spcAft>
              <a:buFont typeface="+mj-lt"/>
              <a:buAutoNum type="arabicPeriod"/>
            </a:pPr>
            <a:r>
              <a:rPr lang="en-US" altLang="zh-CN" sz="2000" dirty="0" smtClean="0">
                <a:solidFill>
                  <a:prstClr val="black"/>
                </a:solidFill>
                <a:latin typeface="Times New Roman" panose="02020603050405020304" pitchFamily="18" charset="0"/>
                <a:cs typeface="Times New Roman" panose="02020603050405020304" pitchFamily="18" charset="0"/>
              </a:rPr>
              <a:t>Tune was optimized</a:t>
            </a:r>
          </a:p>
          <a:p>
            <a:pPr marL="457200" indent="-457200" algn="just" fontAlgn="auto">
              <a:spcBef>
                <a:spcPts val="0"/>
              </a:spcBef>
              <a:spcAft>
                <a:spcPts val="0"/>
              </a:spcAft>
              <a:buFont typeface="+mj-lt"/>
              <a:buAutoNum type="arabicPeriod"/>
            </a:pPr>
            <a:r>
              <a:rPr lang="en-US" altLang="zh-CN" sz="2000" dirty="0" smtClean="0">
                <a:solidFill>
                  <a:prstClr val="black"/>
                </a:solidFill>
                <a:latin typeface="Times New Roman" panose="02020603050405020304" pitchFamily="18" charset="0"/>
                <a:cs typeface="Times New Roman" panose="02020603050405020304" pitchFamily="18" charset="0"/>
              </a:rPr>
              <a:t>By using chromatic </a:t>
            </a:r>
            <a:r>
              <a:rPr lang="en-US" altLang="zh-CN" sz="2000" dirty="0" err="1" smtClean="0">
                <a:solidFill>
                  <a:prstClr val="black"/>
                </a:solidFill>
                <a:latin typeface="Times New Roman" panose="02020603050405020304" pitchFamily="18" charset="0"/>
                <a:cs typeface="Times New Roman" panose="02020603050405020304" pitchFamily="18" charset="0"/>
              </a:rPr>
              <a:t>sextupoles</a:t>
            </a:r>
            <a:r>
              <a:rPr lang="en-US" altLang="zh-CN" sz="2000" dirty="0" smtClean="0">
                <a:solidFill>
                  <a:prstClr val="black"/>
                </a:solidFill>
                <a:latin typeface="Times New Roman" panose="02020603050405020304" pitchFamily="18" charset="0"/>
                <a:cs typeface="Times New Roman" panose="02020603050405020304" pitchFamily="18" charset="0"/>
              </a:rPr>
              <a:t> to increase the Chromaticity in horizontal direction and decrease the Chromaticity in vertical direction</a:t>
            </a:r>
          </a:p>
          <a:p>
            <a:pPr marL="457200" indent="-457200" algn="just" fontAlgn="auto">
              <a:lnSpc>
                <a:spcPct val="150000"/>
              </a:lnSpc>
              <a:spcBef>
                <a:spcPts val="0"/>
              </a:spcBef>
              <a:spcAft>
                <a:spcPts val="0"/>
              </a:spcAft>
              <a:buFont typeface="+mj-lt"/>
              <a:buAutoNum type="arabicPeriod"/>
            </a:pPr>
            <a:r>
              <a:rPr lang="en-US" altLang="zh-CN" sz="2000" dirty="0">
                <a:solidFill>
                  <a:prstClr val="black"/>
                </a:solidFill>
                <a:latin typeface="Times New Roman" panose="02020603050405020304" pitchFamily="18" charset="0"/>
                <a:cs typeface="Times New Roman" panose="02020603050405020304" pitchFamily="18" charset="0"/>
              </a:rPr>
              <a:t>……</a:t>
            </a:r>
            <a:endParaRPr lang="zh-CN" altLang="en-US" sz="2000" dirty="0">
              <a:solidFill>
                <a:prstClr val="black"/>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97" y="3623094"/>
            <a:ext cx="3454111" cy="3200399"/>
          </a:xfrm>
          <a:prstGeom prst="rect">
            <a:avLst/>
          </a:prstGeom>
        </p:spPr>
      </p:pic>
      <p:cxnSp>
        <p:nvCxnSpPr>
          <p:cNvPr id="14" name="直接箭头连接符 13"/>
          <p:cNvCxnSpPr/>
          <p:nvPr/>
        </p:nvCxnSpPr>
        <p:spPr>
          <a:xfrm flipH="1">
            <a:off x="1964871" y="4382219"/>
            <a:ext cx="338383" cy="5650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287631" y="4884739"/>
            <a:ext cx="1011829" cy="338554"/>
          </a:xfrm>
          <a:prstGeom prst="rect">
            <a:avLst/>
          </a:prstGeom>
          <a:noFill/>
        </p:spPr>
        <p:txBody>
          <a:bodyPr wrap="square" rtlCol="0">
            <a:spAutoFit/>
          </a:bodyPr>
          <a:lstStyle/>
          <a:p>
            <a:pPr algn="l" fontAlgn="auto">
              <a:spcBef>
                <a:spcPts val="0"/>
              </a:spcBef>
              <a:spcAft>
                <a:spcPts val="0"/>
              </a:spcAft>
            </a:pPr>
            <a:r>
              <a:rPr lang="en-US" altLang="zh-CN" sz="1600" dirty="0" smtClean="0">
                <a:solidFill>
                  <a:prstClr val="black"/>
                </a:solidFill>
                <a:latin typeface="Times New Roman" panose="02020603050405020304" pitchFamily="18" charset="0"/>
                <a:cs typeface="Times New Roman" panose="02020603050405020304" pitchFamily="18" charset="0"/>
              </a:rPr>
              <a:t>Designed</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907512" y="3961682"/>
            <a:ext cx="1011829" cy="338554"/>
          </a:xfrm>
          <a:prstGeom prst="rect">
            <a:avLst/>
          </a:prstGeom>
          <a:noFill/>
        </p:spPr>
        <p:txBody>
          <a:bodyPr wrap="square" rtlCol="0">
            <a:spAutoFit/>
          </a:bodyPr>
          <a:lstStyle/>
          <a:p>
            <a:pPr algn="l" fontAlgn="auto">
              <a:spcBef>
                <a:spcPts val="0"/>
              </a:spcBef>
              <a:spcAft>
                <a:spcPts val="0"/>
              </a:spcAft>
            </a:pPr>
            <a:r>
              <a:rPr lang="en-US" altLang="zh-CN" sz="1600" dirty="0" smtClean="0">
                <a:solidFill>
                  <a:prstClr val="black"/>
                </a:solidFill>
                <a:latin typeface="Times New Roman" panose="02020603050405020304" pitchFamily="18" charset="0"/>
                <a:cs typeface="Times New Roman" panose="02020603050405020304" pitchFamily="18" charset="0"/>
              </a:rPr>
              <a:t>Injection</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122233" y="4859954"/>
            <a:ext cx="1165398" cy="338554"/>
          </a:xfrm>
          <a:prstGeom prst="rect">
            <a:avLst/>
          </a:prstGeom>
          <a:noFill/>
        </p:spPr>
        <p:txBody>
          <a:bodyPr wrap="square" rtlCol="0">
            <a:spAutoFit/>
          </a:bodyPr>
          <a:lstStyle/>
          <a:p>
            <a:pPr algn="l" fontAlgn="auto">
              <a:spcBef>
                <a:spcPts val="0"/>
              </a:spcBef>
              <a:spcAft>
                <a:spcPts val="0"/>
              </a:spcAft>
            </a:pPr>
            <a:r>
              <a:rPr lang="en-US" altLang="zh-CN" sz="1600" dirty="0" smtClean="0">
                <a:solidFill>
                  <a:prstClr val="black"/>
                </a:solidFill>
                <a:latin typeface="Times New Roman" panose="02020603050405020304" pitchFamily="18" charset="0"/>
                <a:cs typeface="Times New Roman" panose="02020603050405020304" pitchFamily="18" charset="0"/>
              </a:rPr>
              <a:t>Extraction</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160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3356992"/>
            <a:ext cx="6248400" cy="457200"/>
          </a:xfrm>
        </p:spPr>
        <p:txBody>
          <a:bodyPr/>
          <a:lstStyle/>
          <a:p>
            <a:pPr algn="ctr"/>
            <a:r>
              <a:rPr lang="en-US" altLang="zh-CN" sz="3200" dirty="0" smtClean="0">
                <a:solidFill>
                  <a:srgbClr val="FF0000"/>
                </a:solidFill>
                <a:effectLst>
                  <a:outerShdw blurRad="38100" dist="38100" dir="2700000" algn="tl">
                    <a:srgbClr val="000000">
                      <a:alpha val="43137"/>
                    </a:srgbClr>
                  </a:outerShdw>
                </a:effectLst>
              </a:rPr>
              <a:t>4. Upgrade Plan</a:t>
            </a:r>
            <a:endParaRPr lang="zh-CN" altLang="en-US" sz="3200" dirty="0">
              <a:solidFill>
                <a:srgbClr val="FF0000"/>
              </a:solidFill>
              <a:effectLst>
                <a:outerShdw blurRad="38100" dist="38100" dir="2700000" algn="tl">
                  <a:srgbClr val="000000">
                    <a:alpha val="43137"/>
                  </a:srgbClr>
                </a:outerShdw>
              </a:effectLst>
            </a:endParaRPr>
          </a:p>
        </p:txBody>
      </p:sp>
      <p:sp>
        <p:nvSpPr>
          <p:cNvPr id="4" name="灯片编号占位符 3"/>
          <p:cNvSpPr>
            <a:spLocks noGrp="1"/>
          </p:cNvSpPr>
          <p:nvPr>
            <p:ph type="sldNum" sz="quarter" idx="10"/>
          </p:nvPr>
        </p:nvSpPr>
        <p:spPr/>
        <p:txBody>
          <a:bodyPr/>
          <a:lstStyle/>
          <a:p>
            <a:pPr>
              <a:defRPr/>
            </a:pPr>
            <a:fld id="{50D9F352-FD94-4807-AE9E-611DE2884463}" type="slidenum">
              <a:rPr lang="en-US" altLang="zh-CN" smtClean="0"/>
              <a:pPr>
                <a:defRPr/>
              </a:pPr>
              <a:t>37</a:t>
            </a:fld>
            <a:endParaRPr lang="en-US" altLang="zh-CN"/>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vert="horz" lIns="91440" tIns="0" rIns="91440" bIns="0" rtlCol="0" anchor="ctr">
            <a:normAutofit/>
          </a:bodyPr>
          <a:lstStyle/>
          <a:p>
            <a:r>
              <a:rPr lang="en-US" altLang="zh-CN" sz="3000" dirty="0">
                <a:solidFill>
                  <a:srgbClr val="FFFFFF"/>
                </a:solidFill>
                <a:latin typeface="Times New Roman"/>
                <a:cs typeface="Times New Roman"/>
              </a:rPr>
              <a:t>Necessity of CSNS  Upgrade</a:t>
            </a:r>
          </a:p>
        </p:txBody>
      </p:sp>
      <p:sp>
        <p:nvSpPr>
          <p:cNvPr id="4099" name="Rectangle 3"/>
          <p:cNvSpPr>
            <a:spLocks noGrp="1" noChangeArrowheads="1"/>
          </p:cNvSpPr>
          <p:nvPr>
            <p:ph type="body" idx="4294967295"/>
          </p:nvPr>
        </p:nvSpPr>
        <p:spPr>
          <a:xfrm>
            <a:off x="719137" y="2025254"/>
            <a:ext cx="8424863" cy="2939653"/>
          </a:xfrm>
        </p:spPr>
        <p:txBody>
          <a:bodyPr/>
          <a:lstStyle/>
          <a:p>
            <a:pPr marL="82154" indent="0">
              <a:lnSpc>
                <a:spcPct val="100000"/>
              </a:lnSpc>
              <a:buNone/>
            </a:pPr>
            <a:r>
              <a:rPr lang="zh-CN" altLang="zh-CN" sz="2700" dirty="0"/>
              <a:t> </a:t>
            </a:r>
            <a:endParaRPr lang="en-US" altLang="zh-CN" sz="2700" dirty="0">
              <a:solidFill>
                <a:schemeClr val="accent2"/>
              </a:solidFill>
              <a:latin typeface="Times New Roman"/>
              <a:cs typeface="Times New Roman"/>
            </a:endParaRPr>
          </a:p>
        </p:txBody>
      </p:sp>
      <p:sp>
        <p:nvSpPr>
          <p:cNvPr id="4100" name="灯片编号占位符 3"/>
          <p:cNvSpPr txBox="1">
            <a:spLocks noGrp="1"/>
          </p:cNvSpPr>
          <p:nvPr/>
        </p:nvSpPr>
        <p:spPr bwMode="auto">
          <a:xfrm>
            <a:off x="8207375" y="6904826"/>
            <a:ext cx="303213" cy="135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宋体" pitchFamily="2" charset="-122"/>
              </a:defRPr>
            </a:lvl1pPr>
            <a:lvl2pPr marL="742950" indent="-285750" eaLnBrk="0" hangingPunct="0">
              <a:defRPr sz="1400">
                <a:solidFill>
                  <a:schemeClr val="tx1"/>
                </a:solidFill>
                <a:latin typeface="Arial" charset="0"/>
                <a:ea typeface="宋体" pitchFamily="2" charset="-122"/>
              </a:defRPr>
            </a:lvl2pPr>
            <a:lvl3pPr marL="1143000" indent="-228600" eaLnBrk="0" hangingPunct="0">
              <a:defRPr sz="1400">
                <a:solidFill>
                  <a:schemeClr val="tx1"/>
                </a:solidFill>
                <a:latin typeface="Arial" charset="0"/>
                <a:ea typeface="宋体" pitchFamily="2" charset="-122"/>
              </a:defRPr>
            </a:lvl3pPr>
            <a:lvl4pPr marL="1600200" indent="-228600" eaLnBrk="0" hangingPunct="0">
              <a:defRPr sz="1400">
                <a:solidFill>
                  <a:schemeClr val="tx1"/>
                </a:solidFill>
                <a:latin typeface="Arial" charset="0"/>
                <a:ea typeface="宋体" pitchFamily="2" charset="-122"/>
              </a:defRPr>
            </a:lvl4pPr>
            <a:lvl5pPr marL="2057400" indent="-228600" eaLnBrk="0" hangingPunct="0">
              <a:defRPr sz="14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charset="0"/>
                <a:ea typeface="宋体" pitchFamily="2" charset="-122"/>
              </a:defRPr>
            </a:lvl9pPr>
          </a:lstStyle>
          <a:p>
            <a:pPr algn="r" fontAlgn="auto">
              <a:spcBef>
                <a:spcPts val="0"/>
              </a:spcBef>
              <a:spcAft>
                <a:spcPts val="0"/>
              </a:spcAft>
            </a:pPr>
            <a:endParaRPr lang="en-US" altLang="zh-CN" sz="675" dirty="0">
              <a:solidFill>
                <a:srgbClr val="4D5E68"/>
              </a:solidFill>
              <a:latin typeface="Impact" pitchFamily="34" charset="0"/>
              <a:ea typeface="Arial Unicode MS" pitchFamily="34" charset="-122"/>
              <a:cs typeface="Arial Unicode MS" pitchFamily="34" charset="-122"/>
            </a:endParaRPr>
          </a:p>
        </p:txBody>
      </p:sp>
      <p:sp>
        <p:nvSpPr>
          <p:cNvPr id="5" name="灯片编号占位符 3"/>
          <p:cNvSpPr txBox="1">
            <a:spLocks noGrp="1"/>
          </p:cNvSpPr>
          <p:nvPr/>
        </p:nvSpPr>
        <p:spPr bwMode="auto">
          <a:xfrm>
            <a:off x="8229601" y="5744767"/>
            <a:ext cx="303213" cy="135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宋体" pitchFamily="2" charset="-122"/>
              </a:defRPr>
            </a:lvl1pPr>
            <a:lvl2pPr marL="742950" indent="-285750" eaLnBrk="0" hangingPunct="0">
              <a:defRPr sz="1400">
                <a:solidFill>
                  <a:schemeClr val="tx1"/>
                </a:solidFill>
                <a:latin typeface="Arial" charset="0"/>
                <a:ea typeface="宋体" pitchFamily="2" charset="-122"/>
              </a:defRPr>
            </a:lvl2pPr>
            <a:lvl3pPr marL="1143000" indent="-228600" eaLnBrk="0" hangingPunct="0">
              <a:defRPr sz="1400">
                <a:solidFill>
                  <a:schemeClr val="tx1"/>
                </a:solidFill>
                <a:latin typeface="Arial" charset="0"/>
                <a:ea typeface="宋体" pitchFamily="2" charset="-122"/>
              </a:defRPr>
            </a:lvl3pPr>
            <a:lvl4pPr marL="1600200" indent="-228600" eaLnBrk="0" hangingPunct="0">
              <a:defRPr sz="1400">
                <a:solidFill>
                  <a:schemeClr val="tx1"/>
                </a:solidFill>
                <a:latin typeface="Arial" charset="0"/>
                <a:ea typeface="宋体" pitchFamily="2" charset="-122"/>
              </a:defRPr>
            </a:lvl4pPr>
            <a:lvl5pPr marL="2057400" indent="-228600" eaLnBrk="0" hangingPunct="0">
              <a:defRPr sz="14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charset="0"/>
                <a:ea typeface="宋体" pitchFamily="2" charset="-122"/>
              </a:defRPr>
            </a:lvl9pPr>
          </a:lstStyle>
          <a:p>
            <a:pPr algn="r" fontAlgn="auto">
              <a:spcBef>
                <a:spcPts val="0"/>
              </a:spcBef>
              <a:spcAft>
                <a:spcPts val="0"/>
              </a:spcAft>
            </a:pPr>
            <a:endParaRPr lang="en-US" altLang="zh-CN" sz="675" dirty="0">
              <a:solidFill>
                <a:srgbClr val="4D5E68"/>
              </a:solidFill>
              <a:latin typeface="Impact" pitchFamily="34" charset="0"/>
              <a:ea typeface="Arial Unicode MS" pitchFamily="34" charset="-122"/>
              <a:cs typeface="Arial Unicode MS"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829698488"/>
              </p:ext>
            </p:extLst>
          </p:nvPr>
        </p:nvGraphicFramePr>
        <p:xfrm>
          <a:off x="250399" y="1782986"/>
          <a:ext cx="8638732" cy="3223383"/>
        </p:xfrm>
        <a:graphic>
          <a:graphicData uri="http://schemas.openxmlformats.org/drawingml/2006/table">
            <a:tbl>
              <a:tblPr firstRow="1" bandRow="1">
                <a:tableStyleId>{5C22544A-7EE6-4342-B048-85BDC9FD1C3A}</a:tableStyleId>
              </a:tblPr>
              <a:tblGrid>
                <a:gridCol w="1359303"/>
                <a:gridCol w="1466617"/>
                <a:gridCol w="1663358"/>
                <a:gridCol w="2164155"/>
                <a:gridCol w="1985299"/>
              </a:tblGrid>
              <a:tr h="708660">
                <a:tc>
                  <a:txBody>
                    <a:bodyPr/>
                    <a:lstStyle/>
                    <a:p>
                      <a:r>
                        <a:rPr lang="en-US" altLang="zh-CN" sz="2100" dirty="0" smtClean="0">
                          <a:solidFill>
                            <a:srgbClr val="FF0000"/>
                          </a:solidFill>
                        </a:rPr>
                        <a:t>Facility</a:t>
                      </a:r>
                      <a:endParaRPr lang="zh-CN" altLang="en-US" sz="2100" dirty="0">
                        <a:solidFill>
                          <a:srgbClr val="FF0000"/>
                        </a:solidFill>
                      </a:endParaRPr>
                    </a:p>
                  </a:txBody>
                  <a:tcPr marT="34290" marB="34290"/>
                </a:tc>
                <a:tc>
                  <a:txBody>
                    <a:bodyPr/>
                    <a:lstStyle/>
                    <a:p>
                      <a:r>
                        <a:rPr lang="en-US" altLang="zh-CN" sz="2100" dirty="0" smtClean="0">
                          <a:solidFill>
                            <a:srgbClr val="FF0000"/>
                          </a:solidFill>
                        </a:rPr>
                        <a:t>Beam power</a:t>
                      </a:r>
                      <a:endParaRPr lang="zh-CN" altLang="en-US" sz="2100" dirty="0">
                        <a:solidFill>
                          <a:srgbClr val="FF0000"/>
                        </a:solidFill>
                      </a:endParaRPr>
                    </a:p>
                  </a:txBody>
                  <a:tcPr marT="34290" marB="34290"/>
                </a:tc>
                <a:tc>
                  <a:txBody>
                    <a:bodyPr/>
                    <a:lstStyle/>
                    <a:p>
                      <a:r>
                        <a:rPr lang="en-US" altLang="zh-CN" sz="2100" dirty="0" smtClean="0">
                          <a:solidFill>
                            <a:srgbClr val="FF0000"/>
                          </a:solidFill>
                        </a:rPr>
                        <a:t>Upgrade</a:t>
                      </a:r>
                      <a:r>
                        <a:rPr lang="en-US" altLang="zh-CN" sz="2100" baseline="0" dirty="0" smtClean="0">
                          <a:solidFill>
                            <a:srgbClr val="FF0000"/>
                          </a:solidFill>
                        </a:rPr>
                        <a:t> plan</a:t>
                      </a:r>
                      <a:endParaRPr lang="zh-CN" altLang="en-US" sz="2100" dirty="0">
                        <a:solidFill>
                          <a:srgbClr val="FF0000"/>
                        </a:solidFill>
                      </a:endParaRPr>
                    </a:p>
                  </a:txBody>
                  <a:tcPr marT="34290" marB="34290"/>
                </a:tc>
                <a:tc>
                  <a:txBody>
                    <a:bodyPr/>
                    <a:lstStyle/>
                    <a:p>
                      <a:r>
                        <a:rPr lang="en-US" altLang="zh-CN" sz="2100" dirty="0" smtClean="0">
                          <a:solidFill>
                            <a:srgbClr val="FF0000"/>
                          </a:solidFill>
                        </a:rPr>
                        <a:t>Number</a:t>
                      </a:r>
                      <a:r>
                        <a:rPr lang="en-US" altLang="zh-CN" sz="2100" baseline="0" dirty="0" smtClean="0">
                          <a:solidFill>
                            <a:srgbClr val="FF0000"/>
                          </a:solidFill>
                        </a:rPr>
                        <a:t> of spectrometer</a:t>
                      </a:r>
                      <a:endParaRPr lang="zh-CN" altLang="en-US" sz="2100" dirty="0">
                        <a:solidFill>
                          <a:srgbClr val="FF0000"/>
                        </a:solidFill>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100" dirty="0" smtClean="0">
                          <a:solidFill>
                            <a:srgbClr val="FF0000"/>
                          </a:solidFill>
                        </a:rPr>
                        <a:t>Number</a:t>
                      </a:r>
                      <a:r>
                        <a:rPr lang="en-US" altLang="zh-CN" sz="2100" baseline="0" dirty="0" smtClean="0">
                          <a:solidFill>
                            <a:srgbClr val="FF0000"/>
                          </a:solidFill>
                        </a:rPr>
                        <a:t> of target</a:t>
                      </a:r>
                      <a:endParaRPr lang="zh-CN" altLang="en-US" sz="2100" dirty="0">
                        <a:solidFill>
                          <a:srgbClr val="FF0000"/>
                        </a:solidFill>
                      </a:endParaRPr>
                    </a:p>
                  </a:txBody>
                  <a:tcPr marT="34290" marB="34290"/>
                </a:tc>
              </a:tr>
              <a:tr h="548681">
                <a:tc>
                  <a:txBody>
                    <a:bodyPr/>
                    <a:lstStyle/>
                    <a:p>
                      <a:r>
                        <a:rPr lang="en-US" altLang="zh-CN" sz="2400" dirty="0" smtClean="0"/>
                        <a:t>SNS</a:t>
                      </a:r>
                      <a:endParaRPr lang="zh-CN" altLang="en-US" sz="2400" dirty="0"/>
                    </a:p>
                  </a:txBody>
                  <a:tcPr marT="34290" marB="34290"/>
                </a:tc>
                <a:tc>
                  <a:txBody>
                    <a:bodyPr/>
                    <a:lstStyle/>
                    <a:p>
                      <a:r>
                        <a:rPr lang="en-US" altLang="zh-CN" sz="2400" dirty="0" smtClean="0"/>
                        <a:t>1.4MW</a:t>
                      </a:r>
                      <a:endParaRPr lang="zh-CN" altLang="en-US" sz="2400" dirty="0"/>
                    </a:p>
                  </a:txBody>
                  <a:tcPr marT="34290" marB="34290"/>
                </a:tc>
                <a:tc>
                  <a:txBody>
                    <a:bodyPr/>
                    <a:lstStyle/>
                    <a:p>
                      <a:r>
                        <a:rPr lang="en-US" altLang="zh-CN" sz="2400" dirty="0" smtClean="0"/>
                        <a:t>2.8MW</a:t>
                      </a:r>
                      <a:endParaRPr lang="zh-CN" altLang="en-US" sz="2400" dirty="0"/>
                    </a:p>
                  </a:txBody>
                  <a:tcPr marT="34290" marB="34290"/>
                </a:tc>
                <a:tc>
                  <a:txBody>
                    <a:bodyPr/>
                    <a:lstStyle/>
                    <a:p>
                      <a:r>
                        <a:rPr lang="en-US" altLang="zh-CN" sz="2400" dirty="0" smtClean="0"/>
                        <a:t>18</a:t>
                      </a:r>
                      <a:r>
                        <a:rPr lang="en-US" altLang="zh-CN" sz="2400" dirty="0" smtClean="0">
                          <a:solidFill>
                            <a:srgbClr val="0066FF"/>
                          </a:solidFill>
                        </a:rPr>
                        <a:t>+5</a:t>
                      </a:r>
                      <a:endParaRPr lang="zh-CN" altLang="en-US" sz="2400" dirty="0">
                        <a:solidFill>
                          <a:srgbClr val="0066FF"/>
                        </a:solidFill>
                      </a:endParaRPr>
                    </a:p>
                  </a:txBody>
                  <a:tcPr marT="34290" marB="34290"/>
                </a:tc>
                <a:tc>
                  <a:txBody>
                    <a:bodyPr/>
                    <a:lstStyle/>
                    <a:p>
                      <a:r>
                        <a:rPr lang="en-US" altLang="zh-CN" sz="2400" dirty="0" smtClean="0"/>
                        <a:t>1+1</a:t>
                      </a:r>
                      <a:r>
                        <a:rPr lang="zh-CN" altLang="en-US" sz="2400" dirty="0" smtClean="0"/>
                        <a:t>（</a:t>
                      </a:r>
                      <a:r>
                        <a:rPr lang="en-US" altLang="zh-CN" sz="2400" dirty="0" smtClean="0"/>
                        <a:t>CD0</a:t>
                      </a:r>
                      <a:r>
                        <a:rPr lang="zh-CN" altLang="zh-CN" sz="2400" dirty="0" smtClean="0"/>
                        <a:t>）</a:t>
                      </a:r>
                      <a:endParaRPr lang="zh-CN" altLang="en-US" sz="2400" dirty="0"/>
                    </a:p>
                  </a:txBody>
                  <a:tcPr marT="34290" marB="34290"/>
                </a:tc>
              </a:tr>
              <a:tr h="548681">
                <a:tc>
                  <a:txBody>
                    <a:bodyPr/>
                    <a:lstStyle/>
                    <a:p>
                      <a:r>
                        <a:rPr lang="en-US" altLang="zh-CN" sz="2400" dirty="0" smtClean="0"/>
                        <a:t>J-PARC</a:t>
                      </a:r>
                      <a:endParaRPr lang="zh-CN" altLang="en-US" sz="2400" dirty="0"/>
                    </a:p>
                  </a:txBody>
                  <a:tcPr marT="34290" marB="34290"/>
                </a:tc>
                <a:tc>
                  <a:txBody>
                    <a:bodyPr/>
                    <a:lstStyle/>
                    <a:p>
                      <a:r>
                        <a:rPr lang="en-US" altLang="zh-CN" sz="2400" dirty="0" smtClean="0"/>
                        <a:t>1MW</a:t>
                      </a:r>
                      <a:endParaRPr lang="zh-CN" altLang="en-US" sz="2400" dirty="0"/>
                    </a:p>
                  </a:txBody>
                  <a:tcPr marT="34290" marB="34290"/>
                </a:tc>
                <a:tc>
                  <a:txBody>
                    <a:bodyPr/>
                    <a:lstStyle/>
                    <a:p>
                      <a:r>
                        <a:rPr lang="en-US" altLang="zh-CN" sz="2400" dirty="0" smtClean="0"/>
                        <a:t>1.5MW</a:t>
                      </a:r>
                      <a:endParaRPr lang="zh-CN" altLang="en-US" sz="2400" dirty="0"/>
                    </a:p>
                  </a:txBody>
                  <a:tcPr marT="34290" marB="34290"/>
                </a:tc>
                <a:tc>
                  <a:txBody>
                    <a:bodyPr/>
                    <a:lstStyle/>
                    <a:p>
                      <a:r>
                        <a:rPr lang="en-US" altLang="zh-CN" sz="2400" dirty="0" smtClean="0"/>
                        <a:t>18</a:t>
                      </a:r>
                      <a:endParaRPr lang="zh-CN" altLang="en-US" sz="2400" dirty="0"/>
                    </a:p>
                  </a:txBody>
                  <a:tcPr marT="34290" marB="34290"/>
                </a:tc>
                <a:tc>
                  <a:txBody>
                    <a:bodyPr/>
                    <a:lstStyle/>
                    <a:p>
                      <a:r>
                        <a:rPr lang="en-US" altLang="zh-CN" sz="2400" dirty="0" smtClean="0"/>
                        <a:t>1+1?</a:t>
                      </a:r>
                      <a:endParaRPr lang="zh-CN" altLang="en-US" sz="2400" dirty="0"/>
                    </a:p>
                  </a:txBody>
                  <a:tcPr marT="34290" marB="34290"/>
                </a:tc>
              </a:tr>
              <a:tr h="274341">
                <a:tc>
                  <a:txBody>
                    <a:bodyPr/>
                    <a:lstStyle/>
                    <a:p>
                      <a:r>
                        <a:rPr lang="en-US" altLang="zh-CN" sz="2400" dirty="0" smtClean="0"/>
                        <a:t>ISIS</a:t>
                      </a:r>
                      <a:endParaRPr lang="zh-CN" altLang="en-US" sz="2400" dirty="0"/>
                    </a:p>
                  </a:txBody>
                  <a:tcPr marT="34290" marB="34290"/>
                </a:tc>
                <a:tc>
                  <a:txBody>
                    <a:bodyPr/>
                    <a:lstStyle/>
                    <a:p>
                      <a:r>
                        <a:rPr lang="en-US" altLang="zh-CN" sz="2400" dirty="0" smtClean="0"/>
                        <a:t>200kW</a:t>
                      </a:r>
                      <a:endParaRPr lang="zh-CN" altLang="en-US" sz="2400" dirty="0"/>
                    </a:p>
                  </a:txBody>
                  <a:tcPr marT="34290" marB="34290"/>
                </a:tc>
                <a:tc>
                  <a:txBody>
                    <a:bodyPr/>
                    <a:lstStyle/>
                    <a:p>
                      <a:endParaRPr lang="zh-CN" altLang="en-US" sz="2400" dirty="0"/>
                    </a:p>
                  </a:txBody>
                  <a:tcPr marT="34290" marB="34290"/>
                </a:tc>
                <a:tc>
                  <a:txBody>
                    <a:bodyPr/>
                    <a:lstStyle/>
                    <a:p>
                      <a:r>
                        <a:rPr lang="en-US" altLang="zh-CN" sz="2400" dirty="0" smtClean="0"/>
                        <a:t>20</a:t>
                      </a:r>
                      <a:r>
                        <a:rPr lang="en-US" altLang="zh-CN" sz="2400" dirty="0" smtClean="0">
                          <a:solidFill>
                            <a:schemeClr val="accent2"/>
                          </a:solidFill>
                        </a:rPr>
                        <a:t>+18</a:t>
                      </a:r>
                      <a:endParaRPr lang="zh-CN" altLang="en-US" sz="2400" dirty="0">
                        <a:solidFill>
                          <a:schemeClr val="accent2"/>
                        </a:solidFill>
                      </a:endParaRPr>
                    </a:p>
                  </a:txBody>
                  <a:tcPr marT="34290" marB="34290"/>
                </a:tc>
                <a:tc>
                  <a:txBody>
                    <a:bodyPr/>
                    <a:lstStyle/>
                    <a:p>
                      <a:r>
                        <a:rPr lang="en-US" altLang="zh-CN" sz="2400" dirty="0" smtClean="0"/>
                        <a:t>1+1</a:t>
                      </a:r>
                      <a:endParaRPr lang="zh-CN" altLang="en-US" sz="2400" dirty="0"/>
                    </a:p>
                  </a:txBody>
                  <a:tcPr marT="34290" marB="34290"/>
                </a:tc>
              </a:tr>
              <a:tr h="274341">
                <a:tc>
                  <a:txBody>
                    <a:bodyPr/>
                    <a:lstStyle/>
                    <a:p>
                      <a:r>
                        <a:rPr lang="en-US" altLang="zh-CN" sz="2400" dirty="0" smtClean="0"/>
                        <a:t>ESS</a:t>
                      </a:r>
                      <a:endParaRPr lang="zh-CN" altLang="en-US" sz="2400" dirty="0"/>
                    </a:p>
                  </a:txBody>
                  <a:tcPr marT="34290" marB="34290"/>
                </a:tc>
                <a:tc>
                  <a:txBody>
                    <a:bodyPr/>
                    <a:lstStyle/>
                    <a:p>
                      <a:r>
                        <a:rPr lang="en-US" altLang="zh-CN" sz="2400" dirty="0" smtClean="0"/>
                        <a:t>5MW</a:t>
                      </a:r>
                      <a:endParaRPr lang="zh-CN" altLang="en-US" sz="2400" dirty="0"/>
                    </a:p>
                  </a:txBody>
                  <a:tcPr marT="34290" marB="34290"/>
                </a:tc>
                <a:tc>
                  <a:txBody>
                    <a:bodyPr/>
                    <a:lstStyle/>
                    <a:p>
                      <a:endParaRPr lang="zh-CN" altLang="en-US" sz="2400" dirty="0"/>
                    </a:p>
                  </a:txBody>
                  <a:tcPr marT="34290" marB="34290"/>
                </a:tc>
                <a:tc>
                  <a:txBody>
                    <a:bodyPr/>
                    <a:lstStyle/>
                    <a:p>
                      <a:r>
                        <a:rPr lang="en-US" altLang="zh-CN" sz="2400" dirty="0" smtClean="0">
                          <a:solidFill>
                            <a:schemeClr val="tx1"/>
                          </a:solidFill>
                        </a:rPr>
                        <a:t>15+</a:t>
                      </a:r>
                      <a:r>
                        <a:rPr lang="en-US" altLang="zh-CN" sz="2400" dirty="0" smtClean="0">
                          <a:solidFill>
                            <a:srgbClr val="FF33E7"/>
                          </a:solidFill>
                        </a:rPr>
                        <a:t>7</a:t>
                      </a:r>
                      <a:endParaRPr lang="zh-CN" altLang="en-US" sz="2400" dirty="0">
                        <a:solidFill>
                          <a:schemeClr val="tx1"/>
                        </a:solidFill>
                      </a:endParaRPr>
                    </a:p>
                  </a:txBody>
                  <a:tcPr marT="34290" marB="34290"/>
                </a:tc>
                <a:tc>
                  <a:txBody>
                    <a:bodyPr/>
                    <a:lstStyle/>
                    <a:p>
                      <a:r>
                        <a:rPr lang="en-US" altLang="zh-CN" sz="2400" dirty="0" smtClean="0"/>
                        <a:t>1+?</a:t>
                      </a:r>
                      <a:endParaRPr lang="zh-CN" altLang="en-US" sz="2400" dirty="0"/>
                    </a:p>
                  </a:txBody>
                  <a:tcPr marT="34290" marB="34290"/>
                </a:tc>
              </a:tr>
              <a:tr h="548681">
                <a:tc>
                  <a:txBody>
                    <a:bodyPr/>
                    <a:lstStyle/>
                    <a:p>
                      <a:r>
                        <a:rPr lang="en-US" altLang="zh-CN" sz="2400" dirty="0" smtClean="0"/>
                        <a:t>CSNS</a:t>
                      </a:r>
                      <a:endParaRPr lang="zh-CN" altLang="en-US" sz="2400" dirty="0"/>
                    </a:p>
                  </a:txBody>
                  <a:tcPr marT="34290" marB="34290"/>
                </a:tc>
                <a:tc>
                  <a:txBody>
                    <a:bodyPr/>
                    <a:lstStyle/>
                    <a:p>
                      <a:r>
                        <a:rPr lang="en-US" altLang="zh-CN" sz="2400" dirty="0" smtClean="0"/>
                        <a:t>100kW</a:t>
                      </a:r>
                      <a:endParaRPr lang="zh-CN" altLang="en-US" sz="2400" dirty="0"/>
                    </a:p>
                  </a:txBody>
                  <a:tcPr marT="34290" marB="34290"/>
                </a:tc>
                <a:tc>
                  <a:txBody>
                    <a:bodyPr/>
                    <a:lstStyle/>
                    <a:p>
                      <a:r>
                        <a:rPr lang="en-US" altLang="zh-CN" sz="2400" dirty="0" smtClean="0"/>
                        <a:t>500kW</a:t>
                      </a:r>
                      <a:endParaRPr lang="zh-CN" altLang="en-US" sz="2400" dirty="0"/>
                    </a:p>
                  </a:txBody>
                  <a:tcPr marT="34290" marB="34290"/>
                </a:tc>
                <a:tc>
                  <a:txBody>
                    <a:bodyPr/>
                    <a:lstStyle/>
                    <a:p>
                      <a:r>
                        <a:rPr lang="en-US" altLang="zh-CN" sz="2400" dirty="0" smtClean="0"/>
                        <a:t>3</a:t>
                      </a:r>
                      <a:r>
                        <a:rPr lang="en-US" altLang="zh-CN" sz="2400" dirty="0" smtClean="0">
                          <a:solidFill>
                            <a:srgbClr val="0066FF"/>
                          </a:solidFill>
                        </a:rPr>
                        <a:t>+17</a:t>
                      </a:r>
                      <a:endParaRPr lang="zh-CN" altLang="en-US" sz="2400" dirty="0">
                        <a:solidFill>
                          <a:srgbClr val="0066FF"/>
                        </a:solidFill>
                      </a:endParaRPr>
                    </a:p>
                  </a:txBody>
                  <a:tcPr marT="34290" marB="34290"/>
                </a:tc>
                <a:tc>
                  <a:txBody>
                    <a:bodyPr/>
                    <a:lstStyle/>
                    <a:p>
                      <a:r>
                        <a:rPr lang="en-US" altLang="zh-CN" sz="2400" dirty="0" smtClean="0"/>
                        <a:t>1+1</a:t>
                      </a:r>
                      <a:r>
                        <a:rPr lang="zh-CN" altLang="en-US" sz="2400" dirty="0" smtClean="0"/>
                        <a:t>？</a:t>
                      </a:r>
                      <a:endParaRPr lang="zh-CN" altLang="en-US" sz="2400" dirty="0"/>
                    </a:p>
                  </a:txBody>
                  <a:tcPr marT="34290" marB="34290"/>
                </a:tc>
              </a:tr>
            </a:tbl>
          </a:graphicData>
        </a:graphic>
      </p:graphicFrame>
    </p:spTree>
    <p:extLst>
      <p:ext uri="{BB962C8B-B14F-4D97-AF65-F5344CB8AC3E}">
        <p14:creationId xmlns:p14="http://schemas.microsoft.com/office/powerpoint/2010/main" val="55277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76" y="728662"/>
            <a:ext cx="9147175" cy="1285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6">
                  <a:lumMod val="60000"/>
                  <a:lumOff val="40000"/>
                </a:schemeClr>
              </a:solidFill>
            </a:endParaRPr>
          </a:p>
        </p:txBody>
      </p:sp>
      <p:sp>
        <p:nvSpPr>
          <p:cNvPr id="5" name="灯片编号占位符 3"/>
          <p:cNvSpPr txBox="1">
            <a:spLocks noGrp="1"/>
          </p:cNvSpPr>
          <p:nvPr/>
        </p:nvSpPr>
        <p:spPr bwMode="auto">
          <a:xfrm>
            <a:off x="8207375" y="6516688"/>
            <a:ext cx="436563" cy="341312"/>
          </a:xfrm>
          <a:prstGeom prst="rect">
            <a:avLst/>
          </a:prstGeom>
          <a:noFill/>
          <a:ln w="9525">
            <a:noFill/>
            <a:miter lim="800000"/>
            <a:headEnd/>
            <a:tailEnd/>
          </a:ln>
        </p:spPr>
        <p:txBody>
          <a:bodyPr/>
          <a:lstStyle/>
          <a:p>
            <a:pPr algn="r" eaLnBrk="1" hangingPunct="1"/>
            <a:fld id="{D46E5C8B-4D44-458B-83B4-8741D0B78E09}" type="slidenum">
              <a:rPr lang="en-US" altLang="zh-CN" sz="900">
                <a:solidFill>
                  <a:srgbClr val="4D5E68"/>
                </a:solidFill>
                <a:latin typeface="Impact" pitchFamily="34" charset="0"/>
              </a:rPr>
              <a:pPr algn="r" eaLnBrk="1" hangingPunct="1"/>
              <a:t>39</a:t>
            </a:fld>
            <a:endParaRPr lang="en-US" altLang="zh-CN" sz="900" dirty="0">
              <a:solidFill>
                <a:srgbClr val="4D5E68"/>
              </a:solidFill>
              <a:latin typeface="Impact" pitchFamily="34" charset="0"/>
              <a:ea typeface="Arial Unicode MS" pitchFamily="34" charset="-122"/>
              <a:cs typeface="Arial Unicode MS" pitchFamily="34" charset="-122"/>
            </a:endParaRPr>
          </a:p>
        </p:txBody>
      </p:sp>
      <p:pic>
        <p:nvPicPr>
          <p:cNvPr id="6" name="图片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76" y="926905"/>
            <a:ext cx="914400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
          <p:cNvSpPr txBox="1"/>
          <p:nvPr/>
        </p:nvSpPr>
        <p:spPr>
          <a:xfrm>
            <a:off x="3656160" y="1561793"/>
            <a:ext cx="1343638" cy="400110"/>
          </a:xfrm>
          <a:prstGeom prst="rect">
            <a:avLst/>
          </a:prstGeom>
          <a:noFill/>
        </p:spPr>
        <p:txBody>
          <a:bodyPr wrap="none" rtlCol="0">
            <a:spAutoFit/>
          </a:bodyPr>
          <a:lstStyle/>
          <a:p>
            <a:r>
              <a:rPr kumimoji="1" lang="en-US" altLang="zh-CN" sz="2000" dirty="0" smtClean="0">
                <a:solidFill>
                  <a:srgbClr val="FF0000"/>
                </a:solidFill>
                <a:latin typeface="Times New Roman" panose="02020603050405020304" pitchFamily="18" charset="0"/>
                <a:ea typeface="黑体" pitchFamily="49" charset="-122"/>
                <a:cs typeface="Times New Roman" panose="02020603050405020304" pitchFamily="18" charset="0"/>
              </a:rPr>
              <a:t>SC cavities</a:t>
            </a:r>
            <a:endParaRPr kumimoji="1" lang="zh-CN" altLang="en-US" sz="2000" dirty="0">
              <a:solidFill>
                <a:srgbClr val="FF0000"/>
              </a:solidFill>
              <a:latin typeface="Times New Roman" panose="02020603050405020304" pitchFamily="18" charset="0"/>
              <a:ea typeface="黑体" pitchFamily="49" charset="-122"/>
              <a:cs typeface="Times New Roman" panose="02020603050405020304" pitchFamily="18" charset="0"/>
            </a:endParaRPr>
          </a:p>
        </p:txBody>
      </p:sp>
      <p:sp>
        <p:nvSpPr>
          <p:cNvPr id="8" name="文本框 2"/>
          <p:cNvSpPr txBox="1"/>
          <p:nvPr/>
        </p:nvSpPr>
        <p:spPr>
          <a:xfrm>
            <a:off x="3779911" y="2840504"/>
            <a:ext cx="2927179" cy="400110"/>
          </a:xfrm>
          <a:prstGeom prst="rect">
            <a:avLst/>
          </a:prstGeom>
          <a:noFill/>
        </p:spPr>
        <p:txBody>
          <a:bodyPr wrap="square" rtlCol="0">
            <a:spAutoFit/>
          </a:bodyPr>
          <a:lstStyle/>
          <a:p>
            <a:r>
              <a:rPr kumimoji="1" lang="en-US" altLang="zh-CN" sz="2000" dirty="0" smtClean="0">
                <a:solidFill>
                  <a:srgbClr val="FF0000"/>
                </a:solidFill>
                <a:latin typeface="Times New Roman" panose="02020603050405020304" pitchFamily="18" charset="0"/>
                <a:ea typeface="黑体" pitchFamily="49" charset="-122"/>
                <a:cs typeface="Times New Roman" panose="02020603050405020304" pitchFamily="18" charset="0"/>
              </a:rPr>
              <a:t>2</a:t>
            </a:r>
            <a:r>
              <a:rPr kumimoji="1" lang="en-US" altLang="zh-CN" sz="2000" baseline="30000" dirty="0" smtClean="0">
                <a:solidFill>
                  <a:srgbClr val="FF0000"/>
                </a:solidFill>
                <a:latin typeface="Times New Roman" panose="02020603050405020304" pitchFamily="18" charset="0"/>
                <a:ea typeface="黑体" pitchFamily="49" charset="-122"/>
                <a:cs typeface="Times New Roman" panose="02020603050405020304" pitchFamily="18" charset="0"/>
              </a:rPr>
              <a:t>nd</a:t>
            </a:r>
            <a:r>
              <a:rPr kumimoji="1" lang="en-US" altLang="zh-CN" sz="2000" dirty="0" smtClean="0">
                <a:solidFill>
                  <a:srgbClr val="FF0000"/>
                </a:solidFill>
                <a:latin typeface="Times New Roman" panose="02020603050405020304" pitchFamily="18" charset="0"/>
                <a:ea typeface="黑体" pitchFamily="49" charset="-122"/>
                <a:cs typeface="Times New Roman" panose="02020603050405020304" pitchFamily="18" charset="0"/>
              </a:rPr>
              <a:t> Harmonic MA cavities</a:t>
            </a:r>
            <a:endParaRPr kumimoji="1" lang="zh-CN" altLang="en-US" sz="2000" dirty="0">
              <a:solidFill>
                <a:srgbClr val="FF0000"/>
              </a:solidFill>
              <a:latin typeface="Times New Roman" panose="02020603050405020304" pitchFamily="18" charset="0"/>
              <a:ea typeface="黑体" pitchFamily="49" charset="-122"/>
              <a:cs typeface="Times New Roman" panose="02020603050405020304" pitchFamily="18" charset="0"/>
            </a:endParaRPr>
          </a:p>
        </p:txBody>
      </p:sp>
      <p:cxnSp>
        <p:nvCxnSpPr>
          <p:cNvPr id="9" name="直线箭头连接符 6"/>
          <p:cNvCxnSpPr/>
          <p:nvPr/>
        </p:nvCxnSpPr>
        <p:spPr bwMode="auto">
          <a:xfrm flipV="1">
            <a:off x="5822871" y="2224899"/>
            <a:ext cx="1656184" cy="216024"/>
          </a:xfrm>
          <a:prstGeom prst="straightConnector1">
            <a:avLst/>
          </a:prstGeom>
          <a:solidFill>
            <a:srgbClr val="FFFF00"/>
          </a:solidFill>
          <a:ln w="9525" cap="flat" cmpd="sng" algn="ctr">
            <a:solidFill>
              <a:srgbClr val="FF0000"/>
            </a:solidFill>
            <a:prstDash val="solid"/>
            <a:round/>
            <a:headEnd type="none" w="med" len="med"/>
            <a:tailEnd type="arrow"/>
          </a:ln>
          <a:effectLst/>
        </p:spPr>
      </p:cxnSp>
      <p:sp>
        <p:nvSpPr>
          <p:cNvPr id="10" name="文本框 7"/>
          <p:cNvSpPr txBox="1"/>
          <p:nvPr/>
        </p:nvSpPr>
        <p:spPr>
          <a:xfrm>
            <a:off x="311190" y="1628800"/>
            <a:ext cx="1938351" cy="400110"/>
          </a:xfrm>
          <a:prstGeom prst="rect">
            <a:avLst/>
          </a:prstGeom>
          <a:noFill/>
        </p:spPr>
        <p:txBody>
          <a:bodyPr wrap="none" rtlCol="0">
            <a:spAutoFit/>
          </a:bodyPr>
          <a:lstStyle/>
          <a:p>
            <a:r>
              <a:rPr kumimoji="1" lang="en-US" altLang="zh-CN" sz="2000" dirty="0">
                <a:solidFill>
                  <a:srgbClr val="071F65"/>
                </a:solidFill>
              </a:rPr>
              <a:t>80MeV H- </a:t>
            </a:r>
            <a:r>
              <a:rPr kumimoji="1" lang="en-US" altLang="zh-CN" sz="2000" dirty="0" err="1">
                <a:solidFill>
                  <a:srgbClr val="071F65"/>
                </a:solidFill>
              </a:rPr>
              <a:t>linac</a:t>
            </a:r>
            <a:endParaRPr kumimoji="1" lang="zh-CN" altLang="en-US" sz="2000" dirty="0">
              <a:solidFill>
                <a:srgbClr val="071F65"/>
              </a:solidFill>
            </a:endParaRPr>
          </a:p>
        </p:txBody>
      </p:sp>
      <p:sp>
        <p:nvSpPr>
          <p:cNvPr id="11" name="文本框 8"/>
          <p:cNvSpPr txBox="1"/>
          <p:nvPr/>
        </p:nvSpPr>
        <p:spPr>
          <a:xfrm>
            <a:off x="7315149" y="2847021"/>
            <a:ext cx="1053494" cy="1015663"/>
          </a:xfrm>
          <a:prstGeom prst="rect">
            <a:avLst/>
          </a:prstGeom>
          <a:noFill/>
        </p:spPr>
        <p:txBody>
          <a:bodyPr wrap="none" rtlCol="0">
            <a:spAutoFit/>
          </a:bodyPr>
          <a:lstStyle/>
          <a:p>
            <a:r>
              <a:rPr kumimoji="1" lang="en-US" altLang="zh-CN" sz="2000" dirty="0">
                <a:solidFill>
                  <a:srgbClr val="071F65"/>
                </a:solidFill>
              </a:rPr>
              <a:t>1.6GeV</a:t>
            </a:r>
          </a:p>
          <a:p>
            <a:r>
              <a:rPr kumimoji="1" lang="en-US" altLang="zh-CN" sz="2000" dirty="0">
                <a:solidFill>
                  <a:srgbClr val="071F65"/>
                </a:solidFill>
              </a:rPr>
              <a:t>25Hz</a:t>
            </a:r>
          </a:p>
          <a:p>
            <a:r>
              <a:rPr kumimoji="1" lang="en-US" altLang="zh-CN" sz="2000" dirty="0">
                <a:solidFill>
                  <a:srgbClr val="071F65"/>
                </a:solidFill>
              </a:rPr>
              <a:t>100kW</a:t>
            </a:r>
            <a:endParaRPr kumimoji="1" lang="zh-CN" altLang="en-US" sz="2000" dirty="0">
              <a:solidFill>
                <a:srgbClr val="071F65"/>
              </a:solidFill>
            </a:endParaRPr>
          </a:p>
        </p:txBody>
      </p:sp>
      <p:cxnSp>
        <p:nvCxnSpPr>
          <p:cNvPr id="15" name="直线箭头连接符 6"/>
          <p:cNvCxnSpPr/>
          <p:nvPr/>
        </p:nvCxnSpPr>
        <p:spPr bwMode="auto">
          <a:xfrm>
            <a:off x="5822871" y="3406608"/>
            <a:ext cx="1152128" cy="792088"/>
          </a:xfrm>
          <a:prstGeom prst="straightConnector1">
            <a:avLst/>
          </a:prstGeom>
          <a:solidFill>
            <a:srgbClr val="FFFF00"/>
          </a:solidFill>
          <a:ln w="9525" cap="flat" cmpd="sng" algn="ctr">
            <a:solidFill>
              <a:srgbClr val="FF0000"/>
            </a:solidFill>
            <a:prstDash val="solid"/>
            <a:round/>
            <a:headEnd type="none" w="med" len="med"/>
            <a:tailEnd type="arrow"/>
          </a:ln>
          <a:effectLst/>
        </p:spPr>
      </p:cxnSp>
      <p:sp>
        <p:nvSpPr>
          <p:cNvPr id="16" name="文本框 1"/>
          <p:cNvSpPr txBox="1"/>
          <p:nvPr/>
        </p:nvSpPr>
        <p:spPr>
          <a:xfrm>
            <a:off x="4279671" y="2132856"/>
            <a:ext cx="1628971" cy="400110"/>
          </a:xfrm>
          <a:prstGeom prst="rect">
            <a:avLst/>
          </a:prstGeom>
          <a:noFill/>
        </p:spPr>
        <p:txBody>
          <a:bodyPr wrap="none" rtlCol="0">
            <a:spAutoFit/>
          </a:bodyPr>
          <a:lstStyle/>
          <a:p>
            <a:r>
              <a:rPr kumimoji="1" lang="en-US" altLang="zh-CN" sz="2000" dirty="0">
                <a:solidFill>
                  <a:srgbClr val="FF0000"/>
                </a:solidFill>
                <a:latin typeface="Times New Roman" panose="02020603050405020304" pitchFamily="18" charset="0"/>
                <a:ea typeface="黑体" pitchFamily="49" charset="-122"/>
                <a:cs typeface="Times New Roman" panose="02020603050405020304" pitchFamily="18" charset="0"/>
              </a:rPr>
              <a:t>New injection</a:t>
            </a:r>
            <a:endParaRPr kumimoji="1" lang="zh-CN" altLang="en-US" sz="2000" dirty="0">
              <a:solidFill>
                <a:srgbClr val="FF0000"/>
              </a:solidFill>
              <a:latin typeface="Times New Roman" panose="02020603050405020304" pitchFamily="18" charset="0"/>
              <a:ea typeface="黑体" pitchFamily="49" charset="-122"/>
              <a:cs typeface="Times New Roman" panose="02020603050405020304" pitchFamily="18" charset="0"/>
            </a:endParaRPr>
          </a:p>
        </p:txBody>
      </p:sp>
      <p:sp>
        <p:nvSpPr>
          <p:cNvPr id="2" name="TextBox 1"/>
          <p:cNvSpPr txBox="1"/>
          <p:nvPr/>
        </p:nvSpPr>
        <p:spPr>
          <a:xfrm>
            <a:off x="827584" y="3549765"/>
            <a:ext cx="2232248" cy="400110"/>
          </a:xfrm>
          <a:prstGeom prst="rect">
            <a:avLst/>
          </a:prstGeom>
          <a:noFill/>
        </p:spPr>
        <p:txBody>
          <a:bodyPr wrap="square" rtlCol="0">
            <a:spAutoFit/>
          </a:bodyPr>
          <a:lstStyle/>
          <a:p>
            <a:r>
              <a:rPr kumimoji="1" lang="en-US" altLang="zh-CN" sz="2000" dirty="0">
                <a:solidFill>
                  <a:srgbClr val="FF0000"/>
                </a:solidFill>
                <a:latin typeface="Times New Roman" panose="02020603050405020304" pitchFamily="18" charset="0"/>
                <a:ea typeface="黑体" pitchFamily="49" charset="-122"/>
                <a:cs typeface="Times New Roman" panose="02020603050405020304" pitchFamily="18" charset="0"/>
              </a:rPr>
              <a:t>More spectrometers</a:t>
            </a:r>
            <a:endParaRPr kumimoji="1" lang="zh-CN" altLang="en-US" sz="2000" dirty="0">
              <a:solidFill>
                <a:srgbClr val="FF0000"/>
              </a:solidFill>
              <a:latin typeface="Times New Roman" panose="02020603050405020304" pitchFamily="18" charset="0"/>
              <a:ea typeface="黑体" pitchFamily="49" charset="-122"/>
              <a:cs typeface="Times New Roman" panose="02020603050405020304" pitchFamily="18" charset="0"/>
            </a:endParaRPr>
          </a:p>
        </p:txBody>
      </p:sp>
      <p:sp>
        <p:nvSpPr>
          <p:cNvPr id="4" name="TextBox 3"/>
          <p:cNvSpPr txBox="1"/>
          <p:nvPr/>
        </p:nvSpPr>
        <p:spPr>
          <a:xfrm>
            <a:off x="971600" y="6165304"/>
            <a:ext cx="7560840" cy="461665"/>
          </a:xfrm>
          <a:prstGeom prst="rect">
            <a:avLst/>
          </a:prstGeom>
          <a:noFill/>
        </p:spPr>
        <p:txBody>
          <a:bodyPr wrap="square" rtlCol="0">
            <a:spAutoFit/>
          </a:bodyPr>
          <a:lstStyle/>
          <a:p>
            <a:r>
              <a:rPr lang="en-US" altLang="zh-CN" sz="2400" dirty="0" smtClean="0">
                <a:solidFill>
                  <a:schemeClr val="accent2">
                    <a:lumMod val="50000"/>
                  </a:schemeClr>
                </a:solidFill>
              </a:rPr>
              <a:t>Phase-I status </a:t>
            </a:r>
            <a:r>
              <a:rPr lang="en-US" altLang="zh-CN" sz="2400" dirty="0" smtClean="0"/>
              <a:t>and</a:t>
            </a:r>
            <a:r>
              <a:rPr lang="en-US" altLang="zh-CN" dirty="0" smtClean="0"/>
              <a:t> </a:t>
            </a:r>
            <a:r>
              <a:rPr lang="en-US" altLang="zh-CN" sz="2400" dirty="0" smtClean="0">
                <a:solidFill>
                  <a:srgbClr val="FF0000"/>
                </a:solidFill>
              </a:rPr>
              <a:t>phase-II upgrade</a:t>
            </a:r>
            <a:endParaRPr lang="zh-CN" altLang="en-US" sz="2400" dirty="0">
              <a:solidFill>
                <a:srgbClr val="FF0000"/>
              </a:solidFill>
            </a:endParaRPr>
          </a:p>
        </p:txBody>
      </p:sp>
      <p:sp>
        <p:nvSpPr>
          <p:cNvPr id="12" name="TextBox 11"/>
          <p:cNvSpPr txBox="1"/>
          <p:nvPr/>
        </p:nvSpPr>
        <p:spPr>
          <a:xfrm>
            <a:off x="1403648" y="4676704"/>
            <a:ext cx="1512168" cy="707886"/>
          </a:xfrm>
          <a:prstGeom prst="rect">
            <a:avLst/>
          </a:prstGeom>
          <a:noFill/>
        </p:spPr>
        <p:txBody>
          <a:bodyPr wrap="square" rtlCol="0">
            <a:spAutoFit/>
          </a:bodyPr>
          <a:lstStyle/>
          <a:p>
            <a:r>
              <a:rPr kumimoji="1" lang="en-US" altLang="zh-CN" sz="2000" dirty="0">
                <a:solidFill>
                  <a:srgbClr val="071F65"/>
                </a:solidFill>
              </a:rPr>
              <a:t>Target Station</a:t>
            </a:r>
            <a:endParaRPr kumimoji="1" lang="zh-CN" altLang="en-US" sz="2000" dirty="0">
              <a:solidFill>
                <a:srgbClr val="071F65"/>
              </a:solidFill>
            </a:endParaRPr>
          </a:p>
        </p:txBody>
      </p:sp>
    </p:spTree>
    <p:extLst>
      <p:ext uri="{BB962C8B-B14F-4D97-AF65-F5344CB8AC3E}">
        <p14:creationId xmlns:p14="http://schemas.microsoft.com/office/powerpoint/2010/main" val="40653601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63" y="846138"/>
            <a:ext cx="8143875" cy="439737"/>
          </a:xfrm>
        </p:spPr>
        <p:txBody>
          <a:bodyPr>
            <a:normAutofit/>
          </a:bodyPr>
          <a:lstStyle/>
          <a:p>
            <a:pPr algn="ctr" eaLnBrk="1" hangingPunct="1">
              <a:defRPr/>
            </a:pPr>
            <a:r>
              <a:rPr lang="en-US" altLang="zh-CN" dirty="0" smtClean="0">
                <a:solidFill>
                  <a:srgbClr val="FF0000"/>
                </a:solidFill>
              </a:rPr>
              <a:t>Site Area</a:t>
            </a:r>
            <a:endParaRPr lang="zh-CN" altLang="en-US" dirty="0" smtClean="0">
              <a:solidFill>
                <a:srgbClr val="FF0000"/>
              </a:solidFill>
              <a:latin typeface="黑体" pitchFamily="2" charset="-122"/>
            </a:endParaRPr>
          </a:p>
        </p:txBody>
      </p:sp>
      <p:sp>
        <p:nvSpPr>
          <p:cNvPr id="18435" name="灯片编号占位符 3"/>
          <p:cNvSpPr>
            <a:spLocks noGrp="1"/>
          </p:cNvSpPr>
          <p:nvPr>
            <p:ph type="sldNum" sz="quarter" idx="4294967295"/>
          </p:nvPr>
        </p:nvSpPr>
        <p:spPr bwMode="auto">
          <a:xfrm>
            <a:off x="8189540" y="6453336"/>
            <a:ext cx="342900" cy="2047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b="1">
                <a:solidFill>
                  <a:srgbClr val="1679BA"/>
                </a:solidFill>
                <a:latin typeface="Times New Roman" charset="0"/>
                <a:ea typeface="宋体" charset="0"/>
                <a:cs typeface="宋体" charset="0"/>
              </a:defRPr>
            </a:lvl1pPr>
            <a:lvl2pPr marL="742950" indent="-285750">
              <a:defRPr sz="2800" b="1">
                <a:solidFill>
                  <a:srgbClr val="1679BA"/>
                </a:solidFill>
                <a:latin typeface="Times New Roman" charset="0"/>
                <a:ea typeface="宋体" charset="0"/>
              </a:defRPr>
            </a:lvl2pPr>
            <a:lvl3pPr marL="1143000" indent="-228600">
              <a:defRPr sz="2800" b="1">
                <a:solidFill>
                  <a:srgbClr val="1679BA"/>
                </a:solidFill>
                <a:latin typeface="Times New Roman" charset="0"/>
                <a:ea typeface="宋体" charset="0"/>
              </a:defRPr>
            </a:lvl3pPr>
            <a:lvl4pPr marL="1600200" indent="-228600">
              <a:defRPr sz="2800" b="1">
                <a:solidFill>
                  <a:srgbClr val="1679BA"/>
                </a:solidFill>
                <a:latin typeface="Times New Roman" charset="0"/>
                <a:ea typeface="宋体" charset="0"/>
              </a:defRPr>
            </a:lvl4pPr>
            <a:lvl5pPr marL="2057400" indent="-228600">
              <a:defRPr sz="2800" b="1">
                <a:solidFill>
                  <a:srgbClr val="1679BA"/>
                </a:solidFill>
                <a:latin typeface="Times New Roman" charset="0"/>
                <a:ea typeface="宋体" charset="0"/>
              </a:defRPr>
            </a:lvl5pPr>
            <a:lvl6pPr marL="2514600" indent="-228600" eaLnBrk="0" fontAlgn="base" hangingPunct="0">
              <a:spcBef>
                <a:spcPct val="0"/>
              </a:spcBef>
              <a:spcAft>
                <a:spcPct val="0"/>
              </a:spcAft>
              <a:defRPr sz="2800" b="1">
                <a:solidFill>
                  <a:srgbClr val="1679BA"/>
                </a:solidFill>
                <a:latin typeface="Times New Roman" charset="0"/>
                <a:ea typeface="宋体" charset="0"/>
              </a:defRPr>
            </a:lvl6pPr>
            <a:lvl7pPr marL="2971800" indent="-228600" eaLnBrk="0" fontAlgn="base" hangingPunct="0">
              <a:spcBef>
                <a:spcPct val="0"/>
              </a:spcBef>
              <a:spcAft>
                <a:spcPct val="0"/>
              </a:spcAft>
              <a:defRPr sz="2800" b="1">
                <a:solidFill>
                  <a:srgbClr val="1679BA"/>
                </a:solidFill>
                <a:latin typeface="Times New Roman" charset="0"/>
                <a:ea typeface="宋体" charset="0"/>
              </a:defRPr>
            </a:lvl7pPr>
            <a:lvl8pPr marL="3429000" indent="-228600" eaLnBrk="0" fontAlgn="base" hangingPunct="0">
              <a:spcBef>
                <a:spcPct val="0"/>
              </a:spcBef>
              <a:spcAft>
                <a:spcPct val="0"/>
              </a:spcAft>
              <a:defRPr sz="2800" b="1">
                <a:solidFill>
                  <a:srgbClr val="1679BA"/>
                </a:solidFill>
                <a:latin typeface="Times New Roman" charset="0"/>
                <a:ea typeface="宋体" charset="0"/>
              </a:defRPr>
            </a:lvl8pPr>
            <a:lvl9pPr marL="3886200" indent="-228600" eaLnBrk="0" fontAlgn="base" hangingPunct="0">
              <a:spcBef>
                <a:spcPct val="0"/>
              </a:spcBef>
              <a:spcAft>
                <a:spcPct val="0"/>
              </a:spcAft>
              <a:defRPr sz="2800" b="1">
                <a:solidFill>
                  <a:srgbClr val="1679BA"/>
                </a:solidFill>
                <a:latin typeface="Times New Roman" charset="0"/>
                <a:ea typeface="宋体" charset="0"/>
              </a:defRPr>
            </a:lvl9pPr>
          </a:lstStyle>
          <a:p>
            <a:pPr algn="ctr"/>
            <a:fld id="{05960F0F-14D2-4441-B75F-ACE00BB88C29}" type="slidenum">
              <a:rPr lang="en-US" altLang="zh-CN" sz="1200">
                <a:solidFill>
                  <a:srgbClr val="002060"/>
                </a:solidFill>
              </a:rPr>
              <a:pPr algn="ctr"/>
              <a:t>4</a:t>
            </a:fld>
            <a:endParaRPr lang="en-US" altLang="zh-CN" sz="1200" dirty="0">
              <a:solidFill>
                <a:srgbClr val="002060"/>
              </a:solidFill>
            </a:endParaRPr>
          </a:p>
        </p:txBody>
      </p:sp>
      <p:pic>
        <p:nvPicPr>
          <p:cNvPr id="7" name="图片 6"/>
          <p:cNvPicPr>
            <a:picLocks noChangeAspect="1"/>
          </p:cNvPicPr>
          <p:nvPr/>
        </p:nvPicPr>
        <p:blipFill>
          <a:blip r:embed="rId3"/>
          <a:stretch>
            <a:fillRect/>
          </a:stretch>
        </p:blipFill>
        <p:spPr>
          <a:xfrm>
            <a:off x="0" y="786811"/>
            <a:ext cx="6154341" cy="5684159"/>
          </a:xfrm>
          <a:prstGeom prst="rect">
            <a:avLst/>
          </a:prstGeom>
        </p:spPr>
      </p:pic>
      <p:sp>
        <p:nvSpPr>
          <p:cNvPr id="8" name="文本框 7"/>
          <p:cNvSpPr txBox="1"/>
          <p:nvPr/>
        </p:nvSpPr>
        <p:spPr>
          <a:xfrm>
            <a:off x="3695866" y="2132700"/>
            <a:ext cx="543739" cy="523220"/>
          </a:xfrm>
          <a:prstGeom prst="rect">
            <a:avLst/>
          </a:prstGeom>
          <a:noFill/>
        </p:spPr>
        <p:txBody>
          <a:bodyPr wrap="none" rtlCol="0">
            <a:spAutoFit/>
          </a:bodyPr>
          <a:lstStyle/>
          <a:p>
            <a:r>
              <a:rPr kumimoji="1" lang="zh-CN" altLang="en-US" sz="2800" dirty="0" smtClean="0">
                <a:solidFill>
                  <a:srgbClr val="FF0000"/>
                </a:solidFill>
              </a:rPr>
              <a:t>★</a:t>
            </a:r>
            <a:endParaRPr kumimoji="1" lang="zh-CN" altLang="en-US" sz="2800" dirty="0">
              <a:solidFill>
                <a:srgbClr val="FF0000"/>
              </a:solidFill>
            </a:endParaRPr>
          </a:p>
        </p:txBody>
      </p:sp>
      <p:sp>
        <p:nvSpPr>
          <p:cNvPr id="9" name="文本框 8"/>
          <p:cNvSpPr txBox="1"/>
          <p:nvPr/>
        </p:nvSpPr>
        <p:spPr>
          <a:xfrm>
            <a:off x="3695861" y="4102589"/>
            <a:ext cx="348949" cy="523220"/>
          </a:xfrm>
          <a:prstGeom prst="rect">
            <a:avLst/>
          </a:prstGeom>
          <a:noFill/>
        </p:spPr>
        <p:txBody>
          <a:bodyPr wrap="none" rtlCol="0">
            <a:spAutoFit/>
          </a:bodyPr>
          <a:lstStyle/>
          <a:p>
            <a:r>
              <a:rPr kumimoji="1" lang="zh-CN" altLang="en-US" sz="2800" dirty="0" smtClean="0">
                <a:solidFill>
                  <a:srgbClr val="FF0000"/>
                </a:solidFill>
                <a:latin typeface="Wingdings"/>
                <a:ea typeface="Wingdings"/>
                <a:cs typeface="Wingdings"/>
                <a:sym typeface="Wingdings"/>
              </a:rPr>
              <a:t></a:t>
            </a:r>
            <a:endParaRPr kumimoji="1" lang="zh-CN" altLang="en-US" sz="2800" dirty="0">
              <a:solidFill>
                <a:srgbClr val="FF0000"/>
              </a:solidFill>
            </a:endParaRPr>
          </a:p>
        </p:txBody>
      </p:sp>
      <p:sp>
        <p:nvSpPr>
          <p:cNvPr id="11" name="内容占位符 10"/>
          <p:cNvSpPr txBox="1">
            <a:spLocks noGrp="1"/>
          </p:cNvSpPr>
          <p:nvPr>
            <p:ph idx="1"/>
          </p:nvPr>
        </p:nvSpPr>
        <p:spPr>
          <a:xfrm>
            <a:off x="3011526" y="4181018"/>
            <a:ext cx="840394" cy="400110"/>
          </a:xfrm>
          <a:prstGeom prst="rect">
            <a:avLst/>
          </a:prstGeom>
          <a:noFill/>
        </p:spPr>
        <p:txBody>
          <a:bodyPr wrap="none" rtlCol="0">
            <a:spAutoFit/>
          </a:bodyPr>
          <a:lstStyle/>
          <a:p>
            <a:pPr marL="0" indent="0">
              <a:buNone/>
            </a:pPr>
            <a:r>
              <a:rPr kumimoji="1" lang="en-US" altLang="zh-CN" sz="2000" dirty="0" smtClean="0">
                <a:solidFill>
                  <a:srgbClr val="FF0000"/>
                </a:solidFill>
              </a:rPr>
              <a:t>CSNS</a:t>
            </a:r>
            <a:endParaRPr kumimoji="1" lang="zh-CN" altLang="en-US" sz="2000" dirty="0">
              <a:solidFill>
                <a:srgbClr val="FF0000"/>
              </a:solidFill>
            </a:endParaRPr>
          </a:p>
        </p:txBody>
      </p:sp>
      <p:sp>
        <p:nvSpPr>
          <p:cNvPr id="12" name="Rectangle 3"/>
          <p:cNvSpPr txBox="1">
            <a:spLocks noChangeArrowheads="1"/>
          </p:cNvSpPr>
          <p:nvPr/>
        </p:nvSpPr>
        <p:spPr>
          <a:xfrm>
            <a:off x="5551934" y="841185"/>
            <a:ext cx="3491582" cy="568415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120000"/>
              </a:lnSpc>
              <a:spcBef>
                <a:spcPct val="0"/>
              </a:spcBef>
              <a:spcAft>
                <a:spcPts val="600"/>
              </a:spcAft>
              <a:buFont typeface="Wingdings" charset="0"/>
              <a:buChar char="l"/>
            </a:pPr>
            <a:endParaRPr lang="en-US" altLang="zh-CN" sz="2400" b="1" dirty="0" smtClean="0">
              <a:solidFill>
                <a:srgbClr val="071F65"/>
              </a:solidFill>
              <a:latin typeface="Times New Roman" panose="02020603050405020304" pitchFamily="18" charset="0"/>
              <a:cs typeface="Times New Roman" panose="02020603050405020304" pitchFamily="18" charset="0"/>
            </a:endParaRPr>
          </a:p>
          <a:p>
            <a:pPr marL="363538" indent="-363538" algn="just">
              <a:lnSpc>
                <a:spcPct val="120000"/>
              </a:lnSpc>
              <a:spcBef>
                <a:spcPct val="0"/>
              </a:spcBef>
              <a:spcAft>
                <a:spcPts val="600"/>
              </a:spcAft>
              <a:buFont typeface="Wingdings" charset="0"/>
              <a:buChar char="l"/>
            </a:pPr>
            <a:r>
              <a:rPr lang="en-US" altLang="zh-CN" sz="2400" b="1" dirty="0" smtClean="0">
                <a:solidFill>
                  <a:srgbClr val="071F65"/>
                </a:solidFill>
                <a:latin typeface="Times New Roman" panose="02020603050405020304" pitchFamily="18" charset="0"/>
                <a:cs typeface="Times New Roman" panose="02020603050405020304" pitchFamily="18" charset="0"/>
              </a:rPr>
              <a:t>Located in Dongguan, Guangdong Province</a:t>
            </a:r>
          </a:p>
          <a:p>
            <a:pPr algn="just">
              <a:buFont typeface="Wingdings" panose="05000000000000000000" pitchFamily="2" charset="2"/>
              <a:buChar char="l"/>
            </a:pP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First </a:t>
            </a:r>
            <a:r>
              <a:rPr lang="en-US" altLang="zh-CN"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spallation neutron source </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in China </a:t>
            </a:r>
            <a:r>
              <a:rPr lang="en-US" altLang="zh-CN"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and the fourth in worldwide</a:t>
            </a:r>
          </a:p>
          <a:p>
            <a:pPr algn="just">
              <a:buFont typeface="Wingdings" panose="05000000000000000000" pitchFamily="2" charset="2"/>
              <a:buChar char="l"/>
            </a:pPr>
            <a:r>
              <a:rPr lang="en-US" altLang="zh-CN"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First large scientific facility in southern China</a:t>
            </a:r>
          </a:p>
          <a:p>
            <a:pPr marL="363538" indent="-363538">
              <a:lnSpc>
                <a:spcPct val="120000"/>
              </a:lnSpc>
              <a:spcBef>
                <a:spcPct val="0"/>
              </a:spcBef>
              <a:spcAft>
                <a:spcPts val="600"/>
              </a:spcAft>
              <a:buFont typeface="Wingdings" charset="0"/>
              <a:buChar char="l"/>
            </a:pPr>
            <a:endParaRPr lang="en-US" altLang="zh-CN" sz="2400" b="1" dirty="0">
              <a:solidFill>
                <a:srgbClr val="071F65"/>
              </a:solidFill>
              <a:latin typeface="Times New Roman" panose="02020603050405020304" pitchFamily="18" charset="0"/>
              <a:cs typeface="Times New Roman" panose="02020603050405020304" pitchFamily="18" charset="0"/>
            </a:endParaRPr>
          </a:p>
        </p:txBody>
      </p:sp>
      <p:sp>
        <p:nvSpPr>
          <p:cNvPr id="13" name="标题 1"/>
          <p:cNvSpPr txBox="1">
            <a:spLocks/>
          </p:cNvSpPr>
          <p:nvPr/>
        </p:nvSpPr>
        <p:spPr bwMode="auto">
          <a:xfrm>
            <a:off x="2771800" y="218089"/>
            <a:ext cx="5480636" cy="582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578AB"/>
                </a:solidFill>
                <a:latin typeface="Times New Roman" panose="02020603050405020304"/>
                <a:ea typeface="宋体" panose="02010600030101010101" pitchFamily="2" charset="-122"/>
                <a:cs typeface="Times New Roman" panose="02020603050405020304"/>
              </a:defRPr>
            </a:lvl1pPr>
            <a:lvl2pPr algn="l" rtl="0" eaLnBrk="0" fontAlgn="base" hangingPunct="0">
              <a:spcBef>
                <a:spcPct val="0"/>
              </a:spcBef>
              <a:spcAft>
                <a:spcPct val="0"/>
              </a:spcAft>
              <a:defRPr sz="3200" b="1">
                <a:solidFill>
                  <a:srgbClr val="2578AB"/>
                </a:solidFill>
                <a:latin typeface="Times New Roman" panose="02020603050405020304" charset="0"/>
                <a:ea typeface="宋体" panose="02010600030101010101" pitchFamily="2" charset="-122"/>
                <a:cs typeface="Times New Roman" panose="02020603050405020304" charset="0"/>
              </a:defRPr>
            </a:lvl2pPr>
            <a:lvl3pPr algn="l" rtl="0" eaLnBrk="0" fontAlgn="base" hangingPunct="0">
              <a:spcBef>
                <a:spcPct val="0"/>
              </a:spcBef>
              <a:spcAft>
                <a:spcPct val="0"/>
              </a:spcAft>
              <a:defRPr sz="3200" b="1">
                <a:solidFill>
                  <a:srgbClr val="2578AB"/>
                </a:solidFill>
                <a:latin typeface="Times New Roman" panose="02020603050405020304" charset="0"/>
                <a:ea typeface="宋体" panose="02010600030101010101" pitchFamily="2" charset="-122"/>
                <a:cs typeface="Times New Roman" panose="02020603050405020304" charset="0"/>
              </a:defRPr>
            </a:lvl3pPr>
            <a:lvl4pPr algn="l" rtl="0" eaLnBrk="0" fontAlgn="base" hangingPunct="0">
              <a:spcBef>
                <a:spcPct val="0"/>
              </a:spcBef>
              <a:spcAft>
                <a:spcPct val="0"/>
              </a:spcAft>
              <a:defRPr sz="3200" b="1">
                <a:solidFill>
                  <a:srgbClr val="2578AB"/>
                </a:solidFill>
                <a:latin typeface="Times New Roman" panose="02020603050405020304" charset="0"/>
                <a:ea typeface="宋体" panose="02010600030101010101" pitchFamily="2" charset="-122"/>
                <a:cs typeface="Times New Roman" panose="02020603050405020304" charset="0"/>
              </a:defRPr>
            </a:lvl4pPr>
            <a:lvl5pPr algn="l" rtl="0" eaLnBrk="0" fontAlgn="base" hangingPunct="0">
              <a:spcBef>
                <a:spcPct val="0"/>
              </a:spcBef>
              <a:spcAft>
                <a:spcPct val="0"/>
              </a:spcAft>
              <a:defRPr sz="3200" b="1">
                <a:solidFill>
                  <a:srgbClr val="2578AB"/>
                </a:solidFill>
                <a:latin typeface="Times New Roman" panose="02020603050405020304" charset="0"/>
                <a:ea typeface="宋体" panose="02010600030101010101" pitchFamily="2" charset="-122"/>
                <a:cs typeface="Times New Roman" panose="02020603050405020304" charset="0"/>
              </a:defRPr>
            </a:lvl5pPr>
            <a:lvl6pPr marL="457200" algn="l" rtl="0" eaLnBrk="0" fontAlgn="base" hangingPunct="0">
              <a:spcBef>
                <a:spcPct val="0"/>
              </a:spcBef>
              <a:spcAft>
                <a:spcPct val="0"/>
              </a:spcAft>
              <a:defRPr sz="2800" b="1">
                <a:solidFill>
                  <a:srgbClr val="2578AB"/>
                </a:solidFill>
                <a:latin typeface="Times New Roman" panose="02020603050405020304" charset="0"/>
                <a:ea typeface="宋体" panose="02010600030101010101" pitchFamily="2" charset="-122"/>
              </a:defRPr>
            </a:lvl6pPr>
            <a:lvl7pPr marL="914400" algn="l" rtl="0" eaLnBrk="0" fontAlgn="base" hangingPunct="0">
              <a:spcBef>
                <a:spcPct val="0"/>
              </a:spcBef>
              <a:spcAft>
                <a:spcPct val="0"/>
              </a:spcAft>
              <a:defRPr sz="2800" b="1">
                <a:solidFill>
                  <a:srgbClr val="2578AB"/>
                </a:solidFill>
                <a:latin typeface="Times New Roman" panose="02020603050405020304" charset="0"/>
                <a:ea typeface="宋体" panose="02010600030101010101" pitchFamily="2" charset="-122"/>
              </a:defRPr>
            </a:lvl7pPr>
            <a:lvl8pPr marL="1371600" algn="l" rtl="0" eaLnBrk="0" fontAlgn="base" hangingPunct="0">
              <a:spcBef>
                <a:spcPct val="0"/>
              </a:spcBef>
              <a:spcAft>
                <a:spcPct val="0"/>
              </a:spcAft>
              <a:defRPr sz="2800" b="1">
                <a:solidFill>
                  <a:srgbClr val="2578AB"/>
                </a:solidFill>
                <a:latin typeface="Times New Roman" panose="02020603050405020304" charset="0"/>
                <a:ea typeface="宋体" panose="02010600030101010101" pitchFamily="2" charset="-122"/>
              </a:defRPr>
            </a:lvl8pPr>
            <a:lvl9pPr marL="1828800" algn="l" rtl="0" eaLnBrk="0" fontAlgn="base" hangingPunct="0">
              <a:spcBef>
                <a:spcPct val="0"/>
              </a:spcBef>
              <a:spcAft>
                <a:spcPct val="0"/>
              </a:spcAft>
              <a:defRPr sz="2800" b="1">
                <a:solidFill>
                  <a:srgbClr val="2578AB"/>
                </a:solidFill>
                <a:latin typeface="Times New Roman" panose="02020603050405020304" charset="0"/>
                <a:ea typeface="宋体" panose="02010600030101010101" pitchFamily="2" charset="-122"/>
              </a:defRPr>
            </a:lvl9pPr>
          </a:lstStyle>
          <a:p>
            <a:r>
              <a:rPr kumimoji="1" lang="en-US" altLang="zh-CN" dirty="0" smtClean="0">
                <a:solidFill>
                  <a:srgbClr val="000090"/>
                </a:solidFill>
              </a:rPr>
              <a:t>Location of CSNS</a:t>
            </a:r>
            <a:endParaRPr kumimoji="1" lang="zh-CN" altLang="en-US" dirty="0">
              <a:solidFill>
                <a:srgbClr val="000090"/>
              </a:solidFill>
            </a:endParaRPr>
          </a:p>
        </p:txBody>
      </p:sp>
      <p:sp>
        <p:nvSpPr>
          <p:cNvPr id="3" name="文本框 2"/>
          <p:cNvSpPr txBox="1"/>
          <p:nvPr/>
        </p:nvSpPr>
        <p:spPr>
          <a:xfrm>
            <a:off x="2627784" y="2636912"/>
            <a:ext cx="503664" cy="307777"/>
          </a:xfrm>
          <a:prstGeom prst="rect">
            <a:avLst/>
          </a:prstGeom>
          <a:noFill/>
        </p:spPr>
        <p:txBody>
          <a:bodyPr wrap="none" rtlCol="0">
            <a:spAutoFit/>
          </a:bodyPr>
          <a:lstStyle/>
          <a:p>
            <a:r>
              <a:rPr lang="en-US" altLang="zh-CN" dirty="0" smtClean="0"/>
              <a:t>IMP</a:t>
            </a:r>
            <a:endParaRPr lang="zh-CN" altLang="en-US" dirty="0"/>
          </a:p>
        </p:txBody>
      </p:sp>
      <p:sp>
        <p:nvSpPr>
          <p:cNvPr id="15" name="文本框 14"/>
          <p:cNvSpPr txBox="1"/>
          <p:nvPr/>
        </p:nvSpPr>
        <p:spPr>
          <a:xfrm>
            <a:off x="2699792" y="2636912"/>
            <a:ext cx="348949" cy="523220"/>
          </a:xfrm>
          <a:prstGeom prst="rect">
            <a:avLst/>
          </a:prstGeom>
          <a:noFill/>
        </p:spPr>
        <p:txBody>
          <a:bodyPr wrap="none" rtlCol="0">
            <a:spAutoFit/>
          </a:bodyPr>
          <a:lstStyle/>
          <a:p>
            <a:r>
              <a:rPr kumimoji="1" lang="zh-CN" altLang="en-US" sz="2800" dirty="0" smtClean="0">
                <a:solidFill>
                  <a:srgbClr val="FF0000"/>
                </a:solidFill>
                <a:latin typeface="Wingdings"/>
                <a:ea typeface="Wingdings"/>
                <a:cs typeface="Wingdings"/>
                <a:sym typeface="Wingdings"/>
              </a:rPr>
              <a:t></a:t>
            </a:r>
            <a:endParaRPr kumimoji="1" lang="zh-CN" altLang="en-US" sz="2800" dirty="0">
              <a:solidFill>
                <a:srgbClr val="FF0000"/>
              </a:solidFill>
            </a:endParaRPr>
          </a:p>
        </p:txBody>
      </p:sp>
    </p:spTree>
    <p:extLst>
      <p:ext uri="{BB962C8B-B14F-4D97-AF65-F5344CB8AC3E}">
        <p14:creationId xmlns:p14="http://schemas.microsoft.com/office/powerpoint/2010/main" val="223836694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FCD09C4-77C1-4ECB-8989-7EF4ED8527F4}" type="slidenum">
              <a:rPr lang="en-US" altLang="zh-CN" smtClean="0"/>
              <a:pPr>
                <a:defRPr/>
              </a:pPr>
              <a:t>40</a:t>
            </a:fld>
            <a:endParaRPr lang="en-US" altLang="zh-CN"/>
          </a:p>
        </p:txBody>
      </p:sp>
      <p:sp>
        <p:nvSpPr>
          <p:cNvPr id="4" name="矩形 3"/>
          <p:cNvSpPr/>
          <p:nvPr/>
        </p:nvSpPr>
        <p:spPr>
          <a:xfrm>
            <a:off x="107504" y="980728"/>
            <a:ext cx="8064896" cy="523220"/>
          </a:xfrm>
          <a:prstGeom prst="rect">
            <a:avLst/>
          </a:prstGeom>
        </p:spPr>
        <p:txBody>
          <a:bodyPr wrap="square">
            <a:spAutoFit/>
          </a:bodyPr>
          <a:lstStyle/>
          <a:p>
            <a:pPr algn="l"/>
            <a:r>
              <a:rPr lang="en-US" altLang="zh-CN" sz="2800" dirty="0" smtClean="0"/>
              <a:t>Beam dynamics requirements for </a:t>
            </a:r>
            <a:r>
              <a:rPr lang="en-US" altLang="zh-CN" sz="2800" dirty="0" err="1" smtClean="0"/>
              <a:t>Linac</a:t>
            </a:r>
            <a:r>
              <a:rPr lang="en-US" altLang="zh-CN" sz="2800" dirty="0" smtClean="0"/>
              <a:t> upgrade</a:t>
            </a:r>
          </a:p>
        </p:txBody>
      </p:sp>
      <p:graphicFrame>
        <p:nvGraphicFramePr>
          <p:cNvPr id="5" name="内容占位符 4"/>
          <p:cNvGraphicFramePr>
            <a:graphicFrameLocks/>
          </p:cNvGraphicFramePr>
          <p:nvPr>
            <p:extLst>
              <p:ext uri="{D42A27DB-BD31-4B8C-83A1-F6EECF244321}">
                <p14:modId xmlns:p14="http://schemas.microsoft.com/office/powerpoint/2010/main" val="722438460"/>
              </p:ext>
            </p:extLst>
          </p:nvPr>
        </p:nvGraphicFramePr>
        <p:xfrm>
          <a:off x="107504" y="1628800"/>
          <a:ext cx="8881359" cy="3169920"/>
        </p:xfrm>
        <a:graphic>
          <a:graphicData uri="http://schemas.openxmlformats.org/drawingml/2006/table">
            <a:tbl>
              <a:tblPr firstRow="1" bandRow="1">
                <a:tableStyleId>{6E25E649-3F16-4E02-A733-19D2CDBF48F0}</a:tableStyleId>
              </a:tblPr>
              <a:tblGrid>
                <a:gridCol w="2960453"/>
                <a:gridCol w="2960453"/>
                <a:gridCol w="2960453"/>
              </a:tblGrid>
              <a:tr h="370840">
                <a:tc>
                  <a:txBody>
                    <a:bodyPr/>
                    <a:lstStyle/>
                    <a:p>
                      <a:endParaRPr lang="zh-CN" altLang="en-US" sz="2000" dirty="0"/>
                    </a:p>
                  </a:txBody>
                  <a:tcPr>
                    <a:solidFill>
                      <a:srgbClr val="00B0F0"/>
                    </a:solidFill>
                  </a:tcPr>
                </a:tc>
                <a:tc>
                  <a:txBody>
                    <a:bodyPr/>
                    <a:lstStyle/>
                    <a:p>
                      <a:r>
                        <a:rPr lang="en-US" altLang="zh-CN" sz="2000" dirty="0" smtClean="0"/>
                        <a:t>CSNS</a:t>
                      </a:r>
                      <a:r>
                        <a:rPr lang="en-US" altLang="zh-CN" sz="2000" baseline="0" dirty="0" smtClean="0"/>
                        <a:t> Phase I</a:t>
                      </a:r>
                      <a:endParaRPr lang="zh-CN" altLang="en-US" sz="2000" dirty="0"/>
                    </a:p>
                  </a:txBody>
                  <a:tcPr>
                    <a:solidFill>
                      <a:srgbClr val="00B0F0"/>
                    </a:solidFill>
                  </a:tcPr>
                </a:tc>
                <a:tc>
                  <a:txBody>
                    <a:bodyPr/>
                    <a:lstStyle/>
                    <a:p>
                      <a:r>
                        <a:rPr lang="en-US" altLang="zh-CN" sz="2000" dirty="0" smtClean="0"/>
                        <a:t> </a:t>
                      </a:r>
                      <a:r>
                        <a:rPr lang="en-US" altLang="zh-CN" sz="2000" dirty="0" err="1" smtClean="0"/>
                        <a:t>Linac</a:t>
                      </a:r>
                      <a:r>
                        <a:rPr lang="en-US" altLang="zh-CN" sz="2000" dirty="0" smtClean="0"/>
                        <a:t> Upgrade</a:t>
                      </a:r>
                      <a:endParaRPr lang="zh-CN" altLang="en-US" sz="2000" dirty="0"/>
                    </a:p>
                  </a:txBody>
                  <a:tcPr>
                    <a:solidFill>
                      <a:srgbClr val="00B0F0"/>
                    </a:solidFill>
                  </a:tcPr>
                </a:tc>
              </a:tr>
              <a:tr h="185420">
                <a:tc>
                  <a:txBody>
                    <a:bodyPr/>
                    <a:lstStyle/>
                    <a:p>
                      <a:r>
                        <a:rPr lang="en-US" altLang="zh-CN" sz="2000" dirty="0" smtClean="0"/>
                        <a:t>Output energy</a:t>
                      </a:r>
                      <a:endParaRPr lang="zh-CN" altLang="en-US" sz="2000" dirty="0"/>
                    </a:p>
                  </a:txBody>
                  <a:tcPr/>
                </a:tc>
                <a:tc>
                  <a:txBody>
                    <a:bodyPr/>
                    <a:lstStyle/>
                    <a:p>
                      <a:r>
                        <a:rPr lang="en-US" altLang="zh-CN" sz="2000" dirty="0" smtClean="0"/>
                        <a:t>80.1MeV</a:t>
                      </a:r>
                      <a:endParaRPr lang="zh-CN" altLang="en-US" sz="2000" dirty="0"/>
                    </a:p>
                  </a:txBody>
                  <a:tcPr/>
                </a:tc>
                <a:tc>
                  <a:txBody>
                    <a:bodyPr/>
                    <a:lstStyle/>
                    <a:p>
                      <a:r>
                        <a:rPr lang="en-US" altLang="zh-CN" sz="2000" dirty="0" smtClean="0">
                          <a:solidFill>
                            <a:srgbClr val="FF0000"/>
                          </a:solidFill>
                        </a:rPr>
                        <a:t>&gt;300MeV</a:t>
                      </a:r>
                      <a:endParaRPr lang="zh-CN" altLang="en-US" sz="2000" dirty="0">
                        <a:solidFill>
                          <a:srgbClr val="FF0000"/>
                        </a:solidFill>
                      </a:endParaRPr>
                    </a:p>
                  </a:txBody>
                  <a:tcPr/>
                </a:tc>
              </a:tr>
              <a:tr h="185420">
                <a:tc>
                  <a:txBody>
                    <a:bodyPr/>
                    <a:lstStyle/>
                    <a:p>
                      <a:r>
                        <a:rPr lang="en-US" altLang="zh-CN" sz="2000" dirty="0" smtClean="0"/>
                        <a:t>Particles</a:t>
                      </a:r>
                      <a:endParaRPr lang="zh-CN" altLang="en-US" sz="2000" dirty="0"/>
                    </a:p>
                  </a:txBody>
                  <a:tcPr/>
                </a:tc>
                <a:tc>
                  <a:txBody>
                    <a:bodyPr/>
                    <a:lstStyle/>
                    <a:p>
                      <a:r>
                        <a:rPr lang="en-US" altLang="zh-CN" sz="2000" dirty="0" smtClean="0"/>
                        <a:t>H</a:t>
                      </a:r>
                      <a:r>
                        <a:rPr lang="en-US" altLang="zh-CN" sz="2000" baseline="30000" dirty="0" smtClean="0"/>
                        <a:t>-</a:t>
                      </a:r>
                      <a:endParaRPr lang="zh-CN"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H</a:t>
                      </a:r>
                      <a:r>
                        <a:rPr lang="en-US" altLang="zh-CN" sz="2000" baseline="30000" dirty="0" smtClean="0"/>
                        <a:t>-</a:t>
                      </a:r>
                      <a:endParaRPr lang="zh-CN" altLang="en-US" sz="2000" dirty="0" smtClean="0"/>
                    </a:p>
                  </a:txBody>
                  <a:tcPr/>
                </a:tc>
              </a:tr>
              <a:tr h="370840">
                <a:tc>
                  <a:txBody>
                    <a:bodyPr/>
                    <a:lstStyle/>
                    <a:p>
                      <a:r>
                        <a:rPr lang="en-US" altLang="zh-CN" sz="2000" dirty="0" smtClean="0"/>
                        <a:t>Beam</a:t>
                      </a:r>
                      <a:r>
                        <a:rPr lang="en-US" altLang="zh-CN" sz="2000" baseline="0" dirty="0" smtClean="0"/>
                        <a:t> c</a:t>
                      </a:r>
                      <a:r>
                        <a:rPr lang="en-US" altLang="zh-CN" sz="2000" dirty="0" smtClean="0"/>
                        <a:t>urrent (peak)</a:t>
                      </a:r>
                      <a:endParaRPr lang="zh-CN" altLang="en-US" sz="2000" dirty="0"/>
                    </a:p>
                  </a:txBody>
                  <a:tcPr/>
                </a:tc>
                <a:tc>
                  <a:txBody>
                    <a:bodyPr/>
                    <a:lstStyle/>
                    <a:p>
                      <a:r>
                        <a:rPr lang="en-US" altLang="zh-CN" sz="2000" dirty="0" smtClean="0"/>
                        <a:t>15mA</a:t>
                      </a:r>
                      <a:endParaRPr lang="zh-CN" altLang="en-US" sz="2000" dirty="0"/>
                    </a:p>
                  </a:txBody>
                  <a:tcPr/>
                </a:tc>
                <a:tc>
                  <a:txBody>
                    <a:bodyPr/>
                    <a:lstStyle/>
                    <a:p>
                      <a:r>
                        <a:rPr lang="en-US" altLang="zh-CN" sz="2000" dirty="0" smtClean="0">
                          <a:solidFill>
                            <a:srgbClr val="FF0000"/>
                          </a:solidFill>
                        </a:rPr>
                        <a:t>50mA</a:t>
                      </a:r>
                      <a:endParaRPr lang="zh-CN" altLang="en-US" sz="2000" dirty="0">
                        <a:solidFill>
                          <a:srgbClr val="FF0000"/>
                        </a:solidFill>
                      </a:endParaRPr>
                    </a:p>
                  </a:txBody>
                  <a:tcPr/>
                </a:tc>
              </a:tr>
              <a:tr h="370840">
                <a:tc>
                  <a:txBody>
                    <a:bodyPr/>
                    <a:lstStyle/>
                    <a:p>
                      <a:r>
                        <a:rPr lang="en-US" altLang="zh-CN" sz="2000" dirty="0" smtClean="0"/>
                        <a:t>Pulse width</a:t>
                      </a:r>
                      <a:endParaRPr lang="zh-CN" altLang="en-US" sz="2000" dirty="0"/>
                    </a:p>
                  </a:txBody>
                  <a:tcPr/>
                </a:tc>
                <a:tc>
                  <a:txBody>
                    <a:bodyPr/>
                    <a:lstStyle/>
                    <a:p>
                      <a:r>
                        <a:rPr lang="en-US" altLang="zh-CN" sz="2000" dirty="0" smtClean="0"/>
                        <a:t>0.5ms</a:t>
                      </a:r>
                      <a:endParaRPr lang="zh-CN" altLang="en-US" sz="2000" dirty="0"/>
                    </a:p>
                  </a:txBody>
                  <a:tcPr/>
                </a:tc>
                <a:tc>
                  <a:txBody>
                    <a:bodyPr/>
                    <a:lstStyle/>
                    <a:p>
                      <a:r>
                        <a:rPr lang="en-US" altLang="zh-CN" sz="2000" dirty="0" smtClean="0">
                          <a:solidFill>
                            <a:schemeClr val="tx1"/>
                          </a:solidFill>
                        </a:rPr>
                        <a:t>0.6ms</a:t>
                      </a:r>
                      <a:endParaRPr lang="zh-CN" altLang="en-US" sz="2000" dirty="0">
                        <a:solidFill>
                          <a:schemeClr val="tx1"/>
                        </a:solidFill>
                      </a:endParaRPr>
                    </a:p>
                  </a:txBody>
                  <a:tcPr/>
                </a:tc>
              </a:tr>
              <a:tr h="370840">
                <a:tc>
                  <a:txBody>
                    <a:bodyPr/>
                    <a:lstStyle/>
                    <a:p>
                      <a:r>
                        <a:rPr lang="en-US" altLang="zh-CN" sz="2000" dirty="0" smtClean="0"/>
                        <a:t>Repetition rate</a:t>
                      </a:r>
                      <a:endParaRPr lang="zh-CN" altLang="en-US" sz="2000" dirty="0"/>
                    </a:p>
                  </a:txBody>
                  <a:tcPr/>
                </a:tc>
                <a:tc>
                  <a:txBody>
                    <a:bodyPr/>
                    <a:lstStyle/>
                    <a:p>
                      <a:r>
                        <a:rPr lang="en-US" altLang="zh-CN" sz="2000" dirty="0" smtClean="0"/>
                        <a:t>25</a:t>
                      </a:r>
                      <a:endParaRPr lang="zh-CN" altLang="en-US" sz="2000" dirty="0"/>
                    </a:p>
                  </a:txBody>
                  <a:tcPr/>
                </a:tc>
                <a:tc>
                  <a:txBody>
                    <a:bodyPr/>
                    <a:lstStyle/>
                    <a:p>
                      <a:r>
                        <a:rPr lang="en-US" altLang="zh-CN" sz="2000" dirty="0" smtClean="0"/>
                        <a:t>25</a:t>
                      </a:r>
                      <a:endParaRPr lang="zh-CN" altLang="en-US" sz="2000" dirty="0"/>
                    </a:p>
                  </a:txBody>
                  <a:tcPr/>
                </a:tc>
              </a:tr>
              <a:tr h="370840">
                <a:tc>
                  <a:txBody>
                    <a:bodyPr/>
                    <a:lstStyle/>
                    <a:p>
                      <a:r>
                        <a:rPr lang="en-US" altLang="zh-CN" sz="2000" dirty="0" smtClean="0"/>
                        <a:t>RF frequency</a:t>
                      </a:r>
                      <a:endParaRPr lang="zh-CN" altLang="en-US" sz="2000" dirty="0"/>
                    </a:p>
                  </a:txBody>
                  <a:tcPr/>
                </a:tc>
                <a:tc>
                  <a:txBody>
                    <a:bodyPr/>
                    <a:lstStyle/>
                    <a:p>
                      <a:r>
                        <a:rPr lang="en-US" altLang="zh-CN" sz="2000" dirty="0" smtClean="0"/>
                        <a:t>324MHz</a:t>
                      </a:r>
                      <a:endParaRPr lang="zh-CN" altLang="en-US" sz="2000" dirty="0"/>
                    </a:p>
                  </a:txBody>
                  <a:tcPr/>
                </a:tc>
                <a:tc>
                  <a:txBody>
                    <a:bodyPr/>
                    <a:lstStyle/>
                    <a:p>
                      <a:r>
                        <a:rPr lang="en-US" altLang="zh-CN" sz="2000" dirty="0" smtClean="0"/>
                        <a:t>324MHz (648MHz)</a:t>
                      </a:r>
                      <a:endParaRPr lang="zh-CN" altLang="en-US" sz="2000" dirty="0"/>
                    </a:p>
                  </a:txBody>
                  <a:tcPr/>
                </a:tc>
              </a:tr>
              <a:tr h="370840">
                <a:tc>
                  <a:txBody>
                    <a:bodyPr/>
                    <a:lstStyle/>
                    <a:p>
                      <a:r>
                        <a:rPr lang="en-US" altLang="zh-CN" sz="2000" dirty="0" smtClean="0"/>
                        <a:t>length</a:t>
                      </a:r>
                      <a:endParaRPr lang="zh-CN" altLang="en-US" sz="2000" dirty="0"/>
                    </a:p>
                  </a:txBody>
                  <a:tcPr/>
                </a:tc>
                <a:tc>
                  <a:txBody>
                    <a:bodyPr/>
                    <a:lstStyle/>
                    <a:p>
                      <a:r>
                        <a:rPr lang="en-US" altLang="zh-CN" sz="2000" dirty="0" smtClean="0"/>
                        <a:t>RFQ(3.6m)+DTL(35m)</a:t>
                      </a:r>
                      <a:endParaRPr lang="zh-CN" altLang="en-US" sz="2000" dirty="0"/>
                    </a:p>
                  </a:txBody>
                  <a:tcPr/>
                </a:tc>
                <a:tc>
                  <a:txBody>
                    <a:bodyPr/>
                    <a:lstStyle/>
                    <a:p>
                      <a:r>
                        <a:rPr lang="en-US" altLang="zh-CN" sz="2000" dirty="0" smtClean="0">
                          <a:solidFill>
                            <a:schemeClr val="tx1"/>
                          </a:solidFill>
                        </a:rPr>
                        <a:t>RFQ+DTL</a:t>
                      </a:r>
                      <a:r>
                        <a:rPr lang="en-US" altLang="zh-CN" sz="2000" dirty="0" smtClean="0">
                          <a:solidFill>
                            <a:srgbClr val="FF0000"/>
                          </a:solidFill>
                        </a:rPr>
                        <a:t>+95m</a:t>
                      </a:r>
                    </a:p>
                  </a:txBody>
                  <a:tcPr/>
                </a:tc>
              </a:tr>
            </a:tbl>
          </a:graphicData>
        </a:graphic>
      </p:graphicFrame>
      <p:sp>
        <p:nvSpPr>
          <p:cNvPr id="6" name="矩形 5"/>
          <p:cNvSpPr/>
          <p:nvPr/>
        </p:nvSpPr>
        <p:spPr>
          <a:xfrm>
            <a:off x="611560" y="5013176"/>
            <a:ext cx="4572000" cy="1477328"/>
          </a:xfrm>
          <a:prstGeom prst="rect">
            <a:avLst/>
          </a:prstGeom>
        </p:spPr>
        <p:txBody>
          <a:bodyPr>
            <a:spAutoFit/>
          </a:bodyPr>
          <a:lstStyle/>
          <a:p>
            <a:pPr marL="342900" indent="-342900" algn="l">
              <a:buFont typeface="Wingdings" panose="05000000000000000000" pitchFamily="2" charset="2"/>
              <a:buChar char="Ø"/>
            </a:pPr>
            <a:r>
              <a:rPr lang="en-US" altLang="zh-CN" sz="1800" dirty="0" err="1"/>
              <a:t>Linac</a:t>
            </a:r>
            <a:r>
              <a:rPr lang="en-US" altLang="zh-CN" sz="1800" dirty="0"/>
              <a:t> length &lt;95m</a:t>
            </a:r>
          </a:p>
          <a:p>
            <a:pPr marL="342900" indent="-342900" algn="l">
              <a:buFont typeface="Wingdings" panose="05000000000000000000" pitchFamily="2" charset="2"/>
              <a:buChar char="Ø"/>
            </a:pPr>
            <a:r>
              <a:rPr lang="en-US" altLang="zh-CN" sz="1800" dirty="0"/>
              <a:t>Peak current 50mA</a:t>
            </a:r>
          </a:p>
          <a:p>
            <a:pPr marL="342900" indent="-342900" algn="l">
              <a:buFont typeface="Wingdings" panose="05000000000000000000" pitchFamily="2" charset="2"/>
              <a:buChar char="Ø"/>
            </a:pPr>
            <a:r>
              <a:rPr lang="en-US" altLang="zh-CN" sz="1800" dirty="0"/>
              <a:t>Pulse width 0.6 </a:t>
            </a:r>
            <a:r>
              <a:rPr lang="en-US" altLang="zh-CN" sz="1800" dirty="0" err="1"/>
              <a:t>ms</a:t>
            </a:r>
            <a:r>
              <a:rPr lang="en-US" altLang="zh-CN" sz="1800" dirty="0"/>
              <a:t> </a:t>
            </a:r>
          </a:p>
          <a:p>
            <a:pPr marL="342900" indent="-342900" algn="l">
              <a:buFont typeface="Wingdings" panose="05000000000000000000" pitchFamily="2" charset="2"/>
              <a:buChar char="Ø"/>
            </a:pPr>
            <a:r>
              <a:rPr lang="en-US" altLang="zh-CN" sz="1800" dirty="0"/>
              <a:t>Repetition rate 25Hz</a:t>
            </a:r>
          </a:p>
          <a:p>
            <a:pPr marL="342900" indent="-342900" algn="l">
              <a:buFont typeface="Wingdings" panose="05000000000000000000" pitchFamily="2" charset="2"/>
              <a:buChar char="Ø"/>
            </a:pPr>
            <a:r>
              <a:rPr lang="en-US" altLang="zh-CN" sz="1800" dirty="0"/>
              <a:t>Beam energy at exit of </a:t>
            </a:r>
            <a:r>
              <a:rPr lang="en-US" altLang="zh-CN" sz="1800" dirty="0" err="1"/>
              <a:t>linac</a:t>
            </a:r>
            <a:r>
              <a:rPr lang="en-US" altLang="zh-CN" sz="1800" dirty="0"/>
              <a:t> &gt;300MeV</a:t>
            </a:r>
            <a:endParaRPr lang="zh-CN" altLang="en-US" sz="1800" dirty="0"/>
          </a:p>
        </p:txBody>
      </p:sp>
    </p:spTree>
    <p:extLst>
      <p:ext uri="{BB962C8B-B14F-4D97-AF65-F5344CB8AC3E}">
        <p14:creationId xmlns:p14="http://schemas.microsoft.com/office/powerpoint/2010/main" val="176460824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FCD09C4-77C1-4ECB-8989-7EF4ED8527F4}" type="slidenum">
              <a:rPr lang="en-US" altLang="zh-CN" smtClean="0"/>
              <a:pPr>
                <a:defRPr/>
              </a:pPr>
              <a:t>41</a:t>
            </a:fld>
            <a:endParaRPr lang="en-US" altLang="zh-CN"/>
          </a:p>
        </p:txBody>
      </p:sp>
      <p:sp>
        <p:nvSpPr>
          <p:cNvPr id="3" name="矩形 2"/>
          <p:cNvSpPr/>
          <p:nvPr/>
        </p:nvSpPr>
        <p:spPr>
          <a:xfrm>
            <a:off x="34480" y="1052736"/>
            <a:ext cx="9109520" cy="5262979"/>
          </a:xfrm>
          <a:prstGeom prst="rect">
            <a:avLst/>
          </a:prstGeom>
        </p:spPr>
        <p:txBody>
          <a:bodyPr wrap="square">
            <a:spAutoFit/>
          </a:bodyPr>
          <a:lstStyle/>
          <a:p>
            <a:pPr algn="l">
              <a:buNone/>
            </a:pPr>
            <a:r>
              <a:rPr lang="en-US" altLang="zh-CN" sz="3600" b="1" dirty="0" smtClean="0">
                <a:solidFill>
                  <a:srgbClr val="FF0000"/>
                </a:solidFill>
                <a:cs typeface="Times New Roman" panose="02020603050405020304" pitchFamily="18" charset="0"/>
              </a:rPr>
              <a:t>SCL </a:t>
            </a:r>
            <a:r>
              <a:rPr lang="en-US" altLang="zh-CN" sz="3600" b="1" dirty="0">
                <a:solidFill>
                  <a:srgbClr val="FF0000"/>
                </a:solidFill>
                <a:cs typeface="Times New Roman" panose="02020603050405020304" pitchFamily="18" charset="0"/>
              </a:rPr>
              <a:t>option </a:t>
            </a:r>
            <a:r>
              <a:rPr lang="en-US" altLang="zh-CN" sz="3600" dirty="0">
                <a:cs typeface="Times New Roman" panose="02020603050405020304" pitchFamily="18" charset="0"/>
              </a:rPr>
              <a:t>is preferred mainly due to :</a:t>
            </a:r>
          </a:p>
          <a:p>
            <a:pPr marL="450900" indent="-342900" algn="l">
              <a:lnSpc>
                <a:spcPct val="100000"/>
              </a:lnSpc>
              <a:spcBef>
                <a:spcPts val="0"/>
              </a:spcBef>
              <a:buFont typeface="Wingdings" panose="05000000000000000000" pitchFamily="2" charset="2"/>
              <a:buChar char="p"/>
            </a:pPr>
            <a:r>
              <a:rPr lang="en-US" altLang="zh-CN" sz="2400" dirty="0"/>
              <a:t>Higher gradient( shorter beam line/ higher beam energy)</a:t>
            </a:r>
          </a:p>
          <a:p>
            <a:pPr marL="450900" indent="-342900" algn="l">
              <a:lnSpc>
                <a:spcPct val="100000"/>
              </a:lnSpc>
              <a:spcBef>
                <a:spcPts val="0"/>
              </a:spcBef>
              <a:buFont typeface="Wingdings" panose="05000000000000000000" pitchFamily="2" charset="2"/>
              <a:buChar char="p"/>
            </a:pPr>
            <a:r>
              <a:rPr lang="en-US" altLang="zh-CN" sz="2400" dirty="0"/>
              <a:t>Upgrading potential</a:t>
            </a:r>
          </a:p>
          <a:p>
            <a:pPr marL="450900" indent="-342900" algn="l">
              <a:lnSpc>
                <a:spcPct val="150000"/>
              </a:lnSpc>
              <a:spcBef>
                <a:spcPts val="0"/>
              </a:spcBef>
              <a:buFont typeface="Wingdings" panose="05000000000000000000" pitchFamily="2" charset="2"/>
              <a:buChar char="p"/>
            </a:pPr>
            <a:r>
              <a:rPr lang="en-US" altLang="zh-CN" sz="2400" dirty="0"/>
              <a:t>Cheaper operating cost since SCL requires less electricity</a:t>
            </a:r>
          </a:p>
          <a:p>
            <a:pPr marL="450900" indent="-342900" algn="l">
              <a:lnSpc>
                <a:spcPct val="150000"/>
              </a:lnSpc>
              <a:spcBef>
                <a:spcPts val="0"/>
              </a:spcBef>
              <a:buFont typeface="Wingdings" panose="05000000000000000000" pitchFamily="2" charset="2"/>
              <a:buChar char="p"/>
            </a:pPr>
            <a:r>
              <a:rPr lang="en-US" altLang="zh-CN" sz="2400" dirty="0"/>
              <a:t>Individually powered SRF cavity provides high operational flexibility which leads to high availability</a:t>
            </a:r>
          </a:p>
          <a:p>
            <a:pPr marL="450900" indent="-342900" algn="l">
              <a:lnSpc>
                <a:spcPct val="150000"/>
              </a:lnSpc>
              <a:spcBef>
                <a:spcPts val="0"/>
              </a:spcBef>
              <a:buFont typeface="Wingdings" panose="05000000000000000000" pitchFamily="2" charset="2"/>
              <a:buChar char="p"/>
            </a:pPr>
            <a:r>
              <a:rPr lang="en-US" altLang="zh-CN" sz="2400" dirty="0"/>
              <a:t>The extremely low vacuum and larger beam acceptance in SCL results in lower beam </a:t>
            </a:r>
            <a:r>
              <a:rPr lang="en-US" altLang="zh-CN" sz="2400" dirty="0" smtClean="0"/>
              <a:t>loss</a:t>
            </a:r>
          </a:p>
          <a:p>
            <a:pPr marL="450900" indent="-342900" algn="l">
              <a:lnSpc>
                <a:spcPct val="150000"/>
              </a:lnSpc>
              <a:spcBef>
                <a:spcPts val="0"/>
              </a:spcBef>
              <a:buFont typeface="Wingdings" panose="05000000000000000000" pitchFamily="2" charset="2"/>
              <a:buChar char="p"/>
            </a:pPr>
            <a:r>
              <a:rPr lang="en-US" altLang="zh-CN" sz="2400" dirty="0" smtClean="0"/>
              <a:t>Make use of the current development results from ADS and heavy ion projects in China</a:t>
            </a:r>
            <a:endParaRPr lang="zh-CN" altLang="en-US" sz="2800" dirty="0"/>
          </a:p>
        </p:txBody>
      </p:sp>
    </p:spTree>
    <p:extLst>
      <p:ext uri="{BB962C8B-B14F-4D97-AF65-F5344CB8AC3E}">
        <p14:creationId xmlns:p14="http://schemas.microsoft.com/office/powerpoint/2010/main" val="28960425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FCD09C4-77C1-4ECB-8989-7EF4ED8527F4}" type="slidenum">
              <a:rPr lang="en-US" altLang="zh-CN" smtClean="0"/>
              <a:pPr>
                <a:defRPr/>
              </a:pPr>
              <a:t>42</a:t>
            </a:fld>
            <a:endParaRPr lang="en-US" altLang="zh-CN"/>
          </a:p>
        </p:txBody>
      </p:sp>
      <p:pic>
        <p:nvPicPr>
          <p:cNvPr id="3" name="Picture 1"/>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r="58186"/>
          <a:stretch/>
        </p:blipFill>
        <p:spPr bwMode="auto">
          <a:xfrm>
            <a:off x="95632" y="4653136"/>
            <a:ext cx="1380024" cy="129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47664" y="4631939"/>
            <a:ext cx="1699141" cy="124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24028" y="4644551"/>
            <a:ext cx="2045778" cy="123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6400" t="47141" r="15001" b="6950"/>
          <a:stretch/>
        </p:blipFill>
        <p:spPr>
          <a:xfrm>
            <a:off x="3347864" y="4653134"/>
            <a:ext cx="1371849" cy="1224137"/>
          </a:xfrm>
          <a:prstGeom prst="rect">
            <a:avLst/>
          </a:prstGeom>
        </p:spPr>
      </p:pic>
      <p:graphicFrame>
        <p:nvGraphicFramePr>
          <p:cNvPr id="8" name="Group 6"/>
          <p:cNvGraphicFramePr>
            <a:graphicFrameLocks noGrp="1"/>
          </p:cNvGraphicFramePr>
          <p:nvPr>
            <p:extLst>
              <p:ext uri="{D42A27DB-BD31-4B8C-83A1-F6EECF244321}">
                <p14:modId xmlns:p14="http://schemas.microsoft.com/office/powerpoint/2010/main" val="3580584454"/>
              </p:ext>
            </p:extLst>
          </p:nvPr>
        </p:nvGraphicFramePr>
        <p:xfrm>
          <a:off x="941532" y="1556792"/>
          <a:ext cx="7344196" cy="2867129"/>
        </p:xfrm>
        <a:graphic>
          <a:graphicData uri="http://schemas.openxmlformats.org/drawingml/2006/table">
            <a:tbl>
              <a:tblPr/>
              <a:tblGrid>
                <a:gridCol w="1346724"/>
                <a:gridCol w="1410944"/>
                <a:gridCol w="1332345"/>
                <a:gridCol w="824329"/>
                <a:gridCol w="1217323"/>
                <a:gridCol w="1212531"/>
              </a:tblGrid>
              <a:tr h="733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Cavity type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Freq. (MHz)</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SymbolProp BT" pitchFamily="18" charset="2"/>
                          <a:ea typeface="宋体" pitchFamily="2" charset="-122"/>
                          <a:sym typeface="Symbol" pitchFamily="18" charset="2"/>
                        </a:rPr>
                        <a:t></a:t>
                      </a: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sym typeface="Symbol" pitchFamily="18" charset="2"/>
                        </a:rPr>
                        <a:t>g</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Energy (MeV)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Max. </a:t>
                      </a:r>
                      <a:r>
                        <a:rPr kumimoji="0" lang="en-US" altLang="zh-CN" sz="1700" b="1" i="0" u="none" strike="noStrike" cap="none" normalizeH="0" baseline="0" dirty="0" err="1" smtClean="0">
                          <a:ln>
                            <a:noFill/>
                          </a:ln>
                          <a:solidFill>
                            <a:schemeClr val="tx1"/>
                          </a:solidFill>
                          <a:effectLst/>
                          <a:latin typeface="Times New Roman" pitchFamily="18" charset="0"/>
                          <a:ea typeface="宋体" pitchFamily="2" charset="-122"/>
                        </a:rPr>
                        <a:t>V</a:t>
                      </a:r>
                      <a:r>
                        <a:rPr kumimoji="0" lang="en-US" altLang="zh-CN" sz="1400" b="1" i="0" u="none" strike="noStrike" cap="none" normalizeH="0" baseline="0" dirty="0" err="1" smtClean="0">
                          <a:ln>
                            <a:noFill/>
                          </a:ln>
                          <a:solidFill>
                            <a:schemeClr val="tx1"/>
                          </a:solidFill>
                          <a:effectLst/>
                          <a:latin typeface="Times New Roman" pitchFamily="18" charset="0"/>
                          <a:ea typeface="宋体" pitchFamily="2" charset="-122"/>
                        </a:rPr>
                        <a:t>acc</a:t>
                      </a: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 (MV)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45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Injector I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Spoke012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325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0.12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3.2-10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0.82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21993">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Main </a:t>
                      </a:r>
                      <a:r>
                        <a:rPr kumimoji="0" lang="en-US" altLang="zh-CN" sz="1700" b="1" i="0" u="none" strike="noStrike" cap="none" normalizeH="0" baseline="0" dirty="0" err="1" smtClean="0">
                          <a:ln>
                            <a:noFill/>
                          </a:ln>
                          <a:solidFill>
                            <a:schemeClr val="tx1"/>
                          </a:solidFill>
                          <a:effectLst/>
                          <a:latin typeface="Times New Roman" pitchFamily="18" charset="0"/>
                          <a:ea typeface="宋体" pitchFamily="2" charset="-122"/>
                        </a:rPr>
                        <a:t>Linac</a:t>
                      </a:r>
                      <a:endPar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Spoke021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325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0.21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10-34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1.32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2199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Spoke040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325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0.40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34-178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2.79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2199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Elliptical063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650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0.63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178-367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7.68</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2199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Elliptical082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650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0.82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Times New Roman" pitchFamily="18" charset="0"/>
                          <a:ea typeface="宋体" pitchFamily="2" charset="-122"/>
                        </a:rPr>
                        <a:t>367-1500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Times New Roman" pitchFamily="18" charset="0"/>
                          <a:ea typeface="宋体" pitchFamily="2" charset="-122"/>
                        </a:rPr>
                        <a:t>15.47</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pic>
        <p:nvPicPr>
          <p:cNvPr id="9"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48264" y="4644551"/>
            <a:ext cx="2045778" cy="123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87624" y="908720"/>
            <a:ext cx="6912768" cy="461665"/>
          </a:xfrm>
          <a:prstGeom prst="rect">
            <a:avLst/>
          </a:prstGeom>
          <a:noFill/>
        </p:spPr>
        <p:txBody>
          <a:bodyPr wrap="square" rtlCol="0">
            <a:spAutoFit/>
          </a:bodyPr>
          <a:lstStyle/>
          <a:p>
            <a:r>
              <a:rPr lang="en-US" altLang="zh-CN" sz="2400" dirty="0" smtClean="0">
                <a:solidFill>
                  <a:srgbClr val="FF0000"/>
                </a:solidFill>
                <a:latin typeface="+mn-lt"/>
              </a:rPr>
              <a:t>Similar SC Cavities Developed at IHEP for ADS</a:t>
            </a:r>
            <a:endParaRPr lang="zh-CN" altLang="en-US" dirty="0">
              <a:solidFill>
                <a:srgbClr val="FF0000"/>
              </a:solidFill>
              <a:latin typeface="+mn-lt"/>
            </a:endParaRPr>
          </a:p>
        </p:txBody>
      </p:sp>
    </p:spTree>
    <p:extLst>
      <p:ext uri="{BB962C8B-B14F-4D97-AF65-F5344CB8AC3E}">
        <p14:creationId xmlns:p14="http://schemas.microsoft.com/office/powerpoint/2010/main" val="305996932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0069" y="1105580"/>
            <a:ext cx="5479385" cy="523220"/>
          </a:xfrm>
          <a:prstGeom prst="rect">
            <a:avLst/>
          </a:prstGeom>
          <a:noFill/>
        </p:spPr>
        <p:txBody>
          <a:bodyPr wrap="none" rtlCol="0">
            <a:spAutoFit/>
          </a:bodyPr>
          <a:lstStyle/>
          <a:p>
            <a:r>
              <a:rPr lang="en-US" altLang="zh-CN" sz="2800" b="1" dirty="0" smtClean="0">
                <a:solidFill>
                  <a:schemeClr val="accent6"/>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Layout of the CSNS </a:t>
            </a:r>
            <a:r>
              <a:rPr lang="en-US" altLang="zh-CN" sz="2800" b="1" dirty="0" err="1" smtClean="0">
                <a:solidFill>
                  <a:schemeClr val="accent6"/>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Linac</a:t>
            </a:r>
            <a:r>
              <a:rPr lang="en-US" altLang="zh-CN" sz="2800" b="1" dirty="0" smtClean="0">
                <a:solidFill>
                  <a:schemeClr val="accent6"/>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in Phase-II</a:t>
            </a:r>
            <a:endParaRPr lang="zh-CN" altLang="en-US" sz="2800" b="1" dirty="0">
              <a:solidFill>
                <a:schemeClr val="accent6"/>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grpSp>
        <p:nvGrpSpPr>
          <p:cNvPr id="51" name="组合 3"/>
          <p:cNvGrpSpPr/>
          <p:nvPr/>
        </p:nvGrpSpPr>
        <p:grpSpPr>
          <a:xfrm>
            <a:off x="307369" y="2229983"/>
            <a:ext cx="8915400" cy="1775081"/>
            <a:chOff x="228600" y="1443615"/>
            <a:chExt cx="8915400" cy="1775081"/>
          </a:xfrm>
        </p:grpSpPr>
        <p:sp>
          <p:nvSpPr>
            <p:cNvPr id="52" name="Text Box 29"/>
            <p:cNvSpPr txBox="1">
              <a:spLocks noChangeArrowheads="1"/>
            </p:cNvSpPr>
            <p:nvPr/>
          </p:nvSpPr>
          <p:spPr bwMode="auto">
            <a:xfrm>
              <a:off x="228600" y="1993900"/>
              <a:ext cx="720725" cy="377825"/>
            </a:xfrm>
            <a:prstGeom prst="rect">
              <a:avLst/>
            </a:prstGeom>
            <a:solidFill>
              <a:srgbClr val="FFFF00"/>
            </a:solidFill>
            <a:ln w="12700">
              <a:solidFill>
                <a:schemeClr val="tx1"/>
              </a:solidFill>
              <a:miter lim="800000"/>
              <a:headEnd type="none" w="sm" len="sm"/>
              <a:tailEnd type="none" w="sm" len="sm"/>
            </a:ln>
          </p:spPr>
          <p:txBody>
            <a:bodyPr>
              <a:spAutoFit/>
            </a:bodyPr>
            <a:lstStyle/>
            <a:p>
              <a:r>
                <a:rPr lang="en-US" altLang="zh-CN" b="1">
                  <a:solidFill>
                    <a:srgbClr val="000000"/>
                  </a:solidFill>
                  <a:latin typeface="Calibri" pitchFamily="34" charset="0"/>
                </a:rPr>
                <a:t>H-</a:t>
              </a:r>
            </a:p>
          </p:txBody>
        </p:sp>
        <p:grpSp>
          <p:nvGrpSpPr>
            <p:cNvPr id="53" name="组合 5"/>
            <p:cNvGrpSpPr/>
            <p:nvPr/>
          </p:nvGrpSpPr>
          <p:grpSpPr>
            <a:xfrm>
              <a:off x="839788" y="1443615"/>
              <a:ext cx="8304212" cy="1775081"/>
              <a:chOff x="839788" y="1443615"/>
              <a:chExt cx="8304212" cy="1775081"/>
            </a:xfrm>
          </p:grpSpPr>
          <p:sp>
            <p:nvSpPr>
              <p:cNvPr id="54" name="Line 3"/>
              <p:cNvSpPr>
                <a:spLocks noChangeShapeType="1"/>
              </p:cNvSpPr>
              <p:nvPr/>
            </p:nvSpPr>
            <p:spPr bwMode="auto">
              <a:xfrm>
                <a:off x="914400" y="2255838"/>
                <a:ext cx="152400" cy="0"/>
              </a:xfrm>
              <a:prstGeom prst="line">
                <a:avLst/>
              </a:prstGeom>
              <a:noFill/>
              <a:ln w="28575">
                <a:solidFill>
                  <a:schemeClr val="tx1"/>
                </a:solidFill>
                <a:round/>
                <a:headEnd type="none" w="sm" len="sm"/>
                <a:tailEnd type="none" w="sm" len="sm"/>
              </a:ln>
            </p:spPr>
            <p:txBody>
              <a:bodyPr/>
              <a:lstStyle/>
              <a:p>
                <a:endParaRPr lang="zh-CN" altLang="en-US"/>
              </a:p>
            </p:txBody>
          </p:sp>
          <p:sp>
            <p:nvSpPr>
              <p:cNvPr id="55" name="Text Box 4"/>
              <p:cNvSpPr txBox="1">
                <a:spLocks noChangeArrowheads="1"/>
              </p:cNvSpPr>
              <p:nvPr/>
            </p:nvSpPr>
            <p:spPr bwMode="auto">
              <a:xfrm>
                <a:off x="5105399" y="1993900"/>
                <a:ext cx="1586989" cy="307777"/>
              </a:xfrm>
              <a:prstGeom prst="rect">
                <a:avLst/>
              </a:prstGeom>
              <a:solidFill>
                <a:schemeClr val="accent2">
                  <a:lumMod val="20000"/>
                  <a:lumOff val="80000"/>
                </a:schemeClr>
              </a:solidFill>
              <a:ln w="12700">
                <a:solidFill>
                  <a:schemeClr val="tx1"/>
                </a:solidFill>
                <a:miter lim="800000"/>
                <a:headEnd type="none" w="sm" len="sm"/>
                <a:tailEnd type="none" w="sm" len="sm"/>
              </a:ln>
            </p:spPr>
            <p:txBody>
              <a:bodyPr wrap="square">
                <a:spAutoFit/>
              </a:bodyPr>
              <a:lstStyle/>
              <a:p>
                <a:r>
                  <a:rPr lang="en-US" altLang="zh-CN" b="1" dirty="0" smtClean="0">
                    <a:solidFill>
                      <a:srgbClr val="000000"/>
                    </a:solidFill>
                    <a:latin typeface="Calibri" pitchFamily="34" charset="0"/>
                  </a:rPr>
                  <a:t>DSR,β=0.5</a:t>
                </a:r>
                <a:endParaRPr lang="en-US" altLang="zh-CN" b="1" dirty="0">
                  <a:solidFill>
                    <a:srgbClr val="000000"/>
                  </a:solidFill>
                  <a:latin typeface="Calibri" pitchFamily="34" charset="0"/>
                </a:endParaRPr>
              </a:p>
            </p:txBody>
          </p:sp>
          <p:sp>
            <p:nvSpPr>
              <p:cNvPr id="56" name="Text Box 6"/>
              <p:cNvSpPr txBox="1">
                <a:spLocks noChangeArrowheads="1"/>
              </p:cNvSpPr>
              <p:nvPr/>
            </p:nvSpPr>
            <p:spPr bwMode="auto">
              <a:xfrm>
                <a:off x="3733800" y="1447800"/>
                <a:ext cx="669925" cy="304800"/>
              </a:xfrm>
              <a:prstGeom prst="rect">
                <a:avLst/>
              </a:prstGeom>
              <a:noFill/>
              <a:ln w="12700">
                <a:noFill/>
                <a:miter lim="800000"/>
                <a:headEnd type="none" w="sm" len="sm"/>
                <a:tailEnd type="none" w="sm" len="sm"/>
              </a:ln>
            </p:spPr>
            <p:txBody>
              <a:bodyPr>
                <a:spAutoFit/>
              </a:bodyPr>
              <a:lstStyle/>
              <a:p>
                <a:r>
                  <a:rPr lang="en-US" altLang="zh-CN" sz="1400" b="1">
                    <a:solidFill>
                      <a:srgbClr val="000000"/>
                    </a:solidFill>
                    <a:latin typeface="Comic Sans MS" pitchFamily="66" charset="0"/>
                  </a:rPr>
                  <a:t>3MeV</a:t>
                </a:r>
              </a:p>
            </p:txBody>
          </p:sp>
          <p:sp>
            <p:nvSpPr>
              <p:cNvPr id="57" name="Line 7"/>
              <p:cNvSpPr>
                <a:spLocks noChangeShapeType="1"/>
              </p:cNvSpPr>
              <p:nvPr/>
            </p:nvSpPr>
            <p:spPr bwMode="auto">
              <a:xfrm>
                <a:off x="3886200" y="1784350"/>
                <a:ext cx="0" cy="239713"/>
              </a:xfrm>
              <a:prstGeom prst="line">
                <a:avLst/>
              </a:prstGeom>
              <a:noFill/>
              <a:ln w="12700">
                <a:solidFill>
                  <a:schemeClr val="tx1"/>
                </a:solidFill>
                <a:round/>
                <a:headEnd type="none" w="sm" len="sm"/>
                <a:tailEnd type="triangle" w="sm" len="sm"/>
              </a:ln>
            </p:spPr>
            <p:txBody>
              <a:bodyPr/>
              <a:lstStyle/>
              <a:p>
                <a:endParaRPr lang="zh-CN" altLang="en-US"/>
              </a:p>
            </p:txBody>
          </p:sp>
          <p:sp>
            <p:nvSpPr>
              <p:cNvPr id="58" name="Text Box 8"/>
              <p:cNvSpPr txBox="1">
                <a:spLocks noChangeArrowheads="1"/>
              </p:cNvSpPr>
              <p:nvPr/>
            </p:nvSpPr>
            <p:spPr bwMode="auto">
              <a:xfrm>
                <a:off x="4953000" y="1447800"/>
                <a:ext cx="784225" cy="307975"/>
              </a:xfrm>
              <a:prstGeom prst="rect">
                <a:avLst/>
              </a:prstGeom>
              <a:noFill/>
              <a:ln w="12700">
                <a:noFill/>
                <a:miter lim="800000"/>
                <a:headEnd type="none" w="sm" len="sm"/>
                <a:tailEnd type="none" w="sm" len="sm"/>
              </a:ln>
            </p:spPr>
            <p:txBody>
              <a:bodyPr wrap="none">
                <a:spAutoFit/>
              </a:bodyPr>
              <a:lstStyle/>
              <a:p>
                <a:r>
                  <a:rPr lang="en-US" altLang="zh-CN" sz="1400" b="1">
                    <a:solidFill>
                      <a:srgbClr val="000000"/>
                    </a:solidFill>
                    <a:latin typeface="Comic Sans MS" pitchFamily="66" charset="0"/>
                  </a:rPr>
                  <a:t>80MeV</a:t>
                </a:r>
              </a:p>
            </p:txBody>
          </p:sp>
          <p:sp>
            <p:nvSpPr>
              <p:cNvPr id="59" name="Line 9"/>
              <p:cNvSpPr>
                <a:spLocks noChangeShapeType="1"/>
              </p:cNvSpPr>
              <p:nvPr/>
            </p:nvSpPr>
            <p:spPr bwMode="auto">
              <a:xfrm>
                <a:off x="5105400" y="1784350"/>
                <a:ext cx="0" cy="239713"/>
              </a:xfrm>
              <a:prstGeom prst="line">
                <a:avLst/>
              </a:prstGeom>
              <a:noFill/>
              <a:ln w="12700">
                <a:solidFill>
                  <a:schemeClr val="tx1"/>
                </a:solidFill>
                <a:round/>
                <a:headEnd type="none" w="sm" len="sm"/>
                <a:tailEnd type="triangle" w="sm" len="sm"/>
              </a:ln>
            </p:spPr>
            <p:txBody>
              <a:bodyPr/>
              <a:lstStyle/>
              <a:p>
                <a:endParaRPr lang="zh-CN" altLang="en-US"/>
              </a:p>
            </p:txBody>
          </p:sp>
          <p:sp>
            <p:nvSpPr>
              <p:cNvPr id="60" name="Text Box 16"/>
              <p:cNvSpPr txBox="1">
                <a:spLocks noChangeArrowheads="1"/>
              </p:cNvSpPr>
              <p:nvPr/>
            </p:nvSpPr>
            <p:spPr bwMode="auto">
              <a:xfrm>
                <a:off x="5105400" y="2387699"/>
                <a:ext cx="1586989" cy="830997"/>
              </a:xfrm>
              <a:prstGeom prst="rect">
                <a:avLst/>
              </a:prstGeom>
              <a:noFill/>
              <a:ln w="12700">
                <a:solidFill>
                  <a:schemeClr val="tx1"/>
                </a:solidFill>
                <a:miter lim="800000"/>
                <a:headEnd type="none" w="sm" len="sm"/>
                <a:tailEnd type="none" w="sm" len="sm"/>
              </a:ln>
            </p:spPr>
            <p:txBody>
              <a:bodyPr wrap="square">
                <a:spAutoFit/>
              </a:bodyPr>
              <a:lstStyle/>
              <a:p>
                <a:r>
                  <a:rPr lang="en-US" altLang="zh-CN" sz="1600" dirty="0">
                    <a:solidFill>
                      <a:schemeClr val="accent6"/>
                    </a:solidFill>
                    <a:latin typeface="Comic Sans MS" pitchFamily="66" charset="0"/>
                  </a:rPr>
                  <a:t>324MHz</a:t>
                </a:r>
              </a:p>
              <a:p>
                <a:r>
                  <a:rPr lang="en-US" altLang="zh-CN" sz="1600" dirty="0" smtClean="0">
                    <a:solidFill>
                      <a:schemeClr val="accent6"/>
                    </a:solidFill>
                    <a:latin typeface="Comic Sans MS" pitchFamily="66" charset="0"/>
                  </a:rPr>
                  <a:t>31.5m</a:t>
                </a:r>
              </a:p>
              <a:p>
                <a:r>
                  <a:rPr lang="en-US" altLang="zh-CN" sz="1600" dirty="0" smtClean="0">
                    <a:solidFill>
                      <a:schemeClr val="accent6"/>
                    </a:solidFill>
                    <a:latin typeface="Comic Sans MS" pitchFamily="66" charset="0"/>
                  </a:rPr>
                  <a:t>9cryomodules</a:t>
                </a:r>
              </a:p>
            </p:txBody>
          </p:sp>
          <p:sp>
            <p:nvSpPr>
              <p:cNvPr id="61" name="Line 20"/>
              <p:cNvSpPr>
                <a:spLocks noChangeShapeType="1"/>
              </p:cNvSpPr>
              <p:nvPr/>
            </p:nvSpPr>
            <p:spPr bwMode="auto">
              <a:xfrm>
                <a:off x="3505200" y="2255838"/>
                <a:ext cx="381000" cy="0"/>
              </a:xfrm>
              <a:prstGeom prst="line">
                <a:avLst/>
              </a:prstGeom>
              <a:noFill/>
              <a:ln w="28575">
                <a:solidFill>
                  <a:schemeClr val="tx1"/>
                </a:solidFill>
                <a:round/>
                <a:headEnd type="none" w="sm" len="sm"/>
                <a:tailEnd type="none" w="sm" len="sm"/>
              </a:ln>
            </p:spPr>
            <p:txBody>
              <a:bodyPr/>
              <a:lstStyle/>
              <a:p>
                <a:endParaRPr lang="zh-CN" altLang="en-US"/>
              </a:p>
            </p:txBody>
          </p:sp>
          <p:sp>
            <p:nvSpPr>
              <p:cNvPr id="62" name="Line 21"/>
              <p:cNvSpPr>
                <a:spLocks noChangeShapeType="1"/>
              </p:cNvSpPr>
              <p:nvPr/>
            </p:nvSpPr>
            <p:spPr bwMode="auto">
              <a:xfrm flipV="1">
                <a:off x="4953000" y="2255838"/>
                <a:ext cx="152400" cy="6350"/>
              </a:xfrm>
              <a:prstGeom prst="line">
                <a:avLst/>
              </a:prstGeom>
              <a:noFill/>
              <a:ln w="28575">
                <a:solidFill>
                  <a:schemeClr val="tx1"/>
                </a:solidFill>
                <a:round/>
                <a:headEnd type="none" w="sm" len="sm"/>
                <a:tailEnd type="none" w="sm" len="sm"/>
              </a:ln>
            </p:spPr>
            <p:txBody>
              <a:bodyPr/>
              <a:lstStyle/>
              <a:p>
                <a:endParaRPr lang="zh-CN" altLang="en-US"/>
              </a:p>
            </p:txBody>
          </p:sp>
          <p:sp>
            <p:nvSpPr>
              <p:cNvPr id="63" name="Text Box 24"/>
              <p:cNvSpPr txBox="1">
                <a:spLocks noChangeArrowheads="1"/>
              </p:cNvSpPr>
              <p:nvPr/>
            </p:nvSpPr>
            <p:spPr bwMode="auto">
              <a:xfrm>
                <a:off x="2208213" y="1993900"/>
                <a:ext cx="1358900" cy="377825"/>
              </a:xfrm>
              <a:prstGeom prst="rect">
                <a:avLst/>
              </a:prstGeom>
              <a:solidFill>
                <a:srgbClr val="FFFF00"/>
              </a:solidFill>
              <a:ln w="12700">
                <a:solidFill>
                  <a:schemeClr val="tx1"/>
                </a:solidFill>
                <a:miter lim="800000"/>
                <a:headEnd type="none" w="sm" len="sm"/>
                <a:tailEnd type="none" w="sm" len="sm"/>
              </a:ln>
            </p:spPr>
            <p:txBody>
              <a:bodyPr>
                <a:spAutoFit/>
              </a:bodyPr>
              <a:lstStyle/>
              <a:p>
                <a:r>
                  <a:rPr lang="en-US" altLang="zh-CN" b="1">
                    <a:solidFill>
                      <a:srgbClr val="000000"/>
                    </a:solidFill>
                    <a:latin typeface="Calibri" pitchFamily="34" charset="0"/>
                  </a:rPr>
                  <a:t>MEBT</a:t>
                </a:r>
              </a:p>
            </p:txBody>
          </p:sp>
          <p:sp>
            <p:nvSpPr>
              <p:cNvPr id="64" name="Line 25"/>
              <p:cNvSpPr>
                <a:spLocks noChangeShapeType="1"/>
              </p:cNvSpPr>
              <p:nvPr/>
            </p:nvSpPr>
            <p:spPr bwMode="auto">
              <a:xfrm>
                <a:off x="1847850" y="2257425"/>
                <a:ext cx="360363" cy="0"/>
              </a:xfrm>
              <a:prstGeom prst="line">
                <a:avLst/>
              </a:prstGeom>
              <a:noFill/>
              <a:ln w="28575">
                <a:solidFill>
                  <a:schemeClr val="tx1"/>
                </a:solidFill>
                <a:round/>
                <a:headEnd type="none" w="sm" len="sm"/>
                <a:tailEnd type="none" w="sm" len="sm"/>
              </a:ln>
            </p:spPr>
            <p:txBody>
              <a:bodyPr/>
              <a:lstStyle/>
              <a:p>
                <a:endParaRPr lang="zh-CN" altLang="en-US"/>
              </a:p>
            </p:txBody>
          </p:sp>
          <p:sp>
            <p:nvSpPr>
              <p:cNvPr id="65" name="Text Box 26"/>
              <p:cNvSpPr txBox="1">
                <a:spLocks noChangeArrowheads="1"/>
              </p:cNvSpPr>
              <p:nvPr/>
            </p:nvSpPr>
            <p:spPr bwMode="auto">
              <a:xfrm>
                <a:off x="1055688" y="1993900"/>
                <a:ext cx="792162" cy="377825"/>
              </a:xfrm>
              <a:prstGeom prst="rect">
                <a:avLst/>
              </a:prstGeom>
              <a:solidFill>
                <a:srgbClr val="FFFF00"/>
              </a:solidFill>
              <a:ln w="12700">
                <a:solidFill>
                  <a:schemeClr val="tx1"/>
                </a:solidFill>
                <a:miter lim="800000"/>
                <a:headEnd type="none" w="sm" len="sm"/>
                <a:tailEnd type="none" w="sm" len="sm"/>
              </a:ln>
            </p:spPr>
            <p:txBody>
              <a:bodyPr>
                <a:spAutoFit/>
              </a:bodyPr>
              <a:lstStyle/>
              <a:p>
                <a:r>
                  <a:rPr lang="en-US" altLang="zh-CN" b="1" dirty="0">
                    <a:solidFill>
                      <a:srgbClr val="000000"/>
                    </a:solidFill>
                    <a:latin typeface="Calibri" pitchFamily="34" charset="0"/>
                  </a:rPr>
                  <a:t>RFQ</a:t>
                </a:r>
              </a:p>
            </p:txBody>
          </p:sp>
          <p:sp>
            <p:nvSpPr>
              <p:cNvPr id="66" name="Text Box 30"/>
              <p:cNvSpPr txBox="1">
                <a:spLocks noChangeArrowheads="1"/>
              </p:cNvSpPr>
              <p:nvPr/>
            </p:nvSpPr>
            <p:spPr bwMode="auto">
              <a:xfrm>
                <a:off x="1776413" y="1447800"/>
                <a:ext cx="669925" cy="304800"/>
              </a:xfrm>
              <a:prstGeom prst="rect">
                <a:avLst/>
              </a:prstGeom>
              <a:noFill/>
              <a:ln w="12700">
                <a:noFill/>
                <a:miter lim="800000"/>
                <a:headEnd type="none" w="sm" len="sm"/>
                <a:tailEnd type="none" w="sm" len="sm"/>
              </a:ln>
            </p:spPr>
            <p:txBody>
              <a:bodyPr wrap="none">
                <a:spAutoFit/>
              </a:bodyPr>
              <a:lstStyle/>
              <a:p>
                <a:r>
                  <a:rPr lang="en-US" altLang="zh-CN" sz="1400" b="1">
                    <a:solidFill>
                      <a:srgbClr val="000000"/>
                    </a:solidFill>
                    <a:latin typeface="Comic Sans MS" pitchFamily="66" charset="0"/>
                  </a:rPr>
                  <a:t>3MeV</a:t>
                </a:r>
              </a:p>
            </p:txBody>
          </p:sp>
          <p:sp>
            <p:nvSpPr>
              <p:cNvPr id="67" name="Text Box 31"/>
              <p:cNvSpPr txBox="1">
                <a:spLocks noChangeArrowheads="1"/>
              </p:cNvSpPr>
              <p:nvPr/>
            </p:nvSpPr>
            <p:spPr bwMode="auto">
              <a:xfrm>
                <a:off x="839788" y="1447800"/>
                <a:ext cx="722312" cy="307975"/>
              </a:xfrm>
              <a:prstGeom prst="rect">
                <a:avLst/>
              </a:prstGeom>
              <a:noFill/>
              <a:ln w="12700">
                <a:noFill/>
                <a:miter lim="800000"/>
                <a:headEnd type="none" w="sm" len="sm"/>
                <a:tailEnd type="none" w="sm" len="sm"/>
              </a:ln>
            </p:spPr>
            <p:txBody>
              <a:bodyPr wrap="none">
                <a:spAutoFit/>
              </a:bodyPr>
              <a:lstStyle/>
              <a:p>
                <a:r>
                  <a:rPr lang="en-US" altLang="zh-CN" sz="1400" b="1">
                    <a:solidFill>
                      <a:srgbClr val="000000"/>
                    </a:solidFill>
                    <a:latin typeface="Comic Sans MS" pitchFamily="66" charset="0"/>
                  </a:rPr>
                  <a:t>50keV</a:t>
                </a:r>
              </a:p>
            </p:txBody>
          </p:sp>
          <p:sp>
            <p:nvSpPr>
              <p:cNvPr id="68" name="Line 32"/>
              <p:cNvSpPr>
                <a:spLocks noChangeShapeType="1"/>
              </p:cNvSpPr>
              <p:nvPr/>
            </p:nvSpPr>
            <p:spPr bwMode="auto">
              <a:xfrm>
                <a:off x="992188" y="1784350"/>
                <a:ext cx="0" cy="239713"/>
              </a:xfrm>
              <a:prstGeom prst="line">
                <a:avLst/>
              </a:prstGeom>
              <a:noFill/>
              <a:ln w="12700">
                <a:solidFill>
                  <a:schemeClr val="tx1"/>
                </a:solidFill>
                <a:round/>
                <a:headEnd type="none" w="sm" len="sm"/>
                <a:tailEnd type="triangle" w="sm" len="sm"/>
              </a:ln>
            </p:spPr>
            <p:txBody>
              <a:bodyPr/>
              <a:lstStyle/>
              <a:p>
                <a:endParaRPr lang="zh-CN" altLang="en-US"/>
              </a:p>
            </p:txBody>
          </p:sp>
          <p:sp>
            <p:nvSpPr>
              <p:cNvPr id="69" name="Line 33"/>
              <p:cNvSpPr>
                <a:spLocks noChangeShapeType="1"/>
              </p:cNvSpPr>
              <p:nvPr/>
            </p:nvSpPr>
            <p:spPr bwMode="auto">
              <a:xfrm>
                <a:off x="2063750" y="1784350"/>
                <a:ext cx="0" cy="239713"/>
              </a:xfrm>
              <a:prstGeom prst="line">
                <a:avLst/>
              </a:prstGeom>
              <a:noFill/>
              <a:ln w="12700">
                <a:solidFill>
                  <a:schemeClr val="tx1"/>
                </a:solidFill>
                <a:round/>
                <a:headEnd type="none" w="sm" len="sm"/>
                <a:tailEnd type="triangle" w="sm" len="sm"/>
              </a:ln>
            </p:spPr>
            <p:txBody>
              <a:bodyPr/>
              <a:lstStyle/>
              <a:p>
                <a:endParaRPr lang="zh-CN" altLang="en-US"/>
              </a:p>
            </p:txBody>
          </p:sp>
          <p:sp>
            <p:nvSpPr>
              <p:cNvPr id="70" name="Text Box 35"/>
              <p:cNvSpPr txBox="1">
                <a:spLocks noChangeArrowheads="1"/>
              </p:cNvSpPr>
              <p:nvPr/>
            </p:nvSpPr>
            <p:spPr bwMode="auto">
              <a:xfrm>
                <a:off x="3863975" y="1993900"/>
                <a:ext cx="1143000" cy="381000"/>
              </a:xfrm>
              <a:prstGeom prst="rect">
                <a:avLst/>
              </a:prstGeom>
              <a:solidFill>
                <a:srgbClr val="FFFF00"/>
              </a:solidFill>
              <a:ln w="12700">
                <a:solidFill>
                  <a:schemeClr val="tx1"/>
                </a:solidFill>
                <a:miter lim="800000"/>
                <a:headEnd type="none" w="sm" len="sm"/>
                <a:tailEnd type="none" w="sm" len="sm"/>
              </a:ln>
            </p:spPr>
            <p:txBody>
              <a:bodyPr>
                <a:spAutoFit/>
              </a:bodyPr>
              <a:lstStyle/>
              <a:p>
                <a:r>
                  <a:rPr lang="en-US" altLang="zh-CN" b="1" dirty="0">
                    <a:solidFill>
                      <a:srgbClr val="000000"/>
                    </a:solidFill>
                    <a:latin typeface="Calibri" pitchFamily="34" charset="0"/>
                  </a:rPr>
                  <a:t>DTL</a:t>
                </a:r>
              </a:p>
            </p:txBody>
          </p:sp>
          <p:sp>
            <p:nvSpPr>
              <p:cNvPr id="71" name="Text Box 10"/>
              <p:cNvSpPr txBox="1">
                <a:spLocks noChangeArrowheads="1"/>
              </p:cNvSpPr>
              <p:nvPr/>
            </p:nvSpPr>
            <p:spPr bwMode="auto">
              <a:xfrm>
                <a:off x="6539990" y="1443615"/>
                <a:ext cx="893193" cy="307777"/>
              </a:xfrm>
              <a:prstGeom prst="rect">
                <a:avLst/>
              </a:prstGeom>
              <a:noFill/>
              <a:ln w="12700">
                <a:noFill/>
                <a:miter lim="800000"/>
                <a:headEnd type="none" w="sm" len="sm"/>
                <a:tailEnd type="none" w="sm" len="sm"/>
              </a:ln>
            </p:spPr>
            <p:txBody>
              <a:bodyPr wrap="none">
                <a:spAutoFit/>
              </a:bodyPr>
              <a:lstStyle/>
              <a:p>
                <a:r>
                  <a:rPr lang="en-US" altLang="zh-CN" sz="1400" b="1" dirty="0" smtClean="0">
                    <a:solidFill>
                      <a:srgbClr val="000000"/>
                    </a:solidFill>
                    <a:latin typeface="Comic Sans MS" pitchFamily="66" charset="0"/>
                  </a:rPr>
                  <a:t>154MeV</a:t>
                </a:r>
                <a:endParaRPr lang="en-US" altLang="zh-CN" sz="1400" b="1" dirty="0">
                  <a:solidFill>
                    <a:srgbClr val="000000"/>
                  </a:solidFill>
                  <a:latin typeface="Comic Sans MS" pitchFamily="66" charset="0"/>
                </a:endParaRPr>
              </a:p>
            </p:txBody>
          </p:sp>
          <p:sp>
            <p:nvSpPr>
              <p:cNvPr id="72" name="Line 11"/>
              <p:cNvSpPr>
                <a:spLocks noChangeShapeType="1"/>
              </p:cNvSpPr>
              <p:nvPr/>
            </p:nvSpPr>
            <p:spPr bwMode="auto">
              <a:xfrm>
                <a:off x="6882791" y="1784351"/>
                <a:ext cx="0" cy="239712"/>
              </a:xfrm>
              <a:prstGeom prst="line">
                <a:avLst/>
              </a:prstGeom>
              <a:noFill/>
              <a:ln w="12700">
                <a:solidFill>
                  <a:schemeClr val="tx1"/>
                </a:solidFill>
                <a:round/>
                <a:headEnd type="none" w="sm" len="sm"/>
                <a:tailEnd type="triangle" w="sm" len="sm"/>
              </a:ln>
            </p:spPr>
            <p:txBody>
              <a:bodyPr/>
              <a:lstStyle/>
              <a:p>
                <a:endParaRPr lang="zh-CN" altLang="en-US"/>
              </a:p>
            </p:txBody>
          </p:sp>
          <p:sp>
            <p:nvSpPr>
              <p:cNvPr id="73" name="Line 20"/>
              <p:cNvSpPr>
                <a:spLocks noChangeShapeType="1"/>
              </p:cNvSpPr>
              <p:nvPr/>
            </p:nvSpPr>
            <p:spPr bwMode="auto">
              <a:xfrm>
                <a:off x="6667500" y="2203450"/>
                <a:ext cx="381000" cy="0"/>
              </a:xfrm>
              <a:prstGeom prst="line">
                <a:avLst/>
              </a:prstGeom>
              <a:noFill/>
              <a:ln w="28575">
                <a:solidFill>
                  <a:schemeClr val="tx1"/>
                </a:solidFill>
                <a:round/>
                <a:headEnd type="none" w="sm" len="sm"/>
                <a:tailEnd type="none" w="sm" len="sm"/>
              </a:ln>
            </p:spPr>
            <p:txBody>
              <a:bodyPr/>
              <a:lstStyle/>
              <a:p>
                <a:endParaRPr lang="zh-CN" altLang="en-US"/>
              </a:p>
            </p:txBody>
          </p:sp>
          <p:sp>
            <p:nvSpPr>
              <p:cNvPr id="74" name="Text Box 4"/>
              <p:cNvSpPr txBox="1">
                <a:spLocks noChangeArrowheads="1"/>
              </p:cNvSpPr>
              <p:nvPr/>
            </p:nvSpPr>
            <p:spPr bwMode="auto">
              <a:xfrm>
                <a:off x="7048500" y="1981573"/>
                <a:ext cx="1648903" cy="307777"/>
              </a:xfrm>
              <a:prstGeom prst="rect">
                <a:avLst/>
              </a:prstGeom>
              <a:solidFill>
                <a:schemeClr val="accent6">
                  <a:lumMod val="20000"/>
                  <a:lumOff val="80000"/>
                </a:schemeClr>
              </a:solidFill>
              <a:ln w="12700">
                <a:solidFill>
                  <a:schemeClr val="tx1"/>
                </a:solidFill>
                <a:miter lim="800000"/>
                <a:headEnd type="none" w="sm" len="sm"/>
                <a:tailEnd type="none" w="sm" len="sm"/>
              </a:ln>
            </p:spPr>
            <p:txBody>
              <a:bodyPr wrap="square">
                <a:spAutoFit/>
              </a:bodyPr>
              <a:lstStyle/>
              <a:p>
                <a:r>
                  <a:rPr lang="en-US" altLang="zh-CN" b="1" dirty="0" smtClean="0">
                    <a:solidFill>
                      <a:srgbClr val="000000"/>
                    </a:solidFill>
                    <a:latin typeface="Calibri" pitchFamily="34" charset="0"/>
                  </a:rPr>
                  <a:t>Elliptical ,β=0.65</a:t>
                </a:r>
                <a:endParaRPr lang="en-US" altLang="zh-CN" b="1" dirty="0">
                  <a:solidFill>
                    <a:srgbClr val="000000"/>
                  </a:solidFill>
                  <a:latin typeface="Calibri" pitchFamily="34" charset="0"/>
                </a:endParaRPr>
              </a:p>
            </p:txBody>
          </p:sp>
          <p:sp>
            <p:nvSpPr>
              <p:cNvPr id="75" name="Text Box 16"/>
              <p:cNvSpPr txBox="1">
                <a:spLocks noChangeArrowheads="1"/>
              </p:cNvSpPr>
              <p:nvPr/>
            </p:nvSpPr>
            <p:spPr bwMode="auto">
              <a:xfrm>
                <a:off x="7009039" y="2387699"/>
                <a:ext cx="1586989" cy="830997"/>
              </a:xfrm>
              <a:prstGeom prst="rect">
                <a:avLst/>
              </a:prstGeom>
              <a:noFill/>
              <a:ln w="12700">
                <a:solidFill>
                  <a:schemeClr val="tx1"/>
                </a:solidFill>
                <a:miter lim="800000"/>
                <a:headEnd type="none" w="sm" len="sm"/>
                <a:tailEnd type="none" w="sm" len="sm"/>
              </a:ln>
            </p:spPr>
            <p:txBody>
              <a:bodyPr wrap="square">
                <a:spAutoFit/>
              </a:bodyPr>
              <a:lstStyle/>
              <a:p>
                <a:r>
                  <a:rPr lang="en-US" altLang="zh-CN" sz="1600" dirty="0" smtClean="0">
                    <a:solidFill>
                      <a:schemeClr val="accent6"/>
                    </a:solidFill>
                    <a:latin typeface="Comic Sans MS" pitchFamily="66" charset="0"/>
                  </a:rPr>
                  <a:t>648MHz</a:t>
                </a:r>
                <a:endParaRPr lang="en-US" altLang="zh-CN" sz="1600" dirty="0">
                  <a:solidFill>
                    <a:schemeClr val="accent6"/>
                  </a:solidFill>
                  <a:latin typeface="Comic Sans MS" pitchFamily="66" charset="0"/>
                </a:endParaRPr>
              </a:p>
              <a:p>
                <a:r>
                  <a:rPr lang="en-US" altLang="zh-CN" sz="1600" dirty="0" smtClean="0">
                    <a:solidFill>
                      <a:schemeClr val="accent6"/>
                    </a:solidFill>
                    <a:latin typeface="Comic Sans MS" pitchFamily="66" charset="0"/>
                  </a:rPr>
                  <a:t>30m</a:t>
                </a:r>
              </a:p>
              <a:p>
                <a:r>
                  <a:rPr lang="en-US" altLang="zh-CN" sz="1600" dirty="0" smtClean="0">
                    <a:solidFill>
                      <a:schemeClr val="accent6"/>
                    </a:solidFill>
                    <a:latin typeface="Comic Sans MS" pitchFamily="66" charset="0"/>
                  </a:rPr>
                  <a:t>6cryomodules</a:t>
                </a:r>
              </a:p>
            </p:txBody>
          </p:sp>
          <p:sp>
            <p:nvSpPr>
              <p:cNvPr id="76" name="Line 11"/>
              <p:cNvSpPr>
                <a:spLocks noChangeShapeType="1"/>
              </p:cNvSpPr>
              <p:nvPr/>
            </p:nvSpPr>
            <p:spPr bwMode="auto">
              <a:xfrm>
                <a:off x="8674794" y="1751392"/>
                <a:ext cx="0" cy="239712"/>
              </a:xfrm>
              <a:prstGeom prst="line">
                <a:avLst/>
              </a:prstGeom>
              <a:noFill/>
              <a:ln w="12700">
                <a:solidFill>
                  <a:schemeClr val="tx1"/>
                </a:solidFill>
                <a:round/>
                <a:headEnd type="none" w="sm" len="sm"/>
                <a:tailEnd type="triangle" w="sm" len="sm"/>
              </a:ln>
            </p:spPr>
            <p:txBody>
              <a:bodyPr/>
              <a:lstStyle/>
              <a:p>
                <a:endParaRPr lang="zh-CN" altLang="en-US"/>
              </a:p>
            </p:txBody>
          </p:sp>
          <p:sp>
            <p:nvSpPr>
              <p:cNvPr id="77" name="Text Box 10"/>
              <p:cNvSpPr txBox="1">
                <a:spLocks noChangeArrowheads="1"/>
              </p:cNvSpPr>
              <p:nvPr/>
            </p:nvSpPr>
            <p:spPr bwMode="auto">
              <a:xfrm>
                <a:off x="8250807" y="1476574"/>
                <a:ext cx="893193" cy="307777"/>
              </a:xfrm>
              <a:prstGeom prst="rect">
                <a:avLst/>
              </a:prstGeom>
              <a:noFill/>
              <a:ln w="12700">
                <a:noFill/>
                <a:miter lim="800000"/>
                <a:headEnd type="none" w="sm" len="sm"/>
                <a:tailEnd type="none" w="sm" len="sm"/>
              </a:ln>
            </p:spPr>
            <p:txBody>
              <a:bodyPr wrap="none">
                <a:spAutoFit/>
              </a:bodyPr>
              <a:lstStyle/>
              <a:p>
                <a:r>
                  <a:rPr lang="en-US" altLang="zh-CN" sz="1400" b="1" dirty="0" smtClean="0">
                    <a:solidFill>
                      <a:srgbClr val="000000"/>
                    </a:solidFill>
                    <a:latin typeface="Comic Sans MS" pitchFamily="66" charset="0"/>
                  </a:rPr>
                  <a:t>303MeV</a:t>
                </a:r>
                <a:endParaRPr lang="en-US" altLang="zh-CN" sz="1400" b="1" dirty="0">
                  <a:solidFill>
                    <a:srgbClr val="000000"/>
                  </a:solidFill>
                  <a:latin typeface="Comic Sans MS" pitchFamily="66" charset="0"/>
                </a:endParaRPr>
              </a:p>
            </p:txBody>
          </p:sp>
        </p:grpSp>
      </p:grpSp>
      <p:sp>
        <p:nvSpPr>
          <p:cNvPr id="78" name="矩形 77"/>
          <p:cNvSpPr/>
          <p:nvPr/>
        </p:nvSpPr>
        <p:spPr>
          <a:xfrm>
            <a:off x="107503" y="1517883"/>
            <a:ext cx="1056701" cy="369332"/>
          </a:xfrm>
          <a:prstGeom prst="rect">
            <a:avLst/>
          </a:prstGeom>
        </p:spPr>
        <p:txBody>
          <a:bodyPr wrap="none">
            <a:spAutoFit/>
          </a:bodyPr>
          <a:lstStyle/>
          <a:p>
            <a:r>
              <a:rPr lang="en-US" altLang="zh-CN" sz="1800" dirty="0" smtClean="0"/>
              <a:t>Option1:</a:t>
            </a:r>
            <a:endParaRPr lang="zh-CN" altLang="en-US" sz="1800" dirty="0"/>
          </a:p>
        </p:txBody>
      </p:sp>
      <p:grpSp>
        <p:nvGrpSpPr>
          <p:cNvPr id="79" name="组合 3"/>
          <p:cNvGrpSpPr/>
          <p:nvPr/>
        </p:nvGrpSpPr>
        <p:grpSpPr>
          <a:xfrm>
            <a:off x="323528" y="4437112"/>
            <a:ext cx="8915400" cy="1775081"/>
            <a:chOff x="228600" y="1443615"/>
            <a:chExt cx="8915400" cy="1775081"/>
          </a:xfrm>
        </p:grpSpPr>
        <p:sp>
          <p:nvSpPr>
            <p:cNvPr id="80" name="Text Box 29"/>
            <p:cNvSpPr txBox="1">
              <a:spLocks noChangeArrowheads="1"/>
            </p:cNvSpPr>
            <p:nvPr/>
          </p:nvSpPr>
          <p:spPr bwMode="auto">
            <a:xfrm>
              <a:off x="228600" y="1993900"/>
              <a:ext cx="720725" cy="377825"/>
            </a:xfrm>
            <a:prstGeom prst="rect">
              <a:avLst/>
            </a:prstGeom>
            <a:solidFill>
              <a:srgbClr val="FFFF00"/>
            </a:solidFill>
            <a:ln w="12700">
              <a:solidFill>
                <a:schemeClr val="tx1"/>
              </a:solidFill>
              <a:miter lim="800000"/>
              <a:headEnd type="none" w="sm" len="sm"/>
              <a:tailEnd type="none" w="sm" len="sm"/>
            </a:ln>
          </p:spPr>
          <p:txBody>
            <a:bodyPr>
              <a:spAutoFit/>
            </a:bodyPr>
            <a:lstStyle/>
            <a:p>
              <a:r>
                <a:rPr lang="en-US" altLang="zh-CN" b="1">
                  <a:solidFill>
                    <a:srgbClr val="000000"/>
                  </a:solidFill>
                  <a:latin typeface="Calibri" pitchFamily="34" charset="0"/>
                </a:rPr>
                <a:t>H-</a:t>
              </a:r>
            </a:p>
          </p:txBody>
        </p:sp>
        <p:grpSp>
          <p:nvGrpSpPr>
            <p:cNvPr id="81" name="组合 5"/>
            <p:cNvGrpSpPr/>
            <p:nvPr/>
          </p:nvGrpSpPr>
          <p:grpSpPr>
            <a:xfrm>
              <a:off x="839788" y="1443615"/>
              <a:ext cx="8304212" cy="1775081"/>
              <a:chOff x="839788" y="1443615"/>
              <a:chExt cx="8304212" cy="1775081"/>
            </a:xfrm>
          </p:grpSpPr>
          <p:sp>
            <p:nvSpPr>
              <p:cNvPr id="82" name="Line 3"/>
              <p:cNvSpPr>
                <a:spLocks noChangeShapeType="1"/>
              </p:cNvSpPr>
              <p:nvPr/>
            </p:nvSpPr>
            <p:spPr bwMode="auto">
              <a:xfrm>
                <a:off x="914400" y="2255838"/>
                <a:ext cx="152400" cy="0"/>
              </a:xfrm>
              <a:prstGeom prst="line">
                <a:avLst/>
              </a:prstGeom>
              <a:noFill/>
              <a:ln w="28575">
                <a:solidFill>
                  <a:schemeClr val="tx1"/>
                </a:solidFill>
                <a:round/>
                <a:headEnd type="none" w="sm" len="sm"/>
                <a:tailEnd type="none" w="sm" len="sm"/>
              </a:ln>
            </p:spPr>
            <p:txBody>
              <a:bodyPr/>
              <a:lstStyle/>
              <a:p>
                <a:endParaRPr lang="zh-CN" altLang="en-US"/>
              </a:p>
            </p:txBody>
          </p:sp>
          <p:sp>
            <p:nvSpPr>
              <p:cNvPr id="83" name="Text Box 4"/>
              <p:cNvSpPr txBox="1">
                <a:spLocks noChangeArrowheads="1"/>
              </p:cNvSpPr>
              <p:nvPr/>
            </p:nvSpPr>
            <p:spPr bwMode="auto">
              <a:xfrm>
                <a:off x="5105399" y="1993900"/>
                <a:ext cx="1586989" cy="307777"/>
              </a:xfrm>
              <a:prstGeom prst="rect">
                <a:avLst/>
              </a:prstGeom>
              <a:solidFill>
                <a:schemeClr val="accent2">
                  <a:lumMod val="20000"/>
                  <a:lumOff val="80000"/>
                </a:schemeClr>
              </a:solidFill>
              <a:ln w="12700">
                <a:solidFill>
                  <a:schemeClr val="tx1"/>
                </a:solidFill>
                <a:miter lim="800000"/>
                <a:headEnd type="none" w="sm" len="sm"/>
                <a:tailEnd type="none" w="sm" len="sm"/>
              </a:ln>
            </p:spPr>
            <p:txBody>
              <a:bodyPr wrap="square">
                <a:spAutoFit/>
              </a:bodyPr>
              <a:lstStyle/>
              <a:p>
                <a:r>
                  <a:rPr lang="en-US" altLang="zh-CN" b="1" dirty="0" smtClean="0">
                    <a:solidFill>
                      <a:srgbClr val="000000"/>
                    </a:solidFill>
                    <a:latin typeface="Calibri" pitchFamily="34" charset="0"/>
                  </a:rPr>
                  <a:t>Elliptical,β=0.47</a:t>
                </a:r>
                <a:endParaRPr lang="en-US" altLang="zh-CN" b="1" dirty="0">
                  <a:solidFill>
                    <a:srgbClr val="000000"/>
                  </a:solidFill>
                  <a:latin typeface="Calibri" pitchFamily="34" charset="0"/>
                </a:endParaRPr>
              </a:p>
            </p:txBody>
          </p:sp>
          <p:sp>
            <p:nvSpPr>
              <p:cNvPr id="84" name="Text Box 6"/>
              <p:cNvSpPr txBox="1">
                <a:spLocks noChangeArrowheads="1"/>
              </p:cNvSpPr>
              <p:nvPr/>
            </p:nvSpPr>
            <p:spPr bwMode="auto">
              <a:xfrm>
                <a:off x="3733800" y="1447800"/>
                <a:ext cx="669925" cy="304800"/>
              </a:xfrm>
              <a:prstGeom prst="rect">
                <a:avLst/>
              </a:prstGeom>
              <a:noFill/>
              <a:ln w="12700">
                <a:noFill/>
                <a:miter lim="800000"/>
                <a:headEnd type="none" w="sm" len="sm"/>
                <a:tailEnd type="none" w="sm" len="sm"/>
              </a:ln>
            </p:spPr>
            <p:txBody>
              <a:bodyPr>
                <a:spAutoFit/>
              </a:bodyPr>
              <a:lstStyle/>
              <a:p>
                <a:r>
                  <a:rPr lang="en-US" altLang="zh-CN" sz="1400" b="1" dirty="0">
                    <a:solidFill>
                      <a:srgbClr val="000000"/>
                    </a:solidFill>
                    <a:latin typeface="Comic Sans MS" pitchFamily="66" charset="0"/>
                  </a:rPr>
                  <a:t>3MeV</a:t>
                </a:r>
              </a:p>
            </p:txBody>
          </p:sp>
          <p:sp>
            <p:nvSpPr>
              <p:cNvPr id="85" name="Line 7"/>
              <p:cNvSpPr>
                <a:spLocks noChangeShapeType="1"/>
              </p:cNvSpPr>
              <p:nvPr/>
            </p:nvSpPr>
            <p:spPr bwMode="auto">
              <a:xfrm>
                <a:off x="3886200" y="1784350"/>
                <a:ext cx="0" cy="239713"/>
              </a:xfrm>
              <a:prstGeom prst="line">
                <a:avLst/>
              </a:prstGeom>
              <a:noFill/>
              <a:ln w="12700">
                <a:solidFill>
                  <a:schemeClr val="tx1"/>
                </a:solidFill>
                <a:round/>
                <a:headEnd type="none" w="sm" len="sm"/>
                <a:tailEnd type="triangle" w="sm" len="sm"/>
              </a:ln>
            </p:spPr>
            <p:txBody>
              <a:bodyPr/>
              <a:lstStyle/>
              <a:p>
                <a:endParaRPr lang="zh-CN" altLang="en-US"/>
              </a:p>
            </p:txBody>
          </p:sp>
          <p:sp>
            <p:nvSpPr>
              <p:cNvPr id="86" name="Text Box 8"/>
              <p:cNvSpPr txBox="1">
                <a:spLocks noChangeArrowheads="1"/>
              </p:cNvSpPr>
              <p:nvPr/>
            </p:nvSpPr>
            <p:spPr bwMode="auto">
              <a:xfrm>
                <a:off x="4953000" y="1447800"/>
                <a:ext cx="784225" cy="307975"/>
              </a:xfrm>
              <a:prstGeom prst="rect">
                <a:avLst/>
              </a:prstGeom>
              <a:noFill/>
              <a:ln w="12700">
                <a:noFill/>
                <a:miter lim="800000"/>
                <a:headEnd type="none" w="sm" len="sm"/>
                <a:tailEnd type="none" w="sm" len="sm"/>
              </a:ln>
            </p:spPr>
            <p:txBody>
              <a:bodyPr wrap="none">
                <a:spAutoFit/>
              </a:bodyPr>
              <a:lstStyle/>
              <a:p>
                <a:r>
                  <a:rPr lang="en-US" altLang="zh-CN" sz="1400" b="1">
                    <a:solidFill>
                      <a:srgbClr val="000000"/>
                    </a:solidFill>
                    <a:latin typeface="Comic Sans MS" pitchFamily="66" charset="0"/>
                  </a:rPr>
                  <a:t>80MeV</a:t>
                </a:r>
              </a:p>
            </p:txBody>
          </p:sp>
          <p:sp>
            <p:nvSpPr>
              <p:cNvPr id="87" name="Line 9"/>
              <p:cNvSpPr>
                <a:spLocks noChangeShapeType="1"/>
              </p:cNvSpPr>
              <p:nvPr/>
            </p:nvSpPr>
            <p:spPr bwMode="auto">
              <a:xfrm>
                <a:off x="5105400" y="1784350"/>
                <a:ext cx="0" cy="239713"/>
              </a:xfrm>
              <a:prstGeom prst="line">
                <a:avLst/>
              </a:prstGeom>
              <a:noFill/>
              <a:ln w="12700">
                <a:solidFill>
                  <a:schemeClr val="tx1"/>
                </a:solidFill>
                <a:round/>
                <a:headEnd type="none" w="sm" len="sm"/>
                <a:tailEnd type="triangle" w="sm" len="sm"/>
              </a:ln>
            </p:spPr>
            <p:txBody>
              <a:bodyPr/>
              <a:lstStyle/>
              <a:p>
                <a:endParaRPr lang="zh-CN" altLang="en-US"/>
              </a:p>
            </p:txBody>
          </p:sp>
          <p:sp>
            <p:nvSpPr>
              <p:cNvPr id="88" name="Text Box 16"/>
              <p:cNvSpPr txBox="1">
                <a:spLocks noChangeArrowheads="1"/>
              </p:cNvSpPr>
              <p:nvPr/>
            </p:nvSpPr>
            <p:spPr bwMode="auto">
              <a:xfrm>
                <a:off x="5105400" y="2387699"/>
                <a:ext cx="1586989" cy="830997"/>
              </a:xfrm>
              <a:prstGeom prst="rect">
                <a:avLst/>
              </a:prstGeom>
              <a:noFill/>
              <a:ln w="12700">
                <a:solidFill>
                  <a:schemeClr val="tx1"/>
                </a:solidFill>
                <a:miter lim="800000"/>
                <a:headEnd type="none" w="sm" len="sm"/>
                <a:tailEnd type="none" w="sm" len="sm"/>
              </a:ln>
            </p:spPr>
            <p:txBody>
              <a:bodyPr wrap="square">
                <a:spAutoFit/>
              </a:bodyPr>
              <a:lstStyle/>
              <a:p>
                <a:r>
                  <a:rPr lang="en-US" altLang="zh-CN" sz="1600" dirty="0" smtClean="0">
                    <a:latin typeface="Comic Sans MS" pitchFamily="66" charset="0"/>
                  </a:rPr>
                  <a:t>648MHz</a:t>
                </a:r>
                <a:endParaRPr lang="en-US" altLang="zh-CN" sz="1600" dirty="0">
                  <a:latin typeface="Comic Sans MS" pitchFamily="66" charset="0"/>
                </a:endParaRPr>
              </a:p>
              <a:p>
                <a:r>
                  <a:rPr lang="en-US" altLang="zh-CN" sz="1600" dirty="0" smtClean="0">
                    <a:latin typeface="Comic Sans MS" pitchFamily="66" charset="0"/>
                  </a:rPr>
                  <a:t>39m</a:t>
                </a:r>
                <a:endParaRPr lang="en-US" altLang="zh-CN" sz="1600" dirty="0">
                  <a:latin typeface="Comic Sans MS" pitchFamily="66" charset="0"/>
                </a:endParaRPr>
              </a:p>
              <a:p>
                <a:r>
                  <a:rPr lang="en-US" altLang="zh-CN" sz="1600" dirty="0" smtClean="0">
                    <a:latin typeface="Comic Sans MS" pitchFamily="66" charset="0"/>
                  </a:rPr>
                  <a:t>11cryomodules</a:t>
                </a:r>
                <a:endParaRPr lang="en-US" altLang="zh-CN" sz="1600" dirty="0">
                  <a:latin typeface="Comic Sans MS" pitchFamily="66" charset="0"/>
                </a:endParaRPr>
              </a:p>
            </p:txBody>
          </p:sp>
          <p:sp>
            <p:nvSpPr>
              <p:cNvPr id="89" name="Line 20"/>
              <p:cNvSpPr>
                <a:spLocks noChangeShapeType="1"/>
              </p:cNvSpPr>
              <p:nvPr/>
            </p:nvSpPr>
            <p:spPr bwMode="auto">
              <a:xfrm>
                <a:off x="3505200" y="2255838"/>
                <a:ext cx="381000" cy="0"/>
              </a:xfrm>
              <a:prstGeom prst="line">
                <a:avLst/>
              </a:prstGeom>
              <a:noFill/>
              <a:ln w="28575">
                <a:solidFill>
                  <a:schemeClr val="tx1"/>
                </a:solidFill>
                <a:round/>
                <a:headEnd type="none" w="sm" len="sm"/>
                <a:tailEnd type="none" w="sm" len="sm"/>
              </a:ln>
            </p:spPr>
            <p:txBody>
              <a:bodyPr/>
              <a:lstStyle/>
              <a:p>
                <a:endParaRPr lang="zh-CN" altLang="en-US"/>
              </a:p>
            </p:txBody>
          </p:sp>
          <p:sp>
            <p:nvSpPr>
              <p:cNvPr id="90" name="Line 21"/>
              <p:cNvSpPr>
                <a:spLocks noChangeShapeType="1"/>
              </p:cNvSpPr>
              <p:nvPr/>
            </p:nvSpPr>
            <p:spPr bwMode="auto">
              <a:xfrm flipV="1">
                <a:off x="4953000" y="2255838"/>
                <a:ext cx="152400" cy="6350"/>
              </a:xfrm>
              <a:prstGeom prst="line">
                <a:avLst/>
              </a:prstGeom>
              <a:noFill/>
              <a:ln w="28575">
                <a:solidFill>
                  <a:schemeClr val="tx1"/>
                </a:solidFill>
                <a:round/>
                <a:headEnd type="none" w="sm" len="sm"/>
                <a:tailEnd type="none" w="sm" len="sm"/>
              </a:ln>
            </p:spPr>
            <p:txBody>
              <a:bodyPr/>
              <a:lstStyle/>
              <a:p>
                <a:endParaRPr lang="zh-CN" altLang="en-US"/>
              </a:p>
            </p:txBody>
          </p:sp>
          <p:sp>
            <p:nvSpPr>
              <p:cNvPr id="91" name="Text Box 24"/>
              <p:cNvSpPr txBox="1">
                <a:spLocks noChangeArrowheads="1"/>
              </p:cNvSpPr>
              <p:nvPr/>
            </p:nvSpPr>
            <p:spPr bwMode="auto">
              <a:xfrm>
                <a:off x="2208213" y="1993900"/>
                <a:ext cx="1358900" cy="377825"/>
              </a:xfrm>
              <a:prstGeom prst="rect">
                <a:avLst/>
              </a:prstGeom>
              <a:solidFill>
                <a:srgbClr val="FFFF00"/>
              </a:solidFill>
              <a:ln w="12700">
                <a:solidFill>
                  <a:schemeClr val="tx1"/>
                </a:solidFill>
                <a:miter lim="800000"/>
                <a:headEnd type="none" w="sm" len="sm"/>
                <a:tailEnd type="none" w="sm" len="sm"/>
              </a:ln>
            </p:spPr>
            <p:txBody>
              <a:bodyPr>
                <a:spAutoFit/>
              </a:bodyPr>
              <a:lstStyle/>
              <a:p>
                <a:r>
                  <a:rPr lang="en-US" altLang="zh-CN" b="1">
                    <a:solidFill>
                      <a:srgbClr val="000000"/>
                    </a:solidFill>
                    <a:latin typeface="Calibri" pitchFamily="34" charset="0"/>
                  </a:rPr>
                  <a:t>MEBT</a:t>
                </a:r>
              </a:p>
            </p:txBody>
          </p:sp>
          <p:sp>
            <p:nvSpPr>
              <p:cNvPr id="92" name="Line 25"/>
              <p:cNvSpPr>
                <a:spLocks noChangeShapeType="1"/>
              </p:cNvSpPr>
              <p:nvPr/>
            </p:nvSpPr>
            <p:spPr bwMode="auto">
              <a:xfrm>
                <a:off x="1847850" y="2257425"/>
                <a:ext cx="360363" cy="0"/>
              </a:xfrm>
              <a:prstGeom prst="line">
                <a:avLst/>
              </a:prstGeom>
              <a:noFill/>
              <a:ln w="28575">
                <a:solidFill>
                  <a:schemeClr val="tx1"/>
                </a:solidFill>
                <a:round/>
                <a:headEnd type="none" w="sm" len="sm"/>
                <a:tailEnd type="none" w="sm" len="sm"/>
              </a:ln>
            </p:spPr>
            <p:txBody>
              <a:bodyPr/>
              <a:lstStyle/>
              <a:p>
                <a:endParaRPr lang="zh-CN" altLang="en-US"/>
              </a:p>
            </p:txBody>
          </p:sp>
          <p:sp>
            <p:nvSpPr>
              <p:cNvPr id="93" name="Text Box 26"/>
              <p:cNvSpPr txBox="1">
                <a:spLocks noChangeArrowheads="1"/>
              </p:cNvSpPr>
              <p:nvPr/>
            </p:nvSpPr>
            <p:spPr bwMode="auto">
              <a:xfrm>
                <a:off x="1055688" y="1993900"/>
                <a:ext cx="792162" cy="377825"/>
              </a:xfrm>
              <a:prstGeom prst="rect">
                <a:avLst/>
              </a:prstGeom>
              <a:solidFill>
                <a:srgbClr val="FFFF00"/>
              </a:solidFill>
              <a:ln w="12700">
                <a:solidFill>
                  <a:schemeClr val="tx1"/>
                </a:solidFill>
                <a:miter lim="800000"/>
                <a:headEnd type="none" w="sm" len="sm"/>
                <a:tailEnd type="none" w="sm" len="sm"/>
              </a:ln>
            </p:spPr>
            <p:txBody>
              <a:bodyPr>
                <a:spAutoFit/>
              </a:bodyPr>
              <a:lstStyle/>
              <a:p>
                <a:r>
                  <a:rPr lang="en-US" altLang="zh-CN" b="1" dirty="0">
                    <a:solidFill>
                      <a:srgbClr val="000000"/>
                    </a:solidFill>
                    <a:latin typeface="Calibri" pitchFamily="34" charset="0"/>
                  </a:rPr>
                  <a:t>RFQ</a:t>
                </a:r>
              </a:p>
            </p:txBody>
          </p:sp>
          <p:sp>
            <p:nvSpPr>
              <p:cNvPr id="94" name="Text Box 30"/>
              <p:cNvSpPr txBox="1">
                <a:spLocks noChangeArrowheads="1"/>
              </p:cNvSpPr>
              <p:nvPr/>
            </p:nvSpPr>
            <p:spPr bwMode="auto">
              <a:xfrm>
                <a:off x="1776413" y="1447800"/>
                <a:ext cx="669925" cy="304800"/>
              </a:xfrm>
              <a:prstGeom prst="rect">
                <a:avLst/>
              </a:prstGeom>
              <a:noFill/>
              <a:ln w="12700">
                <a:noFill/>
                <a:miter lim="800000"/>
                <a:headEnd type="none" w="sm" len="sm"/>
                <a:tailEnd type="none" w="sm" len="sm"/>
              </a:ln>
            </p:spPr>
            <p:txBody>
              <a:bodyPr wrap="none">
                <a:spAutoFit/>
              </a:bodyPr>
              <a:lstStyle/>
              <a:p>
                <a:r>
                  <a:rPr lang="en-US" altLang="zh-CN" sz="1400" b="1">
                    <a:solidFill>
                      <a:srgbClr val="000000"/>
                    </a:solidFill>
                    <a:latin typeface="Comic Sans MS" pitchFamily="66" charset="0"/>
                  </a:rPr>
                  <a:t>3MeV</a:t>
                </a:r>
              </a:p>
            </p:txBody>
          </p:sp>
          <p:sp>
            <p:nvSpPr>
              <p:cNvPr id="95" name="Text Box 31"/>
              <p:cNvSpPr txBox="1">
                <a:spLocks noChangeArrowheads="1"/>
              </p:cNvSpPr>
              <p:nvPr/>
            </p:nvSpPr>
            <p:spPr bwMode="auto">
              <a:xfrm>
                <a:off x="839788" y="1447800"/>
                <a:ext cx="722312" cy="307975"/>
              </a:xfrm>
              <a:prstGeom prst="rect">
                <a:avLst/>
              </a:prstGeom>
              <a:noFill/>
              <a:ln w="12700">
                <a:noFill/>
                <a:miter lim="800000"/>
                <a:headEnd type="none" w="sm" len="sm"/>
                <a:tailEnd type="none" w="sm" len="sm"/>
              </a:ln>
            </p:spPr>
            <p:txBody>
              <a:bodyPr wrap="none">
                <a:spAutoFit/>
              </a:bodyPr>
              <a:lstStyle/>
              <a:p>
                <a:r>
                  <a:rPr lang="en-US" altLang="zh-CN" sz="1400" b="1">
                    <a:solidFill>
                      <a:srgbClr val="000000"/>
                    </a:solidFill>
                    <a:latin typeface="Comic Sans MS" pitchFamily="66" charset="0"/>
                  </a:rPr>
                  <a:t>50keV</a:t>
                </a:r>
              </a:p>
            </p:txBody>
          </p:sp>
          <p:sp>
            <p:nvSpPr>
              <p:cNvPr id="96" name="Line 32"/>
              <p:cNvSpPr>
                <a:spLocks noChangeShapeType="1"/>
              </p:cNvSpPr>
              <p:nvPr/>
            </p:nvSpPr>
            <p:spPr bwMode="auto">
              <a:xfrm>
                <a:off x="992188" y="1784350"/>
                <a:ext cx="0" cy="239713"/>
              </a:xfrm>
              <a:prstGeom prst="line">
                <a:avLst/>
              </a:prstGeom>
              <a:noFill/>
              <a:ln w="12700">
                <a:solidFill>
                  <a:schemeClr val="tx1"/>
                </a:solidFill>
                <a:round/>
                <a:headEnd type="none" w="sm" len="sm"/>
                <a:tailEnd type="triangle" w="sm" len="sm"/>
              </a:ln>
            </p:spPr>
            <p:txBody>
              <a:bodyPr/>
              <a:lstStyle/>
              <a:p>
                <a:endParaRPr lang="zh-CN" altLang="en-US"/>
              </a:p>
            </p:txBody>
          </p:sp>
          <p:sp>
            <p:nvSpPr>
              <p:cNvPr id="97" name="Line 33"/>
              <p:cNvSpPr>
                <a:spLocks noChangeShapeType="1"/>
              </p:cNvSpPr>
              <p:nvPr/>
            </p:nvSpPr>
            <p:spPr bwMode="auto">
              <a:xfrm>
                <a:off x="2063750" y="1784350"/>
                <a:ext cx="0" cy="239713"/>
              </a:xfrm>
              <a:prstGeom prst="line">
                <a:avLst/>
              </a:prstGeom>
              <a:noFill/>
              <a:ln w="12700">
                <a:solidFill>
                  <a:schemeClr val="tx1"/>
                </a:solidFill>
                <a:round/>
                <a:headEnd type="none" w="sm" len="sm"/>
                <a:tailEnd type="triangle" w="sm" len="sm"/>
              </a:ln>
            </p:spPr>
            <p:txBody>
              <a:bodyPr/>
              <a:lstStyle/>
              <a:p>
                <a:endParaRPr lang="zh-CN" altLang="en-US"/>
              </a:p>
            </p:txBody>
          </p:sp>
          <p:sp>
            <p:nvSpPr>
              <p:cNvPr id="98" name="Text Box 35"/>
              <p:cNvSpPr txBox="1">
                <a:spLocks noChangeArrowheads="1"/>
              </p:cNvSpPr>
              <p:nvPr/>
            </p:nvSpPr>
            <p:spPr bwMode="auto">
              <a:xfrm>
                <a:off x="3863975" y="1993900"/>
                <a:ext cx="1143000" cy="381000"/>
              </a:xfrm>
              <a:prstGeom prst="rect">
                <a:avLst/>
              </a:prstGeom>
              <a:solidFill>
                <a:srgbClr val="FFFF00"/>
              </a:solidFill>
              <a:ln w="12700">
                <a:solidFill>
                  <a:schemeClr val="tx1"/>
                </a:solidFill>
                <a:miter lim="800000"/>
                <a:headEnd type="none" w="sm" len="sm"/>
                <a:tailEnd type="none" w="sm" len="sm"/>
              </a:ln>
            </p:spPr>
            <p:txBody>
              <a:bodyPr>
                <a:spAutoFit/>
              </a:bodyPr>
              <a:lstStyle/>
              <a:p>
                <a:r>
                  <a:rPr lang="en-US" altLang="zh-CN" b="1" dirty="0">
                    <a:solidFill>
                      <a:srgbClr val="000000"/>
                    </a:solidFill>
                    <a:latin typeface="Calibri" pitchFamily="34" charset="0"/>
                  </a:rPr>
                  <a:t>DTL</a:t>
                </a:r>
              </a:p>
            </p:txBody>
          </p:sp>
          <p:sp>
            <p:nvSpPr>
              <p:cNvPr id="99" name="Text Box 10"/>
              <p:cNvSpPr txBox="1">
                <a:spLocks noChangeArrowheads="1"/>
              </p:cNvSpPr>
              <p:nvPr/>
            </p:nvSpPr>
            <p:spPr bwMode="auto">
              <a:xfrm>
                <a:off x="6539990" y="1443615"/>
                <a:ext cx="893193" cy="307777"/>
              </a:xfrm>
              <a:prstGeom prst="rect">
                <a:avLst/>
              </a:prstGeom>
              <a:noFill/>
              <a:ln w="12700">
                <a:noFill/>
                <a:miter lim="800000"/>
                <a:headEnd type="none" w="sm" len="sm"/>
                <a:tailEnd type="none" w="sm" len="sm"/>
              </a:ln>
            </p:spPr>
            <p:txBody>
              <a:bodyPr wrap="none">
                <a:spAutoFit/>
              </a:bodyPr>
              <a:lstStyle/>
              <a:p>
                <a:r>
                  <a:rPr lang="en-US" altLang="zh-CN" sz="1400" b="1" dirty="0" smtClean="0">
                    <a:solidFill>
                      <a:srgbClr val="000000"/>
                    </a:solidFill>
                    <a:latin typeface="Comic Sans MS" pitchFamily="66" charset="0"/>
                  </a:rPr>
                  <a:t>174MeV</a:t>
                </a:r>
                <a:endParaRPr lang="en-US" altLang="zh-CN" sz="1400" b="1" dirty="0">
                  <a:solidFill>
                    <a:srgbClr val="000000"/>
                  </a:solidFill>
                  <a:latin typeface="Comic Sans MS" pitchFamily="66" charset="0"/>
                </a:endParaRPr>
              </a:p>
            </p:txBody>
          </p:sp>
          <p:sp>
            <p:nvSpPr>
              <p:cNvPr id="100" name="Line 11"/>
              <p:cNvSpPr>
                <a:spLocks noChangeShapeType="1"/>
              </p:cNvSpPr>
              <p:nvPr/>
            </p:nvSpPr>
            <p:spPr bwMode="auto">
              <a:xfrm>
                <a:off x="6882791" y="1784351"/>
                <a:ext cx="0" cy="239712"/>
              </a:xfrm>
              <a:prstGeom prst="line">
                <a:avLst/>
              </a:prstGeom>
              <a:noFill/>
              <a:ln w="12700">
                <a:solidFill>
                  <a:schemeClr val="tx1"/>
                </a:solidFill>
                <a:round/>
                <a:headEnd type="none" w="sm" len="sm"/>
                <a:tailEnd type="triangle" w="sm" len="sm"/>
              </a:ln>
            </p:spPr>
            <p:txBody>
              <a:bodyPr/>
              <a:lstStyle/>
              <a:p>
                <a:endParaRPr lang="zh-CN" altLang="en-US"/>
              </a:p>
            </p:txBody>
          </p:sp>
          <p:sp>
            <p:nvSpPr>
              <p:cNvPr id="101" name="Line 20"/>
              <p:cNvSpPr>
                <a:spLocks noChangeShapeType="1"/>
              </p:cNvSpPr>
              <p:nvPr/>
            </p:nvSpPr>
            <p:spPr bwMode="auto">
              <a:xfrm>
                <a:off x="6667500" y="2203450"/>
                <a:ext cx="381000" cy="0"/>
              </a:xfrm>
              <a:prstGeom prst="line">
                <a:avLst/>
              </a:prstGeom>
              <a:noFill/>
              <a:ln w="28575">
                <a:solidFill>
                  <a:schemeClr val="tx1"/>
                </a:solidFill>
                <a:round/>
                <a:headEnd type="none" w="sm" len="sm"/>
                <a:tailEnd type="none" w="sm" len="sm"/>
              </a:ln>
            </p:spPr>
            <p:txBody>
              <a:bodyPr/>
              <a:lstStyle/>
              <a:p>
                <a:endParaRPr lang="zh-CN" altLang="en-US"/>
              </a:p>
            </p:txBody>
          </p:sp>
          <p:sp>
            <p:nvSpPr>
              <p:cNvPr id="102" name="Text Box 4"/>
              <p:cNvSpPr txBox="1">
                <a:spLocks noChangeArrowheads="1"/>
              </p:cNvSpPr>
              <p:nvPr/>
            </p:nvSpPr>
            <p:spPr bwMode="auto">
              <a:xfrm>
                <a:off x="7048500" y="1981573"/>
                <a:ext cx="1648903" cy="307777"/>
              </a:xfrm>
              <a:prstGeom prst="rect">
                <a:avLst/>
              </a:prstGeom>
              <a:solidFill>
                <a:schemeClr val="accent6">
                  <a:lumMod val="20000"/>
                  <a:lumOff val="80000"/>
                </a:schemeClr>
              </a:solidFill>
              <a:ln w="12700">
                <a:solidFill>
                  <a:schemeClr val="tx1"/>
                </a:solidFill>
                <a:miter lim="800000"/>
                <a:headEnd type="none" w="sm" len="sm"/>
                <a:tailEnd type="none" w="sm" len="sm"/>
              </a:ln>
            </p:spPr>
            <p:txBody>
              <a:bodyPr wrap="square">
                <a:spAutoFit/>
              </a:bodyPr>
              <a:lstStyle/>
              <a:p>
                <a:r>
                  <a:rPr lang="en-US" altLang="zh-CN" b="1" dirty="0" smtClean="0">
                    <a:solidFill>
                      <a:srgbClr val="000000"/>
                    </a:solidFill>
                    <a:latin typeface="Calibri" pitchFamily="34" charset="0"/>
                  </a:rPr>
                  <a:t>Elliptical ,β=0.60</a:t>
                </a:r>
                <a:endParaRPr lang="en-US" altLang="zh-CN" b="1" dirty="0">
                  <a:solidFill>
                    <a:srgbClr val="000000"/>
                  </a:solidFill>
                  <a:latin typeface="Calibri" pitchFamily="34" charset="0"/>
                </a:endParaRPr>
              </a:p>
            </p:txBody>
          </p:sp>
          <p:sp>
            <p:nvSpPr>
              <p:cNvPr id="103" name="Text Box 16"/>
              <p:cNvSpPr txBox="1">
                <a:spLocks noChangeArrowheads="1"/>
              </p:cNvSpPr>
              <p:nvPr/>
            </p:nvSpPr>
            <p:spPr bwMode="auto">
              <a:xfrm>
                <a:off x="7009039" y="2387699"/>
                <a:ext cx="1586989" cy="830997"/>
              </a:xfrm>
              <a:prstGeom prst="rect">
                <a:avLst/>
              </a:prstGeom>
              <a:noFill/>
              <a:ln w="12700">
                <a:solidFill>
                  <a:schemeClr val="tx1"/>
                </a:solidFill>
                <a:miter lim="800000"/>
                <a:headEnd type="none" w="sm" len="sm"/>
                <a:tailEnd type="none" w="sm" len="sm"/>
              </a:ln>
            </p:spPr>
            <p:txBody>
              <a:bodyPr wrap="square">
                <a:spAutoFit/>
              </a:bodyPr>
              <a:lstStyle/>
              <a:p>
                <a:r>
                  <a:rPr lang="en-US" altLang="zh-CN" sz="1600" dirty="0" smtClean="0">
                    <a:latin typeface="Comic Sans MS" pitchFamily="66" charset="0"/>
                  </a:rPr>
                  <a:t>648MHz</a:t>
                </a:r>
                <a:endParaRPr lang="en-US" altLang="zh-CN" sz="1600" dirty="0">
                  <a:latin typeface="Comic Sans MS" pitchFamily="66" charset="0"/>
                </a:endParaRPr>
              </a:p>
              <a:p>
                <a:r>
                  <a:rPr lang="en-US" altLang="zh-CN" sz="1600" dirty="0" smtClean="0">
                    <a:latin typeface="Comic Sans MS" pitchFamily="66" charset="0"/>
                  </a:rPr>
                  <a:t>31m</a:t>
                </a:r>
              </a:p>
              <a:p>
                <a:r>
                  <a:rPr lang="en-US" altLang="zh-CN" sz="1600" dirty="0" smtClean="0">
                    <a:latin typeface="Comic Sans MS" pitchFamily="66" charset="0"/>
                  </a:rPr>
                  <a:t>5cryomodules</a:t>
                </a:r>
              </a:p>
            </p:txBody>
          </p:sp>
          <p:sp>
            <p:nvSpPr>
              <p:cNvPr id="104" name="Line 11"/>
              <p:cNvSpPr>
                <a:spLocks noChangeShapeType="1"/>
              </p:cNvSpPr>
              <p:nvPr/>
            </p:nvSpPr>
            <p:spPr bwMode="auto">
              <a:xfrm>
                <a:off x="8674794" y="1751392"/>
                <a:ext cx="0" cy="239712"/>
              </a:xfrm>
              <a:prstGeom prst="line">
                <a:avLst/>
              </a:prstGeom>
              <a:noFill/>
              <a:ln w="12700">
                <a:solidFill>
                  <a:schemeClr val="tx1"/>
                </a:solidFill>
                <a:round/>
                <a:headEnd type="none" w="sm" len="sm"/>
                <a:tailEnd type="triangle" w="sm" len="sm"/>
              </a:ln>
            </p:spPr>
            <p:txBody>
              <a:bodyPr/>
              <a:lstStyle/>
              <a:p>
                <a:endParaRPr lang="zh-CN" altLang="en-US"/>
              </a:p>
            </p:txBody>
          </p:sp>
          <p:sp>
            <p:nvSpPr>
              <p:cNvPr id="105" name="Text Box 10"/>
              <p:cNvSpPr txBox="1">
                <a:spLocks noChangeArrowheads="1"/>
              </p:cNvSpPr>
              <p:nvPr/>
            </p:nvSpPr>
            <p:spPr bwMode="auto">
              <a:xfrm>
                <a:off x="8250807" y="1476574"/>
                <a:ext cx="893193" cy="307777"/>
              </a:xfrm>
              <a:prstGeom prst="rect">
                <a:avLst/>
              </a:prstGeom>
              <a:noFill/>
              <a:ln w="12700">
                <a:noFill/>
                <a:miter lim="800000"/>
                <a:headEnd type="none" w="sm" len="sm"/>
                <a:tailEnd type="none" w="sm" len="sm"/>
              </a:ln>
            </p:spPr>
            <p:txBody>
              <a:bodyPr wrap="none">
                <a:spAutoFit/>
              </a:bodyPr>
              <a:lstStyle/>
              <a:p>
                <a:r>
                  <a:rPr lang="en-US" altLang="zh-CN" sz="1400" b="1" dirty="0" smtClean="0">
                    <a:solidFill>
                      <a:srgbClr val="000000"/>
                    </a:solidFill>
                    <a:latin typeface="Comic Sans MS" pitchFamily="66" charset="0"/>
                  </a:rPr>
                  <a:t>300MeV</a:t>
                </a:r>
                <a:endParaRPr lang="en-US" altLang="zh-CN" sz="1400" b="1" dirty="0">
                  <a:solidFill>
                    <a:srgbClr val="000000"/>
                  </a:solidFill>
                  <a:latin typeface="Comic Sans MS" pitchFamily="66" charset="0"/>
                </a:endParaRPr>
              </a:p>
            </p:txBody>
          </p:sp>
        </p:grpSp>
      </p:grpSp>
      <p:sp>
        <p:nvSpPr>
          <p:cNvPr id="106" name="矩形 105"/>
          <p:cNvSpPr/>
          <p:nvPr/>
        </p:nvSpPr>
        <p:spPr>
          <a:xfrm>
            <a:off x="147549" y="3865400"/>
            <a:ext cx="1056701" cy="369332"/>
          </a:xfrm>
          <a:prstGeom prst="rect">
            <a:avLst/>
          </a:prstGeom>
        </p:spPr>
        <p:txBody>
          <a:bodyPr wrap="none">
            <a:spAutoFit/>
          </a:bodyPr>
          <a:lstStyle/>
          <a:p>
            <a:r>
              <a:rPr lang="en-US" altLang="zh-CN" sz="1800" dirty="0" smtClean="0"/>
              <a:t>Option2:</a:t>
            </a:r>
            <a:endParaRPr lang="zh-CN" altLang="en-US" sz="1800" dirty="0"/>
          </a:p>
        </p:txBody>
      </p:sp>
    </p:spTree>
    <p:extLst>
      <p:ext uri="{BB962C8B-B14F-4D97-AF65-F5344CB8AC3E}">
        <p14:creationId xmlns:p14="http://schemas.microsoft.com/office/powerpoint/2010/main" val="242002384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03648" y="1052736"/>
            <a:ext cx="6248400" cy="457200"/>
          </a:xfrm>
        </p:spPr>
        <p:txBody>
          <a:bodyPr/>
          <a:lstStyle/>
          <a:p>
            <a:pPr algn="ctr" eaLnBrk="1" hangingPunct="1"/>
            <a:r>
              <a:rPr lang="en-US" altLang="zh-CN" sz="3200" dirty="0" smtClean="0">
                <a:solidFill>
                  <a:srgbClr val="FF3300"/>
                </a:solidFill>
                <a:effectLst>
                  <a:outerShdw blurRad="38100" dist="38100" dir="2700000" algn="tl">
                    <a:srgbClr val="000000">
                      <a:alpha val="43137"/>
                    </a:srgbClr>
                  </a:outerShdw>
                </a:effectLst>
              </a:rPr>
              <a:t>Summary</a:t>
            </a:r>
          </a:p>
        </p:txBody>
      </p:sp>
      <p:sp>
        <p:nvSpPr>
          <p:cNvPr id="23555" name="Rectangle 3"/>
          <p:cNvSpPr>
            <a:spLocks noGrp="1" noChangeArrowheads="1"/>
          </p:cNvSpPr>
          <p:nvPr>
            <p:ph type="body" idx="1"/>
          </p:nvPr>
        </p:nvSpPr>
        <p:spPr>
          <a:xfrm>
            <a:off x="214282" y="1772816"/>
            <a:ext cx="8929718" cy="4392488"/>
          </a:xfrm>
        </p:spPr>
        <p:txBody>
          <a:bodyPr/>
          <a:lstStyle/>
          <a:p>
            <a:pPr eaLnBrk="1" hangingPunct="1">
              <a:lnSpc>
                <a:spcPct val="90000"/>
              </a:lnSpc>
            </a:pPr>
            <a:r>
              <a:rPr lang="en-US" altLang="zh-CN" sz="2400" dirty="0" smtClean="0"/>
              <a:t>CSNS construction finished successfully </a:t>
            </a:r>
            <a:r>
              <a:rPr lang="en-US" altLang="zh-CN" sz="2400" dirty="0" smtClean="0">
                <a:solidFill>
                  <a:srgbClr val="FF0000"/>
                </a:solidFill>
              </a:rPr>
              <a:t>within budget and on time</a:t>
            </a:r>
            <a:r>
              <a:rPr lang="en-US" altLang="zh-CN" sz="2400" dirty="0" smtClean="0"/>
              <a:t>.</a:t>
            </a:r>
          </a:p>
          <a:p>
            <a:pPr eaLnBrk="1" hangingPunct="1">
              <a:lnSpc>
                <a:spcPct val="90000"/>
              </a:lnSpc>
            </a:pPr>
            <a:r>
              <a:rPr lang="en-US" altLang="zh-CN" sz="2400" dirty="0" smtClean="0"/>
              <a:t>Accelerator beam commissioning has been completed with a good results. </a:t>
            </a:r>
          </a:p>
          <a:p>
            <a:pPr eaLnBrk="1" hangingPunct="1">
              <a:lnSpc>
                <a:spcPct val="90000"/>
              </a:lnSpc>
            </a:pPr>
            <a:r>
              <a:rPr lang="en-US" altLang="zh-CN" sz="2400" dirty="0" smtClean="0"/>
              <a:t>We reached </a:t>
            </a:r>
            <a:r>
              <a:rPr lang="en-US" altLang="zh-CN" sz="2400" dirty="0" smtClean="0">
                <a:solidFill>
                  <a:srgbClr val="FF0000"/>
                </a:solidFill>
              </a:rPr>
              <a:t>50kW </a:t>
            </a:r>
            <a:r>
              <a:rPr lang="en-US" altLang="zh-CN" sz="2400" dirty="0" smtClean="0"/>
              <a:t>beam power on target for user operation with availability higher than 90%.</a:t>
            </a:r>
          </a:p>
          <a:p>
            <a:pPr eaLnBrk="1" hangingPunct="1">
              <a:lnSpc>
                <a:spcPct val="90000"/>
              </a:lnSpc>
            </a:pPr>
            <a:r>
              <a:rPr lang="en-US" altLang="zh-CN" sz="2400" dirty="0" smtClean="0"/>
              <a:t>CSNS started user operation and meanwhile will gradually raise beam power to 100kW.</a:t>
            </a:r>
          </a:p>
          <a:p>
            <a:pPr eaLnBrk="1" hangingPunct="1">
              <a:lnSpc>
                <a:spcPct val="90000"/>
              </a:lnSpc>
            </a:pPr>
            <a:r>
              <a:rPr lang="en-US" altLang="zh-CN" sz="2400" dirty="0" smtClean="0">
                <a:solidFill>
                  <a:srgbClr val="FF0000"/>
                </a:solidFill>
              </a:rPr>
              <a:t>500kW</a:t>
            </a:r>
            <a:r>
              <a:rPr lang="en-US" altLang="zh-CN" sz="2400" dirty="0" smtClean="0"/>
              <a:t> upgrade is under planning, and the upgrade project is foreseen to be launched as long as we realize 100kW.</a:t>
            </a:r>
          </a:p>
        </p:txBody>
      </p:sp>
    </p:spTree>
    <p:extLst>
      <p:ext uri="{BB962C8B-B14F-4D97-AF65-F5344CB8AC3E}">
        <p14:creationId xmlns:p14="http://schemas.microsoft.com/office/powerpoint/2010/main" val="199372332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63511" y="657035"/>
            <a:ext cx="5964454" cy="120032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7200" b="1" cap="all" dirty="0">
                <a:ln w="0"/>
                <a:solidFill>
                  <a:srgbClr val="FF0000"/>
                </a:solidFill>
                <a:effectLst>
                  <a:reflection blurRad="12700" stA="50000" endPos="50000" dist="5000" dir="5400000" sy="-100000" rotWithShape="0"/>
                </a:effectLst>
                <a:latin typeface="Arial" charset="0"/>
                <a:ea typeface="宋体" charset="-122"/>
              </a:rPr>
              <a:t>Thank you!</a:t>
            </a:r>
            <a:endParaRPr lang="zh-CN" altLang="en-US" sz="7200" b="1" cap="all" dirty="0">
              <a:ln w="0"/>
              <a:solidFill>
                <a:srgbClr val="FF0000"/>
              </a:solidFill>
              <a:effectLst>
                <a:reflection blurRad="12700" stA="50000" endPos="50000" dist="5000" dir="5400000" sy="-100000" rotWithShape="0"/>
              </a:effectLst>
              <a:latin typeface="Arial" charset="0"/>
              <a:ea typeface="宋体" charset="-122"/>
            </a:endParaRPr>
          </a:p>
        </p:txBody>
      </p:sp>
      <p:pic>
        <p:nvPicPr>
          <p:cNvPr id="5" name="Picture 2" descr="C:\Users\Administrator-pc\Desktop\20180824-中国散裂中子源集体照-(高清原图）.jpg"/>
          <p:cNvPicPr>
            <a:picLocks noChangeAspect="1" noChangeArrowheads="1"/>
          </p:cNvPicPr>
          <p:nvPr/>
        </p:nvPicPr>
        <p:blipFill rotWithShape="1">
          <a:blip r:embed="rId2" cstate="screen"/>
          <a:srcRect l="4748" t="24017" r="3556" b="9305"/>
          <a:stretch/>
        </p:blipFill>
        <p:spPr bwMode="auto">
          <a:xfrm>
            <a:off x="16666" y="2420888"/>
            <a:ext cx="9127334" cy="333295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3"/>
          <p:cNvSpPr>
            <a:spLocks noGrp="1"/>
          </p:cNvSpPr>
          <p:nvPr>
            <p:ph type="sldNum" sz="quarter" idx="4294967295"/>
          </p:nvPr>
        </p:nvSpPr>
        <p:spPr>
          <a:xfrm>
            <a:off x="8243888" y="6516688"/>
            <a:ext cx="303212" cy="180975"/>
          </a:xfrm>
          <a:prstGeom prst="rect">
            <a:avLst/>
          </a:prstGeom>
          <a:noFill/>
        </p:spPr>
        <p:txBody>
          <a:bodyPr/>
          <a:lstStyle/>
          <a:p>
            <a:fld id="{9DF35854-FBE5-487F-8D8A-927A93EFAB98}" type="slidenum">
              <a:rPr lang="en-US" altLang="zh-CN" smtClean="0"/>
              <a:pPr/>
              <a:t>5</a:t>
            </a:fld>
            <a:endParaRPr lang="en-US" altLang="zh-CN" dirty="0" smtClean="0">
              <a:ea typeface="Arial Unicode MS" pitchFamily="34" charset="-122"/>
              <a:cs typeface="Arial Unicode MS" pitchFamily="34" charset="-122"/>
            </a:endParaRPr>
          </a:p>
        </p:txBody>
      </p:sp>
      <p:pic>
        <p:nvPicPr>
          <p:cNvPr id="16387" name="Picture 12"/>
          <p:cNvPicPr>
            <a:picLocks noChangeAspect="1" noChangeArrowheads="1"/>
          </p:cNvPicPr>
          <p:nvPr/>
        </p:nvPicPr>
        <p:blipFill>
          <a:blip r:embed="rId3" cstate="print"/>
          <a:srcRect r="4412"/>
          <a:stretch>
            <a:fillRect/>
          </a:stretch>
        </p:blipFill>
        <p:spPr bwMode="auto">
          <a:xfrm>
            <a:off x="4429156" y="2636912"/>
            <a:ext cx="4643438" cy="3390012"/>
          </a:xfrm>
          <a:prstGeom prst="rect">
            <a:avLst/>
          </a:prstGeom>
          <a:noFill/>
          <a:ln w="9525" algn="ctr">
            <a:noFill/>
            <a:miter lim="800000"/>
            <a:headEnd/>
            <a:tailEnd/>
          </a:ln>
        </p:spPr>
      </p:pic>
      <p:sp>
        <p:nvSpPr>
          <p:cNvPr id="16388" name="Text Box 6"/>
          <p:cNvSpPr txBox="1">
            <a:spLocks noChangeArrowheads="1"/>
          </p:cNvSpPr>
          <p:nvPr/>
        </p:nvSpPr>
        <p:spPr bwMode="auto">
          <a:xfrm>
            <a:off x="144463" y="1268760"/>
            <a:ext cx="8891587" cy="1015663"/>
          </a:xfrm>
          <a:prstGeom prst="rect">
            <a:avLst/>
          </a:prstGeom>
          <a:noFill/>
          <a:ln w="9525">
            <a:noFill/>
            <a:miter lim="800000"/>
            <a:headEnd/>
            <a:tailEnd/>
          </a:ln>
        </p:spPr>
        <p:txBody>
          <a:bodyPr>
            <a:spAutoFit/>
          </a:bodyPr>
          <a:lstStyle/>
          <a:p>
            <a:pPr marL="363538" indent="-363538" algn="l">
              <a:buFont typeface="Wingdings" pitchFamily="2" charset="2"/>
              <a:buChar char="l"/>
            </a:pPr>
            <a:r>
              <a:rPr lang="en-US" altLang="zh-CN" sz="2000" b="1" dirty="0"/>
              <a:t>The phase-I CSNS facility consists of an 80-MeV H</a:t>
            </a:r>
            <a:r>
              <a:rPr lang="en-US" altLang="zh-CN" sz="2000" b="1" baseline="30000" dirty="0">
                <a:latin typeface="宋体" pitchFamily="2" charset="-122"/>
              </a:rPr>
              <a:t>-</a:t>
            </a:r>
            <a:r>
              <a:rPr lang="en-US" altLang="zh-CN" sz="2000" b="1" dirty="0"/>
              <a:t> linac, a 1.6-GeV </a:t>
            </a:r>
            <a:r>
              <a:rPr lang="en-US" altLang="zh-CN" sz="2000" b="1" dirty="0" smtClean="0"/>
              <a:t>rapid cycling synchrotron(RCS), </a:t>
            </a:r>
            <a:r>
              <a:rPr lang="en-US" altLang="zh-CN" sz="2000" b="1" dirty="0"/>
              <a:t>beam transport lines, a target station, and 3 </a:t>
            </a:r>
            <a:r>
              <a:rPr lang="en-US" altLang="zh-CN" sz="2000" b="1" dirty="0" smtClean="0"/>
              <a:t>instruments.</a:t>
            </a:r>
            <a:endParaRPr lang="en-US" altLang="zh-CN" sz="2000" b="1" dirty="0"/>
          </a:p>
        </p:txBody>
      </p:sp>
      <p:sp>
        <p:nvSpPr>
          <p:cNvPr id="9" name="Rectangle 2"/>
          <p:cNvSpPr txBox="1">
            <a:spLocks noChangeArrowheads="1"/>
          </p:cNvSpPr>
          <p:nvPr/>
        </p:nvSpPr>
        <p:spPr>
          <a:xfrm>
            <a:off x="179512" y="838200"/>
            <a:ext cx="8964488" cy="457200"/>
          </a:xfrm>
          <a:prstGeom prst="rect">
            <a:avLst/>
          </a:prstGeom>
        </p:spPr>
        <p:txBody>
          <a:bodyPr tIns="0" bIns="0"/>
          <a:lstStyle/>
          <a:p>
            <a:pPr algn="ctr" eaLnBrk="0" hangingPunct="0">
              <a:defRPr/>
            </a:pPr>
            <a:r>
              <a:rPr lang="en-US" altLang="zh-CN" sz="3200" b="1" kern="0" dirty="0" smtClean="0">
                <a:solidFill>
                  <a:srgbClr val="FF0000"/>
                </a:solidFill>
                <a:latin typeface="+mj-lt"/>
                <a:ea typeface="+mj-ea"/>
                <a:cs typeface="+mj-cs"/>
              </a:rPr>
              <a:t>Project Design</a:t>
            </a:r>
            <a:endParaRPr lang="en-US" altLang="zh-CN" sz="3200" b="1" kern="0" dirty="0">
              <a:solidFill>
                <a:srgbClr val="FF0000"/>
              </a:solidFill>
              <a:latin typeface="+mj-lt"/>
              <a:ea typeface="+mj-ea"/>
              <a:cs typeface="+mj-cs"/>
            </a:endParaRPr>
          </a:p>
        </p:txBody>
      </p:sp>
      <p:sp>
        <p:nvSpPr>
          <p:cNvPr id="10" name="Rectangle 5"/>
          <p:cNvSpPr txBox="1">
            <a:spLocks noChangeArrowheads="1"/>
          </p:cNvSpPr>
          <p:nvPr/>
        </p:nvSpPr>
        <p:spPr bwMode="auto">
          <a:xfrm>
            <a:off x="5500694" y="2428868"/>
            <a:ext cx="936625" cy="287338"/>
          </a:xfrm>
          <a:prstGeom prst="rect">
            <a:avLst/>
          </a:prstGeom>
          <a:noFill/>
          <a:ln w="9525">
            <a:noFill/>
            <a:miter lim="800000"/>
            <a:headEnd/>
            <a:tailEnd/>
          </a:ln>
        </p:spPr>
        <p:txBody>
          <a:bodyPr/>
          <a:lstStyle/>
          <a:p>
            <a:pPr marL="457200" indent="-457200">
              <a:spcBef>
                <a:spcPts val="0"/>
              </a:spcBef>
              <a:spcAft>
                <a:spcPts val="0"/>
              </a:spcAft>
              <a:buClr>
                <a:schemeClr val="tx1"/>
              </a:buClr>
              <a:defRPr/>
            </a:pPr>
            <a:r>
              <a:rPr lang="en-US" altLang="zh-CN" sz="1200" b="1" kern="0" dirty="0"/>
              <a:t>Linac</a:t>
            </a:r>
            <a:endParaRPr lang="zh-CN" altLang="en-US" sz="1200" b="1" kern="0" dirty="0"/>
          </a:p>
        </p:txBody>
      </p:sp>
      <p:graphicFrame>
        <p:nvGraphicFramePr>
          <p:cNvPr id="7" name="表格 6"/>
          <p:cNvGraphicFramePr>
            <a:graphicFrameLocks noGrp="1"/>
          </p:cNvGraphicFramePr>
          <p:nvPr>
            <p:extLst>
              <p:ext uri="{D42A27DB-BD31-4B8C-83A1-F6EECF244321}">
                <p14:modId xmlns:p14="http://schemas.microsoft.com/office/powerpoint/2010/main" val="3200374311"/>
              </p:ext>
            </p:extLst>
          </p:nvPr>
        </p:nvGraphicFramePr>
        <p:xfrm>
          <a:off x="36669" y="2348880"/>
          <a:ext cx="4392487" cy="3902576"/>
        </p:xfrm>
        <a:graphic>
          <a:graphicData uri="http://schemas.openxmlformats.org/drawingml/2006/table">
            <a:tbl>
              <a:tblPr>
                <a:tableStyleId>{284E427A-3D55-4303-BF80-6455036E1DE7}</a:tableStyleId>
              </a:tblPr>
              <a:tblGrid>
                <a:gridCol w="2632345"/>
                <a:gridCol w="505022"/>
                <a:gridCol w="1255120"/>
              </a:tblGrid>
              <a:tr h="257687">
                <a:tc>
                  <a:txBody>
                    <a:bodyPr/>
                    <a:lstStyle/>
                    <a:p>
                      <a:pPr algn="just">
                        <a:spcBef>
                          <a:spcPts val="300"/>
                        </a:spcBef>
                        <a:spcAft>
                          <a:spcPts val="300"/>
                        </a:spcAft>
                      </a:pPr>
                      <a:r>
                        <a:rPr lang="en-GB" sz="1400" kern="800" dirty="0"/>
                        <a:t>Project Phase</a:t>
                      </a:r>
                      <a:endParaRPr lang="zh-CN" sz="1600" b="1" kern="50" dirty="0">
                        <a:latin typeface="Times New Roman"/>
                        <a:ea typeface="宋体"/>
                        <a:cs typeface="font400"/>
                      </a:endParaRPr>
                    </a:p>
                  </a:txBody>
                  <a:tcPr marL="68580" marR="68580" marT="0" marB="0"/>
                </a:tc>
                <a:tc>
                  <a:txBody>
                    <a:bodyPr/>
                    <a:lstStyle/>
                    <a:p>
                      <a:pPr algn="just">
                        <a:spcBef>
                          <a:spcPts val="300"/>
                        </a:spcBef>
                        <a:spcAft>
                          <a:spcPts val="300"/>
                        </a:spcAft>
                      </a:pPr>
                      <a:r>
                        <a:rPr lang="en-GB" sz="1400" kern="800" dirty="0"/>
                        <a:t>I</a:t>
                      </a:r>
                      <a:endParaRPr lang="zh-CN" sz="1600" b="1" kern="50" dirty="0">
                        <a:latin typeface="Times New Roman"/>
                        <a:ea typeface="宋体"/>
                        <a:cs typeface="font400"/>
                      </a:endParaRPr>
                    </a:p>
                  </a:txBody>
                  <a:tcPr marL="68580" marR="68580" marT="0" marB="0"/>
                </a:tc>
                <a:tc>
                  <a:txBody>
                    <a:bodyPr/>
                    <a:lstStyle/>
                    <a:p>
                      <a:pPr algn="just">
                        <a:spcBef>
                          <a:spcPts val="300"/>
                        </a:spcBef>
                        <a:spcAft>
                          <a:spcPts val="300"/>
                        </a:spcAft>
                      </a:pPr>
                      <a:r>
                        <a:rPr lang="en-GB" sz="1400" kern="800"/>
                        <a:t>II</a:t>
                      </a:r>
                      <a:endParaRPr lang="zh-CN" sz="1600" b="1" kern="50">
                        <a:latin typeface="Times New Roman"/>
                        <a:ea typeface="宋体"/>
                        <a:cs typeface="font400"/>
                      </a:endParaRPr>
                    </a:p>
                  </a:txBody>
                  <a:tcPr marL="68580" marR="68580" marT="0" marB="0"/>
                </a:tc>
              </a:tr>
              <a:tr h="276834">
                <a:tc>
                  <a:txBody>
                    <a:bodyPr/>
                    <a:lstStyle/>
                    <a:p>
                      <a:pPr algn="l">
                        <a:spcBef>
                          <a:spcPts val="300"/>
                        </a:spcBef>
                        <a:spcAft>
                          <a:spcPts val="300"/>
                        </a:spcAft>
                      </a:pPr>
                      <a:r>
                        <a:rPr lang="en-GB" sz="1400" kern="800" dirty="0"/>
                        <a:t>Beam Power on target [kW]</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100</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500</a:t>
                      </a:r>
                      <a:endParaRPr lang="zh-CN" sz="1600" b="1" kern="50" dirty="0">
                        <a:latin typeface="Times New Roman"/>
                        <a:ea typeface="宋体"/>
                        <a:cs typeface="font400"/>
                      </a:endParaRPr>
                    </a:p>
                  </a:txBody>
                  <a:tcPr marL="68580" marR="68580" marT="0" marB="0"/>
                </a:tc>
              </a:tr>
              <a:tr h="257687">
                <a:tc>
                  <a:txBody>
                    <a:bodyPr/>
                    <a:lstStyle/>
                    <a:p>
                      <a:pPr algn="l">
                        <a:spcBef>
                          <a:spcPts val="300"/>
                        </a:spcBef>
                        <a:spcAft>
                          <a:spcPts val="300"/>
                        </a:spcAft>
                      </a:pPr>
                      <a:r>
                        <a:rPr lang="en-GB" sz="1400" kern="800" dirty="0"/>
                        <a:t>Proton energy [</a:t>
                      </a:r>
                      <a:r>
                        <a:rPr lang="en-GB" sz="1400" kern="800" dirty="0" err="1"/>
                        <a:t>GeV</a:t>
                      </a:r>
                      <a:r>
                        <a:rPr lang="en-GB" sz="1400" kern="800" dirty="0"/>
                        <a:t>]</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1.6</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1.6</a:t>
                      </a:r>
                      <a:endParaRPr lang="zh-CN" sz="1600" b="1" kern="50" dirty="0">
                        <a:latin typeface="Times New Roman"/>
                        <a:ea typeface="宋体"/>
                        <a:cs typeface="font400"/>
                      </a:endParaRPr>
                    </a:p>
                  </a:txBody>
                  <a:tcPr marL="68580" marR="68580" marT="0" marB="0"/>
                </a:tc>
              </a:tr>
              <a:tr h="257687">
                <a:tc>
                  <a:txBody>
                    <a:bodyPr/>
                    <a:lstStyle/>
                    <a:p>
                      <a:pPr algn="l">
                        <a:spcBef>
                          <a:spcPts val="300"/>
                        </a:spcBef>
                        <a:spcAft>
                          <a:spcPts val="300"/>
                        </a:spcAft>
                      </a:pPr>
                      <a:r>
                        <a:rPr lang="en-GB" sz="1400" kern="800" dirty="0">
                          <a:solidFill>
                            <a:srgbClr val="FF0000"/>
                          </a:solidFill>
                        </a:rPr>
                        <a:t>Average beam current [</a:t>
                      </a:r>
                      <a:r>
                        <a:rPr lang="en-US" sz="1400" kern="800" dirty="0">
                          <a:solidFill>
                            <a:srgbClr val="FF0000"/>
                          </a:solidFill>
                        </a:rPr>
                        <a:t>μ</a:t>
                      </a:r>
                      <a:r>
                        <a:rPr lang="en-GB" sz="1400" kern="800" dirty="0">
                          <a:solidFill>
                            <a:srgbClr val="FF0000"/>
                          </a:solidFill>
                        </a:rPr>
                        <a:t>A]</a:t>
                      </a:r>
                      <a:endParaRPr lang="zh-CN" sz="1600" b="1" kern="50" dirty="0">
                        <a:solidFill>
                          <a:srgbClr val="FF0000"/>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rgbClr val="FF0000"/>
                          </a:solidFill>
                        </a:rPr>
                        <a:t>62.5</a:t>
                      </a:r>
                      <a:endParaRPr lang="zh-CN" sz="1600" b="1" kern="50" dirty="0">
                        <a:solidFill>
                          <a:srgbClr val="FF0000"/>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rgbClr val="FF0000"/>
                          </a:solidFill>
                        </a:rPr>
                        <a:t>312.5</a:t>
                      </a:r>
                      <a:endParaRPr lang="zh-CN" sz="1600" b="1" kern="50" dirty="0">
                        <a:solidFill>
                          <a:srgbClr val="FF0000"/>
                        </a:solidFill>
                        <a:latin typeface="Times New Roman"/>
                        <a:ea typeface="宋体"/>
                        <a:cs typeface="font400"/>
                      </a:endParaRPr>
                    </a:p>
                  </a:txBody>
                  <a:tcPr marL="68580" marR="68580" marT="0" marB="0"/>
                </a:tc>
              </a:tr>
              <a:tr h="257687">
                <a:tc>
                  <a:txBody>
                    <a:bodyPr/>
                    <a:lstStyle/>
                    <a:p>
                      <a:pPr algn="l">
                        <a:spcBef>
                          <a:spcPts val="300"/>
                        </a:spcBef>
                        <a:spcAft>
                          <a:spcPts val="300"/>
                        </a:spcAft>
                      </a:pPr>
                      <a:r>
                        <a:rPr lang="en-GB" sz="1400" kern="800" dirty="0">
                          <a:solidFill>
                            <a:schemeClr val="tx1"/>
                          </a:solidFill>
                        </a:rPr>
                        <a:t>Pulse repetition rate [Hz]</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chemeClr val="tx1"/>
                          </a:solidFill>
                        </a:rPr>
                        <a:t>25</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chemeClr val="tx1"/>
                          </a:solidFill>
                        </a:rPr>
                        <a:t>25</a:t>
                      </a:r>
                      <a:endParaRPr lang="zh-CN" sz="1600" b="1" kern="50" dirty="0">
                        <a:solidFill>
                          <a:schemeClr val="tx1"/>
                        </a:solidFill>
                        <a:latin typeface="Times New Roman"/>
                        <a:ea typeface="宋体"/>
                        <a:cs typeface="font400"/>
                      </a:endParaRPr>
                    </a:p>
                  </a:txBody>
                  <a:tcPr marL="68580" marR="68580" marT="0" marB="0"/>
                </a:tc>
              </a:tr>
              <a:tr h="257687">
                <a:tc>
                  <a:txBody>
                    <a:bodyPr/>
                    <a:lstStyle/>
                    <a:p>
                      <a:pPr algn="l">
                        <a:spcBef>
                          <a:spcPts val="300"/>
                        </a:spcBef>
                        <a:spcAft>
                          <a:spcPts val="300"/>
                        </a:spcAft>
                      </a:pPr>
                      <a:r>
                        <a:rPr lang="en-GB" sz="1400" kern="800" dirty="0" err="1">
                          <a:solidFill>
                            <a:schemeClr val="tx1"/>
                          </a:solidFill>
                        </a:rPr>
                        <a:t>Linac</a:t>
                      </a:r>
                      <a:r>
                        <a:rPr lang="en-GB" sz="1400" kern="800" dirty="0">
                          <a:solidFill>
                            <a:schemeClr val="tx1"/>
                          </a:solidFill>
                        </a:rPr>
                        <a:t> energy [</a:t>
                      </a:r>
                      <a:r>
                        <a:rPr lang="en-GB" sz="1400" kern="800" dirty="0" err="1">
                          <a:solidFill>
                            <a:schemeClr val="tx1"/>
                          </a:solidFill>
                        </a:rPr>
                        <a:t>MeV</a:t>
                      </a:r>
                      <a:r>
                        <a:rPr lang="en-GB" sz="1400" kern="800" dirty="0">
                          <a:solidFill>
                            <a:schemeClr val="tx1"/>
                          </a:solidFill>
                        </a:rPr>
                        <a:t>]</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chemeClr val="tx1"/>
                          </a:solidFill>
                        </a:rPr>
                        <a:t>80</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smtClean="0">
                          <a:solidFill>
                            <a:schemeClr val="tx1"/>
                          </a:solidFill>
                        </a:rPr>
                        <a:t>300</a:t>
                      </a:r>
                      <a:endParaRPr lang="zh-CN" sz="1600" b="1" kern="50" dirty="0">
                        <a:solidFill>
                          <a:schemeClr val="tx1"/>
                        </a:solidFill>
                        <a:latin typeface="Times New Roman"/>
                        <a:ea typeface="宋体"/>
                        <a:cs typeface="font400"/>
                      </a:endParaRPr>
                    </a:p>
                  </a:txBody>
                  <a:tcPr marL="68580" marR="68580" marT="0" marB="0"/>
                </a:tc>
              </a:tr>
              <a:tr h="273974">
                <a:tc>
                  <a:txBody>
                    <a:bodyPr/>
                    <a:lstStyle/>
                    <a:p>
                      <a:pPr algn="l">
                        <a:spcBef>
                          <a:spcPts val="300"/>
                        </a:spcBef>
                        <a:spcAft>
                          <a:spcPts val="300"/>
                        </a:spcAft>
                      </a:pPr>
                      <a:r>
                        <a:rPr lang="en-GB" sz="1400" kern="800" dirty="0" err="1">
                          <a:solidFill>
                            <a:schemeClr val="tx1"/>
                          </a:solidFill>
                        </a:rPr>
                        <a:t>Linac</a:t>
                      </a:r>
                      <a:r>
                        <a:rPr lang="en-GB" sz="1400" kern="800" dirty="0">
                          <a:solidFill>
                            <a:schemeClr val="tx1"/>
                          </a:solidFill>
                        </a:rPr>
                        <a:t> type</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chemeClr val="tx1"/>
                          </a:solidFill>
                        </a:rPr>
                        <a:t>DTL</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chemeClr val="tx1"/>
                          </a:solidFill>
                        </a:rPr>
                        <a:t>+</a:t>
                      </a:r>
                      <a:r>
                        <a:rPr lang="en-GB" sz="1400" kern="800" dirty="0" smtClean="0">
                          <a:solidFill>
                            <a:schemeClr val="tx1"/>
                          </a:solidFill>
                        </a:rPr>
                        <a:t>SC</a:t>
                      </a:r>
                      <a:r>
                        <a:rPr lang="en-GB" sz="1400" kern="800" baseline="0" dirty="0" smtClean="0">
                          <a:solidFill>
                            <a:schemeClr val="tx1"/>
                          </a:solidFill>
                        </a:rPr>
                        <a:t> </a:t>
                      </a:r>
                      <a:endParaRPr lang="zh-CN" sz="1600" b="1" kern="50" dirty="0">
                        <a:solidFill>
                          <a:schemeClr val="tx1"/>
                        </a:solidFill>
                        <a:latin typeface="Times New Roman"/>
                        <a:ea typeface="宋体"/>
                        <a:cs typeface="font400"/>
                      </a:endParaRPr>
                    </a:p>
                  </a:txBody>
                  <a:tcPr marL="68580" marR="68580" marT="0" marB="0"/>
                </a:tc>
              </a:tr>
              <a:tr h="257687">
                <a:tc>
                  <a:txBody>
                    <a:bodyPr/>
                    <a:lstStyle/>
                    <a:p>
                      <a:pPr algn="l">
                        <a:spcBef>
                          <a:spcPts val="300"/>
                        </a:spcBef>
                        <a:spcAft>
                          <a:spcPts val="300"/>
                        </a:spcAft>
                      </a:pPr>
                      <a:r>
                        <a:rPr lang="en-GB" sz="1400" kern="800" dirty="0" err="1">
                          <a:solidFill>
                            <a:schemeClr val="tx1"/>
                          </a:solidFill>
                        </a:rPr>
                        <a:t>Linac</a:t>
                      </a:r>
                      <a:r>
                        <a:rPr lang="en-GB" sz="1400" kern="800" dirty="0">
                          <a:solidFill>
                            <a:schemeClr val="tx1"/>
                          </a:solidFill>
                        </a:rPr>
                        <a:t> RF frequency [MHz]</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chemeClr val="tx1"/>
                          </a:solidFill>
                        </a:rPr>
                        <a:t>324</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smtClean="0">
                          <a:solidFill>
                            <a:schemeClr val="tx1"/>
                          </a:solidFill>
                        </a:rPr>
                        <a:t>324/648</a:t>
                      </a:r>
                      <a:endParaRPr lang="zh-CN" sz="1600" b="1" kern="50" dirty="0">
                        <a:solidFill>
                          <a:schemeClr val="tx1"/>
                        </a:solidFill>
                        <a:latin typeface="Times New Roman"/>
                        <a:ea typeface="宋体"/>
                        <a:cs typeface="font400"/>
                      </a:endParaRPr>
                    </a:p>
                  </a:txBody>
                  <a:tcPr marL="68580" marR="68580" marT="0" marB="0"/>
                </a:tc>
              </a:tr>
              <a:tr h="252087">
                <a:tc>
                  <a:txBody>
                    <a:bodyPr/>
                    <a:lstStyle/>
                    <a:p>
                      <a:pPr algn="l">
                        <a:spcBef>
                          <a:spcPts val="300"/>
                        </a:spcBef>
                        <a:spcAft>
                          <a:spcPts val="300"/>
                        </a:spcAft>
                      </a:pPr>
                      <a:r>
                        <a:rPr lang="en-GB" sz="1400" kern="800" dirty="0" err="1">
                          <a:solidFill>
                            <a:schemeClr val="tx1"/>
                          </a:solidFill>
                        </a:rPr>
                        <a:t>Macropulse</a:t>
                      </a:r>
                      <a:r>
                        <a:rPr lang="en-GB" sz="1400" kern="800" dirty="0">
                          <a:solidFill>
                            <a:schemeClr val="tx1"/>
                          </a:solidFill>
                        </a:rPr>
                        <a:t>. </a:t>
                      </a:r>
                      <a:r>
                        <a:rPr lang="en-GB" sz="1400" kern="800" dirty="0" err="1">
                          <a:solidFill>
                            <a:schemeClr val="tx1"/>
                          </a:solidFill>
                        </a:rPr>
                        <a:t>ave</a:t>
                      </a:r>
                      <a:r>
                        <a:rPr lang="en-GB" sz="1400" kern="800" dirty="0">
                          <a:solidFill>
                            <a:schemeClr val="tx1"/>
                          </a:solidFill>
                        </a:rPr>
                        <a:t> current [</a:t>
                      </a:r>
                      <a:r>
                        <a:rPr lang="en-GB" sz="1400" kern="800" dirty="0" err="1">
                          <a:solidFill>
                            <a:schemeClr val="tx1"/>
                          </a:solidFill>
                        </a:rPr>
                        <a:t>mA</a:t>
                      </a:r>
                      <a:r>
                        <a:rPr lang="en-GB" sz="1400" kern="800" dirty="0">
                          <a:solidFill>
                            <a:schemeClr val="tx1"/>
                          </a:solidFill>
                        </a:rPr>
                        <a:t>]</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solidFill>
                            <a:schemeClr val="tx1"/>
                          </a:solidFill>
                        </a:rPr>
                        <a:t>15</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smtClean="0">
                          <a:solidFill>
                            <a:schemeClr val="tx1"/>
                          </a:solidFill>
                        </a:rPr>
                        <a:t>50</a:t>
                      </a:r>
                      <a:endParaRPr lang="zh-CN" sz="1600" b="1" kern="50" dirty="0">
                        <a:solidFill>
                          <a:schemeClr val="tx1"/>
                        </a:solidFill>
                        <a:latin typeface="Times New Roman"/>
                        <a:ea typeface="宋体"/>
                        <a:cs typeface="font400"/>
                      </a:endParaRPr>
                    </a:p>
                  </a:txBody>
                  <a:tcPr marL="68580" marR="68580" marT="0" marB="0"/>
                </a:tc>
              </a:tr>
              <a:tr h="257687">
                <a:tc>
                  <a:txBody>
                    <a:bodyPr/>
                    <a:lstStyle/>
                    <a:p>
                      <a:pPr algn="l">
                        <a:spcBef>
                          <a:spcPts val="300"/>
                        </a:spcBef>
                        <a:spcAft>
                          <a:spcPts val="300"/>
                        </a:spcAft>
                      </a:pPr>
                      <a:r>
                        <a:rPr lang="en-GB" sz="1400" kern="800" dirty="0" err="1">
                          <a:solidFill>
                            <a:schemeClr val="tx1"/>
                          </a:solidFill>
                        </a:rPr>
                        <a:t>Macropulse</a:t>
                      </a:r>
                      <a:r>
                        <a:rPr lang="en-GB" sz="1400" kern="800" dirty="0">
                          <a:solidFill>
                            <a:schemeClr val="tx1"/>
                          </a:solidFill>
                        </a:rPr>
                        <a:t> duty factor</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smtClean="0">
                          <a:solidFill>
                            <a:schemeClr val="tx1"/>
                          </a:solidFill>
                        </a:rPr>
                        <a:t>1.05</a:t>
                      </a:r>
                      <a:endParaRPr lang="zh-CN" sz="1600" b="1" kern="50" dirty="0">
                        <a:solidFill>
                          <a:schemeClr val="tx1"/>
                        </a:solidFill>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smtClean="0">
                          <a:solidFill>
                            <a:schemeClr val="tx1"/>
                          </a:solidFill>
                        </a:rPr>
                        <a:t>1.5</a:t>
                      </a:r>
                      <a:endParaRPr lang="zh-CN" sz="1600" b="1" kern="50" dirty="0">
                        <a:solidFill>
                          <a:schemeClr val="tx1"/>
                        </a:solidFill>
                        <a:latin typeface="Times New Roman"/>
                        <a:ea typeface="宋体"/>
                        <a:cs typeface="font400"/>
                      </a:endParaRPr>
                    </a:p>
                  </a:txBody>
                  <a:tcPr marL="68580" marR="68580" marT="0" marB="0"/>
                </a:tc>
              </a:tr>
              <a:tr h="257687">
                <a:tc>
                  <a:txBody>
                    <a:bodyPr/>
                    <a:lstStyle/>
                    <a:p>
                      <a:pPr algn="l">
                        <a:spcBef>
                          <a:spcPts val="300"/>
                        </a:spcBef>
                        <a:spcAft>
                          <a:spcPts val="300"/>
                        </a:spcAft>
                      </a:pPr>
                      <a:r>
                        <a:rPr lang="en-GB" sz="1400" kern="800" dirty="0"/>
                        <a:t>RCS circumference [m]</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228</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228</a:t>
                      </a:r>
                      <a:endParaRPr lang="zh-CN" sz="1600" b="1" kern="50" dirty="0">
                        <a:latin typeface="Times New Roman"/>
                        <a:ea typeface="宋体"/>
                        <a:cs typeface="font400"/>
                      </a:endParaRPr>
                    </a:p>
                  </a:txBody>
                  <a:tcPr marL="68580" marR="68580" marT="0" marB="0"/>
                </a:tc>
              </a:tr>
              <a:tr h="257687">
                <a:tc>
                  <a:txBody>
                    <a:bodyPr/>
                    <a:lstStyle/>
                    <a:p>
                      <a:pPr algn="l">
                        <a:spcBef>
                          <a:spcPts val="300"/>
                        </a:spcBef>
                        <a:spcAft>
                          <a:spcPts val="300"/>
                        </a:spcAft>
                      </a:pPr>
                      <a:r>
                        <a:rPr lang="en-GB" sz="1400" kern="800" dirty="0"/>
                        <a:t>RCS harmonic number</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2</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2</a:t>
                      </a:r>
                      <a:endParaRPr lang="zh-CN" sz="1600" b="1" kern="50" dirty="0">
                        <a:latin typeface="Times New Roman"/>
                        <a:ea typeface="宋体"/>
                        <a:cs typeface="font400"/>
                      </a:endParaRPr>
                    </a:p>
                  </a:txBody>
                  <a:tcPr marL="68580" marR="68580" marT="0" marB="0"/>
                </a:tc>
              </a:tr>
              <a:tr h="265124">
                <a:tc>
                  <a:txBody>
                    <a:bodyPr/>
                    <a:lstStyle/>
                    <a:p>
                      <a:pPr algn="l">
                        <a:spcBef>
                          <a:spcPts val="300"/>
                        </a:spcBef>
                        <a:spcAft>
                          <a:spcPts val="300"/>
                        </a:spcAft>
                      </a:pPr>
                      <a:r>
                        <a:rPr lang="en-GB" sz="1400" kern="800" dirty="0"/>
                        <a:t>RCS Acceptance [</a:t>
                      </a:r>
                      <a:r>
                        <a:rPr lang="en-GB" sz="1400" kern="800" dirty="0">
                          <a:sym typeface="Symbol"/>
                        </a:rPr>
                        <a:t></a:t>
                      </a:r>
                      <a:r>
                        <a:rPr lang="en-GB" sz="1400" kern="800" dirty="0"/>
                        <a:t>mm-</a:t>
                      </a:r>
                      <a:r>
                        <a:rPr lang="en-GB" sz="1400" kern="800" dirty="0" err="1"/>
                        <a:t>mrad</a:t>
                      </a:r>
                      <a:r>
                        <a:rPr lang="en-GB" sz="1400" kern="800" dirty="0"/>
                        <a:t>]</a:t>
                      </a:r>
                      <a:endParaRPr lang="zh-CN" sz="1600" b="1" kern="50" dirty="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a:t>540</a:t>
                      </a:r>
                      <a:endParaRPr lang="zh-CN" sz="1600" b="1" kern="50">
                        <a:latin typeface="Times New Roman"/>
                        <a:ea typeface="宋体"/>
                        <a:cs typeface="font400"/>
                      </a:endParaRPr>
                    </a:p>
                  </a:txBody>
                  <a:tcPr marL="68580" marR="68580" marT="0" marB="0"/>
                </a:tc>
                <a:tc>
                  <a:txBody>
                    <a:bodyPr/>
                    <a:lstStyle/>
                    <a:p>
                      <a:pPr algn="l">
                        <a:spcBef>
                          <a:spcPts val="300"/>
                        </a:spcBef>
                        <a:spcAft>
                          <a:spcPts val="300"/>
                        </a:spcAft>
                      </a:pPr>
                      <a:r>
                        <a:rPr lang="en-GB" sz="1400" kern="800" dirty="0"/>
                        <a:t>540</a:t>
                      </a:r>
                      <a:endParaRPr lang="zh-CN" sz="1600" b="1" kern="50" dirty="0">
                        <a:latin typeface="Times New Roman"/>
                        <a:ea typeface="宋体"/>
                        <a:cs typeface="font400"/>
                      </a:endParaRPr>
                    </a:p>
                  </a:txBody>
                  <a:tcPr marL="68580" marR="68580" marT="0" marB="0"/>
                </a:tc>
              </a:tr>
              <a:tr h="257687">
                <a:tc>
                  <a:txBody>
                    <a:bodyPr/>
                    <a:lstStyle/>
                    <a:p>
                      <a:pPr algn="l">
                        <a:spcBef>
                          <a:spcPts val="300"/>
                        </a:spcBef>
                        <a:spcAft>
                          <a:spcPts val="300"/>
                        </a:spcAft>
                      </a:pPr>
                      <a:r>
                        <a:rPr lang="en-US" altLang="zh-CN" sz="1400" kern="800" dirty="0" smtClean="0">
                          <a:solidFill>
                            <a:schemeClr val="dk1"/>
                          </a:solidFill>
                          <a:latin typeface="+mn-lt"/>
                          <a:ea typeface="+mn-ea"/>
                          <a:cs typeface="+mn-cs"/>
                        </a:rPr>
                        <a:t>Target</a:t>
                      </a:r>
                      <a:endParaRPr lang="zh-CN" sz="1400" kern="800" dirty="0">
                        <a:solidFill>
                          <a:schemeClr val="dk1"/>
                        </a:solidFill>
                        <a:latin typeface="+mn-lt"/>
                        <a:ea typeface="+mn-ea"/>
                        <a:cs typeface="+mn-cs"/>
                      </a:endParaRPr>
                    </a:p>
                  </a:txBody>
                  <a:tcPr marL="68580" marR="68580" marT="0" marB="0"/>
                </a:tc>
                <a:tc>
                  <a:txBody>
                    <a:bodyPr/>
                    <a:lstStyle/>
                    <a:p>
                      <a:pPr algn="l">
                        <a:spcBef>
                          <a:spcPts val="300"/>
                        </a:spcBef>
                        <a:spcAft>
                          <a:spcPts val="300"/>
                        </a:spcAft>
                      </a:pPr>
                      <a:r>
                        <a:rPr lang="en-US" altLang="zh-CN" sz="1400" kern="800" dirty="0" smtClean="0">
                          <a:solidFill>
                            <a:schemeClr val="dk1"/>
                          </a:solidFill>
                          <a:latin typeface="+mn-lt"/>
                          <a:ea typeface="+mn-ea"/>
                          <a:cs typeface="+mn-cs"/>
                        </a:rPr>
                        <a:t>1</a:t>
                      </a:r>
                      <a:endParaRPr lang="zh-CN" sz="1400" kern="800" dirty="0">
                        <a:solidFill>
                          <a:schemeClr val="dk1"/>
                        </a:solidFill>
                        <a:latin typeface="+mn-lt"/>
                        <a:ea typeface="+mn-ea"/>
                        <a:cs typeface="+mn-cs"/>
                      </a:endParaRPr>
                    </a:p>
                  </a:txBody>
                  <a:tcPr marL="68580" marR="68580" marT="0" marB="0"/>
                </a:tc>
                <a:tc>
                  <a:txBody>
                    <a:bodyPr/>
                    <a:lstStyle/>
                    <a:p>
                      <a:pPr algn="l">
                        <a:spcBef>
                          <a:spcPts val="300"/>
                        </a:spcBef>
                        <a:spcAft>
                          <a:spcPts val="300"/>
                        </a:spcAft>
                      </a:pPr>
                      <a:r>
                        <a:rPr lang="en-US" altLang="zh-CN" sz="1400" kern="800" dirty="0" smtClean="0">
                          <a:solidFill>
                            <a:schemeClr val="dk1"/>
                          </a:solidFill>
                          <a:latin typeface="+mn-lt"/>
                          <a:ea typeface="+mn-ea"/>
                          <a:cs typeface="+mn-cs"/>
                        </a:rPr>
                        <a:t>1</a:t>
                      </a:r>
                      <a:endParaRPr lang="zh-CN" sz="1400" kern="800" dirty="0">
                        <a:solidFill>
                          <a:schemeClr val="dk1"/>
                        </a:solidFill>
                        <a:latin typeface="+mn-lt"/>
                        <a:ea typeface="+mn-ea"/>
                        <a:cs typeface="+mn-cs"/>
                      </a:endParaRPr>
                    </a:p>
                  </a:txBody>
                  <a:tcPr marL="68580" marR="68580" marT="0" marB="0"/>
                </a:tc>
              </a:tr>
              <a:tr h="257687">
                <a:tc>
                  <a:txBody>
                    <a:bodyPr/>
                    <a:lstStyle/>
                    <a:p>
                      <a:pPr algn="l">
                        <a:spcBef>
                          <a:spcPts val="300"/>
                        </a:spcBef>
                        <a:spcAft>
                          <a:spcPts val="300"/>
                        </a:spcAft>
                      </a:pPr>
                      <a:r>
                        <a:rPr lang="en-US" altLang="zh-CN" sz="1400" kern="800" dirty="0" smtClean="0">
                          <a:solidFill>
                            <a:schemeClr val="dk1"/>
                          </a:solidFill>
                          <a:latin typeface="+mn-lt"/>
                          <a:ea typeface="+mn-ea"/>
                          <a:cs typeface="+mn-cs"/>
                        </a:rPr>
                        <a:t>Spectrometers</a:t>
                      </a:r>
                      <a:endParaRPr lang="zh-CN" sz="1400" kern="800" dirty="0">
                        <a:solidFill>
                          <a:schemeClr val="dk1"/>
                        </a:solidFill>
                        <a:latin typeface="+mn-lt"/>
                        <a:ea typeface="+mn-ea"/>
                        <a:cs typeface="+mn-cs"/>
                      </a:endParaRPr>
                    </a:p>
                  </a:txBody>
                  <a:tcPr marL="68580" marR="68580" marT="0" marB="0"/>
                </a:tc>
                <a:tc>
                  <a:txBody>
                    <a:bodyPr/>
                    <a:lstStyle/>
                    <a:p>
                      <a:pPr algn="l">
                        <a:spcBef>
                          <a:spcPts val="300"/>
                        </a:spcBef>
                        <a:spcAft>
                          <a:spcPts val="300"/>
                        </a:spcAft>
                      </a:pPr>
                      <a:r>
                        <a:rPr lang="en-US" altLang="zh-CN" sz="1400" kern="800" dirty="0" smtClean="0">
                          <a:solidFill>
                            <a:schemeClr val="dk1"/>
                          </a:solidFill>
                          <a:latin typeface="+mn-lt"/>
                          <a:ea typeface="+mn-ea"/>
                          <a:cs typeface="+mn-cs"/>
                        </a:rPr>
                        <a:t>3</a:t>
                      </a:r>
                      <a:endParaRPr lang="zh-CN" sz="1400" kern="800" dirty="0">
                        <a:solidFill>
                          <a:schemeClr val="dk1"/>
                        </a:solidFill>
                        <a:latin typeface="+mn-lt"/>
                        <a:ea typeface="+mn-ea"/>
                        <a:cs typeface="+mn-cs"/>
                      </a:endParaRPr>
                    </a:p>
                  </a:txBody>
                  <a:tcPr marL="68580" marR="68580" marT="0" marB="0"/>
                </a:tc>
                <a:tc>
                  <a:txBody>
                    <a:bodyPr/>
                    <a:lstStyle/>
                    <a:p>
                      <a:pPr algn="l">
                        <a:spcBef>
                          <a:spcPts val="300"/>
                        </a:spcBef>
                        <a:spcAft>
                          <a:spcPts val="300"/>
                        </a:spcAft>
                      </a:pPr>
                      <a:r>
                        <a:rPr lang="en-US" altLang="zh-CN" sz="1400" kern="800" dirty="0" smtClean="0">
                          <a:solidFill>
                            <a:schemeClr val="dk1"/>
                          </a:solidFill>
                          <a:latin typeface="+mn-lt"/>
                          <a:ea typeface="+mn-ea"/>
                          <a:cs typeface="+mn-cs"/>
                        </a:rPr>
                        <a:t>20</a:t>
                      </a:r>
                      <a:endParaRPr lang="zh-CN" sz="1400" kern="800" dirty="0">
                        <a:solidFill>
                          <a:schemeClr val="dk1"/>
                        </a:solidFill>
                        <a:latin typeface="+mn-lt"/>
                        <a:ea typeface="+mn-ea"/>
                        <a:cs typeface="+mn-cs"/>
                      </a:endParaRPr>
                    </a:p>
                  </a:txBody>
                  <a:tcPr marL="68580" marR="68580" marT="0" marB="0"/>
                </a:tc>
              </a:tr>
            </a:tbl>
          </a:graphicData>
        </a:graphic>
      </p:graphicFrame>
      <p:sp>
        <p:nvSpPr>
          <p:cNvPr id="2" name="TextBox 1"/>
          <p:cNvSpPr txBox="1"/>
          <p:nvPr/>
        </p:nvSpPr>
        <p:spPr>
          <a:xfrm>
            <a:off x="323528" y="6381328"/>
            <a:ext cx="7416824" cy="400110"/>
          </a:xfrm>
          <a:prstGeom prst="rect">
            <a:avLst/>
          </a:prstGeom>
          <a:noFill/>
        </p:spPr>
        <p:txBody>
          <a:bodyPr wrap="square" rtlCol="0">
            <a:spAutoFit/>
          </a:bodyPr>
          <a:lstStyle/>
          <a:p>
            <a:r>
              <a:rPr lang="en-US" altLang="zh-CN" sz="2000" dirty="0" smtClean="0">
                <a:solidFill>
                  <a:srgbClr val="FF0000"/>
                </a:solidFill>
              </a:rPr>
              <a:t>The first high-energy high-intensity proton accelerator in China</a:t>
            </a:r>
            <a:endParaRPr lang="zh-CN" altLang="en-US" sz="2000" dirty="0">
              <a:solidFill>
                <a:srgbClr val="FF0000"/>
              </a:solidFill>
            </a:endParaRPr>
          </a:p>
        </p:txBody>
      </p:sp>
    </p:spTree>
    <p:extLst>
      <p:ext uri="{BB962C8B-B14F-4D97-AF65-F5344CB8AC3E}">
        <p14:creationId xmlns:p14="http://schemas.microsoft.com/office/powerpoint/2010/main" val="72958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5487" y="1178468"/>
            <a:ext cx="6082513" cy="116932"/>
          </a:xfrm>
        </p:spPr>
        <p:txBody>
          <a:bodyPr/>
          <a:lstStyle/>
          <a:p>
            <a:endParaRPr lang="zh-CN" altLang="en-US"/>
          </a:p>
        </p:txBody>
      </p:sp>
      <p:sp>
        <p:nvSpPr>
          <p:cNvPr id="3" name="内容占位符 2"/>
          <p:cNvSpPr>
            <a:spLocks noGrp="1"/>
          </p:cNvSpPr>
          <p:nvPr>
            <p:ph idx="1"/>
          </p:nvPr>
        </p:nvSpPr>
        <p:spPr>
          <a:xfrm>
            <a:off x="825682" y="5134034"/>
            <a:ext cx="7923031" cy="1266766"/>
          </a:xfrm>
        </p:spPr>
        <p:txBody>
          <a:bodyPr/>
          <a:lstStyle/>
          <a:p>
            <a:endParaRPr lang="zh-CN" altLang="en-US" dirty="0"/>
          </a:p>
        </p:txBody>
      </p:sp>
      <p:sp>
        <p:nvSpPr>
          <p:cNvPr id="4" name="灯片编号占位符 3"/>
          <p:cNvSpPr>
            <a:spLocks noGrp="1"/>
          </p:cNvSpPr>
          <p:nvPr>
            <p:ph type="sldNum" sz="quarter" idx="10"/>
          </p:nvPr>
        </p:nvSpPr>
        <p:spPr>
          <a:xfrm>
            <a:off x="8237650" y="6659314"/>
            <a:ext cx="295163" cy="46286"/>
          </a:xfrm>
        </p:spPr>
        <p:txBody>
          <a:bodyPr/>
          <a:lstStyle/>
          <a:p>
            <a:pPr>
              <a:defRPr/>
            </a:pPr>
            <a:fld id="{50D9F352-FD94-4807-AE9E-611DE2884463}" type="slidenum">
              <a:rPr lang="en-US" altLang="zh-CN" smtClean="0"/>
              <a:pPr>
                <a:defRPr/>
              </a:pPr>
              <a:t>6</a:t>
            </a:fld>
            <a:endParaRPr lang="en-US" altLang="zh-CN"/>
          </a:p>
        </p:txBody>
      </p:sp>
      <p:grpSp>
        <p:nvGrpSpPr>
          <p:cNvPr id="31" name="组合 30"/>
          <p:cNvGrpSpPr/>
          <p:nvPr/>
        </p:nvGrpSpPr>
        <p:grpSpPr>
          <a:xfrm>
            <a:off x="-1" y="0"/>
            <a:ext cx="9121849" cy="3068960"/>
            <a:chOff x="-1" y="0"/>
            <a:chExt cx="9121849" cy="2584861"/>
          </a:xfrm>
        </p:grpSpPr>
        <p:pic>
          <p:nvPicPr>
            <p:cNvPr id="24" name="Picture 4" descr="01、中国散裂中子源（水平村）装置地（A拍摄点）副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1849" cy="2584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 Box 14"/>
            <p:cNvSpPr txBox="1">
              <a:spLocks noChangeArrowheads="1"/>
            </p:cNvSpPr>
            <p:nvPr/>
          </p:nvSpPr>
          <p:spPr bwMode="auto">
            <a:xfrm>
              <a:off x="2339752" y="116632"/>
              <a:ext cx="48971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b="1">
                  <a:solidFill>
                    <a:srgbClr val="1679BA"/>
                  </a:solidFill>
                  <a:latin typeface="Times New Roman" charset="0"/>
                  <a:ea typeface="宋体" charset="0"/>
                  <a:cs typeface="宋体" charset="0"/>
                </a:defRPr>
              </a:lvl1pPr>
              <a:lvl2pPr marL="742950" indent="-285750">
                <a:defRPr sz="2800" b="1">
                  <a:solidFill>
                    <a:srgbClr val="1679BA"/>
                  </a:solidFill>
                  <a:latin typeface="Times New Roman" charset="0"/>
                  <a:ea typeface="宋体" charset="0"/>
                </a:defRPr>
              </a:lvl2pPr>
              <a:lvl3pPr marL="1143000" indent="-228600">
                <a:defRPr sz="2800" b="1">
                  <a:solidFill>
                    <a:srgbClr val="1679BA"/>
                  </a:solidFill>
                  <a:latin typeface="Times New Roman" charset="0"/>
                  <a:ea typeface="宋体" charset="0"/>
                </a:defRPr>
              </a:lvl3pPr>
              <a:lvl4pPr marL="1600200" indent="-228600">
                <a:defRPr sz="2800" b="1">
                  <a:solidFill>
                    <a:srgbClr val="1679BA"/>
                  </a:solidFill>
                  <a:latin typeface="Times New Roman" charset="0"/>
                  <a:ea typeface="宋体" charset="0"/>
                </a:defRPr>
              </a:lvl4pPr>
              <a:lvl5pPr marL="2057400" indent="-228600">
                <a:defRPr sz="2800" b="1">
                  <a:solidFill>
                    <a:srgbClr val="1679BA"/>
                  </a:solidFill>
                  <a:latin typeface="Times New Roman" charset="0"/>
                  <a:ea typeface="宋体" charset="0"/>
                </a:defRPr>
              </a:lvl5pPr>
              <a:lvl6pPr marL="2514600" indent="-228600" eaLnBrk="0" fontAlgn="base" hangingPunct="0">
                <a:spcBef>
                  <a:spcPct val="0"/>
                </a:spcBef>
                <a:spcAft>
                  <a:spcPct val="0"/>
                </a:spcAft>
                <a:defRPr sz="2800" b="1">
                  <a:solidFill>
                    <a:srgbClr val="1679BA"/>
                  </a:solidFill>
                  <a:latin typeface="Times New Roman" charset="0"/>
                  <a:ea typeface="宋体" charset="0"/>
                </a:defRPr>
              </a:lvl6pPr>
              <a:lvl7pPr marL="2971800" indent="-228600" eaLnBrk="0" fontAlgn="base" hangingPunct="0">
                <a:spcBef>
                  <a:spcPct val="0"/>
                </a:spcBef>
                <a:spcAft>
                  <a:spcPct val="0"/>
                </a:spcAft>
                <a:defRPr sz="2800" b="1">
                  <a:solidFill>
                    <a:srgbClr val="1679BA"/>
                  </a:solidFill>
                  <a:latin typeface="Times New Roman" charset="0"/>
                  <a:ea typeface="宋体" charset="0"/>
                </a:defRPr>
              </a:lvl7pPr>
              <a:lvl8pPr marL="3429000" indent="-228600" eaLnBrk="0" fontAlgn="base" hangingPunct="0">
                <a:spcBef>
                  <a:spcPct val="0"/>
                </a:spcBef>
                <a:spcAft>
                  <a:spcPct val="0"/>
                </a:spcAft>
                <a:defRPr sz="2800" b="1">
                  <a:solidFill>
                    <a:srgbClr val="1679BA"/>
                  </a:solidFill>
                  <a:latin typeface="Times New Roman" charset="0"/>
                  <a:ea typeface="宋体" charset="0"/>
                </a:defRPr>
              </a:lvl8pPr>
              <a:lvl9pPr marL="3886200" indent="-228600" eaLnBrk="0" fontAlgn="base" hangingPunct="0">
                <a:spcBef>
                  <a:spcPct val="0"/>
                </a:spcBef>
                <a:spcAft>
                  <a:spcPct val="0"/>
                </a:spcAft>
                <a:defRPr sz="2800" b="1">
                  <a:solidFill>
                    <a:srgbClr val="1679BA"/>
                  </a:solidFill>
                  <a:latin typeface="Times New Roman" charset="0"/>
                  <a:ea typeface="宋体" charset="0"/>
                </a:defRPr>
              </a:lvl9pPr>
            </a:lstStyle>
            <a:p>
              <a:pPr>
                <a:spcBef>
                  <a:spcPct val="50000"/>
                </a:spcBef>
              </a:pPr>
              <a:r>
                <a:rPr lang="en-US" altLang="zh-CN" sz="2400" dirty="0">
                  <a:solidFill>
                    <a:srgbClr val="000090"/>
                  </a:solidFill>
                  <a:ea typeface="SimSun" charset="0"/>
                  <a:cs typeface="SimSun" charset="0"/>
                </a:rPr>
                <a:t>B</a:t>
              </a:r>
              <a:r>
                <a:rPr lang="en-US" altLang="zh-CN" sz="2400" dirty="0" smtClean="0">
                  <a:solidFill>
                    <a:srgbClr val="000090"/>
                  </a:solidFill>
                  <a:ea typeface="SimSun" charset="0"/>
                  <a:cs typeface="SimSun" charset="0"/>
                </a:rPr>
                <a:t>efore ground breaking</a:t>
              </a:r>
              <a:r>
                <a:rPr lang="en-US" altLang="zh-CN" sz="1800" dirty="0" smtClean="0">
                  <a:solidFill>
                    <a:srgbClr val="000090"/>
                  </a:solidFill>
                  <a:ea typeface="SimSun" charset="0"/>
                  <a:cs typeface="SimSun" charset="0"/>
                </a:rPr>
                <a:t>(May.2009)</a:t>
              </a:r>
              <a:endParaRPr lang="en-US" altLang="zh-CN" sz="1800" dirty="0">
                <a:solidFill>
                  <a:srgbClr val="000090"/>
                </a:solidFill>
                <a:ea typeface="SimSun" charset="0"/>
                <a:cs typeface="SimSun" charset="0"/>
              </a:endParaRPr>
            </a:p>
          </p:txBody>
        </p:sp>
      </p:grpSp>
      <p:grpSp>
        <p:nvGrpSpPr>
          <p:cNvPr id="32" name="组合 31"/>
          <p:cNvGrpSpPr/>
          <p:nvPr/>
        </p:nvGrpSpPr>
        <p:grpSpPr>
          <a:xfrm>
            <a:off x="0" y="3140968"/>
            <a:ext cx="9144000" cy="3573667"/>
            <a:chOff x="0" y="2564904"/>
            <a:chExt cx="9144000" cy="4149731"/>
          </a:xfrm>
        </p:grpSpPr>
        <p:pic>
          <p:nvPicPr>
            <p:cNvPr id="5" name="Picture 2" descr="E:\photo\2：20170215-20171230\张玮\201708精选\DJI_0030_副本BES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4" t="5989" r="-84" b="16139"/>
            <a:stretch/>
          </p:blipFill>
          <p:spPr bwMode="auto">
            <a:xfrm>
              <a:off x="0" y="2564904"/>
              <a:ext cx="9144000" cy="4149731"/>
            </a:xfrm>
            <a:prstGeom prst="rect">
              <a:avLst/>
            </a:prstGeom>
            <a:noFill/>
          </p:spPr>
        </p:pic>
        <p:sp>
          <p:nvSpPr>
            <p:cNvPr id="28" name="文本框 27"/>
            <p:cNvSpPr txBox="1"/>
            <p:nvPr/>
          </p:nvSpPr>
          <p:spPr>
            <a:xfrm>
              <a:off x="2882359" y="2744925"/>
              <a:ext cx="3010183" cy="369332"/>
            </a:xfrm>
            <a:prstGeom prst="rect">
              <a:avLst/>
            </a:prstGeom>
            <a:noFill/>
          </p:spPr>
          <p:txBody>
            <a:bodyPr wrap="none" rtlCol="0">
              <a:spAutoFit/>
            </a:bodyPr>
            <a:lstStyle/>
            <a:p>
              <a:r>
                <a:rPr kumimoji="1" lang="en-US" altLang="zh-CN" sz="1800" b="1" dirty="0" smtClean="0">
                  <a:solidFill>
                    <a:srgbClr val="FF0000"/>
                  </a:solidFill>
                </a:rPr>
                <a:t>CSNS Campus, Aug. 2017</a:t>
              </a:r>
              <a:endParaRPr kumimoji="1" lang="zh-CN" altLang="en-US" sz="1800" b="1" dirty="0">
                <a:solidFill>
                  <a:srgbClr val="FF0000"/>
                </a:solidFill>
              </a:endParaRPr>
            </a:p>
          </p:txBody>
        </p:sp>
      </p:grpSp>
      <p:cxnSp>
        <p:nvCxnSpPr>
          <p:cNvPr id="7" name="直接箭头连接符 6"/>
          <p:cNvCxnSpPr/>
          <p:nvPr/>
        </p:nvCxnSpPr>
        <p:spPr bwMode="auto">
          <a:xfrm>
            <a:off x="2267744" y="4221088"/>
            <a:ext cx="288032" cy="216024"/>
          </a:xfrm>
          <a:prstGeom prst="straightConnector1">
            <a:avLst/>
          </a:prstGeom>
          <a:solidFill>
            <a:srgbClr val="FFFF00"/>
          </a:solidFill>
          <a:ln w="25400" cap="flat" cmpd="sng" algn="ctr">
            <a:solidFill>
              <a:schemeClr val="bg1"/>
            </a:solidFill>
            <a:prstDash val="solid"/>
            <a:round/>
            <a:headEnd type="none" w="med" len="med"/>
            <a:tailEnd type="triangle"/>
          </a:ln>
          <a:effectLst/>
        </p:spPr>
      </p:cxnSp>
      <p:sp>
        <p:nvSpPr>
          <p:cNvPr id="8" name="文本框 7"/>
          <p:cNvSpPr txBox="1"/>
          <p:nvPr/>
        </p:nvSpPr>
        <p:spPr>
          <a:xfrm>
            <a:off x="1187624" y="3861048"/>
            <a:ext cx="1702759" cy="307777"/>
          </a:xfrm>
          <a:prstGeom prst="rect">
            <a:avLst/>
          </a:prstGeom>
          <a:noFill/>
        </p:spPr>
        <p:txBody>
          <a:bodyPr wrap="square" rtlCol="0">
            <a:spAutoFit/>
          </a:bodyPr>
          <a:lstStyle/>
          <a:p>
            <a:r>
              <a:rPr lang="en-US" altLang="zh-CN" b="1" dirty="0" err="1" smtClean="0">
                <a:solidFill>
                  <a:schemeClr val="bg1"/>
                </a:solidFill>
              </a:rPr>
              <a:t>Linac</a:t>
            </a:r>
            <a:r>
              <a:rPr lang="en-US" altLang="zh-CN" b="1" dirty="0" smtClean="0">
                <a:solidFill>
                  <a:schemeClr val="bg1"/>
                </a:solidFill>
              </a:rPr>
              <a:t> building</a:t>
            </a:r>
            <a:endParaRPr lang="zh-CN" altLang="en-US" b="1" dirty="0">
              <a:solidFill>
                <a:schemeClr val="bg1"/>
              </a:solidFill>
            </a:endParaRPr>
          </a:p>
        </p:txBody>
      </p:sp>
      <p:cxnSp>
        <p:nvCxnSpPr>
          <p:cNvPr id="9" name="直接箭头连接符 8"/>
          <p:cNvCxnSpPr/>
          <p:nvPr/>
        </p:nvCxnSpPr>
        <p:spPr bwMode="auto">
          <a:xfrm flipH="1">
            <a:off x="5364088" y="4005064"/>
            <a:ext cx="216024" cy="288032"/>
          </a:xfrm>
          <a:prstGeom prst="straightConnector1">
            <a:avLst/>
          </a:prstGeom>
          <a:solidFill>
            <a:srgbClr val="FFFF00"/>
          </a:solidFill>
          <a:ln w="31750" cap="flat" cmpd="sng" algn="ctr">
            <a:solidFill>
              <a:schemeClr val="bg1"/>
            </a:solidFill>
            <a:prstDash val="solid"/>
            <a:round/>
            <a:headEnd type="none" w="med" len="med"/>
            <a:tailEnd type="triangle"/>
          </a:ln>
          <a:effectLst/>
        </p:spPr>
      </p:cxnSp>
      <p:sp>
        <p:nvSpPr>
          <p:cNvPr id="10" name="文本框 9"/>
          <p:cNvSpPr txBox="1"/>
          <p:nvPr/>
        </p:nvSpPr>
        <p:spPr>
          <a:xfrm>
            <a:off x="4860032" y="3717032"/>
            <a:ext cx="1590406" cy="307777"/>
          </a:xfrm>
          <a:prstGeom prst="rect">
            <a:avLst/>
          </a:prstGeom>
          <a:noFill/>
        </p:spPr>
        <p:txBody>
          <a:bodyPr wrap="square" rtlCol="0">
            <a:spAutoFit/>
          </a:bodyPr>
          <a:lstStyle/>
          <a:p>
            <a:r>
              <a:rPr lang="en-US" altLang="zh-CN" b="1" dirty="0" smtClean="0">
                <a:solidFill>
                  <a:schemeClr val="bg1"/>
                </a:solidFill>
              </a:rPr>
              <a:t>RCS building</a:t>
            </a:r>
            <a:endParaRPr lang="zh-CN" altLang="en-US" b="1" dirty="0">
              <a:solidFill>
                <a:schemeClr val="bg1"/>
              </a:solidFill>
            </a:endParaRPr>
          </a:p>
        </p:txBody>
      </p:sp>
      <p:cxnSp>
        <p:nvCxnSpPr>
          <p:cNvPr id="11" name="直接箭头连接符 10"/>
          <p:cNvCxnSpPr/>
          <p:nvPr/>
        </p:nvCxnSpPr>
        <p:spPr bwMode="auto">
          <a:xfrm flipH="1" flipV="1">
            <a:off x="4499992" y="4869160"/>
            <a:ext cx="360040" cy="144016"/>
          </a:xfrm>
          <a:prstGeom prst="straightConnector1">
            <a:avLst/>
          </a:prstGeom>
          <a:solidFill>
            <a:srgbClr val="FFFF00"/>
          </a:solidFill>
          <a:ln w="31750" cap="flat" cmpd="sng" algn="ctr">
            <a:solidFill>
              <a:schemeClr val="bg1"/>
            </a:solidFill>
            <a:prstDash val="solid"/>
            <a:round/>
            <a:headEnd type="none" w="med" len="med"/>
            <a:tailEnd type="triangle"/>
          </a:ln>
          <a:effectLst/>
        </p:spPr>
      </p:cxnSp>
      <p:sp>
        <p:nvSpPr>
          <p:cNvPr id="12" name="文本框 11"/>
          <p:cNvSpPr txBox="1"/>
          <p:nvPr/>
        </p:nvSpPr>
        <p:spPr>
          <a:xfrm>
            <a:off x="4716016" y="4725144"/>
            <a:ext cx="1962696" cy="523220"/>
          </a:xfrm>
          <a:prstGeom prst="rect">
            <a:avLst/>
          </a:prstGeom>
          <a:noFill/>
        </p:spPr>
        <p:txBody>
          <a:bodyPr wrap="square" rtlCol="0">
            <a:spAutoFit/>
          </a:bodyPr>
          <a:lstStyle/>
          <a:p>
            <a:r>
              <a:rPr lang="en-US" altLang="zh-CN" b="1" dirty="0" smtClean="0">
                <a:solidFill>
                  <a:schemeClr val="bg1"/>
                </a:solidFill>
              </a:rPr>
              <a:t>Target station and scattering hall</a:t>
            </a:r>
            <a:endParaRPr lang="zh-CN" altLang="en-US" b="1" dirty="0">
              <a:solidFill>
                <a:schemeClr val="bg1"/>
              </a:solidFill>
            </a:endParaRPr>
          </a:p>
        </p:txBody>
      </p:sp>
    </p:spTree>
    <p:extLst>
      <p:ext uri="{BB962C8B-B14F-4D97-AF65-F5344CB8AC3E}">
        <p14:creationId xmlns:p14="http://schemas.microsoft.com/office/powerpoint/2010/main" val="41000184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214282" y="692696"/>
            <a:ext cx="7329518" cy="609600"/>
          </a:xfrm>
        </p:spPr>
        <p:txBody>
          <a:bodyPr/>
          <a:lstStyle/>
          <a:p>
            <a:pPr>
              <a:buFontTx/>
              <a:buNone/>
            </a:pPr>
            <a:r>
              <a:rPr lang="en-US" altLang="zh-CN" sz="2400" dirty="0" smtClean="0">
                <a:solidFill>
                  <a:srgbClr val="FF3300"/>
                </a:solidFill>
                <a:ea typeface="黑体" pitchFamily="49" charset="-122"/>
              </a:rPr>
              <a:t>H</a:t>
            </a:r>
            <a:r>
              <a:rPr lang="en-US" altLang="zh-CN" sz="2400" baseline="30000" dirty="0" smtClean="0">
                <a:solidFill>
                  <a:srgbClr val="FF3300"/>
                </a:solidFill>
                <a:ea typeface="黑体" pitchFamily="49" charset="-122"/>
              </a:rPr>
              <a:t>-</a:t>
            </a:r>
            <a:r>
              <a:rPr lang="en-US" altLang="zh-CN" sz="2400" dirty="0" smtClean="0">
                <a:solidFill>
                  <a:srgbClr val="FF3300"/>
                </a:solidFill>
                <a:ea typeface="黑体" pitchFamily="49" charset="-122"/>
              </a:rPr>
              <a:t> </a:t>
            </a:r>
            <a:r>
              <a:rPr lang="en-US" altLang="zh-CN" sz="2400" dirty="0" err="1">
                <a:solidFill>
                  <a:srgbClr val="FF3300"/>
                </a:solidFill>
                <a:ea typeface="黑体" pitchFamily="49" charset="-122"/>
              </a:rPr>
              <a:t>Linac</a:t>
            </a:r>
            <a:r>
              <a:rPr lang="en-US" altLang="zh-CN" sz="2400" dirty="0">
                <a:solidFill>
                  <a:srgbClr val="FF3300"/>
                </a:solidFill>
                <a:ea typeface="黑体" pitchFamily="49" charset="-122"/>
              </a:rPr>
              <a:t> Design </a:t>
            </a:r>
          </a:p>
        </p:txBody>
      </p:sp>
      <p:graphicFrame>
        <p:nvGraphicFramePr>
          <p:cNvPr id="1124356" name="Group 4"/>
          <p:cNvGraphicFramePr>
            <a:graphicFrameLocks noGrp="1"/>
          </p:cNvGraphicFramePr>
          <p:nvPr>
            <p:ph sz="half" idx="2"/>
            <p:extLst>
              <p:ext uri="{D42A27DB-BD31-4B8C-83A1-F6EECF244321}">
                <p14:modId xmlns:p14="http://schemas.microsoft.com/office/powerpoint/2010/main" val="2425703993"/>
              </p:ext>
            </p:extLst>
          </p:nvPr>
        </p:nvGraphicFramePr>
        <p:xfrm>
          <a:off x="928662" y="4500570"/>
          <a:ext cx="6643734" cy="2248854"/>
        </p:xfrm>
        <a:graphic>
          <a:graphicData uri="http://schemas.openxmlformats.org/drawingml/2006/table">
            <a:tbl>
              <a:tblPr/>
              <a:tblGrid>
                <a:gridCol w="2737693"/>
                <a:gridCol w="1193831"/>
                <a:gridCol w="1192558"/>
                <a:gridCol w="1519652"/>
              </a:tblGrid>
              <a:tr h="252412">
                <a:tc>
                  <a:txBody>
                    <a:bodyPr/>
                    <a:lstStyle/>
                    <a:p>
                      <a:pPr marL="0" marR="0" lvl="0" indent="0" algn="l" defTabSz="914400" rtl="0" eaLnBrk="0" fontAlgn="ctr" latinLnBrk="0" hangingPunct="0">
                        <a:lnSpc>
                          <a:spcPct val="120000"/>
                        </a:lnSpc>
                        <a:spcBef>
                          <a:spcPct val="30000"/>
                        </a:spcBef>
                        <a:spcAft>
                          <a:spcPct val="20000"/>
                        </a:spcAft>
                        <a:buClr>
                          <a:schemeClr val="tx1"/>
                        </a:buClr>
                        <a:buSzTx/>
                        <a:buFontTx/>
                        <a:buNone/>
                        <a:tabLst/>
                      </a:pPr>
                      <a:endParaRPr kumimoji="0" lang="en-US" sz="1500" b="1" i="0" u="none" strike="noStrike" cap="none" normalizeH="0" baseline="0" dirty="0" smtClean="0">
                        <a:ln>
                          <a:noFill/>
                        </a:ln>
                        <a:solidFill>
                          <a:srgbClr val="1679BA"/>
                        </a:solidFill>
                        <a:effectLst/>
                        <a:latin typeface="Times New Roman" pitchFamily="18" charset="0"/>
                        <a:ea typeface="宋体" charset="-122"/>
                      </a:endParaRPr>
                    </a:p>
                  </a:txBody>
                  <a:tcPr marL="67500" marR="67500" marT="0" marB="0"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Ion Source</a:t>
                      </a:r>
                    </a:p>
                  </a:txBody>
                  <a:tcPr marL="67500" marR="6750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RFQ</a:t>
                      </a:r>
                    </a:p>
                  </a:txBody>
                  <a:tcPr marL="67500" marR="67500"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DTL</a:t>
                      </a:r>
                    </a:p>
                  </a:txBody>
                  <a:tcPr marL="67500" marR="67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Input Energy</a:t>
                      </a:r>
                      <a:r>
                        <a:rPr kumimoji="0" lang="zh-CN" altLang="en-US" sz="1500" b="1" i="0" u="none" strike="noStrike" cap="none" normalizeH="0" baseline="0" dirty="0" smtClean="0">
                          <a:ln>
                            <a:noFill/>
                          </a:ln>
                          <a:solidFill>
                            <a:srgbClr val="1679BA"/>
                          </a:solidFill>
                          <a:effectLst/>
                          <a:latin typeface="Times New Roman" pitchFamily="18" charset="0"/>
                          <a:ea typeface="宋体" charset="-122"/>
                        </a:rPr>
                        <a:t>（</a:t>
                      </a:r>
                      <a:r>
                        <a:rPr kumimoji="0" lang="en-US" altLang="zh-CN" sz="1500" b="1" i="0" u="none" strike="noStrike" cap="none" normalizeH="0" baseline="0" dirty="0" err="1" smtClean="0">
                          <a:ln>
                            <a:noFill/>
                          </a:ln>
                          <a:solidFill>
                            <a:srgbClr val="1679BA"/>
                          </a:solidFill>
                          <a:effectLst/>
                          <a:latin typeface="Times New Roman" pitchFamily="18" charset="0"/>
                          <a:ea typeface="宋体" charset="-122"/>
                        </a:rPr>
                        <a:t>MeV</a:t>
                      </a: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a:t>
                      </a:r>
                    </a:p>
                  </a:txBody>
                  <a:tcPr marL="67500" marR="67500" marT="0" marB="0"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endParaRPr kumimoji="0" lang="en-US" sz="1500" b="1" i="0" u="none" strike="noStrike" cap="none" normalizeH="0" baseline="0" smtClean="0">
                        <a:ln>
                          <a:noFill/>
                        </a:ln>
                        <a:solidFill>
                          <a:srgbClr val="1679BA"/>
                        </a:solidFill>
                        <a:effectLst/>
                        <a:latin typeface="Times New Roman" pitchFamily="18" charset="0"/>
                        <a:ea typeface="宋体" charset="-122"/>
                      </a:endParaRPr>
                    </a:p>
                  </a:txBody>
                  <a:tcPr marL="67500" marR="6750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0.05</a:t>
                      </a:r>
                    </a:p>
                  </a:txBody>
                  <a:tcPr marL="67500" marR="67500"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3.0</a:t>
                      </a:r>
                    </a:p>
                  </a:txBody>
                  <a:tcPr marL="67500" marR="67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l" defTabSz="914400" rtl="0" eaLnBrk="0" fontAlgn="b"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Output Energy(MeV)</a:t>
                      </a:r>
                    </a:p>
                  </a:txBody>
                  <a:tcPr marL="67500" marR="67500" marT="0" marB="0"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0.05</a:t>
                      </a:r>
                    </a:p>
                  </a:txBody>
                  <a:tcPr marL="67500" marR="6750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3.0</a:t>
                      </a:r>
                    </a:p>
                  </a:txBody>
                  <a:tcPr marL="67500" marR="67500"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80</a:t>
                      </a:r>
                    </a:p>
                  </a:txBody>
                  <a:tcPr marL="67500" marR="67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l"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Pulse Current (mA)</a:t>
                      </a:r>
                    </a:p>
                  </a:txBody>
                  <a:tcPr marL="67500" marR="675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20</a:t>
                      </a:r>
                      <a:endParaRPr kumimoji="0" lang="en-US" altLang="zh-CN" sz="1500" b="1" i="0" u="none" strike="noStrike" cap="none" normalizeH="0" baseline="0" dirty="0" smtClean="0">
                        <a:ln>
                          <a:noFill/>
                        </a:ln>
                        <a:solidFill>
                          <a:srgbClr val="FF0000"/>
                        </a:solidFill>
                        <a:effectLst/>
                        <a:latin typeface="Times New Roman" pitchFamily="18" charset="0"/>
                        <a:ea typeface="宋体" charset="-122"/>
                      </a:endParaRPr>
                    </a:p>
                  </a:txBody>
                  <a:tcPr marL="67500" marR="67500" marT="0" marB="0"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15</a:t>
                      </a:r>
                      <a:endParaRPr kumimoji="0" lang="en-US" altLang="zh-CN" sz="1500" b="1" i="0" u="none" strike="noStrike" cap="none" normalizeH="0" baseline="0" dirty="0" smtClean="0">
                        <a:ln>
                          <a:noFill/>
                        </a:ln>
                        <a:solidFill>
                          <a:srgbClr val="FF0000"/>
                        </a:solidFill>
                        <a:effectLst/>
                        <a:latin typeface="Times New Roman" pitchFamily="18" charset="0"/>
                        <a:ea typeface="宋体" charset="-122"/>
                      </a:endParaRPr>
                    </a:p>
                  </a:txBody>
                  <a:tcPr marL="67500" marR="67500"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15</a:t>
                      </a:r>
                      <a:endParaRPr kumimoji="0" lang="en-US" altLang="zh-CN" sz="1500" b="1" i="0" u="none" strike="noStrike" cap="none" normalizeH="0" baseline="0" dirty="0" smtClean="0">
                        <a:ln>
                          <a:noFill/>
                        </a:ln>
                        <a:solidFill>
                          <a:srgbClr val="FF0000"/>
                        </a:solidFill>
                        <a:effectLst/>
                        <a:latin typeface="Times New Roman" pitchFamily="18" charset="0"/>
                        <a:ea typeface="宋体" charset="-122"/>
                      </a:endParaRPr>
                    </a:p>
                  </a:txBody>
                  <a:tcPr marL="67500" marR="67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l"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RF frequency (MHz)</a:t>
                      </a:r>
                    </a:p>
                  </a:txBody>
                  <a:tcPr marL="67500" marR="675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endParaRPr kumimoji="0" lang="zh-CN" altLang="zh-CN" sz="1500" b="1" i="0" u="none" strike="noStrike" cap="none" normalizeH="0" baseline="0" smtClean="0">
                        <a:ln>
                          <a:noFill/>
                        </a:ln>
                        <a:solidFill>
                          <a:srgbClr val="1679BA"/>
                        </a:solidFill>
                        <a:effectLst/>
                        <a:latin typeface="Times New Roman" pitchFamily="18" charset="0"/>
                        <a:ea typeface="宋体" charset="-122"/>
                      </a:endParaRPr>
                    </a:p>
                  </a:txBody>
                  <a:tcPr marL="67500" marR="67500" marT="0" marB="0"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324</a:t>
                      </a:r>
                    </a:p>
                  </a:txBody>
                  <a:tcPr marL="67500" marR="67500"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324</a:t>
                      </a:r>
                    </a:p>
                  </a:txBody>
                  <a:tcPr marL="67500" marR="67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575">
                <a:tc>
                  <a:txBody>
                    <a:bodyPr/>
                    <a:lstStyle/>
                    <a:p>
                      <a:pPr marL="0" marR="0" lvl="0" indent="0" algn="l"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Chop rate (%)</a:t>
                      </a:r>
                    </a:p>
                  </a:txBody>
                  <a:tcPr marL="67500" marR="675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endParaRPr kumimoji="0" lang="zh-CN" altLang="zh-CN" sz="1500" b="1" i="0" u="none" strike="noStrike" cap="none" normalizeH="0" baseline="0" smtClean="0">
                        <a:ln>
                          <a:noFill/>
                        </a:ln>
                        <a:solidFill>
                          <a:srgbClr val="1679BA"/>
                        </a:solidFill>
                        <a:effectLst/>
                        <a:latin typeface="Times New Roman" pitchFamily="18" charset="0"/>
                        <a:ea typeface="宋体" charset="-122"/>
                      </a:endParaRPr>
                    </a:p>
                  </a:txBody>
                  <a:tcPr marL="67500" marR="67500" marT="0" marB="0"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50</a:t>
                      </a:r>
                    </a:p>
                  </a:txBody>
                  <a:tcPr marL="67500" marR="67500"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50</a:t>
                      </a:r>
                    </a:p>
                  </a:txBody>
                  <a:tcPr marL="67500" marR="67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l"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Duty factor (%)</a:t>
                      </a:r>
                    </a:p>
                  </a:txBody>
                  <a:tcPr marL="67500" marR="675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1.3</a:t>
                      </a:r>
                    </a:p>
                  </a:txBody>
                  <a:tcPr marL="67500" marR="67500" marT="0" marB="0"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1.05</a:t>
                      </a:r>
                    </a:p>
                  </a:txBody>
                  <a:tcPr marL="67500" marR="67500"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1.05</a:t>
                      </a:r>
                    </a:p>
                  </a:txBody>
                  <a:tcPr marL="67500" marR="67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Repetition rate (Hz)</a:t>
                      </a:r>
                    </a:p>
                  </a:txBody>
                  <a:tcPr marL="67500" marR="675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25</a:t>
                      </a:r>
                    </a:p>
                  </a:txBody>
                  <a:tcPr marL="67500" marR="67500" marT="0" marB="0"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smtClean="0">
                          <a:ln>
                            <a:noFill/>
                          </a:ln>
                          <a:solidFill>
                            <a:srgbClr val="1679BA"/>
                          </a:solidFill>
                          <a:effectLst/>
                          <a:latin typeface="Times New Roman" pitchFamily="18" charset="0"/>
                          <a:ea typeface="宋体" charset="-122"/>
                        </a:rPr>
                        <a:t>25</a:t>
                      </a:r>
                    </a:p>
                  </a:txBody>
                  <a:tcPr marL="67500" marR="67500"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20000"/>
                        </a:lnSpc>
                        <a:spcBef>
                          <a:spcPct val="30000"/>
                        </a:spcBef>
                        <a:spcAft>
                          <a:spcPct val="20000"/>
                        </a:spcAft>
                        <a:buClr>
                          <a:schemeClr val="tx1"/>
                        </a:buClr>
                        <a:buSzTx/>
                        <a:buFontTx/>
                        <a:buNone/>
                        <a:tabLst/>
                      </a:pPr>
                      <a:r>
                        <a:rPr kumimoji="0" lang="en-US" altLang="zh-CN" sz="1500" b="1" i="0" u="none" strike="noStrike" cap="none" normalizeH="0" baseline="0" dirty="0" smtClean="0">
                          <a:ln>
                            <a:noFill/>
                          </a:ln>
                          <a:solidFill>
                            <a:srgbClr val="1679BA"/>
                          </a:solidFill>
                          <a:effectLst/>
                          <a:latin typeface="Times New Roman" pitchFamily="18" charset="0"/>
                          <a:ea typeface="宋体" charset="-122"/>
                        </a:rPr>
                        <a:t>25</a:t>
                      </a:r>
                    </a:p>
                  </a:txBody>
                  <a:tcPr marL="67500" marR="67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050" name="Object 5"/>
          <p:cNvGraphicFramePr>
            <a:graphicFrameLocks noChangeAspect="1"/>
          </p:cNvGraphicFramePr>
          <p:nvPr/>
        </p:nvGraphicFramePr>
        <p:xfrm>
          <a:off x="285720" y="1214422"/>
          <a:ext cx="8858280" cy="2357454"/>
        </p:xfrm>
        <a:graphic>
          <a:graphicData uri="http://schemas.openxmlformats.org/presentationml/2006/ole">
            <mc:AlternateContent xmlns:mc="http://schemas.openxmlformats.org/markup-compatibility/2006">
              <mc:Choice xmlns:v="urn:schemas-microsoft-com:vml" Requires="v">
                <p:oleObj spid="_x0000_s1199" name="Visio" r:id="rId4" imgW="7466025" imgH="3286981" progId="">
                  <p:embed/>
                </p:oleObj>
              </mc:Choice>
              <mc:Fallback>
                <p:oleObj name="Visio" r:id="rId4" imgW="7466025" imgH="3286981"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1214422"/>
                        <a:ext cx="8858280" cy="2357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799" name="Picture 55"/>
          <p:cNvPicPr>
            <a:picLocks noChangeAspect="1" noChangeArrowheads="1"/>
          </p:cNvPicPr>
          <p:nvPr/>
        </p:nvPicPr>
        <p:blipFill>
          <a:blip r:embed="rId6" cstate="print"/>
          <a:srcRect r="41072"/>
          <a:stretch>
            <a:fillRect/>
          </a:stretch>
        </p:blipFill>
        <p:spPr bwMode="auto">
          <a:xfrm>
            <a:off x="357158" y="3214686"/>
            <a:ext cx="3857652" cy="1223233"/>
          </a:xfrm>
          <a:prstGeom prst="rect">
            <a:avLst/>
          </a:prstGeom>
          <a:noFill/>
          <a:ln w="9525">
            <a:noFill/>
            <a:miter lim="800000"/>
            <a:headEnd/>
            <a:tailEnd/>
          </a:ln>
        </p:spPr>
      </p:pic>
      <p:sp>
        <p:nvSpPr>
          <p:cNvPr id="31801" name="Text Box 57"/>
          <p:cNvSpPr txBox="1">
            <a:spLocks noChangeArrowheads="1"/>
          </p:cNvSpPr>
          <p:nvPr/>
        </p:nvSpPr>
        <p:spPr bwMode="auto">
          <a:xfrm>
            <a:off x="4143372" y="3214686"/>
            <a:ext cx="4786346" cy="630942"/>
          </a:xfrm>
          <a:prstGeom prst="rect">
            <a:avLst/>
          </a:prstGeom>
          <a:solidFill>
            <a:schemeClr val="bg1"/>
          </a:solidFill>
          <a:ln w="9525">
            <a:noFill/>
            <a:miter lim="800000"/>
            <a:headEnd/>
            <a:tailEnd/>
          </a:ln>
        </p:spPr>
        <p:txBody>
          <a:bodyPr wrap="square">
            <a:spAutoFit/>
          </a:bodyPr>
          <a:lstStyle/>
          <a:p>
            <a:pPr>
              <a:spcBef>
                <a:spcPct val="50000"/>
              </a:spcBef>
            </a:pPr>
            <a:r>
              <a:rPr lang="en-US" altLang="zh-CN" b="1" dirty="0">
                <a:solidFill>
                  <a:srgbClr val="0066FF"/>
                </a:solidFill>
              </a:rPr>
              <a:t>EMQ option in </a:t>
            </a:r>
            <a:r>
              <a:rPr lang="en-US" altLang="zh-CN" b="1" dirty="0" smtClean="0">
                <a:solidFill>
                  <a:srgbClr val="0066FF"/>
                </a:solidFill>
              </a:rPr>
              <a:t>FFDD lattice for DTL</a:t>
            </a:r>
            <a:endParaRPr lang="en-US" altLang="zh-CN" b="1" dirty="0">
              <a:solidFill>
                <a:srgbClr val="0066FF"/>
              </a:solidFill>
            </a:endParaRPr>
          </a:p>
          <a:p>
            <a:pPr>
              <a:spcBef>
                <a:spcPct val="50000"/>
              </a:spcBef>
            </a:pPr>
            <a:r>
              <a:rPr lang="en-US" altLang="zh-CN" b="1" dirty="0">
                <a:solidFill>
                  <a:srgbClr val="0066FF"/>
                </a:solidFill>
              </a:rPr>
              <a:t>Electrostatic chopper in LEBT </a:t>
            </a:r>
          </a:p>
        </p:txBody>
      </p:sp>
      <p:cxnSp>
        <p:nvCxnSpPr>
          <p:cNvPr id="12" name="直接箭头连接符 11"/>
          <p:cNvCxnSpPr/>
          <p:nvPr/>
        </p:nvCxnSpPr>
        <p:spPr bwMode="auto">
          <a:xfrm rot="5400000" flipH="1" flipV="1">
            <a:off x="500828" y="2571744"/>
            <a:ext cx="1285090" cy="794"/>
          </a:xfrm>
          <a:prstGeom prst="straightConnector1">
            <a:avLst/>
          </a:prstGeom>
          <a:solidFill>
            <a:srgbClr val="FFFF00"/>
          </a:solidFill>
          <a:ln w="15875"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1157521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1019" t="9426"/>
          <a:stretch/>
        </p:blipFill>
        <p:spPr>
          <a:xfrm>
            <a:off x="3353594" y="4493798"/>
            <a:ext cx="2658566" cy="2018357"/>
          </a:xfrm>
          <a:prstGeom prst="rect">
            <a:avLst/>
          </a:prstGeom>
        </p:spPr>
      </p:pic>
      <p:sp>
        <p:nvSpPr>
          <p:cNvPr id="2" name="标题 1"/>
          <p:cNvSpPr>
            <a:spLocks noGrp="1"/>
          </p:cNvSpPr>
          <p:nvPr>
            <p:ph type="title"/>
          </p:nvPr>
        </p:nvSpPr>
        <p:spPr/>
        <p:txBody>
          <a:bodyPr/>
          <a:lstStyle/>
          <a:p>
            <a:r>
              <a:rPr lang="en-US" altLang="zh-CN" dirty="0" err="1" smtClean="0"/>
              <a:t>Linac</a:t>
            </a:r>
            <a:r>
              <a:rPr lang="en-US" altLang="zh-CN" dirty="0" smtClean="0"/>
              <a:t> installed in the tunnel</a:t>
            </a:r>
            <a:endParaRPr lang="zh-CN" altLang="en-US" dirty="0"/>
          </a:p>
        </p:txBody>
      </p:sp>
      <p:pic>
        <p:nvPicPr>
          <p:cNvPr id="11" name="Picture 3" descr="E:\桌面-备份\photo\zhaojs\20160923\DSC_0816.JPG"/>
          <p:cNvPicPr>
            <a:picLocks noChangeAspect="1" noChangeArrowheads="1"/>
          </p:cNvPicPr>
          <p:nvPr/>
        </p:nvPicPr>
        <p:blipFill>
          <a:blip r:embed="rId3" cstate="print"/>
          <a:srcRect/>
          <a:stretch>
            <a:fillRect/>
          </a:stretch>
        </p:blipFill>
        <p:spPr bwMode="auto">
          <a:xfrm>
            <a:off x="6064873" y="4540457"/>
            <a:ext cx="2971623" cy="1876836"/>
          </a:xfrm>
          <a:prstGeom prst="rect">
            <a:avLst/>
          </a:prstGeom>
          <a:noFill/>
        </p:spPr>
      </p:pic>
      <p:pic>
        <p:nvPicPr>
          <p:cNvPr id="13" name="Picture 2" descr="E:\桌面-备份\photo\zhaojs\20160923\DSC_0812.JPG"/>
          <p:cNvPicPr>
            <a:picLocks noChangeAspect="1" noChangeArrowheads="1"/>
          </p:cNvPicPr>
          <p:nvPr/>
        </p:nvPicPr>
        <p:blipFill>
          <a:blip r:embed="rId4" cstate="print"/>
          <a:srcRect/>
          <a:stretch>
            <a:fillRect/>
          </a:stretch>
        </p:blipFill>
        <p:spPr bwMode="auto">
          <a:xfrm>
            <a:off x="358775" y="4495191"/>
            <a:ext cx="2866211" cy="2023207"/>
          </a:xfrm>
          <a:prstGeom prst="rect">
            <a:avLst/>
          </a:prstGeom>
          <a:noFill/>
        </p:spPr>
      </p:pic>
      <p:pic>
        <p:nvPicPr>
          <p:cNvPr id="14" name="Picture 3" descr="E:\桌面-备份\photo\zhaojs\20160923\DSC_0817.JPG"/>
          <p:cNvPicPr>
            <a:picLocks noChangeAspect="1" noChangeArrowheads="1"/>
          </p:cNvPicPr>
          <p:nvPr/>
        </p:nvPicPr>
        <p:blipFill>
          <a:blip r:embed="rId5" cstate="print"/>
          <a:srcRect/>
          <a:stretch>
            <a:fillRect/>
          </a:stretch>
        </p:blipFill>
        <p:spPr bwMode="auto">
          <a:xfrm>
            <a:off x="6286480" y="1702386"/>
            <a:ext cx="2571800" cy="1643073"/>
          </a:xfrm>
          <a:prstGeom prst="rect">
            <a:avLst/>
          </a:prstGeom>
          <a:noFill/>
        </p:spPr>
      </p:pic>
      <p:pic>
        <p:nvPicPr>
          <p:cNvPr id="15" name="Picture 2" descr="E:\桌面-备份\photo\zhaojs\20160923\DSC_0798.JPG"/>
          <p:cNvPicPr>
            <a:picLocks noChangeAspect="1" noChangeArrowheads="1"/>
          </p:cNvPicPr>
          <p:nvPr/>
        </p:nvPicPr>
        <p:blipFill>
          <a:blip r:embed="rId6" cstate="print"/>
          <a:srcRect/>
          <a:stretch>
            <a:fillRect/>
          </a:stretch>
        </p:blipFill>
        <p:spPr bwMode="auto">
          <a:xfrm>
            <a:off x="3000364" y="1702386"/>
            <a:ext cx="3214710" cy="1643073"/>
          </a:xfrm>
          <a:prstGeom prst="rect">
            <a:avLst/>
          </a:prstGeom>
          <a:noFill/>
        </p:spPr>
      </p:pic>
      <p:pic>
        <p:nvPicPr>
          <p:cNvPr id="16" name="图片 5"/>
          <p:cNvPicPr>
            <a:picLocks noChangeAspect="1" noChangeArrowheads="1"/>
          </p:cNvPicPr>
          <p:nvPr/>
        </p:nvPicPr>
        <p:blipFill>
          <a:blip r:embed="rId7" cstate="print"/>
          <a:srcRect/>
          <a:stretch>
            <a:fillRect/>
          </a:stretch>
        </p:blipFill>
        <p:spPr bwMode="auto">
          <a:xfrm>
            <a:off x="5111750" y="3429595"/>
            <a:ext cx="3997325" cy="1273175"/>
          </a:xfrm>
          <a:prstGeom prst="rect">
            <a:avLst/>
          </a:prstGeom>
          <a:noFill/>
          <a:ln w="9525">
            <a:noFill/>
            <a:miter lim="800000"/>
            <a:headEnd/>
            <a:tailEnd/>
          </a:ln>
        </p:spPr>
      </p:pic>
      <p:pic>
        <p:nvPicPr>
          <p:cNvPr id="17" name="图片 4"/>
          <p:cNvPicPr>
            <a:picLocks noChangeAspect="1" noChangeArrowheads="1"/>
          </p:cNvPicPr>
          <p:nvPr/>
        </p:nvPicPr>
        <p:blipFill>
          <a:blip r:embed="rId8" cstate="print"/>
          <a:srcRect/>
          <a:stretch>
            <a:fillRect/>
          </a:stretch>
        </p:blipFill>
        <p:spPr bwMode="auto">
          <a:xfrm>
            <a:off x="358775" y="3375620"/>
            <a:ext cx="4860925" cy="1196975"/>
          </a:xfrm>
          <a:prstGeom prst="rect">
            <a:avLst/>
          </a:prstGeom>
          <a:noFill/>
          <a:ln w="9525">
            <a:noFill/>
            <a:miter lim="800000"/>
            <a:headEnd/>
            <a:tailEnd/>
          </a:ln>
        </p:spPr>
      </p:pic>
      <p:sp>
        <p:nvSpPr>
          <p:cNvPr id="27" name="文本框 12"/>
          <p:cNvSpPr txBox="1">
            <a:spLocks noChangeArrowheads="1"/>
          </p:cNvSpPr>
          <p:nvPr/>
        </p:nvSpPr>
        <p:spPr bwMode="auto">
          <a:xfrm>
            <a:off x="4427984" y="6093296"/>
            <a:ext cx="776428" cy="338555"/>
          </a:xfrm>
          <a:prstGeom prst="rect">
            <a:avLst/>
          </a:prstGeom>
          <a:noFill/>
          <a:ln w="9525">
            <a:noFill/>
            <a:miter lim="800000"/>
            <a:headEnd/>
            <a:tailEnd/>
          </a:ln>
        </p:spPr>
        <p:txBody>
          <a:bodyPr wrap="square">
            <a:spAutoFit/>
          </a:bodyPr>
          <a:lstStyle/>
          <a:p>
            <a:r>
              <a:rPr lang="en-US" altLang="zh-CN" sz="1600" b="1" dirty="0" smtClean="0">
                <a:solidFill>
                  <a:srgbClr val="FFFF00"/>
                </a:solidFill>
              </a:rPr>
              <a:t>MEBT</a:t>
            </a:r>
            <a:endParaRPr lang="zh-CN" altLang="en-US" sz="1600" b="1" dirty="0">
              <a:solidFill>
                <a:srgbClr val="FFFF00"/>
              </a:solidFill>
            </a:endParaRPr>
          </a:p>
        </p:txBody>
      </p:sp>
      <p:sp>
        <p:nvSpPr>
          <p:cNvPr id="28" name="文本框 12"/>
          <p:cNvSpPr txBox="1">
            <a:spLocks noChangeArrowheads="1"/>
          </p:cNvSpPr>
          <p:nvPr/>
        </p:nvSpPr>
        <p:spPr bwMode="auto">
          <a:xfrm>
            <a:off x="4299628" y="2946429"/>
            <a:ext cx="776428" cy="338555"/>
          </a:xfrm>
          <a:prstGeom prst="rect">
            <a:avLst/>
          </a:prstGeom>
          <a:noFill/>
          <a:ln w="9525">
            <a:noFill/>
            <a:miter lim="800000"/>
            <a:headEnd/>
            <a:tailEnd/>
          </a:ln>
        </p:spPr>
        <p:txBody>
          <a:bodyPr wrap="square">
            <a:spAutoFit/>
          </a:bodyPr>
          <a:lstStyle/>
          <a:p>
            <a:r>
              <a:rPr lang="en-US" altLang="zh-CN" sz="1600" b="1" dirty="0" smtClean="0">
                <a:solidFill>
                  <a:srgbClr val="FFFF00"/>
                </a:solidFill>
              </a:rPr>
              <a:t>DTL</a:t>
            </a:r>
            <a:endParaRPr lang="zh-CN" altLang="en-US" sz="1600" b="1" dirty="0">
              <a:solidFill>
                <a:srgbClr val="FFFF00"/>
              </a:solidFill>
            </a:endParaRPr>
          </a:p>
        </p:txBody>
      </p:sp>
      <p:sp>
        <p:nvSpPr>
          <p:cNvPr id="29" name="文本框 12"/>
          <p:cNvSpPr txBox="1">
            <a:spLocks noChangeArrowheads="1"/>
          </p:cNvSpPr>
          <p:nvPr/>
        </p:nvSpPr>
        <p:spPr bwMode="auto">
          <a:xfrm>
            <a:off x="7611996" y="3018437"/>
            <a:ext cx="776428" cy="338555"/>
          </a:xfrm>
          <a:prstGeom prst="rect">
            <a:avLst/>
          </a:prstGeom>
          <a:noFill/>
          <a:ln w="9525">
            <a:noFill/>
            <a:miter lim="800000"/>
            <a:headEnd/>
            <a:tailEnd/>
          </a:ln>
        </p:spPr>
        <p:txBody>
          <a:bodyPr wrap="square">
            <a:spAutoFit/>
          </a:bodyPr>
          <a:lstStyle/>
          <a:p>
            <a:r>
              <a:rPr lang="en-US" altLang="zh-CN" sz="1600" b="1" dirty="0" smtClean="0">
                <a:solidFill>
                  <a:srgbClr val="FFFF00"/>
                </a:solidFill>
              </a:rPr>
              <a:t>LRBT</a:t>
            </a:r>
            <a:endParaRPr lang="zh-CN" altLang="en-US" sz="1600" b="1" dirty="0">
              <a:solidFill>
                <a:srgbClr val="FFFF00"/>
              </a:solidFill>
            </a:endParaRPr>
          </a:p>
        </p:txBody>
      </p:sp>
      <p:sp>
        <p:nvSpPr>
          <p:cNvPr id="30" name="文本框 12"/>
          <p:cNvSpPr txBox="1">
            <a:spLocks noChangeArrowheads="1"/>
          </p:cNvSpPr>
          <p:nvPr/>
        </p:nvSpPr>
        <p:spPr bwMode="auto">
          <a:xfrm>
            <a:off x="7380312" y="6042773"/>
            <a:ext cx="776428" cy="338555"/>
          </a:xfrm>
          <a:prstGeom prst="rect">
            <a:avLst/>
          </a:prstGeom>
          <a:noFill/>
          <a:ln w="9525">
            <a:noFill/>
            <a:miter lim="800000"/>
            <a:headEnd/>
            <a:tailEnd/>
          </a:ln>
        </p:spPr>
        <p:txBody>
          <a:bodyPr wrap="square">
            <a:spAutoFit/>
          </a:bodyPr>
          <a:lstStyle/>
          <a:p>
            <a:r>
              <a:rPr lang="en-US" altLang="zh-CN" sz="1600" b="1" dirty="0" smtClean="0">
                <a:solidFill>
                  <a:srgbClr val="FFFF00"/>
                </a:solidFill>
              </a:rPr>
              <a:t>LRBT</a:t>
            </a:r>
            <a:endParaRPr lang="zh-CN" altLang="en-US" sz="1600" b="1" dirty="0">
              <a:solidFill>
                <a:srgbClr val="FFFF00"/>
              </a:solidFill>
            </a:endParaRPr>
          </a:p>
        </p:txBody>
      </p:sp>
      <p:sp>
        <p:nvSpPr>
          <p:cNvPr id="34" name="文本框 12"/>
          <p:cNvSpPr txBox="1">
            <a:spLocks noChangeArrowheads="1"/>
          </p:cNvSpPr>
          <p:nvPr/>
        </p:nvSpPr>
        <p:spPr bwMode="auto">
          <a:xfrm>
            <a:off x="1419308" y="6021288"/>
            <a:ext cx="776428" cy="338555"/>
          </a:xfrm>
          <a:prstGeom prst="rect">
            <a:avLst/>
          </a:prstGeom>
          <a:noFill/>
          <a:ln w="9525">
            <a:noFill/>
            <a:miter lim="800000"/>
            <a:headEnd/>
            <a:tailEnd/>
          </a:ln>
        </p:spPr>
        <p:txBody>
          <a:bodyPr wrap="square">
            <a:spAutoFit/>
          </a:bodyPr>
          <a:lstStyle/>
          <a:p>
            <a:r>
              <a:rPr lang="en-US" altLang="zh-CN" sz="1600" b="1" dirty="0" smtClean="0">
                <a:solidFill>
                  <a:srgbClr val="FFFF00"/>
                </a:solidFill>
              </a:rPr>
              <a:t>RFQ</a:t>
            </a:r>
            <a:endParaRPr lang="zh-CN" altLang="en-US" sz="1600" b="1" dirty="0">
              <a:solidFill>
                <a:srgbClr val="FFFF00"/>
              </a:solidFill>
            </a:endParaRPr>
          </a:p>
        </p:txBody>
      </p:sp>
      <p:pic>
        <p:nvPicPr>
          <p:cNvPr id="3" name="图片 2"/>
          <p:cNvPicPr>
            <a:picLocks noChangeAspect="1"/>
          </p:cNvPicPr>
          <p:nvPr/>
        </p:nvPicPr>
        <p:blipFill rotWithShape="1">
          <a:blip r:embed="rId9" cstate="print">
            <a:extLst>
              <a:ext uri="{28A0092B-C50C-407E-A947-70E740481C1C}">
                <a14:useLocalDpi xmlns:a14="http://schemas.microsoft.com/office/drawing/2010/main" val="0"/>
              </a:ext>
            </a:extLst>
          </a:blip>
          <a:srcRect t="7361" b="6665"/>
          <a:stretch/>
        </p:blipFill>
        <p:spPr>
          <a:xfrm>
            <a:off x="319470" y="1702387"/>
            <a:ext cx="2609456" cy="1673234"/>
          </a:xfrm>
          <a:prstGeom prst="rect">
            <a:avLst/>
          </a:prstGeom>
        </p:spPr>
      </p:pic>
      <p:sp>
        <p:nvSpPr>
          <p:cNvPr id="24" name="文本框 12"/>
          <p:cNvSpPr txBox="1">
            <a:spLocks noChangeArrowheads="1"/>
          </p:cNvSpPr>
          <p:nvPr/>
        </p:nvSpPr>
        <p:spPr bwMode="auto">
          <a:xfrm>
            <a:off x="1475656" y="2996952"/>
            <a:ext cx="776428" cy="338555"/>
          </a:xfrm>
          <a:prstGeom prst="rect">
            <a:avLst/>
          </a:prstGeom>
          <a:noFill/>
          <a:ln w="9525">
            <a:noFill/>
            <a:miter lim="800000"/>
            <a:headEnd/>
            <a:tailEnd/>
          </a:ln>
        </p:spPr>
        <p:txBody>
          <a:bodyPr wrap="square">
            <a:spAutoFit/>
          </a:bodyPr>
          <a:lstStyle/>
          <a:p>
            <a:r>
              <a:rPr lang="en-US" altLang="zh-CN" sz="1600" b="1" dirty="0" smtClean="0">
                <a:solidFill>
                  <a:srgbClr val="FFFF00"/>
                </a:solidFill>
              </a:rPr>
              <a:t>  IS</a:t>
            </a:r>
            <a:endParaRPr lang="zh-CN" altLang="en-US" sz="1600" b="1" dirty="0">
              <a:solidFill>
                <a:srgbClr val="FFFF00"/>
              </a:solidFill>
            </a:endParaRPr>
          </a:p>
        </p:txBody>
      </p:sp>
      <p:cxnSp>
        <p:nvCxnSpPr>
          <p:cNvPr id="5" name="直接箭头连接符 4"/>
          <p:cNvCxnSpPr/>
          <p:nvPr/>
        </p:nvCxnSpPr>
        <p:spPr bwMode="auto">
          <a:xfrm flipV="1">
            <a:off x="395536" y="3501008"/>
            <a:ext cx="360040" cy="288032"/>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7" name="直接箭头连接符 6"/>
          <p:cNvCxnSpPr/>
          <p:nvPr/>
        </p:nvCxnSpPr>
        <p:spPr bwMode="auto">
          <a:xfrm>
            <a:off x="539552" y="4005064"/>
            <a:ext cx="216024" cy="504056"/>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10" name="直接箭头连接符 9"/>
          <p:cNvCxnSpPr/>
          <p:nvPr/>
        </p:nvCxnSpPr>
        <p:spPr bwMode="auto">
          <a:xfrm>
            <a:off x="755576" y="4077072"/>
            <a:ext cx="3456384" cy="432048"/>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18" name="直接箭头连接符 17"/>
          <p:cNvCxnSpPr/>
          <p:nvPr/>
        </p:nvCxnSpPr>
        <p:spPr bwMode="auto">
          <a:xfrm flipV="1">
            <a:off x="1763688" y="3429000"/>
            <a:ext cx="2952328" cy="432048"/>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20" name="直接箭头连接符 19"/>
          <p:cNvCxnSpPr/>
          <p:nvPr/>
        </p:nvCxnSpPr>
        <p:spPr bwMode="auto">
          <a:xfrm>
            <a:off x="5364088" y="4077072"/>
            <a:ext cx="1656184" cy="576064"/>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22" name="直接箭头连接符 21"/>
          <p:cNvCxnSpPr/>
          <p:nvPr/>
        </p:nvCxnSpPr>
        <p:spPr bwMode="auto">
          <a:xfrm flipH="1" flipV="1">
            <a:off x="7668344" y="3501008"/>
            <a:ext cx="504056" cy="360040"/>
          </a:xfrm>
          <a:prstGeom prst="straightConnector1">
            <a:avLst/>
          </a:prstGeom>
          <a:solidFill>
            <a:srgbClr val="FFFF00"/>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540428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Grp="1" noChangeAspect="1" noChangeArrowheads="1"/>
          </p:cNvPicPr>
          <p:nvPr>
            <p:ph idx="1"/>
          </p:nvPr>
        </p:nvPicPr>
        <p:blipFill>
          <a:blip r:embed="rId3" cstate="print"/>
          <a:srcRect/>
          <a:stretch>
            <a:fillRect/>
          </a:stretch>
        </p:blipFill>
        <p:spPr>
          <a:xfrm>
            <a:off x="4640931" y="1928802"/>
            <a:ext cx="4360225" cy="4471998"/>
          </a:xfrm>
        </p:spPr>
      </p:pic>
      <p:sp>
        <p:nvSpPr>
          <p:cNvPr id="32772" name="矩形 8"/>
          <p:cNvSpPr>
            <a:spLocks noChangeArrowheads="1"/>
          </p:cNvSpPr>
          <p:nvPr/>
        </p:nvSpPr>
        <p:spPr bwMode="auto">
          <a:xfrm>
            <a:off x="142844" y="1571612"/>
            <a:ext cx="4643470" cy="4939814"/>
          </a:xfrm>
          <a:prstGeom prst="rect">
            <a:avLst/>
          </a:prstGeom>
          <a:noFill/>
          <a:ln w="9525">
            <a:noFill/>
            <a:miter lim="800000"/>
            <a:headEnd/>
            <a:tailEnd/>
          </a:ln>
        </p:spPr>
        <p:txBody>
          <a:bodyPr wrap="square">
            <a:spAutoFit/>
          </a:bodyPr>
          <a:lstStyle/>
          <a:p>
            <a:pPr marL="355600" indent="-355600" algn="l" eaLnBrk="0" hangingPunct="0">
              <a:spcAft>
                <a:spcPts val="600"/>
              </a:spcAft>
              <a:buClr>
                <a:srgbClr val="000000"/>
              </a:buClr>
              <a:buFont typeface="Wingdings" pitchFamily="2" charset="2"/>
              <a:buChar char="l"/>
            </a:pPr>
            <a:r>
              <a:rPr lang="en-US" altLang="zh-CN" sz="2000" b="1" dirty="0">
                <a:solidFill>
                  <a:srgbClr val="005CE7"/>
                </a:solidFill>
              </a:rPr>
              <a:t>Lattice of 4-fold symmetry, </a:t>
            </a:r>
            <a:r>
              <a:rPr lang="en-US" altLang="zh-CN" sz="2000" b="1" dirty="0" smtClean="0">
                <a:solidFill>
                  <a:srgbClr val="005CE7"/>
                </a:solidFill>
              </a:rPr>
              <a:t>triplet.</a:t>
            </a:r>
            <a:endParaRPr lang="en-US" altLang="zh-CN" sz="2000" b="1" dirty="0">
              <a:solidFill>
                <a:srgbClr val="005CE7"/>
              </a:solidFill>
            </a:endParaRPr>
          </a:p>
          <a:p>
            <a:pPr marL="355600" indent="-355600" algn="l" eaLnBrk="0" hangingPunct="0">
              <a:spcAft>
                <a:spcPts val="600"/>
              </a:spcAft>
              <a:buClr>
                <a:srgbClr val="000000"/>
              </a:buClr>
              <a:buFont typeface="Wingdings" pitchFamily="2" charset="2"/>
              <a:buChar char="l"/>
            </a:pPr>
            <a:r>
              <a:rPr lang="en-US" altLang="zh-CN" sz="2000" b="1" dirty="0">
                <a:solidFill>
                  <a:srgbClr val="005CE7"/>
                </a:solidFill>
              </a:rPr>
              <a:t>227.92m </a:t>
            </a:r>
            <a:r>
              <a:rPr lang="en-US" altLang="zh-CN" sz="2000" b="1" dirty="0" smtClean="0">
                <a:solidFill>
                  <a:srgbClr val="005CE7"/>
                </a:solidFill>
              </a:rPr>
              <a:t>circumference.</a:t>
            </a:r>
            <a:endParaRPr lang="en-US" altLang="zh-CN" sz="2000" b="1" dirty="0">
              <a:solidFill>
                <a:srgbClr val="005CE7"/>
              </a:solidFill>
            </a:endParaRPr>
          </a:p>
          <a:p>
            <a:pPr marL="355600" indent="-355600" algn="l" eaLnBrk="0" hangingPunct="0">
              <a:spcAft>
                <a:spcPts val="600"/>
              </a:spcAft>
              <a:buClr>
                <a:srgbClr val="000000"/>
              </a:buClr>
              <a:buFont typeface="Wingdings" pitchFamily="2" charset="2"/>
              <a:buChar char="l"/>
            </a:pPr>
            <a:r>
              <a:rPr lang="en-US" altLang="zh-CN" sz="2000" b="1" dirty="0" smtClean="0">
                <a:solidFill>
                  <a:srgbClr val="005CE7"/>
                </a:solidFill>
              </a:rPr>
              <a:t>Four </a:t>
            </a:r>
            <a:r>
              <a:rPr lang="en-US" altLang="zh-CN" sz="2000" b="1" dirty="0">
                <a:solidFill>
                  <a:srgbClr val="005CE7"/>
                </a:solidFill>
                <a:cs typeface="Times New Roman" pitchFamily="18" charset="0"/>
              </a:rPr>
              <a:t>long straight sections</a:t>
            </a:r>
            <a:r>
              <a:rPr lang="en-US" altLang="zh-CN" sz="2000" b="1" dirty="0">
                <a:solidFill>
                  <a:srgbClr val="005CE7"/>
                </a:solidFill>
              </a:rPr>
              <a:t> for injection, acceleration, collimation and </a:t>
            </a:r>
            <a:r>
              <a:rPr lang="en-US" altLang="zh-CN" sz="2000" b="1" dirty="0" smtClean="0">
                <a:solidFill>
                  <a:srgbClr val="005CE7"/>
                </a:solidFill>
              </a:rPr>
              <a:t>extraction.</a:t>
            </a:r>
          </a:p>
          <a:p>
            <a:pPr marL="355600" indent="-355600" algn="l" eaLnBrk="0" hangingPunct="0">
              <a:spcAft>
                <a:spcPts val="600"/>
              </a:spcAft>
              <a:buClr>
                <a:srgbClr val="000000"/>
              </a:buClr>
              <a:buFont typeface="Wingdings" pitchFamily="2" charset="2"/>
              <a:buChar char="l"/>
            </a:pPr>
            <a:r>
              <a:rPr lang="en-US" altLang="zh-CN" sz="2000" b="1" dirty="0" smtClean="0">
                <a:solidFill>
                  <a:srgbClr val="005CE7"/>
                </a:solidFill>
              </a:rPr>
              <a:t>24 main dipoles with one power supply.</a:t>
            </a:r>
          </a:p>
          <a:p>
            <a:pPr marL="355600" indent="-355600" algn="l" eaLnBrk="0" hangingPunct="0">
              <a:spcAft>
                <a:spcPts val="600"/>
              </a:spcAft>
              <a:buClr>
                <a:srgbClr val="000000"/>
              </a:buClr>
              <a:buFont typeface="Wingdings" pitchFamily="2" charset="2"/>
              <a:buChar char="l"/>
            </a:pPr>
            <a:r>
              <a:rPr lang="en-US" altLang="zh-CN" sz="2000" b="1" dirty="0" smtClean="0">
                <a:solidFill>
                  <a:srgbClr val="005CE7"/>
                </a:solidFill>
              </a:rPr>
              <a:t>48 main </a:t>
            </a:r>
            <a:r>
              <a:rPr lang="en-US" altLang="zh-CN" sz="2000" b="1" dirty="0" err="1" smtClean="0">
                <a:solidFill>
                  <a:srgbClr val="005CE7"/>
                </a:solidFill>
              </a:rPr>
              <a:t>quadrupoles</a:t>
            </a:r>
            <a:r>
              <a:rPr lang="en-US" altLang="zh-CN" sz="2000" b="1" dirty="0" smtClean="0">
                <a:solidFill>
                  <a:srgbClr val="005CE7"/>
                </a:solidFill>
              </a:rPr>
              <a:t> with 5 power supplies.</a:t>
            </a:r>
          </a:p>
          <a:p>
            <a:pPr marL="355600" indent="-355600" algn="l" eaLnBrk="0" hangingPunct="0">
              <a:spcAft>
                <a:spcPts val="600"/>
              </a:spcAft>
              <a:buClr>
                <a:srgbClr val="000000"/>
              </a:buClr>
              <a:buFont typeface="Wingdings" pitchFamily="2" charset="2"/>
              <a:buChar char="l"/>
            </a:pPr>
            <a:r>
              <a:rPr lang="en-US" altLang="zh-CN" sz="2000" b="1" dirty="0" smtClean="0">
                <a:solidFill>
                  <a:srgbClr val="005CE7"/>
                </a:solidFill>
              </a:rPr>
              <a:t>Ceramic vacuum chambers for the </a:t>
            </a:r>
            <a:r>
              <a:rPr lang="en-US" altLang="zh-CN" sz="2000" b="1" dirty="0" err="1" smtClean="0">
                <a:solidFill>
                  <a:srgbClr val="005CE7"/>
                </a:solidFill>
              </a:rPr>
              <a:t>AC&amp;pulsed</a:t>
            </a:r>
            <a:r>
              <a:rPr lang="en-US" altLang="zh-CN" sz="2000" b="1" dirty="0" smtClean="0">
                <a:solidFill>
                  <a:srgbClr val="005CE7"/>
                </a:solidFill>
              </a:rPr>
              <a:t>  magnets.</a:t>
            </a:r>
          </a:p>
          <a:p>
            <a:pPr marL="355600" indent="-355600" algn="l" eaLnBrk="0" hangingPunct="0">
              <a:spcAft>
                <a:spcPts val="600"/>
              </a:spcAft>
              <a:buClr>
                <a:srgbClr val="000000"/>
              </a:buClr>
              <a:buFont typeface="Wingdings" pitchFamily="2" charset="2"/>
              <a:buChar char="l"/>
            </a:pPr>
            <a:r>
              <a:rPr lang="en-US" altLang="zh-CN" sz="2000" b="1" dirty="0" smtClean="0">
                <a:solidFill>
                  <a:srgbClr val="005CE7"/>
                </a:solidFill>
              </a:rPr>
              <a:t>8 RF ferrite loaded cavities to provide 165 kV.</a:t>
            </a:r>
          </a:p>
          <a:p>
            <a:pPr marL="355600" indent="-355600" algn="l" eaLnBrk="0" hangingPunct="0">
              <a:spcAft>
                <a:spcPts val="600"/>
              </a:spcAft>
              <a:buClr>
                <a:srgbClr val="000000"/>
              </a:buClr>
              <a:buFont typeface="Wingdings" pitchFamily="2" charset="2"/>
              <a:buChar char="l"/>
            </a:pPr>
            <a:endParaRPr lang="en-US" altLang="zh-CN" sz="2000" b="1" dirty="0">
              <a:solidFill>
                <a:srgbClr val="005CE7"/>
              </a:solidFill>
            </a:endParaRPr>
          </a:p>
        </p:txBody>
      </p:sp>
      <p:sp>
        <p:nvSpPr>
          <p:cNvPr id="6" name="Rectangle 3"/>
          <p:cNvSpPr txBox="1">
            <a:spLocks noChangeArrowheads="1"/>
          </p:cNvSpPr>
          <p:nvPr/>
        </p:nvSpPr>
        <p:spPr bwMode="auto">
          <a:xfrm>
            <a:off x="214282" y="765175"/>
            <a:ext cx="7329518"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eaLnBrk="0" fontAlgn="base" hangingPunct="0">
              <a:spcBef>
                <a:spcPct val="20000"/>
              </a:spcBef>
              <a:spcAft>
                <a:spcPct val="0"/>
              </a:spcAft>
              <a:buChar char="–"/>
              <a:defRPr b="1">
                <a:solidFill>
                  <a:srgbClr val="4D5E68"/>
                </a:solidFill>
                <a:latin typeface="+mn-lt"/>
                <a:ea typeface="+mn-ea"/>
              </a:defRPr>
            </a:lvl4pPr>
            <a:lvl5pPr marL="2057400" indent="-228600" algn="l" rtl="0" eaLnBrk="0" fontAlgn="base" hangingPunct="0">
              <a:spcBef>
                <a:spcPct val="20000"/>
              </a:spcBef>
              <a:spcAft>
                <a:spcPct val="0"/>
              </a:spcAft>
              <a:buChar char="»"/>
              <a:defRPr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a:lstStyle>
          <a:p>
            <a:pPr>
              <a:buFontTx/>
              <a:buNone/>
            </a:pPr>
            <a:r>
              <a:rPr lang="en-US" altLang="zh-CN" sz="2400" kern="0" dirty="0" smtClean="0">
                <a:solidFill>
                  <a:srgbClr val="FF3300"/>
                </a:solidFill>
                <a:ea typeface="黑体" pitchFamily="49" charset="-122"/>
              </a:rPr>
              <a:t> </a:t>
            </a:r>
            <a:r>
              <a:rPr lang="en-US" altLang="zh-CN" sz="2800" kern="0" dirty="0" smtClean="0">
                <a:solidFill>
                  <a:srgbClr val="FF3300"/>
                </a:solidFill>
                <a:ea typeface="黑体" pitchFamily="49" charset="-122"/>
              </a:rPr>
              <a:t>RCS Design </a:t>
            </a:r>
            <a:endParaRPr lang="en-US" altLang="zh-CN" sz="2400" kern="0" dirty="0" smtClean="0">
              <a:solidFill>
                <a:srgbClr val="FF3300"/>
              </a:solidFill>
              <a:ea typeface="黑体" pitchFamily="49" charset="-122"/>
            </a:endParaRPr>
          </a:p>
        </p:txBody>
      </p:sp>
    </p:spTree>
    <p:extLst>
      <p:ext uri="{BB962C8B-B14F-4D97-AF65-F5344CB8AC3E}">
        <p14:creationId xmlns:p14="http://schemas.microsoft.com/office/powerpoint/2010/main" val="323506530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CSNS讲演稿母板">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CSNS讲演稿母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b="1" dirty="0" smtClean="0">
            <a:solidFill>
              <a:srgbClr val="FF0000"/>
            </a:solidFill>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CSNS模板</Template>
  <TotalTime>32290</TotalTime>
  <Words>2611</Words>
  <Application>Microsoft Office PowerPoint</Application>
  <PresentationFormat>全屏显示(4:3)</PresentationFormat>
  <Paragraphs>614</Paragraphs>
  <Slides>45</Slides>
  <Notes>13</Notes>
  <HiddenSlides>0</HiddenSlides>
  <MMClips>0</MMClips>
  <ScaleCrop>false</ScaleCrop>
  <HeadingPairs>
    <vt:vector size="8" baseType="variant">
      <vt:variant>
        <vt:lpstr>已用的字体</vt:lpstr>
      </vt:variant>
      <vt:variant>
        <vt:i4>23</vt:i4>
      </vt:variant>
      <vt:variant>
        <vt:lpstr>主题</vt:lpstr>
      </vt:variant>
      <vt:variant>
        <vt:i4>3</vt:i4>
      </vt:variant>
      <vt:variant>
        <vt:lpstr>嵌入 OLE 服务器</vt:lpstr>
      </vt:variant>
      <vt:variant>
        <vt:i4>1</vt:i4>
      </vt:variant>
      <vt:variant>
        <vt:lpstr>幻灯片标题</vt:lpstr>
      </vt:variant>
      <vt:variant>
        <vt:i4>45</vt:i4>
      </vt:variant>
    </vt:vector>
  </HeadingPairs>
  <TitlesOfParts>
    <vt:vector size="72" baseType="lpstr">
      <vt:lpstr>Arial Unicode MS</vt:lpstr>
      <vt:lpstr>font400</vt:lpstr>
      <vt:lpstr>Kozuka Gothic Pro B</vt:lpstr>
      <vt:lpstr>SymbolProp BT</vt:lpstr>
      <vt:lpstr>方正兰亭黑_GBK</vt:lpstr>
      <vt:lpstr>黑体</vt:lpstr>
      <vt:lpstr>华文楷体</vt:lpstr>
      <vt:lpstr>华文新魏</vt:lpstr>
      <vt:lpstr>楷体</vt:lpstr>
      <vt:lpstr>楷体_GB2312</vt:lpstr>
      <vt:lpstr>宋体</vt:lpstr>
      <vt:lpstr>宋体</vt:lpstr>
      <vt:lpstr>微软雅黑</vt:lpstr>
      <vt:lpstr>Arial</vt:lpstr>
      <vt:lpstr>Arial Black</vt:lpstr>
      <vt:lpstr>Calibri</vt:lpstr>
      <vt:lpstr>Calibri Light</vt:lpstr>
      <vt:lpstr>Comic Sans MS</vt:lpstr>
      <vt:lpstr>Impact</vt:lpstr>
      <vt:lpstr>Symbol</vt:lpstr>
      <vt:lpstr>Times New Roman</vt:lpstr>
      <vt:lpstr>Verdana</vt:lpstr>
      <vt:lpstr>Wingdings</vt:lpstr>
      <vt:lpstr>1_CSNS讲演稿母板</vt:lpstr>
      <vt:lpstr>Office 主题</vt:lpstr>
      <vt:lpstr>1_Office 主题</vt:lpstr>
      <vt:lpstr>Visio</vt:lpstr>
      <vt:lpstr>Status of CSNS Project   Sheng Wang, Shinian Fu, Huachang Liu    China Spallation Neutron Source  Institute of High Energy Physics, CAS  </vt:lpstr>
      <vt:lpstr>Outline </vt:lpstr>
      <vt:lpstr>PowerPoint 演示文稿</vt:lpstr>
      <vt:lpstr>Site Area</vt:lpstr>
      <vt:lpstr>PowerPoint 演示文稿</vt:lpstr>
      <vt:lpstr>PowerPoint 演示文稿</vt:lpstr>
      <vt:lpstr>PowerPoint 演示文稿</vt:lpstr>
      <vt:lpstr>Linac installed in the tunnel</vt:lpstr>
      <vt:lpstr>PowerPoint 演示文稿</vt:lpstr>
      <vt:lpstr>PowerPoint 演示文稿</vt:lpstr>
      <vt:lpstr>PowerPoint 演示文稿</vt:lpstr>
      <vt:lpstr>PowerPoint 演示文稿</vt:lpstr>
      <vt:lpstr>PowerPoint 演示文稿</vt:lpstr>
      <vt:lpstr>PowerPoint 演示文稿</vt:lpstr>
      <vt:lpstr>2. Accelerator Commissioning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User Operation</vt:lpstr>
      <vt:lpstr>PowerPoint 演示文稿</vt:lpstr>
      <vt:lpstr>PowerPoint 演示文稿</vt:lpstr>
      <vt:lpstr>PowerPoint 演示文稿</vt:lpstr>
      <vt:lpstr>Problem of RFQ spark </vt:lpstr>
      <vt:lpstr>PowerPoint 演示文稿</vt:lpstr>
      <vt:lpstr>Upgrade the RF source of RFQ</vt:lpstr>
      <vt:lpstr>High availability after summer maintenance</vt:lpstr>
      <vt:lpstr>PowerPoint 演示文稿</vt:lpstr>
      <vt:lpstr>PowerPoint 演示文稿</vt:lpstr>
      <vt:lpstr>PowerPoint 演示文稿</vt:lpstr>
      <vt:lpstr>PowerPoint 演示文稿</vt:lpstr>
      <vt:lpstr>4. Upgrade Plan</vt:lpstr>
      <vt:lpstr>Necessity of CSNS  Upgrade</vt:lpstr>
      <vt:lpstr>PowerPoint 演示文稿</vt:lpstr>
      <vt:lpstr>PowerPoint 演示文稿</vt:lpstr>
      <vt:lpstr>PowerPoint 演示文稿</vt:lpstr>
      <vt:lpstr>PowerPoint 演示文稿</vt:lpstr>
      <vt:lpstr>PowerPoint 演示文稿</vt:lpstr>
      <vt:lpstr>Summary</vt:lpstr>
      <vt:lpstr>PowerPoint 演示文稿</vt:lpstr>
    </vt:vector>
  </TitlesOfParts>
  <Company>MC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CSNS Status 中国散裂中子源  Jie WEI  for the CSNS Project Team Institute of High Energy Physics Institute of Physics</dc:title>
  <dc:creator>MC SYSTEM</dc:creator>
  <cp:lastModifiedBy>unknown</cp:lastModifiedBy>
  <cp:revision>1026</cp:revision>
  <cp:lastPrinted>1601-01-01T00:00:00Z</cp:lastPrinted>
  <dcterms:created xsi:type="dcterms:W3CDTF">2010-01-08T00:24:23Z</dcterms:created>
  <dcterms:modified xsi:type="dcterms:W3CDTF">2019-09-24T08:21:34Z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