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60" r:id="rId4"/>
    <p:sldId id="981" r:id="rId5"/>
    <p:sldId id="984" r:id="rId6"/>
    <p:sldId id="985" r:id="rId7"/>
    <p:sldId id="968" r:id="rId8"/>
    <p:sldId id="477" r:id="rId9"/>
    <p:sldId id="973" r:id="rId10"/>
    <p:sldId id="978" r:id="rId11"/>
    <p:sldId id="979" r:id="rId12"/>
    <p:sldId id="977" r:id="rId13"/>
    <p:sldId id="980" r:id="rId14"/>
    <p:sldId id="976" r:id="rId15"/>
    <p:sldId id="982" r:id="rId16"/>
    <p:sldId id="983" r:id="rId17"/>
    <p:sldId id="1265" r:id="rId18"/>
    <p:sldId id="1290" r:id="rId19"/>
    <p:sldId id="1294" r:id="rId20"/>
    <p:sldId id="1296" r:id="rId21"/>
    <p:sldId id="479" r:id="rId22"/>
    <p:sldId id="1323" r:id="rId23"/>
    <p:sldId id="349" r:id="rId24"/>
    <p:sldId id="398" r:id="rId25"/>
    <p:sldId id="381" r:id="rId26"/>
    <p:sldId id="380" r:id="rId27"/>
    <p:sldId id="1328" r:id="rId28"/>
    <p:sldId id="1336" r:id="rId29"/>
    <p:sldId id="1315" r:id="rId30"/>
    <p:sldId id="972" r:id="rId31"/>
    <p:sldId id="993" r:id="rId32"/>
    <p:sldId id="261" r:id="rId33"/>
    <p:sldId id="994" r:id="rId34"/>
    <p:sldId id="986" r:id="rId35"/>
    <p:sldId id="988" r:id="rId36"/>
    <p:sldId id="997" r:id="rId37"/>
    <p:sldId id="269" r:id="rId3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724FB"/>
    <a:srgbClr val="295FA8"/>
    <a:srgbClr val="EF8F6B"/>
    <a:srgbClr val="7E62A2"/>
    <a:srgbClr val="745A95"/>
    <a:srgbClr val="00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0"/>
    <p:restoredTop sz="94711"/>
  </p:normalViewPr>
  <p:slideViewPr>
    <p:cSldViewPr snapToGrid="0" snapToObjects="1">
      <p:cViewPr varScale="1">
        <p:scale>
          <a:sx n="134" d="100"/>
          <a:sy n="134" d="100"/>
        </p:scale>
        <p:origin x="40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22A76-CF77-E542-B84A-0EB538CEBAD0}" type="datetimeFigureOut">
              <a:rPr kumimoji="1" lang="ja-JP" altLang="en-US" smtClean="0"/>
              <a:t>2019/9/23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AC189-3008-2B4B-A86C-B86417EFFC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7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7B0076-4ACD-B743-86A1-EB53BC2944E4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3317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6379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63B89-81F3-4843-BEA0-153EB1C08997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52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5F0FB-7582-E34D-B659-7C0F35A9EBAE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3740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5F0FB-7582-E34D-B659-7C0F35A9EBAE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340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7B0076-4ACD-B743-86A1-EB53BC2944E4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3317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494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5F0FB-7582-E34D-B659-7C0F35A9EBA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2287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977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45644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5F0FB-7582-E34D-B659-7C0F35A9EBAE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3910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600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5F0FB-7582-E34D-B659-7C0F35A9EBAE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3103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5F0FB-7582-E34D-B659-7C0F35A9EBAE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754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5A8A-3AC7-A34C-A943-1DDAA7E42709}" type="datetimeFigureOut">
              <a:rPr kumimoji="1" lang="ja-JP" altLang="en-US" smtClean="0"/>
              <a:t>2019/9/23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F21A-BCA8-DD41-B577-FC1B4E1440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4957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5A8A-3AC7-A34C-A943-1DDAA7E42709}" type="datetimeFigureOut">
              <a:rPr kumimoji="1" lang="ja-JP" altLang="en-US" smtClean="0"/>
              <a:t>2019/9/23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F21A-BCA8-DD41-B577-FC1B4E1440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177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5A8A-3AC7-A34C-A943-1DDAA7E42709}" type="datetimeFigureOut">
              <a:rPr kumimoji="1" lang="ja-JP" altLang="en-US" smtClean="0"/>
              <a:t>2019/9/23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F21A-BCA8-DD41-B577-FC1B4E1440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95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5A8A-3AC7-A34C-A943-1DDAA7E42709}" type="datetimeFigureOut">
              <a:rPr kumimoji="1" lang="ja-JP" altLang="en-US" smtClean="0"/>
              <a:t>2019/9/23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F21A-BCA8-DD41-B577-FC1B4E1440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786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5A8A-3AC7-A34C-A943-1DDAA7E42709}" type="datetimeFigureOut">
              <a:rPr kumimoji="1" lang="ja-JP" altLang="en-US" smtClean="0"/>
              <a:t>2019/9/23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F21A-BCA8-DD41-B577-FC1B4E1440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6145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5A8A-3AC7-A34C-A943-1DDAA7E42709}" type="datetimeFigureOut">
              <a:rPr kumimoji="1" lang="ja-JP" altLang="en-US" smtClean="0"/>
              <a:t>2019/9/23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F21A-BCA8-DD41-B577-FC1B4E1440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7527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5A8A-3AC7-A34C-A943-1DDAA7E42709}" type="datetimeFigureOut">
              <a:rPr kumimoji="1" lang="ja-JP" altLang="en-US" smtClean="0"/>
              <a:t>2019/9/23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F21A-BCA8-DD41-B577-FC1B4E1440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4435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5A8A-3AC7-A34C-A943-1DDAA7E42709}" type="datetimeFigureOut">
              <a:rPr kumimoji="1" lang="ja-JP" altLang="en-US" smtClean="0"/>
              <a:t>2019/9/23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F21A-BCA8-DD41-B577-FC1B4E1440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541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5A8A-3AC7-A34C-A943-1DDAA7E42709}" type="datetimeFigureOut">
              <a:rPr kumimoji="1" lang="ja-JP" altLang="en-US" smtClean="0"/>
              <a:t>2019/9/23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F21A-BCA8-DD41-B577-FC1B4E1440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998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5A8A-3AC7-A34C-A943-1DDAA7E42709}" type="datetimeFigureOut">
              <a:rPr kumimoji="1" lang="ja-JP" altLang="en-US" smtClean="0"/>
              <a:t>2019/9/23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F21A-BCA8-DD41-B577-FC1B4E1440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3183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5A8A-3AC7-A34C-A943-1DDAA7E42709}" type="datetimeFigureOut">
              <a:rPr kumimoji="1" lang="ja-JP" altLang="en-US" smtClean="0"/>
              <a:t>2019/9/23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F21A-BCA8-DD41-B577-FC1B4E1440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628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D5A8A-3AC7-A34C-A943-1DDAA7E42709}" type="datetimeFigureOut">
              <a:rPr kumimoji="1" lang="ja-JP" altLang="en-US" smtClean="0"/>
              <a:t>2019/9/23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5F21A-BCA8-DD41-B577-FC1B4E1440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16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~1.5MW@RCS" TargetMode="External"/><Relationship Id="rId2" Type="http://schemas.openxmlformats.org/officeDocument/2006/relationships/hyperlink" Target="mailto:~1.2MW@RC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7" Type="http://schemas.openxmlformats.org/officeDocument/2006/relationships/image" Target="../media/image34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emf"/><Relationship Id="rId5" Type="http://schemas.openxmlformats.org/officeDocument/2006/relationships/package" Target="../embeddings/Microsoft_Word_Document2.docx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tif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70" y="1282611"/>
            <a:ext cx="8962577" cy="124442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Challenges, Progress and Prospects of High beam Power in J-PARC </a:t>
            </a:r>
            <a:r>
              <a:rPr lang="en-US" dirty="0"/>
              <a:t> </a:t>
            </a:r>
            <a:endParaRPr kumimoji="1" lang="ja-JP" altLang="en-US" sz="3600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307" y="3411596"/>
            <a:ext cx="8630292" cy="924098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Y. Liu, KEK/J-PARC</a:t>
            </a:r>
          </a:p>
          <a:p>
            <a:r>
              <a:rPr lang="en-US" altLang="ja-JP" sz="2400" dirty="0"/>
              <a:t>On behalf of J-PARC Accelerator Division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498604"/>
              </p:ext>
            </p:extLst>
          </p:nvPr>
        </p:nvGraphicFramePr>
        <p:xfrm>
          <a:off x="90713" y="55563"/>
          <a:ext cx="9053289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6" name="Document" r:id="rId3" imgW="6972300" imgH="812800" progId="Word.Document.12">
                  <p:embed/>
                </p:oleObj>
              </mc:Choice>
              <mc:Fallback>
                <p:oleObj name="Document" r:id="rId3" imgW="6972300" imgH="812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713" y="55563"/>
                        <a:ext cx="9053289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145872" y="6344466"/>
            <a:ext cx="4998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SHLiPP-9, </a:t>
            </a:r>
            <a:r>
              <a:rPr lang="en-US" dirty="0"/>
              <a:t>Lanzhou, China</a:t>
            </a:r>
            <a:r>
              <a:rPr lang="en-US" altLang="ja-JP" dirty="0"/>
              <a:t>, 25-27 September 2019</a:t>
            </a:r>
          </a:p>
        </p:txBody>
      </p:sp>
    </p:spTree>
    <p:extLst>
      <p:ext uri="{BB962C8B-B14F-4D97-AF65-F5344CB8AC3E}">
        <p14:creationId xmlns:p14="http://schemas.microsoft.com/office/powerpoint/2010/main" val="4117998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>
            <a:extLst>
              <a:ext uri="{FF2B5EF4-FFF2-40B4-BE49-F238E27FC236}">
                <a16:creationId xmlns:a16="http://schemas.microsoft.com/office/drawing/2014/main" id="{0CB91910-0A5A-9241-8FA7-F08AAA492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968"/>
            <a:ext cx="9144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FC23A9-B15A-764A-ADB4-BC6B0AF7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7787"/>
          </a:xfrm>
        </p:spPr>
        <p:txBody>
          <a:bodyPr>
            <a:normAutofit fontScale="90000"/>
          </a:bodyPr>
          <a:lstStyle/>
          <a:p>
            <a:r>
              <a:rPr lang="en-US" dirty="0"/>
              <a:t>Recent </a:t>
            </a:r>
            <a:r>
              <a:rPr lang="en-US" dirty="0" err="1"/>
              <a:t>Linac</a:t>
            </a:r>
            <a:r>
              <a:rPr lang="en-US" dirty="0"/>
              <a:t> Status (Current at LEBT)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48ADE4-FE6A-024C-AF90-401C2922E109}"/>
              </a:ext>
            </a:extLst>
          </p:cNvPr>
          <p:cNvSpPr/>
          <p:nvPr/>
        </p:nvSpPr>
        <p:spPr>
          <a:xfrm>
            <a:off x="2968201" y="516493"/>
            <a:ext cx="2110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60mA study #2,3,4,5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3B39803-8BB2-5240-8526-92B9957DF130}"/>
              </a:ext>
            </a:extLst>
          </p:cNvPr>
          <p:cNvCxnSpPr>
            <a:cxnSpLocks/>
          </p:cNvCxnSpPr>
          <p:nvPr/>
        </p:nvCxnSpPr>
        <p:spPr>
          <a:xfrm flipH="1">
            <a:off x="1051560" y="785241"/>
            <a:ext cx="2971898" cy="5314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EB669D-7533-3A46-AD61-CE2CA0196CEE}"/>
              </a:ext>
            </a:extLst>
          </p:cNvPr>
          <p:cNvCxnSpPr>
            <a:cxnSpLocks/>
          </p:cNvCxnSpPr>
          <p:nvPr/>
        </p:nvCxnSpPr>
        <p:spPr>
          <a:xfrm flipH="1">
            <a:off x="3602736" y="793947"/>
            <a:ext cx="420722" cy="2570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ABA1E6-D680-BF48-BCB5-841CDD6C58AD}"/>
              </a:ext>
            </a:extLst>
          </p:cNvPr>
          <p:cNvCxnSpPr>
            <a:cxnSpLocks/>
          </p:cNvCxnSpPr>
          <p:nvPr/>
        </p:nvCxnSpPr>
        <p:spPr>
          <a:xfrm>
            <a:off x="4023458" y="793947"/>
            <a:ext cx="1916641" cy="2570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26FBA0-6F6C-7147-A72B-82F16708710F}"/>
              </a:ext>
            </a:extLst>
          </p:cNvPr>
          <p:cNvCxnSpPr>
            <a:cxnSpLocks/>
          </p:cNvCxnSpPr>
          <p:nvPr/>
        </p:nvCxnSpPr>
        <p:spPr>
          <a:xfrm>
            <a:off x="4023458" y="793947"/>
            <a:ext cx="4663342" cy="2570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AF52126-26C9-3D49-A29E-0B5BCCA72516}"/>
              </a:ext>
            </a:extLst>
          </p:cNvPr>
          <p:cNvSpPr/>
          <p:nvPr/>
        </p:nvSpPr>
        <p:spPr>
          <a:xfrm>
            <a:off x="4572166" y="1151572"/>
            <a:ext cx="89909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50mA </a:t>
            </a:r>
          </a:p>
          <a:p>
            <a:r>
              <a:rPr lang="en-US" sz="1400" dirty="0"/>
              <a:t>operation</a:t>
            </a:r>
          </a:p>
          <a:p>
            <a:r>
              <a:rPr lang="en-US" sz="1400" dirty="0"/>
              <a:t>started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C91645-2E91-0F46-8467-A7036F078218}"/>
              </a:ext>
            </a:extLst>
          </p:cNvPr>
          <p:cNvCxnSpPr/>
          <p:nvPr/>
        </p:nvCxnSpPr>
        <p:spPr>
          <a:xfrm>
            <a:off x="5062777" y="1810512"/>
            <a:ext cx="0" cy="209397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B4323C5-28F8-434B-899D-DCF9205F0C99}"/>
              </a:ext>
            </a:extLst>
          </p:cNvPr>
          <p:cNvSpPr/>
          <p:nvPr/>
        </p:nvSpPr>
        <p:spPr>
          <a:xfrm>
            <a:off x="-44140" y="589207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</a:t>
            </a:r>
          </a:p>
        </p:txBody>
      </p:sp>
    </p:spTree>
    <p:extLst>
      <p:ext uri="{BB962C8B-B14F-4D97-AF65-F5344CB8AC3E}">
        <p14:creationId xmlns:p14="http://schemas.microsoft.com/office/powerpoint/2010/main" val="3425897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10604E-770A-0547-82C5-E3D184AC9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4" t="4166" r="7947" b="7237"/>
          <a:stretch/>
        </p:blipFill>
        <p:spPr>
          <a:xfrm>
            <a:off x="84841" y="149127"/>
            <a:ext cx="8672660" cy="649645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1C4D778-249D-F942-B7B7-6356DCD28E5A}"/>
              </a:ext>
            </a:extLst>
          </p:cNvPr>
          <p:cNvCxnSpPr>
            <a:cxnSpLocks/>
          </p:cNvCxnSpPr>
          <p:nvPr/>
        </p:nvCxnSpPr>
        <p:spPr>
          <a:xfrm>
            <a:off x="7720555" y="1527141"/>
            <a:ext cx="7258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415C009-7653-1A41-88FB-FC495BB94BD9}"/>
              </a:ext>
            </a:extLst>
          </p:cNvPr>
          <p:cNvSpPr/>
          <p:nvPr/>
        </p:nvSpPr>
        <p:spPr>
          <a:xfrm>
            <a:off x="8083487" y="931566"/>
            <a:ext cx="113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2019.Jul.4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4DDC3-5451-BC41-BB85-06050382C0C8}"/>
              </a:ext>
            </a:extLst>
          </p:cNvPr>
          <p:cNvSpPr/>
          <p:nvPr/>
        </p:nvSpPr>
        <p:spPr>
          <a:xfrm>
            <a:off x="8189621" y="1568719"/>
            <a:ext cx="913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/>
              <a:t>1 MW, 12hr</a:t>
            </a:r>
          </a:p>
          <a:p>
            <a:r>
              <a:rPr lang="en-US" sz="1200" dirty="0"/>
              <a:t>Trial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F56396-3DDF-5148-829A-871FCB377B23}"/>
              </a:ext>
            </a:extLst>
          </p:cNvPr>
          <p:cNvSpPr/>
          <p:nvPr/>
        </p:nvSpPr>
        <p:spPr>
          <a:xfrm>
            <a:off x="8189621" y="2083337"/>
            <a:ext cx="914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/>
              <a:t>1.5 MW eq.</a:t>
            </a:r>
          </a:p>
          <a:p>
            <a:r>
              <a:rPr lang="en-US" sz="1200" dirty="0"/>
              <a:t>Trial</a:t>
            </a:r>
          </a:p>
        </p:txBody>
      </p:sp>
    </p:spTree>
    <p:extLst>
      <p:ext uri="{BB962C8B-B14F-4D97-AF65-F5344CB8AC3E}">
        <p14:creationId xmlns:p14="http://schemas.microsoft.com/office/powerpoint/2010/main" val="2922142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AB84-736D-1649-9780-F537D24ED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88" y="0"/>
            <a:ext cx="8229600" cy="643213"/>
          </a:xfrm>
        </p:spPr>
        <p:txBody>
          <a:bodyPr>
            <a:normAutofit fontScale="90000"/>
          </a:bodyPr>
          <a:lstStyle/>
          <a:p>
            <a:r>
              <a:rPr lang="en-US" dirty="0"/>
              <a:t>Beam Power History at MLF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EE21B-61ED-9043-B92F-060855F5C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5" r="3204"/>
          <a:stretch/>
        </p:blipFill>
        <p:spPr>
          <a:xfrm>
            <a:off x="381740" y="1534788"/>
            <a:ext cx="8469297" cy="53635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0C92F8-C8E9-4942-B791-AEB03027BB77}"/>
              </a:ext>
            </a:extLst>
          </p:cNvPr>
          <p:cNvSpPr txBox="1"/>
          <p:nvPr/>
        </p:nvSpPr>
        <p:spPr>
          <a:xfrm rot="16200000">
            <a:off x="-1349419" y="3174049"/>
            <a:ext cx="3071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95FA8"/>
                </a:solidFill>
              </a:rPr>
              <a:t>Beam Power(kW)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19C43-EFD3-4643-B2F6-20E6AC8F7DDC}"/>
              </a:ext>
            </a:extLst>
          </p:cNvPr>
          <p:cNvSpPr txBox="1"/>
          <p:nvPr/>
        </p:nvSpPr>
        <p:spPr>
          <a:xfrm rot="16200000">
            <a:off x="6468672" y="3539935"/>
            <a:ext cx="4897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F8F6B"/>
                </a:solidFill>
              </a:rPr>
              <a:t>Beam Power Accumulated (MWh)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2AFD60-FFB0-CC4A-82FF-2B4CB6AD57A3}"/>
              </a:ext>
            </a:extLst>
          </p:cNvPr>
          <p:cNvSpPr/>
          <p:nvPr/>
        </p:nvSpPr>
        <p:spPr>
          <a:xfrm>
            <a:off x="2232978" y="4679109"/>
            <a:ext cx="1159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524265"/>
                </a:solidFill>
                <a:latin typeface="Helvetica" pitchFamily="2" charset="0"/>
              </a:rPr>
              <a:t>Earthquake</a:t>
            </a:r>
          </a:p>
          <a:p>
            <a:pPr algn="ctr"/>
            <a:r>
              <a:rPr lang="en-US" dirty="0">
                <a:solidFill>
                  <a:srgbClr val="524265"/>
                </a:solidFill>
                <a:effectLst/>
                <a:latin typeface="Helvetica" pitchFamily="2" charset="0"/>
              </a:rPr>
              <a:t>↓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D96497-BEFE-3547-8E31-607FC9389F24}"/>
              </a:ext>
            </a:extLst>
          </p:cNvPr>
          <p:cNvSpPr/>
          <p:nvPr/>
        </p:nvSpPr>
        <p:spPr>
          <a:xfrm>
            <a:off x="3519026" y="3112493"/>
            <a:ext cx="127342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Accident at</a:t>
            </a:r>
          </a:p>
          <a:p>
            <a:pPr algn="ctr"/>
            <a:r>
              <a:rPr lang="en-US" sz="1400" dirty="0"/>
              <a:t>Hadron Facility</a:t>
            </a:r>
          </a:p>
          <a:p>
            <a:pPr algn="ctr"/>
            <a:r>
              <a:rPr lang="en-US" sz="1400" dirty="0">
                <a:solidFill>
                  <a:srgbClr val="524265"/>
                </a:solidFill>
                <a:latin typeface="Helvetica" pitchFamily="2" charset="0"/>
              </a:rPr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val="727394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213E-C767-6B41-8376-4F9F1F57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522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MR: Beam Power History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D3964-DF83-B143-8EA3-6E999131D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46352"/>
            <a:ext cx="8636000" cy="62116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21F6D7-BD7A-B94F-A784-1CF1FDCFDF65}"/>
              </a:ext>
            </a:extLst>
          </p:cNvPr>
          <p:cNvSpPr/>
          <p:nvPr/>
        </p:nvSpPr>
        <p:spPr>
          <a:xfrm>
            <a:off x="1661311" y="14176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433FF"/>
                </a:solidFill>
                <a:latin typeface="Arial" panose="020B0604020202020204" pitchFamily="34" charset="0"/>
              </a:rPr>
              <a:t>Max. delivered power:</a:t>
            </a:r>
          </a:p>
          <a:p>
            <a:r>
              <a:rPr lang="en-US" dirty="0">
                <a:solidFill>
                  <a:srgbClr val="0433FF"/>
                </a:solidFill>
                <a:latin typeface="Arial" panose="020B0604020202020204" pitchFamily="34" charset="0"/>
              </a:rPr>
              <a:t>Fast extraction ~ 500 kW (2.6x10</a:t>
            </a:r>
            <a:r>
              <a:rPr lang="en-US" baseline="30000" dirty="0">
                <a:solidFill>
                  <a:srgbClr val="0433FF"/>
                </a:solidFill>
                <a:latin typeface="Arial" panose="020B0604020202020204" pitchFamily="34" charset="0"/>
              </a:rPr>
              <a:t>14</a:t>
            </a:r>
            <a:r>
              <a:rPr lang="en-US" dirty="0">
                <a:solidFill>
                  <a:srgbClr val="0433FF"/>
                </a:solidFill>
                <a:latin typeface="Arial" panose="020B0604020202020204" pitchFamily="34" charset="0"/>
              </a:rPr>
              <a:t>ppp)</a:t>
            </a:r>
          </a:p>
          <a:p>
            <a:r>
              <a:rPr lang="en-US" dirty="0">
                <a:solidFill>
                  <a:srgbClr val="0433FF"/>
                </a:solidFill>
                <a:latin typeface="Arial" panose="020B0604020202020204" pitchFamily="34" charset="0"/>
              </a:rPr>
              <a:t>Slow extraction ~ 50 kW (5.5 x10</a:t>
            </a:r>
            <a:r>
              <a:rPr lang="en-US" baseline="30000" dirty="0">
                <a:solidFill>
                  <a:srgbClr val="0433FF"/>
                </a:solidFill>
                <a:latin typeface="Arial" panose="020B0604020202020204" pitchFamily="34" charset="0"/>
              </a:rPr>
              <a:t>13</a:t>
            </a:r>
            <a:r>
              <a:rPr lang="en-US" dirty="0">
                <a:solidFill>
                  <a:srgbClr val="0433FF"/>
                </a:solidFill>
                <a:latin typeface="Arial" panose="020B0604020202020204" pitchFamily="34" charset="0"/>
              </a:rPr>
              <a:t>ppp)</a:t>
            </a:r>
            <a:endParaRPr lang="en-US" dirty="0">
              <a:solidFill>
                <a:srgbClr val="0433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CB821C-9591-404F-9C8D-CE3D57C2F4F5}"/>
              </a:ext>
            </a:extLst>
          </p:cNvPr>
          <p:cNvSpPr/>
          <p:nvPr/>
        </p:nvSpPr>
        <p:spPr>
          <a:xfrm>
            <a:off x="7254201" y="1417637"/>
            <a:ext cx="577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</a:rPr>
              <a:t>FX</a:t>
            </a: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804807-A0F0-BB41-9890-CB309D35469E}"/>
              </a:ext>
            </a:extLst>
          </p:cNvPr>
          <p:cNvSpPr/>
          <p:nvPr/>
        </p:nvSpPr>
        <p:spPr>
          <a:xfrm>
            <a:off x="8658519" y="5091835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295FA8"/>
                </a:solidFill>
                <a:latin typeface="Arial" panose="020B0604020202020204" pitchFamily="34" charset="0"/>
              </a:rPr>
              <a:t>SX</a:t>
            </a:r>
            <a:endParaRPr lang="en-US" sz="2400" b="1" dirty="0">
              <a:solidFill>
                <a:srgbClr val="295FA8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0EB4A1-CF83-EE43-92BD-51F8A319630A}"/>
              </a:ext>
            </a:extLst>
          </p:cNvPr>
          <p:cNvCxnSpPr>
            <a:cxnSpLocks/>
          </p:cNvCxnSpPr>
          <p:nvPr/>
        </p:nvCxnSpPr>
        <p:spPr>
          <a:xfrm flipV="1">
            <a:off x="5260063" y="5694630"/>
            <a:ext cx="3576119" cy="16849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876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51DD-502A-7643-9C33-DDD1F87F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2944368"/>
            <a:ext cx="8229600" cy="554921"/>
          </a:xfrm>
        </p:spPr>
        <p:txBody>
          <a:bodyPr>
            <a:normAutofit fontScale="90000"/>
          </a:bodyPr>
          <a:lstStyle/>
          <a:p>
            <a:r>
              <a:rPr lang="en-US" dirty="0"/>
              <a:t>Overview of J-PARC Power Upgrade</a:t>
            </a:r>
          </a:p>
        </p:txBody>
      </p:sp>
    </p:spTree>
    <p:extLst>
      <p:ext uri="{BB962C8B-B14F-4D97-AF65-F5344CB8AC3E}">
        <p14:creationId xmlns:p14="http://schemas.microsoft.com/office/powerpoint/2010/main" val="1432781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AD165-2C41-584F-879C-17A57BF6A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6750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 Power Upgrade of Li and RCS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0D91E-668E-AB4A-8D36-6C0DF784D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4875"/>
            <a:ext cx="9144000" cy="48767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400" b="1" i="1" dirty="0"/>
              <a:t>I. Exceed 1MW beam at RCS</a:t>
            </a:r>
          </a:p>
          <a:p>
            <a:pPr marL="0" indent="0">
              <a:buNone/>
            </a:pPr>
            <a:r>
              <a:rPr lang="en-US" dirty="0"/>
              <a:t>   1.  1.2MW stable operation</a:t>
            </a:r>
          </a:p>
          <a:p>
            <a:pPr marL="0" indent="0">
              <a:buNone/>
            </a:pPr>
            <a:r>
              <a:rPr lang="en-US" dirty="0"/>
              <a:t>       Net 1MW beam deliver to MLF after MR repetition upgrade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Potential request from the MLF users</a:t>
            </a:r>
          </a:p>
          <a:p>
            <a:pPr marL="0" indent="0">
              <a:buNone/>
            </a:pPr>
            <a:r>
              <a:rPr lang="en-US" dirty="0"/>
              <a:t>   2. 1.5MW stable operation</a:t>
            </a:r>
          </a:p>
          <a:p>
            <a:pPr marL="0" indent="0">
              <a:buNone/>
            </a:pPr>
            <a:r>
              <a:rPr lang="en-US" dirty="0"/>
              <a:t>       MLF 2</a:t>
            </a:r>
            <a:r>
              <a:rPr lang="en-US" baseline="30000" dirty="0"/>
              <a:t>nd</a:t>
            </a:r>
            <a:r>
              <a:rPr lang="en-US" dirty="0"/>
              <a:t> target station</a:t>
            </a:r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One of the future plans currently under consideration in J-PARC</a:t>
            </a:r>
          </a:p>
          <a:p>
            <a:pPr marL="0" indent="0">
              <a:buNone/>
            </a:pPr>
            <a:r>
              <a:rPr lang="en-US" dirty="0"/>
              <a:t>   3. &gt;1.5MW operation</a:t>
            </a:r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Future beam power upgrade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400" b="1" i="1" dirty="0"/>
              <a:t>II. </a:t>
            </a:r>
            <a:r>
              <a:rPr lang="en-US" sz="3400" b="1" i="1" dirty="0" err="1"/>
              <a:t>Linac</a:t>
            </a:r>
            <a:r>
              <a:rPr lang="en-US" sz="3400" b="1" i="1" dirty="0"/>
              <a:t> 50Hz operation</a:t>
            </a:r>
          </a:p>
          <a:p>
            <a:pPr marL="0" indent="0">
              <a:buNone/>
            </a:pPr>
            <a:r>
              <a:rPr lang="en-US" dirty="0"/>
              <a:t>    To deliver beam both to the RCS and to the Experimental Facility for Nuclear Transmutation Experiments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One of the future plans currently under consideration in J-PARC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766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822CA-5B3F-A647-BE2F-0075CCCE1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849"/>
            <a:ext cx="8877300" cy="57158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Roadmap of J-PARC LINAC+RCS Intensity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068B2-AAC7-0148-A4CA-BBBDF439A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13316"/>
            <a:ext cx="9143999" cy="5825700"/>
          </a:xfrm>
        </p:spPr>
        <p:txBody>
          <a:bodyPr>
            <a:noAutofit/>
          </a:bodyPr>
          <a:lstStyle/>
          <a:p>
            <a:r>
              <a:rPr lang="en-US" altLang="ja-JP" sz="2215" dirty="0"/>
              <a:t>181/190MeV </a:t>
            </a:r>
            <a:r>
              <a:rPr lang="en-US" altLang="ja-JP" sz="2215" dirty="0">
                <a:sym typeface="Wingdings"/>
              </a:rPr>
              <a:t></a:t>
            </a:r>
            <a:r>
              <a:rPr lang="en-US" altLang="ja-JP" sz="2215" dirty="0"/>
              <a:t> 400MeV:  Jan., 2014</a:t>
            </a:r>
            <a:br>
              <a:rPr lang="en-US" altLang="ja-JP" sz="2215" dirty="0"/>
            </a:br>
            <a:r>
              <a:rPr lang="en-US" altLang="ja-JP" sz="2215" dirty="0"/>
              <a:t>Operation/Study 15/30mA </a:t>
            </a:r>
            <a:r>
              <a:rPr lang="en-US" altLang="ja-JP" sz="2215" dirty="0">
                <a:sym typeface="Wingdings"/>
              </a:rPr>
              <a:t> 30/50mA: </a:t>
            </a:r>
            <a:r>
              <a:rPr lang="en-US" altLang="ja-JP" sz="2215" dirty="0"/>
              <a:t>Oct. 2014</a:t>
            </a:r>
          </a:p>
          <a:p>
            <a:pPr>
              <a:buFont typeface="Wingdings" pitchFamily="2" charset="2"/>
              <a:buChar char="è"/>
            </a:pPr>
            <a:r>
              <a:rPr lang="en-US" altLang="ja-JP" sz="2215" dirty="0">
                <a:solidFill>
                  <a:srgbClr val="00B050"/>
                </a:solidFill>
              </a:rPr>
              <a:t>400MeV, </a:t>
            </a:r>
            <a:r>
              <a:rPr lang="en-US" altLang="ja-JP" sz="2215" dirty="0">
                <a:solidFill>
                  <a:srgbClr val="00B050"/>
                </a:solidFill>
                <a:sym typeface="Wingdings"/>
              </a:rPr>
              <a:t>50mA</a:t>
            </a:r>
            <a:r>
              <a:rPr lang="en-US" altLang="ja-JP" sz="2215" dirty="0">
                <a:sym typeface="Wingdings"/>
              </a:rPr>
              <a:t>: ready for </a:t>
            </a:r>
            <a:r>
              <a:rPr lang="en-US" altLang="ja-JP" sz="2215" dirty="0">
                <a:solidFill>
                  <a:srgbClr val="00B050"/>
                </a:solidFill>
                <a:sym typeface="Wingdings"/>
              </a:rPr>
              <a:t>1MW</a:t>
            </a:r>
            <a:r>
              <a:rPr lang="en-US" altLang="ja-JP" sz="2215" dirty="0">
                <a:sym typeface="Wingdings"/>
              </a:rPr>
              <a:t> from RCS</a:t>
            </a:r>
            <a:r>
              <a:rPr lang="zh-CN" altLang="en-US" sz="2215" dirty="0">
                <a:sym typeface="Wingdings"/>
              </a:rPr>
              <a:t> </a:t>
            </a:r>
            <a:r>
              <a:rPr lang="en-US" altLang="zh-CN" sz="2215" dirty="0">
                <a:sym typeface="Wingdings"/>
              </a:rPr>
              <a:t>(Demo:Dec.2014)</a:t>
            </a:r>
            <a:endParaRPr lang="en-US" altLang="ja-JP" sz="2215" dirty="0">
              <a:sym typeface="Wingdings"/>
            </a:endParaRPr>
          </a:p>
          <a:p>
            <a:pPr marL="0" indent="0">
              <a:buNone/>
            </a:pPr>
            <a:r>
              <a:rPr lang="en-US" altLang="zh-CN" sz="2215" dirty="0">
                <a:solidFill>
                  <a:srgbClr val="00B050"/>
                </a:solidFill>
              </a:rPr>
              <a:t> --------------------- </a:t>
            </a:r>
            <a:r>
              <a:rPr lang="en-US" altLang="zh-CN" sz="2215" dirty="0"/>
              <a:t>Design</a:t>
            </a:r>
            <a:r>
              <a:rPr lang="zh-CN" altLang="en-US" sz="2215" dirty="0"/>
              <a:t> </a:t>
            </a:r>
            <a:r>
              <a:rPr lang="en-US" altLang="zh-CN" sz="2215" dirty="0"/>
              <a:t>accomplished </a:t>
            </a:r>
            <a:r>
              <a:rPr lang="en-US" altLang="zh-CN" sz="2215" dirty="0">
                <a:solidFill>
                  <a:srgbClr val="00B050"/>
                </a:solidFill>
              </a:rPr>
              <a:t>--------------------- </a:t>
            </a:r>
            <a:endParaRPr lang="en-US" sz="2215" dirty="0"/>
          </a:p>
          <a:p>
            <a:r>
              <a:rPr lang="en-US" altLang="ja-JP" sz="2215" dirty="0">
                <a:sym typeface="Wingdings"/>
              </a:rPr>
              <a:t>40mA in </a:t>
            </a:r>
            <a:r>
              <a:rPr lang="en-US" altLang="ja-JP" sz="2215" dirty="0"/>
              <a:t>Operation: Jan. 2016</a:t>
            </a:r>
          </a:p>
          <a:p>
            <a:pPr marL="0" indent="0">
              <a:buNone/>
            </a:pPr>
            <a:r>
              <a:rPr lang="en-US" altLang="zh-CN" sz="2800" b="1" dirty="0"/>
              <a:t>Next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step:</a:t>
            </a:r>
            <a:r>
              <a:rPr lang="zh-CN" altLang="en-US" sz="28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50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b="1" dirty="0">
                <a:solidFill>
                  <a:srgbClr val="FF0000"/>
                </a:solidFill>
              </a:rPr>
              <a:t>60mA </a:t>
            </a:r>
            <a:r>
              <a:rPr lang="en-US" sz="2400" b="1" dirty="0"/>
              <a:t>or/and </a:t>
            </a:r>
            <a:r>
              <a:rPr lang="en-US" sz="2400" b="1" dirty="0">
                <a:solidFill>
                  <a:srgbClr val="FF0000"/>
                </a:solidFill>
              </a:rPr>
              <a:t>500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600</a:t>
            </a:r>
            <a:r>
              <a:rPr lang="en-US" sz="2400" b="1" dirty="0">
                <a:solidFill>
                  <a:srgbClr val="FF0000"/>
                </a:solidFill>
              </a:rPr>
              <a:t>us</a:t>
            </a:r>
            <a:r>
              <a:rPr lang="en-US" sz="2400" b="1" dirty="0"/>
              <a:t>: aim at 1.2/1.5MW</a:t>
            </a:r>
            <a:r>
              <a:rPr lang="en-US" altLang="ja-JP" sz="2400" b="1" dirty="0">
                <a:sym typeface="Wingdings"/>
              </a:rPr>
              <a:t>@RCS</a:t>
            </a:r>
            <a:endParaRPr lang="en-US" sz="2400" b="1" dirty="0"/>
          </a:p>
          <a:p>
            <a:r>
              <a:rPr lang="en-US" sz="2215" dirty="0"/>
              <a:t>1</a:t>
            </a:r>
            <a:r>
              <a:rPr lang="en-US" sz="2215" baseline="30000" dirty="0"/>
              <a:t>st</a:t>
            </a:r>
            <a:r>
              <a:rPr lang="en-US" sz="2215" dirty="0"/>
              <a:t> Trial of 60mA: Jul.5 2017: 68mA(IS) 62mA(MEBT1)</a:t>
            </a:r>
          </a:p>
          <a:p>
            <a:r>
              <a:rPr lang="en-US" sz="2215" dirty="0"/>
              <a:t>2</a:t>
            </a:r>
            <a:r>
              <a:rPr lang="en-US" sz="2215" baseline="30000" dirty="0"/>
              <a:t>nd</a:t>
            </a:r>
            <a:r>
              <a:rPr lang="en-US" sz="2215" dirty="0"/>
              <a:t> Trial of 60mA: Dec.25,26 2017 60mA(DTL no accel. ), 57mA(Li) </a:t>
            </a:r>
          </a:p>
          <a:p>
            <a:r>
              <a:rPr lang="en-US" sz="2215" b="1" dirty="0"/>
              <a:t>3</a:t>
            </a:r>
            <a:r>
              <a:rPr lang="en-US" sz="2215" b="1" baseline="30000" dirty="0"/>
              <a:t>rd</a:t>
            </a:r>
            <a:r>
              <a:rPr lang="en-US" sz="2215" b="1" dirty="0"/>
              <a:t> Trial of 60mA: Jul.3, 2018</a:t>
            </a:r>
            <a:r>
              <a:rPr lang="en-US" sz="2215" dirty="0"/>
              <a:t> </a:t>
            </a:r>
            <a:r>
              <a:rPr lang="en-US" sz="2215" b="1" dirty="0"/>
              <a:t>62mA(Li) </a:t>
            </a:r>
          </a:p>
          <a:p>
            <a:r>
              <a:rPr lang="en-US" sz="2215" b="1" dirty="0"/>
              <a:t>50mA </a:t>
            </a:r>
            <a:r>
              <a:rPr lang="en-US" altLang="ja-JP" sz="2215" b="1" dirty="0">
                <a:sym typeface="Wingdings"/>
              </a:rPr>
              <a:t>in </a:t>
            </a:r>
            <a:r>
              <a:rPr lang="en-US" altLang="ja-JP" sz="2215" b="1" dirty="0"/>
              <a:t>Operation: Oct. 2018</a:t>
            </a:r>
          </a:p>
          <a:p>
            <a:r>
              <a:rPr lang="en-US" altLang="ja-JP" sz="2215" b="1" dirty="0"/>
              <a:t>50mA, </a:t>
            </a:r>
            <a:r>
              <a:rPr lang="en-US" altLang="ja-JP" sz="2215" b="1" dirty="0">
                <a:solidFill>
                  <a:srgbClr val="FF0000"/>
                </a:solidFill>
              </a:rPr>
              <a:t>600us</a:t>
            </a:r>
            <a:r>
              <a:rPr lang="en-US" altLang="ja-JP" sz="2215" b="1" dirty="0"/>
              <a:t> injection to RCS : Oct. 19, 2018 (~1.2MW@RCS)</a:t>
            </a:r>
          </a:p>
          <a:p>
            <a:r>
              <a:rPr lang="en-US" altLang="ja-JP" sz="2215" b="1" dirty="0">
                <a:solidFill>
                  <a:srgbClr val="FF0000"/>
                </a:solidFill>
              </a:rPr>
              <a:t>60mA</a:t>
            </a:r>
            <a:r>
              <a:rPr lang="en-US" altLang="ja-JP" sz="2215" b="1" dirty="0"/>
              <a:t> (4</a:t>
            </a:r>
            <a:r>
              <a:rPr lang="en-US" sz="2215" b="1" baseline="30000" dirty="0"/>
              <a:t>th</a:t>
            </a:r>
            <a:r>
              <a:rPr lang="en-US" sz="2215" b="1" dirty="0"/>
              <a:t> Trial </a:t>
            </a:r>
            <a:r>
              <a:rPr lang="en-US" altLang="ja-JP" sz="2215" b="1" dirty="0"/>
              <a:t>), 500us injection to RCS : Dec. 26, 2018 (</a:t>
            </a:r>
            <a:r>
              <a:rPr lang="en-US" altLang="ja-JP" sz="2215" b="1" dirty="0">
                <a:hlinkClick r:id="rId2"/>
              </a:rPr>
              <a:t>~1.2MW@RCS</a:t>
            </a:r>
            <a:r>
              <a:rPr lang="en-US" altLang="ja-JP" sz="2215" b="1" dirty="0"/>
              <a:t>)</a:t>
            </a:r>
          </a:p>
          <a:p>
            <a:endParaRPr lang="en-US" altLang="ja-JP" sz="2215" b="1" dirty="0"/>
          </a:p>
          <a:p>
            <a:r>
              <a:rPr lang="en-US" altLang="ja-JP" sz="2215" b="1" i="1" dirty="0"/>
              <a:t>Jul. 2019 </a:t>
            </a:r>
            <a:r>
              <a:rPr lang="en-US" altLang="ja-JP" sz="2215" b="1" i="1" dirty="0">
                <a:solidFill>
                  <a:srgbClr val="FF0000"/>
                </a:solidFill>
              </a:rPr>
              <a:t>60mA</a:t>
            </a:r>
            <a:r>
              <a:rPr lang="en-US" altLang="ja-JP" sz="2215" b="1" i="1" dirty="0"/>
              <a:t> (5</a:t>
            </a:r>
            <a:r>
              <a:rPr lang="en-US" sz="2215" b="1" i="1" baseline="30000" dirty="0"/>
              <a:t>th</a:t>
            </a:r>
            <a:r>
              <a:rPr lang="en-US" sz="2215" b="1" i="1" dirty="0"/>
              <a:t> Trial </a:t>
            </a:r>
            <a:r>
              <a:rPr lang="en-US" altLang="ja-JP" sz="2215" b="1" i="1" dirty="0"/>
              <a:t>),</a:t>
            </a:r>
            <a:r>
              <a:rPr lang="en-US" altLang="ja-JP" sz="2215" b="1" i="1" dirty="0">
                <a:solidFill>
                  <a:srgbClr val="FF0000"/>
                </a:solidFill>
              </a:rPr>
              <a:t> 600us</a:t>
            </a:r>
            <a:r>
              <a:rPr lang="en-US" altLang="ja-JP" sz="2215" b="1" i="1" dirty="0"/>
              <a:t> injection to RCS (for </a:t>
            </a:r>
            <a:r>
              <a:rPr lang="en-US" altLang="ja-JP" sz="2215" b="1" i="1" dirty="0">
                <a:hlinkClick r:id="rId3"/>
              </a:rPr>
              <a:t>~1.5MW@RCS</a:t>
            </a:r>
            <a:r>
              <a:rPr lang="en-US" altLang="ja-JP" sz="2215" b="1" i="1" dirty="0"/>
              <a:t>)</a:t>
            </a:r>
          </a:p>
          <a:p>
            <a:endParaRPr lang="en-US" altLang="ja-JP" sz="2215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48A7AF-1E50-DD42-A771-DAF2A0B03289}"/>
              </a:ext>
            </a:extLst>
          </p:cNvPr>
          <p:cNvSpPr/>
          <p:nvPr/>
        </p:nvSpPr>
        <p:spPr>
          <a:xfrm>
            <a:off x="8495670" y="13794"/>
            <a:ext cx="654405" cy="60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255EBC4-3C7F-1045-B815-D1ADBC1EDC5B}" type="slidenum">
              <a:rPr lang="ja-JP" altLang="en-US" sz="3323">
                <a:solidFill>
                  <a:srgbClr val="0000FF"/>
                </a:solidFill>
              </a:rPr>
              <a:pPr/>
              <a:t>16</a:t>
            </a:fld>
            <a:endParaRPr lang="ja-JP" altLang="en-US" sz="3323" dirty="0"/>
          </a:p>
        </p:txBody>
      </p:sp>
    </p:spTree>
    <p:extLst>
      <p:ext uri="{BB962C8B-B14F-4D97-AF65-F5344CB8AC3E}">
        <p14:creationId xmlns:p14="http://schemas.microsoft.com/office/powerpoint/2010/main" val="2734859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5A708-1A39-0C44-92F6-C2A56E3DF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828675"/>
          </a:xfrm>
        </p:spPr>
        <p:txBody>
          <a:bodyPr>
            <a:noAutofit/>
          </a:bodyPr>
          <a:lstStyle/>
          <a:p>
            <a:pPr algn="ctr"/>
            <a:r>
              <a:rPr lang="en-US" altLang="ja-JP" sz="3200" dirty="0"/>
              <a:t>Residue Radiation/Beam Loss Mitigation/Control </a:t>
            </a:r>
            <a:br>
              <a:rPr lang="en-US" altLang="ja-JP" sz="3200" dirty="0"/>
            </a:br>
            <a:r>
              <a:rPr lang="en-US" altLang="ja-JP" sz="3200" dirty="0"/>
              <a:t>for J-PARC </a:t>
            </a:r>
            <a:r>
              <a:rPr lang="en-US" altLang="ja-JP" sz="3200" dirty="0" err="1"/>
              <a:t>Linac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B6336-DBCE-D14F-8463-1066061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66950"/>
            <a:ext cx="9143999" cy="5434148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/>
              <a:t>J-PARC </a:t>
            </a:r>
            <a:r>
              <a:rPr lang="en-US" altLang="ja-JP" dirty="0" err="1"/>
              <a:t>Linac</a:t>
            </a:r>
            <a:r>
              <a:rPr lang="en-US" altLang="ja-JP" dirty="0"/>
              <a:t> Residue Radiation</a:t>
            </a:r>
          </a:p>
          <a:p>
            <a:pPr marL="0" indent="0">
              <a:buNone/>
            </a:pPr>
            <a:r>
              <a:rPr lang="ja-JP" altLang="en-US"/>
              <a:t>　</a:t>
            </a:r>
            <a:r>
              <a:rPr lang="en-US" altLang="ja-JP" dirty="0"/>
              <a:t>Sections with higher Residue Radiation</a:t>
            </a:r>
            <a:r>
              <a:rPr lang="ja-JP" altLang="en-US"/>
              <a:t>：</a:t>
            </a:r>
            <a:r>
              <a:rPr lang="en-US" altLang="ja-JP" dirty="0"/>
              <a:t>200MeV~400MeV </a:t>
            </a:r>
            <a:r>
              <a:rPr lang="en-US" altLang="ja-JP" dirty="0">
                <a:solidFill>
                  <a:srgbClr val="FF0000"/>
                </a:solidFill>
              </a:rPr>
              <a:t>ACS</a:t>
            </a:r>
          </a:p>
          <a:p>
            <a:pPr marL="0" indent="0">
              <a:buNone/>
            </a:pPr>
            <a:r>
              <a:rPr lang="ja-JP" altLang="en-US"/>
              <a:t>　</a:t>
            </a:r>
            <a:r>
              <a:rPr lang="en-US" altLang="ja-JP" dirty="0"/>
              <a:t>Several hotspots(surface)</a:t>
            </a:r>
            <a:r>
              <a:rPr lang="en-US" altLang="ja-JP" dirty="0">
                <a:solidFill>
                  <a:srgbClr val="FF0000"/>
                </a:solidFill>
              </a:rPr>
              <a:t>3~3.5mSv/h</a:t>
            </a:r>
            <a:r>
              <a:rPr lang="en-US" altLang="ja-JP" dirty="0"/>
              <a:t>@500kW(40mA) before 2018.7</a:t>
            </a:r>
          </a:p>
          <a:p>
            <a:pPr marL="0" indent="0">
              <a:buNone/>
            </a:pPr>
            <a:r>
              <a:rPr lang="en-US" altLang="ja-JP" dirty="0"/>
              <a:t>         @ entry of ACS A-cavities</a:t>
            </a:r>
          </a:p>
          <a:p>
            <a:pPr marL="0" indent="0">
              <a:buNone/>
            </a:pPr>
            <a:r>
              <a:rPr lang="ja-JP" altLang="en-US"/>
              <a:t>　</a:t>
            </a:r>
            <a:r>
              <a:rPr lang="en-US" altLang="ja-JP" dirty="0"/>
              <a:t>Main source</a:t>
            </a:r>
            <a:r>
              <a:rPr lang="ja-JP" altLang="en-US"/>
              <a:t>：</a:t>
            </a:r>
            <a:r>
              <a:rPr lang="en-US" altLang="ja-JP" dirty="0"/>
              <a:t>Intra-beam stripping of H</a:t>
            </a:r>
            <a:r>
              <a:rPr lang="en-US" altLang="ja-JP" baseline="30000" dirty="0"/>
              <a:t>-</a:t>
            </a:r>
            <a:r>
              <a:rPr lang="en-US" altLang="ja-JP" dirty="0"/>
              <a:t> (</a:t>
            </a:r>
            <a:r>
              <a:rPr lang="en-US" altLang="ja-JP" dirty="0" err="1"/>
              <a:t>IBSt</a:t>
            </a:r>
            <a:r>
              <a:rPr lang="en-US" altLang="ja-JP" dirty="0"/>
              <a:t>)</a:t>
            </a:r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/>
              <a:t>Beam loss “localization” (ACS aperture re-arrangement</a:t>
            </a:r>
            <a:r>
              <a:rPr lang="ja-JP" altLang="en-US"/>
              <a:t>、</a:t>
            </a:r>
            <a:r>
              <a:rPr lang="en-US" altLang="ja-JP" dirty="0"/>
              <a:t>2018.9 accomplished)</a:t>
            </a:r>
          </a:p>
          <a:p>
            <a:pPr marL="0" indent="0">
              <a:buNone/>
            </a:pPr>
            <a:r>
              <a:rPr lang="en-US" altLang="ja-JP" dirty="0"/>
              <a:t>Hottest: ACS A-entry </a:t>
            </a:r>
            <a:r>
              <a:rPr lang="en-US" altLang="ja-JP" b="1" dirty="0">
                <a:solidFill>
                  <a:srgbClr val="FF0000"/>
                </a:solidFill>
              </a:rPr>
              <a:t>3~3.5mSv/h</a:t>
            </a:r>
            <a:r>
              <a:rPr lang="en-US" altLang="ja-JP" dirty="0"/>
              <a:t>@500kW(~2018.7) </a:t>
            </a:r>
            <a:r>
              <a:rPr lang="en-US" altLang="ja-JP" dirty="0">
                <a:sym typeface="Wingdings" pitchFamily="2" charset="2"/>
              </a:rPr>
              <a:t>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Hottest: ACS </a:t>
            </a:r>
            <a:r>
              <a:rPr lang="en-US" altLang="ja-JP" dirty="0" err="1"/>
              <a:t>bw</a:t>
            </a:r>
            <a:r>
              <a:rPr lang="en-US" altLang="ja-JP" dirty="0"/>
              <a:t>. QM-doublet ~2.4mSv/h@500kW(~2019.3)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altLang="ja-JP" dirty="0"/>
              <a:t>Beam loss mitigation</a:t>
            </a:r>
          </a:p>
          <a:p>
            <a:pPr marL="0" indent="0">
              <a:buNone/>
            </a:pPr>
            <a:r>
              <a:rPr lang="ja-JP" altLang="en-US"/>
              <a:t>　　</a:t>
            </a:r>
            <a:r>
              <a:rPr lang="en-US" altLang="ja-JP" dirty="0" err="1"/>
              <a:t>IBSt</a:t>
            </a:r>
            <a:r>
              <a:rPr lang="en-US" altLang="ja-JP" dirty="0"/>
              <a:t>-mitigation lattice (2019.4~ T</a:t>
            </a:r>
            <a:r>
              <a:rPr lang="en-US" altLang="ja-JP" baseline="-25000" dirty="0"/>
              <a:t>ACS</a:t>
            </a:r>
            <a:r>
              <a:rPr lang="en-US" altLang="ja-JP" dirty="0"/>
              <a:t>=0.7)</a:t>
            </a:r>
          </a:p>
          <a:p>
            <a:pPr marL="0" indent="0">
              <a:buNone/>
            </a:pPr>
            <a:r>
              <a:rPr lang="en-US" altLang="ja-JP" dirty="0">
                <a:sym typeface="Wingdings" pitchFamily="2" charset="2"/>
              </a:rPr>
              <a:t></a:t>
            </a:r>
            <a:r>
              <a:rPr lang="en-US" altLang="ja-JP" dirty="0"/>
              <a:t> Hottest: ACS </a:t>
            </a:r>
            <a:r>
              <a:rPr lang="en-US" altLang="ja-JP" dirty="0" err="1"/>
              <a:t>bw</a:t>
            </a:r>
            <a:r>
              <a:rPr lang="en-US" altLang="ja-JP" dirty="0"/>
              <a:t>. QM-doublet </a:t>
            </a:r>
            <a:r>
              <a:rPr lang="en-US" altLang="ja-JP" b="1" dirty="0">
                <a:solidFill>
                  <a:srgbClr val="FF0000"/>
                </a:solidFill>
              </a:rPr>
              <a:t>~1.5</a:t>
            </a:r>
            <a:r>
              <a:rPr lang="en-US" altLang="ja-JP" dirty="0"/>
              <a:t>mSv/h@500kW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50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32E9B-25DA-6F4A-8DE3-36DC7B43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69241"/>
            <a:ext cx="8571690" cy="448073"/>
          </a:xfrm>
        </p:spPr>
        <p:txBody>
          <a:bodyPr>
            <a:noAutofit/>
          </a:bodyPr>
          <a:lstStyle/>
          <a:p>
            <a:r>
              <a:rPr lang="en-US" sz="2677" dirty="0"/>
              <a:t>Abnormal Residue Radiation and </a:t>
            </a:r>
            <a:r>
              <a:rPr lang="en-US" altLang="ja-JP" sz="2677" dirty="0"/>
              <a:t>Aperture Re-arrangement </a:t>
            </a:r>
            <a:endParaRPr lang="en-US" sz="2677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755D84-6E5A-CF45-9557-E64C96C6D52F}"/>
              </a:ext>
            </a:extLst>
          </p:cNvPr>
          <p:cNvGrpSpPr/>
          <p:nvPr/>
        </p:nvGrpSpPr>
        <p:grpSpPr>
          <a:xfrm>
            <a:off x="49343" y="4106209"/>
            <a:ext cx="4702251" cy="2408056"/>
            <a:chOff x="418053" y="1972898"/>
            <a:chExt cx="7468181" cy="3538496"/>
          </a:xfrm>
        </p:grpSpPr>
        <p:pic>
          <p:nvPicPr>
            <p:cNvPr id="4" name="Picture 3" descr="Fig04.png">
              <a:extLst>
                <a:ext uri="{FF2B5EF4-FFF2-40B4-BE49-F238E27FC236}">
                  <a16:creationId xmlns:a16="http://schemas.microsoft.com/office/drawing/2014/main" id="{0D02DB79-A8E0-7548-B6F0-C24A12088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053" y="2478438"/>
              <a:ext cx="7444529" cy="303295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85F5D7-0C25-9941-BB8A-68C907839CCF}"/>
                </a:ext>
              </a:extLst>
            </p:cNvPr>
            <p:cNvSpPr/>
            <p:nvPr/>
          </p:nvSpPr>
          <p:spPr>
            <a:xfrm>
              <a:off x="2215887" y="1972898"/>
              <a:ext cx="1888251" cy="5115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62" b="1" dirty="0">
                  <a:solidFill>
                    <a:srgbClr val="3366FF"/>
                  </a:solidFill>
                </a:rPr>
                <a:t>Empty duct</a:t>
              </a:r>
              <a:endParaRPr lang="ja-JP" altLang="en-US" sz="1662" b="1" dirty="0">
                <a:solidFill>
                  <a:srgbClr val="3366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900BB5-C3FD-194F-AFDD-A96D4AC947C2}"/>
                </a:ext>
              </a:extLst>
            </p:cNvPr>
            <p:cNvSpPr/>
            <p:nvPr/>
          </p:nvSpPr>
          <p:spPr>
            <a:xfrm>
              <a:off x="5783615" y="1972898"/>
              <a:ext cx="2102619" cy="5115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62" b="1" dirty="0">
                  <a:solidFill>
                    <a:srgbClr val="FF0000"/>
                  </a:solidFill>
                </a:rPr>
                <a:t>FCT+SCT, FCT</a:t>
              </a:r>
              <a:endParaRPr lang="ja-JP" altLang="en-US" sz="1662" b="1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51A9481-C0F3-0E4F-8C6F-677014843758}"/>
                </a:ext>
              </a:extLst>
            </p:cNvPr>
            <p:cNvCxnSpPr>
              <a:stCxn id="7" idx="2"/>
            </p:cNvCxnSpPr>
            <p:nvPr/>
          </p:nvCxnSpPr>
          <p:spPr>
            <a:xfrm flipH="1">
              <a:off x="3049109" y="2484424"/>
              <a:ext cx="110905" cy="968529"/>
            </a:xfrm>
            <a:prstGeom prst="straightConnector1">
              <a:avLst/>
            </a:prstGeom>
            <a:ln w="50800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C781971-8383-354F-A0F6-C5627ACD1C1E}"/>
                </a:ext>
              </a:extLst>
            </p:cNvPr>
            <p:cNvCxnSpPr>
              <a:stCxn id="9" idx="2"/>
            </p:cNvCxnSpPr>
            <p:nvPr/>
          </p:nvCxnSpPr>
          <p:spPr>
            <a:xfrm flipH="1">
              <a:off x="6382032" y="2484424"/>
              <a:ext cx="452894" cy="97732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A458FEE-AD41-7643-A1AC-07CEB438A969}"/>
                </a:ext>
              </a:extLst>
            </p:cNvPr>
            <p:cNvCxnSpPr/>
            <p:nvPr/>
          </p:nvCxnSpPr>
          <p:spPr>
            <a:xfrm>
              <a:off x="2863965" y="2342230"/>
              <a:ext cx="1017628" cy="1110721"/>
            </a:xfrm>
            <a:prstGeom prst="straightConnector1">
              <a:avLst/>
            </a:prstGeom>
            <a:ln w="50800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9CC80C6-D797-524B-9030-5F7E71EAFDC1}"/>
                </a:ext>
              </a:extLst>
            </p:cNvPr>
            <p:cNvCxnSpPr>
              <a:stCxn id="9" idx="2"/>
            </p:cNvCxnSpPr>
            <p:nvPr/>
          </p:nvCxnSpPr>
          <p:spPr>
            <a:xfrm>
              <a:off x="6834925" y="2484424"/>
              <a:ext cx="457280" cy="103812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8FBEB0-22EB-2F44-B1CC-2DAD5A266F8D}"/>
                </a:ext>
              </a:extLst>
            </p:cNvPr>
            <p:cNvSpPr/>
            <p:nvPr/>
          </p:nvSpPr>
          <p:spPr>
            <a:xfrm>
              <a:off x="1734503" y="3461747"/>
              <a:ext cx="519876" cy="55307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846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004769-34A8-8945-8D4F-0F54FE498BFD}"/>
                </a:ext>
              </a:extLst>
            </p:cNvPr>
            <p:cNvSpPr/>
            <p:nvPr/>
          </p:nvSpPr>
          <p:spPr>
            <a:xfrm>
              <a:off x="5149867" y="3471804"/>
              <a:ext cx="504601" cy="55307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846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D47DF11-82B3-394C-AF87-3219705D2D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11" y="1750594"/>
            <a:ext cx="4157418" cy="2278265"/>
          </a:xfrm>
          <a:prstGeom prst="rect">
            <a:avLst/>
          </a:prstGeom>
        </p:spPr>
      </p:pic>
      <p:sp>
        <p:nvSpPr>
          <p:cNvPr id="20" name="テキスト ボックス 32">
            <a:extLst>
              <a:ext uri="{FF2B5EF4-FFF2-40B4-BE49-F238E27FC236}">
                <a16:creationId xmlns:a16="http://schemas.microsoft.com/office/drawing/2014/main" id="{104D5645-D8D1-8B4A-B138-AA7DFF4D24D4}"/>
              </a:ext>
            </a:extLst>
          </p:cNvPr>
          <p:cNvSpPr txBox="1"/>
          <p:nvPr/>
        </p:nvSpPr>
        <p:spPr>
          <a:xfrm>
            <a:off x="3761840" y="5212111"/>
            <a:ext cx="735481" cy="31963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477" b="1" dirty="0">
                <a:solidFill>
                  <a:srgbClr val="FF0000"/>
                </a:solidFill>
              </a:rPr>
              <a:t>①    ②</a:t>
            </a:r>
            <a:endParaRPr lang="ja-JP" altLang="en-US" sz="1477" b="1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8B6363-C449-3542-BBA3-170FA0757187}"/>
              </a:ext>
            </a:extLst>
          </p:cNvPr>
          <p:cNvSpPr/>
          <p:nvPr/>
        </p:nvSpPr>
        <p:spPr>
          <a:xfrm>
            <a:off x="1589383" y="5169744"/>
            <a:ext cx="806418" cy="31963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1477" b="1" dirty="0">
                <a:solidFill>
                  <a:srgbClr val="3366FF"/>
                </a:solidFill>
              </a:rPr>
              <a:t>③     </a:t>
            </a:r>
            <a:r>
              <a:rPr lang="en-US" altLang="zh-CN" sz="1477" b="1" dirty="0">
                <a:solidFill>
                  <a:srgbClr val="3366FF"/>
                </a:solidFill>
              </a:rPr>
              <a:t>④</a:t>
            </a:r>
            <a:endParaRPr lang="ja-JP" altLang="en-US" sz="1477" dirty="0">
              <a:solidFill>
                <a:srgbClr val="3366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B9ACBD-6542-6149-9CD8-97F6FC77B284}"/>
              </a:ext>
            </a:extLst>
          </p:cNvPr>
          <p:cNvSpPr/>
          <p:nvPr/>
        </p:nvSpPr>
        <p:spPr>
          <a:xfrm>
            <a:off x="3051730" y="3329311"/>
            <a:ext cx="806418" cy="31963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1477" b="1" dirty="0">
                <a:solidFill>
                  <a:srgbClr val="3366FF"/>
                </a:solidFill>
              </a:rPr>
              <a:t>③     </a:t>
            </a:r>
            <a:r>
              <a:rPr lang="en-US" altLang="zh-CN" sz="1477" b="1" dirty="0">
                <a:solidFill>
                  <a:srgbClr val="3366FF"/>
                </a:solidFill>
              </a:rPr>
              <a:t>④</a:t>
            </a:r>
            <a:endParaRPr lang="ja-JP" altLang="en-US" sz="1477" dirty="0">
              <a:solidFill>
                <a:srgbClr val="3366FF"/>
              </a:solidFill>
            </a:endParaRPr>
          </a:p>
        </p:txBody>
      </p:sp>
      <p:sp>
        <p:nvSpPr>
          <p:cNvPr id="23" name="テキスト ボックス 32">
            <a:extLst>
              <a:ext uri="{FF2B5EF4-FFF2-40B4-BE49-F238E27FC236}">
                <a16:creationId xmlns:a16="http://schemas.microsoft.com/office/drawing/2014/main" id="{717359D9-618E-B349-90FA-120BFD7878DA}"/>
              </a:ext>
            </a:extLst>
          </p:cNvPr>
          <p:cNvSpPr txBox="1"/>
          <p:nvPr/>
        </p:nvSpPr>
        <p:spPr>
          <a:xfrm>
            <a:off x="2500304" y="2429911"/>
            <a:ext cx="735481" cy="31963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477" b="1" dirty="0">
                <a:solidFill>
                  <a:srgbClr val="FF0000"/>
                </a:solidFill>
              </a:rPr>
              <a:t>①</a:t>
            </a:r>
            <a:endParaRPr lang="ja-JP" altLang="en-US" sz="1477" b="1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526ADA-B3FE-6D43-A719-E1E3184ED920}"/>
              </a:ext>
            </a:extLst>
          </p:cNvPr>
          <p:cNvSpPr/>
          <p:nvPr/>
        </p:nvSpPr>
        <p:spPr>
          <a:xfrm>
            <a:off x="3533184" y="2777918"/>
            <a:ext cx="397866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62" b="1" dirty="0">
                <a:solidFill>
                  <a:srgbClr val="FF0000"/>
                </a:solidFill>
              </a:rPr>
              <a:t>②</a:t>
            </a:r>
            <a:endParaRPr lang="en-US" sz="1662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846603-F338-074B-AFCB-63955E736293}"/>
              </a:ext>
            </a:extLst>
          </p:cNvPr>
          <p:cNvSpPr/>
          <p:nvPr/>
        </p:nvSpPr>
        <p:spPr>
          <a:xfrm>
            <a:off x="0" y="732573"/>
            <a:ext cx="4954362" cy="1171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46" dirty="0"/>
              <a:t>Abnormal regularity of residue radiation at ACS since very beginning</a:t>
            </a:r>
          </a:p>
          <a:p>
            <a:r>
              <a:rPr lang="en-US" sz="1662" dirty="0"/>
              <a:t>Reason 1: CT aperture is 3mm less than else</a:t>
            </a:r>
          </a:p>
          <a:p>
            <a:r>
              <a:rPr lang="en-US" sz="1662" dirty="0"/>
              <a:t>Reason 2: CT materials is vulnerable</a:t>
            </a:r>
            <a:r>
              <a:rPr lang="zh-CN" altLang="en-US" sz="1662" dirty="0"/>
              <a:t> </a:t>
            </a:r>
            <a:r>
              <a:rPr lang="en-US" altLang="zh-CN" sz="1662" dirty="0"/>
              <a:t>to </a:t>
            </a:r>
            <a:r>
              <a:rPr lang="en-US" sz="1662" dirty="0" err="1"/>
              <a:t>radioactivation</a:t>
            </a:r>
            <a:endParaRPr lang="en-US" sz="1662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DED0B84-3045-6F44-9755-FC680761CF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69"/>
          <a:stretch/>
        </p:blipFill>
        <p:spPr>
          <a:xfrm>
            <a:off x="4720126" y="980695"/>
            <a:ext cx="4400370" cy="346954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FD6A5FF-CEAC-B84F-B628-D7D83E27096D}"/>
              </a:ext>
            </a:extLst>
          </p:cNvPr>
          <p:cNvSpPr/>
          <p:nvPr/>
        </p:nvSpPr>
        <p:spPr>
          <a:xfrm rot="20268023">
            <a:off x="2135098" y="3630262"/>
            <a:ext cx="2839816" cy="490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585" dirty="0">
                <a:solidFill>
                  <a:schemeClr val="bg1">
                    <a:lumMod val="50000"/>
                  </a:schemeClr>
                </a:solidFill>
              </a:rPr>
              <a:t>Shown in ATAC2014</a:t>
            </a:r>
            <a:endParaRPr lang="en-US" sz="25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9E31D0F-1AE4-2F43-8870-7406EC69CC7E}"/>
              </a:ext>
            </a:extLst>
          </p:cNvPr>
          <p:cNvSpPr/>
          <p:nvPr/>
        </p:nvSpPr>
        <p:spPr>
          <a:xfrm>
            <a:off x="6315160" y="709529"/>
            <a:ext cx="2839816" cy="4901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sz="2585" dirty="0"/>
              <a:t>Shown in ATAC2016</a:t>
            </a:r>
            <a:endParaRPr lang="en-US" sz="2585" dirty="0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A29E4E45-E804-A747-84FA-79EEB3B59C17}"/>
              </a:ext>
            </a:extLst>
          </p:cNvPr>
          <p:cNvSpPr/>
          <p:nvPr/>
        </p:nvSpPr>
        <p:spPr>
          <a:xfrm>
            <a:off x="7951948" y="1165848"/>
            <a:ext cx="660172" cy="14633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20B7F8A9-962C-C741-83DB-C335BB6531B0}"/>
              </a:ext>
            </a:extLst>
          </p:cNvPr>
          <p:cNvSpPr/>
          <p:nvPr/>
        </p:nvSpPr>
        <p:spPr>
          <a:xfrm>
            <a:off x="7951948" y="1438533"/>
            <a:ext cx="660172" cy="146336"/>
          </a:xfrm>
          <a:prstGeom prst="roundRect">
            <a:avLst/>
          </a:prstGeom>
          <a:noFill/>
          <a:ln w="3810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3772FD-1C67-5A4F-B020-DE2AA4113221}"/>
              </a:ext>
            </a:extLst>
          </p:cNvPr>
          <p:cNvSpPr/>
          <p:nvPr/>
        </p:nvSpPr>
        <p:spPr>
          <a:xfrm>
            <a:off x="4903804" y="4453912"/>
            <a:ext cx="4248407" cy="2138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62" dirty="0"/>
              <a:t>Aperture re-arrangement </a:t>
            </a:r>
            <a:r>
              <a:rPr lang="en-US" altLang="ja-JP" sz="1662" b="1" dirty="0">
                <a:solidFill>
                  <a:srgbClr val="FF0000"/>
                </a:solidFill>
              </a:rPr>
              <a:t>2015</a:t>
            </a:r>
            <a:r>
              <a:rPr lang="en-US" altLang="ja-JP" sz="1662" dirty="0"/>
              <a:t>:</a:t>
            </a:r>
          </a:p>
          <a:p>
            <a:r>
              <a:rPr lang="en-US" sz="1662" dirty="0"/>
              <a:t>Latter half: aperture increase, FCT</a:t>
            </a:r>
            <a:r>
              <a:rPr lang="en-US" altLang="ja-JP" sz="1662" b="1" dirty="0">
                <a:solidFill>
                  <a:srgbClr val="FF0000"/>
                </a:solidFill>
              </a:rPr>
              <a:t> </a:t>
            </a:r>
            <a:r>
              <a:rPr lang="en-US" altLang="ja-JP" sz="1662" dirty="0"/>
              <a:t>② removed</a:t>
            </a:r>
          </a:p>
          <a:p>
            <a:r>
              <a:rPr lang="en-US" sz="1662" dirty="0"/>
              <a:t>aperture increase in #4,7,8, etc.</a:t>
            </a:r>
          </a:p>
          <a:p>
            <a:endParaRPr lang="en-US" sz="1662" dirty="0"/>
          </a:p>
          <a:p>
            <a:r>
              <a:rPr lang="en-US" altLang="ja-JP" sz="1662" dirty="0"/>
              <a:t>Aperture re-arrangement </a:t>
            </a:r>
            <a:r>
              <a:rPr lang="en-US" altLang="ja-JP" sz="1662" b="1" dirty="0">
                <a:solidFill>
                  <a:srgbClr val="FF0000"/>
                </a:solidFill>
              </a:rPr>
              <a:t>2018</a:t>
            </a:r>
            <a:r>
              <a:rPr lang="en-US" altLang="ja-JP" sz="1662" dirty="0"/>
              <a:t>:</a:t>
            </a:r>
          </a:p>
          <a:p>
            <a:r>
              <a:rPr lang="en-US" sz="1662" dirty="0"/>
              <a:t>All the rest: aperture increase, FCT</a:t>
            </a:r>
            <a:r>
              <a:rPr lang="en-US" altLang="ja-JP" sz="1662" b="1" dirty="0">
                <a:solidFill>
                  <a:srgbClr val="FF0000"/>
                </a:solidFill>
              </a:rPr>
              <a:t> </a:t>
            </a:r>
            <a:r>
              <a:rPr lang="en-US" altLang="ja-JP" sz="1662" dirty="0"/>
              <a:t>② removed</a:t>
            </a:r>
          </a:p>
          <a:p>
            <a:endParaRPr lang="en-US" altLang="ja-JP" sz="1662" dirty="0"/>
          </a:p>
          <a:p>
            <a:r>
              <a:rPr lang="en-US" altLang="ja-JP" sz="1662" dirty="0">
                <a:solidFill>
                  <a:srgbClr val="FF0000"/>
                </a:solidFill>
              </a:rPr>
              <a:t>All aperture </a:t>
            </a:r>
            <a:r>
              <a:rPr lang="en-US" altLang="ja-JP" sz="1662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l-GR" sz="1662" dirty="0">
                <a:solidFill>
                  <a:srgbClr val="FF0000"/>
                </a:solidFill>
                <a:latin typeface="Helvetica" pitchFamily="2" charset="0"/>
              </a:rPr>
              <a:t>Φ40</a:t>
            </a:r>
            <a:endParaRPr lang="en-US" altLang="ja-JP" sz="1662" dirty="0">
              <a:solidFill>
                <a:srgbClr val="FF0000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5A7400B-111E-FD4C-971A-0E7169606032}"/>
              </a:ext>
            </a:extLst>
          </p:cNvPr>
          <p:cNvSpPr/>
          <p:nvPr/>
        </p:nvSpPr>
        <p:spPr>
          <a:xfrm>
            <a:off x="8571690" y="248499"/>
            <a:ext cx="654405" cy="60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255EBC4-3C7F-1045-B815-D1ADBC1EDC5B}" type="slidenum">
              <a:rPr lang="ja-JP" altLang="en-US" sz="3323">
                <a:solidFill>
                  <a:srgbClr val="0000FF"/>
                </a:solidFill>
              </a:rPr>
              <a:pPr/>
              <a:t>18</a:t>
            </a:fld>
            <a:endParaRPr lang="ja-JP" altLang="en-US" sz="3323" dirty="0"/>
          </a:p>
        </p:txBody>
      </p:sp>
    </p:spTree>
    <p:extLst>
      <p:ext uri="{BB962C8B-B14F-4D97-AF65-F5344CB8AC3E}">
        <p14:creationId xmlns:p14="http://schemas.microsoft.com/office/powerpoint/2010/main" val="2199196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179D-2F8E-904A-9C4F-040726D53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5" y="263771"/>
            <a:ext cx="7280031" cy="49898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H0 Loss-pattern Simulation(1)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DD66C-3F71-0440-90BF-4EEB84507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3" y="1023760"/>
            <a:ext cx="8464373" cy="2712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C92B32-DB56-954E-A897-5C62602415BD}"/>
              </a:ext>
            </a:extLst>
          </p:cNvPr>
          <p:cNvSpPr/>
          <p:nvPr/>
        </p:nvSpPr>
        <p:spPr>
          <a:xfrm>
            <a:off x="2110108" y="1589032"/>
            <a:ext cx="1777153" cy="603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2" dirty="0"/>
              <a:t>Loss-pattern of H0</a:t>
            </a:r>
          </a:p>
          <a:p>
            <a:r>
              <a:rPr lang="en-US" sz="1662" dirty="0"/>
              <a:t>By IBSt@ACS06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1652E-14A5-FB42-9AAC-1E0E0AA3B041}"/>
              </a:ext>
            </a:extLst>
          </p:cNvPr>
          <p:cNvSpPr/>
          <p:nvPr/>
        </p:nvSpPr>
        <p:spPr>
          <a:xfrm>
            <a:off x="3241899" y="2831307"/>
            <a:ext cx="732958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2" dirty="0">
                <a:solidFill>
                  <a:srgbClr val="FF0000"/>
                </a:solidFill>
              </a:rPr>
              <a:t>ACS06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FDA82E-2D2E-E046-BB4E-1FE40667754A}"/>
              </a:ext>
            </a:extLst>
          </p:cNvPr>
          <p:cNvSpPr/>
          <p:nvPr/>
        </p:nvSpPr>
        <p:spPr>
          <a:xfrm>
            <a:off x="1067499" y="1121140"/>
            <a:ext cx="62549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2" dirty="0"/>
              <a:t>W/m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6F74CF-DD72-1C46-AAE6-F5D5BA66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30" y="3673193"/>
            <a:ext cx="8455152" cy="28925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E54E94-3ADC-4A49-97B1-D5735D646D9E}"/>
              </a:ext>
            </a:extLst>
          </p:cNvPr>
          <p:cNvSpPr/>
          <p:nvPr/>
        </p:nvSpPr>
        <p:spPr>
          <a:xfrm>
            <a:off x="6662182" y="1380616"/>
            <a:ext cx="21671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With uniform aperture 𝚽40mm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B1D694-80AB-F448-B63F-2BAB04D21F6E}"/>
              </a:ext>
            </a:extLst>
          </p:cNvPr>
          <p:cNvSpPr/>
          <p:nvPr/>
        </p:nvSpPr>
        <p:spPr>
          <a:xfrm>
            <a:off x="8472217" y="0"/>
            <a:ext cx="654405" cy="60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255EBC4-3C7F-1045-B815-D1ADBC1EDC5B}" type="slidenum">
              <a:rPr lang="ja-JP" altLang="en-US" sz="3323">
                <a:solidFill>
                  <a:srgbClr val="0000FF"/>
                </a:solidFill>
              </a:rPr>
              <a:pPr/>
              <a:t>19</a:t>
            </a:fld>
            <a:endParaRPr lang="ja-JP" altLang="en-US" sz="3323" dirty="0"/>
          </a:p>
        </p:txBody>
      </p:sp>
    </p:spTree>
    <p:extLst>
      <p:ext uri="{BB962C8B-B14F-4D97-AF65-F5344CB8AC3E}">
        <p14:creationId xmlns:p14="http://schemas.microsoft.com/office/powerpoint/2010/main" val="175091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698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Outlines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35290"/>
            <a:ext cx="9144000" cy="5974297"/>
          </a:xfrm>
        </p:spPr>
        <p:txBody>
          <a:bodyPr>
            <a:noAutofit/>
          </a:bodyPr>
          <a:lstStyle/>
          <a:p>
            <a:r>
              <a:rPr lang="en-US" sz="2800" dirty="0"/>
              <a:t>Introduction of J-PARC</a:t>
            </a:r>
          </a:p>
          <a:p>
            <a:endParaRPr lang="en-US" altLang="ja-JP" sz="2800" dirty="0"/>
          </a:p>
          <a:p>
            <a:pPr>
              <a:defRPr sz="2000"/>
            </a:pPr>
            <a:r>
              <a:rPr lang="en-US" sz="2800" dirty="0"/>
              <a:t>Operation Status and Upgrade Plan</a:t>
            </a:r>
          </a:p>
          <a:p>
            <a:pPr marL="0" indent="0">
              <a:buNone/>
              <a:defRPr sz="2000"/>
            </a:pPr>
            <a:r>
              <a:rPr lang="en-US" sz="2400" b="1" dirty="0" err="1"/>
              <a:t>Linac</a:t>
            </a:r>
            <a:endParaRPr lang="en-US" sz="2400" b="1" dirty="0"/>
          </a:p>
          <a:p>
            <a:pPr marL="0" indent="0">
              <a:buNone/>
              <a:defRPr sz="2000"/>
            </a:pPr>
            <a:r>
              <a:rPr lang="en-US" sz="2400" dirty="0"/>
              <a:t>RCS</a:t>
            </a:r>
          </a:p>
          <a:p>
            <a:pPr marL="0" indent="0">
              <a:buNone/>
              <a:defRPr sz="2000"/>
            </a:pPr>
            <a:r>
              <a:rPr lang="en-US" sz="2400" dirty="0"/>
              <a:t>MR(Slow extraction </a:t>
            </a:r>
            <a:r>
              <a:rPr lang="en-US" sz="2400" dirty="0">
                <a:solidFill>
                  <a:srgbClr val="FF0000"/>
                </a:solidFill>
              </a:rPr>
              <a:t>≡SX </a:t>
            </a:r>
            <a:r>
              <a:rPr lang="en-US" sz="2400" dirty="0"/>
              <a:t>&amp; Fast extraction </a:t>
            </a:r>
            <a:r>
              <a:rPr lang="en-US" sz="2400" dirty="0">
                <a:solidFill>
                  <a:srgbClr val="FF0000"/>
                </a:solidFill>
              </a:rPr>
              <a:t>≡FX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b="1" i="1" dirty="0"/>
              <a:t>Challenges: request of more current, longer pulse, faster cycle, lower beam loss/residue radiation, stable long-term operation</a:t>
            </a:r>
            <a:r>
              <a:rPr lang="en-US" sz="2400" b="1" i="1"/>
              <a:t>, etc.</a:t>
            </a:r>
            <a:endParaRPr lang="en-US" sz="2400" b="1" i="1" dirty="0"/>
          </a:p>
          <a:p>
            <a:pPr marL="0" indent="0">
              <a:buNone/>
            </a:pPr>
            <a:endParaRPr lang="en-US" altLang="ja-JP" sz="2800" dirty="0"/>
          </a:p>
          <a:p>
            <a:r>
              <a:rPr lang="en-US" altLang="ja-JP" sz="2800" dirty="0"/>
              <a:t>Summary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15290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179D-2F8E-904A-9C4F-040726D53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5" y="263771"/>
            <a:ext cx="7280031" cy="49898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H0 Loss-pattern Simulation(2)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692F6B-0CA8-7A48-99BB-F97CF1542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4" y="886936"/>
            <a:ext cx="8423429" cy="2881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F65ACB-941F-1242-A31F-B026CBA5D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91" y="3768633"/>
            <a:ext cx="8460074" cy="2825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E1D45F-B068-1D4C-B8C9-EA02B8E1C9F0}"/>
              </a:ext>
            </a:extLst>
          </p:cNvPr>
          <p:cNvSpPr/>
          <p:nvPr/>
        </p:nvSpPr>
        <p:spPr>
          <a:xfrm>
            <a:off x="1278536" y="3446801"/>
            <a:ext cx="56566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MEBT2   ACS </a:t>
            </a:r>
            <a:r>
              <a:rPr lang="en-US" sz="2000" b="1" dirty="0">
                <a:sym typeface="Wingdings" pitchFamily="2" charset="2"/>
              </a:rPr>
              <a:t></a:t>
            </a:r>
            <a:endParaRPr lang="en-US" sz="2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95A2F3-FC28-A343-A97E-8DA0BAE8F0C2}"/>
              </a:ext>
            </a:extLst>
          </p:cNvPr>
          <p:cNvSpPr/>
          <p:nvPr/>
        </p:nvSpPr>
        <p:spPr>
          <a:xfrm>
            <a:off x="4655127" y="1092530"/>
            <a:ext cx="1116281" cy="2232561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56F8B-6D24-1248-95CF-C1D56B4DAC31}"/>
              </a:ext>
            </a:extLst>
          </p:cNvPr>
          <p:cNvSpPr/>
          <p:nvPr/>
        </p:nvSpPr>
        <p:spPr>
          <a:xfrm>
            <a:off x="4742976" y="3696110"/>
            <a:ext cx="997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zoom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1F07C0-E2A9-5944-BD35-EC85B3155DDA}"/>
              </a:ext>
            </a:extLst>
          </p:cNvPr>
          <p:cNvSpPr/>
          <p:nvPr/>
        </p:nvSpPr>
        <p:spPr>
          <a:xfrm>
            <a:off x="8472217" y="0"/>
            <a:ext cx="654405" cy="60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255EBC4-3C7F-1045-B815-D1ADBC1EDC5B}" type="slidenum">
              <a:rPr lang="ja-JP" altLang="en-US" sz="3323">
                <a:solidFill>
                  <a:srgbClr val="0000FF"/>
                </a:solidFill>
              </a:rPr>
              <a:pPr/>
              <a:t>20</a:t>
            </a:fld>
            <a:endParaRPr lang="ja-JP" altLang="en-US" sz="3323" dirty="0"/>
          </a:p>
        </p:txBody>
      </p:sp>
    </p:spTree>
    <p:extLst>
      <p:ext uri="{BB962C8B-B14F-4D97-AF65-F5344CB8AC3E}">
        <p14:creationId xmlns:p14="http://schemas.microsoft.com/office/powerpoint/2010/main" val="2941503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BF6BB-AF68-C943-ADAF-21F1DD20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649"/>
            <a:ext cx="9144008" cy="556524"/>
          </a:xfrm>
        </p:spPr>
        <p:txBody>
          <a:bodyPr>
            <a:noAutofit/>
          </a:bodyPr>
          <a:lstStyle/>
          <a:p>
            <a:r>
              <a:rPr lang="en-US" sz="2954" dirty="0"/>
              <a:t>Residue Radiation at 500kW, </a:t>
            </a:r>
            <a:r>
              <a:rPr lang="en-US" sz="2954" dirty="0" err="1"/>
              <a:t>Mar.~Jun</a:t>
            </a:r>
            <a:r>
              <a:rPr lang="en-US" sz="2954" dirty="0"/>
              <a:t>.,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9B0CA-4916-4E44-B8BA-173000A819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727"/>
          <a:stretch/>
        </p:blipFill>
        <p:spPr>
          <a:xfrm>
            <a:off x="73771" y="1512745"/>
            <a:ext cx="9144000" cy="43462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54D4787-F89B-0642-A899-9A575F4D66ED}"/>
              </a:ext>
            </a:extLst>
          </p:cNvPr>
          <p:cNvGrpSpPr/>
          <p:nvPr/>
        </p:nvGrpSpPr>
        <p:grpSpPr>
          <a:xfrm>
            <a:off x="2713854" y="942279"/>
            <a:ext cx="2429177" cy="454062"/>
            <a:chOff x="3868615" y="3114989"/>
            <a:chExt cx="2631608" cy="4919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7A97551-CE3A-6540-9459-850824742A07}"/>
                </a:ext>
              </a:extLst>
            </p:cNvPr>
            <p:cNvSpPr/>
            <p:nvPr/>
          </p:nvSpPr>
          <p:spPr>
            <a:xfrm>
              <a:off x="3868615" y="3114989"/>
              <a:ext cx="954594" cy="3014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dirty="0"/>
                <a:t>A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58D55A-AF51-B843-9682-AC28D4BF07C9}"/>
                </a:ext>
              </a:extLst>
            </p:cNvPr>
            <p:cNvSpPr/>
            <p:nvPr/>
          </p:nvSpPr>
          <p:spPr>
            <a:xfrm>
              <a:off x="5235453" y="3114989"/>
              <a:ext cx="954594" cy="3014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dirty="0"/>
                <a:t>B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1905D2-743B-5346-8069-E06CD5F0F5BD}"/>
                </a:ext>
              </a:extLst>
            </p:cNvPr>
            <p:cNvSpPr/>
            <p:nvPr/>
          </p:nvSpPr>
          <p:spPr>
            <a:xfrm>
              <a:off x="4702576" y="3416440"/>
              <a:ext cx="653511" cy="1904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9E00B86-657D-5D40-B6A0-B2B60EB8EE13}"/>
                </a:ext>
              </a:extLst>
            </p:cNvPr>
            <p:cNvGrpSpPr/>
            <p:nvPr/>
          </p:nvGrpSpPr>
          <p:grpSpPr>
            <a:xfrm>
              <a:off x="4925277" y="3114989"/>
              <a:ext cx="208107" cy="301451"/>
              <a:chOff x="7153746" y="3114989"/>
              <a:chExt cx="208107" cy="30145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8D44FEC-4C38-DC49-A375-643B104DFD31}"/>
                  </a:ext>
                </a:extLst>
              </p:cNvPr>
              <p:cNvSpPr/>
              <p:nvPr/>
            </p:nvSpPr>
            <p:spPr>
              <a:xfrm>
                <a:off x="7153746" y="3114989"/>
                <a:ext cx="75729" cy="30145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A6336D-31C3-0244-AB52-2570D3DCA71C}"/>
                  </a:ext>
                </a:extLst>
              </p:cNvPr>
              <p:cNvSpPr/>
              <p:nvPr/>
            </p:nvSpPr>
            <p:spPr>
              <a:xfrm>
                <a:off x="7286124" y="3114989"/>
                <a:ext cx="75729" cy="30145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C54989-B897-B042-BD2C-E61E6ED32715}"/>
                </a:ext>
              </a:extLst>
            </p:cNvPr>
            <p:cNvGrpSpPr/>
            <p:nvPr/>
          </p:nvGrpSpPr>
          <p:grpSpPr>
            <a:xfrm>
              <a:off x="6292116" y="3114989"/>
              <a:ext cx="208107" cy="301451"/>
              <a:chOff x="7153746" y="3114989"/>
              <a:chExt cx="208107" cy="30145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2BF9141-22FC-DA49-BA3C-A0AFE2304EEB}"/>
                  </a:ext>
                </a:extLst>
              </p:cNvPr>
              <p:cNvSpPr/>
              <p:nvPr/>
            </p:nvSpPr>
            <p:spPr>
              <a:xfrm>
                <a:off x="7153746" y="3114989"/>
                <a:ext cx="75729" cy="30145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8A1466E-8D6B-444B-8C63-4E9150841D6E}"/>
                  </a:ext>
                </a:extLst>
              </p:cNvPr>
              <p:cNvSpPr/>
              <p:nvPr/>
            </p:nvSpPr>
            <p:spPr>
              <a:xfrm>
                <a:off x="7286124" y="3114989"/>
                <a:ext cx="75729" cy="30145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</p:grp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31FB288-42B2-574E-B54D-8DE231A841BC}"/>
              </a:ext>
            </a:extLst>
          </p:cNvPr>
          <p:cNvCxnSpPr>
            <a:cxnSpLocks/>
            <a:stCxn id="6" idx="1"/>
            <a:endCxn id="42" idx="0"/>
          </p:cNvCxnSpPr>
          <p:nvPr/>
        </p:nvCxnSpPr>
        <p:spPr>
          <a:xfrm>
            <a:off x="2713855" y="1081411"/>
            <a:ext cx="378660" cy="4227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0281AAF-4264-EF48-9D2A-F3C27BBA9870}"/>
              </a:ext>
            </a:extLst>
          </p:cNvPr>
          <p:cNvCxnSpPr>
            <a:cxnSpLocks/>
            <a:stCxn id="7" idx="1"/>
            <a:endCxn id="43" idx="0"/>
          </p:cNvCxnSpPr>
          <p:nvPr/>
        </p:nvCxnSpPr>
        <p:spPr>
          <a:xfrm flipH="1">
            <a:off x="3323892" y="1081411"/>
            <a:ext cx="651660" cy="4227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CD2AF77-FCDB-424D-9509-FF756F04DEAC}"/>
              </a:ext>
            </a:extLst>
          </p:cNvPr>
          <p:cNvSpPr/>
          <p:nvPr/>
        </p:nvSpPr>
        <p:spPr>
          <a:xfrm>
            <a:off x="3009151" y="1504153"/>
            <a:ext cx="166726" cy="2074237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CD477BE-6FE9-4A4F-B331-9B7261307885}"/>
              </a:ext>
            </a:extLst>
          </p:cNvPr>
          <p:cNvSpPr/>
          <p:nvPr/>
        </p:nvSpPr>
        <p:spPr>
          <a:xfrm>
            <a:off x="3238233" y="1504153"/>
            <a:ext cx="171316" cy="2074237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1DBD1B9-F636-994B-A55B-86C808966266}"/>
              </a:ext>
            </a:extLst>
          </p:cNvPr>
          <p:cNvGrpSpPr/>
          <p:nvPr/>
        </p:nvGrpSpPr>
        <p:grpSpPr>
          <a:xfrm>
            <a:off x="652994" y="6047529"/>
            <a:ext cx="2429177" cy="454062"/>
            <a:chOff x="3868615" y="3114989"/>
            <a:chExt cx="2631608" cy="4919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4ADBCF7-FE30-1D40-8991-83C52ED9F4C1}"/>
                </a:ext>
              </a:extLst>
            </p:cNvPr>
            <p:cNvSpPr/>
            <p:nvPr/>
          </p:nvSpPr>
          <p:spPr>
            <a:xfrm>
              <a:off x="3868615" y="3114989"/>
              <a:ext cx="954594" cy="3014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dirty="0"/>
                <a:t>A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E49D794-1586-7843-A059-98C333C1C4BD}"/>
                </a:ext>
              </a:extLst>
            </p:cNvPr>
            <p:cNvSpPr/>
            <p:nvPr/>
          </p:nvSpPr>
          <p:spPr>
            <a:xfrm>
              <a:off x="5235453" y="3114989"/>
              <a:ext cx="954594" cy="3014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dirty="0"/>
                <a:t>B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05D79A4-4F48-A749-8CF3-308289347AF6}"/>
                </a:ext>
              </a:extLst>
            </p:cNvPr>
            <p:cNvSpPr/>
            <p:nvPr/>
          </p:nvSpPr>
          <p:spPr>
            <a:xfrm>
              <a:off x="4702576" y="3416440"/>
              <a:ext cx="653511" cy="1904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E538160-1FD6-3D48-89BE-99CDA5C76258}"/>
                </a:ext>
              </a:extLst>
            </p:cNvPr>
            <p:cNvGrpSpPr/>
            <p:nvPr/>
          </p:nvGrpSpPr>
          <p:grpSpPr>
            <a:xfrm>
              <a:off x="4925277" y="3114989"/>
              <a:ext cx="208107" cy="301451"/>
              <a:chOff x="7153746" y="3114989"/>
              <a:chExt cx="208107" cy="301451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5115B98-1DFA-FB4E-8659-F0D30B0094D7}"/>
                  </a:ext>
                </a:extLst>
              </p:cNvPr>
              <p:cNvSpPr/>
              <p:nvPr/>
            </p:nvSpPr>
            <p:spPr>
              <a:xfrm>
                <a:off x="7153746" y="3114989"/>
                <a:ext cx="75729" cy="30145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8794219-F248-6746-A517-293235C84A0A}"/>
                  </a:ext>
                </a:extLst>
              </p:cNvPr>
              <p:cNvSpPr/>
              <p:nvPr/>
            </p:nvSpPr>
            <p:spPr>
              <a:xfrm>
                <a:off x="7286124" y="3114989"/>
                <a:ext cx="75729" cy="30145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6DD0447-A8E9-B740-8AFE-CF830AE0135A}"/>
                </a:ext>
              </a:extLst>
            </p:cNvPr>
            <p:cNvGrpSpPr/>
            <p:nvPr/>
          </p:nvGrpSpPr>
          <p:grpSpPr>
            <a:xfrm>
              <a:off x="6292116" y="3114989"/>
              <a:ext cx="208107" cy="301451"/>
              <a:chOff x="7153746" y="3114989"/>
              <a:chExt cx="208107" cy="301451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5657C5F-EDD8-484D-BEF5-B0717D0E8AA3}"/>
                  </a:ext>
                </a:extLst>
              </p:cNvPr>
              <p:cNvSpPr/>
              <p:nvPr/>
            </p:nvSpPr>
            <p:spPr>
              <a:xfrm>
                <a:off x="7153746" y="3114989"/>
                <a:ext cx="75729" cy="30145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26A2945-098A-4641-B2FB-0F341A82D676}"/>
                  </a:ext>
                </a:extLst>
              </p:cNvPr>
              <p:cNvSpPr/>
              <p:nvPr/>
            </p:nvSpPr>
            <p:spPr>
              <a:xfrm>
                <a:off x="7286124" y="3114989"/>
                <a:ext cx="75729" cy="30145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</p:grp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E10E5F1-DEF9-B740-AB22-101C3CD1BA07}"/>
              </a:ext>
            </a:extLst>
          </p:cNvPr>
          <p:cNvCxnSpPr>
            <a:cxnSpLocks/>
            <a:stCxn id="47" idx="3"/>
            <a:endCxn id="58" idx="2"/>
          </p:cNvCxnSpPr>
          <p:nvPr/>
        </p:nvCxnSpPr>
        <p:spPr>
          <a:xfrm flipV="1">
            <a:off x="1534158" y="5841196"/>
            <a:ext cx="745186" cy="3454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D4F6F73-21AE-8844-AC50-BA463EA4C11E}"/>
              </a:ext>
            </a:extLst>
          </p:cNvPr>
          <p:cNvCxnSpPr>
            <a:cxnSpLocks/>
            <a:stCxn id="48" idx="3"/>
            <a:endCxn id="59" idx="2"/>
          </p:cNvCxnSpPr>
          <p:nvPr/>
        </p:nvCxnSpPr>
        <p:spPr>
          <a:xfrm flipH="1" flipV="1">
            <a:off x="2510721" y="5841196"/>
            <a:ext cx="285134" cy="3454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8F3849FC-26A5-D945-BCE4-743638D69BDE}"/>
              </a:ext>
            </a:extLst>
          </p:cNvPr>
          <p:cNvSpPr/>
          <p:nvPr/>
        </p:nvSpPr>
        <p:spPr>
          <a:xfrm>
            <a:off x="2195981" y="3766959"/>
            <a:ext cx="166726" cy="2074237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3FE5D88E-5442-A245-A5F9-21D213167EEE}"/>
              </a:ext>
            </a:extLst>
          </p:cNvPr>
          <p:cNvSpPr/>
          <p:nvPr/>
        </p:nvSpPr>
        <p:spPr>
          <a:xfrm>
            <a:off x="2425062" y="3766959"/>
            <a:ext cx="171316" cy="2074237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1578E18-745D-1F4A-8289-D908DAB130EC}"/>
              </a:ext>
            </a:extLst>
          </p:cNvPr>
          <p:cNvSpPr/>
          <p:nvPr/>
        </p:nvSpPr>
        <p:spPr>
          <a:xfrm>
            <a:off x="8489604" y="263788"/>
            <a:ext cx="654405" cy="60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255EBC4-3C7F-1045-B815-D1ADBC1EDC5B}" type="slidenum">
              <a:rPr lang="ja-JP" altLang="en-US" sz="3323">
                <a:solidFill>
                  <a:srgbClr val="0000FF"/>
                </a:solidFill>
              </a:rPr>
              <a:pPr/>
              <a:t>21</a:t>
            </a:fld>
            <a:endParaRPr lang="ja-JP" altLang="en-US" sz="3323" dirty="0"/>
          </a:p>
        </p:txBody>
      </p:sp>
    </p:spTree>
    <p:extLst>
      <p:ext uri="{BB962C8B-B14F-4D97-AF65-F5344CB8AC3E}">
        <p14:creationId xmlns:p14="http://schemas.microsoft.com/office/powerpoint/2010/main" val="2767374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7">
            <a:extLst>
              <a:ext uri="{FF2B5EF4-FFF2-40B4-BE49-F238E27FC236}">
                <a16:creationId xmlns:a16="http://schemas.microsoft.com/office/drawing/2014/main" id="{6CAAC008-E45D-554A-B904-37EB9D898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/>
          <a:stretch/>
        </p:blipFill>
        <p:spPr bwMode="auto">
          <a:xfrm>
            <a:off x="0" y="1131267"/>
            <a:ext cx="9144000" cy="569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1A26B89-E498-F54F-8101-77AACC29F7DF}"/>
              </a:ext>
            </a:extLst>
          </p:cNvPr>
          <p:cNvSpPr/>
          <p:nvPr/>
        </p:nvSpPr>
        <p:spPr>
          <a:xfrm>
            <a:off x="2802975" y="1347539"/>
            <a:ext cx="166726" cy="2074237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22FC764-6165-B843-BDA6-990A4C5F9588}"/>
              </a:ext>
            </a:extLst>
          </p:cNvPr>
          <p:cNvSpPr/>
          <p:nvPr/>
        </p:nvSpPr>
        <p:spPr>
          <a:xfrm>
            <a:off x="3015431" y="1347539"/>
            <a:ext cx="171316" cy="2074237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BB27A44-05E0-7B4A-B4FC-27F7D1EE1D50}"/>
              </a:ext>
            </a:extLst>
          </p:cNvPr>
          <p:cNvSpPr/>
          <p:nvPr/>
        </p:nvSpPr>
        <p:spPr>
          <a:xfrm>
            <a:off x="2197630" y="3929533"/>
            <a:ext cx="166726" cy="2074237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31BAEB-B49D-CA49-8C5A-15F8B69B6712}"/>
              </a:ext>
            </a:extLst>
          </p:cNvPr>
          <p:cNvSpPr/>
          <p:nvPr/>
        </p:nvSpPr>
        <p:spPr>
          <a:xfrm>
            <a:off x="2426711" y="3929533"/>
            <a:ext cx="171316" cy="2074237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4CFDE-C02E-CD48-8200-7787AB0A8EF0}"/>
              </a:ext>
            </a:extLst>
          </p:cNvPr>
          <p:cNvSpPr/>
          <p:nvPr/>
        </p:nvSpPr>
        <p:spPr>
          <a:xfrm>
            <a:off x="8489604" y="263788"/>
            <a:ext cx="654405" cy="60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255EBC4-3C7F-1045-B815-D1ADBC1EDC5B}" type="slidenum">
              <a:rPr lang="ja-JP" altLang="en-US" sz="3323">
                <a:solidFill>
                  <a:srgbClr val="0000FF"/>
                </a:solidFill>
              </a:rPr>
              <a:pPr/>
              <a:t>22</a:t>
            </a:fld>
            <a:endParaRPr lang="ja-JP" altLang="en-US" sz="3323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F0FFAA-AB47-FF4A-8AEB-718772A5F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" y="263770"/>
            <a:ext cx="9144008" cy="647744"/>
          </a:xfrm>
        </p:spPr>
        <p:txBody>
          <a:bodyPr>
            <a:normAutofit fontScale="90000"/>
          </a:bodyPr>
          <a:lstStyle/>
          <a:p>
            <a:r>
              <a:rPr lang="en-US" sz="2954" dirty="0"/>
              <a:t>ACS Residue Radiation at 500kW, Nov.</a:t>
            </a:r>
            <a:r>
              <a:rPr lang="zh-CN" altLang="en-US" sz="2954" dirty="0"/>
              <a:t> </a:t>
            </a:r>
            <a:r>
              <a:rPr lang="en-US" altLang="zh-CN" sz="2954" dirty="0"/>
              <a:t>2018</a:t>
            </a:r>
            <a:r>
              <a:rPr lang="en-US" sz="2954" dirty="0"/>
              <a:t>~</a:t>
            </a:r>
            <a:r>
              <a:rPr lang="en-US" altLang="zh-CN" sz="2954" dirty="0"/>
              <a:t>Mar</a:t>
            </a:r>
            <a:r>
              <a:rPr lang="en-US" sz="2954" dirty="0"/>
              <a:t>. 201</a:t>
            </a:r>
            <a:r>
              <a:rPr lang="en-US" altLang="zh-CN" sz="2954" dirty="0"/>
              <a:t>9</a:t>
            </a:r>
            <a:r>
              <a:rPr lang="en-US" sz="2954" dirty="0"/>
              <a:t> </a:t>
            </a:r>
            <a:br>
              <a:rPr lang="en-US" sz="2954" dirty="0"/>
            </a:br>
            <a:r>
              <a:rPr lang="en-US" sz="2954" dirty="0"/>
              <a:t>After Aperture Re-arrangement at ACS first Half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841076-7B0D-3545-B785-521D2DDC5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46EF28-849E-EC47-87A7-CAC29BFC8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63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26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-80255" y="3807927"/>
          <a:ext cx="4502571" cy="3086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8" name="Document" r:id="rId3" imgW="6121400" imgH="4546600" progId="Word.Document.12">
                  <p:embed/>
                </p:oleObj>
              </mc:Choice>
              <mc:Fallback>
                <p:oleObj name="Document" r:id="rId3" imgW="6121400" imgH="4546600" progId="Word.Document.12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80255" y="3807927"/>
                        <a:ext cx="4502571" cy="3086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80" y="-8365"/>
            <a:ext cx="8229600" cy="402282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J-PARC LINAC Lattice</a:t>
            </a:r>
            <a:r>
              <a:rPr lang="ja-JP" altLang="en-US" sz="3600"/>
              <a:t> </a:t>
            </a:r>
            <a:r>
              <a:rPr lang="en-US" altLang="ja-JP" sz="3600" dirty="0"/>
              <a:t>and</a:t>
            </a:r>
            <a:r>
              <a:rPr lang="ja-JP" altLang="en-US" sz="3600"/>
              <a:t> </a:t>
            </a:r>
            <a:r>
              <a:rPr lang="en-US" altLang="ja-JP" sz="3600" dirty="0"/>
              <a:t>IBSt</a:t>
            </a:r>
            <a:endParaRPr lang="ja-JP" altLang="en-US" sz="36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7C360C-C014-B245-8E6B-69A52878601D}"/>
              </a:ext>
            </a:extLst>
          </p:cNvPr>
          <p:cNvGrpSpPr/>
          <p:nvPr/>
        </p:nvGrpSpPr>
        <p:grpSpPr>
          <a:xfrm>
            <a:off x="4483004" y="4235894"/>
            <a:ext cx="4660996" cy="2176780"/>
            <a:chOff x="92109" y="2891276"/>
            <a:chExt cx="4273706" cy="19044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2109" y="2891934"/>
              <a:ext cx="4028491" cy="860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2109" y="3914200"/>
              <a:ext cx="4028491" cy="8815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3701851" y="3360202"/>
              <a:ext cx="663964" cy="85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62" dirty="0"/>
                <a:t>T=1</a:t>
              </a:r>
            </a:p>
            <a:p>
              <a:endParaRPr lang="en-US" altLang="ja-JP" sz="1662" dirty="0"/>
            </a:p>
            <a:p>
              <a:r>
                <a:rPr lang="en-US" altLang="ja-JP" sz="1662" dirty="0"/>
                <a:t>T=0.3</a:t>
              </a:r>
              <a:endParaRPr lang="ja-JP" altLang="en-US" sz="1662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300153" y="2891276"/>
              <a:ext cx="1820446" cy="1904491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62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17264" y="3665203"/>
              <a:ext cx="2999978" cy="304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662" dirty="0"/>
                <a:t>DTL             SDTL                   ACS</a:t>
              </a:r>
              <a:endParaRPr lang="ja-JP" altLang="en-US" sz="1662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8389935" y="37920"/>
            <a:ext cx="706239" cy="60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255EBC4-3C7F-1045-B815-D1ADBC1EDC5B}" type="slidenum">
              <a:rPr lang="ja-JP" altLang="en-US" sz="3323">
                <a:solidFill>
                  <a:srgbClr val="0000FF"/>
                </a:solidFill>
              </a:rPr>
              <a:pPr/>
              <a:t>23</a:t>
            </a:fld>
            <a:endParaRPr lang="ja-JP" altLang="en-US" sz="3323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6B0BEB-E4F3-CA4A-9830-43398CB7B0CD}"/>
              </a:ext>
            </a:extLst>
          </p:cNvPr>
          <p:cNvSpPr/>
          <p:nvPr/>
        </p:nvSpPr>
        <p:spPr>
          <a:xfrm>
            <a:off x="5043862" y="6435887"/>
            <a:ext cx="3271841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62" b="1" dirty="0"/>
              <a:t>324MHz              </a:t>
            </a:r>
            <a:r>
              <a:rPr lang="en-US" altLang="ja-JP" sz="1662" b="1" dirty="0">
                <a:sym typeface="Wingdings" pitchFamily="2" charset="2"/>
              </a:rPr>
              <a:t> 972MHz</a:t>
            </a:r>
            <a:endParaRPr lang="ja-JP" altLang="en-US" sz="1662" b="1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7D82085-7EED-0A46-9957-F5A290EBD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53" y="626344"/>
            <a:ext cx="8736496" cy="162848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/>
              <a:t>IBSt@ACS</a:t>
            </a:r>
            <a:r>
              <a:rPr lang="en-US" sz="2800" dirty="0"/>
              <a:t> was verified as the dominant source of beam loss since 2016 by lattice exercises both in simulation and experiment</a:t>
            </a:r>
          </a:p>
          <a:p>
            <a:pPr marL="0" indent="0">
              <a:buNone/>
            </a:pPr>
            <a:r>
              <a:rPr lang="en-US" sz="2800" dirty="0" err="1"/>
              <a:t>IBSt</a:t>
            </a:r>
            <a:r>
              <a:rPr lang="en-US" sz="2800" dirty="0"/>
              <a:t>=intra-beam striping (of H</a:t>
            </a:r>
            <a:r>
              <a:rPr lang="en-US" sz="2800" baseline="30000" dirty="0"/>
              <a:t>-</a:t>
            </a:r>
            <a:r>
              <a:rPr lang="en-US" sz="2800" dirty="0"/>
              <a:t>): depends almost only on lattice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341B82-41D0-8148-844E-7FA0C0E9D4AB}"/>
              </a:ext>
            </a:extLst>
          </p:cNvPr>
          <p:cNvSpPr/>
          <p:nvPr/>
        </p:nvSpPr>
        <p:spPr>
          <a:xfrm>
            <a:off x="4422316" y="3732961"/>
            <a:ext cx="4837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lain" startAt="3"/>
            </a:pPr>
            <a:r>
              <a:rPr lang="en-US" sz="1600" dirty="0"/>
              <a:t>50                                    </a:t>
            </a:r>
            <a:r>
              <a:rPr lang="en-US" sz="1600" dirty="0">
                <a:solidFill>
                  <a:srgbClr val="FF0000"/>
                </a:solidFill>
              </a:rPr>
              <a:t>191                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              400</a:t>
            </a:r>
          </a:p>
          <a:p>
            <a:r>
              <a:rPr lang="en-US" sz="1600" dirty="0">
                <a:sym typeface="Wingdings" pitchFamily="2" charset="2"/>
              </a:rPr>
              <a:t>MeV                                      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MeV                                  MeV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D5684-4D63-9344-9447-41F60835D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3773" y="2549792"/>
            <a:ext cx="5571455" cy="88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25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49653"/>
            <a:ext cx="4404209" cy="5644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788"/>
            <a:ext cx="8229600" cy="408445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Comparison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ja-JP" dirty="0"/>
              <a:t>IBSt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ACS</a:t>
            </a:r>
            <a:r>
              <a:rPr lang="zh-CN" altLang="en-US" dirty="0"/>
              <a:t> </a:t>
            </a:r>
            <a:r>
              <a:rPr lang="en-US" altLang="zh-CN" dirty="0"/>
              <a:t>Lattices</a:t>
            </a:r>
            <a:r>
              <a:rPr lang="zh-CN" altLang="en-US" dirty="0"/>
              <a:t> </a:t>
            </a:r>
            <a:endParaRPr kumimoji="1" lang="ja-JP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92102" y="4672060"/>
            <a:ext cx="2298450" cy="603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altLang="ja-JP" sz="1662" dirty="0" err="1"/>
              <a:t>Accumulated</a:t>
            </a:r>
            <a:r>
              <a:rPr lang="zh-CN" altLang="en-US" sz="1662" dirty="0"/>
              <a:t> </a:t>
            </a:r>
            <a:r>
              <a:rPr lang="en-US" altLang="zh-CN" sz="1662" dirty="0"/>
              <a:t>loss</a:t>
            </a:r>
            <a:r>
              <a:rPr lang="zh-CN" altLang="en-US" sz="1662" dirty="0"/>
              <a:t> </a:t>
            </a:r>
            <a:r>
              <a:rPr lang="en-US" altLang="zh-CN" sz="1662" dirty="0"/>
              <a:t>power</a:t>
            </a:r>
            <a:endParaRPr lang="nb-NO" altLang="ja-JP" sz="1662" dirty="0"/>
          </a:p>
          <a:p>
            <a:r>
              <a:rPr lang="nb-NO" altLang="ja-JP" sz="1662" dirty="0"/>
              <a:t>0.675</a:t>
            </a:r>
            <a:r>
              <a:rPr lang="en-US" altLang="zh-CN" sz="1662" dirty="0"/>
              <a:t>%</a:t>
            </a:r>
            <a:r>
              <a:rPr lang="zh-CN" altLang="en-US" sz="1662" dirty="0"/>
              <a:t> </a:t>
            </a:r>
            <a:r>
              <a:rPr lang="en-US" altLang="zh-CN" sz="1662" dirty="0"/>
              <a:t>duty</a:t>
            </a:r>
            <a:endParaRPr lang="ja-JP" altLang="en-US" sz="1662" dirty="0"/>
          </a:p>
        </p:txBody>
      </p:sp>
      <p:sp>
        <p:nvSpPr>
          <p:cNvPr id="9" name="Rectangle 8"/>
          <p:cNvSpPr/>
          <p:nvPr/>
        </p:nvSpPr>
        <p:spPr>
          <a:xfrm>
            <a:off x="2757723" y="4629446"/>
            <a:ext cx="894797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62" dirty="0"/>
              <a:t>0.1W/m</a:t>
            </a:r>
            <a:endParaRPr lang="ja-JP" altLang="en-US" sz="1662" dirty="0"/>
          </a:p>
        </p:txBody>
      </p:sp>
      <p:sp>
        <p:nvSpPr>
          <p:cNvPr id="10" name="Rectangle 9"/>
          <p:cNvSpPr/>
          <p:nvPr/>
        </p:nvSpPr>
        <p:spPr>
          <a:xfrm>
            <a:off x="8489604" y="263788"/>
            <a:ext cx="654405" cy="60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255EBC4-3C7F-1045-B815-D1ADBC1EDC5B}" type="slidenum">
              <a:rPr lang="ja-JP" altLang="en-US" sz="3323">
                <a:solidFill>
                  <a:srgbClr val="0000FF"/>
                </a:solidFill>
              </a:rPr>
              <a:pPr/>
              <a:t>24</a:t>
            </a:fld>
            <a:endParaRPr lang="ja-JP" altLang="en-US" sz="3323" dirty="0"/>
          </a:p>
        </p:txBody>
      </p:sp>
      <p:sp>
        <p:nvSpPr>
          <p:cNvPr id="11" name="Rectangle 10"/>
          <p:cNvSpPr/>
          <p:nvPr/>
        </p:nvSpPr>
        <p:spPr>
          <a:xfrm>
            <a:off x="4524860" y="4457178"/>
            <a:ext cx="4616585" cy="1512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46" dirty="0"/>
              <a:t>For</a:t>
            </a:r>
            <a:r>
              <a:rPr lang="zh-CN" altLang="en-US" sz="1846" dirty="0"/>
              <a:t> </a:t>
            </a:r>
            <a:r>
              <a:rPr lang="en-US" altLang="zh-CN" sz="1846" dirty="0"/>
              <a:t>50mA</a:t>
            </a:r>
            <a:r>
              <a:rPr lang="zh-CN" altLang="en-US" sz="1846" dirty="0"/>
              <a:t> </a:t>
            </a:r>
            <a:r>
              <a:rPr lang="en-US" altLang="zh-CN" sz="1846" dirty="0"/>
              <a:t>operation</a:t>
            </a:r>
            <a:r>
              <a:rPr lang="zh-CN" altLang="en-US" sz="1846" dirty="0"/>
              <a:t> </a:t>
            </a:r>
            <a:r>
              <a:rPr lang="en-US" altLang="zh-CN" sz="1846" dirty="0"/>
              <a:t>with</a:t>
            </a:r>
            <a:r>
              <a:rPr lang="zh-CN" altLang="en-US" sz="1846" dirty="0"/>
              <a:t> </a:t>
            </a:r>
            <a:r>
              <a:rPr lang="en-US" altLang="zh-CN" sz="1846" dirty="0"/>
              <a:t>optimized</a:t>
            </a:r>
            <a:r>
              <a:rPr lang="zh-CN" altLang="en-US" sz="1846" dirty="0"/>
              <a:t> </a:t>
            </a:r>
            <a:r>
              <a:rPr lang="en-US" altLang="zh-CN" sz="1846" dirty="0"/>
              <a:t>emittance</a:t>
            </a:r>
          </a:p>
          <a:p>
            <a:r>
              <a:rPr lang="en-US" altLang="ja-JP" sz="1846" dirty="0"/>
              <a:t>IBSt</a:t>
            </a:r>
            <a:r>
              <a:rPr lang="zh-CN" altLang="en-US" sz="1846" dirty="0"/>
              <a:t> </a:t>
            </a:r>
            <a:r>
              <a:rPr lang="en-US" altLang="zh-CN" sz="1846" dirty="0"/>
              <a:t>loss</a:t>
            </a:r>
            <a:r>
              <a:rPr lang="zh-CN" altLang="en-US" sz="1846" dirty="0"/>
              <a:t> </a:t>
            </a:r>
            <a:r>
              <a:rPr lang="en-US" altLang="zh-CN" sz="1846" dirty="0"/>
              <a:t>power</a:t>
            </a:r>
            <a:r>
              <a:rPr lang="zh-CN" altLang="en-US" sz="1846" dirty="0"/>
              <a:t> </a:t>
            </a:r>
            <a:r>
              <a:rPr lang="en-US" altLang="zh-CN" sz="1846" dirty="0"/>
              <a:t>is</a:t>
            </a:r>
            <a:r>
              <a:rPr lang="zh-CN" altLang="en-US" sz="1846" dirty="0"/>
              <a:t> </a:t>
            </a:r>
            <a:r>
              <a:rPr lang="en-US" altLang="zh-CN" sz="1846" dirty="0"/>
              <a:t>close</a:t>
            </a:r>
            <a:r>
              <a:rPr lang="zh-CN" altLang="en-US" sz="1846" dirty="0"/>
              <a:t> </a:t>
            </a:r>
            <a:r>
              <a:rPr lang="en-US" altLang="zh-CN" sz="1846" dirty="0"/>
              <a:t>to</a:t>
            </a:r>
            <a:r>
              <a:rPr lang="zh-CN" altLang="en-US" sz="1846" dirty="0"/>
              <a:t> </a:t>
            </a:r>
            <a:r>
              <a:rPr lang="en-US" altLang="zh-CN" sz="1846" dirty="0"/>
              <a:t>0.1W/m</a:t>
            </a:r>
            <a:r>
              <a:rPr lang="zh-CN" altLang="en-US" sz="1846" dirty="0"/>
              <a:t> </a:t>
            </a:r>
            <a:r>
              <a:rPr lang="en-US" altLang="zh-CN" sz="1846" dirty="0"/>
              <a:t>at</a:t>
            </a:r>
            <a:r>
              <a:rPr lang="zh-CN" altLang="en-US" sz="1846" dirty="0"/>
              <a:t> </a:t>
            </a:r>
            <a:r>
              <a:rPr lang="en-US" altLang="zh-CN" sz="1846" dirty="0"/>
              <a:t>ACS</a:t>
            </a:r>
          </a:p>
          <a:p>
            <a:endParaRPr lang="en-US" altLang="ja-JP" sz="1846" dirty="0"/>
          </a:p>
          <a:p>
            <a:r>
              <a:rPr lang="en-US" altLang="ja-JP" sz="1846" dirty="0"/>
              <a:t>T</a:t>
            </a:r>
            <a:r>
              <a:rPr lang="en-US" altLang="zh-CN" sz="1846" dirty="0"/>
              <a:t>=0.3</a:t>
            </a:r>
            <a:r>
              <a:rPr lang="zh-CN" altLang="en-US" sz="1846" dirty="0"/>
              <a:t> </a:t>
            </a:r>
            <a:r>
              <a:rPr lang="en-US" altLang="zh-CN" sz="1846" dirty="0"/>
              <a:t>helps</a:t>
            </a:r>
            <a:r>
              <a:rPr lang="zh-CN" altLang="en-US" sz="1846" dirty="0"/>
              <a:t> </a:t>
            </a:r>
            <a:r>
              <a:rPr lang="en-US" altLang="zh-CN" sz="1846" dirty="0"/>
              <a:t>to</a:t>
            </a:r>
            <a:r>
              <a:rPr lang="zh-CN" altLang="en-US" sz="1846" dirty="0"/>
              <a:t> </a:t>
            </a:r>
            <a:r>
              <a:rPr lang="en-US" altLang="zh-CN" sz="1846" dirty="0"/>
              <a:t>reduced</a:t>
            </a:r>
            <a:r>
              <a:rPr lang="zh-CN" altLang="en-US" sz="1846" dirty="0"/>
              <a:t> </a:t>
            </a:r>
            <a:r>
              <a:rPr lang="en-US" altLang="zh-CN" sz="1846" dirty="0"/>
              <a:t>more</a:t>
            </a:r>
            <a:r>
              <a:rPr lang="zh-CN" altLang="en-US" sz="1846" dirty="0"/>
              <a:t> </a:t>
            </a:r>
            <a:r>
              <a:rPr lang="en-US" altLang="zh-CN" sz="1846" dirty="0"/>
              <a:t>than</a:t>
            </a:r>
            <a:r>
              <a:rPr lang="zh-CN" altLang="en-US" sz="1846" dirty="0"/>
              <a:t> </a:t>
            </a:r>
            <a:r>
              <a:rPr lang="en-US" altLang="zh-CN" sz="1846" dirty="0"/>
              <a:t>50%</a:t>
            </a:r>
            <a:r>
              <a:rPr lang="zh-CN" altLang="en-US" sz="1846" dirty="0"/>
              <a:t> </a:t>
            </a:r>
            <a:endParaRPr lang="en-US" altLang="zh-CN" sz="1846" dirty="0"/>
          </a:p>
          <a:p>
            <a:r>
              <a:rPr lang="en-US" altLang="ja-JP" sz="1846" b="1" dirty="0">
                <a:solidFill>
                  <a:srgbClr val="FF0000"/>
                </a:solidFill>
              </a:rPr>
              <a:t>Stability?</a:t>
            </a:r>
            <a:endParaRPr lang="ja-JP" altLang="en-US" sz="1846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r_T130TL100XI05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917" y="860401"/>
            <a:ext cx="2700997" cy="1519311"/>
          </a:xfrm>
          <a:prstGeom prst="rect">
            <a:avLst/>
          </a:prstGeom>
        </p:spPr>
      </p:pic>
      <p:pic>
        <p:nvPicPr>
          <p:cNvPr id="14" name="Picture 13" descr="r_T030TL100XI05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472" y="860401"/>
            <a:ext cx="2700997" cy="1519311"/>
          </a:xfrm>
          <a:prstGeom prst="rect">
            <a:avLst/>
          </a:prstGeom>
        </p:spPr>
      </p:pic>
      <p:pic>
        <p:nvPicPr>
          <p:cNvPr id="15" name="Picture 14" descr="r_T130TL096XI05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917" y="2379712"/>
            <a:ext cx="2700997" cy="1519311"/>
          </a:xfrm>
          <a:prstGeom prst="rect">
            <a:avLst/>
          </a:prstGeom>
        </p:spPr>
      </p:pic>
      <p:pic>
        <p:nvPicPr>
          <p:cNvPr id="16" name="Picture 15" descr="r_T030TL096XI05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472" y="2379712"/>
            <a:ext cx="2700997" cy="15193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4806" y="1056375"/>
            <a:ext cx="146386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62" dirty="0"/>
              <a:t>T</a:t>
            </a:r>
            <a:r>
              <a:rPr lang="en-US" altLang="zh-CN" sz="1662" dirty="0"/>
              <a:t>=1.0,</a:t>
            </a:r>
            <a:r>
              <a:rPr lang="zh-CN" altLang="en-US" sz="1662" dirty="0"/>
              <a:t> </a:t>
            </a:r>
            <a:r>
              <a:rPr lang="en-US" altLang="zh-CN" sz="1662" dirty="0"/>
              <a:t>E</a:t>
            </a:r>
            <a:r>
              <a:rPr lang="en-US" altLang="zh-CN" sz="1662" baseline="-25000" dirty="0"/>
              <a:t>0</a:t>
            </a:r>
            <a:r>
              <a:rPr lang="zh-CN" altLang="en-US" sz="1662" dirty="0"/>
              <a:t> </a:t>
            </a:r>
            <a:r>
              <a:rPr lang="en-US" altLang="zh-CN" sz="1662" dirty="0"/>
              <a:t>100%</a:t>
            </a:r>
            <a:endParaRPr lang="ja-JP" altLang="en-US" sz="1662" dirty="0"/>
          </a:p>
        </p:txBody>
      </p:sp>
      <p:sp>
        <p:nvSpPr>
          <p:cNvPr id="18" name="Rectangle 17"/>
          <p:cNvSpPr/>
          <p:nvPr/>
        </p:nvSpPr>
        <p:spPr>
          <a:xfrm>
            <a:off x="4724806" y="2584769"/>
            <a:ext cx="135646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62" dirty="0"/>
              <a:t>T</a:t>
            </a:r>
            <a:r>
              <a:rPr lang="en-US" altLang="zh-CN" sz="1662" dirty="0"/>
              <a:t>=1.0,</a:t>
            </a:r>
            <a:r>
              <a:rPr lang="zh-CN" altLang="en-US" sz="1662" dirty="0"/>
              <a:t> </a:t>
            </a:r>
            <a:r>
              <a:rPr lang="en-US" altLang="zh-CN" sz="1662" dirty="0"/>
              <a:t>E</a:t>
            </a:r>
            <a:r>
              <a:rPr lang="en-US" altLang="zh-CN" sz="1662" baseline="-25000" dirty="0"/>
              <a:t>0</a:t>
            </a:r>
            <a:r>
              <a:rPr lang="zh-CN" altLang="en-US" sz="1662" dirty="0"/>
              <a:t> </a:t>
            </a:r>
            <a:r>
              <a:rPr lang="en-US" altLang="zh-CN" sz="1662" dirty="0"/>
              <a:t>96%</a:t>
            </a:r>
            <a:endParaRPr lang="ja-JP" altLang="en-US" sz="1662" dirty="0"/>
          </a:p>
        </p:txBody>
      </p:sp>
      <p:sp>
        <p:nvSpPr>
          <p:cNvPr id="21" name="Rectangle 20"/>
          <p:cNvSpPr/>
          <p:nvPr/>
        </p:nvSpPr>
        <p:spPr>
          <a:xfrm>
            <a:off x="6965889" y="1056375"/>
            <a:ext cx="146386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62" dirty="0"/>
              <a:t>T</a:t>
            </a:r>
            <a:r>
              <a:rPr lang="en-US" altLang="zh-CN" sz="1662" dirty="0"/>
              <a:t>=0.3,</a:t>
            </a:r>
            <a:r>
              <a:rPr lang="zh-CN" altLang="en-US" sz="1662" dirty="0"/>
              <a:t> </a:t>
            </a:r>
            <a:r>
              <a:rPr lang="en-US" altLang="zh-CN" sz="1662" dirty="0"/>
              <a:t>E</a:t>
            </a:r>
            <a:r>
              <a:rPr lang="en-US" altLang="zh-CN" sz="1662" baseline="-25000" dirty="0"/>
              <a:t>0</a:t>
            </a:r>
            <a:r>
              <a:rPr lang="zh-CN" altLang="en-US" sz="1662" dirty="0"/>
              <a:t> </a:t>
            </a:r>
            <a:r>
              <a:rPr lang="en-US" altLang="zh-CN" sz="1662" dirty="0"/>
              <a:t>100%</a:t>
            </a:r>
            <a:endParaRPr lang="ja-JP" altLang="en-US" sz="1662" dirty="0"/>
          </a:p>
        </p:txBody>
      </p:sp>
      <p:sp>
        <p:nvSpPr>
          <p:cNvPr id="22" name="Rectangle 21"/>
          <p:cNvSpPr/>
          <p:nvPr/>
        </p:nvSpPr>
        <p:spPr>
          <a:xfrm>
            <a:off x="6965889" y="2584769"/>
            <a:ext cx="135646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62" dirty="0"/>
              <a:t>T</a:t>
            </a:r>
            <a:r>
              <a:rPr lang="en-US" altLang="zh-CN" sz="1662" dirty="0"/>
              <a:t>=0.3,</a:t>
            </a:r>
            <a:r>
              <a:rPr lang="zh-CN" altLang="en-US" sz="1662" dirty="0"/>
              <a:t> </a:t>
            </a:r>
            <a:r>
              <a:rPr lang="en-US" altLang="zh-CN" sz="1662" dirty="0"/>
              <a:t>E</a:t>
            </a:r>
            <a:r>
              <a:rPr lang="en-US" altLang="zh-CN" sz="1662" baseline="-25000" dirty="0"/>
              <a:t>0</a:t>
            </a:r>
            <a:r>
              <a:rPr lang="zh-CN" altLang="en-US" sz="1662" dirty="0"/>
              <a:t> </a:t>
            </a:r>
            <a:r>
              <a:rPr lang="en-US" altLang="zh-CN" sz="1662" dirty="0"/>
              <a:t>96%</a:t>
            </a:r>
            <a:endParaRPr lang="ja-JP" altLang="en-US" sz="1662" dirty="0"/>
          </a:p>
        </p:txBody>
      </p:sp>
      <p:sp>
        <p:nvSpPr>
          <p:cNvPr id="23" name="Rectangle 22"/>
          <p:cNvSpPr/>
          <p:nvPr/>
        </p:nvSpPr>
        <p:spPr>
          <a:xfrm>
            <a:off x="5816013" y="689941"/>
            <a:ext cx="1894814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62" dirty="0"/>
              <a:t>Simulated</a:t>
            </a:r>
            <a:r>
              <a:rPr lang="zh-CN" altLang="en-US" sz="1662" dirty="0"/>
              <a:t> </a:t>
            </a:r>
            <a:r>
              <a:rPr lang="en-US" altLang="zh-CN" sz="1662" dirty="0"/>
              <a:t>envelope</a:t>
            </a:r>
            <a:endParaRPr lang="ja-JP" altLang="en-US" sz="1662" dirty="0"/>
          </a:p>
        </p:txBody>
      </p:sp>
      <p:sp>
        <p:nvSpPr>
          <p:cNvPr id="24" name="Rectangle 23"/>
          <p:cNvSpPr/>
          <p:nvPr/>
        </p:nvSpPr>
        <p:spPr>
          <a:xfrm>
            <a:off x="392102" y="1776581"/>
            <a:ext cx="2090509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altLang="ja-JP" sz="1662" dirty="0" err="1"/>
              <a:t>Accumulated</a:t>
            </a:r>
            <a:r>
              <a:rPr lang="zh-CN" altLang="en-US" sz="1662" dirty="0"/>
              <a:t> </a:t>
            </a:r>
            <a:r>
              <a:rPr lang="en-US" altLang="zh-CN" sz="1662" dirty="0"/>
              <a:t>loss</a:t>
            </a:r>
            <a:r>
              <a:rPr lang="zh-CN" altLang="en-US" sz="1662" dirty="0"/>
              <a:t> </a:t>
            </a:r>
            <a:r>
              <a:rPr lang="en-US" altLang="zh-CN" sz="1662" dirty="0"/>
              <a:t>rate</a:t>
            </a:r>
            <a:endParaRPr lang="nb-NO" altLang="ja-JP" sz="1662" dirty="0"/>
          </a:p>
        </p:txBody>
      </p:sp>
    </p:spTree>
    <p:extLst>
      <p:ext uri="{BB962C8B-B14F-4D97-AF65-F5344CB8AC3E}">
        <p14:creationId xmlns:p14="http://schemas.microsoft.com/office/powerpoint/2010/main" val="1573726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206971" y="777415"/>
            <a:ext cx="8786519" cy="5756032"/>
            <a:chOff x="206962" y="500003"/>
            <a:chExt cx="8786519" cy="6235701"/>
          </a:xfrm>
        </p:grpSpPr>
        <p:grpSp>
          <p:nvGrpSpPr>
            <p:cNvPr id="48" name="Group 47"/>
            <p:cNvGrpSpPr/>
            <p:nvPr/>
          </p:nvGrpSpPr>
          <p:grpSpPr>
            <a:xfrm>
              <a:off x="206962" y="500003"/>
              <a:ext cx="8786519" cy="6235701"/>
              <a:chOff x="206962" y="500003"/>
              <a:chExt cx="8786519" cy="623570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63" t="5583" r="1646" b="1863"/>
              <a:stretch/>
            </p:blipFill>
            <p:spPr>
              <a:xfrm>
                <a:off x="206962" y="658519"/>
                <a:ext cx="8786519" cy="6077185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5688" y="500003"/>
                <a:ext cx="7488000" cy="5364000"/>
              </a:xfrm>
              <a:prstGeom prst="rect">
                <a:avLst/>
              </a:prstGeom>
            </p:spPr>
          </p:pic>
        </p:grpSp>
        <p:sp>
          <p:nvSpPr>
            <p:cNvPr id="9" name="Oval 8"/>
            <p:cNvSpPr/>
            <p:nvPr/>
          </p:nvSpPr>
          <p:spPr>
            <a:xfrm>
              <a:off x="5023555" y="2333039"/>
              <a:ext cx="288000" cy="288000"/>
            </a:xfrm>
            <a:prstGeom prst="ellipse">
              <a:avLst/>
            </a:prstGeom>
            <a:solidFill>
              <a:srgbClr val="FC00FF">
                <a:alpha val="7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62"/>
            </a:p>
          </p:txBody>
        </p:sp>
        <p:sp>
          <p:nvSpPr>
            <p:cNvPr id="40" name="Curved Down Arrow 39"/>
            <p:cNvSpPr/>
            <p:nvPr/>
          </p:nvSpPr>
          <p:spPr>
            <a:xfrm rot="20598937" flipH="1">
              <a:off x="2039095" y="1772437"/>
              <a:ext cx="3154157" cy="909351"/>
            </a:xfrm>
            <a:prstGeom prst="curvedDownArrow">
              <a:avLst/>
            </a:prstGeom>
            <a:solidFill>
              <a:srgbClr val="FF6600">
                <a:alpha val="7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62">
                <a:solidFill>
                  <a:schemeClr val="tx1"/>
                </a:solidFill>
              </a:endParaRPr>
            </a:p>
          </p:txBody>
        </p:sp>
        <p:sp>
          <p:nvSpPr>
            <p:cNvPr id="41" name="Curved Down Arrow 40"/>
            <p:cNvSpPr/>
            <p:nvPr/>
          </p:nvSpPr>
          <p:spPr>
            <a:xfrm rot="9280008" flipH="1">
              <a:off x="2596436" y="3224408"/>
              <a:ext cx="993218" cy="909351"/>
            </a:xfrm>
            <a:prstGeom prst="curvedDownArrow">
              <a:avLst/>
            </a:prstGeom>
            <a:solidFill>
              <a:srgbClr val="FF6600">
                <a:alpha val="7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62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942173" y="2693952"/>
              <a:ext cx="906017" cy="93129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ja-JP" sz="1662" dirty="0"/>
                <a:t>T=1</a:t>
              </a:r>
            </a:p>
            <a:p>
              <a:r>
                <a:rPr lang="en-US" altLang="ja-JP" sz="1662" dirty="0"/>
                <a:t>Baseline</a:t>
              </a:r>
            </a:p>
            <a:p>
              <a:r>
                <a:rPr lang="en-US" altLang="ja-JP" sz="1662" dirty="0"/>
                <a:t>design</a:t>
              </a:r>
              <a:endParaRPr lang="ja-JP" altLang="en-US" sz="1662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103017" y="3933193"/>
              <a:ext cx="2049344" cy="37711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ja-JP" sz="1662" dirty="0"/>
                <a:t>Longitudinal redesign</a:t>
              </a:r>
              <a:endParaRPr lang="ja-JP" altLang="en-US" sz="1662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636023" y="1779042"/>
              <a:ext cx="1888209" cy="37711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ja-JP" sz="1662" dirty="0"/>
                <a:t>Transverse redesign</a:t>
              </a:r>
              <a:endParaRPr lang="ja-JP" altLang="en-US" sz="1662" dirty="0"/>
            </a:p>
          </p:txBody>
        </p:sp>
      </p:grpSp>
      <p:sp>
        <p:nvSpPr>
          <p:cNvPr id="50" name="Title 1"/>
          <p:cNvSpPr txBox="1">
            <a:spLocks/>
          </p:cNvSpPr>
          <p:nvPr/>
        </p:nvSpPr>
        <p:spPr>
          <a:xfrm>
            <a:off x="450058" y="98150"/>
            <a:ext cx="8229600" cy="349293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954" dirty="0"/>
              <a:t>Tune Diagram for J-PARC</a:t>
            </a:r>
            <a:r>
              <a:rPr lang="zh-CN" altLang="en-US" sz="2954" dirty="0"/>
              <a:t> </a:t>
            </a:r>
            <a:r>
              <a:rPr lang="en-US" altLang="zh-CN" sz="2954" dirty="0"/>
              <a:t>LINAC ACS (191~400MeV)</a:t>
            </a:r>
            <a:r>
              <a:rPr lang="en-US" altLang="ja-JP" sz="2954" dirty="0"/>
              <a:t> </a:t>
            </a:r>
            <a:endParaRPr lang="ja-JP" altLang="en-US" sz="2954" dirty="0"/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/>
          </p:nvPr>
        </p:nvGraphicFramePr>
        <p:xfrm>
          <a:off x="0" y="6119609"/>
          <a:ext cx="1825377" cy="458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2" name="Document" r:id="rId5" imgW="6108700" imgH="1663700" progId="Word.Document.12">
                  <p:embed/>
                </p:oleObj>
              </mc:Choice>
              <mc:Fallback>
                <p:oleObj name="Document" r:id="rId5" imgW="6108700" imgH="1663700" progId="Word.Document.12">
                  <p:embed/>
                  <p:pic>
                    <p:nvPicPr>
                      <p:cNvPr id="51" name="Object 5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6119609"/>
                        <a:ext cx="1825377" cy="458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11" y="5835526"/>
            <a:ext cx="1543821" cy="291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92" dirty="0">
                <a:solidFill>
                  <a:srgbClr val="3366FF"/>
                </a:solidFill>
              </a:rPr>
              <a:t>“Temperature ratio”</a:t>
            </a:r>
            <a:endParaRPr lang="ja-JP" altLang="en-US" sz="1292" dirty="0"/>
          </a:p>
        </p:txBody>
      </p:sp>
      <p:sp>
        <p:nvSpPr>
          <p:cNvPr id="53" name="Rectangle 52"/>
          <p:cNvSpPr/>
          <p:nvPr/>
        </p:nvSpPr>
        <p:spPr>
          <a:xfrm>
            <a:off x="2116592" y="6236729"/>
            <a:ext cx="4896533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62" dirty="0"/>
              <a:t>Stronger quad setting</a:t>
            </a:r>
            <a:r>
              <a:rPr lang="zh-CN" altLang="en-US" sz="1662" dirty="0"/>
              <a:t> </a:t>
            </a:r>
            <a:r>
              <a:rPr lang="en-US" altLang="zh-CN" sz="1662" b="1" i="1" dirty="0">
                <a:solidFill>
                  <a:srgbClr val="FF0000"/>
                </a:solidFill>
              </a:rPr>
              <a:t>or</a:t>
            </a:r>
            <a:r>
              <a:rPr lang="zh-CN" altLang="en-US" sz="1662" b="1" i="1" dirty="0">
                <a:solidFill>
                  <a:srgbClr val="FF0000"/>
                </a:solidFill>
              </a:rPr>
              <a:t> </a:t>
            </a:r>
            <a:r>
              <a:rPr lang="en-US" altLang="zh-CN" sz="1662" b="1" i="1" dirty="0">
                <a:solidFill>
                  <a:srgbClr val="FF0000"/>
                </a:solidFill>
              </a:rPr>
              <a:t>weaker</a:t>
            </a:r>
            <a:r>
              <a:rPr lang="zh-CN" altLang="en-US" sz="1662" b="1" i="1" dirty="0">
                <a:solidFill>
                  <a:srgbClr val="FF0000"/>
                </a:solidFill>
              </a:rPr>
              <a:t> </a:t>
            </a:r>
            <a:r>
              <a:rPr lang="en-US" altLang="zh-CN" sz="1662" b="1" i="1" dirty="0">
                <a:solidFill>
                  <a:srgbClr val="FF0000"/>
                </a:solidFill>
              </a:rPr>
              <a:t>longitudinal</a:t>
            </a:r>
            <a:r>
              <a:rPr lang="zh-CN" altLang="en-US" sz="1662" b="1" i="1" dirty="0">
                <a:solidFill>
                  <a:srgbClr val="FF0000"/>
                </a:solidFill>
              </a:rPr>
              <a:t> </a:t>
            </a:r>
            <a:r>
              <a:rPr lang="en-US" altLang="zh-CN" sz="1662" b="1" i="1" dirty="0">
                <a:solidFill>
                  <a:srgbClr val="FF0000"/>
                </a:solidFill>
              </a:rPr>
              <a:t>focusing</a:t>
            </a:r>
            <a:endParaRPr lang="ja-JP" altLang="en-US" sz="1662" b="1" i="1" dirty="0">
              <a:solidFill>
                <a:srgbClr val="FF0000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2238181" y="6236748"/>
            <a:ext cx="1998746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8489604" y="263788"/>
            <a:ext cx="654405" cy="60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255EBC4-3C7F-1045-B815-D1ADBC1EDC5B}" type="slidenum">
              <a:rPr lang="ja-JP" altLang="en-US" sz="3323">
                <a:solidFill>
                  <a:srgbClr val="0000FF"/>
                </a:solidFill>
              </a:rPr>
              <a:pPr/>
              <a:t>25</a:t>
            </a:fld>
            <a:endParaRPr lang="ja-JP" altLang="en-US" sz="3323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4CCF413-7C25-E441-B46F-DBE9DC6B823B}"/>
              </a:ext>
            </a:extLst>
          </p:cNvPr>
          <p:cNvSpPr/>
          <p:nvPr/>
        </p:nvSpPr>
        <p:spPr>
          <a:xfrm>
            <a:off x="3286125" y="1400175"/>
            <a:ext cx="1737439" cy="13573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3FD462-DFF9-C845-8760-F2A16EFC4E8C}"/>
              </a:ext>
            </a:extLst>
          </p:cNvPr>
          <p:cNvCxnSpPr>
            <a:stCxn id="2" idx="2"/>
          </p:cNvCxnSpPr>
          <p:nvPr/>
        </p:nvCxnSpPr>
        <p:spPr>
          <a:xfrm flipH="1">
            <a:off x="3543300" y="1535910"/>
            <a:ext cx="611545" cy="12666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959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lot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" y="1450731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56" y="320673"/>
            <a:ext cx="9063845" cy="417943"/>
          </a:xfrm>
        </p:spPr>
        <p:txBody>
          <a:bodyPr>
            <a:noAutofit/>
          </a:bodyPr>
          <a:lstStyle/>
          <a:p>
            <a:r>
              <a:rPr lang="en-US" altLang="zh-CN" sz="2585" dirty="0"/>
              <a:t>Experiment Results</a:t>
            </a:r>
            <a:r>
              <a:rPr lang="zh-CN" altLang="en-US" sz="2585" dirty="0"/>
              <a:t> </a:t>
            </a:r>
            <a:r>
              <a:rPr lang="en-US" altLang="zh-CN" sz="2585" dirty="0"/>
              <a:t>for</a:t>
            </a:r>
            <a:r>
              <a:rPr lang="zh-CN" altLang="en-US" sz="2585" dirty="0"/>
              <a:t> </a:t>
            </a:r>
            <a:r>
              <a:rPr lang="en-US" altLang="zh-CN" sz="2585" dirty="0"/>
              <a:t>Resonance</a:t>
            </a:r>
            <a:r>
              <a:rPr lang="ja-JP" altLang="en-US" sz="2585" dirty="0"/>
              <a:t>・</a:t>
            </a:r>
            <a:r>
              <a:rPr lang="en-US" altLang="ja-JP" sz="2585" dirty="0"/>
              <a:t>IBSt Mitigation at</a:t>
            </a:r>
            <a:r>
              <a:rPr lang="zh-CN" altLang="en-US" sz="2585" dirty="0"/>
              <a:t> </a:t>
            </a:r>
            <a:r>
              <a:rPr lang="en-US" altLang="zh-CN" sz="2585" dirty="0"/>
              <a:t>ACS</a:t>
            </a:r>
            <a:r>
              <a:rPr lang="en-US" altLang="ja-JP" sz="2585" dirty="0"/>
              <a:t> </a:t>
            </a:r>
            <a:endParaRPr lang="ja-JP" altLang="en-US" sz="2585" dirty="0"/>
          </a:p>
        </p:txBody>
      </p:sp>
      <p:sp>
        <p:nvSpPr>
          <p:cNvPr id="10" name="Rectangle 9"/>
          <p:cNvSpPr/>
          <p:nvPr/>
        </p:nvSpPr>
        <p:spPr>
          <a:xfrm>
            <a:off x="9" y="758294"/>
            <a:ext cx="9143992" cy="122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46" dirty="0"/>
              <a:t>Beam</a:t>
            </a:r>
            <a:r>
              <a:rPr lang="zh-CN" altLang="en-US" sz="1846" dirty="0"/>
              <a:t> </a:t>
            </a:r>
            <a:r>
              <a:rPr lang="en-US" altLang="zh-CN" sz="1846" dirty="0"/>
              <a:t>Study</a:t>
            </a:r>
            <a:r>
              <a:rPr lang="zh-CN" altLang="en-US" sz="1846" dirty="0"/>
              <a:t> </a:t>
            </a:r>
            <a:r>
              <a:rPr lang="en-US" altLang="zh-CN" sz="1846" dirty="0"/>
              <a:t>on</a:t>
            </a:r>
            <a:r>
              <a:rPr lang="zh-CN" altLang="en-US" sz="1846" dirty="0"/>
              <a:t> </a:t>
            </a:r>
            <a:r>
              <a:rPr lang="en-US" altLang="zh-CN" sz="1846" dirty="0"/>
              <a:t>Oct.10,</a:t>
            </a:r>
            <a:r>
              <a:rPr lang="zh-CN" altLang="en-US" sz="1846" dirty="0"/>
              <a:t> </a:t>
            </a:r>
            <a:r>
              <a:rPr lang="en-US" altLang="zh-CN" sz="1846" dirty="0"/>
              <a:t>2016.</a:t>
            </a:r>
            <a:r>
              <a:rPr lang="zh-CN" altLang="en-US" sz="1846" dirty="0"/>
              <a:t> </a:t>
            </a:r>
            <a:r>
              <a:rPr lang="en-US" altLang="zh-CN" sz="1846" dirty="0"/>
              <a:t>40mA</a:t>
            </a:r>
            <a:r>
              <a:rPr lang="zh-CN" altLang="en-US" sz="1846" dirty="0"/>
              <a:t>, </a:t>
            </a:r>
            <a:r>
              <a:rPr lang="en-US" altLang="ja-JP" sz="1846" dirty="0" err="1"/>
              <a:t>ε</a:t>
            </a:r>
            <a:r>
              <a:rPr lang="en-US" altLang="ja-JP" sz="1846" baseline="-25000" dirty="0" err="1"/>
              <a:t>x,y|nrms</a:t>
            </a:r>
            <a:r>
              <a:rPr lang="en-US" altLang="ja-JP" sz="1846" dirty="0"/>
              <a:t> </a:t>
            </a:r>
            <a:r>
              <a:rPr lang="en-US" altLang="zh-CN" sz="1846" dirty="0"/>
              <a:t>=0.3mm</a:t>
            </a:r>
            <a:r>
              <a:rPr lang="zh-CN" altLang="en-US" sz="1846" dirty="0"/>
              <a:t>*</a:t>
            </a:r>
            <a:r>
              <a:rPr lang="en-US" altLang="zh-CN" sz="1846" dirty="0"/>
              <a:t>mrad,</a:t>
            </a:r>
            <a:r>
              <a:rPr lang="zh-CN" altLang="en-US" sz="1846" dirty="0"/>
              <a:t> </a:t>
            </a:r>
            <a:r>
              <a:rPr lang="en-US" altLang="ja-JP" sz="1846" dirty="0" err="1"/>
              <a:t>ε</a:t>
            </a:r>
            <a:r>
              <a:rPr lang="en-US" altLang="ja-JP" sz="1846" baseline="-25000" dirty="0" err="1"/>
              <a:t>z|nrms</a:t>
            </a:r>
            <a:r>
              <a:rPr lang="en-US" altLang="ja-JP" sz="1846" dirty="0"/>
              <a:t> </a:t>
            </a:r>
            <a:r>
              <a:rPr lang="en-US" altLang="zh-CN" sz="1846" dirty="0"/>
              <a:t>~</a:t>
            </a:r>
            <a:r>
              <a:rPr lang="zh-CN" altLang="en-US" sz="1846" dirty="0"/>
              <a:t> </a:t>
            </a:r>
            <a:r>
              <a:rPr lang="en-US" altLang="zh-CN" sz="1846" dirty="0"/>
              <a:t>0.38mm</a:t>
            </a:r>
            <a:r>
              <a:rPr lang="zh-CN" altLang="en-US" sz="1846" dirty="0"/>
              <a:t>*</a:t>
            </a:r>
            <a:r>
              <a:rPr lang="en-US" altLang="zh-CN" sz="1846" dirty="0"/>
              <a:t>mrad(?)</a:t>
            </a:r>
            <a:r>
              <a:rPr lang="zh-CN" altLang="en-US" sz="1846" dirty="0"/>
              <a:t> </a:t>
            </a:r>
            <a:endParaRPr lang="en-US" altLang="ja-JP" sz="1846" dirty="0"/>
          </a:p>
          <a:p>
            <a:r>
              <a:rPr lang="en-US" altLang="ja-JP" sz="1846" dirty="0"/>
              <a:t>After longitudinal “redesign” </a:t>
            </a:r>
            <a:r>
              <a:rPr lang="en-US" altLang="ja-JP" sz="1846" dirty="0" err="1"/>
              <a:t>Tx</a:t>
            </a:r>
            <a:r>
              <a:rPr lang="en-US" altLang="zh-CN" sz="1846" dirty="0"/>
              <a:t>/</a:t>
            </a:r>
            <a:r>
              <a:rPr lang="en-US" altLang="zh-CN" sz="1846" dirty="0" err="1"/>
              <a:t>Tz</a:t>
            </a:r>
            <a:r>
              <a:rPr lang="zh-CN" altLang="zh-CN" sz="1846" dirty="0"/>
              <a:t>=</a:t>
            </a:r>
            <a:r>
              <a:rPr lang="en-US" altLang="zh-CN" sz="1846" dirty="0"/>
              <a:t>0.3</a:t>
            </a:r>
            <a:r>
              <a:rPr lang="zh-CN" altLang="en-US" sz="1846" dirty="0"/>
              <a:t> </a:t>
            </a:r>
            <a:r>
              <a:rPr lang="en-US" altLang="zh-CN" sz="1846" dirty="0"/>
              <a:t>was stabilized</a:t>
            </a:r>
            <a:r>
              <a:rPr lang="zh-CN" altLang="en-US" sz="1846" dirty="0"/>
              <a:t> </a:t>
            </a:r>
            <a:r>
              <a:rPr lang="en-US" altLang="zh-CN" sz="1846" dirty="0"/>
              <a:t>near</a:t>
            </a:r>
            <a:r>
              <a:rPr lang="zh-CN" altLang="en-US" sz="1846" dirty="0"/>
              <a:t> </a:t>
            </a:r>
            <a:r>
              <a:rPr lang="en-US" altLang="zh-CN" sz="1846" dirty="0"/>
              <a:t>Tank</a:t>
            </a:r>
            <a:r>
              <a:rPr lang="zh-CN" altLang="en-US" sz="1846" dirty="0"/>
              <a:t> </a:t>
            </a:r>
            <a:r>
              <a:rPr lang="en-US" altLang="zh-CN" sz="1846" dirty="0"/>
              <a:t>level</a:t>
            </a:r>
            <a:r>
              <a:rPr lang="zh-CN" altLang="en-US" sz="1846" dirty="0"/>
              <a:t> </a:t>
            </a:r>
            <a:r>
              <a:rPr lang="en-US" altLang="zh-CN" sz="1846" dirty="0"/>
              <a:t>~95%;</a:t>
            </a:r>
            <a:r>
              <a:rPr lang="zh-CN" altLang="en-US" sz="1846" dirty="0"/>
              <a:t> </a:t>
            </a:r>
            <a:endParaRPr lang="en-US" altLang="zh-CN" sz="1846" dirty="0"/>
          </a:p>
          <a:p>
            <a:r>
              <a:rPr lang="en-US" altLang="zh-CN" sz="1846" dirty="0"/>
              <a:t>Fine</a:t>
            </a:r>
            <a:r>
              <a:rPr lang="zh-CN" altLang="en-US" sz="1846" dirty="0"/>
              <a:t> </a:t>
            </a:r>
            <a:r>
              <a:rPr lang="en-US" altLang="zh-CN" sz="1846" dirty="0"/>
              <a:t>tuning</a:t>
            </a:r>
            <a:r>
              <a:rPr lang="zh-CN" altLang="en-US" sz="1846" dirty="0"/>
              <a:t> </a:t>
            </a:r>
            <a:r>
              <a:rPr lang="en-US" altLang="zh-CN" sz="1846" dirty="0"/>
              <a:t>is</a:t>
            </a:r>
            <a:r>
              <a:rPr lang="zh-CN" altLang="en-US" sz="1846" dirty="0"/>
              <a:t> </a:t>
            </a:r>
            <a:r>
              <a:rPr lang="en-US" altLang="zh-CN" sz="1846" dirty="0"/>
              <a:t>needed</a:t>
            </a:r>
          </a:p>
          <a:p>
            <a:r>
              <a:rPr lang="en-US" altLang="zh-CN" sz="1846" dirty="0"/>
              <a:t>For</a:t>
            </a:r>
            <a:r>
              <a:rPr lang="zh-CN" altLang="en-US" sz="1846" dirty="0"/>
              <a:t> </a:t>
            </a:r>
            <a:r>
              <a:rPr lang="en-US" altLang="zh-CN" sz="1846" dirty="0"/>
              <a:t>Tank</a:t>
            </a:r>
            <a:r>
              <a:rPr lang="zh-CN" altLang="en-US" sz="1846" dirty="0"/>
              <a:t> </a:t>
            </a:r>
            <a:r>
              <a:rPr lang="en-US" altLang="zh-CN" sz="1846" dirty="0"/>
              <a:t>level</a:t>
            </a:r>
            <a:r>
              <a:rPr lang="zh-CN" altLang="en-US" sz="1846" dirty="0"/>
              <a:t> </a:t>
            </a:r>
            <a:r>
              <a:rPr lang="en-US" altLang="zh-CN" sz="1846" dirty="0"/>
              <a:t>~90%,</a:t>
            </a:r>
            <a:r>
              <a:rPr lang="zh-CN" altLang="en-US" sz="1846" dirty="0"/>
              <a:t> </a:t>
            </a:r>
            <a:r>
              <a:rPr lang="en-US" altLang="zh-CN" sz="1846" dirty="0"/>
              <a:t>loss</a:t>
            </a:r>
            <a:r>
              <a:rPr lang="zh-CN" altLang="en-US" sz="1846" dirty="0"/>
              <a:t> </a:t>
            </a:r>
            <a:r>
              <a:rPr lang="en-US" altLang="zh-CN" sz="1846" dirty="0"/>
              <a:t>happened</a:t>
            </a:r>
            <a:r>
              <a:rPr lang="zh-CN" altLang="en-US" sz="1846" dirty="0"/>
              <a:t> </a:t>
            </a:r>
            <a:r>
              <a:rPr lang="en-US" altLang="zh-CN" sz="1846" dirty="0"/>
              <a:t>at</a:t>
            </a:r>
            <a:r>
              <a:rPr lang="zh-CN" altLang="en-US" sz="1846" dirty="0"/>
              <a:t> </a:t>
            </a:r>
            <a:r>
              <a:rPr lang="en-US" altLang="zh-CN" sz="1846" dirty="0"/>
              <a:t>later</a:t>
            </a:r>
            <a:r>
              <a:rPr lang="zh-CN" altLang="en-US" sz="1846" dirty="0"/>
              <a:t> </a:t>
            </a:r>
            <a:r>
              <a:rPr lang="en-US" altLang="zh-CN" sz="1846" dirty="0"/>
              <a:t>1/3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489604" y="263788"/>
            <a:ext cx="654405" cy="60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255EBC4-3C7F-1045-B815-D1ADBC1EDC5B}" type="slidenum">
              <a:rPr lang="ja-JP" altLang="en-US" sz="3323">
                <a:solidFill>
                  <a:srgbClr val="0000FF"/>
                </a:solidFill>
              </a:rPr>
              <a:pPr/>
              <a:t>26</a:t>
            </a:fld>
            <a:endParaRPr lang="ja-JP" altLang="en-US" sz="3323" dirty="0"/>
          </a:p>
        </p:txBody>
      </p:sp>
      <p:sp>
        <p:nvSpPr>
          <p:cNvPr id="7" name="Rectangle 6"/>
          <p:cNvSpPr/>
          <p:nvPr/>
        </p:nvSpPr>
        <p:spPr>
          <a:xfrm>
            <a:off x="3625066" y="2022355"/>
            <a:ext cx="1429237" cy="1882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62" dirty="0"/>
              <a:t>Unstable</a:t>
            </a:r>
          </a:p>
          <a:p>
            <a:r>
              <a:rPr lang="en-US" altLang="ja-JP" sz="1662" dirty="0"/>
              <a:t>Previous</a:t>
            </a:r>
            <a:r>
              <a:rPr lang="zh-CN" altLang="en-US" sz="1662" dirty="0"/>
              <a:t> </a:t>
            </a:r>
            <a:r>
              <a:rPr lang="en-US" altLang="zh-CN" sz="1662" dirty="0"/>
              <a:t>best</a:t>
            </a:r>
          </a:p>
          <a:p>
            <a:endParaRPr lang="en-US" altLang="ja-JP" sz="1662" dirty="0"/>
          </a:p>
          <a:p>
            <a:r>
              <a:rPr lang="en-US" altLang="ja-JP" sz="1662" dirty="0"/>
              <a:t>Comparison</a:t>
            </a:r>
          </a:p>
          <a:p>
            <a:r>
              <a:rPr lang="en-US" altLang="ja-JP" sz="1662" dirty="0"/>
              <a:t>Stabilized</a:t>
            </a:r>
          </a:p>
          <a:p>
            <a:r>
              <a:rPr lang="en-US" altLang="ja-JP" sz="1662" dirty="0"/>
              <a:t>Stabilized</a:t>
            </a:r>
          </a:p>
          <a:p>
            <a:r>
              <a:rPr lang="en-US" altLang="ja-JP" sz="1662" dirty="0"/>
              <a:t>Near</a:t>
            </a:r>
            <a:r>
              <a:rPr lang="zh-CN" altLang="en-US" sz="1662" dirty="0"/>
              <a:t> </a:t>
            </a:r>
            <a:r>
              <a:rPr lang="en-US" altLang="zh-CN" sz="1662" dirty="0"/>
              <a:t>z-accept.</a:t>
            </a:r>
            <a:endParaRPr lang="ja-JP" altLang="en-US" sz="1662" dirty="0"/>
          </a:p>
        </p:txBody>
      </p:sp>
      <p:sp>
        <p:nvSpPr>
          <p:cNvPr id="8" name="Rectangle 7"/>
          <p:cNvSpPr/>
          <p:nvPr/>
        </p:nvSpPr>
        <p:spPr>
          <a:xfrm>
            <a:off x="949207" y="6253310"/>
            <a:ext cx="732958" cy="348109"/>
          </a:xfrm>
          <a:prstGeom prst="rect">
            <a:avLst/>
          </a:prstGeom>
          <a:solidFill>
            <a:srgbClr val="FF6600">
              <a:alpha val="70000"/>
            </a:srgbClr>
          </a:solidFill>
        </p:spPr>
        <p:txBody>
          <a:bodyPr wrap="none">
            <a:spAutoFit/>
          </a:bodyPr>
          <a:lstStyle/>
          <a:p>
            <a:r>
              <a:rPr lang="en-US" altLang="ja-JP" sz="1662" dirty="0"/>
              <a:t>ACS</a:t>
            </a:r>
            <a:r>
              <a:rPr lang="en-US" altLang="zh-CN" sz="1662" dirty="0"/>
              <a:t>01</a:t>
            </a:r>
            <a:endParaRPr lang="ja-JP" altLang="en-US" sz="1662" dirty="0"/>
          </a:p>
        </p:txBody>
      </p:sp>
      <p:sp>
        <p:nvSpPr>
          <p:cNvPr id="25" name="Rectangle 24"/>
          <p:cNvSpPr/>
          <p:nvPr/>
        </p:nvSpPr>
        <p:spPr>
          <a:xfrm>
            <a:off x="7621170" y="6253310"/>
            <a:ext cx="732958" cy="348109"/>
          </a:xfrm>
          <a:prstGeom prst="rect">
            <a:avLst/>
          </a:prstGeom>
          <a:solidFill>
            <a:srgbClr val="FF6600">
              <a:alpha val="70000"/>
            </a:srgbClr>
          </a:solidFill>
        </p:spPr>
        <p:txBody>
          <a:bodyPr wrap="none">
            <a:spAutoFit/>
          </a:bodyPr>
          <a:lstStyle/>
          <a:p>
            <a:r>
              <a:rPr lang="en-US" altLang="ja-JP" sz="1662" dirty="0"/>
              <a:t>ACS</a:t>
            </a:r>
            <a:r>
              <a:rPr lang="en-US" altLang="zh-CN" sz="1662" dirty="0"/>
              <a:t>21</a:t>
            </a:r>
            <a:endParaRPr lang="ja-JP" altLang="en-US" sz="1662" dirty="0"/>
          </a:p>
        </p:txBody>
      </p:sp>
      <p:sp>
        <p:nvSpPr>
          <p:cNvPr id="9" name="Rectangle 8"/>
          <p:cNvSpPr/>
          <p:nvPr/>
        </p:nvSpPr>
        <p:spPr>
          <a:xfrm>
            <a:off x="1252029" y="2098108"/>
            <a:ext cx="3692290" cy="996923"/>
          </a:xfrm>
          <a:prstGeom prst="rect">
            <a:avLst/>
          </a:prstGeom>
          <a:solidFill>
            <a:srgbClr val="FFFF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</p:spTree>
    <p:extLst>
      <p:ext uri="{BB962C8B-B14F-4D97-AF65-F5344CB8AC3E}">
        <p14:creationId xmlns:p14="http://schemas.microsoft.com/office/powerpoint/2010/main" val="3645004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F9877C-7343-3C43-A2DA-B6DF875E8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673"/>
            <a:ext cx="9143999" cy="62553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9F4F4-6B08-A847-A58F-77EA85598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026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Trend of Residue Radiation @ACS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47F612-03F5-5143-86A0-20B43DB80DB2}"/>
              </a:ext>
            </a:extLst>
          </p:cNvPr>
          <p:cNvCxnSpPr/>
          <p:nvPr/>
        </p:nvCxnSpPr>
        <p:spPr>
          <a:xfrm>
            <a:off x="5716704" y="1153393"/>
            <a:ext cx="0" cy="5413663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B2280A4-7D2D-6945-97A9-9E88D378BEF8}"/>
              </a:ext>
            </a:extLst>
          </p:cNvPr>
          <p:cNvSpPr/>
          <p:nvPr/>
        </p:nvSpPr>
        <p:spPr>
          <a:xfrm>
            <a:off x="4807587" y="681523"/>
            <a:ext cx="736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50mA</a:t>
            </a:r>
          </a:p>
          <a:p>
            <a:r>
              <a:rPr lang="en-US" dirty="0"/>
              <a:t>T=1.0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6144C6-8CEB-1B4C-99A5-7F9F52FE5553}"/>
              </a:ext>
            </a:extLst>
          </p:cNvPr>
          <p:cNvSpPr/>
          <p:nvPr/>
        </p:nvSpPr>
        <p:spPr>
          <a:xfrm>
            <a:off x="5924939" y="669036"/>
            <a:ext cx="736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50mA</a:t>
            </a:r>
          </a:p>
          <a:p>
            <a:r>
              <a:rPr lang="en-US" dirty="0"/>
              <a:t>T=0.7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12CC66-0D15-D14D-8A30-B5855398E4DD}"/>
              </a:ext>
            </a:extLst>
          </p:cNvPr>
          <p:cNvSpPr/>
          <p:nvPr/>
        </p:nvSpPr>
        <p:spPr>
          <a:xfrm>
            <a:off x="7163649" y="4015985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~ -40%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B2BEA9D-E3B2-644C-84F3-BA743AFEE80F}"/>
              </a:ext>
            </a:extLst>
          </p:cNvPr>
          <p:cNvCxnSpPr>
            <a:cxnSpLocks/>
          </p:cNvCxnSpPr>
          <p:nvPr/>
        </p:nvCxnSpPr>
        <p:spPr>
          <a:xfrm>
            <a:off x="7053943" y="4385317"/>
            <a:ext cx="0" cy="755850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FDB2659-C69B-1641-80F8-8DA80E2EDA2A}"/>
              </a:ext>
            </a:extLst>
          </p:cNvPr>
          <p:cNvSpPr/>
          <p:nvPr/>
        </p:nvSpPr>
        <p:spPr>
          <a:xfrm>
            <a:off x="7203102" y="1020680"/>
            <a:ext cx="822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~ -40%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573EB1-48A0-1D46-B5A2-B245B9F67B50}"/>
              </a:ext>
            </a:extLst>
          </p:cNvPr>
          <p:cNvCxnSpPr>
            <a:cxnSpLocks/>
          </p:cNvCxnSpPr>
          <p:nvPr/>
        </p:nvCxnSpPr>
        <p:spPr>
          <a:xfrm>
            <a:off x="7093396" y="1315367"/>
            <a:ext cx="0" cy="718706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19DC62-AB99-B748-996F-91AADF4825C7}"/>
              </a:ext>
            </a:extLst>
          </p:cNvPr>
          <p:cNvCxnSpPr/>
          <p:nvPr/>
        </p:nvCxnSpPr>
        <p:spPr>
          <a:xfrm>
            <a:off x="5868953" y="5141167"/>
            <a:ext cx="304177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978111-3826-8842-95C0-6C6820607117}"/>
              </a:ext>
            </a:extLst>
          </p:cNvPr>
          <p:cNvCxnSpPr/>
          <p:nvPr/>
        </p:nvCxnSpPr>
        <p:spPr>
          <a:xfrm>
            <a:off x="5856599" y="4375989"/>
            <a:ext cx="304177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0210C0-0730-2F4A-A03E-7C9870E7430F}"/>
              </a:ext>
            </a:extLst>
          </p:cNvPr>
          <p:cNvCxnSpPr/>
          <p:nvPr/>
        </p:nvCxnSpPr>
        <p:spPr>
          <a:xfrm>
            <a:off x="5924939" y="1315367"/>
            <a:ext cx="304177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3B928EF-8FB5-D148-A284-F971338A4204}"/>
              </a:ext>
            </a:extLst>
          </p:cNvPr>
          <p:cNvCxnSpPr/>
          <p:nvPr/>
        </p:nvCxnSpPr>
        <p:spPr>
          <a:xfrm>
            <a:off x="5924939" y="2034073"/>
            <a:ext cx="304177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7BBB7-E190-C847-BBF3-0C6C592A2677}"/>
              </a:ext>
            </a:extLst>
          </p:cNvPr>
          <p:cNvSpPr/>
          <p:nvPr/>
        </p:nvSpPr>
        <p:spPr>
          <a:xfrm>
            <a:off x="7963448" y="3457228"/>
            <a:ext cx="957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/>
              <a:t>Zigzag?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7497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8DC63-D89C-3943-9A40-691B1A6C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27"/>
            <a:ext cx="9144000" cy="683566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/>
              <a:t>Accomplishment of 60mA</a:t>
            </a:r>
            <a:r>
              <a:rPr lang="zh-CN" altLang="en-US" sz="3200" dirty="0"/>
              <a:t>*</a:t>
            </a:r>
            <a:r>
              <a:rPr lang="en-US" altLang="zh-CN" sz="3200" dirty="0"/>
              <a:t>600us from J-PARC </a:t>
            </a:r>
            <a:r>
              <a:rPr lang="en-US" altLang="zh-CN" sz="3200" dirty="0" err="1"/>
              <a:t>Linac</a:t>
            </a:r>
            <a:r>
              <a:rPr lang="en-US" altLang="zh-CN" sz="3200" dirty="0"/>
              <a:t> on Jul. 8, 2019</a:t>
            </a:r>
            <a:endParaRPr lang="en-US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F8C6EA-F97B-B341-BFEB-D4BF29790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550" y="1123950"/>
            <a:ext cx="764540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6BC157-AD09-0B44-AA97-9FA5BFDAE89B}"/>
              </a:ext>
            </a:extLst>
          </p:cNvPr>
          <p:cNvSpPr/>
          <p:nvPr/>
        </p:nvSpPr>
        <p:spPr>
          <a:xfrm>
            <a:off x="330631" y="718493"/>
            <a:ext cx="7055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L3BT SCT waveform</a:t>
            </a:r>
            <a:r>
              <a:rPr lang="ja-JP" altLang="en-US" sz="2400"/>
              <a:t>　</a:t>
            </a:r>
            <a:r>
              <a:rPr lang="en-US" altLang="ja-JP" sz="2400" dirty="0"/>
              <a:t>~0.2kC </a:t>
            </a:r>
            <a:r>
              <a:rPr lang="en-US" altLang="ja-JP" sz="2400" dirty="0">
                <a:sym typeface="Wingdings" pitchFamily="2" charset="2"/>
              </a:rPr>
              <a:t> 1.5MW eq. (if) at 3GeV </a:t>
            </a:r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7811FF-BFE1-3249-B522-25204F40D59F}"/>
              </a:ext>
            </a:extLst>
          </p:cNvPr>
          <p:cNvCxnSpPr>
            <a:cxnSpLocks/>
          </p:cNvCxnSpPr>
          <p:nvPr/>
        </p:nvCxnSpPr>
        <p:spPr>
          <a:xfrm>
            <a:off x="1460500" y="2501900"/>
            <a:ext cx="2806700" cy="0"/>
          </a:xfrm>
          <a:prstGeom prst="straightConnector1">
            <a:avLst/>
          </a:prstGeom>
          <a:ln w="1016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D4C5E56-EBA9-984D-8E59-B2A9FAE86B62}"/>
              </a:ext>
            </a:extLst>
          </p:cNvPr>
          <p:cNvSpPr/>
          <p:nvPr/>
        </p:nvSpPr>
        <p:spPr>
          <a:xfrm>
            <a:off x="2365062" y="1892631"/>
            <a:ext cx="1186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600us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35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9E1CD9E-D978-4D58-A1B9-F02AC8CAAD90}"/>
              </a:ext>
            </a:extLst>
          </p:cNvPr>
          <p:cNvSpPr txBox="1"/>
          <p:nvPr/>
        </p:nvSpPr>
        <p:spPr>
          <a:xfrm>
            <a:off x="819430" y="867094"/>
            <a:ext cx="32515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u="sng" dirty="0"/>
              <a:t>2018.7</a:t>
            </a:r>
            <a:r>
              <a:rPr lang="en-US" altLang="ja-JP" sz="1600" dirty="0"/>
              <a:t> 1-hour to MLF</a:t>
            </a:r>
          </a:p>
          <a:p>
            <a:r>
              <a:rPr lang="en-US" altLang="ja-JP" sz="1600" dirty="0"/>
              <a:t>  - </a:t>
            </a:r>
            <a:r>
              <a:rPr lang="en-US" altLang="ja-JP" sz="1600" dirty="0">
                <a:solidFill>
                  <a:srgbClr val="FF0000"/>
                </a:solidFill>
              </a:rPr>
              <a:t>(6.43, 6.32)</a:t>
            </a:r>
          </a:p>
          <a:p>
            <a:r>
              <a:rPr kumimoji="1" lang="en-US" altLang="ja-JP" sz="1600" dirty="0"/>
              <a:t>  - 200</a:t>
            </a:r>
            <a:r>
              <a:rPr kumimoji="1" lang="en-US" altLang="ja-JP" sz="1600" dirty="0">
                <a:latin typeface="Symbol" panose="05050102010706020507" pitchFamily="18" charset="2"/>
              </a:rPr>
              <a:t>p</a:t>
            </a:r>
            <a:r>
              <a:rPr kumimoji="1" lang="en-US" altLang="ja-JP" sz="1600" dirty="0"/>
              <a:t> </a:t>
            </a:r>
            <a:r>
              <a:rPr kumimoji="1" lang="en-US" altLang="ja-JP" sz="1600" dirty="0">
                <a:solidFill>
                  <a:srgbClr val="FF0000"/>
                </a:solidFill>
              </a:rPr>
              <a:t>correlated painting</a:t>
            </a:r>
          </a:p>
          <a:p>
            <a:r>
              <a:rPr lang="en-US" altLang="ja-JP" sz="1600" dirty="0">
                <a:latin typeface="Symbol" panose="05050102010706020507" pitchFamily="18" charset="2"/>
              </a:rPr>
              <a:t>  </a:t>
            </a:r>
            <a:r>
              <a:rPr lang="en-US" altLang="ja-JP" sz="1600" dirty="0"/>
              <a:t>-</a:t>
            </a:r>
            <a:r>
              <a:rPr lang="en-US" altLang="ja-JP" sz="1600" dirty="0">
                <a:latin typeface="Symbol" panose="05050102010706020507" pitchFamily="18" charset="2"/>
              </a:rPr>
              <a:t> D</a:t>
            </a:r>
            <a:r>
              <a:rPr lang="en-US" altLang="ja-JP" sz="1600" dirty="0"/>
              <a:t>p/p=-0.1%</a:t>
            </a:r>
          </a:p>
          <a:p>
            <a:r>
              <a:rPr kumimoji="1" lang="en-US" altLang="ja-JP" sz="1600" dirty="0"/>
              <a:t>  - Sextupoles used for </a:t>
            </a:r>
            <a:r>
              <a:rPr lang="en-US" altLang="ja-JP" sz="1600" dirty="0">
                <a:latin typeface="Symbol" panose="05050102010706020507" pitchFamily="18" charset="2"/>
              </a:rPr>
              <a:t>n</a:t>
            </a:r>
            <a:r>
              <a:rPr lang="en-US" altLang="ja-JP" sz="1600" baseline="-25000" dirty="0"/>
              <a:t>x</a:t>
            </a:r>
            <a:r>
              <a:rPr lang="en-US" altLang="ja-JP" sz="1600" dirty="0"/>
              <a:t>-2</a:t>
            </a:r>
            <a:r>
              <a:rPr lang="en-US" altLang="ja-JP" sz="1600" dirty="0">
                <a:latin typeface="Symbol" panose="05050102010706020507" pitchFamily="18" charset="2"/>
              </a:rPr>
              <a:t>n</a:t>
            </a:r>
            <a:r>
              <a:rPr lang="en-US" altLang="ja-JP" sz="1600" baseline="-25000" dirty="0"/>
              <a:t>y</a:t>
            </a:r>
            <a:r>
              <a:rPr lang="en-US" altLang="ja-JP" sz="1600" dirty="0"/>
              <a:t>=-6 corr</a:t>
            </a:r>
            <a:r>
              <a:rPr kumimoji="1" lang="en-US" altLang="ja-JP" sz="1600" dirty="0"/>
              <a:t>.</a:t>
            </a:r>
            <a:endParaRPr kumimoji="1" lang="ja-JP" altLang="en-US" sz="16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593A046-CA1E-4B1A-AD5A-A2E8D25417E5}"/>
              </a:ext>
            </a:extLst>
          </p:cNvPr>
          <p:cNvSpPr txBox="1"/>
          <p:nvPr/>
        </p:nvSpPr>
        <p:spPr>
          <a:xfrm>
            <a:off x="816785" y="2235246"/>
            <a:ext cx="3251531" cy="1323439"/>
          </a:xfrm>
          <a:prstGeom prst="rect">
            <a:avLst/>
          </a:prstGeom>
          <a:noFill/>
          <a:ln>
            <a:solidFill>
              <a:srgbClr val="1070FC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u="sng" dirty="0"/>
              <a:t>2019.7</a:t>
            </a:r>
            <a:r>
              <a:rPr lang="en-US" altLang="ja-JP" sz="1600" dirty="0"/>
              <a:t> 10.5-hour to MLF</a:t>
            </a:r>
            <a:endParaRPr lang="en-US" altLang="ja-JP" sz="1600" u="sng" dirty="0"/>
          </a:p>
          <a:p>
            <a:r>
              <a:rPr lang="en-US" altLang="ja-JP" sz="1600" dirty="0"/>
              <a:t>  - </a:t>
            </a:r>
            <a:r>
              <a:rPr lang="en-US" altLang="ja-JP" sz="1600" b="1" u="sng" dirty="0">
                <a:solidFill>
                  <a:srgbClr val="1070FC"/>
                </a:solidFill>
              </a:rPr>
              <a:t>(6.46, 6.32)</a:t>
            </a:r>
          </a:p>
          <a:p>
            <a:r>
              <a:rPr kumimoji="1" lang="en-US" altLang="ja-JP" sz="1600" dirty="0"/>
              <a:t>  - 200</a:t>
            </a:r>
            <a:r>
              <a:rPr kumimoji="1" lang="en-US" altLang="ja-JP" sz="1600" dirty="0">
                <a:latin typeface="Symbol" panose="05050102010706020507" pitchFamily="18" charset="2"/>
              </a:rPr>
              <a:t>p</a:t>
            </a:r>
            <a:r>
              <a:rPr kumimoji="1" lang="en-US" altLang="ja-JP" sz="1600" dirty="0"/>
              <a:t> </a:t>
            </a:r>
            <a:r>
              <a:rPr kumimoji="1" lang="en-US" altLang="ja-JP" sz="1600" b="1" u="sng" dirty="0">
                <a:solidFill>
                  <a:srgbClr val="1070FC"/>
                </a:solidFill>
              </a:rPr>
              <a:t>anti-correlated painting</a:t>
            </a:r>
          </a:p>
          <a:p>
            <a:r>
              <a:rPr lang="en-US" altLang="ja-JP" sz="1600" dirty="0">
                <a:latin typeface="Symbol" panose="05050102010706020507" pitchFamily="18" charset="2"/>
              </a:rPr>
              <a:t>  </a:t>
            </a:r>
            <a:r>
              <a:rPr lang="en-US" altLang="ja-JP" sz="1600" dirty="0"/>
              <a:t>-</a:t>
            </a:r>
            <a:r>
              <a:rPr lang="en-US" altLang="ja-JP" sz="1600" dirty="0">
                <a:latin typeface="Symbol" panose="05050102010706020507" pitchFamily="18" charset="2"/>
              </a:rPr>
              <a:t> D</a:t>
            </a:r>
            <a:r>
              <a:rPr lang="en-US" altLang="ja-JP" sz="1600" dirty="0"/>
              <a:t>p/p=0.1%</a:t>
            </a:r>
          </a:p>
          <a:p>
            <a:r>
              <a:rPr kumimoji="1" lang="en-US" altLang="ja-JP" sz="1600" dirty="0"/>
              <a:t>  - Sextupoles used for </a:t>
            </a:r>
            <a:r>
              <a:rPr lang="en-US" altLang="ja-JP" sz="1600" dirty="0">
                <a:latin typeface="Symbol" panose="05050102010706020507" pitchFamily="18" charset="2"/>
              </a:rPr>
              <a:t>n</a:t>
            </a:r>
            <a:r>
              <a:rPr lang="en-US" altLang="ja-JP" sz="1600" baseline="-25000" dirty="0"/>
              <a:t>x</a:t>
            </a:r>
            <a:r>
              <a:rPr lang="en-US" altLang="ja-JP" sz="1600" dirty="0"/>
              <a:t>-2</a:t>
            </a:r>
            <a:r>
              <a:rPr lang="en-US" altLang="ja-JP" sz="1600" dirty="0">
                <a:latin typeface="Symbol" panose="05050102010706020507" pitchFamily="18" charset="2"/>
              </a:rPr>
              <a:t>n</a:t>
            </a:r>
            <a:r>
              <a:rPr lang="en-US" altLang="ja-JP" sz="1600" baseline="-25000" dirty="0"/>
              <a:t>y</a:t>
            </a:r>
            <a:r>
              <a:rPr lang="en-US" altLang="ja-JP" sz="1600" dirty="0"/>
              <a:t>=-6 </a:t>
            </a:r>
            <a:r>
              <a:rPr kumimoji="1" lang="en-US" altLang="ja-JP" sz="1600" dirty="0"/>
              <a:t>corr.</a:t>
            </a:r>
            <a:endParaRPr kumimoji="1" lang="ja-JP" altLang="en-US" sz="16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CE3AB7D-6A73-41B1-9E64-1CAB5F9EF164}"/>
              </a:ext>
            </a:extLst>
          </p:cNvPr>
          <p:cNvSpPr txBox="1"/>
          <p:nvPr/>
        </p:nvSpPr>
        <p:spPr>
          <a:xfrm>
            <a:off x="971600" y="3960182"/>
            <a:ext cx="2223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1070FC"/>
                </a:solidFill>
              </a:rPr>
              <a:t>1 MW@25 Hz, 10.5 hrs</a:t>
            </a:r>
            <a:endParaRPr kumimoji="1" lang="ja-JP" altLang="en-US" sz="1600" b="1" dirty="0">
              <a:solidFill>
                <a:srgbClr val="1070FC"/>
              </a:solidFill>
            </a:endParaRPr>
          </a:p>
        </p:txBody>
      </p:sp>
      <p:sp>
        <p:nvSpPr>
          <p:cNvPr id="34" name="矢印: 下 33">
            <a:extLst>
              <a:ext uri="{FF2B5EF4-FFF2-40B4-BE49-F238E27FC236}">
                <a16:creationId xmlns:a16="http://schemas.microsoft.com/office/drawing/2014/main" id="{AAD7A39B-FAAB-429A-A0DD-D927B1E2F84C}"/>
              </a:ext>
            </a:extLst>
          </p:cNvPr>
          <p:cNvSpPr/>
          <p:nvPr/>
        </p:nvSpPr>
        <p:spPr bwMode="auto">
          <a:xfrm>
            <a:off x="1691680" y="3558685"/>
            <a:ext cx="484632" cy="432048"/>
          </a:xfrm>
          <a:prstGeom prst="downArrow">
            <a:avLst/>
          </a:prstGeom>
          <a:noFill/>
          <a:ln w="9525" cap="flat" cmpd="sng" algn="ctr">
            <a:solidFill>
              <a:srgbClr val="1070FC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7CECD76-53F2-4280-BED1-49341685D85D}"/>
              </a:ext>
            </a:extLst>
          </p:cNvPr>
          <p:cNvSpPr txBox="1"/>
          <p:nvPr/>
        </p:nvSpPr>
        <p:spPr>
          <a:xfrm>
            <a:off x="1244788" y="15007"/>
            <a:ext cx="681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>
                <a:latin typeface="Times New Roman"/>
                <a:cs typeface="Times New Roman"/>
              </a:rPr>
              <a:t>RCS: 1-MW Operation and the Beam Loss Reduction</a:t>
            </a:r>
            <a:endParaRPr lang="ja-JP" altLang="en-US" sz="2400" b="1" dirty="0">
              <a:ea typeface="ＭＳ Ｐゴシック"/>
            </a:endParaRP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88DE2947-9C8F-4C17-BC69-5D61526F4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17" y="4363255"/>
            <a:ext cx="6048672" cy="1743110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341542F-DAAD-4FD9-AE35-5917CCB9E69E}"/>
              </a:ext>
            </a:extLst>
          </p:cNvPr>
          <p:cNvSpPr txBox="1"/>
          <p:nvPr/>
        </p:nvSpPr>
        <p:spPr>
          <a:xfrm>
            <a:off x="2835071" y="4605015"/>
            <a:ext cx="2000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rgbClr val="FF0000"/>
                </a:solidFill>
              </a:rPr>
              <a:t>ー </a:t>
            </a:r>
            <a:r>
              <a:rPr kumimoji="1" lang="en-US" altLang="ja-JP" sz="1600" dirty="0">
                <a:solidFill>
                  <a:srgbClr val="FF0000"/>
                </a:solidFill>
              </a:rPr>
              <a:t>Run#80 (2018.10)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D56D7D6-0ADD-4FD7-8284-0A38DC5B9FAB}"/>
              </a:ext>
            </a:extLst>
          </p:cNvPr>
          <p:cNvSpPr txBox="1"/>
          <p:nvPr/>
        </p:nvSpPr>
        <p:spPr>
          <a:xfrm>
            <a:off x="2825881" y="4414239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ー </a:t>
            </a:r>
            <a:r>
              <a:rPr kumimoji="1" lang="en-US" altLang="ja-JP" sz="1600" dirty="0"/>
              <a:t>Run#79 (2018.7)</a:t>
            </a:r>
            <a:r>
              <a:rPr lang="ja-JP" altLang="en-US" sz="1600" dirty="0"/>
              <a:t> </a:t>
            </a:r>
            <a:endParaRPr kumimoji="1" lang="ja-JP" altLang="en-US" sz="1600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F6804DD-C9A8-4768-A86E-4557EE2E2FB0}"/>
              </a:ext>
            </a:extLst>
          </p:cNvPr>
          <p:cNvSpPr txBox="1"/>
          <p:nvPr/>
        </p:nvSpPr>
        <p:spPr>
          <a:xfrm>
            <a:off x="3445297" y="6067130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BLM IDs</a:t>
            </a:r>
            <a:endParaRPr kumimoji="1" lang="ja-JP" altLang="en-US" sz="1600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08CC153-F5CF-43D2-B742-7F2D5004872D}"/>
              </a:ext>
            </a:extLst>
          </p:cNvPr>
          <p:cNvSpPr txBox="1"/>
          <p:nvPr/>
        </p:nvSpPr>
        <p:spPr>
          <a:xfrm rot="16200000">
            <a:off x="-148691" y="5068178"/>
            <a:ext cx="187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BLM signals (a. u.)</a:t>
            </a:r>
            <a:endParaRPr kumimoji="1" lang="ja-JP" altLang="en-US" sz="160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A20BD78-8B73-4C71-BBFD-59BB92F717ED}"/>
              </a:ext>
            </a:extLst>
          </p:cNvPr>
          <p:cNvSpPr txBox="1"/>
          <p:nvPr/>
        </p:nvSpPr>
        <p:spPr>
          <a:xfrm>
            <a:off x="5288466" y="4687009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 MW-eq.</a:t>
            </a:r>
            <a:endParaRPr kumimoji="1" lang="ja-JP" altLang="en-US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D8F3A44-ED3B-4C5C-BF6B-FE1D9EBA10BA}"/>
              </a:ext>
            </a:extLst>
          </p:cNvPr>
          <p:cNvSpPr txBox="1"/>
          <p:nvPr/>
        </p:nvSpPr>
        <p:spPr>
          <a:xfrm>
            <a:off x="2839666" y="4803021"/>
            <a:ext cx="1898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accent2"/>
                </a:solidFill>
              </a:rPr>
              <a:t>ー </a:t>
            </a:r>
            <a:r>
              <a:rPr kumimoji="1" lang="en-US" altLang="ja-JP" sz="1600" dirty="0">
                <a:solidFill>
                  <a:schemeClr val="accent2"/>
                </a:solidFill>
              </a:rPr>
              <a:t>Run#82 (2019.7)</a:t>
            </a:r>
            <a:endParaRPr kumimoji="1" lang="ja-JP" altLang="en-US" sz="1600" dirty="0">
              <a:solidFill>
                <a:schemeClr val="accent2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CF805EBE-46A3-4141-8D9D-41BF4AC2E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586" y="522915"/>
            <a:ext cx="3043096" cy="2917176"/>
          </a:xfrm>
          <a:prstGeom prst="rect">
            <a:avLst/>
          </a:prstGeom>
        </p:spPr>
      </p:pic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675444B2-7D01-4A3D-8AF9-7B8D946D9BCA}"/>
              </a:ext>
            </a:extLst>
          </p:cNvPr>
          <p:cNvCxnSpPr/>
          <p:nvPr/>
        </p:nvCxnSpPr>
        <p:spPr bwMode="auto">
          <a:xfrm flipV="1">
            <a:off x="5528305" y="625245"/>
            <a:ext cx="2587649" cy="26008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73F1703-DD57-434F-83B2-938F2F47F75A}"/>
              </a:ext>
            </a:extLst>
          </p:cNvPr>
          <p:cNvCxnSpPr/>
          <p:nvPr/>
        </p:nvCxnSpPr>
        <p:spPr bwMode="auto">
          <a:xfrm flipV="1">
            <a:off x="5529339" y="1943951"/>
            <a:ext cx="2586615" cy="1278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6EBFD9CF-C041-4B14-B5D5-72B964350916}"/>
              </a:ext>
            </a:extLst>
          </p:cNvPr>
          <p:cNvCxnSpPr/>
          <p:nvPr/>
        </p:nvCxnSpPr>
        <p:spPr bwMode="auto">
          <a:xfrm>
            <a:off x="7245433" y="666035"/>
            <a:ext cx="0" cy="2594359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5B4B3E1-57F1-43BE-82E5-100EC863A239}"/>
              </a:ext>
            </a:extLst>
          </p:cNvPr>
          <p:cNvSpPr txBox="1"/>
          <p:nvPr/>
        </p:nvSpPr>
        <p:spPr>
          <a:xfrm>
            <a:off x="5894271" y="3378478"/>
            <a:ext cx="1863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Horizontal tune </a:t>
            </a:r>
            <a:r>
              <a:rPr kumimoji="1" lang="en-US" altLang="ja-JP" sz="1600" dirty="0">
                <a:latin typeface="Symbol" panose="05050102010706020507" pitchFamily="18" charset="2"/>
              </a:rPr>
              <a:t>n</a:t>
            </a:r>
            <a:r>
              <a:rPr kumimoji="1" lang="en-US" altLang="ja-JP" sz="1600" baseline="-25000" dirty="0"/>
              <a:t>x</a:t>
            </a:r>
            <a:endParaRPr kumimoji="1" lang="ja-JP" altLang="en-US" sz="1600" baseline="-2500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3D0E5D6-D2FF-47C3-A22A-AC69C3E7271C}"/>
              </a:ext>
            </a:extLst>
          </p:cNvPr>
          <p:cNvSpPr txBox="1"/>
          <p:nvPr/>
        </p:nvSpPr>
        <p:spPr>
          <a:xfrm rot="16200000">
            <a:off x="4236464" y="1751417"/>
            <a:ext cx="158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Vertical tune </a:t>
            </a:r>
            <a:r>
              <a:rPr kumimoji="1" lang="en-US" altLang="ja-JP" sz="1600" dirty="0">
                <a:latin typeface="Symbol" panose="05050102010706020507" pitchFamily="18" charset="2"/>
              </a:rPr>
              <a:t>n</a:t>
            </a:r>
            <a:r>
              <a:rPr lang="en-US" altLang="ja-JP" sz="1600" baseline="-25000" dirty="0"/>
              <a:t>y</a:t>
            </a:r>
            <a:endParaRPr kumimoji="1" lang="ja-JP" altLang="en-US" sz="1600" baseline="-25000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F286286-7693-44F1-891B-673458B4EC39}"/>
              </a:ext>
            </a:extLst>
          </p:cNvPr>
          <p:cNvSpPr txBox="1"/>
          <p:nvPr/>
        </p:nvSpPr>
        <p:spPr>
          <a:xfrm>
            <a:off x="6709429" y="1231747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(6.43, 6.32)</a:t>
            </a:r>
          </a:p>
        </p:txBody>
      </p:sp>
      <p:sp>
        <p:nvSpPr>
          <p:cNvPr id="52" name="円/楕円 22">
            <a:extLst>
              <a:ext uri="{FF2B5EF4-FFF2-40B4-BE49-F238E27FC236}">
                <a16:creationId xmlns:a16="http://schemas.microsoft.com/office/drawing/2014/main" id="{AB383741-702F-4C61-976B-0E7EA8130D83}"/>
              </a:ext>
            </a:extLst>
          </p:cNvPr>
          <p:cNvSpPr/>
          <p:nvPr/>
        </p:nvSpPr>
        <p:spPr bwMode="auto">
          <a:xfrm>
            <a:off x="7678249" y="1551902"/>
            <a:ext cx="88454" cy="90296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Book Antiqua" pitchFamily="18" charset="0"/>
              <a:ea typeface="ＭＳ Ｐ明朝" pitchFamily="18" charset="-128"/>
            </a:endParaRP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EF3E9555-FC85-477A-9D01-46A521FBB3EE}"/>
              </a:ext>
            </a:extLst>
          </p:cNvPr>
          <p:cNvCxnSpPr>
            <a:cxnSpLocks/>
          </p:cNvCxnSpPr>
          <p:nvPr/>
        </p:nvCxnSpPr>
        <p:spPr bwMode="auto">
          <a:xfrm>
            <a:off x="5546685" y="652067"/>
            <a:ext cx="2557069" cy="126862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8AC09390-84A3-412C-AE42-7FB89D4CD0C0}"/>
              </a:ext>
            </a:extLst>
          </p:cNvPr>
          <p:cNvCxnSpPr/>
          <p:nvPr/>
        </p:nvCxnSpPr>
        <p:spPr bwMode="auto">
          <a:xfrm>
            <a:off x="6838212" y="661440"/>
            <a:ext cx="0" cy="25943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A0B418A9-6DBD-43D4-B6B8-60EE123814FA}"/>
              </a:ext>
            </a:extLst>
          </p:cNvPr>
          <p:cNvCxnSpPr>
            <a:cxnSpLocks/>
          </p:cNvCxnSpPr>
          <p:nvPr/>
        </p:nvCxnSpPr>
        <p:spPr bwMode="auto">
          <a:xfrm>
            <a:off x="5546685" y="1939074"/>
            <a:ext cx="258764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円/楕円 22">
            <a:extLst>
              <a:ext uri="{FF2B5EF4-FFF2-40B4-BE49-F238E27FC236}">
                <a16:creationId xmlns:a16="http://schemas.microsoft.com/office/drawing/2014/main" id="{1E4EEFFB-4CDE-4E68-93EF-E465D73AA0A2}"/>
              </a:ext>
            </a:extLst>
          </p:cNvPr>
          <p:cNvSpPr/>
          <p:nvPr/>
        </p:nvSpPr>
        <p:spPr bwMode="auto">
          <a:xfrm>
            <a:off x="7883128" y="1556497"/>
            <a:ext cx="88454" cy="90296"/>
          </a:xfrm>
          <a:prstGeom prst="ellipse">
            <a:avLst/>
          </a:prstGeom>
          <a:noFill/>
          <a:ln w="412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7547FEF5-EBE0-491B-9359-790C46DF209B}"/>
              </a:ext>
            </a:extLst>
          </p:cNvPr>
          <p:cNvSpPr txBox="1"/>
          <p:nvPr/>
        </p:nvSpPr>
        <p:spPr>
          <a:xfrm>
            <a:off x="7700900" y="1223307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1070FC"/>
                </a:solidFill>
              </a:rPr>
              <a:t>(6.46, 6.32)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9CA87783-08A7-4504-A80C-FF47A60F798C}"/>
              </a:ext>
            </a:extLst>
          </p:cNvPr>
          <p:cNvSpPr txBox="1"/>
          <p:nvPr/>
        </p:nvSpPr>
        <p:spPr>
          <a:xfrm>
            <a:off x="6211571" y="264977"/>
            <a:ext cx="2012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Random resonances</a:t>
            </a:r>
            <a:endParaRPr kumimoji="1" lang="ja-JP" altLang="en-US" sz="1600" dirty="0"/>
          </a:p>
        </p:txBody>
      </p: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3425E5C2-9EF7-4C87-AFA3-27041B6BA9D1}"/>
              </a:ext>
            </a:extLst>
          </p:cNvPr>
          <p:cNvCxnSpPr>
            <a:cxnSpLocks/>
          </p:cNvCxnSpPr>
          <p:nvPr/>
        </p:nvCxnSpPr>
        <p:spPr bwMode="auto">
          <a:xfrm>
            <a:off x="5635507" y="448363"/>
            <a:ext cx="65236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フリーフォーム 43">
            <a:extLst>
              <a:ext uri="{FF2B5EF4-FFF2-40B4-BE49-F238E27FC236}">
                <a16:creationId xmlns:a16="http://schemas.microsoft.com/office/drawing/2014/main" id="{FF51BAB6-D279-40DE-8CE3-D5F19AD73145}"/>
              </a:ext>
            </a:extLst>
          </p:cNvPr>
          <p:cNvSpPr/>
          <p:nvPr/>
        </p:nvSpPr>
        <p:spPr bwMode="auto">
          <a:xfrm>
            <a:off x="6223589" y="1570577"/>
            <a:ext cx="1524634" cy="1530181"/>
          </a:xfrm>
          <a:custGeom>
            <a:avLst/>
            <a:gdLst>
              <a:gd name="connsiteX0" fmla="*/ 2729345 w 2729345"/>
              <a:gd name="connsiteY0" fmla="*/ 0 h 2798618"/>
              <a:gd name="connsiteX1" fmla="*/ 498763 w 2729345"/>
              <a:gd name="connsiteY1" fmla="*/ 1669473 h 2798618"/>
              <a:gd name="connsiteX2" fmla="*/ 0 w 2729345"/>
              <a:gd name="connsiteY2" fmla="*/ 2798618 h 2798618"/>
              <a:gd name="connsiteX3" fmla="*/ 1115290 w 2729345"/>
              <a:gd name="connsiteY3" fmla="*/ 2175164 h 2798618"/>
              <a:gd name="connsiteX4" fmla="*/ 2729345 w 2729345"/>
              <a:gd name="connsiteY4" fmla="*/ 0 h 279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9345" h="2798618">
                <a:moveTo>
                  <a:pt x="2729345" y="0"/>
                </a:moveTo>
                <a:lnTo>
                  <a:pt x="498763" y="1669473"/>
                </a:lnTo>
                <a:lnTo>
                  <a:pt x="0" y="2798618"/>
                </a:lnTo>
                <a:lnTo>
                  <a:pt x="1115290" y="2175164"/>
                </a:lnTo>
                <a:lnTo>
                  <a:pt x="2729345" y="0"/>
                </a:lnTo>
                <a:close/>
              </a:path>
            </a:pathLst>
          </a:custGeom>
          <a:solidFill>
            <a:srgbClr val="FF000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62" name="フリーフォーム 43">
            <a:extLst>
              <a:ext uri="{FF2B5EF4-FFF2-40B4-BE49-F238E27FC236}">
                <a16:creationId xmlns:a16="http://schemas.microsoft.com/office/drawing/2014/main" id="{19934928-4087-48B5-9B74-B6D3E5ECD450}"/>
              </a:ext>
            </a:extLst>
          </p:cNvPr>
          <p:cNvSpPr/>
          <p:nvPr/>
        </p:nvSpPr>
        <p:spPr bwMode="auto">
          <a:xfrm>
            <a:off x="6460220" y="1548606"/>
            <a:ext cx="1524634" cy="1530181"/>
          </a:xfrm>
          <a:custGeom>
            <a:avLst/>
            <a:gdLst>
              <a:gd name="connsiteX0" fmla="*/ 2729345 w 2729345"/>
              <a:gd name="connsiteY0" fmla="*/ 0 h 2798618"/>
              <a:gd name="connsiteX1" fmla="*/ 498763 w 2729345"/>
              <a:gd name="connsiteY1" fmla="*/ 1669473 h 2798618"/>
              <a:gd name="connsiteX2" fmla="*/ 0 w 2729345"/>
              <a:gd name="connsiteY2" fmla="*/ 2798618 h 2798618"/>
              <a:gd name="connsiteX3" fmla="*/ 1115290 w 2729345"/>
              <a:gd name="connsiteY3" fmla="*/ 2175164 h 2798618"/>
              <a:gd name="connsiteX4" fmla="*/ 2729345 w 2729345"/>
              <a:gd name="connsiteY4" fmla="*/ 0 h 279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9345" h="2798618">
                <a:moveTo>
                  <a:pt x="2729345" y="0"/>
                </a:moveTo>
                <a:lnTo>
                  <a:pt x="498763" y="1669473"/>
                </a:lnTo>
                <a:lnTo>
                  <a:pt x="0" y="2798618"/>
                </a:lnTo>
                <a:lnTo>
                  <a:pt x="1115290" y="2175164"/>
                </a:lnTo>
                <a:lnTo>
                  <a:pt x="2729345" y="0"/>
                </a:lnTo>
                <a:close/>
              </a:path>
            </a:pathLst>
          </a:custGeom>
          <a:solidFill>
            <a:srgbClr val="1070FC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明朝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7400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545141" y="7"/>
            <a:ext cx="75965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>
                <a:solidFill>
                  <a:srgbClr val="0000FF"/>
                </a:solidFill>
                <a:ea typeface="HGS創英角ﾎﾟｯﾌﾟ体" pitchFamily="50" charset="-128"/>
              </a:rPr>
              <a:t>J-PARC Facility Layout</a:t>
            </a:r>
            <a:r>
              <a:rPr lang="en-US" altLang="ja-JP" sz="3600" b="1" dirty="0">
                <a:solidFill>
                  <a:srgbClr val="0000FF"/>
                </a:solidFill>
                <a:ea typeface="HGS創英角ﾎﾟｯﾌﾟ体" pitchFamily="50" charset="-128"/>
              </a:rPr>
              <a:t> </a:t>
            </a:r>
            <a:r>
              <a:rPr lang="en-US" altLang="ja-JP" sz="2400" b="1" dirty="0">
                <a:solidFill>
                  <a:srgbClr val="0000FF"/>
                </a:solidFill>
                <a:ea typeface="HGS創英角ﾎﾟｯﾌﾟ体" pitchFamily="50" charset="-128"/>
              </a:rPr>
              <a:t>at Tokai, JAEA Site</a:t>
            </a:r>
          </a:p>
        </p:txBody>
      </p:sp>
      <p:pic>
        <p:nvPicPr>
          <p:cNvPr id="7" name="Picture 4" descr="08緑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1" y="928036"/>
            <a:ext cx="9062545" cy="509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16176" y="1374775"/>
            <a:ext cx="7781193" cy="4295776"/>
            <a:chOff x="56" y="855"/>
            <a:chExt cx="5310" cy="2706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4640" y="1239"/>
              <a:ext cx="316" cy="785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2736" y="999"/>
              <a:ext cx="734" cy="1116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 flipV="1">
              <a:off x="4356" y="2896"/>
              <a:ext cx="231" cy="275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3504" y="3113"/>
              <a:ext cx="1862" cy="448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ja-JP" sz="1600" b="1" dirty="0">
                  <a:latin typeface="Times" charset="0"/>
                  <a:ea typeface="ＭＳ ゴシック" pitchFamily="49" charset="-128"/>
                </a:rPr>
                <a:t>Main Ring Synchrotron, </a:t>
              </a:r>
              <a:r>
                <a:rPr lang="en-US" altLang="ja-JP" sz="1600" b="1" dirty="0">
                  <a:solidFill>
                    <a:srgbClr val="0000FF"/>
                  </a:solidFill>
                  <a:latin typeface="Times" charset="0"/>
                  <a:ea typeface="ＭＳ ゴシック" pitchFamily="49" charset="-128"/>
                </a:rPr>
                <a:t>MR</a:t>
              </a:r>
              <a:r>
                <a:rPr lang="en-US" altLang="ja-JP" sz="1600" b="1" dirty="0">
                  <a:latin typeface="Times" charset="0"/>
                  <a:ea typeface="ＭＳ ゴシック" pitchFamily="49" charset="-128"/>
                </a:rPr>
                <a:t> (30-50 GeV)</a:t>
              </a:r>
            </a:p>
            <a:p>
              <a:pPr>
                <a:lnSpc>
                  <a:spcPct val="3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ja-JP" altLang="en-US" sz="1600" b="1" dirty="0">
                  <a:latin typeface="Times" charset="0"/>
                  <a:ea typeface="ＭＳ ゴシック" pitchFamily="49" charset="-128"/>
                </a:rPr>
                <a:t>（</a:t>
              </a:r>
              <a:r>
                <a:rPr lang="en-US" altLang="ja-JP" sz="1600" b="1" dirty="0">
                  <a:latin typeface="Times" charset="0"/>
                  <a:ea typeface="ＭＳ ゴシック" pitchFamily="49" charset="-128"/>
                </a:rPr>
                <a:t>Circumference 1600m)</a:t>
              </a: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1488" y="1383"/>
              <a:ext cx="757" cy="777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768" y="2659"/>
              <a:ext cx="388" cy="404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56" y="2967"/>
              <a:ext cx="1624" cy="343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ja-JP" sz="1600" b="1" dirty="0">
                  <a:solidFill>
                    <a:srgbClr val="0000FF"/>
                  </a:solidFill>
                  <a:latin typeface="Times" charset="0"/>
                  <a:ea typeface="ＭＳ ゴシック" pitchFamily="49" charset="-128"/>
                </a:rPr>
                <a:t>Linac</a:t>
              </a:r>
              <a:r>
                <a:rPr lang="en-US" altLang="ja-JP" sz="1600" b="1" dirty="0">
                  <a:latin typeface="Times" charset="0"/>
                  <a:ea typeface="ＭＳ ゴシック" pitchFamily="49" charset="-128"/>
                </a:rPr>
                <a:t> (181 -&gt; 400MeV)</a:t>
              </a:r>
            </a:p>
            <a:p>
              <a:pPr algn="ctr">
                <a:lnSpc>
                  <a:spcPct val="2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ja-JP" sz="1600" b="1" dirty="0">
                  <a:latin typeface="Times" charset="0"/>
                  <a:ea typeface="ＭＳ ゴシック" pitchFamily="49" charset="-128"/>
                </a:rPr>
                <a:t>(330m)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96" y="1143"/>
              <a:ext cx="1708" cy="448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ja-JP" sz="1600" b="1" dirty="0">
                  <a:latin typeface="Times" charset="0"/>
                  <a:ea typeface="ＭＳ ゴシック" pitchFamily="49" charset="-128"/>
                </a:rPr>
                <a:t>3-GeV Rapid-Cycling Synchrotron, </a:t>
              </a:r>
              <a:r>
                <a:rPr lang="en-US" altLang="ja-JP" sz="1600" b="1" dirty="0">
                  <a:solidFill>
                    <a:srgbClr val="0000FF"/>
                  </a:solidFill>
                  <a:latin typeface="Times" charset="0"/>
                  <a:ea typeface="ＭＳ ゴシック" pitchFamily="49" charset="-128"/>
                </a:rPr>
                <a:t>RCS</a:t>
              </a:r>
            </a:p>
            <a:p>
              <a:pPr algn="ctr">
                <a:lnSpc>
                  <a:spcPct val="3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ja-JP" sz="1600" b="1" dirty="0">
                  <a:latin typeface="Times" charset="0"/>
                  <a:ea typeface="ＭＳ ゴシック" pitchFamily="49" charset="-128"/>
                </a:rPr>
                <a:t>(Circumference 350m</a:t>
              </a:r>
              <a:r>
                <a:rPr lang="ja-JP" altLang="en-US" sz="1600" b="1" dirty="0">
                  <a:latin typeface="Times" charset="0"/>
                  <a:ea typeface="ＭＳ ゴシック" pitchFamily="49" charset="-128"/>
                </a:rPr>
                <a:t>）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3606" y="935"/>
              <a:ext cx="1760" cy="283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ja-JP" sz="1600" b="1" dirty="0">
                  <a:latin typeface="Times" charset="0"/>
                  <a:ea typeface="ＭＳ ゴシック" pitchFamily="49" charset="-128"/>
                </a:rPr>
                <a:t>Hadron Experimental Facility</a:t>
              </a: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1296" y="855"/>
              <a:ext cx="2208" cy="311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ja-JP" sz="1600" b="1" dirty="0">
                  <a:latin typeface="Times" charset="0"/>
                  <a:ea typeface="ＭＳ ゴシック" pitchFamily="49" charset="-128"/>
                </a:rPr>
                <a:t>Materials and Life Science Experimental Facility (MLF)</a:t>
              </a:r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3152" y="2704"/>
              <a:ext cx="192" cy="192"/>
            </a:xfrm>
            <a:prstGeom prst="ellipse">
              <a:avLst/>
            </a:prstGeom>
            <a:noFill/>
            <a:ln w="38100">
              <a:solidFill>
                <a:srgbClr val="FFFF66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ja-JP" altLang="ja-JP" dirty="0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2544" y="2840"/>
              <a:ext cx="608" cy="415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1680" y="3207"/>
              <a:ext cx="1760" cy="311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ja-JP" sz="1600" b="1" dirty="0">
                  <a:latin typeface="Times" charset="0"/>
                  <a:ea typeface="ＭＳ ゴシック" pitchFamily="49" charset="-128"/>
                </a:rPr>
                <a:t>Neutrino Experimental Facility</a:t>
              </a:r>
            </a:p>
          </p:txBody>
        </p:sp>
      </p:grp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4279941" y="6197782"/>
            <a:ext cx="4415203" cy="344487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>
                <a:solidFill>
                  <a:schemeClr val="accent2"/>
                </a:solidFill>
                <a:latin typeface="Helvetica" pitchFamily="34" charset="0"/>
              </a:rPr>
              <a:t>Joint Project between KEK and JAEA</a:t>
            </a:r>
            <a:endParaRPr lang="en-US" altLang="ja-JP" sz="1600" dirty="0">
              <a:solidFill>
                <a:schemeClr val="accent2"/>
              </a:solidFill>
              <a:latin typeface="Helvetica" pitchFamily="34" charset="0"/>
            </a:endParaRP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31" y="6055803"/>
            <a:ext cx="36238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altLang="ja-JP" sz="2800" b="1" i="1" dirty="0">
                <a:solidFill>
                  <a:srgbClr val="FF3399"/>
                </a:solidFill>
                <a:latin typeface="HGS創英角ﾎﾟｯﾌﾟ体" pitchFamily="50" charset="-128"/>
                <a:ea typeface="HGS創英角ﾎﾟｯﾌﾟ体" pitchFamily="50" charset="-128"/>
              </a:rPr>
              <a:t>Multi-Purpose Facility 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468315" y="3024188"/>
            <a:ext cx="1688123" cy="8318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ja-JP" sz="1200" b="1" i="1" dirty="0">
                <a:latin typeface="Times" charset="0"/>
                <a:ea typeface="ＭＳ ゴシック" pitchFamily="49" charset="-128"/>
              </a:rPr>
              <a:t>ADS: Accelerator Driven Nuclear Waste Transmutation System (in the 2</a:t>
            </a:r>
            <a:r>
              <a:rPr lang="en-US" altLang="ja-JP" sz="1200" b="1" i="1" baseline="30000" dirty="0">
                <a:latin typeface="Times" charset="0"/>
                <a:ea typeface="ＭＳ ゴシック" pitchFamily="49" charset="-128"/>
              </a:rPr>
              <a:t>nd</a:t>
            </a:r>
            <a:r>
              <a:rPr lang="en-US" altLang="ja-JP" sz="1200" b="1" i="1" dirty="0">
                <a:latin typeface="Times" charset="0"/>
                <a:ea typeface="ＭＳ ゴシック" pitchFamily="49" charset="-128"/>
              </a:rPr>
              <a:t> phase)</a:t>
            </a:r>
          </a:p>
        </p:txBody>
      </p:sp>
    </p:spTree>
    <p:extLst>
      <p:ext uri="{BB962C8B-B14F-4D97-AF65-F5344CB8AC3E}">
        <p14:creationId xmlns:p14="http://schemas.microsoft.com/office/powerpoint/2010/main" val="1250573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51B8B2E-6363-6C47-9E42-7A4B9F86E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80116"/>
            <a:ext cx="9068700" cy="140200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upgrade is planned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1.5 MW with the 2</a:t>
            </a:r>
            <a:r>
              <a:rPr kumimoji="1" lang="en-US" altLang="ja-JP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target station of MLF.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operation of 1.2 MW equiv. was demonstrated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acceleration of up to 1 GeV.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system will be upgraded this summer for the beam loading compensation for the beam power beyond 1 MW.</a:t>
            </a: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B99969D-6F00-244F-A572-016F17AD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354"/>
            <a:ext cx="9144900" cy="47168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ja-JP" sz="2400" dirty="0">
                <a:latin typeface="Times New Roman"/>
                <a:cs typeface="Times New Roman"/>
              </a:rPr>
              <a:t>RCS: High Power Operation beyond 1 MW</a:t>
            </a:r>
            <a:endParaRPr lang="ja-JP" altLang="en-US" sz="2400" dirty="0">
              <a:latin typeface="Times New Roman"/>
              <a:cs typeface="Times New Roman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40FFCE5-10C9-EB45-8EDE-2ACCF212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3BD9-D89C-2B42-90DA-61AB3171B931}" type="slidenum">
              <a:rPr kumimoji="1" lang="ja-JP" altLang="en-US" smtClean="0"/>
              <a:t>30</a:t>
            </a:fld>
            <a:endParaRPr kumimoji="1" lang="ja-JP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FDA52E-E7F4-2040-88D6-04C7F2B20087}"/>
              </a:ext>
            </a:extLst>
          </p:cNvPr>
          <p:cNvGrpSpPr/>
          <p:nvPr/>
        </p:nvGrpSpPr>
        <p:grpSpPr>
          <a:xfrm>
            <a:off x="228600" y="1924051"/>
            <a:ext cx="8458199" cy="4797428"/>
            <a:chOff x="1221699" y="2343202"/>
            <a:chExt cx="6690307" cy="3593906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6182B46-0764-DC48-8FF3-15B1B414B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6056" y="4992108"/>
              <a:ext cx="3016235" cy="94500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136C7B2-0838-814C-9E3C-EF7F6FC1A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1699" y="2392966"/>
              <a:ext cx="3739032" cy="2430000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E096E66C-2B3A-BC4E-B8FD-1D005CCCA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492" y="2505896"/>
              <a:ext cx="2706514" cy="2430000"/>
            </a:xfrm>
            <a:prstGeom prst="rect">
              <a:avLst/>
            </a:prstGeom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ACA08907-7D16-1049-BC43-153FA7BF25F2}"/>
                </a:ext>
              </a:extLst>
            </p:cNvPr>
            <p:cNvSpPr txBox="1"/>
            <p:nvPr/>
          </p:nvSpPr>
          <p:spPr>
            <a:xfrm>
              <a:off x="6887983" y="2663291"/>
              <a:ext cx="989436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hangingPunct="0"/>
              <a:r>
                <a:rPr kumimoji="0" lang="en-US" altLang="ja-JP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1.2 MW equiv.</a:t>
              </a:r>
              <a:endParaRPr kumimoji="0" lang="ja-JP" altLang="en-US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0EE9791E-D417-D342-9FFE-AA2162FDF48F}"/>
                </a:ext>
              </a:extLst>
            </p:cNvPr>
            <p:cNvSpPr/>
            <p:nvPr/>
          </p:nvSpPr>
          <p:spPr>
            <a:xfrm>
              <a:off x="6562102" y="4895850"/>
              <a:ext cx="685800" cy="2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A2567EA-1503-CA44-BF21-5D6230DB46A7}"/>
                </a:ext>
              </a:extLst>
            </p:cNvPr>
            <p:cNvSpPr txBox="1"/>
            <p:nvPr/>
          </p:nvSpPr>
          <p:spPr>
            <a:xfrm>
              <a:off x="5594900" y="2343202"/>
              <a:ext cx="123783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35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itchFamily="50" charset="-128"/>
                  <a:cs typeface="Times New Roman" panose="02020603050405020304" pitchFamily="18" charset="0"/>
                </a:rPr>
                <a:t>Beam </a:t>
              </a:r>
              <a:r>
                <a:rPr lang="en-US" altLang="ja-JP" sz="1350" dirty="0">
                  <a:latin typeface="Times New Roman" panose="02020603050405020304" pitchFamily="18" charset="0"/>
                  <a:ea typeface="ＭＳ Ｐゴシック" pitchFamily="50" charset="-128"/>
                  <a:cs typeface="Times New Roman" panose="02020603050405020304" pitchFamily="18" charset="0"/>
                </a:rPr>
                <a:t>Intensity</a:t>
              </a:r>
              <a:endParaRPr lang="ja-JP" altLang="en-US" sz="135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880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 1">
            <a:extLst>
              <a:ext uri="{FF2B5EF4-FFF2-40B4-BE49-F238E27FC236}">
                <a16:creationId xmlns:a16="http://schemas.microsoft.com/office/drawing/2014/main" id="{05F83456-E308-9B42-A822-9075E2782198}"/>
              </a:ext>
            </a:extLst>
          </p:cNvPr>
          <p:cNvSpPr txBox="1">
            <a:spLocks/>
          </p:cNvSpPr>
          <p:nvPr/>
        </p:nvSpPr>
        <p:spPr>
          <a:xfrm>
            <a:off x="-900" y="-8749"/>
            <a:ext cx="9144900" cy="70200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hangingPunct="1"/>
            <a:r>
              <a:rPr lang="en-US" altLang="ja-JP" sz="3200" dirty="0">
                <a:solidFill>
                  <a:schemeClr val="tx1"/>
                </a:solidFill>
                <a:latin typeface="Times New Roman"/>
                <a:cs typeface="Times New Roman"/>
              </a:rPr>
              <a:t>Mid-term Plan of MR Power Upgrade</a:t>
            </a:r>
            <a:endParaRPr lang="ja-JP" altLang="en-US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E0A78BF-678E-2F4D-878A-FAE9BC5A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3BD9-D89C-2B42-90DA-61AB3171B931}" type="slidenum">
              <a:rPr kumimoji="1" lang="ja-JP" altLang="en-US" smtClean="0"/>
              <a:t>31</a:t>
            </a:fld>
            <a:endParaRPr kumimoji="1" lang="ja-JP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548CC9-0CE6-9446-9E12-BAB06FD44AE2}"/>
              </a:ext>
            </a:extLst>
          </p:cNvPr>
          <p:cNvGrpSpPr/>
          <p:nvPr/>
        </p:nvGrpSpPr>
        <p:grpSpPr>
          <a:xfrm>
            <a:off x="142875" y="790137"/>
            <a:ext cx="9001124" cy="5324914"/>
            <a:chOff x="975575" y="1398873"/>
            <a:chExt cx="7260753" cy="3702923"/>
          </a:xfrm>
        </p:grpSpPr>
        <p:graphicFrame>
          <p:nvGraphicFramePr>
            <p:cNvPr id="22" name="表">
              <a:extLst>
                <a:ext uri="{FF2B5EF4-FFF2-40B4-BE49-F238E27FC236}">
                  <a16:creationId xmlns:a16="http://schemas.microsoft.com/office/drawing/2014/main" id="{1FAF7B45-A573-E847-81B9-77802DBD4CCD}"/>
                </a:ext>
              </a:extLst>
            </p:cNvPr>
            <p:cNvGraphicFramePr/>
            <p:nvPr>
              <p:extLst/>
            </p:nvPr>
          </p:nvGraphicFramePr>
          <p:xfrm>
            <a:off x="975575" y="1940515"/>
            <a:ext cx="7260753" cy="3161281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53378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90389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908964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862338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733768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845365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635450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772389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805170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</a:tblGrid>
                <a:tr h="371147">
                  <a:tc>
                    <a:txBody>
                      <a:bodyPr/>
                      <a:lstStyle/>
                      <a:p>
                        <a:pPr algn="ctr" defTabSz="457200">
                          <a:defRPr sz="1800" b="0" i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JFY</a:t>
                        </a:r>
                        <a:endParaRPr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800" b="0" i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2017</a:t>
                        </a:r>
                        <a:endParaRPr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800" b="0" i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2018</a:t>
                        </a:r>
                        <a:endParaRPr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800" b="0" i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2019</a:t>
                        </a:r>
                        <a:endParaRPr sz="14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800" b="0" i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2020</a:t>
                        </a:r>
                        <a:endParaRPr sz="14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800" b="0" i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2021</a:t>
                        </a:r>
                        <a:endParaRPr sz="14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800" b="0" i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2022</a:t>
                        </a:r>
                        <a:endParaRPr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800" b="0" i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2023</a:t>
                        </a:r>
                        <a:endParaRPr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800" b="0" i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2024</a:t>
                        </a:r>
                        <a:endParaRPr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86459">
                  <a:tc>
                    <a:txBody>
                      <a:bodyPr/>
                      <a:lstStyle/>
                      <a:p>
                        <a:pPr algn="ctr" defTabSz="457200">
                          <a:defRPr sz="1800" b="0" i="0"/>
                        </a:pPr>
                        <a:r>
                          <a:rPr sz="12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Event</a:t>
                        </a:r>
                        <a:endParaRPr sz="1200" b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  <a:sym typeface="Helvetica"/>
                        </a:endParaRP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marL="0" marR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i="0">
                            <a:solidFill>
                              <a:srgbClr val="FF2600"/>
                            </a:solidFill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lang="en-US" altLang="ja-JP" sz="1100" u="none" strike="noStrike" cap="none" spc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uFillTx/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HD  target</a:t>
                        </a: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800" b="0" i="0"/>
                        </a:pPr>
                        <a:endParaRPr sz="9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  <a:sym typeface="Helvetica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800" b="0" i="0"/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Long shutdown</a:t>
                        </a:r>
                        <a:endParaRPr sz="11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  <a:sym typeface="Helvetica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33143">
                  <a:tc>
                    <a:txBody>
                      <a:bodyPr/>
                      <a:lstStyle/>
                      <a:p>
                        <a:pPr algn="l" defTabSz="457200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FX power [kW]</a:t>
                        </a:r>
                      </a:p>
                      <a:p>
                        <a:pPr algn="l" defTabSz="457200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  <a:p>
                        <a:pPr algn="l" defTabSz="457200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SX power [kW] 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475</a:t>
                        </a:r>
                      </a:p>
                      <a:p>
                        <a:pPr algn="ctr" defTabSz="457200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  <a:p>
                        <a:pPr algn="ctr" defTabSz="457200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50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lang="en-US" altLang="ja-JP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50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0</a:t>
                        </a:r>
                      </a:p>
                      <a:p>
                        <a:pPr algn="l" defTabSz="457200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  <a:p>
                        <a:pPr algn="ctr" defTabSz="457200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50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lang="en-US" altLang="ja-JP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50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0</a:t>
                        </a:r>
                      </a:p>
                      <a:p>
                        <a:pPr algn="ctr" defTabSz="457200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  <a:p>
                        <a:pPr algn="ctr" defTabSz="457200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50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lang="en-US" altLang="ja-JP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50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0</a:t>
                        </a:r>
                      </a:p>
                      <a:p>
                        <a:pPr algn="ctr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  <a:p>
                        <a:pPr algn="ctr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lang="en-US" altLang="ja-JP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70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 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&gt;700</a:t>
                        </a:r>
                      </a:p>
                      <a:p>
                        <a:pPr algn="ctr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  <a:p>
                        <a:pPr algn="ctr">
                          <a:lnSpc>
                            <a:spcPct val="60000"/>
                          </a:lnSpc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lang="en-US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&gt; 80</a:t>
                        </a: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60000"/>
                          </a:lnSpc>
                          <a:defRPr sz="1800" b="0" i="0"/>
                        </a:pPr>
                        <a:r>
                          <a:rPr lang="en-US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800</a:t>
                        </a:r>
                      </a:p>
                      <a:p>
                        <a:pPr algn="ctr">
                          <a:lnSpc>
                            <a:spcPct val="60000"/>
                          </a:lnSpc>
                          <a:defRPr sz="1800" b="0" i="0"/>
                        </a:pPr>
                        <a:endPara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Helvetica"/>
                        </a:endParaRPr>
                      </a:p>
                      <a:p>
                        <a:pPr algn="ctr">
                          <a:lnSpc>
                            <a:spcPct val="60000"/>
                          </a:lnSpc>
                          <a:defRPr sz="1800" b="0" i="0"/>
                        </a:pPr>
                        <a:r>
                          <a:rPr lang="en-US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&gt; 80</a:t>
                        </a:r>
                        <a:endParaRPr lang="en-US" sz="1100" b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  <a:sym typeface="Helvetica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60000"/>
                          </a:lnSpc>
                          <a:defRPr sz="1800" b="0" i="0"/>
                        </a:pPr>
                        <a:r>
                          <a:rPr lang="en-US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900</a:t>
                        </a:r>
                      </a:p>
                      <a:p>
                        <a:pPr algn="ctr">
                          <a:lnSpc>
                            <a:spcPct val="60000"/>
                          </a:lnSpc>
                          <a:defRPr sz="1800" b="0" i="0"/>
                        </a:pPr>
                        <a:endPara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Helvetica"/>
                        </a:endParaRPr>
                      </a:p>
                      <a:p>
                        <a:pPr algn="ctr">
                          <a:lnSpc>
                            <a:spcPct val="60000"/>
                          </a:lnSpc>
                          <a:defRPr sz="1800" b="0" i="0"/>
                        </a:pPr>
                        <a:r>
                          <a:rPr lang="en-US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&gt; 80</a:t>
                        </a:r>
                        <a:endParaRPr sz="1100" b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  <a:sym typeface="Helvetica"/>
                        </a:endParaRPr>
                      </a:p>
                    </a:txBody>
                    <a:tcPr marL="34290" marR="34290" marT="34290" marB="34290" horzOverflow="overflow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541674">
                  <a:tc>
                    <a:txBody>
                      <a:bodyPr/>
                      <a:lstStyle/>
                      <a:p>
                        <a:pPr algn="l">
                          <a:defRPr sz="1800" b="0" i="0"/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Cycle time of main magnet PS
New magnet PS</a:t>
                        </a:r>
                        <a:endParaRPr sz="1100" b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  <a:sym typeface="Helvetica"/>
                        </a:endParaRP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800" b="0" i="0"/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2.48 s</a:t>
                        </a:r>
                        <a:endParaRPr sz="1100" b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  <a:sym typeface="Helvetica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2.48 s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sz="110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2.48s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sz="110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2.48s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1.3</a:t>
                        </a:r>
                        <a:r>
                          <a:rPr lang="en-US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 s</a:t>
                        </a:r>
                      </a:p>
                      <a:p>
                        <a:pPr algn="ctr" defTabSz="457200"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             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800" b="0" i="0"/>
                        </a:pPr>
                        <a:r>
                          <a:rPr lang="en-US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&lt;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1.3</a:t>
                        </a:r>
                        <a:r>
                          <a:rPr lang="en-US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2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s</a:t>
                        </a:r>
                        <a:endParaRPr sz="1100" b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  <a:sym typeface="Helvetica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800" b="0" i="0"/>
                        </a:pPr>
                        <a:r>
                          <a:rPr lang="en-US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&lt;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1.3</a:t>
                        </a:r>
                        <a:r>
                          <a:rPr lang="en-US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2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s</a:t>
                        </a:r>
                        <a:endParaRPr sz="1100" b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  <a:sym typeface="Helvetica"/>
                        </a:endParaRPr>
                      </a:p>
                    </a:txBody>
                    <a:tcPr marL="34290" marR="34290" marT="34290" marB="34290" horzOverflow="overflow"/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541674">
                  <a:tc>
                    <a:txBody>
                      <a:bodyPr/>
                      <a:lstStyle/>
                      <a:p>
                        <a:pPr algn="l"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High gradient </a:t>
                        </a:r>
                        <a:r>
                          <a:rPr sz="1100" dirty="0" err="1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rf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 system</a:t>
                        </a:r>
                      </a:p>
                      <a:p>
                        <a:pPr algn="l">
                          <a:defRPr sz="150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</a:t>
                        </a:r>
                        <a:r>
                          <a:rPr sz="1100" baseline="30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nd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 harmonic </a:t>
                        </a:r>
                        <a:r>
                          <a:rPr sz="1100" dirty="0" err="1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rf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 system</a:t>
                        </a: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anchor="ctr" horzOverflow="overflow"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533143">
                  <a:tc>
                    <a:txBody>
                      <a:bodyPr/>
                      <a:lstStyle/>
                      <a:p>
                        <a:pPr algn="l" defTabSz="457200">
                          <a:defRPr sz="1800" b="0" i="0"/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Ring collimators</a:t>
                        </a:r>
                        <a:endParaRPr sz="1100" b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  <a:sym typeface="Helvetica"/>
                        </a:endParaRP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lang="en-US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Capacity 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 </a:t>
                        </a:r>
                        <a:r>
                          <a:rPr lang="ja-JP" altLang="en-US" sz="110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    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 kW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800" b="0" i="0"/>
                        </a:pPr>
                        <a:endPara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0" marR="0" marT="0" marB="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lang="en-US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Capacity</a:t>
                        </a:r>
                        <a:r>
                          <a:rPr lang="ja-JP" altLang="en-US" sz="110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 </a:t>
                        </a:r>
                        <a:r>
                          <a:rPr lang="en-US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 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3.5kW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541674">
                  <a:tc>
                    <a:txBody>
                      <a:bodyPr/>
                      <a:lstStyle/>
                      <a:p>
                        <a:pPr algn="l" defTabSz="457200">
                          <a:defRPr sz="1800" b="0" i="0"/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Injection system
FX system</a:t>
                        </a:r>
                        <a:endParaRPr sz="1100" b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  <a:sym typeface="Helvetica"/>
                        </a:endParaRP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355429">
                  <a:tc>
                    <a:txBody>
                      <a:bodyPr/>
                      <a:lstStyle/>
                      <a:p>
                        <a:pPr algn="l" defTabSz="457200">
                          <a:defRPr sz="1800" b="0" i="0"/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SX collimator / Local shields</a:t>
                        </a:r>
                        <a:endParaRPr sz="1100" b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  <a:sym typeface="Helvetica"/>
                        </a:endParaRP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1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8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541674">
                  <a:tc>
                    <a:txBody>
                      <a:bodyPr/>
                      <a:lstStyle/>
                      <a:p>
                        <a:pPr algn="l" defTabSz="457200">
                          <a:defRPr sz="1800" b="0" i="0"/>
                        </a:pPr>
                        <a:r>
                          <a:rPr sz="1100" dirty="0" err="1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Ti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 ducts and SX devices with </a:t>
                        </a:r>
                        <a:r>
                          <a:rPr sz="1100" dirty="0" err="1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Ti</a:t>
                        </a: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  <a:sym typeface="Helvetica"/>
                          </a:rPr>
                          <a:t> chamber</a:t>
                        </a:r>
                        <a:endParaRPr sz="1100" b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  <a:sym typeface="Helvetica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r>
                          <a:rPr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Ti-ESS-1</a:t>
                        </a: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ctr" defTabSz="457200">
                          <a:defRPr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anchor="ctr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 defTabSz="457200">
                          <a:defRPr sz="1500" b="0" i="0">
                            <a:latin typeface="+mj-lt"/>
                            <a:ea typeface="+mj-ea"/>
                            <a:cs typeface="+mj-cs"/>
                            <a:sym typeface="Helvetica"/>
                          </a:defRPr>
                        </a:pPr>
                        <a:endParaRPr sz="11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</a:tbl>
            </a:graphicData>
          </a:graphic>
        </p:graphicFrame>
        <p:sp>
          <p:nvSpPr>
            <p:cNvPr id="39" name="線">
              <a:extLst>
                <a:ext uri="{FF2B5EF4-FFF2-40B4-BE49-F238E27FC236}">
                  <a16:creationId xmlns:a16="http://schemas.microsoft.com/office/drawing/2014/main" id="{6FDAEA07-A1AA-1144-8B52-212A546F864A}"/>
                </a:ext>
              </a:extLst>
            </p:cNvPr>
            <p:cNvSpPr/>
            <p:nvPr/>
          </p:nvSpPr>
          <p:spPr>
            <a:xfrm>
              <a:off x="3032389" y="3227071"/>
              <a:ext cx="3375000" cy="1"/>
            </a:xfrm>
            <a:prstGeom prst="line">
              <a:avLst/>
            </a:prstGeom>
            <a:ln w="63500">
              <a:solidFill>
                <a:srgbClr val="660066"/>
              </a:solidFill>
              <a:tailEnd type="triangle"/>
            </a:ln>
          </p:spPr>
          <p:txBody>
            <a:bodyPr lIns="34289" rIns="34289"/>
            <a:lstStyle/>
            <a:p>
              <a:pPr defTabSz="342900"/>
              <a:endParaRPr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Mass production…">
              <a:extLst>
                <a:ext uri="{FF2B5EF4-FFF2-40B4-BE49-F238E27FC236}">
                  <a16:creationId xmlns:a16="http://schemas.microsoft.com/office/drawing/2014/main" id="{5FB5EB46-A054-774D-9505-5F57FACE5016}"/>
                </a:ext>
              </a:extLst>
            </p:cNvPr>
            <p:cNvSpPr txBox="1"/>
            <p:nvPr/>
          </p:nvSpPr>
          <p:spPr>
            <a:xfrm>
              <a:off x="3858631" y="3134753"/>
              <a:ext cx="1744856" cy="1926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660066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rIns="34289">
              <a:spAutoFit/>
            </a:bodyPr>
            <a:lstStyle/>
            <a:p>
              <a:pPr defTabSz="342900">
                <a:defRPr sz="1200">
                  <a:solidFill>
                    <a:srgbClr val="0000FF"/>
                  </a:solidFill>
                </a:defRPr>
              </a:pPr>
              <a:r>
                <a:rPr sz="1200" dirty="0">
                  <a:latin typeface="Calibri" panose="020F0502020204030204" pitchFamily="34" charset="0"/>
                  <a:cs typeface="Calibri" panose="020F0502020204030204" pitchFamily="34" charset="0"/>
                </a:rPr>
                <a:t>Mass production</a:t>
              </a:r>
              <a:r>
                <a:rPr lang="en-US" altLang="ja-JP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sz="1200" dirty="0">
                  <a:latin typeface="Calibri" panose="020F0502020204030204" pitchFamily="34" charset="0"/>
                  <a:cs typeface="Calibri" panose="020F0502020204030204" pitchFamily="34" charset="0"/>
                </a:rPr>
                <a:t>installation/test</a:t>
              </a:r>
            </a:p>
          </p:txBody>
        </p:sp>
        <p:sp>
          <p:nvSpPr>
            <p:cNvPr id="41" name="線">
              <a:extLst>
                <a:ext uri="{FF2B5EF4-FFF2-40B4-BE49-F238E27FC236}">
                  <a16:creationId xmlns:a16="http://schemas.microsoft.com/office/drawing/2014/main" id="{8DACC3A5-7F22-C642-A78F-1F287705B45F}"/>
                </a:ext>
              </a:extLst>
            </p:cNvPr>
            <p:cNvSpPr/>
            <p:nvPr/>
          </p:nvSpPr>
          <p:spPr>
            <a:xfrm>
              <a:off x="3043260" y="4175469"/>
              <a:ext cx="3375000" cy="1"/>
            </a:xfrm>
            <a:prstGeom prst="line">
              <a:avLst/>
            </a:prstGeom>
            <a:ln w="63500">
              <a:solidFill>
                <a:srgbClr val="660066"/>
              </a:solidFill>
              <a:tailEnd type="triangle"/>
            </a:ln>
          </p:spPr>
          <p:txBody>
            <a:bodyPr lIns="34289" rIns="34289"/>
            <a:lstStyle/>
            <a:p>
              <a:pPr defTabSz="342900"/>
              <a:endParaRPr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線">
              <a:extLst>
                <a:ext uri="{FF2B5EF4-FFF2-40B4-BE49-F238E27FC236}">
                  <a16:creationId xmlns:a16="http://schemas.microsoft.com/office/drawing/2014/main" id="{2E8FFA1A-6853-A04A-9EEE-86D4DDAD23EC}"/>
                </a:ext>
              </a:extLst>
            </p:cNvPr>
            <p:cNvSpPr/>
            <p:nvPr/>
          </p:nvSpPr>
          <p:spPr>
            <a:xfrm>
              <a:off x="3032596" y="4392291"/>
              <a:ext cx="3375000" cy="1"/>
            </a:xfrm>
            <a:prstGeom prst="line">
              <a:avLst/>
            </a:prstGeom>
            <a:ln w="63500">
              <a:solidFill>
                <a:srgbClr val="660066"/>
              </a:solidFill>
              <a:tailEnd type="triangle"/>
            </a:ln>
          </p:spPr>
          <p:txBody>
            <a:bodyPr lIns="34289" rIns="34289"/>
            <a:lstStyle/>
            <a:p>
              <a:pPr defTabSz="342900"/>
              <a:endParaRPr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Kicker PS improvement, Septa manufacture /test">
              <a:extLst>
                <a:ext uri="{FF2B5EF4-FFF2-40B4-BE49-F238E27FC236}">
                  <a16:creationId xmlns:a16="http://schemas.microsoft.com/office/drawing/2014/main" id="{83B921F6-5927-D34E-B347-6B2D94E8CB39}"/>
                </a:ext>
              </a:extLst>
            </p:cNvPr>
            <p:cNvSpPr txBox="1"/>
            <p:nvPr/>
          </p:nvSpPr>
          <p:spPr>
            <a:xfrm>
              <a:off x="3125143" y="4102958"/>
              <a:ext cx="2502642" cy="1926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660066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rIns="34289">
              <a:spAutoFit/>
            </a:bodyPr>
            <a:lstStyle>
              <a:lvl1pPr defTabSz="457200">
                <a:defRPr sz="1000">
                  <a:solidFill>
                    <a:srgbClr val="0000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sz="1200" dirty="0">
                  <a:latin typeface="Calibri" panose="020F0502020204030204" pitchFamily="34" charset="0"/>
                  <a:cs typeface="Calibri" panose="020F0502020204030204" pitchFamily="34" charset="0"/>
                </a:rPr>
                <a:t>Kicker PS improvement, Septa manufacture /test</a:t>
              </a:r>
            </a:p>
          </p:txBody>
        </p:sp>
        <p:sp>
          <p:nvSpPr>
            <p:cNvPr id="44" name="Kicker PS improvement, FX septa manufacture /test">
              <a:extLst>
                <a:ext uri="{FF2B5EF4-FFF2-40B4-BE49-F238E27FC236}">
                  <a16:creationId xmlns:a16="http://schemas.microsoft.com/office/drawing/2014/main" id="{74D2D970-5D45-B94C-913D-3BBA83EE1DE2}"/>
                </a:ext>
              </a:extLst>
            </p:cNvPr>
            <p:cNvSpPr txBox="1"/>
            <p:nvPr/>
          </p:nvSpPr>
          <p:spPr>
            <a:xfrm>
              <a:off x="3123971" y="4313392"/>
              <a:ext cx="2913455" cy="1926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660066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rIns="34289">
              <a:spAutoFit/>
            </a:bodyPr>
            <a:lstStyle>
              <a:lvl1pPr defTabSz="457200">
                <a:defRPr sz="1000">
                  <a:solidFill>
                    <a:srgbClr val="0000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sz="1200" dirty="0">
                  <a:latin typeface="Calibri" panose="020F0502020204030204" pitchFamily="34" charset="0"/>
                  <a:cs typeface="Calibri" panose="020F0502020204030204" pitchFamily="34" charset="0"/>
                </a:rPr>
                <a:t>Kicker PS improvement, FX septa manufacture /test</a:t>
              </a:r>
            </a:p>
          </p:txBody>
        </p:sp>
        <p:sp>
          <p:nvSpPr>
            <p:cNvPr id="45" name="線">
              <a:extLst>
                <a:ext uri="{FF2B5EF4-FFF2-40B4-BE49-F238E27FC236}">
                  <a16:creationId xmlns:a16="http://schemas.microsoft.com/office/drawing/2014/main" id="{F10F19FF-8AF2-CA42-81B3-35C64E435AF6}"/>
                </a:ext>
              </a:extLst>
            </p:cNvPr>
            <p:cNvSpPr/>
            <p:nvPr/>
          </p:nvSpPr>
          <p:spPr>
            <a:xfrm>
              <a:off x="2557233" y="2387036"/>
              <a:ext cx="1133476" cy="1"/>
            </a:xfrm>
            <a:prstGeom prst="line">
              <a:avLst/>
            </a:prstGeom>
            <a:ln w="63500">
              <a:solidFill>
                <a:srgbClr val="660066"/>
              </a:solidFill>
              <a:tailEnd type="triangle"/>
            </a:ln>
          </p:spPr>
          <p:txBody>
            <a:bodyPr lIns="34289" rIns="34289"/>
            <a:lstStyle/>
            <a:p>
              <a:pPr defTabSz="342900"/>
              <a:endParaRPr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New buildings">
              <a:extLst>
                <a:ext uri="{FF2B5EF4-FFF2-40B4-BE49-F238E27FC236}">
                  <a16:creationId xmlns:a16="http://schemas.microsoft.com/office/drawing/2014/main" id="{FB65F716-3767-3842-9AEF-B880692ED7D1}"/>
                </a:ext>
              </a:extLst>
            </p:cNvPr>
            <p:cNvSpPr txBox="1"/>
            <p:nvPr/>
          </p:nvSpPr>
          <p:spPr>
            <a:xfrm>
              <a:off x="2645626" y="2286060"/>
              <a:ext cx="810000" cy="1926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660066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rIns="34289">
              <a:spAutoFit/>
            </a:bodyPr>
            <a:lstStyle>
              <a:lvl1pPr defTabSz="457200">
                <a:defRPr sz="1200">
                  <a:solidFill>
                    <a:srgbClr val="0000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New buildings</a:t>
              </a:r>
            </a:p>
          </p:txBody>
        </p:sp>
        <p:sp>
          <p:nvSpPr>
            <p:cNvPr id="47" name="線">
              <a:extLst>
                <a:ext uri="{FF2B5EF4-FFF2-40B4-BE49-F238E27FC236}">
                  <a16:creationId xmlns:a16="http://schemas.microsoft.com/office/drawing/2014/main" id="{2E260A33-325E-ED43-8AF6-A3343034320A}"/>
                </a:ext>
              </a:extLst>
            </p:cNvPr>
            <p:cNvSpPr/>
            <p:nvPr/>
          </p:nvSpPr>
          <p:spPr>
            <a:xfrm>
              <a:off x="6448568" y="3638760"/>
              <a:ext cx="1701000" cy="1"/>
            </a:xfrm>
            <a:prstGeom prst="line">
              <a:avLst/>
            </a:prstGeom>
            <a:ln w="63500">
              <a:solidFill>
                <a:srgbClr val="800080"/>
              </a:solidFill>
              <a:prstDash val="sysDash"/>
              <a:tailEnd type="triangle"/>
            </a:ln>
          </p:spPr>
          <p:txBody>
            <a:bodyPr lIns="34289" rIns="34289"/>
            <a:lstStyle/>
            <a:p>
              <a:pPr defTabSz="342900"/>
              <a:endParaRPr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線">
              <a:extLst>
                <a:ext uri="{FF2B5EF4-FFF2-40B4-BE49-F238E27FC236}">
                  <a16:creationId xmlns:a16="http://schemas.microsoft.com/office/drawing/2014/main" id="{98756E49-15B5-754F-B6B2-9EAAB29B39F7}"/>
                </a:ext>
              </a:extLst>
            </p:cNvPr>
            <p:cNvSpPr/>
            <p:nvPr/>
          </p:nvSpPr>
          <p:spPr>
            <a:xfrm>
              <a:off x="6450812" y="3471746"/>
              <a:ext cx="1701000" cy="1"/>
            </a:xfrm>
            <a:prstGeom prst="line">
              <a:avLst/>
            </a:prstGeom>
            <a:ln w="63500">
              <a:solidFill>
                <a:srgbClr val="800080"/>
              </a:solidFill>
              <a:prstDash val="sysDash"/>
              <a:tailEnd type="triangle"/>
            </a:ln>
          </p:spPr>
          <p:txBody>
            <a:bodyPr lIns="34289" rIns="34289"/>
            <a:lstStyle/>
            <a:p>
              <a:pPr defTabSz="342900"/>
              <a:endParaRPr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線">
              <a:extLst>
                <a:ext uri="{FF2B5EF4-FFF2-40B4-BE49-F238E27FC236}">
                  <a16:creationId xmlns:a16="http://schemas.microsoft.com/office/drawing/2014/main" id="{D928A046-F947-1146-8437-6FCEB2D62805}"/>
                </a:ext>
              </a:extLst>
            </p:cNvPr>
            <p:cNvSpPr/>
            <p:nvPr/>
          </p:nvSpPr>
          <p:spPr>
            <a:xfrm>
              <a:off x="3032595" y="3626064"/>
              <a:ext cx="3375000" cy="1"/>
            </a:xfrm>
            <a:prstGeom prst="line">
              <a:avLst/>
            </a:prstGeom>
            <a:ln w="63500">
              <a:solidFill>
                <a:srgbClr val="660066"/>
              </a:solidFill>
              <a:tailEnd type="triangle"/>
            </a:ln>
          </p:spPr>
          <p:txBody>
            <a:bodyPr lIns="34289" rIns="34289"/>
            <a:lstStyle/>
            <a:p>
              <a:pPr defTabSz="342900"/>
              <a:endParaRPr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Manufacture, installation/test">
              <a:extLst>
                <a:ext uri="{FF2B5EF4-FFF2-40B4-BE49-F238E27FC236}">
                  <a16:creationId xmlns:a16="http://schemas.microsoft.com/office/drawing/2014/main" id="{0DCABA5E-0CD9-6043-B9E0-512478DA1D98}"/>
                </a:ext>
              </a:extLst>
            </p:cNvPr>
            <p:cNvSpPr txBox="1"/>
            <p:nvPr/>
          </p:nvSpPr>
          <p:spPr>
            <a:xfrm>
              <a:off x="3922159" y="3531947"/>
              <a:ext cx="1822491" cy="21402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660066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rIns="34289">
              <a:spAutoFit/>
            </a:bodyPr>
            <a:lstStyle>
              <a:lvl1pPr defTabSz="457200">
                <a:defRPr sz="1200">
                  <a:solidFill>
                    <a:srgbClr val="0000FF"/>
                  </a:solidFill>
                </a:defRPr>
              </a:lvl1pPr>
            </a:lstStyle>
            <a:p>
              <a:r>
                <a:rPr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Manufacture</a:t>
              </a:r>
              <a:r>
                <a:rPr lang="en-US" altLang="ja-JP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installation/test</a:t>
              </a:r>
            </a:p>
          </p:txBody>
        </p:sp>
        <p:sp>
          <p:nvSpPr>
            <p:cNvPr id="51" name="線">
              <a:extLst>
                <a:ext uri="{FF2B5EF4-FFF2-40B4-BE49-F238E27FC236}">
                  <a16:creationId xmlns:a16="http://schemas.microsoft.com/office/drawing/2014/main" id="{6D2B164C-25DD-7149-89D4-A2577984B837}"/>
                </a:ext>
              </a:extLst>
            </p:cNvPr>
            <p:cNvSpPr/>
            <p:nvPr/>
          </p:nvSpPr>
          <p:spPr>
            <a:xfrm>
              <a:off x="6448996" y="4621259"/>
              <a:ext cx="1701000" cy="1"/>
            </a:xfrm>
            <a:prstGeom prst="line">
              <a:avLst/>
            </a:prstGeom>
            <a:ln w="63500">
              <a:solidFill>
                <a:srgbClr val="800080"/>
              </a:solidFill>
              <a:prstDash val="sysDash"/>
              <a:tailEnd type="triangle"/>
            </a:ln>
          </p:spPr>
          <p:txBody>
            <a:bodyPr lIns="34289" rIns="34289"/>
            <a:lstStyle/>
            <a:p>
              <a:pPr defTabSz="342900"/>
              <a:endParaRPr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Local shields">
              <a:extLst>
                <a:ext uri="{FF2B5EF4-FFF2-40B4-BE49-F238E27FC236}">
                  <a16:creationId xmlns:a16="http://schemas.microsoft.com/office/drawing/2014/main" id="{F919EFED-8440-824F-9669-E0198EEC1C74}"/>
                </a:ext>
              </a:extLst>
            </p:cNvPr>
            <p:cNvSpPr txBox="1"/>
            <p:nvPr/>
          </p:nvSpPr>
          <p:spPr>
            <a:xfrm>
              <a:off x="6617755" y="4519912"/>
              <a:ext cx="688425" cy="1926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660066"/>
              </a:solidFill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rIns="34289">
              <a:spAutoFit/>
            </a:bodyPr>
            <a:lstStyle>
              <a:lvl1pPr defTabSz="457200">
                <a:defRPr sz="1200">
                  <a:solidFill>
                    <a:srgbClr val="008000"/>
                  </a:solidFill>
                </a:defRPr>
              </a:lvl1pPr>
            </a:lstStyle>
            <a:p>
              <a:r>
                <a:rPr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Local shields</a:t>
              </a: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667CC10F-F55E-664E-9491-63BBC15B93BD}"/>
                </a:ext>
              </a:extLst>
            </p:cNvPr>
            <p:cNvSpPr txBox="1"/>
            <p:nvPr/>
          </p:nvSpPr>
          <p:spPr>
            <a:xfrm>
              <a:off x="2345319" y="1398873"/>
              <a:ext cx="5355447" cy="449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FX</a:t>
              </a:r>
              <a:r>
                <a:rPr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: Faster cycling: 2.48 s  ➝  1.32 s for 750 kW  ➝  1.16 s for 1.3 MW</a:t>
              </a:r>
            </a:p>
            <a:p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SX</a:t>
              </a:r>
              <a:r>
                <a:rPr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: Mitigation of the residual radiation for 100 kW</a:t>
              </a:r>
              <a:endParaRPr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463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>
            <a:extLst>
              <a:ext uri="{FF2B5EF4-FFF2-40B4-BE49-F238E27FC236}">
                <a16:creationId xmlns:a16="http://schemas.microsoft.com/office/drawing/2014/main" id="{9B28BC6D-681E-744F-B5E9-8D2D906AEF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900" cy="70200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hangingPunct="1"/>
            <a:r>
              <a:rPr lang="en-US" altLang="ja-JP" sz="2800" dirty="0">
                <a:solidFill>
                  <a:schemeClr val="tx1"/>
                </a:solidFill>
                <a:latin typeface="Times New Roman"/>
                <a:cs typeface="Times New Roman"/>
              </a:rPr>
              <a:t>MR FX Beam Power Upgrade Concept</a:t>
            </a:r>
            <a:endParaRPr lang="ja-JP" altLang="en-US"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77F276B-2DBE-F341-85BA-5FF454CF8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3BD9-D89C-2B42-90DA-61AB3171B931}" type="slidenum">
              <a:rPr kumimoji="1" lang="ja-JP" altLang="en-US" smtClean="0"/>
              <a:t>32</a:t>
            </a:fld>
            <a:endParaRPr kumimoji="1" lang="ja-JP" alt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3916BD-87D0-CE48-8C2E-4A4771F86B8A}"/>
              </a:ext>
            </a:extLst>
          </p:cNvPr>
          <p:cNvGrpSpPr/>
          <p:nvPr/>
        </p:nvGrpSpPr>
        <p:grpSpPr>
          <a:xfrm>
            <a:off x="152400" y="942975"/>
            <a:ext cx="8839200" cy="5276850"/>
            <a:chOff x="1292929" y="1660223"/>
            <a:chExt cx="6276071" cy="4265935"/>
          </a:xfrm>
        </p:grpSpPr>
        <p:graphicFrame>
          <p:nvGraphicFramePr>
            <p:cNvPr id="283" name="表 3"/>
            <p:cNvGraphicFramePr/>
            <p:nvPr>
              <p:extLst/>
            </p:nvPr>
          </p:nvGraphicFramePr>
          <p:xfrm>
            <a:off x="1292929" y="1660223"/>
            <a:ext cx="4963781" cy="1478447"/>
          </p:xfrm>
          <a:graphic>
            <a:graphicData uri="http://schemas.openxmlformats.org/drawingml/2006/table">
              <a:tbl>
                <a:tblPr firstRow="1" bandRow="1">
                  <a:tableStyleId>{7DF18680-E054-41AD-8BC1-D1AEF772440D}</a:tableStyleId>
                </a:tblPr>
                <a:tblGrid>
                  <a:gridCol w="1398195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398195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398195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398195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398195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</a:tblGrid>
                <a:tr h="822960">
                  <a:tc>
                    <a:txBody>
                      <a:bodyPr/>
                      <a:lstStyle/>
                      <a:p>
                        <a:pPr algn="l">
                          <a:defRPr sz="1800" b="0">
                            <a:solidFill>
                              <a:srgbClr val="000000"/>
                            </a:solidFill>
                          </a:defRPr>
                        </a:pPr>
                        <a:endParaRPr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>
                          <a:defRPr sz="1800"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7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Beam Power</a:t>
                        </a:r>
                        <a:endParaRPr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>
                          <a:defRPr sz="1800"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7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Cycle Time</a:t>
                        </a:r>
                        <a:endParaRPr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>
                          <a:defRPr sz="1800"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7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Number of accelerated protons</a:t>
                        </a:r>
                        <a:endParaRPr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l">
                          <a:defRPr sz="1800"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7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Equivalent beam power in RCS</a:t>
                        </a:r>
                        <a:endParaRPr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20040">
                  <a:tc>
                    <a:txBody>
                      <a:bodyPr/>
                      <a:lstStyle/>
                      <a:p>
                        <a:pPr algn="l">
                          <a:defRPr sz="1800"/>
                        </a:pPr>
                        <a:r>
                          <a:rPr lang="en-US" sz="17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Present</a:t>
                        </a:r>
                        <a:endParaRPr sz="17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7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500 kW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7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2.48 s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7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2.6×10</a:t>
                        </a:r>
                        <a:r>
                          <a:rPr sz="1700" baseline="30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14</a:t>
                        </a:r>
                        <a:r>
                          <a:rPr sz="17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 </a:t>
                        </a:r>
                        <a:r>
                          <a:rPr sz="1700" dirty="0" err="1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ppp</a:t>
                        </a:r>
                        <a:endParaRPr sz="17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70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780 kW</a:t>
                        </a:r>
                      </a:p>
                    </a:txBody>
                    <a:tcPr marL="34290" marR="34290" marT="34290" marB="34290" horzOverflow="overflow"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20040">
                  <a:tc>
                    <a:txBody>
                      <a:bodyPr/>
                      <a:lstStyle/>
                      <a:p>
                        <a:pPr algn="l">
                          <a:defRPr sz="1800"/>
                        </a:pPr>
                        <a:r>
                          <a:rPr lang="en-US" sz="17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Original Design</a:t>
                        </a:r>
                        <a:endParaRPr sz="17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70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750 kW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7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1.32 s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7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2.1×10</a:t>
                        </a:r>
                        <a:r>
                          <a:rPr sz="1700" baseline="30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14</a:t>
                        </a:r>
                        <a:r>
                          <a:rPr sz="17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 </a:t>
                        </a:r>
                        <a:r>
                          <a:rPr sz="1700" dirty="0" err="1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ppp</a:t>
                        </a:r>
                        <a:endParaRPr sz="17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70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610 kW</a:t>
                        </a:r>
                      </a:p>
                    </a:txBody>
                    <a:tcPr marL="34290" marR="34290" marT="34290" marB="34290" horzOverflow="overflow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320040">
                  <a:tc>
                    <a:txBody>
                      <a:bodyPr/>
                      <a:lstStyle/>
                      <a:p>
                        <a:pPr algn="l">
                          <a:defRPr sz="1800"/>
                        </a:pPr>
                        <a:r>
                          <a:rPr lang="en-US" sz="17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New Plan</a:t>
                        </a:r>
                        <a:endParaRPr sz="17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7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1.3 MW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7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1.16 s</a:t>
                        </a: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7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3.3×10</a:t>
                        </a:r>
                        <a:r>
                          <a:rPr sz="1700" baseline="30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14</a:t>
                        </a:r>
                        <a:r>
                          <a:rPr sz="17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 </a:t>
                        </a:r>
                        <a:r>
                          <a:rPr sz="1700" dirty="0" err="1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ppp</a:t>
                        </a:r>
                        <a:endParaRPr sz="17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 marL="34290" marR="34290" marT="34290" marB="34290" horzOverflow="overflow"/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7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1 MW</a:t>
                        </a:r>
                      </a:p>
                    </a:txBody>
                    <a:tcPr marL="34290" marR="34290" marT="34290" marB="34290" horzOverflow="overflow"/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pic>
          <p:nvPicPr>
            <p:cNvPr id="284" name="図 7" descr="図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53377" y="4241725"/>
              <a:ext cx="2934103" cy="16790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85" name="図 9" descr="図 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14830" y="4232201"/>
              <a:ext cx="2977258" cy="16939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To realize the higher repetition rate of 1.3 s cycle, we designed the new magnet power supplies provided energy recovery system with the capacitor banks.…">
              <a:extLst>
                <a:ext uri="{FF2B5EF4-FFF2-40B4-BE49-F238E27FC236}">
                  <a16:creationId xmlns:a16="http://schemas.microsoft.com/office/drawing/2014/main" id="{69E3B0C5-6D47-494F-8BD6-BEC8B0E92C68}"/>
                </a:ext>
              </a:extLst>
            </p:cNvPr>
            <p:cNvSpPr txBox="1">
              <a:spLocks/>
            </p:cNvSpPr>
            <p:nvPr/>
          </p:nvSpPr>
          <p:spPr>
            <a:xfrm>
              <a:off x="1347033" y="3333480"/>
              <a:ext cx="6221967" cy="8709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marR="0" indent="-228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  <a:lvl2pPr marL="723900" marR="0" indent="-2667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2pPr>
              <a:lvl3pPr marL="1234439" marR="0" indent="-320039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3pPr>
              <a:lvl4pPr marL="17272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4pPr>
              <a:lvl5pPr marL="21844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5pPr>
              <a:lvl6pPr marL="26416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6pPr>
              <a:lvl7pPr marL="30988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7pPr>
              <a:lvl8pPr marL="35560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8pPr>
              <a:lvl9pPr marL="40132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111442" indent="-111442" defTabSz="445769">
                <a:lnSpc>
                  <a:spcPct val="100000"/>
                </a:lnSpc>
                <a:spcBef>
                  <a:spcPts val="0"/>
                </a:spcBef>
                <a:buSzPct val="99000"/>
                <a:defRPr sz="1819"/>
              </a:pPr>
              <a:r>
                <a:rPr lang="en-US" altLang="ja-JP" sz="1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For the Beam power upgrade of 500 kW</a:t>
              </a:r>
              <a:r>
                <a:rPr lang="ja-JP" altLang="en-US" sz="160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➝</a:t>
              </a:r>
              <a:r>
                <a:rPr lang="ja-JP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1.3 MW</a:t>
              </a:r>
              <a:r>
                <a:rPr lang="en-US" altLang="ja-JP" sz="1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400050" lvl="1" indent="-133350" defTabSz="445769">
                <a:lnSpc>
                  <a:spcPct val="100000"/>
                </a:lnSpc>
                <a:spcBef>
                  <a:spcPts val="0"/>
                </a:spcBef>
                <a:buSzPct val="99000"/>
                <a:defRPr sz="1819"/>
              </a:pPr>
              <a:r>
                <a:rPr lang="en-US" altLang="ja-JP" sz="1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Factor of 2 by faster cycling </a:t>
              </a:r>
            </a:p>
            <a:p>
              <a:pPr marL="400050" lvl="1" indent="-133350" defTabSz="445769">
                <a:lnSpc>
                  <a:spcPct val="100000"/>
                </a:lnSpc>
                <a:spcBef>
                  <a:spcPts val="0"/>
                </a:spcBef>
                <a:buSzPct val="99000"/>
                <a:defRPr sz="1819"/>
              </a:pPr>
              <a:r>
                <a:rPr lang="en-US" altLang="ja-JP" sz="1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~30% gain by intensity increase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0044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New PS for BM3 at New Service Bldg. D4">
            <a:extLst>
              <a:ext uri="{FF2B5EF4-FFF2-40B4-BE49-F238E27FC236}">
                <a16:creationId xmlns:a16="http://schemas.microsoft.com/office/drawing/2014/main" id="{45258BCE-5675-3D43-A9FF-4875B06DC8C6}"/>
              </a:ext>
            </a:extLst>
          </p:cNvPr>
          <p:cNvSpPr txBox="1"/>
          <p:nvPr/>
        </p:nvSpPr>
        <p:spPr>
          <a:xfrm>
            <a:off x="-95157" y="7703"/>
            <a:ext cx="9144900" cy="54437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 anchor="ctr">
            <a:normAutofit/>
          </a:bodyPr>
          <a:lstStyle>
            <a:lvl1pPr algn="ctr">
              <a:lnSpc>
                <a:spcPct val="90000"/>
              </a:lnSpc>
              <a:defRPr sz="37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New Magnet Power Supply for Faster Cycling</a:t>
            </a:r>
            <a:endParaRPr sz="24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o realize the higher repetition rate of 1.3 s cycle, we designed the new magnet power supplies provided energy recovery system with the capacitor banks.…">
            <a:extLst>
              <a:ext uri="{FF2B5EF4-FFF2-40B4-BE49-F238E27FC236}">
                <a16:creationId xmlns:a16="http://schemas.microsoft.com/office/drawing/2014/main" id="{51E92C4B-C7E6-EF4C-BD23-A2F8FDE7E5F1}"/>
              </a:ext>
            </a:extLst>
          </p:cNvPr>
          <p:cNvSpPr txBox="1">
            <a:spLocks/>
          </p:cNvSpPr>
          <p:nvPr/>
        </p:nvSpPr>
        <p:spPr>
          <a:xfrm>
            <a:off x="542925" y="902502"/>
            <a:ext cx="7579753" cy="768961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1442" indent="-111442" defTabSz="445769">
              <a:lnSpc>
                <a:spcPct val="100000"/>
              </a:lnSpc>
              <a:spcBef>
                <a:spcPts val="0"/>
              </a:spcBef>
              <a:buSzPct val="99000"/>
              <a:defRPr sz="1819"/>
            </a:pPr>
            <a:r>
              <a:rPr lang="en-US" altLang="ja-JP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power supply was designed with capacitor banks for the cycle of 1.3 s.</a:t>
            </a:r>
          </a:p>
          <a:p>
            <a:pPr marL="111442" indent="-111442" defTabSz="445769">
              <a:lnSpc>
                <a:spcPct val="100000"/>
              </a:lnSpc>
              <a:spcBef>
                <a:spcPts val="0"/>
              </a:spcBef>
              <a:buSzPct val="99000"/>
              <a:defRPr sz="1819"/>
            </a:pPr>
            <a:r>
              <a:rPr lang="en-US" altLang="ja-JP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power supplies for the BM families are being constructed and tested.</a:t>
            </a:r>
            <a:endParaRPr lang="ja-JP" altLang="en-US" sz="18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179FDB6-3AD1-2046-8EB6-99649D82D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3BD9-D89C-2B42-90DA-61AB3171B931}" type="slidenum">
              <a:rPr kumimoji="1" lang="ja-JP" altLang="en-US" smtClean="0"/>
              <a:t>33</a:t>
            </a:fld>
            <a:endParaRPr kumimoji="1" lang="ja-JP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A806EE-6E1B-6146-8CA3-3D6EE7C8E3DC}"/>
              </a:ext>
            </a:extLst>
          </p:cNvPr>
          <p:cNvGrpSpPr/>
          <p:nvPr/>
        </p:nvGrpSpPr>
        <p:grpSpPr>
          <a:xfrm>
            <a:off x="76294" y="1671463"/>
            <a:ext cx="9067706" cy="4519787"/>
            <a:chOff x="205234" y="2078539"/>
            <a:chExt cx="8574937" cy="3894943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5DCB221D-FAE8-9445-B08D-A377CDCCD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4243" y="2566085"/>
              <a:ext cx="2662781" cy="1716014"/>
            </a:xfrm>
            <a:prstGeom prst="rect">
              <a:avLst/>
            </a:prstGeom>
          </p:spPr>
        </p:pic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729AFEA0-7B52-2342-83F7-F3227F591D7E}"/>
                </a:ext>
              </a:extLst>
            </p:cNvPr>
            <p:cNvSpPr txBox="1"/>
            <p:nvPr/>
          </p:nvSpPr>
          <p:spPr>
            <a:xfrm>
              <a:off x="4259847" y="3866459"/>
              <a:ext cx="2864439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Energy Recovery with Capacitor Banks</a:t>
              </a:r>
              <a:endParaRPr lang="ja-JP" altLang="en-US" sz="135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3" name="図 4" descr="図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3571" y="4329278"/>
              <a:ext cx="3338270" cy="16442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4" name="テキスト ボックス 5"/>
            <p:cNvSpPr txBox="1"/>
            <p:nvPr/>
          </p:nvSpPr>
          <p:spPr>
            <a:xfrm>
              <a:off x="3876971" y="5655110"/>
              <a:ext cx="1863008" cy="300082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rIns="34289">
              <a:spAutoFit/>
            </a:bodyPr>
            <a:lstStyle>
              <a:lvl1pPr defTabSz="457200"/>
            </a:lstStyle>
            <a:p>
              <a:r>
                <a:rPr lang="en-US" altLang="ja-JP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Capacitor Banks for BM3</a:t>
              </a:r>
              <a:endParaRPr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7" name="図 5" descr="図 5">
              <a:extLst>
                <a:ext uri="{FF2B5EF4-FFF2-40B4-BE49-F238E27FC236}">
                  <a16:creationId xmlns:a16="http://schemas.microsoft.com/office/drawing/2014/main" id="{E65D10FF-1F5D-FE4F-B614-CDCC89775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234" y="4329278"/>
              <a:ext cx="2365229" cy="162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" name="テキスト ボックス 1">
              <a:extLst>
                <a:ext uri="{FF2B5EF4-FFF2-40B4-BE49-F238E27FC236}">
                  <a16:creationId xmlns:a16="http://schemas.microsoft.com/office/drawing/2014/main" id="{47DF7AE5-5D3E-414D-9D7C-033282A41CF8}"/>
                </a:ext>
              </a:extLst>
            </p:cNvPr>
            <p:cNvSpPr txBox="1"/>
            <p:nvPr/>
          </p:nvSpPr>
          <p:spPr>
            <a:xfrm>
              <a:off x="817020" y="5666653"/>
              <a:ext cx="1140054" cy="2539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 defTabSz="457200">
                <a:defRPr sz="1600"/>
              </a:lvl1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New</a:t>
              </a:r>
              <a:r>
                <a:rPr lang="en-US" altLang="ja-JP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PS for BM3</a:t>
              </a:r>
              <a:endParaRPr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BF2215F0-FD32-5C49-A2E2-FCE3158C0459}"/>
                    </a:ext>
                  </a:extLst>
                </p:cNvPr>
                <p:cNvSpPr txBox="1"/>
                <p:nvPr/>
              </p:nvSpPr>
              <p:spPr>
                <a:xfrm>
                  <a:off x="1885035" y="2311440"/>
                  <a:ext cx="5343365" cy="4032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35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Issue</a:t>
                  </a:r>
                  <a:r>
                    <a:rPr lang="ja-JP" altLang="en-US" sz="135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：</a:t>
                  </a:r>
                  <a:r>
                    <a:rPr lang="en-US" altLang="ja-JP" sz="135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Large power variation @ AC main grid</a:t>
                  </a:r>
                  <a:r>
                    <a:rPr lang="ja-JP" altLang="en-US" sz="135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　</a:t>
                  </a:r>
                  <a14:m>
                    <m:oMath xmlns:m="http://schemas.openxmlformats.org/officeDocument/2006/math">
                      <m:r>
                        <a:rPr lang="en-US" altLang="ja-JP" sz="1350" i="1">
                          <a:latin typeface="Cambria Math"/>
                        </a:rPr>
                        <m:t>𝑃</m:t>
                      </m:r>
                      <m:r>
                        <a:rPr lang="en-US" altLang="ja-JP" sz="1350" i="1">
                          <a:latin typeface="Cambria Math"/>
                        </a:rPr>
                        <m:t>=</m:t>
                      </m:r>
                      <m:r>
                        <a:rPr lang="en-US" altLang="ja-JP" sz="1350" i="1">
                          <a:latin typeface="Cambria Math"/>
                        </a:rPr>
                        <m:t>𝑉𝐼</m:t>
                      </m:r>
                      <m:r>
                        <a:rPr lang="en-US" altLang="ja-JP" sz="135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350" i="1">
                              <a:latin typeface="Cambria Math"/>
                            </a:rPr>
                            <m:t>𝐿</m:t>
                          </m:r>
                          <m:f>
                            <m:fPr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350" i="1">
                                  <a:latin typeface="Cambria Math"/>
                                </a:rPr>
                                <m:t>𝑑𝐼</m:t>
                              </m:r>
                            </m:num>
                            <m:den>
                              <m:r>
                                <a:rPr lang="en-US" altLang="ja-JP" sz="135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altLang="ja-JP" sz="1350" i="1">
                              <a:latin typeface="Cambria Math"/>
                            </a:rPr>
                            <m:t>+</m:t>
                          </m:r>
                          <m:r>
                            <a:rPr lang="en-US" altLang="ja-JP" sz="1350" i="1">
                              <a:latin typeface="Cambria Math"/>
                            </a:rPr>
                            <m:t>𝑅𝐼</m:t>
                          </m:r>
                        </m:e>
                      </m:d>
                      <m:r>
                        <a:rPr lang="en-US" altLang="ja-JP" sz="1350" i="1">
                          <a:latin typeface="Cambria Math"/>
                        </a:rPr>
                        <m:t>𝐼</m:t>
                      </m:r>
                    </m:oMath>
                  </a14:m>
                  <a:endParaRPr lang="en-US" altLang="ja-JP" sz="135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BF2215F0-FD32-5C49-A2E2-FCE3158C04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5035" y="2311440"/>
                  <a:ext cx="5343365" cy="403252"/>
                </a:xfrm>
                <a:prstGeom prst="rect">
                  <a:avLst/>
                </a:prstGeom>
                <a:blipFill>
                  <a:blip r:embed="rId6"/>
                  <a:stretch>
                    <a:fillRect l="-2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右矢印 40">
              <a:extLst>
                <a:ext uri="{FF2B5EF4-FFF2-40B4-BE49-F238E27FC236}">
                  <a16:creationId xmlns:a16="http://schemas.microsoft.com/office/drawing/2014/main" id="{33864F95-9576-B14C-B111-B5B52A57C2F4}"/>
                </a:ext>
              </a:extLst>
            </p:cNvPr>
            <p:cNvSpPr/>
            <p:nvPr/>
          </p:nvSpPr>
          <p:spPr>
            <a:xfrm rot="5400000">
              <a:off x="5542994" y="3639950"/>
              <a:ext cx="207749" cy="18080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A4093653-5C10-F84C-B118-021DCAD8BD73}"/>
                </a:ext>
              </a:extLst>
            </p:cNvPr>
            <p:cNvSpPr txBox="1"/>
            <p:nvPr/>
          </p:nvSpPr>
          <p:spPr>
            <a:xfrm>
              <a:off x="4869867" y="3024218"/>
              <a:ext cx="157164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 err="1">
                  <a:latin typeface="Calibri" panose="020F0502020204030204" pitchFamily="34" charset="0"/>
                  <a:cs typeface="Calibri" panose="020F0502020204030204" pitchFamily="34" charset="0"/>
                </a:rPr>
                <a:t>ΔP</a:t>
              </a:r>
              <a:r>
                <a:rPr lang="en-US" altLang="ja-JP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in</a:t>
              </a:r>
              <a:r>
                <a:rPr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 &gt; 100MVA</a:t>
              </a:r>
              <a:endParaRPr lang="ja-JP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77796146-E472-2F40-A569-EE2C134F303E}"/>
                </a:ext>
              </a:extLst>
            </p:cNvPr>
            <p:cNvSpPr txBox="1"/>
            <p:nvPr/>
          </p:nvSpPr>
          <p:spPr>
            <a:xfrm>
              <a:off x="5140079" y="2709451"/>
              <a:ext cx="105932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350" u="sng" dirty="0">
                  <a:latin typeface="Calibri" panose="020F0502020204030204" pitchFamily="34" charset="0"/>
                  <a:cs typeface="Calibri" panose="020F0502020204030204" pitchFamily="34" charset="0"/>
                </a:rPr>
                <a:t>1.3 sec cycle</a:t>
              </a:r>
              <a:endParaRPr lang="ja-JP" altLang="en-US" sz="1350" u="sng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D27F476-61C8-004E-9ECC-204BFCCDE33B}"/>
                </a:ext>
              </a:extLst>
            </p:cNvPr>
            <p:cNvCxnSpPr/>
            <p:nvPr/>
          </p:nvCxnSpPr>
          <p:spPr>
            <a:xfrm>
              <a:off x="5086074" y="2932445"/>
              <a:ext cx="1047979" cy="5400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E9BEBC3B-75A7-0243-A69B-1538CB0FB63F}"/>
                </a:ext>
              </a:extLst>
            </p:cNvPr>
            <p:cNvCxnSpPr/>
            <p:nvPr/>
          </p:nvCxnSpPr>
          <p:spPr>
            <a:xfrm flipV="1">
              <a:off x="5140079" y="2878439"/>
              <a:ext cx="972108" cy="5940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角丸四角形 46">
              <a:extLst>
                <a:ext uri="{FF2B5EF4-FFF2-40B4-BE49-F238E27FC236}">
                  <a16:creationId xmlns:a16="http://schemas.microsoft.com/office/drawing/2014/main" id="{822CD79F-5222-DE4D-A637-E0B67CD98D27}"/>
                </a:ext>
              </a:extLst>
            </p:cNvPr>
            <p:cNvSpPr/>
            <p:nvPr/>
          </p:nvSpPr>
          <p:spPr>
            <a:xfrm>
              <a:off x="1217053" y="2265671"/>
              <a:ext cx="6520481" cy="2025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232764B0-5592-E840-935D-EAAD39D242D2}"/>
                </a:ext>
              </a:extLst>
            </p:cNvPr>
            <p:cNvSpPr txBox="1"/>
            <p:nvPr/>
          </p:nvSpPr>
          <p:spPr>
            <a:xfrm>
              <a:off x="2433913" y="2078539"/>
              <a:ext cx="3969000" cy="30008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Requirement :</a:t>
              </a:r>
              <a:r>
                <a:rPr lang="ja-JP" altLang="en-US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ja-JP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Higher Repetition Rate (2.48</a:t>
              </a:r>
              <a:r>
                <a:rPr lang="ja-JP" altLang="en-US" sz="135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ja-JP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 ➝ 1.3 s )</a:t>
              </a:r>
            </a:p>
          </p:txBody>
        </p: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BEE604CA-426B-BA4B-B563-FE7F1CFADA5B}"/>
                </a:ext>
              </a:extLst>
            </p:cNvPr>
            <p:cNvCxnSpPr>
              <a:cxnSpLocks/>
            </p:cNvCxnSpPr>
            <p:nvPr/>
          </p:nvCxnSpPr>
          <p:spPr>
            <a:xfrm>
              <a:off x="2865633" y="2986451"/>
              <a:ext cx="1189094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FDA3988A-89F0-7E4A-BB41-DD4356CA6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737" y="3793002"/>
              <a:ext cx="1392275" cy="1961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EA936EA0-BC34-4C43-8FD2-3E865310DD62}"/>
                </a:ext>
              </a:extLst>
            </p:cNvPr>
            <p:cNvCxnSpPr/>
            <p:nvPr/>
          </p:nvCxnSpPr>
          <p:spPr>
            <a:xfrm flipV="1">
              <a:off x="3974444" y="3024219"/>
              <a:ext cx="0" cy="249064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F17C6CAA-5D33-D14D-A27D-948B9132BA61}"/>
                </a:ext>
              </a:extLst>
            </p:cNvPr>
            <p:cNvCxnSpPr>
              <a:cxnSpLocks/>
            </p:cNvCxnSpPr>
            <p:nvPr/>
          </p:nvCxnSpPr>
          <p:spPr>
            <a:xfrm>
              <a:off x="3973601" y="3592884"/>
              <a:ext cx="0" cy="200119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EFEF27D5-179D-3547-81B1-27D18F6B2214}"/>
                </a:ext>
              </a:extLst>
            </p:cNvPr>
            <p:cNvSpPr txBox="1"/>
            <p:nvPr/>
          </p:nvSpPr>
          <p:spPr>
            <a:xfrm>
              <a:off x="3677338" y="3244154"/>
              <a:ext cx="1098249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350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ΔP</a:t>
              </a:r>
              <a:r>
                <a:rPr lang="en-US" altLang="ja-JP" sz="1350" baseline="-25000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</a:t>
              </a:r>
              <a:r>
                <a:rPr lang="en-US" altLang="ja-JP" sz="135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~ 60MVA</a:t>
              </a:r>
              <a:endParaRPr lang="ja-JP" altLang="en-US" sz="135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39FF7E19-3EEB-864C-9CDC-145C7DDE2E01}"/>
                </a:ext>
              </a:extLst>
            </p:cNvPr>
            <p:cNvSpPr txBox="1"/>
            <p:nvPr/>
          </p:nvSpPr>
          <p:spPr>
            <a:xfrm>
              <a:off x="5852726" y="3503338"/>
              <a:ext cx="29274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Not allowed by Electric Power Supplier</a:t>
              </a:r>
              <a:endParaRPr lang="ja-JP" altLang="en-US" sz="13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C21D504D-AFD4-D647-8BC7-1F390A603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6241" y="4329278"/>
              <a:ext cx="2160000" cy="1620000"/>
            </a:xfrm>
            <a:prstGeom prst="rect">
              <a:avLst/>
            </a:prstGeom>
          </p:spPr>
        </p:pic>
        <p:sp>
          <p:nvSpPr>
            <p:cNvPr id="28" name="テキスト ボックス 5">
              <a:extLst>
                <a:ext uri="{FF2B5EF4-FFF2-40B4-BE49-F238E27FC236}">
                  <a16:creationId xmlns:a16="http://schemas.microsoft.com/office/drawing/2014/main" id="{7A48CE00-2A00-9D4D-B3B1-A87009088990}"/>
                </a:ext>
              </a:extLst>
            </p:cNvPr>
            <p:cNvSpPr txBox="1"/>
            <p:nvPr/>
          </p:nvSpPr>
          <p:spPr>
            <a:xfrm>
              <a:off x="6944021" y="5655110"/>
              <a:ext cx="1502332" cy="300082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rIns="34289">
              <a:spAutoFit/>
            </a:bodyPr>
            <a:lstStyle>
              <a:lvl1pPr defTabSz="457200"/>
            </a:lstStyle>
            <a:p>
              <a:r>
                <a:rPr lang="en-US" altLang="ja-JP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Interior of Container</a:t>
              </a:r>
              <a:endParaRPr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480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154757"/>
            <a:ext cx="4894800" cy="227867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ja-JP" sz="1350" dirty="0">
                <a:latin typeface="Times New Roman"/>
                <a:cs typeface="Times New Roman"/>
              </a:rPr>
              <a:t>Extraction scheme with a third order resonance of </a:t>
            </a:r>
            <a:r>
              <a:rPr lang="en-US" altLang="ja-JP" sz="1350" dirty="0" err="1">
                <a:latin typeface="Times New Roman"/>
                <a:cs typeface="Times New Roman"/>
              </a:rPr>
              <a:t>νx</a:t>
            </a:r>
            <a:r>
              <a:rPr lang="en-US" altLang="ja-JP" sz="1350" dirty="0">
                <a:latin typeface="Times New Roman"/>
                <a:cs typeface="Times New Roman"/>
              </a:rPr>
              <a:t> = 22.33</a:t>
            </a:r>
          </a:p>
          <a:p>
            <a:pPr>
              <a:spcBef>
                <a:spcPts val="0"/>
              </a:spcBef>
            </a:pPr>
            <a:r>
              <a:rPr lang="en-US" altLang="ja-JP" sz="1350" dirty="0">
                <a:latin typeface="Times New Roman"/>
                <a:cs typeface="Times New Roman"/>
              </a:rPr>
              <a:t>The extraction efficiency of 99.5% was achieved with fine tunings of</a:t>
            </a:r>
          </a:p>
          <a:p>
            <a:pPr marL="266700" lvl="1" indent="-133350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Main Quadrupole Magnets</a:t>
            </a:r>
          </a:p>
          <a:p>
            <a:pPr marL="266700" lvl="1" indent="-133350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Resonant </a:t>
            </a:r>
            <a:r>
              <a:rPr lang="en-US" altLang="ja-JP" sz="1200" dirty="0" err="1">
                <a:latin typeface="Times New Roman"/>
                <a:cs typeface="Times New Roman"/>
              </a:rPr>
              <a:t>Sextupole</a:t>
            </a:r>
            <a:r>
              <a:rPr lang="en-US" altLang="ja-JP" sz="1200" dirty="0">
                <a:latin typeface="Times New Roman"/>
                <a:cs typeface="Times New Roman"/>
              </a:rPr>
              <a:t> Magnets</a:t>
            </a:r>
          </a:p>
          <a:p>
            <a:pPr marL="266700" lvl="1" indent="-133350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Bump Magnets</a:t>
            </a:r>
          </a:p>
          <a:p>
            <a:pPr marL="266700" lvl="1" indent="-133350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Electro-Static Septum (ESS) 30 </a:t>
            </a:r>
            <a:r>
              <a:rPr lang="en-US" altLang="ja-JP" sz="1200" dirty="0" err="1">
                <a:latin typeface="Times New Roman"/>
                <a:cs typeface="Times New Roman"/>
              </a:rPr>
              <a:t>μm</a:t>
            </a:r>
            <a:r>
              <a:rPr lang="en-US" altLang="ja-JP" sz="1200" dirty="0">
                <a:latin typeface="Times New Roman"/>
                <a:cs typeface="Times New Roman"/>
              </a:rPr>
              <a:t> W ribbons at high β=40 m </a:t>
            </a:r>
          </a:p>
          <a:p>
            <a:pPr marL="266700" lvl="1" indent="-133350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Septum Magnets (SMS)</a:t>
            </a:r>
          </a:p>
          <a:p>
            <a:pPr>
              <a:spcBef>
                <a:spcPts val="0"/>
              </a:spcBef>
            </a:pPr>
            <a:endParaRPr lang="ja-JP" altLang="en-US" sz="1350" dirty="0">
              <a:latin typeface="Times New Roman"/>
              <a:cs typeface="Times New Roman"/>
            </a:endParaRPr>
          </a:p>
        </p:txBody>
      </p:sp>
      <p:sp>
        <p:nvSpPr>
          <p:cNvPr id="24" name="タイトル 1">
            <a:extLst>
              <a:ext uri="{FF2B5EF4-FFF2-40B4-BE49-F238E27FC236}">
                <a16:creationId xmlns:a16="http://schemas.microsoft.com/office/drawing/2014/main" id="{0CA970C2-6865-714C-9F6B-E50873F9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0" y="-9847"/>
            <a:ext cx="9144900" cy="533183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altLang="ja-JP" sz="2800" dirty="0">
                <a:latin typeface="Times New Roman"/>
                <a:cs typeface="Times New Roman"/>
              </a:rPr>
              <a:t>MR Slow Extraction Tunings and the Beam Loss Reduction</a:t>
            </a:r>
            <a:endParaRPr lang="ja-JP" altLang="en-US" sz="2800" dirty="0">
              <a:latin typeface="Times New Roman"/>
              <a:cs typeface="Times New Roman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50F6EEA-B845-A046-A60E-6430F5F8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3BD9-D89C-2B42-90DA-61AB3171B931}" type="slidenum">
              <a:rPr kumimoji="1" lang="ja-JP" altLang="en-US" smtClean="0"/>
              <a:t>34</a:t>
            </a:fld>
            <a:endParaRPr kumimoji="1" lang="ja-JP" alt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9F5DE1-EFA3-944F-8CC4-C6329BE078AE}"/>
              </a:ext>
            </a:extLst>
          </p:cNvPr>
          <p:cNvGrpSpPr/>
          <p:nvPr/>
        </p:nvGrpSpPr>
        <p:grpSpPr>
          <a:xfrm>
            <a:off x="85725" y="952500"/>
            <a:ext cx="9058275" cy="5768979"/>
            <a:chOff x="262042" y="1479551"/>
            <a:chExt cx="8253308" cy="454188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472D88F5-850B-7140-BD44-88A782F02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2488" y="4338639"/>
              <a:ext cx="3780000" cy="1169810"/>
            </a:xfrm>
            <a:prstGeom prst="rect">
              <a:avLst/>
            </a:prstGeom>
          </p:spPr>
        </p:pic>
        <p:pic>
          <p:nvPicPr>
            <p:cNvPr id="6" name="図 5" descr="スクリーンショット 2016-02-20 15.20.05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1309" y="4967545"/>
              <a:ext cx="2970000" cy="1033205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5530854" y="5721351"/>
              <a:ext cx="64306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ESS1 2</a:t>
              </a:r>
              <a:endParaRPr lang="ja-JP" altLang="en-US" sz="13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475133" y="5721355"/>
              <a:ext cx="9108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SMS1  2  3</a:t>
              </a:r>
              <a:endParaRPr lang="ja-JP" altLang="en-US" sz="13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" name="直線矢印コネクタ 13"/>
            <p:cNvCxnSpPr/>
            <p:nvPr/>
          </p:nvCxnSpPr>
          <p:spPr>
            <a:xfrm flipV="1">
              <a:off x="5860906" y="5518133"/>
              <a:ext cx="0" cy="216000"/>
            </a:xfrm>
            <a:prstGeom prst="straightConnector1">
              <a:avLst/>
            </a:prstGeom>
            <a:ln w="25400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 flipV="1">
              <a:off x="6013305" y="5518135"/>
              <a:ext cx="0" cy="216000"/>
            </a:xfrm>
            <a:prstGeom prst="straightConnector1">
              <a:avLst/>
            </a:prstGeom>
            <a:ln w="25400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V="1">
              <a:off x="6876890" y="5518137"/>
              <a:ext cx="0" cy="216000"/>
            </a:xfrm>
            <a:prstGeom prst="straightConnector1">
              <a:avLst/>
            </a:prstGeom>
            <a:ln w="25400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flipV="1">
              <a:off x="7054689" y="5518139"/>
              <a:ext cx="0" cy="216000"/>
            </a:xfrm>
            <a:prstGeom prst="straightConnector1">
              <a:avLst/>
            </a:prstGeom>
            <a:ln w="25400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 flipV="1">
              <a:off x="7207088" y="5518142"/>
              <a:ext cx="0" cy="216000"/>
            </a:xfrm>
            <a:prstGeom prst="straightConnector1">
              <a:avLst/>
            </a:prstGeom>
            <a:ln w="25400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図 19" descr="スクリーンショット 2016-02-20 15.31.55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5350" y="1479551"/>
              <a:ext cx="3780000" cy="2631596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7062757" y="1581144"/>
              <a:ext cx="133902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Extraction Beam</a:t>
              </a:r>
              <a:endParaRPr lang="ja-JP" altLang="en-US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7027176" y="3371773"/>
              <a:ext cx="135485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35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 @ flattop</a:t>
              </a:r>
            </a:p>
            <a:p>
              <a:r>
                <a:rPr lang="en-US" altLang="ja-JP" sz="135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 Bump Orbit</a:t>
              </a:r>
              <a:endParaRPr lang="ja-JP" altLang="en-US" sz="135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5147429" y="1590370"/>
              <a:ext cx="129715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35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 Envelope</a:t>
              </a:r>
            </a:p>
            <a:p>
              <a:r>
                <a:rPr lang="en-US" altLang="ja-JP" sz="135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during Injection</a:t>
              </a:r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A95C2DB4-9702-3F47-A6FA-0E5C1AC2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9069" y="3770652"/>
              <a:ext cx="918000" cy="1109250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A9F8D016-D281-134A-A5C1-4A97BF416B88}"/>
                </a:ext>
              </a:extLst>
            </p:cNvPr>
            <p:cNvCxnSpPr/>
            <p:nvPr/>
          </p:nvCxnSpPr>
          <p:spPr>
            <a:xfrm>
              <a:off x="2453636" y="4325277"/>
              <a:ext cx="378000" cy="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8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D49ED48-6740-DE43-9CD9-32F797C95EA1}"/>
                </a:ext>
              </a:extLst>
            </p:cNvPr>
            <p:cNvSpPr txBox="1"/>
            <p:nvPr/>
          </p:nvSpPr>
          <p:spPr>
            <a:xfrm>
              <a:off x="1462192" y="3500885"/>
              <a:ext cx="797780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hangingPunct="0"/>
              <a:r>
                <a:rPr kumimoji="0" lang="en-US" altLang="ja-JP"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Fixed Bump</a:t>
              </a:r>
              <a:endParaRPr kumimoji="0" lang="ja-JP" alt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BFEFC20D-D7BF-664E-930B-5B2178093F6B}"/>
                </a:ext>
              </a:extLst>
            </p:cNvPr>
            <p:cNvSpPr txBox="1"/>
            <p:nvPr/>
          </p:nvSpPr>
          <p:spPr>
            <a:xfrm>
              <a:off x="2903120" y="3500885"/>
              <a:ext cx="1013417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hangingPunct="0"/>
              <a:r>
                <a:rPr lang="en-US" altLang="ja-JP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Dynamic</a:t>
              </a:r>
              <a:r>
                <a:rPr kumimoji="0" lang="en-US" altLang="ja-JP"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Bump</a:t>
              </a:r>
              <a:endParaRPr kumimoji="0" lang="ja-JP" alt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FFD64016-75EC-BB46-9DA1-0A08AA119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179" b="-5214"/>
            <a:stretch/>
          </p:blipFill>
          <p:spPr>
            <a:xfrm>
              <a:off x="2948882" y="3754798"/>
              <a:ext cx="918000" cy="1125104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7E34B518-F17D-6548-94CB-1D0B5842C123}"/>
                </a:ext>
              </a:extLst>
            </p:cNvPr>
            <p:cNvSpPr txBox="1"/>
            <p:nvPr/>
          </p:nvSpPr>
          <p:spPr>
            <a:xfrm>
              <a:off x="309667" y="3977135"/>
              <a:ext cx="1086834" cy="623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hangingPunct="0"/>
              <a:r>
                <a:rPr kumimoji="0" lang="en-US" altLang="ja-JP"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x – x’ </a:t>
              </a:r>
            </a:p>
            <a:p>
              <a:pPr hangingPunct="0"/>
              <a:r>
                <a:rPr kumimoji="0" lang="en-US" altLang="ja-JP"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phase space</a:t>
              </a:r>
            </a:p>
            <a:p>
              <a:pPr hangingPunct="0"/>
              <a:r>
                <a:rPr kumimoji="0" lang="en-US" altLang="ja-JP"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Step size 20 mm</a:t>
              </a:r>
              <a:endParaRPr kumimoji="0" lang="ja-JP" alt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0C5BA137-A88E-1A4F-A799-A166C468A261}"/>
                </a:ext>
              </a:extLst>
            </p:cNvPr>
            <p:cNvSpPr txBox="1"/>
            <p:nvPr/>
          </p:nvSpPr>
          <p:spPr>
            <a:xfrm>
              <a:off x="262042" y="5062985"/>
              <a:ext cx="811439" cy="623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hangingPunct="0"/>
              <a:r>
                <a:rPr kumimoji="0" lang="en-US" altLang="ja-JP"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Bump 1 – 4 </a:t>
              </a:r>
            </a:p>
            <a:p>
              <a:pPr hangingPunct="0"/>
              <a:r>
                <a:rPr kumimoji="0" lang="en-US" altLang="ja-JP"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current</a:t>
              </a:r>
            </a:p>
            <a:p>
              <a:pPr hangingPunct="0"/>
              <a:r>
                <a:rPr kumimoji="0" lang="en-US" altLang="ja-JP"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vs. time </a:t>
              </a:r>
              <a:endParaRPr kumimoji="0" lang="ja-JP" alt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F3246C7-7FAA-AA4D-9865-208A54C68A34}"/>
                </a:ext>
              </a:extLst>
            </p:cNvPr>
            <p:cNvSpPr txBox="1"/>
            <p:nvPr/>
          </p:nvSpPr>
          <p:spPr>
            <a:xfrm>
              <a:off x="5865395" y="4158110"/>
              <a:ext cx="1502204" cy="25391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hangingPunct="0"/>
              <a:r>
                <a:rPr kumimoji="0" lang="en-US" altLang="ja-JP"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Beam Loss Distribution</a:t>
              </a:r>
              <a:endParaRPr kumimoji="0" lang="ja-JP" alt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2391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30C0E04E-E0C9-2147-B030-DD75CFFE902F}"/>
              </a:ext>
            </a:extLst>
          </p:cNvPr>
          <p:cNvSpPr txBox="1">
            <a:spLocks/>
          </p:cNvSpPr>
          <p:nvPr/>
        </p:nvSpPr>
        <p:spPr>
          <a:xfrm>
            <a:off x="190500" y="923774"/>
            <a:ext cx="8954400" cy="221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normAutofit fontScale="92500"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ja-JP" sz="1500" dirty="0">
                <a:latin typeface="Times New Roman"/>
                <a:cs typeface="Times New Roman"/>
              </a:rPr>
              <a:t>The </a:t>
            </a:r>
            <a:r>
              <a:rPr lang="en-US" altLang="ja-JP" sz="1500" dirty="0" err="1">
                <a:latin typeface="Times New Roman"/>
                <a:cs typeface="Times New Roman"/>
              </a:rPr>
              <a:t>COherent</a:t>
            </a:r>
            <a:r>
              <a:rPr lang="en-US" altLang="ja-JP" sz="1500" dirty="0">
                <a:latin typeface="Times New Roman"/>
                <a:cs typeface="Times New Roman"/>
              </a:rPr>
              <a:t> Muon to Electron Transition (COMET) experiment to search for the process of lepton flavor violation requires </a:t>
            </a:r>
          </a:p>
          <a:p>
            <a:pPr marL="338138" lvl="1" indent="-138113">
              <a:lnSpc>
                <a:spcPct val="120000"/>
              </a:lnSpc>
              <a:spcBef>
                <a:spcPts val="0"/>
              </a:spcBef>
            </a:pPr>
            <a:r>
              <a:rPr lang="en-US" altLang="ja-JP" sz="1500" dirty="0">
                <a:latin typeface="Times New Roman"/>
                <a:cs typeface="Times New Roman"/>
              </a:rPr>
              <a:t>slow extraction of 8 GeV beam for suppression of the anti-proton production and </a:t>
            </a:r>
          </a:p>
          <a:p>
            <a:pPr marL="338138" lvl="1" indent="-138113">
              <a:lnSpc>
                <a:spcPct val="120000"/>
              </a:lnSpc>
              <a:spcBef>
                <a:spcPts val="0"/>
              </a:spcBef>
            </a:pPr>
            <a:r>
              <a:rPr lang="en-US" altLang="ja-JP" sz="1500" dirty="0">
                <a:latin typeface="Times New Roman"/>
                <a:cs typeface="Times New Roman"/>
              </a:rPr>
              <a:t>sparse bunched beam for the signal detection with the extinction ratio of 10</a:t>
            </a:r>
            <a:r>
              <a:rPr lang="en-US" altLang="ja-JP" sz="1500" baseline="30000" dirty="0">
                <a:latin typeface="Times New Roman"/>
                <a:cs typeface="Times New Roman"/>
              </a:rPr>
              <a:t>−10</a:t>
            </a:r>
            <a:r>
              <a:rPr lang="en-US" altLang="ja-JP" sz="1500" dirty="0">
                <a:latin typeface="Times New Roman"/>
                <a:cs typeface="Times New Roman"/>
              </a:rPr>
              <a:t> for the empty bucket.</a:t>
            </a:r>
          </a:p>
          <a:p>
            <a:pPr marL="634604" lvl="2" indent="-201216">
              <a:lnSpc>
                <a:spcPct val="120000"/>
              </a:lnSpc>
              <a:spcBef>
                <a:spcPts val="0"/>
              </a:spcBef>
            </a:pPr>
            <a:r>
              <a:rPr lang="en-US" altLang="ja-JP" sz="1500" dirty="0">
                <a:latin typeface="Times New Roman"/>
                <a:cs typeface="Times New Roman"/>
              </a:rPr>
              <a:t>Empty bucket production with RF chopper</a:t>
            </a:r>
          </a:p>
          <a:p>
            <a:pPr marL="634604" lvl="2" indent="-201216">
              <a:lnSpc>
                <a:spcPct val="120000"/>
              </a:lnSpc>
              <a:spcBef>
                <a:spcPts val="0"/>
              </a:spcBef>
            </a:pPr>
            <a:r>
              <a:rPr lang="en-US" altLang="ja-JP" sz="1500" dirty="0">
                <a:latin typeface="Times New Roman"/>
                <a:cs typeface="Times New Roman"/>
              </a:rPr>
              <a:t>1 bunch acceleration in RCS</a:t>
            </a:r>
          </a:p>
          <a:p>
            <a:pPr marL="634604" lvl="2" indent="-201216">
              <a:lnSpc>
                <a:spcPct val="120000"/>
              </a:lnSpc>
              <a:spcBef>
                <a:spcPts val="0"/>
              </a:spcBef>
            </a:pPr>
            <a:r>
              <a:rPr lang="en-US" altLang="ja-JP" sz="1500" dirty="0">
                <a:latin typeface="Times New Roman"/>
                <a:cs typeface="Times New Roman"/>
              </a:rPr>
              <a:t>Injection kicker timing shift in MR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ja-JP" sz="1500" dirty="0">
                <a:latin typeface="Times New Roman"/>
                <a:cs typeface="Times New Roman"/>
              </a:rPr>
              <a:t>The proton beam required for the phase 1 was delivered to Hadron hall to measure extinction factor of secondary beam.</a:t>
            </a:r>
            <a:endParaRPr lang="ja-JP" altLang="en-US" sz="1500" dirty="0">
              <a:latin typeface="Times New Roman"/>
              <a:cs typeface="Times New Roman"/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83ECD22F-834B-094B-9EB5-F204BBAF6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59"/>
            <a:ext cx="9144900" cy="702000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altLang="ja-JP" sz="2800" dirty="0">
                <a:latin typeface="Times New Roman"/>
                <a:cs typeface="Times New Roman"/>
              </a:rPr>
              <a:t>MR SX for the </a:t>
            </a:r>
            <a:r>
              <a:rPr lang="en-US" altLang="ja-JP" sz="2800" dirty="0" err="1">
                <a:latin typeface="Times New Roman"/>
                <a:cs typeface="Times New Roman"/>
              </a:rPr>
              <a:t>μ</a:t>
            </a:r>
            <a:r>
              <a:rPr lang="en-US" altLang="ja-JP" sz="2800" dirty="0">
                <a:latin typeface="Times New Roman"/>
                <a:cs typeface="Times New Roman"/>
              </a:rPr>
              <a:t> to e conversion search experiment</a:t>
            </a:r>
            <a:endParaRPr lang="ja-JP" altLang="en-US" sz="2800" dirty="0">
              <a:latin typeface="Times New Roman"/>
              <a:cs typeface="Times New Roman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995545C-A4B5-E345-91EB-21FB4B9E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3BD9-D89C-2B42-90DA-61AB3171B931}" type="slidenum">
              <a:rPr kumimoji="1" lang="ja-JP" altLang="en-US" smtClean="0"/>
              <a:t>35</a:t>
            </a:fld>
            <a:endParaRPr kumimoji="1" lang="ja-JP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90F6AE-2057-9D4C-BB3E-607E113536ED}"/>
              </a:ext>
            </a:extLst>
          </p:cNvPr>
          <p:cNvGrpSpPr/>
          <p:nvPr/>
        </p:nvGrpSpPr>
        <p:grpSpPr>
          <a:xfrm>
            <a:off x="0" y="3177934"/>
            <a:ext cx="8967150" cy="3365741"/>
            <a:chOff x="1343022" y="3177934"/>
            <a:chExt cx="7624128" cy="2800527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5FE9479-DF01-6246-98C9-48915A311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4539" y="3331347"/>
              <a:ext cx="1852160" cy="140400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4F29BE4-32E8-0C4A-9EE9-868A32AF3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9520" y="4726336"/>
              <a:ext cx="1885950" cy="1252125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E2A98C6-5F0D-B244-9688-9BB566BDC445}"/>
                </a:ext>
              </a:extLst>
            </p:cNvPr>
            <p:cNvSpPr txBox="1"/>
            <p:nvPr/>
          </p:nvSpPr>
          <p:spPr>
            <a:xfrm>
              <a:off x="1422198" y="3177934"/>
              <a:ext cx="1649809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hangingPunct="0"/>
              <a:r>
                <a:rPr kumimoji="0" lang="en-US" altLang="ja-JP"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8GeV 1MHz pulsed beam</a:t>
              </a:r>
              <a:endParaRPr kumimoji="0" lang="ja-JP" alt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FFFD394E-0E23-3747-A630-2B091E241FC7}"/>
                </a:ext>
              </a:extLst>
            </p:cNvPr>
            <p:cNvSpPr txBox="1"/>
            <p:nvPr/>
          </p:nvSpPr>
          <p:spPr>
            <a:xfrm>
              <a:off x="1507330" y="5250656"/>
              <a:ext cx="821057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hangingPunct="0"/>
              <a:r>
                <a:rPr kumimoji="0" lang="en-US" altLang="ja-JP" sz="1050" dirty="0">
                  <a:solidFill>
                    <a:srgbClr val="00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Empty bucket</a:t>
              </a:r>
              <a:endParaRPr kumimoji="0" lang="ja-JP" altLang="en-US" sz="105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C20C04AB-834A-234D-88A1-C3E0659DC490}"/>
                </a:ext>
              </a:extLst>
            </p:cNvPr>
            <p:cNvSpPr txBox="1"/>
            <p:nvPr/>
          </p:nvSpPr>
          <p:spPr>
            <a:xfrm>
              <a:off x="1343022" y="4786310"/>
              <a:ext cx="845101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hangingPunct="0"/>
              <a:r>
                <a:rPr lang="en-US" altLang="ja-JP" sz="10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1.6×10</a:t>
              </a:r>
              <a:r>
                <a:rPr lang="en-US" altLang="ja-JP" sz="1050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lang="en-US" altLang="ja-JP" sz="10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ppb</a:t>
              </a:r>
              <a:endParaRPr kumimoji="0" lang="ja-JP" altLang="en-US" sz="105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3B71A0A7-BB84-6F43-A22D-45267DE1C5F1}"/>
                </a:ext>
              </a:extLst>
            </p:cNvPr>
            <p:cNvSpPr txBox="1"/>
            <p:nvPr/>
          </p:nvSpPr>
          <p:spPr>
            <a:xfrm>
              <a:off x="2743210" y="5072061"/>
              <a:ext cx="845101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hangingPunct="0"/>
              <a:r>
                <a:rPr lang="en-US" altLang="ja-JP" sz="10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6.2×10</a:t>
              </a:r>
              <a:r>
                <a:rPr lang="en-US" altLang="ja-JP" sz="1050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lang="en-US" altLang="ja-JP" sz="10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ppb</a:t>
              </a:r>
              <a:endParaRPr kumimoji="0" lang="ja-JP" altLang="en-US" sz="105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8E382CDD-0730-334E-A179-084D14FEA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8912" y="3220546"/>
              <a:ext cx="1821764" cy="1080000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7912513E-0470-BA4B-A482-C45F893ED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1856" y="3220546"/>
              <a:ext cx="1955677" cy="10800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AC4E2316-8969-2948-A0A8-9B7BB3192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9116" y="4339160"/>
              <a:ext cx="2365392" cy="1485000"/>
            </a:xfrm>
            <a:prstGeom prst="rect">
              <a:avLst/>
            </a:prstGeom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1E608677-CF64-9B40-8D3B-FAE7BCB7B47A}"/>
                </a:ext>
              </a:extLst>
            </p:cNvPr>
            <p:cNvSpPr txBox="1"/>
            <p:nvPr/>
          </p:nvSpPr>
          <p:spPr>
            <a:xfrm>
              <a:off x="4670842" y="5734053"/>
              <a:ext cx="643123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hangingPunct="0"/>
              <a:r>
                <a:rPr lang="en-US" altLang="ja-JP" sz="10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 6×10</a:t>
              </a:r>
              <a:r>
                <a:rPr lang="en-US" altLang="ja-JP" sz="1050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−11</a:t>
              </a:r>
              <a:endParaRPr kumimoji="0" lang="ja-JP" altLang="en-US" sz="105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A5ABFC34-8F06-B64F-8E32-57C43A76A0E9}"/>
                </a:ext>
              </a:extLst>
            </p:cNvPr>
            <p:cNvSpPr txBox="1"/>
            <p:nvPr/>
          </p:nvSpPr>
          <p:spPr>
            <a:xfrm>
              <a:off x="7014525" y="5240686"/>
              <a:ext cx="1952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 found the solution for the extinction for K4_rear.</a:t>
              </a:r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9BC822B9-15DD-4C48-8A83-578DBE9E23A5}"/>
                </a:ext>
              </a:extLst>
            </p:cNvPr>
            <p:cNvCxnSpPr>
              <a:cxnSpLocks/>
              <a:endCxn id="2" idx="1"/>
            </p:cNvCxnSpPr>
            <p:nvPr/>
          </p:nvCxnSpPr>
          <p:spPr>
            <a:xfrm flipV="1">
              <a:off x="6429375" y="5471519"/>
              <a:ext cx="585150" cy="66596"/>
            </a:xfrm>
            <a:prstGeom prst="line">
              <a:avLst/>
            </a:prstGeom>
            <a:ln w="19050"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2433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Dynamic aperture search with other working points"/>
          <p:cNvSpPr txBox="1"/>
          <p:nvPr/>
        </p:nvSpPr>
        <p:spPr>
          <a:xfrm>
            <a:off x="-14344" y="-9525"/>
            <a:ext cx="9144900" cy="70200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717" tIns="25717" rIns="25717" bIns="25717" anchor="ctr">
            <a:noAutofit/>
          </a:bodyPr>
          <a:lstStyle>
            <a:lvl1pPr>
              <a:lnSpc>
                <a:spcPct val="90000"/>
              </a:lnSpc>
              <a:defRPr sz="2600">
                <a:solidFill>
                  <a:srgbClr val="0000CC"/>
                </a:solidFill>
              </a:defRPr>
            </a:lvl1pPr>
          </a:lstStyle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Multi-MW Scenarios for the Neutrino Experiment with a New </a:t>
            </a:r>
            <a:r>
              <a:rPr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Booster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5" name="テキスト ボックス 14"/>
          <p:cNvSpPr txBox="1"/>
          <p:nvPr/>
        </p:nvSpPr>
        <p:spPr>
          <a:xfrm>
            <a:off x="685800" y="666166"/>
            <a:ext cx="722754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 MW with a new 8-GeV Booster in J-PARC</a:t>
            </a:r>
          </a:p>
          <a:p>
            <a:pPr marL="214313" indent="-214313">
              <a:buFont typeface="Arial"/>
              <a:buChar char="•"/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MW with a 9-GeV proton driver in the KEKB Tunnel after the B-factory project.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25AD551-4C15-EF47-B2F4-D53740E3A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3BD9-D89C-2B42-90DA-61AB3171B931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3C84855-87CA-3E4A-B69F-B720DA25B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3" y="2325910"/>
            <a:ext cx="3495675" cy="2667000"/>
          </a:xfrm>
          <a:prstGeom prst="rect">
            <a:avLst/>
          </a:prstGeom>
        </p:spPr>
      </p:pic>
      <p:pic>
        <p:nvPicPr>
          <p:cNvPr id="18" name="図 4" descr="PicSBR4_2.png">
            <a:extLst>
              <a:ext uri="{FF2B5EF4-FFF2-40B4-BE49-F238E27FC236}">
                <a16:creationId xmlns:a16="http://schemas.microsoft.com/office/drawing/2014/main" id="{FDFFAD63-BCB5-B348-A47A-C3D1500199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5" y="4479638"/>
            <a:ext cx="1566537" cy="14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DD19F6B-B421-4640-8726-BEC9C83E1E26}"/>
              </a:ext>
            </a:extLst>
          </p:cNvPr>
          <p:cNvCxnSpPr/>
          <p:nvPr/>
        </p:nvCxnSpPr>
        <p:spPr>
          <a:xfrm>
            <a:off x="4558106" y="2261300"/>
            <a:ext cx="0" cy="3645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AF2F520-447B-8349-8387-F4F4C8FA7F61}"/>
              </a:ext>
            </a:extLst>
          </p:cNvPr>
          <p:cNvSpPr txBox="1"/>
          <p:nvPr/>
        </p:nvSpPr>
        <p:spPr>
          <a:xfrm>
            <a:off x="954123" y="5076825"/>
            <a:ext cx="20746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latin typeface="Calibri" panose="020F0502020204030204" pitchFamily="34" charset="0"/>
                <a:cs typeface="Calibri" panose="020F0502020204030204" pitchFamily="34" charset="0"/>
              </a:rPr>
              <a:t>Conceptional Design of 8 GeV Ring</a:t>
            </a:r>
          </a:p>
          <a:p>
            <a:r>
              <a:rPr lang="en-US" altLang="ja-JP" sz="1050" dirty="0">
                <a:latin typeface="Calibri" panose="020F0502020204030204" pitchFamily="34" charset="0"/>
                <a:cs typeface="Calibri" panose="020F0502020204030204" pitchFamily="34" charset="0"/>
              </a:rPr>
              <a:t>Circumference 696.666 m</a:t>
            </a:r>
          </a:p>
          <a:p>
            <a:r>
              <a:rPr lang="en-US" altLang="ja-JP" sz="1050" dirty="0">
                <a:latin typeface="Calibri" panose="020F0502020204030204" pitchFamily="34" charset="0"/>
                <a:cs typeface="Calibri" panose="020F0502020204030204" pitchFamily="34" charset="0"/>
              </a:rPr>
              <a:t>Super-periodicity	4</a:t>
            </a:r>
          </a:p>
          <a:p>
            <a:r>
              <a:rPr lang="en-US" altLang="ja-JP" sz="1050" dirty="0">
                <a:latin typeface="Calibri" panose="020F0502020204030204" pitchFamily="34" charset="0"/>
                <a:cs typeface="Calibri" panose="020F0502020204030204" pitchFamily="34" charset="0"/>
              </a:rPr>
              <a:t>Transition gamma  ~15 GeV</a:t>
            </a: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B35F457B-554D-CB4F-9129-71813EA10AB3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7344768" y="4302849"/>
            <a:ext cx="405000" cy="40272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8EA6F23-76DD-504A-AAB3-9BABF9C9D8A0}"/>
              </a:ext>
            </a:extLst>
          </p:cNvPr>
          <p:cNvSpPr txBox="1"/>
          <p:nvPr/>
        </p:nvSpPr>
        <p:spPr>
          <a:xfrm>
            <a:off x="7010858" y="4791101"/>
            <a:ext cx="676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1.2 </a:t>
            </a:r>
            <a:r>
              <a:rPr lang="en-US" altLang="ja-JP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F894F06-2892-0348-AC78-F60B52B12095}"/>
              </a:ext>
            </a:extLst>
          </p:cNvPr>
          <p:cNvSpPr txBox="1"/>
          <p:nvPr/>
        </p:nvSpPr>
        <p:spPr>
          <a:xfrm>
            <a:off x="4883497" y="4117664"/>
            <a:ext cx="775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US" altLang="ja-JP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C7A6855-3416-D04E-9C0C-394FB3DAB9A0}"/>
              </a:ext>
            </a:extLst>
          </p:cNvPr>
          <p:cNvSpPr txBox="1"/>
          <p:nvPr/>
        </p:nvSpPr>
        <p:spPr>
          <a:xfrm>
            <a:off x="5616767" y="2309915"/>
            <a:ext cx="775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6.2 </a:t>
            </a:r>
            <a:r>
              <a:rPr lang="en-US" altLang="ja-JP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4B8518D-9A05-274D-816F-9006D7DFC070}"/>
              </a:ext>
            </a:extLst>
          </p:cNvPr>
          <p:cNvSpPr txBox="1"/>
          <p:nvPr/>
        </p:nvSpPr>
        <p:spPr>
          <a:xfrm>
            <a:off x="7676418" y="2955067"/>
            <a:ext cx="635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en-US" altLang="ja-JP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DD32AC05-0E4C-AA48-A87C-F65ECD84886B}"/>
              </a:ext>
            </a:extLst>
          </p:cNvPr>
          <p:cNvCxnSpPr>
            <a:cxnSpLocks noChangeAspect="1"/>
          </p:cNvCxnSpPr>
          <p:nvPr/>
        </p:nvCxnSpPr>
        <p:spPr>
          <a:xfrm rot="10800000" flipH="1">
            <a:off x="5466127" y="2588165"/>
            <a:ext cx="405000" cy="4050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0EC74A2C-CBDE-1F4C-B726-63BD52EBCF2D}"/>
              </a:ext>
            </a:extLst>
          </p:cNvPr>
          <p:cNvCxnSpPr>
            <a:cxnSpLocks noChangeAspect="1"/>
          </p:cNvCxnSpPr>
          <p:nvPr/>
        </p:nvCxnSpPr>
        <p:spPr>
          <a:xfrm rot="16200000" flipH="1">
            <a:off x="7316341" y="2531016"/>
            <a:ext cx="405000" cy="4050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FACDD98F-DF20-E740-90D6-B3C40BAA0F7F}"/>
              </a:ext>
            </a:extLst>
          </p:cNvPr>
          <p:cNvCxnSpPr>
            <a:cxnSpLocks noChangeAspect="1"/>
          </p:cNvCxnSpPr>
          <p:nvPr/>
        </p:nvCxnSpPr>
        <p:spPr>
          <a:xfrm rot="5400000" flipH="1">
            <a:off x="5509060" y="4351391"/>
            <a:ext cx="402722" cy="4050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図形グループ 12">
            <a:extLst>
              <a:ext uri="{FF2B5EF4-FFF2-40B4-BE49-F238E27FC236}">
                <a16:creationId xmlns:a16="http://schemas.microsoft.com/office/drawing/2014/main" id="{FC292EB2-B64C-BC42-85F9-47A87ACAC0F0}"/>
              </a:ext>
            </a:extLst>
          </p:cNvPr>
          <p:cNvGrpSpPr>
            <a:grpSpLocks noChangeAspect="1"/>
          </p:cNvGrpSpPr>
          <p:nvPr/>
        </p:nvGrpSpPr>
        <p:grpSpPr>
          <a:xfrm>
            <a:off x="5271692" y="2327734"/>
            <a:ext cx="2700000" cy="2587931"/>
            <a:chOff x="1681955" y="4222074"/>
            <a:chExt cx="3052221" cy="2925532"/>
          </a:xfrm>
        </p:grpSpPr>
        <p:pic>
          <p:nvPicPr>
            <p:cNvPr id="47" name="図 46" descr="kekbトンネル.pdf">
              <a:extLst>
                <a:ext uri="{FF2B5EF4-FFF2-40B4-BE49-F238E27FC236}">
                  <a16:creationId xmlns:a16="http://schemas.microsoft.com/office/drawing/2014/main" id="{CB121977-DFCD-E040-BE96-7C18100020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366" r="12909"/>
            <a:stretch/>
          </p:blipFill>
          <p:spPr>
            <a:xfrm rot="2580000">
              <a:off x="1681955" y="4222074"/>
              <a:ext cx="3052221" cy="2925532"/>
            </a:xfrm>
            <a:prstGeom prst="rect">
              <a:avLst/>
            </a:prstGeom>
          </p:spPr>
        </p:pic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4BDC784D-5634-B44C-BDE2-0F9BF41F6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35" t="4164" r="7994" b="32290"/>
            <a:stretch/>
          </p:blipFill>
          <p:spPr>
            <a:xfrm>
              <a:off x="1742825" y="4378018"/>
              <a:ext cx="2740622" cy="2718091"/>
            </a:xfrm>
            <a:prstGeom prst="rect">
              <a:avLst/>
            </a:prstGeom>
          </p:spPr>
        </p:pic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C3EC8BC4-29E1-E649-AD61-355AF8F6171E}"/>
                </a:ext>
              </a:extLst>
            </p:cNvPr>
            <p:cNvSpPr/>
            <p:nvPr/>
          </p:nvSpPr>
          <p:spPr>
            <a:xfrm rot="18900000">
              <a:off x="3788062" y="6531263"/>
              <a:ext cx="644674" cy="5103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13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FA1EA54F-9FE9-7749-B0D7-B6E509AFBF4A}"/>
                </a:ext>
              </a:extLst>
            </p:cNvPr>
            <p:cNvSpPr txBox="1"/>
            <p:nvPr/>
          </p:nvSpPr>
          <p:spPr>
            <a:xfrm>
              <a:off x="2582000" y="5578576"/>
              <a:ext cx="824876" cy="260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>
                  <a:latin typeface="Calibri" panose="020F0502020204030204" pitchFamily="34" charset="0"/>
                  <a:cs typeface="Calibri" panose="020F0502020204030204" pitchFamily="34" charset="0"/>
                </a:rPr>
                <a:t>To </a:t>
              </a:r>
              <a:r>
                <a:rPr lang="en-US" altLang="ja-JP" sz="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Kamioka</a:t>
              </a:r>
              <a:endParaRPr lang="ja-JP" altLang="en-US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F81FCC96-BF64-9B4A-ADF3-9F1E6BF6F322}"/>
                </a:ext>
              </a:extLst>
            </p:cNvPr>
            <p:cNvSpPr/>
            <p:nvPr/>
          </p:nvSpPr>
          <p:spPr>
            <a:xfrm rot="660000">
              <a:off x="2946967" y="5893918"/>
              <a:ext cx="720000" cy="72293"/>
            </a:xfrm>
            <a:prstGeom prst="rect">
              <a:avLst/>
            </a:prstGeom>
            <a:solidFill>
              <a:schemeClr val="accent6">
                <a:lumMod val="75000"/>
                <a:alpha val="50000"/>
              </a:schemeClr>
            </a:solidFill>
            <a:ln w="19050" cmpd="sng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069E4464-6A72-3540-97B4-C318917EF703}"/>
                </a:ext>
              </a:extLst>
            </p:cNvPr>
            <p:cNvCxnSpPr/>
            <p:nvPr/>
          </p:nvCxnSpPr>
          <p:spPr>
            <a:xfrm rot="660000" flipH="1" flipV="1">
              <a:off x="2397103" y="5787502"/>
              <a:ext cx="540000" cy="0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B28C8F63-C03C-5D43-9734-E6928327E127}"/>
              </a:ext>
            </a:extLst>
          </p:cNvPr>
          <p:cNvSpPr txBox="1"/>
          <p:nvPr/>
        </p:nvSpPr>
        <p:spPr>
          <a:xfrm>
            <a:off x="4654071" y="5038507"/>
            <a:ext cx="441373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latin typeface="Calibri" panose="020F0502020204030204" pitchFamily="34" charset="0"/>
                <a:cs typeface="Calibri" panose="020F0502020204030204" pitchFamily="34" charset="0"/>
              </a:rPr>
              <a:t>For the acceleration in the 2</a:t>
            </a:r>
            <a:r>
              <a:rPr lang="en-US" altLang="ja-JP" sz="10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altLang="ja-JP" sz="1050" dirty="0">
                <a:latin typeface="Calibri" panose="020F0502020204030204" pitchFamily="34" charset="0"/>
                <a:cs typeface="Calibri" panose="020F0502020204030204" pitchFamily="34" charset="0"/>
              </a:rPr>
              <a:t> to 4</a:t>
            </a:r>
            <a:r>
              <a:rPr lang="en-US" altLang="ja-JP" sz="10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ja-JP" sz="1050" dirty="0">
                <a:latin typeface="Calibri" panose="020F0502020204030204" pitchFamily="34" charset="0"/>
                <a:cs typeface="Calibri" panose="020F0502020204030204" pitchFamily="34" charset="0"/>
              </a:rPr>
              <a:t> straight section, the ILC cavity is adopted.</a:t>
            </a:r>
          </a:p>
          <a:p>
            <a:pPr>
              <a:tabLst>
                <a:tab pos="1209675" algn="l"/>
              </a:tabLst>
            </a:pPr>
            <a:r>
              <a:rPr lang="en-US" altLang="ja-JP" sz="1050" dirty="0">
                <a:latin typeface="Calibri" panose="020F0502020204030204" pitchFamily="34" charset="0"/>
                <a:cs typeface="Calibri" panose="020F0502020204030204" pitchFamily="34" charset="0"/>
              </a:rPr>
              <a:t>- Peak current : 100 mA (pulse)</a:t>
            </a:r>
            <a:r>
              <a:rPr lang="ja-JP" alt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endParaRPr lang="en-US" altLang="ja-JP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209675" algn="l"/>
              </a:tabLst>
            </a:pPr>
            <a:r>
              <a:rPr lang="en-US" altLang="ja-JP" sz="1050" dirty="0">
                <a:latin typeface="Calibri" panose="020F0502020204030204" pitchFamily="34" charset="0"/>
                <a:cs typeface="Calibri" panose="020F0502020204030204" pitchFamily="34" charset="0"/>
              </a:rPr>
              <a:t>- Beam duty : 1 %</a:t>
            </a:r>
            <a:r>
              <a:rPr lang="ja-JP" alt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endParaRPr lang="en-US" altLang="ja-JP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209675" algn="l"/>
              </a:tabLst>
            </a:pPr>
            <a:r>
              <a:rPr lang="en-US" altLang="ja-JP" sz="1050" dirty="0">
                <a:latin typeface="Calibri" panose="020F0502020204030204" pitchFamily="34" charset="0"/>
                <a:cs typeface="Calibri" panose="020F0502020204030204" pitchFamily="34" charset="0"/>
              </a:rPr>
              <a:t>- Beam power : 9 GeV x 0.1 A x 1 % = </a:t>
            </a:r>
            <a:r>
              <a:rPr lang="en-US" altLang="ja-JP" sz="1050" b="1" dirty="0">
                <a:latin typeface="Calibri" panose="020F0502020204030204" pitchFamily="34" charset="0"/>
                <a:cs typeface="Calibri" panose="020F0502020204030204" pitchFamily="34" charset="0"/>
              </a:rPr>
              <a:t>9 MW</a:t>
            </a:r>
          </a:p>
          <a:p>
            <a:pPr>
              <a:tabLst>
                <a:tab pos="1209675" algn="l"/>
              </a:tabLst>
            </a:pPr>
            <a:r>
              <a:rPr lang="en-US" altLang="ja-JP" sz="1050" dirty="0">
                <a:latin typeface="Calibri" panose="020F0502020204030204" pitchFamily="34" charset="0"/>
                <a:cs typeface="Calibri" panose="020F0502020204030204" pitchFamily="34" charset="0"/>
              </a:rPr>
              <a:t>R&amp;Ds :  High duty</a:t>
            </a:r>
            <a:r>
              <a:rPr lang="ja-JP" altLang="en-US" sz="10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050" dirty="0">
                <a:latin typeface="Calibri" panose="020F0502020204030204" pitchFamily="34" charset="0"/>
                <a:cs typeface="Calibri" panose="020F0502020204030204" pitchFamily="34" charset="0"/>
              </a:rPr>
              <a:t>horn,</a:t>
            </a:r>
            <a:r>
              <a:rPr lang="ja-JP" altLang="en-US" sz="10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050" dirty="0">
                <a:latin typeface="Calibri" panose="020F0502020204030204" pitchFamily="34" charset="0"/>
                <a:cs typeface="Calibri" panose="020F0502020204030204" pitchFamily="34" charset="0"/>
              </a:rPr>
              <a:t>higher gradient SC cavity, high</a:t>
            </a:r>
            <a:r>
              <a:rPr lang="ja-JP" altLang="en-US" sz="10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050" dirty="0">
                <a:latin typeface="Calibri" panose="020F0502020204030204" pitchFamily="34" charset="0"/>
                <a:cs typeface="Calibri" panose="020F0502020204030204" pitchFamily="34" charset="0"/>
              </a:rPr>
              <a:t>power target...</a:t>
            </a:r>
            <a:r>
              <a:rPr lang="ja-JP" alt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endParaRPr lang="en-US" altLang="ja-JP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D76BDB-D1B8-5043-8700-D806D472CEE3}"/>
              </a:ext>
            </a:extLst>
          </p:cNvPr>
          <p:cNvSpPr txBox="1"/>
          <p:nvPr/>
        </p:nvSpPr>
        <p:spPr>
          <a:xfrm>
            <a:off x="1457325" y="2077218"/>
            <a:ext cx="121680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J-PARC Tokai site</a:t>
            </a:r>
            <a:endParaRPr lang="ja-JP" alt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A7BF414-44ED-DA4B-B1D1-6647B637AD7F}"/>
              </a:ext>
            </a:extLst>
          </p:cNvPr>
          <p:cNvSpPr txBox="1"/>
          <p:nvPr/>
        </p:nvSpPr>
        <p:spPr>
          <a:xfrm>
            <a:off x="6105525" y="2077218"/>
            <a:ext cx="122116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KEK Tsukuba site</a:t>
            </a:r>
            <a:endParaRPr lang="ja-JP" alt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105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5889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35011"/>
            <a:ext cx="9144000" cy="621823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J-PARC accelerators have been providing high power beams for 10 or more years to users at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システムフォント"/>
              <a:buChar char="-"/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Life Science Experimental Facility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システムフォント"/>
              <a:buChar char="-"/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 Experimental Hall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システムフォント"/>
              <a:buChar char="-"/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Facility.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original design current of 50 mA was achieved with efforts of beam loss reduction.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システムフォント"/>
              <a:buChar char="-"/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operation of 60 mA</a:t>
            </a:r>
            <a:r>
              <a:rPr lang="en-US" altLang="ja-JP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demonstrated in the beam study.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RCS, the 10.5-hour stable operation of 1 MW</a:t>
            </a:r>
            <a:r>
              <a:rPr lang="en-US" altLang="ja-JP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achieved with the loss of 10</a:t>
            </a:r>
            <a:r>
              <a:rPr lang="en-US" altLang="ja-JP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−3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システムフォント"/>
              <a:buChar char="-"/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power of 1.2 MW equivalent was demonstrated in the beam study.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システムフォント"/>
              <a:buChar char="-"/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power of 1.44 MW has been tested for the upgrade plan.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 delivers the SX beam to the hadron hall with the beam power of 51 kW and the extraction efficiency of 99.5%.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システムフォント"/>
              <a:buChar char="-"/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 target will be upgraded this summer for the capacity of  57 kW </a:t>
            </a:r>
            <a:r>
              <a:rPr lang="ja-JP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95 kW.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システムフォント"/>
              <a:buChar char="-"/>
            </a:pPr>
            <a:r>
              <a:rPr lang="en-US" altLang="ja-JP" sz="2000" dirty="0">
                <a:latin typeface="Times New Roman"/>
                <a:cs typeface="Times New Roman"/>
              </a:rPr>
              <a:t>The proton beam of 8 GeV required for the phase 1 of the muon to electron conversion search experiment (COMET) was delivered to hadron hall to measure extinction factor of secondary beam.</a:t>
            </a:r>
            <a:endParaRPr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power of 500 kW was achieved for the MR FX operation.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システムフォント"/>
              <a:buChar char="-"/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power upgrade of 1.3 MW is planned with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システムフォント"/>
              <a:buChar char="-"/>
            </a:pPr>
            <a:r>
              <a:rPr lang="en-US" altLang="ja-JP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faster cycling : 2.48 s ➝ 1.16 s, and accelerated protons : 2.6×10</a:t>
            </a:r>
            <a:r>
              <a:rPr lang="en-US" altLang="ja-JP" sz="2100" baseline="30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ja-JP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ppp</a:t>
            </a:r>
            <a:r>
              <a:rPr lang="en-US" altLang="ja-JP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➝ 3.3×10</a:t>
            </a:r>
            <a:r>
              <a:rPr lang="en-US" altLang="ja-JP" sz="2100" baseline="30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ja-JP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ppp</a:t>
            </a:r>
            <a:r>
              <a:rPr lang="en-US" altLang="ja-JP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システムフォント"/>
              <a:buChar char="-"/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Possibilities are being explored for the beam power of multi-MW for the neutrino experiment.</a:t>
            </a:r>
            <a:endParaRPr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918270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 descr="lina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9109"/>
            <a:ext cx="9144000" cy="5549900"/>
          </a:xfrm>
          <a:prstGeom prst="rect">
            <a:avLst/>
          </a:prstGeom>
          <a:noFill/>
        </p:spPr>
      </p:pic>
      <p:sp>
        <p:nvSpPr>
          <p:cNvPr id="330755" name="AutoShape 3"/>
          <p:cNvSpPr>
            <a:spLocks noChangeArrowheads="1"/>
          </p:cNvSpPr>
          <p:nvPr/>
        </p:nvSpPr>
        <p:spPr bwMode="auto">
          <a:xfrm>
            <a:off x="196322" y="1433108"/>
            <a:ext cx="6052080" cy="214321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r>
              <a:rPr lang="en-US" altLang="ja-JP" b="1" dirty="0">
                <a:solidFill>
                  <a:srgbClr val="1F497D"/>
                </a:solidFill>
              </a:rPr>
              <a:t>J-PARC </a:t>
            </a:r>
            <a:r>
              <a:rPr lang="en-US" altLang="ja-JP" b="1" dirty="0" err="1">
                <a:solidFill>
                  <a:srgbClr val="1F497D"/>
                </a:solidFill>
              </a:rPr>
              <a:t>linac</a:t>
            </a:r>
            <a:r>
              <a:rPr lang="en-US" altLang="ja-JP" b="1" dirty="0">
                <a:solidFill>
                  <a:srgbClr val="1F497D"/>
                </a:solidFill>
              </a:rPr>
              <a:t> consists of </a:t>
            </a:r>
          </a:p>
          <a:p>
            <a:pPr>
              <a:buFont typeface="Arial"/>
              <a:buChar char="•"/>
            </a:pPr>
            <a:r>
              <a:rPr lang="en-US" altLang="ja-JP" b="1" dirty="0">
                <a:solidFill>
                  <a:srgbClr val="1F497D"/>
                </a:solidFill>
              </a:rPr>
              <a:t> 50-keV negative hydrogen ion source </a:t>
            </a:r>
            <a:r>
              <a:rPr lang="en-US" altLang="ja-JP" b="1" dirty="0">
                <a:solidFill>
                  <a:srgbClr val="1F497D"/>
                </a:solidFill>
                <a:sym typeface="Wingdings"/>
              </a:rPr>
              <a:t>(RF ion source)</a:t>
            </a:r>
            <a:endParaRPr lang="en-US" altLang="ja-JP" b="1" dirty="0">
              <a:solidFill>
                <a:srgbClr val="1F497D"/>
              </a:solidFill>
            </a:endParaRPr>
          </a:p>
          <a:p>
            <a:pPr>
              <a:buFont typeface="Arial"/>
              <a:buChar char="•"/>
            </a:pPr>
            <a:r>
              <a:rPr lang="en-US" altLang="ja-JP" b="1" dirty="0">
                <a:solidFill>
                  <a:srgbClr val="1F497D"/>
                </a:solidFill>
              </a:rPr>
              <a:t> 3-MeV RFQ, 324MHz                             (</a:t>
            </a:r>
            <a:r>
              <a:rPr lang="en-US" altLang="ja-JP" b="1" dirty="0">
                <a:solidFill>
                  <a:srgbClr val="1F497D"/>
                </a:solidFill>
                <a:sym typeface="Wingdings"/>
              </a:rPr>
              <a:t>RFQ3)</a:t>
            </a:r>
            <a:endParaRPr lang="en-US" altLang="ja-JP" b="1" dirty="0">
              <a:solidFill>
                <a:srgbClr val="1F497D"/>
              </a:solidFill>
            </a:endParaRPr>
          </a:p>
          <a:p>
            <a:pPr>
              <a:buFont typeface="Arial"/>
              <a:buChar char="•"/>
            </a:pPr>
            <a:r>
              <a:rPr lang="en-US" altLang="ja-JP" b="1" dirty="0">
                <a:solidFill>
                  <a:srgbClr val="1F497D"/>
                </a:solidFill>
              </a:rPr>
              <a:t> 50-MeV DTL (Drift Tube </a:t>
            </a:r>
            <a:r>
              <a:rPr lang="en-US" altLang="ja-JP" b="1" dirty="0" err="1">
                <a:solidFill>
                  <a:srgbClr val="1F497D"/>
                </a:solidFill>
              </a:rPr>
              <a:t>Linac</a:t>
            </a:r>
            <a:r>
              <a:rPr lang="en-US" altLang="ja-JP" b="1" dirty="0">
                <a:solidFill>
                  <a:srgbClr val="1F497D"/>
                </a:solidFill>
              </a:rPr>
              <a:t>) , 324MHz</a:t>
            </a:r>
          </a:p>
          <a:p>
            <a:pPr>
              <a:buFont typeface="Arial"/>
              <a:buChar char="•"/>
            </a:pPr>
            <a:r>
              <a:rPr lang="en-US" altLang="ja-JP" b="1" dirty="0">
                <a:solidFill>
                  <a:srgbClr val="1F497D"/>
                </a:solidFill>
              </a:rPr>
              <a:t> SDTL (Separate-type DTL) 190-MeV , 324MHz</a:t>
            </a:r>
            <a:endParaRPr lang="en-US" altLang="ja-JP" b="1" dirty="0">
              <a:solidFill>
                <a:srgbClr val="1F497D"/>
              </a:solidFill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altLang="ja-JP" b="1" dirty="0">
                <a:solidFill>
                  <a:srgbClr val="1F497D"/>
                </a:solidFill>
                <a:sym typeface="Wingdings"/>
              </a:rPr>
              <a:t> ACS (</a:t>
            </a:r>
            <a:r>
              <a:rPr lang="en-US" altLang="ja-JP" b="1" dirty="0">
                <a:solidFill>
                  <a:srgbClr val="1F497D"/>
                </a:solidFill>
              </a:rPr>
              <a:t>Annular Coupled Structure </a:t>
            </a:r>
            <a:r>
              <a:rPr lang="en-US" altLang="zh-CN" b="1" dirty="0" err="1">
                <a:solidFill>
                  <a:srgbClr val="1F497D"/>
                </a:solidFill>
              </a:rPr>
              <a:t>L</a:t>
            </a:r>
            <a:r>
              <a:rPr lang="en-US" altLang="ja-JP" b="1" dirty="0" err="1">
                <a:solidFill>
                  <a:srgbClr val="1F497D"/>
                </a:solidFill>
              </a:rPr>
              <a:t>inac</a:t>
            </a:r>
            <a:r>
              <a:rPr lang="en-US" altLang="ja-JP" b="1" dirty="0">
                <a:solidFill>
                  <a:srgbClr val="1F497D"/>
                </a:solidFill>
                <a:sym typeface="Wingdings"/>
              </a:rPr>
              <a:t>) 400 MeV </a:t>
            </a:r>
            <a:r>
              <a:rPr lang="en-US" altLang="ja-JP" b="1" dirty="0">
                <a:solidFill>
                  <a:srgbClr val="1F497D"/>
                </a:solidFill>
              </a:rPr>
              <a:t>, 972MHz</a:t>
            </a:r>
          </a:p>
        </p:txBody>
      </p:sp>
      <p:sp>
        <p:nvSpPr>
          <p:cNvPr id="330756" name="Text Box 4"/>
          <p:cNvSpPr txBox="1">
            <a:spLocks noChangeArrowheads="1"/>
          </p:cNvSpPr>
          <p:nvPr/>
        </p:nvSpPr>
        <p:spPr bwMode="auto">
          <a:xfrm>
            <a:off x="191627" y="4096101"/>
            <a:ext cx="1029627" cy="584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b="1" dirty="0">
                <a:solidFill>
                  <a:srgbClr val="000000"/>
                </a:solidFill>
              </a:rPr>
              <a:t>Front-end</a:t>
            </a:r>
          </a:p>
          <a:p>
            <a:pPr algn="ctr"/>
            <a:r>
              <a:rPr lang="en-US" altLang="ja-JP" sz="1600" b="1" dirty="0">
                <a:solidFill>
                  <a:srgbClr val="000000"/>
                </a:solidFill>
              </a:rPr>
              <a:t>(7 </a:t>
            </a:r>
            <a:r>
              <a:rPr lang="en-US" altLang="ja-JP" sz="1600" b="1" dirty="0" err="1">
                <a:solidFill>
                  <a:srgbClr val="000000"/>
                </a:solidFill>
              </a:rPr>
              <a:t>m</a:t>
            </a:r>
            <a:r>
              <a:rPr lang="en-US" altLang="ja-JP" sz="16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30757" name="Rectangle 5"/>
          <p:cNvSpPr>
            <a:spLocks noGrp="1" noChangeArrowheads="1"/>
          </p:cNvSpPr>
          <p:nvPr>
            <p:ph type="title"/>
          </p:nvPr>
        </p:nvSpPr>
        <p:spPr>
          <a:xfrm>
            <a:off x="72871" y="0"/>
            <a:ext cx="9071129" cy="413400"/>
          </a:xfrm>
        </p:spPr>
        <p:txBody>
          <a:bodyPr>
            <a:noAutofit/>
          </a:bodyPr>
          <a:lstStyle/>
          <a:p>
            <a:r>
              <a:rPr lang="en-US" altLang="ja-JP" sz="3600" dirty="0">
                <a:solidFill>
                  <a:srgbClr val="3366FF"/>
                </a:solidFill>
              </a:rPr>
              <a:t>J-PARC </a:t>
            </a:r>
            <a:r>
              <a:rPr lang="en-US" altLang="ja-JP" sz="3600" dirty="0" err="1">
                <a:solidFill>
                  <a:srgbClr val="3366FF"/>
                </a:solidFill>
              </a:rPr>
              <a:t>Linac</a:t>
            </a:r>
            <a:r>
              <a:rPr lang="en-US" altLang="ja-JP" sz="3600" dirty="0">
                <a:solidFill>
                  <a:srgbClr val="3366FF"/>
                </a:solidFill>
              </a:rPr>
              <a:t> Layout</a:t>
            </a:r>
            <a:endParaRPr lang="en-US" altLang="ja-JP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0758" name="Line 6"/>
          <p:cNvSpPr>
            <a:spLocks noChangeShapeType="1"/>
          </p:cNvSpPr>
          <p:nvPr/>
        </p:nvSpPr>
        <p:spPr bwMode="auto">
          <a:xfrm flipV="1">
            <a:off x="3505200" y="4633504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30759" name="Line 7"/>
          <p:cNvSpPr>
            <a:spLocks noChangeShapeType="1"/>
          </p:cNvSpPr>
          <p:nvPr/>
        </p:nvSpPr>
        <p:spPr bwMode="auto">
          <a:xfrm flipV="1">
            <a:off x="1524000" y="4633504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30760" name="Line 8"/>
          <p:cNvSpPr>
            <a:spLocks noChangeShapeType="1"/>
          </p:cNvSpPr>
          <p:nvPr/>
        </p:nvSpPr>
        <p:spPr bwMode="auto">
          <a:xfrm flipV="1">
            <a:off x="762000" y="4633504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30761" name="Line 9"/>
          <p:cNvSpPr>
            <a:spLocks noChangeShapeType="1"/>
          </p:cNvSpPr>
          <p:nvPr/>
        </p:nvSpPr>
        <p:spPr bwMode="auto">
          <a:xfrm flipV="1">
            <a:off x="609600" y="4633504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30762" name="Line 10"/>
          <p:cNvSpPr>
            <a:spLocks noChangeShapeType="1"/>
          </p:cNvSpPr>
          <p:nvPr/>
        </p:nvSpPr>
        <p:spPr bwMode="auto">
          <a:xfrm>
            <a:off x="1524000" y="4785904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30763" name="Line 11"/>
          <p:cNvSpPr>
            <a:spLocks noChangeShapeType="1"/>
          </p:cNvSpPr>
          <p:nvPr/>
        </p:nvSpPr>
        <p:spPr bwMode="auto">
          <a:xfrm>
            <a:off x="762000" y="4785904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30764" name="Line 12"/>
          <p:cNvSpPr>
            <a:spLocks noChangeShapeType="1"/>
          </p:cNvSpPr>
          <p:nvPr/>
        </p:nvSpPr>
        <p:spPr bwMode="auto">
          <a:xfrm>
            <a:off x="381000" y="4785904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2133601" y="4414264"/>
            <a:ext cx="596936" cy="3385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</a:rPr>
              <a:t>SDTL</a:t>
            </a:r>
          </a:p>
        </p:txBody>
      </p:sp>
      <p:sp>
        <p:nvSpPr>
          <p:cNvPr id="330766" name="Text Box 14"/>
          <p:cNvSpPr txBox="1">
            <a:spLocks noChangeArrowheads="1"/>
          </p:cNvSpPr>
          <p:nvPr/>
        </p:nvSpPr>
        <p:spPr bwMode="auto">
          <a:xfrm>
            <a:off x="914401" y="4481104"/>
            <a:ext cx="505244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</a:rPr>
              <a:t>DTL</a:t>
            </a:r>
          </a:p>
        </p:txBody>
      </p:sp>
      <p:sp>
        <p:nvSpPr>
          <p:cNvPr id="330767" name="Line 15"/>
          <p:cNvSpPr>
            <a:spLocks noChangeShapeType="1"/>
          </p:cNvSpPr>
          <p:nvPr/>
        </p:nvSpPr>
        <p:spPr bwMode="auto">
          <a:xfrm flipH="1" flipV="1">
            <a:off x="8077200" y="5395504"/>
            <a:ext cx="1524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30768" name="Text Box 16"/>
          <p:cNvSpPr txBox="1">
            <a:spLocks noChangeArrowheads="1"/>
          </p:cNvSpPr>
          <p:nvPr/>
        </p:nvSpPr>
        <p:spPr bwMode="auto">
          <a:xfrm>
            <a:off x="7972428" y="5852704"/>
            <a:ext cx="1205757" cy="338544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/>
              <a:t>0-deg dump</a:t>
            </a:r>
          </a:p>
        </p:txBody>
      </p:sp>
      <p:sp>
        <p:nvSpPr>
          <p:cNvPr id="330769" name="Line 17"/>
          <p:cNvSpPr>
            <a:spLocks noChangeShapeType="1"/>
          </p:cNvSpPr>
          <p:nvPr/>
        </p:nvSpPr>
        <p:spPr bwMode="auto">
          <a:xfrm flipH="1">
            <a:off x="8305800" y="4557304"/>
            <a:ext cx="1524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30770" name="Text Box 18"/>
          <p:cNvSpPr txBox="1">
            <a:spLocks noChangeArrowheads="1"/>
          </p:cNvSpPr>
          <p:nvPr/>
        </p:nvSpPr>
        <p:spPr bwMode="auto">
          <a:xfrm>
            <a:off x="7874002" y="4328704"/>
            <a:ext cx="1309751" cy="338544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/>
              <a:t>30-deg dump</a:t>
            </a:r>
          </a:p>
        </p:txBody>
      </p:sp>
      <p:sp>
        <p:nvSpPr>
          <p:cNvPr id="330771" name="Text Box 19"/>
          <p:cNvSpPr txBox="1">
            <a:spLocks noChangeArrowheads="1"/>
          </p:cNvSpPr>
          <p:nvPr/>
        </p:nvSpPr>
        <p:spPr bwMode="auto">
          <a:xfrm>
            <a:off x="104190" y="6505508"/>
            <a:ext cx="3164726" cy="3385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/>
              <a:t>Front-end = IS + LEBT+ RFQ + MEBT</a:t>
            </a:r>
          </a:p>
        </p:txBody>
      </p:sp>
      <p:sp>
        <p:nvSpPr>
          <p:cNvPr id="330772" name="Line 20"/>
          <p:cNvSpPr>
            <a:spLocks noChangeShapeType="1"/>
          </p:cNvSpPr>
          <p:nvPr/>
        </p:nvSpPr>
        <p:spPr bwMode="auto">
          <a:xfrm>
            <a:off x="7924800" y="1737904"/>
            <a:ext cx="22860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30773" name="Line 21"/>
          <p:cNvSpPr>
            <a:spLocks noChangeShapeType="1"/>
          </p:cNvSpPr>
          <p:nvPr/>
        </p:nvSpPr>
        <p:spPr bwMode="auto">
          <a:xfrm>
            <a:off x="7620000" y="2118904"/>
            <a:ext cx="4572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30774" name="Text Box 22"/>
          <p:cNvSpPr txBox="1">
            <a:spLocks noChangeArrowheads="1"/>
          </p:cNvSpPr>
          <p:nvPr/>
        </p:nvSpPr>
        <p:spPr bwMode="auto">
          <a:xfrm>
            <a:off x="2133601" y="4785904"/>
            <a:ext cx="733772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</a:rPr>
              <a:t>(84 </a:t>
            </a:r>
            <a:r>
              <a:rPr lang="en-US" altLang="ja-JP" sz="1600" b="1" dirty="0" err="1">
                <a:solidFill>
                  <a:srgbClr val="000000"/>
                </a:solidFill>
              </a:rPr>
              <a:t>m</a:t>
            </a:r>
            <a:r>
              <a:rPr lang="en-US" altLang="ja-JP" sz="16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30775" name="Text Box 23"/>
          <p:cNvSpPr txBox="1">
            <a:spLocks noChangeArrowheads="1"/>
          </p:cNvSpPr>
          <p:nvPr/>
        </p:nvSpPr>
        <p:spPr bwMode="auto">
          <a:xfrm>
            <a:off x="838201" y="4785904"/>
            <a:ext cx="733772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</a:rPr>
              <a:t>(27 </a:t>
            </a:r>
            <a:r>
              <a:rPr lang="en-US" altLang="ja-JP" sz="1600" b="1" dirty="0" err="1">
                <a:solidFill>
                  <a:srgbClr val="000000"/>
                </a:solidFill>
              </a:rPr>
              <a:t>m</a:t>
            </a:r>
            <a:r>
              <a:rPr lang="en-US" altLang="ja-JP" sz="16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30776" name="Line 24"/>
          <p:cNvSpPr>
            <a:spLocks noChangeShapeType="1"/>
          </p:cNvSpPr>
          <p:nvPr/>
        </p:nvSpPr>
        <p:spPr bwMode="auto">
          <a:xfrm flipV="1">
            <a:off x="1524000" y="5395504"/>
            <a:ext cx="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30777" name="Text Box 25"/>
          <p:cNvSpPr txBox="1">
            <a:spLocks noChangeArrowheads="1"/>
          </p:cNvSpPr>
          <p:nvPr/>
        </p:nvSpPr>
        <p:spPr bwMode="auto">
          <a:xfrm>
            <a:off x="1143003" y="5928904"/>
            <a:ext cx="842977" cy="3385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solidFill>
                  <a:srgbClr val="0000FF"/>
                </a:solidFill>
              </a:rPr>
              <a:t>50 </a:t>
            </a:r>
            <a:r>
              <a:rPr lang="en-US" altLang="ja-JP" sz="1600" b="1" dirty="0" err="1">
                <a:solidFill>
                  <a:srgbClr val="0000FF"/>
                </a:solidFill>
              </a:rPr>
              <a:t>MeV</a:t>
            </a:r>
            <a:endParaRPr lang="en-US" altLang="ja-JP" sz="1600" b="1" dirty="0">
              <a:solidFill>
                <a:srgbClr val="0000FF"/>
              </a:solidFill>
            </a:endParaRPr>
          </a:p>
        </p:txBody>
      </p:sp>
      <p:sp>
        <p:nvSpPr>
          <p:cNvPr id="330778" name="Line 26"/>
          <p:cNvSpPr>
            <a:spLocks noChangeShapeType="1"/>
          </p:cNvSpPr>
          <p:nvPr/>
        </p:nvSpPr>
        <p:spPr bwMode="auto">
          <a:xfrm flipV="1">
            <a:off x="3505200" y="5395504"/>
            <a:ext cx="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30779" name="Text Box 27"/>
          <p:cNvSpPr txBox="1">
            <a:spLocks noChangeArrowheads="1"/>
          </p:cNvSpPr>
          <p:nvPr/>
        </p:nvSpPr>
        <p:spPr bwMode="auto">
          <a:xfrm>
            <a:off x="3048003" y="5888268"/>
            <a:ext cx="947673" cy="3385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solidFill>
                  <a:srgbClr val="0000FF"/>
                </a:solidFill>
              </a:rPr>
              <a:t>190 MeV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330780" name="Line 28"/>
          <p:cNvSpPr>
            <a:spLocks noChangeShapeType="1"/>
          </p:cNvSpPr>
          <p:nvPr/>
        </p:nvSpPr>
        <p:spPr bwMode="auto">
          <a:xfrm flipV="1">
            <a:off x="762000" y="5395504"/>
            <a:ext cx="0" cy="6096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30781" name="Text Box 29"/>
          <p:cNvSpPr txBox="1">
            <a:spLocks noChangeArrowheads="1"/>
          </p:cNvSpPr>
          <p:nvPr/>
        </p:nvSpPr>
        <p:spPr bwMode="auto">
          <a:xfrm>
            <a:off x="430464" y="5928904"/>
            <a:ext cx="785770" cy="584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solidFill>
                  <a:srgbClr val="0000FF"/>
                </a:solidFill>
              </a:rPr>
              <a:t>3 MeV </a:t>
            </a:r>
          </a:p>
          <a:p>
            <a:r>
              <a:rPr lang="en-US" altLang="ja-JP" sz="1600" b="1" dirty="0">
                <a:solidFill>
                  <a:srgbClr val="0000FF"/>
                </a:solidFill>
              </a:rPr>
              <a:t>50mA</a:t>
            </a:r>
          </a:p>
        </p:txBody>
      </p:sp>
      <p:sp>
        <p:nvSpPr>
          <p:cNvPr id="330783" name="Text Box 31"/>
          <p:cNvSpPr txBox="1">
            <a:spLocks noChangeArrowheads="1"/>
          </p:cNvSpPr>
          <p:nvPr/>
        </p:nvSpPr>
        <p:spPr bwMode="auto">
          <a:xfrm>
            <a:off x="6477000" y="1814104"/>
            <a:ext cx="1413746" cy="338544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/>
              <a:t>100-deg dump</a:t>
            </a:r>
          </a:p>
        </p:txBody>
      </p:sp>
      <p:sp>
        <p:nvSpPr>
          <p:cNvPr id="330784" name="Text Box 32"/>
          <p:cNvSpPr txBox="1">
            <a:spLocks noChangeArrowheads="1"/>
          </p:cNvSpPr>
          <p:nvPr/>
        </p:nvSpPr>
        <p:spPr bwMode="auto">
          <a:xfrm>
            <a:off x="7162801" y="1433104"/>
            <a:ext cx="1309751" cy="338544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/>
              <a:t>90-deg dump</a:t>
            </a:r>
          </a:p>
        </p:txBody>
      </p:sp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6643543" y="2423870"/>
            <a:ext cx="1269276" cy="3385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>
                <a:solidFill>
                  <a:srgbClr val="000000"/>
                </a:solidFill>
              </a:rPr>
              <a:t>RCS injection</a:t>
            </a:r>
          </a:p>
        </p:txBody>
      </p:sp>
      <p:sp>
        <p:nvSpPr>
          <p:cNvPr id="59" name="Line 21"/>
          <p:cNvSpPr>
            <a:spLocks noChangeShapeType="1"/>
          </p:cNvSpPr>
          <p:nvPr/>
        </p:nvSpPr>
        <p:spPr bwMode="auto">
          <a:xfrm flipV="1">
            <a:off x="7467600" y="2031097"/>
            <a:ext cx="990600" cy="4688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60" name="直線コネクタ 59"/>
          <p:cNvCxnSpPr/>
          <p:nvPr/>
        </p:nvCxnSpPr>
        <p:spPr>
          <a:xfrm>
            <a:off x="7585075" y="6468655"/>
            <a:ext cx="119880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 rot="5400000" flipH="1" flipV="1">
            <a:off x="7548566" y="6432142"/>
            <a:ext cx="73025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 rot="5400000" flipH="1" flipV="1">
            <a:off x="8746969" y="6433334"/>
            <a:ext cx="73819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/>
          <p:cNvSpPr txBox="1"/>
          <p:nvPr/>
        </p:nvSpPr>
        <p:spPr>
          <a:xfrm>
            <a:off x="7877277" y="6120755"/>
            <a:ext cx="603027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kumimoji="1" lang="en-US" altLang="ja-JP" dirty="0"/>
              <a:t>50m</a:t>
            </a:r>
            <a:endParaRPr kumimoji="1" lang="ja-JP" altLang="en-US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268372" y="3726765"/>
            <a:ext cx="1889400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altLang="ja-JP" dirty="0"/>
              <a:t>Collimator section</a:t>
            </a:r>
            <a:endParaRPr kumimoji="1" lang="ja-JP" altLang="en-US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934202" y="3108255"/>
            <a:ext cx="827172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2</a:t>
            </a:r>
            <a:r>
              <a:rPr lang="en-US" altLang="ja-JP" baseline="30000" dirty="0">
                <a:solidFill>
                  <a:srgbClr val="000000"/>
                </a:solidFill>
              </a:rPr>
              <a:t>nd</a:t>
            </a:r>
            <a:r>
              <a:rPr lang="en-US" altLang="ja-JP" dirty="0">
                <a:solidFill>
                  <a:srgbClr val="000000"/>
                </a:solidFill>
              </a:rPr>
              <a:t> Arc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72" name="Line 21"/>
          <p:cNvSpPr>
            <a:spLocks noChangeShapeType="1"/>
          </p:cNvSpPr>
          <p:nvPr/>
        </p:nvSpPr>
        <p:spPr bwMode="auto">
          <a:xfrm flipV="1">
            <a:off x="7658100" y="3100982"/>
            <a:ext cx="495300" cy="1524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6087399" y="2738923"/>
            <a:ext cx="1729914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Injection section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74" name="Line 21"/>
          <p:cNvSpPr>
            <a:spLocks noChangeShapeType="1"/>
          </p:cNvSpPr>
          <p:nvPr/>
        </p:nvSpPr>
        <p:spPr bwMode="auto">
          <a:xfrm flipV="1">
            <a:off x="7734300" y="2622324"/>
            <a:ext cx="571500" cy="2690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48" name="直線矢印コネクタ 47"/>
          <p:cNvCxnSpPr>
            <a:stCxn id="49" idx="2"/>
          </p:cNvCxnSpPr>
          <p:nvPr/>
        </p:nvCxnSpPr>
        <p:spPr>
          <a:xfrm flipH="1">
            <a:off x="3585619" y="4362132"/>
            <a:ext cx="11673" cy="928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3229613" y="4078346"/>
            <a:ext cx="735358" cy="283786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rgbClr val="1F497D"/>
                </a:solidFill>
              </a:rPr>
              <a:t>MEBT2</a:t>
            </a:r>
            <a:endParaRPr kumimoji="1" lang="ja-JP" altLang="en-US" sz="1600" dirty="0">
              <a:solidFill>
                <a:srgbClr val="1F497D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258623" y="4462032"/>
            <a:ext cx="1368454" cy="342943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r>
              <a:rPr kumimoji="1" lang="en-US" altLang="ja-JP" dirty="0"/>
              <a:t>ACS section</a:t>
            </a:r>
            <a:endParaRPr kumimoji="1" lang="ja-JP" altLang="en-US" dirty="0"/>
          </a:p>
        </p:txBody>
      </p:sp>
      <p:sp>
        <p:nvSpPr>
          <p:cNvPr id="57" name="Text Box 27"/>
          <p:cNvSpPr txBox="1">
            <a:spLocks noChangeArrowheads="1"/>
          </p:cNvSpPr>
          <p:nvPr/>
        </p:nvSpPr>
        <p:spPr bwMode="auto">
          <a:xfrm>
            <a:off x="5120297" y="5663953"/>
            <a:ext cx="901187" cy="584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solidFill>
                  <a:srgbClr val="0724FB"/>
                </a:solidFill>
              </a:rPr>
              <a:t>(109 m)</a:t>
            </a:r>
          </a:p>
          <a:p>
            <a:r>
              <a:rPr lang="en-US" altLang="ja-JP" sz="1600" b="1" dirty="0">
                <a:solidFill>
                  <a:srgbClr val="0724FB"/>
                </a:solidFill>
                <a:sym typeface="Wingdings"/>
              </a:rPr>
              <a:t>400MeV</a:t>
            </a:r>
            <a:endParaRPr lang="en-US" altLang="ja-JP" sz="1600" b="1" dirty="0">
              <a:solidFill>
                <a:srgbClr val="0724FB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733801" y="5405273"/>
            <a:ext cx="2655276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DD838E-8FA6-7743-A360-1F26792CDE05}"/>
              </a:ext>
            </a:extLst>
          </p:cNvPr>
          <p:cNvCxnSpPr>
            <a:cxnSpLocks/>
          </p:cNvCxnSpPr>
          <p:nvPr/>
        </p:nvCxnSpPr>
        <p:spPr>
          <a:xfrm flipV="1">
            <a:off x="7213072" y="4750112"/>
            <a:ext cx="484652" cy="6623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F24C601-9F7A-E34E-88CE-CE604EA78155}"/>
              </a:ext>
            </a:extLst>
          </p:cNvPr>
          <p:cNvSpPr/>
          <p:nvPr/>
        </p:nvSpPr>
        <p:spPr>
          <a:xfrm>
            <a:off x="7241346" y="4276877"/>
            <a:ext cx="579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i="1" dirty="0">
                <a:solidFill>
                  <a:srgbClr val="FF0000"/>
                </a:solidFill>
              </a:rPr>
              <a:t>ADS</a:t>
            </a:r>
            <a:endParaRPr lang="ja-JP" altLang="en-US" b="1" i="1" dirty="0">
              <a:solidFill>
                <a:srgbClr val="FF0000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8E65A81-7B6F-0448-9312-02965B8327C7}"/>
              </a:ext>
            </a:extLst>
          </p:cNvPr>
          <p:cNvSpPr/>
          <p:nvPr/>
        </p:nvSpPr>
        <p:spPr>
          <a:xfrm>
            <a:off x="6477000" y="5291042"/>
            <a:ext cx="618744" cy="213646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5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DAD08-AFC6-D249-901E-09E88D0FF7A9}"/>
              </a:ext>
            </a:extLst>
          </p:cNvPr>
          <p:cNvSpPr/>
          <p:nvPr/>
        </p:nvSpPr>
        <p:spPr>
          <a:xfrm>
            <a:off x="5508469" y="3937250"/>
            <a:ext cx="14012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1F497D"/>
                </a:solidFill>
                <a:sym typeface="Wingdings"/>
              </a:rPr>
              <a:t>Org. Proposed</a:t>
            </a:r>
          </a:p>
          <a:p>
            <a:r>
              <a:rPr lang="en-US" sz="1600" i="1" dirty="0">
                <a:solidFill>
                  <a:srgbClr val="1F497D"/>
                </a:solidFill>
                <a:sym typeface="Wingdings"/>
              </a:rPr>
              <a:t>S.C. section</a:t>
            </a:r>
          </a:p>
          <a:p>
            <a:r>
              <a:rPr lang="en-US" sz="1600" b="1" i="1" dirty="0">
                <a:solidFill>
                  <a:srgbClr val="1F497D"/>
                </a:solidFill>
                <a:sym typeface="Wingdings"/>
              </a:rPr>
              <a:t>Suspended</a:t>
            </a:r>
            <a:endParaRPr lang="en-US" sz="1600" i="1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0084C0-9684-DE44-830F-D2F27A9A9766}"/>
              </a:ext>
            </a:extLst>
          </p:cNvPr>
          <p:cNvCxnSpPr/>
          <p:nvPr/>
        </p:nvCxnSpPr>
        <p:spPr>
          <a:xfrm>
            <a:off x="6209077" y="4750112"/>
            <a:ext cx="434466" cy="4619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364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F30DCE8-1D90-7444-B8F2-16731B0606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343" y="600075"/>
            <a:ext cx="3977989" cy="2946959"/>
          </a:xfrm>
          <a:prstGeom prst="rect">
            <a:avLst/>
          </a:prstGeom>
        </p:spPr>
      </p:pic>
      <p:sp>
        <p:nvSpPr>
          <p:cNvPr id="61" name="タイトル 1">
            <a:extLst>
              <a:ext uri="{FF2B5EF4-FFF2-40B4-BE49-F238E27FC236}">
                <a16:creationId xmlns:a16="http://schemas.microsoft.com/office/drawing/2014/main" id="{013D40B5-CA27-4F44-86FA-8CFA7EE2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0" y="0"/>
            <a:ext cx="9144900" cy="596888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ja-JP" sz="3200" dirty="0">
                <a:latin typeface="Times New Roman"/>
                <a:cs typeface="Times New Roman"/>
              </a:rPr>
              <a:t>Rapid Cycling Synchrotron: Parameters</a:t>
            </a:r>
            <a:endParaRPr lang="ja-JP" altLang="en-US" sz="3200" dirty="0">
              <a:latin typeface="Times New Roman"/>
              <a:cs typeface="Times New Roman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0D6AD1-F48B-6747-A5B3-E9B9BCF61C8C}"/>
              </a:ext>
            </a:extLst>
          </p:cNvPr>
          <p:cNvSpPr txBox="1"/>
          <p:nvPr/>
        </p:nvSpPr>
        <p:spPr>
          <a:xfrm>
            <a:off x="6033543" y="5354296"/>
            <a:ext cx="369202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hangingPunct="0"/>
            <a:r>
              <a:rPr kumimoji="0" lang="en-US" altLang="ja-JP" sz="15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ACS</a:t>
            </a:r>
            <a:endParaRPr kumimoji="0" lang="ja-JP" altLang="en-US" sz="150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E6B719-388D-B748-A116-B453B17256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" y="4061113"/>
            <a:ext cx="8806206" cy="274291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A845DA5-C400-D646-9574-6CB9443A85E0}"/>
              </a:ext>
            </a:extLst>
          </p:cNvPr>
          <p:cNvSpPr txBox="1"/>
          <p:nvPr/>
        </p:nvSpPr>
        <p:spPr>
          <a:xfrm>
            <a:off x="4798966" y="5654376"/>
            <a:ext cx="3887834" cy="114646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hangingPunct="0"/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 Magnets: 24</a:t>
            </a:r>
          </a:p>
          <a:p>
            <a:pPr hangingPunct="0"/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 Magnets: 60 (7 families)</a:t>
            </a:r>
          </a:p>
          <a:p>
            <a:pPr hangingPunct="0"/>
            <a:r>
              <a:rPr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Sextupole</a:t>
            </a:r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Magnets: 18 (3 families)</a:t>
            </a:r>
          </a:p>
          <a:p>
            <a:pPr hangingPunct="0"/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Steering Magnets: 52</a:t>
            </a:r>
          </a:p>
          <a:p>
            <a:pPr hangingPunct="0"/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Cavities: 12</a:t>
            </a:r>
            <a:r>
              <a:rPr lang="ja-JP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(Fundamental 440 kV, 2</a:t>
            </a:r>
            <a:r>
              <a:rPr lang="en-US" altLang="ja-JP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 kV)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A6959C6-855C-CB4B-8787-3A7185F46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3BD9-D89C-2B42-90DA-61AB3171B931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8C0C248-BAD2-0E49-9E74-3FB1585D25FB}"/>
              </a:ext>
            </a:extLst>
          </p:cNvPr>
          <p:cNvSpPr txBox="1"/>
          <p:nvPr/>
        </p:nvSpPr>
        <p:spPr>
          <a:xfrm>
            <a:off x="85725" y="702000"/>
            <a:ext cx="4400550" cy="2502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hangingPunct="0"/>
            <a:r>
              <a:rPr lang="en-US" altLang="ja-JP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Circumference</a:t>
            </a:r>
            <a:r>
              <a:rPr kumimoji="0" lang="en-US" altLang="ja-JP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: 348.333 m</a:t>
            </a:r>
            <a:endParaRPr lang="en-US" altLang="ja-JP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/>
            <a:r>
              <a:rPr lang="en-US" altLang="ja-JP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Super-periodicity: 3</a:t>
            </a:r>
          </a:p>
          <a:p>
            <a:pPr hangingPunct="0"/>
            <a:r>
              <a:rPr lang="en-US" altLang="ja-JP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Harmonic number: 2</a:t>
            </a:r>
          </a:p>
          <a:p>
            <a:pPr hangingPunct="0"/>
            <a:r>
              <a:rPr lang="en-US" altLang="ja-JP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Energy: 400 MeV</a:t>
            </a:r>
          </a:p>
          <a:p>
            <a:r>
              <a:rPr lang="en-US" altLang="ja-JP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 Energy</a:t>
            </a:r>
            <a:r>
              <a:rPr kumimoji="0" lang="en-US" altLang="ja-JP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: 3 </a:t>
            </a:r>
            <a:r>
              <a:rPr lang="en-US" altLang="ja-JP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ja-JP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eV</a:t>
            </a:r>
            <a:endParaRPr lang="en-US" altLang="ja-JP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Design Beam Power</a:t>
            </a:r>
            <a:r>
              <a:rPr kumimoji="0" lang="en-US" altLang="ja-JP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: </a:t>
            </a:r>
            <a:r>
              <a:rPr lang="en-US" altLang="ja-JP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ja-JP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MW</a:t>
            </a:r>
          </a:p>
          <a:p>
            <a:pPr marL="136922" lvl="1" indent="169069">
              <a:buFont typeface="システムフォント"/>
              <a:buChar char="-"/>
            </a:pPr>
            <a:r>
              <a:rPr lang="en-US" altLang="ja-JP" sz="1200" dirty="0">
                <a:latin typeface="Times New Roman"/>
                <a:cs typeface="Times New Roman"/>
              </a:rPr>
              <a:t>Large Aperture: 486π </a:t>
            </a:r>
            <a:r>
              <a:rPr lang="en-US" altLang="ja-JP" sz="1200" dirty="0" err="1">
                <a:latin typeface="Times New Roman"/>
                <a:cs typeface="Times New Roman"/>
              </a:rPr>
              <a:t>mmmrad</a:t>
            </a:r>
            <a:endParaRPr lang="en-US" altLang="ja-JP" sz="1200" dirty="0">
              <a:latin typeface="Times New Roman"/>
              <a:cs typeface="Times New Roman"/>
            </a:endParaRPr>
          </a:p>
          <a:p>
            <a:pPr marL="338138" lvl="7" indent="169069">
              <a:buFont typeface="システムフォント"/>
              <a:buChar char="-"/>
            </a:pPr>
            <a:r>
              <a:rPr lang="en-US" altLang="ja-JP" sz="1200" dirty="0">
                <a:latin typeface="Times New Roman"/>
                <a:cs typeface="Times New Roman"/>
              </a:rPr>
              <a:t>Painting injection during 0.5 </a:t>
            </a:r>
            <a:r>
              <a:rPr lang="en-US" altLang="ja-JP" sz="1200" dirty="0" err="1">
                <a:latin typeface="Times New Roman"/>
                <a:cs typeface="Times New Roman"/>
              </a:rPr>
              <a:t>ms</a:t>
            </a:r>
            <a:r>
              <a:rPr lang="en-US" altLang="ja-JP" sz="1200" dirty="0">
                <a:latin typeface="Times New Roman"/>
                <a:cs typeface="Times New Roman"/>
              </a:rPr>
              <a:t> (307 turns)</a:t>
            </a:r>
          </a:p>
          <a:p>
            <a:pPr marL="136922" lvl="1" indent="169069">
              <a:buFont typeface="システムフォント"/>
              <a:buChar char="-"/>
            </a:pPr>
            <a:r>
              <a:rPr lang="en-US" altLang="ja-JP" sz="1200" dirty="0">
                <a:latin typeface="Times New Roman"/>
                <a:cs typeface="Times New Roman"/>
              </a:rPr>
              <a:t>Beam Loss Localization with Collimators</a:t>
            </a:r>
          </a:p>
          <a:p>
            <a:pPr marL="136922" lvl="1" indent="169069">
              <a:buFont typeface="システムフォント"/>
              <a:buChar char="-"/>
            </a:pPr>
            <a:r>
              <a:rPr lang="en-US" altLang="ja-JP" sz="1200" dirty="0">
                <a:latin typeface="Times New Roman"/>
                <a:cs typeface="Times New Roman"/>
              </a:rPr>
              <a:t>Lattice for high transition 𝛾: 9.14</a:t>
            </a:r>
            <a:endParaRPr kumimoji="0" lang="en-US" altLang="ja-JP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r>
              <a:rPr kumimoji="0" lang="en-US" altLang="ja-JP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Rep</a:t>
            </a:r>
            <a:r>
              <a:rPr lang="en-US" altLang="ja-JP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etition Rate: 25 Hz</a:t>
            </a:r>
          </a:p>
          <a:p>
            <a:r>
              <a:rPr kumimoji="0" lang="en-US" altLang="ja-JP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Ramping Pattern: Sinusoidal</a:t>
            </a:r>
          </a:p>
        </p:txBody>
      </p:sp>
    </p:spTree>
    <p:extLst>
      <p:ext uri="{BB962C8B-B14F-4D97-AF65-F5344CB8AC3E}">
        <p14:creationId xmlns:p14="http://schemas.microsoft.com/office/powerpoint/2010/main" val="565493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E5AEC08-99EB-7343-A668-6C8E0F8A08E8}"/>
              </a:ext>
            </a:extLst>
          </p:cNvPr>
          <p:cNvGrpSpPr/>
          <p:nvPr/>
        </p:nvGrpSpPr>
        <p:grpSpPr>
          <a:xfrm>
            <a:off x="142874" y="4745291"/>
            <a:ext cx="8840345" cy="2147637"/>
            <a:chOff x="1438313" y="4573842"/>
            <a:chExt cx="6227550" cy="1229276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1976F30-140A-F849-A4B0-B8EA255B5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5863" y="4581388"/>
              <a:ext cx="2970000" cy="984343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4CAB4C2-389C-FE46-A08B-4A24BD6B3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8313" y="4573842"/>
              <a:ext cx="2970000" cy="991889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610865D-AE61-D748-9C3C-FD1385980149}"/>
                </a:ext>
              </a:extLst>
            </p:cNvPr>
            <p:cNvSpPr txBox="1"/>
            <p:nvPr/>
          </p:nvSpPr>
          <p:spPr>
            <a:xfrm>
              <a:off x="5756388" y="5503036"/>
              <a:ext cx="97815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350" dirty="0">
                  <a:latin typeface="Times New Roman"/>
                  <a:cs typeface="Times New Roman"/>
                </a:rPr>
                <a:t>FX (2.48 s)</a:t>
              </a:r>
              <a:endParaRPr lang="ja-JP" altLang="en-US" sz="1350" dirty="0">
                <a:latin typeface="Times New Roman"/>
                <a:cs typeface="Times New Roman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8ACE611-189A-CE4A-BF53-C8DEFECB4871}"/>
                </a:ext>
              </a:extLst>
            </p:cNvPr>
            <p:cNvSpPr txBox="1"/>
            <p:nvPr/>
          </p:nvSpPr>
          <p:spPr>
            <a:xfrm>
              <a:off x="2484888" y="5503036"/>
              <a:ext cx="89159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350" dirty="0">
                  <a:latin typeface="Times New Roman"/>
                  <a:cs typeface="Times New Roman"/>
                </a:rPr>
                <a:t>SX (5.2 s)</a:t>
              </a:r>
              <a:endParaRPr lang="ja-JP" altLang="en-US" sz="1350" dirty="0">
                <a:latin typeface="Times New Roman"/>
                <a:cs typeface="Times New Roman"/>
              </a:endParaRPr>
            </a:p>
          </p:txBody>
        </p:sp>
      </p:grpSp>
      <p:pic>
        <p:nvPicPr>
          <p:cNvPr id="10" name="Picture 4" descr="Layout_MRwithBL5">
            <a:extLst>
              <a:ext uri="{FF2B5EF4-FFF2-40B4-BE49-F238E27FC236}">
                <a16:creationId xmlns:a16="http://schemas.microsoft.com/office/drawing/2014/main" id="{E20615F2-07AC-D54C-BC6E-51B604FDD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4825" y="1085850"/>
            <a:ext cx="4773170" cy="3383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タイトル 1">
            <a:extLst>
              <a:ext uri="{FF2B5EF4-FFF2-40B4-BE49-F238E27FC236}">
                <a16:creationId xmlns:a16="http://schemas.microsoft.com/office/drawing/2014/main" id="{C7E2E517-6D73-E644-A972-972191511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581"/>
            <a:ext cx="9144900" cy="7020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ja-JP" sz="3600" dirty="0">
                <a:latin typeface="Times New Roman"/>
                <a:cs typeface="Times New Roman"/>
              </a:rPr>
              <a:t>MR</a:t>
            </a:r>
            <a:r>
              <a:rPr lang="en-US" altLang="en-US" sz="3600" dirty="0">
                <a:latin typeface="Times New Roman"/>
                <a:cs typeface="Times New Roman"/>
              </a:rPr>
              <a:t> Design and Operation Modes</a:t>
            </a:r>
            <a:endParaRPr lang="ja-JP" altLang="en-US" sz="3600" dirty="0">
              <a:latin typeface="Times New Roman"/>
              <a:cs typeface="Times New Roman"/>
            </a:endParaRPr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1673F272-E014-D841-B240-8E933E4EF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650" y="895351"/>
            <a:ext cx="3864577" cy="349813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ja-JP" dirty="0">
                <a:latin typeface="Times New Roman"/>
                <a:cs typeface="Times New Roman"/>
              </a:rPr>
              <a:t>Circumference: 1567.5 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ja-JP" dirty="0">
                <a:latin typeface="Times New Roman"/>
                <a:cs typeface="Times New Roman"/>
              </a:rPr>
              <a:t>Three</a:t>
            </a:r>
            <a:r>
              <a:rPr lang="ja-JP" altLang="en-US">
                <a:latin typeface="Times New Roman"/>
                <a:cs typeface="Times New Roman"/>
              </a:rPr>
              <a:t>-</a:t>
            </a:r>
            <a:r>
              <a:rPr lang="en-US" altLang="ja-JP" dirty="0">
                <a:latin typeface="Times New Roman"/>
                <a:cs typeface="Times New Roman"/>
              </a:rPr>
              <a:t>fold</a:t>
            </a:r>
            <a:r>
              <a:rPr lang="ja-JP" altLang="en-US">
                <a:latin typeface="Times New Roman"/>
                <a:cs typeface="Times New Roman"/>
              </a:rPr>
              <a:t> </a:t>
            </a:r>
            <a:r>
              <a:rPr lang="en-US" altLang="ja-JP" dirty="0">
                <a:latin typeface="Times New Roman"/>
                <a:cs typeface="Times New Roman"/>
              </a:rPr>
              <a:t>symmetry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ja-JP" dirty="0">
                <a:latin typeface="Times New Roman"/>
                <a:cs typeface="Times New Roman"/>
              </a:rPr>
              <a:t>Harmonic number: 9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ja-JP" dirty="0">
                <a:latin typeface="Times New Roman"/>
                <a:cs typeface="Times New Roman"/>
              </a:rPr>
              <a:t>Original Design</a:t>
            </a:r>
            <a:r>
              <a:rPr lang="ja-JP" altLang="en-US">
                <a:latin typeface="Times New Roman"/>
                <a:cs typeface="Times New Roman"/>
              </a:rPr>
              <a:t> </a:t>
            </a:r>
            <a:r>
              <a:rPr lang="en-US" altLang="ja-JP" dirty="0">
                <a:latin typeface="Times New Roman"/>
                <a:cs typeface="Times New Roman"/>
              </a:rPr>
              <a:t>Beam</a:t>
            </a:r>
            <a:r>
              <a:rPr lang="ja-JP" altLang="en-US">
                <a:latin typeface="Times New Roman"/>
                <a:cs typeface="Times New Roman"/>
              </a:rPr>
              <a:t> </a:t>
            </a:r>
            <a:r>
              <a:rPr lang="en-US" altLang="ja-JP" dirty="0">
                <a:latin typeface="Times New Roman"/>
                <a:cs typeface="Times New Roman"/>
              </a:rPr>
              <a:t>Power: 750 kW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システムフォント"/>
              <a:buChar char="-"/>
            </a:pPr>
            <a:r>
              <a:rPr lang="en-US" altLang="ja-JP" sz="1950" dirty="0">
                <a:latin typeface="Times New Roman"/>
                <a:cs typeface="Times New Roman"/>
              </a:rPr>
              <a:t>Large Aperture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システムフォント"/>
              <a:buChar char="-"/>
            </a:pPr>
            <a:r>
              <a:rPr lang="en-US" altLang="ja-JP" sz="1950" dirty="0">
                <a:latin typeface="Times New Roman"/>
                <a:cs typeface="Times New Roman"/>
              </a:rPr>
              <a:t>Beam Loss Localization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システムフォント"/>
              <a:buChar char="-"/>
            </a:pPr>
            <a:r>
              <a:rPr lang="en-US" altLang="ja-JP" sz="1950" dirty="0">
                <a:latin typeface="Times New Roman"/>
                <a:cs typeface="Times New Roman"/>
              </a:rPr>
              <a:t>Imaginary Transition 𝛾 Lattice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dirty="0"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latin typeface="Times New Roman"/>
                <a:cs typeface="Times New Roman"/>
              </a:rPr>
              <a:t>Slow extraction mode</a:t>
            </a:r>
            <a:r>
              <a:rPr lang="en-US" altLang="ja-JP" dirty="0">
                <a:latin typeface="Times New Roman"/>
                <a:cs typeface="Times New Roman"/>
              </a:rPr>
              <a:t> (SX) for the hadron hall: 2s-spill extraction.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latin typeface="Times New Roman"/>
                <a:cs typeface="Times New Roman"/>
              </a:rPr>
              <a:t>Fast extraction mode</a:t>
            </a:r>
            <a:r>
              <a:rPr lang="en-US" altLang="ja-JP" dirty="0">
                <a:latin typeface="Times New Roman"/>
                <a:cs typeface="Times New Roman"/>
              </a:rPr>
              <a:t> (FX) for the neutrino Facility: 1 turn extraction.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D72B698-7790-B648-AC73-975637347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3BD9-D89C-2B42-90DA-61AB3171B93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6197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C2EF5BA-84A3-1B4D-BA4D-9C73C29BC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5" y="3038836"/>
            <a:ext cx="3105000" cy="2892260"/>
          </a:xfrm>
          <a:prstGeom prst="rect">
            <a:avLst/>
          </a:prstGeom>
        </p:spPr>
      </p:pic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781CABD-6D79-6842-90BF-6E69675557A5}"/>
              </a:ext>
            </a:extLst>
          </p:cNvPr>
          <p:cNvSpPr/>
          <p:nvPr/>
        </p:nvSpPr>
        <p:spPr>
          <a:xfrm>
            <a:off x="2315978" y="2109267"/>
            <a:ext cx="648000" cy="27699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hangingPunct="0"/>
            <a:endParaRPr kumimoji="0" lang="ja-JP" altLang="en-US"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5FE10BCA-A572-C442-B031-D28752AABFF2}"/>
              </a:ext>
            </a:extLst>
          </p:cNvPr>
          <p:cNvSpPr txBox="1">
            <a:spLocks/>
          </p:cNvSpPr>
          <p:nvPr/>
        </p:nvSpPr>
        <p:spPr>
          <a:xfrm>
            <a:off x="189429" y="1032244"/>
            <a:ext cx="2759743" cy="11070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1350" dirty="0">
                <a:latin typeface="Times New Roman"/>
                <a:cs typeface="Times New Roman"/>
              </a:rPr>
              <a:t>Materials and Life Science Experimental Facility (MLF) (2008−)</a:t>
            </a:r>
          </a:p>
          <a:p>
            <a:pPr marL="139304" indent="-139304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21 Neutron beam lines</a:t>
            </a:r>
          </a:p>
          <a:p>
            <a:pPr marL="139304" indent="-139304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3 Muon beam lines</a:t>
            </a:r>
          </a:p>
          <a:p>
            <a:pPr marL="139304" indent="-139304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RCS Design Beam Power : 1 MW</a:t>
            </a:r>
          </a:p>
          <a:p>
            <a:pPr marL="139304" indent="-139304">
              <a:spcBef>
                <a:spcPts val="0"/>
              </a:spcBef>
            </a:pPr>
            <a:endParaRPr lang="en-US" altLang="ja-JP" sz="1350" dirty="0">
              <a:latin typeface="Times New Roman"/>
              <a:cs typeface="Times New Roman"/>
            </a:endParaRPr>
          </a:p>
          <a:p>
            <a:pPr marL="139304" indent="-139304">
              <a:spcBef>
                <a:spcPts val="0"/>
              </a:spcBef>
            </a:pPr>
            <a:endParaRPr lang="en-US" altLang="ja-JP" sz="1350" dirty="0">
              <a:latin typeface="Times New Roman"/>
              <a:cs typeface="Times New Roman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31DC21A8-1A1C-6D45-B26A-DF4529EA9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0" y="-593"/>
            <a:ext cx="9144900" cy="702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Times New Roman"/>
                <a:cs typeface="Times New Roman"/>
              </a:rPr>
              <a:t>High Power Beams to Users</a:t>
            </a:r>
            <a:endParaRPr lang="ja-JP" altLang="en-US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図 9" descr="Unknown.png">
            <a:extLst>
              <a:ext uri="{FF2B5EF4-FFF2-40B4-BE49-F238E27FC236}">
                <a16:creationId xmlns:a16="http://schemas.microsoft.com/office/drawing/2014/main" id="{90C3E896-C619-6F47-AD94-0C0DD044ED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3"/>
            <a:ext cx="810000" cy="724557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84EFD12-F40C-5248-BC58-D73E4923B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3BD9-D89C-2B42-90DA-61AB3171B931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70EC0A-421C-C047-9FD1-A30097FF13E1}"/>
              </a:ext>
            </a:extLst>
          </p:cNvPr>
          <p:cNvSpPr txBox="1"/>
          <p:nvPr/>
        </p:nvSpPr>
        <p:spPr>
          <a:xfrm>
            <a:off x="6768000" y="1032245"/>
            <a:ext cx="2376000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Program with the      </a:t>
            </a:r>
            <a:r>
              <a:rPr lang="en-US" altLang="ja-JP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ja-JP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:</a:t>
            </a:r>
          </a:p>
          <a:p>
            <a:r>
              <a:rPr lang="en-US" altLang="ja-JP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Irradiation Facility </a:t>
            </a:r>
          </a:p>
          <a:p>
            <a:pPr marL="133350"/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laboratories of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irradiation examination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Accelerator development for ADS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MeV, 250 kW</a:t>
            </a:r>
          </a:p>
        </p:txBody>
      </p:sp>
      <p:pic>
        <p:nvPicPr>
          <p:cNvPr id="15" name="Picture 2" descr="F:\Users\rshimizu\Pictures\2nd_target_20160830.png">
            <a:extLst>
              <a:ext uri="{FF2B5EF4-FFF2-40B4-BE49-F238E27FC236}">
                <a16:creationId xmlns:a16="http://schemas.microsoft.com/office/drawing/2014/main" id="{E7B14FE3-5A64-EE4D-BBF6-4033E9E0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845" y="4580881"/>
            <a:ext cx="2585726" cy="167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コンテンツ プレースホルダー 2">
            <a:extLst>
              <a:ext uri="{FF2B5EF4-FFF2-40B4-BE49-F238E27FC236}">
                <a16:creationId xmlns:a16="http://schemas.microsoft.com/office/drawing/2014/main" id="{3C9F2A63-E430-3845-BF3E-AB4A2D04BA6C}"/>
              </a:ext>
            </a:extLst>
          </p:cNvPr>
          <p:cNvSpPr txBox="1">
            <a:spLocks/>
          </p:cNvSpPr>
          <p:nvPr/>
        </p:nvSpPr>
        <p:spPr>
          <a:xfrm>
            <a:off x="3361253" y="1032244"/>
            <a:ext cx="3429000" cy="9802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1350" dirty="0">
                <a:latin typeface="Times New Roman"/>
                <a:cs typeface="Times New Roman"/>
              </a:rPr>
              <a:t>Future Plan of the MLF Second Target Station</a:t>
            </a:r>
          </a:p>
          <a:p>
            <a:pPr marL="139304" indent="-139304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New design of target, moderators, reflectors</a:t>
            </a:r>
          </a:p>
          <a:p>
            <a:pPr marL="139304" indent="-139304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Neutron Brightness : &gt; 20 times</a:t>
            </a:r>
          </a:p>
          <a:p>
            <a:pPr marL="139304" indent="-139304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Muon Intensity : &gt; 50 times</a:t>
            </a:r>
          </a:p>
          <a:p>
            <a:pPr marL="139304" indent="-139304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RCS Beam Power : 1.5 MW</a:t>
            </a:r>
          </a:p>
          <a:p>
            <a:pPr marL="139304" indent="-139304">
              <a:spcBef>
                <a:spcPts val="0"/>
              </a:spcBef>
            </a:pPr>
            <a:endParaRPr lang="en-US" altLang="ja-JP" sz="1350" dirty="0">
              <a:latin typeface="Times New Roman"/>
              <a:cs typeface="Times New Roman"/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CCB7B81E-F01A-5F47-A919-EC28CECCCBD4}"/>
              </a:ext>
            </a:extLst>
          </p:cNvPr>
          <p:cNvCxnSpPr>
            <a:cxnSpLocks/>
          </p:cNvCxnSpPr>
          <p:nvPr/>
        </p:nvCxnSpPr>
        <p:spPr>
          <a:xfrm>
            <a:off x="3014691" y="4254322"/>
            <a:ext cx="540000" cy="0"/>
          </a:xfrm>
          <a:prstGeom prst="line">
            <a:avLst/>
          </a:prstGeom>
          <a:noFill/>
          <a:ln w="889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0045404F-7673-AA49-8ADA-817546BB49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888" y="2916369"/>
            <a:ext cx="2572941" cy="16200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3F0BC18-07D3-D248-8F67-D15FDD27D8E8}"/>
              </a:ext>
            </a:extLst>
          </p:cNvPr>
          <p:cNvSpPr/>
          <p:nvPr/>
        </p:nvSpPr>
        <p:spPr>
          <a:xfrm>
            <a:off x="3695700" y="4044772"/>
            <a:ext cx="729000" cy="405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350" dirty="0"/>
              <a:t>RCS</a:t>
            </a:r>
            <a:endParaRPr lang="ja-JP" altLang="en-US" sz="135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58CE45E-1377-0942-A76B-D29B333FFF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575" y="3321246"/>
            <a:ext cx="2400654" cy="1890000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32D4111-722F-0946-B971-963F9C06ABEF}"/>
              </a:ext>
            </a:extLst>
          </p:cNvPr>
          <p:cNvCxnSpPr>
            <a:cxnSpLocks/>
          </p:cNvCxnSpPr>
          <p:nvPr/>
        </p:nvCxnSpPr>
        <p:spPr>
          <a:xfrm flipH="1">
            <a:off x="8467725" y="3568454"/>
            <a:ext cx="432000" cy="135000"/>
          </a:xfrm>
          <a:prstGeom prst="straightConnector1">
            <a:avLst/>
          </a:prstGeom>
          <a:ln w="63500">
            <a:solidFill>
              <a:srgbClr val="FF62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53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1BE7ACC-9F70-E34C-B7B0-24340E091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076" y="1560985"/>
            <a:ext cx="3506882" cy="170100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D06A7469-D182-B349-A825-08B1F92495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450628" y="1384958"/>
            <a:ext cx="2538000" cy="1828430"/>
          </a:xfrm>
          <a:prstGeom prst="rect">
            <a:avLst/>
          </a:prstGeom>
        </p:spPr>
      </p:pic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781CABD-6D79-6842-90BF-6E69675557A5}"/>
              </a:ext>
            </a:extLst>
          </p:cNvPr>
          <p:cNvSpPr/>
          <p:nvPr/>
        </p:nvSpPr>
        <p:spPr>
          <a:xfrm>
            <a:off x="1515878" y="1417479"/>
            <a:ext cx="648000" cy="27699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hangingPunct="0"/>
            <a:endParaRPr kumimoji="0" lang="ja-JP" altLang="en-US"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Picture 24" descr="01_T2K_0808-japan-korea">
            <a:extLst>
              <a:ext uri="{FF2B5EF4-FFF2-40B4-BE49-F238E27FC236}">
                <a16:creationId xmlns:a16="http://schemas.microsoft.com/office/drawing/2014/main" id="{7C1A8455-4E1B-D84C-BD70-7CC8AA4B3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50" y="4056750"/>
            <a:ext cx="4909999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5FE10BCA-A572-C442-B031-D28752AABFF2}"/>
              </a:ext>
            </a:extLst>
          </p:cNvPr>
          <p:cNvSpPr txBox="1">
            <a:spLocks/>
          </p:cNvSpPr>
          <p:nvPr/>
        </p:nvSpPr>
        <p:spPr>
          <a:xfrm>
            <a:off x="56078" y="1032148"/>
            <a:ext cx="2700000" cy="5400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1350" dirty="0">
                <a:latin typeface="Times New Roman"/>
                <a:cs typeface="Times New Roman"/>
              </a:rPr>
              <a:t>Hadron Experimental Hall (2009−)</a:t>
            </a:r>
          </a:p>
          <a:p>
            <a:pPr marL="139304" indent="-139304">
              <a:spcBef>
                <a:spcPts val="0"/>
              </a:spcBef>
            </a:pPr>
            <a:r>
              <a:rPr lang="en-US" altLang="ja-JP" sz="1350" dirty="0">
                <a:latin typeface="Times New Roman"/>
                <a:cs typeface="Times New Roman"/>
              </a:rPr>
              <a:t>Nuclear and particle physics</a:t>
            </a:r>
          </a:p>
          <a:p>
            <a:pPr marL="139304" indent="-139304">
              <a:spcBef>
                <a:spcPts val="0"/>
              </a:spcBef>
            </a:pPr>
            <a:endParaRPr lang="en-US" altLang="ja-JP" sz="1350" dirty="0">
              <a:latin typeface="Times New Roman"/>
              <a:cs typeface="Times New Roman"/>
            </a:endParaRPr>
          </a:p>
          <a:p>
            <a:pPr marL="139304" indent="-139304">
              <a:spcBef>
                <a:spcPts val="0"/>
              </a:spcBef>
            </a:pPr>
            <a:endParaRPr lang="en-US" altLang="ja-JP" sz="1350" dirty="0">
              <a:latin typeface="Times New Roman"/>
              <a:cs typeface="Times New Roman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31DC21A8-1A1C-6D45-B26A-DF4529EA9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0" y="8835"/>
            <a:ext cx="9144900" cy="702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Times New Roman"/>
                <a:cs typeface="Times New Roman"/>
              </a:rPr>
              <a:t>High Power Beams to Users</a:t>
            </a:r>
            <a:endParaRPr lang="ja-JP" altLang="en-US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図 9" descr="Unknown.png">
            <a:extLst>
              <a:ext uri="{FF2B5EF4-FFF2-40B4-BE49-F238E27FC236}">
                <a16:creationId xmlns:a16="http://schemas.microsoft.com/office/drawing/2014/main" id="{90C3E896-C619-6F47-AD94-0C0DD044EDF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35"/>
            <a:ext cx="810000" cy="724557"/>
          </a:xfrm>
          <a:prstGeom prst="rect">
            <a:avLst/>
          </a:prstGeom>
        </p:spPr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CDA088E-B6E1-B945-8D1C-04D8D6A53AD6}"/>
              </a:ext>
            </a:extLst>
          </p:cNvPr>
          <p:cNvSpPr txBox="1"/>
          <p:nvPr/>
        </p:nvSpPr>
        <p:spPr>
          <a:xfrm>
            <a:off x="903989" y="4783579"/>
            <a:ext cx="453968" cy="2308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hangingPunct="0"/>
            <a:r>
              <a:rPr kumimoji="0" lang="en-US" altLang="ja-JP" sz="1050" dirty="0">
                <a:solidFill>
                  <a:schemeClr val="accent1"/>
                </a:solidFill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  <a:sym typeface="Calibri"/>
              </a:rPr>
              <a:t>50kton</a:t>
            </a:r>
            <a:endParaRPr kumimoji="0" lang="ja-JP" altLang="en-US" sz="1050">
              <a:solidFill>
                <a:schemeClr val="accent1"/>
              </a:solidFill>
              <a:latin typeface="Calibri" panose="020F0502020204030204" pitchFamily="34" charset="0"/>
              <a:ea typeface="Dotum" panose="020B0600000101010101" pitchFamily="34" charset="-127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A1197B7-56CF-FB41-AFF3-83CE20851656}"/>
              </a:ext>
            </a:extLst>
          </p:cNvPr>
          <p:cNvCxnSpPr>
            <a:cxnSpLocks/>
          </p:cNvCxnSpPr>
          <p:nvPr/>
        </p:nvCxnSpPr>
        <p:spPr>
          <a:xfrm>
            <a:off x="4181504" y="4514541"/>
            <a:ext cx="540000" cy="0"/>
          </a:xfrm>
          <a:prstGeom prst="line">
            <a:avLst/>
          </a:prstGeom>
          <a:noFill/>
          <a:ln w="889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84EFD12-F40C-5248-BC58-D73E4923B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3BD9-D89C-2B42-90DA-61AB3171B931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D416AE06-81C4-DD4E-A83F-225E56675D8B}"/>
              </a:ext>
            </a:extLst>
          </p:cNvPr>
          <p:cNvSpPr txBox="1">
            <a:spLocks/>
          </p:cNvSpPr>
          <p:nvPr/>
        </p:nvSpPr>
        <p:spPr>
          <a:xfrm>
            <a:off x="46554" y="3626874"/>
            <a:ext cx="4201597" cy="47541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1350" dirty="0">
                <a:latin typeface="Times New Roman"/>
                <a:cs typeface="Times New Roman"/>
              </a:rPr>
              <a:t>Neutrino Facility (2009−)</a:t>
            </a:r>
          </a:p>
          <a:p>
            <a:pPr marL="139304" indent="-139304">
              <a:spcBef>
                <a:spcPts val="0"/>
              </a:spcBef>
            </a:pPr>
            <a:r>
              <a:rPr lang="en-US" altLang="ja-JP" sz="1350" dirty="0">
                <a:latin typeface="Times New Roman"/>
                <a:cs typeface="Times New Roman"/>
              </a:rPr>
              <a:t>Long baseline neutrino oscillation experiment (T2K)</a:t>
            </a:r>
          </a:p>
          <a:p>
            <a:pPr marL="139304" indent="-139304">
              <a:spcBef>
                <a:spcPts val="0"/>
              </a:spcBef>
            </a:pPr>
            <a:endParaRPr lang="en-US" altLang="ja-JP" sz="1350" dirty="0">
              <a:latin typeface="Times New Roman"/>
              <a:cs typeface="Times New Roman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C7266FAF-67BE-C04B-8581-ED6C6A4F0D10}"/>
              </a:ext>
            </a:extLst>
          </p:cNvPr>
          <p:cNvSpPr txBox="1">
            <a:spLocks/>
          </p:cNvSpPr>
          <p:nvPr/>
        </p:nvSpPr>
        <p:spPr>
          <a:xfrm>
            <a:off x="4990028" y="1032149"/>
            <a:ext cx="3915000" cy="11321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1350" dirty="0">
                <a:latin typeface="Times New Roman"/>
                <a:cs typeface="Times New Roman"/>
              </a:rPr>
              <a:t>Future Plan for the extension of the Hadron hall </a:t>
            </a:r>
          </a:p>
          <a:p>
            <a:pPr marL="139304" indent="-139304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More intensity of secondary  particles</a:t>
            </a:r>
          </a:p>
          <a:p>
            <a:pPr marL="139304" indent="-139304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Purity</a:t>
            </a:r>
          </a:p>
          <a:p>
            <a:pPr marL="139304" indent="-139304">
              <a:spcBef>
                <a:spcPts val="0"/>
              </a:spcBef>
            </a:pPr>
            <a:r>
              <a:rPr lang="en-US" altLang="ja-JP" sz="1200" dirty="0" err="1">
                <a:latin typeface="Times New Roman"/>
                <a:cs typeface="Times New Roman"/>
              </a:rPr>
              <a:t>Δp</a:t>
            </a:r>
            <a:r>
              <a:rPr lang="en-US" altLang="ja-JP" sz="1200" dirty="0">
                <a:latin typeface="Times New Roman"/>
                <a:cs typeface="Times New Roman"/>
              </a:rPr>
              <a:t>/p </a:t>
            </a:r>
          </a:p>
          <a:p>
            <a:pPr marL="139304" indent="-139304">
              <a:spcBef>
                <a:spcPts val="0"/>
              </a:spcBef>
            </a:pPr>
            <a:endParaRPr lang="en-US" altLang="ja-JP" sz="1200" dirty="0">
              <a:latin typeface="Times New Roman"/>
              <a:cs typeface="Times New Roman"/>
            </a:endParaRPr>
          </a:p>
          <a:p>
            <a:pPr marL="139304" indent="-139304">
              <a:spcBef>
                <a:spcPts val="0"/>
              </a:spcBef>
            </a:pPr>
            <a:endParaRPr lang="en-US" altLang="ja-JP" sz="1350" dirty="0">
              <a:latin typeface="Times New Roman"/>
              <a:cs typeface="Times New Roman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09C94870-48F6-C94A-B8A8-7DAEBFE906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845" y="4004700"/>
            <a:ext cx="1523023" cy="121500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B1C56876-B555-4F42-B0F8-533BEE3BC57E}"/>
              </a:ext>
            </a:extLst>
          </p:cNvPr>
          <p:cNvCxnSpPr>
            <a:cxnSpLocks/>
          </p:cNvCxnSpPr>
          <p:nvPr/>
        </p:nvCxnSpPr>
        <p:spPr>
          <a:xfrm>
            <a:off x="4181504" y="2574978"/>
            <a:ext cx="540000" cy="0"/>
          </a:xfrm>
          <a:prstGeom prst="line">
            <a:avLst/>
          </a:prstGeom>
          <a:noFill/>
          <a:ln w="889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9D2D06-E1D8-9B4D-AA40-7B8C9F5896FA}"/>
              </a:ext>
            </a:extLst>
          </p:cNvPr>
          <p:cNvSpPr txBox="1"/>
          <p:nvPr/>
        </p:nvSpPr>
        <p:spPr>
          <a:xfrm>
            <a:off x="5120464" y="5192767"/>
            <a:ext cx="1737720" cy="595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</a:p>
          <a:p>
            <a:pPr algn="ctr">
              <a:lnSpc>
                <a:spcPct val="80000"/>
              </a:lnSpc>
            </a:pPr>
            <a:r>
              <a:rPr lang="en-US" altLang="ja-JP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J-PARC Main Ring</a:t>
            </a:r>
          </a:p>
          <a:p>
            <a:pPr algn="ctr">
              <a:lnSpc>
                <a:spcPct val="80000"/>
              </a:lnSpc>
            </a:pPr>
            <a:r>
              <a:rPr lang="en-US" altLang="ja-JP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Power Upgrade</a:t>
            </a:r>
            <a:endParaRPr lang="ja-JP" altLang="en-US" sz="135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E246F1DB-1278-8144-B22A-00656EC3E935}"/>
              </a:ext>
            </a:extLst>
          </p:cNvPr>
          <p:cNvSpPr txBox="1">
            <a:spLocks/>
          </p:cNvSpPr>
          <p:nvPr/>
        </p:nvSpPr>
        <p:spPr>
          <a:xfrm>
            <a:off x="6818829" y="3979299"/>
            <a:ext cx="2154341" cy="145396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304" indent="-139304">
              <a:spcBef>
                <a:spcPts val="0"/>
              </a:spcBef>
            </a:pPr>
            <a:r>
              <a:rPr lang="en-US" altLang="ja-JP" sz="1350" dirty="0">
                <a:latin typeface="Times New Roman"/>
                <a:cs typeface="Times New Roman"/>
              </a:rPr>
              <a:t>Upgrade Plan for the Neutrino Experiment</a:t>
            </a:r>
            <a:endParaRPr lang="en-US" altLang="ja-JP" sz="1200" dirty="0">
              <a:latin typeface="Times New Roman"/>
              <a:cs typeface="Times New Roman"/>
            </a:endParaRPr>
          </a:p>
          <a:p>
            <a:pPr marL="139304" indent="-139304">
              <a:spcBef>
                <a:spcPts val="0"/>
              </a:spcBef>
            </a:pPr>
            <a:r>
              <a:rPr lang="en-US" altLang="ja-JP" sz="1350" dirty="0">
                <a:latin typeface="Times New Roman"/>
                <a:cs typeface="Times New Roman"/>
              </a:rPr>
              <a:t>Far Detector</a:t>
            </a:r>
          </a:p>
          <a:p>
            <a:pPr marL="400050" lvl="1" indent="-200025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50 </a:t>
            </a:r>
            <a:r>
              <a:rPr lang="en-US" altLang="ja-JP" sz="1200" dirty="0" err="1">
                <a:latin typeface="Times New Roman"/>
                <a:cs typeface="Times New Roman"/>
              </a:rPr>
              <a:t>kton</a:t>
            </a:r>
            <a:r>
              <a:rPr lang="en-US" altLang="ja-JP" sz="1200" dirty="0">
                <a:latin typeface="Times New Roman"/>
                <a:cs typeface="Times New Roman"/>
              </a:rPr>
              <a:t> → 260 </a:t>
            </a:r>
            <a:r>
              <a:rPr lang="en-US" altLang="ja-JP" sz="1200" dirty="0" err="1">
                <a:latin typeface="Times New Roman"/>
                <a:cs typeface="Times New Roman"/>
              </a:rPr>
              <a:t>kton</a:t>
            </a:r>
            <a:r>
              <a:rPr lang="en-US" altLang="ja-JP" sz="1200" dirty="0">
                <a:latin typeface="Times New Roman"/>
                <a:cs typeface="Times New Roman"/>
              </a:rPr>
              <a:t> Water Cerenkov detector</a:t>
            </a:r>
          </a:p>
          <a:p>
            <a:pPr marL="139304" indent="-139304">
              <a:spcBef>
                <a:spcPts val="0"/>
              </a:spcBef>
            </a:pPr>
            <a:r>
              <a:rPr lang="en-US" altLang="ja-JP" sz="1350" dirty="0">
                <a:latin typeface="Times New Roman"/>
                <a:cs typeface="Times New Roman"/>
              </a:rPr>
              <a:t>MR Beam Power</a:t>
            </a:r>
          </a:p>
          <a:p>
            <a:pPr marL="400050" lvl="1" indent="-200025">
              <a:spcBef>
                <a:spcPts val="0"/>
              </a:spcBef>
            </a:pPr>
            <a:r>
              <a:rPr lang="en-US" altLang="ja-JP" sz="1200" dirty="0">
                <a:latin typeface="Times New Roman"/>
                <a:cs typeface="Times New Roman"/>
              </a:rPr>
              <a:t>750 kW → 1.3 MW</a:t>
            </a:r>
          </a:p>
          <a:p>
            <a:pPr marL="139304" indent="-139304">
              <a:spcBef>
                <a:spcPts val="0"/>
              </a:spcBef>
            </a:pPr>
            <a:endParaRPr lang="en-US" altLang="ja-JP" sz="135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237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51DD-502A-7643-9C33-DDD1F87F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063240"/>
            <a:ext cx="8229600" cy="554921"/>
          </a:xfrm>
        </p:spPr>
        <p:txBody>
          <a:bodyPr>
            <a:noAutofit/>
          </a:bodyPr>
          <a:lstStyle/>
          <a:p>
            <a:r>
              <a:rPr lang="en-US" dirty="0"/>
              <a:t>J-PARC Operation Status</a:t>
            </a:r>
          </a:p>
        </p:txBody>
      </p:sp>
    </p:spTree>
    <p:extLst>
      <p:ext uri="{BB962C8B-B14F-4D97-AF65-F5344CB8AC3E}">
        <p14:creationId xmlns:p14="http://schemas.microsoft.com/office/powerpoint/2010/main" val="4917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51017</TotalTime>
  <Words>2397</Words>
  <Application>Microsoft Macintosh PowerPoint</Application>
  <PresentationFormat>On-screen Show (4:3)</PresentationFormat>
  <Paragraphs>526</Paragraphs>
  <Slides>37</Slides>
  <Notes>12</Notes>
  <HiddenSlides>6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Dotum</vt:lpstr>
      <vt:lpstr>HGS創英角ﾎﾟｯﾌﾟ体</vt:lpstr>
      <vt:lpstr>ＭＳ ゴシック</vt:lpstr>
      <vt:lpstr>ＭＳ Ｐゴシック</vt:lpstr>
      <vt:lpstr>ＭＳ Ｐ明朝</vt:lpstr>
      <vt:lpstr>宋体</vt:lpstr>
      <vt:lpstr>システムフォント</vt:lpstr>
      <vt:lpstr>Arial</vt:lpstr>
      <vt:lpstr>Book Antiqua</vt:lpstr>
      <vt:lpstr>Calibri</vt:lpstr>
      <vt:lpstr>Calibri Light</vt:lpstr>
      <vt:lpstr>Cambria Math</vt:lpstr>
      <vt:lpstr>Helvetica</vt:lpstr>
      <vt:lpstr>Symbol</vt:lpstr>
      <vt:lpstr>Times</vt:lpstr>
      <vt:lpstr>Times New Roman</vt:lpstr>
      <vt:lpstr>Wingdings</vt:lpstr>
      <vt:lpstr>Office Theme</vt:lpstr>
      <vt:lpstr>Document</vt:lpstr>
      <vt:lpstr>Challenges, Progress and Prospects of High beam Power in J-PARC  </vt:lpstr>
      <vt:lpstr>Outlines</vt:lpstr>
      <vt:lpstr>PowerPoint Presentation</vt:lpstr>
      <vt:lpstr>J-PARC Linac Layout</vt:lpstr>
      <vt:lpstr>Rapid Cycling Synchrotron: Parameters</vt:lpstr>
      <vt:lpstr>MR Design and Operation Modes</vt:lpstr>
      <vt:lpstr>High Power Beams to Users</vt:lpstr>
      <vt:lpstr>High Power Beams to Users</vt:lpstr>
      <vt:lpstr>J-PARC Operation Status</vt:lpstr>
      <vt:lpstr>Recent Linac Status (Current at LEBT)</vt:lpstr>
      <vt:lpstr>PowerPoint Presentation</vt:lpstr>
      <vt:lpstr>Beam Power History at MLF</vt:lpstr>
      <vt:lpstr>MR: Beam Power History</vt:lpstr>
      <vt:lpstr>Overview of J-PARC Power Upgrade</vt:lpstr>
      <vt:lpstr> Power Upgrade of Li and RCS </vt:lpstr>
      <vt:lpstr>Roadmap of J-PARC LINAC+RCS Intensity Upgrade</vt:lpstr>
      <vt:lpstr>Residue Radiation/Beam Loss Mitigation/Control  for J-PARC Linac</vt:lpstr>
      <vt:lpstr>Abnormal Residue Radiation and Aperture Re-arrangement </vt:lpstr>
      <vt:lpstr>H0 Loss-pattern Simulation(1)</vt:lpstr>
      <vt:lpstr>H0 Loss-pattern Simulation(2)</vt:lpstr>
      <vt:lpstr>Residue Radiation at 500kW, Mar.~Jun., 2018</vt:lpstr>
      <vt:lpstr>ACS Residue Radiation at 500kW, Nov. 2018~Mar. 2019  After Aperture Re-arrangement at ACS first Half</vt:lpstr>
      <vt:lpstr>J-PARC LINAC Lattice and IBSt</vt:lpstr>
      <vt:lpstr>Comparison of IBSt for ACS Lattices </vt:lpstr>
      <vt:lpstr>PowerPoint Presentation</vt:lpstr>
      <vt:lpstr>Experiment Results for Resonance・IBSt Mitigation at ACS </vt:lpstr>
      <vt:lpstr>Trend of Residue Radiation @ACS</vt:lpstr>
      <vt:lpstr>Accomplishment of 60mA*600us from J-PARC Linac on Jul. 8, 2019</vt:lpstr>
      <vt:lpstr>PowerPoint Presentation</vt:lpstr>
      <vt:lpstr>RCS: High Power Operation beyond 1 MW</vt:lpstr>
      <vt:lpstr>PowerPoint Presentation</vt:lpstr>
      <vt:lpstr>PowerPoint Presentation</vt:lpstr>
      <vt:lpstr>PowerPoint Presentation</vt:lpstr>
      <vt:lpstr>MR Slow Extraction Tunings and the Beam Loss Reduction</vt:lpstr>
      <vt:lpstr>MR SX for the μ to e conversion search experiment</vt:lpstr>
      <vt:lpstr>PowerPoint Presentation</vt:lpstr>
      <vt:lpstr>Summary</vt:lpstr>
    </vt:vector>
  </TitlesOfParts>
  <Company>KEK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KEK                                                                                         j-PARC </dc:title>
  <dc:creator>Yong Liu</dc:creator>
  <cp:lastModifiedBy>Yong Liu</cp:lastModifiedBy>
  <cp:revision>1169</cp:revision>
  <cp:lastPrinted>2018-06-17T13:30:50Z</cp:lastPrinted>
  <dcterms:created xsi:type="dcterms:W3CDTF">2014-11-05T05:49:07Z</dcterms:created>
  <dcterms:modified xsi:type="dcterms:W3CDTF">2019-09-25T16:55:07Z</dcterms:modified>
</cp:coreProperties>
</file>