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1" r:id="rId2"/>
    <p:sldId id="315" r:id="rId3"/>
    <p:sldId id="326" r:id="rId4"/>
    <p:sldId id="284" r:id="rId5"/>
    <p:sldId id="268" r:id="rId6"/>
    <p:sldId id="310" r:id="rId7"/>
    <p:sldId id="261" r:id="rId8"/>
    <p:sldId id="333" r:id="rId9"/>
    <p:sldId id="320" r:id="rId10"/>
    <p:sldId id="287" r:id="rId11"/>
    <p:sldId id="313" r:id="rId12"/>
    <p:sldId id="318" r:id="rId13"/>
    <p:sldId id="312" r:id="rId14"/>
    <p:sldId id="335" r:id="rId15"/>
    <p:sldId id="336" r:id="rId16"/>
    <p:sldId id="322" r:id="rId17"/>
    <p:sldId id="337" r:id="rId18"/>
    <p:sldId id="321" r:id="rId19"/>
    <p:sldId id="328" r:id="rId20"/>
    <p:sldId id="332" r:id="rId21"/>
    <p:sldId id="329" r:id="rId22"/>
    <p:sldId id="400" r:id="rId23"/>
    <p:sldId id="401" r:id="rId24"/>
    <p:sldId id="402" r:id="rId25"/>
    <p:sldId id="33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71D"/>
    <a:srgbClr val="D51BCC"/>
    <a:srgbClr val="2033E6"/>
    <a:srgbClr val="C1D0E5"/>
    <a:srgbClr val="B9D1ED"/>
    <a:srgbClr val="C7D5F1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30" d="100"/>
          <a:sy n="130" d="100"/>
        </p:scale>
        <p:origin x="498" y="-4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yazaki\Desktop\Uppsala\ESS_cond\dead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yazaki\Desktop\Uppsala\ESS_cond\deadti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aseline="0" dirty="0"/>
              <a:t>Cause of downtime [h]</a:t>
            </a:r>
            <a:endParaRPr lang="ja-JP" altLang="en-US" sz="2000" baseline="0" dirty="0"/>
          </a:p>
        </c:rich>
      </c:tx>
      <c:layout>
        <c:manualLayout>
          <c:xMode val="edge"/>
          <c:yMode val="edge"/>
          <c:x val="0.15988497513445171"/>
          <c:y val="1.8831522729042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8-4F61-A2DF-237CFDD5C9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8-4F61-A2DF-237CFDD5C9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8-4F61-A2DF-237CFDD5C99B}"/>
              </c:ext>
            </c:extLst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Sheet1!$F$1:$F$3</c:f>
              <c:strCache>
                <c:ptCount val="3"/>
                <c:pt idx="0">
                  <c:v>night, weekend</c:v>
                </c:pt>
                <c:pt idx="1">
                  <c:v>system trouble</c:v>
                </c:pt>
                <c:pt idx="2">
                  <c:v>technical intervention</c:v>
                </c:pt>
              </c:strCache>
            </c:strRef>
          </c:cat>
          <c:val>
            <c:numRef>
              <c:f>Sheet1!$G$1:$G$3</c:f>
              <c:numCache>
                <c:formatCode>General</c:formatCode>
                <c:ptCount val="3"/>
                <c:pt idx="0">
                  <c:v>242.42750000000001</c:v>
                </c:pt>
                <c:pt idx="1">
                  <c:v>95.788696900000005</c:v>
                </c:pt>
                <c:pt idx="2">
                  <c:v>125.38744440000001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8-4F61-A2DF-237CFDD5C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dirty="0"/>
              <a:t>System trouble [h]</a:t>
            </a:r>
          </a:p>
        </c:rich>
      </c:tx>
      <c:layout>
        <c:manualLayout>
          <c:xMode val="edge"/>
          <c:yMode val="edge"/>
          <c:x val="0.14988527994398124"/>
          <c:y val="0.10692405497293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07922028039207E-2"/>
          <c:y val="0.14808751040266299"/>
          <c:w val="0.86614367382159396"/>
          <c:h val="0.64256593687984098"/>
        </c:manualLayout>
      </c:layout>
      <c:pieChart>
        <c:varyColors val="1"/>
        <c:ser>
          <c:idx val="0"/>
          <c:order val="0"/>
          <c:tx>
            <c:strRef>
              <c:f>Sheet1!$K$13</c:f>
              <c:strCache>
                <c:ptCount val="1"/>
                <c:pt idx="0">
                  <c:v>Cause of trouble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A-4E6B-BCAD-EE6F63215ABC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1A-4E6B-BCAD-EE6F63215A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1A-4E6B-BCAD-EE6F63215A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A-4E6B-BCAD-EE6F63215A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1A-4E6B-BCAD-EE6F63215ABC}"/>
              </c:ext>
            </c:extLst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Sheet1!$J$14:$J$18</c:f>
              <c:strCache>
                <c:ptCount val="5"/>
                <c:pt idx="0">
                  <c:v>LLRF</c:v>
                </c:pt>
                <c:pt idx="1">
                  <c:v>DB station</c:v>
                </c:pt>
                <c:pt idx="2">
                  <c:v>Flowmeter</c:v>
                </c:pt>
                <c:pt idx="3">
                  <c:v>e pickup</c:v>
                </c:pt>
                <c:pt idx="4">
                  <c:v>software</c:v>
                </c:pt>
              </c:strCache>
            </c:strRef>
          </c:cat>
          <c:val>
            <c:numRef>
              <c:f>Sheet1!$K$14:$K$18</c:f>
              <c:numCache>
                <c:formatCode>General</c:formatCode>
                <c:ptCount val="5"/>
                <c:pt idx="0">
                  <c:v>12.465283400000001</c:v>
                </c:pt>
                <c:pt idx="1">
                  <c:v>22.486920699999999</c:v>
                </c:pt>
                <c:pt idx="2">
                  <c:v>44.884799999999998</c:v>
                </c:pt>
                <c:pt idx="3">
                  <c:v>0.51555609999999996</c:v>
                </c:pt>
                <c:pt idx="4">
                  <c:v>14.287800000000001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1A-4E6B-BCAD-EE6F63215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7457717308437"/>
          <c:y val="0.7191466721608506"/>
          <c:w val="0.768398882256071"/>
          <c:h val="0.27240684762307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0D5-9336-46AD-B6A6-5B51AAC40602}" type="datetimeFigureOut">
              <a:rPr lang="sv-SE" smtClean="0"/>
              <a:t>2019-09-23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C61F-FEF3-476C-9B19-12A571158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8F480-202C-44C4-89B8-F28367E1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4" descr="gråbård">
            <a:extLst>
              <a:ext uri="{FF2B5EF4-FFF2-40B4-BE49-F238E27FC236}">
                <a16:creationId xmlns:a16="http://schemas.microsoft.com/office/drawing/2014/main" id="{60CF7C78-8D0F-46BF-974F-38BAB8DE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FREIA_logo.png">
            <a:extLst>
              <a:ext uri="{FF2B5EF4-FFF2-40B4-BE49-F238E27FC236}">
                <a16:creationId xmlns:a16="http://schemas.microsoft.com/office/drawing/2014/main" id="{B294BE4A-A2E7-4797-81DC-11722434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4EF5A-4CBF-46FC-BE97-2675FAFB84A1}"/>
              </a:ext>
            </a:extLst>
          </p:cNvPr>
          <p:cNvSpPr txBox="1"/>
          <p:nvPr/>
        </p:nvSpPr>
        <p:spPr>
          <a:xfrm>
            <a:off x="876300" y="2188762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Preliminary Test Results </a:t>
            </a:r>
          </a:p>
          <a:p>
            <a:pPr algn="ctr"/>
            <a:r>
              <a:rPr lang="en-US" sz="4400" dirty="0"/>
              <a:t>from the </a:t>
            </a:r>
          </a:p>
          <a:p>
            <a:pPr algn="ctr"/>
            <a:r>
              <a:rPr lang="en-US" sz="4400" dirty="0"/>
              <a:t>Spoke Prototype cryomodule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2B239-C0C8-4763-916A-AFE477141481}"/>
              </a:ext>
            </a:extLst>
          </p:cNvPr>
          <p:cNvSpPr txBox="1"/>
          <p:nvPr/>
        </p:nvSpPr>
        <p:spPr>
          <a:xfrm>
            <a:off x="3282796" y="488709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Sep. 2019</a:t>
            </a:r>
          </a:p>
          <a:p>
            <a:pPr algn="ctr"/>
            <a:r>
              <a:rPr lang="en-US" dirty="0" err="1"/>
              <a:t>SLHiPP</a:t>
            </a:r>
            <a:r>
              <a:rPr lang="en-US" dirty="0"/>
              <a:t>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E84B5-3A54-467D-9FCD-08B6F5CFA3BF}"/>
              </a:ext>
            </a:extLst>
          </p:cNvPr>
          <p:cNvSpPr txBox="1"/>
          <p:nvPr/>
        </p:nvSpPr>
        <p:spPr>
          <a:xfrm>
            <a:off x="3581400" y="4267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 Li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behafe</a:t>
            </a:r>
            <a:r>
              <a:rPr lang="en-US" dirty="0"/>
              <a:t> of FREIA team</a:t>
            </a:r>
          </a:p>
        </p:txBody>
      </p:sp>
    </p:spTree>
    <p:extLst>
      <p:ext uri="{BB962C8B-B14F-4D97-AF65-F5344CB8AC3E}">
        <p14:creationId xmlns:p14="http://schemas.microsoft.com/office/powerpoint/2010/main" val="73583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4"/>
          <p:cNvPicPr/>
          <p:nvPr/>
        </p:nvPicPr>
        <p:blipFill>
          <a:blip r:embed="rId2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68D8A9-FEA4-468E-AB70-F08B7EDFA50A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/>
          </a:p>
        </p:txBody>
      </p:sp>
      <p:pic>
        <p:nvPicPr>
          <p:cNvPr id="188" name="Picture 13"/>
          <p:cNvPicPr/>
          <p:nvPr/>
        </p:nvPicPr>
        <p:blipFill>
          <a:blip r:embed="rId3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 err="1">
                <a:latin typeface="+mj-lt"/>
                <a:ea typeface="+mj-ea"/>
                <a:cs typeface="+mj-cs"/>
              </a:rPr>
              <a:t>Cavity</a:t>
            </a:r>
            <a:r>
              <a:rPr lang="sv-SE" sz="3200" dirty="0">
                <a:latin typeface="+mj-lt"/>
                <a:ea typeface="+mj-ea"/>
                <a:cs typeface="+mj-cs"/>
              </a:rPr>
              <a:t> conditioning </a:t>
            </a:r>
            <a:r>
              <a:rPr lang="sv-SE" sz="3200" dirty="0" err="1">
                <a:latin typeface="+mj-lt"/>
                <a:ea typeface="+mj-ea"/>
                <a:cs typeface="+mj-cs"/>
              </a:rPr>
              <a:t>conclusion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4" name="表 4">
            <a:extLst>
              <a:ext uri="{FF2B5EF4-FFF2-40B4-BE49-F238E27FC236}">
                <a16:creationId xmlns:a16="http://schemas.microsoft.com/office/drawing/2014/main" id="{5E97C77B-533C-4FF8-9FFB-50645F7EA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11861"/>
              </p:ext>
            </p:extLst>
          </p:nvPr>
        </p:nvGraphicFramePr>
        <p:xfrm>
          <a:off x="304800" y="1563371"/>
          <a:ext cx="8305803" cy="23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233">
                  <a:extLst>
                    <a:ext uri="{9D8B030D-6E8A-4147-A177-3AD203B41FA5}">
                      <a16:colId xmlns:a16="http://schemas.microsoft.com/office/drawing/2014/main" val="308746416"/>
                    </a:ext>
                  </a:extLst>
                </a:gridCol>
                <a:gridCol w="1197233">
                  <a:extLst>
                    <a:ext uri="{9D8B030D-6E8A-4147-A177-3AD203B41FA5}">
                      <a16:colId xmlns:a16="http://schemas.microsoft.com/office/drawing/2014/main" val="558259053"/>
                    </a:ext>
                  </a:extLst>
                </a:gridCol>
                <a:gridCol w="1197233">
                  <a:extLst>
                    <a:ext uri="{9D8B030D-6E8A-4147-A177-3AD203B41FA5}">
                      <a16:colId xmlns:a16="http://schemas.microsoft.com/office/drawing/2014/main" val="1473721297"/>
                    </a:ext>
                  </a:extLst>
                </a:gridCol>
                <a:gridCol w="1197233">
                  <a:extLst>
                    <a:ext uri="{9D8B030D-6E8A-4147-A177-3AD203B41FA5}">
                      <a16:colId xmlns:a16="http://schemas.microsoft.com/office/drawing/2014/main" val="1025299501"/>
                    </a:ext>
                  </a:extLst>
                </a:gridCol>
                <a:gridCol w="1197233">
                  <a:extLst>
                    <a:ext uri="{9D8B030D-6E8A-4147-A177-3AD203B41FA5}">
                      <a16:colId xmlns:a16="http://schemas.microsoft.com/office/drawing/2014/main" val="8030431"/>
                    </a:ext>
                  </a:extLst>
                </a:gridCol>
              </a:tblGrid>
              <a:tr h="658389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Cav1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1</a:t>
                      </a:r>
                      <a:r>
                        <a:rPr kumimoji="1" lang="en-US" altLang="ja-JP" sz="1600" baseline="30000" dirty="0"/>
                        <a:t>st</a:t>
                      </a:r>
                      <a:r>
                        <a:rPr kumimoji="1" lang="en-US" altLang="ja-JP" sz="1600" dirty="0"/>
                        <a:t> run</a:t>
                      </a:r>
                      <a:endParaRPr kumimoji="1" lang="ja-JP" altLang="en-US" sz="1600" dirty="0"/>
                    </a:p>
                    <a:p>
                      <a:endParaRPr kumimoji="1" lang="en-US" altLang="ja-JP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Cav2 </a:t>
                      </a:r>
                    </a:p>
                    <a:p>
                      <a:r>
                        <a:rPr kumimoji="1" lang="en-US" altLang="ja-JP" sz="1600" dirty="0"/>
                        <a:t>1</a:t>
                      </a:r>
                      <a:r>
                        <a:rPr kumimoji="1" lang="en-US" altLang="ja-JP" sz="1600" baseline="30000" dirty="0"/>
                        <a:t>st</a:t>
                      </a:r>
                      <a:r>
                        <a:rPr kumimoji="1" lang="en-US" altLang="ja-JP" sz="1600" dirty="0"/>
                        <a:t> run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Cav2 </a:t>
                      </a:r>
                    </a:p>
                    <a:p>
                      <a:r>
                        <a:rPr kumimoji="1" lang="en-US" altLang="ja-JP" sz="1600" dirty="0"/>
                        <a:t>2</a:t>
                      </a:r>
                      <a:r>
                        <a:rPr kumimoji="1" lang="en-US" altLang="ja-JP" sz="1600" baseline="30000" dirty="0"/>
                        <a:t>nd</a:t>
                      </a:r>
                      <a:r>
                        <a:rPr kumimoji="1" lang="en-US" altLang="ja-JP" sz="1600" dirty="0"/>
                        <a:t> run</a:t>
                      </a:r>
                      <a:endParaRPr kumimoji="1" lang="ja-JP" altLang="en-US" sz="1600" dirty="0"/>
                    </a:p>
                    <a:p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Cav2 </a:t>
                      </a:r>
                    </a:p>
                    <a:p>
                      <a:r>
                        <a:rPr kumimoji="1" lang="en-US" altLang="ja-JP" sz="1600" dirty="0"/>
                        <a:t>3</a:t>
                      </a:r>
                      <a:r>
                        <a:rPr kumimoji="1" lang="en-US" altLang="ja-JP" sz="1600" baseline="30000" dirty="0"/>
                        <a:t>rd</a:t>
                      </a:r>
                      <a:r>
                        <a:rPr kumimoji="1" lang="en-US" altLang="ja-JP" sz="1600" dirty="0"/>
                        <a:t> run</a:t>
                      </a:r>
                      <a:endParaRPr kumimoji="1" lang="ja-JP" altLang="en-US" sz="1600" dirty="0"/>
                    </a:p>
                    <a:p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Cav2 </a:t>
                      </a:r>
                    </a:p>
                    <a:p>
                      <a:pPr marL="0" algn="l" defTabSz="914400" rtl="0" eaLnBrk="1" latinLnBrk="0" hangingPunct="1"/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en-US" altLang="ja-JP" sz="16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run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Cav1 </a:t>
                      </a:r>
                    </a:p>
                    <a:p>
                      <a:r>
                        <a:rPr kumimoji="1" lang="en-US" altLang="ja-JP" sz="1600" dirty="0"/>
                        <a:t>2</a:t>
                      </a:r>
                      <a:r>
                        <a:rPr kumimoji="1" lang="en-US" altLang="ja-JP" sz="1600" baseline="30000" dirty="0"/>
                        <a:t>nd</a:t>
                      </a:r>
                      <a:r>
                        <a:rPr kumimoji="1" lang="en-US" altLang="ja-JP" sz="1600" dirty="0"/>
                        <a:t> run</a:t>
                      </a:r>
                      <a:endParaRPr kumimoji="1" lang="ja-JP" altLang="en-US" sz="1600" dirty="0"/>
                    </a:p>
                    <a:p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96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live time [h]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6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sv-SE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96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Loop 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Open loop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loop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loop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334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Conditioning strategy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1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1ms@ 14Hz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3.2ms@14Hz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1ms@ 14Hz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3.2ms@14Hz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 1Hz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3.2ms@14Hz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1ms@ 14Hz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3.2ms@14Hz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1ms@ 14Hz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3.2ms@14Hz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1ms@ 14Hz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3.2ms@14Hz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93645"/>
                  </a:ext>
                </a:extLst>
              </a:tr>
            </a:tbl>
          </a:graphicData>
        </a:graphic>
      </p:graphicFrame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BA07C8C5-E8A5-4B0A-8B09-A85547AC26D9}"/>
              </a:ext>
            </a:extLst>
          </p:cNvPr>
          <p:cNvSpPr txBox="1"/>
          <p:nvPr/>
        </p:nvSpPr>
        <p:spPr>
          <a:xfrm>
            <a:off x="194760" y="4080573"/>
            <a:ext cx="59216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Different loop setting and conditioning strategies were studied and no significant difference was found in the time variation of cavity conditioning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Open loop with a fixed repetition rate of 14 Hz would be an optimal option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Total cavity conditioning timing is about 2 days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4A637-973F-40C9-9E9C-CB3F002F0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0" y="4422922"/>
            <a:ext cx="3023188" cy="17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72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CBC5A-3F6C-44B7-A16F-61B45DC1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DC0824-9B46-46C3-807D-2E43C5213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4" y="1478880"/>
            <a:ext cx="7069386" cy="329197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B4B4353-01A0-4710-910C-89AEEB029C8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3B5168E5-0B36-47B9-A56C-B9294833CC4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5726D8E0-9A2A-4F70-AAEB-3C504DF26413}"/>
              </a:ext>
            </a:extLst>
          </p:cNvPr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 err="1">
                <a:latin typeface="+mj-lt"/>
                <a:ea typeface="+mj-ea"/>
                <a:cs typeface="+mj-cs"/>
              </a:rPr>
              <a:t>Field</a:t>
            </a:r>
            <a:r>
              <a:rPr lang="sv-SE" sz="3200" dirty="0">
                <a:latin typeface="+mj-lt"/>
                <a:ea typeface="+mj-ea"/>
                <a:cs typeface="+mj-cs"/>
              </a:rPr>
              <a:t> emission </a:t>
            </a:r>
            <a:r>
              <a:rPr lang="sv-SE" sz="3200" dirty="0" err="1">
                <a:latin typeface="+mj-lt"/>
                <a:ea typeface="+mj-ea"/>
                <a:cs typeface="+mj-cs"/>
              </a:rPr>
              <a:t>of</a:t>
            </a:r>
            <a:r>
              <a:rPr lang="sv-SE" sz="3200" dirty="0">
                <a:latin typeface="+mj-lt"/>
                <a:ea typeface="+mj-ea"/>
                <a:cs typeface="+mj-cs"/>
              </a:rPr>
              <a:t> </a:t>
            </a:r>
            <a:r>
              <a:rPr lang="sv-SE" sz="3200" dirty="0" err="1">
                <a:latin typeface="+mj-lt"/>
                <a:ea typeface="+mj-ea"/>
                <a:cs typeface="+mj-cs"/>
              </a:rPr>
              <a:t>cavity</a:t>
            </a:r>
            <a:r>
              <a:rPr lang="sv-SE" sz="3200" dirty="0">
                <a:latin typeface="+mj-lt"/>
                <a:ea typeface="+mj-ea"/>
                <a:cs typeface="+mj-cs"/>
              </a:rPr>
              <a:t> 2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3022BDD0-B5E3-4AB9-877D-217917D68833}"/>
              </a:ext>
            </a:extLst>
          </p:cNvPr>
          <p:cNvSpPr txBox="1"/>
          <p:nvPr/>
        </p:nvSpPr>
        <p:spPr>
          <a:xfrm>
            <a:off x="762000" y="4412516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 strong field emission associated with CTS activities was found in cavity 2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field emission onset was decrease to </a:t>
            </a:r>
            <a:r>
              <a:rPr lang="en-US" sz="1600" dirty="0" err="1"/>
              <a:t>Eacc</a:t>
            </a:r>
            <a:r>
              <a:rPr lang="en-US" sz="1600" dirty="0"/>
              <a:t> of 7 MV/m after moving the CTS to the target frequency (the green curve)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Released the CTS and returned to the target position, the field emission showed almost the same onset point but higher radiation, and the maximum </a:t>
            </a:r>
            <a:r>
              <a:rPr lang="en-US" sz="1600" dirty="0" err="1"/>
              <a:t>Eacc</a:t>
            </a:r>
            <a:r>
              <a:rPr lang="en-US" sz="1600" dirty="0"/>
              <a:t> was decrease from 10.5 MV/m to about 9 MV/m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dynamic heat load was also increasing along with the radiation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Lower Q0 performance of cavity2 was observed after CTS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8ECA9-3AF0-4C17-8B0C-B85A3A426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514600"/>
            <a:ext cx="2653014" cy="14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B8223-8DC3-4D8B-94AB-EF383CA3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2DF35-C67D-4C69-B17C-834572949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258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D306C-A637-4693-BCD5-A000FCAB1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3" y="2438400"/>
            <a:ext cx="3200400" cy="2170387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F03FCA97-AC77-484C-9D6B-8A2CEDA1545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84BBB6CD-4F08-40F2-AFF3-F3A0FD69BCE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070B81D4-CAB6-4E3C-A9B5-3AC8E142CE6B}"/>
              </a:ext>
            </a:extLst>
          </p:cNvPr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40 K </a:t>
            </a:r>
            <a:r>
              <a:rPr lang="sv-SE" sz="3200" dirty="0" err="1">
                <a:latin typeface="+mj-lt"/>
                <a:ea typeface="+mj-ea"/>
                <a:cs typeface="+mj-cs"/>
              </a:rPr>
              <a:t>thermal</a:t>
            </a:r>
            <a:r>
              <a:rPr lang="sv-SE" sz="3200" dirty="0">
                <a:latin typeface="+mj-lt"/>
                <a:ea typeface="+mj-ea"/>
                <a:cs typeface="+mj-cs"/>
              </a:rPr>
              <a:t> </a:t>
            </a:r>
            <a:r>
              <a:rPr lang="sv-SE" sz="3200" dirty="0" err="1">
                <a:latin typeface="+mj-lt"/>
                <a:ea typeface="+mj-ea"/>
                <a:cs typeface="+mj-cs"/>
              </a:rPr>
              <a:t>cycle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80CAB5D1-B12C-4F35-AC5C-F9E6383723FC}"/>
              </a:ext>
            </a:extLst>
          </p:cNvPr>
          <p:cNvSpPr txBox="1"/>
          <p:nvPr/>
        </p:nvSpPr>
        <p:spPr>
          <a:xfrm>
            <a:off x="752715" y="4953000"/>
            <a:ext cx="8228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 thermal cycle up to 40 K was performed for the CM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Outgassing up to 10</a:t>
            </a:r>
            <a:r>
              <a:rPr lang="en-US" sz="1600" baseline="30000" dirty="0"/>
              <a:t>-4</a:t>
            </a:r>
            <a:r>
              <a:rPr lang="en-US" sz="1600" dirty="0"/>
              <a:t> mbar was observed around 20 K, implying that hydrogen is vaporized from the cavity surface.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Field emission was almost back to the situation before the CTS activities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Maximum </a:t>
            </a:r>
            <a:r>
              <a:rPr lang="en-US" sz="1600" dirty="0" err="1"/>
              <a:t>Eacc</a:t>
            </a:r>
            <a:r>
              <a:rPr lang="en-US" sz="1600" dirty="0"/>
              <a:t> was improved from 9 MV/m to 10.5 MV/m after thermal cycle.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Q0 performance of cavity2 was recovered as before the CTS activities.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14"/>
          <p:cNvPicPr/>
          <p:nvPr/>
        </p:nvPicPr>
        <p:blipFill>
          <a:blip r:embed="rId2"/>
          <a:stretch/>
        </p:blipFill>
        <p:spPr>
          <a:xfrm>
            <a:off x="0" y="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6" name="Picture 13"/>
          <p:cNvPicPr/>
          <p:nvPr/>
        </p:nvPicPr>
        <p:blipFill>
          <a:blip r:embed="rId3"/>
          <a:stretch/>
        </p:blipFill>
        <p:spPr>
          <a:xfrm>
            <a:off x="6476760" y="7416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sv-SE" sz="3200" dirty="0">
                <a:latin typeface="+mj-lt"/>
                <a:ea typeface="+mj-ea"/>
                <a:cs typeface="+mj-cs"/>
              </a:rPr>
              <a:t>Q </a:t>
            </a:r>
            <a:r>
              <a:rPr lang="sv-SE" sz="3200" dirty="0" err="1">
                <a:latin typeface="+mj-lt"/>
                <a:ea typeface="+mj-ea"/>
                <a:cs typeface="+mj-cs"/>
              </a:rPr>
              <a:t>measurement</a:t>
            </a:r>
            <a:r>
              <a:rPr lang="sv-SE" sz="3200" dirty="0">
                <a:latin typeface="+mj-lt"/>
                <a:ea typeface="+mj-ea"/>
                <a:cs typeface="+mj-cs"/>
              </a:rPr>
              <a:t> (I) 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78520"/>
            <a:ext cx="89150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Q </a:t>
            </a:r>
            <a:r>
              <a:rPr lang="sv-SE" sz="1600" dirty="0" err="1"/>
              <a:t>factor</a:t>
            </a:r>
            <a:r>
              <a:rPr lang="sv-SE" sz="1600" dirty="0"/>
              <a:t> is </a:t>
            </a:r>
            <a:r>
              <a:rPr lang="sv-SE" sz="1600" dirty="0" err="1"/>
              <a:t>done</a:t>
            </a:r>
            <a:r>
              <a:rPr lang="sv-SE" sz="1600" dirty="0"/>
              <a:t> by the </a:t>
            </a:r>
            <a:r>
              <a:rPr lang="sv-SE" sz="1600" dirty="0" err="1"/>
              <a:t>calorimetrical</a:t>
            </a:r>
            <a:r>
              <a:rPr lang="sv-SE" sz="1600" dirty="0"/>
              <a:t> </a:t>
            </a:r>
            <a:r>
              <a:rPr lang="sv-SE" sz="1600" dirty="0" err="1"/>
              <a:t>method</a:t>
            </a:r>
            <a:endParaRPr lang="sv-SE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Both</a:t>
            </a:r>
            <a:r>
              <a:rPr lang="sv-SE" sz="1600" dirty="0"/>
              <a:t> SEL and PID operation </a:t>
            </a:r>
            <a:r>
              <a:rPr lang="sv-SE" sz="1600" dirty="0" err="1"/>
              <a:t>method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implemented</a:t>
            </a:r>
            <a:endParaRPr lang="sv-SE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Heat </a:t>
            </a:r>
            <a:r>
              <a:rPr lang="sv-SE" sz="1600" dirty="0" err="1"/>
              <a:t>load</a:t>
            </a:r>
            <a:r>
              <a:rPr lang="sv-SE" sz="1600" dirty="0"/>
              <a:t> is </a:t>
            </a:r>
            <a:r>
              <a:rPr lang="sv-SE" sz="1600" dirty="0" err="1"/>
              <a:t>measured</a:t>
            </a:r>
            <a:r>
              <a:rPr lang="sv-SE" sz="1600" dirty="0"/>
              <a:t> via the </a:t>
            </a:r>
            <a:r>
              <a:rPr lang="sv-SE" sz="1600" dirty="0" err="1"/>
              <a:t>flowmeter</a:t>
            </a:r>
            <a:r>
              <a:rPr lang="sv-SE" sz="1600" dirty="0"/>
              <a:t> </a:t>
            </a:r>
            <a:r>
              <a:rPr lang="sv-SE" sz="1600" dirty="0" err="1"/>
              <a:t>placed</a:t>
            </a:r>
            <a:r>
              <a:rPr lang="sv-SE" sz="1600" dirty="0"/>
              <a:t> at </a:t>
            </a:r>
            <a:r>
              <a:rPr lang="sv-SE" sz="1600" dirty="0" err="1"/>
              <a:t>room</a:t>
            </a:r>
            <a:r>
              <a:rPr lang="sv-SE" sz="1600" dirty="0"/>
              <a:t> </a:t>
            </a:r>
            <a:r>
              <a:rPr lang="sv-SE" sz="1600" dirty="0" err="1"/>
              <a:t>temperature</a:t>
            </a:r>
            <a:r>
              <a:rPr lang="sv-SE" sz="1600" dirty="0"/>
              <a:t> and </a:t>
            </a:r>
            <a:r>
              <a:rPr lang="sv-SE" sz="1600" dirty="0" err="1"/>
              <a:t>atmospheric</a:t>
            </a:r>
            <a:r>
              <a:rPr lang="sv-SE" sz="1600" dirty="0"/>
              <a:t> </a:t>
            </a:r>
            <a:r>
              <a:rPr lang="sv-SE" sz="1600" dirty="0" err="1"/>
              <a:t>pressure</a:t>
            </a:r>
            <a:endParaRPr lang="sv-SE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Low</a:t>
            </a:r>
            <a:r>
              <a:rPr lang="sv-SE" sz="1600" dirty="0"/>
              <a:t> </a:t>
            </a:r>
            <a:r>
              <a:rPr lang="sv-SE" sz="1600" dirty="0" err="1"/>
              <a:t>dynamic</a:t>
            </a:r>
            <a:r>
              <a:rPr lang="sv-SE" sz="1600" dirty="0"/>
              <a:t> heat </a:t>
            </a:r>
            <a:r>
              <a:rPr lang="sv-SE" sz="1600" dirty="0" err="1"/>
              <a:t>load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spoke</a:t>
            </a:r>
            <a:r>
              <a:rPr lang="sv-SE" sz="1600" dirty="0"/>
              <a:t> </a:t>
            </a:r>
            <a:r>
              <a:rPr lang="sv-SE" sz="1600" dirty="0" err="1"/>
              <a:t>cavity</a:t>
            </a:r>
            <a:r>
              <a:rPr lang="sv-SE" sz="1600" dirty="0"/>
              <a:t> (</a:t>
            </a:r>
            <a:r>
              <a:rPr lang="sv-SE" sz="1600" dirty="0" err="1"/>
              <a:t>around</a:t>
            </a:r>
            <a:r>
              <a:rPr lang="sv-SE" sz="1600" dirty="0"/>
              <a:t> 0.5 W) is </a:t>
            </a:r>
            <a:r>
              <a:rPr lang="sv-SE" sz="1600" dirty="0" err="1"/>
              <a:t>within</a:t>
            </a:r>
            <a:r>
              <a:rPr lang="sv-SE" sz="1600" dirty="0"/>
              <a:t> the </a:t>
            </a:r>
            <a:r>
              <a:rPr lang="sv-SE" sz="1600" dirty="0" err="1"/>
              <a:t>measure</a:t>
            </a:r>
            <a:r>
              <a:rPr lang="sv-SE" sz="1600" dirty="0"/>
              <a:t> </a:t>
            </a:r>
            <a:r>
              <a:rPr lang="sv-SE" sz="1600" dirty="0" err="1"/>
              <a:t>uncertainty</a:t>
            </a:r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5B531-7AE0-473A-A727-E85888312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830160"/>
            <a:ext cx="5667375" cy="326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5F426-273E-4991-A330-B010B9D68B52}"/>
              </a:ext>
            </a:extLst>
          </p:cNvPr>
          <p:cNvSpPr txBox="1"/>
          <p:nvPr/>
        </p:nvSpPr>
        <p:spPr>
          <a:xfrm>
            <a:off x="3161940" y="6096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Cavity 2 dynamic heat load</a:t>
            </a:r>
          </a:p>
        </p:txBody>
      </p:sp>
    </p:spTree>
    <p:extLst>
      <p:ext uri="{BB962C8B-B14F-4D97-AF65-F5344CB8AC3E}">
        <p14:creationId xmlns:p14="http://schemas.microsoft.com/office/powerpoint/2010/main" val="122444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20149-2BD1-4E21-8EEB-7C475E37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09D52-5443-44BA-A0E3-CEC112E7A3FF}"/>
              </a:ext>
            </a:extLst>
          </p:cNvPr>
          <p:cNvSpPr txBox="1"/>
          <p:nvPr/>
        </p:nvSpPr>
        <p:spPr>
          <a:xfrm>
            <a:off x="1769305" y="6062700"/>
            <a:ext cx="5372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Cavity 1 dynamic heat load at different cavity filling valve opening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33E17-4A03-4FE5-B2A2-F61921410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1"/>
          <a:stretch/>
        </p:blipFill>
        <p:spPr>
          <a:xfrm>
            <a:off x="1295400" y="2444510"/>
            <a:ext cx="5838675" cy="3663094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C3038DEC-BDA1-447A-8FDE-D0442CFF6A2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2AB8122E-B564-410F-BA4F-C6BB22250B6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76760" y="7416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BB87D6-19BF-4E4A-9A4A-AEED3C27E75A}"/>
              </a:ext>
            </a:extLst>
          </p:cNvPr>
          <p:cNvSpPr/>
          <p:nvPr/>
        </p:nvSpPr>
        <p:spPr>
          <a:xfrm>
            <a:off x="342540" y="1589026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Different </a:t>
            </a:r>
            <a:r>
              <a:rPr lang="sv-SE" sz="1600" dirty="0" err="1"/>
              <a:t>methods</a:t>
            </a:r>
            <a:r>
              <a:rPr lang="sv-SE" sz="1600" dirty="0"/>
              <a:t> </a:t>
            </a:r>
            <a:r>
              <a:rPr lang="sv-SE" sz="1600" dirty="0" err="1"/>
              <a:t>have</a:t>
            </a:r>
            <a:r>
              <a:rPr lang="sv-SE" sz="1600" dirty="0"/>
              <a:t> </a:t>
            </a:r>
            <a:r>
              <a:rPr lang="sv-SE" sz="1600" dirty="0" err="1"/>
              <a:t>been</a:t>
            </a:r>
            <a:r>
              <a:rPr lang="sv-SE" sz="1600" dirty="0"/>
              <a:t> </a:t>
            </a:r>
            <a:r>
              <a:rPr lang="sv-SE" sz="1600" dirty="0" err="1"/>
              <a:t>tested</a:t>
            </a:r>
            <a:r>
              <a:rPr lang="sv-SE" sz="1600" dirty="0"/>
              <a:t> in order to </a:t>
            </a:r>
            <a:r>
              <a:rPr lang="sv-SE" sz="1600" dirty="0" err="1"/>
              <a:t>improve</a:t>
            </a:r>
            <a:r>
              <a:rPr lang="sv-SE" sz="1600" dirty="0"/>
              <a:t> the </a:t>
            </a:r>
            <a:r>
              <a:rPr lang="sv-SE" sz="1600" dirty="0" err="1"/>
              <a:t>measurement</a:t>
            </a:r>
            <a:r>
              <a:rPr lang="sv-SE" sz="1600" dirty="0"/>
              <a:t> </a:t>
            </a:r>
            <a:r>
              <a:rPr lang="sv-SE" sz="1600" dirty="0" err="1"/>
              <a:t>accuracy</a:t>
            </a:r>
            <a:endParaRPr lang="sv-SE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Measurement</a:t>
            </a:r>
            <a:r>
              <a:rPr lang="sv-SE" sz="1600" dirty="0"/>
              <a:t> </a:t>
            </a:r>
            <a:r>
              <a:rPr lang="sv-SE" sz="1600" dirty="0" err="1"/>
              <a:t>uncertainty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heat </a:t>
            </a:r>
            <a:r>
              <a:rPr lang="sv-SE" sz="1600" dirty="0" err="1"/>
              <a:t>load</a:t>
            </a:r>
            <a:r>
              <a:rPr lang="sv-SE" sz="1600" dirty="0"/>
              <a:t> is ± 0.5 W</a:t>
            </a: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6F584F33-2731-4087-968B-11929E0DC98B}"/>
              </a:ext>
            </a:extLst>
          </p:cNvPr>
          <p:cNvSpPr/>
          <p:nvPr/>
        </p:nvSpPr>
        <p:spPr>
          <a:xfrm>
            <a:off x="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 </a:t>
            </a:r>
            <a:r>
              <a:rPr lang="sv-SE" sz="3200" dirty="0" err="1">
                <a:latin typeface="+mj-lt"/>
                <a:ea typeface="+mj-ea"/>
                <a:cs typeface="+mj-cs"/>
              </a:rPr>
              <a:t>measurement</a:t>
            </a:r>
            <a:r>
              <a:rPr lang="sv-SE" sz="3200" dirty="0">
                <a:latin typeface="+mj-lt"/>
                <a:ea typeface="+mj-ea"/>
                <a:cs typeface="+mj-cs"/>
              </a:rPr>
              <a:t> (II) </a:t>
            </a:r>
            <a:endParaRPr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098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13E48-5B62-478A-BB8B-3507B385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AF87D09-1268-46D7-BACA-DA263080D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88061"/>
              </p:ext>
            </p:extLst>
          </p:nvPr>
        </p:nvGraphicFramePr>
        <p:xfrm>
          <a:off x="826594" y="1783080"/>
          <a:ext cx="7299961" cy="2502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1">
                  <a:extLst>
                    <a:ext uri="{9D8B030D-6E8A-4147-A177-3AD203B41FA5}">
                      <a16:colId xmlns:a16="http://schemas.microsoft.com/office/drawing/2014/main" val="308746416"/>
                    </a:ext>
                  </a:extLst>
                </a:gridCol>
              </a:tblGrid>
              <a:tr h="650708">
                <a:tc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Cav1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Cav2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05"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Loop setting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loop/ PID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SEL/ PID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05"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</a:t>
                      </a:r>
                      <a:r>
                        <a:rPr kumimoji="1" lang="en-US" altLang="ja-JP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Eacc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MV/m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 MV/m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70"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 heat load at 9MV/m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 W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 W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176607"/>
                  </a:ext>
                </a:extLst>
              </a:tr>
              <a:tr h="409705"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 at 9MV/m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higher than specification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17850"/>
                  </a:ext>
                </a:extLst>
              </a:tr>
            </a:tbl>
          </a:graphicData>
        </a:graphic>
      </p:graphicFrame>
      <p:pic>
        <p:nvPicPr>
          <p:cNvPr id="5" name="Picture 14">
            <a:extLst>
              <a:ext uri="{FF2B5EF4-FFF2-40B4-BE49-F238E27FC236}">
                <a16:creationId xmlns:a16="http://schemas.microsoft.com/office/drawing/2014/main" id="{60DA3FC0-BB5B-49C8-8784-A849B55FD37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01676597-CAD8-448A-8F00-64C8998C993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76760" y="7416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6C56B614-132B-4755-86D3-E3E71C6B8132}"/>
              </a:ext>
            </a:extLst>
          </p:cNvPr>
          <p:cNvSpPr/>
          <p:nvPr/>
        </p:nvSpPr>
        <p:spPr>
          <a:xfrm>
            <a:off x="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sv-SE" sz="3200" dirty="0">
                <a:latin typeface="+mj-lt"/>
                <a:ea typeface="+mj-ea"/>
                <a:cs typeface="+mj-cs"/>
              </a:rPr>
              <a:t>Q </a:t>
            </a:r>
            <a:r>
              <a:rPr lang="sv-SE" sz="3200" dirty="0" err="1">
                <a:latin typeface="+mj-lt"/>
                <a:ea typeface="+mj-ea"/>
                <a:cs typeface="+mj-cs"/>
              </a:rPr>
              <a:t>measurement</a:t>
            </a:r>
            <a:r>
              <a:rPr lang="sv-SE" sz="3200" dirty="0">
                <a:latin typeface="+mj-lt"/>
                <a:ea typeface="+mj-ea"/>
                <a:cs typeface="+mj-cs"/>
              </a:rPr>
              <a:t> (III) 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BAD73-1D6E-46A5-B4BB-6456ABC9E2CA}"/>
              </a:ext>
            </a:extLst>
          </p:cNvPr>
          <p:cNvSpPr/>
          <p:nvPr/>
        </p:nvSpPr>
        <p:spPr>
          <a:xfrm>
            <a:off x="914400" y="4670830"/>
            <a:ext cx="7604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The </a:t>
            </a:r>
            <a:r>
              <a:rPr lang="sv-SE" sz="1600" dirty="0" err="1"/>
              <a:t>maximun</a:t>
            </a:r>
            <a:r>
              <a:rPr lang="sv-SE" sz="1600" dirty="0"/>
              <a:t> gradient </a:t>
            </a:r>
            <a:r>
              <a:rPr lang="sv-SE" sz="1600" dirty="0" err="1"/>
              <a:t>higher</a:t>
            </a:r>
            <a:r>
              <a:rPr lang="sv-SE" sz="1600" dirty="0"/>
              <a:t> </a:t>
            </a:r>
            <a:r>
              <a:rPr lang="sv-SE" sz="1600" dirty="0" err="1"/>
              <a:t>than</a:t>
            </a:r>
            <a:r>
              <a:rPr lang="sv-SE" sz="1600" dirty="0"/>
              <a:t> 9 MV/m </a:t>
            </a:r>
            <a:r>
              <a:rPr lang="sv-SE" sz="1600" dirty="0" err="1"/>
              <a:t>was</a:t>
            </a:r>
            <a:r>
              <a:rPr lang="sv-SE" sz="1600" dirty="0"/>
              <a:t> </a:t>
            </a:r>
            <a:r>
              <a:rPr lang="sv-SE" sz="1600" dirty="0" err="1"/>
              <a:t>achieved</a:t>
            </a:r>
            <a:r>
              <a:rPr lang="sv-SE" sz="1600" dirty="0"/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Performance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spoke</a:t>
            </a:r>
            <a:r>
              <a:rPr lang="sv-SE" sz="1600" dirty="0"/>
              <a:t> </a:t>
            </a:r>
            <a:r>
              <a:rPr lang="sv-SE" sz="1600" dirty="0" err="1"/>
              <a:t>cavity</a:t>
            </a:r>
            <a:r>
              <a:rPr lang="sv-SE" sz="1600" dirty="0"/>
              <a:t> in </a:t>
            </a:r>
            <a:r>
              <a:rPr lang="en-US" sz="1600" dirty="0"/>
              <a:t>the</a:t>
            </a:r>
            <a:r>
              <a:rPr lang="zh-CN" altLang="en-US" sz="1600" dirty="0"/>
              <a:t> </a:t>
            </a:r>
            <a:r>
              <a:rPr lang="sv-SE" sz="1600" dirty="0" err="1"/>
              <a:t>cryomodule</a:t>
            </a:r>
            <a:r>
              <a:rPr lang="sv-SE" sz="1600" dirty="0"/>
              <a:t> is </a:t>
            </a:r>
            <a:r>
              <a:rPr lang="sv-SE" sz="1600" dirty="0" err="1"/>
              <a:t>way</a:t>
            </a:r>
            <a:r>
              <a:rPr lang="sv-SE" sz="1600" dirty="0"/>
              <a:t> </a:t>
            </a:r>
            <a:r>
              <a:rPr lang="sv-SE" sz="1600" dirty="0" err="1"/>
              <a:t>higher</a:t>
            </a:r>
            <a:r>
              <a:rPr lang="sv-SE" sz="1600" dirty="0"/>
              <a:t> </a:t>
            </a:r>
            <a:r>
              <a:rPr lang="sv-SE" sz="1600" dirty="0" err="1"/>
              <a:t>than</a:t>
            </a:r>
            <a:r>
              <a:rPr lang="sv-SE" sz="1600" dirty="0"/>
              <a:t> the </a:t>
            </a:r>
            <a:r>
              <a:rPr lang="sv-SE" sz="1600" dirty="0" err="1"/>
              <a:t>specification</a:t>
            </a:r>
            <a:r>
              <a:rPr lang="sv-SE" sz="1600" dirty="0"/>
              <a:t> and is </a:t>
            </a:r>
            <a:r>
              <a:rPr lang="sv-SE" sz="1600" dirty="0" err="1"/>
              <a:t>close</a:t>
            </a:r>
            <a:r>
              <a:rPr lang="sv-SE" sz="1600" dirty="0"/>
              <a:t> to </a:t>
            </a:r>
            <a:r>
              <a:rPr lang="sv-SE" sz="1600" dirty="0" err="1"/>
              <a:t>that</a:t>
            </a:r>
            <a:r>
              <a:rPr lang="sv-SE" sz="1600" dirty="0"/>
              <a:t> in the </a:t>
            </a:r>
            <a:r>
              <a:rPr lang="sv-SE" sz="1600" dirty="0" err="1"/>
              <a:t>vertical</a:t>
            </a:r>
            <a:r>
              <a:rPr lang="sv-SE" sz="1600" dirty="0"/>
              <a:t> test.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Only</a:t>
            </a:r>
            <a:r>
              <a:rPr lang="sv-SE" sz="1600" dirty="0"/>
              <a:t> </a:t>
            </a:r>
            <a:r>
              <a:rPr lang="sv-SE" sz="1600" dirty="0" err="1"/>
              <a:t>several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</a:t>
            </a:r>
            <a:r>
              <a:rPr lang="sv-SE" sz="1600" dirty="0" err="1"/>
              <a:t>points</a:t>
            </a:r>
            <a:r>
              <a:rPr lang="sv-SE" sz="1600" dirty="0"/>
              <a:t> </a:t>
            </a:r>
            <a:r>
              <a:rPr lang="sv-SE" sz="1600" dirty="0" err="1"/>
              <a:t>around</a:t>
            </a:r>
            <a:r>
              <a:rPr lang="sv-SE" sz="1600" dirty="0"/>
              <a:t> the nominal </a:t>
            </a:r>
            <a:r>
              <a:rPr lang="sv-SE" sz="1600" dirty="0" err="1"/>
              <a:t>accelerating</a:t>
            </a:r>
            <a:r>
              <a:rPr lang="sv-SE" sz="1600" dirty="0"/>
              <a:t> gradient </a:t>
            </a:r>
            <a:r>
              <a:rPr lang="sv-SE" sz="1600" dirty="0" err="1"/>
              <a:t>will</a:t>
            </a:r>
            <a:r>
              <a:rPr lang="sv-SE" sz="1600" dirty="0"/>
              <a:t> be </a:t>
            </a:r>
            <a:r>
              <a:rPr lang="sv-SE" sz="1600" dirty="0" err="1"/>
              <a:t>carried</a:t>
            </a:r>
            <a:r>
              <a:rPr lang="sv-SE" sz="1600" dirty="0"/>
              <a:t> </a:t>
            </a:r>
            <a:r>
              <a:rPr lang="sv-SE" sz="1600" dirty="0" err="1"/>
              <a:t>out</a:t>
            </a:r>
            <a:r>
              <a:rPr lang="sv-SE" sz="1600" dirty="0"/>
              <a:t> in the series test for the </a:t>
            </a:r>
            <a:r>
              <a:rPr lang="sv-SE" sz="1600" dirty="0" err="1"/>
              <a:t>trade</a:t>
            </a:r>
            <a:r>
              <a:rPr lang="sv-SE" sz="1600" dirty="0"/>
              <a:t> off </a:t>
            </a:r>
            <a:r>
              <a:rPr lang="sv-SE" sz="1600" dirty="0" err="1"/>
              <a:t>of</a:t>
            </a:r>
            <a:r>
              <a:rPr lang="sv-SE" sz="1600" dirty="0"/>
              <a:t> test </a:t>
            </a:r>
            <a:r>
              <a:rPr lang="sv-SE" sz="1600" dirty="0" err="1"/>
              <a:t>time</a:t>
            </a:r>
            <a:r>
              <a:rPr lang="sv-SE" sz="1600" dirty="0"/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High</a:t>
            </a:r>
            <a:r>
              <a:rPr lang="sv-SE" sz="1600" dirty="0"/>
              <a:t> </a:t>
            </a:r>
            <a:r>
              <a:rPr lang="sv-SE" sz="1600" dirty="0" err="1"/>
              <a:t>accuracy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Q </a:t>
            </a:r>
            <a:r>
              <a:rPr lang="sv-SE" sz="1600" dirty="0" err="1"/>
              <a:t>factor</a:t>
            </a:r>
            <a:r>
              <a:rPr lang="sv-SE" sz="1600" dirty="0"/>
              <a:t> is not </a:t>
            </a:r>
            <a:r>
              <a:rPr lang="sv-SE" sz="1600" dirty="0" err="1"/>
              <a:t>necessary</a:t>
            </a:r>
            <a:r>
              <a:rPr lang="sv-SE" sz="1600" dirty="0"/>
              <a:t> for series CM test.   </a:t>
            </a:r>
          </a:p>
        </p:txBody>
      </p:sp>
    </p:spTree>
    <p:extLst>
      <p:ext uri="{BB962C8B-B14F-4D97-AF65-F5344CB8AC3E}">
        <p14:creationId xmlns:p14="http://schemas.microsoft.com/office/powerpoint/2010/main" val="232570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18F97C-FD6C-4044-9788-F3B72E4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8952E3-75A9-4370-816B-57F17FAE82F8}"/>
              </a:ext>
            </a:extLst>
          </p:cNvPr>
          <p:cNvGrpSpPr/>
          <p:nvPr/>
        </p:nvGrpSpPr>
        <p:grpSpPr>
          <a:xfrm>
            <a:off x="3944111" y="1440726"/>
            <a:ext cx="5029200" cy="2596172"/>
            <a:chOff x="29310" y="1447801"/>
            <a:chExt cx="9144000" cy="47194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F3C492-7BDC-4FB8-A531-03157EC30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973"/>
            <a:stretch/>
          </p:blipFill>
          <p:spPr>
            <a:xfrm>
              <a:off x="29310" y="1542074"/>
              <a:ext cx="9144000" cy="41147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C9683F-1DDC-4921-8843-0FCF4314850B}"/>
                </a:ext>
              </a:extLst>
            </p:cNvPr>
            <p:cNvSpPr txBox="1"/>
            <p:nvPr/>
          </p:nvSpPr>
          <p:spPr>
            <a:xfrm rot="10800000">
              <a:off x="87701" y="1610788"/>
              <a:ext cx="727473" cy="32502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1400" dirty="0"/>
                <a:t>Cavity frequency (Hz)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1E7755-E599-4AB4-AE24-684034922FBA}"/>
                </a:ext>
              </a:extLst>
            </p:cNvPr>
            <p:cNvSpPr txBox="1"/>
            <p:nvPr/>
          </p:nvSpPr>
          <p:spPr>
            <a:xfrm>
              <a:off x="3657601" y="5607728"/>
              <a:ext cx="3470780" cy="559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Motor position (mm)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B4D777-4CAD-4CA9-AE0A-03938CDF4C97}"/>
                </a:ext>
              </a:extLst>
            </p:cNvPr>
            <p:cNvSpPr txBox="1"/>
            <p:nvPr/>
          </p:nvSpPr>
          <p:spPr>
            <a:xfrm>
              <a:off x="2873577" y="1447801"/>
              <a:ext cx="4393349" cy="559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Cavity1 tuning sensitivity</a:t>
              </a: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51D1649B-BA7E-4042-A642-B9B6870E4A0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2F5AE57-A2DF-4FE0-A0AA-E6FEECADB4F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5" name="CustomShape 3">
            <a:extLst>
              <a:ext uri="{FF2B5EF4-FFF2-40B4-BE49-F238E27FC236}">
                <a16:creationId xmlns:a16="http://schemas.microsoft.com/office/drawing/2014/main" id="{6EB893C4-EEA0-4A26-AD9B-3437FA58D034}"/>
              </a:ext>
            </a:extLst>
          </p:cNvPr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CTS </a:t>
            </a:r>
            <a:r>
              <a:rPr lang="sv-SE" sz="3200" dirty="0" err="1">
                <a:latin typeface="+mj-lt"/>
                <a:ea typeface="+mj-ea"/>
                <a:cs typeface="+mj-cs"/>
              </a:rPr>
              <a:t>study</a:t>
            </a:r>
            <a:r>
              <a:rPr lang="sv-SE" sz="3200" dirty="0">
                <a:latin typeface="+mj-lt"/>
                <a:ea typeface="+mj-ea"/>
                <a:cs typeface="+mj-cs"/>
              </a:rPr>
              <a:t> (I)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262C5D-798F-472C-9AAE-F0AA06EFDB4D}"/>
              </a:ext>
            </a:extLst>
          </p:cNvPr>
          <p:cNvGrpSpPr/>
          <p:nvPr/>
        </p:nvGrpSpPr>
        <p:grpSpPr>
          <a:xfrm>
            <a:off x="3996668" y="4135496"/>
            <a:ext cx="5029200" cy="2437698"/>
            <a:chOff x="1736165" y="4371555"/>
            <a:chExt cx="6612622" cy="25763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2C949FE-7D4F-4FD2-8E71-1D109BCC7C03}"/>
                </a:ext>
              </a:extLst>
            </p:cNvPr>
            <p:cNvGrpSpPr/>
            <p:nvPr/>
          </p:nvGrpSpPr>
          <p:grpSpPr>
            <a:xfrm>
              <a:off x="1736165" y="4371555"/>
              <a:ext cx="6612622" cy="2576337"/>
              <a:chOff x="-1612353" y="729053"/>
              <a:chExt cx="7552888" cy="369031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EF3FBF3-AD74-4EB6-936D-BA7AC0922344}"/>
                  </a:ext>
                </a:extLst>
              </p:cNvPr>
              <p:cNvGrpSpPr/>
              <p:nvPr/>
            </p:nvGrpSpPr>
            <p:grpSpPr>
              <a:xfrm>
                <a:off x="-1612353" y="729053"/>
                <a:ext cx="7552888" cy="3192251"/>
                <a:chOff x="1513775" y="3553939"/>
                <a:chExt cx="7552888" cy="319225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992F6ED-DED4-4E5A-9A2D-F9931C844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1155"/>
                <a:stretch/>
              </p:blipFill>
              <p:spPr>
                <a:xfrm>
                  <a:off x="1513775" y="3553939"/>
                  <a:ext cx="7552888" cy="3192251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6959A4B-05EF-4F2E-84FA-02B355EF7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80688" y="4083771"/>
                  <a:ext cx="2597799" cy="121834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44CC925-612A-4158-9C79-8E7A38EA3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69057" y="5364948"/>
                  <a:ext cx="2007765" cy="1107048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B1BD9F3-2309-468D-AA8A-C920BB048F13}"/>
                    </a:ext>
                  </a:extLst>
                </p:cNvPr>
                <p:cNvSpPr txBox="1"/>
                <p:nvPr/>
              </p:nvSpPr>
              <p:spPr>
                <a:xfrm rot="10800000">
                  <a:off x="1600297" y="3891434"/>
                  <a:ext cx="457003" cy="27400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sz="1400" dirty="0"/>
                    <a:t>Cavity frequency (Hz)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E16643-5DCF-4A56-B39B-E1DB0D472B82}"/>
                  </a:ext>
                </a:extLst>
              </p:cNvPr>
              <p:cNvSpPr txBox="1"/>
              <p:nvPr/>
            </p:nvSpPr>
            <p:spPr>
              <a:xfrm>
                <a:off x="1143000" y="3953441"/>
                <a:ext cx="2800630" cy="465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Motor position (mm)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71CC10-A9B1-4AF5-8F3C-0FF49D64D937}"/>
                </a:ext>
              </a:extLst>
            </p:cNvPr>
            <p:cNvSpPr txBox="1"/>
            <p:nvPr/>
          </p:nvSpPr>
          <p:spPr>
            <a:xfrm>
              <a:off x="3857463" y="4428109"/>
              <a:ext cx="3210981" cy="3252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Cavity2 tuning sensitivity</a:t>
              </a:r>
            </a:p>
          </p:txBody>
        </p:sp>
      </p:grpSp>
      <p:graphicFrame>
        <p:nvGraphicFramePr>
          <p:cNvPr id="26" name="表 4">
            <a:extLst>
              <a:ext uri="{FF2B5EF4-FFF2-40B4-BE49-F238E27FC236}">
                <a16:creationId xmlns:a16="http://schemas.microsoft.com/office/drawing/2014/main" id="{5DA31E10-3985-4B36-90D3-4F462715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14360"/>
              </p:ext>
            </p:extLst>
          </p:nvPr>
        </p:nvGraphicFramePr>
        <p:xfrm>
          <a:off x="336559" y="4189007"/>
          <a:ext cx="3309885" cy="199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911">
                  <a:extLst>
                    <a:ext uri="{9D8B030D-6E8A-4147-A177-3AD203B41FA5}">
                      <a16:colId xmlns:a16="http://schemas.microsoft.com/office/drawing/2014/main" val="308746416"/>
                    </a:ext>
                  </a:extLst>
                </a:gridCol>
              </a:tblGrid>
              <a:tr h="389553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Item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CTS1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CTS2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02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Stepper motor </a:t>
                      </a:r>
                    </a:p>
                    <a:p>
                      <a:r>
                        <a:rPr kumimoji="1" lang="en-US" altLang="ja-JP" sz="1600" dirty="0"/>
                        <a:t>Tuning Range (kHz)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54.4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85.5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0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Tuning Sensitivity</a:t>
                      </a:r>
                    </a:p>
                    <a:p>
                      <a:pPr marL="0" algn="l" defTabSz="914400" rtl="0" eaLnBrk="1" latinLnBrk="0" hangingPunct="1"/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(kHz/mm)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56.836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82.576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2A8C722-3112-4F5A-95C4-9B59AB658956}"/>
              </a:ext>
            </a:extLst>
          </p:cNvPr>
          <p:cNvSpPr/>
          <p:nvPr/>
        </p:nvSpPr>
        <p:spPr>
          <a:xfrm>
            <a:off x="293072" y="1797469"/>
            <a:ext cx="33968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Tuning sensitivity of both CTS at 2 K has been carried out with SEL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No missing step has been observed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reproducibility of stepper tuner linearity is validated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Different tuning sensitivity for different cavities has been studied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C0014-0E4F-48F2-8C33-C454C78C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93726-47B9-4641-8C9C-DF4B6BB46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64" y="4553372"/>
            <a:ext cx="5573119" cy="2159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66987-BB77-4EC0-BDEB-64E9204E1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38156"/>
            <a:ext cx="5539791" cy="236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BF994-796D-4A63-9499-0476CB2B1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630" y="1937057"/>
            <a:ext cx="1578979" cy="1393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C79DC-F4A0-41DB-B846-828BF3A14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768" y="5053947"/>
            <a:ext cx="1916123" cy="1420945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0A5687B0-AD22-408C-A089-9D0AB23DBAE2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E81C016-E021-42E5-866D-24A4DBC3234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58FF5-4610-4C10-A907-DE2438EC096E}"/>
              </a:ext>
            </a:extLst>
          </p:cNvPr>
          <p:cNvSpPr/>
          <p:nvPr/>
        </p:nvSpPr>
        <p:spPr>
          <a:xfrm>
            <a:off x="17648" y="1937057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Temperature increasement of tuner motion is within 10 K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CTS1: from 107K-&gt; 116K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CTS2: from 75K-&gt; 85K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Safe disengaging system (installed on CTS 1) will be tested with only the prototype CM.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Stepper motor is back to the home position during night for safety consideration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F3E0AEFF-D8AA-49DD-9AE2-10DA22201894}"/>
              </a:ext>
            </a:extLst>
          </p:cNvPr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sv-SE" sz="3200" dirty="0">
                <a:latin typeface="+mj-lt"/>
                <a:ea typeface="+mj-ea"/>
                <a:cs typeface="+mj-cs"/>
              </a:rPr>
              <a:t>CTS </a:t>
            </a:r>
            <a:r>
              <a:rPr lang="sv-SE" sz="3200" dirty="0" err="1">
                <a:latin typeface="+mj-lt"/>
                <a:ea typeface="+mj-ea"/>
                <a:cs typeface="+mj-cs"/>
              </a:rPr>
              <a:t>study</a:t>
            </a:r>
            <a:r>
              <a:rPr lang="sv-SE" sz="3200" dirty="0">
                <a:latin typeface="+mj-lt"/>
                <a:ea typeface="+mj-ea"/>
                <a:cs typeface="+mj-cs"/>
              </a:rPr>
              <a:t> (II)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C6FF2C-F79E-4FF2-8C85-AF771F3C3A1B}"/>
              </a:ext>
            </a:extLst>
          </p:cNvPr>
          <p:cNvSpPr txBox="1"/>
          <p:nvPr/>
        </p:nvSpPr>
        <p:spPr>
          <a:xfrm>
            <a:off x="5105400" y="3581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107 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3C486-3751-4A8E-BE66-0BF164D942F1}"/>
              </a:ext>
            </a:extLst>
          </p:cNvPr>
          <p:cNvSpPr txBox="1"/>
          <p:nvPr/>
        </p:nvSpPr>
        <p:spPr>
          <a:xfrm>
            <a:off x="6553200" y="21334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116 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EC4879-C8FF-4AD3-B28F-D248692CDF44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4876800" y="3657600"/>
            <a:ext cx="228600" cy="108466"/>
          </a:xfrm>
          <a:prstGeom prst="straightConnector1">
            <a:avLst/>
          </a:prstGeom>
          <a:ln w="28575">
            <a:solidFill>
              <a:srgbClr val="203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A49047-B5ED-410F-970F-DC827DA9BFA6}"/>
              </a:ext>
            </a:extLst>
          </p:cNvPr>
          <p:cNvCxnSpPr>
            <a:cxnSpLocks/>
          </p:cNvCxnSpPr>
          <p:nvPr/>
        </p:nvCxnSpPr>
        <p:spPr>
          <a:xfrm flipH="1">
            <a:off x="6516149" y="2395956"/>
            <a:ext cx="189451" cy="134390"/>
          </a:xfrm>
          <a:prstGeom prst="straightConnector1">
            <a:avLst/>
          </a:prstGeom>
          <a:ln w="28575">
            <a:solidFill>
              <a:srgbClr val="203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32AB73-058B-46DD-9963-E7010157060F}"/>
              </a:ext>
            </a:extLst>
          </p:cNvPr>
          <p:cNvSpPr txBox="1"/>
          <p:nvPr/>
        </p:nvSpPr>
        <p:spPr>
          <a:xfrm>
            <a:off x="3890100" y="59475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75 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CAC995-EB5A-46DF-84B6-6AB5B5BAA45C}"/>
              </a:ext>
            </a:extLst>
          </p:cNvPr>
          <p:cNvSpPr txBox="1"/>
          <p:nvPr/>
        </p:nvSpPr>
        <p:spPr>
          <a:xfrm>
            <a:off x="7852794" y="435962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85 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283661-7714-4E7F-9FA0-4E8140310788}"/>
              </a:ext>
            </a:extLst>
          </p:cNvPr>
          <p:cNvCxnSpPr>
            <a:cxnSpLocks/>
          </p:cNvCxnSpPr>
          <p:nvPr/>
        </p:nvCxnSpPr>
        <p:spPr>
          <a:xfrm flipH="1" flipV="1">
            <a:off x="3799918" y="5938505"/>
            <a:ext cx="180363" cy="9088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EABAC8-B9D6-4ADC-8786-4CBB1F9B27A1}"/>
              </a:ext>
            </a:extLst>
          </p:cNvPr>
          <p:cNvCxnSpPr>
            <a:cxnSpLocks/>
          </p:cNvCxnSpPr>
          <p:nvPr/>
        </p:nvCxnSpPr>
        <p:spPr>
          <a:xfrm>
            <a:off x="8534400" y="4595794"/>
            <a:ext cx="228600" cy="7402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D6D3D8E-7CB0-48CC-AC92-570DB11272E5}"/>
              </a:ext>
            </a:extLst>
          </p:cNvPr>
          <p:cNvSpPr/>
          <p:nvPr/>
        </p:nvSpPr>
        <p:spPr>
          <a:xfrm>
            <a:off x="3980281" y="3048000"/>
            <a:ext cx="515519" cy="355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7213B6-219A-4B0D-A1BC-36732F3059D6}"/>
              </a:ext>
            </a:extLst>
          </p:cNvPr>
          <p:cNvSpPr txBox="1"/>
          <p:nvPr/>
        </p:nvSpPr>
        <p:spPr>
          <a:xfrm>
            <a:off x="7852794" y="2009901"/>
            <a:ext cx="9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CTS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921B7C-75EC-47E4-8FF2-3D0C9E3810C5}"/>
              </a:ext>
            </a:extLst>
          </p:cNvPr>
          <p:cNvSpPr txBox="1"/>
          <p:nvPr/>
        </p:nvSpPr>
        <p:spPr>
          <a:xfrm>
            <a:off x="3782937" y="4659662"/>
            <a:ext cx="9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CTS 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6CA7B7-CEE7-4A22-BB93-C075DE714F4E}"/>
              </a:ext>
            </a:extLst>
          </p:cNvPr>
          <p:cNvCxnSpPr>
            <a:cxnSpLocks/>
          </p:cNvCxnSpPr>
          <p:nvPr/>
        </p:nvCxnSpPr>
        <p:spPr>
          <a:xfrm>
            <a:off x="2667000" y="3330274"/>
            <a:ext cx="12231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5800A-AFB1-4064-8135-3A30420B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26540-EB2F-49C6-A02A-13517B37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0" y="2488057"/>
            <a:ext cx="4276524" cy="1776465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B2E8916A-9E75-4DA6-90B7-72DD0057FA9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982B548-BED5-4937-903B-B79FC2D7D42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E4A074A0-D63B-4D0A-BCB7-69D7E82B0C23}"/>
              </a:ext>
            </a:extLst>
          </p:cNvPr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 err="1">
                <a:latin typeface="+mj-lt"/>
                <a:ea typeface="+mj-ea"/>
                <a:cs typeface="+mj-cs"/>
              </a:rPr>
              <a:t>Piezo</a:t>
            </a:r>
            <a:r>
              <a:rPr lang="sv-SE" sz="3200" dirty="0">
                <a:latin typeface="+mj-lt"/>
                <a:ea typeface="+mj-ea"/>
                <a:cs typeface="+mj-cs"/>
              </a:rPr>
              <a:t> test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表 4">
            <a:extLst>
              <a:ext uri="{FF2B5EF4-FFF2-40B4-BE49-F238E27FC236}">
                <a16:creationId xmlns:a16="http://schemas.microsoft.com/office/drawing/2014/main" id="{9D97B348-2C23-4B71-8340-B634BFAF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52818"/>
              </p:ext>
            </p:extLst>
          </p:nvPr>
        </p:nvGraphicFramePr>
        <p:xfrm>
          <a:off x="377725" y="4369943"/>
          <a:ext cx="4193915" cy="206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64">
                  <a:extLst>
                    <a:ext uri="{9D8B030D-6E8A-4147-A177-3AD203B41FA5}">
                      <a16:colId xmlns:a16="http://schemas.microsoft.com/office/drawing/2014/main" val="321690895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8746416"/>
                    </a:ext>
                  </a:extLst>
                </a:gridCol>
              </a:tblGrid>
              <a:tr h="138212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Piezo Tuning </a:t>
                      </a:r>
                    </a:p>
                    <a:p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Piezo 1</a:t>
                      </a:r>
                    </a:p>
                    <a:p>
                      <a:r>
                        <a:rPr kumimoji="1" lang="en-US" altLang="ja-JP" sz="1400" dirty="0"/>
                        <a:t>(ZA02 @0.95mm)</a:t>
                      </a:r>
                    </a:p>
                    <a:p>
                      <a:endParaRPr kumimoji="1" lang="en-US" altLang="ja-JP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Piezo 2</a:t>
                      </a:r>
                    </a:p>
                    <a:p>
                      <a:r>
                        <a:rPr kumimoji="1" lang="en-US" altLang="ja-JP" sz="1400" dirty="0"/>
                        <a:t>(ZA02 @0.7mm)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Piezo 2</a:t>
                      </a:r>
                    </a:p>
                    <a:p>
                      <a:r>
                        <a:rPr kumimoji="1" lang="en-US" altLang="ja-JP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(ZA02 @1.5mm)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14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Unipolar </a:t>
                      </a:r>
                    </a:p>
                    <a:p>
                      <a:r>
                        <a:rPr kumimoji="1" lang="en-US" altLang="ja-JP" sz="1400" dirty="0"/>
                        <a:t>(0V-&gt;200V)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694</a:t>
                      </a:r>
                      <a:r>
                        <a:rPr kumimoji="1" lang="en-US" altLang="ja-JP" sz="1600" dirty="0"/>
                        <a:t>Hz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</a:t>
                      </a:r>
                      <a:r>
                        <a:rPr kumimoji="1" lang="en-US" altLang="ja-JP" sz="1600" dirty="0"/>
                        <a:t>Hz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  <a:r>
                        <a:rPr kumimoji="1" lang="en-US" altLang="ja-JP" sz="1600" dirty="0"/>
                        <a:t>Hz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Bipolar </a:t>
                      </a:r>
                    </a:p>
                    <a:p>
                      <a:pPr marL="0" algn="l" defTabSz="914400" rtl="0" eaLnBrk="1" latinLnBrk="0" hangingPunct="1"/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(-40V-&gt;200V)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936</a:t>
                      </a:r>
                      <a:r>
                        <a:rPr kumimoji="1" lang="en-US" altLang="ja-JP" sz="1600" dirty="0"/>
                        <a:t>Hz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  <a:r>
                        <a:rPr kumimoji="1" lang="en-US" altLang="ja-JP" sz="1600" dirty="0"/>
                        <a:t>Hz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821</a:t>
                      </a:r>
                      <a:r>
                        <a:rPr kumimoji="1" lang="en-US" altLang="ja-JP" sz="1600" dirty="0"/>
                        <a:t>Hz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1A6CCEB-492A-4D65-A6CB-A2920142E8F2}"/>
              </a:ext>
            </a:extLst>
          </p:cNvPr>
          <p:cNvSpPr/>
          <p:nvPr/>
        </p:nvSpPr>
        <p:spPr>
          <a:xfrm>
            <a:off x="402213" y="1499471"/>
            <a:ext cx="8118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Characteristic of piezo at 2 K has been carried out at FREIA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Different high voltage range applications have been studied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Different type of piezo has been studied and compared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68514B-B730-49EB-8A4E-37449080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102" y="4456959"/>
            <a:ext cx="3282500" cy="20615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10EBDA-8717-45C0-9AFE-B30E9610F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501" y="2335302"/>
            <a:ext cx="3271100" cy="2026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5C0F27-1EC0-44FD-98EC-7720CD769932}"/>
              </a:ext>
            </a:extLst>
          </p:cNvPr>
          <p:cNvSpPr txBox="1"/>
          <p:nvPr/>
        </p:nvSpPr>
        <p:spPr>
          <a:xfrm>
            <a:off x="7440107" y="4136652"/>
            <a:ext cx="15789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NAC2022-H72</a:t>
            </a:r>
          </a:p>
        </p:txBody>
      </p:sp>
    </p:spTree>
    <p:extLst>
      <p:ext uri="{BB962C8B-B14F-4D97-AF65-F5344CB8AC3E}">
        <p14:creationId xmlns:p14="http://schemas.microsoft.com/office/powerpoint/2010/main" val="183516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2ED75-E7FA-43D4-ACAB-0CEB87F9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7A43B-7E7D-47A1-9160-F47A61ED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80" y="2133111"/>
            <a:ext cx="5638260" cy="3459841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C486201D-9594-4D30-B918-642F28ED9F5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9770" y="26432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4031A893-4104-48C5-BC67-E34D5519A78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03B155-6264-4CDC-A11B-FF61B294B32D}"/>
              </a:ext>
            </a:extLst>
          </p:cNvPr>
          <p:cNvSpPr txBox="1"/>
          <p:nvPr/>
        </p:nvSpPr>
        <p:spPr>
          <a:xfrm>
            <a:off x="2125785" y="579096"/>
            <a:ext cx="424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ea typeface="+mj-ea"/>
                <a:cs typeface="+mj-cs"/>
              </a:rPr>
              <a:t>Frequency vs. Pressure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FB5E1-4570-4B83-9325-9D1D4882E17D}"/>
              </a:ext>
            </a:extLst>
          </p:cNvPr>
          <p:cNvSpPr/>
          <p:nvPr/>
        </p:nvSpPr>
        <p:spPr>
          <a:xfrm>
            <a:off x="242519" y="1519825"/>
            <a:ext cx="8658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err="1"/>
              <a:t>Checking</a:t>
            </a:r>
            <a:r>
              <a:rPr lang="sv-SE" sz="1600" dirty="0"/>
              <a:t> the cavity frequency shift as a function of helium </a:t>
            </a:r>
            <a:r>
              <a:rPr lang="sv-SE" sz="1600" dirty="0" err="1"/>
              <a:t>pressure</a:t>
            </a:r>
            <a:r>
              <a:rPr lang="sv-SE" sz="1600" dirty="0"/>
              <a:t> </a:t>
            </a:r>
            <a:r>
              <a:rPr lang="en-GB" sz="1600" dirty="0"/>
              <a:t>during cool down from 4.2 K (~1080mbar) to 2 K (~31mbar)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Similar pressure sensitivity has been observed</a:t>
            </a:r>
            <a:endParaRPr lang="sv-SE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BE4FA-F8B5-4279-83E1-294538CFEECA}"/>
              </a:ext>
            </a:extLst>
          </p:cNvPr>
          <p:cNvSpPr/>
          <p:nvPr/>
        </p:nvSpPr>
        <p:spPr>
          <a:xfrm>
            <a:off x="914400" y="5750502"/>
            <a:ext cx="770485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600" dirty="0"/>
              <a:t>Frequency sensitivity to Pressure:</a:t>
            </a:r>
          </a:p>
          <a:p>
            <a:pPr algn="ctr">
              <a:buClr>
                <a:srgbClr val="C00000"/>
              </a:buClr>
            </a:pPr>
            <a:r>
              <a:rPr lang="en-GB" sz="1600" dirty="0"/>
              <a:t>27.6 Hz/mbar (cavity 1: </a:t>
            </a:r>
            <a:r>
              <a:rPr lang="en-GB" sz="1600" dirty="0" err="1"/>
              <a:t>Romea</a:t>
            </a:r>
            <a:r>
              <a:rPr lang="en-GB" sz="1600" dirty="0"/>
              <a:t>)</a:t>
            </a:r>
          </a:p>
          <a:p>
            <a:pPr algn="ctr">
              <a:buClr>
                <a:srgbClr val="C00000"/>
              </a:buClr>
            </a:pPr>
            <a:r>
              <a:rPr lang="en-GB" sz="1600" dirty="0"/>
              <a:t>28.57 Hz/mbar (cavity 2: Giulietta)</a:t>
            </a:r>
            <a:endParaRPr lang="sv-S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874E-02BA-44A4-8217-A446CC7D21E7}"/>
              </a:ext>
            </a:extLst>
          </p:cNvPr>
          <p:cNvSpPr txBox="1"/>
          <p:nvPr/>
        </p:nvSpPr>
        <p:spPr>
          <a:xfrm>
            <a:off x="2895600" y="5473503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Cavity 2 frequency shift as a function of pressure</a:t>
            </a:r>
          </a:p>
        </p:txBody>
      </p:sp>
    </p:spTree>
    <p:extLst>
      <p:ext uri="{BB962C8B-B14F-4D97-AF65-F5344CB8AC3E}">
        <p14:creationId xmlns:p14="http://schemas.microsoft.com/office/powerpoint/2010/main" val="20733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RF Test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286000"/>
            <a:ext cx="52298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verify cooling procedures,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verify power coupler (FPC) conditioning procedure, coupler ability and performance,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verify cavity intrinsic ability, accelerating performance,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verify LLRF ability and performance,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verify the high power RF amplifier ability and performance in combination with the </a:t>
            </a:r>
            <a:r>
              <a:rPr lang="sv-SE" sz="1600" dirty="0" err="1"/>
              <a:t>cavity</a:t>
            </a:r>
            <a:r>
              <a:rPr lang="sv-SE" sz="1600" dirty="0"/>
              <a:t> and LLRF,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verify cold tuning system (CTS) performance,</a:t>
            </a:r>
            <a:endParaRPr lang="sv-SE" sz="16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sv-SE" sz="1600" dirty="0"/>
          </a:p>
        </p:txBody>
      </p:sp>
      <p:pic>
        <p:nvPicPr>
          <p:cNvPr id="11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5C62F-AE40-48A9-AF92-1F7B29F6E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01" y="2590800"/>
            <a:ext cx="2965804" cy="22472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4A275-D2D7-4243-A1E7-D2162F83BCE6}"/>
              </a:ext>
            </a:extLst>
          </p:cNvPr>
          <p:cNvSpPr/>
          <p:nvPr/>
        </p:nvSpPr>
        <p:spPr>
          <a:xfrm>
            <a:off x="838200" y="1764597"/>
            <a:ext cx="6605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zh-CN" dirty="0"/>
              <a:t>The </a:t>
            </a:r>
            <a:r>
              <a:rPr lang="sv-SE" dirty="0"/>
              <a:t>test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spoke</a:t>
            </a:r>
            <a:r>
              <a:rPr lang="sv-SE" dirty="0"/>
              <a:t> </a:t>
            </a:r>
            <a:r>
              <a:rPr lang="sv-SE" dirty="0" err="1"/>
              <a:t>prototype</a:t>
            </a:r>
            <a:r>
              <a:rPr lang="sv-SE" dirty="0"/>
              <a:t> CM has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76CD-5F40-4579-9253-0101D2FA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9A261-49AA-428F-BFD9-57515A6D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C96D1-CCD7-4A96-93AA-AE71D7301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9" y="2898210"/>
            <a:ext cx="3676503" cy="14107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1E931-B0C3-4034-A0A8-B804E0AA4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5" y="2898210"/>
            <a:ext cx="3502015" cy="134382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79D91-F171-47B8-8AC4-41622BBFF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2"/>
          <a:stretch/>
        </p:blipFill>
        <p:spPr>
          <a:xfrm>
            <a:off x="5966763" y="2849767"/>
            <a:ext cx="2982343" cy="142219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AA63755-5779-4067-8E77-866266E36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1895"/>
              </p:ext>
            </p:extLst>
          </p:nvPr>
        </p:nvGraphicFramePr>
        <p:xfrm>
          <a:off x="1514333" y="4995362"/>
          <a:ext cx="5943600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13372817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4761782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113986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Cav1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Cav2 </a:t>
                      </a:r>
                      <a:endParaRPr kumimoji="1" lang="en-US" altLang="ja-JP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7977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Forward power required by filling time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110 kW is needed for 800 us </a:t>
                      </a:r>
                    </a:p>
                    <a:p>
                      <a:r>
                        <a:rPr kumimoji="1" lang="en-US" altLang="ja-JP" sz="1400" dirty="0"/>
                        <a:t>200 kW is needed for 300 us </a:t>
                      </a:r>
                    </a:p>
                    <a:p>
                      <a:r>
                        <a:rPr kumimoji="1" lang="en-US" altLang="ja-JP" sz="1400" dirty="0"/>
                        <a:t>250 kW is needed for 200 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400 kW is needed for 130 us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105 kW is needed for 800 us </a:t>
                      </a:r>
                    </a:p>
                    <a:p>
                      <a:r>
                        <a:rPr kumimoji="1" lang="en-US" altLang="ja-JP" sz="1400" dirty="0"/>
                        <a:t>170 kW is needed for 300 us </a:t>
                      </a:r>
                    </a:p>
                    <a:p>
                      <a:r>
                        <a:rPr kumimoji="1" lang="en-US" altLang="ja-JP" sz="1400" dirty="0"/>
                        <a:t>200 kW is needed for 200 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400 kW is needed for 120 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8500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EDC56FC-95E2-4A07-8592-4E2CF47F9A1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9770" y="26432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8236FD4E-4423-4F1B-BF55-74A87196B52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21E4C0-4B9A-4496-8A66-7CB6B70381DA}"/>
              </a:ext>
            </a:extLst>
          </p:cNvPr>
          <p:cNvSpPr txBox="1"/>
          <p:nvPr/>
        </p:nvSpPr>
        <p:spPr>
          <a:xfrm>
            <a:off x="1514333" y="58710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Filling time vs. Forward power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4F0F2-0071-4E3D-95A3-87BA295E1105}"/>
              </a:ext>
            </a:extLst>
          </p:cNvPr>
          <p:cNvSpPr/>
          <p:nvPr/>
        </p:nvSpPr>
        <p:spPr>
          <a:xfrm>
            <a:off x="252044" y="1443616"/>
            <a:ext cx="86589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Forward power required by different filling time has been studied with open loop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whole chain including LLRF system, RF station, RF distribution is involved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About 110 kW peak power is required to maintain 9 MV/m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With about 250 kW peak power, filling time of 300 us is achieved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Test results are consistent with those from PID test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sv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43640F-BCD5-4C94-9792-91C05D0AA2EA}"/>
              </a:ext>
            </a:extLst>
          </p:cNvPr>
          <p:cNvSpPr txBox="1"/>
          <p:nvPr/>
        </p:nvSpPr>
        <p:spPr>
          <a:xfrm>
            <a:off x="533400" y="4423707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Nature filling of cavity of 800 us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79FA8-093C-4090-8939-9A7635F96B6D}"/>
              </a:ext>
            </a:extLst>
          </p:cNvPr>
          <p:cNvSpPr txBox="1"/>
          <p:nvPr/>
        </p:nvSpPr>
        <p:spPr>
          <a:xfrm>
            <a:off x="3322168" y="4418289"/>
            <a:ext cx="249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9B71D"/>
                </a:solidFill>
              </a:rPr>
              <a:t>filling of cavity of 300 us @ 250 kW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31E13-164D-4227-A95E-6E47088B3B9A}"/>
              </a:ext>
            </a:extLst>
          </p:cNvPr>
          <p:cNvSpPr txBox="1"/>
          <p:nvPr/>
        </p:nvSpPr>
        <p:spPr>
          <a:xfrm>
            <a:off x="6208102" y="4429126"/>
            <a:ext cx="249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filling of cavity of 130 us @ 400 kW </a:t>
            </a:r>
          </a:p>
        </p:txBody>
      </p:sp>
    </p:spTree>
    <p:extLst>
      <p:ext uri="{BB962C8B-B14F-4D97-AF65-F5344CB8AC3E}">
        <p14:creationId xmlns:p14="http://schemas.microsoft.com/office/powerpoint/2010/main" val="380845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883DE-0554-4016-90F6-94319BA7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D195D-CF7E-448B-84F4-C3B416A27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12" y="2943730"/>
            <a:ext cx="5122776" cy="196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9BEA6A-883A-4B85-8D07-5282A5FFE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72641"/>
            <a:ext cx="5122776" cy="1965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EC618-6EA0-47EF-ACB6-4FF20A71D584}"/>
              </a:ext>
            </a:extLst>
          </p:cNvPr>
          <p:cNvSpPr txBox="1"/>
          <p:nvPr/>
        </p:nvSpPr>
        <p:spPr>
          <a:xfrm>
            <a:off x="2485578" y="400445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3913B-3FD9-4352-9438-5EF6F74E71EB}"/>
              </a:ext>
            </a:extLst>
          </p:cNvPr>
          <p:cNvSpPr txBox="1"/>
          <p:nvPr/>
        </p:nvSpPr>
        <p:spPr>
          <a:xfrm>
            <a:off x="5435811" y="62030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 2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BD2CB42-9E06-4C93-A37A-6419DE2ABC3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B13D68A3-CDE3-46FF-8D28-DE3E702E8B6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2" name="CustomShape 4">
            <a:extLst>
              <a:ext uri="{FF2B5EF4-FFF2-40B4-BE49-F238E27FC236}">
                <a16:creationId xmlns:a16="http://schemas.microsoft.com/office/drawing/2014/main" id="{C358DB0B-69C5-4F48-BC64-1E5D9DF87FC9}"/>
              </a:ext>
            </a:extLst>
          </p:cNvPr>
          <p:cNvSpPr/>
          <p:nvPr/>
        </p:nvSpPr>
        <p:spPr>
          <a:xfrm>
            <a:off x="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sz="3200" dirty="0">
                <a:latin typeface="+mj-lt"/>
                <a:ea typeface="+mj-ea"/>
                <a:cs typeface="+mj-cs"/>
              </a:rPr>
              <a:t>PID Operation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3662A-F4D8-4DF0-AD0B-30A0AC179C59}"/>
              </a:ext>
            </a:extLst>
          </p:cNvPr>
          <p:cNvSpPr/>
          <p:nvPr/>
        </p:nvSpPr>
        <p:spPr>
          <a:xfrm>
            <a:off x="457923" y="1407383"/>
            <a:ext cx="82288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ESS LLRF PID control has been tested on spoke prototype CM with single RF station (</a:t>
            </a:r>
            <a:r>
              <a:rPr lang="en-US" altLang="zh-CN" sz="1600" dirty="0"/>
              <a:t>DB)</a:t>
            </a:r>
            <a:r>
              <a:rPr lang="en-US" altLang="ja-JP" sz="1600" dirty="0"/>
              <a:t>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Field flatness managed by only PID control is within 1%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Flattop of pulse profile is around 2.8 </a:t>
            </a:r>
            <a:r>
              <a:rPr lang="en-US" altLang="ja-JP" sz="1600" dirty="0" err="1"/>
              <a:t>ms</a:t>
            </a:r>
            <a:endParaRPr lang="en-US" altLang="ja-JP" sz="16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Peak power for achieving flattop gradient is about 380 kW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Optimal parameter of PID control is under studied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Q factor of spoke cavity was carried out by PID operation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ja-JP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B9CCC-E3D6-40E1-9D85-E43EED29C97D}"/>
              </a:ext>
            </a:extLst>
          </p:cNvPr>
          <p:cNvSpPr txBox="1"/>
          <p:nvPr/>
        </p:nvSpPr>
        <p:spPr>
          <a:xfrm>
            <a:off x="4185656" y="50087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00FF00"/>
                </a:highlight>
              </a:rPr>
              <a:t>Forward 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66043-ED27-483E-BE13-8237ED56BDF0}"/>
              </a:ext>
            </a:extLst>
          </p:cNvPr>
          <p:cNvSpPr txBox="1"/>
          <p:nvPr/>
        </p:nvSpPr>
        <p:spPr>
          <a:xfrm>
            <a:off x="4315602" y="535039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ighlight>
                  <a:srgbClr val="00FFFF"/>
                </a:highlight>
              </a:rPr>
              <a:t>Reflectted</a:t>
            </a:r>
            <a:r>
              <a:rPr lang="en-US" sz="1400" dirty="0">
                <a:highlight>
                  <a:srgbClr val="00FFFF"/>
                </a:highlight>
              </a:rPr>
              <a:t> power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86334-AAB7-40B2-A995-4BCEA38AEB8E}"/>
              </a:ext>
            </a:extLst>
          </p:cNvPr>
          <p:cNvSpPr txBox="1"/>
          <p:nvPr/>
        </p:nvSpPr>
        <p:spPr>
          <a:xfrm>
            <a:off x="4334258" y="569235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ighlight>
                  <a:srgbClr val="FF00FF"/>
                </a:highlight>
              </a:rPr>
              <a:t>Transmited</a:t>
            </a:r>
            <a:r>
              <a:rPr lang="en-US" sz="1400" dirty="0">
                <a:highlight>
                  <a:srgbClr val="FF00FF"/>
                </a:highlight>
              </a:rPr>
              <a:t> power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AC4E52-46EB-459C-A857-A11C94141D1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271376" y="5162589"/>
            <a:ext cx="914280" cy="6261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677519-066F-40FC-9C0D-13B2B8020431}"/>
              </a:ext>
            </a:extLst>
          </p:cNvPr>
          <p:cNvCxnSpPr>
            <a:cxnSpLocks/>
          </p:cNvCxnSpPr>
          <p:nvPr/>
        </p:nvCxnSpPr>
        <p:spPr>
          <a:xfrm flipH="1">
            <a:off x="3625858" y="5579679"/>
            <a:ext cx="559798" cy="3356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0D1B6D-2345-4B44-9CC5-45EB55E0BBC1}"/>
              </a:ext>
            </a:extLst>
          </p:cNvPr>
          <p:cNvCxnSpPr>
            <a:cxnSpLocks/>
          </p:cNvCxnSpPr>
          <p:nvPr/>
        </p:nvCxnSpPr>
        <p:spPr>
          <a:xfrm flipH="1">
            <a:off x="3610872" y="5985054"/>
            <a:ext cx="808728" cy="455803"/>
          </a:xfrm>
          <a:prstGeom prst="straightConnector1">
            <a:avLst/>
          </a:prstGeom>
          <a:ln w="19050">
            <a:solidFill>
              <a:srgbClr val="D51B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E1516C-99D1-4F04-8946-1DC80D1E6268}"/>
              </a:ext>
            </a:extLst>
          </p:cNvPr>
          <p:cNvCxnSpPr>
            <a:cxnSpLocks/>
          </p:cNvCxnSpPr>
          <p:nvPr/>
        </p:nvCxnSpPr>
        <p:spPr>
          <a:xfrm flipV="1">
            <a:off x="4296492" y="3982801"/>
            <a:ext cx="38220" cy="10141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8884A9-43DE-48AB-8461-96E90FE76DAE}"/>
              </a:ext>
            </a:extLst>
          </p:cNvPr>
          <p:cNvCxnSpPr>
            <a:cxnSpLocks/>
          </p:cNvCxnSpPr>
          <p:nvPr/>
        </p:nvCxnSpPr>
        <p:spPr>
          <a:xfrm flipV="1">
            <a:off x="5436238" y="3785568"/>
            <a:ext cx="67538" cy="160736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FE85C6-D4E8-4EA2-82CC-C5E897577C22}"/>
              </a:ext>
            </a:extLst>
          </p:cNvPr>
          <p:cNvCxnSpPr>
            <a:cxnSpLocks/>
          </p:cNvCxnSpPr>
          <p:nvPr/>
        </p:nvCxnSpPr>
        <p:spPr>
          <a:xfrm flipV="1">
            <a:off x="5685948" y="4221041"/>
            <a:ext cx="915744" cy="1526466"/>
          </a:xfrm>
          <a:prstGeom prst="straightConnector1">
            <a:avLst/>
          </a:prstGeom>
          <a:ln w="19050">
            <a:solidFill>
              <a:srgbClr val="D51B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404C69-392B-4F5C-B28E-0AF92331E9EA}"/>
              </a:ext>
            </a:extLst>
          </p:cNvPr>
          <p:cNvCxnSpPr>
            <a:cxnSpLocks/>
          </p:cNvCxnSpPr>
          <p:nvPr/>
        </p:nvCxnSpPr>
        <p:spPr>
          <a:xfrm>
            <a:off x="4334258" y="3141961"/>
            <a:ext cx="0" cy="363239"/>
          </a:xfrm>
          <a:prstGeom prst="line">
            <a:avLst/>
          </a:prstGeom>
          <a:ln w="28575">
            <a:solidFill>
              <a:srgbClr val="D51B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D5978B-94D3-42DB-AC82-F0A6C5F7CF61}"/>
              </a:ext>
            </a:extLst>
          </p:cNvPr>
          <p:cNvCxnSpPr>
            <a:cxnSpLocks/>
          </p:cNvCxnSpPr>
          <p:nvPr/>
        </p:nvCxnSpPr>
        <p:spPr>
          <a:xfrm>
            <a:off x="6526581" y="3141961"/>
            <a:ext cx="0" cy="363239"/>
          </a:xfrm>
          <a:prstGeom prst="line">
            <a:avLst/>
          </a:prstGeom>
          <a:ln w="28575">
            <a:solidFill>
              <a:srgbClr val="D51B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60DFB-C30A-4AE1-B0E5-146A796280E6}"/>
              </a:ext>
            </a:extLst>
          </p:cNvPr>
          <p:cNvCxnSpPr>
            <a:cxnSpLocks/>
          </p:cNvCxnSpPr>
          <p:nvPr/>
        </p:nvCxnSpPr>
        <p:spPr>
          <a:xfrm flipV="1">
            <a:off x="4333805" y="3361686"/>
            <a:ext cx="2110323" cy="11812"/>
          </a:xfrm>
          <a:prstGeom prst="straightConnector1">
            <a:avLst/>
          </a:prstGeom>
          <a:ln w="28575">
            <a:solidFill>
              <a:srgbClr val="D51B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518D41C-AD99-4493-9CAD-9386C4119E1D}"/>
              </a:ext>
            </a:extLst>
          </p:cNvPr>
          <p:cNvSpPr txBox="1"/>
          <p:nvPr/>
        </p:nvSpPr>
        <p:spPr>
          <a:xfrm>
            <a:off x="5029200" y="31232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2.8 </a:t>
            </a:r>
            <a:r>
              <a:rPr lang="en-US" dirty="0" err="1">
                <a:highlight>
                  <a:srgbClr val="FF00FF"/>
                </a:highlight>
              </a:rPr>
              <a:t>ms</a:t>
            </a:r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89142E-DE5D-4A5C-AEFB-EC3A9F0EB04A}"/>
              </a:ext>
            </a:extLst>
          </p:cNvPr>
          <p:cNvSpPr txBox="1"/>
          <p:nvPr/>
        </p:nvSpPr>
        <p:spPr>
          <a:xfrm>
            <a:off x="2696472" y="29482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380 kW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F9EC28-C010-47F0-8448-EB7F979DBB92}"/>
              </a:ext>
            </a:extLst>
          </p:cNvPr>
          <p:cNvCxnSpPr>
            <a:cxnSpLocks/>
          </p:cNvCxnSpPr>
          <p:nvPr/>
        </p:nvCxnSpPr>
        <p:spPr>
          <a:xfrm>
            <a:off x="3505200" y="3101642"/>
            <a:ext cx="571977" cy="11885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1B44476-86D8-451E-9A67-19DB233A9F0E}"/>
              </a:ext>
            </a:extLst>
          </p:cNvPr>
          <p:cNvSpPr txBox="1"/>
          <p:nvPr/>
        </p:nvSpPr>
        <p:spPr>
          <a:xfrm>
            <a:off x="371474" y="4519761"/>
            <a:ext cx="158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About 350 kW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745398-1425-494A-8E08-1BA620A452E2}"/>
              </a:ext>
            </a:extLst>
          </p:cNvPr>
          <p:cNvCxnSpPr>
            <a:cxnSpLocks/>
          </p:cNvCxnSpPr>
          <p:nvPr/>
        </p:nvCxnSpPr>
        <p:spPr>
          <a:xfrm>
            <a:off x="952023" y="4813212"/>
            <a:ext cx="72275" cy="34937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7E4802-CD29-4C68-B505-C872FCD98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84005"/>
            <a:ext cx="6477000" cy="4237469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4ADC44D9-92E6-48F3-AB53-27DD1794515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8C8ECAA3-8188-4FAC-8E76-E616C716522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240" y="601965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Lorentz Force </a:t>
            </a:r>
            <a:r>
              <a:rPr lang="sv-SE" sz="3200" dirty="0" err="1"/>
              <a:t>Detuning</a:t>
            </a:r>
            <a:r>
              <a:rPr lang="sv-SE" sz="3200" dirty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41714" y="5307515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15700" y="5307515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5700" y="6315627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64021" y="5248454"/>
                <a:ext cx="1479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=250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21" y="5248454"/>
                <a:ext cx="1479379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09548" y="5307515"/>
                <a:ext cx="173791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sv-SE" b="0" i="1" baseline="-25000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=1.8×10</m:t>
                      </m:r>
                      <m:r>
                        <a:rPr lang="sv-SE" b="0" i="1" baseline="30000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sv-SE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548" y="5307515"/>
                <a:ext cx="1737912" cy="369332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6200" y="1550484"/>
                <a:ext cx="89154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sv-SE" sz="1400" dirty="0" err="1"/>
                  <a:t>Developed</a:t>
                </a:r>
                <a:r>
                  <a:rPr lang="sv-SE" sz="1400" dirty="0"/>
                  <a:t> a FPGA-</a:t>
                </a:r>
                <a:r>
                  <a:rPr lang="sv-SE" sz="1400" dirty="0" err="1"/>
                  <a:t>based</a:t>
                </a:r>
                <a:r>
                  <a:rPr lang="sv-SE" sz="1400" dirty="0"/>
                  <a:t> </a:t>
                </a:r>
                <a:r>
                  <a:rPr lang="sv-SE" sz="1400" dirty="0" err="1"/>
                  <a:t>LabView</a:t>
                </a:r>
                <a:r>
                  <a:rPr lang="sv-SE" sz="1400" dirty="0"/>
                  <a:t> program for </a:t>
                </a:r>
                <a:r>
                  <a:rPr lang="sv-SE" sz="1400" dirty="0" err="1"/>
                  <a:t>dynamic</a:t>
                </a:r>
                <a:r>
                  <a:rPr lang="sv-SE" sz="1400" dirty="0"/>
                  <a:t> Lorentz force </a:t>
                </a:r>
                <a:r>
                  <a:rPr lang="sv-SE" sz="1400" dirty="0" err="1"/>
                  <a:t>detuning</a:t>
                </a:r>
                <a:r>
                  <a:rPr lang="sv-SE" sz="1400" dirty="0"/>
                  <a:t>  </a:t>
                </a:r>
              </a:p>
              <a:p>
                <a:pPr marL="285750" indent="-285750" algn="just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sv-SE" sz="1400" dirty="0" err="1"/>
                  <a:t>Frequency</a:t>
                </a:r>
                <a:r>
                  <a:rPr lang="sv-SE" sz="1400" dirty="0"/>
                  <a:t> </a:t>
                </a:r>
                <a:r>
                  <a:rPr lang="sv-SE" sz="1400" dirty="0" err="1"/>
                  <a:t>shift</a:t>
                </a:r>
                <a:r>
                  <a:rPr lang="sv-SE" sz="1400" dirty="0"/>
                  <a:t> at </a:t>
                </a:r>
                <a:r>
                  <a:rPr lang="sv-SE" sz="1400" dirty="0" err="1"/>
                  <a:t>accelerating</a:t>
                </a:r>
                <a:r>
                  <a:rPr lang="sv-SE" sz="1400" dirty="0"/>
                  <a:t> gradient 9MV/m@ 3.2 </a:t>
                </a:r>
                <a:r>
                  <a:rPr lang="sv-SE" sz="1400" dirty="0" err="1"/>
                  <a:t>ms</a:t>
                </a:r>
                <a:r>
                  <a:rPr lang="sv-SE" sz="1400" dirty="0"/>
                  <a:t> </a:t>
                </a:r>
                <a:r>
                  <a:rPr lang="sv-SE" sz="1400" dirty="0" err="1"/>
                  <a:t>pulse</a:t>
                </a:r>
                <a:r>
                  <a:rPr lang="sv-SE" sz="1400" dirty="0"/>
                  <a:t> </a:t>
                </a:r>
                <a:r>
                  <a:rPr lang="sv-SE" sz="1400" dirty="0" err="1"/>
                  <a:t>length</a:t>
                </a:r>
                <a:r>
                  <a:rPr lang="sv-SE" sz="1400" dirty="0"/>
                  <a:t> is </a:t>
                </a:r>
                <a:r>
                  <a:rPr lang="sv-SE" sz="1400" dirty="0" err="1"/>
                  <a:t>about</a:t>
                </a:r>
                <a:r>
                  <a:rPr lang="sv-SE" sz="1400" dirty="0"/>
                  <a:t> 250Hz (</a:t>
                </a:r>
                <a:r>
                  <a:rPr lang="sv-SE" sz="1400" dirty="0" err="1"/>
                  <a:t>open</a:t>
                </a:r>
                <a:r>
                  <a:rPr lang="sv-SE" sz="1400" dirty="0"/>
                  <a:t> loop) and 320 Hz (PID)</a:t>
                </a:r>
              </a:p>
              <a:p>
                <a:pPr marL="285750" indent="-285750" algn="just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sv-SE" sz="1400" dirty="0"/>
                  <a:t>A </a:t>
                </a:r>
                <a:r>
                  <a:rPr lang="sv-SE" sz="1400" dirty="0" err="1"/>
                  <a:t>Loaded</a:t>
                </a:r>
                <a:r>
                  <a:rPr lang="sv-SE" sz="1400" dirty="0"/>
                  <a:t> Q value of </a:t>
                </a:r>
                <a14:m>
                  <m:oMath xmlns:m="http://schemas.openxmlformats.org/officeDocument/2006/math">
                    <m:r>
                      <a:rPr lang="sv-SE" sz="1400" i="1" smtClean="0">
                        <a:latin typeface="Cambria Math"/>
                        <a:ea typeface="Cambria Math"/>
                      </a:rPr>
                      <m:t>1.8×10</m:t>
                    </m:r>
                    <m:r>
                      <a:rPr lang="sv-SE" sz="1400" i="1" baseline="3000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sv-SE" sz="1400" baseline="30000" dirty="0"/>
                  <a:t> </a:t>
                </a:r>
                <a:r>
                  <a:rPr lang="sv-SE" sz="1400" dirty="0"/>
                  <a:t>from </a:t>
                </a:r>
                <a:r>
                  <a:rPr lang="en-US" altLang="zh-CN" sz="1400" dirty="0"/>
                  <a:t>state space equation</a:t>
                </a:r>
                <a:r>
                  <a:rPr lang="sv-SE" altLang="zh-CN" sz="1400" dirty="0"/>
                  <a:t> </a:t>
                </a:r>
                <a:r>
                  <a:rPr lang="sv-SE" altLang="zh-CN" sz="1400" dirty="0" err="1"/>
                  <a:t>caculation</a:t>
                </a:r>
                <a:r>
                  <a:rPr lang="sv-SE" altLang="zh-CN" sz="1400" dirty="0"/>
                  <a:t> </a:t>
                </a:r>
                <a:r>
                  <a:rPr lang="sv-SE" sz="1400" dirty="0"/>
                  <a:t>is </a:t>
                </a:r>
                <a:r>
                  <a:rPr lang="sv-SE" sz="1400" dirty="0" err="1"/>
                  <a:t>consist</a:t>
                </a:r>
                <a:r>
                  <a:rPr lang="en-US" altLang="zh-CN" sz="1400" dirty="0" err="1"/>
                  <a:t>ent</a:t>
                </a:r>
                <a:r>
                  <a:rPr lang="sv-SE" sz="1400" dirty="0"/>
                  <a:t> </a:t>
                </a:r>
                <a:r>
                  <a:rPr lang="sv-SE" sz="1400" dirty="0" err="1"/>
                  <a:t>with</a:t>
                </a:r>
                <a:r>
                  <a:rPr lang="sv-SE" sz="1400" dirty="0"/>
                  <a:t> the VNA </a:t>
                </a:r>
                <a:r>
                  <a:rPr lang="sv-SE" sz="1400" dirty="0" err="1"/>
                  <a:t>measurement</a:t>
                </a:r>
                <a:endParaRPr lang="sv-SE" sz="1400" baseline="300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50484"/>
                <a:ext cx="8915400" cy="738664"/>
              </a:xfrm>
              <a:prstGeom prst="rect">
                <a:avLst/>
              </a:prstGeom>
              <a:blipFill>
                <a:blip r:embed="rId7"/>
                <a:stretch>
                  <a:fillRect l="-137" t="-82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A816024-0D9B-46B7-B93F-82352502BB57}"/>
              </a:ext>
            </a:extLst>
          </p:cNvPr>
          <p:cNvGrpSpPr/>
          <p:nvPr/>
        </p:nvGrpSpPr>
        <p:grpSpPr>
          <a:xfrm>
            <a:off x="4693544" y="2605454"/>
            <a:ext cx="3401162" cy="3994569"/>
            <a:chOff x="4665706" y="2605454"/>
            <a:chExt cx="3401162" cy="39945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D419B6-832C-4C03-ADFE-C9EBE400F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" t="12140" r="48611"/>
            <a:stretch/>
          </p:blipFill>
          <p:spPr>
            <a:xfrm>
              <a:off x="4665706" y="2605454"/>
              <a:ext cx="3401162" cy="3994569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16577A7-E776-405C-87F4-AE823FE76530}"/>
                </a:ext>
              </a:extLst>
            </p:cNvPr>
            <p:cNvCxnSpPr/>
            <p:nvPr/>
          </p:nvCxnSpPr>
          <p:spPr>
            <a:xfrm>
              <a:off x="5773693" y="5219566"/>
              <a:ext cx="0" cy="10081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090804-BDCE-4DDA-9A26-637E3545BBC5}"/>
                </a:ext>
              </a:extLst>
            </p:cNvPr>
            <p:cNvCxnSpPr/>
            <p:nvPr/>
          </p:nvCxnSpPr>
          <p:spPr>
            <a:xfrm>
              <a:off x="5647679" y="5219566"/>
              <a:ext cx="25202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301211-F7F9-40EF-AF22-91BC134D57F7}"/>
                </a:ext>
              </a:extLst>
            </p:cNvPr>
            <p:cNvCxnSpPr/>
            <p:nvPr/>
          </p:nvCxnSpPr>
          <p:spPr>
            <a:xfrm>
              <a:off x="5647679" y="6227678"/>
              <a:ext cx="25202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022F6A-C0E8-4475-8FE6-BBCFBC04F6EC}"/>
                    </a:ext>
                  </a:extLst>
                </p:cNvPr>
                <p:cNvSpPr txBox="1"/>
                <p:nvPr/>
              </p:nvSpPr>
              <p:spPr>
                <a:xfrm>
                  <a:off x="6096000" y="5160505"/>
                  <a:ext cx="1479379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=320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𝐻𝑧</m:t>
                        </m:r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022F6A-C0E8-4475-8FE6-BBCFBC04F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160505"/>
                  <a:ext cx="147937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766EE-708F-438D-90CA-24320320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73131-CBB6-47E2-B484-ED7377D4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14" descr="gråbård">
            <a:extLst>
              <a:ext uri="{FF2B5EF4-FFF2-40B4-BE49-F238E27FC236}">
                <a16:creationId xmlns:a16="http://schemas.microsoft.com/office/drawing/2014/main" id="{1196CD02-AFC0-4285-B523-8A35581C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REIA_logo.png">
            <a:extLst>
              <a:ext uri="{FF2B5EF4-FFF2-40B4-BE49-F238E27FC236}">
                <a16:creationId xmlns:a16="http://schemas.microsoft.com/office/drawing/2014/main" id="{332FF631-033A-4F60-B10C-3CA86BD3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A3B1E7-3549-4478-B9FA-C733FC8919EF}"/>
              </a:ext>
            </a:extLst>
          </p:cNvPr>
          <p:cNvSpPr txBox="1">
            <a:spLocks/>
          </p:cNvSpPr>
          <p:nvPr/>
        </p:nvSpPr>
        <p:spPr>
          <a:xfrm>
            <a:off x="198437" y="5300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err="1"/>
              <a:t>Conclusion</a:t>
            </a:r>
            <a:endParaRPr lang="sv-SE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22726-F4B7-4106-9A2A-70874975E2A1}"/>
              </a:ext>
            </a:extLst>
          </p:cNvPr>
          <p:cNvSpPr/>
          <p:nvPr/>
        </p:nvSpPr>
        <p:spPr>
          <a:xfrm>
            <a:off x="76200" y="1550484"/>
            <a:ext cx="891540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The ESS </a:t>
            </a:r>
            <a:r>
              <a:rPr lang="sv-SE" dirty="0" err="1"/>
              <a:t>spoke</a:t>
            </a:r>
            <a:r>
              <a:rPr lang="sv-SE" dirty="0"/>
              <a:t> </a:t>
            </a:r>
            <a:r>
              <a:rPr lang="sv-SE" dirty="0" err="1"/>
              <a:t>prototype</a:t>
            </a:r>
            <a:r>
              <a:rPr lang="sv-SE" dirty="0"/>
              <a:t> </a:t>
            </a:r>
            <a:r>
              <a:rPr lang="sv-SE" dirty="0" err="1"/>
              <a:t>cryomodule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successfully</a:t>
            </a:r>
            <a:r>
              <a:rPr lang="sv-SE" dirty="0"/>
              <a:t> </a:t>
            </a:r>
            <a:r>
              <a:rPr lang="sv-SE" dirty="0" err="1"/>
              <a:t>tested</a:t>
            </a:r>
            <a:r>
              <a:rPr lang="sv-SE" dirty="0"/>
              <a:t> at FREIA.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The </a:t>
            </a:r>
            <a:r>
              <a:rPr lang="sv-SE" dirty="0" err="1"/>
              <a:t>whole</a:t>
            </a:r>
            <a:r>
              <a:rPr lang="sv-SE" dirty="0"/>
              <a:t> </a:t>
            </a:r>
            <a:r>
              <a:rPr lang="sv-SE" dirty="0" err="1"/>
              <a:t>chain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LLRF, RF station, RF distribution, FPC, CM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verified</a:t>
            </a:r>
            <a:r>
              <a:rPr lang="sv-SE" dirty="0"/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Excellent performance of the prototype cryomodule ( about 0.5 W@9 MV/m per cavity) is observed.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Experience gain from prototype CM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Long time conditioning of FPC is required due to cross contamination,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Low pumping capacity and technical problem of RF station are the bottleneck of speeding up test 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Strange field emission after CTS motion is observed but recovered after the </a:t>
            </a:r>
            <a:r>
              <a:rPr lang="en-US" altLang="zh-CN" dirty="0"/>
              <a:t>thermal cycle,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/>
              <a:t>Open loop and ESS LLRF PID control will be the major method for CM tests,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/>
              <a:t>Dynamic heat load of 0.5 W of each cavity is hard to measured.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The system is ready for spoke series CM test.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sv-SE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6318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3B4A-7B5F-49DD-B050-BA8FC17C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92550-8611-4203-AF08-DAFA680B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14" descr="gråbård">
            <a:extLst>
              <a:ext uri="{FF2B5EF4-FFF2-40B4-BE49-F238E27FC236}">
                <a16:creationId xmlns:a16="http://schemas.microsoft.com/office/drawing/2014/main" id="{ADC0E6DC-5B46-4833-BA28-0F8349A8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REIA_logo.png">
            <a:extLst>
              <a:ext uri="{FF2B5EF4-FFF2-40B4-BE49-F238E27FC236}">
                <a16:creationId xmlns:a16="http://schemas.microsoft.com/office/drawing/2014/main" id="{15D38E88-687B-4326-BE52-A5F57104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C88DE-8D89-47F6-A1AC-B44668C2F5AB}"/>
              </a:ext>
            </a:extLst>
          </p:cNvPr>
          <p:cNvSpPr txBox="1"/>
          <p:nvPr/>
        </p:nvSpPr>
        <p:spPr>
          <a:xfrm>
            <a:off x="1295400" y="332585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6449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gråbård">
            <a:extLst>
              <a:ext uri="{FF2B5EF4-FFF2-40B4-BE49-F238E27FC236}">
                <a16:creationId xmlns:a16="http://schemas.microsoft.com/office/drawing/2014/main" id="{3445F999-D673-4F3D-9979-0E64DE86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9511" y="2971800"/>
            <a:ext cx="514350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350" b="1" dirty="0"/>
              <a:t>VNA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247775" y="3429000"/>
            <a:ext cx="1021775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350" b="1" dirty="0" err="1"/>
              <a:t>Open</a:t>
            </a:r>
            <a:r>
              <a:rPr lang="sv-SE" sz="1350" b="1" dirty="0"/>
              <a:t> loop</a:t>
            </a:r>
          </a:p>
        </p:txBody>
      </p:sp>
      <p:sp>
        <p:nvSpPr>
          <p:cNvPr id="9" name="Rectangle 8"/>
          <p:cNvSpPr/>
          <p:nvPr/>
        </p:nvSpPr>
        <p:spPr>
          <a:xfrm>
            <a:off x="7293918" y="3982647"/>
            <a:ext cx="1168258" cy="300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350" b="1" dirty="0"/>
              <a:t>SEL ( back </a:t>
            </a:r>
            <a:r>
              <a:rPr lang="sv-SE" sz="1350" b="1" dirty="0" err="1"/>
              <a:t>up</a:t>
            </a:r>
            <a:r>
              <a:rPr lang="sv-SE" sz="1350" b="1" dirty="0"/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47774" y="4523297"/>
            <a:ext cx="1168258" cy="715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altLang="zh-CN" sz="1350" b="1" dirty="0"/>
              <a:t>PID</a:t>
            </a:r>
          </a:p>
          <a:p>
            <a:r>
              <a:rPr lang="sv-SE" altLang="zh-CN" sz="1350" b="1" dirty="0" err="1"/>
              <a:t>with</a:t>
            </a:r>
            <a:r>
              <a:rPr lang="sv-SE" altLang="zh-CN" sz="1350" b="1" dirty="0"/>
              <a:t>/</a:t>
            </a:r>
            <a:r>
              <a:rPr lang="sv-SE" altLang="zh-CN" sz="1350" b="1" dirty="0" err="1"/>
              <a:t>without</a:t>
            </a:r>
            <a:r>
              <a:rPr lang="sv-SE" altLang="zh-CN" sz="1350" b="1" dirty="0"/>
              <a:t> </a:t>
            </a:r>
            <a:r>
              <a:rPr lang="sv-SE" altLang="zh-CN" sz="1350" b="1" dirty="0" err="1"/>
              <a:t>piezo</a:t>
            </a:r>
            <a:endParaRPr lang="sv-SE" sz="13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9511" y="2628900"/>
            <a:ext cx="586673" cy="3000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350" b="1" dirty="0"/>
              <a:t>CRYO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53081"/>
              </p:ext>
            </p:extLst>
          </p:nvPr>
        </p:nvGraphicFramePr>
        <p:xfrm>
          <a:off x="1386773" y="2410386"/>
          <a:ext cx="5676715" cy="319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sv-SE" sz="1400" dirty="0"/>
                        <a:t>Warm test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Cool</a:t>
                      </a:r>
                      <a:r>
                        <a:rPr lang="sv-SE" sz="1400" baseline="0" dirty="0"/>
                        <a:t> down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400" dirty="0"/>
                        <a:t>Cold test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Warm up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23">
                <a:tc rowSpan="4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Central cavity frequency</a:t>
                      </a:r>
                      <a:endParaRPr lang="sv-SE" sz="11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err="1"/>
                        <a:t>Qe</a:t>
                      </a:r>
                      <a:r>
                        <a:rPr lang="en-US" sz="1100" dirty="0"/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sv-SE" sz="1100" dirty="0"/>
                        <a:t>Frequency</a:t>
                      </a:r>
                      <a:r>
                        <a:rPr lang="sv-SE" sz="1100" baseline="0" dirty="0"/>
                        <a:t> shift due to cool down</a:t>
                      </a:r>
                      <a:endParaRPr lang="en-US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Pressure sensitivity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sv-SE" sz="1100" dirty="0"/>
                        <a:t>Coupler</a:t>
                      </a:r>
                      <a:r>
                        <a:rPr lang="sv-SE" sz="1100" baseline="0" dirty="0"/>
                        <a:t> cold conditioning</a:t>
                      </a:r>
                      <a:endParaRPr lang="sv-SE" sz="11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Central frequency 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Loaded Q and </a:t>
                      </a:r>
                      <a:r>
                        <a:rPr lang="en-US" sz="1100" dirty="0" err="1"/>
                        <a:t>Qe</a:t>
                      </a:r>
                      <a:endParaRPr lang="sv-SE" sz="11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dirty="0"/>
                        <a:t>Tuning range of the slow step tuner </a:t>
                      </a:r>
                      <a:endParaRPr lang="sv-SE" sz="11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22973"/>
                  </a:ext>
                </a:extLst>
              </a:tr>
              <a:tr h="1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100" baseline="0" dirty="0" err="1"/>
                        <a:t>Cavity</a:t>
                      </a:r>
                      <a:r>
                        <a:rPr lang="sv-SE" sz="1100" baseline="0" dirty="0"/>
                        <a:t> conditioning </a:t>
                      </a:r>
                      <a:endParaRPr lang="sv-SE" sz="11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sz="1100" dirty="0"/>
                        <a:t>Coupler</a:t>
                      </a:r>
                      <a:r>
                        <a:rPr lang="sv-SE" sz="1100" baseline="0" dirty="0"/>
                        <a:t> warm conditioning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sv-SE" sz="11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>
                          <a:effectLst/>
                        </a:rPr>
                        <a:t>Steady</a:t>
                      </a:r>
                      <a:r>
                        <a:rPr lang="en-US" sz="1100" baseline="0" dirty="0">
                          <a:effectLst/>
                        </a:rPr>
                        <a:t> heat load of</a:t>
                      </a:r>
                      <a:r>
                        <a:rPr lang="zh-CN" altLang="en-US" sz="1100" baseline="0" dirty="0">
                          <a:effectLst/>
                        </a:rPr>
                        <a:t> </a:t>
                      </a:r>
                      <a:r>
                        <a:rPr lang="en-US" altLang="zh-CN" sz="1100" baseline="0" dirty="0">
                          <a:effectLst/>
                        </a:rPr>
                        <a:t>CM</a:t>
                      </a:r>
                      <a:endParaRPr lang="sv-SE" sz="1100" baseline="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Q0 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altLang="zh-CN" sz="1100" dirty="0"/>
                        <a:t>Dynamic heat load</a:t>
                      </a:r>
                      <a:endParaRPr lang="sv-SE" sz="11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altLang="en-US" sz="1100" dirty="0" err="1"/>
                        <a:t>Reach</a:t>
                      </a:r>
                      <a:r>
                        <a:rPr lang="sv-SE" altLang="en-US" sz="1100" dirty="0"/>
                        <a:t> </a:t>
                      </a:r>
                      <a:r>
                        <a:rPr lang="en-US" altLang="zh-CN" sz="1100" dirty="0"/>
                        <a:t>9</a:t>
                      </a:r>
                      <a:r>
                        <a:rPr lang="sv-SE" altLang="en-US" sz="1100" dirty="0"/>
                        <a:t> MV/m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Stabilization of the cavity field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95E158-F2FD-4BD1-8C58-7D29E665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478" y="684501"/>
            <a:ext cx="5693718" cy="528897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Appendix: </a:t>
            </a:r>
            <a:r>
              <a:rPr lang="sv-SE" sz="3200" dirty="0" err="1"/>
              <a:t>Spoke</a:t>
            </a:r>
            <a:r>
              <a:rPr lang="sv-SE" sz="3200" dirty="0"/>
              <a:t> CM RF Test List</a:t>
            </a:r>
          </a:p>
        </p:txBody>
      </p:sp>
      <p:pic>
        <p:nvPicPr>
          <p:cNvPr id="17" name="Picture 13" descr="FREIA_logo.png">
            <a:extLst>
              <a:ext uri="{FF2B5EF4-FFF2-40B4-BE49-F238E27FC236}">
                <a16:creationId xmlns:a16="http://schemas.microsoft.com/office/drawing/2014/main" id="{DDF62470-26DC-4D53-BBD0-A2430365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4FF75ED-CF10-4DA3-B992-44D14195FE57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/>
          </a:p>
        </p:txBody>
      </p:sp>
      <p:pic>
        <p:nvPicPr>
          <p:cNvPr id="169" name="Picture 14"/>
          <p:cNvPicPr/>
          <p:nvPr/>
        </p:nvPicPr>
        <p:blipFill>
          <a:blip r:embed="rId2"/>
          <a:stretch/>
        </p:blipFill>
        <p:spPr>
          <a:xfrm>
            <a:off x="0" y="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438400" y="609480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FPC conditioning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71" name="Picture 13"/>
          <p:cNvPicPr/>
          <p:nvPr/>
        </p:nvPicPr>
        <p:blipFill>
          <a:blip r:embed="rId3"/>
          <a:stretch/>
        </p:blipFill>
        <p:spPr>
          <a:xfrm>
            <a:off x="6372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438150" y="1224210"/>
            <a:ext cx="8152560" cy="151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</a:pPr>
            <a:endParaRPr lang="sv-SE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647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FPC conditioning program</a:t>
            </a:r>
          </a:p>
          <a:p>
            <a:pPr marL="285840" indent="-285120">
              <a:buClr>
                <a:srgbClr val="C00000"/>
              </a:buClr>
              <a:buFont typeface="Wingdings" charset="2"/>
              <a:buChar char=""/>
            </a:pPr>
            <a:r>
              <a:rPr lang="en-US" sz="1600" dirty="0"/>
              <a:t>FPCs’ conditioning are done by FREIA auto conditioning program</a:t>
            </a:r>
          </a:p>
          <a:p>
            <a:pPr marL="285840" indent="-285120">
              <a:buClr>
                <a:srgbClr val="C00000"/>
              </a:buClr>
              <a:buFont typeface="Wingdings" charset="2"/>
              <a:buChar char=""/>
            </a:pPr>
            <a:r>
              <a:rPr lang="sv-SE" sz="1600" dirty="0" err="1"/>
              <a:t>Only</a:t>
            </a:r>
            <a:r>
              <a:rPr lang="sv-SE" sz="1600" dirty="0"/>
              <a:t> e- pickup interlock for FPC is </a:t>
            </a:r>
            <a:r>
              <a:rPr lang="sv-SE" sz="1600" dirty="0" err="1"/>
              <a:t>activated</a:t>
            </a:r>
            <a:r>
              <a:rPr lang="sv-SE" sz="1600" dirty="0"/>
              <a:t> </a:t>
            </a:r>
          </a:p>
          <a:p>
            <a:pPr marL="285840" indent="-285120">
              <a:buClr>
                <a:srgbClr val="C00000"/>
              </a:buClr>
              <a:buFont typeface="Wingdings" charset="2"/>
              <a:buChar char=""/>
            </a:pPr>
            <a:r>
              <a:rPr lang="sv-SE" sz="1600" dirty="0" err="1"/>
              <a:t>Frequency</a:t>
            </a:r>
            <a:r>
              <a:rPr lang="sv-SE" sz="1600" dirty="0"/>
              <a:t> for off resonance conditioning : 353 MHz</a:t>
            </a:r>
          </a:p>
          <a:p>
            <a:pPr marL="285840" indent="-285120">
              <a:buClr>
                <a:srgbClr val="C00000"/>
              </a:buClr>
              <a:buFont typeface="Wingdings" charset="2"/>
              <a:buChar char=""/>
            </a:pPr>
            <a:r>
              <a:rPr lang="en-US" sz="1600" dirty="0"/>
              <a:t>Test with RF station and coupler </a:t>
            </a:r>
            <a:r>
              <a:rPr lang="sv-SE" sz="1600" dirty="0"/>
              <a:t>(off 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  <a:r>
              <a:rPr lang="en-US" sz="1600" dirty="0"/>
              <a:t> up to 400kW @ 3.2ms</a:t>
            </a:r>
          </a:p>
          <a:p>
            <a:pPr marL="285840" indent="-285120">
              <a:buClr>
                <a:srgbClr val="C00000"/>
              </a:buClr>
              <a:buFont typeface="Wingdings" charset="2"/>
              <a:buChar char=""/>
            </a:pPr>
            <a:endParaRPr lang="en-US" sz="1600" dirty="0"/>
          </a:p>
          <a:p>
            <a:pPr marL="285840" indent="-285120">
              <a:buFont typeface="Wingdings" charset="2"/>
              <a:buChar char=""/>
            </a:pPr>
            <a:endParaRPr lang="en-US" dirty="0"/>
          </a:p>
          <a:p>
            <a:pPr marL="285840" indent="-285120">
              <a:lnSpc>
                <a:spcPct val="100000"/>
              </a:lnSpc>
              <a:buFont typeface="Wingdings" charset="2"/>
              <a:buChar char=""/>
            </a:pPr>
            <a:endParaRPr lang="en-US" dirty="0"/>
          </a:p>
          <a:p>
            <a:pPr marL="720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1800" y="6107464"/>
            <a:ext cx="28957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Main Parameters of Spoke </a:t>
            </a:r>
            <a:r>
              <a:rPr lang="en-GB" altLang="sv-SE" sz="1000" dirty="0">
                <a:latin typeface="Times New Roman" pitchFamily="18" charset="0"/>
                <a:ea typeface="Times"/>
                <a:cs typeface="Times New Roman" pitchFamily="18" charset="0"/>
              </a:rPr>
              <a:t>FPC</a:t>
            </a:r>
            <a:r>
              <a:rPr kumimoji="0" lang="en-GB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Conditioning </a:t>
            </a:r>
            <a:endParaRPr kumimoji="0" lang="sv-SE" altLang="sv-S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62018"/>
              </p:ext>
            </p:extLst>
          </p:nvPr>
        </p:nvGraphicFramePr>
        <p:xfrm>
          <a:off x="914400" y="2814062"/>
          <a:ext cx="6477150" cy="32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</a:t>
                      </a:r>
                      <a:endParaRPr lang="sv-SE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Loop control time (s)</a:t>
                      </a:r>
                      <a:endParaRPr lang="sv-SE" sz="1600" dirty="0">
                        <a:effectLst/>
                        <a:latin typeface="Times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Pulse repeat rate (Hz)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Vacuum upper limit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5e-6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Vacuum lower limit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5e-7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Initial pulse length (µs)</a:t>
                      </a:r>
                      <a:endParaRPr lang="sv-SE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pulse length step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20µs, 50µs, 100µs, 250µs,500 µs, 1ms, 2 ms,3.5ms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640">
                <a:tc>
                  <a:txBody>
                    <a:bodyPr/>
                    <a:lstStyle/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Vacuum hardware interlock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1e-5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e-</a:t>
                      </a:r>
                      <a:r>
                        <a:rPr lang="en-GB" sz="1600" baseline="0" dirty="0">
                          <a:effectLst/>
                        </a:rPr>
                        <a:t> pickup</a:t>
                      </a:r>
                      <a:r>
                        <a:rPr lang="en-GB" sz="1600" dirty="0">
                          <a:effectLst/>
                        </a:rPr>
                        <a:t> interlock (mA)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77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B83229-DB3E-421D-B7F2-7B8A71339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57" y="1404360"/>
            <a:ext cx="3726179" cy="4968239"/>
          </a:xfrm>
          <a:prstGeom prst="rect">
            <a:avLst/>
          </a:prstGeom>
        </p:spPr>
      </p:pic>
      <p:pic>
        <p:nvPicPr>
          <p:cNvPr id="169" name="Picture 14"/>
          <p:cNvPicPr/>
          <p:nvPr/>
        </p:nvPicPr>
        <p:blipFill>
          <a:blip r:embed="rId3"/>
          <a:stretch/>
        </p:blipFill>
        <p:spPr>
          <a:xfrm>
            <a:off x="0" y="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4FF75ED-CF10-4DA3-B992-44D14195FE57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2057400" y="457200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FPC </a:t>
            </a:r>
            <a:r>
              <a:rPr lang="en-US" altLang="zh-CN" sz="3200" dirty="0">
                <a:latin typeface="+mj-lt"/>
                <a:ea typeface="+mj-ea"/>
                <a:cs typeface="+mj-cs"/>
              </a:rPr>
              <a:t>warm </a:t>
            </a:r>
            <a:r>
              <a:rPr lang="sv-SE" sz="3200" dirty="0">
                <a:latin typeface="+mj-lt"/>
                <a:ea typeface="+mj-ea"/>
                <a:cs typeface="+mj-cs"/>
              </a:rPr>
              <a:t>conditioning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71" name="Picture 13"/>
          <p:cNvPicPr/>
          <p:nvPr/>
        </p:nvPicPr>
        <p:blipFill>
          <a:blip r:embed="rId4"/>
          <a:stretch/>
        </p:blipFill>
        <p:spPr>
          <a:xfrm>
            <a:off x="6372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D5180-CF39-43E0-BE81-30009A12F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0" y="1404360"/>
            <a:ext cx="3726180" cy="4968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5B5FCF-F342-43FC-9292-80A8512C5B3C}"/>
              </a:ext>
            </a:extLst>
          </p:cNvPr>
          <p:cNvSpPr/>
          <p:nvPr/>
        </p:nvSpPr>
        <p:spPr>
          <a:xfrm>
            <a:off x="762000" y="6436319"/>
            <a:ext cx="7602535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Two major </a:t>
            </a:r>
            <a:r>
              <a:rPr lang="en-US" sz="1600" dirty="0" err="1"/>
              <a:t>multipacting</a:t>
            </a:r>
            <a:r>
              <a:rPr lang="en-US" sz="1600" dirty="0"/>
              <a:t> (MP) bands: 1) ~20kW (74 dBm)  and  2) 40kW (76 dBm)</a:t>
            </a:r>
          </a:p>
        </p:txBody>
      </p:sp>
    </p:spTree>
    <p:extLst>
      <p:ext uri="{BB962C8B-B14F-4D97-AF65-F5344CB8AC3E}">
        <p14:creationId xmlns:p14="http://schemas.microsoft.com/office/powerpoint/2010/main" val="23294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B3138CE4-FE3F-4A2C-AB3E-09F0A8D614F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591"/>
            <a:ext cx="4653643" cy="300385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2047511"/>
            <a:ext cx="4686299" cy="302493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59429" y="1656489"/>
            <a:ext cx="7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FPC1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62031" y="1692868"/>
            <a:ext cx="7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FPC2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0900" y="4457994"/>
            <a:ext cx="117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Pulse length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12622" y="4555672"/>
            <a:ext cx="117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Pulse length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0272" y="3293521"/>
            <a:ext cx="117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vacuum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2622" y="3293521"/>
            <a:ext cx="117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vacuum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39117" y="1864238"/>
            <a:ext cx="18328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Forward power (</a:t>
            </a:r>
            <a:r>
              <a:rPr lang="en-US" sz="1350" dirty="0" err="1"/>
              <a:t>dBm</a:t>
            </a:r>
            <a:r>
              <a:rPr lang="en-US" sz="1350" dirty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78460" y="1881139"/>
            <a:ext cx="18328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Forward power (</a:t>
            </a:r>
            <a:r>
              <a:rPr lang="en-US" sz="1350" dirty="0" err="1"/>
              <a:t>dBm</a:t>
            </a:r>
            <a:r>
              <a:rPr lang="en-US" sz="1350" dirty="0"/>
              <a:t>)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BBEF8896-97E9-4CA6-BE8F-E2649697AD1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372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9B9DB2-0A88-4777-B5C0-DCFCADC658C0}"/>
              </a:ext>
            </a:extLst>
          </p:cNvPr>
          <p:cNvSpPr txBox="1"/>
          <p:nvPr/>
        </p:nvSpPr>
        <p:spPr>
          <a:xfrm>
            <a:off x="1419780" y="525572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Common MP bands at warm: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1) ~20kW (74dBm) dominating at short pulses (&lt; 500 us)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2) 40kW (76dBm) dominating at long pulses (&gt; 500 us)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No significant outgassing was found at cold FPC conditioning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Cold FPC only took less than half day</a:t>
            </a:r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3B2979F0-49D6-4735-BBD6-28D727DE3B62}"/>
              </a:ext>
            </a:extLst>
          </p:cNvPr>
          <p:cNvSpPr/>
          <p:nvPr/>
        </p:nvSpPr>
        <p:spPr>
          <a:xfrm>
            <a:off x="2209800" y="479014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FPC </a:t>
            </a:r>
            <a:r>
              <a:rPr lang="en-US" altLang="zh-CN" sz="3200" dirty="0">
                <a:latin typeface="+mj-lt"/>
                <a:ea typeface="+mj-ea"/>
                <a:cs typeface="+mj-cs"/>
              </a:rPr>
              <a:t>cold </a:t>
            </a:r>
            <a:r>
              <a:rPr lang="sv-SE" sz="3200" dirty="0">
                <a:latin typeface="+mj-lt"/>
                <a:ea typeface="+mj-ea"/>
                <a:cs typeface="+mj-cs"/>
              </a:rPr>
              <a:t>conditioning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1E8F3-F4D4-4EFB-BC1F-CC82BC35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05476"/>
              </p:ext>
            </p:extLst>
          </p:nvPr>
        </p:nvGraphicFramePr>
        <p:xfrm>
          <a:off x="693964" y="2057400"/>
          <a:ext cx="3725636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33">
                  <a:extLst>
                    <a:ext uri="{9D8B030D-6E8A-4147-A177-3AD203B41FA5}">
                      <a16:colId xmlns:a16="http://schemas.microsoft.com/office/drawing/2014/main" val="30874641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FPC1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Warm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Cold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Real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304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Intervention #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17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Up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76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Down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228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54610"/>
              </p:ext>
            </p:extLst>
          </p:nvPr>
        </p:nvGraphicFramePr>
        <p:xfrm>
          <a:off x="4724402" y="2040940"/>
          <a:ext cx="3725635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695">
                  <a:extLst>
                    <a:ext uri="{9D8B030D-6E8A-4147-A177-3AD203B41FA5}">
                      <a16:colId xmlns:a16="http://schemas.microsoft.com/office/drawing/2014/main" val="2557035927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FPC2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Warm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Cold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Real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297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Intervention #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23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Up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78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kumimoji="1" lang="ja-JP" altLang="en-U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Down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219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89906" y="4495800"/>
            <a:ext cx="8083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Re-conditioning is required due to cross contamination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Total conditioning timing is about 4 weeks (real time), can be improved to 7 days (based on </a:t>
            </a:r>
            <a:r>
              <a:rPr lang="en-US" altLang="zh-CN" sz="1600" dirty="0"/>
              <a:t>Up</a:t>
            </a:r>
            <a:r>
              <a:rPr lang="en-US" sz="1600" dirty="0"/>
              <a:t> time) or even 3 days if conditioning two couplers simultaneously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Major bottleneck: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Pumping capacity -&gt; two pumping cart</a:t>
            </a:r>
            <a:r>
              <a:rPr lang="en-US" altLang="zh-CN" sz="1600" dirty="0"/>
              <a:t>s</a:t>
            </a:r>
            <a:r>
              <a:rPr lang="en-US" sz="1600" dirty="0"/>
              <a:t> will be tested on the first series CM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Stable operation of two RF stations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372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59E83DC9-E633-42F4-8E10-A6A0FED34611}"/>
              </a:ext>
            </a:extLst>
          </p:cNvPr>
          <p:cNvSpPr/>
          <p:nvPr/>
        </p:nvSpPr>
        <p:spPr>
          <a:xfrm>
            <a:off x="1752600" y="503820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FPC conditioning </a:t>
            </a:r>
            <a:r>
              <a:rPr lang="sv-SE" sz="3200" dirty="0" err="1">
                <a:latin typeface="+mj-lt"/>
                <a:ea typeface="+mj-ea"/>
                <a:cs typeface="+mj-cs"/>
              </a:rPr>
              <a:t>conclusion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A97C-E25F-452E-B0A3-F8A35BC3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951B40F2-B948-4E1B-8840-2FBDAC5E42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A93C25E0-2740-481F-8DBB-86CE6334251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372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50205" y="1432739"/>
            <a:ext cx="862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Only RF on during working hour</a:t>
            </a:r>
            <a:r>
              <a:rPr lang="en-US" altLang="ja-JP" sz="1600" dirty="0">
                <a:sym typeface="Wingdings"/>
              </a:rPr>
              <a:t> improved by automatic code (24/7 running)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ym typeface="Wingdings"/>
              </a:rPr>
              <a:t>Interventions to the bunker  can be minimized by better coordination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1600" dirty="0"/>
              <a:t>System trouble </a:t>
            </a:r>
            <a:r>
              <a:rPr lang="en-US" altLang="ja-JP" sz="1600" dirty="0">
                <a:sym typeface="Wingdings"/>
              </a:rPr>
              <a:t> most issues have been solved before series testing</a:t>
            </a:r>
            <a:endParaRPr lang="ja-JP" altLang="en-US" sz="1600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803420"/>
              </p:ext>
            </p:extLst>
          </p:nvPr>
        </p:nvGraphicFramePr>
        <p:xfrm>
          <a:off x="0" y="2418019"/>
          <a:ext cx="3397874" cy="41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06605"/>
              </p:ext>
            </p:extLst>
          </p:nvPr>
        </p:nvGraphicFramePr>
        <p:xfrm>
          <a:off x="3005008" y="1947596"/>
          <a:ext cx="2736226" cy="483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F0812A6-C846-44C2-A3CC-A9FF20290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5" y="2622124"/>
            <a:ext cx="2207808" cy="1655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4741D-4BDD-4B90-9706-C7EB8E18C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5" y="4518009"/>
            <a:ext cx="2207808" cy="1655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8492FF-C65D-4979-9A93-D01F96AB9D2F}"/>
              </a:ext>
            </a:extLst>
          </p:cNvPr>
          <p:cNvSpPr txBox="1"/>
          <p:nvPr/>
        </p:nvSpPr>
        <p:spPr>
          <a:xfrm>
            <a:off x="6248400" y="6283089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Filter installed before the water flow meter 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861B69AB-AA9F-4A12-9C33-8D1B16F2965E}"/>
              </a:ext>
            </a:extLst>
          </p:cNvPr>
          <p:cNvSpPr/>
          <p:nvPr/>
        </p:nvSpPr>
        <p:spPr>
          <a:xfrm>
            <a:off x="1752600" y="503820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altLang="ja-JP" sz="3200" dirty="0">
                <a:latin typeface="+mj-lt"/>
                <a:ea typeface="+mj-ea"/>
                <a:cs typeface="+mj-cs"/>
              </a:rPr>
              <a:t>Investigation of downtimes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B49C7E-27BC-4010-9471-7724A08C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4A9AE2-D4CD-4953-B3E5-A0FFE19E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9346"/>
            <a:ext cx="8077200" cy="27415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DCC08-A00C-459A-B852-B16A8F9B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FFB7A5-623B-4FA5-8074-7CF7A4EB8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05549"/>
              </p:ext>
            </p:extLst>
          </p:nvPr>
        </p:nvGraphicFramePr>
        <p:xfrm>
          <a:off x="1400175" y="4253623"/>
          <a:ext cx="6248400" cy="1376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066">
                  <a:extLst>
                    <a:ext uri="{9D8B030D-6E8A-4147-A177-3AD203B41FA5}">
                      <a16:colId xmlns:a16="http://schemas.microsoft.com/office/drawing/2014/main" val="4230581688"/>
                    </a:ext>
                  </a:extLst>
                </a:gridCol>
                <a:gridCol w="984066">
                  <a:extLst>
                    <a:ext uri="{9D8B030D-6E8A-4147-A177-3AD203B41FA5}">
                      <a16:colId xmlns:a16="http://schemas.microsoft.com/office/drawing/2014/main" val="4165685087"/>
                    </a:ext>
                  </a:extLst>
                </a:gridCol>
                <a:gridCol w="1589646">
                  <a:extLst>
                    <a:ext uri="{9D8B030D-6E8A-4147-A177-3AD203B41FA5}">
                      <a16:colId xmlns:a16="http://schemas.microsoft.com/office/drawing/2014/main" val="3465632423"/>
                    </a:ext>
                  </a:extLst>
                </a:gridCol>
              </a:tblGrid>
              <a:tr h="310797">
                <a:tc rowSpan="2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16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n-GB" sz="1600" b="1" kern="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(MHz)</a:t>
                      </a:r>
                      <a:endParaRPr lang="sv-SE" sz="16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20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9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sv-SE" sz="16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600" b="1" kern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</a:t>
                      </a:r>
                      <a:endParaRPr lang="sv-SE" sz="1600" b="1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60246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1 (</a:t>
                      </a:r>
                      <a:r>
                        <a:rPr lang="en-US" sz="1600" b="1" kern="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Romea</a:t>
                      </a:r>
                      <a:r>
                        <a:rPr lang="en-US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v-SE" sz="16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351,88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352,402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352,373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2 (Giulietta)</a:t>
                      </a:r>
                      <a:endParaRPr lang="sv-SE" sz="16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351,91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0,261</a:t>
                      </a: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9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5365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0D4E901-5623-42D0-832A-03F170FB5F5D}"/>
              </a:ext>
            </a:extLst>
          </p:cNvPr>
          <p:cNvSpPr/>
          <p:nvPr/>
        </p:nvSpPr>
        <p:spPr>
          <a:xfrm>
            <a:off x="5334000" y="1521879"/>
            <a:ext cx="350310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Cooldown rate </a:t>
            </a:r>
            <a:r>
              <a:rPr lang="sv-SE" sz="1600" dirty="0"/>
              <a:t>:</a:t>
            </a:r>
            <a:endParaRPr lang="en-US" sz="16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for cavity 1 </a:t>
            </a:r>
            <a:r>
              <a:rPr lang="sv-SE" sz="1400" dirty="0"/>
              <a:t>(TT118)</a:t>
            </a:r>
            <a:r>
              <a:rPr lang="en-US" sz="1400" dirty="0"/>
              <a:t>: </a:t>
            </a:r>
          </a:p>
          <a:p>
            <a:pPr lvl="1"/>
            <a:r>
              <a:rPr lang="en-US" sz="1400" dirty="0"/>
              <a:t>       </a:t>
            </a:r>
            <a:r>
              <a:rPr lang="sv-SE" sz="1400" dirty="0"/>
              <a:t>from 150 K to 50 K-&gt; 3.7 K/min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for cavity 2 </a:t>
            </a:r>
            <a:r>
              <a:rPr lang="sv-SE" sz="1400" dirty="0"/>
              <a:t>(TT218) </a:t>
            </a:r>
            <a:r>
              <a:rPr lang="en-US" sz="1400" dirty="0"/>
              <a:t>:</a:t>
            </a:r>
          </a:p>
          <a:p>
            <a:pPr lvl="1"/>
            <a:r>
              <a:rPr lang="en-US" sz="1400" dirty="0"/>
              <a:t>       </a:t>
            </a:r>
            <a:r>
              <a:rPr lang="sv-SE" sz="1400" dirty="0"/>
              <a:t>from 150 K to 50 K -&gt; 5.3 K/min</a:t>
            </a:r>
            <a:endParaRPr lang="en-US" sz="1400" dirty="0"/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D4695F3F-5F55-47FB-947C-DCAF06F3894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76200" y="-18163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D64F6E7-503D-4A22-BC92-676CEF32C70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551640" y="262125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AC86A9D9-57E3-4787-A306-F98E1D6E10F1}"/>
              </a:ext>
            </a:extLst>
          </p:cNvPr>
          <p:cNvSpPr txBox="1">
            <a:spLocks/>
          </p:cNvSpPr>
          <p:nvPr/>
        </p:nvSpPr>
        <p:spPr>
          <a:xfrm>
            <a:off x="457200" y="607937"/>
            <a:ext cx="7886700" cy="521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Cooldown</a:t>
            </a:r>
            <a:endParaRPr lang="ja-JP" alt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8A77C-4FD9-4691-91ED-80FADE1B9A2F}"/>
              </a:ext>
            </a:extLst>
          </p:cNvPr>
          <p:cNvSpPr txBox="1"/>
          <p:nvPr/>
        </p:nvSpPr>
        <p:spPr>
          <a:xfrm>
            <a:off x="300422" y="5712318"/>
            <a:ext cx="876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Cooldown rate bigger than 1 K/min was applied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typical cooldown time: 4 hours (from room temperature to 4 K)  and 2.5 hours (from </a:t>
            </a:r>
            <a:r>
              <a:rPr lang="en-US" altLang="zh-CN" sz="1600" dirty="0"/>
              <a:t>4</a:t>
            </a:r>
            <a:r>
              <a:rPr lang="en-US" sz="1600" dirty="0"/>
              <a:t> K to </a:t>
            </a:r>
            <a:r>
              <a:rPr lang="en-US" altLang="zh-CN" sz="1600" dirty="0"/>
              <a:t>2</a:t>
            </a:r>
            <a:r>
              <a:rPr lang="en-US" sz="1600" dirty="0"/>
              <a:t> K)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Cavity resonance frequency is monitored during cooldown with VNA S parameter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Discrepancy of frequency shift is observed</a:t>
            </a:r>
          </a:p>
        </p:txBody>
      </p:sp>
    </p:spTree>
    <p:extLst>
      <p:ext uri="{BB962C8B-B14F-4D97-AF65-F5344CB8AC3E}">
        <p14:creationId xmlns:p14="http://schemas.microsoft.com/office/powerpoint/2010/main" val="302387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4"/>
          <p:cNvPicPr/>
          <p:nvPr/>
        </p:nvPicPr>
        <p:blipFill>
          <a:blip r:embed="rId2"/>
          <a:stretch/>
        </p:blipFill>
        <p:spPr>
          <a:xfrm>
            <a:off x="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68D8A9-FEA4-468E-AB70-F08B7EDFA50A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/>
          </a:p>
        </p:txBody>
      </p:sp>
      <p:pic>
        <p:nvPicPr>
          <p:cNvPr id="188" name="Picture 13"/>
          <p:cNvPicPr/>
          <p:nvPr/>
        </p:nvPicPr>
        <p:blipFill>
          <a:blip r:embed="rId3"/>
          <a:stretch/>
        </p:blipFill>
        <p:spPr>
          <a:xfrm>
            <a:off x="647712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194760" y="3204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 err="1">
                <a:latin typeface="+mj-lt"/>
                <a:ea typeface="+mj-ea"/>
                <a:cs typeface="+mj-cs"/>
              </a:rPr>
              <a:t>Cavity</a:t>
            </a:r>
            <a:r>
              <a:rPr lang="sv-SE" sz="3200" dirty="0">
                <a:latin typeface="+mj-lt"/>
                <a:ea typeface="+mj-ea"/>
                <a:cs typeface="+mj-cs"/>
              </a:rPr>
              <a:t> conditioning </a:t>
            </a:r>
            <a:r>
              <a:rPr lang="sv-SE" sz="3200" dirty="0" err="1">
                <a:latin typeface="+mj-lt"/>
                <a:ea typeface="+mj-ea"/>
                <a:cs typeface="+mj-cs"/>
              </a:rPr>
              <a:t>history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DD254C-C1B8-478A-A29F-6BE7C30BE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" y="1670126"/>
            <a:ext cx="4472175" cy="2082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55828-95F4-4FCF-A696-E464B5C0F6F9}"/>
              </a:ext>
            </a:extLst>
          </p:cNvPr>
          <p:cNvSpPr txBox="1"/>
          <p:nvPr/>
        </p:nvSpPr>
        <p:spPr>
          <a:xfrm>
            <a:off x="1066800" y="3709754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Cavity 1 conditioning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4FA65D-49EF-4DB2-BD3B-333095E0B9A3}"/>
              </a:ext>
            </a:extLst>
          </p:cNvPr>
          <p:cNvSpPr txBox="1"/>
          <p:nvPr/>
        </p:nvSpPr>
        <p:spPr>
          <a:xfrm>
            <a:off x="5943600" y="3706158"/>
            <a:ext cx="264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Cavity 2 conditioning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3929D-6C2B-40CC-8434-105DA4AF3965}"/>
              </a:ext>
            </a:extLst>
          </p:cNvPr>
          <p:cNvSpPr txBox="1"/>
          <p:nvPr/>
        </p:nvSpPr>
        <p:spPr>
          <a:xfrm>
            <a:off x="457200" y="4371535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Common MP barriers: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1)around 4.5-5.5 MV/m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2)around 6-8 MV/m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MP barriers and radiation were reproducible after thermal cycle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Higher heat load </a:t>
            </a:r>
            <a:r>
              <a:rPr lang="en-US" altLang="zh-CN" sz="1600" dirty="0"/>
              <a:t>was</a:t>
            </a:r>
            <a:r>
              <a:rPr lang="en-US" sz="1600" dirty="0"/>
              <a:t> observed in both cavities during conditioning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Cavity performance recovers after conditioning </a:t>
            </a:r>
          </a:p>
          <a:p>
            <a:r>
              <a:rPr lang="en-US" dirty="0"/>
              <a:t>        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E5E57-B201-4AD5-8213-FF32FD593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2086"/>
            <a:ext cx="4268160" cy="21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6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37388</TotalTime>
  <Words>2067</Words>
  <Application>Microsoft Office PowerPoint</Application>
  <PresentationFormat>On-screen Show (4:3)</PresentationFormat>
  <Paragraphs>407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DejaVu Sans</vt:lpstr>
      <vt:lpstr>ＭＳ Ｐゴシック</vt:lpstr>
      <vt:lpstr>SimSun</vt:lpstr>
      <vt:lpstr>SimSun</vt:lpstr>
      <vt:lpstr>Arial</vt:lpstr>
      <vt:lpstr>Calibri</vt:lpstr>
      <vt:lpstr>Cambria Math</vt:lpstr>
      <vt:lpstr>Times</vt:lpstr>
      <vt:lpstr>Times New Roman</vt:lpstr>
      <vt:lpstr>Wingdings</vt:lpstr>
      <vt:lpstr>Office Theme</vt:lpstr>
      <vt:lpstr>PowerPoint Presentation</vt:lpstr>
      <vt:lpstr>RF Test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Lorentz Force Detuning </vt:lpstr>
      <vt:lpstr>PowerPoint Presentation</vt:lpstr>
      <vt:lpstr>PowerPoint Presentation</vt:lpstr>
      <vt:lpstr>Appendix: Spoke CM RF Test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high power test at the FREIA Laboratory</dc:title>
  <dc:creator>Han Li</dc:creator>
  <cp:lastModifiedBy>Han Li</cp:lastModifiedBy>
  <cp:revision>304</cp:revision>
  <dcterms:created xsi:type="dcterms:W3CDTF">2006-08-16T00:00:00Z</dcterms:created>
  <dcterms:modified xsi:type="dcterms:W3CDTF">2019-09-25T19:51:52Z</dcterms:modified>
</cp:coreProperties>
</file>