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</p:sldMasterIdLst>
  <p:notesMasterIdLst>
    <p:notesMasterId r:id="rId37"/>
  </p:notesMasterIdLst>
  <p:handoutMasterIdLst>
    <p:handoutMasterId r:id="rId38"/>
  </p:handoutMasterIdLst>
  <p:sldIdLst>
    <p:sldId id="256" r:id="rId3"/>
    <p:sldId id="1092" r:id="rId4"/>
    <p:sldId id="1002" r:id="rId5"/>
    <p:sldId id="1042" r:id="rId6"/>
    <p:sldId id="1085" r:id="rId7"/>
    <p:sldId id="1053" r:id="rId8"/>
    <p:sldId id="1093" r:id="rId9"/>
    <p:sldId id="1055" r:id="rId10"/>
    <p:sldId id="1056" r:id="rId11"/>
    <p:sldId id="1057" r:id="rId12"/>
    <p:sldId id="1064" r:id="rId13"/>
    <p:sldId id="1058" r:id="rId14"/>
    <p:sldId id="1060" r:id="rId15"/>
    <p:sldId id="1061" r:id="rId16"/>
    <p:sldId id="1063" r:id="rId17"/>
    <p:sldId id="1065" r:id="rId18"/>
    <p:sldId id="1069" r:id="rId19"/>
    <p:sldId id="1070" r:id="rId20"/>
    <p:sldId id="1071" r:id="rId21"/>
    <p:sldId id="1072" r:id="rId22"/>
    <p:sldId id="1073" r:id="rId23"/>
    <p:sldId id="1074" r:id="rId24"/>
    <p:sldId id="1075" r:id="rId25"/>
    <p:sldId id="1076" r:id="rId26"/>
    <p:sldId id="1077" r:id="rId27"/>
    <p:sldId id="1078" r:id="rId28"/>
    <p:sldId id="1079" r:id="rId29"/>
    <p:sldId id="1082" r:id="rId30"/>
    <p:sldId id="1083" r:id="rId31"/>
    <p:sldId id="1087" r:id="rId32"/>
    <p:sldId id="1089" r:id="rId33"/>
    <p:sldId id="1090" r:id="rId34"/>
    <p:sldId id="1091" r:id="rId35"/>
    <p:sldId id="10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088"/>
    <a:srgbClr val="CEEAB0"/>
    <a:srgbClr val="0000FF"/>
    <a:srgbClr val="FF33CC"/>
    <a:srgbClr val="800080"/>
    <a:srgbClr val="CC99FF"/>
    <a:srgbClr val="FF9900"/>
    <a:srgbClr val="FCE8F6"/>
    <a:srgbClr val="0099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9509" autoAdjust="0"/>
  </p:normalViewPr>
  <p:slideViewPr>
    <p:cSldViewPr snapToObjects="1">
      <p:cViewPr varScale="1">
        <p:scale>
          <a:sx n="86" d="100"/>
          <a:sy n="86" d="100"/>
        </p:scale>
        <p:origin x="1488" y="58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notesViewPr>
    <p:cSldViewPr snapToObjects="1">
      <p:cViewPr varScale="1">
        <p:scale>
          <a:sx n="55" d="100"/>
          <a:sy n="55" d="100"/>
        </p:scale>
        <p:origin x="2371" y="53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14E961-D66A-4F2B-998C-0BCAA1CF74B1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FD0154-1321-478A-99C6-6F65DB042C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80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F982C6-4384-4B9D-84F3-23CFEF82FECA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EC13D-34EA-48CB-A2A4-8AB09C1BE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60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61573-2E29-43BA-854F-686C2E7747B2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6238" y="3681413"/>
            <a:ext cx="7642225" cy="118745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763" y="4940300"/>
            <a:ext cx="7642225" cy="7937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238" y="3681413"/>
            <a:ext cx="238125" cy="11874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763" y="4940300"/>
            <a:ext cx="228600" cy="7937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90053" y="3681028"/>
            <a:ext cx="7328806" cy="1188000"/>
          </a:xfrm>
        </p:spPr>
        <p:txBody>
          <a:bodyPr anchor="ctr"/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4941036"/>
            <a:ext cx="7338331" cy="79301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7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2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03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1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2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3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0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786877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D0BA283-C96C-44B3-9E14-4A5C0EC3237D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4" name="图片 10" descr="CAS-ICO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18250"/>
            <a:ext cx="525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462655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89076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674891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579438"/>
            <a:ext cx="795655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25425" y="1335088"/>
            <a:ext cx="8702675" cy="509111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2079982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71A4EF-6E4D-4DCB-BAAF-1D0DDCCC74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49C6E5-6C7D-406D-961C-00CD1C731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9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71A4EF-6E4D-4DCB-BAAF-1D0DDCCC74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49C6E5-6C7D-406D-961C-00CD1C731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92150" y="152400"/>
            <a:ext cx="8056563" cy="7207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285720" y="6453810"/>
            <a:ext cx="885828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925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2" name="图片 17" descr="CAS-ICON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06375"/>
            <a:ext cx="5984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588" y="873125"/>
            <a:ext cx="8858250" cy="36513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8428038" algn="l"/>
              </a:tabLst>
              <a:defRPr/>
            </a:pP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4" name="图片 18" descr="核裂变副本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7810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E90AE94-72AF-445F-860B-7CA83A2D81E6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9" r:id="rId2"/>
    <p:sldLayoutId id="2147483812" r:id="rId3"/>
    <p:sldLayoutId id="2147483815" r:id="rId4"/>
    <p:sldLayoutId id="2147483816" r:id="rId5"/>
    <p:sldLayoutId id="2147483813" r:id="rId6"/>
    <p:sldLayoutId id="2147483829" r:id="rId7"/>
    <p:sldLayoutId id="2147483830" r:id="rId8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Times New Roman" pitchFamily="18" charset="0"/>
          <a:ea typeface="黑体" pitchFamily="49" charset="-122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9pPr>
    </p:titleStyle>
    <p:bodyStyle>
      <a:lvl1pPr marL="273050" indent="-273050" algn="just" rtl="0" eaLnBrk="0" fontAlgn="base" hangingPunct="0">
        <a:spcBef>
          <a:spcPts val="1200"/>
        </a:spcBef>
        <a:spcAft>
          <a:spcPct val="0"/>
        </a:spcAft>
        <a:buClr>
          <a:srgbClr val="0047A0"/>
        </a:buClr>
        <a:buSzPct val="100000"/>
        <a:buFont typeface="Wingdings 3" pitchFamily="18" charset="2"/>
        <a:buChar char=""/>
        <a:defRPr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7688" indent="-273050" algn="just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"/>
        <a:defRPr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325" indent="-228600" algn="just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80000"/>
        <a:buFont typeface="Wingdings 3" pitchFamily="18" charset="2"/>
        <a:buChar char="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685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0DDB-A713-4B95-9D7D-E3D54496A1C4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406C-CC4B-47E9-9DDF-34155E4F4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Development of Elliptical Cavities in IMPCAS</a:t>
            </a:r>
            <a:endParaRPr lang="zh-CN" altLang="zh-CN" sz="32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90053" y="4941036"/>
            <a:ext cx="7338331" cy="792220"/>
          </a:xfrm>
        </p:spPr>
        <p:txBody>
          <a:bodyPr/>
          <a:lstStyle/>
          <a:p>
            <a:r>
              <a:rPr lang="en-US" altLang="zh-CN" sz="2000" dirty="0" err="1"/>
              <a:t>Yulu</a:t>
            </a:r>
            <a:r>
              <a:rPr lang="en-US" altLang="zh-CN" sz="2000" dirty="0"/>
              <a:t> Huang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/>
              <a:t>On behalf of the </a:t>
            </a:r>
            <a:r>
              <a:rPr lang="en-US" altLang="zh-CN" sz="2000" dirty="0" err="1"/>
              <a:t>CiADS</a:t>
            </a:r>
            <a:r>
              <a:rPr lang="en-US" altLang="zh-CN" sz="2000" dirty="0"/>
              <a:t> SRF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645795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 Design-Geometry</a:t>
            </a:r>
            <a:endParaRPr lang="zh-CN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260577" y="5124970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Fixing </a:t>
            </a:r>
            <a:r>
              <a:rPr lang="en-US" altLang="zh-CN" dirty="0" err="1">
                <a:latin typeface="华文细黑" pitchFamily="2" charset="-122"/>
                <a:ea typeface="华文细黑" pitchFamily="2" charset="-122"/>
              </a:rPr>
              <a:t>riris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=50mm for both 062 and 082 cavities due to beam dynamics requirements.</a:t>
            </a:r>
          </a:p>
        </p:txBody>
      </p:sp>
      <p:sp>
        <p:nvSpPr>
          <p:cNvPr id="22" name="矩形 21"/>
          <p:cNvSpPr/>
          <p:nvPr/>
        </p:nvSpPr>
        <p:spPr>
          <a:xfrm>
            <a:off x="5652120" y="127599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Fixing wall angle alpha=2 degree for both the middle cell and the end cell</a:t>
            </a:r>
          </a:p>
        </p:txBody>
      </p:sp>
      <p:sp>
        <p:nvSpPr>
          <p:cNvPr id="23" name="矩形 22"/>
          <p:cNvSpPr/>
          <p:nvPr/>
        </p:nvSpPr>
        <p:spPr>
          <a:xfrm>
            <a:off x="1083097" y="5307029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The </a:t>
            </a:r>
            <a:r>
              <a:rPr lang="en-US" altLang="zh-CN" dirty="0" err="1">
                <a:latin typeface="华文细黑" pitchFamily="2" charset="-122"/>
                <a:ea typeface="华文细黑" pitchFamily="2" charset="-122"/>
              </a:rPr>
              <a:t>midcell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 half cell length are determined by their optimum betas</a:t>
            </a:r>
          </a:p>
        </p:txBody>
      </p:sp>
      <p:sp>
        <p:nvSpPr>
          <p:cNvPr id="24" name="椭圆 23"/>
          <p:cNvSpPr/>
          <p:nvPr/>
        </p:nvSpPr>
        <p:spPr>
          <a:xfrm>
            <a:off x="4323457" y="1844824"/>
            <a:ext cx="824607" cy="43204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24" idx="6"/>
            <a:endCxn id="22" idx="1"/>
          </p:cNvCxnSpPr>
          <p:nvPr/>
        </p:nvCxnSpPr>
        <p:spPr>
          <a:xfrm flipV="1">
            <a:off x="5148064" y="1876157"/>
            <a:ext cx="504056" cy="1846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325543" y="4221088"/>
            <a:ext cx="824607" cy="43204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150150" y="4437112"/>
            <a:ext cx="798114" cy="720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139952" y="4365104"/>
            <a:ext cx="824607" cy="43204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stCxn id="20" idx="2"/>
            <a:endCxn id="23" idx="0"/>
          </p:cNvCxnSpPr>
          <p:nvPr/>
        </p:nvCxnSpPr>
        <p:spPr>
          <a:xfrm flipH="1">
            <a:off x="2703277" y="4732040"/>
            <a:ext cx="1692189" cy="57498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2411760" y="3212976"/>
            <a:ext cx="824607" cy="43204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1835696" y="2780928"/>
            <a:ext cx="576066" cy="64807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8015" y="2204864"/>
            <a:ext cx="234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For tuning in each optimization step</a:t>
            </a:r>
          </a:p>
        </p:txBody>
      </p:sp>
      <p:sp>
        <p:nvSpPr>
          <p:cNvPr id="33" name="爆炸形 1 32"/>
          <p:cNvSpPr/>
          <p:nvPr/>
        </p:nvSpPr>
        <p:spPr>
          <a:xfrm>
            <a:off x="3059832" y="2075822"/>
            <a:ext cx="576064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爆炸形 1 33"/>
          <p:cNvSpPr/>
          <p:nvPr/>
        </p:nvSpPr>
        <p:spPr>
          <a:xfrm>
            <a:off x="3957418" y="3212976"/>
            <a:ext cx="576064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爆炸形 1 34"/>
          <p:cNvSpPr/>
          <p:nvPr/>
        </p:nvSpPr>
        <p:spPr>
          <a:xfrm>
            <a:off x="5587083" y="3682698"/>
            <a:ext cx="576064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21912" y="1156682"/>
            <a:ext cx="499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3 independent parameters!</a:t>
            </a:r>
            <a:endParaRPr lang="zh-CN" altLang="en-US" sz="2000" b="1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13852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68760"/>
            <a:ext cx="867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/>
              <a:t>Coutour</a:t>
            </a:r>
            <a:r>
              <a:rPr lang="en-US" altLang="zh-CN" sz="2800" i="1" dirty="0"/>
              <a:t> Plot of G*R/Q VS </a:t>
            </a:r>
            <a:r>
              <a:rPr lang="en-US" altLang="zh-CN" sz="2800" i="1" dirty="0" err="1"/>
              <a:t>Epk</a:t>
            </a:r>
            <a:r>
              <a:rPr lang="en-US" altLang="zh-CN" sz="2800" i="1" dirty="0"/>
              <a:t>/</a:t>
            </a:r>
            <a:r>
              <a:rPr lang="en-US" altLang="zh-CN" sz="2800" i="1" dirty="0" err="1"/>
              <a:t>Eacc</a:t>
            </a:r>
            <a:r>
              <a:rPr lang="en-US" altLang="zh-CN" sz="2800" i="1" dirty="0"/>
              <a:t> and </a:t>
            </a:r>
            <a:r>
              <a:rPr lang="en-US" altLang="zh-CN" sz="2800" i="1" dirty="0" err="1"/>
              <a:t>Bpk</a:t>
            </a:r>
            <a:r>
              <a:rPr lang="en-US" altLang="zh-CN" sz="2800" i="1" dirty="0"/>
              <a:t>/</a:t>
            </a:r>
            <a:r>
              <a:rPr lang="en-US" altLang="zh-CN" sz="2800" i="1" dirty="0" err="1"/>
              <a:t>Eacc</a:t>
            </a:r>
            <a:endParaRPr lang="zh-CN" altLang="en-US" sz="2800" i="1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92149" y="151991"/>
            <a:ext cx="8056563" cy="72072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9pPr>
          </a:lstStyle>
          <a:p>
            <a:r>
              <a:rPr lang="en-US" altLang="zh-CN" dirty="0"/>
              <a:t>Parameter Sweeping Results</a:t>
            </a:r>
            <a:endParaRPr lang="zh-CN" altLang="en-US" dirty="0"/>
          </a:p>
        </p:txBody>
      </p:sp>
      <p:pic>
        <p:nvPicPr>
          <p:cNvPr id="10" name="Picture 1" descr="G:\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8209" r="18053" b="5080"/>
          <a:stretch/>
        </p:blipFill>
        <p:spPr bwMode="auto">
          <a:xfrm>
            <a:off x="107504" y="2132856"/>
            <a:ext cx="4458154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20179" y="2204864"/>
            <a:ext cx="13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062_G*R/Q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32950" y="4139527"/>
            <a:ext cx="13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082_G*R/Q</a:t>
            </a:r>
            <a:endParaRPr lang="zh-CN" altLang="en-US" dirty="0"/>
          </a:p>
        </p:txBody>
      </p:sp>
      <p:pic>
        <p:nvPicPr>
          <p:cNvPr id="14" name="Picture 2" descr="G:\0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726" r="21594" b="5187"/>
          <a:stretch/>
        </p:blipFill>
        <p:spPr bwMode="auto">
          <a:xfrm>
            <a:off x="4680012" y="2171613"/>
            <a:ext cx="4391036" cy="38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28691" y="2204864"/>
            <a:ext cx="13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082_G*R/Q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712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2047633"/>
            <a:ext cx="3995936" cy="39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HYL\AppData\Roaming\Tencent\Users\471300102\QQ\WinTemp\RichOle\_I}MN7_V1PTZSGJT9QYR7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81631"/>
            <a:ext cx="3969730" cy="38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67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Cryogenic Losses Estimated @</a:t>
            </a:r>
            <a:r>
              <a:rPr lang="en-US" altLang="zh-CN" sz="2800" i="1" dirty="0" err="1"/>
              <a:t>Epk</a:t>
            </a:r>
            <a:r>
              <a:rPr lang="en-US" altLang="zh-CN" sz="2800" i="1" dirty="0"/>
              <a:t>=29MV/</a:t>
            </a:r>
            <a:r>
              <a:rPr lang="en-US" altLang="zh-CN" sz="2800" i="1" dirty="0" err="1"/>
              <a:t>m,Rs</a:t>
            </a:r>
            <a:r>
              <a:rPr lang="en-US" altLang="zh-CN" sz="2800" i="1" dirty="0"/>
              <a:t>=17.57n</a:t>
            </a:r>
            <a:r>
              <a:rPr lang="el-GR" altLang="zh-CN" sz="2800" i="1" dirty="0">
                <a:latin typeface="Calibri"/>
              </a:rPr>
              <a:t>Ω</a:t>
            </a:r>
            <a:endParaRPr lang="zh-CN" alt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267580"/>
            <a:ext cx="68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062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2894" y="2204864"/>
            <a:ext cx="68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082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92149" y="151991"/>
            <a:ext cx="8056563" cy="72072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9pPr>
          </a:lstStyle>
          <a:p>
            <a:r>
              <a:rPr lang="en-US" altLang="zh-CN" dirty="0"/>
              <a:t>Parameter Sweeping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8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572" y="152636"/>
            <a:ext cx="7956884" cy="708456"/>
          </a:xfrm>
        </p:spPr>
        <p:txBody>
          <a:bodyPr/>
          <a:lstStyle/>
          <a:p>
            <a:r>
              <a:rPr lang="en-US" altLang="zh-CN" dirty="0"/>
              <a:t>Final Geometry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13964"/>
              </p:ext>
            </p:extLst>
          </p:nvPr>
        </p:nvGraphicFramePr>
        <p:xfrm>
          <a:off x="3635896" y="1051293"/>
          <a:ext cx="5184576" cy="5150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8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Cavity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6 Cell 062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5 Cell 082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1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Cell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effectLst/>
                        </a:rPr>
                        <a:t>Middle</a:t>
                      </a:r>
                      <a:endParaRPr lang="zh-CN" sz="1500" kern="10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effectLst/>
                        </a:rPr>
                        <a:t>End</a:t>
                      </a:r>
                      <a:endParaRPr lang="zh-CN" sz="1500" kern="10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effectLst/>
                        </a:rPr>
                        <a:t>Middle</a:t>
                      </a:r>
                      <a:endParaRPr lang="zh-CN" sz="1500" kern="10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effectLst/>
                        </a:rPr>
                        <a:t>End</a:t>
                      </a:r>
                      <a:endParaRPr lang="zh-CN" sz="1500" kern="100">
                        <a:effectLst/>
                        <a:latin typeface="Calibri"/>
                        <a:ea typeface="宋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3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Equator Dia. 2D (mm)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395.346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395.346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393.003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393.003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Iris Dia. 2r (mm)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100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110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100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110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Half-cell length L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68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89.6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89.2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Iris b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Iris a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13.61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17.79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17.86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17.63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53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Equator B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59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59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70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70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Equator A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52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70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70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Wall Angle  (degree)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End-Cell Sl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 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effectLst/>
                        </a:rPr>
                        <a:t>0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Beam pipe length Ltube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 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198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5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162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>
                          <a:effectLst/>
                        </a:rPr>
                        <a:t>Beam pipe diameter Dtube (mm)</a:t>
                      </a:r>
                      <a:endParaRPr lang="zh-CN" sz="15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 </a:t>
                      </a:r>
                      <a:endParaRPr lang="zh-CN" sz="15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00" dirty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zh-CN" sz="15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" y="2163875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9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228" y="188640"/>
            <a:ext cx="7643192" cy="684076"/>
          </a:xfrm>
        </p:spPr>
        <p:txBody>
          <a:bodyPr/>
          <a:lstStyle/>
          <a:p>
            <a:r>
              <a:rPr lang="en-US" altLang="zh-CN" dirty="0"/>
              <a:t>EM Parameter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728349" y="908720"/>
            <a:ext cx="4253565" cy="5364456"/>
            <a:chOff x="4728349" y="908720"/>
            <a:chExt cx="4253565" cy="5364456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349" y="908720"/>
              <a:ext cx="4125978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926" y="2276872"/>
              <a:ext cx="4128370" cy="1260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40" y="3645024"/>
              <a:ext cx="4128373" cy="126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41" y="5013176"/>
              <a:ext cx="4128373" cy="1260000"/>
            </a:xfrm>
            <a:prstGeom prst="rect">
              <a:avLst/>
            </a:prstGeom>
          </p:spPr>
        </p:pic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74548"/>
              </p:ext>
            </p:extLst>
          </p:nvPr>
        </p:nvGraphicFramePr>
        <p:xfrm>
          <a:off x="395536" y="927214"/>
          <a:ext cx="4032448" cy="538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LB650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HB650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Cell number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βopt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0.62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0.82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TTF_opt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E</a:t>
                      </a:r>
                      <a:r>
                        <a:rPr lang="en-US" sz="1400" kern="100" baseline="-25000" dirty="0" err="1">
                          <a:effectLst/>
                        </a:rPr>
                        <a:t>pk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E</a:t>
                      </a:r>
                      <a:r>
                        <a:rPr lang="en-US" sz="1400" kern="100" baseline="-25000" dirty="0" err="1">
                          <a:effectLst/>
                        </a:rPr>
                        <a:t>acc</a:t>
                      </a:r>
                      <a:endParaRPr lang="zh-CN" sz="14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2.80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2.10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B</a:t>
                      </a:r>
                      <a:r>
                        <a:rPr lang="en-US" sz="1400" kern="100" baseline="-25000" dirty="0" err="1">
                          <a:effectLst/>
                        </a:rPr>
                        <a:t>pk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E</a:t>
                      </a:r>
                      <a:r>
                        <a:rPr lang="en-US" sz="1400" kern="100" baseline="-25000" dirty="0" err="1">
                          <a:effectLst/>
                        </a:rPr>
                        <a:t>acc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 err="1">
                          <a:effectLst/>
                        </a:rPr>
                        <a:t>mT</a:t>
                      </a:r>
                      <a:r>
                        <a:rPr lang="en-US" sz="1400" kern="100" dirty="0">
                          <a:effectLst/>
                        </a:rPr>
                        <a:t>/(MV/m)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4.86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3.98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</a:rPr>
                        <a:t>R/Q(Ω)_</a:t>
                      </a:r>
                      <a:r>
                        <a:rPr lang="en-US" altLang="zh-CN" sz="1400" kern="100" dirty="0">
                          <a:effectLst/>
                        </a:rPr>
                        <a:t>β</a:t>
                      </a:r>
                      <a:r>
                        <a:rPr lang="en-US" altLang="zh-CN" sz="1400" kern="100" baseline="-25000" dirty="0">
                          <a:effectLst/>
                        </a:rPr>
                        <a:t>opt</a:t>
                      </a:r>
                      <a:endParaRPr lang="zh-CN" altLang="zh-CN" sz="1400" kern="100" baseline="-25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334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187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Field Flatness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98.76%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99.48%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Coupling Factor </a:t>
                      </a:r>
                      <a:r>
                        <a:rPr lang="en-US" altLang="zh-CN" sz="1400" kern="100" dirty="0">
                          <a:effectLst/>
                        </a:rPr>
                        <a:t>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1.54%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0.96%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L</a:t>
                      </a:r>
                      <a:r>
                        <a:rPr lang="en-US" sz="1400" kern="100" baseline="-25000" dirty="0" err="1">
                          <a:effectLst/>
                        </a:rPr>
                        <a:t>eff</a:t>
                      </a:r>
                      <a:endParaRPr lang="zh-CN" sz="14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0.824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0.895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L</a:t>
                      </a:r>
                      <a:r>
                        <a:rPr lang="en-US" sz="1400" kern="100" baseline="-25000" dirty="0" err="1">
                          <a:effectLst/>
                        </a:rPr>
                        <a:t>total</a:t>
                      </a:r>
                      <a:endParaRPr lang="zh-CN" sz="14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1.22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1.22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E</a:t>
                      </a:r>
                      <a:r>
                        <a:rPr lang="en-US" sz="1400" kern="100" baseline="-25000" dirty="0" err="1">
                          <a:effectLst/>
                        </a:rPr>
                        <a:t>pk</a:t>
                      </a:r>
                      <a:r>
                        <a:rPr lang="en-US" sz="1400" kern="100" dirty="0" err="1">
                          <a:effectLst/>
                        </a:rPr>
                        <a:t>_Operation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CN" sz="14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E</a:t>
                      </a:r>
                      <a:r>
                        <a:rPr lang="en-US" sz="1400" kern="100" baseline="-25000" dirty="0" err="1">
                          <a:effectLst/>
                        </a:rPr>
                        <a:t>acc</a:t>
                      </a:r>
                      <a:endParaRPr lang="zh-CN" sz="14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10.36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13.81</a:t>
                      </a:r>
                      <a:endParaRPr lang="zh-CN" sz="14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CN" sz="1400" b="1" kern="1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</a:t>
                      </a:r>
                      <a:endParaRPr lang="zh-CN" sz="1400" b="1" kern="100" baseline="-25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8.54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12.36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B</a:t>
                      </a:r>
                      <a:r>
                        <a:rPr lang="en-US" sz="1400" kern="100" baseline="-25000" dirty="0" err="1">
                          <a:effectLst/>
                        </a:rPr>
                        <a:t>pk</a:t>
                      </a:r>
                      <a:endParaRPr lang="zh-CN" sz="14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50.37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54.96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R</a:t>
                      </a:r>
                      <a:r>
                        <a:rPr lang="en-US" sz="1400" kern="100" baseline="-25000" dirty="0" err="1">
                          <a:effectLst/>
                        </a:rPr>
                        <a:t>bcs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2K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2.73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2.73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R</a:t>
                      </a:r>
                      <a:r>
                        <a:rPr lang="en-US" sz="1400" kern="100" baseline="-25000" dirty="0" err="1">
                          <a:effectLst/>
                        </a:rPr>
                        <a:t>trap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20mG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4.84</a:t>
                      </a:r>
                      <a:endParaRPr lang="zh-CN" sz="1400" b="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4.84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Q0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1.1e10</a:t>
                      </a:r>
                      <a:endParaRPr lang="zh-CN" sz="1400" b="1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1.3e10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0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Ploss</a:t>
                      </a:r>
                      <a:r>
                        <a:rPr lang="en-US" sz="1400" kern="100" dirty="0">
                          <a:effectLst/>
                        </a:rPr>
                        <a:t>(2K)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20.52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23.41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18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7043396" y="184482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596336" y="184482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668344" y="458112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316416" y="4459757"/>
            <a:ext cx="0" cy="1633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68903" y="1016732"/>
            <a:ext cx="8465732" cy="5370307"/>
            <a:chOff x="368903" y="1148766"/>
            <a:chExt cx="8465732" cy="537030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148766"/>
              <a:ext cx="4032448" cy="2652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88224" y="138141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(0.62,0.723)</a:t>
              </a:r>
              <a:endParaRPr lang="zh-CN" altLang="en-U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03" y="1243461"/>
              <a:ext cx="3915066" cy="2557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03" y="3933056"/>
              <a:ext cx="3888432" cy="2484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223" y="3801045"/>
              <a:ext cx="4132412" cy="271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01409" y="4077072"/>
              <a:ext cx="1170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(0.82,0.74)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17963" y="2433662"/>
              <a:ext cx="14702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175-377MeV</a:t>
              </a:r>
            </a:p>
            <a:p>
              <a:r>
                <a:rPr lang="en-US" altLang="zh-CN" dirty="0"/>
                <a:t>0.542-0.7</a:t>
              </a:r>
            </a:p>
            <a:p>
              <a:r>
                <a:rPr lang="en-US" altLang="zh-CN" dirty="0"/>
                <a:t>&gt;0.55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7436" y="5178921"/>
              <a:ext cx="1851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377-1000MeV</a:t>
              </a:r>
            </a:p>
            <a:p>
              <a:r>
                <a:rPr lang="en-US" altLang="zh-CN" dirty="0"/>
                <a:t>0.7-0.875</a:t>
              </a:r>
            </a:p>
            <a:p>
              <a:r>
                <a:rPr lang="en-US" altLang="zh-CN" dirty="0"/>
                <a:t>&gt;0.56</a:t>
              </a:r>
              <a:endParaRPr lang="zh-CN" altLang="en-US" dirty="0"/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828092"/>
          </a:xfrm>
        </p:spPr>
        <p:txBody>
          <a:bodyPr/>
          <a:lstStyle/>
          <a:p>
            <a:r>
              <a:rPr lang="en-US" altLang="zh-CN" dirty="0"/>
              <a:t>Normalized Electric Field and TTF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6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RF Power Coupling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2091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2000" dirty="0"/>
              <a:t>Bandwidth </a:t>
            </a:r>
            <a:r>
              <a:rPr lang="en-US" altLang="zh-CN" sz="2000" dirty="0">
                <a:solidFill>
                  <a:srgbClr val="FF0000"/>
                </a:solidFill>
              </a:rPr>
              <a:t>220Hz</a:t>
            </a:r>
            <a:r>
              <a:rPr lang="en-US" altLang="zh-CN" sz="2000" dirty="0"/>
              <a:t> for both LB650 and HB650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2000" dirty="0"/>
              <a:t>Different values of L and D are shown for QL=2.95E6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2028"/>
            <a:ext cx="8460432" cy="25713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2220453" cy="22519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68" y="1626741"/>
            <a:ext cx="5148064" cy="2187928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3563888" y="3248980"/>
            <a:ext cx="7560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19972" y="3248980"/>
            <a:ext cx="0" cy="43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 bwMode="auto">
          <a:xfrm>
            <a:off x="4463988" y="3537012"/>
            <a:ext cx="360040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3171846" y="3107942"/>
            <a:ext cx="360040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07604" y="5769260"/>
            <a:ext cx="723680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9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 High Order Modes (HOMs)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908720"/>
            <a:ext cx="8676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800" dirty="0"/>
              <a:t>TM Modes</a:t>
            </a:r>
          </a:p>
          <a:p>
            <a:pPr marL="342900" indent="-342900">
              <a:buFont typeface="Wingdings" pitchFamily="2" charset="2"/>
              <a:buChar char="n"/>
            </a:pPr>
            <a:endParaRPr lang="en-US" altLang="zh-CN" sz="2800" dirty="0"/>
          </a:p>
          <a:p>
            <a:pPr marL="342900" indent="-342900">
              <a:buFont typeface="Wingdings" pitchFamily="2" charset="2"/>
              <a:buChar char="n"/>
            </a:pPr>
            <a:endParaRPr lang="en-US" altLang="zh-CN" sz="2800" dirty="0"/>
          </a:p>
          <a:p>
            <a:pPr marL="342900" indent="-342900">
              <a:buFont typeface="Wingdings" pitchFamily="2" charset="2"/>
              <a:buChar char="n"/>
            </a:pPr>
            <a:endParaRPr lang="en-US" altLang="zh-CN" sz="2800" dirty="0"/>
          </a:p>
          <a:p>
            <a:pPr marL="342900" indent="-342900">
              <a:buFont typeface="Wingdings" pitchFamily="2" charset="2"/>
              <a:buChar char="n"/>
            </a:pPr>
            <a:endParaRPr lang="en-US" altLang="zh-CN" sz="2800" dirty="0"/>
          </a:p>
          <a:p>
            <a:pPr marL="342900" indent="-342900">
              <a:buFont typeface="Wingdings" pitchFamily="2" charset="2"/>
              <a:buChar char="n"/>
            </a:pPr>
            <a:endParaRPr lang="en-US" altLang="zh-CN" sz="2800" dirty="0"/>
          </a:p>
          <a:p>
            <a:pPr marL="457200" indent="-457200">
              <a:buFont typeface="Wingdings" pitchFamily="2" charset="2"/>
              <a:buChar char="n"/>
            </a:pPr>
            <a:r>
              <a:rPr lang="en-US" altLang="zh-CN" sz="2800" dirty="0"/>
              <a:t>TE Modes(No couple to the beam)</a:t>
            </a:r>
          </a:p>
          <a:p>
            <a:endParaRPr lang="zh-CN" altLang="en-US" sz="28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899592" y="1304764"/>
            <a:ext cx="6437569" cy="2278299"/>
            <a:chOff x="205880" y="4211795"/>
            <a:chExt cx="6437569" cy="2278299"/>
          </a:xfrm>
        </p:grpSpPr>
        <p:pic>
          <p:nvPicPr>
            <p:cNvPr id="17" name="Picture 1" descr="C:\Users\HYL\AppData\Roaming\Tencent\Users\471300102\QQ\WinTemp\RichOle\W`R983@09W)}X8`YXST5@UV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1"/>
            <a:stretch/>
          </p:blipFill>
          <p:spPr bwMode="auto">
            <a:xfrm>
              <a:off x="4614548" y="4586807"/>
              <a:ext cx="1663771" cy="190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03039" y="4211795"/>
              <a:ext cx="1931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Monopole_TM</a:t>
              </a:r>
              <a:r>
                <a:rPr lang="en-US" altLang="zh-CN" b="1" baseline="-25000" dirty="0">
                  <a:solidFill>
                    <a:srgbClr val="FF0000"/>
                  </a:solidFill>
                </a:rPr>
                <a:t>0np</a:t>
              </a:r>
              <a:endParaRPr lang="zh-CN" altLang="en-US" b="1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1" descr="C:\Users\HYL\AppData\Roaming\Tencent\Users\471300102\QQ\WinTemp\RichOle\W`R983@09W)}X8`YXST5@UV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3" r="30027"/>
            <a:stretch/>
          </p:blipFill>
          <p:spPr bwMode="auto">
            <a:xfrm>
              <a:off x="2411760" y="4581128"/>
              <a:ext cx="1891808" cy="1908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" descr="C:\Users\HYL\AppData\Roaming\Tencent\Users\471300102\QQ\WinTemp\RichOle\W`R983@09W)}X8`YXST5@UV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51"/>
            <a:stretch/>
          </p:blipFill>
          <p:spPr bwMode="auto">
            <a:xfrm>
              <a:off x="205880" y="4581126"/>
              <a:ext cx="1908212" cy="190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699792" y="4222178"/>
              <a:ext cx="1481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Dipole_TM</a:t>
              </a:r>
              <a:r>
                <a:rPr lang="en-US" altLang="zh-CN" b="1" baseline="-25000" dirty="0">
                  <a:solidFill>
                    <a:srgbClr val="FF0000"/>
                  </a:solidFill>
                </a:rPr>
                <a:t>1np</a:t>
              </a:r>
              <a:endParaRPr lang="zh-CN" alt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8389" y="4211795"/>
              <a:ext cx="1965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Quadpole_TM</a:t>
              </a:r>
              <a:r>
                <a:rPr lang="en-US" altLang="zh-CN" baseline="-25000" dirty="0"/>
                <a:t>1np</a:t>
              </a:r>
              <a:endParaRPr lang="zh-CN" altLang="en-US" baseline="-25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92788" y="2300607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And higher…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959817" y="4077072"/>
            <a:ext cx="4116239" cy="2308144"/>
            <a:chOff x="959817" y="4509120"/>
            <a:chExt cx="4116239" cy="2308144"/>
          </a:xfrm>
        </p:grpSpPr>
        <p:sp>
          <p:nvSpPr>
            <p:cNvPr id="25" name="TextBox 24"/>
            <p:cNvSpPr txBox="1"/>
            <p:nvPr/>
          </p:nvSpPr>
          <p:spPr>
            <a:xfrm>
              <a:off x="1403648" y="45091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Dipole_TE</a:t>
              </a:r>
              <a:endParaRPr lang="zh-CN" altLang="en-US" baseline="-25000" dirty="0"/>
            </a:p>
          </p:txBody>
        </p:sp>
        <p:pic>
          <p:nvPicPr>
            <p:cNvPr id="26" name="Picture 2" descr="E:\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1" r="31125"/>
            <a:stretch/>
          </p:blipFill>
          <p:spPr bwMode="auto">
            <a:xfrm>
              <a:off x="959817" y="4869159"/>
              <a:ext cx="2028007" cy="194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413910" y="4509120"/>
              <a:ext cx="159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Quadpole_TE</a:t>
              </a:r>
              <a:endParaRPr lang="zh-CN" altLang="en-US" baseline="-25000" dirty="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/>
            <a:srcRect l="10020" t="8458" r="11020" b="4228"/>
            <a:stretch/>
          </p:blipFill>
          <p:spPr>
            <a:xfrm>
              <a:off x="3105472" y="4869444"/>
              <a:ext cx="1970584" cy="194393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304333" y="5041831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And higher…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149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8062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HOM Issues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896" y="348715"/>
            <a:ext cx="71744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itchFamily="2" charset="2"/>
              <a:buChar char="p"/>
            </a:pPr>
            <a:r>
              <a:rPr lang="en-US" altLang="zh-CN" sz="2800" dirty="0" err="1"/>
              <a:t>Emittance</a:t>
            </a:r>
            <a:r>
              <a:rPr lang="en-US" altLang="zh-CN" sz="2800" dirty="0"/>
              <a:t> degradation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p"/>
            </a:pPr>
            <a:r>
              <a:rPr lang="en-US" altLang="zh-CN" sz="2800" dirty="0"/>
              <a:t>Energy spread 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p"/>
            </a:pPr>
            <a:r>
              <a:rPr lang="en-US" altLang="zh-CN" sz="2800" dirty="0"/>
              <a:t>Beam-Break-Up (BBU)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p"/>
            </a:pPr>
            <a:r>
              <a:rPr lang="en-US" altLang="zh-CN" sz="2800" dirty="0">
                <a:solidFill>
                  <a:srgbClr val="FF0000"/>
                </a:solidFill>
              </a:rPr>
              <a:t>Cryogenic loading (Incoherent and Resonating)</a:t>
            </a:r>
            <a:endParaRPr lang="en-US" altLang="zh-CN" sz="2800" dirty="0"/>
          </a:p>
          <a:p>
            <a:pPr>
              <a:lnSpc>
                <a:spcPct val="300000"/>
              </a:lnSpc>
            </a:pPr>
            <a:r>
              <a:rPr lang="en-US" altLang="zh-CN" dirty="0"/>
              <a:t>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1560345"/>
                <a:ext cx="2733160" cy="77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>
                          <a:latin typeface="Cambria Math"/>
                        </a:rPr>
                        <m:t>𝛿</m:t>
                      </m:r>
                      <m:r>
                        <a:rPr lang="en-US" altLang="zh-CN" sz="2000" i="1" dirty="0">
                          <a:latin typeface="Cambria Math"/>
                        </a:rPr>
                        <m:t>𝑓</m:t>
                      </m:r>
                      <m:r>
                        <a:rPr lang="en-US" altLang="zh-CN" sz="20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CN" sz="2000" i="1" dirty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altLang="zh-CN" sz="2000" i="1" dirty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𝑅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/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 dirty="0"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 dirty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zh-CN" sz="2000" i="1" dirty="0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560345"/>
                <a:ext cx="2733160" cy="7717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5951" y="5552128"/>
                <a:ext cx="3130857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exp</m:t>
                      </m:r>
                      <m:r>
                        <a:rPr lang="en-US" altLang="zh-CN" b="0" i="1" smtClean="0">
                          <a:latin typeface="Cambria Math"/>
                        </a:rPr>
                        <m:t>⁡(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51" y="5552128"/>
                <a:ext cx="3130857" cy="697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2972" y="1560345"/>
                <a:ext cx="2947672" cy="105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/>
                      </a:rPr>
                      <m:t>𝛿</m:t>
                    </m:r>
                    <m:r>
                      <a:rPr lang="en-US" altLang="zh-CN" sz="2000" i="1" dirty="0">
                        <a:latin typeface="Cambria Math"/>
                      </a:rPr>
                      <m:t>𝑓</m:t>
                    </m:r>
                    <m:r>
                      <a:rPr lang="en-US" altLang="zh-CN" sz="2000" i="1" dirty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zh-CN" altLang="en-US" sz="2000" i="1" dirty="0" smtClean="0">
                            <a:latin typeface="Cambria Math"/>
                          </a:rPr>
                          <m:t>𝜋𝛽𝛾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72" y="1560345"/>
                <a:ext cx="2947672" cy="1050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3092" y="2811570"/>
                <a:ext cx="1024448" cy="534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𝑞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𝑙𝑙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92" y="2811570"/>
                <a:ext cx="1024448" cy="5346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3208" y="4005064"/>
                <a:ext cx="1827808" cy="935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𝑄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𝑛𝑡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08" y="4005064"/>
                <a:ext cx="1827808" cy="935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38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HOM Power Spectrum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52" y="2645598"/>
            <a:ext cx="4896544" cy="359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3275692"/>
            <a:ext cx="250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prstClr val="black"/>
                </a:solidFill>
              </a:rPr>
              <a:t>Phom</a:t>
            </a:r>
            <a:r>
              <a:rPr lang="en-US" altLang="zh-CN" dirty="0">
                <a:solidFill>
                  <a:prstClr val="black"/>
                </a:solidFill>
              </a:rPr>
              <a:t>-total=0.57mW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3959768"/>
            <a:ext cx="340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Phom-res-5M=172mW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500" y="94472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162.5MHz CW single time structure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；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Gaussian bunch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，</a:t>
            </a:r>
            <a:r>
              <a:rPr lang="en-US" altLang="zh-CN" sz="2400" b="1" dirty="0" err="1">
                <a:latin typeface="华文仿宋" pitchFamily="2" charset="-122"/>
                <a:ea typeface="华文仿宋" pitchFamily="2" charset="-122"/>
              </a:rPr>
              <a:t>rms</a:t>
            </a: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length is 1mm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；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Beam current 10 mA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；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Time Averaged HOM Power Spectrum Normalized to R/Q_062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  <a:p>
            <a:pPr algn="ctr"/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676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dirty="0">
                <a:latin typeface="+mj-ea"/>
              </a:rPr>
              <a:t>OUTLINE</a:t>
            </a:r>
            <a:endParaRPr lang="zh-CN" altLang="en-US" dirty="0"/>
          </a:p>
        </p:txBody>
      </p:sp>
      <p:sp>
        <p:nvSpPr>
          <p:cNvPr id="3" name="矩形: 圆角 1"/>
          <p:cNvSpPr/>
          <p:nvPr/>
        </p:nvSpPr>
        <p:spPr bwMode="auto">
          <a:xfrm>
            <a:off x="2132774" y="985830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Introduction and Basic Parameters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20"/>
          <p:cNvSpPr/>
          <p:nvPr/>
        </p:nvSpPr>
        <p:spPr bwMode="auto">
          <a:xfrm>
            <a:off x="1259632" y="985830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1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5" name="矩形: 圆角 21"/>
          <p:cNvSpPr/>
          <p:nvPr/>
        </p:nvSpPr>
        <p:spPr bwMode="auto">
          <a:xfrm>
            <a:off x="2132774" y="1789646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concerns in Our Elliptical Cavity Design</a:t>
            </a:r>
          </a:p>
        </p:txBody>
      </p:sp>
      <p:sp>
        <p:nvSpPr>
          <p:cNvPr id="6" name="矩形: 圆角 22"/>
          <p:cNvSpPr/>
          <p:nvPr/>
        </p:nvSpPr>
        <p:spPr bwMode="auto">
          <a:xfrm>
            <a:off x="1259632" y="1789646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2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7" name="矩形: 圆角 23"/>
          <p:cNvSpPr/>
          <p:nvPr/>
        </p:nvSpPr>
        <p:spPr bwMode="auto">
          <a:xfrm>
            <a:off x="2132774" y="2593462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Worldwide Performances and Limitations</a:t>
            </a:r>
          </a:p>
        </p:txBody>
      </p:sp>
      <p:sp>
        <p:nvSpPr>
          <p:cNvPr id="8" name="矩形: 圆角 24"/>
          <p:cNvSpPr/>
          <p:nvPr/>
        </p:nvSpPr>
        <p:spPr bwMode="auto">
          <a:xfrm>
            <a:off x="1259632" y="2593462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3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9" name="矩形: 圆角 25"/>
          <p:cNvSpPr/>
          <p:nvPr/>
        </p:nvSpPr>
        <p:spPr bwMode="auto">
          <a:xfrm>
            <a:off x="2132774" y="3397278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 Design</a:t>
            </a:r>
          </a:p>
        </p:txBody>
      </p:sp>
      <p:sp>
        <p:nvSpPr>
          <p:cNvPr id="10" name="矩形: 圆角 26"/>
          <p:cNvSpPr/>
          <p:nvPr/>
        </p:nvSpPr>
        <p:spPr bwMode="auto">
          <a:xfrm>
            <a:off x="1259632" y="3397278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4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11" name="矩形: 圆角 27"/>
          <p:cNvSpPr/>
          <p:nvPr/>
        </p:nvSpPr>
        <p:spPr bwMode="auto">
          <a:xfrm>
            <a:off x="2132774" y="4201094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Mechanical Design</a:t>
            </a:r>
          </a:p>
        </p:txBody>
      </p:sp>
      <p:sp>
        <p:nvSpPr>
          <p:cNvPr id="12" name="矩形: 圆角 28"/>
          <p:cNvSpPr/>
          <p:nvPr/>
        </p:nvSpPr>
        <p:spPr bwMode="auto">
          <a:xfrm>
            <a:off x="1259632" y="4201094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5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13" name="矩形: 圆角 29"/>
          <p:cNvSpPr/>
          <p:nvPr/>
        </p:nvSpPr>
        <p:spPr bwMode="auto">
          <a:xfrm>
            <a:off x="2132774" y="5004910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Prototype, Post-processing and Test System Status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30"/>
          <p:cNvSpPr/>
          <p:nvPr/>
        </p:nvSpPr>
        <p:spPr bwMode="auto">
          <a:xfrm>
            <a:off x="1259632" y="5004910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6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  <p:sp>
        <p:nvSpPr>
          <p:cNvPr id="15" name="矩形: 圆角 31"/>
          <p:cNvSpPr/>
          <p:nvPr/>
        </p:nvSpPr>
        <p:spPr bwMode="auto">
          <a:xfrm>
            <a:off x="2132774" y="5808726"/>
            <a:ext cx="57875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32"/>
          <p:cNvSpPr/>
          <p:nvPr/>
        </p:nvSpPr>
        <p:spPr bwMode="auto">
          <a:xfrm>
            <a:off x="1259632" y="5808726"/>
            <a:ext cx="622998" cy="608606"/>
          </a:xfrm>
          <a:prstGeom prst="roundRect">
            <a:avLst/>
          </a:prstGeom>
          <a:solidFill>
            <a:srgbClr val="92D050"/>
          </a:solidFill>
          <a:ln>
            <a:solidFill>
              <a:srgbClr val="B6E0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rPr>
              <a:t>7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5715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Monopole Impedance Spectrum</a:t>
            </a:r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69" y="944725"/>
            <a:ext cx="3306009" cy="267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725135"/>
            <a:ext cx="3384376" cy="270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" y="3667656"/>
            <a:ext cx="3348372" cy="272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Dipole Impedance Spectrum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898890"/>
            <a:ext cx="31656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9693"/>
            <a:ext cx="3384375" cy="27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22" y="3681028"/>
            <a:ext cx="3349869" cy="2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09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MP Analysis</a:t>
            </a:r>
            <a:endParaRPr lang="zh-CN" alt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11431" r="5010" b="15864"/>
          <a:stretch/>
        </p:blipFill>
        <p:spPr bwMode="auto">
          <a:xfrm>
            <a:off x="4716016" y="3393808"/>
            <a:ext cx="4176464" cy="14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790103"/>
            <a:ext cx="4503884" cy="16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1836"/>
            <a:ext cx="2772308" cy="226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7" r="1519" b="10945"/>
          <a:stretch/>
        </p:blipFill>
        <p:spPr bwMode="auto">
          <a:xfrm>
            <a:off x="77581" y="3379359"/>
            <a:ext cx="4170384" cy="142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2" y="4845992"/>
            <a:ext cx="4320480" cy="15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59532" y="980728"/>
            <a:ext cx="4608512" cy="86177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 err="1">
                <a:ea typeface="楷体_GB2312" pitchFamily="49" charset="-122"/>
                <a:cs typeface="Times New Roman" pitchFamily="18" charset="0"/>
              </a:rPr>
              <a:t>MultiPac</a:t>
            </a: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 2.1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CST-Particle Tracking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CST-PIC</a:t>
            </a:r>
            <a:endParaRPr lang="zh-CN" altLang="en-US" sz="1600" b="1" dirty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9532" y="2024844"/>
            <a:ext cx="4680520" cy="132343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300 degree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bakeout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Nb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Initial electron energy 4eV with 200% spread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initial angle +/-45 degree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End cell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and middle cell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Eacc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=1-20MV/m sweeping, no MP</a:t>
            </a:r>
          </a:p>
        </p:txBody>
      </p:sp>
    </p:spTree>
    <p:extLst>
      <p:ext uri="{BB962C8B-B14F-4D97-AF65-F5344CB8AC3E}">
        <p14:creationId xmlns:p14="http://schemas.microsoft.com/office/powerpoint/2010/main" val="1052630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Mechanical Design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1033" r="11961"/>
          <a:stretch/>
        </p:blipFill>
        <p:spPr>
          <a:xfrm>
            <a:off x="158674" y="1205611"/>
            <a:ext cx="3909270" cy="502528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74" y="3933056"/>
            <a:ext cx="4774595" cy="220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 bwMode="auto">
          <a:xfrm>
            <a:off x="4175448" y="1205611"/>
            <a:ext cx="4861048" cy="230832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Scissor tuner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bellows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RT tuner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）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SS flange and helium vessel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sealing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cost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fabrication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）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4 mm </a:t>
            </a: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sheet, post-processing to 3.8 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Double stiffen rings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LFD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）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Similar mechanical design for both 062 and 082 cavities.</a:t>
            </a:r>
          </a:p>
        </p:txBody>
      </p:sp>
    </p:spTree>
    <p:extLst>
      <p:ext uri="{BB962C8B-B14F-4D97-AF65-F5344CB8AC3E}">
        <p14:creationId xmlns:p14="http://schemas.microsoft.com/office/powerpoint/2010/main" val="56395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Lorentz Force Detuning Analysis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2226"/>
          <a:stretch/>
        </p:blipFill>
        <p:spPr bwMode="auto">
          <a:xfrm>
            <a:off x="4567582" y="920776"/>
            <a:ext cx="4072870" cy="33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" y="4381729"/>
            <a:ext cx="4381488" cy="18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25" y="4363975"/>
            <a:ext cx="4607942" cy="19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48064" y="2276872"/>
            <a:ext cx="334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215516" y="1124744"/>
            <a:ext cx="4032448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Boundary Conditions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Uz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=0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Tuner is simplified to a spring with unknown stiffness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15516" y="2420888"/>
            <a:ext cx="4032448" cy="147732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Calculating the LFD coefficient with different tuner stiffness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When tuner stiffness is larger than 30kN/mm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LFD coefficient less than 1</a:t>
            </a:r>
            <a:r>
              <a:rPr lang="en-US" altLang="zh-CN" dirty="0">
                <a:solidFill>
                  <a:srgbClr val="000000"/>
                </a:solidFill>
              </a:rPr>
              <a:t> Hz/(MV/m)</a:t>
            </a:r>
            <a:r>
              <a:rPr lang="en-US" altLang="zh-CN" baseline="30000" dirty="0">
                <a:solidFill>
                  <a:srgbClr val="000000"/>
                </a:solidFill>
              </a:rPr>
              <a:t>2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4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Df</a:t>
            </a:r>
            <a:r>
              <a:rPr lang="en-US" altLang="zh-CN" dirty="0"/>
              <a:t>/</a:t>
            </a:r>
            <a:r>
              <a:rPr lang="en-US" altLang="zh-CN" dirty="0" err="1"/>
              <a:t>dp</a:t>
            </a:r>
            <a:r>
              <a:rPr lang="en-US" altLang="zh-CN" dirty="0"/>
              <a:t> analysis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0" y="4160418"/>
            <a:ext cx="3977057" cy="220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15" y="4160419"/>
            <a:ext cx="3944345" cy="22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3" y="996243"/>
            <a:ext cx="3602143" cy="303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5796136" y="256490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107504" y="944724"/>
            <a:ext cx="5040560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Boundary Conditions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Uz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=0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Tuner is simplified to a spring with unknown stiffness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500" y="2276872"/>
            <a:ext cx="5108359" cy="175432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Calculating the </a:t>
            </a: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df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/</a:t>
            </a: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dp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with different tuner stiffness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Helium pressure fluctuation is within +/-10 Pa in 2K system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Df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/</a:t>
            </a: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dp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requirement for PIP II is less than 25Hz/mbar, tuner stiffness need to be larger than 25kN/mm.</a:t>
            </a:r>
          </a:p>
        </p:txBody>
      </p:sp>
    </p:spTree>
    <p:extLst>
      <p:ext uri="{BB962C8B-B14F-4D97-AF65-F5344CB8AC3E}">
        <p14:creationId xmlns:p14="http://schemas.microsoft.com/office/powerpoint/2010/main" val="30500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Tuning Sensitivity Analysis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6812"/>
            <a:ext cx="44999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36812"/>
            <a:ext cx="4392489" cy="2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866255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华文仿宋" pitchFamily="2" charset="-122"/>
                <a:ea typeface="华文仿宋" pitchFamily="2" charset="-122"/>
              </a:rPr>
              <a:t>Tuning sensitivity =209kHz/mm</a:t>
            </a:r>
          </a:p>
          <a:p>
            <a:r>
              <a:rPr lang="en-US" altLang="zh-CN" sz="2800" b="1" dirty="0">
                <a:latin typeface="华文仿宋" pitchFamily="2" charset="-122"/>
                <a:ea typeface="华文仿宋" pitchFamily="2" charset="-122"/>
              </a:rPr>
              <a:t>Cavity longitudinal stiffness=2.6kN/mm</a:t>
            </a:r>
          </a:p>
        </p:txBody>
      </p:sp>
    </p:spTree>
    <p:extLst>
      <p:ext uri="{BB962C8B-B14F-4D97-AF65-F5344CB8AC3E}">
        <p14:creationId xmlns:p14="http://schemas.microsoft.com/office/powerpoint/2010/main" val="284016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Stress Analysis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6" r="15237" b="4381"/>
          <a:stretch/>
        </p:blipFill>
        <p:spPr bwMode="auto">
          <a:xfrm>
            <a:off x="4568950" y="3076159"/>
            <a:ext cx="4074552" cy="330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81885"/>
            <a:ext cx="4104456" cy="1855834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2699792" y="2371430"/>
            <a:ext cx="0" cy="91355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47882" y="3974552"/>
            <a:ext cx="0" cy="15263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5616" y="539596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P3-Beam Vacuum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087560"/>
            <a:ext cx="288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P1-Pressure in </a:t>
            </a:r>
            <a:r>
              <a:rPr lang="en-US" altLang="zh-CN" dirty="0" err="1"/>
              <a:t>Lhe</a:t>
            </a:r>
            <a:r>
              <a:rPr lang="en-US" altLang="zh-CN" dirty="0"/>
              <a:t> volume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382056" y="4602966"/>
            <a:ext cx="0" cy="15263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866" y="6056555"/>
            <a:ext cx="288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P2-Insulating Vacuum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553993" y="2278613"/>
            <a:ext cx="4212468" cy="646331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Boundary conditions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endParaRPr lang="en-US" altLang="zh-CN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Uz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=0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9512" y="908720"/>
            <a:ext cx="8586949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Consider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Gravity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cool down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tuning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pressure…</a:t>
            </a:r>
          </a:p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Make sure equivalent stress on the cavity and helium vessel less than their yield strength</a:t>
            </a:r>
          </a:p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RRR300 </a:t>
            </a:r>
            <a:r>
              <a:rPr lang="en-US" altLang="zh-CN" b="1" dirty="0" err="1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Yield strength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RT 50MPa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2K 450MPa</a:t>
            </a:r>
          </a:p>
          <a:p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316L SS Yield strength 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RT 250MPa</a:t>
            </a:r>
            <a:r>
              <a:rPr lang="zh-CN" altLang="en-US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2K 550MPa</a:t>
            </a:r>
            <a:endParaRPr lang="zh-CN" altLang="en-US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0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08088"/>
            <a:ext cx="5348336" cy="184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3569" y="12327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Load case 1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Gravity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P1=0.205MPa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P2=P3=0</a:t>
            </a:r>
            <a:endParaRPr lang="zh-CN" altLang="zh-CN" dirty="0"/>
          </a:p>
        </p:txBody>
      </p:sp>
      <p:sp>
        <p:nvSpPr>
          <p:cNvPr id="14" name="TextBox 13"/>
          <p:cNvSpPr txBox="1"/>
          <p:nvPr/>
        </p:nvSpPr>
        <p:spPr>
          <a:xfrm>
            <a:off x="48518" y="3068960"/>
            <a:ext cx="227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Load case 2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Gravity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P1=0.4MPa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P2=P3=0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</a:t>
            </a:r>
            <a:r>
              <a:rPr lang="en-US" altLang="zh-CN" dirty="0"/>
              <a:t>Liquid Helium</a:t>
            </a:r>
            <a:endParaRPr lang="zh-CN" altLang="zh-CN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8" y="2852936"/>
            <a:ext cx="700086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" y="4689140"/>
            <a:ext cx="5148064" cy="16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44108" y="5265204"/>
            <a:ext cx="322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Load case 3</a:t>
            </a:r>
            <a:r>
              <a:rPr lang="zh-CN" altLang="zh-CN" dirty="0"/>
              <a:t>：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Cool down to 2K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Tuner Extension of 2 mm</a:t>
            </a:r>
            <a:endParaRPr lang="zh-CN" altLang="zh-CN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15616" y="2447600"/>
            <a:ext cx="3708412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RT</a:t>
            </a:r>
            <a:r>
              <a:rPr lang="zh-CN" altLang="en-US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&lt;50MPa, SS&lt;223MPa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29976" y="6057292"/>
            <a:ext cx="3708412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2K</a:t>
            </a:r>
            <a:r>
              <a:rPr lang="zh-CN" altLang="en-US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&lt;52MPa, SS&lt;52MPa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789363" y="4293096"/>
            <a:ext cx="3708412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2K</a:t>
            </a:r>
            <a:r>
              <a:rPr lang="zh-CN" altLang="en-US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&lt;98MPa, SS&lt;445MPa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35968" y="188640"/>
            <a:ext cx="8028892" cy="684076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9pPr>
          </a:lstStyle>
          <a:p>
            <a:r>
              <a:rPr lang="en-US" altLang="zh-CN" dirty="0"/>
              <a:t>Stress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93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108874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Load case 4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Gravity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P1=0.4MPa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P2=P3=0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Liquid Helium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  <a:r>
              <a:rPr lang="en-US" altLang="zh-CN" dirty="0"/>
              <a:t>Cool down to 2K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</a:t>
            </a:r>
            <a:r>
              <a:rPr lang="en-US" altLang="zh-CN" dirty="0"/>
              <a:t>Tuner Extension of 2 mm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50072"/>
            <a:ext cx="5767333" cy="25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" y="3753036"/>
            <a:ext cx="6629116" cy="25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4365104"/>
            <a:ext cx="230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Load case 5</a:t>
            </a:r>
            <a:r>
              <a:rPr lang="zh-CN" altLang="zh-CN" dirty="0"/>
              <a:t>：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Gravity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P1=0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P2=P3=0.1MPa</a:t>
            </a:r>
            <a:endParaRPr lang="zh-CN" altLang="zh-CN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968044" y="3086950"/>
            <a:ext cx="3708412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2K</a:t>
            </a:r>
            <a:r>
              <a:rPr lang="zh-CN" altLang="en-US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&lt;148MPa, SS&lt;447MPa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91680" y="5898501"/>
            <a:ext cx="3708412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RT</a:t>
            </a:r>
            <a:r>
              <a:rPr lang="zh-CN" altLang="en-US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Nb</a:t>
            </a:r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&lt;45MPa, SS&lt;138MPa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83568" y="170638"/>
            <a:ext cx="8028892" cy="684076"/>
          </a:xfrm>
        </p:spPr>
        <p:txBody>
          <a:bodyPr>
            <a:normAutofit/>
          </a:bodyPr>
          <a:lstStyle/>
          <a:p>
            <a:r>
              <a:rPr lang="en-US" altLang="zh-CN" dirty="0"/>
              <a:t>Stress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2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152400"/>
            <a:ext cx="8451850" cy="72072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Background-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CiADS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500 MeV Demo Facility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b="3532"/>
          <a:stretch/>
        </p:blipFill>
        <p:spPr bwMode="auto">
          <a:xfrm>
            <a:off x="3165041" y="2715177"/>
            <a:ext cx="5835451" cy="36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314264" y="3248980"/>
            <a:ext cx="3057936" cy="2592288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058281"/>
            <a:ext cx="8974911" cy="15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02571"/>
              </p:ext>
            </p:extLst>
          </p:nvPr>
        </p:nvGraphicFramePr>
        <p:xfrm>
          <a:off x="179512" y="3248980"/>
          <a:ext cx="2844316" cy="233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489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Particle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proton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endParaRPr lang="zh-CN" altLang="en-US" sz="150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Energy</a:t>
                      </a: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500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MeV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Beam</a:t>
                      </a: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current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zh-CN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mA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Upgradeability</a:t>
                      </a:r>
                      <a:endParaRPr lang="zh-CN" altLang="en-US" sz="1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10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mA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Operation</a:t>
                      </a: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mode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CW&amp;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Pulse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Beam</a:t>
                      </a: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loss</a:t>
                      </a: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＜</a:t>
                      </a: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W/m</a:t>
                      </a:r>
                      <a:endParaRPr lang="zh-CN" altLang="en-US" sz="15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77913" marR="77913" marT="42203" marB="422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184068" y="1058281"/>
            <a:ext cx="2772308" cy="1548172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112060" y="2204864"/>
            <a:ext cx="1116124" cy="369332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175 MeV</a:t>
            </a:r>
            <a:endParaRPr lang="zh-CN" altLang="en-US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6718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650 MHz Single Cell Prototype Cavities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3992" cy="48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463988" y="1844824"/>
            <a:ext cx="4068452" cy="2677656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3 single cell 650 MHz elliptical prototype cavities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Made from 3.5 mm niobium sheet (less than our designed 4 mm)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Expected be ready for VT test at the end of this year</a:t>
            </a:r>
            <a:endParaRPr lang="zh-CN" altLang="en-US" sz="2400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16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650 MHz Elliptical Cavity EP System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4057" r="13756" b="7356"/>
          <a:stretch/>
        </p:blipFill>
        <p:spPr bwMode="auto">
          <a:xfrm>
            <a:off x="1683664" y="2528900"/>
            <a:ext cx="5632655" cy="36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215516" y="1052736"/>
            <a:ext cx="8640960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ea typeface="华文仿宋" pitchFamily="2" charset="-122"/>
                <a:cs typeface="Times New Roman" pitchFamily="18" charset="0"/>
              </a:rPr>
              <a:t>Based on the 1.3GHz elliptical cavity EP system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Electrode optimization to fit the small wall angle (2 degree)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Expected to be available at the end of this year (2019) </a:t>
            </a:r>
            <a:endParaRPr lang="zh-CN" altLang="en-US" sz="2400" b="1" dirty="0"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7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Multi-cell Cavity Pre-Tuning System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32"/>
            <a:ext cx="4644516" cy="41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/>
          <a:stretch/>
        </p:blipFill>
        <p:spPr bwMode="auto">
          <a:xfrm>
            <a:off x="4932040" y="2196244"/>
            <a:ext cx="4005698" cy="39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83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RF Design and Mechanical Design of the </a:t>
            </a:r>
            <a:r>
              <a:rPr lang="en-US" altLang="zh-CN" dirty="0" err="1">
                <a:latin typeface="华文仿宋" pitchFamily="2" charset="-122"/>
                <a:ea typeface="华文仿宋" pitchFamily="2" charset="-122"/>
              </a:rPr>
              <a:t>CiADS</a:t>
            </a:r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 650 MHz elliptical cavities (062 and 082) were finished.</a:t>
            </a:r>
          </a:p>
          <a:p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3 single cell prototype cavities were fabricated and will be test at the end of this year</a:t>
            </a:r>
          </a:p>
          <a:p>
            <a:r>
              <a:rPr lang="en-US" altLang="zh-CN" dirty="0">
                <a:latin typeface="华文仿宋" pitchFamily="2" charset="-122"/>
                <a:ea typeface="华文仿宋" pitchFamily="2" charset="-122"/>
              </a:rPr>
              <a:t>Multi-cell prototypes with helium vessels are on the way…   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068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412776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8800" b="1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Times New Roman"/>
                <a:ea typeface="黑体" pitchFamily="49" charset="-122"/>
                <a:cs typeface="Times New Roman" pitchFamily="18" charset="0"/>
              </a:rPr>
              <a:t>Thanks for your attention!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824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Specification From Related Systems 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500" y="1172091"/>
            <a:ext cx="4320480" cy="3892366"/>
            <a:chOff x="1835697" y="927248"/>
            <a:chExt cx="5171124" cy="4707457"/>
          </a:xfrm>
        </p:grpSpPr>
        <p:sp>
          <p:nvSpPr>
            <p:cNvPr id="23" name="圆角矩形 22"/>
            <p:cNvSpPr/>
            <p:nvPr/>
          </p:nvSpPr>
          <p:spPr>
            <a:xfrm>
              <a:off x="1835697" y="927248"/>
              <a:ext cx="4955661" cy="61773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Accelerator Physics</a:t>
              </a:r>
              <a:endParaRPr 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611365" y="2168715"/>
              <a:ext cx="1228861" cy="45300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LLRF</a:t>
              </a:r>
              <a:endParaRPr 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645591" y="2742357"/>
              <a:ext cx="1309564" cy="45300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Cryogenic</a:t>
              </a: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908982" y="3447757"/>
              <a:ext cx="891946" cy="37457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SRF</a:t>
              </a:r>
            </a:p>
          </p:txBody>
        </p:sp>
        <p:sp>
          <p:nvSpPr>
            <p:cNvPr id="33" name="左右箭头 32"/>
            <p:cNvSpPr/>
            <p:nvPr/>
          </p:nvSpPr>
          <p:spPr>
            <a:xfrm rot="7342201">
              <a:off x="2783031" y="2731550"/>
              <a:ext cx="464659" cy="287266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34" name="左右箭头 33"/>
            <p:cNvSpPr/>
            <p:nvPr/>
          </p:nvSpPr>
          <p:spPr>
            <a:xfrm rot="9600000">
              <a:off x="3047700" y="3093510"/>
              <a:ext cx="497087" cy="287266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627855" y="3910292"/>
              <a:ext cx="1378966" cy="172441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vacuum</a:t>
              </a:r>
              <a:endParaRPr 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alignment</a:t>
              </a:r>
              <a:endParaRPr 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vibration</a:t>
              </a:r>
            </a:p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solenoid</a:t>
              </a:r>
            </a:p>
            <a:p>
              <a:pPr algn="ctr"/>
              <a:r>
                <a:rPr 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…</a:t>
              </a:r>
            </a:p>
          </p:txBody>
        </p:sp>
        <p:sp>
          <p:nvSpPr>
            <p:cNvPr id="37" name="左右箭头 36"/>
            <p:cNvSpPr/>
            <p:nvPr/>
          </p:nvSpPr>
          <p:spPr>
            <a:xfrm rot="508555">
              <a:off x="3005502" y="4172910"/>
              <a:ext cx="2682553" cy="287266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82478" y="1703460"/>
              <a:ext cx="415498" cy="9239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endParaRPr lang="zh-CN" altLang="en-US" sz="1500" dirty="0"/>
            </a:p>
          </p:txBody>
        </p:sp>
        <p:sp>
          <p:nvSpPr>
            <p:cNvPr id="38" name="左右箭头 37"/>
            <p:cNvSpPr/>
            <p:nvPr/>
          </p:nvSpPr>
          <p:spPr>
            <a:xfrm rot="5400000">
              <a:off x="2983315" y="1696302"/>
              <a:ext cx="547016" cy="326098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39" name="左右箭头 38"/>
            <p:cNvSpPr/>
            <p:nvPr/>
          </p:nvSpPr>
          <p:spPr>
            <a:xfrm rot="5400000">
              <a:off x="3664593" y="1989193"/>
              <a:ext cx="1132799" cy="326098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0" name="左右箭头 39"/>
            <p:cNvSpPr/>
            <p:nvPr/>
          </p:nvSpPr>
          <p:spPr>
            <a:xfrm rot="5400000">
              <a:off x="5152411" y="2578398"/>
              <a:ext cx="2311209" cy="326098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1" name="左右箭头 40"/>
            <p:cNvSpPr/>
            <p:nvPr/>
          </p:nvSpPr>
          <p:spPr>
            <a:xfrm rot="5400000">
              <a:off x="1489345" y="2172075"/>
              <a:ext cx="1757873" cy="585408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zh-CN" sz="1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itchFamily="18" charset="0"/>
                </a:rPr>
                <a:t>Beam Dynamics</a:t>
              </a:r>
              <a:endParaRPr lang="zh-CN" altLang="en-US" sz="1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766001" y="3222649"/>
              <a:ext cx="1116125" cy="78247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Power Supply</a:t>
              </a:r>
              <a:endParaRPr 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左右箭头 42"/>
            <p:cNvSpPr/>
            <p:nvPr/>
          </p:nvSpPr>
          <p:spPr>
            <a:xfrm rot="5400000">
              <a:off x="4464418" y="2232171"/>
              <a:ext cx="1618749" cy="326098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4" name="左右箭头 43"/>
            <p:cNvSpPr/>
            <p:nvPr/>
          </p:nvSpPr>
          <p:spPr>
            <a:xfrm rot="21216704">
              <a:off x="3140899" y="3429985"/>
              <a:ext cx="1551931" cy="313104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dirty="0">
                <a:latin typeface="Arial Narrow" pitchFamily="34" charset="0"/>
              </a:endParaRPr>
            </a:p>
          </p:txBody>
        </p:sp>
      </p:grpSp>
      <p:sp>
        <p:nvSpPr>
          <p:cNvPr id="45" name="TextBox 5"/>
          <p:cNvSpPr txBox="1"/>
          <p:nvPr/>
        </p:nvSpPr>
        <p:spPr>
          <a:xfrm>
            <a:off x="90220" y="4873269"/>
            <a:ext cx="418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457200" algn="l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914400" algn="l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371600" algn="l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1828800" algn="l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0000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457200" indent="-285750">
              <a:lnSpc>
                <a:spcPct val="100000"/>
              </a:lnSpc>
              <a:spcBef>
                <a:spcPts val="0"/>
              </a:spcBef>
              <a:buClr>
                <a:srgbClr val="022998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457200" indent="-285750">
              <a:lnSpc>
                <a:spcPct val="100000"/>
              </a:lnSpc>
              <a:spcBef>
                <a:spcPts val="0"/>
              </a:spcBef>
              <a:buClr>
                <a:srgbClr val="022998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2018-9 international review</a:t>
            </a:r>
          </a:p>
          <a:p>
            <a:pPr marL="457200" indent="-285750">
              <a:lnSpc>
                <a:spcPct val="100000"/>
              </a:lnSpc>
              <a:spcBef>
                <a:spcPts val="0"/>
              </a:spcBef>
              <a:buClr>
                <a:srgbClr val="022998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2019-4 internal review</a:t>
            </a:r>
          </a:p>
          <a:p>
            <a:pPr marL="457200" indent="-285750">
              <a:lnSpc>
                <a:spcPct val="100000"/>
              </a:lnSpc>
              <a:spcBef>
                <a:spcPts val="0"/>
              </a:spcBef>
              <a:buClr>
                <a:srgbClr val="022998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2019-9 international review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80155"/>
              </p:ext>
            </p:extLst>
          </p:nvPr>
        </p:nvGraphicFramePr>
        <p:xfrm>
          <a:off x="4463988" y="1196752"/>
          <a:ext cx="4520405" cy="47165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65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Cavity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unit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Ellip.062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Ellip.082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Accelerator 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β</a:t>
                      </a:r>
                      <a:r>
                        <a:rPr lang="en-US" sz="1400" u="none" strike="noStrike" baseline="-25000" dirty="0">
                          <a:effectLst/>
                        </a:rPr>
                        <a:t>opt</a:t>
                      </a:r>
                      <a:endParaRPr lang="el-GR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Frequency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Aperture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Cell</a:t>
                      </a:r>
                      <a:r>
                        <a:rPr lang="zh-CN" alt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1400" u="none" strike="noStrike" baseline="0" dirty="0">
                          <a:effectLst/>
                        </a:rPr>
                        <a:t>Number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Cryogenic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Helium Pressure</a:t>
                      </a:r>
                      <a:r>
                        <a:rPr lang="en-US" altLang="zh-CN" sz="1400" u="none" strike="noStrike" baseline="0" dirty="0">
                          <a:effectLst/>
                        </a:rPr>
                        <a:t> Fluctuation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±10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±10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Max stress in helium vessel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RT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Max stress in helium vessel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2K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LLRF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Bandwidth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36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LFD coefficient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Hz/(MV/m)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&lt;1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6341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Main concerns in Our Design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319972" y="5481228"/>
            <a:ext cx="4716524" cy="919401"/>
          </a:xfrm>
          <a:prstGeom prst="roundRect">
            <a:avLst/>
          </a:prstGeom>
          <a:solidFill>
            <a:srgbClr val="CEEAB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Helium pressure, 2bar(RT), 4bar(2K)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Cool down to 2K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Tuning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43508" y="1046014"/>
            <a:ext cx="3060340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High </a:t>
            </a:r>
            <a:r>
              <a:rPr lang="en-US" altLang="zh-CN" sz="2400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Eacc</a:t>
            </a:r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, High Q0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43508" y="2299432"/>
            <a:ext cx="3060340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Low </a:t>
            </a:r>
            <a:r>
              <a:rPr lang="en-US" altLang="zh-CN" sz="2400" b="1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Qext</a:t>
            </a:r>
            <a:r>
              <a:rPr lang="zh-CN" altLang="en-US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2.95E6</a:t>
            </a:r>
            <a:r>
              <a:rPr lang="zh-CN" altLang="en-US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2400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3508" y="3494286"/>
            <a:ext cx="3060340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High Order Modes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79512" y="4682418"/>
            <a:ext cx="3060340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Lorentz Force Detuning</a:t>
            </a:r>
          </a:p>
        </p:txBody>
      </p:sp>
      <p:sp>
        <p:nvSpPr>
          <p:cNvPr id="10" name="左右箭头 9"/>
          <p:cNvSpPr/>
          <p:nvPr/>
        </p:nvSpPr>
        <p:spPr>
          <a:xfrm rot="10800000">
            <a:off x="3217130" y="1138354"/>
            <a:ext cx="1066838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左右箭头 10"/>
          <p:cNvSpPr/>
          <p:nvPr/>
        </p:nvSpPr>
        <p:spPr>
          <a:xfrm rot="10800000">
            <a:off x="3203848" y="5976499"/>
            <a:ext cx="1116125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  <p:sp>
        <p:nvSpPr>
          <p:cNvPr id="12" name="左右箭头 11"/>
          <p:cNvSpPr/>
          <p:nvPr/>
        </p:nvSpPr>
        <p:spPr>
          <a:xfrm rot="16200000">
            <a:off x="1326779" y="1733920"/>
            <a:ext cx="693798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 rot="5400000">
            <a:off x="1366613" y="2954226"/>
            <a:ext cx="648072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1403648" y="4178362"/>
            <a:ext cx="648072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83968" y="925423"/>
            <a:ext cx="4752528" cy="919401"/>
          </a:xfrm>
          <a:prstGeom prst="roundRect">
            <a:avLst/>
          </a:prstGeom>
          <a:solidFill>
            <a:srgbClr val="CEEAB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E</a:t>
            </a:r>
            <a:r>
              <a:rPr lang="en-US" altLang="zh-CN" sz="1600" b="1" baseline="-25000" dirty="0" err="1">
                <a:latin typeface="华文仿宋" pitchFamily="2" charset="-122"/>
                <a:ea typeface="华文仿宋" pitchFamily="2" charset="-122"/>
              </a:rPr>
              <a:t>pk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and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B</a:t>
            </a:r>
            <a:r>
              <a:rPr lang="en-US" altLang="zh-CN" sz="1600" b="1" baseline="-25000" dirty="0" err="1">
                <a:latin typeface="华文仿宋" pitchFamily="2" charset="-122"/>
                <a:ea typeface="华文仿宋" pitchFamily="2" charset="-122"/>
              </a:rPr>
              <a:t>pk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 limitation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operation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Epk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R</a:t>
            </a:r>
            <a:r>
              <a:rPr lang="en-US" altLang="zh-CN" sz="1600" b="1" baseline="-25000" dirty="0" err="1">
                <a:latin typeface="华文仿宋" pitchFamily="2" charset="-122"/>
                <a:ea typeface="华文仿宋" pitchFamily="2" charset="-122"/>
              </a:rPr>
              <a:t>res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Q</a:t>
            </a:r>
            <a:r>
              <a:rPr lang="en-US" altLang="zh-CN" sz="1600" b="1" baseline="-25000" dirty="0">
                <a:latin typeface="华文仿宋" pitchFamily="2" charset="-122"/>
                <a:ea typeface="华文仿宋" pitchFamily="2" charset="-122"/>
              </a:rPr>
              <a:t>0 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and Cryogenic losses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Balance between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V</a:t>
            </a:r>
            <a:r>
              <a:rPr lang="en-US" altLang="zh-CN" sz="1600" b="1" baseline="-25000" dirty="0" err="1">
                <a:latin typeface="华文仿宋" pitchFamily="2" charset="-122"/>
                <a:ea typeface="华文仿宋" pitchFamily="2" charset="-122"/>
              </a:rPr>
              <a:t>acc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and </a:t>
            </a: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P</a:t>
            </a:r>
            <a:r>
              <a:rPr lang="en-US" altLang="zh-CN" sz="1600" b="1" baseline="-25000" dirty="0" err="1">
                <a:latin typeface="华文仿宋" pitchFamily="2" charset="-122"/>
                <a:ea typeface="华文仿宋" pitchFamily="2" charset="-122"/>
              </a:rPr>
              <a:t>losses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1750" y="5870550"/>
            <a:ext cx="3060340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Stress Analysis</a:t>
            </a:r>
            <a:endParaRPr lang="zh-CN" altLang="en-US" sz="2400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" name="右箭头 16"/>
          <p:cNvSpPr/>
          <p:nvPr/>
        </p:nvSpPr>
        <p:spPr>
          <a:xfrm rot="5400000">
            <a:off x="1403648" y="5357441"/>
            <a:ext cx="648072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18" name="左右箭头 17"/>
          <p:cNvSpPr/>
          <p:nvPr/>
        </p:nvSpPr>
        <p:spPr>
          <a:xfrm rot="10800000">
            <a:off x="3203848" y="2391772"/>
            <a:ext cx="1080120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83968" y="2060848"/>
            <a:ext cx="4752528" cy="919401"/>
          </a:xfrm>
          <a:prstGeom prst="roundRect">
            <a:avLst/>
          </a:prstGeom>
          <a:solidFill>
            <a:srgbClr val="CEEAB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Main coupler design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，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Coupler kick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，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Increase the beam pipe…</a:t>
            </a:r>
          </a:p>
        </p:txBody>
      </p:sp>
      <p:sp>
        <p:nvSpPr>
          <p:cNvPr id="20" name="左右箭头 19"/>
          <p:cNvSpPr/>
          <p:nvPr/>
        </p:nvSpPr>
        <p:spPr>
          <a:xfrm rot="10800000">
            <a:off x="3199635" y="3586626"/>
            <a:ext cx="1080120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283968" y="3212976"/>
            <a:ext cx="4752528" cy="919401"/>
          </a:xfrm>
          <a:prstGeom prst="roundRect">
            <a:avLst/>
          </a:prstGeom>
          <a:solidFill>
            <a:srgbClr val="CEEAB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Cryogenic losses;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 err="1">
                <a:latin typeface="华文仿宋" pitchFamily="2" charset="-122"/>
                <a:ea typeface="华文仿宋" pitchFamily="2" charset="-122"/>
              </a:rPr>
              <a:t>Emittance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 growth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，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energy spread, BBU</a:t>
            </a: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HOM coupler or not? 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319972" y="4365104"/>
            <a:ext cx="4716524" cy="919401"/>
          </a:xfrm>
          <a:prstGeom prst="roundRect">
            <a:avLst/>
          </a:prstGeom>
          <a:solidFill>
            <a:srgbClr val="CEEAB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Helium vessel  and stiffening ribs design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Tuner Design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华文仿宋" pitchFamily="2" charset="-122"/>
                <a:ea typeface="华文仿宋" pitchFamily="2" charset="-122"/>
              </a:rPr>
              <a:t>LFD coefficient less than 1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</a:rPr>
              <a:t>Hz/(MV/m)</a:t>
            </a:r>
            <a:r>
              <a:rPr lang="en-US" altLang="zh-CN" sz="1600" baseline="30000" dirty="0"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23" name="左右箭头 22"/>
          <p:cNvSpPr/>
          <p:nvPr/>
        </p:nvSpPr>
        <p:spPr>
          <a:xfrm rot="10800000">
            <a:off x="3239853" y="4797152"/>
            <a:ext cx="1080120" cy="3260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0497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Epk</a:t>
            </a:r>
            <a:r>
              <a:rPr lang="en-US" altLang="zh-CN" dirty="0"/>
              <a:t> Limitation </a:t>
            </a:r>
            <a:endParaRPr lang="zh-CN" altLang="en-US" dirty="0"/>
          </a:p>
        </p:txBody>
      </p:sp>
      <p:pic>
        <p:nvPicPr>
          <p:cNvPr id="3" name="Picture 4" descr="C:\Users\HYL\AppData\Roaming\Tencent\Users\471300102\QQ\WinTemp\RichOle\R[S~I1{NI[CQ[OHTWR(HX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9841"/>
            <a:ext cx="3223037" cy="21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837" y="12687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/>
              <a:t>Epk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Eacc</a:t>
            </a:r>
            <a:r>
              <a:rPr lang="en-US" altLang="zh-CN" sz="1400" b="1" dirty="0"/>
              <a:t>=2.19</a:t>
            </a:r>
            <a:endParaRPr lang="zh-CN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374412"/>
            <a:ext cx="3083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>
                <a:solidFill>
                  <a:srgbClr val="0070C0"/>
                </a:solidFill>
                <a:latin typeface="Comic Sans MS" pitchFamily="66" charset="0"/>
              </a:rPr>
              <a:t>Epk</a:t>
            </a:r>
            <a:r>
              <a:rPr lang="en-US" altLang="zh-CN" sz="1400" i="1" dirty="0">
                <a:solidFill>
                  <a:srgbClr val="0070C0"/>
                </a:solidFill>
                <a:latin typeface="Comic Sans MS" pitchFamily="66" charset="0"/>
              </a:rPr>
              <a:t> in operation with 60pps bunch:</a:t>
            </a:r>
          </a:p>
          <a:p>
            <a:pPr marL="577850" lvl="1" indent="-177800"/>
            <a:r>
              <a:rPr lang="en-US" altLang="zh-CN" sz="1400" i="1" dirty="0">
                <a:solidFill>
                  <a:srgbClr val="0070C0"/>
                </a:solidFill>
                <a:latin typeface="Comic Sans MS" pitchFamily="66" charset="0"/>
              </a:rPr>
              <a:t>LB804 :24-43 MV/m</a:t>
            </a:r>
          </a:p>
          <a:p>
            <a:pPr marL="577850" lvl="1" indent="-177800"/>
            <a:r>
              <a:rPr lang="en-US" altLang="zh-CN" sz="1400" i="1" dirty="0">
                <a:solidFill>
                  <a:srgbClr val="0070C0"/>
                </a:solidFill>
                <a:latin typeface="Comic Sans MS" pitchFamily="66" charset="0"/>
              </a:rPr>
              <a:t>HB804:20-36 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777" y="9161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SNS 805MHz Cavities</a:t>
            </a:r>
            <a:endParaRPr lang="zh-CN" alt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5"/>
          <a:stretch/>
        </p:blipFill>
        <p:spPr bwMode="auto">
          <a:xfrm>
            <a:off x="3275855" y="1218060"/>
            <a:ext cx="2952329" cy="20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70740"/>
            <a:ext cx="2845905" cy="20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2690" y="910284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ESS 704 MHz </a:t>
            </a:r>
            <a:r>
              <a:rPr lang="en-US" altLang="zh-CN" sz="1400" b="1" dirty="0" err="1"/>
              <a:t>Cavities_VT</a:t>
            </a:r>
            <a:endParaRPr lang="zh-CN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7467" y="944724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PIP II 650 MHz </a:t>
            </a:r>
            <a:r>
              <a:rPr lang="en-US" altLang="zh-CN" sz="1400" b="1" dirty="0" err="1"/>
              <a:t>Cavities_VT</a:t>
            </a:r>
            <a:endParaRPr lang="zh-CN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567" y="211452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/>
              <a:t>Epk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Eacc</a:t>
            </a:r>
            <a:r>
              <a:rPr lang="en-US" altLang="zh-CN" sz="1400" b="1" dirty="0"/>
              <a:t>=2.71</a:t>
            </a:r>
            <a:endParaRPr lang="zh-CN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177281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/>
              <a:t>Epk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Eacc</a:t>
            </a:r>
            <a:r>
              <a:rPr lang="en-US" altLang="zh-CN" sz="1400" b="1" dirty="0"/>
              <a:t>=2.36</a:t>
            </a:r>
            <a:endParaRPr lang="zh-CN" altLang="en-US" sz="1400" b="1" dirty="0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96550" y="4116293"/>
            <a:ext cx="8467938" cy="1938992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CiADS</a:t>
            </a:r>
            <a:r>
              <a:rPr lang="en-US" altLang="zh-CN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 Elliptical Cavities Operation </a:t>
            </a:r>
            <a:r>
              <a:rPr lang="en-US" altLang="zh-CN" sz="2400" b="1" dirty="0" err="1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Epk</a:t>
            </a:r>
            <a:r>
              <a:rPr lang="en-US" altLang="zh-CN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=29 MV/m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Consider: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Performance degradation from VT to operation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Cryogenic and RF power supply budget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  <a:cs typeface="Times New Roman" pitchFamily="18" charset="0"/>
              </a:rPr>
              <a:t>Long time stable operation</a:t>
            </a:r>
            <a:endParaRPr lang="zh-CN" altLang="en-US" sz="2400" b="1" dirty="0">
              <a:solidFill>
                <a:schemeClr val="tx1"/>
              </a:solidFill>
              <a:latin typeface="华文仿宋" pitchFamily="2" charset="-122"/>
              <a:ea typeface="华文仿宋" pitchFamily="2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5886" y="3376450"/>
            <a:ext cx="146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>
                <a:solidFill>
                  <a:srgbClr val="0070C0"/>
                </a:solidFill>
                <a:latin typeface="Comic Sans MS" pitchFamily="66" charset="0"/>
              </a:rPr>
              <a:t>Epk</a:t>
            </a:r>
            <a:r>
              <a:rPr lang="en-US" altLang="zh-CN" sz="1400" i="1" dirty="0">
                <a:solidFill>
                  <a:srgbClr val="0070C0"/>
                </a:solidFill>
                <a:latin typeface="Comic Sans MS" pitchFamily="66" charset="0"/>
              </a:rPr>
              <a:t> &gt;40 MV/m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4268" y="3320988"/>
            <a:ext cx="146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>
                <a:solidFill>
                  <a:srgbClr val="0070C0"/>
                </a:solidFill>
                <a:latin typeface="Comic Sans MS" pitchFamily="66" charset="0"/>
              </a:rPr>
              <a:t>Epk</a:t>
            </a:r>
            <a:r>
              <a:rPr lang="en-US" altLang="zh-CN" sz="1400" i="1" dirty="0">
                <a:solidFill>
                  <a:srgbClr val="0070C0"/>
                </a:solidFill>
                <a:latin typeface="Comic Sans MS" pitchFamily="66" charset="0"/>
              </a:rPr>
              <a:t> &gt;40 MV/m</a:t>
            </a:r>
          </a:p>
        </p:txBody>
      </p:sp>
    </p:spTree>
    <p:extLst>
      <p:ext uri="{BB962C8B-B14F-4D97-AF65-F5344CB8AC3E}">
        <p14:creationId xmlns:p14="http://schemas.microsoft.com/office/powerpoint/2010/main" val="1238211530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Bpk</a:t>
            </a:r>
            <a:r>
              <a:rPr lang="en-US" altLang="zh-CN" dirty="0"/>
              <a:t> Limitation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8" y="2379746"/>
            <a:ext cx="5708920" cy="389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508607" y="980728"/>
            <a:ext cx="4059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70C0"/>
                </a:solidFill>
                <a:latin typeface="Comic Sans MS" pitchFamily="66" charset="0"/>
              </a:rPr>
              <a:t>325 MHz:    </a:t>
            </a:r>
            <a:r>
              <a:rPr lang="en-US" altLang="zh-CN" sz="2400" i="1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altLang="zh-CN" sz="2400" i="1" baseline="-25000" dirty="0" err="1">
                <a:solidFill>
                  <a:srgbClr val="0070C0"/>
                </a:solidFill>
                <a:latin typeface="Comic Sans MS" pitchFamily="66" charset="0"/>
              </a:rPr>
              <a:t>pk</a:t>
            </a:r>
            <a:r>
              <a:rPr lang="en-US" altLang="zh-CN" sz="2400" i="1" dirty="0">
                <a:solidFill>
                  <a:srgbClr val="0070C0"/>
                </a:solidFill>
                <a:latin typeface="Comic Sans MS" pitchFamily="66" charset="0"/>
              </a:rPr>
              <a:t> &lt; 60mT</a:t>
            </a:r>
          </a:p>
          <a:p>
            <a:r>
              <a:rPr lang="en-US" altLang="zh-CN" sz="2400" b="1" i="1" dirty="0">
                <a:solidFill>
                  <a:srgbClr val="FF0000"/>
                </a:solidFill>
                <a:latin typeface="Comic Sans MS" pitchFamily="66" charset="0"/>
              </a:rPr>
              <a:t>650 MHz:    </a:t>
            </a:r>
            <a:r>
              <a:rPr lang="en-US" altLang="zh-CN" sz="2400" b="1" i="1" dirty="0" err="1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altLang="zh-CN" sz="2400" b="1" i="1" baseline="-25000" dirty="0" err="1">
                <a:solidFill>
                  <a:srgbClr val="FF0000"/>
                </a:solidFill>
                <a:latin typeface="Comic Sans MS" pitchFamily="66" charset="0"/>
              </a:rPr>
              <a:t>pk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Comic Sans MS" pitchFamily="66" charset="0"/>
              </a:rPr>
              <a:t>&lt; 70mT</a:t>
            </a:r>
          </a:p>
          <a:p>
            <a:r>
              <a:rPr lang="en-US" altLang="zh-CN" sz="2400" i="1" dirty="0">
                <a:solidFill>
                  <a:srgbClr val="0070C0"/>
                </a:solidFill>
                <a:latin typeface="Comic Sans MS" pitchFamily="66" charset="0"/>
              </a:rPr>
              <a:t>1300 MHz:   </a:t>
            </a:r>
            <a:r>
              <a:rPr lang="en-US" altLang="zh-CN" sz="2400" i="1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altLang="zh-CN" sz="2400" i="1" baseline="-25000" dirty="0" err="1">
                <a:solidFill>
                  <a:srgbClr val="0070C0"/>
                </a:solidFill>
                <a:latin typeface="Comic Sans MS" pitchFamily="66" charset="0"/>
              </a:rPr>
              <a:t>pk</a:t>
            </a:r>
            <a:r>
              <a:rPr lang="en-US" altLang="zh-CN" sz="2400" i="1" baseline="-25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Comic Sans MS" pitchFamily="66" charset="0"/>
              </a:rPr>
              <a:t>&lt; 80mT</a:t>
            </a:r>
            <a:endParaRPr lang="en-US" altLang="zh-CN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059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Residual Resistance</a:t>
            </a:r>
            <a:endParaRPr lang="zh-CN" alt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937615"/>
              </p:ext>
            </p:extLst>
          </p:nvPr>
        </p:nvGraphicFramePr>
        <p:xfrm>
          <a:off x="1393625" y="979557"/>
          <a:ext cx="6094699" cy="2624387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mbria"/>
                          <a:ea typeface="Times New Roman"/>
                          <a:cs typeface="Times New Roman"/>
                        </a:rPr>
                        <a:t>SNS(MB) 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mbria"/>
                          <a:ea typeface="Times New Roman"/>
                          <a:cs typeface="Times New Roman"/>
                        </a:rPr>
                        <a:t>SNS(HB)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8064A2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ProjectX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dirty="0"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1800" b="0" baseline="-2500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                                     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Rockwell" pitchFamily="18" charset="0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0.9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Frequency, MHz                                                                </a:t>
                      </a:r>
                      <a:r>
                        <a:rPr lang="en-US" sz="1800" b="0" dirty="0">
                          <a:solidFill>
                            <a:srgbClr val="00B0F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805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805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650</a:t>
                      </a:r>
                      <a:endParaRPr lang="en-US" sz="1800" b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800" b="0" baseline="-2500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b="0" baseline="-2500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acc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                              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5.72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4.72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3.75</a:t>
                      </a:r>
                      <a:endParaRPr lang="en-US" sz="1800" b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800" b="0" baseline="-2500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mT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              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72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b="0" baseline="-2500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acc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/m                  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Rockwell" pitchFamily="18" charset="0"/>
                          <a:ea typeface="Calibri"/>
                          <a:cs typeface="Times New Roman"/>
                        </a:rPr>
                        <a:t>12.6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15.2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19.2</a:t>
                      </a:r>
                      <a:endParaRPr lang="en-US" sz="1800" b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G, Ω                                                                                         </a:t>
                      </a:r>
                      <a:r>
                        <a:rPr lang="en-US" sz="1800" b="0" dirty="0">
                          <a:solidFill>
                            <a:srgbClr val="00B0F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Rockwell" pitchFamily="18" charset="0"/>
                          <a:ea typeface="Calibri"/>
                          <a:cs typeface="Times New Roman"/>
                        </a:rPr>
                        <a:t>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Rockwell" pitchFamily="18" charset="0"/>
                          <a:ea typeface="Calibri"/>
                          <a:cs typeface="Times New Roman"/>
                        </a:rPr>
                        <a:t>260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255</a:t>
                      </a:r>
                      <a:endParaRPr lang="en-US" sz="1800" b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="0" baseline="-25000" dirty="0">
                          <a:solidFill>
                            <a:srgbClr val="0070C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 meas.(at </a:t>
                      </a:r>
                      <a:r>
                        <a:rPr lang="en-US" sz="1800" b="0" dirty="0" err="1">
                          <a:solidFill>
                            <a:srgbClr val="0070C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Bmax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=72mT)                                                            </a:t>
                      </a:r>
                      <a:endParaRPr lang="en-US" sz="1800" b="0" dirty="0">
                        <a:solidFill>
                          <a:srgbClr val="0070C0"/>
                        </a:solidFill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2∙10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1.8∙10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3∙10</a:t>
                      </a:r>
                      <a:r>
                        <a:rPr lang="en-US" altLang="zh-CN" sz="1800" b="0" baseline="3000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altLang="zh-CN" sz="1800" b="0" dirty="0">
                          <a:solidFill>
                            <a:srgbClr val="0070C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Measur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:   Rs=G/Q</a:t>
                      </a:r>
                      <a:r>
                        <a:rPr lang="en-US" sz="1800" b="0" baseline="-2500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,   </a:t>
                      </a:r>
                      <a:r>
                        <a:rPr lang="en-US" sz="1800" b="0" dirty="0" err="1">
                          <a:latin typeface="Rockwell" pitchFamily="18" charset="0"/>
                          <a:ea typeface="Times New Roman"/>
                          <a:cs typeface="Times New Roman"/>
                        </a:rPr>
                        <a:t>nΩ</a:t>
                      </a:r>
                      <a:r>
                        <a:rPr lang="en-US" sz="1800" b="0" dirty="0">
                          <a:latin typeface="Rockwell" pitchFamily="18" charset="0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9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    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8064A2"/>
                          </a:solidFill>
                          <a:latin typeface="Rockwell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800" b="0" dirty="0">
                        <a:latin typeface="Rockwell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4" y="3825044"/>
            <a:ext cx="4572508" cy="259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25435" y="4886148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err="1">
                <a:solidFill>
                  <a:srgbClr val="0070C0"/>
                </a:solidFill>
              </a:rPr>
              <a:t>R</a:t>
            </a:r>
            <a:r>
              <a:rPr lang="en-US" altLang="zh-CN" sz="1200" b="1" i="1" baseline="-25000" dirty="0" err="1">
                <a:solidFill>
                  <a:srgbClr val="0070C0"/>
                </a:solidFill>
              </a:rPr>
              <a:t>res</a:t>
            </a:r>
            <a:r>
              <a:rPr lang="en-US" altLang="zh-CN" sz="1200" b="1" i="1" dirty="0">
                <a:solidFill>
                  <a:srgbClr val="0070C0"/>
                </a:solidFill>
              </a:rPr>
              <a:t> = 5-10 </a:t>
            </a:r>
            <a:r>
              <a:rPr lang="en-US" altLang="zh-CN" sz="1200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625435" y="4632811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>
                <a:solidFill>
                  <a:srgbClr val="0070C0"/>
                </a:solidFill>
              </a:rPr>
              <a:t>R</a:t>
            </a:r>
            <a:r>
              <a:rPr lang="en-US" altLang="zh-CN" sz="1200" b="1" i="1" baseline="-25000" dirty="0">
                <a:solidFill>
                  <a:srgbClr val="0070C0"/>
                </a:solidFill>
              </a:rPr>
              <a:t>BCS</a:t>
            </a:r>
            <a:r>
              <a:rPr lang="en-US" altLang="zh-CN" sz="1200" b="1" i="1" dirty="0">
                <a:solidFill>
                  <a:srgbClr val="0070C0"/>
                </a:solidFill>
              </a:rPr>
              <a:t> = 4.2 </a:t>
            </a:r>
            <a:r>
              <a:rPr lang="en-US" altLang="zh-CN" sz="1200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611560" y="4293096"/>
            <a:ext cx="1822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solidFill>
                  <a:srgbClr val="0070C0"/>
                </a:solidFill>
              </a:rPr>
              <a:t>SNS Cavities(805MHz)</a:t>
            </a:r>
          </a:p>
        </p:txBody>
      </p:sp>
      <p:sp>
        <p:nvSpPr>
          <p:cNvPr id="8" name="矩形 7"/>
          <p:cNvSpPr/>
          <p:nvPr/>
        </p:nvSpPr>
        <p:spPr>
          <a:xfrm>
            <a:off x="5868144" y="4263479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</a:rPr>
              <a:t>CiADS</a:t>
            </a:r>
            <a:r>
              <a:rPr lang="en-US" altLang="zh-CN" b="1" i="1" dirty="0">
                <a:solidFill>
                  <a:srgbClr val="0070C0"/>
                </a:solidFill>
              </a:rPr>
              <a:t> Cavities(650MHz)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17062" y="497848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</a:rPr>
              <a:t>R</a:t>
            </a:r>
            <a:r>
              <a:rPr lang="en-US" altLang="zh-CN" b="1" i="1" baseline="-25000" dirty="0" err="1">
                <a:solidFill>
                  <a:srgbClr val="0070C0"/>
                </a:solidFill>
              </a:rPr>
              <a:t>trap</a:t>
            </a:r>
            <a:r>
              <a:rPr lang="en-US" altLang="zh-CN" b="1" i="1" dirty="0">
                <a:solidFill>
                  <a:srgbClr val="0070C0"/>
                </a:solidFill>
              </a:rPr>
              <a:t> = 4.84 </a:t>
            </a:r>
            <a:r>
              <a:rPr lang="en-US" altLang="zh-CN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476992" y="4632811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70C0"/>
                </a:solidFill>
              </a:rPr>
              <a:t>R</a:t>
            </a:r>
            <a:r>
              <a:rPr lang="en-US" altLang="zh-CN" b="1" i="1" baseline="-25000" dirty="0">
                <a:solidFill>
                  <a:srgbClr val="0070C0"/>
                </a:solidFill>
              </a:rPr>
              <a:t>BCS</a:t>
            </a:r>
            <a:r>
              <a:rPr lang="en-US" altLang="zh-CN" b="1" i="1" dirty="0">
                <a:solidFill>
                  <a:srgbClr val="0070C0"/>
                </a:solidFill>
              </a:rPr>
              <a:t> = 2.73 </a:t>
            </a:r>
            <a:r>
              <a:rPr lang="en-US" altLang="zh-CN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46103" y="537360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</a:rPr>
              <a:t>R</a:t>
            </a:r>
            <a:r>
              <a:rPr lang="en-US" altLang="zh-CN" b="1" i="1" baseline="-25000" dirty="0" err="1">
                <a:solidFill>
                  <a:srgbClr val="0070C0"/>
                </a:solidFill>
              </a:rPr>
              <a:t>res</a:t>
            </a:r>
            <a:r>
              <a:rPr lang="en-US" altLang="zh-CN" b="1" i="1" dirty="0">
                <a:solidFill>
                  <a:srgbClr val="0070C0"/>
                </a:solidFill>
              </a:rPr>
              <a:t> = 10 </a:t>
            </a:r>
            <a:r>
              <a:rPr lang="en-US" altLang="zh-CN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1D146C-9E12-4308-A3DF-03F6C6843717}"/>
              </a:ext>
            </a:extLst>
          </p:cNvPr>
          <p:cNvSpPr/>
          <p:nvPr/>
        </p:nvSpPr>
        <p:spPr>
          <a:xfrm>
            <a:off x="6621257" y="5764677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</a:rPr>
              <a:t>R</a:t>
            </a:r>
            <a:r>
              <a:rPr lang="en-US" altLang="zh-CN" b="1" i="1" baseline="-25000" dirty="0" err="1">
                <a:solidFill>
                  <a:srgbClr val="0070C0"/>
                </a:solidFill>
              </a:rPr>
              <a:t>surf</a:t>
            </a:r>
            <a:r>
              <a:rPr lang="en-US" altLang="zh-CN" b="1" i="1" dirty="0">
                <a:solidFill>
                  <a:srgbClr val="0070C0"/>
                </a:solidFill>
              </a:rPr>
              <a:t> = 17.57 </a:t>
            </a:r>
            <a:r>
              <a:rPr lang="en-US" altLang="zh-CN" b="1" i="1" dirty="0" err="1">
                <a:solidFill>
                  <a:srgbClr val="0070C0"/>
                </a:solidFill>
                <a:latin typeface="Rockwell" pitchFamily="18" charset="0"/>
                <a:ea typeface="Times New Roman"/>
                <a:cs typeface="Times New Roman"/>
              </a:rPr>
              <a:t>nΩ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437474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Operation Target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18864" y="980728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20W (more or less)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Cryogenic losses@: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Epk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=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29</a:t>
            </a:r>
            <a:r>
              <a:rPr lang="en-US" altLang="zh-CN" dirty="0">
                <a:solidFill>
                  <a:srgbClr val="FF0000"/>
                </a:solidFill>
                <a:latin typeface="Calibri"/>
                <a:ea typeface="宋体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MV/m (Operation)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Rsurf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=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10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+2.73+4.84(20mG)=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17.57n</a:t>
            </a:r>
            <a:r>
              <a:rPr kumimoji="0" lang="el-GR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411760" y="3347410"/>
            <a:ext cx="3780420" cy="52322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i="1" dirty="0">
                <a:ea typeface="楷体_GB2312" pitchFamily="49" charset="-122"/>
                <a:cs typeface="Times New Roman" pitchFamily="18" charset="0"/>
              </a:rPr>
              <a:t>Relatively Conservative!</a:t>
            </a:r>
            <a:endParaRPr lang="zh-CN" altLang="en-US" sz="2800" b="1" i="1" dirty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68640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400" dirty="0" smtClean="0">
            <a:latin typeface="Arial Narrow" pitchFamily="34" charset="0"/>
          </a:defRPr>
        </a:defPPr>
      </a:lstStyle>
    </a:spDef>
    <a:txDef>
      <a:spPr bwMode="auto">
        <a:ln>
          <a:solidFill>
            <a:schemeClr val="bg1"/>
          </a:solidFill>
          <a:headEnd/>
          <a:tailEnd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/>
      </a:spPr>
      <a:bodyPr wrap="square" rtlCol="0">
        <a:spAutoFit/>
      </a:bodyPr>
      <a:lstStyle>
        <a:defPPr>
          <a:defRPr b="1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67183</TotalTime>
  <Words>1630</Words>
  <Application>Microsoft Office PowerPoint</Application>
  <PresentationFormat>全屏显示(4:3)</PresentationFormat>
  <Paragraphs>468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黑体</vt:lpstr>
      <vt:lpstr>华文仿宋</vt:lpstr>
      <vt:lpstr>华文楷体</vt:lpstr>
      <vt:lpstr>华文细黑</vt:lpstr>
      <vt:lpstr>宋体</vt:lpstr>
      <vt:lpstr>微软雅黑</vt:lpstr>
      <vt:lpstr>Arial</vt:lpstr>
      <vt:lpstr>Arial Narrow</vt:lpstr>
      <vt:lpstr>Calibri</vt:lpstr>
      <vt:lpstr>Cambria</vt:lpstr>
      <vt:lpstr>Cambria Math</vt:lpstr>
      <vt:lpstr>Comic Sans MS</vt:lpstr>
      <vt:lpstr>Rockwell</vt:lpstr>
      <vt:lpstr>Times New Roman</vt:lpstr>
      <vt:lpstr>Wingdings</vt:lpstr>
      <vt:lpstr>Wingdings 3</vt:lpstr>
      <vt:lpstr>Origin</vt:lpstr>
      <vt:lpstr>自定义设计方案</vt:lpstr>
      <vt:lpstr>Development of Elliptical Cavities in IMPCAS</vt:lpstr>
      <vt:lpstr>OUTLINE</vt:lpstr>
      <vt:lpstr>Background-CiADS 500 MeV Demo Facility</vt:lpstr>
      <vt:lpstr>Specification From Related Systems </vt:lpstr>
      <vt:lpstr>Main concerns in Our Design</vt:lpstr>
      <vt:lpstr>Epk Limitation </vt:lpstr>
      <vt:lpstr>Bpk Limitation </vt:lpstr>
      <vt:lpstr>Residual Resistance</vt:lpstr>
      <vt:lpstr>Operation Target</vt:lpstr>
      <vt:lpstr>RF Design-Geometry</vt:lpstr>
      <vt:lpstr>PowerPoint 演示文稿</vt:lpstr>
      <vt:lpstr>PowerPoint 演示文稿</vt:lpstr>
      <vt:lpstr>Final Geometry</vt:lpstr>
      <vt:lpstr>EM Parameter</vt:lpstr>
      <vt:lpstr>Normalized Electric Field and TTF </vt:lpstr>
      <vt:lpstr>RF Power Coupling</vt:lpstr>
      <vt:lpstr> High Order Modes (HOMs)</vt:lpstr>
      <vt:lpstr>HOM Issues</vt:lpstr>
      <vt:lpstr>HOM Power Spectrum</vt:lpstr>
      <vt:lpstr>Monopole Impedance Spectrum</vt:lpstr>
      <vt:lpstr>Dipole Impedance Spectrum</vt:lpstr>
      <vt:lpstr>MP Analysis</vt:lpstr>
      <vt:lpstr>Mechanical Design</vt:lpstr>
      <vt:lpstr>Lorentz Force Detuning Analysis</vt:lpstr>
      <vt:lpstr>Df/dp analysis</vt:lpstr>
      <vt:lpstr>Tuning Sensitivity Analysis</vt:lpstr>
      <vt:lpstr>Stress Analysis</vt:lpstr>
      <vt:lpstr>PowerPoint 演示文稿</vt:lpstr>
      <vt:lpstr>Stress Analysis</vt:lpstr>
      <vt:lpstr>650 MHz Single Cell Prototype Cavities </vt:lpstr>
      <vt:lpstr>650 MHz Elliptical Cavity EP System</vt:lpstr>
      <vt:lpstr>Multi-cell Cavity Pre-Tuning System</vt:lpstr>
      <vt:lpstr>Summary</vt:lpstr>
      <vt:lpstr>PowerPoint 演示文稿</vt:lpstr>
    </vt:vector>
  </TitlesOfParts>
  <Company>LENOVO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ThinkPad</cp:lastModifiedBy>
  <cp:revision>3340</cp:revision>
  <dcterms:created xsi:type="dcterms:W3CDTF">2010-03-25T13:47:32Z</dcterms:created>
  <dcterms:modified xsi:type="dcterms:W3CDTF">2019-09-25T16:57:00Z</dcterms:modified>
</cp:coreProperties>
</file>