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36"/>
  </p:notesMasterIdLst>
  <p:sldIdLst>
    <p:sldId id="256" r:id="rId2"/>
    <p:sldId id="464" r:id="rId3"/>
    <p:sldId id="423" r:id="rId4"/>
    <p:sldId id="429" r:id="rId5"/>
    <p:sldId id="424" r:id="rId6"/>
    <p:sldId id="465" r:id="rId7"/>
    <p:sldId id="433" r:id="rId8"/>
    <p:sldId id="426" r:id="rId9"/>
    <p:sldId id="449" r:id="rId10"/>
    <p:sldId id="437" r:id="rId11"/>
    <p:sldId id="455" r:id="rId12"/>
    <p:sldId id="466" r:id="rId13"/>
    <p:sldId id="452" r:id="rId14"/>
    <p:sldId id="453" r:id="rId15"/>
    <p:sldId id="454" r:id="rId16"/>
    <p:sldId id="435" r:id="rId17"/>
    <p:sldId id="436" r:id="rId18"/>
    <p:sldId id="467" r:id="rId19"/>
    <p:sldId id="326" r:id="rId20"/>
    <p:sldId id="446" r:id="rId21"/>
    <p:sldId id="457" r:id="rId22"/>
    <p:sldId id="348" r:id="rId23"/>
    <p:sldId id="347" r:id="rId24"/>
    <p:sldId id="459" r:id="rId25"/>
    <p:sldId id="460" r:id="rId26"/>
    <p:sldId id="378" r:id="rId27"/>
    <p:sldId id="461" r:id="rId28"/>
    <p:sldId id="468" r:id="rId29"/>
    <p:sldId id="367" r:id="rId30"/>
    <p:sldId id="430" r:id="rId31"/>
    <p:sldId id="431" r:id="rId32"/>
    <p:sldId id="432" r:id="rId33"/>
    <p:sldId id="447" r:id="rId34"/>
    <p:sldId id="46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4817"/>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388" autoAdjust="0"/>
  </p:normalViewPr>
  <p:slideViewPr>
    <p:cSldViewPr>
      <p:cViewPr varScale="1">
        <p:scale>
          <a:sx n="100" d="100"/>
          <a:sy n="100" d="100"/>
        </p:scale>
        <p:origin x="183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4A4A5D-7883-4628-B754-878C2B94AD5A}" type="doc">
      <dgm:prSet loTypeId="urn:microsoft.com/office/officeart/2005/8/layout/lProcess1" loCatId="process" qsTypeId="urn:microsoft.com/office/officeart/2005/8/quickstyle/simple1" qsCatId="simple" csTypeId="urn:microsoft.com/office/officeart/2005/8/colors/accent0_3" csCatId="mainScheme" phldr="1"/>
      <dgm:spPr/>
      <dgm:t>
        <a:bodyPr/>
        <a:lstStyle/>
        <a:p>
          <a:endParaRPr lang="zh-CN" altLang="en-US"/>
        </a:p>
      </dgm:t>
    </dgm:pt>
    <dgm:pt modelId="{B2A445EC-1C90-405C-A7C9-B1183543BF49}">
      <dgm:prSet phldrT="[文本]"/>
      <dgm:spPr/>
      <dgm:t>
        <a:bodyPr/>
        <a:lstStyle/>
        <a:p>
          <a:r>
            <a:rPr lang="en-US" altLang="zh-CN" dirty="0" smtClean="0"/>
            <a:t>Design</a:t>
          </a:r>
          <a:endParaRPr lang="zh-CN" altLang="en-US" dirty="0"/>
        </a:p>
      </dgm:t>
    </dgm:pt>
    <dgm:pt modelId="{D09BEB4F-EF9A-4202-A618-3661EBB5D9A6}" type="parTrans" cxnId="{9985E05B-4E6E-49AA-89EE-6DA88F894004}">
      <dgm:prSet/>
      <dgm:spPr/>
      <dgm:t>
        <a:bodyPr/>
        <a:lstStyle/>
        <a:p>
          <a:endParaRPr lang="zh-CN" altLang="en-US"/>
        </a:p>
      </dgm:t>
    </dgm:pt>
    <dgm:pt modelId="{DF491022-9952-41CB-B5D9-759AC0294DCB}" type="sibTrans" cxnId="{9985E05B-4E6E-49AA-89EE-6DA88F894004}">
      <dgm:prSet/>
      <dgm:spPr/>
      <dgm:t>
        <a:bodyPr/>
        <a:lstStyle/>
        <a:p>
          <a:endParaRPr lang="zh-CN" altLang="en-US"/>
        </a:p>
      </dgm:t>
    </dgm:pt>
    <dgm:pt modelId="{2BD13198-289F-4403-A839-A5413FE1FC72}">
      <dgm:prSet phldrT="[文本]"/>
      <dgm:spPr/>
      <dgm:t>
        <a:bodyPr/>
        <a:lstStyle/>
        <a:p>
          <a:r>
            <a:rPr lang="en-US" altLang="zh-CN" dirty="0" smtClean="0"/>
            <a:t>Vertical test</a:t>
          </a:r>
          <a:endParaRPr lang="zh-CN" altLang="en-US" dirty="0"/>
        </a:p>
      </dgm:t>
    </dgm:pt>
    <dgm:pt modelId="{E35BA55F-B8F9-4502-AB06-407DB4006355}" type="parTrans" cxnId="{AAEF45C5-4137-4C41-829B-BE01C15AF1F0}">
      <dgm:prSet/>
      <dgm:spPr/>
      <dgm:t>
        <a:bodyPr/>
        <a:lstStyle/>
        <a:p>
          <a:endParaRPr lang="zh-CN" altLang="en-US"/>
        </a:p>
      </dgm:t>
    </dgm:pt>
    <dgm:pt modelId="{4CE62E40-EBBD-42AA-8974-1E18F990A504}" type="sibTrans" cxnId="{AAEF45C5-4137-4C41-829B-BE01C15AF1F0}">
      <dgm:prSet/>
      <dgm:spPr/>
      <dgm:t>
        <a:bodyPr/>
        <a:lstStyle/>
        <a:p>
          <a:endParaRPr lang="zh-CN" altLang="en-US"/>
        </a:p>
      </dgm:t>
    </dgm:pt>
    <dgm:pt modelId="{FE935E55-B87F-4D70-B4BD-5171817460AE}">
      <dgm:prSet phldrT="[文本]"/>
      <dgm:spPr/>
      <dgm:t>
        <a:bodyPr/>
        <a:lstStyle/>
        <a:p>
          <a:r>
            <a:rPr lang="en-US" altLang="zh-CN" dirty="0" smtClean="0"/>
            <a:t>String assembly</a:t>
          </a:r>
          <a:endParaRPr lang="zh-CN" altLang="en-US" dirty="0"/>
        </a:p>
      </dgm:t>
    </dgm:pt>
    <dgm:pt modelId="{A08CA6FB-ADDD-410A-9AC7-0DC1F4840541}" type="parTrans" cxnId="{5DEEA732-C140-43D8-824F-0F8FF61EED26}">
      <dgm:prSet/>
      <dgm:spPr/>
      <dgm:t>
        <a:bodyPr/>
        <a:lstStyle/>
        <a:p>
          <a:endParaRPr lang="zh-CN" altLang="en-US"/>
        </a:p>
      </dgm:t>
    </dgm:pt>
    <dgm:pt modelId="{BE47EAE2-A2B9-4158-BF08-50574BDD54FB}" type="sibTrans" cxnId="{5DEEA732-C140-43D8-824F-0F8FF61EED26}">
      <dgm:prSet/>
      <dgm:spPr/>
      <dgm:t>
        <a:bodyPr/>
        <a:lstStyle/>
        <a:p>
          <a:endParaRPr lang="zh-CN" altLang="en-US"/>
        </a:p>
      </dgm:t>
    </dgm:pt>
    <dgm:pt modelId="{B427D44A-426F-4868-84E2-83992124CA77}">
      <dgm:prSet phldrT="[文本]"/>
      <dgm:spPr/>
      <dgm:t>
        <a:bodyPr/>
        <a:lstStyle/>
        <a:p>
          <a:r>
            <a:rPr lang="en-US" altLang="zh-CN" dirty="0" smtClean="0"/>
            <a:t>Fabrication</a:t>
          </a:r>
          <a:endParaRPr lang="zh-CN" altLang="en-US" dirty="0"/>
        </a:p>
      </dgm:t>
    </dgm:pt>
    <dgm:pt modelId="{89DF33A8-8587-4868-B02F-2B41B1F70E35}" type="parTrans" cxnId="{96BCFE66-A4CF-4B61-B09B-49C1BF964E0A}">
      <dgm:prSet/>
      <dgm:spPr/>
      <dgm:t>
        <a:bodyPr/>
        <a:lstStyle/>
        <a:p>
          <a:endParaRPr lang="zh-CN" altLang="en-US"/>
        </a:p>
      </dgm:t>
    </dgm:pt>
    <dgm:pt modelId="{1363424D-2596-4CB1-BC84-8F5FDED3CF8A}" type="sibTrans" cxnId="{96BCFE66-A4CF-4B61-B09B-49C1BF964E0A}">
      <dgm:prSet/>
      <dgm:spPr/>
      <dgm:t>
        <a:bodyPr/>
        <a:lstStyle/>
        <a:p>
          <a:endParaRPr lang="zh-CN" altLang="en-US"/>
        </a:p>
      </dgm:t>
    </dgm:pt>
    <dgm:pt modelId="{EA98FA7E-7ACF-46D2-92CE-55B8E4AECFDF}">
      <dgm:prSet phldrT="[文本]"/>
      <dgm:spPr/>
      <dgm:t>
        <a:bodyPr/>
        <a:lstStyle/>
        <a:p>
          <a:r>
            <a:rPr lang="en-US" altLang="zh-CN" dirty="0" smtClean="0"/>
            <a:t>Post processing</a:t>
          </a:r>
          <a:endParaRPr lang="zh-CN" altLang="en-US" dirty="0"/>
        </a:p>
      </dgm:t>
    </dgm:pt>
    <dgm:pt modelId="{9CA9306E-E642-409B-AA5A-1B38778CB2A1}" type="parTrans" cxnId="{A33F6216-9237-44ED-B245-82C68EC28626}">
      <dgm:prSet/>
      <dgm:spPr/>
      <dgm:t>
        <a:bodyPr/>
        <a:lstStyle/>
        <a:p>
          <a:endParaRPr lang="zh-CN" altLang="en-US"/>
        </a:p>
      </dgm:t>
    </dgm:pt>
    <dgm:pt modelId="{155656EB-0BE0-4C54-A996-40BAD167BB91}" type="sibTrans" cxnId="{A33F6216-9237-44ED-B245-82C68EC28626}">
      <dgm:prSet/>
      <dgm:spPr/>
      <dgm:t>
        <a:bodyPr/>
        <a:lstStyle/>
        <a:p>
          <a:endParaRPr lang="zh-CN" altLang="en-US"/>
        </a:p>
      </dgm:t>
    </dgm:pt>
    <dgm:pt modelId="{2C58BA46-7291-4C64-8FFA-2C2EC5D67792}">
      <dgm:prSet phldrT="[文本]"/>
      <dgm:spPr/>
      <dgm:t>
        <a:bodyPr/>
        <a:lstStyle/>
        <a:p>
          <a:r>
            <a:rPr lang="en-US" altLang="zh-CN" dirty="0" err="1" smtClean="0"/>
            <a:t>LHe</a:t>
          </a:r>
          <a:r>
            <a:rPr lang="en-US" altLang="zh-CN" dirty="0" smtClean="0"/>
            <a:t> vessel</a:t>
          </a:r>
          <a:endParaRPr lang="zh-CN" altLang="en-US" dirty="0"/>
        </a:p>
      </dgm:t>
    </dgm:pt>
    <dgm:pt modelId="{E7FFF8BC-9DA7-4C80-91A7-40DD28834F36}" type="parTrans" cxnId="{7D012A77-D8A2-413E-A14D-D28CCE4DDC38}">
      <dgm:prSet/>
      <dgm:spPr/>
      <dgm:t>
        <a:bodyPr/>
        <a:lstStyle/>
        <a:p>
          <a:endParaRPr lang="zh-CN" altLang="en-US"/>
        </a:p>
      </dgm:t>
    </dgm:pt>
    <dgm:pt modelId="{EF63E9EC-1767-4802-A1C4-EA4144F6EEC9}" type="sibTrans" cxnId="{7D012A77-D8A2-413E-A14D-D28CCE4DDC38}">
      <dgm:prSet/>
      <dgm:spPr/>
      <dgm:t>
        <a:bodyPr/>
        <a:lstStyle/>
        <a:p>
          <a:endParaRPr lang="zh-CN" altLang="en-US"/>
        </a:p>
      </dgm:t>
    </dgm:pt>
    <dgm:pt modelId="{768072A1-BE25-4062-9BBF-49C28563729E}">
      <dgm:prSet phldrT="[文本]"/>
      <dgm:spPr/>
      <dgm:t>
        <a:bodyPr/>
        <a:lstStyle/>
        <a:p>
          <a:r>
            <a:rPr lang="en-US" altLang="zh-CN" dirty="0" smtClean="0"/>
            <a:t>Material</a:t>
          </a:r>
          <a:endParaRPr lang="zh-CN" altLang="en-US" dirty="0"/>
        </a:p>
      </dgm:t>
    </dgm:pt>
    <dgm:pt modelId="{8B54F96E-76AA-4F97-83ED-DAEF8F6E06FD}" type="parTrans" cxnId="{CD4F8255-79BA-488C-AAEE-DA94BAAD9D88}">
      <dgm:prSet/>
      <dgm:spPr/>
      <dgm:t>
        <a:bodyPr/>
        <a:lstStyle/>
        <a:p>
          <a:endParaRPr lang="zh-CN" altLang="en-US"/>
        </a:p>
      </dgm:t>
    </dgm:pt>
    <dgm:pt modelId="{4285F540-FC65-4C8E-AE8D-DB6032F92416}" type="sibTrans" cxnId="{CD4F8255-79BA-488C-AAEE-DA94BAAD9D88}">
      <dgm:prSet/>
      <dgm:spPr/>
      <dgm:t>
        <a:bodyPr/>
        <a:lstStyle/>
        <a:p>
          <a:endParaRPr lang="zh-CN" altLang="en-US"/>
        </a:p>
      </dgm:t>
    </dgm:pt>
    <dgm:pt modelId="{88C32206-81C1-4568-AF3C-4B14B5466688}">
      <dgm:prSet phldrT="[文本]"/>
      <dgm:spPr/>
      <dgm:t>
        <a:bodyPr/>
        <a:lstStyle/>
        <a:p>
          <a:r>
            <a:rPr lang="en-US" altLang="zh-CN" dirty="0" smtClean="0"/>
            <a:t>Technology</a:t>
          </a:r>
          <a:endParaRPr lang="zh-CN" altLang="en-US" dirty="0"/>
        </a:p>
      </dgm:t>
    </dgm:pt>
    <dgm:pt modelId="{523AA10B-D8B4-4600-8E82-7ABE6603027F}" type="parTrans" cxnId="{3BA9A952-54EB-4931-93E7-32DBD163F15F}">
      <dgm:prSet/>
      <dgm:spPr/>
      <dgm:t>
        <a:bodyPr/>
        <a:lstStyle/>
        <a:p>
          <a:endParaRPr lang="zh-CN" altLang="en-US"/>
        </a:p>
      </dgm:t>
    </dgm:pt>
    <dgm:pt modelId="{80569F29-621B-4725-9F60-DA443A0B0C59}" type="sibTrans" cxnId="{3BA9A952-54EB-4931-93E7-32DBD163F15F}">
      <dgm:prSet/>
      <dgm:spPr/>
      <dgm:t>
        <a:bodyPr/>
        <a:lstStyle/>
        <a:p>
          <a:endParaRPr lang="zh-CN" altLang="en-US"/>
        </a:p>
      </dgm:t>
    </dgm:pt>
    <dgm:pt modelId="{DBF821EA-1549-4009-83ED-E4BE54BDE813}">
      <dgm:prSet phldrT="[文本]"/>
      <dgm:spPr/>
      <dgm:t>
        <a:bodyPr/>
        <a:lstStyle/>
        <a:p>
          <a:r>
            <a:rPr lang="en-US" altLang="zh-CN" dirty="0" smtClean="0"/>
            <a:t>Quality control</a:t>
          </a:r>
          <a:endParaRPr lang="zh-CN" altLang="en-US" dirty="0"/>
        </a:p>
      </dgm:t>
    </dgm:pt>
    <dgm:pt modelId="{977C647D-486C-44BE-9802-C5E296E6283B}" type="parTrans" cxnId="{188C41C1-CD36-4BB5-829D-8459AE593C68}">
      <dgm:prSet/>
      <dgm:spPr/>
      <dgm:t>
        <a:bodyPr/>
        <a:lstStyle/>
        <a:p>
          <a:endParaRPr lang="zh-CN" altLang="en-US"/>
        </a:p>
      </dgm:t>
    </dgm:pt>
    <dgm:pt modelId="{4DF3EBCD-BAD4-45CD-8641-B97045EFAB64}" type="sibTrans" cxnId="{188C41C1-CD36-4BB5-829D-8459AE593C68}">
      <dgm:prSet/>
      <dgm:spPr/>
      <dgm:t>
        <a:bodyPr/>
        <a:lstStyle/>
        <a:p>
          <a:endParaRPr lang="zh-CN" altLang="en-US"/>
        </a:p>
      </dgm:t>
    </dgm:pt>
    <dgm:pt modelId="{90527AC4-B88D-4F68-98D2-D44A7695535C}" type="pres">
      <dgm:prSet presAssocID="{194A4A5D-7883-4628-B754-878C2B94AD5A}" presName="Name0" presStyleCnt="0">
        <dgm:presLayoutVars>
          <dgm:dir/>
          <dgm:animLvl val="lvl"/>
          <dgm:resizeHandles val="exact"/>
        </dgm:presLayoutVars>
      </dgm:prSet>
      <dgm:spPr/>
      <dgm:t>
        <a:bodyPr/>
        <a:lstStyle/>
        <a:p>
          <a:endParaRPr lang="zh-CN" altLang="en-US"/>
        </a:p>
      </dgm:t>
    </dgm:pt>
    <dgm:pt modelId="{5F7286F1-3C50-475F-AF7E-54F06CB9F78D}" type="pres">
      <dgm:prSet presAssocID="{B2A445EC-1C90-405C-A7C9-B1183543BF49}" presName="vertFlow" presStyleCnt="0"/>
      <dgm:spPr/>
    </dgm:pt>
    <dgm:pt modelId="{7489E588-9F8F-4580-80E4-371FC893D28B}" type="pres">
      <dgm:prSet presAssocID="{B2A445EC-1C90-405C-A7C9-B1183543BF49}" presName="header" presStyleLbl="node1" presStyleIdx="0" presStyleCnt="6"/>
      <dgm:spPr/>
      <dgm:t>
        <a:bodyPr/>
        <a:lstStyle/>
        <a:p>
          <a:endParaRPr lang="zh-CN" altLang="en-US"/>
        </a:p>
      </dgm:t>
    </dgm:pt>
    <dgm:pt modelId="{CE73156E-D60B-4F8D-B286-88406141B2A7}" type="pres">
      <dgm:prSet presAssocID="{B2A445EC-1C90-405C-A7C9-B1183543BF49}" presName="hSp" presStyleCnt="0"/>
      <dgm:spPr/>
    </dgm:pt>
    <dgm:pt modelId="{0709428E-3094-4C47-9B96-04B2A576A1BE}" type="pres">
      <dgm:prSet presAssocID="{B427D44A-426F-4868-84E2-83992124CA77}" presName="vertFlow" presStyleCnt="0"/>
      <dgm:spPr/>
    </dgm:pt>
    <dgm:pt modelId="{B31E9DF0-190F-4E85-99B2-EFA7A52C4E98}" type="pres">
      <dgm:prSet presAssocID="{B427D44A-426F-4868-84E2-83992124CA77}" presName="header" presStyleLbl="node1" presStyleIdx="1" presStyleCnt="6" custLinFactNeighborX="-1979"/>
      <dgm:spPr/>
      <dgm:t>
        <a:bodyPr/>
        <a:lstStyle/>
        <a:p>
          <a:endParaRPr lang="zh-CN" altLang="en-US"/>
        </a:p>
      </dgm:t>
    </dgm:pt>
    <dgm:pt modelId="{5A855AE6-7414-4645-A0BB-660DFFAAA1D4}" type="pres">
      <dgm:prSet presAssocID="{8B54F96E-76AA-4F97-83ED-DAEF8F6E06FD}" presName="parTrans" presStyleLbl="sibTrans2D1" presStyleIdx="0" presStyleCnt="3" custScaleX="167402" custScaleY="483980"/>
      <dgm:spPr/>
      <dgm:t>
        <a:bodyPr/>
        <a:lstStyle/>
        <a:p>
          <a:endParaRPr lang="zh-CN" altLang="en-US"/>
        </a:p>
      </dgm:t>
    </dgm:pt>
    <dgm:pt modelId="{7D5DFD9F-D304-4103-9D93-2D1442C4263D}" type="pres">
      <dgm:prSet presAssocID="{768072A1-BE25-4062-9BBF-49C28563729E}" presName="child" presStyleLbl="alignAccFollowNode1" presStyleIdx="0" presStyleCnt="3" custLinFactY="45136" custLinFactNeighborX="-2822" custLinFactNeighborY="100000">
        <dgm:presLayoutVars>
          <dgm:chMax val="0"/>
          <dgm:bulletEnabled val="1"/>
        </dgm:presLayoutVars>
      </dgm:prSet>
      <dgm:spPr/>
      <dgm:t>
        <a:bodyPr/>
        <a:lstStyle/>
        <a:p>
          <a:endParaRPr lang="zh-CN" altLang="en-US"/>
        </a:p>
      </dgm:t>
    </dgm:pt>
    <dgm:pt modelId="{AC44CF80-6E5A-4446-8ADF-1E4E2A15AAFA}" type="pres">
      <dgm:prSet presAssocID="{4285F540-FC65-4C8E-AE8D-DB6032F92416}" presName="sibTrans" presStyleLbl="sibTrans2D1" presStyleIdx="1" presStyleCnt="3" custScaleX="88479" custScaleY="483977"/>
      <dgm:spPr/>
      <dgm:t>
        <a:bodyPr/>
        <a:lstStyle/>
        <a:p>
          <a:endParaRPr lang="zh-CN" altLang="en-US"/>
        </a:p>
      </dgm:t>
    </dgm:pt>
    <dgm:pt modelId="{3F21B9B5-DFA8-46B4-956E-32932D72A690}" type="pres">
      <dgm:prSet presAssocID="{88C32206-81C1-4568-AF3C-4B14B5466688}" presName="child" presStyleLbl="alignAccFollowNode1" presStyleIdx="1" presStyleCnt="3" custLinFactY="110754" custLinFactNeighborX="-2822" custLinFactNeighborY="200000">
        <dgm:presLayoutVars>
          <dgm:chMax val="0"/>
          <dgm:bulletEnabled val="1"/>
        </dgm:presLayoutVars>
      </dgm:prSet>
      <dgm:spPr/>
      <dgm:t>
        <a:bodyPr/>
        <a:lstStyle/>
        <a:p>
          <a:endParaRPr lang="zh-CN" altLang="en-US"/>
        </a:p>
      </dgm:t>
    </dgm:pt>
    <dgm:pt modelId="{AFE76FC4-C470-45A0-97D4-0AAF3CC1FA37}" type="pres">
      <dgm:prSet presAssocID="{80569F29-621B-4725-9F60-DA443A0B0C59}" presName="sibTrans" presStyleLbl="sibTrans2D1" presStyleIdx="2" presStyleCnt="3" custScaleX="90136" custScaleY="483979"/>
      <dgm:spPr/>
      <dgm:t>
        <a:bodyPr/>
        <a:lstStyle/>
        <a:p>
          <a:endParaRPr lang="zh-CN" altLang="en-US"/>
        </a:p>
      </dgm:t>
    </dgm:pt>
    <dgm:pt modelId="{250D98C4-A8FC-46F9-A674-5BD9B0E62A5F}" type="pres">
      <dgm:prSet presAssocID="{DBF821EA-1549-4009-83ED-E4BE54BDE813}" presName="child" presStyleLbl="alignAccFollowNode1" presStyleIdx="2" presStyleCnt="3" custLinFactY="239589" custLinFactNeighborX="-1577" custLinFactNeighborY="300000">
        <dgm:presLayoutVars>
          <dgm:chMax val="0"/>
          <dgm:bulletEnabled val="1"/>
        </dgm:presLayoutVars>
      </dgm:prSet>
      <dgm:spPr/>
      <dgm:t>
        <a:bodyPr/>
        <a:lstStyle/>
        <a:p>
          <a:endParaRPr lang="zh-CN" altLang="en-US"/>
        </a:p>
      </dgm:t>
    </dgm:pt>
    <dgm:pt modelId="{425064E9-E110-40F1-A6BC-F971DF1A6446}" type="pres">
      <dgm:prSet presAssocID="{B427D44A-426F-4868-84E2-83992124CA77}" presName="hSp" presStyleCnt="0"/>
      <dgm:spPr/>
    </dgm:pt>
    <dgm:pt modelId="{9ACFFF34-AE99-4D09-99C5-D8491A4C66C1}" type="pres">
      <dgm:prSet presAssocID="{EA98FA7E-7ACF-46D2-92CE-55B8E4AECFDF}" presName="vertFlow" presStyleCnt="0"/>
      <dgm:spPr/>
    </dgm:pt>
    <dgm:pt modelId="{05EFB555-DA93-4C97-A6FF-5BA2720026C7}" type="pres">
      <dgm:prSet presAssocID="{EA98FA7E-7ACF-46D2-92CE-55B8E4AECFDF}" presName="header" presStyleLbl="node1" presStyleIdx="2" presStyleCnt="6" custLinFactNeighborX="-2648"/>
      <dgm:spPr/>
      <dgm:t>
        <a:bodyPr/>
        <a:lstStyle/>
        <a:p>
          <a:endParaRPr lang="zh-CN" altLang="en-US"/>
        </a:p>
      </dgm:t>
    </dgm:pt>
    <dgm:pt modelId="{F5022D0E-9424-410A-A476-CABB3CF8DF1F}" type="pres">
      <dgm:prSet presAssocID="{EA98FA7E-7ACF-46D2-92CE-55B8E4AECFDF}" presName="hSp" presStyleCnt="0"/>
      <dgm:spPr/>
    </dgm:pt>
    <dgm:pt modelId="{770D28C7-E4BD-4FA4-B8FD-6D1B783A6B78}" type="pres">
      <dgm:prSet presAssocID="{2BD13198-289F-4403-A839-A5413FE1FC72}" presName="vertFlow" presStyleCnt="0"/>
      <dgm:spPr/>
    </dgm:pt>
    <dgm:pt modelId="{A2237021-5CEF-46E2-917F-057D4D91D322}" type="pres">
      <dgm:prSet presAssocID="{2BD13198-289F-4403-A839-A5413FE1FC72}" presName="header" presStyleLbl="node1" presStyleIdx="3" presStyleCnt="6" custScaleX="85631" custLinFactX="-12983" custLinFactY="-100000" custLinFactNeighborX="-100000" custLinFactNeighborY="-114928"/>
      <dgm:spPr/>
      <dgm:t>
        <a:bodyPr/>
        <a:lstStyle/>
        <a:p>
          <a:endParaRPr lang="zh-CN" altLang="en-US"/>
        </a:p>
      </dgm:t>
    </dgm:pt>
    <dgm:pt modelId="{49F834B1-3075-4541-98B0-18C27A0EEC9C}" type="pres">
      <dgm:prSet presAssocID="{2BD13198-289F-4403-A839-A5413FE1FC72}" presName="hSp" presStyleCnt="0"/>
      <dgm:spPr/>
    </dgm:pt>
    <dgm:pt modelId="{840DC19D-D955-4C7A-9744-6AD67EBFC993}" type="pres">
      <dgm:prSet presAssocID="{2C58BA46-7291-4C64-8FFA-2C2EC5D67792}" presName="vertFlow" presStyleCnt="0"/>
      <dgm:spPr/>
    </dgm:pt>
    <dgm:pt modelId="{ED8FA669-ABE5-462C-9C73-200EBB180A1D}" type="pres">
      <dgm:prSet presAssocID="{2C58BA46-7291-4C64-8FFA-2C2EC5D67792}" presName="header" presStyleLbl="node1" presStyleIdx="4" presStyleCnt="6" custLinFactX="-126836" custLinFactY="-100000" custLinFactNeighborX="-200000" custLinFactNeighborY="-114928"/>
      <dgm:spPr/>
      <dgm:t>
        <a:bodyPr/>
        <a:lstStyle/>
        <a:p>
          <a:endParaRPr lang="zh-CN" altLang="en-US"/>
        </a:p>
      </dgm:t>
    </dgm:pt>
    <dgm:pt modelId="{E9F85CE9-DB1E-4608-A518-276EF3465C2D}" type="pres">
      <dgm:prSet presAssocID="{2C58BA46-7291-4C64-8FFA-2C2EC5D67792}" presName="hSp" presStyleCnt="0"/>
      <dgm:spPr/>
    </dgm:pt>
    <dgm:pt modelId="{442F837B-A505-440C-BA6C-D7AB728205F4}" type="pres">
      <dgm:prSet presAssocID="{FE935E55-B87F-4D70-B4BD-5171817460AE}" presName="vertFlow" presStyleCnt="0"/>
      <dgm:spPr/>
    </dgm:pt>
    <dgm:pt modelId="{4E4487B2-6A9E-456D-87CA-30FFEDAB4581}" type="pres">
      <dgm:prSet presAssocID="{FE935E55-B87F-4D70-B4BD-5171817460AE}" presName="header" presStyleLbl="node1" presStyleIdx="5" presStyleCnt="6" custLinFactX="-100000" custLinFactNeighborX="-116105" custLinFactNeighborY="-182"/>
      <dgm:spPr/>
      <dgm:t>
        <a:bodyPr/>
        <a:lstStyle/>
        <a:p>
          <a:endParaRPr lang="zh-CN" altLang="en-US"/>
        </a:p>
      </dgm:t>
    </dgm:pt>
  </dgm:ptLst>
  <dgm:cxnLst>
    <dgm:cxn modelId="{F717904B-A8A2-4DE6-9B6C-5CB761EDE4EF}" type="presOf" srcId="{80569F29-621B-4725-9F60-DA443A0B0C59}" destId="{AFE76FC4-C470-45A0-97D4-0AAF3CC1FA37}" srcOrd="0" destOrd="0" presId="urn:microsoft.com/office/officeart/2005/8/layout/lProcess1"/>
    <dgm:cxn modelId="{914A929A-DF6D-4C26-8E2A-F8E5095C97F3}" type="presOf" srcId="{2BD13198-289F-4403-A839-A5413FE1FC72}" destId="{A2237021-5CEF-46E2-917F-057D4D91D322}" srcOrd="0" destOrd="0" presId="urn:microsoft.com/office/officeart/2005/8/layout/lProcess1"/>
    <dgm:cxn modelId="{C57B5DC3-46AC-41A4-8378-66FB69565EAA}" type="presOf" srcId="{B427D44A-426F-4868-84E2-83992124CA77}" destId="{B31E9DF0-190F-4E85-99B2-EFA7A52C4E98}" srcOrd="0" destOrd="0" presId="urn:microsoft.com/office/officeart/2005/8/layout/lProcess1"/>
    <dgm:cxn modelId="{05C1910B-0B6F-4863-BB0A-7EE4AD46F37F}" type="presOf" srcId="{768072A1-BE25-4062-9BBF-49C28563729E}" destId="{7D5DFD9F-D304-4103-9D93-2D1442C4263D}" srcOrd="0" destOrd="0" presId="urn:microsoft.com/office/officeart/2005/8/layout/lProcess1"/>
    <dgm:cxn modelId="{7D012A77-D8A2-413E-A14D-D28CCE4DDC38}" srcId="{194A4A5D-7883-4628-B754-878C2B94AD5A}" destId="{2C58BA46-7291-4C64-8FFA-2C2EC5D67792}" srcOrd="4" destOrd="0" parTransId="{E7FFF8BC-9DA7-4C80-91A7-40DD28834F36}" sibTransId="{EF63E9EC-1767-4802-A1C4-EA4144F6EEC9}"/>
    <dgm:cxn modelId="{18E846FB-C1BA-4929-BF73-5A28244F310F}" type="presOf" srcId="{DBF821EA-1549-4009-83ED-E4BE54BDE813}" destId="{250D98C4-A8FC-46F9-A674-5BD9B0E62A5F}" srcOrd="0" destOrd="0" presId="urn:microsoft.com/office/officeart/2005/8/layout/lProcess1"/>
    <dgm:cxn modelId="{81DCB3E8-49C3-4222-A914-7BE0EDEF0453}" type="presOf" srcId="{EA98FA7E-7ACF-46D2-92CE-55B8E4AECFDF}" destId="{05EFB555-DA93-4C97-A6FF-5BA2720026C7}" srcOrd="0" destOrd="0" presId="urn:microsoft.com/office/officeart/2005/8/layout/lProcess1"/>
    <dgm:cxn modelId="{2F4D8671-2D3B-4B11-8B82-34049DFC41FF}" type="presOf" srcId="{2C58BA46-7291-4C64-8FFA-2C2EC5D67792}" destId="{ED8FA669-ABE5-462C-9C73-200EBB180A1D}" srcOrd="0" destOrd="0" presId="urn:microsoft.com/office/officeart/2005/8/layout/lProcess1"/>
    <dgm:cxn modelId="{A33F6216-9237-44ED-B245-82C68EC28626}" srcId="{194A4A5D-7883-4628-B754-878C2B94AD5A}" destId="{EA98FA7E-7ACF-46D2-92CE-55B8E4AECFDF}" srcOrd="2" destOrd="0" parTransId="{9CA9306E-E642-409B-AA5A-1B38778CB2A1}" sibTransId="{155656EB-0BE0-4C54-A996-40BAD167BB91}"/>
    <dgm:cxn modelId="{88D4F121-EC1B-4EA0-988B-1CACC396FF0E}" type="presOf" srcId="{FE935E55-B87F-4D70-B4BD-5171817460AE}" destId="{4E4487B2-6A9E-456D-87CA-30FFEDAB4581}" srcOrd="0" destOrd="0" presId="urn:microsoft.com/office/officeart/2005/8/layout/lProcess1"/>
    <dgm:cxn modelId="{AAEF45C5-4137-4C41-829B-BE01C15AF1F0}" srcId="{194A4A5D-7883-4628-B754-878C2B94AD5A}" destId="{2BD13198-289F-4403-A839-A5413FE1FC72}" srcOrd="3" destOrd="0" parTransId="{E35BA55F-B8F9-4502-AB06-407DB4006355}" sibTransId="{4CE62E40-EBBD-42AA-8974-1E18F990A504}"/>
    <dgm:cxn modelId="{9985E05B-4E6E-49AA-89EE-6DA88F894004}" srcId="{194A4A5D-7883-4628-B754-878C2B94AD5A}" destId="{B2A445EC-1C90-405C-A7C9-B1183543BF49}" srcOrd="0" destOrd="0" parTransId="{D09BEB4F-EF9A-4202-A618-3661EBB5D9A6}" sibTransId="{DF491022-9952-41CB-B5D9-759AC0294DCB}"/>
    <dgm:cxn modelId="{46ECA0F9-36C3-43B3-96B4-22E07D8D648E}" type="presOf" srcId="{8B54F96E-76AA-4F97-83ED-DAEF8F6E06FD}" destId="{5A855AE6-7414-4645-A0BB-660DFFAAA1D4}" srcOrd="0" destOrd="0" presId="urn:microsoft.com/office/officeart/2005/8/layout/lProcess1"/>
    <dgm:cxn modelId="{188C41C1-CD36-4BB5-829D-8459AE593C68}" srcId="{B427D44A-426F-4868-84E2-83992124CA77}" destId="{DBF821EA-1549-4009-83ED-E4BE54BDE813}" srcOrd="2" destOrd="0" parTransId="{977C647D-486C-44BE-9802-C5E296E6283B}" sibTransId="{4DF3EBCD-BAD4-45CD-8641-B97045EFAB64}"/>
    <dgm:cxn modelId="{806C90E8-1626-4BA6-B6F9-37493F71B012}" type="presOf" srcId="{88C32206-81C1-4568-AF3C-4B14B5466688}" destId="{3F21B9B5-DFA8-46B4-956E-32932D72A690}" srcOrd="0" destOrd="0" presId="urn:microsoft.com/office/officeart/2005/8/layout/lProcess1"/>
    <dgm:cxn modelId="{3B7FB449-BBEC-495B-BBBE-40A9CA00F386}" type="presOf" srcId="{B2A445EC-1C90-405C-A7C9-B1183543BF49}" destId="{7489E588-9F8F-4580-80E4-371FC893D28B}" srcOrd="0" destOrd="0" presId="urn:microsoft.com/office/officeart/2005/8/layout/lProcess1"/>
    <dgm:cxn modelId="{1B143269-750B-4D34-909C-7A9F45723CC4}" type="presOf" srcId="{194A4A5D-7883-4628-B754-878C2B94AD5A}" destId="{90527AC4-B88D-4F68-98D2-D44A7695535C}" srcOrd="0" destOrd="0" presId="urn:microsoft.com/office/officeart/2005/8/layout/lProcess1"/>
    <dgm:cxn modelId="{CD4F8255-79BA-488C-AAEE-DA94BAAD9D88}" srcId="{B427D44A-426F-4868-84E2-83992124CA77}" destId="{768072A1-BE25-4062-9BBF-49C28563729E}" srcOrd="0" destOrd="0" parTransId="{8B54F96E-76AA-4F97-83ED-DAEF8F6E06FD}" sibTransId="{4285F540-FC65-4C8E-AE8D-DB6032F92416}"/>
    <dgm:cxn modelId="{96BCFE66-A4CF-4B61-B09B-49C1BF964E0A}" srcId="{194A4A5D-7883-4628-B754-878C2B94AD5A}" destId="{B427D44A-426F-4868-84E2-83992124CA77}" srcOrd="1" destOrd="0" parTransId="{89DF33A8-8587-4868-B02F-2B41B1F70E35}" sibTransId="{1363424D-2596-4CB1-BC84-8F5FDED3CF8A}"/>
    <dgm:cxn modelId="{3BA9A952-54EB-4931-93E7-32DBD163F15F}" srcId="{B427D44A-426F-4868-84E2-83992124CA77}" destId="{88C32206-81C1-4568-AF3C-4B14B5466688}" srcOrd="1" destOrd="0" parTransId="{523AA10B-D8B4-4600-8E82-7ABE6603027F}" sibTransId="{80569F29-621B-4725-9F60-DA443A0B0C59}"/>
    <dgm:cxn modelId="{5DEEA732-C140-43D8-824F-0F8FF61EED26}" srcId="{194A4A5D-7883-4628-B754-878C2B94AD5A}" destId="{FE935E55-B87F-4D70-B4BD-5171817460AE}" srcOrd="5" destOrd="0" parTransId="{A08CA6FB-ADDD-410A-9AC7-0DC1F4840541}" sibTransId="{BE47EAE2-A2B9-4158-BF08-50574BDD54FB}"/>
    <dgm:cxn modelId="{C7360D9F-B9B6-4A0C-ABC8-F377D9579641}" type="presOf" srcId="{4285F540-FC65-4C8E-AE8D-DB6032F92416}" destId="{AC44CF80-6E5A-4446-8ADF-1E4E2A15AAFA}" srcOrd="0" destOrd="0" presId="urn:microsoft.com/office/officeart/2005/8/layout/lProcess1"/>
    <dgm:cxn modelId="{93225EB9-5EFF-430F-9CD8-46314B144B96}" type="presParOf" srcId="{90527AC4-B88D-4F68-98D2-D44A7695535C}" destId="{5F7286F1-3C50-475F-AF7E-54F06CB9F78D}" srcOrd="0" destOrd="0" presId="urn:microsoft.com/office/officeart/2005/8/layout/lProcess1"/>
    <dgm:cxn modelId="{7229D035-58AB-48A9-B0EB-788672854F9C}" type="presParOf" srcId="{5F7286F1-3C50-475F-AF7E-54F06CB9F78D}" destId="{7489E588-9F8F-4580-80E4-371FC893D28B}" srcOrd="0" destOrd="0" presId="urn:microsoft.com/office/officeart/2005/8/layout/lProcess1"/>
    <dgm:cxn modelId="{75273E14-4800-48C1-81AB-927A94AA5E1C}" type="presParOf" srcId="{90527AC4-B88D-4F68-98D2-D44A7695535C}" destId="{CE73156E-D60B-4F8D-B286-88406141B2A7}" srcOrd="1" destOrd="0" presId="urn:microsoft.com/office/officeart/2005/8/layout/lProcess1"/>
    <dgm:cxn modelId="{BE92B303-53E8-4811-A1CA-7AAC392595D5}" type="presParOf" srcId="{90527AC4-B88D-4F68-98D2-D44A7695535C}" destId="{0709428E-3094-4C47-9B96-04B2A576A1BE}" srcOrd="2" destOrd="0" presId="urn:microsoft.com/office/officeart/2005/8/layout/lProcess1"/>
    <dgm:cxn modelId="{D3CCEC44-5EA9-482A-BD3B-B7DB5BFDFF4C}" type="presParOf" srcId="{0709428E-3094-4C47-9B96-04B2A576A1BE}" destId="{B31E9DF0-190F-4E85-99B2-EFA7A52C4E98}" srcOrd="0" destOrd="0" presId="urn:microsoft.com/office/officeart/2005/8/layout/lProcess1"/>
    <dgm:cxn modelId="{9F058696-D70D-450D-BA80-EBA2C20839D6}" type="presParOf" srcId="{0709428E-3094-4C47-9B96-04B2A576A1BE}" destId="{5A855AE6-7414-4645-A0BB-660DFFAAA1D4}" srcOrd="1" destOrd="0" presId="urn:microsoft.com/office/officeart/2005/8/layout/lProcess1"/>
    <dgm:cxn modelId="{29139FD2-F0E5-4960-B133-73D98B7CF4C1}" type="presParOf" srcId="{0709428E-3094-4C47-9B96-04B2A576A1BE}" destId="{7D5DFD9F-D304-4103-9D93-2D1442C4263D}" srcOrd="2" destOrd="0" presId="urn:microsoft.com/office/officeart/2005/8/layout/lProcess1"/>
    <dgm:cxn modelId="{F62EB968-3A9A-4DEB-B5E0-E2AD72F5D280}" type="presParOf" srcId="{0709428E-3094-4C47-9B96-04B2A576A1BE}" destId="{AC44CF80-6E5A-4446-8ADF-1E4E2A15AAFA}" srcOrd="3" destOrd="0" presId="urn:microsoft.com/office/officeart/2005/8/layout/lProcess1"/>
    <dgm:cxn modelId="{DFB314F2-22EB-47F3-A7CE-2BE9077ED3FD}" type="presParOf" srcId="{0709428E-3094-4C47-9B96-04B2A576A1BE}" destId="{3F21B9B5-DFA8-46B4-956E-32932D72A690}" srcOrd="4" destOrd="0" presId="urn:microsoft.com/office/officeart/2005/8/layout/lProcess1"/>
    <dgm:cxn modelId="{9C2137BA-6D80-4FF1-AED6-B9478E67BCFE}" type="presParOf" srcId="{0709428E-3094-4C47-9B96-04B2A576A1BE}" destId="{AFE76FC4-C470-45A0-97D4-0AAF3CC1FA37}" srcOrd="5" destOrd="0" presId="urn:microsoft.com/office/officeart/2005/8/layout/lProcess1"/>
    <dgm:cxn modelId="{8191970D-A47A-49D8-8EDA-930DAB976F55}" type="presParOf" srcId="{0709428E-3094-4C47-9B96-04B2A576A1BE}" destId="{250D98C4-A8FC-46F9-A674-5BD9B0E62A5F}" srcOrd="6" destOrd="0" presId="urn:microsoft.com/office/officeart/2005/8/layout/lProcess1"/>
    <dgm:cxn modelId="{3C4232F9-7A3A-40A2-81F2-6F3CB99912DF}" type="presParOf" srcId="{90527AC4-B88D-4F68-98D2-D44A7695535C}" destId="{425064E9-E110-40F1-A6BC-F971DF1A6446}" srcOrd="3" destOrd="0" presId="urn:microsoft.com/office/officeart/2005/8/layout/lProcess1"/>
    <dgm:cxn modelId="{61B6412C-BED3-4951-A0A1-79757788DC87}" type="presParOf" srcId="{90527AC4-B88D-4F68-98D2-D44A7695535C}" destId="{9ACFFF34-AE99-4D09-99C5-D8491A4C66C1}" srcOrd="4" destOrd="0" presId="urn:microsoft.com/office/officeart/2005/8/layout/lProcess1"/>
    <dgm:cxn modelId="{6B9A65D9-FC86-4BC6-9D3B-ACED7698614F}" type="presParOf" srcId="{9ACFFF34-AE99-4D09-99C5-D8491A4C66C1}" destId="{05EFB555-DA93-4C97-A6FF-5BA2720026C7}" srcOrd="0" destOrd="0" presId="urn:microsoft.com/office/officeart/2005/8/layout/lProcess1"/>
    <dgm:cxn modelId="{CCFE1F55-7B9C-41CA-B25C-C6828AC393FC}" type="presParOf" srcId="{90527AC4-B88D-4F68-98D2-D44A7695535C}" destId="{F5022D0E-9424-410A-A476-CABB3CF8DF1F}" srcOrd="5" destOrd="0" presId="urn:microsoft.com/office/officeart/2005/8/layout/lProcess1"/>
    <dgm:cxn modelId="{A121B242-EE08-43FC-ACE3-01E9A0898FAD}" type="presParOf" srcId="{90527AC4-B88D-4F68-98D2-D44A7695535C}" destId="{770D28C7-E4BD-4FA4-B8FD-6D1B783A6B78}" srcOrd="6" destOrd="0" presId="urn:microsoft.com/office/officeart/2005/8/layout/lProcess1"/>
    <dgm:cxn modelId="{8BD03F9B-FFF5-485B-A016-289B40543024}" type="presParOf" srcId="{770D28C7-E4BD-4FA4-B8FD-6D1B783A6B78}" destId="{A2237021-5CEF-46E2-917F-057D4D91D322}" srcOrd="0" destOrd="0" presId="urn:microsoft.com/office/officeart/2005/8/layout/lProcess1"/>
    <dgm:cxn modelId="{06991886-2B9C-48E8-A6CA-DF01BBC8DBA2}" type="presParOf" srcId="{90527AC4-B88D-4F68-98D2-D44A7695535C}" destId="{49F834B1-3075-4541-98B0-18C27A0EEC9C}" srcOrd="7" destOrd="0" presId="urn:microsoft.com/office/officeart/2005/8/layout/lProcess1"/>
    <dgm:cxn modelId="{869FA5D2-5FDC-49EA-BBE5-0245575FD3D2}" type="presParOf" srcId="{90527AC4-B88D-4F68-98D2-D44A7695535C}" destId="{840DC19D-D955-4C7A-9744-6AD67EBFC993}" srcOrd="8" destOrd="0" presId="urn:microsoft.com/office/officeart/2005/8/layout/lProcess1"/>
    <dgm:cxn modelId="{B95420C3-2C9A-4B1D-A820-1E110D5DC7FF}" type="presParOf" srcId="{840DC19D-D955-4C7A-9744-6AD67EBFC993}" destId="{ED8FA669-ABE5-462C-9C73-200EBB180A1D}" srcOrd="0" destOrd="0" presId="urn:microsoft.com/office/officeart/2005/8/layout/lProcess1"/>
    <dgm:cxn modelId="{94BBF137-761C-4ABF-A7C2-21536F16A33D}" type="presParOf" srcId="{90527AC4-B88D-4F68-98D2-D44A7695535C}" destId="{E9F85CE9-DB1E-4608-A518-276EF3465C2D}" srcOrd="9" destOrd="0" presId="urn:microsoft.com/office/officeart/2005/8/layout/lProcess1"/>
    <dgm:cxn modelId="{B3905C08-3E2A-423A-961A-4CA3CE0BC42B}" type="presParOf" srcId="{90527AC4-B88D-4F68-98D2-D44A7695535C}" destId="{442F837B-A505-440C-BA6C-D7AB728205F4}" srcOrd="10" destOrd="0" presId="urn:microsoft.com/office/officeart/2005/8/layout/lProcess1"/>
    <dgm:cxn modelId="{27FD97C4-C6F4-4A85-973E-099C3C05853C}" type="presParOf" srcId="{442F837B-A505-440C-BA6C-D7AB728205F4}" destId="{4E4487B2-6A9E-456D-87CA-30FFEDAB4581}" srcOrd="0"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30F96A-C16B-4C7D-A270-325ED475ACD9}" type="doc">
      <dgm:prSet loTypeId="urn:microsoft.com/office/officeart/2005/8/layout/process2" loCatId="process" qsTypeId="urn:microsoft.com/office/officeart/2005/8/quickstyle/simple1" qsCatId="simple" csTypeId="urn:microsoft.com/office/officeart/2005/8/colors/accent0_1" csCatId="mainScheme" phldr="1"/>
      <dgm:spPr/>
    </dgm:pt>
    <dgm:pt modelId="{05C17383-24DB-43D5-B507-55FF1B6A6438}">
      <dgm:prSet phldrT="[文本]" custT="1"/>
      <dgm:spPr/>
      <dgm:t>
        <a:bodyPr/>
        <a:lstStyle/>
        <a:p>
          <a:r>
            <a:rPr lang="en-US" altLang="zh-CN" sz="1400" dirty="0" smtClean="0"/>
            <a:t>Ultrasonic</a:t>
          </a:r>
          <a:endParaRPr lang="zh-CN" altLang="en-US" sz="1400" dirty="0"/>
        </a:p>
      </dgm:t>
    </dgm:pt>
    <dgm:pt modelId="{204E8DCB-6857-49C9-BC0C-641738921B9F}" type="parTrans" cxnId="{468128C1-D1F6-49A2-AD90-A9D185A8C360}">
      <dgm:prSet/>
      <dgm:spPr/>
      <dgm:t>
        <a:bodyPr/>
        <a:lstStyle/>
        <a:p>
          <a:endParaRPr lang="zh-CN" altLang="en-US" sz="1400"/>
        </a:p>
      </dgm:t>
    </dgm:pt>
    <dgm:pt modelId="{214603D4-0520-4F33-9CCB-9DD23DA01DDA}" type="sibTrans" cxnId="{468128C1-D1F6-49A2-AD90-A9D185A8C360}">
      <dgm:prSet custT="1"/>
      <dgm:spPr/>
      <dgm:t>
        <a:bodyPr/>
        <a:lstStyle/>
        <a:p>
          <a:endParaRPr lang="zh-CN" altLang="en-US" sz="1400"/>
        </a:p>
      </dgm:t>
    </dgm:pt>
    <dgm:pt modelId="{EEDD25A7-BBE7-48B3-876F-0B34775EB2D6}">
      <dgm:prSet phldrT="[文本]" custT="1"/>
      <dgm:spPr/>
      <dgm:t>
        <a:bodyPr/>
        <a:lstStyle/>
        <a:p>
          <a:r>
            <a:rPr lang="en-US" altLang="zh-CN" sz="1400" dirty="0" smtClean="0"/>
            <a:t>BCP120-200 um</a:t>
          </a:r>
          <a:endParaRPr lang="zh-CN" altLang="en-US" sz="1400" dirty="0"/>
        </a:p>
      </dgm:t>
    </dgm:pt>
    <dgm:pt modelId="{B8AEE22A-F3AF-43D3-B2B3-62B6D0BE3F0D}" type="parTrans" cxnId="{5693C4AF-290D-43E0-BC9B-6B3AE528FA21}">
      <dgm:prSet/>
      <dgm:spPr/>
      <dgm:t>
        <a:bodyPr/>
        <a:lstStyle/>
        <a:p>
          <a:endParaRPr lang="zh-CN" altLang="en-US" sz="1400"/>
        </a:p>
      </dgm:t>
    </dgm:pt>
    <dgm:pt modelId="{DE6071E0-D916-49CF-9E7F-05A1E9D62B6B}" type="sibTrans" cxnId="{5693C4AF-290D-43E0-BC9B-6B3AE528FA21}">
      <dgm:prSet custT="1"/>
      <dgm:spPr/>
      <dgm:t>
        <a:bodyPr/>
        <a:lstStyle/>
        <a:p>
          <a:endParaRPr lang="zh-CN" altLang="en-US" sz="1400"/>
        </a:p>
      </dgm:t>
    </dgm:pt>
    <dgm:pt modelId="{0DDF357B-6FF8-4225-998D-ABED82E8EB35}">
      <dgm:prSet phldrT="[文本]" custT="1"/>
      <dgm:spPr/>
      <dgm:t>
        <a:bodyPr/>
        <a:lstStyle/>
        <a:p>
          <a:r>
            <a:rPr lang="en-US" altLang="zh-CN" sz="1400" dirty="0" smtClean="0"/>
            <a:t>600-800C for </a:t>
          </a:r>
          <a:r>
            <a:rPr lang="en-US" altLang="zh-CN" sz="1400" dirty="0" err="1" smtClean="0"/>
            <a:t>hrs</a:t>
          </a:r>
          <a:endParaRPr lang="zh-CN" altLang="en-US" sz="1400" dirty="0"/>
        </a:p>
      </dgm:t>
    </dgm:pt>
    <dgm:pt modelId="{653F2395-AFD4-4296-A629-B535B56570D9}" type="parTrans" cxnId="{79610766-0855-464D-A00D-24445A00110B}">
      <dgm:prSet/>
      <dgm:spPr/>
      <dgm:t>
        <a:bodyPr/>
        <a:lstStyle/>
        <a:p>
          <a:endParaRPr lang="zh-CN" altLang="en-US" sz="1400"/>
        </a:p>
      </dgm:t>
    </dgm:pt>
    <dgm:pt modelId="{AFCF1235-7662-4A64-851E-370B3D78FD0D}" type="sibTrans" cxnId="{79610766-0855-464D-A00D-24445A00110B}">
      <dgm:prSet custT="1"/>
      <dgm:spPr/>
      <dgm:t>
        <a:bodyPr/>
        <a:lstStyle/>
        <a:p>
          <a:endParaRPr lang="zh-CN" altLang="en-US" sz="1400"/>
        </a:p>
      </dgm:t>
    </dgm:pt>
    <dgm:pt modelId="{F3E27029-84B9-4E83-988A-6B9382644C60}">
      <dgm:prSet phldrT="[文本]" custT="1"/>
      <dgm:spPr/>
      <dgm:t>
        <a:bodyPr/>
        <a:lstStyle/>
        <a:p>
          <a:r>
            <a:rPr lang="en-US" altLang="zh-CN" sz="1400" dirty="0" smtClean="0"/>
            <a:t>Flash BCP</a:t>
          </a:r>
          <a:endParaRPr lang="zh-CN" altLang="en-US" sz="1400" dirty="0"/>
        </a:p>
      </dgm:t>
    </dgm:pt>
    <dgm:pt modelId="{10DDACD0-391A-4DA4-BEEA-2DE3854D964F}" type="parTrans" cxnId="{AE328A58-3F39-46F1-96E6-529214DD1232}">
      <dgm:prSet/>
      <dgm:spPr/>
      <dgm:t>
        <a:bodyPr/>
        <a:lstStyle/>
        <a:p>
          <a:endParaRPr lang="zh-CN" altLang="en-US" sz="1400"/>
        </a:p>
      </dgm:t>
    </dgm:pt>
    <dgm:pt modelId="{7D11EFF5-6FF2-4904-AD3F-A1204824797F}" type="sibTrans" cxnId="{AE328A58-3F39-46F1-96E6-529214DD1232}">
      <dgm:prSet custT="1"/>
      <dgm:spPr/>
      <dgm:t>
        <a:bodyPr/>
        <a:lstStyle/>
        <a:p>
          <a:endParaRPr lang="zh-CN" altLang="en-US" sz="1400"/>
        </a:p>
      </dgm:t>
    </dgm:pt>
    <dgm:pt modelId="{1161DECA-3B76-4632-A1DB-CF3DFB728016}">
      <dgm:prSet phldrT="[文本]" custT="1"/>
      <dgm:spPr/>
      <dgm:t>
        <a:bodyPr/>
        <a:lstStyle/>
        <a:p>
          <a:r>
            <a:rPr lang="en-US" altLang="zh-CN" sz="1400" dirty="0" smtClean="0"/>
            <a:t>HPR</a:t>
          </a:r>
          <a:endParaRPr lang="zh-CN" altLang="en-US" sz="1400" dirty="0"/>
        </a:p>
      </dgm:t>
    </dgm:pt>
    <dgm:pt modelId="{1013DABA-3107-4C44-8CF5-D997D6DDE724}" type="parTrans" cxnId="{EF29F0DD-BFED-4D25-9BFA-64107F5B7E92}">
      <dgm:prSet/>
      <dgm:spPr/>
      <dgm:t>
        <a:bodyPr/>
        <a:lstStyle/>
        <a:p>
          <a:endParaRPr lang="zh-CN" altLang="en-US" sz="1400"/>
        </a:p>
      </dgm:t>
    </dgm:pt>
    <dgm:pt modelId="{4F986F1A-B6EA-41CD-A427-99021C1B7697}" type="sibTrans" cxnId="{EF29F0DD-BFED-4D25-9BFA-64107F5B7E92}">
      <dgm:prSet custT="1"/>
      <dgm:spPr/>
      <dgm:t>
        <a:bodyPr/>
        <a:lstStyle/>
        <a:p>
          <a:endParaRPr lang="zh-CN" altLang="en-US" sz="1400"/>
        </a:p>
      </dgm:t>
    </dgm:pt>
    <dgm:pt modelId="{AEEA17A1-44F0-4883-B704-FCCEFE000844}">
      <dgm:prSet phldrT="[文本]" custT="1"/>
      <dgm:spPr/>
      <dgm:t>
        <a:bodyPr/>
        <a:lstStyle/>
        <a:p>
          <a:r>
            <a:rPr lang="en-US" altLang="zh-CN" sz="1400" dirty="0" smtClean="0"/>
            <a:t>120C 48hr</a:t>
          </a:r>
          <a:endParaRPr lang="zh-CN" altLang="en-US" sz="1400" dirty="0"/>
        </a:p>
      </dgm:t>
    </dgm:pt>
    <dgm:pt modelId="{4DB7F093-6287-4922-8F9F-93152CE49978}" type="parTrans" cxnId="{6AE844D5-A04B-437C-8D7B-A197273D610E}">
      <dgm:prSet/>
      <dgm:spPr/>
      <dgm:t>
        <a:bodyPr/>
        <a:lstStyle/>
        <a:p>
          <a:endParaRPr lang="zh-CN" altLang="en-US" sz="1400"/>
        </a:p>
      </dgm:t>
    </dgm:pt>
    <dgm:pt modelId="{FDA99D95-256F-4534-A7D2-7F5D1BC61B02}" type="sibTrans" cxnId="{6AE844D5-A04B-437C-8D7B-A197273D610E}">
      <dgm:prSet custT="1"/>
      <dgm:spPr/>
      <dgm:t>
        <a:bodyPr/>
        <a:lstStyle/>
        <a:p>
          <a:endParaRPr lang="zh-CN" altLang="en-US" sz="1400"/>
        </a:p>
      </dgm:t>
    </dgm:pt>
    <dgm:pt modelId="{A8E349E3-CBB2-40E6-BCBE-279A67DD307F}">
      <dgm:prSet phldrT="[文本]" custT="1"/>
      <dgm:spPr/>
      <dgm:t>
        <a:bodyPr/>
        <a:lstStyle/>
        <a:p>
          <a:r>
            <a:rPr lang="en-US" altLang="zh-CN" sz="1400" dirty="0" smtClean="0"/>
            <a:t>Vessel weld</a:t>
          </a:r>
          <a:endParaRPr lang="zh-CN" altLang="en-US" sz="1400" dirty="0"/>
        </a:p>
      </dgm:t>
    </dgm:pt>
    <dgm:pt modelId="{3C517919-122B-4062-BC64-B14242B94E8D}" type="parTrans" cxnId="{BBF95444-A7FD-437B-80C8-043225A1DF18}">
      <dgm:prSet/>
      <dgm:spPr/>
      <dgm:t>
        <a:bodyPr/>
        <a:lstStyle/>
        <a:p>
          <a:endParaRPr lang="zh-CN" altLang="en-US" sz="1400"/>
        </a:p>
      </dgm:t>
    </dgm:pt>
    <dgm:pt modelId="{50A5260A-D033-4875-8527-19CC7832F1C3}" type="sibTrans" cxnId="{BBF95444-A7FD-437B-80C8-043225A1DF18}">
      <dgm:prSet custT="1"/>
      <dgm:spPr/>
      <dgm:t>
        <a:bodyPr/>
        <a:lstStyle/>
        <a:p>
          <a:endParaRPr lang="zh-CN" altLang="en-US" sz="1400"/>
        </a:p>
      </dgm:t>
    </dgm:pt>
    <dgm:pt modelId="{B5FAB232-6DD4-4B46-A94D-BBCCB9B33C06}">
      <dgm:prSet phldrT="[文本]" custT="1"/>
      <dgm:spPr/>
      <dgm:t>
        <a:bodyPr/>
        <a:lstStyle/>
        <a:p>
          <a:r>
            <a:rPr lang="en-US" altLang="zh-CN" sz="1400" dirty="0" smtClean="0"/>
            <a:t>(high baking)</a:t>
          </a:r>
          <a:endParaRPr lang="zh-CN" altLang="en-US" sz="1400" dirty="0"/>
        </a:p>
      </dgm:t>
    </dgm:pt>
    <dgm:pt modelId="{21FA3DB5-3142-409E-AE72-C284E6FE349A}" type="parTrans" cxnId="{EC9978BE-A308-4557-A3E0-B305B4F94FFC}">
      <dgm:prSet/>
      <dgm:spPr/>
      <dgm:t>
        <a:bodyPr/>
        <a:lstStyle/>
        <a:p>
          <a:endParaRPr lang="zh-CN" altLang="en-US" sz="1400"/>
        </a:p>
      </dgm:t>
    </dgm:pt>
    <dgm:pt modelId="{15F0646F-A966-4323-9D71-D9FDA3D1AEEF}" type="sibTrans" cxnId="{EC9978BE-A308-4557-A3E0-B305B4F94FFC}">
      <dgm:prSet custT="1"/>
      <dgm:spPr/>
      <dgm:t>
        <a:bodyPr/>
        <a:lstStyle/>
        <a:p>
          <a:endParaRPr lang="zh-CN" altLang="en-US" sz="1400"/>
        </a:p>
      </dgm:t>
    </dgm:pt>
    <dgm:pt modelId="{60B7A6A9-926A-4338-8391-EDCD098C7D64}">
      <dgm:prSet phldrT="[文本]" custT="1"/>
      <dgm:spPr/>
      <dgm:t>
        <a:bodyPr/>
        <a:lstStyle/>
        <a:p>
          <a:r>
            <a:rPr lang="en-US" altLang="zh-CN" sz="1400" dirty="0" smtClean="0"/>
            <a:t>(light BCP)</a:t>
          </a:r>
          <a:endParaRPr lang="zh-CN" altLang="en-US" sz="1400" dirty="0"/>
        </a:p>
      </dgm:t>
    </dgm:pt>
    <dgm:pt modelId="{0C887012-2954-407E-B07B-87382C578A20}" type="parTrans" cxnId="{B2B4A1E0-46B7-4289-BD86-CBC963F29622}">
      <dgm:prSet/>
      <dgm:spPr/>
      <dgm:t>
        <a:bodyPr/>
        <a:lstStyle/>
        <a:p>
          <a:endParaRPr lang="zh-CN" altLang="en-US" sz="1400"/>
        </a:p>
      </dgm:t>
    </dgm:pt>
    <dgm:pt modelId="{D76D34E0-628C-48B4-B2A4-20F3D31BEF26}" type="sibTrans" cxnId="{B2B4A1E0-46B7-4289-BD86-CBC963F29622}">
      <dgm:prSet custT="1"/>
      <dgm:spPr/>
      <dgm:t>
        <a:bodyPr/>
        <a:lstStyle/>
        <a:p>
          <a:endParaRPr lang="zh-CN" altLang="en-US" sz="1400"/>
        </a:p>
      </dgm:t>
    </dgm:pt>
    <dgm:pt modelId="{83AC70C4-669C-49E1-9640-841B5E522A19}">
      <dgm:prSet phldrT="[文本]" custT="1"/>
      <dgm:spPr/>
      <dgm:t>
        <a:bodyPr/>
        <a:lstStyle/>
        <a:p>
          <a:r>
            <a:rPr lang="en-US" altLang="zh-CN" sz="1400" dirty="0" smtClean="0"/>
            <a:t>HPR</a:t>
          </a:r>
          <a:endParaRPr lang="zh-CN" altLang="en-US" sz="1400" dirty="0"/>
        </a:p>
      </dgm:t>
    </dgm:pt>
    <dgm:pt modelId="{633D8799-5F52-4876-AC69-CBFD412356F7}" type="parTrans" cxnId="{D6D24A09-7817-47FD-8A8D-08913D6E53A3}">
      <dgm:prSet/>
      <dgm:spPr/>
      <dgm:t>
        <a:bodyPr/>
        <a:lstStyle/>
        <a:p>
          <a:endParaRPr lang="zh-CN" altLang="en-US" sz="1400"/>
        </a:p>
      </dgm:t>
    </dgm:pt>
    <dgm:pt modelId="{E1A63370-B206-4BD3-91F2-E9BB87C545F0}" type="sibTrans" cxnId="{D6D24A09-7817-47FD-8A8D-08913D6E53A3}">
      <dgm:prSet custT="1"/>
      <dgm:spPr/>
      <dgm:t>
        <a:bodyPr/>
        <a:lstStyle/>
        <a:p>
          <a:endParaRPr lang="zh-CN" altLang="en-US" sz="1400"/>
        </a:p>
      </dgm:t>
    </dgm:pt>
    <dgm:pt modelId="{07417169-3A77-4D8C-B6B1-9381BC40F8E1}">
      <dgm:prSet phldrT="[文本]" custT="1"/>
      <dgm:spPr/>
      <dgm:t>
        <a:bodyPr/>
        <a:lstStyle/>
        <a:p>
          <a:r>
            <a:rPr lang="en-US" altLang="zh-CN" sz="1400" dirty="0" smtClean="0"/>
            <a:t>String assembly</a:t>
          </a:r>
          <a:endParaRPr lang="zh-CN" altLang="en-US" sz="1400" dirty="0"/>
        </a:p>
      </dgm:t>
    </dgm:pt>
    <dgm:pt modelId="{4D584794-98BA-43FF-9EF3-62A2AF6D45E7}" type="parTrans" cxnId="{7988CC68-C54F-4281-90E8-7FA870318E9F}">
      <dgm:prSet/>
      <dgm:spPr/>
      <dgm:t>
        <a:bodyPr/>
        <a:lstStyle/>
        <a:p>
          <a:endParaRPr lang="zh-CN" altLang="en-US" sz="1400"/>
        </a:p>
      </dgm:t>
    </dgm:pt>
    <dgm:pt modelId="{E9B1DD95-9949-461E-93D7-3C00AA43330F}" type="sibTrans" cxnId="{7988CC68-C54F-4281-90E8-7FA870318E9F}">
      <dgm:prSet/>
      <dgm:spPr/>
      <dgm:t>
        <a:bodyPr/>
        <a:lstStyle/>
        <a:p>
          <a:endParaRPr lang="zh-CN" altLang="en-US" sz="1400"/>
        </a:p>
      </dgm:t>
    </dgm:pt>
    <dgm:pt modelId="{5489EF0D-BDDD-4B91-9A0F-7B1367AC5447}">
      <dgm:prSet custT="1"/>
      <dgm:spPr/>
      <dgm:t>
        <a:bodyPr/>
        <a:lstStyle/>
        <a:p>
          <a:r>
            <a:rPr lang="en-US" altLang="zh-CN" sz="1400" dirty="0" smtClean="0"/>
            <a:t>Vertical test</a:t>
          </a:r>
          <a:endParaRPr lang="zh-CN" altLang="en-US" sz="1400" dirty="0"/>
        </a:p>
      </dgm:t>
    </dgm:pt>
    <dgm:pt modelId="{DB4E6ABF-4A91-4F71-9D01-41B7FD343094}" type="parTrans" cxnId="{E6B4A30E-1713-48F7-925D-6571D2F102AE}">
      <dgm:prSet/>
      <dgm:spPr/>
      <dgm:t>
        <a:bodyPr/>
        <a:lstStyle/>
        <a:p>
          <a:endParaRPr lang="zh-CN" altLang="en-US"/>
        </a:p>
      </dgm:t>
    </dgm:pt>
    <dgm:pt modelId="{456DF968-7029-45BE-BFF5-13158C89C5E7}" type="sibTrans" cxnId="{E6B4A30E-1713-48F7-925D-6571D2F102AE}">
      <dgm:prSet/>
      <dgm:spPr/>
      <dgm:t>
        <a:bodyPr/>
        <a:lstStyle/>
        <a:p>
          <a:endParaRPr lang="zh-CN" altLang="en-US"/>
        </a:p>
      </dgm:t>
    </dgm:pt>
    <dgm:pt modelId="{DD0323DF-D201-4280-8452-F9C9D6799DBF}" type="pres">
      <dgm:prSet presAssocID="{3630F96A-C16B-4C7D-A270-325ED475ACD9}" presName="linearFlow" presStyleCnt="0">
        <dgm:presLayoutVars>
          <dgm:resizeHandles val="exact"/>
        </dgm:presLayoutVars>
      </dgm:prSet>
      <dgm:spPr/>
    </dgm:pt>
    <dgm:pt modelId="{E16F9BC7-13FD-4970-BF07-782EB4F2218B}" type="pres">
      <dgm:prSet presAssocID="{05C17383-24DB-43D5-B507-55FF1B6A6438}" presName="node" presStyleLbl="node1" presStyleIdx="0" presStyleCnt="12" custLinFactNeighborX="-2296">
        <dgm:presLayoutVars>
          <dgm:bulletEnabled val="1"/>
        </dgm:presLayoutVars>
      </dgm:prSet>
      <dgm:spPr/>
      <dgm:t>
        <a:bodyPr/>
        <a:lstStyle/>
        <a:p>
          <a:endParaRPr lang="zh-CN" altLang="en-US"/>
        </a:p>
      </dgm:t>
    </dgm:pt>
    <dgm:pt modelId="{A9A652ED-B963-4804-8F7F-42502E107AA5}" type="pres">
      <dgm:prSet presAssocID="{214603D4-0520-4F33-9CCB-9DD23DA01DDA}" presName="sibTrans" presStyleLbl="sibTrans2D1" presStyleIdx="0" presStyleCnt="11"/>
      <dgm:spPr/>
      <dgm:t>
        <a:bodyPr/>
        <a:lstStyle/>
        <a:p>
          <a:endParaRPr lang="zh-CN" altLang="en-US"/>
        </a:p>
      </dgm:t>
    </dgm:pt>
    <dgm:pt modelId="{0F9CAAF5-6A58-49B6-97C6-7E7E12D60981}" type="pres">
      <dgm:prSet presAssocID="{214603D4-0520-4F33-9CCB-9DD23DA01DDA}" presName="connectorText" presStyleLbl="sibTrans2D1" presStyleIdx="0" presStyleCnt="11"/>
      <dgm:spPr/>
      <dgm:t>
        <a:bodyPr/>
        <a:lstStyle/>
        <a:p>
          <a:endParaRPr lang="zh-CN" altLang="en-US"/>
        </a:p>
      </dgm:t>
    </dgm:pt>
    <dgm:pt modelId="{1BD00495-0DB4-463D-8FF6-0D1503A6F797}" type="pres">
      <dgm:prSet presAssocID="{EEDD25A7-BBE7-48B3-876F-0B34775EB2D6}" presName="node" presStyleLbl="node1" presStyleIdx="1" presStyleCnt="12" custScaleX="122963" custScaleY="105553">
        <dgm:presLayoutVars>
          <dgm:bulletEnabled val="1"/>
        </dgm:presLayoutVars>
      </dgm:prSet>
      <dgm:spPr/>
      <dgm:t>
        <a:bodyPr/>
        <a:lstStyle/>
        <a:p>
          <a:endParaRPr lang="zh-CN" altLang="en-US"/>
        </a:p>
      </dgm:t>
    </dgm:pt>
    <dgm:pt modelId="{1A1E1D63-D46C-4642-8CC8-0EB5AEFD8449}" type="pres">
      <dgm:prSet presAssocID="{DE6071E0-D916-49CF-9E7F-05A1E9D62B6B}" presName="sibTrans" presStyleLbl="sibTrans2D1" presStyleIdx="1" presStyleCnt="11"/>
      <dgm:spPr/>
      <dgm:t>
        <a:bodyPr/>
        <a:lstStyle/>
        <a:p>
          <a:endParaRPr lang="zh-CN" altLang="en-US"/>
        </a:p>
      </dgm:t>
    </dgm:pt>
    <dgm:pt modelId="{84595899-5AC4-49B5-AC9B-31ACDD4BEC2B}" type="pres">
      <dgm:prSet presAssocID="{DE6071E0-D916-49CF-9E7F-05A1E9D62B6B}" presName="connectorText" presStyleLbl="sibTrans2D1" presStyleIdx="1" presStyleCnt="11"/>
      <dgm:spPr/>
      <dgm:t>
        <a:bodyPr/>
        <a:lstStyle/>
        <a:p>
          <a:endParaRPr lang="zh-CN" altLang="en-US"/>
        </a:p>
      </dgm:t>
    </dgm:pt>
    <dgm:pt modelId="{C741ACC0-6955-4E4D-86B2-94ED0476CCEA}" type="pres">
      <dgm:prSet presAssocID="{0DDF357B-6FF8-4225-998D-ABED82E8EB35}" presName="node" presStyleLbl="node1" presStyleIdx="2" presStyleCnt="12" custScaleX="123365" custScaleY="108618">
        <dgm:presLayoutVars>
          <dgm:bulletEnabled val="1"/>
        </dgm:presLayoutVars>
      </dgm:prSet>
      <dgm:spPr/>
      <dgm:t>
        <a:bodyPr/>
        <a:lstStyle/>
        <a:p>
          <a:endParaRPr lang="zh-CN" altLang="en-US"/>
        </a:p>
      </dgm:t>
    </dgm:pt>
    <dgm:pt modelId="{976B16A4-F089-44AE-9905-B22C5DF775A4}" type="pres">
      <dgm:prSet presAssocID="{AFCF1235-7662-4A64-851E-370B3D78FD0D}" presName="sibTrans" presStyleLbl="sibTrans2D1" presStyleIdx="2" presStyleCnt="11"/>
      <dgm:spPr/>
      <dgm:t>
        <a:bodyPr/>
        <a:lstStyle/>
        <a:p>
          <a:endParaRPr lang="zh-CN" altLang="en-US"/>
        </a:p>
      </dgm:t>
    </dgm:pt>
    <dgm:pt modelId="{312E4D9B-FE1D-45BD-81D0-DFA2FE765F8C}" type="pres">
      <dgm:prSet presAssocID="{AFCF1235-7662-4A64-851E-370B3D78FD0D}" presName="connectorText" presStyleLbl="sibTrans2D1" presStyleIdx="2" presStyleCnt="11"/>
      <dgm:spPr/>
      <dgm:t>
        <a:bodyPr/>
        <a:lstStyle/>
        <a:p>
          <a:endParaRPr lang="zh-CN" altLang="en-US"/>
        </a:p>
      </dgm:t>
    </dgm:pt>
    <dgm:pt modelId="{79CAFB64-AD46-4CBF-9FA8-46F030E2FC13}" type="pres">
      <dgm:prSet presAssocID="{F3E27029-84B9-4E83-988A-6B9382644C60}" presName="node" presStyleLbl="node1" presStyleIdx="3" presStyleCnt="12">
        <dgm:presLayoutVars>
          <dgm:bulletEnabled val="1"/>
        </dgm:presLayoutVars>
      </dgm:prSet>
      <dgm:spPr/>
      <dgm:t>
        <a:bodyPr/>
        <a:lstStyle/>
        <a:p>
          <a:endParaRPr lang="zh-CN" altLang="en-US"/>
        </a:p>
      </dgm:t>
    </dgm:pt>
    <dgm:pt modelId="{01E58E87-D02D-4806-B13F-1CDD859DCD8E}" type="pres">
      <dgm:prSet presAssocID="{7D11EFF5-6FF2-4904-AD3F-A1204824797F}" presName="sibTrans" presStyleLbl="sibTrans2D1" presStyleIdx="3" presStyleCnt="11"/>
      <dgm:spPr/>
      <dgm:t>
        <a:bodyPr/>
        <a:lstStyle/>
        <a:p>
          <a:endParaRPr lang="zh-CN" altLang="en-US"/>
        </a:p>
      </dgm:t>
    </dgm:pt>
    <dgm:pt modelId="{7DA5B4AC-3390-41F4-B6C6-8353E675C713}" type="pres">
      <dgm:prSet presAssocID="{7D11EFF5-6FF2-4904-AD3F-A1204824797F}" presName="connectorText" presStyleLbl="sibTrans2D1" presStyleIdx="3" presStyleCnt="11"/>
      <dgm:spPr/>
      <dgm:t>
        <a:bodyPr/>
        <a:lstStyle/>
        <a:p>
          <a:endParaRPr lang="zh-CN" altLang="en-US"/>
        </a:p>
      </dgm:t>
    </dgm:pt>
    <dgm:pt modelId="{7032351B-24AE-43AD-8151-DCCFE352F9A8}" type="pres">
      <dgm:prSet presAssocID="{1161DECA-3B76-4632-A1DB-CF3DFB728016}" presName="node" presStyleLbl="node1" presStyleIdx="4" presStyleCnt="12">
        <dgm:presLayoutVars>
          <dgm:bulletEnabled val="1"/>
        </dgm:presLayoutVars>
      </dgm:prSet>
      <dgm:spPr/>
      <dgm:t>
        <a:bodyPr/>
        <a:lstStyle/>
        <a:p>
          <a:endParaRPr lang="zh-CN" altLang="en-US"/>
        </a:p>
      </dgm:t>
    </dgm:pt>
    <dgm:pt modelId="{B57176F7-132E-4065-A559-AFFD946EB522}" type="pres">
      <dgm:prSet presAssocID="{4F986F1A-B6EA-41CD-A427-99021C1B7697}" presName="sibTrans" presStyleLbl="sibTrans2D1" presStyleIdx="4" presStyleCnt="11"/>
      <dgm:spPr/>
      <dgm:t>
        <a:bodyPr/>
        <a:lstStyle/>
        <a:p>
          <a:endParaRPr lang="zh-CN" altLang="en-US"/>
        </a:p>
      </dgm:t>
    </dgm:pt>
    <dgm:pt modelId="{2820D767-7F24-4163-9148-E6CDF095F1E6}" type="pres">
      <dgm:prSet presAssocID="{4F986F1A-B6EA-41CD-A427-99021C1B7697}" presName="connectorText" presStyleLbl="sibTrans2D1" presStyleIdx="4" presStyleCnt="11"/>
      <dgm:spPr/>
      <dgm:t>
        <a:bodyPr/>
        <a:lstStyle/>
        <a:p>
          <a:endParaRPr lang="zh-CN" altLang="en-US"/>
        </a:p>
      </dgm:t>
    </dgm:pt>
    <dgm:pt modelId="{D569D9C7-87AA-41E2-9623-4D1B950D8B13}" type="pres">
      <dgm:prSet presAssocID="{AEEA17A1-44F0-4883-B704-FCCEFE000844}" presName="node" presStyleLbl="node1" presStyleIdx="5" presStyleCnt="12">
        <dgm:presLayoutVars>
          <dgm:bulletEnabled val="1"/>
        </dgm:presLayoutVars>
      </dgm:prSet>
      <dgm:spPr/>
      <dgm:t>
        <a:bodyPr/>
        <a:lstStyle/>
        <a:p>
          <a:endParaRPr lang="zh-CN" altLang="en-US"/>
        </a:p>
      </dgm:t>
    </dgm:pt>
    <dgm:pt modelId="{F11D6350-831D-43EB-812B-81E2FC8FA395}" type="pres">
      <dgm:prSet presAssocID="{FDA99D95-256F-4534-A7D2-7F5D1BC61B02}" presName="sibTrans" presStyleLbl="sibTrans2D1" presStyleIdx="5" presStyleCnt="11"/>
      <dgm:spPr/>
      <dgm:t>
        <a:bodyPr/>
        <a:lstStyle/>
        <a:p>
          <a:endParaRPr lang="zh-CN" altLang="en-US"/>
        </a:p>
      </dgm:t>
    </dgm:pt>
    <dgm:pt modelId="{E09A386A-EE93-4DC8-90D3-8247D2081633}" type="pres">
      <dgm:prSet presAssocID="{FDA99D95-256F-4534-A7D2-7F5D1BC61B02}" presName="connectorText" presStyleLbl="sibTrans2D1" presStyleIdx="5" presStyleCnt="11"/>
      <dgm:spPr/>
      <dgm:t>
        <a:bodyPr/>
        <a:lstStyle/>
        <a:p>
          <a:endParaRPr lang="zh-CN" altLang="en-US"/>
        </a:p>
      </dgm:t>
    </dgm:pt>
    <dgm:pt modelId="{4C486757-9241-4D6C-9AD9-C0FEFFA788C2}" type="pres">
      <dgm:prSet presAssocID="{5489EF0D-BDDD-4B91-9A0F-7B1367AC5447}" presName="node" presStyleLbl="node1" presStyleIdx="6" presStyleCnt="12">
        <dgm:presLayoutVars>
          <dgm:bulletEnabled val="1"/>
        </dgm:presLayoutVars>
      </dgm:prSet>
      <dgm:spPr/>
      <dgm:t>
        <a:bodyPr/>
        <a:lstStyle/>
        <a:p>
          <a:endParaRPr lang="zh-CN" altLang="en-US"/>
        </a:p>
      </dgm:t>
    </dgm:pt>
    <dgm:pt modelId="{03B8BB3D-3D0C-416B-9025-4D312C45F6B9}" type="pres">
      <dgm:prSet presAssocID="{456DF968-7029-45BE-BFF5-13158C89C5E7}" presName="sibTrans" presStyleLbl="sibTrans2D1" presStyleIdx="6" presStyleCnt="11"/>
      <dgm:spPr/>
      <dgm:t>
        <a:bodyPr/>
        <a:lstStyle/>
        <a:p>
          <a:endParaRPr lang="zh-CN" altLang="en-US"/>
        </a:p>
      </dgm:t>
    </dgm:pt>
    <dgm:pt modelId="{324347CB-3E41-4F37-AB7E-429ED9D84C97}" type="pres">
      <dgm:prSet presAssocID="{456DF968-7029-45BE-BFF5-13158C89C5E7}" presName="connectorText" presStyleLbl="sibTrans2D1" presStyleIdx="6" presStyleCnt="11"/>
      <dgm:spPr/>
      <dgm:t>
        <a:bodyPr/>
        <a:lstStyle/>
        <a:p>
          <a:endParaRPr lang="zh-CN" altLang="en-US"/>
        </a:p>
      </dgm:t>
    </dgm:pt>
    <dgm:pt modelId="{685DC51D-B8DA-4D8F-B185-B3EF9EABFB2D}" type="pres">
      <dgm:prSet presAssocID="{A8E349E3-CBB2-40E6-BCBE-279A67DD307F}" presName="node" presStyleLbl="node1" presStyleIdx="7" presStyleCnt="12">
        <dgm:presLayoutVars>
          <dgm:bulletEnabled val="1"/>
        </dgm:presLayoutVars>
      </dgm:prSet>
      <dgm:spPr/>
      <dgm:t>
        <a:bodyPr/>
        <a:lstStyle/>
        <a:p>
          <a:endParaRPr lang="zh-CN" altLang="en-US"/>
        </a:p>
      </dgm:t>
    </dgm:pt>
    <dgm:pt modelId="{77121696-8EB6-4000-9F3C-1C6B644156AD}" type="pres">
      <dgm:prSet presAssocID="{50A5260A-D033-4875-8527-19CC7832F1C3}" presName="sibTrans" presStyleLbl="sibTrans2D1" presStyleIdx="7" presStyleCnt="11"/>
      <dgm:spPr/>
      <dgm:t>
        <a:bodyPr/>
        <a:lstStyle/>
        <a:p>
          <a:endParaRPr lang="zh-CN" altLang="en-US"/>
        </a:p>
      </dgm:t>
    </dgm:pt>
    <dgm:pt modelId="{8F5C40EA-228F-45EB-ABA0-B453CAE2C080}" type="pres">
      <dgm:prSet presAssocID="{50A5260A-D033-4875-8527-19CC7832F1C3}" presName="connectorText" presStyleLbl="sibTrans2D1" presStyleIdx="7" presStyleCnt="11"/>
      <dgm:spPr/>
      <dgm:t>
        <a:bodyPr/>
        <a:lstStyle/>
        <a:p>
          <a:endParaRPr lang="zh-CN" altLang="en-US"/>
        </a:p>
      </dgm:t>
    </dgm:pt>
    <dgm:pt modelId="{D105D023-C059-4ED2-8BEE-A8DC31CCAAB9}" type="pres">
      <dgm:prSet presAssocID="{B5FAB232-6DD4-4B46-A94D-BBCCB9B33C06}" presName="node" presStyleLbl="node1" presStyleIdx="8" presStyleCnt="12">
        <dgm:presLayoutVars>
          <dgm:bulletEnabled val="1"/>
        </dgm:presLayoutVars>
      </dgm:prSet>
      <dgm:spPr/>
      <dgm:t>
        <a:bodyPr/>
        <a:lstStyle/>
        <a:p>
          <a:endParaRPr lang="zh-CN" altLang="en-US"/>
        </a:p>
      </dgm:t>
    </dgm:pt>
    <dgm:pt modelId="{2EAF8C69-4A42-447C-9D77-3692527C2D2A}" type="pres">
      <dgm:prSet presAssocID="{15F0646F-A966-4323-9D71-D9FDA3D1AEEF}" presName="sibTrans" presStyleLbl="sibTrans2D1" presStyleIdx="8" presStyleCnt="11"/>
      <dgm:spPr/>
      <dgm:t>
        <a:bodyPr/>
        <a:lstStyle/>
        <a:p>
          <a:endParaRPr lang="zh-CN" altLang="en-US"/>
        </a:p>
      </dgm:t>
    </dgm:pt>
    <dgm:pt modelId="{A08E6018-A624-4BFA-A81B-67F3ED97ACAB}" type="pres">
      <dgm:prSet presAssocID="{15F0646F-A966-4323-9D71-D9FDA3D1AEEF}" presName="connectorText" presStyleLbl="sibTrans2D1" presStyleIdx="8" presStyleCnt="11"/>
      <dgm:spPr/>
      <dgm:t>
        <a:bodyPr/>
        <a:lstStyle/>
        <a:p>
          <a:endParaRPr lang="zh-CN" altLang="en-US"/>
        </a:p>
      </dgm:t>
    </dgm:pt>
    <dgm:pt modelId="{FCF27BBA-2B85-4318-982D-CB5289723900}" type="pres">
      <dgm:prSet presAssocID="{60B7A6A9-926A-4338-8391-EDCD098C7D64}" presName="node" presStyleLbl="node1" presStyleIdx="9" presStyleCnt="12">
        <dgm:presLayoutVars>
          <dgm:bulletEnabled val="1"/>
        </dgm:presLayoutVars>
      </dgm:prSet>
      <dgm:spPr/>
      <dgm:t>
        <a:bodyPr/>
        <a:lstStyle/>
        <a:p>
          <a:endParaRPr lang="zh-CN" altLang="en-US"/>
        </a:p>
      </dgm:t>
    </dgm:pt>
    <dgm:pt modelId="{D8937F4E-DF67-4995-98AD-3E350D8B1B54}" type="pres">
      <dgm:prSet presAssocID="{D76D34E0-628C-48B4-B2A4-20F3D31BEF26}" presName="sibTrans" presStyleLbl="sibTrans2D1" presStyleIdx="9" presStyleCnt="11"/>
      <dgm:spPr/>
      <dgm:t>
        <a:bodyPr/>
        <a:lstStyle/>
        <a:p>
          <a:endParaRPr lang="zh-CN" altLang="en-US"/>
        </a:p>
      </dgm:t>
    </dgm:pt>
    <dgm:pt modelId="{3C93C36B-3AAA-466B-962A-0C1AC22D175F}" type="pres">
      <dgm:prSet presAssocID="{D76D34E0-628C-48B4-B2A4-20F3D31BEF26}" presName="connectorText" presStyleLbl="sibTrans2D1" presStyleIdx="9" presStyleCnt="11"/>
      <dgm:spPr/>
      <dgm:t>
        <a:bodyPr/>
        <a:lstStyle/>
        <a:p>
          <a:endParaRPr lang="zh-CN" altLang="en-US"/>
        </a:p>
      </dgm:t>
    </dgm:pt>
    <dgm:pt modelId="{0F12F2DB-86D5-4FA6-B8C1-15097D186050}" type="pres">
      <dgm:prSet presAssocID="{83AC70C4-669C-49E1-9640-841B5E522A19}" presName="node" presStyleLbl="node1" presStyleIdx="10" presStyleCnt="12">
        <dgm:presLayoutVars>
          <dgm:bulletEnabled val="1"/>
        </dgm:presLayoutVars>
      </dgm:prSet>
      <dgm:spPr/>
      <dgm:t>
        <a:bodyPr/>
        <a:lstStyle/>
        <a:p>
          <a:endParaRPr lang="zh-CN" altLang="en-US"/>
        </a:p>
      </dgm:t>
    </dgm:pt>
    <dgm:pt modelId="{058D237C-81C9-49E8-A833-ECA1076D3688}" type="pres">
      <dgm:prSet presAssocID="{E1A63370-B206-4BD3-91F2-E9BB87C545F0}" presName="sibTrans" presStyleLbl="sibTrans2D1" presStyleIdx="10" presStyleCnt="11"/>
      <dgm:spPr/>
      <dgm:t>
        <a:bodyPr/>
        <a:lstStyle/>
        <a:p>
          <a:endParaRPr lang="zh-CN" altLang="en-US"/>
        </a:p>
      </dgm:t>
    </dgm:pt>
    <dgm:pt modelId="{CAE1BE80-DAA4-48F5-8D43-3E470252E5C7}" type="pres">
      <dgm:prSet presAssocID="{E1A63370-B206-4BD3-91F2-E9BB87C545F0}" presName="connectorText" presStyleLbl="sibTrans2D1" presStyleIdx="10" presStyleCnt="11"/>
      <dgm:spPr/>
      <dgm:t>
        <a:bodyPr/>
        <a:lstStyle/>
        <a:p>
          <a:endParaRPr lang="zh-CN" altLang="en-US"/>
        </a:p>
      </dgm:t>
    </dgm:pt>
    <dgm:pt modelId="{F025EBD5-CF97-458F-8F81-174A5C43CEE8}" type="pres">
      <dgm:prSet presAssocID="{07417169-3A77-4D8C-B6B1-9381BC40F8E1}" presName="node" presStyleLbl="node1" presStyleIdx="11" presStyleCnt="12" custScaleX="125055" custScaleY="131398">
        <dgm:presLayoutVars>
          <dgm:bulletEnabled val="1"/>
        </dgm:presLayoutVars>
      </dgm:prSet>
      <dgm:spPr/>
      <dgm:t>
        <a:bodyPr/>
        <a:lstStyle/>
        <a:p>
          <a:endParaRPr lang="zh-CN" altLang="en-US"/>
        </a:p>
      </dgm:t>
    </dgm:pt>
  </dgm:ptLst>
  <dgm:cxnLst>
    <dgm:cxn modelId="{6AE844D5-A04B-437C-8D7B-A197273D610E}" srcId="{3630F96A-C16B-4C7D-A270-325ED475ACD9}" destId="{AEEA17A1-44F0-4883-B704-FCCEFE000844}" srcOrd="5" destOrd="0" parTransId="{4DB7F093-6287-4922-8F9F-93152CE49978}" sibTransId="{FDA99D95-256F-4534-A7D2-7F5D1BC61B02}"/>
    <dgm:cxn modelId="{22203336-0E65-4320-BF73-43E569811482}" type="presOf" srcId="{5489EF0D-BDDD-4B91-9A0F-7B1367AC5447}" destId="{4C486757-9241-4D6C-9AD9-C0FEFFA788C2}" srcOrd="0" destOrd="0" presId="urn:microsoft.com/office/officeart/2005/8/layout/process2"/>
    <dgm:cxn modelId="{B89AAB9E-A641-426C-8624-6E91F7E58C3E}" type="presOf" srcId="{EEDD25A7-BBE7-48B3-876F-0B34775EB2D6}" destId="{1BD00495-0DB4-463D-8FF6-0D1503A6F797}" srcOrd="0" destOrd="0" presId="urn:microsoft.com/office/officeart/2005/8/layout/process2"/>
    <dgm:cxn modelId="{EEFA4F51-A322-4424-AF16-F755EB5BD842}" type="presOf" srcId="{FDA99D95-256F-4534-A7D2-7F5D1BC61B02}" destId="{E09A386A-EE93-4DC8-90D3-8247D2081633}" srcOrd="1" destOrd="0" presId="urn:microsoft.com/office/officeart/2005/8/layout/process2"/>
    <dgm:cxn modelId="{8AEAA3B6-5296-4C41-9A64-EC790E7492FD}" type="presOf" srcId="{3630F96A-C16B-4C7D-A270-325ED475ACD9}" destId="{DD0323DF-D201-4280-8452-F9C9D6799DBF}" srcOrd="0" destOrd="0" presId="urn:microsoft.com/office/officeart/2005/8/layout/process2"/>
    <dgm:cxn modelId="{68D36B5B-769C-4C8D-BF2D-A57CDBB53082}" type="presOf" srcId="{F3E27029-84B9-4E83-988A-6B9382644C60}" destId="{79CAFB64-AD46-4CBF-9FA8-46F030E2FC13}" srcOrd="0" destOrd="0" presId="urn:microsoft.com/office/officeart/2005/8/layout/process2"/>
    <dgm:cxn modelId="{E6B4A30E-1713-48F7-925D-6571D2F102AE}" srcId="{3630F96A-C16B-4C7D-A270-325ED475ACD9}" destId="{5489EF0D-BDDD-4B91-9A0F-7B1367AC5447}" srcOrd="6" destOrd="0" parTransId="{DB4E6ABF-4A91-4F71-9D01-41B7FD343094}" sibTransId="{456DF968-7029-45BE-BFF5-13158C89C5E7}"/>
    <dgm:cxn modelId="{7CA5F3AD-B3DA-44CC-A9ED-8621E384DB44}" type="presOf" srcId="{DE6071E0-D916-49CF-9E7F-05A1E9D62B6B}" destId="{1A1E1D63-D46C-4642-8CC8-0EB5AEFD8449}" srcOrd="0" destOrd="0" presId="urn:microsoft.com/office/officeart/2005/8/layout/process2"/>
    <dgm:cxn modelId="{D6D24A09-7817-47FD-8A8D-08913D6E53A3}" srcId="{3630F96A-C16B-4C7D-A270-325ED475ACD9}" destId="{83AC70C4-669C-49E1-9640-841B5E522A19}" srcOrd="10" destOrd="0" parTransId="{633D8799-5F52-4876-AC69-CBFD412356F7}" sibTransId="{E1A63370-B206-4BD3-91F2-E9BB87C545F0}"/>
    <dgm:cxn modelId="{78B9E148-2520-418E-A0E8-57D0FE66B02E}" type="presOf" srcId="{15F0646F-A966-4323-9D71-D9FDA3D1AEEF}" destId="{A08E6018-A624-4BFA-A81B-67F3ED97ACAB}" srcOrd="1" destOrd="0" presId="urn:microsoft.com/office/officeart/2005/8/layout/process2"/>
    <dgm:cxn modelId="{EC9978BE-A308-4557-A3E0-B305B4F94FFC}" srcId="{3630F96A-C16B-4C7D-A270-325ED475ACD9}" destId="{B5FAB232-6DD4-4B46-A94D-BBCCB9B33C06}" srcOrd="8" destOrd="0" parTransId="{21FA3DB5-3142-409E-AE72-C284E6FE349A}" sibTransId="{15F0646F-A966-4323-9D71-D9FDA3D1AEEF}"/>
    <dgm:cxn modelId="{AA80AF9F-245E-4CD2-B001-0B5A93180F71}" type="presOf" srcId="{07417169-3A77-4D8C-B6B1-9381BC40F8E1}" destId="{F025EBD5-CF97-458F-8F81-174A5C43CEE8}" srcOrd="0" destOrd="0" presId="urn:microsoft.com/office/officeart/2005/8/layout/process2"/>
    <dgm:cxn modelId="{639DEF33-BB6F-4C22-A7DF-7511CD317BBB}" type="presOf" srcId="{D76D34E0-628C-48B4-B2A4-20F3D31BEF26}" destId="{D8937F4E-DF67-4995-98AD-3E350D8B1B54}" srcOrd="0" destOrd="0" presId="urn:microsoft.com/office/officeart/2005/8/layout/process2"/>
    <dgm:cxn modelId="{E2F4FD35-89EC-4AFE-BE37-2A1B79C47DCA}" type="presOf" srcId="{83AC70C4-669C-49E1-9640-841B5E522A19}" destId="{0F12F2DB-86D5-4FA6-B8C1-15097D186050}" srcOrd="0" destOrd="0" presId="urn:microsoft.com/office/officeart/2005/8/layout/process2"/>
    <dgm:cxn modelId="{FBF8823C-9077-4D6D-9EB3-2B1D2BD4E5EF}" type="presOf" srcId="{D76D34E0-628C-48B4-B2A4-20F3D31BEF26}" destId="{3C93C36B-3AAA-466B-962A-0C1AC22D175F}" srcOrd="1" destOrd="0" presId="urn:microsoft.com/office/officeart/2005/8/layout/process2"/>
    <dgm:cxn modelId="{8322139F-4F76-46DF-B412-E75C7F602742}" type="presOf" srcId="{AEEA17A1-44F0-4883-B704-FCCEFE000844}" destId="{D569D9C7-87AA-41E2-9623-4D1B950D8B13}" srcOrd="0" destOrd="0" presId="urn:microsoft.com/office/officeart/2005/8/layout/process2"/>
    <dgm:cxn modelId="{7DAC32B9-191D-4E83-8738-923796F77A2F}" type="presOf" srcId="{15F0646F-A966-4323-9D71-D9FDA3D1AEEF}" destId="{2EAF8C69-4A42-447C-9D77-3692527C2D2A}" srcOrd="0" destOrd="0" presId="urn:microsoft.com/office/officeart/2005/8/layout/process2"/>
    <dgm:cxn modelId="{AC403A53-33E7-46D3-9499-E8EBC7057E72}" type="presOf" srcId="{50A5260A-D033-4875-8527-19CC7832F1C3}" destId="{8F5C40EA-228F-45EB-ABA0-B453CAE2C080}" srcOrd="1" destOrd="0" presId="urn:microsoft.com/office/officeart/2005/8/layout/process2"/>
    <dgm:cxn modelId="{5693C4AF-290D-43E0-BC9B-6B3AE528FA21}" srcId="{3630F96A-C16B-4C7D-A270-325ED475ACD9}" destId="{EEDD25A7-BBE7-48B3-876F-0B34775EB2D6}" srcOrd="1" destOrd="0" parTransId="{B8AEE22A-F3AF-43D3-B2B3-62B6D0BE3F0D}" sibTransId="{DE6071E0-D916-49CF-9E7F-05A1E9D62B6B}"/>
    <dgm:cxn modelId="{099A2B67-3179-4760-A898-019BA0011E18}" type="presOf" srcId="{AFCF1235-7662-4A64-851E-370B3D78FD0D}" destId="{312E4D9B-FE1D-45BD-81D0-DFA2FE765F8C}" srcOrd="1" destOrd="0" presId="urn:microsoft.com/office/officeart/2005/8/layout/process2"/>
    <dgm:cxn modelId="{BA8F26A6-1309-46F1-AC1C-54613F7B21EE}" type="presOf" srcId="{E1A63370-B206-4BD3-91F2-E9BB87C545F0}" destId="{CAE1BE80-DAA4-48F5-8D43-3E470252E5C7}" srcOrd="1" destOrd="0" presId="urn:microsoft.com/office/officeart/2005/8/layout/process2"/>
    <dgm:cxn modelId="{EF29F0DD-BFED-4D25-9BFA-64107F5B7E92}" srcId="{3630F96A-C16B-4C7D-A270-325ED475ACD9}" destId="{1161DECA-3B76-4632-A1DB-CF3DFB728016}" srcOrd="4" destOrd="0" parTransId="{1013DABA-3107-4C44-8CF5-D997D6DDE724}" sibTransId="{4F986F1A-B6EA-41CD-A427-99021C1B7697}"/>
    <dgm:cxn modelId="{6495BDBF-8FB2-444E-A6C1-E84573B539BF}" type="presOf" srcId="{05C17383-24DB-43D5-B507-55FF1B6A6438}" destId="{E16F9BC7-13FD-4970-BF07-782EB4F2218B}" srcOrd="0" destOrd="0" presId="urn:microsoft.com/office/officeart/2005/8/layout/process2"/>
    <dgm:cxn modelId="{BBF95444-A7FD-437B-80C8-043225A1DF18}" srcId="{3630F96A-C16B-4C7D-A270-325ED475ACD9}" destId="{A8E349E3-CBB2-40E6-BCBE-279A67DD307F}" srcOrd="7" destOrd="0" parTransId="{3C517919-122B-4062-BC64-B14242B94E8D}" sibTransId="{50A5260A-D033-4875-8527-19CC7832F1C3}"/>
    <dgm:cxn modelId="{AAC418CF-9344-4543-803C-5FB8CFC4A1E7}" type="presOf" srcId="{456DF968-7029-45BE-BFF5-13158C89C5E7}" destId="{03B8BB3D-3D0C-416B-9025-4D312C45F6B9}" srcOrd="0" destOrd="0" presId="urn:microsoft.com/office/officeart/2005/8/layout/process2"/>
    <dgm:cxn modelId="{D8B74DA4-318A-44F9-BCCE-B4CB4D7BF4FF}" type="presOf" srcId="{1161DECA-3B76-4632-A1DB-CF3DFB728016}" destId="{7032351B-24AE-43AD-8151-DCCFE352F9A8}" srcOrd="0" destOrd="0" presId="urn:microsoft.com/office/officeart/2005/8/layout/process2"/>
    <dgm:cxn modelId="{09A0D4C9-A4D3-40F5-A60B-58BE9C08B88C}" type="presOf" srcId="{214603D4-0520-4F33-9CCB-9DD23DA01DDA}" destId="{0F9CAAF5-6A58-49B6-97C6-7E7E12D60981}" srcOrd="1" destOrd="0" presId="urn:microsoft.com/office/officeart/2005/8/layout/process2"/>
    <dgm:cxn modelId="{D5CF8A15-26C5-4FBA-8214-6C5C2108978B}" type="presOf" srcId="{E1A63370-B206-4BD3-91F2-E9BB87C545F0}" destId="{058D237C-81C9-49E8-A833-ECA1076D3688}" srcOrd="0" destOrd="0" presId="urn:microsoft.com/office/officeart/2005/8/layout/process2"/>
    <dgm:cxn modelId="{79610766-0855-464D-A00D-24445A00110B}" srcId="{3630F96A-C16B-4C7D-A270-325ED475ACD9}" destId="{0DDF357B-6FF8-4225-998D-ABED82E8EB35}" srcOrd="2" destOrd="0" parTransId="{653F2395-AFD4-4296-A629-B535B56570D9}" sibTransId="{AFCF1235-7662-4A64-851E-370B3D78FD0D}"/>
    <dgm:cxn modelId="{D96819D7-DA24-404A-B2E4-7BA93DE79457}" type="presOf" srcId="{4F986F1A-B6EA-41CD-A427-99021C1B7697}" destId="{2820D767-7F24-4163-9148-E6CDF095F1E6}" srcOrd="1" destOrd="0" presId="urn:microsoft.com/office/officeart/2005/8/layout/process2"/>
    <dgm:cxn modelId="{BCE3974B-6922-46E9-865A-E024099CC2C0}" type="presOf" srcId="{FDA99D95-256F-4534-A7D2-7F5D1BC61B02}" destId="{F11D6350-831D-43EB-812B-81E2FC8FA395}" srcOrd="0" destOrd="0" presId="urn:microsoft.com/office/officeart/2005/8/layout/process2"/>
    <dgm:cxn modelId="{C84C375A-8413-4F43-AFDB-9124DFDED1B6}" type="presOf" srcId="{7D11EFF5-6FF2-4904-AD3F-A1204824797F}" destId="{7DA5B4AC-3390-41F4-B6C6-8353E675C713}" srcOrd="1" destOrd="0" presId="urn:microsoft.com/office/officeart/2005/8/layout/process2"/>
    <dgm:cxn modelId="{C63C41A3-A141-4720-B121-FD9FA01B0C70}" type="presOf" srcId="{50A5260A-D033-4875-8527-19CC7832F1C3}" destId="{77121696-8EB6-4000-9F3C-1C6B644156AD}" srcOrd="0" destOrd="0" presId="urn:microsoft.com/office/officeart/2005/8/layout/process2"/>
    <dgm:cxn modelId="{149FF714-DF7E-4CF0-97B7-AE526DA8B8B7}" type="presOf" srcId="{7D11EFF5-6FF2-4904-AD3F-A1204824797F}" destId="{01E58E87-D02D-4806-B13F-1CDD859DCD8E}" srcOrd="0" destOrd="0" presId="urn:microsoft.com/office/officeart/2005/8/layout/process2"/>
    <dgm:cxn modelId="{0025AB39-3BDF-4A6F-BA2C-BF62571A8DF7}" type="presOf" srcId="{0DDF357B-6FF8-4225-998D-ABED82E8EB35}" destId="{C741ACC0-6955-4E4D-86B2-94ED0476CCEA}" srcOrd="0" destOrd="0" presId="urn:microsoft.com/office/officeart/2005/8/layout/process2"/>
    <dgm:cxn modelId="{365B8A71-FE53-4443-83BD-A1BAC09976AC}" type="presOf" srcId="{B5FAB232-6DD4-4B46-A94D-BBCCB9B33C06}" destId="{D105D023-C059-4ED2-8BEE-A8DC31CCAAB9}" srcOrd="0" destOrd="0" presId="urn:microsoft.com/office/officeart/2005/8/layout/process2"/>
    <dgm:cxn modelId="{24BE2C22-6EDF-4D6E-B009-ACFD09EE3CE3}" type="presOf" srcId="{AFCF1235-7662-4A64-851E-370B3D78FD0D}" destId="{976B16A4-F089-44AE-9905-B22C5DF775A4}" srcOrd="0" destOrd="0" presId="urn:microsoft.com/office/officeart/2005/8/layout/process2"/>
    <dgm:cxn modelId="{379EB01C-3EBF-4841-8AC6-76D7DD971472}" type="presOf" srcId="{214603D4-0520-4F33-9CCB-9DD23DA01DDA}" destId="{A9A652ED-B963-4804-8F7F-42502E107AA5}" srcOrd="0" destOrd="0" presId="urn:microsoft.com/office/officeart/2005/8/layout/process2"/>
    <dgm:cxn modelId="{E32F089C-B77F-46B1-A485-CBCB4204D319}" type="presOf" srcId="{DE6071E0-D916-49CF-9E7F-05A1E9D62B6B}" destId="{84595899-5AC4-49B5-AC9B-31ACDD4BEC2B}" srcOrd="1" destOrd="0" presId="urn:microsoft.com/office/officeart/2005/8/layout/process2"/>
    <dgm:cxn modelId="{AE328A58-3F39-46F1-96E6-529214DD1232}" srcId="{3630F96A-C16B-4C7D-A270-325ED475ACD9}" destId="{F3E27029-84B9-4E83-988A-6B9382644C60}" srcOrd="3" destOrd="0" parTransId="{10DDACD0-391A-4DA4-BEEA-2DE3854D964F}" sibTransId="{7D11EFF5-6FF2-4904-AD3F-A1204824797F}"/>
    <dgm:cxn modelId="{85AAC584-050B-4967-8DE1-8D16EAAEE213}" type="presOf" srcId="{456DF968-7029-45BE-BFF5-13158C89C5E7}" destId="{324347CB-3E41-4F37-AB7E-429ED9D84C97}" srcOrd="1" destOrd="0" presId="urn:microsoft.com/office/officeart/2005/8/layout/process2"/>
    <dgm:cxn modelId="{7988CC68-C54F-4281-90E8-7FA870318E9F}" srcId="{3630F96A-C16B-4C7D-A270-325ED475ACD9}" destId="{07417169-3A77-4D8C-B6B1-9381BC40F8E1}" srcOrd="11" destOrd="0" parTransId="{4D584794-98BA-43FF-9EF3-62A2AF6D45E7}" sibTransId="{E9B1DD95-9949-461E-93D7-3C00AA43330F}"/>
    <dgm:cxn modelId="{34096BEB-9AE2-4F76-AA34-7EFB5A77E696}" type="presOf" srcId="{A8E349E3-CBB2-40E6-BCBE-279A67DD307F}" destId="{685DC51D-B8DA-4D8F-B185-B3EF9EABFB2D}" srcOrd="0" destOrd="0" presId="urn:microsoft.com/office/officeart/2005/8/layout/process2"/>
    <dgm:cxn modelId="{B2B4A1E0-46B7-4289-BD86-CBC963F29622}" srcId="{3630F96A-C16B-4C7D-A270-325ED475ACD9}" destId="{60B7A6A9-926A-4338-8391-EDCD098C7D64}" srcOrd="9" destOrd="0" parTransId="{0C887012-2954-407E-B07B-87382C578A20}" sibTransId="{D76D34E0-628C-48B4-B2A4-20F3D31BEF26}"/>
    <dgm:cxn modelId="{3EC933BD-AE2F-4696-9BF1-A4BD39657968}" type="presOf" srcId="{4F986F1A-B6EA-41CD-A427-99021C1B7697}" destId="{B57176F7-132E-4065-A559-AFFD946EB522}" srcOrd="0" destOrd="0" presId="urn:microsoft.com/office/officeart/2005/8/layout/process2"/>
    <dgm:cxn modelId="{87095C68-D176-4803-8C2E-A30F7F5BE1E9}" type="presOf" srcId="{60B7A6A9-926A-4338-8391-EDCD098C7D64}" destId="{FCF27BBA-2B85-4318-982D-CB5289723900}" srcOrd="0" destOrd="0" presId="urn:microsoft.com/office/officeart/2005/8/layout/process2"/>
    <dgm:cxn modelId="{468128C1-D1F6-49A2-AD90-A9D185A8C360}" srcId="{3630F96A-C16B-4C7D-A270-325ED475ACD9}" destId="{05C17383-24DB-43D5-B507-55FF1B6A6438}" srcOrd="0" destOrd="0" parTransId="{204E8DCB-6857-49C9-BC0C-641738921B9F}" sibTransId="{214603D4-0520-4F33-9CCB-9DD23DA01DDA}"/>
    <dgm:cxn modelId="{B531E2AA-60DF-4251-901F-4BF1A265B6B7}" type="presParOf" srcId="{DD0323DF-D201-4280-8452-F9C9D6799DBF}" destId="{E16F9BC7-13FD-4970-BF07-782EB4F2218B}" srcOrd="0" destOrd="0" presId="urn:microsoft.com/office/officeart/2005/8/layout/process2"/>
    <dgm:cxn modelId="{AD615891-F8BC-459F-B583-19CA86DE6F0F}" type="presParOf" srcId="{DD0323DF-D201-4280-8452-F9C9D6799DBF}" destId="{A9A652ED-B963-4804-8F7F-42502E107AA5}" srcOrd="1" destOrd="0" presId="urn:microsoft.com/office/officeart/2005/8/layout/process2"/>
    <dgm:cxn modelId="{0EA3DD15-44C7-472D-B01B-29E0632A0275}" type="presParOf" srcId="{A9A652ED-B963-4804-8F7F-42502E107AA5}" destId="{0F9CAAF5-6A58-49B6-97C6-7E7E12D60981}" srcOrd="0" destOrd="0" presId="urn:microsoft.com/office/officeart/2005/8/layout/process2"/>
    <dgm:cxn modelId="{AC33A258-902F-4654-B7D4-B64E4EDC4F75}" type="presParOf" srcId="{DD0323DF-D201-4280-8452-F9C9D6799DBF}" destId="{1BD00495-0DB4-463D-8FF6-0D1503A6F797}" srcOrd="2" destOrd="0" presId="urn:microsoft.com/office/officeart/2005/8/layout/process2"/>
    <dgm:cxn modelId="{2129593A-5A6A-451B-B358-977A9AE3C5AF}" type="presParOf" srcId="{DD0323DF-D201-4280-8452-F9C9D6799DBF}" destId="{1A1E1D63-D46C-4642-8CC8-0EB5AEFD8449}" srcOrd="3" destOrd="0" presId="urn:microsoft.com/office/officeart/2005/8/layout/process2"/>
    <dgm:cxn modelId="{4BE39A56-EDC8-4A99-97C8-D55F8D2D4559}" type="presParOf" srcId="{1A1E1D63-D46C-4642-8CC8-0EB5AEFD8449}" destId="{84595899-5AC4-49B5-AC9B-31ACDD4BEC2B}" srcOrd="0" destOrd="0" presId="urn:microsoft.com/office/officeart/2005/8/layout/process2"/>
    <dgm:cxn modelId="{993B4436-2D0D-41FE-94C0-FB81D73C3F34}" type="presParOf" srcId="{DD0323DF-D201-4280-8452-F9C9D6799DBF}" destId="{C741ACC0-6955-4E4D-86B2-94ED0476CCEA}" srcOrd="4" destOrd="0" presId="urn:microsoft.com/office/officeart/2005/8/layout/process2"/>
    <dgm:cxn modelId="{91EA38CA-1223-4175-878E-4FAB108C9D85}" type="presParOf" srcId="{DD0323DF-D201-4280-8452-F9C9D6799DBF}" destId="{976B16A4-F089-44AE-9905-B22C5DF775A4}" srcOrd="5" destOrd="0" presId="urn:microsoft.com/office/officeart/2005/8/layout/process2"/>
    <dgm:cxn modelId="{3B164A04-7B1B-42F5-902E-FBB214DE624B}" type="presParOf" srcId="{976B16A4-F089-44AE-9905-B22C5DF775A4}" destId="{312E4D9B-FE1D-45BD-81D0-DFA2FE765F8C}" srcOrd="0" destOrd="0" presId="urn:microsoft.com/office/officeart/2005/8/layout/process2"/>
    <dgm:cxn modelId="{CB5BFF2C-F275-435F-BDB9-2D41AD4BD11D}" type="presParOf" srcId="{DD0323DF-D201-4280-8452-F9C9D6799DBF}" destId="{79CAFB64-AD46-4CBF-9FA8-46F030E2FC13}" srcOrd="6" destOrd="0" presId="urn:microsoft.com/office/officeart/2005/8/layout/process2"/>
    <dgm:cxn modelId="{1267B3EE-3D0A-4642-A518-9362E832D53E}" type="presParOf" srcId="{DD0323DF-D201-4280-8452-F9C9D6799DBF}" destId="{01E58E87-D02D-4806-B13F-1CDD859DCD8E}" srcOrd="7" destOrd="0" presId="urn:microsoft.com/office/officeart/2005/8/layout/process2"/>
    <dgm:cxn modelId="{8A39F494-4D9D-4F65-AAD3-E3A2EB49EA97}" type="presParOf" srcId="{01E58E87-D02D-4806-B13F-1CDD859DCD8E}" destId="{7DA5B4AC-3390-41F4-B6C6-8353E675C713}" srcOrd="0" destOrd="0" presId="urn:microsoft.com/office/officeart/2005/8/layout/process2"/>
    <dgm:cxn modelId="{C553CF9A-8979-4B6A-90E4-0E7B2DA4B572}" type="presParOf" srcId="{DD0323DF-D201-4280-8452-F9C9D6799DBF}" destId="{7032351B-24AE-43AD-8151-DCCFE352F9A8}" srcOrd="8" destOrd="0" presId="urn:microsoft.com/office/officeart/2005/8/layout/process2"/>
    <dgm:cxn modelId="{E85F960D-75BD-47C7-B12C-1729302F9A77}" type="presParOf" srcId="{DD0323DF-D201-4280-8452-F9C9D6799DBF}" destId="{B57176F7-132E-4065-A559-AFFD946EB522}" srcOrd="9" destOrd="0" presId="urn:microsoft.com/office/officeart/2005/8/layout/process2"/>
    <dgm:cxn modelId="{CD20BB49-DD45-458D-8CE3-206DEC6C4EF2}" type="presParOf" srcId="{B57176F7-132E-4065-A559-AFFD946EB522}" destId="{2820D767-7F24-4163-9148-E6CDF095F1E6}" srcOrd="0" destOrd="0" presId="urn:microsoft.com/office/officeart/2005/8/layout/process2"/>
    <dgm:cxn modelId="{0EB515EA-C458-4E70-92F4-4C347F4481D6}" type="presParOf" srcId="{DD0323DF-D201-4280-8452-F9C9D6799DBF}" destId="{D569D9C7-87AA-41E2-9623-4D1B950D8B13}" srcOrd="10" destOrd="0" presId="urn:microsoft.com/office/officeart/2005/8/layout/process2"/>
    <dgm:cxn modelId="{22C0B8B2-EA31-433E-BCB5-0A20156C80BD}" type="presParOf" srcId="{DD0323DF-D201-4280-8452-F9C9D6799DBF}" destId="{F11D6350-831D-43EB-812B-81E2FC8FA395}" srcOrd="11" destOrd="0" presId="urn:microsoft.com/office/officeart/2005/8/layout/process2"/>
    <dgm:cxn modelId="{0091480C-33DC-4212-9FA8-FB5E0F47F57A}" type="presParOf" srcId="{F11D6350-831D-43EB-812B-81E2FC8FA395}" destId="{E09A386A-EE93-4DC8-90D3-8247D2081633}" srcOrd="0" destOrd="0" presId="urn:microsoft.com/office/officeart/2005/8/layout/process2"/>
    <dgm:cxn modelId="{9950D78F-A359-4D6E-8FDF-7A60EDB7539E}" type="presParOf" srcId="{DD0323DF-D201-4280-8452-F9C9D6799DBF}" destId="{4C486757-9241-4D6C-9AD9-C0FEFFA788C2}" srcOrd="12" destOrd="0" presId="urn:microsoft.com/office/officeart/2005/8/layout/process2"/>
    <dgm:cxn modelId="{458F0A1A-367A-4B60-A140-F5F7A004ADD3}" type="presParOf" srcId="{DD0323DF-D201-4280-8452-F9C9D6799DBF}" destId="{03B8BB3D-3D0C-416B-9025-4D312C45F6B9}" srcOrd="13" destOrd="0" presId="urn:microsoft.com/office/officeart/2005/8/layout/process2"/>
    <dgm:cxn modelId="{387F3921-9D19-4FEB-8AF3-D4CA5EE1F400}" type="presParOf" srcId="{03B8BB3D-3D0C-416B-9025-4D312C45F6B9}" destId="{324347CB-3E41-4F37-AB7E-429ED9D84C97}" srcOrd="0" destOrd="0" presId="urn:microsoft.com/office/officeart/2005/8/layout/process2"/>
    <dgm:cxn modelId="{B157F164-E911-47F8-B3F6-60127326531A}" type="presParOf" srcId="{DD0323DF-D201-4280-8452-F9C9D6799DBF}" destId="{685DC51D-B8DA-4D8F-B185-B3EF9EABFB2D}" srcOrd="14" destOrd="0" presId="urn:microsoft.com/office/officeart/2005/8/layout/process2"/>
    <dgm:cxn modelId="{6F9376FC-2A23-46E3-B4A3-EAF6C6F8AB27}" type="presParOf" srcId="{DD0323DF-D201-4280-8452-F9C9D6799DBF}" destId="{77121696-8EB6-4000-9F3C-1C6B644156AD}" srcOrd="15" destOrd="0" presId="urn:microsoft.com/office/officeart/2005/8/layout/process2"/>
    <dgm:cxn modelId="{A5E42F1F-DDF6-4916-B786-9FA82830D063}" type="presParOf" srcId="{77121696-8EB6-4000-9F3C-1C6B644156AD}" destId="{8F5C40EA-228F-45EB-ABA0-B453CAE2C080}" srcOrd="0" destOrd="0" presId="urn:microsoft.com/office/officeart/2005/8/layout/process2"/>
    <dgm:cxn modelId="{921FD2D6-6854-444A-BCB3-24963656CD1F}" type="presParOf" srcId="{DD0323DF-D201-4280-8452-F9C9D6799DBF}" destId="{D105D023-C059-4ED2-8BEE-A8DC31CCAAB9}" srcOrd="16" destOrd="0" presId="urn:microsoft.com/office/officeart/2005/8/layout/process2"/>
    <dgm:cxn modelId="{3324D3E6-FBAE-4740-A0DB-F2A68533CB5F}" type="presParOf" srcId="{DD0323DF-D201-4280-8452-F9C9D6799DBF}" destId="{2EAF8C69-4A42-447C-9D77-3692527C2D2A}" srcOrd="17" destOrd="0" presId="urn:microsoft.com/office/officeart/2005/8/layout/process2"/>
    <dgm:cxn modelId="{AEEE7AE6-9077-492B-A0EF-D30017C4EBF6}" type="presParOf" srcId="{2EAF8C69-4A42-447C-9D77-3692527C2D2A}" destId="{A08E6018-A624-4BFA-A81B-67F3ED97ACAB}" srcOrd="0" destOrd="0" presId="urn:microsoft.com/office/officeart/2005/8/layout/process2"/>
    <dgm:cxn modelId="{9F03ADF6-4BDA-49FA-8567-772C120CAC48}" type="presParOf" srcId="{DD0323DF-D201-4280-8452-F9C9D6799DBF}" destId="{FCF27BBA-2B85-4318-982D-CB5289723900}" srcOrd="18" destOrd="0" presId="urn:microsoft.com/office/officeart/2005/8/layout/process2"/>
    <dgm:cxn modelId="{E719E9D2-CE75-43CD-B90D-E1E8F3193B1C}" type="presParOf" srcId="{DD0323DF-D201-4280-8452-F9C9D6799DBF}" destId="{D8937F4E-DF67-4995-98AD-3E350D8B1B54}" srcOrd="19" destOrd="0" presId="urn:microsoft.com/office/officeart/2005/8/layout/process2"/>
    <dgm:cxn modelId="{3780E23F-7FC5-46CA-82F2-2B4812D86382}" type="presParOf" srcId="{D8937F4E-DF67-4995-98AD-3E350D8B1B54}" destId="{3C93C36B-3AAA-466B-962A-0C1AC22D175F}" srcOrd="0" destOrd="0" presId="urn:microsoft.com/office/officeart/2005/8/layout/process2"/>
    <dgm:cxn modelId="{537EA0A2-87DF-4D91-A41F-041CFAB5DDE0}" type="presParOf" srcId="{DD0323DF-D201-4280-8452-F9C9D6799DBF}" destId="{0F12F2DB-86D5-4FA6-B8C1-15097D186050}" srcOrd="20" destOrd="0" presId="urn:microsoft.com/office/officeart/2005/8/layout/process2"/>
    <dgm:cxn modelId="{D2B76858-D884-4BE9-9D98-7C2C6330921D}" type="presParOf" srcId="{DD0323DF-D201-4280-8452-F9C9D6799DBF}" destId="{058D237C-81C9-49E8-A833-ECA1076D3688}" srcOrd="21" destOrd="0" presId="urn:microsoft.com/office/officeart/2005/8/layout/process2"/>
    <dgm:cxn modelId="{77C15790-67E2-488C-9A7A-8D8797C07A9E}" type="presParOf" srcId="{058D237C-81C9-49E8-A833-ECA1076D3688}" destId="{CAE1BE80-DAA4-48F5-8D43-3E470252E5C7}" srcOrd="0" destOrd="0" presId="urn:microsoft.com/office/officeart/2005/8/layout/process2"/>
    <dgm:cxn modelId="{08D956D5-9C5F-4A44-97E5-D9CC34CE9FE7}" type="presParOf" srcId="{DD0323DF-D201-4280-8452-F9C9D6799DBF}" destId="{F025EBD5-CF97-458F-8F81-174A5C43CEE8}" srcOrd="2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9E588-9F8F-4580-80E4-371FC893D28B}">
      <dsp:nvSpPr>
        <dsp:cNvPr id="0" name=""/>
        <dsp:cNvSpPr/>
      </dsp:nvSpPr>
      <dsp:spPr>
        <a:xfrm>
          <a:off x="8786" y="2326415"/>
          <a:ext cx="2018192" cy="5045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altLang="zh-CN" sz="2300" kern="1200" dirty="0" smtClean="0"/>
            <a:t>Design</a:t>
          </a:r>
          <a:endParaRPr lang="zh-CN" altLang="en-US" sz="2300" kern="1200" dirty="0"/>
        </a:p>
      </dsp:txBody>
      <dsp:txXfrm>
        <a:off x="23564" y="2341193"/>
        <a:ext cx="1988636" cy="474992"/>
      </dsp:txXfrm>
    </dsp:sp>
    <dsp:sp modelId="{B31E9DF0-190F-4E85-99B2-EFA7A52C4E98}">
      <dsp:nvSpPr>
        <dsp:cNvPr id="0" name=""/>
        <dsp:cNvSpPr/>
      </dsp:nvSpPr>
      <dsp:spPr>
        <a:xfrm>
          <a:off x="2269586" y="2326415"/>
          <a:ext cx="2018192" cy="5045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altLang="zh-CN" sz="2300" kern="1200" dirty="0" smtClean="0"/>
            <a:t>Fabrication</a:t>
          </a:r>
          <a:endParaRPr lang="zh-CN" altLang="en-US" sz="2300" kern="1200" dirty="0"/>
        </a:p>
      </dsp:txBody>
      <dsp:txXfrm>
        <a:off x="2284364" y="2341193"/>
        <a:ext cx="1988636" cy="474992"/>
      </dsp:txXfrm>
    </dsp:sp>
    <dsp:sp modelId="{5A855AE6-7414-4645-A0BB-660DFFAAA1D4}">
      <dsp:nvSpPr>
        <dsp:cNvPr id="0" name=""/>
        <dsp:cNvSpPr/>
      </dsp:nvSpPr>
      <dsp:spPr>
        <a:xfrm rot="5461861">
          <a:off x="3085664" y="2837702"/>
          <a:ext cx="369024" cy="427334"/>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5DFD9F-D304-4103-9D93-2D1442C4263D}">
      <dsp:nvSpPr>
        <dsp:cNvPr id="0" name=""/>
        <dsp:cNvSpPr/>
      </dsp:nvSpPr>
      <dsp:spPr>
        <a:xfrm>
          <a:off x="2252573" y="3271776"/>
          <a:ext cx="2018192" cy="504548"/>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altLang="zh-CN" sz="2500" kern="1200" dirty="0" smtClean="0"/>
            <a:t>Material</a:t>
          </a:r>
          <a:endParaRPr lang="zh-CN" altLang="en-US" sz="2500" kern="1200" dirty="0"/>
        </a:p>
      </dsp:txBody>
      <dsp:txXfrm>
        <a:off x="2267351" y="3286554"/>
        <a:ext cx="1988636" cy="474992"/>
      </dsp:txXfrm>
    </dsp:sp>
    <dsp:sp modelId="{AC44CF80-6E5A-4446-8ADF-1E4E2A15AAFA}">
      <dsp:nvSpPr>
        <dsp:cNvPr id="0" name=""/>
        <dsp:cNvSpPr/>
      </dsp:nvSpPr>
      <dsp:spPr>
        <a:xfrm rot="5400000">
          <a:off x="3060000" y="3834735"/>
          <a:ext cx="403338" cy="427332"/>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21B9B5-DFA8-46B4-956E-32932D72A690}">
      <dsp:nvSpPr>
        <dsp:cNvPr id="0" name=""/>
        <dsp:cNvSpPr/>
      </dsp:nvSpPr>
      <dsp:spPr>
        <a:xfrm>
          <a:off x="2252573" y="4320478"/>
          <a:ext cx="2018192" cy="504548"/>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altLang="zh-CN" sz="2500" kern="1200" dirty="0" smtClean="0"/>
            <a:t>Technology</a:t>
          </a:r>
          <a:endParaRPr lang="zh-CN" altLang="en-US" sz="2500" kern="1200" dirty="0"/>
        </a:p>
      </dsp:txBody>
      <dsp:txXfrm>
        <a:off x="2267351" y="4335256"/>
        <a:ext cx="1988636" cy="474992"/>
      </dsp:txXfrm>
    </dsp:sp>
    <dsp:sp modelId="{AFE76FC4-C470-45A0-97D4-0AAF3CC1FA37}">
      <dsp:nvSpPr>
        <dsp:cNvPr id="0" name=""/>
        <dsp:cNvSpPr/>
      </dsp:nvSpPr>
      <dsp:spPr>
        <a:xfrm rot="5336849">
          <a:off x="2924972" y="5042916"/>
          <a:ext cx="698521" cy="427333"/>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0D98C4-A8FC-46F9-A674-5BD9B0E62A5F}">
      <dsp:nvSpPr>
        <dsp:cNvPr id="0" name=""/>
        <dsp:cNvSpPr/>
      </dsp:nvSpPr>
      <dsp:spPr>
        <a:xfrm>
          <a:off x="2277699" y="5688140"/>
          <a:ext cx="2018192" cy="504548"/>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altLang="zh-CN" sz="2500" kern="1200" dirty="0" smtClean="0"/>
            <a:t>Quality control</a:t>
          </a:r>
          <a:endParaRPr lang="zh-CN" altLang="en-US" sz="2500" kern="1200" dirty="0"/>
        </a:p>
      </dsp:txBody>
      <dsp:txXfrm>
        <a:off x="2292477" y="5702918"/>
        <a:ext cx="1988636" cy="474992"/>
      </dsp:txXfrm>
    </dsp:sp>
    <dsp:sp modelId="{05EFB555-DA93-4C97-A6FF-5BA2720026C7}">
      <dsp:nvSpPr>
        <dsp:cNvPr id="0" name=""/>
        <dsp:cNvSpPr/>
      </dsp:nvSpPr>
      <dsp:spPr>
        <a:xfrm>
          <a:off x="4556824" y="2326415"/>
          <a:ext cx="2018192" cy="5045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altLang="zh-CN" sz="2300" kern="1200" dirty="0" smtClean="0"/>
            <a:t>Post processing</a:t>
          </a:r>
          <a:endParaRPr lang="zh-CN" altLang="en-US" sz="2300" kern="1200" dirty="0"/>
        </a:p>
      </dsp:txBody>
      <dsp:txXfrm>
        <a:off x="4571602" y="2341193"/>
        <a:ext cx="1988636" cy="474992"/>
      </dsp:txXfrm>
    </dsp:sp>
    <dsp:sp modelId="{A2237021-5CEF-46E2-917F-057D4D91D322}">
      <dsp:nvSpPr>
        <dsp:cNvPr id="0" name=""/>
        <dsp:cNvSpPr/>
      </dsp:nvSpPr>
      <dsp:spPr>
        <a:xfrm>
          <a:off x="4630791" y="1242000"/>
          <a:ext cx="1728198" cy="5045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altLang="zh-CN" sz="2300" kern="1200" dirty="0" smtClean="0"/>
            <a:t>Vertical test</a:t>
          </a:r>
          <a:endParaRPr lang="zh-CN" altLang="en-US" sz="2300" kern="1200" dirty="0"/>
        </a:p>
      </dsp:txBody>
      <dsp:txXfrm>
        <a:off x="4645569" y="1256778"/>
        <a:ext cx="1698642" cy="474992"/>
      </dsp:txXfrm>
    </dsp:sp>
    <dsp:sp modelId="{ED8FA669-ABE5-462C-9C73-200EBB180A1D}">
      <dsp:nvSpPr>
        <dsp:cNvPr id="0" name=""/>
        <dsp:cNvSpPr/>
      </dsp:nvSpPr>
      <dsp:spPr>
        <a:xfrm>
          <a:off x="2325571" y="1242000"/>
          <a:ext cx="2018192" cy="5045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altLang="zh-CN" sz="2300" kern="1200" dirty="0" err="1" smtClean="0"/>
            <a:t>LHe</a:t>
          </a:r>
          <a:r>
            <a:rPr lang="en-US" altLang="zh-CN" sz="2300" kern="1200" dirty="0" smtClean="0"/>
            <a:t> vessel</a:t>
          </a:r>
          <a:endParaRPr lang="zh-CN" altLang="en-US" sz="2300" kern="1200" dirty="0"/>
        </a:p>
      </dsp:txBody>
      <dsp:txXfrm>
        <a:off x="2340349" y="1256778"/>
        <a:ext cx="1988636" cy="474992"/>
      </dsp:txXfrm>
    </dsp:sp>
    <dsp:sp modelId="{4E4487B2-6A9E-456D-87CA-30FFEDAB4581}">
      <dsp:nvSpPr>
        <dsp:cNvPr id="0" name=""/>
        <dsp:cNvSpPr/>
      </dsp:nvSpPr>
      <dsp:spPr>
        <a:xfrm>
          <a:off x="6861076" y="2325497"/>
          <a:ext cx="2018192" cy="5045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altLang="zh-CN" sz="2300" kern="1200" dirty="0" smtClean="0"/>
            <a:t>String assembly</a:t>
          </a:r>
          <a:endParaRPr lang="zh-CN" altLang="en-US" sz="2300" kern="1200" dirty="0"/>
        </a:p>
      </dsp:txBody>
      <dsp:txXfrm>
        <a:off x="6875854" y="2340275"/>
        <a:ext cx="1988636" cy="474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F9BC7-13FD-4970-BF07-782EB4F2218B}">
      <dsp:nvSpPr>
        <dsp:cNvPr id="0" name=""/>
        <dsp:cNvSpPr/>
      </dsp:nvSpPr>
      <dsp:spPr>
        <a:xfrm>
          <a:off x="328697" y="3888"/>
          <a:ext cx="1161477" cy="29036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t>Ultrasonic</a:t>
          </a:r>
          <a:endParaRPr lang="zh-CN" altLang="en-US" sz="1400" kern="1200" dirty="0"/>
        </a:p>
      </dsp:txBody>
      <dsp:txXfrm>
        <a:off x="337202" y="12393"/>
        <a:ext cx="1144467" cy="273359"/>
      </dsp:txXfrm>
    </dsp:sp>
    <dsp:sp modelId="{A9A652ED-B963-4804-8F7F-42502E107AA5}">
      <dsp:nvSpPr>
        <dsp:cNvPr id="0" name=""/>
        <dsp:cNvSpPr/>
      </dsp:nvSpPr>
      <dsp:spPr>
        <a:xfrm rot="5193592">
          <a:off x="867985" y="301517"/>
          <a:ext cx="109085" cy="13066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rot="-5400000">
        <a:off x="882346" y="312337"/>
        <a:ext cx="78400" cy="76360"/>
      </dsp:txXfrm>
    </dsp:sp>
    <dsp:sp modelId="{1BD00495-0DB4-463D-8FF6-0D1503A6F797}">
      <dsp:nvSpPr>
        <dsp:cNvPr id="0" name=""/>
        <dsp:cNvSpPr/>
      </dsp:nvSpPr>
      <dsp:spPr>
        <a:xfrm>
          <a:off x="222010" y="439442"/>
          <a:ext cx="1428187" cy="30649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t>BCP120-200 um</a:t>
          </a:r>
          <a:endParaRPr lang="zh-CN" altLang="en-US" sz="1400" kern="1200" dirty="0"/>
        </a:p>
      </dsp:txBody>
      <dsp:txXfrm>
        <a:off x="230987" y="448419"/>
        <a:ext cx="1410233" cy="288539"/>
      </dsp:txXfrm>
    </dsp:sp>
    <dsp:sp modelId="{1A1E1D63-D46C-4642-8CC8-0EB5AEFD8449}">
      <dsp:nvSpPr>
        <dsp:cNvPr id="0" name=""/>
        <dsp:cNvSpPr/>
      </dsp:nvSpPr>
      <dsp:spPr>
        <a:xfrm rot="5400000">
          <a:off x="881659" y="753195"/>
          <a:ext cx="108888" cy="13066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rot="-5400000">
        <a:off x="896903" y="764084"/>
        <a:ext cx="78400" cy="76222"/>
      </dsp:txXfrm>
    </dsp:sp>
    <dsp:sp modelId="{C741ACC0-6955-4E4D-86B2-94ED0476CCEA}">
      <dsp:nvSpPr>
        <dsp:cNvPr id="0" name=""/>
        <dsp:cNvSpPr/>
      </dsp:nvSpPr>
      <dsp:spPr>
        <a:xfrm>
          <a:off x="219675" y="891120"/>
          <a:ext cx="1432856" cy="31539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t>600-800C for </a:t>
          </a:r>
          <a:r>
            <a:rPr lang="en-US" altLang="zh-CN" sz="1400" kern="1200" dirty="0" err="1" smtClean="0"/>
            <a:t>hrs</a:t>
          </a:r>
          <a:endParaRPr lang="zh-CN" altLang="en-US" sz="1400" kern="1200" dirty="0"/>
        </a:p>
      </dsp:txBody>
      <dsp:txXfrm>
        <a:off x="228913" y="900358"/>
        <a:ext cx="1414380" cy="296917"/>
      </dsp:txXfrm>
    </dsp:sp>
    <dsp:sp modelId="{976B16A4-F089-44AE-9905-B22C5DF775A4}">
      <dsp:nvSpPr>
        <dsp:cNvPr id="0" name=""/>
        <dsp:cNvSpPr/>
      </dsp:nvSpPr>
      <dsp:spPr>
        <a:xfrm rot="5400000">
          <a:off x="881659" y="1213773"/>
          <a:ext cx="108888" cy="13066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rot="-5400000">
        <a:off x="896903" y="1224662"/>
        <a:ext cx="78400" cy="76222"/>
      </dsp:txXfrm>
    </dsp:sp>
    <dsp:sp modelId="{79CAFB64-AD46-4CBF-9FA8-46F030E2FC13}">
      <dsp:nvSpPr>
        <dsp:cNvPr id="0" name=""/>
        <dsp:cNvSpPr/>
      </dsp:nvSpPr>
      <dsp:spPr>
        <a:xfrm>
          <a:off x="355365" y="1351699"/>
          <a:ext cx="1161477" cy="29036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t>Flash BCP</a:t>
          </a:r>
          <a:endParaRPr lang="zh-CN" altLang="en-US" sz="1400" kern="1200" dirty="0"/>
        </a:p>
      </dsp:txBody>
      <dsp:txXfrm>
        <a:off x="363870" y="1360204"/>
        <a:ext cx="1144467" cy="273359"/>
      </dsp:txXfrm>
    </dsp:sp>
    <dsp:sp modelId="{01E58E87-D02D-4806-B13F-1CDD859DCD8E}">
      <dsp:nvSpPr>
        <dsp:cNvPr id="0" name=""/>
        <dsp:cNvSpPr/>
      </dsp:nvSpPr>
      <dsp:spPr>
        <a:xfrm rot="5400000">
          <a:off x="881659" y="1649327"/>
          <a:ext cx="108888" cy="13066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rot="-5400000">
        <a:off x="896903" y="1660216"/>
        <a:ext cx="78400" cy="76222"/>
      </dsp:txXfrm>
    </dsp:sp>
    <dsp:sp modelId="{7032351B-24AE-43AD-8151-DCCFE352F9A8}">
      <dsp:nvSpPr>
        <dsp:cNvPr id="0" name=""/>
        <dsp:cNvSpPr/>
      </dsp:nvSpPr>
      <dsp:spPr>
        <a:xfrm>
          <a:off x="355365" y="1787253"/>
          <a:ext cx="1161477" cy="29036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t>HPR</a:t>
          </a:r>
          <a:endParaRPr lang="zh-CN" altLang="en-US" sz="1400" kern="1200" dirty="0"/>
        </a:p>
      </dsp:txBody>
      <dsp:txXfrm>
        <a:off x="363870" y="1795758"/>
        <a:ext cx="1144467" cy="273359"/>
      </dsp:txXfrm>
    </dsp:sp>
    <dsp:sp modelId="{B57176F7-132E-4065-A559-AFFD946EB522}">
      <dsp:nvSpPr>
        <dsp:cNvPr id="0" name=""/>
        <dsp:cNvSpPr/>
      </dsp:nvSpPr>
      <dsp:spPr>
        <a:xfrm rot="5400000">
          <a:off x="881659" y="2084881"/>
          <a:ext cx="108888" cy="13066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rot="-5400000">
        <a:off x="896903" y="2095770"/>
        <a:ext cx="78400" cy="76222"/>
      </dsp:txXfrm>
    </dsp:sp>
    <dsp:sp modelId="{D569D9C7-87AA-41E2-9623-4D1B950D8B13}">
      <dsp:nvSpPr>
        <dsp:cNvPr id="0" name=""/>
        <dsp:cNvSpPr/>
      </dsp:nvSpPr>
      <dsp:spPr>
        <a:xfrm>
          <a:off x="355365" y="2222807"/>
          <a:ext cx="1161477" cy="29036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t>120C 48hr</a:t>
          </a:r>
          <a:endParaRPr lang="zh-CN" altLang="en-US" sz="1400" kern="1200" dirty="0"/>
        </a:p>
      </dsp:txBody>
      <dsp:txXfrm>
        <a:off x="363870" y="2231312"/>
        <a:ext cx="1144467" cy="273359"/>
      </dsp:txXfrm>
    </dsp:sp>
    <dsp:sp modelId="{F11D6350-831D-43EB-812B-81E2FC8FA395}">
      <dsp:nvSpPr>
        <dsp:cNvPr id="0" name=""/>
        <dsp:cNvSpPr/>
      </dsp:nvSpPr>
      <dsp:spPr>
        <a:xfrm rot="5400000">
          <a:off x="881659" y="2520435"/>
          <a:ext cx="108888" cy="13066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rot="-5400000">
        <a:off x="896903" y="2531324"/>
        <a:ext cx="78400" cy="76222"/>
      </dsp:txXfrm>
    </dsp:sp>
    <dsp:sp modelId="{4C486757-9241-4D6C-9AD9-C0FEFFA788C2}">
      <dsp:nvSpPr>
        <dsp:cNvPr id="0" name=""/>
        <dsp:cNvSpPr/>
      </dsp:nvSpPr>
      <dsp:spPr>
        <a:xfrm>
          <a:off x="355365" y="2658361"/>
          <a:ext cx="1161477" cy="29036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t>Vertical test</a:t>
          </a:r>
          <a:endParaRPr lang="zh-CN" altLang="en-US" sz="1400" kern="1200" dirty="0"/>
        </a:p>
      </dsp:txBody>
      <dsp:txXfrm>
        <a:off x="363870" y="2666866"/>
        <a:ext cx="1144467" cy="273359"/>
      </dsp:txXfrm>
    </dsp:sp>
    <dsp:sp modelId="{03B8BB3D-3D0C-416B-9025-4D312C45F6B9}">
      <dsp:nvSpPr>
        <dsp:cNvPr id="0" name=""/>
        <dsp:cNvSpPr/>
      </dsp:nvSpPr>
      <dsp:spPr>
        <a:xfrm rot="5400000">
          <a:off x="881659" y="2955990"/>
          <a:ext cx="108888" cy="13066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rot="-5400000">
        <a:off x="896903" y="2966879"/>
        <a:ext cx="78400" cy="76222"/>
      </dsp:txXfrm>
    </dsp:sp>
    <dsp:sp modelId="{685DC51D-B8DA-4D8F-B185-B3EF9EABFB2D}">
      <dsp:nvSpPr>
        <dsp:cNvPr id="0" name=""/>
        <dsp:cNvSpPr/>
      </dsp:nvSpPr>
      <dsp:spPr>
        <a:xfrm>
          <a:off x="355365" y="3093915"/>
          <a:ext cx="1161477" cy="29036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t>Vessel weld</a:t>
          </a:r>
          <a:endParaRPr lang="zh-CN" altLang="en-US" sz="1400" kern="1200" dirty="0"/>
        </a:p>
      </dsp:txBody>
      <dsp:txXfrm>
        <a:off x="363870" y="3102420"/>
        <a:ext cx="1144467" cy="273359"/>
      </dsp:txXfrm>
    </dsp:sp>
    <dsp:sp modelId="{77121696-8EB6-4000-9F3C-1C6B644156AD}">
      <dsp:nvSpPr>
        <dsp:cNvPr id="0" name=""/>
        <dsp:cNvSpPr/>
      </dsp:nvSpPr>
      <dsp:spPr>
        <a:xfrm rot="5400000">
          <a:off x="881659" y="3391544"/>
          <a:ext cx="108888" cy="13066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rot="-5400000">
        <a:off x="896903" y="3402433"/>
        <a:ext cx="78400" cy="76222"/>
      </dsp:txXfrm>
    </dsp:sp>
    <dsp:sp modelId="{D105D023-C059-4ED2-8BEE-A8DC31CCAAB9}">
      <dsp:nvSpPr>
        <dsp:cNvPr id="0" name=""/>
        <dsp:cNvSpPr/>
      </dsp:nvSpPr>
      <dsp:spPr>
        <a:xfrm>
          <a:off x="355365" y="3529469"/>
          <a:ext cx="1161477" cy="29036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t>(high baking)</a:t>
          </a:r>
          <a:endParaRPr lang="zh-CN" altLang="en-US" sz="1400" kern="1200" dirty="0"/>
        </a:p>
      </dsp:txBody>
      <dsp:txXfrm>
        <a:off x="363870" y="3537974"/>
        <a:ext cx="1144467" cy="273359"/>
      </dsp:txXfrm>
    </dsp:sp>
    <dsp:sp modelId="{2EAF8C69-4A42-447C-9D77-3692527C2D2A}">
      <dsp:nvSpPr>
        <dsp:cNvPr id="0" name=""/>
        <dsp:cNvSpPr/>
      </dsp:nvSpPr>
      <dsp:spPr>
        <a:xfrm rot="5400000">
          <a:off x="881659" y="3827098"/>
          <a:ext cx="108888" cy="13066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rot="-5400000">
        <a:off x="896903" y="3837987"/>
        <a:ext cx="78400" cy="76222"/>
      </dsp:txXfrm>
    </dsp:sp>
    <dsp:sp modelId="{FCF27BBA-2B85-4318-982D-CB5289723900}">
      <dsp:nvSpPr>
        <dsp:cNvPr id="0" name=""/>
        <dsp:cNvSpPr/>
      </dsp:nvSpPr>
      <dsp:spPr>
        <a:xfrm>
          <a:off x="355365" y="3965023"/>
          <a:ext cx="1161477" cy="29036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t>(light BCP)</a:t>
          </a:r>
          <a:endParaRPr lang="zh-CN" altLang="en-US" sz="1400" kern="1200" dirty="0"/>
        </a:p>
      </dsp:txBody>
      <dsp:txXfrm>
        <a:off x="363870" y="3973528"/>
        <a:ext cx="1144467" cy="273359"/>
      </dsp:txXfrm>
    </dsp:sp>
    <dsp:sp modelId="{D8937F4E-DF67-4995-98AD-3E350D8B1B54}">
      <dsp:nvSpPr>
        <dsp:cNvPr id="0" name=""/>
        <dsp:cNvSpPr/>
      </dsp:nvSpPr>
      <dsp:spPr>
        <a:xfrm rot="5400000">
          <a:off x="881659" y="4262652"/>
          <a:ext cx="108888" cy="13066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rot="-5400000">
        <a:off x="896903" y="4273541"/>
        <a:ext cx="78400" cy="76222"/>
      </dsp:txXfrm>
    </dsp:sp>
    <dsp:sp modelId="{0F12F2DB-86D5-4FA6-B8C1-15097D186050}">
      <dsp:nvSpPr>
        <dsp:cNvPr id="0" name=""/>
        <dsp:cNvSpPr/>
      </dsp:nvSpPr>
      <dsp:spPr>
        <a:xfrm>
          <a:off x="355365" y="4400577"/>
          <a:ext cx="1161477" cy="29036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t>HPR</a:t>
          </a:r>
          <a:endParaRPr lang="zh-CN" altLang="en-US" sz="1400" kern="1200" dirty="0"/>
        </a:p>
      </dsp:txBody>
      <dsp:txXfrm>
        <a:off x="363870" y="4409082"/>
        <a:ext cx="1144467" cy="273359"/>
      </dsp:txXfrm>
    </dsp:sp>
    <dsp:sp modelId="{058D237C-81C9-49E8-A833-ECA1076D3688}">
      <dsp:nvSpPr>
        <dsp:cNvPr id="0" name=""/>
        <dsp:cNvSpPr/>
      </dsp:nvSpPr>
      <dsp:spPr>
        <a:xfrm rot="5400000">
          <a:off x="881659" y="4698206"/>
          <a:ext cx="108888" cy="13066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rot="-5400000">
        <a:off x="896903" y="4709095"/>
        <a:ext cx="78400" cy="76222"/>
      </dsp:txXfrm>
    </dsp:sp>
    <dsp:sp modelId="{F025EBD5-CF97-458F-8F81-174A5C43CEE8}">
      <dsp:nvSpPr>
        <dsp:cNvPr id="0" name=""/>
        <dsp:cNvSpPr/>
      </dsp:nvSpPr>
      <dsp:spPr>
        <a:xfrm>
          <a:off x="209861" y="4836131"/>
          <a:ext cx="1452485" cy="38153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t>String assembly</a:t>
          </a:r>
          <a:endParaRPr lang="zh-CN" altLang="en-US" sz="1400" kern="1200" dirty="0"/>
        </a:p>
      </dsp:txBody>
      <dsp:txXfrm>
        <a:off x="221036" y="4847306"/>
        <a:ext cx="1430135" cy="35918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D069EB-BCFB-4AC8-A4FA-0EC098D97AF0}" type="datetimeFigureOut">
              <a:rPr lang="en-US" smtClean="0"/>
              <a:t>9/26/2019</a:t>
            </a:fld>
            <a:endParaRPr 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FEBC6C-E131-477E-A07A-109537F984E6}" type="slidenum">
              <a:rPr lang="en-US" smtClean="0"/>
              <a:t>‹#›</a:t>
            </a:fld>
            <a:endParaRPr lang="en-US"/>
          </a:p>
        </p:txBody>
      </p:sp>
    </p:spTree>
    <p:extLst>
      <p:ext uri="{BB962C8B-B14F-4D97-AF65-F5344CB8AC3E}">
        <p14:creationId xmlns:p14="http://schemas.microsoft.com/office/powerpoint/2010/main" val="2229277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PIP-II: 800MeV</a:t>
            </a:r>
          </a:p>
          <a:p>
            <a:r>
              <a:rPr lang="en-US" altLang="zh-CN" dirty="0" err="1" smtClean="0"/>
              <a:t>Raon</a:t>
            </a:r>
            <a:r>
              <a:rPr lang="en-US" altLang="zh-CN" dirty="0" smtClean="0"/>
              <a:t>: heavy ion </a:t>
            </a:r>
            <a:r>
              <a:rPr lang="en-US" altLang="zh-CN" dirty="0" err="1" smtClean="0"/>
              <a:t>upto</a:t>
            </a:r>
            <a:r>
              <a:rPr lang="en-US" altLang="zh-CN" dirty="0" smtClean="0"/>
              <a:t> to 200-600MeV/u</a:t>
            </a:r>
          </a:p>
          <a:p>
            <a:r>
              <a:rPr lang="en-US" altLang="zh-CN" dirty="0" smtClean="0"/>
              <a:t>ESS: 2GeV pulsed machine</a:t>
            </a:r>
            <a:endParaRPr lang="zh-CN" altLang="en-US" dirty="0"/>
          </a:p>
        </p:txBody>
      </p:sp>
      <p:sp>
        <p:nvSpPr>
          <p:cNvPr id="4" name="灯片编号占位符 3"/>
          <p:cNvSpPr>
            <a:spLocks noGrp="1"/>
          </p:cNvSpPr>
          <p:nvPr>
            <p:ph type="sldNum" sz="quarter" idx="10"/>
          </p:nvPr>
        </p:nvSpPr>
        <p:spPr/>
        <p:txBody>
          <a:bodyPr/>
          <a:lstStyle/>
          <a:p>
            <a:fld id="{31FEBC6C-E131-477E-A07A-109537F984E6}" type="slidenum">
              <a:rPr lang="en-US" smtClean="0"/>
              <a:t>5</a:t>
            </a:fld>
            <a:endParaRPr lang="en-US"/>
          </a:p>
        </p:txBody>
      </p:sp>
    </p:spTree>
    <p:extLst>
      <p:ext uri="{BB962C8B-B14F-4D97-AF65-F5344CB8AC3E}">
        <p14:creationId xmlns:p14="http://schemas.microsoft.com/office/powerpoint/2010/main" val="1271997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12 SSR1 cavities built in US (10) and India (2) were vertical</a:t>
            </a:r>
            <a:r>
              <a:rPr lang="en-US" altLang="zh-CN" baseline="0" dirty="0" smtClean="0"/>
              <a:t> tested and qualified. 10 of the cavities are horizontal tested integrated with tuner and coupler. 8 of qualified cavities have been assembled to a cavity-string</a:t>
            </a:r>
            <a:endParaRPr lang="zh-CN" altLang="en-US" dirty="0"/>
          </a:p>
        </p:txBody>
      </p:sp>
      <p:sp>
        <p:nvSpPr>
          <p:cNvPr id="4" name="灯片编号占位符 3"/>
          <p:cNvSpPr>
            <a:spLocks noGrp="1"/>
          </p:cNvSpPr>
          <p:nvPr>
            <p:ph type="sldNum" sz="quarter" idx="10"/>
          </p:nvPr>
        </p:nvSpPr>
        <p:spPr/>
        <p:txBody>
          <a:bodyPr/>
          <a:lstStyle/>
          <a:p>
            <a:fld id="{31FEBC6C-E131-477E-A07A-109537F984E6}" type="slidenum">
              <a:rPr lang="en-US" smtClean="0"/>
              <a:t>24</a:t>
            </a:fld>
            <a:endParaRPr lang="en-US"/>
          </a:p>
        </p:txBody>
      </p:sp>
    </p:spTree>
    <p:extLst>
      <p:ext uri="{BB962C8B-B14F-4D97-AF65-F5344CB8AC3E}">
        <p14:creationId xmlns:p14="http://schemas.microsoft.com/office/powerpoint/2010/main" val="1366174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端盖</a:t>
            </a:r>
            <a:r>
              <a:rPr lang="en-US" altLang="zh-CN" dirty="0" smtClean="0"/>
              <a:t>+</a:t>
            </a:r>
            <a:r>
              <a:rPr lang="zh-CN" altLang="en-US" dirty="0" smtClean="0"/>
              <a:t>中间环（内导体两半、相邻两片、圆环）；</a:t>
            </a:r>
            <a:endParaRPr lang="zh-CN" altLang="en-US" dirty="0"/>
          </a:p>
        </p:txBody>
      </p:sp>
      <p:sp>
        <p:nvSpPr>
          <p:cNvPr id="4" name="灯片编号占位符 3"/>
          <p:cNvSpPr>
            <a:spLocks noGrp="1"/>
          </p:cNvSpPr>
          <p:nvPr>
            <p:ph type="sldNum" sz="quarter" idx="10"/>
          </p:nvPr>
        </p:nvSpPr>
        <p:spPr/>
        <p:txBody>
          <a:bodyPr/>
          <a:lstStyle/>
          <a:p>
            <a:fld id="{31FEBC6C-E131-477E-A07A-109537F984E6}" type="slidenum">
              <a:rPr lang="en-US" smtClean="0"/>
              <a:t>31</a:t>
            </a:fld>
            <a:endParaRPr lang="en-US"/>
          </a:p>
        </p:txBody>
      </p:sp>
    </p:spTree>
    <p:extLst>
      <p:ext uri="{BB962C8B-B14F-4D97-AF65-F5344CB8AC3E}">
        <p14:creationId xmlns:p14="http://schemas.microsoft.com/office/powerpoint/2010/main" val="2045654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端盖</a:t>
            </a:r>
            <a:r>
              <a:rPr lang="en-US" altLang="zh-CN" dirty="0" smtClean="0"/>
              <a:t>+</a:t>
            </a:r>
            <a:r>
              <a:rPr lang="zh-CN" altLang="en-US" dirty="0" smtClean="0"/>
              <a:t>中间环（内导体两半、相邻两片、圆环）；</a:t>
            </a:r>
            <a:endParaRPr lang="zh-CN" altLang="en-US" dirty="0"/>
          </a:p>
        </p:txBody>
      </p:sp>
      <p:sp>
        <p:nvSpPr>
          <p:cNvPr id="4" name="灯片编号占位符 3"/>
          <p:cNvSpPr>
            <a:spLocks noGrp="1"/>
          </p:cNvSpPr>
          <p:nvPr>
            <p:ph type="sldNum" sz="quarter" idx="10"/>
          </p:nvPr>
        </p:nvSpPr>
        <p:spPr/>
        <p:txBody>
          <a:bodyPr/>
          <a:lstStyle/>
          <a:p>
            <a:fld id="{31FEBC6C-E131-477E-A07A-109537F984E6}" type="slidenum">
              <a:rPr lang="en-US" smtClean="0"/>
              <a:t>32</a:t>
            </a:fld>
            <a:endParaRPr lang="en-US"/>
          </a:p>
        </p:txBody>
      </p:sp>
    </p:spTree>
    <p:extLst>
      <p:ext uri="{BB962C8B-B14F-4D97-AF65-F5344CB8AC3E}">
        <p14:creationId xmlns:p14="http://schemas.microsoft.com/office/powerpoint/2010/main" val="263742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to distribute field to larger surface area.</a:t>
            </a:r>
          </a:p>
          <a:p>
            <a:r>
              <a:rPr lang="en-US" altLang="zh-CN" baseline="0" dirty="0" smtClean="0"/>
              <a:t>The B-field; base of the spoke, end-cone instead of flat end ; base expanded </a:t>
            </a:r>
          </a:p>
          <a:p>
            <a:r>
              <a:rPr lang="en-US" altLang="zh-CN" baseline="0" dirty="0" smtClean="0"/>
              <a:t>E-field ; center of the spoke, </a:t>
            </a:r>
          </a:p>
          <a:p>
            <a:r>
              <a:rPr lang="en-US" altLang="zh-CN" baseline="0" dirty="0" smtClean="0"/>
              <a:t>parameters are swept one by one to get local minimum, iterations</a:t>
            </a:r>
            <a:endParaRPr lang="zh-CN" altLang="en-US" dirty="0"/>
          </a:p>
        </p:txBody>
      </p:sp>
      <p:sp>
        <p:nvSpPr>
          <p:cNvPr id="4" name="灯片编号占位符 3"/>
          <p:cNvSpPr>
            <a:spLocks noGrp="1"/>
          </p:cNvSpPr>
          <p:nvPr>
            <p:ph type="sldNum" sz="quarter" idx="10"/>
          </p:nvPr>
        </p:nvSpPr>
        <p:spPr/>
        <p:txBody>
          <a:bodyPr/>
          <a:lstStyle/>
          <a:p>
            <a:fld id="{31FEBC6C-E131-477E-A07A-109537F984E6}" type="slidenum">
              <a:rPr lang="en-US" smtClean="0"/>
              <a:t>8</a:t>
            </a:fld>
            <a:endParaRPr lang="en-US"/>
          </a:p>
        </p:txBody>
      </p:sp>
    </p:spTree>
    <p:extLst>
      <p:ext uri="{BB962C8B-B14F-4D97-AF65-F5344CB8AC3E}">
        <p14:creationId xmlns:p14="http://schemas.microsoft.com/office/powerpoint/2010/main" val="643635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mj-lt"/>
              <a:buNone/>
            </a:pPr>
            <a:r>
              <a:rPr lang="en-US" altLang="zh-CN" sz="1200" dirty="0" smtClean="0"/>
              <a:t>MP usually occurs at areas where surface E field has minimum value and change </a:t>
            </a:r>
            <a:r>
              <a:rPr lang="en-US" altLang="zh-CN" sz="1200" dirty="0" smtClean="0"/>
              <a:t>sign, Impact </a:t>
            </a:r>
            <a:r>
              <a:rPr lang="en-US" altLang="zh-CN" sz="1200" dirty="0" smtClean="0"/>
              <a:t>energy of the electron is positively correlated to the surface E field strength</a:t>
            </a:r>
          </a:p>
          <a:p>
            <a:pPr marL="0" indent="0">
              <a:buFont typeface="+mj-lt"/>
              <a:buNone/>
            </a:pPr>
            <a:r>
              <a:rPr lang="en-US" altLang="zh-CN" sz="1200" dirty="0" smtClean="0"/>
              <a:t>Walking MP usually move towards the direction where E field is lower; then some electrons are “trapped” (more or less), while the other electrons continue moving to stronger E field area and become un-stable (impact energy too high so SEY&lt;1</a:t>
            </a:r>
            <a:r>
              <a:rPr lang="en-US" altLang="zh-CN" sz="1200" dirty="0" smtClean="0"/>
              <a:t>)</a:t>
            </a:r>
          </a:p>
          <a:p>
            <a:pPr marL="0" indent="0">
              <a:buFont typeface="+mj-lt"/>
              <a:buNone/>
            </a:pPr>
            <a:r>
              <a:rPr lang="en-US" altLang="zh-CN" sz="1200" dirty="0" smtClean="0"/>
              <a:t>Discovery</a:t>
            </a:r>
            <a:r>
              <a:rPr lang="en-US" altLang="zh-CN" sz="1200" baseline="0" dirty="0" smtClean="0"/>
              <a:t> at FNAL: FNAL have done 34 horizontal tests circles to 10 of their 12 SSR1 cavities, with both critical coupling and strong coupling couplers. They found that with FE onset, more MP barriers may occur with additional initial electron. Another claim made by FNAL is that 120C*48h low baking is effective to </a:t>
            </a:r>
            <a:r>
              <a:rPr lang="en-US" altLang="zh-CN" sz="1200" baseline="0" dirty="0" err="1" smtClean="0"/>
              <a:t>surpress</a:t>
            </a:r>
            <a:r>
              <a:rPr lang="en-US" altLang="zh-CN" sz="1200" baseline="0" dirty="0" smtClean="0"/>
              <a:t> MP.</a:t>
            </a:r>
          </a:p>
          <a:p>
            <a:pPr marL="0" indent="0">
              <a:buFont typeface="+mj-lt"/>
              <a:buNone/>
            </a:pPr>
            <a:r>
              <a:rPr lang="en-US" altLang="zh-CN" sz="1200" baseline="0" dirty="0" smtClean="0"/>
              <a:t>A second claim from TRIUMF: on the balloon SSR1 for Korean project, they found that: 1. traditional 120Cx48h reduces MP conditioning time by 50%; 2. baking at 50-60C for several hours only makes the same benefit of reducing MP time, while not increasing the residual resistance.</a:t>
            </a:r>
            <a:endParaRPr lang="en-US" altLang="zh-CN" sz="1200" dirty="0" smtClean="0"/>
          </a:p>
          <a:p>
            <a:endParaRPr lang="zh-CN" altLang="en-US" dirty="0"/>
          </a:p>
        </p:txBody>
      </p:sp>
      <p:sp>
        <p:nvSpPr>
          <p:cNvPr id="4" name="灯片编号占位符 3"/>
          <p:cNvSpPr>
            <a:spLocks noGrp="1"/>
          </p:cNvSpPr>
          <p:nvPr>
            <p:ph type="sldNum" sz="quarter" idx="10"/>
          </p:nvPr>
        </p:nvSpPr>
        <p:spPr/>
        <p:txBody>
          <a:bodyPr/>
          <a:lstStyle/>
          <a:p>
            <a:fld id="{31FEBC6C-E131-477E-A07A-109537F984E6}" type="slidenum">
              <a:rPr lang="en-US" smtClean="0"/>
              <a:t>9</a:t>
            </a:fld>
            <a:endParaRPr lang="en-US"/>
          </a:p>
        </p:txBody>
      </p:sp>
    </p:spTree>
    <p:extLst>
      <p:ext uri="{BB962C8B-B14F-4D97-AF65-F5344CB8AC3E}">
        <p14:creationId xmlns:p14="http://schemas.microsoft.com/office/powerpoint/2010/main" val="1127806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1FEBC6C-E131-477E-A07A-109537F984E6}" type="slidenum">
              <a:rPr lang="en-US" smtClean="0"/>
              <a:t>10</a:t>
            </a:fld>
            <a:endParaRPr lang="en-US"/>
          </a:p>
        </p:txBody>
      </p:sp>
    </p:spTree>
    <p:extLst>
      <p:ext uri="{BB962C8B-B14F-4D97-AF65-F5344CB8AC3E}">
        <p14:creationId xmlns:p14="http://schemas.microsoft.com/office/powerpoint/2010/main" val="1539452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Reduce unwanted frequency fluctuation, common idea</a:t>
            </a:r>
            <a:r>
              <a:rPr lang="en-US" altLang="zh-CN" baseline="0" dirty="0" smtClean="0"/>
              <a:t> is to </a:t>
            </a:r>
            <a:r>
              <a:rPr lang="en-US" altLang="zh-CN" dirty="0" smtClean="0"/>
              <a:t>make the structure</a:t>
            </a:r>
            <a:r>
              <a:rPr lang="en-US" altLang="zh-CN" baseline="0" dirty="0" smtClean="0"/>
              <a:t> stronger; </a:t>
            </a:r>
          </a:p>
        </p:txBody>
      </p:sp>
      <p:sp>
        <p:nvSpPr>
          <p:cNvPr id="4" name="灯片编号占位符 3"/>
          <p:cNvSpPr>
            <a:spLocks noGrp="1"/>
          </p:cNvSpPr>
          <p:nvPr>
            <p:ph type="sldNum" sz="quarter" idx="10"/>
          </p:nvPr>
        </p:nvSpPr>
        <p:spPr/>
        <p:txBody>
          <a:bodyPr/>
          <a:lstStyle/>
          <a:p>
            <a:fld id="{31FEBC6C-E131-477E-A07A-109537F984E6}" type="slidenum">
              <a:rPr lang="en-US" smtClean="0"/>
              <a:t>11</a:t>
            </a:fld>
            <a:endParaRPr lang="en-US"/>
          </a:p>
        </p:txBody>
      </p:sp>
    </p:spTree>
    <p:extLst>
      <p:ext uri="{BB962C8B-B14F-4D97-AF65-F5344CB8AC3E}">
        <p14:creationId xmlns:p14="http://schemas.microsoft.com/office/powerpoint/2010/main" val="489351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Normal aluminum oxide </a:t>
            </a:r>
            <a:r>
              <a:rPr lang="en-US" altLang="zh-CN" dirty="0" smtClean="0"/>
              <a:t>wheels </a:t>
            </a:r>
            <a:r>
              <a:rPr lang="en-US" altLang="zh-CN" dirty="0" smtClean="0"/>
              <a:t>(e.g. 3M-02684) </a:t>
            </a:r>
            <a:r>
              <a:rPr lang="en-US" altLang="zh-CN" dirty="0" smtClean="0"/>
              <a:t>works well </a:t>
            </a:r>
            <a:r>
              <a:rPr lang="en-US" altLang="zh-CN" baseline="0" dirty="0" smtClean="0"/>
              <a:t>on </a:t>
            </a:r>
            <a:r>
              <a:rPr lang="en-US" altLang="zh-CN" baseline="0" dirty="0" err="1" smtClean="0"/>
              <a:t>Nb</a:t>
            </a:r>
            <a:r>
              <a:rPr lang="en-US" altLang="zh-CN" baseline="0" dirty="0" smtClean="0"/>
              <a:t> cavity grinding</a:t>
            </a:r>
            <a:endParaRPr lang="zh-CN" altLang="en-US" dirty="0"/>
          </a:p>
        </p:txBody>
      </p:sp>
      <p:sp>
        <p:nvSpPr>
          <p:cNvPr id="4" name="灯片编号占位符 3"/>
          <p:cNvSpPr>
            <a:spLocks noGrp="1"/>
          </p:cNvSpPr>
          <p:nvPr>
            <p:ph type="sldNum" sz="quarter" idx="10"/>
          </p:nvPr>
        </p:nvSpPr>
        <p:spPr/>
        <p:txBody>
          <a:bodyPr/>
          <a:lstStyle/>
          <a:p>
            <a:fld id="{31FEBC6C-E131-477E-A07A-109537F984E6}" type="slidenum">
              <a:rPr lang="en-US" smtClean="0"/>
              <a:t>14</a:t>
            </a:fld>
            <a:endParaRPr lang="en-US"/>
          </a:p>
        </p:txBody>
      </p:sp>
    </p:spTree>
    <p:extLst>
      <p:ext uri="{BB962C8B-B14F-4D97-AF65-F5344CB8AC3E}">
        <p14:creationId xmlns:p14="http://schemas.microsoft.com/office/powerpoint/2010/main" val="797734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 Gap between</a:t>
            </a:r>
            <a:r>
              <a:rPr lang="en-US" altLang="zh-CN" baseline="0" dirty="0" smtClean="0"/>
              <a:t> parts</a:t>
            </a:r>
            <a:endParaRPr lang="en-US" altLang="zh-CN" dirty="0" smtClean="0"/>
          </a:p>
          <a:p>
            <a:r>
              <a:rPr lang="en-US" altLang="zh-CN" dirty="0" smtClean="0"/>
              <a:t>2. Torqued wrench</a:t>
            </a:r>
            <a:r>
              <a:rPr lang="en-US" altLang="zh-CN" baseline="0" dirty="0" smtClean="0"/>
              <a:t>, fit the linear curve to extrapolate the frequency at no pressure</a:t>
            </a:r>
          </a:p>
          <a:p>
            <a:r>
              <a:rPr lang="en-US" altLang="zh-CN" baseline="0" dirty="0" smtClean="0"/>
              <a:t>3. Temperature and humidity</a:t>
            </a:r>
            <a:endParaRPr lang="zh-CN" altLang="en-US" dirty="0"/>
          </a:p>
        </p:txBody>
      </p:sp>
      <p:sp>
        <p:nvSpPr>
          <p:cNvPr id="4" name="灯片编号占位符 3"/>
          <p:cNvSpPr>
            <a:spLocks noGrp="1"/>
          </p:cNvSpPr>
          <p:nvPr>
            <p:ph type="sldNum" sz="quarter" idx="10"/>
          </p:nvPr>
        </p:nvSpPr>
        <p:spPr/>
        <p:txBody>
          <a:bodyPr/>
          <a:lstStyle/>
          <a:p>
            <a:fld id="{31FEBC6C-E131-477E-A07A-109537F984E6}" type="slidenum">
              <a:rPr lang="en-US" smtClean="0"/>
              <a:t>16</a:t>
            </a:fld>
            <a:endParaRPr lang="en-US"/>
          </a:p>
        </p:txBody>
      </p:sp>
    </p:spTree>
    <p:extLst>
      <p:ext uri="{BB962C8B-B14F-4D97-AF65-F5344CB8AC3E}">
        <p14:creationId xmlns:p14="http://schemas.microsoft.com/office/powerpoint/2010/main" val="3743070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EBW</a:t>
            </a:r>
            <a:r>
              <a:rPr lang="en-US" altLang="zh-CN" baseline="0" dirty="0" smtClean="0"/>
              <a:t> distortion: 1.6 MHz scattering without stiffening ring; 0.2MHz with stiffening ring weld to end-cover first.</a:t>
            </a:r>
            <a:endParaRPr lang="zh-CN" altLang="en-US" dirty="0"/>
          </a:p>
        </p:txBody>
      </p:sp>
      <p:sp>
        <p:nvSpPr>
          <p:cNvPr id="4" name="灯片编号占位符 3"/>
          <p:cNvSpPr>
            <a:spLocks noGrp="1"/>
          </p:cNvSpPr>
          <p:nvPr>
            <p:ph type="sldNum" sz="quarter" idx="10"/>
          </p:nvPr>
        </p:nvSpPr>
        <p:spPr/>
        <p:txBody>
          <a:bodyPr/>
          <a:lstStyle/>
          <a:p>
            <a:fld id="{31FEBC6C-E131-477E-A07A-109537F984E6}" type="slidenum">
              <a:rPr lang="en-US" smtClean="0"/>
              <a:t>17</a:t>
            </a:fld>
            <a:endParaRPr lang="en-US"/>
          </a:p>
        </p:txBody>
      </p:sp>
    </p:spTree>
    <p:extLst>
      <p:ext uri="{BB962C8B-B14F-4D97-AF65-F5344CB8AC3E}">
        <p14:creationId xmlns:p14="http://schemas.microsoft.com/office/powerpoint/2010/main" val="1287687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Several double spoke cavities has been qualified in vertical test, and two of them have been horizontal tested for 6 times with</a:t>
            </a:r>
            <a:r>
              <a:rPr lang="en-US" altLang="zh-CN" baseline="0" dirty="0" smtClean="0"/>
              <a:t> prototype cryomodule</a:t>
            </a:r>
            <a:endParaRPr lang="zh-CN" altLang="en-US" dirty="0"/>
          </a:p>
        </p:txBody>
      </p:sp>
      <p:sp>
        <p:nvSpPr>
          <p:cNvPr id="4" name="灯片编号占位符 3"/>
          <p:cNvSpPr>
            <a:spLocks noGrp="1"/>
          </p:cNvSpPr>
          <p:nvPr>
            <p:ph type="sldNum" sz="quarter" idx="10"/>
          </p:nvPr>
        </p:nvSpPr>
        <p:spPr/>
        <p:txBody>
          <a:bodyPr/>
          <a:lstStyle/>
          <a:p>
            <a:fld id="{31FEBC6C-E131-477E-A07A-109537F984E6}" type="slidenum">
              <a:rPr lang="en-US" smtClean="0"/>
              <a:t>23</a:t>
            </a:fld>
            <a:endParaRPr lang="en-US"/>
          </a:p>
        </p:txBody>
      </p:sp>
    </p:spTree>
    <p:extLst>
      <p:ext uri="{BB962C8B-B14F-4D97-AF65-F5344CB8AC3E}">
        <p14:creationId xmlns:p14="http://schemas.microsoft.com/office/powerpoint/2010/main" val="3587807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Ref idx="1001">
        <a:schemeClr val="bg1"/>
      </p:bgRef>
    </p:bg>
    <p:spTree>
      <p:nvGrpSpPr>
        <p:cNvPr id="1" name=""/>
        <p:cNvGrpSpPr/>
        <p:nvPr/>
      </p:nvGrpSpPr>
      <p:grpSpPr>
        <a:xfrm>
          <a:off x="0" y="0"/>
          <a:ext cx="0" cy="0"/>
          <a:chOff x="0" y="0"/>
          <a:chExt cx="0" cy="0"/>
        </a:xfrm>
      </p:grpSpPr>
      <p:sp useBgFill="1">
        <p:nvSpPr>
          <p:cNvPr id="15" name="圆角矩形 14"/>
          <p:cNvSpPr/>
          <p:nvPr userDrawn="1"/>
        </p:nvSpPr>
        <p:spPr>
          <a:xfrm>
            <a:off x="62930" y="116632"/>
            <a:ext cx="8973566" cy="6480720"/>
          </a:xfrm>
          <a:prstGeom prst="roundRect">
            <a:avLst>
              <a:gd name="adj" fmla="val 4929"/>
            </a:avLst>
          </a:prstGeom>
          <a:ln w="19050" cap="sq" cmpd="sng" algn="ctr">
            <a:solidFill>
              <a:srgbClr val="0070C0"/>
            </a:solidFill>
            <a:prstDash val="sysDot"/>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副标题 8"/>
          <p:cNvSpPr>
            <a:spLocks noGrp="1"/>
          </p:cNvSpPr>
          <p:nvPr>
            <p:ph type="subTitle" idx="1"/>
          </p:nvPr>
        </p:nvSpPr>
        <p:spPr>
          <a:xfrm>
            <a:off x="1295400" y="3989040"/>
            <a:ext cx="6400800" cy="1600200"/>
          </a:xfrm>
        </p:spPr>
        <p:txBody>
          <a:bodyPr>
            <a:normAutofit/>
          </a:bodyPr>
          <a:lstStyle>
            <a:lvl1pPr marL="0" indent="0" algn="ctr">
              <a:buNone/>
              <a:defRPr sz="32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dirty="0" smtClean="0"/>
              <a:t>单击此处编辑母版副标题样式</a:t>
            </a:r>
            <a:endParaRPr kumimoji="0" lang="en-US" dirty="0"/>
          </a:p>
        </p:txBody>
      </p:sp>
      <p:sp>
        <p:nvSpPr>
          <p:cNvPr id="11" name="矩形 10"/>
          <p:cNvSpPr/>
          <p:nvPr/>
        </p:nvSpPr>
        <p:spPr>
          <a:xfrm>
            <a:off x="62931" y="3390476"/>
            <a:ext cx="8973564" cy="110532"/>
          </a:xfrm>
          <a:prstGeom prst="rect">
            <a:avLst/>
          </a:prstGeom>
          <a:solidFill>
            <a:schemeClr val="accent1"/>
          </a:solidFill>
          <a:ln w="19050" cap="sq"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8" name="TextBox 17"/>
          <p:cNvSpPr txBox="1"/>
          <p:nvPr userDrawn="1"/>
        </p:nvSpPr>
        <p:spPr>
          <a:xfrm>
            <a:off x="8676456" y="6597352"/>
            <a:ext cx="482825" cy="307777"/>
          </a:xfrm>
          <a:prstGeom prst="rect">
            <a:avLst/>
          </a:prstGeom>
          <a:noFill/>
        </p:spPr>
        <p:txBody>
          <a:bodyPr wrap="square" rtlCol="0">
            <a:spAutoFit/>
          </a:bodyPr>
          <a:lstStyle/>
          <a:p>
            <a:fld id="{1E05AA54-5B30-4C6F-82D2-D63258CBF279}" type="slidenum">
              <a:rPr lang="en-US" sz="1400" smtClean="0">
                <a:latin typeface="Arial" pitchFamily="34" charset="0"/>
                <a:cs typeface="Arial" pitchFamily="34" charset="0"/>
              </a:rPr>
              <a:t>‹#›</a:t>
            </a:fld>
            <a:endParaRPr lang="en-US" sz="1400" dirty="0">
              <a:latin typeface="Arial" pitchFamily="34" charset="0"/>
              <a:cs typeface="Arial" pitchFamily="34" charset="0"/>
            </a:endParaRPr>
          </a:p>
        </p:txBody>
      </p:sp>
      <p:pic>
        <p:nvPicPr>
          <p:cNvPr id="19" name="Picture 5" descr="C:\Users\donglinlang\Desktop\logo_main201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1"/>
            <a:ext cx="1907704" cy="403938"/>
          </a:xfrm>
          <a:prstGeom prst="rect">
            <a:avLst/>
          </a:prstGeom>
          <a:noFill/>
          <a:ln w="9525">
            <a:noFill/>
            <a:miter lim="800000"/>
            <a:headEnd/>
            <a:tailEnd/>
          </a:ln>
        </p:spPr>
      </p:pic>
      <p:sp>
        <p:nvSpPr>
          <p:cNvPr id="8" name="文本框 7"/>
          <p:cNvSpPr txBox="1"/>
          <p:nvPr userDrawn="1"/>
        </p:nvSpPr>
        <p:spPr>
          <a:xfrm>
            <a:off x="0" y="6608385"/>
            <a:ext cx="3384376" cy="276999"/>
          </a:xfrm>
          <a:prstGeom prst="rect">
            <a:avLst/>
          </a:prstGeom>
          <a:noFill/>
        </p:spPr>
        <p:txBody>
          <a:bodyPr wrap="square" rtlCol="0">
            <a:spAutoFit/>
          </a:bodyPr>
          <a:lstStyle/>
          <a:p>
            <a:r>
              <a:rPr lang="en-US" altLang="zh-CN" sz="1200" dirty="0" smtClean="0">
                <a:solidFill>
                  <a:srgbClr val="0070C0"/>
                </a:solidFill>
                <a:latin typeface="Calibri" panose="020F0502020204030204" pitchFamily="34" charset="0"/>
              </a:rPr>
              <a:t>SLHiPP-9, Sep 26-27th</a:t>
            </a:r>
            <a:r>
              <a:rPr lang="en-US" altLang="zh-CN" sz="1200" dirty="0" smtClean="0">
                <a:solidFill>
                  <a:srgbClr val="0070C0"/>
                </a:solidFill>
                <a:latin typeface="Calibri" panose="020F0502020204030204" pitchFamily="34" charset="0"/>
              </a:rPr>
              <a:t>, </a:t>
            </a:r>
            <a:r>
              <a:rPr lang="en-US" altLang="zh-CN" sz="1200" dirty="0" smtClean="0">
                <a:solidFill>
                  <a:srgbClr val="0070C0"/>
                </a:solidFill>
                <a:latin typeface="Calibri" panose="020F0502020204030204" pitchFamily="34" charset="0"/>
              </a:rPr>
              <a:t>2019, Lanzhou, China</a:t>
            </a:r>
            <a:endParaRPr lang="zh-CN" altLang="en-US" sz="1200" dirty="0">
              <a:solidFill>
                <a:srgbClr val="0070C0"/>
              </a:solidFill>
              <a:latin typeface="Calibri" panose="020F050202020403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a:xfrm>
            <a:off x="6172200" y="6191250"/>
            <a:ext cx="2476500" cy="476250"/>
          </a:xfrm>
          <a:prstGeom prst="rect">
            <a:avLst/>
          </a:prstGeom>
        </p:spPr>
        <p:txBody>
          <a:bodyPr/>
          <a:lstStyle/>
          <a:p>
            <a:endParaRPr lang="en-US"/>
          </a:p>
        </p:txBody>
      </p:sp>
      <p:sp>
        <p:nvSpPr>
          <p:cNvPr id="5" name="页脚占位符 4"/>
          <p:cNvSpPr>
            <a:spLocks noGrp="1"/>
          </p:cNvSpPr>
          <p:nvPr>
            <p:ph type="ftr" sz="quarter" idx="11"/>
          </p:nvPr>
        </p:nvSpPr>
        <p:spPr>
          <a:xfrm>
            <a:off x="914400" y="6172200"/>
            <a:ext cx="3962400" cy="457200"/>
          </a:xfrm>
          <a:prstGeom prst="rect">
            <a:avLst/>
          </a:prstGeom>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1"/>
            <a:ext cx="201168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914400" y="274640"/>
            <a:ext cx="5562600"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a:xfrm>
            <a:off x="6172200" y="6191250"/>
            <a:ext cx="2476500" cy="476250"/>
          </a:xfrm>
          <a:prstGeom prst="rect">
            <a:avLst/>
          </a:prstGeom>
        </p:spPr>
        <p:txBody>
          <a:bodyPr/>
          <a:lstStyle/>
          <a:p>
            <a:endParaRPr lang="en-US"/>
          </a:p>
        </p:txBody>
      </p:sp>
      <p:sp>
        <p:nvSpPr>
          <p:cNvPr id="5" name="页脚占位符 4"/>
          <p:cNvSpPr>
            <a:spLocks noGrp="1"/>
          </p:cNvSpPr>
          <p:nvPr>
            <p:ph type="ftr" sz="quarter" idx="11"/>
          </p:nvPr>
        </p:nvSpPr>
        <p:spPr>
          <a:xfrm>
            <a:off x="914400" y="6172200"/>
            <a:ext cx="3962400" cy="457200"/>
          </a:xfrm>
          <a:prstGeom prst="rect">
            <a:avLst/>
          </a:prstGeo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tx1">
                    <a:lumMod val="75000"/>
                    <a:lumOff val="25000"/>
                  </a:schemeClr>
                </a:solidFill>
                <a:latin typeface="+mj-lt"/>
              </a:defRPr>
            </a:lvl1pPr>
          </a:lstStyle>
          <a:p>
            <a:r>
              <a:rPr kumimoji="0" lang="zh-CN" altLang="en-US" dirty="0" smtClean="0"/>
              <a:t>单击此处编辑母版标题样式</a:t>
            </a:r>
            <a:endParaRPr kumimoji="0" lang="en-US" dirty="0"/>
          </a:p>
        </p:txBody>
      </p:sp>
      <p:sp>
        <p:nvSpPr>
          <p:cNvPr id="8" name="内容占位符 7"/>
          <p:cNvSpPr>
            <a:spLocks noGrp="1"/>
          </p:cNvSpPr>
          <p:nvPr>
            <p:ph sz="quarter" idx="1"/>
          </p:nvPr>
        </p:nvSpPr>
        <p:spPr>
          <a:xfrm>
            <a:off x="539552" y="1447800"/>
            <a:ext cx="8147248" cy="5005536"/>
          </a:xfrm>
        </p:spPr>
        <p:txBody>
          <a:bodyPr vert="horz"/>
          <a:lstStyle/>
          <a:p>
            <a:pPr lvl="0" eaLnBrk="1" latinLnBrk="0" hangingPunct="1"/>
            <a:r>
              <a:rPr lang="zh-CN" altLang="en-US" dirty="0" smtClean="0"/>
              <a:t>单击此处编辑母版文本样式</a:t>
            </a:r>
          </a:p>
          <a:p>
            <a:pPr lvl="1" eaLnBrk="1" latinLnBrk="0" hangingPunct="1"/>
            <a:r>
              <a:rPr lang="zh-CN" altLang="en-US" dirty="0" smtClean="0"/>
              <a:t>第二级</a:t>
            </a:r>
          </a:p>
          <a:p>
            <a:pPr lvl="2" eaLnBrk="1" latinLnBrk="0" hangingPunct="1"/>
            <a:r>
              <a:rPr lang="zh-CN" altLang="en-US" dirty="0" smtClean="0"/>
              <a:t>第三级</a:t>
            </a:r>
          </a:p>
          <a:p>
            <a:pPr lvl="3" eaLnBrk="1" latinLnBrk="0" hangingPunct="1"/>
            <a:r>
              <a:rPr lang="zh-CN" altLang="en-US" dirty="0" smtClean="0"/>
              <a:t>第四级</a:t>
            </a:r>
          </a:p>
          <a:p>
            <a:pPr lvl="4" eaLnBrk="1" latinLnBrk="0" hangingPunct="1"/>
            <a:r>
              <a:rPr lang="zh-CN" altLang="en-US" dirty="0" smtClean="0"/>
              <a:t>第五级</a:t>
            </a:r>
            <a:endParaRPr kumimoji="0"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3">
        <a:schemeClr val="bg1"/>
      </p:bgRef>
    </p:bg>
    <p:spTree>
      <p:nvGrpSpPr>
        <p:cNvPr id="1" name=""/>
        <p:cNvGrpSpPr/>
        <p:nvPr/>
      </p:nvGrpSpPr>
      <p:grpSpPr>
        <a:xfrm>
          <a:off x="0" y="0"/>
          <a:ext cx="0" cy="0"/>
          <a:chOff x="0" y="0"/>
          <a:chExt cx="0" cy="0"/>
        </a:xfrm>
      </p:grpSpPr>
      <p:sp>
        <p:nvSpPr>
          <p:cNvPr id="11" name="矩形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圆角矩形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722313" y="952500"/>
            <a:ext cx="7772400" cy="1362075"/>
          </a:xfrm>
        </p:spPr>
        <p:txBody>
          <a:bodyPr anchor="b" anchorCtr="0"/>
          <a:lstStyle>
            <a:lvl1pPr algn="l">
              <a:buNone/>
              <a:defRPr sz="4000" b="0" cap="none"/>
            </a:lvl1pPr>
          </a:lstStyle>
          <a:p>
            <a:r>
              <a:rPr kumimoji="0" lang="zh-CN" altLang="en-US" dirty="0" smtClean="0"/>
              <a:t>单击此处编辑母版标题样式</a:t>
            </a:r>
            <a:endParaRPr kumimoji="0" lang="en-US" dirty="0"/>
          </a:p>
        </p:txBody>
      </p:sp>
      <p:sp>
        <p:nvSpPr>
          <p:cNvPr id="3" name="文本占位符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a:xfrm>
            <a:off x="6172200" y="6191250"/>
            <a:ext cx="2476500" cy="476250"/>
          </a:xfrm>
          <a:prstGeom prst="rect">
            <a:avLst/>
          </a:prstGeom>
        </p:spPr>
        <p:txBody>
          <a:bodyPr/>
          <a:lstStyle/>
          <a:p>
            <a:endParaRPr lang="en-US"/>
          </a:p>
        </p:txBody>
      </p:sp>
      <p:sp>
        <p:nvSpPr>
          <p:cNvPr id="5" name="页脚占位符 4"/>
          <p:cNvSpPr>
            <a:spLocks noGrp="1"/>
          </p:cNvSpPr>
          <p:nvPr>
            <p:ph type="ftr" sz="quarter" idx="11"/>
          </p:nvPr>
        </p:nvSpPr>
        <p:spPr>
          <a:xfrm>
            <a:off x="800100" y="6172200"/>
            <a:ext cx="4000500" cy="457200"/>
          </a:xfrm>
          <a:prstGeom prst="rect">
            <a:avLst/>
          </a:prstGeom>
        </p:spPr>
        <p:txBody>
          <a:bodyPr/>
          <a:lstStyle/>
          <a:p>
            <a:endParaRPr lang="en-US"/>
          </a:p>
        </p:txBody>
      </p:sp>
      <p:sp>
        <p:nvSpPr>
          <p:cNvPr id="7" name="矩形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5" name="日期占位符 4"/>
          <p:cNvSpPr>
            <a:spLocks noGrp="1"/>
          </p:cNvSpPr>
          <p:nvPr>
            <p:ph type="dt" sz="half" idx="10"/>
          </p:nvPr>
        </p:nvSpPr>
        <p:spPr>
          <a:xfrm>
            <a:off x="6172200" y="6191250"/>
            <a:ext cx="2476500" cy="476250"/>
          </a:xfrm>
          <a:prstGeom prst="rect">
            <a:avLst/>
          </a:prstGeom>
        </p:spPr>
        <p:txBody>
          <a:bodyPr/>
          <a:lstStyle/>
          <a:p>
            <a:endParaRPr lang="en-US"/>
          </a:p>
        </p:txBody>
      </p:sp>
      <p:sp>
        <p:nvSpPr>
          <p:cNvPr id="6" name="页脚占位符 5"/>
          <p:cNvSpPr>
            <a:spLocks noGrp="1"/>
          </p:cNvSpPr>
          <p:nvPr>
            <p:ph type="ftr" sz="quarter" idx="11"/>
          </p:nvPr>
        </p:nvSpPr>
        <p:spPr>
          <a:xfrm>
            <a:off x="914400" y="6172200"/>
            <a:ext cx="3962400" cy="457200"/>
          </a:xfrm>
          <a:prstGeom prst="rect">
            <a:avLst/>
          </a:prstGeom>
        </p:spPr>
        <p:txBody>
          <a:bodyPr/>
          <a:lstStyle/>
          <a:p>
            <a:endParaRPr lang="en-US"/>
          </a:p>
        </p:txBody>
      </p:sp>
      <p:sp>
        <p:nvSpPr>
          <p:cNvPr id="9" name="内容占位符 8"/>
          <p:cNvSpPr>
            <a:spLocks noGrp="1"/>
          </p:cNvSpPr>
          <p:nvPr>
            <p:ph sz="quarter" idx="1"/>
          </p:nvPr>
        </p:nvSpPr>
        <p:spPr>
          <a:xfrm>
            <a:off x="914400" y="1447800"/>
            <a:ext cx="3749040" cy="4572000"/>
          </a:xfrm>
        </p:spPr>
        <p:txBody>
          <a:bodyPr vert="horz"/>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1" name="内容占位符 10"/>
          <p:cNvSpPr>
            <a:spLocks noGrp="1"/>
          </p:cNvSpPr>
          <p:nvPr>
            <p:ph sz="quarter" idx="2"/>
          </p:nvPr>
        </p:nvSpPr>
        <p:spPr>
          <a:xfrm>
            <a:off x="4933950" y="1447800"/>
            <a:ext cx="3749040" cy="4572000"/>
          </a:xfrm>
        </p:spPr>
        <p:txBody>
          <a:bodyPr vert="horz"/>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0" y="273050"/>
            <a:ext cx="7772400" cy="995710"/>
          </a:xfrm>
        </p:spPr>
        <p:txBody>
          <a:bodyPr anchor="b" anchorCtr="0"/>
          <a:lstStyle>
            <a:lvl1pPr>
              <a:defRPr/>
            </a:lvl1pPr>
          </a:lstStyle>
          <a:p>
            <a:r>
              <a:rPr kumimoji="0" lang="zh-CN" altLang="en-US" dirty="0" smtClean="0"/>
              <a:t>单击此处编辑母版标题样式</a:t>
            </a:r>
            <a:endParaRPr kumimoji="0" lang="en-US" dirty="0"/>
          </a:p>
        </p:txBody>
      </p:sp>
      <p:sp>
        <p:nvSpPr>
          <p:cNvPr id="3" name="文本占位符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7" name="日期占位符 6"/>
          <p:cNvSpPr>
            <a:spLocks noGrp="1"/>
          </p:cNvSpPr>
          <p:nvPr>
            <p:ph type="dt" sz="half" idx="10"/>
          </p:nvPr>
        </p:nvSpPr>
        <p:spPr>
          <a:xfrm>
            <a:off x="6172200" y="6191250"/>
            <a:ext cx="2476500" cy="476250"/>
          </a:xfrm>
          <a:prstGeom prst="rect">
            <a:avLst/>
          </a:prstGeom>
        </p:spPr>
        <p:txBody>
          <a:bodyPr/>
          <a:lstStyle/>
          <a:p>
            <a:endParaRPr lang="en-US"/>
          </a:p>
        </p:txBody>
      </p:sp>
      <p:sp>
        <p:nvSpPr>
          <p:cNvPr id="8" name="页脚占位符 7"/>
          <p:cNvSpPr>
            <a:spLocks noGrp="1"/>
          </p:cNvSpPr>
          <p:nvPr>
            <p:ph type="ftr" sz="quarter" idx="11"/>
          </p:nvPr>
        </p:nvSpPr>
        <p:spPr>
          <a:xfrm>
            <a:off x="914400" y="6172200"/>
            <a:ext cx="3962400" cy="457200"/>
          </a:xfrm>
          <a:prstGeom prst="rect">
            <a:avLst/>
          </a:prstGeom>
        </p:spPr>
        <p:txBody>
          <a:bodyPr/>
          <a:lstStyle/>
          <a:p>
            <a:endParaRPr lang="en-US"/>
          </a:p>
        </p:txBody>
      </p:sp>
      <p:sp>
        <p:nvSpPr>
          <p:cNvPr id="11" name="内容占位符 10"/>
          <p:cNvSpPr>
            <a:spLocks noGrp="1"/>
          </p:cNvSpPr>
          <p:nvPr>
            <p:ph sz="half" idx="2"/>
          </p:nvPr>
        </p:nvSpPr>
        <p:spPr>
          <a:xfrm>
            <a:off x="914400" y="2247900"/>
            <a:ext cx="3733800" cy="3886200"/>
          </a:xfrm>
        </p:spPr>
        <p:txBody>
          <a:bodyPr vert="horz"/>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3" name="内容占位符 12"/>
          <p:cNvSpPr>
            <a:spLocks noGrp="1"/>
          </p:cNvSpPr>
          <p:nvPr>
            <p:ph sz="half" idx="4"/>
          </p:nvPr>
        </p:nvSpPr>
        <p:spPr>
          <a:xfrm>
            <a:off x="4953000" y="2247900"/>
            <a:ext cx="3733800" cy="3886200"/>
          </a:xfrm>
        </p:spPr>
        <p:txBody>
          <a:bodyPr vert="horz"/>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a:xfrm>
            <a:off x="6172200" y="6191250"/>
            <a:ext cx="2476500" cy="476250"/>
          </a:xfrm>
          <a:prstGeom prst="rect">
            <a:avLst/>
          </a:prstGeom>
        </p:spPr>
        <p:txBody>
          <a:bodyPr/>
          <a:lstStyle/>
          <a:p>
            <a:endParaRPr lang="en-US"/>
          </a:p>
        </p:txBody>
      </p:sp>
      <p:sp>
        <p:nvSpPr>
          <p:cNvPr id="4" name="页脚占位符 3"/>
          <p:cNvSpPr>
            <a:spLocks noGrp="1"/>
          </p:cNvSpPr>
          <p:nvPr>
            <p:ph type="ftr" sz="quarter" idx="11"/>
          </p:nvPr>
        </p:nvSpPr>
        <p:spPr>
          <a:xfrm>
            <a:off x="914400" y="6172200"/>
            <a:ext cx="3962400" cy="457200"/>
          </a:xfrm>
          <a:prstGeom prst="rect">
            <a:avLst/>
          </a:prstGeom>
        </p:spPr>
        <p:txBody>
          <a:bodyPr/>
          <a:lstStyle/>
          <a:p>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172200" y="6191250"/>
            <a:ext cx="2476500" cy="476250"/>
          </a:xfrm>
          <a:prstGeom prst="rect">
            <a:avLst/>
          </a:prstGeom>
        </p:spPr>
        <p:txBody>
          <a:bodyPr/>
          <a:lstStyle/>
          <a:p>
            <a:endParaRPr lang="en-US"/>
          </a:p>
        </p:txBody>
      </p:sp>
      <p:sp>
        <p:nvSpPr>
          <p:cNvPr id="3" name="页脚占位符 2"/>
          <p:cNvSpPr>
            <a:spLocks noGrp="1"/>
          </p:cNvSpPr>
          <p:nvPr>
            <p:ph type="ftr" sz="quarter" idx="11"/>
          </p:nvPr>
        </p:nvSpPr>
        <p:spPr>
          <a:xfrm>
            <a:off x="914400" y="6172200"/>
            <a:ext cx="3962400" cy="457200"/>
          </a:xfrm>
          <a:prstGeom prst="rect">
            <a:avLst/>
          </a:prstGeom>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圆角矩形 8"/>
          <p:cNvSpPr/>
          <p:nvPr userDrawn="1"/>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914400" y="273050"/>
            <a:ext cx="7772400" cy="1143000"/>
          </a:xfrm>
        </p:spPr>
        <p:txBody>
          <a:bodyPr anchor="b" anchorCtr="0"/>
          <a:lstStyle>
            <a:lvl1pPr algn="l">
              <a:buNone/>
              <a:defRPr sz="4000" b="0"/>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a:xfrm>
            <a:off x="6172200" y="6191250"/>
            <a:ext cx="2476500" cy="476250"/>
          </a:xfrm>
          <a:prstGeom prst="rect">
            <a:avLst/>
          </a:prstGeom>
        </p:spPr>
        <p:txBody>
          <a:bodyPr/>
          <a:lstStyle/>
          <a:p>
            <a:endParaRPr lang="en-US"/>
          </a:p>
        </p:txBody>
      </p:sp>
      <p:sp>
        <p:nvSpPr>
          <p:cNvPr id="6" name="页脚占位符 5"/>
          <p:cNvSpPr>
            <a:spLocks noGrp="1"/>
          </p:cNvSpPr>
          <p:nvPr>
            <p:ph type="ftr" sz="quarter" idx="11"/>
          </p:nvPr>
        </p:nvSpPr>
        <p:spPr>
          <a:xfrm>
            <a:off x="914400" y="6172200"/>
            <a:ext cx="3962400" cy="457200"/>
          </a:xfrm>
          <a:prstGeom prst="rect">
            <a:avLst/>
          </a:prstGeom>
        </p:spPr>
        <p:txBody>
          <a:bodyPr/>
          <a:lstStyle/>
          <a:p>
            <a:endParaRPr lang="en-US"/>
          </a:p>
        </p:txBody>
      </p:sp>
      <p:sp>
        <p:nvSpPr>
          <p:cNvPr id="11" name="内容占位符 10"/>
          <p:cNvSpPr>
            <a:spLocks noGrp="1"/>
          </p:cNvSpPr>
          <p:nvPr>
            <p:ph sz="quarter" idx="1"/>
          </p:nvPr>
        </p:nvSpPr>
        <p:spPr>
          <a:xfrm>
            <a:off x="2971800" y="1600200"/>
            <a:ext cx="5715000" cy="4495800"/>
          </a:xfrm>
        </p:spPr>
        <p:txBody>
          <a:bodyPr vert="horz"/>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zh-CN" altLang="en-US" smtClean="0"/>
              <a:t>单击此处编辑母版标题样式</a:t>
            </a:r>
            <a:endParaRPr kumimoji="0" lang="en-US"/>
          </a:p>
        </p:txBody>
      </p:sp>
      <p:sp>
        <p:nvSpPr>
          <p:cNvPr id="4" name="文本占位符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a:xfrm>
            <a:off x="6172200" y="6191250"/>
            <a:ext cx="2476500" cy="476250"/>
          </a:xfrm>
          <a:prstGeom prst="rect">
            <a:avLst/>
          </a:prstGeom>
        </p:spPr>
        <p:txBody>
          <a:bodyPr/>
          <a:lstStyle/>
          <a:p>
            <a:endParaRPr lang="en-US"/>
          </a:p>
        </p:txBody>
      </p:sp>
      <p:sp>
        <p:nvSpPr>
          <p:cNvPr id="6" name="页脚占位符 5"/>
          <p:cNvSpPr>
            <a:spLocks noGrp="1"/>
          </p:cNvSpPr>
          <p:nvPr>
            <p:ph type="ftr" sz="quarter" idx="11"/>
          </p:nvPr>
        </p:nvSpPr>
        <p:spPr>
          <a:xfrm>
            <a:off x="914400" y="6172200"/>
            <a:ext cx="3886200" cy="457200"/>
          </a:xfrm>
          <a:prstGeom prst="rect">
            <a:avLst/>
          </a:prstGeom>
        </p:spPr>
        <p:txBody>
          <a:bodyPr/>
          <a:lstStyle/>
          <a:p>
            <a:endParaRPr lang="en-US"/>
          </a:p>
        </p:txBody>
      </p:sp>
      <p:sp>
        <p:nvSpPr>
          <p:cNvPr id="11" name="矩形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矩形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图片占位符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zh-CN" altLang="en-US" smtClean="0"/>
              <a:t>单击图标添加图片</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8" name="圆角矩形 7"/>
          <p:cNvSpPr/>
          <p:nvPr userDrawn="1"/>
        </p:nvSpPr>
        <p:spPr>
          <a:xfrm>
            <a:off x="107504" y="116632"/>
            <a:ext cx="8928992" cy="6480720"/>
          </a:xfrm>
          <a:prstGeom prst="roundRect">
            <a:avLst>
              <a:gd name="adj" fmla="val 4929"/>
            </a:avLst>
          </a:prstGeom>
          <a:ln w="19050" cap="sq" cmpd="sng" algn="ctr">
            <a:solidFill>
              <a:srgbClr val="0070C0"/>
            </a:solidFill>
            <a:prstDash val="sysDot"/>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标题占位符 21"/>
          <p:cNvSpPr>
            <a:spLocks noGrp="1"/>
          </p:cNvSpPr>
          <p:nvPr>
            <p:ph type="title"/>
          </p:nvPr>
        </p:nvSpPr>
        <p:spPr>
          <a:xfrm>
            <a:off x="539552" y="274638"/>
            <a:ext cx="8147248" cy="922114"/>
          </a:xfrm>
          <a:prstGeom prst="rect">
            <a:avLst/>
          </a:prstGeom>
        </p:spPr>
        <p:txBody>
          <a:bodyPr bIns="91440" anchor="b" anchorCtr="0">
            <a:normAutofit/>
          </a:bodyPr>
          <a:lstStyle/>
          <a:p>
            <a:r>
              <a:rPr kumimoji="0" lang="zh-CN" altLang="en-US" dirty="0" smtClean="0"/>
              <a:t>单击此处编辑母版标题样式</a:t>
            </a:r>
            <a:endParaRPr kumimoji="0" lang="en-US" dirty="0"/>
          </a:p>
        </p:txBody>
      </p:sp>
      <p:sp>
        <p:nvSpPr>
          <p:cNvPr id="13" name="文本占位符 12"/>
          <p:cNvSpPr>
            <a:spLocks noGrp="1"/>
          </p:cNvSpPr>
          <p:nvPr>
            <p:ph type="body" idx="1"/>
          </p:nvPr>
        </p:nvSpPr>
        <p:spPr>
          <a:xfrm>
            <a:off x="539552" y="1447800"/>
            <a:ext cx="8147248" cy="5005536"/>
          </a:xfrm>
          <a:prstGeom prst="rect">
            <a:avLst/>
          </a:prstGeom>
        </p:spPr>
        <p:txBody>
          <a:bodyPr>
            <a:normAutofit/>
          </a:bodyPr>
          <a:lstStyle/>
          <a:p>
            <a:pPr lvl="0" eaLnBrk="1" latinLnBrk="0" hangingPunct="1"/>
            <a:r>
              <a:rPr kumimoji="0" lang="zh-CN" altLang="en-US" dirty="0" smtClean="0"/>
              <a:t>单击此处编辑母版文本样式</a:t>
            </a:r>
          </a:p>
          <a:p>
            <a:pPr lvl="1" eaLnBrk="1" latinLnBrk="0" hangingPunct="1"/>
            <a:r>
              <a:rPr kumimoji="0" lang="zh-CN" altLang="en-US" dirty="0" smtClean="0"/>
              <a:t>第二级</a:t>
            </a:r>
          </a:p>
          <a:p>
            <a:pPr lvl="2" eaLnBrk="1" latinLnBrk="0" hangingPunct="1"/>
            <a:r>
              <a:rPr kumimoji="0" lang="zh-CN" altLang="en-US" dirty="0" smtClean="0"/>
              <a:t>第三级</a:t>
            </a:r>
          </a:p>
          <a:p>
            <a:pPr lvl="3" eaLnBrk="1" latinLnBrk="0" hangingPunct="1"/>
            <a:r>
              <a:rPr kumimoji="0" lang="zh-CN" altLang="en-US" dirty="0" smtClean="0"/>
              <a:t>第四级</a:t>
            </a:r>
          </a:p>
          <a:p>
            <a:pPr lvl="4" eaLnBrk="1" latinLnBrk="0" hangingPunct="1"/>
            <a:r>
              <a:rPr kumimoji="0" lang="zh-CN" altLang="en-US" dirty="0" smtClean="0"/>
              <a:t>第五级</a:t>
            </a:r>
            <a:endParaRPr kumimoji="0" lang="en-US" dirty="0"/>
          </a:p>
        </p:txBody>
      </p:sp>
      <p:pic>
        <p:nvPicPr>
          <p:cNvPr id="10" name="Picture 5" descr="C:\Users\donglinlang\Desktop\logo_main2011.jp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a:off x="8191564" y="-1"/>
            <a:ext cx="952436" cy="540000"/>
          </a:xfrm>
          <a:prstGeom prst="rect">
            <a:avLst/>
          </a:prstGeom>
          <a:noFill/>
          <a:ln w="9525">
            <a:noFill/>
            <a:miter lim="800000"/>
            <a:headEnd/>
            <a:tailEnd/>
          </a:ln>
        </p:spPr>
      </p:pic>
      <p:sp>
        <p:nvSpPr>
          <p:cNvPr id="5" name="TextBox 4"/>
          <p:cNvSpPr txBox="1"/>
          <p:nvPr userDrawn="1"/>
        </p:nvSpPr>
        <p:spPr>
          <a:xfrm>
            <a:off x="8676456" y="6597352"/>
            <a:ext cx="482825" cy="307777"/>
          </a:xfrm>
          <a:prstGeom prst="rect">
            <a:avLst/>
          </a:prstGeom>
          <a:noFill/>
        </p:spPr>
        <p:txBody>
          <a:bodyPr wrap="square" rtlCol="0">
            <a:spAutoFit/>
          </a:bodyPr>
          <a:lstStyle/>
          <a:p>
            <a:fld id="{1E05AA54-5B30-4C6F-82D2-D63258CBF279}" type="slidenum">
              <a:rPr lang="en-US" sz="1400" smtClean="0">
                <a:latin typeface="Arial" pitchFamily="34" charset="0"/>
                <a:cs typeface="Arial" pitchFamily="34" charset="0"/>
              </a:rPr>
              <a:t>‹#›</a:t>
            </a:fld>
            <a:endParaRPr lang="en-US" sz="1400" dirty="0">
              <a:latin typeface="Arial" pitchFamily="34" charset="0"/>
              <a:cs typeface="Arial" pitchFamily="34" charset="0"/>
            </a:endParaRPr>
          </a:p>
        </p:txBody>
      </p:sp>
      <p:cxnSp>
        <p:nvCxnSpPr>
          <p:cNvPr id="7" name="直接连接符 6"/>
          <p:cNvCxnSpPr/>
          <p:nvPr userDrawn="1"/>
        </p:nvCxnSpPr>
        <p:spPr>
          <a:xfrm>
            <a:off x="323528" y="1340768"/>
            <a:ext cx="856895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userDrawn="1"/>
        </p:nvSpPr>
        <p:spPr>
          <a:xfrm>
            <a:off x="0" y="6608385"/>
            <a:ext cx="3384376" cy="276999"/>
          </a:xfrm>
          <a:prstGeom prst="rect">
            <a:avLst/>
          </a:prstGeom>
          <a:noFill/>
        </p:spPr>
        <p:txBody>
          <a:bodyPr wrap="square" rtlCol="0">
            <a:spAutoFit/>
          </a:bodyPr>
          <a:lstStyle/>
          <a:p>
            <a:r>
              <a:rPr lang="en-US" altLang="zh-CN" sz="1200" dirty="0" smtClean="0">
                <a:solidFill>
                  <a:srgbClr val="0070C0"/>
                </a:solidFill>
                <a:latin typeface="Calibri" panose="020F0502020204030204" pitchFamily="34" charset="0"/>
              </a:rPr>
              <a:t>SLHiPP-9, Sep 26-27th, 2019, Lanzhou, China</a:t>
            </a:r>
            <a:endParaRPr lang="zh-CN" altLang="en-US" sz="1200" dirty="0">
              <a:solidFill>
                <a:srgbClr val="0070C0"/>
              </a:solidFill>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iming>
    <p:tnLst>
      <p:par>
        <p:cTn id="1" dur="indefinite" restart="never" nodeType="tmRoot"/>
      </p:par>
    </p:tnLst>
  </p:timing>
  <p:hf hdr="0" ftr="0" dt="0"/>
  <p:txStyles>
    <p:titleStyle>
      <a:lvl1pPr algn="l" rtl="0" eaLnBrk="1" latinLnBrk="0" hangingPunct="1">
        <a:spcBef>
          <a:spcPct val="0"/>
        </a:spcBef>
        <a:buNone/>
        <a:defRPr kumimoji="0" sz="4000" kern="1200">
          <a:solidFill>
            <a:schemeClr val="tx2"/>
          </a:solidFill>
          <a:latin typeface="+mj-lt"/>
          <a:ea typeface="隶书" pitchFamily="49" charset="-122"/>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31.jpeg"/><Relationship Id="rId5" Type="http://schemas.openxmlformats.org/officeDocument/2006/relationships/diagramColors" Target="../diagrams/colors1.xml"/><Relationship Id="rId10" Type="http://schemas.openxmlformats.org/officeDocument/2006/relationships/image" Target="../media/image30.jpeg"/><Relationship Id="rId4" Type="http://schemas.openxmlformats.org/officeDocument/2006/relationships/diagramQuickStyle" Target="../diagrams/quickStyle1.xml"/><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2.xml"/><Relationship Id="rId7" Type="http://schemas.openxmlformats.org/officeDocument/2006/relationships/image" Target="../media/image4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49.png"/><Relationship Id="rId4" Type="http://schemas.openxmlformats.org/officeDocument/2006/relationships/diagramQuickStyle" Target="../diagrams/quickStyle2.xml"/><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462372" y="3861048"/>
            <a:ext cx="8219256" cy="1872208"/>
          </a:xfrm>
        </p:spPr>
        <p:txBody>
          <a:bodyPr>
            <a:normAutofit/>
          </a:bodyPr>
          <a:lstStyle/>
          <a:p>
            <a:pPr algn="r"/>
            <a:r>
              <a:rPr lang="en-US" sz="2800" dirty="0" err="1" smtClean="0"/>
              <a:t>Feisi</a:t>
            </a:r>
            <a:r>
              <a:rPr lang="en-US" sz="2800" dirty="0" smtClean="0"/>
              <a:t> He</a:t>
            </a:r>
          </a:p>
          <a:p>
            <a:pPr algn="r"/>
            <a:r>
              <a:rPr lang="en-US" sz="2400" dirty="0"/>
              <a:t>Key Laboratory of Particle </a:t>
            </a:r>
            <a:r>
              <a:rPr lang="en-US" sz="2400" dirty="0" smtClean="0"/>
              <a:t>Acceleration Physics </a:t>
            </a:r>
            <a:r>
              <a:rPr lang="en-US" sz="2400" dirty="0"/>
              <a:t>and </a:t>
            </a:r>
            <a:r>
              <a:rPr lang="en-US" sz="2400" dirty="0" smtClean="0"/>
              <a:t>Technology, </a:t>
            </a:r>
          </a:p>
          <a:p>
            <a:pPr algn="r"/>
            <a:r>
              <a:rPr lang="en-US" sz="2800" dirty="0" smtClean="0"/>
              <a:t>Institute of High Energy Physics (IHEP)</a:t>
            </a:r>
          </a:p>
        </p:txBody>
      </p:sp>
      <p:sp>
        <p:nvSpPr>
          <p:cNvPr id="2" name="标题 1"/>
          <p:cNvSpPr>
            <a:spLocks noGrp="1"/>
          </p:cNvSpPr>
          <p:nvPr>
            <p:ph type="ctrTitle" idx="4294967295"/>
          </p:nvPr>
        </p:nvSpPr>
        <p:spPr>
          <a:xfrm>
            <a:off x="462372" y="1217749"/>
            <a:ext cx="8219256" cy="1779203"/>
          </a:xfrm>
        </p:spPr>
        <p:txBody>
          <a:bodyPr>
            <a:normAutofit/>
          </a:bodyPr>
          <a:lstStyle/>
          <a:p>
            <a:r>
              <a:rPr lang="en-US" altLang="zh-CN" sz="4800" dirty="0"/>
              <a:t>Overview of development and testing of spoke cavities</a:t>
            </a:r>
            <a:endParaRPr lang="en-US" sz="4800" dirty="0"/>
          </a:p>
        </p:txBody>
      </p:sp>
    </p:spTree>
    <p:extLst>
      <p:ext uri="{BB962C8B-B14F-4D97-AF65-F5344CB8AC3E}">
        <p14:creationId xmlns:p14="http://schemas.microsoft.com/office/powerpoint/2010/main" val="278754693"/>
      </p:ext>
    </p:extLst>
  </p:cSld>
  <p:clrMapOvr>
    <a:masterClrMapping/>
  </p:clrMapOvr>
  <mc:AlternateContent xmlns:mc="http://schemas.openxmlformats.org/markup-compatibility/2006" xmlns:p14="http://schemas.microsoft.com/office/powerpoint/2010/main">
    <mc:Choice Requires="p14">
      <p:transition spd="slow" p14:dur="2000" advTm="24096"/>
    </mc:Choice>
    <mc:Fallback xmlns="">
      <p:transition spd="slow" advTm="2409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latin typeface="+mj-lt"/>
              </a:rPr>
              <a:t>Mechanical analysis</a:t>
            </a:r>
            <a:endParaRPr lang="zh-CN" altLang="en-US" dirty="0">
              <a:latin typeface="+mj-lt"/>
            </a:endParaRPr>
          </a:p>
        </p:txBody>
      </p:sp>
      <p:sp>
        <p:nvSpPr>
          <p:cNvPr id="3" name="内容占位符 2"/>
          <p:cNvSpPr>
            <a:spLocks noGrp="1"/>
          </p:cNvSpPr>
          <p:nvPr>
            <p:ph sz="quarter" idx="1"/>
          </p:nvPr>
        </p:nvSpPr>
        <p:spPr>
          <a:xfrm>
            <a:off x="395536" y="1447800"/>
            <a:ext cx="6696744" cy="5221560"/>
          </a:xfrm>
        </p:spPr>
        <p:txBody>
          <a:bodyPr>
            <a:normAutofit/>
          </a:bodyPr>
          <a:lstStyle/>
          <a:p>
            <a:r>
              <a:rPr lang="en-US" altLang="zh-CN" sz="3200" dirty="0" smtClean="0"/>
              <a:t>Stress and buckling analysis:</a:t>
            </a:r>
          </a:p>
          <a:p>
            <a:pPr lvl="1"/>
            <a:r>
              <a:rPr lang="en-US" altLang="zh-CN" sz="3000" dirty="0" smtClean="0"/>
              <a:t>Pressure vessel code, e.g</a:t>
            </a:r>
            <a:r>
              <a:rPr lang="en-US" altLang="zh-CN" sz="3000" dirty="0"/>
              <a:t>. </a:t>
            </a:r>
            <a:r>
              <a:rPr lang="en-US" altLang="zh-CN" sz="3000" dirty="0" smtClean="0"/>
              <a:t>ASME-BVPC-VIII.Div2.Part5</a:t>
            </a:r>
          </a:p>
          <a:p>
            <a:pPr lvl="1"/>
            <a:r>
              <a:rPr lang="en-US" altLang="zh-CN" sz="3000" dirty="0" smtClean="0"/>
              <a:t>Typical allowable stress for </a:t>
            </a:r>
            <a:r>
              <a:rPr lang="en-US" altLang="zh-CN" sz="3000" dirty="0" err="1" smtClean="0"/>
              <a:t>Nb</a:t>
            </a:r>
            <a:r>
              <a:rPr lang="en-US" altLang="zh-CN" sz="3000" dirty="0" smtClean="0"/>
              <a:t> is ~50MPa at RT</a:t>
            </a:r>
            <a:endParaRPr lang="en-US" altLang="zh-CN" sz="3200" dirty="0" smtClean="0"/>
          </a:p>
        </p:txBody>
      </p:sp>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78795" y="646912"/>
            <a:ext cx="2664296" cy="2160000"/>
          </a:xfrm>
          <a:prstGeom prst="rect">
            <a:avLst/>
          </a:prstGeom>
        </p:spPr>
      </p:pic>
      <p:graphicFrame>
        <p:nvGraphicFramePr>
          <p:cNvPr id="11" name="表格 10"/>
          <p:cNvGraphicFramePr>
            <a:graphicFrameLocks noGrp="1"/>
          </p:cNvGraphicFramePr>
          <p:nvPr>
            <p:extLst>
              <p:ext uri="{D42A27DB-BD31-4B8C-83A1-F6EECF244321}">
                <p14:modId xmlns:p14="http://schemas.microsoft.com/office/powerpoint/2010/main" val="3737150972"/>
              </p:ext>
            </p:extLst>
          </p:nvPr>
        </p:nvGraphicFramePr>
        <p:xfrm>
          <a:off x="251520" y="4221088"/>
          <a:ext cx="6590399" cy="2297538"/>
        </p:xfrm>
        <a:graphic>
          <a:graphicData uri="http://schemas.openxmlformats.org/drawingml/2006/table">
            <a:tbl>
              <a:tblPr firstRow="1" bandRow="1">
                <a:tableStyleId>{5C22544A-7EE6-4342-B048-85BDC9FD1C3A}</a:tableStyleId>
              </a:tblPr>
              <a:tblGrid>
                <a:gridCol w="1368152"/>
                <a:gridCol w="1155446"/>
                <a:gridCol w="1046896"/>
                <a:gridCol w="1187768"/>
                <a:gridCol w="1038069"/>
                <a:gridCol w="794068"/>
              </a:tblGrid>
              <a:tr h="370840">
                <a:tc>
                  <a:txBody>
                    <a:bodyPr/>
                    <a:lstStyle/>
                    <a:p>
                      <a:pPr algn="l"/>
                      <a:endParaRPr lang="en-US" sz="1800" dirty="0"/>
                    </a:p>
                  </a:txBody>
                  <a:tcPr anchor="ctr"/>
                </a:tc>
                <a:tc>
                  <a:txBody>
                    <a:bodyPr/>
                    <a:lstStyle/>
                    <a:p>
                      <a:pPr algn="ctr"/>
                      <a:r>
                        <a:rPr lang="en-US" sz="1800" dirty="0" smtClean="0"/>
                        <a:t>Boundary</a:t>
                      </a:r>
                      <a:endParaRPr lang="en-US" sz="1800" dirty="0"/>
                    </a:p>
                  </a:txBody>
                  <a:tcPr anchor="ctr"/>
                </a:tc>
                <a:tc>
                  <a:txBody>
                    <a:bodyPr/>
                    <a:lstStyle/>
                    <a:p>
                      <a:pPr algn="ctr"/>
                      <a:r>
                        <a:rPr lang="en-US" sz="1800" dirty="0" smtClean="0"/>
                        <a:t>In</a:t>
                      </a:r>
                      <a:endParaRPr lang="en-US" sz="1800" dirty="0"/>
                    </a:p>
                  </a:txBody>
                  <a:tcPr anchor="ctr"/>
                </a:tc>
                <a:tc>
                  <a:txBody>
                    <a:bodyPr/>
                    <a:lstStyle/>
                    <a:p>
                      <a:pPr algn="ctr"/>
                      <a:r>
                        <a:rPr lang="en-US" sz="1800" dirty="0" err="1" smtClean="0"/>
                        <a:t>LHe</a:t>
                      </a:r>
                      <a:endParaRPr lang="en-US" sz="1800" dirty="0"/>
                    </a:p>
                  </a:txBody>
                  <a:tcPr anchor="ctr"/>
                </a:tc>
                <a:tc>
                  <a:txBody>
                    <a:bodyPr/>
                    <a:lstStyle/>
                    <a:p>
                      <a:pPr algn="ctr"/>
                      <a:r>
                        <a:rPr lang="en-US" sz="1800" dirty="0" smtClean="0"/>
                        <a:t>Out</a:t>
                      </a:r>
                      <a:endParaRPr lang="en-US" sz="1800" dirty="0"/>
                    </a:p>
                  </a:txBody>
                  <a:tcPr anchor="ctr"/>
                </a:tc>
                <a:tc>
                  <a:txBody>
                    <a:bodyPr/>
                    <a:lstStyle/>
                    <a:p>
                      <a:pPr algn="ctr"/>
                      <a:r>
                        <a:rPr lang="en-US" sz="1800" dirty="0" smtClean="0"/>
                        <a:t>T</a:t>
                      </a:r>
                      <a:endParaRPr lang="en-US" sz="1800" dirty="0"/>
                    </a:p>
                  </a:txBody>
                  <a:tcPr anchor="ctr"/>
                </a:tc>
              </a:tr>
              <a:tr h="646538">
                <a:tc>
                  <a:txBody>
                    <a:bodyPr/>
                    <a:lstStyle/>
                    <a:p>
                      <a:pPr algn="l"/>
                      <a:r>
                        <a:rPr lang="en-US" altLang="zh-CN" sz="1800" dirty="0" smtClean="0"/>
                        <a:t>Tuning</a:t>
                      </a:r>
                      <a:endParaRPr lang="en-US" sz="1800" dirty="0"/>
                    </a:p>
                  </a:txBody>
                  <a:tcPr anchor="ctr"/>
                </a:tc>
                <a:tc>
                  <a:txBody>
                    <a:bodyPr/>
                    <a:lstStyle/>
                    <a:p>
                      <a:pPr algn="ctr"/>
                      <a:r>
                        <a:rPr lang="en-US" altLang="zh-CN" sz="1800" dirty="0" smtClean="0"/>
                        <a:t>Pull/Push</a:t>
                      </a:r>
                    </a:p>
                  </a:txBody>
                  <a:tcPr anchor="ctr"/>
                </a:tc>
                <a:tc>
                  <a:txBody>
                    <a:bodyPr/>
                    <a:lstStyle/>
                    <a:p>
                      <a:pPr algn="ctr"/>
                      <a:r>
                        <a:rPr lang="en-US" sz="1800" dirty="0" smtClean="0"/>
                        <a:t>1 bar</a:t>
                      </a:r>
                      <a:endParaRPr lang="en-US" sz="1800" dirty="0"/>
                    </a:p>
                  </a:txBody>
                  <a:tcPr anchor="ctr"/>
                </a:tc>
                <a:tc>
                  <a:txBody>
                    <a:bodyPr/>
                    <a:lstStyle/>
                    <a:p>
                      <a:pPr algn="ctr"/>
                      <a:r>
                        <a:rPr lang="en-US" sz="1800" dirty="0" smtClean="0"/>
                        <a:t>1 bar</a:t>
                      </a:r>
                      <a:endParaRPr lang="en-US" sz="1800" dirty="0"/>
                    </a:p>
                  </a:txBody>
                  <a:tcPr anchor="ctr"/>
                </a:tc>
                <a:tc>
                  <a:txBody>
                    <a:bodyPr/>
                    <a:lstStyle/>
                    <a:p>
                      <a:pPr algn="ctr"/>
                      <a:r>
                        <a:rPr lang="en-US" sz="1800" dirty="0" smtClean="0"/>
                        <a:t>1 bar</a:t>
                      </a:r>
                      <a:endParaRPr lang="en-US" sz="1800" dirty="0"/>
                    </a:p>
                  </a:txBody>
                  <a:tcPr anchor="ctr"/>
                </a:tc>
                <a:tc>
                  <a:txBody>
                    <a:bodyPr/>
                    <a:lstStyle/>
                    <a:p>
                      <a:pPr algn="ctr"/>
                      <a:r>
                        <a:rPr lang="en-US" sz="1800" dirty="0" smtClean="0"/>
                        <a:t>RT</a:t>
                      </a:r>
                      <a:endParaRPr lang="en-US" sz="1800" dirty="0"/>
                    </a:p>
                  </a:txBody>
                  <a:tcPr anchor="ctr"/>
                </a:tc>
              </a:tr>
              <a:tr h="576064">
                <a:tc>
                  <a:txBody>
                    <a:bodyPr/>
                    <a:lstStyle/>
                    <a:p>
                      <a:pPr algn="l"/>
                      <a:r>
                        <a:rPr lang="en-US" altLang="zh-CN" sz="1800" dirty="0" smtClean="0"/>
                        <a:t>Cavity-string leak check</a:t>
                      </a:r>
                      <a:endParaRPr lang="en-US" sz="1800" dirty="0"/>
                    </a:p>
                  </a:txBody>
                  <a:tcPr anchor="ctr"/>
                </a:tc>
                <a:tc>
                  <a:txBody>
                    <a:bodyPr/>
                    <a:lstStyle/>
                    <a:p>
                      <a:pPr algn="ctr"/>
                      <a:r>
                        <a:rPr lang="en-US" altLang="zh-CN" sz="1800" dirty="0" smtClean="0"/>
                        <a:t>Free</a:t>
                      </a:r>
                    </a:p>
                  </a:txBody>
                  <a:tcPr anchor="ctr"/>
                </a:tc>
                <a:tc>
                  <a:txBody>
                    <a:bodyPr/>
                    <a:lstStyle/>
                    <a:p>
                      <a:pPr algn="ctr"/>
                      <a:r>
                        <a:rPr lang="en-US" sz="1800" dirty="0" smtClean="0"/>
                        <a:t>Vacuum</a:t>
                      </a:r>
                      <a:endParaRPr lang="en-US" sz="1800" dirty="0"/>
                    </a:p>
                  </a:txBody>
                  <a:tcPr anchor="ctr"/>
                </a:tc>
                <a:tc>
                  <a:txBody>
                    <a:bodyPr/>
                    <a:lstStyle/>
                    <a:p>
                      <a:pPr algn="ctr"/>
                      <a:r>
                        <a:rPr lang="en-US" sz="1800" dirty="0" smtClean="0"/>
                        <a:t>1 bar</a:t>
                      </a:r>
                      <a:endParaRPr lang="en-US" sz="1800" dirty="0"/>
                    </a:p>
                  </a:txBody>
                  <a:tcPr anchor="ctr"/>
                </a:tc>
                <a:tc>
                  <a:txBody>
                    <a:bodyPr/>
                    <a:lstStyle/>
                    <a:p>
                      <a:pPr algn="ctr"/>
                      <a:r>
                        <a:rPr lang="en-US" sz="1800" dirty="0" smtClean="0"/>
                        <a:t>1</a:t>
                      </a:r>
                      <a:r>
                        <a:rPr lang="en-US" sz="1800" baseline="0" dirty="0" smtClean="0"/>
                        <a:t> bar</a:t>
                      </a:r>
                      <a:endParaRPr lang="en-US" sz="1800" dirty="0"/>
                    </a:p>
                  </a:txBody>
                  <a:tcPr anchor="ctr"/>
                </a:tc>
                <a:tc>
                  <a:txBody>
                    <a:bodyPr/>
                    <a:lstStyle/>
                    <a:p>
                      <a:pPr algn="ctr"/>
                      <a:r>
                        <a:rPr lang="en-US" sz="1800" dirty="0" smtClean="0"/>
                        <a:t>RT</a:t>
                      </a:r>
                      <a:endParaRPr lang="en-US" sz="1800" dirty="0"/>
                    </a:p>
                  </a:txBody>
                  <a:tcPr anchor="ctr"/>
                </a:tc>
              </a:tr>
              <a:tr h="576064">
                <a:tc>
                  <a:txBody>
                    <a:bodyPr/>
                    <a:lstStyle/>
                    <a:p>
                      <a:pPr algn="l"/>
                      <a:r>
                        <a:rPr lang="en-US" sz="1800" dirty="0" smtClean="0"/>
                        <a:t>Cool down/ Operation</a:t>
                      </a:r>
                      <a:endParaRPr lang="en-US" sz="1800" dirty="0"/>
                    </a:p>
                  </a:txBody>
                  <a:tcPr anchor="ctr"/>
                </a:tc>
                <a:tc>
                  <a:txBody>
                    <a:bodyPr/>
                    <a:lstStyle/>
                    <a:p>
                      <a:pPr algn="ctr"/>
                      <a:r>
                        <a:rPr lang="en-US" altLang="zh-CN" sz="1800" dirty="0" err="1" smtClean="0"/>
                        <a:t>Free+pull</a:t>
                      </a:r>
                      <a:endParaRPr lang="en-US" sz="1800" dirty="0"/>
                    </a:p>
                  </a:txBody>
                  <a:tcPr anchor="ctr"/>
                </a:tc>
                <a:tc>
                  <a:txBody>
                    <a:bodyPr/>
                    <a:lstStyle/>
                    <a:p>
                      <a:pPr algn="ctr"/>
                      <a:r>
                        <a:rPr lang="en-US" sz="1800" dirty="0" smtClean="0"/>
                        <a:t>Vacuum</a:t>
                      </a:r>
                      <a:endParaRPr lang="en-US" sz="1800" dirty="0"/>
                    </a:p>
                  </a:txBody>
                  <a:tcPr anchor="ctr"/>
                </a:tc>
                <a:tc>
                  <a:txBody>
                    <a:bodyPr/>
                    <a:lstStyle/>
                    <a:p>
                      <a:pPr algn="ctr"/>
                      <a:r>
                        <a:rPr lang="en-US" sz="1800" dirty="0" smtClean="0"/>
                        <a:t>0.03-2</a:t>
                      </a:r>
                      <a:r>
                        <a:rPr lang="en-US" sz="1800" baseline="0" dirty="0" smtClean="0"/>
                        <a:t> </a:t>
                      </a:r>
                      <a:r>
                        <a:rPr lang="en-US" sz="1800" dirty="0" smtClean="0"/>
                        <a:t>bar</a:t>
                      </a:r>
                      <a:endParaRPr lang="en-US" sz="1800" dirty="0"/>
                    </a:p>
                  </a:txBody>
                  <a:tcPr anchor="ctr"/>
                </a:tc>
                <a:tc>
                  <a:txBody>
                    <a:bodyPr/>
                    <a:lstStyle/>
                    <a:p>
                      <a:pPr algn="ctr"/>
                      <a:r>
                        <a:rPr lang="en-US" sz="1800" dirty="0" smtClean="0"/>
                        <a:t>Vacuum</a:t>
                      </a:r>
                      <a:endParaRPr lang="en-US" sz="1800" dirty="0"/>
                    </a:p>
                  </a:txBody>
                  <a:tcPr anchor="ctr"/>
                </a:tc>
                <a:tc>
                  <a:txBody>
                    <a:bodyPr/>
                    <a:lstStyle/>
                    <a:p>
                      <a:pPr algn="ctr"/>
                      <a:r>
                        <a:rPr lang="en-US" sz="1800" dirty="0" smtClean="0"/>
                        <a:t>4K/2K</a:t>
                      </a:r>
                      <a:endParaRPr lang="en-US" sz="1800" dirty="0"/>
                    </a:p>
                  </a:txBody>
                  <a:tcPr anchor="ctr"/>
                </a:tc>
              </a:tr>
            </a:tbl>
          </a:graphicData>
        </a:graphic>
      </p:graphicFrame>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9661" y="3095648"/>
            <a:ext cx="2238843" cy="3600000"/>
          </a:xfrm>
          <a:prstGeom prst="rect">
            <a:avLst/>
          </a:prstGeom>
        </p:spPr>
      </p:pic>
    </p:spTree>
    <p:extLst>
      <p:ext uri="{BB962C8B-B14F-4D97-AF65-F5344CB8AC3E}">
        <p14:creationId xmlns:p14="http://schemas.microsoft.com/office/powerpoint/2010/main" val="3645976929"/>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latin typeface="+mj-lt"/>
              </a:rPr>
              <a:t>Mechanical analysis (2)</a:t>
            </a:r>
            <a:endParaRPr lang="zh-CN" altLang="en-US" dirty="0">
              <a:latin typeface="+mj-lt"/>
            </a:endParaRPr>
          </a:p>
        </p:txBody>
      </p:sp>
      <p:sp>
        <p:nvSpPr>
          <p:cNvPr id="3" name="内容占位符 2"/>
          <p:cNvSpPr>
            <a:spLocks noGrp="1"/>
          </p:cNvSpPr>
          <p:nvPr>
            <p:ph sz="quarter" idx="1"/>
          </p:nvPr>
        </p:nvSpPr>
        <p:spPr>
          <a:xfrm>
            <a:off x="395536" y="1375792"/>
            <a:ext cx="8291264" cy="5221560"/>
          </a:xfrm>
        </p:spPr>
        <p:txBody>
          <a:bodyPr>
            <a:normAutofit/>
          </a:bodyPr>
          <a:lstStyle/>
          <a:p>
            <a:r>
              <a:rPr lang="en-US" altLang="zh-CN" sz="2800" dirty="0" smtClean="0"/>
              <a:t>Reducing LFD</a:t>
            </a:r>
          </a:p>
          <a:p>
            <a:r>
              <a:rPr lang="en-US" altLang="zh-CN" sz="2800" dirty="0" smtClean="0"/>
              <a:t>Vibration of the spoke</a:t>
            </a:r>
          </a:p>
          <a:p>
            <a:r>
              <a:rPr lang="en-US" altLang="zh-CN" sz="2800" dirty="0"/>
              <a:t>Reducing </a:t>
            </a:r>
            <a:r>
              <a:rPr lang="en-US" altLang="zh-CN" sz="2800" dirty="0" err="1" smtClean="0"/>
              <a:t>df</a:t>
            </a:r>
            <a:r>
              <a:rPr lang="en-US" altLang="zh-CN" sz="2800" dirty="0" smtClean="0"/>
              <a:t>/</a:t>
            </a:r>
            <a:r>
              <a:rPr lang="en-US" altLang="zh-CN" sz="2800" dirty="0" err="1" smtClean="0"/>
              <a:t>dp</a:t>
            </a:r>
            <a:endParaRPr lang="en-US" altLang="zh-CN" sz="2800" dirty="0" smtClean="0"/>
          </a:p>
          <a:p>
            <a:pPr lvl="1"/>
            <a:r>
              <a:rPr lang="en-US" altLang="zh-CN" dirty="0" smtClean="0"/>
              <a:t>Makes cavity body stronger</a:t>
            </a:r>
          </a:p>
          <a:p>
            <a:pPr lvl="1"/>
            <a:r>
              <a:rPr lang="en-US" altLang="zh-CN" dirty="0" smtClean="0"/>
              <a:t>Stiffening ribs to control distortion as needed</a:t>
            </a:r>
          </a:p>
          <a:p>
            <a:pPr lvl="1"/>
            <a:r>
              <a:rPr lang="en-US" altLang="zh-CN" dirty="0" smtClean="0"/>
              <a:t>Connect cavity to He </a:t>
            </a:r>
            <a:r>
              <a:rPr lang="en-US" altLang="zh-CN" dirty="0" smtClean="0"/>
              <a:t>vessel (or not) </a:t>
            </a:r>
            <a:r>
              <a:rPr lang="en-US" altLang="zh-CN" dirty="0" smtClean="0"/>
              <a:t>to cancel unwanted distortion</a:t>
            </a:r>
            <a:endParaRPr lang="en-US" altLang="zh-CN" dirty="0"/>
          </a:p>
          <a:p>
            <a:pPr lvl="1"/>
            <a:endParaRPr lang="en-US" altLang="zh-CN" sz="2800" dirty="0" smtClean="0"/>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8143" y="4437112"/>
            <a:ext cx="3049761" cy="2160000"/>
          </a:xfrm>
          <a:prstGeom prst="rect">
            <a:avLst/>
          </a:prstGeom>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432" y="4437112"/>
            <a:ext cx="4320000" cy="2160000"/>
          </a:xfrm>
          <a:prstGeom prst="rect">
            <a:avLst/>
          </a:prstGeom>
          <a:noFill/>
          <a:ln w="9525">
            <a:noFill/>
            <a:miter lim="800000"/>
            <a:headEnd/>
            <a:tailEnd/>
          </a:ln>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0" y="4475120"/>
            <a:ext cx="2649600" cy="720000"/>
          </a:xfrm>
          <a:prstGeom prst="rect">
            <a:avLst/>
          </a:prstGeom>
          <a:noFill/>
          <a:ln w="9525">
            <a:noFill/>
            <a:miter lim="800000"/>
            <a:headEnd/>
            <a:tailEnd/>
          </a:ln>
        </p:spPr>
      </p:pic>
    </p:spTree>
    <p:extLst>
      <p:ext uri="{BB962C8B-B14F-4D97-AF65-F5344CB8AC3E}">
        <p14:creationId xmlns:p14="http://schemas.microsoft.com/office/powerpoint/2010/main" val="2824384309"/>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mj-lt"/>
              </a:rPr>
              <a:t>Outline</a:t>
            </a:r>
            <a:endParaRPr lang="zh-CN" altLang="en-US" dirty="0">
              <a:latin typeface="+mj-lt"/>
            </a:endParaRPr>
          </a:p>
        </p:txBody>
      </p:sp>
      <p:sp>
        <p:nvSpPr>
          <p:cNvPr id="3" name="内容占位符 2"/>
          <p:cNvSpPr>
            <a:spLocks noGrp="1"/>
          </p:cNvSpPr>
          <p:nvPr>
            <p:ph sz="quarter" idx="1"/>
          </p:nvPr>
        </p:nvSpPr>
        <p:spPr>
          <a:xfrm>
            <a:off x="539552" y="1375792"/>
            <a:ext cx="8147248" cy="5221560"/>
          </a:xfrm>
        </p:spPr>
        <p:txBody>
          <a:bodyPr>
            <a:normAutofit/>
          </a:bodyPr>
          <a:lstStyle/>
          <a:p>
            <a:r>
              <a:rPr lang="en-US" altLang="zh-CN" sz="3200" dirty="0" smtClean="0">
                <a:solidFill>
                  <a:schemeClr val="bg1">
                    <a:lumMod val="75000"/>
                  </a:schemeClr>
                </a:solidFill>
              </a:rPr>
              <a:t>Background</a:t>
            </a:r>
            <a:endParaRPr lang="en-US" altLang="zh-CN" sz="3000" dirty="0" smtClean="0">
              <a:solidFill>
                <a:schemeClr val="bg1">
                  <a:lumMod val="75000"/>
                </a:schemeClr>
              </a:solidFill>
            </a:endParaRPr>
          </a:p>
          <a:p>
            <a:r>
              <a:rPr lang="en-US" altLang="zh-CN" sz="3200" dirty="0" smtClean="0">
                <a:solidFill>
                  <a:schemeClr val="bg1">
                    <a:lumMod val="75000"/>
                  </a:schemeClr>
                </a:solidFill>
              </a:rPr>
              <a:t>Design</a:t>
            </a:r>
          </a:p>
          <a:p>
            <a:r>
              <a:rPr lang="en-US" altLang="zh-CN" sz="3400" dirty="0" smtClean="0"/>
              <a:t>Fabrication</a:t>
            </a:r>
          </a:p>
          <a:p>
            <a:pPr lvl="1"/>
            <a:r>
              <a:rPr lang="en-US" altLang="zh-CN" sz="3000" dirty="0" smtClean="0"/>
              <a:t>Fabrication sequence</a:t>
            </a:r>
          </a:p>
          <a:p>
            <a:pPr lvl="1"/>
            <a:r>
              <a:rPr lang="en-US" altLang="zh-CN" sz="3000" dirty="0" smtClean="0"/>
              <a:t>Surface quality control</a:t>
            </a:r>
          </a:p>
          <a:p>
            <a:pPr lvl="1"/>
            <a:r>
              <a:rPr lang="en-US" altLang="zh-CN" sz="3000" dirty="0" smtClean="0"/>
              <a:t>Shape control</a:t>
            </a:r>
          </a:p>
          <a:p>
            <a:pPr lvl="1"/>
            <a:r>
              <a:rPr lang="en-US" altLang="zh-CN" sz="3000" dirty="0" smtClean="0"/>
              <a:t>Frequency control</a:t>
            </a:r>
          </a:p>
          <a:p>
            <a:r>
              <a:rPr lang="en-US" altLang="zh-CN" sz="3200" dirty="0" smtClean="0">
                <a:solidFill>
                  <a:schemeClr val="bg1">
                    <a:lumMod val="75000"/>
                  </a:schemeClr>
                </a:solidFill>
              </a:rPr>
              <a:t>Post processing</a:t>
            </a:r>
          </a:p>
          <a:p>
            <a:r>
              <a:rPr lang="en-US" altLang="zh-CN" sz="3200" dirty="0">
                <a:solidFill>
                  <a:schemeClr val="bg1">
                    <a:lumMod val="75000"/>
                  </a:schemeClr>
                </a:solidFill>
              </a:rPr>
              <a:t>Test and commissioning in projects</a:t>
            </a:r>
            <a:endParaRPr lang="en-US" altLang="zh-CN" sz="3200" dirty="0">
              <a:solidFill>
                <a:schemeClr val="bg1">
                  <a:lumMod val="75000"/>
                </a:schemeClr>
              </a:solidFill>
            </a:endParaRPr>
          </a:p>
        </p:txBody>
      </p:sp>
    </p:spTree>
    <p:extLst>
      <p:ext uri="{BB962C8B-B14F-4D97-AF65-F5344CB8AC3E}">
        <p14:creationId xmlns:p14="http://schemas.microsoft.com/office/powerpoint/2010/main" val="2810890554"/>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274638"/>
            <a:ext cx="8147248" cy="922114"/>
          </a:xfrm>
        </p:spPr>
        <p:txBody>
          <a:bodyPr/>
          <a:lstStyle/>
          <a:p>
            <a:r>
              <a:rPr lang="en-US" altLang="zh-CN" dirty="0" smtClean="0"/>
              <a:t>Fabrication of the spoke cavity</a:t>
            </a:r>
            <a:endParaRPr lang="zh-CN" altLang="en-US" dirty="0"/>
          </a:p>
        </p:txBody>
      </p:sp>
      <p:grpSp>
        <p:nvGrpSpPr>
          <p:cNvPr id="3" name="组合 2"/>
          <p:cNvGrpSpPr/>
          <p:nvPr/>
        </p:nvGrpSpPr>
        <p:grpSpPr>
          <a:xfrm>
            <a:off x="157223" y="188640"/>
            <a:ext cx="13249472" cy="7200800"/>
            <a:chOff x="157223" y="548680"/>
            <a:chExt cx="13249472" cy="7200800"/>
          </a:xfrm>
        </p:grpSpPr>
        <p:graphicFrame>
          <p:nvGraphicFramePr>
            <p:cNvPr id="5" name="图示 4"/>
            <p:cNvGraphicFramePr/>
            <p:nvPr>
              <p:extLst/>
            </p:nvPr>
          </p:nvGraphicFramePr>
          <p:xfrm>
            <a:off x="157223" y="548680"/>
            <a:ext cx="13249472" cy="72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直接箭头连接符 6"/>
            <p:cNvCxnSpPr/>
            <p:nvPr/>
          </p:nvCxnSpPr>
          <p:spPr>
            <a:xfrm>
              <a:off x="2165648" y="3140968"/>
              <a:ext cx="28803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V="1">
              <a:off x="5796136" y="2348880"/>
              <a:ext cx="0" cy="5040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4427984" y="3140968"/>
              <a:ext cx="28803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6732240" y="3147824"/>
              <a:ext cx="28803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4499992" y="2060848"/>
              <a:ext cx="28803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4552522" y="2348880"/>
              <a:ext cx="307510" cy="5040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5652120" y="2348880"/>
              <a:ext cx="0" cy="504056"/>
            </a:xfrm>
            <a:prstGeom prst="straightConnector1">
              <a:avLst/>
            </a:prstGeom>
            <a:ln w="38100">
              <a:solidFill>
                <a:srgbClr val="0070C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4389029" y="2348880"/>
              <a:ext cx="326987" cy="504056"/>
            </a:xfrm>
            <a:prstGeom prst="straightConnector1">
              <a:avLst/>
            </a:prstGeom>
            <a:ln w="38100">
              <a:solidFill>
                <a:srgbClr val="0070C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760901" y="601022"/>
            <a:ext cx="2383099" cy="1800000"/>
          </a:xfrm>
          <a:prstGeom prst="rect">
            <a:avLst/>
          </a:prstGeom>
        </p:spPr>
      </p:pic>
      <p:pic>
        <p:nvPicPr>
          <p:cNvPr id="18" name="图片 1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228344" y="3356992"/>
            <a:ext cx="1440000" cy="1365421"/>
          </a:xfrm>
          <a:prstGeom prst="rect">
            <a:avLst/>
          </a:prstGeom>
        </p:spPr>
      </p:pic>
      <p:pic>
        <p:nvPicPr>
          <p:cNvPr id="19" name="图片 18"/>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694608" y="4977328"/>
            <a:ext cx="1413896" cy="1404000"/>
          </a:xfrm>
          <a:prstGeom prst="rect">
            <a:avLst/>
          </a:prstGeom>
        </p:spPr>
      </p:pic>
      <p:sp>
        <p:nvSpPr>
          <p:cNvPr id="8" name="圆角矩形 7"/>
          <p:cNvSpPr/>
          <p:nvPr/>
        </p:nvSpPr>
        <p:spPr>
          <a:xfrm>
            <a:off x="179512" y="3306688"/>
            <a:ext cx="1986136"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CN" dirty="0">
                <a:solidFill>
                  <a:schemeClr val="tx1"/>
                </a:solidFill>
              </a:rPr>
              <a:t>Certification from vendor</a:t>
            </a:r>
          </a:p>
          <a:p>
            <a:pPr lvl="0"/>
            <a:r>
              <a:rPr lang="en-US" altLang="zh-CN" dirty="0">
                <a:solidFill>
                  <a:schemeClr val="tx1"/>
                </a:solidFill>
              </a:rPr>
              <a:t>Eye inspection</a:t>
            </a:r>
          </a:p>
        </p:txBody>
      </p:sp>
      <p:cxnSp>
        <p:nvCxnSpPr>
          <p:cNvPr id="12" name="直接箭头连接符 11"/>
          <p:cNvCxnSpPr/>
          <p:nvPr/>
        </p:nvCxnSpPr>
        <p:spPr>
          <a:xfrm>
            <a:off x="2165648" y="3740838"/>
            <a:ext cx="252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圆角矩形 21"/>
          <p:cNvSpPr/>
          <p:nvPr/>
        </p:nvSpPr>
        <p:spPr>
          <a:xfrm>
            <a:off x="179512" y="4869160"/>
            <a:ext cx="2016224" cy="16561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anose="020B0604020202020204" pitchFamily="34" charset="0"/>
              <a:buChar char="•"/>
            </a:pPr>
            <a:r>
              <a:rPr lang="en-US" altLang="zh-CN" dirty="0">
                <a:solidFill>
                  <a:schemeClr val="tx1"/>
                </a:solidFill>
              </a:rPr>
              <a:t>Defect </a:t>
            </a:r>
            <a:r>
              <a:rPr lang="en-US" altLang="zh-CN" dirty="0" smtClean="0">
                <a:solidFill>
                  <a:schemeClr val="tx1"/>
                </a:solidFill>
              </a:rPr>
              <a:t>inspect </a:t>
            </a:r>
            <a:r>
              <a:rPr lang="en-US" altLang="zh-CN" dirty="0">
                <a:solidFill>
                  <a:schemeClr val="tx1"/>
                </a:solidFill>
              </a:rPr>
              <a:t>and grinding before final </a:t>
            </a:r>
            <a:r>
              <a:rPr lang="en-US" altLang="zh-CN" dirty="0" smtClean="0">
                <a:solidFill>
                  <a:schemeClr val="tx1"/>
                </a:solidFill>
              </a:rPr>
              <a:t>EBW</a:t>
            </a:r>
          </a:p>
          <a:p>
            <a:pPr lvl="0">
              <a:buFont typeface="Arial" panose="020B0604020202020204" pitchFamily="34" charset="0"/>
              <a:buChar char="•"/>
            </a:pPr>
            <a:r>
              <a:rPr lang="en-US" altLang="zh-CN" dirty="0" smtClean="0">
                <a:solidFill>
                  <a:schemeClr val="tx1"/>
                </a:solidFill>
              </a:rPr>
              <a:t>Shape control</a:t>
            </a:r>
          </a:p>
          <a:p>
            <a:pPr lvl="0">
              <a:buFont typeface="Arial" panose="020B0604020202020204" pitchFamily="34" charset="0"/>
              <a:buChar char="•"/>
            </a:pPr>
            <a:r>
              <a:rPr lang="en-US" altLang="zh-CN" dirty="0" smtClean="0">
                <a:solidFill>
                  <a:schemeClr val="tx1"/>
                </a:solidFill>
              </a:rPr>
              <a:t>Frequency </a:t>
            </a:r>
            <a:r>
              <a:rPr lang="en-US" altLang="zh-CN" dirty="0">
                <a:solidFill>
                  <a:schemeClr val="tx1"/>
                </a:solidFill>
              </a:rPr>
              <a:t>control</a:t>
            </a:r>
          </a:p>
        </p:txBody>
      </p:sp>
      <p:cxnSp>
        <p:nvCxnSpPr>
          <p:cNvPr id="23" name="直接箭头连接符 22"/>
          <p:cNvCxnSpPr/>
          <p:nvPr/>
        </p:nvCxnSpPr>
        <p:spPr>
          <a:xfrm>
            <a:off x="2195736" y="6165304"/>
            <a:ext cx="252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圆角矩形 23"/>
          <p:cNvSpPr/>
          <p:nvPr/>
        </p:nvSpPr>
        <p:spPr>
          <a:xfrm>
            <a:off x="4668224" y="3516600"/>
            <a:ext cx="1487952" cy="264870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anose="020B0604020202020204" pitchFamily="34" charset="0"/>
              <a:buChar char="•"/>
            </a:pPr>
            <a:r>
              <a:rPr lang="en-US" altLang="zh-CN" dirty="0">
                <a:solidFill>
                  <a:schemeClr val="tx1"/>
                </a:solidFill>
              </a:rPr>
              <a:t>Deep </a:t>
            </a:r>
            <a:r>
              <a:rPr lang="en-US" altLang="zh-CN" dirty="0" smtClean="0">
                <a:solidFill>
                  <a:schemeClr val="tx1"/>
                </a:solidFill>
              </a:rPr>
              <a:t>drawing</a:t>
            </a:r>
          </a:p>
          <a:p>
            <a:pPr lvl="0">
              <a:buFont typeface="Arial" panose="020B0604020202020204" pitchFamily="34" charset="0"/>
              <a:buChar char="•"/>
            </a:pPr>
            <a:r>
              <a:rPr lang="en-US" altLang="zh-CN" dirty="0" smtClean="0">
                <a:solidFill>
                  <a:schemeClr val="tx1"/>
                </a:solidFill>
              </a:rPr>
              <a:t>Annealing</a:t>
            </a:r>
          </a:p>
          <a:p>
            <a:pPr lvl="0">
              <a:buFont typeface="Arial" panose="020B0604020202020204" pitchFamily="34" charset="0"/>
              <a:buChar char="•"/>
            </a:pPr>
            <a:r>
              <a:rPr lang="en-US" altLang="zh-CN" dirty="0" smtClean="0">
                <a:solidFill>
                  <a:schemeClr val="tx1"/>
                </a:solidFill>
              </a:rPr>
              <a:t>Machining</a:t>
            </a:r>
          </a:p>
          <a:p>
            <a:pPr lvl="0">
              <a:buFont typeface="Arial" panose="020B0604020202020204" pitchFamily="34" charset="0"/>
              <a:buChar char="•"/>
            </a:pPr>
            <a:r>
              <a:rPr lang="en-US" altLang="zh-CN" dirty="0" smtClean="0">
                <a:solidFill>
                  <a:schemeClr val="tx1"/>
                </a:solidFill>
              </a:rPr>
              <a:t>EDM</a:t>
            </a:r>
          </a:p>
          <a:p>
            <a:pPr lvl="0">
              <a:buFont typeface="Arial" panose="020B0604020202020204" pitchFamily="34" charset="0"/>
              <a:buChar char="•"/>
            </a:pPr>
            <a:r>
              <a:rPr lang="en-US" altLang="zh-CN" dirty="0" smtClean="0">
                <a:solidFill>
                  <a:schemeClr val="tx1"/>
                </a:solidFill>
              </a:rPr>
              <a:t>Frequency tuning</a:t>
            </a:r>
          </a:p>
          <a:p>
            <a:pPr lvl="0">
              <a:buFont typeface="Arial" panose="020B0604020202020204" pitchFamily="34" charset="0"/>
              <a:buChar char="•"/>
            </a:pPr>
            <a:r>
              <a:rPr lang="en-US" altLang="zh-CN" dirty="0" smtClean="0">
                <a:solidFill>
                  <a:schemeClr val="tx1"/>
                </a:solidFill>
              </a:rPr>
              <a:t>Grinding</a:t>
            </a:r>
          </a:p>
          <a:p>
            <a:pPr lvl="0">
              <a:buFont typeface="Arial" panose="020B0604020202020204" pitchFamily="34" charset="0"/>
              <a:buChar char="•"/>
            </a:pPr>
            <a:r>
              <a:rPr lang="en-US" altLang="zh-CN" dirty="0" smtClean="0">
                <a:solidFill>
                  <a:schemeClr val="tx1"/>
                </a:solidFill>
              </a:rPr>
              <a:t>EBW</a:t>
            </a:r>
            <a:endParaRPr lang="en-US" altLang="zh-CN" dirty="0">
              <a:solidFill>
                <a:schemeClr val="tx1"/>
              </a:solidFill>
            </a:endParaRPr>
          </a:p>
        </p:txBody>
      </p:sp>
      <p:cxnSp>
        <p:nvCxnSpPr>
          <p:cNvPr id="25" name="直接箭头连接符 24"/>
          <p:cNvCxnSpPr/>
          <p:nvPr/>
        </p:nvCxnSpPr>
        <p:spPr>
          <a:xfrm flipH="1">
            <a:off x="4429498" y="4797152"/>
            <a:ext cx="252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228344" y="4960433"/>
            <a:ext cx="1440000" cy="1420895"/>
          </a:xfrm>
          <a:prstGeom prst="rect">
            <a:avLst/>
          </a:prstGeom>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694608" y="3356992"/>
            <a:ext cx="1440000" cy="1368152"/>
          </a:xfrm>
          <a:prstGeom prst="rect">
            <a:avLst/>
          </a:prstGeom>
        </p:spPr>
      </p:pic>
    </p:spTree>
    <p:extLst>
      <p:ext uri="{BB962C8B-B14F-4D97-AF65-F5344CB8AC3E}">
        <p14:creationId xmlns:p14="http://schemas.microsoft.com/office/powerpoint/2010/main" val="29884659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Surface quality control</a:t>
            </a:r>
            <a:endParaRPr lang="zh-CN" altLang="en-US" dirty="0"/>
          </a:p>
        </p:txBody>
      </p:sp>
      <p:sp>
        <p:nvSpPr>
          <p:cNvPr id="3" name="内容占位符 2"/>
          <p:cNvSpPr>
            <a:spLocks noGrp="1"/>
          </p:cNvSpPr>
          <p:nvPr>
            <p:ph sz="quarter" idx="1"/>
          </p:nvPr>
        </p:nvSpPr>
        <p:spPr>
          <a:xfrm>
            <a:off x="323528" y="1412776"/>
            <a:ext cx="8496944" cy="5005536"/>
          </a:xfrm>
        </p:spPr>
        <p:txBody>
          <a:bodyPr/>
          <a:lstStyle/>
          <a:p>
            <a:r>
              <a:rPr lang="en-US" altLang="zh-CN" dirty="0" smtClean="0"/>
              <a:t>Before final EBW it is the last chance to get easy access to the cavity inner surface</a:t>
            </a:r>
          </a:p>
          <a:p>
            <a:r>
              <a:rPr lang="en-US" altLang="zh-CN" dirty="0" smtClean="0"/>
              <a:t>Defect, e.g. pits in diameter 0.1mm, could be addressed by eye inspection. Sometimes magnifier or very light BCP helps to find defects.</a:t>
            </a:r>
            <a:endParaRPr lang="zh-CN" altLang="en-US" dirty="0" smtClean="0"/>
          </a:p>
          <a:p>
            <a:endParaRPr lang="zh-CN" altLang="en-US" dirty="0"/>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4"/>
          <a:stretch/>
        </p:blipFill>
        <p:spPr>
          <a:xfrm>
            <a:off x="4644488" y="3515073"/>
            <a:ext cx="4320000" cy="3154287"/>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2000" y="3515073"/>
            <a:ext cx="4320000" cy="3154287"/>
          </a:xfrm>
          <a:prstGeom prst="rect">
            <a:avLst/>
          </a:prstGeom>
        </p:spPr>
      </p:pic>
    </p:spTree>
    <p:extLst>
      <p:ext uri="{BB962C8B-B14F-4D97-AF65-F5344CB8AC3E}">
        <p14:creationId xmlns:p14="http://schemas.microsoft.com/office/powerpoint/2010/main" val="3337253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480" y="760233"/>
            <a:ext cx="2880000" cy="2812783"/>
          </a:xfrm>
          <a:prstGeom prst="rect">
            <a:avLst/>
          </a:prstGeom>
        </p:spPr>
      </p:pic>
      <p:sp>
        <p:nvSpPr>
          <p:cNvPr id="2" name="标题 1"/>
          <p:cNvSpPr>
            <a:spLocks noGrp="1"/>
          </p:cNvSpPr>
          <p:nvPr>
            <p:ph type="title"/>
          </p:nvPr>
        </p:nvSpPr>
        <p:spPr/>
        <p:txBody>
          <a:bodyPr/>
          <a:lstStyle/>
          <a:p>
            <a:r>
              <a:rPr lang="en-US" altLang="zh-CN" dirty="0" smtClean="0"/>
              <a:t>Shape control</a:t>
            </a:r>
            <a:endParaRPr lang="zh-CN" altLang="en-US" dirty="0"/>
          </a:p>
        </p:txBody>
      </p:sp>
      <p:sp>
        <p:nvSpPr>
          <p:cNvPr id="3" name="内容占位符 2"/>
          <p:cNvSpPr>
            <a:spLocks noGrp="1"/>
          </p:cNvSpPr>
          <p:nvPr>
            <p:ph sz="quarter" idx="1"/>
          </p:nvPr>
        </p:nvSpPr>
        <p:spPr>
          <a:xfrm>
            <a:off x="251520" y="1412776"/>
            <a:ext cx="5760960" cy="4968552"/>
          </a:xfrm>
        </p:spPr>
        <p:txBody>
          <a:bodyPr>
            <a:normAutofit/>
          </a:bodyPr>
          <a:lstStyle/>
          <a:p>
            <a:r>
              <a:rPr lang="en-US" altLang="zh-CN" sz="2800" dirty="0" smtClean="0"/>
              <a:t>Transverse displacement of beam pipe or spoke may introduce transverse kick. </a:t>
            </a:r>
          </a:p>
          <a:p>
            <a:pPr lvl="1"/>
            <a:r>
              <a:rPr lang="en-US" altLang="zh-CN" dirty="0" smtClean="0"/>
              <a:t>FNAL measured the trans. kick by bead-pull, and confirmed 0.7mm of displacement introduce ~1.1mrad beam deviation, which is within the ability of the 10mrad corrector</a:t>
            </a:r>
          </a:p>
          <a:p>
            <a:r>
              <a:rPr lang="en-US" altLang="zh-CN" dirty="0" smtClean="0"/>
              <a:t>Longitudinal error had no significant effect on either field flatness or transverse kick, due to the very strong coupling between gaps</a:t>
            </a:r>
            <a:endParaRPr lang="zh-CN" altLang="en-US"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772" y="620688"/>
            <a:ext cx="2457692" cy="7200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480" y="3501008"/>
            <a:ext cx="2880000" cy="3040865"/>
          </a:xfrm>
          <a:prstGeom prst="rect">
            <a:avLst/>
          </a:prstGeom>
        </p:spPr>
      </p:pic>
      <p:sp>
        <p:nvSpPr>
          <p:cNvPr id="7" name="文本框 6"/>
          <p:cNvSpPr txBox="1"/>
          <p:nvPr/>
        </p:nvSpPr>
        <p:spPr>
          <a:xfrm>
            <a:off x="7092280" y="6605936"/>
            <a:ext cx="1594520" cy="276999"/>
          </a:xfrm>
          <a:prstGeom prst="rect">
            <a:avLst/>
          </a:prstGeom>
          <a:noFill/>
        </p:spPr>
        <p:txBody>
          <a:bodyPr wrap="square" rtlCol="0">
            <a:spAutoFit/>
          </a:bodyPr>
          <a:lstStyle/>
          <a:p>
            <a:r>
              <a:rPr lang="en-US" altLang="zh-CN" sz="1200" dirty="0" smtClean="0">
                <a:solidFill>
                  <a:srgbClr val="0070C0"/>
                </a:solidFill>
              </a:rPr>
              <a:t>Reference [17]</a:t>
            </a:r>
            <a:endParaRPr lang="zh-CN" altLang="en-US" sz="1200" dirty="0">
              <a:solidFill>
                <a:srgbClr val="0070C0"/>
              </a:solidFill>
            </a:endParaRPr>
          </a:p>
        </p:txBody>
      </p:sp>
    </p:spTree>
    <p:extLst>
      <p:ext uri="{BB962C8B-B14F-4D97-AF65-F5344CB8AC3E}">
        <p14:creationId xmlns:p14="http://schemas.microsoft.com/office/powerpoint/2010/main" val="830592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Frequency control</a:t>
            </a:r>
            <a:endParaRPr lang="zh-CN" altLang="en-US" dirty="0"/>
          </a:p>
        </p:txBody>
      </p:sp>
      <p:sp>
        <p:nvSpPr>
          <p:cNvPr id="3" name="内容占位符 2"/>
          <p:cNvSpPr>
            <a:spLocks noGrp="1"/>
          </p:cNvSpPr>
          <p:nvPr>
            <p:ph sz="quarter" idx="1"/>
          </p:nvPr>
        </p:nvSpPr>
        <p:spPr>
          <a:xfrm>
            <a:off x="539552" y="1412776"/>
            <a:ext cx="8147248" cy="5005536"/>
          </a:xfrm>
        </p:spPr>
        <p:txBody>
          <a:bodyPr/>
          <a:lstStyle/>
          <a:p>
            <a:r>
              <a:rPr lang="en-US" altLang="zh-CN" dirty="0"/>
              <a:t>Frequency </a:t>
            </a:r>
            <a:r>
              <a:rPr lang="en-US" altLang="zh-CN" dirty="0" smtClean="0"/>
              <a:t>tuning is typically done by stacking parts together before EBW, and trim the cylindrical part after frequency measurement.</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8504" y="2901393"/>
            <a:ext cx="5760000" cy="376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r="3283"/>
          <a:stretch/>
        </p:blipFill>
        <p:spPr>
          <a:xfrm>
            <a:off x="-36512" y="4869360"/>
            <a:ext cx="3312368" cy="180000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50" y="2636912"/>
            <a:ext cx="3217406" cy="216000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381256" y="3308679"/>
            <a:ext cx="1800000" cy="1448489"/>
          </a:xfrm>
          <a:prstGeom prst="rect">
            <a:avLst/>
          </a:prstGeom>
        </p:spPr>
      </p:pic>
      <p:sp>
        <p:nvSpPr>
          <p:cNvPr id="10" name="文本框 9"/>
          <p:cNvSpPr txBox="1"/>
          <p:nvPr/>
        </p:nvSpPr>
        <p:spPr>
          <a:xfrm>
            <a:off x="7092280" y="6605936"/>
            <a:ext cx="1594520" cy="276999"/>
          </a:xfrm>
          <a:prstGeom prst="rect">
            <a:avLst/>
          </a:prstGeom>
          <a:noFill/>
        </p:spPr>
        <p:txBody>
          <a:bodyPr wrap="square" rtlCol="0">
            <a:spAutoFit/>
          </a:bodyPr>
          <a:lstStyle/>
          <a:p>
            <a:r>
              <a:rPr lang="en-US" altLang="zh-CN" sz="1200" dirty="0" smtClean="0">
                <a:solidFill>
                  <a:srgbClr val="0070C0"/>
                </a:solidFill>
              </a:rPr>
              <a:t>Reference [18]</a:t>
            </a:r>
            <a:endParaRPr lang="zh-CN" altLang="en-US" sz="1200" dirty="0">
              <a:solidFill>
                <a:srgbClr val="0070C0"/>
              </a:solidFill>
            </a:endParaRPr>
          </a:p>
        </p:txBody>
      </p:sp>
    </p:spTree>
    <p:extLst>
      <p:ext uri="{BB962C8B-B14F-4D97-AF65-F5344CB8AC3E}">
        <p14:creationId xmlns:p14="http://schemas.microsoft.com/office/powerpoint/2010/main" val="5003714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4356" y="542262"/>
            <a:ext cx="2160000" cy="1385280"/>
          </a:xfrm>
          <a:prstGeom prst="rect">
            <a:avLst/>
          </a:prstGeom>
        </p:spPr>
      </p:pic>
      <p:sp>
        <p:nvSpPr>
          <p:cNvPr id="2" name="标题 1"/>
          <p:cNvSpPr>
            <a:spLocks noGrp="1"/>
          </p:cNvSpPr>
          <p:nvPr>
            <p:ph type="title"/>
          </p:nvPr>
        </p:nvSpPr>
        <p:spPr/>
        <p:txBody>
          <a:bodyPr/>
          <a:lstStyle/>
          <a:p>
            <a:r>
              <a:rPr lang="en-US" altLang="zh-CN" dirty="0" smtClean="0"/>
              <a:t>Frequency control (2)</a:t>
            </a:r>
            <a:endParaRPr lang="zh-CN" altLang="en-US" dirty="0"/>
          </a:p>
        </p:txBody>
      </p:sp>
      <p:sp>
        <p:nvSpPr>
          <p:cNvPr id="3" name="内容占位符 2"/>
          <p:cNvSpPr>
            <a:spLocks noGrp="1"/>
          </p:cNvSpPr>
          <p:nvPr>
            <p:ph sz="quarter" idx="1"/>
          </p:nvPr>
        </p:nvSpPr>
        <p:spPr>
          <a:xfrm>
            <a:off x="395536" y="1412776"/>
            <a:ext cx="6822820" cy="5005536"/>
          </a:xfrm>
        </p:spPr>
        <p:txBody>
          <a:bodyPr/>
          <a:lstStyle/>
          <a:p>
            <a:r>
              <a:rPr lang="en-US" altLang="zh-CN" dirty="0" smtClean="0"/>
              <a:t>Other idea on frequency trimming (RISP SSR1):</a:t>
            </a:r>
          </a:p>
          <a:p>
            <a:pPr lvl="1"/>
            <a:r>
              <a:rPr lang="en-US" altLang="zh-CN" dirty="0" smtClean="0"/>
              <a:t>End-cone is made of ingot </a:t>
            </a:r>
            <a:r>
              <a:rPr lang="en-US" altLang="zh-CN" dirty="0" err="1" smtClean="0"/>
              <a:t>Nb</a:t>
            </a:r>
            <a:endParaRPr lang="en-US" altLang="zh-CN" dirty="0" smtClean="0"/>
          </a:p>
          <a:p>
            <a:pPr lvl="1"/>
            <a:r>
              <a:rPr lang="en-US" altLang="zh-CN" dirty="0" smtClean="0"/>
              <a:t>The end-cove is trimmed after</a:t>
            </a:r>
          </a:p>
          <a:p>
            <a:pPr marL="320040" lvl="1" indent="0">
              <a:buNone/>
            </a:pPr>
            <a:r>
              <a:rPr lang="en-US" altLang="zh-CN" dirty="0"/>
              <a:t> </a:t>
            </a:r>
            <a:r>
              <a:rPr lang="en-US" altLang="zh-CN" dirty="0" smtClean="0"/>
              <a:t>   stacked frequency measurement</a:t>
            </a:r>
            <a:endParaRPr lang="zh-CN" altLang="en-US" dirty="0" smtClean="0"/>
          </a:p>
          <a:p>
            <a:r>
              <a:rPr lang="en-US" altLang="zh-CN" dirty="0" smtClean="0"/>
              <a:t>Frequency change other than EBW shrinkage: distortion of end-cover induced by EBW has to be well understood and controlled</a:t>
            </a:r>
            <a:endParaRPr lang="en-US" altLang="zh-CN" dirty="0"/>
          </a:p>
          <a:p>
            <a:endParaRPr lang="zh-CN" altLang="en-US" dirty="0"/>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9532" y="4365344"/>
            <a:ext cx="5516604" cy="2160000"/>
          </a:xfrm>
          <a:prstGeom prst="rect">
            <a:avLst/>
          </a:prstGeom>
          <a:noFill/>
        </p:spPr>
      </p:pic>
      <p:sp>
        <p:nvSpPr>
          <p:cNvPr id="18" name="文本框 17"/>
          <p:cNvSpPr txBox="1"/>
          <p:nvPr/>
        </p:nvSpPr>
        <p:spPr>
          <a:xfrm>
            <a:off x="7092280" y="6605936"/>
            <a:ext cx="1594520" cy="276999"/>
          </a:xfrm>
          <a:prstGeom prst="rect">
            <a:avLst/>
          </a:prstGeom>
          <a:noFill/>
        </p:spPr>
        <p:txBody>
          <a:bodyPr wrap="square" rtlCol="0">
            <a:spAutoFit/>
          </a:bodyPr>
          <a:lstStyle/>
          <a:p>
            <a:r>
              <a:rPr lang="en-US" altLang="zh-CN" sz="1200" dirty="0" smtClean="0">
                <a:solidFill>
                  <a:srgbClr val="0070C0"/>
                </a:solidFill>
              </a:rPr>
              <a:t>Reference [19]</a:t>
            </a:r>
            <a:endParaRPr lang="zh-CN" altLang="en-US" sz="1200" dirty="0">
              <a:solidFill>
                <a:srgbClr val="0070C0"/>
              </a:solidFill>
            </a:endParaRPr>
          </a:p>
        </p:txBody>
      </p:sp>
      <p:pic>
        <p:nvPicPr>
          <p:cNvPr id="20"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218356" y="2156042"/>
            <a:ext cx="1746132" cy="215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组合 4"/>
          <p:cNvGrpSpPr/>
          <p:nvPr/>
        </p:nvGrpSpPr>
        <p:grpSpPr>
          <a:xfrm>
            <a:off x="6098976" y="4331746"/>
            <a:ext cx="2937520" cy="2197890"/>
            <a:chOff x="6098976" y="4331746"/>
            <a:chExt cx="2937520" cy="2197890"/>
          </a:xfrm>
        </p:grpSpPr>
        <p:pic>
          <p:nvPicPr>
            <p:cNvPr id="1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098976" y="4331746"/>
              <a:ext cx="2937520" cy="2197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7023660" y="4523456"/>
              <a:ext cx="728464"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655931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mj-lt"/>
              </a:rPr>
              <a:t>Outline</a:t>
            </a:r>
            <a:endParaRPr lang="zh-CN" altLang="en-US" dirty="0">
              <a:latin typeface="+mj-lt"/>
            </a:endParaRPr>
          </a:p>
        </p:txBody>
      </p:sp>
      <p:sp>
        <p:nvSpPr>
          <p:cNvPr id="3" name="内容占位符 2"/>
          <p:cNvSpPr>
            <a:spLocks noGrp="1"/>
          </p:cNvSpPr>
          <p:nvPr>
            <p:ph sz="quarter" idx="1"/>
          </p:nvPr>
        </p:nvSpPr>
        <p:spPr>
          <a:xfrm>
            <a:off x="539552" y="1375792"/>
            <a:ext cx="8147248" cy="5221560"/>
          </a:xfrm>
        </p:spPr>
        <p:txBody>
          <a:bodyPr>
            <a:normAutofit/>
          </a:bodyPr>
          <a:lstStyle/>
          <a:p>
            <a:r>
              <a:rPr lang="en-US" altLang="zh-CN" sz="3200" dirty="0" smtClean="0">
                <a:solidFill>
                  <a:schemeClr val="bg1">
                    <a:lumMod val="75000"/>
                  </a:schemeClr>
                </a:solidFill>
              </a:rPr>
              <a:t>Background</a:t>
            </a:r>
            <a:endParaRPr lang="en-US" altLang="zh-CN" sz="3000" dirty="0" smtClean="0">
              <a:solidFill>
                <a:schemeClr val="bg1">
                  <a:lumMod val="75000"/>
                </a:schemeClr>
              </a:solidFill>
            </a:endParaRPr>
          </a:p>
          <a:p>
            <a:r>
              <a:rPr lang="en-US" altLang="zh-CN" sz="3200" dirty="0" smtClean="0">
                <a:solidFill>
                  <a:schemeClr val="bg1">
                    <a:lumMod val="75000"/>
                  </a:schemeClr>
                </a:solidFill>
              </a:rPr>
              <a:t>Design</a:t>
            </a:r>
            <a:endParaRPr lang="en-US" altLang="zh-CN" sz="3000" dirty="0" smtClean="0">
              <a:solidFill>
                <a:schemeClr val="bg1">
                  <a:lumMod val="75000"/>
                </a:schemeClr>
              </a:solidFill>
            </a:endParaRPr>
          </a:p>
          <a:p>
            <a:r>
              <a:rPr lang="en-US" altLang="zh-CN" sz="3400" dirty="0" smtClean="0">
                <a:solidFill>
                  <a:schemeClr val="bg1">
                    <a:lumMod val="75000"/>
                  </a:schemeClr>
                </a:solidFill>
              </a:rPr>
              <a:t>Fabrication</a:t>
            </a:r>
          </a:p>
          <a:p>
            <a:r>
              <a:rPr lang="en-US" altLang="zh-CN" sz="3200" dirty="0" smtClean="0"/>
              <a:t>Post processing</a:t>
            </a:r>
          </a:p>
          <a:p>
            <a:pPr lvl="1"/>
            <a:r>
              <a:rPr lang="en-US" altLang="zh-CN" sz="3000" dirty="0" smtClean="0"/>
              <a:t>BCP, part EP</a:t>
            </a:r>
          </a:p>
          <a:p>
            <a:pPr lvl="1"/>
            <a:r>
              <a:rPr lang="en-US" altLang="zh-CN" sz="3000" dirty="0" smtClean="0"/>
              <a:t>HPR</a:t>
            </a:r>
          </a:p>
          <a:p>
            <a:pPr lvl="1"/>
            <a:r>
              <a:rPr lang="en-US" altLang="zh-CN" sz="3000" dirty="0" smtClean="0"/>
              <a:t>Clean assembly</a:t>
            </a:r>
          </a:p>
          <a:p>
            <a:r>
              <a:rPr lang="en-US" altLang="zh-CN" sz="3200" dirty="0">
                <a:solidFill>
                  <a:schemeClr val="bg1">
                    <a:lumMod val="75000"/>
                  </a:schemeClr>
                </a:solidFill>
              </a:rPr>
              <a:t>Test and commissioning in projects</a:t>
            </a:r>
            <a:endParaRPr lang="en-US" altLang="zh-CN" sz="3200" dirty="0">
              <a:solidFill>
                <a:schemeClr val="bg1">
                  <a:lumMod val="75000"/>
                </a:schemeClr>
              </a:solidFill>
            </a:endParaRPr>
          </a:p>
        </p:txBody>
      </p:sp>
    </p:spTree>
    <p:extLst>
      <p:ext uri="{BB962C8B-B14F-4D97-AF65-F5344CB8AC3E}">
        <p14:creationId xmlns:p14="http://schemas.microsoft.com/office/powerpoint/2010/main" val="523897848"/>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mj-lt"/>
              </a:rPr>
              <a:t>Post processing (etching)</a:t>
            </a:r>
            <a:endParaRPr lang="zh-CN" altLang="en-US" dirty="0">
              <a:latin typeface="+mj-lt"/>
            </a:endParaRPr>
          </a:p>
        </p:txBody>
      </p:sp>
      <p:sp>
        <p:nvSpPr>
          <p:cNvPr id="3" name="内容占位符 2"/>
          <p:cNvSpPr>
            <a:spLocks noGrp="1"/>
          </p:cNvSpPr>
          <p:nvPr>
            <p:ph sz="quarter" idx="1"/>
          </p:nvPr>
        </p:nvSpPr>
        <p:spPr>
          <a:xfrm>
            <a:off x="251520" y="1375792"/>
            <a:ext cx="7200800" cy="5005536"/>
          </a:xfrm>
        </p:spPr>
        <p:txBody>
          <a:bodyPr/>
          <a:lstStyle/>
          <a:p>
            <a:r>
              <a:rPr lang="en-US" altLang="zh-CN" dirty="0" smtClean="0"/>
              <a:t>Standard treatment as elliptical cavities</a:t>
            </a:r>
            <a:endParaRPr lang="zh-CN" altLang="en-US" dirty="0"/>
          </a:p>
        </p:txBody>
      </p:sp>
      <p:graphicFrame>
        <p:nvGraphicFramePr>
          <p:cNvPr id="4" name="图示 3"/>
          <p:cNvGraphicFramePr/>
          <p:nvPr>
            <p:extLst>
              <p:ext uri="{D42A27DB-BD31-4B8C-83A1-F6EECF244321}">
                <p14:modId xmlns:p14="http://schemas.microsoft.com/office/powerpoint/2010/main" val="528123599"/>
              </p:ext>
            </p:extLst>
          </p:nvPr>
        </p:nvGraphicFramePr>
        <p:xfrm>
          <a:off x="7020272" y="1365242"/>
          <a:ext cx="1872208" cy="5221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3516" r="6995"/>
          <a:stretch/>
        </p:blipFill>
        <p:spPr>
          <a:xfrm>
            <a:off x="3763127" y="1859414"/>
            <a:ext cx="3024336" cy="2376000"/>
          </a:xfrm>
          <a:prstGeom prst="rect">
            <a:avLst/>
          </a:prstGeom>
        </p:spPr>
      </p:pic>
      <p:sp>
        <p:nvSpPr>
          <p:cNvPr id="10" name="文本框 9"/>
          <p:cNvSpPr txBox="1"/>
          <p:nvPr/>
        </p:nvSpPr>
        <p:spPr>
          <a:xfrm>
            <a:off x="7092280" y="6605936"/>
            <a:ext cx="1594520" cy="276999"/>
          </a:xfrm>
          <a:prstGeom prst="rect">
            <a:avLst/>
          </a:prstGeom>
          <a:noFill/>
        </p:spPr>
        <p:txBody>
          <a:bodyPr wrap="square" rtlCol="0">
            <a:spAutoFit/>
          </a:bodyPr>
          <a:lstStyle/>
          <a:p>
            <a:r>
              <a:rPr lang="en-US" altLang="zh-CN" sz="1200" dirty="0" smtClean="0">
                <a:solidFill>
                  <a:srgbClr val="0070C0"/>
                </a:solidFill>
              </a:rPr>
              <a:t>Reference [8,20]</a:t>
            </a:r>
            <a:endParaRPr lang="zh-CN" altLang="en-US" sz="1200" dirty="0">
              <a:solidFill>
                <a:srgbClr val="0070C0"/>
              </a:solidFill>
            </a:endParaRPr>
          </a:p>
        </p:txBody>
      </p:sp>
      <p:pic>
        <p:nvPicPr>
          <p:cNvPr id="13" name="图片 12"/>
          <p:cNvPicPr>
            <a:picLocks noChangeAspect="1"/>
          </p:cNvPicPr>
          <p:nvPr/>
        </p:nvPicPr>
        <p:blipFill>
          <a:blip r:embed="rId8"/>
          <a:stretch>
            <a:fillRect/>
          </a:stretch>
        </p:blipFill>
        <p:spPr>
          <a:xfrm>
            <a:off x="755856" y="4370662"/>
            <a:ext cx="2520000" cy="2082674"/>
          </a:xfrm>
          <a:prstGeom prst="rect">
            <a:avLst/>
          </a:prstGeom>
        </p:spPr>
      </p:pic>
      <p:pic>
        <p:nvPicPr>
          <p:cNvPr id="14" name="图片 13"/>
          <p:cNvPicPr>
            <a:picLocks noChangeAspect="1"/>
          </p:cNvPicPr>
          <p:nvPr/>
        </p:nvPicPr>
        <p:blipFill>
          <a:blip r:embed="rId9"/>
          <a:stretch>
            <a:fillRect/>
          </a:stretch>
        </p:blipFill>
        <p:spPr>
          <a:xfrm>
            <a:off x="3763127" y="4365336"/>
            <a:ext cx="3041121" cy="2088000"/>
          </a:xfrm>
          <a:prstGeom prst="rect">
            <a:avLst/>
          </a:prstGeom>
        </p:spPr>
      </p:pic>
      <p:pic>
        <p:nvPicPr>
          <p:cNvPr id="15" name="图片 14"/>
          <p:cNvPicPr>
            <a:picLocks noChangeAspect="1"/>
          </p:cNvPicPr>
          <p:nvPr/>
        </p:nvPicPr>
        <p:blipFill rotWithShape="1">
          <a:blip r:embed="rId10"/>
          <a:srcRect b="9177"/>
          <a:stretch/>
        </p:blipFill>
        <p:spPr>
          <a:xfrm>
            <a:off x="755856" y="1844824"/>
            <a:ext cx="2520000" cy="2390590"/>
          </a:xfrm>
          <a:prstGeom prst="rect">
            <a:avLst/>
          </a:prstGeom>
        </p:spPr>
      </p:pic>
    </p:spTree>
    <p:extLst>
      <p:ext uri="{BB962C8B-B14F-4D97-AF65-F5344CB8AC3E}">
        <p14:creationId xmlns:p14="http://schemas.microsoft.com/office/powerpoint/2010/main" val="1138036251"/>
      </p:ext>
    </p:extLst>
  </p:cSld>
  <p:clrMapOvr>
    <a:masterClrMapping/>
  </p:clrMapOvr>
  <mc:AlternateContent xmlns:mc="http://schemas.openxmlformats.org/markup-compatibility/2006" xmlns:p14="http://schemas.microsoft.com/office/powerpoint/2010/main">
    <mc:Choice Requires="p14">
      <p:transition spd="slow" p14:dur="2000" advTm="21020"/>
    </mc:Choice>
    <mc:Fallback xmlns="">
      <p:transition spd="slow" advTm="2102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mj-lt"/>
              </a:rPr>
              <a:t>Outline</a:t>
            </a:r>
            <a:endParaRPr lang="zh-CN" altLang="en-US" dirty="0">
              <a:latin typeface="+mj-lt"/>
            </a:endParaRPr>
          </a:p>
        </p:txBody>
      </p:sp>
      <p:sp>
        <p:nvSpPr>
          <p:cNvPr id="3" name="内容占位符 2"/>
          <p:cNvSpPr>
            <a:spLocks noGrp="1"/>
          </p:cNvSpPr>
          <p:nvPr>
            <p:ph sz="quarter" idx="1"/>
          </p:nvPr>
        </p:nvSpPr>
        <p:spPr>
          <a:xfrm>
            <a:off x="539552" y="1375792"/>
            <a:ext cx="8147248" cy="5221560"/>
          </a:xfrm>
        </p:spPr>
        <p:txBody>
          <a:bodyPr>
            <a:normAutofit/>
          </a:bodyPr>
          <a:lstStyle/>
          <a:p>
            <a:r>
              <a:rPr lang="en-US" altLang="zh-CN" sz="3200" dirty="0" smtClean="0"/>
              <a:t>Background</a:t>
            </a:r>
          </a:p>
          <a:p>
            <a:pPr lvl="1"/>
            <a:r>
              <a:rPr lang="en-US" altLang="zh-CN" sz="3000" dirty="0" smtClean="0"/>
              <a:t>History of spoke cavity development</a:t>
            </a:r>
          </a:p>
          <a:p>
            <a:pPr lvl="1"/>
            <a:r>
              <a:rPr lang="en-US" altLang="zh-CN" sz="3000" dirty="0" smtClean="0"/>
              <a:t>Projects that use or propose spoke cavities</a:t>
            </a:r>
          </a:p>
          <a:p>
            <a:r>
              <a:rPr lang="en-US" altLang="zh-CN" sz="3200" dirty="0" smtClean="0"/>
              <a:t>Design</a:t>
            </a:r>
          </a:p>
          <a:p>
            <a:r>
              <a:rPr lang="en-US" altLang="zh-CN" sz="3400" dirty="0" smtClean="0"/>
              <a:t>Fabrication</a:t>
            </a:r>
          </a:p>
          <a:p>
            <a:r>
              <a:rPr lang="en-US" altLang="zh-CN" sz="3200" dirty="0" smtClean="0"/>
              <a:t>Post processing</a:t>
            </a:r>
          </a:p>
          <a:p>
            <a:r>
              <a:rPr lang="en-US" altLang="zh-CN" sz="3200" dirty="0" smtClean="0"/>
              <a:t>Test and commissioning in projects</a:t>
            </a:r>
            <a:endParaRPr lang="en-US" altLang="zh-CN" sz="3200" dirty="0" smtClean="0"/>
          </a:p>
          <a:p>
            <a:endParaRPr lang="en-US" altLang="zh-CN" sz="3200" dirty="0"/>
          </a:p>
        </p:txBody>
      </p:sp>
    </p:spTree>
    <p:extLst>
      <p:ext uri="{BB962C8B-B14F-4D97-AF65-F5344CB8AC3E}">
        <p14:creationId xmlns:p14="http://schemas.microsoft.com/office/powerpoint/2010/main" val="2556226763"/>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mj-lt"/>
              </a:rPr>
              <a:t>HPR</a:t>
            </a:r>
            <a:endParaRPr lang="zh-CN" altLang="en-US" dirty="0">
              <a:latin typeface="+mj-lt"/>
            </a:endParaRPr>
          </a:p>
        </p:txBody>
      </p:sp>
      <p:sp>
        <p:nvSpPr>
          <p:cNvPr id="3" name="内容占位符 2"/>
          <p:cNvSpPr>
            <a:spLocks noGrp="1"/>
          </p:cNvSpPr>
          <p:nvPr>
            <p:ph sz="quarter" idx="1"/>
          </p:nvPr>
        </p:nvSpPr>
        <p:spPr>
          <a:xfrm>
            <a:off x="539552" y="1340768"/>
            <a:ext cx="4680520" cy="5221560"/>
          </a:xfrm>
        </p:spPr>
        <p:txBody>
          <a:bodyPr>
            <a:normAutofit/>
          </a:bodyPr>
          <a:lstStyle/>
          <a:p>
            <a:r>
              <a:rPr lang="en-US" altLang="zh-CN" sz="3200" dirty="0" smtClean="0"/>
              <a:t>HPR is typically through all available ports.</a:t>
            </a:r>
          </a:p>
          <a:p>
            <a:r>
              <a:rPr lang="en-US" altLang="zh-CN" sz="3200" dirty="0" smtClean="0"/>
              <a:t>Coverage to inner surface could be checked with CAD software.</a:t>
            </a:r>
          </a:p>
          <a:p>
            <a:endParaRPr lang="en-US" altLang="zh-CN" sz="3200" dirty="0" smtClean="0"/>
          </a:p>
        </p:txBody>
      </p:sp>
      <p:pic>
        <p:nvPicPr>
          <p:cNvPr id="33" name="图片 32"/>
          <p:cNvPicPr>
            <a:picLocks noChangeAspect="1"/>
          </p:cNvPicPr>
          <p:nvPr/>
        </p:nvPicPr>
        <p:blipFill>
          <a:blip r:embed="rId2"/>
          <a:stretch>
            <a:fillRect/>
          </a:stretch>
        </p:blipFill>
        <p:spPr>
          <a:xfrm>
            <a:off x="611560" y="3927073"/>
            <a:ext cx="3798137" cy="2670279"/>
          </a:xfrm>
          <a:prstGeom prst="rect">
            <a:avLst/>
          </a:prstGeom>
        </p:spPr>
      </p:pic>
      <p:sp>
        <p:nvSpPr>
          <p:cNvPr id="35" name="文本框 34"/>
          <p:cNvSpPr txBox="1"/>
          <p:nvPr/>
        </p:nvSpPr>
        <p:spPr>
          <a:xfrm>
            <a:off x="7092280" y="6605936"/>
            <a:ext cx="1594520" cy="276999"/>
          </a:xfrm>
          <a:prstGeom prst="rect">
            <a:avLst/>
          </a:prstGeom>
          <a:noFill/>
        </p:spPr>
        <p:txBody>
          <a:bodyPr wrap="square" rtlCol="0">
            <a:spAutoFit/>
          </a:bodyPr>
          <a:lstStyle/>
          <a:p>
            <a:r>
              <a:rPr lang="en-US" altLang="zh-CN" sz="1200" dirty="0" smtClean="0">
                <a:solidFill>
                  <a:srgbClr val="0070C0"/>
                </a:solidFill>
              </a:rPr>
              <a:t>Reference [19]</a:t>
            </a:r>
            <a:endParaRPr lang="zh-CN" altLang="en-US" sz="1200" dirty="0">
              <a:solidFill>
                <a:srgbClr val="0070C0"/>
              </a:solidFill>
            </a:endParaRPr>
          </a:p>
        </p:txBody>
      </p:sp>
      <p:pic>
        <p:nvPicPr>
          <p:cNvPr id="5" name="图片 4"/>
          <p:cNvPicPr>
            <a:picLocks noChangeAspect="1"/>
          </p:cNvPicPr>
          <p:nvPr/>
        </p:nvPicPr>
        <p:blipFill>
          <a:blip r:embed="rId3"/>
          <a:stretch>
            <a:fillRect/>
          </a:stretch>
        </p:blipFill>
        <p:spPr>
          <a:xfrm>
            <a:off x="6260472" y="299418"/>
            <a:ext cx="2560000" cy="3600000"/>
          </a:xfrm>
          <a:prstGeom prst="rect">
            <a:avLst/>
          </a:prstGeom>
        </p:spPr>
      </p:pic>
      <p:pic>
        <p:nvPicPr>
          <p:cNvPr id="6" name="图片 5"/>
          <p:cNvPicPr>
            <a:picLocks noChangeAspect="1"/>
          </p:cNvPicPr>
          <p:nvPr/>
        </p:nvPicPr>
        <p:blipFill>
          <a:blip r:embed="rId4"/>
          <a:stretch>
            <a:fillRect/>
          </a:stretch>
        </p:blipFill>
        <p:spPr>
          <a:xfrm>
            <a:off x="4488154" y="3946274"/>
            <a:ext cx="4338562" cy="2628000"/>
          </a:xfrm>
          <a:prstGeom prst="rect">
            <a:avLst/>
          </a:prstGeom>
        </p:spPr>
      </p:pic>
    </p:spTree>
    <p:extLst>
      <p:ext uri="{BB962C8B-B14F-4D97-AF65-F5344CB8AC3E}">
        <p14:creationId xmlns:p14="http://schemas.microsoft.com/office/powerpoint/2010/main" val="481321326"/>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mj-lt"/>
              </a:rPr>
              <a:t>Clean assembly</a:t>
            </a:r>
            <a:endParaRPr lang="zh-CN" altLang="en-US" dirty="0">
              <a:latin typeface="+mj-lt"/>
            </a:endParaRPr>
          </a:p>
        </p:txBody>
      </p:sp>
      <p:sp>
        <p:nvSpPr>
          <p:cNvPr id="3" name="内容占位符 2"/>
          <p:cNvSpPr>
            <a:spLocks noGrp="1"/>
          </p:cNvSpPr>
          <p:nvPr>
            <p:ph sz="quarter" idx="1"/>
          </p:nvPr>
        </p:nvSpPr>
        <p:spPr>
          <a:xfrm>
            <a:off x="323528" y="1340768"/>
            <a:ext cx="8352928" cy="5221560"/>
          </a:xfrm>
        </p:spPr>
        <p:txBody>
          <a:bodyPr>
            <a:normAutofit/>
          </a:bodyPr>
          <a:lstStyle/>
          <a:p>
            <a:r>
              <a:rPr lang="en-US" altLang="zh-CN" sz="3200" dirty="0" smtClean="0"/>
              <a:t>Cavity or string assembly is performed in ISO4 cleanroom.</a:t>
            </a:r>
          </a:p>
          <a:p>
            <a:endParaRPr lang="en-US" altLang="zh-CN" sz="3200" dirty="0"/>
          </a:p>
          <a:p>
            <a:r>
              <a:rPr lang="en-US" altLang="zh-CN" sz="3200" dirty="0" smtClean="0"/>
              <a:t>Edge-welded</a:t>
            </a:r>
          </a:p>
          <a:p>
            <a:pPr marL="0" indent="0">
              <a:buNone/>
            </a:pPr>
            <a:r>
              <a:rPr lang="en-US" altLang="zh-CN" sz="3200" dirty="0"/>
              <a:t> </a:t>
            </a:r>
            <a:r>
              <a:rPr lang="en-US" altLang="zh-CN" sz="3200" dirty="0" smtClean="0"/>
              <a:t>  bellows are </a:t>
            </a:r>
          </a:p>
          <a:p>
            <a:pPr marL="0" indent="0">
              <a:buNone/>
            </a:pPr>
            <a:r>
              <a:rPr lang="en-US" altLang="zh-CN" sz="3200" dirty="0"/>
              <a:t> </a:t>
            </a:r>
            <a:r>
              <a:rPr lang="en-US" altLang="zh-CN" sz="3200" dirty="0" smtClean="0"/>
              <a:t>  used for PIP-II</a:t>
            </a:r>
          </a:p>
          <a:p>
            <a:pPr marL="0" indent="0">
              <a:buNone/>
            </a:pPr>
            <a:r>
              <a:rPr lang="en-US" altLang="zh-CN" sz="3200" dirty="0"/>
              <a:t> </a:t>
            </a:r>
            <a:r>
              <a:rPr lang="en-US" altLang="zh-CN" sz="3200" dirty="0" smtClean="0"/>
              <a:t>  to save space</a:t>
            </a:r>
          </a:p>
          <a:p>
            <a:pPr marL="0" indent="0">
              <a:buNone/>
            </a:pPr>
            <a:r>
              <a:rPr lang="en-US" altLang="zh-CN" sz="3200" dirty="0"/>
              <a:t> </a:t>
            </a:r>
            <a:r>
              <a:rPr lang="en-US" altLang="zh-CN" sz="3200" dirty="0" smtClean="0"/>
              <a:t>  in between</a:t>
            </a:r>
          </a:p>
          <a:p>
            <a:pPr marL="0" indent="0">
              <a:buNone/>
            </a:pPr>
            <a:r>
              <a:rPr lang="en-US" altLang="zh-CN" sz="3200" dirty="0" smtClean="0"/>
              <a:t>   spoke cavities</a:t>
            </a:r>
          </a:p>
        </p:txBody>
      </p:sp>
      <p:pic>
        <p:nvPicPr>
          <p:cNvPr id="7" name="图片 6"/>
          <p:cNvPicPr>
            <a:picLocks noChangeAspect="1"/>
          </p:cNvPicPr>
          <p:nvPr/>
        </p:nvPicPr>
        <p:blipFill>
          <a:blip r:embed="rId2"/>
          <a:stretch>
            <a:fillRect/>
          </a:stretch>
        </p:blipFill>
        <p:spPr>
          <a:xfrm>
            <a:off x="3059832" y="2205344"/>
            <a:ext cx="5901803" cy="4320000"/>
          </a:xfrm>
          <a:prstGeom prst="rect">
            <a:avLst/>
          </a:prstGeom>
          <a:ln>
            <a:solidFill>
              <a:srgbClr val="0070C0"/>
            </a:solidFill>
          </a:ln>
        </p:spPr>
      </p:pic>
      <p:sp>
        <p:nvSpPr>
          <p:cNvPr id="8" name="文本框 7"/>
          <p:cNvSpPr txBox="1"/>
          <p:nvPr/>
        </p:nvSpPr>
        <p:spPr>
          <a:xfrm>
            <a:off x="7092280" y="6605936"/>
            <a:ext cx="1594520" cy="276999"/>
          </a:xfrm>
          <a:prstGeom prst="rect">
            <a:avLst/>
          </a:prstGeom>
          <a:noFill/>
        </p:spPr>
        <p:txBody>
          <a:bodyPr wrap="square" rtlCol="0">
            <a:spAutoFit/>
          </a:bodyPr>
          <a:lstStyle/>
          <a:p>
            <a:r>
              <a:rPr lang="en-US" altLang="zh-CN" sz="1200" dirty="0" smtClean="0">
                <a:solidFill>
                  <a:srgbClr val="0070C0"/>
                </a:solidFill>
              </a:rPr>
              <a:t>Reference [9]</a:t>
            </a:r>
            <a:endParaRPr lang="zh-CN" altLang="en-US" sz="1200" dirty="0">
              <a:solidFill>
                <a:srgbClr val="0070C0"/>
              </a:solidFill>
            </a:endParaRPr>
          </a:p>
        </p:txBody>
      </p:sp>
    </p:spTree>
    <p:extLst>
      <p:ext uri="{BB962C8B-B14F-4D97-AF65-F5344CB8AC3E}">
        <p14:creationId xmlns:p14="http://schemas.microsoft.com/office/powerpoint/2010/main" val="3313271917"/>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mj-lt"/>
              </a:rPr>
              <a:t>Outline</a:t>
            </a:r>
            <a:endParaRPr lang="zh-CN" altLang="en-US" dirty="0">
              <a:latin typeface="+mj-lt"/>
            </a:endParaRPr>
          </a:p>
        </p:txBody>
      </p:sp>
      <p:sp>
        <p:nvSpPr>
          <p:cNvPr id="3" name="内容占位符 2"/>
          <p:cNvSpPr>
            <a:spLocks noGrp="1"/>
          </p:cNvSpPr>
          <p:nvPr>
            <p:ph sz="quarter" idx="1"/>
          </p:nvPr>
        </p:nvSpPr>
        <p:spPr>
          <a:xfrm>
            <a:off x="539552" y="1375792"/>
            <a:ext cx="8147248" cy="5221560"/>
          </a:xfrm>
        </p:spPr>
        <p:txBody>
          <a:bodyPr>
            <a:normAutofit/>
          </a:bodyPr>
          <a:lstStyle/>
          <a:p>
            <a:r>
              <a:rPr lang="en-US" altLang="zh-CN" sz="3200" dirty="0" smtClean="0">
                <a:solidFill>
                  <a:schemeClr val="bg1">
                    <a:lumMod val="75000"/>
                  </a:schemeClr>
                </a:solidFill>
              </a:rPr>
              <a:t>Background</a:t>
            </a:r>
          </a:p>
          <a:p>
            <a:r>
              <a:rPr lang="en-US" altLang="zh-CN" sz="3200" dirty="0" smtClean="0">
                <a:solidFill>
                  <a:schemeClr val="bg1">
                    <a:lumMod val="75000"/>
                  </a:schemeClr>
                </a:solidFill>
              </a:rPr>
              <a:t>Design</a:t>
            </a:r>
          </a:p>
          <a:p>
            <a:r>
              <a:rPr lang="en-US" altLang="zh-CN" sz="3400" dirty="0" smtClean="0">
                <a:solidFill>
                  <a:schemeClr val="bg1">
                    <a:lumMod val="75000"/>
                  </a:schemeClr>
                </a:solidFill>
              </a:rPr>
              <a:t>Fabrication</a:t>
            </a:r>
          </a:p>
          <a:p>
            <a:r>
              <a:rPr lang="en-US" altLang="zh-CN" sz="3200" dirty="0" smtClean="0">
                <a:solidFill>
                  <a:schemeClr val="bg1">
                    <a:lumMod val="75000"/>
                  </a:schemeClr>
                </a:solidFill>
              </a:rPr>
              <a:t>Post processing</a:t>
            </a:r>
          </a:p>
          <a:p>
            <a:r>
              <a:rPr lang="en-US" altLang="zh-CN" sz="3200" dirty="0"/>
              <a:t>Test and commissioning in </a:t>
            </a:r>
            <a:r>
              <a:rPr lang="en-US" altLang="zh-CN" sz="3200" dirty="0" smtClean="0"/>
              <a:t>projects</a:t>
            </a:r>
          </a:p>
          <a:p>
            <a:pPr lvl="1"/>
            <a:r>
              <a:rPr lang="en-US" altLang="zh-CN" sz="3000" dirty="0" smtClean="0"/>
              <a:t>ESS</a:t>
            </a:r>
          </a:p>
          <a:p>
            <a:pPr lvl="1"/>
            <a:r>
              <a:rPr lang="en-US" altLang="zh-CN" sz="3000" dirty="0" smtClean="0"/>
              <a:t>PIP-II</a:t>
            </a:r>
          </a:p>
          <a:p>
            <a:pPr lvl="1"/>
            <a:r>
              <a:rPr lang="en-US" altLang="zh-CN" sz="3000" dirty="0" smtClean="0"/>
              <a:t>CADS</a:t>
            </a:r>
            <a:endParaRPr lang="en-US" altLang="zh-CN" sz="3000" dirty="0"/>
          </a:p>
        </p:txBody>
      </p:sp>
    </p:spTree>
    <p:extLst>
      <p:ext uri="{BB962C8B-B14F-4D97-AF65-F5344CB8AC3E}">
        <p14:creationId xmlns:p14="http://schemas.microsoft.com/office/powerpoint/2010/main" val="2795458218"/>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mj-lt"/>
              </a:rPr>
              <a:t>ESS prototype cavity </a:t>
            </a:r>
            <a:r>
              <a:rPr lang="en-US" altLang="zh-CN" dirty="0" smtClean="0"/>
              <a:t>tests</a:t>
            </a:r>
            <a:endParaRPr lang="zh-CN" altLang="en-US" dirty="0">
              <a:latin typeface="+mj-lt"/>
            </a:endParaRPr>
          </a:p>
        </p:txBody>
      </p:sp>
      <p:sp>
        <p:nvSpPr>
          <p:cNvPr id="3" name="内容占位符 2"/>
          <p:cNvSpPr>
            <a:spLocks noGrp="1"/>
          </p:cNvSpPr>
          <p:nvPr>
            <p:ph sz="quarter" idx="1"/>
          </p:nvPr>
        </p:nvSpPr>
        <p:spPr>
          <a:xfrm>
            <a:off x="179512" y="1340768"/>
            <a:ext cx="7200800" cy="5005536"/>
          </a:xfrm>
        </p:spPr>
        <p:txBody>
          <a:bodyPr/>
          <a:lstStyle/>
          <a:p>
            <a:endParaRPr lang="zh-CN" altLang="en-US" dirty="0"/>
          </a:p>
        </p:txBody>
      </p:sp>
      <p:pic>
        <p:nvPicPr>
          <p:cNvPr id="4" name="图片 3"/>
          <p:cNvPicPr>
            <a:picLocks noChangeAspect="1"/>
          </p:cNvPicPr>
          <p:nvPr/>
        </p:nvPicPr>
        <p:blipFill rotWithShape="1">
          <a:blip r:embed="rId3"/>
          <a:srcRect t="22115"/>
          <a:stretch/>
        </p:blipFill>
        <p:spPr>
          <a:xfrm>
            <a:off x="141595" y="1197120"/>
            <a:ext cx="6528409" cy="3816000"/>
          </a:xfrm>
          <a:prstGeom prst="rect">
            <a:avLst/>
          </a:prstGeom>
        </p:spPr>
      </p:pic>
      <p:sp>
        <p:nvSpPr>
          <p:cNvPr id="9" name="文本框 8"/>
          <p:cNvSpPr txBox="1"/>
          <p:nvPr/>
        </p:nvSpPr>
        <p:spPr>
          <a:xfrm>
            <a:off x="7092280" y="6605936"/>
            <a:ext cx="1594520" cy="276999"/>
          </a:xfrm>
          <a:prstGeom prst="rect">
            <a:avLst/>
          </a:prstGeom>
          <a:noFill/>
        </p:spPr>
        <p:txBody>
          <a:bodyPr wrap="square" rtlCol="0">
            <a:spAutoFit/>
          </a:bodyPr>
          <a:lstStyle/>
          <a:p>
            <a:r>
              <a:rPr lang="en-US" altLang="zh-CN" sz="1200" dirty="0" smtClean="0">
                <a:solidFill>
                  <a:srgbClr val="0070C0"/>
                </a:solidFill>
              </a:rPr>
              <a:t>Reference </a:t>
            </a:r>
            <a:r>
              <a:rPr lang="en-US" altLang="zh-CN" sz="1200" dirty="0" smtClean="0">
                <a:solidFill>
                  <a:srgbClr val="0070C0"/>
                </a:solidFill>
              </a:rPr>
              <a:t>[</a:t>
            </a:r>
            <a:r>
              <a:rPr lang="en-US" altLang="zh-CN" sz="1200" dirty="0">
                <a:solidFill>
                  <a:srgbClr val="0070C0"/>
                </a:solidFill>
              </a:rPr>
              <a:t>8</a:t>
            </a:r>
            <a:r>
              <a:rPr lang="en-US" altLang="zh-CN" sz="1200" dirty="0" smtClean="0">
                <a:solidFill>
                  <a:srgbClr val="0070C0"/>
                </a:solidFill>
              </a:rPr>
              <a:t>,24]</a:t>
            </a:r>
            <a:endParaRPr lang="zh-CN" altLang="en-US" sz="1200" dirty="0">
              <a:solidFill>
                <a:srgbClr val="0070C0"/>
              </a:solidFill>
            </a:endParaRPr>
          </a:p>
        </p:txBody>
      </p:sp>
      <p:pic>
        <p:nvPicPr>
          <p:cNvPr id="5" name="图片 4"/>
          <p:cNvPicPr>
            <a:picLocks noChangeAspect="1"/>
          </p:cNvPicPr>
          <p:nvPr/>
        </p:nvPicPr>
        <p:blipFill>
          <a:blip r:embed="rId4"/>
          <a:stretch>
            <a:fillRect/>
          </a:stretch>
        </p:blipFill>
        <p:spPr>
          <a:xfrm>
            <a:off x="7619176" y="620688"/>
            <a:ext cx="1440000" cy="3711429"/>
          </a:xfrm>
          <a:prstGeom prst="rect">
            <a:avLst/>
          </a:prstGeom>
        </p:spPr>
      </p:pic>
      <p:pic>
        <p:nvPicPr>
          <p:cNvPr id="7" name="Picture 8">
            <a:extLst>
              <a:ext uri="{FF2B5EF4-FFF2-40B4-BE49-F238E27FC236}">
                <a16:creationId xmlns:a16="http://schemas.microsoft.com/office/drawing/2014/main" xmlns="" id="{6275C62F-AE40-48A9-AF92-1F7B29F6E3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8" y="4358719"/>
            <a:ext cx="2965804" cy="2247217"/>
          </a:xfrm>
          <a:prstGeom prst="rect">
            <a:avLst/>
          </a:prstGeom>
        </p:spPr>
      </p:pic>
      <p:pic>
        <p:nvPicPr>
          <p:cNvPr id="6" name="图片 5"/>
          <p:cNvPicPr>
            <a:picLocks noChangeAspect="1"/>
          </p:cNvPicPr>
          <p:nvPr/>
        </p:nvPicPr>
        <p:blipFill>
          <a:blip r:embed="rId6"/>
          <a:stretch>
            <a:fillRect/>
          </a:stretch>
        </p:blipFill>
        <p:spPr>
          <a:xfrm>
            <a:off x="157254" y="4869360"/>
            <a:ext cx="3866667" cy="1800000"/>
          </a:xfrm>
          <a:prstGeom prst="rect">
            <a:avLst/>
          </a:prstGeom>
        </p:spPr>
      </p:pic>
    </p:spTree>
    <p:extLst>
      <p:ext uri="{BB962C8B-B14F-4D97-AF65-F5344CB8AC3E}">
        <p14:creationId xmlns:p14="http://schemas.microsoft.com/office/powerpoint/2010/main" val="1321560930"/>
      </p:ext>
    </p:extLst>
  </p:cSld>
  <p:clrMapOvr>
    <a:masterClrMapping/>
  </p:clrMapOvr>
  <mc:AlternateContent xmlns:mc="http://schemas.openxmlformats.org/markup-compatibility/2006" xmlns:p14="http://schemas.microsoft.com/office/powerpoint/2010/main">
    <mc:Choice Requires="p14">
      <p:transition spd="slow" p14:dur="2000" advTm="29030"/>
    </mc:Choice>
    <mc:Fallback xmlns="">
      <p:transition spd="slow" advTm="2903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mj-lt"/>
              </a:rPr>
              <a:t>PIP-II prototype cavity </a:t>
            </a:r>
            <a:r>
              <a:rPr lang="en-US" altLang="zh-CN" dirty="0" smtClean="0">
                <a:latin typeface="+mj-lt"/>
              </a:rPr>
              <a:t>tests</a:t>
            </a:r>
            <a:endParaRPr lang="zh-CN" altLang="en-US" dirty="0">
              <a:latin typeface="+mj-lt"/>
            </a:endParaRPr>
          </a:p>
        </p:txBody>
      </p:sp>
      <p:sp>
        <p:nvSpPr>
          <p:cNvPr id="8" name="文本框 7"/>
          <p:cNvSpPr txBox="1"/>
          <p:nvPr/>
        </p:nvSpPr>
        <p:spPr>
          <a:xfrm>
            <a:off x="7092280" y="6605936"/>
            <a:ext cx="1594520" cy="276999"/>
          </a:xfrm>
          <a:prstGeom prst="rect">
            <a:avLst/>
          </a:prstGeom>
          <a:noFill/>
        </p:spPr>
        <p:txBody>
          <a:bodyPr wrap="square" rtlCol="0">
            <a:spAutoFit/>
          </a:bodyPr>
          <a:lstStyle/>
          <a:p>
            <a:r>
              <a:rPr lang="en-US" altLang="zh-CN" sz="1200" dirty="0" smtClean="0">
                <a:solidFill>
                  <a:srgbClr val="0070C0"/>
                </a:solidFill>
              </a:rPr>
              <a:t>Reference </a:t>
            </a:r>
            <a:r>
              <a:rPr lang="en-US" altLang="zh-CN" sz="1200" dirty="0" smtClean="0">
                <a:solidFill>
                  <a:srgbClr val="0070C0"/>
                </a:solidFill>
              </a:rPr>
              <a:t>[</a:t>
            </a:r>
            <a:r>
              <a:rPr lang="en-US" altLang="zh-CN" sz="1200" dirty="0" smtClean="0">
                <a:solidFill>
                  <a:srgbClr val="0070C0"/>
                </a:solidFill>
              </a:rPr>
              <a:t>12</a:t>
            </a:r>
            <a:r>
              <a:rPr lang="en-US" altLang="zh-CN" sz="1200" dirty="0" smtClean="0">
                <a:solidFill>
                  <a:srgbClr val="0070C0"/>
                </a:solidFill>
              </a:rPr>
              <a:t>, 22-23]</a:t>
            </a:r>
            <a:endParaRPr lang="zh-CN" altLang="en-US" sz="1200" dirty="0">
              <a:solidFill>
                <a:srgbClr val="0070C0"/>
              </a:solidFill>
            </a:endParaRPr>
          </a:p>
        </p:txBody>
      </p:sp>
      <p:pic>
        <p:nvPicPr>
          <p:cNvPr id="5" name="图片 4"/>
          <p:cNvPicPr>
            <a:picLocks noChangeAspect="1"/>
          </p:cNvPicPr>
          <p:nvPr/>
        </p:nvPicPr>
        <p:blipFill>
          <a:blip r:embed="rId3"/>
          <a:stretch>
            <a:fillRect/>
          </a:stretch>
        </p:blipFill>
        <p:spPr>
          <a:xfrm>
            <a:off x="7524488" y="764704"/>
            <a:ext cx="1440000" cy="2494080"/>
          </a:xfrm>
          <a:prstGeom prst="rect">
            <a:avLst/>
          </a:prstGeom>
        </p:spPr>
      </p:pic>
      <p:pic>
        <p:nvPicPr>
          <p:cNvPr id="6" name="图片 5"/>
          <p:cNvPicPr>
            <a:picLocks noChangeAspect="1"/>
          </p:cNvPicPr>
          <p:nvPr/>
        </p:nvPicPr>
        <p:blipFill>
          <a:blip r:embed="rId4"/>
          <a:stretch>
            <a:fillRect/>
          </a:stretch>
        </p:blipFill>
        <p:spPr>
          <a:xfrm>
            <a:off x="6095690" y="3284984"/>
            <a:ext cx="2868798" cy="2160000"/>
          </a:xfrm>
          <a:prstGeom prst="rect">
            <a:avLst/>
          </a:prstGeom>
        </p:spPr>
      </p:pic>
      <p:pic>
        <p:nvPicPr>
          <p:cNvPr id="7" name="图片 6"/>
          <p:cNvPicPr>
            <a:picLocks noChangeAspect="1"/>
          </p:cNvPicPr>
          <p:nvPr/>
        </p:nvPicPr>
        <p:blipFill>
          <a:blip r:embed="rId5"/>
          <a:stretch>
            <a:fillRect/>
          </a:stretch>
        </p:blipFill>
        <p:spPr>
          <a:xfrm>
            <a:off x="4227377" y="5058000"/>
            <a:ext cx="2692197" cy="1800000"/>
          </a:xfrm>
          <a:prstGeom prst="rect">
            <a:avLst/>
          </a:prstGeom>
        </p:spPr>
      </p:pic>
      <p:pic>
        <p:nvPicPr>
          <p:cNvPr id="4" name="图片 3"/>
          <p:cNvPicPr>
            <a:picLocks noChangeAspect="1"/>
          </p:cNvPicPr>
          <p:nvPr/>
        </p:nvPicPr>
        <p:blipFill>
          <a:blip r:embed="rId6"/>
          <a:stretch>
            <a:fillRect/>
          </a:stretch>
        </p:blipFill>
        <p:spPr>
          <a:xfrm>
            <a:off x="179512" y="980728"/>
            <a:ext cx="5631252" cy="3672000"/>
          </a:xfrm>
          <a:prstGeom prst="rect">
            <a:avLst/>
          </a:prstGeom>
        </p:spPr>
      </p:pic>
      <p:pic>
        <p:nvPicPr>
          <p:cNvPr id="9" name="图片 8"/>
          <p:cNvPicPr>
            <a:picLocks noChangeAspect="1"/>
          </p:cNvPicPr>
          <p:nvPr/>
        </p:nvPicPr>
        <p:blipFill>
          <a:blip r:embed="rId7"/>
          <a:stretch>
            <a:fillRect/>
          </a:stretch>
        </p:blipFill>
        <p:spPr>
          <a:xfrm>
            <a:off x="84711" y="4657017"/>
            <a:ext cx="4500000" cy="2012343"/>
          </a:xfrm>
          <a:prstGeom prst="rect">
            <a:avLst/>
          </a:prstGeom>
        </p:spPr>
      </p:pic>
    </p:spTree>
    <p:extLst>
      <p:ext uri="{BB962C8B-B14F-4D97-AF65-F5344CB8AC3E}">
        <p14:creationId xmlns:p14="http://schemas.microsoft.com/office/powerpoint/2010/main" val="2925279833"/>
      </p:ext>
    </p:extLst>
  </p:cSld>
  <p:clrMapOvr>
    <a:masterClrMapping/>
  </p:clrMapOvr>
  <mc:AlternateContent xmlns:mc="http://schemas.openxmlformats.org/markup-compatibility/2006" xmlns:p14="http://schemas.microsoft.com/office/powerpoint/2010/main">
    <mc:Choice Requires="p14">
      <p:transition spd="slow" p14:dur="2000" advTm="29030"/>
    </mc:Choice>
    <mc:Fallback xmlns="">
      <p:transition spd="slow" advTm="2903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mj-lt"/>
              </a:rPr>
              <a:t>CADS-injector I spoke012 VT results</a:t>
            </a:r>
            <a:endParaRPr lang="zh-CN" altLang="en-US" dirty="0">
              <a:latin typeface="+mj-lt"/>
            </a:endParaRPr>
          </a:p>
        </p:txBody>
      </p:sp>
      <p:sp>
        <p:nvSpPr>
          <p:cNvPr id="3" name="内容占位符 2"/>
          <p:cNvSpPr>
            <a:spLocks noGrp="1"/>
          </p:cNvSpPr>
          <p:nvPr>
            <p:ph sz="quarter" idx="1"/>
          </p:nvPr>
        </p:nvSpPr>
        <p:spPr>
          <a:xfrm>
            <a:off x="179512" y="1340768"/>
            <a:ext cx="7200800" cy="5005536"/>
          </a:xfrm>
        </p:spPr>
        <p:txBody>
          <a:bodyPr/>
          <a:lstStyle/>
          <a:p>
            <a:r>
              <a:rPr lang="en-US" altLang="zh-CN" dirty="0" smtClean="0"/>
              <a:t>MP conditioned in 1 hour with variable coupler</a:t>
            </a:r>
          </a:p>
          <a:p>
            <a:r>
              <a:rPr lang="en-US" altLang="zh-CN" dirty="0" err="1" smtClean="0"/>
              <a:t>Eacc</a:t>
            </a:r>
            <a:r>
              <a:rPr lang="en-US" altLang="zh-CN" dirty="0" smtClean="0"/>
              <a:t> increased by 2 MV/m with better cooling</a:t>
            </a:r>
          </a:p>
          <a:p>
            <a:r>
              <a:rPr lang="en-US" altLang="zh-CN" dirty="0" smtClean="0"/>
              <a:t>120C baking increases Q</a:t>
            </a:r>
            <a:r>
              <a:rPr lang="en-US" altLang="zh-CN" baseline="-25000" dirty="0" smtClean="0"/>
              <a:t>0</a:t>
            </a:r>
            <a:r>
              <a:rPr lang="en-US" altLang="zh-CN" dirty="0" smtClean="0"/>
              <a:t> by about 50-100%</a:t>
            </a:r>
          </a:p>
          <a:p>
            <a:r>
              <a:rPr lang="en-US" altLang="zh-CN" dirty="0" smtClean="0"/>
              <a:t>At 2K, Q0 is 6 times higher, Bp</a:t>
            </a:r>
            <a:r>
              <a:rPr lang="en-US" altLang="zh-CN" dirty="0"/>
              <a:t>~</a:t>
            </a:r>
            <a:r>
              <a:rPr lang="en-US" altLang="zh-CN" dirty="0" smtClean="0"/>
              <a:t>125mT achieved.</a:t>
            </a:r>
            <a:endParaRPr lang="zh-CN" altLang="en-US" dirty="0"/>
          </a:p>
        </p:txBody>
      </p:sp>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2548" r="1380"/>
          <a:stretch/>
        </p:blipFill>
        <p:spPr>
          <a:xfrm>
            <a:off x="4644007" y="3284984"/>
            <a:ext cx="4392489" cy="3211736"/>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03833" y="1124984"/>
            <a:ext cx="1928357" cy="2160000"/>
          </a:xfrm>
          <a:prstGeom prst="rect">
            <a:avLst/>
          </a:prstGeom>
        </p:spPr>
      </p:pic>
      <p:pic>
        <p:nvPicPr>
          <p:cNvPr id="7" name="图片 6"/>
          <p:cNvPicPr/>
          <p:nvPr/>
        </p:nvPicPr>
        <p:blipFill>
          <a:blip r:embed="rId4" cstate="print">
            <a:extLst>
              <a:ext uri="{28A0092B-C50C-407E-A947-70E740481C1C}">
                <a14:useLocalDpi xmlns:a14="http://schemas.microsoft.com/office/drawing/2010/main" val="0"/>
              </a:ext>
            </a:extLst>
          </a:blip>
          <a:stretch>
            <a:fillRect/>
          </a:stretch>
        </p:blipFill>
        <p:spPr>
          <a:xfrm>
            <a:off x="0" y="3285520"/>
            <a:ext cx="4392000" cy="3211200"/>
          </a:xfrm>
          <a:prstGeom prst="rect">
            <a:avLst/>
          </a:prstGeom>
        </p:spPr>
      </p:pic>
    </p:spTree>
    <p:extLst>
      <p:ext uri="{BB962C8B-B14F-4D97-AF65-F5344CB8AC3E}">
        <p14:creationId xmlns:p14="http://schemas.microsoft.com/office/powerpoint/2010/main" val="201588246"/>
      </p:ext>
    </p:extLst>
  </p:cSld>
  <p:clrMapOvr>
    <a:masterClrMapping/>
  </p:clrMapOvr>
  <mc:AlternateContent xmlns:mc="http://schemas.openxmlformats.org/markup-compatibility/2006" xmlns:p14="http://schemas.microsoft.com/office/powerpoint/2010/main">
    <mc:Choice Requires="p14">
      <p:transition spd="slow" p14:dur="2000" advTm="29030"/>
    </mc:Choice>
    <mc:Fallback xmlns="">
      <p:transition spd="slow" advTm="2903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latin typeface="+mj-lt"/>
              </a:rPr>
              <a:t>CADS-main </a:t>
            </a:r>
            <a:r>
              <a:rPr lang="en-US" altLang="zh-CN" dirty="0" err="1" smtClean="0">
                <a:latin typeface="+mj-lt"/>
              </a:rPr>
              <a:t>linca</a:t>
            </a:r>
            <a:r>
              <a:rPr lang="en-US" altLang="zh-CN" dirty="0" smtClean="0">
                <a:latin typeface="+mj-lt"/>
              </a:rPr>
              <a:t> Spoke021 VT results</a:t>
            </a:r>
            <a:endParaRPr lang="zh-CN" altLang="en-US" dirty="0">
              <a:latin typeface="+mj-lt"/>
            </a:endParaRPr>
          </a:p>
        </p:txBody>
      </p:sp>
      <p:sp>
        <p:nvSpPr>
          <p:cNvPr id="3" name="内容占位符 2"/>
          <p:cNvSpPr>
            <a:spLocks noGrp="1"/>
          </p:cNvSpPr>
          <p:nvPr>
            <p:ph sz="quarter" idx="1"/>
          </p:nvPr>
        </p:nvSpPr>
        <p:spPr>
          <a:xfrm>
            <a:off x="539552" y="1407145"/>
            <a:ext cx="5760000" cy="2232249"/>
          </a:xfrm>
        </p:spPr>
        <p:txBody>
          <a:bodyPr>
            <a:normAutofit/>
          </a:bodyPr>
          <a:lstStyle/>
          <a:p>
            <a:r>
              <a:rPr lang="en-US" altLang="zh-CN" dirty="0" smtClean="0"/>
              <a:t>MP conditioned in 1 hour</a:t>
            </a:r>
          </a:p>
          <a:p>
            <a:r>
              <a:rPr lang="en-US" altLang="zh-CN" dirty="0" smtClean="0"/>
              <a:t>Design target consistently exceeded</a:t>
            </a:r>
          </a:p>
          <a:p>
            <a:r>
              <a:rPr lang="en-US" altLang="zh-CN" dirty="0" err="1" smtClean="0"/>
              <a:t>Bp</a:t>
            </a:r>
            <a:r>
              <a:rPr lang="en-US" altLang="zh-CN" dirty="0" smtClean="0"/>
              <a:t> of 120mT and </a:t>
            </a:r>
            <a:r>
              <a:rPr lang="en-US" altLang="zh-CN" dirty="0" err="1" smtClean="0"/>
              <a:t>Rres</a:t>
            </a:r>
            <a:r>
              <a:rPr lang="en-US" altLang="zh-CN" dirty="0" smtClean="0"/>
              <a:t> of 7n</a:t>
            </a:r>
            <a:r>
              <a:rPr lang="el-GR" altLang="zh-CN" dirty="0" smtClean="0">
                <a:ea typeface="宋体" panose="02010600030101010101" pitchFamily="2" charset="-122"/>
              </a:rPr>
              <a:t>Ω</a:t>
            </a:r>
            <a:r>
              <a:rPr lang="en-US" altLang="zh-CN" dirty="0" smtClean="0">
                <a:ea typeface="宋体" panose="02010600030101010101" pitchFamily="2" charset="-122"/>
              </a:rPr>
              <a:t> achieved at 2K</a:t>
            </a:r>
            <a:endParaRPr lang="en-US" altLang="zh-CN" dirty="0" smtClean="0"/>
          </a:p>
        </p:txBody>
      </p:sp>
      <p:pic>
        <p:nvPicPr>
          <p:cNvPr id="8" name="Picture 1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731" b="9280"/>
          <a:stretch/>
        </p:blipFill>
        <p:spPr bwMode="auto">
          <a:xfrm>
            <a:off x="6516216" y="1445054"/>
            <a:ext cx="2260645" cy="210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824316"/>
            <a:ext cx="4572000" cy="2701028"/>
          </a:xfrm>
          <a:prstGeom prst="rect">
            <a:avLst/>
          </a:prstGeom>
        </p:spPr>
      </p:pic>
      <p:pic>
        <p:nvPicPr>
          <p:cNvPr id="10" name="图片 9"/>
          <p:cNvPicPr>
            <a:picLocks/>
          </p:cNvPicPr>
          <p:nvPr/>
        </p:nvPicPr>
        <p:blipFill rotWithShape="1">
          <a:blip r:embed="rId4" cstate="print">
            <a:extLst>
              <a:ext uri="{28A0092B-C50C-407E-A947-70E740481C1C}">
                <a14:useLocalDpi xmlns:a14="http://schemas.microsoft.com/office/drawing/2010/main" val="0"/>
              </a:ext>
            </a:extLst>
          </a:blip>
          <a:srcRect/>
          <a:stretch/>
        </p:blipFill>
        <p:spPr>
          <a:xfrm>
            <a:off x="0" y="3212976"/>
            <a:ext cx="4680000" cy="3240000"/>
          </a:xfrm>
          <a:prstGeom prst="rect">
            <a:avLst/>
          </a:prstGeom>
        </p:spPr>
      </p:pic>
    </p:spTree>
    <p:extLst>
      <p:ext uri="{BB962C8B-B14F-4D97-AF65-F5344CB8AC3E}">
        <p14:creationId xmlns:p14="http://schemas.microsoft.com/office/powerpoint/2010/main" val="2910134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State of art performance</a:t>
            </a:r>
            <a:endParaRPr lang="zh-CN" altLang="en-US" dirty="0">
              <a:latin typeface="+mj-lt"/>
            </a:endParaRPr>
          </a:p>
        </p:txBody>
      </p:sp>
      <p:sp>
        <p:nvSpPr>
          <p:cNvPr id="3" name="内容占位符 2"/>
          <p:cNvSpPr>
            <a:spLocks noGrp="1"/>
          </p:cNvSpPr>
          <p:nvPr>
            <p:ph sz="quarter" idx="1"/>
          </p:nvPr>
        </p:nvSpPr>
        <p:spPr>
          <a:xfrm>
            <a:off x="539552" y="1407145"/>
            <a:ext cx="8147248" cy="2232249"/>
          </a:xfrm>
        </p:spPr>
        <p:txBody>
          <a:bodyPr>
            <a:normAutofit/>
          </a:bodyPr>
          <a:lstStyle/>
          <a:p>
            <a:r>
              <a:rPr lang="en-US" altLang="zh-CN" dirty="0" err="1" smtClean="0"/>
              <a:t>Bp</a:t>
            </a:r>
            <a:r>
              <a:rPr lang="en-US" altLang="zh-CN" dirty="0" smtClean="0"/>
              <a:t>&gt;80mT &amp; </a:t>
            </a:r>
            <a:r>
              <a:rPr lang="en-US" altLang="zh-CN" dirty="0" err="1" smtClean="0"/>
              <a:t>Ep</a:t>
            </a:r>
            <a:r>
              <a:rPr lang="en-US" altLang="zh-CN" dirty="0" smtClean="0"/>
              <a:t>&gt;60MV/m is routinely achievable at VT</a:t>
            </a:r>
          </a:p>
        </p:txBody>
      </p:sp>
      <p:pic>
        <p:nvPicPr>
          <p:cNvPr id="4" name="图片 3"/>
          <p:cNvPicPr>
            <a:picLocks noChangeAspect="1"/>
          </p:cNvPicPr>
          <p:nvPr/>
        </p:nvPicPr>
        <p:blipFill>
          <a:blip r:embed="rId2"/>
          <a:stretch>
            <a:fillRect/>
          </a:stretch>
        </p:blipFill>
        <p:spPr>
          <a:xfrm>
            <a:off x="1016679" y="1844824"/>
            <a:ext cx="7155721" cy="4680000"/>
          </a:xfrm>
          <a:prstGeom prst="rect">
            <a:avLst/>
          </a:prstGeom>
        </p:spPr>
      </p:pic>
    </p:spTree>
    <p:extLst>
      <p:ext uri="{BB962C8B-B14F-4D97-AF65-F5344CB8AC3E}">
        <p14:creationId xmlns:p14="http://schemas.microsoft.com/office/powerpoint/2010/main" val="14321264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What </a:t>
            </a:r>
            <a:r>
              <a:rPr lang="en-US" altLang="zh-CN" dirty="0" err="1"/>
              <a:t>Rs</a:t>
            </a:r>
            <a:r>
              <a:rPr lang="en-US" altLang="zh-CN" dirty="0"/>
              <a:t> to expect for spoke </a:t>
            </a:r>
            <a:r>
              <a:rPr lang="en-US" altLang="zh-CN" dirty="0" err="1" smtClean="0"/>
              <a:t>cav</a:t>
            </a:r>
            <a:r>
              <a:rPr lang="en-US" altLang="zh-CN" dirty="0" smtClean="0"/>
              <a:t>?</a:t>
            </a:r>
            <a:endParaRPr lang="zh-CN" altLang="en-US" dirty="0">
              <a:latin typeface="+mj-lt"/>
            </a:endParaRPr>
          </a:p>
        </p:txBody>
      </p:sp>
      <p:sp>
        <p:nvSpPr>
          <p:cNvPr id="3" name="内容占位符 2"/>
          <p:cNvSpPr>
            <a:spLocks noGrp="1"/>
          </p:cNvSpPr>
          <p:nvPr>
            <p:ph sz="quarter" idx="1"/>
          </p:nvPr>
        </p:nvSpPr>
        <p:spPr>
          <a:xfrm>
            <a:off x="539552" y="1268760"/>
            <a:ext cx="8147248" cy="5221560"/>
          </a:xfrm>
        </p:spPr>
        <p:txBody>
          <a:bodyPr>
            <a:normAutofit/>
          </a:bodyPr>
          <a:lstStyle/>
          <a:p>
            <a:r>
              <a:rPr lang="en-US" altLang="zh-CN" sz="3200" dirty="0" err="1" smtClean="0"/>
              <a:t>Rres</a:t>
            </a:r>
            <a:r>
              <a:rPr lang="en-US" altLang="zh-CN" sz="3200" dirty="0" smtClean="0"/>
              <a:t> &lt; 10n</a:t>
            </a:r>
            <a:r>
              <a:rPr lang="el-GR" altLang="zh-CN" sz="3200" dirty="0" smtClean="0"/>
              <a:t>Ω</a:t>
            </a:r>
            <a:r>
              <a:rPr lang="en-US" altLang="zh-CN" sz="3200" dirty="0" smtClean="0"/>
              <a:t> should be safe enough</a:t>
            </a:r>
            <a:endParaRPr lang="en-US" altLang="zh-CN" sz="3000" dirty="0" smtClean="0"/>
          </a:p>
        </p:txBody>
      </p:sp>
      <p:pic>
        <p:nvPicPr>
          <p:cNvPr id="5" name="图片 4"/>
          <p:cNvPicPr>
            <a:picLocks noChangeAspect="1"/>
          </p:cNvPicPr>
          <p:nvPr/>
        </p:nvPicPr>
        <p:blipFill>
          <a:blip r:embed="rId2"/>
          <a:stretch>
            <a:fillRect/>
          </a:stretch>
        </p:blipFill>
        <p:spPr>
          <a:xfrm>
            <a:off x="1145129" y="1809360"/>
            <a:ext cx="6688375" cy="4860000"/>
          </a:xfrm>
          <a:prstGeom prst="rect">
            <a:avLst/>
          </a:prstGeom>
        </p:spPr>
      </p:pic>
    </p:spTree>
    <p:extLst>
      <p:ext uri="{BB962C8B-B14F-4D97-AF65-F5344CB8AC3E}">
        <p14:creationId xmlns:p14="http://schemas.microsoft.com/office/powerpoint/2010/main" val="2988095166"/>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827584" y="2636912"/>
            <a:ext cx="8147248" cy="5005536"/>
          </a:xfrm>
        </p:spPr>
        <p:txBody>
          <a:bodyPr>
            <a:normAutofit/>
          </a:bodyPr>
          <a:lstStyle/>
          <a:p>
            <a:pPr marL="0" indent="0">
              <a:buNone/>
            </a:pPr>
            <a:r>
              <a:rPr lang="en-US" altLang="zh-CN" sz="5400" dirty="0"/>
              <a:t>Thanks for your attention!</a:t>
            </a:r>
            <a:endParaRPr lang="zh-CN" altLang="en-US" sz="5400" dirty="0"/>
          </a:p>
        </p:txBody>
      </p:sp>
      <p:sp>
        <p:nvSpPr>
          <p:cNvPr id="4" name="标题 3"/>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1738461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0272" y="1844824"/>
            <a:ext cx="3360000" cy="126000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512" y="5229200"/>
            <a:ext cx="2520000" cy="1209242"/>
          </a:xfrm>
          <a:prstGeom prst="rect">
            <a:avLst/>
          </a:prstGeom>
        </p:spPr>
      </p:pic>
      <p:sp>
        <p:nvSpPr>
          <p:cNvPr id="2" name="标题 1"/>
          <p:cNvSpPr>
            <a:spLocks noGrp="1"/>
          </p:cNvSpPr>
          <p:nvPr>
            <p:ph type="title"/>
          </p:nvPr>
        </p:nvSpPr>
        <p:spPr/>
        <p:txBody>
          <a:bodyPr/>
          <a:lstStyle/>
          <a:p>
            <a:r>
              <a:rPr lang="en-US" altLang="zh-CN" dirty="0" smtClean="0">
                <a:latin typeface="+mj-lt"/>
              </a:rPr>
              <a:t>History of spoke cavity development</a:t>
            </a:r>
            <a:endParaRPr lang="zh-CN" altLang="en-US" dirty="0">
              <a:latin typeface="+mj-lt"/>
            </a:endParaRPr>
          </a:p>
        </p:txBody>
      </p:sp>
      <p:sp>
        <p:nvSpPr>
          <p:cNvPr id="3" name="内容占位符 2"/>
          <p:cNvSpPr>
            <a:spLocks noGrp="1"/>
          </p:cNvSpPr>
          <p:nvPr>
            <p:ph sz="quarter" idx="1"/>
          </p:nvPr>
        </p:nvSpPr>
        <p:spPr>
          <a:xfrm>
            <a:off x="539552" y="1375792"/>
            <a:ext cx="6264696" cy="5221560"/>
          </a:xfrm>
        </p:spPr>
        <p:txBody>
          <a:bodyPr>
            <a:normAutofit/>
          </a:bodyPr>
          <a:lstStyle/>
          <a:p>
            <a:r>
              <a:rPr lang="en-US" altLang="zh-CN" sz="2400" dirty="0">
                <a:cs typeface="Times New Roman" panose="02020603050405020304" pitchFamily="18" charset="0"/>
              </a:rPr>
              <a:t>Spoke cavity is a TEM-like </a:t>
            </a:r>
            <a:r>
              <a:rPr lang="en-US" altLang="zh-CN" sz="2400" dirty="0" smtClean="0">
                <a:cs typeface="Times New Roman" panose="02020603050405020304" pitchFamily="18" charset="0"/>
              </a:rPr>
              <a:t>resonator, where the length of the spoke is</a:t>
            </a:r>
          </a:p>
          <a:p>
            <a:pPr marL="0" indent="0">
              <a:buNone/>
            </a:pPr>
            <a:r>
              <a:rPr lang="en-US" altLang="zh-CN" sz="2400" dirty="0">
                <a:cs typeface="Times New Roman" panose="02020603050405020304" pitchFamily="18" charset="0"/>
              </a:rPr>
              <a:t> </a:t>
            </a:r>
            <a:r>
              <a:rPr lang="en-US" altLang="zh-CN" sz="2400" dirty="0" smtClean="0">
                <a:cs typeface="Times New Roman" panose="02020603050405020304" pitchFamily="18" charset="0"/>
              </a:rPr>
              <a:t>   approximately half of </a:t>
            </a:r>
          </a:p>
          <a:p>
            <a:pPr marL="0" indent="0">
              <a:buNone/>
            </a:pPr>
            <a:r>
              <a:rPr lang="en-US" altLang="zh-CN" sz="2400" dirty="0">
                <a:cs typeface="Times New Roman" panose="02020603050405020304" pitchFamily="18" charset="0"/>
              </a:rPr>
              <a:t> </a:t>
            </a:r>
            <a:r>
              <a:rPr lang="en-US" altLang="zh-CN" sz="2400" dirty="0" smtClean="0">
                <a:cs typeface="Times New Roman" panose="02020603050405020304" pitchFamily="18" charset="0"/>
              </a:rPr>
              <a:t>   the RF wavelength.</a:t>
            </a:r>
            <a:endParaRPr lang="en-US" altLang="zh-CN" sz="2400" dirty="0">
              <a:cs typeface="Times New Roman" panose="02020603050405020304" pitchFamily="18" charset="0"/>
            </a:endParaRPr>
          </a:p>
          <a:p>
            <a:r>
              <a:rPr lang="en-US" altLang="zh-CN" sz="2400" dirty="0" smtClean="0">
                <a:cs typeface="Times New Roman" panose="02020603050405020304" pitchFamily="18" charset="0"/>
              </a:rPr>
              <a:t>The </a:t>
            </a:r>
            <a:r>
              <a:rPr lang="en-US" altLang="zh-CN" sz="2400" dirty="0">
                <a:cs typeface="Times New Roman" panose="02020603050405020304" pitchFamily="18" charset="0"/>
              </a:rPr>
              <a:t>first single-spoke resonator (SSR) </a:t>
            </a:r>
            <a:r>
              <a:rPr lang="en-US" altLang="zh-CN" sz="2400" dirty="0" smtClean="0">
                <a:cs typeface="Times New Roman" panose="02020603050405020304" pitchFamily="18" charset="0"/>
              </a:rPr>
              <a:t>was </a:t>
            </a:r>
            <a:r>
              <a:rPr lang="en-US" altLang="zh-CN" sz="2400" dirty="0">
                <a:cs typeface="Times New Roman" panose="02020603050405020304" pitchFamily="18" charset="0"/>
              </a:rPr>
              <a:t>proposed by J. </a:t>
            </a:r>
            <a:r>
              <a:rPr lang="en-US" altLang="zh-CN" sz="2400" dirty="0" err="1">
                <a:cs typeface="Times New Roman" panose="02020603050405020304" pitchFamily="18" charset="0"/>
              </a:rPr>
              <a:t>Delayen</a:t>
            </a:r>
            <a:r>
              <a:rPr lang="en-US" altLang="zh-CN" sz="2400" dirty="0">
                <a:cs typeface="Times New Roman" panose="02020603050405020304" pitchFamily="18" charset="0"/>
              </a:rPr>
              <a:t> at ANL in SRF1989, with f</a:t>
            </a:r>
            <a:r>
              <a:rPr lang="en-US" altLang="zh-CN" sz="2400" baseline="-25000" dirty="0">
                <a:cs typeface="Times New Roman" panose="02020603050405020304" pitchFamily="18" charset="0"/>
              </a:rPr>
              <a:t>0</a:t>
            </a:r>
            <a:r>
              <a:rPr lang="en-US" altLang="zh-CN" sz="2400" dirty="0">
                <a:cs typeface="Times New Roman" panose="02020603050405020304" pitchFamily="18" charset="0"/>
              </a:rPr>
              <a:t>=855MHz and </a:t>
            </a:r>
            <a:r>
              <a:rPr lang="el-GR" altLang="zh-CN" sz="2400" dirty="0">
                <a:cs typeface="Times New Roman" panose="02020603050405020304" pitchFamily="18" charset="0"/>
              </a:rPr>
              <a:t>β</a:t>
            </a:r>
            <a:r>
              <a:rPr lang="en-US" altLang="zh-CN" sz="2400" baseline="-25000" dirty="0">
                <a:cs typeface="Times New Roman" panose="02020603050405020304" pitchFamily="18" charset="0"/>
              </a:rPr>
              <a:t>0</a:t>
            </a:r>
            <a:r>
              <a:rPr lang="en-US" altLang="zh-CN" sz="2400" dirty="0">
                <a:cs typeface="Times New Roman" panose="02020603050405020304" pitchFamily="18" charset="0"/>
              </a:rPr>
              <a:t>=0.3. </a:t>
            </a:r>
          </a:p>
          <a:p>
            <a:pPr lvl="1"/>
            <a:r>
              <a:rPr lang="en-US" altLang="zh-CN" sz="2000" dirty="0" smtClean="0">
                <a:cs typeface="Times New Roman" panose="02020603050405020304" pitchFamily="18" charset="0"/>
              </a:rPr>
              <a:t>The first VT test results was published in Linac1992, with </a:t>
            </a:r>
            <a:r>
              <a:rPr lang="en-US" altLang="zh-CN" sz="2000" dirty="0" err="1" smtClean="0">
                <a:cs typeface="Times New Roman" panose="02020603050405020304" pitchFamily="18" charset="0"/>
              </a:rPr>
              <a:t>Ea</a:t>
            </a:r>
            <a:r>
              <a:rPr lang="en-US" altLang="zh-CN" sz="2000" dirty="0" smtClean="0">
                <a:cs typeface="Times New Roman" panose="02020603050405020304" pitchFamily="18" charset="0"/>
              </a:rPr>
              <a:t> ~ 4.3MV/m (with </a:t>
            </a:r>
            <a:r>
              <a:rPr lang="en-US" altLang="zh-CN" sz="2000" dirty="0" err="1" smtClean="0">
                <a:cs typeface="Times New Roman" panose="02020603050405020304" pitchFamily="18" charset="0"/>
              </a:rPr>
              <a:t>L</a:t>
            </a:r>
            <a:r>
              <a:rPr lang="en-US" altLang="zh-CN" sz="2000" baseline="-25000" dirty="0" err="1" smtClean="0">
                <a:cs typeface="Times New Roman" panose="02020603050405020304" pitchFamily="18" charset="0"/>
              </a:rPr>
              <a:t>eff</a:t>
            </a:r>
            <a:r>
              <a:rPr lang="en-US" altLang="zh-CN" sz="2000" dirty="0" smtClean="0">
                <a:cs typeface="Times New Roman" panose="02020603050405020304" pitchFamily="18" charset="0"/>
              </a:rPr>
              <a:t> defined as </a:t>
            </a:r>
            <a:r>
              <a:rPr lang="en-US" altLang="zh-CN" sz="2000" dirty="0" err="1" smtClean="0">
                <a:cs typeface="Times New Roman" panose="02020603050405020304" pitchFamily="18" charset="0"/>
              </a:rPr>
              <a:t>Ngap</a:t>
            </a:r>
            <a:r>
              <a:rPr lang="en-US" altLang="zh-CN" sz="2000" dirty="0" smtClean="0">
                <a:cs typeface="Times New Roman" panose="02020603050405020304" pitchFamily="18" charset="0"/>
              </a:rPr>
              <a:t>*</a:t>
            </a:r>
            <a:r>
              <a:rPr lang="el-GR" altLang="zh-CN" sz="2000" dirty="0" smtClean="0">
                <a:cs typeface="Times New Roman" panose="02020603050405020304" pitchFamily="18" charset="0"/>
              </a:rPr>
              <a:t>β</a:t>
            </a:r>
            <a:r>
              <a:rPr lang="en-US" altLang="zh-CN" sz="2000" baseline="-25000" dirty="0" smtClean="0">
                <a:cs typeface="Times New Roman" panose="02020603050405020304" pitchFamily="18" charset="0"/>
              </a:rPr>
              <a:t>0</a:t>
            </a:r>
            <a:r>
              <a:rPr lang="en-US" altLang="zh-CN" sz="2000" dirty="0" smtClean="0">
                <a:cs typeface="Times New Roman" panose="02020603050405020304" pitchFamily="18" charset="0"/>
              </a:rPr>
              <a:t>*</a:t>
            </a:r>
            <a:r>
              <a:rPr lang="el-GR" altLang="zh-CN" sz="2000" dirty="0" smtClean="0">
                <a:cs typeface="Times New Roman" panose="02020603050405020304" pitchFamily="18" charset="0"/>
              </a:rPr>
              <a:t>λ</a:t>
            </a:r>
            <a:r>
              <a:rPr lang="en-US" altLang="zh-CN" sz="2000" dirty="0" smtClean="0">
                <a:cs typeface="Times New Roman" panose="02020603050405020304" pitchFamily="18" charset="0"/>
              </a:rPr>
              <a:t>/2), </a:t>
            </a:r>
            <a:r>
              <a:rPr lang="en-US" altLang="zh-CN" sz="2000" dirty="0" err="1" smtClean="0">
                <a:cs typeface="Times New Roman" panose="02020603050405020304" pitchFamily="18" charset="0"/>
              </a:rPr>
              <a:t>Ep</a:t>
            </a:r>
            <a:r>
              <a:rPr lang="en-US" altLang="zh-CN" sz="2000" dirty="0" smtClean="0">
                <a:cs typeface="Times New Roman" panose="02020603050405020304" pitchFamily="18" charset="0"/>
              </a:rPr>
              <a:t> ~ 25MV/m, and </a:t>
            </a:r>
            <a:r>
              <a:rPr lang="en-US" altLang="zh-CN" sz="2000" dirty="0" err="1" smtClean="0">
                <a:cs typeface="Times New Roman" panose="02020603050405020304" pitchFamily="18" charset="0"/>
              </a:rPr>
              <a:t>Bp</a:t>
            </a:r>
            <a:r>
              <a:rPr lang="en-US" altLang="zh-CN" sz="2000" dirty="0" smtClean="0">
                <a:cs typeface="Times New Roman" panose="02020603050405020304" pitchFamily="18" charset="0"/>
              </a:rPr>
              <a:t> ~ 56mT.</a:t>
            </a:r>
          </a:p>
          <a:p>
            <a:r>
              <a:rPr lang="en-US" altLang="zh-CN" sz="2400" dirty="0" smtClean="0">
                <a:cs typeface="Times New Roman" panose="02020603050405020304" pitchFamily="18" charset="0"/>
              </a:rPr>
              <a:t>The first multi-spoke cavity (345MHz, </a:t>
            </a:r>
            <a:r>
              <a:rPr lang="el-GR" altLang="zh-CN" sz="2400" dirty="0">
                <a:cs typeface="Times New Roman" panose="02020603050405020304" pitchFamily="18" charset="0"/>
              </a:rPr>
              <a:t>β</a:t>
            </a:r>
            <a:r>
              <a:rPr lang="en-US" altLang="zh-CN" sz="2400" baseline="-25000" dirty="0" smtClean="0">
                <a:cs typeface="Times New Roman" panose="02020603050405020304" pitchFamily="18" charset="0"/>
              </a:rPr>
              <a:t>0</a:t>
            </a:r>
            <a:r>
              <a:rPr lang="en-US" altLang="zh-CN" sz="2400" dirty="0" smtClean="0">
                <a:cs typeface="Times New Roman" panose="02020603050405020304" pitchFamily="18" charset="0"/>
              </a:rPr>
              <a:t>=0.4) was developed at ANL in 2003, which adopted EP to pieces before final EBW</a:t>
            </a:r>
            <a:endParaRPr lang="en-US" altLang="zh-CN" sz="2400" dirty="0" smtClean="0"/>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1641523"/>
            <a:ext cx="1800000" cy="3299645"/>
          </a:xfrm>
          <a:prstGeom prst="rect">
            <a:avLst/>
          </a:prstGeom>
        </p:spPr>
      </p:pic>
      <p:sp>
        <p:nvSpPr>
          <p:cNvPr id="9" name="文本框 8"/>
          <p:cNvSpPr txBox="1"/>
          <p:nvPr/>
        </p:nvSpPr>
        <p:spPr>
          <a:xfrm>
            <a:off x="7092280" y="6605936"/>
            <a:ext cx="1594520" cy="276999"/>
          </a:xfrm>
          <a:prstGeom prst="rect">
            <a:avLst/>
          </a:prstGeom>
          <a:noFill/>
        </p:spPr>
        <p:txBody>
          <a:bodyPr wrap="square" rtlCol="0">
            <a:spAutoFit/>
          </a:bodyPr>
          <a:lstStyle/>
          <a:p>
            <a:r>
              <a:rPr lang="en-US" altLang="zh-CN" sz="1200" dirty="0" smtClean="0">
                <a:solidFill>
                  <a:srgbClr val="0070C0"/>
                </a:solidFill>
              </a:rPr>
              <a:t>Reference [1-3]</a:t>
            </a:r>
            <a:endParaRPr lang="zh-CN" altLang="en-US" sz="1200" dirty="0">
              <a:solidFill>
                <a:srgbClr val="0070C0"/>
              </a:solidFill>
            </a:endParaRPr>
          </a:p>
        </p:txBody>
      </p:sp>
    </p:spTree>
    <p:extLst>
      <p:ext uri="{BB962C8B-B14F-4D97-AF65-F5344CB8AC3E}">
        <p14:creationId xmlns:p14="http://schemas.microsoft.com/office/powerpoint/2010/main" val="128175515"/>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2519772" y="2636912"/>
            <a:ext cx="4104456" cy="1008112"/>
          </a:xfrm>
        </p:spPr>
        <p:txBody>
          <a:bodyPr>
            <a:normAutofit/>
          </a:bodyPr>
          <a:lstStyle/>
          <a:p>
            <a:pPr marL="0" indent="0">
              <a:buNone/>
            </a:pPr>
            <a:r>
              <a:rPr lang="en-US" altLang="zh-CN" sz="5400" dirty="0" smtClean="0"/>
              <a:t>Backup slides</a:t>
            </a:r>
            <a:endParaRPr lang="zh-CN" altLang="en-US" sz="5400" dirty="0"/>
          </a:p>
        </p:txBody>
      </p:sp>
      <p:sp>
        <p:nvSpPr>
          <p:cNvPr id="4" name="标题 3"/>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9882195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274638"/>
            <a:ext cx="8147248" cy="922114"/>
          </a:xfrm>
        </p:spPr>
        <p:txBody>
          <a:bodyPr/>
          <a:lstStyle/>
          <a:p>
            <a:r>
              <a:rPr lang="en-US" altLang="zh-CN" dirty="0" smtClean="0">
                <a:latin typeface="+mj-lt"/>
              </a:rPr>
              <a:t>References</a:t>
            </a:r>
            <a:endParaRPr lang="zh-CN" altLang="en-US" dirty="0">
              <a:latin typeface="+mj-lt"/>
            </a:endParaRPr>
          </a:p>
        </p:txBody>
      </p:sp>
      <p:sp>
        <p:nvSpPr>
          <p:cNvPr id="3" name="内容占位符 2"/>
          <p:cNvSpPr>
            <a:spLocks noGrp="1"/>
          </p:cNvSpPr>
          <p:nvPr>
            <p:ph sz="quarter" idx="1"/>
          </p:nvPr>
        </p:nvSpPr>
        <p:spPr>
          <a:xfrm>
            <a:off x="251520" y="1412536"/>
            <a:ext cx="8712968" cy="5256824"/>
          </a:xfrm>
        </p:spPr>
        <p:txBody>
          <a:bodyPr>
            <a:normAutofit lnSpcReduction="10000"/>
          </a:bodyPr>
          <a:lstStyle/>
          <a:p>
            <a:pPr marL="514350" indent="-514350">
              <a:buFont typeface="+mj-lt"/>
              <a:buAutoNum type="arabicPeriod"/>
            </a:pPr>
            <a:r>
              <a:rPr lang="it-IT" altLang="zh-CN" sz="1600" dirty="0" smtClean="0"/>
              <a:t>A</a:t>
            </a:r>
            <a:r>
              <a:rPr lang="it-IT" altLang="zh-CN" sz="1600" dirty="0"/>
              <a:t>. Facco, “Non-elliptical resonators_Tutorial,” </a:t>
            </a:r>
            <a:r>
              <a:rPr lang="it-IT" altLang="zh-CN" sz="1600" dirty="0" smtClean="0"/>
              <a:t>in SRF2015.</a:t>
            </a:r>
            <a:endParaRPr lang="en-US" altLang="zh-CN" sz="1600" dirty="0" smtClean="0"/>
          </a:p>
          <a:p>
            <a:pPr marL="514350" indent="-514350">
              <a:buFont typeface="+mj-lt"/>
              <a:buAutoNum type="arabicPeriod"/>
            </a:pPr>
            <a:r>
              <a:rPr lang="en-US" altLang="zh-CN" sz="1600" dirty="0" smtClean="0"/>
              <a:t>J</a:t>
            </a:r>
            <a:r>
              <a:rPr lang="en-US" altLang="zh-CN" sz="1600" dirty="0"/>
              <a:t>. </a:t>
            </a:r>
            <a:r>
              <a:rPr lang="en-US" altLang="zh-CN" sz="1600" dirty="0" err="1"/>
              <a:t>Delayen</a:t>
            </a:r>
            <a:r>
              <a:rPr lang="en-US" altLang="zh-CN" sz="1600" dirty="0"/>
              <a:t>, et</a:t>
            </a:r>
            <a:r>
              <a:rPr lang="en-US" altLang="zh-CN" sz="1600" dirty="0" smtClean="0"/>
              <a:t>. al</a:t>
            </a:r>
            <a:r>
              <a:rPr lang="en-US" altLang="zh-CN" sz="1600" dirty="0"/>
              <a:t>, “Prototype niobium resonators for high-current ion beams,” in </a:t>
            </a:r>
            <a:r>
              <a:rPr lang="en-US" altLang="zh-CN" sz="1600" dirty="0" smtClean="0"/>
              <a:t>SRF1989.</a:t>
            </a:r>
          </a:p>
          <a:p>
            <a:pPr marL="514350" indent="-514350">
              <a:buFont typeface="+mj-lt"/>
              <a:buAutoNum type="arabicPeriod"/>
            </a:pPr>
            <a:r>
              <a:rPr lang="en-US" altLang="zh-CN" sz="1600" dirty="0" smtClean="0"/>
              <a:t>J</a:t>
            </a:r>
            <a:r>
              <a:rPr lang="en-US" altLang="zh-CN" sz="1600" dirty="0"/>
              <a:t>. R. </a:t>
            </a:r>
            <a:r>
              <a:rPr lang="en-US" altLang="zh-CN" sz="1600" dirty="0" err="1"/>
              <a:t>Delayen</a:t>
            </a:r>
            <a:r>
              <a:rPr lang="en-US" altLang="zh-CN" sz="1600" dirty="0"/>
              <a:t>, </a:t>
            </a:r>
            <a:r>
              <a:rPr lang="en-US" altLang="zh-CN" sz="1600" dirty="0" smtClean="0"/>
              <a:t>et. al, </a:t>
            </a:r>
            <a:r>
              <a:rPr lang="en-US" altLang="zh-CN" sz="1600" dirty="0"/>
              <a:t>“Design and test of a superconducting structure for high-velocity ions,” in </a:t>
            </a:r>
            <a:r>
              <a:rPr lang="en-US" altLang="zh-CN" sz="1600" dirty="0" smtClean="0"/>
              <a:t>Linac92.</a:t>
            </a:r>
          </a:p>
          <a:p>
            <a:pPr marL="514350" indent="-514350">
              <a:buFont typeface="+mj-lt"/>
              <a:buAutoNum type="arabicPeriod"/>
            </a:pPr>
            <a:r>
              <a:rPr lang="en-US" altLang="zh-CN" sz="1600" dirty="0" smtClean="0"/>
              <a:t>K</a:t>
            </a:r>
            <a:r>
              <a:rPr lang="en-US" altLang="zh-CN" sz="1600" dirty="0"/>
              <a:t>. Shepard, </a:t>
            </a:r>
            <a:r>
              <a:rPr lang="en-US" altLang="zh-CN" sz="1600" dirty="0" smtClean="0"/>
              <a:t>et. </a:t>
            </a:r>
            <a:r>
              <a:rPr lang="en-US" altLang="zh-CN" sz="1600" dirty="0"/>
              <a:t>al, “Superconducting Intermediate-Velocity Drift-Tube Cavities for the RIA Driver </a:t>
            </a:r>
            <a:r>
              <a:rPr lang="en-US" altLang="zh-CN" sz="1600" dirty="0" err="1"/>
              <a:t>Linac</a:t>
            </a:r>
            <a:r>
              <a:rPr lang="en-US" altLang="zh-CN" sz="1600" dirty="0"/>
              <a:t>,” in </a:t>
            </a:r>
            <a:r>
              <a:rPr lang="en-US" altLang="zh-CN" sz="1600" dirty="0" smtClean="0"/>
              <a:t>PAC2001.</a:t>
            </a:r>
          </a:p>
          <a:p>
            <a:pPr marL="514350" indent="-514350">
              <a:buFont typeface="+mj-lt"/>
              <a:buAutoNum type="arabicPeriod"/>
            </a:pPr>
            <a:r>
              <a:rPr lang="en-US" altLang="zh-CN" sz="1600" dirty="0" smtClean="0"/>
              <a:t>M</a:t>
            </a:r>
            <a:r>
              <a:rPr lang="en-US" altLang="zh-CN" sz="1600" dirty="0"/>
              <a:t>. Kelly, </a:t>
            </a:r>
            <a:r>
              <a:rPr lang="en-US" altLang="zh-CN" sz="1600" dirty="0" smtClean="0"/>
              <a:t>et. </a:t>
            </a:r>
            <a:r>
              <a:rPr lang="en-US" altLang="zh-CN" sz="1600" dirty="0"/>
              <a:t>al, “Cold Tests of the RIA Two-Cell Spoke Cavity,” in </a:t>
            </a:r>
            <a:r>
              <a:rPr lang="en-US" altLang="zh-CN" sz="1600" dirty="0" smtClean="0"/>
              <a:t>SRF2003.</a:t>
            </a:r>
          </a:p>
          <a:p>
            <a:pPr marL="514350" indent="-514350">
              <a:buFont typeface="+mj-lt"/>
              <a:buAutoNum type="arabicPeriod"/>
            </a:pPr>
            <a:r>
              <a:rPr lang="en-US" altLang="zh-CN" sz="1600" dirty="0" smtClean="0"/>
              <a:t>M. </a:t>
            </a:r>
            <a:r>
              <a:rPr lang="en-US" altLang="zh-CN" sz="1600" dirty="0"/>
              <a:t>Kelly, “Status of Superconducting Spoke Cavity Development,” </a:t>
            </a:r>
            <a:r>
              <a:rPr lang="en-US" altLang="zh-CN" sz="1600" dirty="0" smtClean="0"/>
              <a:t>presentation in SRF2007.</a:t>
            </a:r>
          </a:p>
          <a:p>
            <a:pPr marL="514350" indent="-514350">
              <a:buFont typeface="+mj-lt"/>
              <a:buAutoNum type="arabicPeriod"/>
            </a:pPr>
            <a:r>
              <a:rPr lang="en-US" altLang="zh-CN" sz="1600" dirty="0" smtClean="0"/>
              <a:t>K</a:t>
            </a:r>
            <a:r>
              <a:rPr lang="en-US" altLang="zh-CN" sz="1600" dirty="0"/>
              <a:t>. Shepard, </a:t>
            </a:r>
            <a:r>
              <a:rPr lang="en-US" altLang="zh-CN" sz="1600" dirty="0" smtClean="0"/>
              <a:t>et. </a:t>
            </a:r>
            <a:r>
              <a:rPr lang="en-US" altLang="zh-CN" sz="1600" dirty="0"/>
              <a:t>al, “Superconducting Triple-Spoke Cavity for Beta = 0.5 Ions,” in </a:t>
            </a:r>
            <a:r>
              <a:rPr lang="en-US" altLang="zh-CN" sz="1600" dirty="0" smtClean="0"/>
              <a:t>PAC05.</a:t>
            </a:r>
          </a:p>
          <a:p>
            <a:pPr marL="514350" indent="-514350">
              <a:buFont typeface="+mj-lt"/>
              <a:buAutoNum type="arabicPeriod"/>
            </a:pPr>
            <a:r>
              <a:rPr lang="en-US" altLang="zh-CN" sz="1600" dirty="0" smtClean="0"/>
              <a:t>C</a:t>
            </a:r>
            <a:r>
              <a:rPr lang="en-US" altLang="zh-CN" sz="1600" dirty="0"/>
              <a:t>. </a:t>
            </a:r>
            <a:r>
              <a:rPr lang="en-US" altLang="zh-CN" sz="1600" dirty="0" err="1"/>
              <a:t>Darve</a:t>
            </a:r>
            <a:r>
              <a:rPr lang="en-US" altLang="zh-CN" sz="1600" dirty="0"/>
              <a:t>, “Prototype Experience SRF Cavities for ESS,” </a:t>
            </a:r>
            <a:r>
              <a:rPr lang="en-US" altLang="zh-CN" sz="1600" dirty="0" smtClean="0"/>
              <a:t>TTC2017.</a:t>
            </a:r>
          </a:p>
          <a:p>
            <a:pPr marL="514350" indent="-514350">
              <a:buFont typeface="+mj-lt"/>
              <a:buAutoNum type="arabicPeriod"/>
            </a:pPr>
            <a:r>
              <a:rPr lang="en-US" altLang="zh-CN" sz="1600" dirty="0" smtClean="0"/>
              <a:t>L. </a:t>
            </a:r>
            <a:r>
              <a:rPr lang="en-US" altLang="zh-CN" sz="1600" dirty="0" err="1" smtClean="0"/>
              <a:t>Ristori</a:t>
            </a:r>
            <a:r>
              <a:rPr lang="en-US" altLang="zh-CN" sz="1600" dirty="0" smtClean="0"/>
              <a:t>, “PIP-II </a:t>
            </a:r>
            <a:r>
              <a:rPr lang="en-US" altLang="zh-CN" sz="1600" dirty="0"/>
              <a:t>SSR1 </a:t>
            </a:r>
            <a:r>
              <a:rPr lang="en-US" altLang="zh-CN" sz="1600" dirty="0" err="1"/>
              <a:t>Cryomodule</a:t>
            </a:r>
            <a:r>
              <a:rPr lang="en-US" altLang="zh-CN" sz="1600" dirty="0"/>
              <a:t> Technical Issues,” </a:t>
            </a:r>
            <a:r>
              <a:rPr lang="en-US" altLang="zh-CN" sz="1600" dirty="0" smtClean="0"/>
              <a:t>2016</a:t>
            </a:r>
            <a:r>
              <a:rPr lang="en-US" altLang="zh-CN" sz="1600" dirty="0"/>
              <a:t>.</a:t>
            </a:r>
          </a:p>
          <a:p>
            <a:pPr marL="514350" indent="-514350">
              <a:buFont typeface="+mj-lt"/>
              <a:buAutoNum type="arabicPeriod"/>
            </a:pPr>
            <a:r>
              <a:rPr lang="en-US" altLang="zh-CN" sz="1600" dirty="0"/>
              <a:t>F. Yan, et. al., “Commissioning of </a:t>
            </a:r>
            <a:r>
              <a:rPr lang="en-US" altLang="zh-CN" sz="1600" dirty="0" err="1"/>
              <a:t>te</a:t>
            </a:r>
            <a:r>
              <a:rPr lang="en-US" altLang="zh-CN" sz="1600" dirty="0"/>
              <a:t> China-ADS injector-I testing </a:t>
            </a:r>
            <a:r>
              <a:rPr lang="en-US" altLang="zh-CN" sz="1600" dirty="0" smtClean="0"/>
              <a:t>facility”, https</a:t>
            </a:r>
            <a:r>
              <a:rPr lang="en-US" altLang="zh-CN" sz="1600" dirty="0"/>
              <a:t>://</a:t>
            </a:r>
            <a:r>
              <a:rPr lang="en-US" altLang="zh-CN" sz="1600" dirty="0" smtClean="0"/>
              <a:t>arxiv.org/abs/1705.05068</a:t>
            </a:r>
          </a:p>
          <a:p>
            <a:pPr marL="514350" indent="-514350">
              <a:buFont typeface="+mj-lt"/>
              <a:buAutoNum type="arabicPeriod"/>
            </a:pPr>
            <a:r>
              <a:rPr lang="en-US" altLang="zh-CN" sz="1600" dirty="0" err="1" smtClean="0"/>
              <a:t>C.Hopper</a:t>
            </a:r>
            <a:r>
              <a:rPr lang="en-US" altLang="zh-CN" sz="1600" dirty="0"/>
              <a:t>, “High velocity spoke cavities,” </a:t>
            </a:r>
            <a:r>
              <a:rPr lang="en-US" altLang="zh-CN" sz="1600" dirty="0" smtClean="0"/>
              <a:t>presentation in SRF2015</a:t>
            </a:r>
            <a:endParaRPr lang="en-US" altLang="zh-CN" sz="1600" dirty="0"/>
          </a:p>
          <a:p>
            <a:pPr marL="514350" indent="-514350">
              <a:buFont typeface="+mj-lt"/>
              <a:buAutoNum type="arabicPeriod"/>
            </a:pPr>
            <a:r>
              <a:rPr lang="en-US" altLang="zh-CN" sz="1600" dirty="0" err="1" smtClean="0"/>
              <a:t>V.Yakovlev</a:t>
            </a:r>
            <a:r>
              <a:rPr lang="en-US" altLang="zh-CN" sz="1600" dirty="0"/>
              <a:t>, “SRF development for PIP-II: status and challenges,” in </a:t>
            </a:r>
            <a:r>
              <a:rPr lang="en-US" altLang="zh-CN" sz="1600" dirty="0" smtClean="0"/>
              <a:t>SRF2015</a:t>
            </a:r>
          </a:p>
          <a:p>
            <a:pPr marL="514350" indent="-514350">
              <a:buFont typeface="+mj-lt"/>
              <a:buAutoNum type="arabicPeriod"/>
            </a:pPr>
            <a:r>
              <a:rPr lang="en-US" altLang="zh-CN" sz="1600" dirty="0" err="1" smtClean="0"/>
              <a:t>H.Jang</a:t>
            </a:r>
            <a:r>
              <a:rPr lang="en-US" altLang="zh-CN" sz="1600" dirty="0"/>
              <a:t>, “Start-to-end simulation for RAON superconducting </a:t>
            </a:r>
            <a:r>
              <a:rPr lang="en-US" altLang="zh-CN" sz="1600" dirty="0" err="1"/>
              <a:t>linac</a:t>
            </a:r>
            <a:r>
              <a:rPr lang="en-US" altLang="zh-CN" sz="1600" dirty="0"/>
              <a:t>,” in </a:t>
            </a:r>
            <a:r>
              <a:rPr lang="en-US" altLang="zh-CN" sz="1600" dirty="0" smtClean="0"/>
              <a:t>IPAC2015.</a:t>
            </a:r>
          </a:p>
          <a:p>
            <a:pPr marL="514350" indent="-514350">
              <a:buFont typeface="+mj-lt"/>
              <a:buAutoNum type="arabicPeriod"/>
            </a:pPr>
            <a:r>
              <a:rPr lang="en-US" altLang="zh-CN" sz="1600" dirty="0"/>
              <a:t>J. Tamura, et.al., “Electromagnetic Design of the Prototype Spoke Cavity for the JAEA-ADS </a:t>
            </a:r>
            <a:r>
              <a:rPr lang="en-US" altLang="zh-CN" sz="1600" dirty="0" err="1" smtClean="0"/>
              <a:t>Linac</a:t>
            </a:r>
            <a:r>
              <a:rPr lang="en-US" altLang="zh-CN" sz="1600" dirty="0" smtClean="0"/>
              <a:t>,” </a:t>
            </a:r>
            <a:r>
              <a:rPr lang="en-US" altLang="zh-CN" sz="1600" dirty="0"/>
              <a:t>in </a:t>
            </a:r>
            <a:r>
              <a:rPr lang="en-US" altLang="zh-CN" sz="1600" dirty="0" smtClean="0"/>
              <a:t>SRF2019.</a:t>
            </a:r>
            <a:endParaRPr lang="en-US" altLang="zh-CN" sz="1600" dirty="0"/>
          </a:p>
        </p:txBody>
      </p:sp>
    </p:spTree>
    <p:extLst>
      <p:ext uri="{BB962C8B-B14F-4D97-AF65-F5344CB8AC3E}">
        <p14:creationId xmlns:p14="http://schemas.microsoft.com/office/powerpoint/2010/main" val="3990179383"/>
      </p:ext>
    </p:extLst>
  </p:cSld>
  <p:clrMapOvr>
    <a:masterClrMapping/>
  </p:clrMapOvr>
  <mc:AlternateContent xmlns:mc="http://schemas.openxmlformats.org/markup-compatibility/2006" xmlns:p14="http://schemas.microsoft.com/office/powerpoint/2010/main">
    <mc:Choice Requires="p14">
      <p:transition spd="slow" p14:dur="2000" advTm="42049"/>
    </mc:Choice>
    <mc:Fallback xmlns="">
      <p:transition spd="slow" advTm="42049"/>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274638"/>
            <a:ext cx="8147248" cy="922114"/>
          </a:xfrm>
        </p:spPr>
        <p:txBody>
          <a:bodyPr/>
          <a:lstStyle/>
          <a:p>
            <a:r>
              <a:rPr lang="en-US" altLang="zh-CN" dirty="0" smtClean="0">
                <a:latin typeface="+mj-lt"/>
              </a:rPr>
              <a:t>References (2)</a:t>
            </a:r>
            <a:endParaRPr lang="zh-CN" altLang="en-US" dirty="0">
              <a:latin typeface="+mj-lt"/>
            </a:endParaRPr>
          </a:p>
        </p:txBody>
      </p:sp>
      <p:sp>
        <p:nvSpPr>
          <p:cNvPr id="3" name="内容占位符 2"/>
          <p:cNvSpPr>
            <a:spLocks noGrp="1"/>
          </p:cNvSpPr>
          <p:nvPr>
            <p:ph sz="quarter" idx="1"/>
          </p:nvPr>
        </p:nvSpPr>
        <p:spPr>
          <a:xfrm>
            <a:off x="251520" y="1340768"/>
            <a:ext cx="8712968" cy="5256824"/>
          </a:xfrm>
        </p:spPr>
        <p:txBody>
          <a:bodyPr>
            <a:normAutofit/>
          </a:bodyPr>
          <a:lstStyle/>
          <a:p>
            <a:pPr marL="514350" indent="-514350">
              <a:buFont typeface="+mj-lt"/>
              <a:buAutoNum type="arabicPeriod" startAt="15"/>
            </a:pPr>
            <a:r>
              <a:rPr lang="en-US" altLang="zh-CN" sz="1600" dirty="0"/>
              <a:t>J.R. </a:t>
            </a:r>
            <a:r>
              <a:rPr lang="en-US" altLang="zh-CN" sz="1600" dirty="0" err="1"/>
              <a:t>Delayen</a:t>
            </a:r>
            <a:r>
              <a:rPr lang="en-US" altLang="zh-CN" sz="1600" dirty="0"/>
              <a:t>, et al, “Design of Superconducting Spoke Cavities for High-velocity Applications,” in PAC2011.</a:t>
            </a:r>
          </a:p>
          <a:p>
            <a:pPr marL="514350" indent="-514350">
              <a:buFont typeface="+mj-lt"/>
              <a:buAutoNum type="arabicPeriod" startAt="15"/>
            </a:pPr>
            <a:r>
              <a:rPr lang="en-US" altLang="zh-CN" sz="1600" dirty="0"/>
              <a:t>F. He, et.al, “RF design for ESS double spoke cavity at </a:t>
            </a:r>
            <a:r>
              <a:rPr lang="en-US" altLang="zh-CN" sz="1600" dirty="0" err="1"/>
              <a:t>Jlab</a:t>
            </a:r>
            <a:r>
              <a:rPr lang="en-US" altLang="zh-CN" sz="1600" dirty="0"/>
              <a:t>”, JLab-TN-12-005, 2012</a:t>
            </a:r>
          </a:p>
          <a:p>
            <a:pPr marL="514350" indent="-514350">
              <a:buFont typeface="+mj-lt"/>
              <a:buAutoNum type="arabicPeriod" startAt="15"/>
            </a:pPr>
            <a:r>
              <a:rPr lang="en-US" altLang="zh-CN" sz="1600" dirty="0"/>
              <a:t>M. </a:t>
            </a:r>
            <a:r>
              <a:rPr lang="en-US" altLang="zh-CN" sz="1600" dirty="0" err="1"/>
              <a:t>Awida</a:t>
            </a:r>
            <a:r>
              <a:rPr lang="en-US" altLang="zh-CN" sz="1600" dirty="0"/>
              <a:t>, et.al, “Transverse kick analysis of SSR1 due to possible geometrical variations in </a:t>
            </a:r>
            <a:r>
              <a:rPr lang="en-US" altLang="zh-CN" sz="1600" dirty="0" err="1"/>
              <a:t>fabracation</a:t>
            </a:r>
            <a:r>
              <a:rPr lang="en-US" altLang="zh-CN" sz="1600" dirty="0"/>
              <a:t>,” in IPAC2012</a:t>
            </a:r>
          </a:p>
          <a:p>
            <a:pPr marL="514350" indent="-514350">
              <a:buFont typeface="+mj-lt"/>
              <a:buAutoNum type="arabicPeriod" startAt="15"/>
            </a:pPr>
            <a:r>
              <a:rPr lang="en-US" altLang="zh-CN" sz="1600" dirty="0"/>
              <a:t>F. He, et al, “Status of the superconducting cavity development at IHEP for the CADS </a:t>
            </a:r>
            <a:r>
              <a:rPr lang="en-US" altLang="zh-CN" sz="1600" dirty="0" err="1"/>
              <a:t>linac</a:t>
            </a:r>
            <a:r>
              <a:rPr lang="en-US" altLang="zh-CN" sz="1600" dirty="0"/>
              <a:t>,” in IPAC2015.</a:t>
            </a:r>
          </a:p>
          <a:p>
            <a:pPr marL="514350" indent="-514350">
              <a:buFont typeface="+mj-lt"/>
              <a:buAutoNum type="arabicPeriod" startAt="15"/>
            </a:pPr>
            <a:r>
              <a:rPr lang="en-US" altLang="zh-CN" sz="1600" dirty="0"/>
              <a:t>Z. Yao, et al, “RISP SSR1 Design - `Balloon’”, in TTC2016, June 2016.</a:t>
            </a:r>
          </a:p>
          <a:p>
            <a:pPr marL="514350" indent="-514350">
              <a:buFont typeface="+mj-lt"/>
              <a:buAutoNum type="arabicPeriod" startAt="15"/>
            </a:pPr>
            <a:r>
              <a:rPr lang="en-US" altLang="zh-CN" sz="1600" dirty="0" err="1"/>
              <a:t>L.Ristori</a:t>
            </a:r>
            <a:r>
              <a:rPr lang="en-US" altLang="zh-CN" sz="1600" dirty="0"/>
              <a:t>, et. al, “Cold tests of SSR1 resonators manufactured by IUAC for the </a:t>
            </a:r>
            <a:r>
              <a:rPr lang="en-US" altLang="zh-CN" sz="1600" dirty="0" err="1"/>
              <a:t>Fermilab</a:t>
            </a:r>
            <a:r>
              <a:rPr lang="en-US" altLang="zh-CN" sz="1600" dirty="0"/>
              <a:t> PIP-II project,” in SRF2015</a:t>
            </a:r>
            <a:r>
              <a:rPr lang="en-US" altLang="zh-CN" sz="1600" dirty="0" smtClean="0"/>
              <a:t>.</a:t>
            </a:r>
          </a:p>
          <a:p>
            <a:pPr marL="514350" indent="-514350">
              <a:buFont typeface="+mj-lt"/>
              <a:buAutoNum type="arabicPeriod" startAt="15"/>
            </a:pPr>
            <a:r>
              <a:rPr lang="en-US" altLang="zh-CN" sz="1600" dirty="0"/>
              <a:t>A. </a:t>
            </a:r>
            <a:r>
              <a:rPr lang="en-US" altLang="zh-CN" sz="1600" dirty="0" err="1"/>
              <a:t>Sukhanov</a:t>
            </a:r>
            <a:r>
              <a:rPr lang="en-US" altLang="zh-CN" sz="1600" dirty="0"/>
              <a:t>, et.al</a:t>
            </a:r>
            <a:r>
              <a:rPr lang="en-US" altLang="zh-CN" sz="1600" dirty="0" smtClean="0"/>
              <a:t>., “</a:t>
            </a:r>
            <a:r>
              <a:rPr lang="en-US" altLang="zh-CN" sz="1600" dirty="0"/>
              <a:t>Characterization of SSR1 Cavities for PIP-II </a:t>
            </a:r>
            <a:r>
              <a:rPr lang="en-US" altLang="zh-CN" sz="1600" dirty="0" err="1" smtClean="0"/>
              <a:t>Linac</a:t>
            </a:r>
            <a:r>
              <a:rPr lang="en-US" altLang="zh-CN" sz="1600" dirty="0" smtClean="0"/>
              <a:t>”, in SRF2019</a:t>
            </a:r>
          </a:p>
          <a:p>
            <a:pPr marL="514350" indent="-514350">
              <a:buFont typeface="+mj-lt"/>
              <a:buAutoNum type="arabicPeriod" startAt="15"/>
            </a:pPr>
            <a:r>
              <a:rPr lang="en-US" altLang="zh-CN" sz="1600" dirty="0"/>
              <a:t>D. </a:t>
            </a:r>
            <a:r>
              <a:rPr lang="en-US" altLang="zh-CN" sz="1600" dirty="0" err="1" smtClean="0"/>
              <a:t>Passarelli</a:t>
            </a:r>
            <a:r>
              <a:rPr lang="en-US" altLang="zh-CN" sz="1600" dirty="0"/>
              <a:t>, et.al., “Lessons Learned Assembling the SSR1 Cavities String for PIP-II</a:t>
            </a:r>
            <a:r>
              <a:rPr lang="en-US" altLang="zh-CN" sz="1600" dirty="0" smtClean="0"/>
              <a:t>”, in SRF2019</a:t>
            </a:r>
          </a:p>
          <a:p>
            <a:pPr marL="514350" indent="-514350">
              <a:buFont typeface="+mj-lt"/>
              <a:buAutoNum type="arabicPeriod" startAt="15"/>
            </a:pPr>
            <a:r>
              <a:rPr lang="en-US" altLang="zh-CN" sz="1600" dirty="0"/>
              <a:t>A. </a:t>
            </a:r>
            <a:r>
              <a:rPr lang="en-US" altLang="zh-CN" sz="1600" dirty="0" err="1"/>
              <a:t>Sukhanov</a:t>
            </a:r>
            <a:r>
              <a:rPr lang="en-US" altLang="zh-CN" sz="1600" dirty="0" smtClean="0"/>
              <a:t>, “Testing </a:t>
            </a:r>
            <a:r>
              <a:rPr lang="en-US" altLang="zh-CN" sz="1600" dirty="0"/>
              <a:t>325 MHz SSR1 cavities for </a:t>
            </a:r>
            <a:r>
              <a:rPr lang="en-US" altLang="zh-CN" sz="1600" dirty="0" smtClean="0"/>
              <a:t>PIP-II”, in TTC2018</a:t>
            </a:r>
          </a:p>
          <a:p>
            <a:pPr marL="514350" indent="-514350">
              <a:buFont typeface="+mj-lt"/>
              <a:buAutoNum type="arabicPeriod" startAt="15"/>
            </a:pPr>
            <a:r>
              <a:rPr lang="en-US" altLang="zh-CN" sz="1600" dirty="0"/>
              <a:t>H. Li, “Preliminary Test Results </a:t>
            </a:r>
            <a:r>
              <a:rPr lang="en-US" altLang="zh-CN" sz="1600" dirty="0" smtClean="0"/>
              <a:t>from </a:t>
            </a:r>
            <a:r>
              <a:rPr lang="en-US" altLang="zh-CN" sz="1600" dirty="0"/>
              <a:t>the </a:t>
            </a:r>
            <a:r>
              <a:rPr lang="en-US" altLang="zh-CN" sz="1600" dirty="0" smtClean="0"/>
              <a:t>Spoke </a:t>
            </a:r>
            <a:r>
              <a:rPr lang="en-US" altLang="zh-CN" sz="1600" dirty="0"/>
              <a:t>Prototype </a:t>
            </a:r>
            <a:r>
              <a:rPr lang="en-US" altLang="zh-CN" sz="1600" dirty="0" smtClean="0"/>
              <a:t>cryomodule”, in this meeting</a:t>
            </a:r>
          </a:p>
          <a:p>
            <a:pPr marL="514350" indent="-514350">
              <a:buFont typeface="+mj-lt"/>
              <a:buAutoNum type="arabicPeriod" startAt="15"/>
            </a:pPr>
            <a:r>
              <a:rPr lang="en-US" altLang="zh-CN" sz="1600" dirty="0" smtClean="0"/>
              <a:t>Z. </a:t>
            </a:r>
            <a:r>
              <a:rPr lang="en-US" altLang="zh-CN" sz="1600" dirty="0"/>
              <a:t>Yao, “Balloon single spoke resonator-a new SSR variant for reduced </a:t>
            </a:r>
            <a:r>
              <a:rPr lang="en-US" altLang="zh-CN" sz="1600" dirty="0" err="1"/>
              <a:t>multipacting</a:t>
            </a:r>
            <a:r>
              <a:rPr lang="en-US" altLang="zh-CN" sz="1600" dirty="0" smtClean="0"/>
              <a:t>”, in SRF2019</a:t>
            </a:r>
            <a:endParaRPr lang="en-US" altLang="zh-CN" sz="1600" dirty="0" smtClean="0"/>
          </a:p>
          <a:p>
            <a:pPr marL="514350" indent="-514350">
              <a:buFont typeface="+mj-lt"/>
              <a:buAutoNum type="arabicPeriod" startAt="15"/>
            </a:pPr>
            <a:endParaRPr lang="en-US" altLang="zh-CN" sz="1600" dirty="0" smtClean="0"/>
          </a:p>
        </p:txBody>
      </p:sp>
    </p:spTree>
    <p:extLst>
      <p:ext uri="{BB962C8B-B14F-4D97-AF65-F5344CB8AC3E}">
        <p14:creationId xmlns:p14="http://schemas.microsoft.com/office/powerpoint/2010/main" val="3428400019"/>
      </p:ext>
    </p:extLst>
  </p:cSld>
  <p:clrMapOvr>
    <a:masterClrMapping/>
  </p:clrMapOvr>
  <mc:AlternateContent xmlns:mc="http://schemas.openxmlformats.org/markup-compatibility/2006" xmlns:p14="http://schemas.microsoft.com/office/powerpoint/2010/main">
    <mc:Choice Requires="p14">
      <p:transition spd="slow" p14:dur="2000" advTm="42049"/>
    </mc:Choice>
    <mc:Fallback xmlns="">
      <p:transition spd="slow" advTm="42049"/>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latin typeface="+mj-lt"/>
              </a:rPr>
              <a:t>Backup: spoke for high beta?</a:t>
            </a:r>
            <a:endParaRPr lang="zh-CN" altLang="en-US" dirty="0">
              <a:latin typeface="+mj-lt"/>
            </a:endParaRPr>
          </a:p>
        </p:txBody>
      </p:sp>
      <p:sp>
        <p:nvSpPr>
          <p:cNvPr id="3" name="内容占位符 2"/>
          <p:cNvSpPr>
            <a:spLocks noGrp="1"/>
          </p:cNvSpPr>
          <p:nvPr>
            <p:ph sz="quarter" idx="1"/>
          </p:nvPr>
        </p:nvSpPr>
        <p:spPr>
          <a:xfrm>
            <a:off x="251520" y="1375792"/>
            <a:ext cx="8435280" cy="5221560"/>
          </a:xfrm>
        </p:spPr>
        <p:txBody>
          <a:bodyPr>
            <a:normAutofit/>
          </a:bodyPr>
          <a:lstStyle/>
          <a:p>
            <a:pPr lvl="1"/>
            <a:r>
              <a:rPr lang="en-US" altLang="zh-CN" dirty="0" smtClean="0"/>
              <a:t>Below </a:t>
            </a:r>
            <a:r>
              <a:rPr lang="el-GR" altLang="zh-CN" dirty="0" smtClean="0"/>
              <a:t>β</a:t>
            </a:r>
            <a:r>
              <a:rPr lang="en-US" altLang="zh-CN" dirty="0" smtClean="0"/>
              <a:t>&lt;0.5, </a:t>
            </a:r>
            <a:r>
              <a:rPr lang="en-US" altLang="zh-CN" dirty="0" err="1" smtClean="0"/>
              <a:t>trans.size</a:t>
            </a:r>
            <a:r>
              <a:rPr lang="en-US" altLang="zh-CN" dirty="0" smtClean="0"/>
              <a:t> of is ~40% smaller than elliptical cavity</a:t>
            </a:r>
          </a:p>
          <a:p>
            <a:pPr lvl="1"/>
            <a:r>
              <a:rPr lang="en-US" altLang="zh-CN" dirty="0" smtClean="0"/>
              <a:t>For high </a:t>
            </a:r>
            <a:r>
              <a:rPr lang="el-GR" altLang="zh-CN" dirty="0" smtClean="0"/>
              <a:t>β</a:t>
            </a:r>
            <a:r>
              <a:rPr lang="en-US" altLang="zh-CN" dirty="0" smtClean="0"/>
              <a:t>~1, this advantage gets weaker</a:t>
            </a:r>
          </a:p>
        </p:txBody>
      </p:sp>
      <p:pic>
        <p:nvPicPr>
          <p:cNvPr id="5" name="图片 4"/>
          <p:cNvPicPr>
            <a:picLocks noChangeAspect="1"/>
          </p:cNvPicPr>
          <p:nvPr/>
        </p:nvPicPr>
        <p:blipFill>
          <a:blip r:embed="rId2"/>
          <a:stretch>
            <a:fillRect/>
          </a:stretch>
        </p:blipFill>
        <p:spPr>
          <a:xfrm>
            <a:off x="1043608" y="2349360"/>
            <a:ext cx="6616490" cy="4320000"/>
          </a:xfrm>
          <a:prstGeom prst="rect">
            <a:avLst/>
          </a:prstGeom>
        </p:spPr>
      </p:pic>
    </p:spTree>
    <p:extLst>
      <p:ext uri="{BB962C8B-B14F-4D97-AF65-F5344CB8AC3E}">
        <p14:creationId xmlns:p14="http://schemas.microsoft.com/office/powerpoint/2010/main" val="1394422985"/>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Backup: </a:t>
            </a:r>
            <a:r>
              <a:rPr lang="el-GR" altLang="zh-CN" dirty="0" smtClean="0"/>
              <a:t>β</a:t>
            </a:r>
            <a:r>
              <a:rPr lang="en-US" altLang="zh-CN" dirty="0" smtClean="0"/>
              <a:t> range for spoke cavity?</a:t>
            </a:r>
            <a:endParaRPr lang="zh-CN" altLang="en-US" dirty="0">
              <a:latin typeface="+mj-lt"/>
            </a:endParaRPr>
          </a:p>
        </p:txBody>
      </p:sp>
      <p:sp>
        <p:nvSpPr>
          <p:cNvPr id="3" name="内容占位符 2"/>
          <p:cNvSpPr>
            <a:spLocks noGrp="1"/>
          </p:cNvSpPr>
          <p:nvPr>
            <p:ph sz="quarter" idx="1"/>
          </p:nvPr>
        </p:nvSpPr>
        <p:spPr>
          <a:xfrm>
            <a:off x="539552" y="1407145"/>
            <a:ext cx="5760000" cy="2232249"/>
          </a:xfrm>
        </p:spPr>
        <p:txBody>
          <a:bodyPr>
            <a:normAutofit/>
          </a:bodyPr>
          <a:lstStyle/>
          <a:p>
            <a:endParaRPr lang="en-US" altLang="zh-CN" dirty="0" smtClean="0"/>
          </a:p>
        </p:txBody>
      </p:sp>
      <p:pic>
        <p:nvPicPr>
          <p:cNvPr id="4" name="图片 3"/>
          <p:cNvPicPr>
            <a:picLocks noChangeAspect="1"/>
          </p:cNvPicPr>
          <p:nvPr/>
        </p:nvPicPr>
        <p:blipFill>
          <a:blip r:embed="rId2"/>
          <a:stretch>
            <a:fillRect/>
          </a:stretch>
        </p:blipFill>
        <p:spPr>
          <a:xfrm>
            <a:off x="755576" y="1484784"/>
            <a:ext cx="7719238" cy="5040000"/>
          </a:xfrm>
          <a:prstGeom prst="rect">
            <a:avLst/>
          </a:prstGeom>
        </p:spPr>
      </p:pic>
    </p:spTree>
    <p:extLst>
      <p:ext uri="{BB962C8B-B14F-4D97-AF65-F5344CB8AC3E}">
        <p14:creationId xmlns:p14="http://schemas.microsoft.com/office/powerpoint/2010/main" val="348323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56935" y="1413056"/>
            <a:ext cx="2379561" cy="2520000"/>
          </a:xfrm>
          <a:prstGeom prst="rect">
            <a:avLst/>
          </a:prstGeom>
        </p:spPr>
      </p:pic>
      <p:sp>
        <p:nvSpPr>
          <p:cNvPr id="2" name="标题 1"/>
          <p:cNvSpPr>
            <a:spLocks noGrp="1"/>
          </p:cNvSpPr>
          <p:nvPr>
            <p:ph type="title"/>
          </p:nvPr>
        </p:nvSpPr>
        <p:spPr>
          <a:xfrm>
            <a:off x="539552" y="274638"/>
            <a:ext cx="8352928" cy="922114"/>
          </a:xfrm>
        </p:spPr>
        <p:txBody>
          <a:bodyPr>
            <a:normAutofit/>
          </a:bodyPr>
          <a:lstStyle/>
          <a:p>
            <a:r>
              <a:rPr lang="en-US" altLang="zh-CN" dirty="0" smtClean="0">
                <a:latin typeface="+mj-lt"/>
              </a:rPr>
              <a:t>History of spoke cavity development (2)</a:t>
            </a:r>
            <a:endParaRPr lang="zh-CN" altLang="en-US" dirty="0">
              <a:latin typeface="+mj-lt"/>
            </a:endParaRPr>
          </a:p>
        </p:txBody>
      </p:sp>
      <p:sp>
        <p:nvSpPr>
          <p:cNvPr id="3" name="内容占位符 2"/>
          <p:cNvSpPr>
            <a:spLocks noGrp="1"/>
          </p:cNvSpPr>
          <p:nvPr>
            <p:ph sz="quarter" idx="1"/>
          </p:nvPr>
        </p:nvSpPr>
        <p:spPr>
          <a:xfrm>
            <a:off x="251520" y="1375792"/>
            <a:ext cx="6408712" cy="5221560"/>
          </a:xfrm>
        </p:spPr>
        <p:txBody>
          <a:bodyPr>
            <a:normAutofit/>
          </a:bodyPr>
          <a:lstStyle/>
          <a:p>
            <a:r>
              <a:rPr lang="en-US" altLang="zh-CN" sz="2400" dirty="0" smtClean="0">
                <a:cs typeface="Times New Roman" panose="02020603050405020304" pitchFamily="18" charset="0"/>
              </a:rPr>
              <a:t>“Self-compensating” design was first applied to spoke cavities to reduce </a:t>
            </a:r>
            <a:r>
              <a:rPr lang="en-US" altLang="zh-CN" sz="2400" dirty="0" err="1" smtClean="0">
                <a:cs typeface="Times New Roman" panose="02020603050405020304" pitchFamily="18" charset="0"/>
              </a:rPr>
              <a:t>df</a:t>
            </a:r>
            <a:r>
              <a:rPr lang="en-US" altLang="zh-CN" sz="2400" dirty="0" smtClean="0">
                <a:cs typeface="Times New Roman" panose="02020603050405020304" pitchFamily="18" charset="0"/>
              </a:rPr>
              <a:t>/</a:t>
            </a:r>
            <a:r>
              <a:rPr lang="en-US" altLang="zh-CN" sz="2400" dirty="0" err="1" smtClean="0">
                <a:cs typeface="Times New Roman" panose="02020603050405020304" pitchFamily="18" charset="0"/>
              </a:rPr>
              <a:t>dp</a:t>
            </a:r>
            <a:r>
              <a:rPr lang="en-US" altLang="zh-CN" sz="2400" dirty="0" smtClean="0">
                <a:cs typeface="Times New Roman" panose="02020603050405020304" pitchFamily="18" charset="0"/>
              </a:rPr>
              <a:t> at ANL in 2005.</a:t>
            </a:r>
          </a:p>
          <a:p>
            <a:r>
              <a:rPr lang="en-US" altLang="zh-CN" sz="2400" dirty="0" smtClean="0">
                <a:cs typeface="Times New Roman" panose="02020603050405020304" pitchFamily="18" charset="0"/>
              </a:rPr>
              <a:t>β</a:t>
            </a:r>
            <a:r>
              <a:rPr lang="en-US" altLang="zh-CN" sz="2400" baseline="-25000" dirty="0" smtClean="0">
                <a:cs typeface="Times New Roman" panose="02020603050405020304" pitchFamily="18" charset="0"/>
              </a:rPr>
              <a:t>0</a:t>
            </a:r>
            <a:r>
              <a:rPr lang="en-US" altLang="zh-CN" sz="2400" dirty="0" smtClean="0">
                <a:cs typeface="Times New Roman" panose="02020603050405020304" pitchFamily="18" charset="0"/>
              </a:rPr>
              <a:t>~0.14 SSR was developed at IHEP in 2012</a:t>
            </a:r>
          </a:p>
          <a:p>
            <a:r>
              <a:rPr lang="en-US" altLang="zh-CN" sz="2400" dirty="0" smtClean="0">
                <a:cs typeface="Times New Roman" panose="02020603050405020304" pitchFamily="18" charset="0"/>
              </a:rPr>
              <a:t>β</a:t>
            </a:r>
            <a:r>
              <a:rPr lang="en-US" altLang="zh-CN" sz="2400" baseline="-25000" dirty="0" smtClean="0">
                <a:cs typeface="Times New Roman" panose="02020603050405020304" pitchFamily="18" charset="0"/>
              </a:rPr>
              <a:t>0</a:t>
            </a:r>
            <a:r>
              <a:rPr lang="en-US" altLang="zh-CN" sz="2400" dirty="0" smtClean="0">
                <a:cs typeface="Times New Roman" panose="02020603050405020304" pitchFamily="18" charset="0"/>
              </a:rPr>
              <a:t>~1 spoke was </a:t>
            </a:r>
            <a:r>
              <a:rPr lang="en-US" altLang="zh-CN" sz="2400" dirty="0">
                <a:cs typeface="Times New Roman" panose="02020603050405020304" pitchFamily="18" charset="0"/>
              </a:rPr>
              <a:t>developed at </a:t>
            </a:r>
            <a:r>
              <a:rPr lang="en-US" altLang="zh-CN" sz="2400" dirty="0" smtClean="0">
                <a:cs typeface="Times New Roman" panose="02020603050405020304" pitchFamily="18" charset="0"/>
              </a:rPr>
              <a:t>ODU/</a:t>
            </a:r>
            <a:r>
              <a:rPr lang="en-US" altLang="zh-CN" sz="2400" dirty="0" err="1" smtClean="0">
                <a:cs typeface="Times New Roman" panose="02020603050405020304" pitchFamily="18" charset="0"/>
              </a:rPr>
              <a:t>JLab</a:t>
            </a:r>
            <a:r>
              <a:rPr lang="en-US" altLang="zh-CN" sz="2400" dirty="0" smtClean="0">
                <a:cs typeface="Times New Roman" panose="02020603050405020304" pitchFamily="18" charset="0"/>
              </a:rPr>
              <a:t> </a:t>
            </a:r>
            <a:r>
              <a:rPr lang="en-US" altLang="zh-CN" sz="2400" dirty="0">
                <a:cs typeface="Times New Roman" panose="02020603050405020304" pitchFamily="18" charset="0"/>
              </a:rPr>
              <a:t>in </a:t>
            </a:r>
            <a:r>
              <a:rPr lang="en-US" altLang="zh-CN" sz="2400" dirty="0" smtClean="0">
                <a:cs typeface="Times New Roman" panose="02020603050405020304" pitchFamily="18" charset="0"/>
              </a:rPr>
              <a:t>2013</a:t>
            </a:r>
            <a:endParaRPr lang="en-US" altLang="zh-CN" sz="2400" dirty="0">
              <a:cs typeface="Times New Roman" panose="02020603050405020304" pitchFamily="18" charset="0"/>
            </a:endParaRPr>
          </a:p>
          <a:p>
            <a:r>
              <a:rPr lang="en-US" altLang="zh-CN" sz="2400" dirty="0" smtClean="0">
                <a:cs typeface="Times New Roman" panose="02020603050405020304" pitchFamily="18" charset="0"/>
              </a:rPr>
              <a:t>Ancillaries for spoke cavities have been well developed nowadays</a:t>
            </a:r>
          </a:p>
          <a:p>
            <a:r>
              <a:rPr lang="en-US" altLang="zh-CN" sz="2400" dirty="0" smtClean="0">
                <a:cs typeface="Times New Roman" panose="02020603050405020304" pitchFamily="18" charset="0"/>
              </a:rPr>
              <a:t>SSR have been commissioned with CW proton beam of 2mA at IHEP in 2017</a:t>
            </a:r>
          </a:p>
          <a:p>
            <a:endParaRPr lang="en-US" altLang="zh-CN" sz="2000" dirty="0" smtClean="0">
              <a:cs typeface="Times New Roman" panose="02020603050405020304" pitchFamily="18" charset="0"/>
            </a:endParaRPr>
          </a:p>
        </p:txBody>
      </p:sp>
      <p:sp>
        <p:nvSpPr>
          <p:cNvPr id="9" name="文本框 8"/>
          <p:cNvSpPr txBox="1"/>
          <p:nvPr/>
        </p:nvSpPr>
        <p:spPr>
          <a:xfrm>
            <a:off x="7092280" y="6605936"/>
            <a:ext cx="1594520" cy="276999"/>
          </a:xfrm>
          <a:prstGeom prst="rect">
            <a:avLst/>
          </a:prstGeom>
          <a:noFill/>
        </p:spPr>
        <p:txBody>
          <a:bodyPr wrap="square" rtlCol="0">
            <a:spAutoFit/>
          </a:bodyPr>
          <a:lstStyle/>
          <a:p>
            <a:r>
              <a:rPr lang="en-US" altLang="zh-CN" sz="1200" dirty="0" smtClean="0">
                <a:solidFill>
                  <a:srgbClr val="0070C0"/>
                </a:solidFill>
              </a:rPr>
              <a:t>Reference [4-11]</a:t>
            </a:r>
            <a:endParaRPr lang="zh-CN" altLang="en-US" sz="1200" dirty="0">
              <a:solidFill>
                <a:srgbClr val="0070C0"/>
              </a:solidFill>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48" y="4678440"/>
            <a:ext cx="2880000" cy="1846904"/>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2200" y="4678440"/>
            <a:ext cx="2880000" cy="1848065"/>
          </a:xfrm>
          <a:prstGeom prst="rect">
            <a:avLst/>
          </a:prstGeom>
        </p:spPr>
      </p:pic>
      <p:pic>
        <p:nvPicPr>
          <p:cNvPr id="13" name="内容占位符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588504" y="4161914"/>
            <a:ext cx="2520000" cy="2363430"/>
          </a:xfrm>
          <a:prstGeom prst="rect">
            <a:avLst/>
          </a:prstGeom>
        </p:spPr>
      </p:pic>
    </p:spTree>
    <p:extLst>
      <p:ext uri="{BB962C8B-B14F-4D97-AF65-F5344CB8AC3E}">
        <p14:creationId xmlns:p14="http://schemas.microsoft.com/office/powerpoint/2010/main" val="119771838"/>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latin typeface="+mj-lt"/>
              </a:rPr>
              <a:t>Projects that choose spoke cavities</a:t>
            </a:r>
            <a:endParaRPr lang="zh-CN" altLang="en-US" dirty="0">
              <a:latin typeface="+mj-lt"/>
            </a:endParaRPr>
          </a:p>
        </p:txBody>
      </p:sp>
      <p:sp>
        <p:nvSpPr>
          <p:cNvPr id="3" name="内容占位符 2"/>
          <p:cNvSpPr>
            <a:spLocks noGrp="1"/>
          </p:cNvSpPr>
          <p:nvPr>
            <p:ph sz="quarter" idx="1"/>
          </p:nvPr>
        </p:nvSpPr>
        <p:spPr>
          <a:xfrm>
            <a:off x="539552" y="1447800"/>
            <a:ext cx="8147248" cy="5221560"/>
          </a:xfrm>
        </p:spPr>
        <p:txBody>
          <a:bodyPr>
            <a:normAutofit/>
          </a:bodyPr>
          <a:lstStyle/>
          <a:p>
            <a:r>
              <a:rPr lang="en-US" altLang="zh-CN" sz="2800" dirty="0" smtClean="0"/>
              <a:t>20 cavities in tunnel; </a:t>
            </a:r>
            <a:r>
              <a:rPr lang="en-US" altLang="zh-CN" sz="2800" dirty="0" smtClean="0"/>
              <a:t>350 </a:t>
            </a:r>
            <a:r>
              <a:rPr lang="en-US" altLang="zh-CN" sz="2800" dirty="0" smtClean="0"/>
              <a:t>approved; </a:t>
            </a:r>
            <a:r>
              <a:rPr lang="en-US" altLang="zh-CN" sz="2800" dirty="0" smtClean="0"/>
              <a:t>more planned</a:t>
            </a:r>
            <a:r>
              <a:rPr lang="en-US" altLang="zh-CN" sz="2800" dirty="0" smtClean="0"/>
              <a:t>.</a:t>
            </a:r>
          </a:p>
        </p:txBody>
      </p:sp>
      <p:sp>
        <p:nvSpPr>
          <p:cNvPr id="5" name="文本框 4"/>
          <p:cNvSpPr txBox="1"/>
          <p:nvPr/>
        </p:nvSpPr>
        <p:spPr>
          <a:xfrm>
            <a:off x="7020272" y="6605937"/>
            <a:ext cx="1656184" cy="276999"/>
          </a:xfrm>
          <a:prstGeom prst="rect">
            <a:avLst/>
          </a:prstGeom>
          <a:noFill/>
        </p:spPr>
        <p:txBody>
          <a:bodyPr wrap="square" rtlCol="0">
            <a:spAutoFit/>
          </a:bodyPr>
          <a:lstStyle/>
          <a:p>
            <a:r>
              <a:rPr lang="en-US" altLang="zh-CN" sz="1200" dirty="0" smtClean="0">
                <a:solidFill>
                  <a:srgbClr val="0070C0"/>
                </a:solidFill>
              </a:rPr>
              <a:t>Reference [8,10,12-14]</a:t>
            </a:r>
            <a:endParaRPr lang="zh-CN" altLang="en-US" sz="1200" dirty="0">
              <a:solidFill>
                <a:srgbClr val="0070C0"/>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2391255070"/>
              </p:ext>
            </p:extLst>
          </p:nvPr>
        </p:nvGraphicFramePr>
        <p:xfrm>
          <a:off x="143508" y="2245431"/>
          <a:ext cx="8856984" cy="4089452"/>
        </p:xfrm>
        <a:graphic>
          <a:graphicData uri="http://schemas.openxmlformats.org/drawingml/2006/table">
            <a:tbl>
              <a:tblPr bandRow="1">
                <a:tableStyleId>{5940675A-B579-460E-94D1-54222C63F5DA}</a:tableStyleId>
              </a:tblPr>
              <a:tblGrid>
                <a:gridCol w="1332148"/>
                <a:gridCol w="1099542"/>
                <a:gridCol w="1600758"/>
                <a:gridCol w="1620180"/>
                <a:gridCol w="1395851"/>
                <a:gridCol w="1808505"/>
              </a:tblGrid>
              <a:tr h="756986">
                <a:tc>
                  <a:txBody>
                    <a:bodyPr/>
                    <a:lstStyle/>
                    <a:p>
                      <a:pPr algn="ctr"/>
                      <a:r>
                        <a:rPr lang="en-US" altLang="zh-CN" sz="2000" b="1" dirty="0" smtClean="0"/>
                        <a:t>Project</a:t>
                      </a:r>
                      <a:endParaRPr lang="zh-CN" altLang="en-US" sz="2000" b="1" dirty="0"/>
                    </a:p>
                  </a:txBody>
                  <a:tcPr anchor="ctr"/>
                </a:tc>
                <a:tc>
                  <a:txBody>
                    <a:bodyPr/>
                    <a:lstStyle/>
                    <a:p>
                      <a:pPr algn="ctr"/>
                      <a:r>
                        <a:rPr lang="en-US" altLang="zh-CN" sz="2000" b="1" dirty="0" smtClean="0"/>
                        <a:t>Duty</a:t>
                      </a:r>
                      <a:r>
                        <a:rPr lang="en-US" altLang="zh-CN" sz="2000" b="1" baseline="0" dirty="0" smtClean="0"/>
                        <a:t> factor</a:t>
                      </a:r>
                      <a:endParaRPr lang="zh-CN" altLang="en-US" sz="20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smtClean="0"/>
                        <a:t>Frequency [MHz]</a:t>
                      </a:r>
                      <a:endParaRPr lang="zh-CN" altLang="en-US" sz="2000" b="1" dirty="0" smtClean="0"/>
                    </a:p>
                  </a:txBody>
                  <a:tcPr anchor="ctr"/>
                </a:tc>
                <a:tc>
                  <a:txBody>
                    <a:bodyPr/>
                    <a:lstStyle/>
                    <a:p>
                      <a:pPr algn="ctr"/>
                      <a:r>
                        <a:rPr lang="el-GR" altLang="zh-CN" sz="2000" b="1" dirty="0" smtClean="0"/>
                        <a:t>β</a:t>
                      </a:r>
                      <a:r>
                        <a:rPr lang="en-US" altLang="zh-CN" sz="2000" b="1" baseline="-25000" dirty="0" smtClean="0"/>
                        <a:t>0</a:t>
                      </a:r>
                      <a:endParaRPr lang="zh-CN" altLang="en-US" sz="2000" b="1" baseline="-25000" dirty="0"/>
                    </a:p>
                  </a:txBody>
                  <a:tcPr anchor="ctr"/>
                </a:tc>
                <a:tc>
                  <a:txBody>
                    <a:bodyPr/>
                    <a:lstStyle/>
                    <a:p>
                      <a:pPr algn="ctr"/>
                      <a:r>
                        <a:rPr lang="en-US" altLang="zh-CN" sz="2000" b="1" dirty="0" smtClean="0"/>
                        <a:t># of spoke cavities</a:t>
                      </a:r>
                      <a:endParaRPr lang="zh-CN" altLang="en-US" sz="2000" b="1" dirty="0"/>
                    </a:p>
                  </a:txBody>
                  <a:tcPr anchor="ctr"/>
                </a:tc>
                <a:tc>
                  <a:txBody>
                    <a:bodyPr/>
                    <a:lstStyle/>
                    <a:p>
                      <a:pPr algn="ctr"/>
                      <a:r>
                        <a:rPr lang="en-US" altLang="zh-CN" sz="2000" b="1" dirty="0" smtClean="0"/>
                        <a:t>Status</a:t>
                      </a:r>
                      <a:endParaRPr lang="zh-CN" altLang="en-US" sz="2000" b="1" dirty="0"/>
                    </a:p>
                  </a:txBody>
                  <a:tcPr anchor="ctr"/>
                </a:tc>
              </a:tr>
              <a:tr h="438571">
                <a:tc>
                  <a:txBody>
                    <a:bodyPr/>
                    <a:lstStyle/>
                    <a:p>
                      <a:pPr algn="ctr"/>
                      <a:r>
                        <a:rPr lang="en-US" altLang="zh-CN" sz="2000" b="1" dirty="0" smtClean="0"/>
                        <a:t>PIP-II</a:t>
                      </a:r>
                      <a:endParaRPr lang="zh-CN" altLang="en-US" sz="2000" b="1" dirty="0"/>
                    </a:p>
                  </a:txBody>
                  <a:tcPr anchor="ctr"/>
                </a:tc>
                <a:tc>
                  <a:txBody>
                    <a:bodyPr/>
                    <a:lstStyle/>
                    <a:p>
                      <a:pPr algn="ctr"/>
                      <a:r>
                        <a:rPr lang="en-US" altLang="zh-CN" sz="2000" dirty="0" smtClean="0"/>
                        <a:t>CW</a:t>
                      </a:r>
                      <a:endParaRPr lang="zh-CN" altLang="en-US" sz="2000" dirty="0"/>
                    </a:p>
                  </a:txBody>
                  <a:tcPr anchor="ctr"/>
                </a:tc>
                <a:tc>
                  <a:txBody>
                    <a:bodyPr/>
                    <a:lstStyle/>
                    <a:p>
                      <a:pPr algn="ctr"/>
                      <a:r>
                        <a:rPr lang="en-US" altLang="zh-CN" sz="2000" dirty="0" smtClean="0"/>
                        <a:t>325</a:t>
                      </a:r>
                      <a:endParaRPr lang="zh-CN" altLang="en-US" sz="2000" dirty="0"/>
                    </a:p>
                  </a:txBody>
                  <a:tcPr anchor="ctr"/>
                </a:tc>
                <a:tc>
                  <a:txBody>
                    <a:bodyPr/>
                    <a:lstStyle/>
                    <a:p>
                      <a:pPr algn="ctr"/>
                      <a:r>
                        <a:rPr lang="en-US" altLang="zh-CN" sz="2000" dirty="0" smtClean="0"/>
                        <a:t>0.22/0.47</a:t>
                      </a:r>
                      <a:endParaRPr lang="zh-CN" altLang="en-US" sz="2000" dirty="0"/>
                    </a:p>
                  </a:txBody>
                  <a:tcPr anchor="ctr"/>
                </a:tc>
                <a:tc>
                  <a:txBody>
                    <a:bodyPr/>
                    <a:lstStyle/>
                    <a:p>
                      <a:pPr algn="ctr"/>
                      <a:r>
                        <a:rPr lang="en-US" altLang="zh-CN" sz="2000" dirty="0" smtClean="0"/>
                        <a:t>16/35 (12)</a:t>
                      </a:r>
                      <a:endParaRPr lang="zh-CN" altLang="en-US" sz="2000" dirty="0"/>
                    </a:p>
                  </a:txBody>
                  <a:tcPr anchor="ctr"/>
                </a:tc>
                <a:tc>
                  <a:txBody>
                    <a:bodyPr/>
                    <a:lstStyle/>
                    <a:p>
                      <a:pPr algn="ctr"/>
                      <a:r>
                        <a:rPr lang="en-US" altLang="zh-CN" sz="2000" dirty="0" smtClean="0"/>
                        <a:t>Construction</a:t>
                      </a:r>
                      <a:endParaRPr lang="zh-CN" altLang="en-US" sz="2000" dirty="0"/>
                    </a:p>
                  </a:txBody>
                  <a:tcPr anchor="ctr">
                    <a:solidFill>
                      <a:srgbClr val="92D050"/>
                    </a:solidFill>
                  </a:tcPr>
                </a:tc>
              </a:tr>
              <a:tr h="438571">
                <a:tc>
                  <a:txBody>
                    <a:bodyPr/>
                    <a:lstStyle/>
                    <a:p>
                      <a:pPr algn="ctr"/>
                      <a:r>
                        <a:rPr lang="en-US" altLang="zh-CN" sz="2000" b="1" dirty="0" smtClean="0"/>
                        <a:t>ESS</a:t>
                      </a:r>
                      <a:endParaRPr lang="zh-CN" altLang="en-US" sz="2000" b="1" dirty="0"/>
                    </a:p>
                  </a:txBody>
                  <a:tcPr anchor="ctr"/>
                </a:tc>
                <a:tc>
                  <a:txBody>
                    <a:bodyPr/>
                    <a:lstStyle/>
                    <a:p>
                      <a:pPr algn="ctr"/>
                      <a:r>
                        <a:rPr lang="en-US" altLang="zh-CN" sz="2000" dirty="0" smtClean="0"/>
                        <a:t>Pulsed</a:t>
                      </a:r>
                      <a:endParaRPr lang="zh-CN" altLang="en-US" sz="2000" dirty="0"/>
                    </a:p>
                  </a:txBody>
                  <a:tcPr anchor="ctr"/>
                </a:tc>
                <a:tc>
                  <a:txBody>
                    <a:bodyPr/>
                    <a:lstStyle/>
                    <a:p>
                      <a:pPr algn="ctr"/>
                      <a:r>
                        <a:rPr lang="en-US" altLang="zh-CN" sz="2000" dirty="0" smtClean="0"/>
                        <a:t>352</a:t>
                      </a:r>
                      <a:endParaRPr lang="zh-CN" altLang="en-US" sz="2000" dirty="0"/>
                    </a:p>
                  </a:txBody>
                  <a:tcPr anchor="ctr"/>
                </a:tc>
                <a:tc>
                  <a:txBody>
                    <a:bodyPr/>
                    <a:lstStyle/>
                    <a:p>
                      <a:pPr algn="ctr"/>
                      <a:r>
                        <a:rPr lang="en-US" altLang="zh-CN" sz="2000" dirty="0" smtClean="0"/>
                        <a:t>0.5</a:t>
                      </a:r>
                      <a:endParaRPr lang="zh-CN" altLang="en-US" sz="2000" dirty="0"/>
                    </a:p>
                  </a:txBody>
                  <a:tcPr anchor="ctr"/>
                </a:tc>
                <a:tc>
                  <a:txBody>
                    <a:bodyPr/>
                    <a:lstStyle/>
                    <a:p>
                      <a:pPr algn="ctr"/>
                      <a:r>
                        <a:rPr lang="en-US" altLang="zh-CN" sz="2000" dirty="0" smtClean="0"/>
                        <a:t>26</a:t>
                      </a:r>
                      <a:endParaRPr lang="zh-CN" altLang="en-US" sz="2000" dirty="0"/>
                    </a:p>
                  </a:txBody>
                  <a:tcPr anchor="ctr"/>
                </a:tc>
                <a:tc>
                  <a:txBody>
                    <a:bodyPr/>
                    <a:lstStyle/>
                    <a:p>
                      <a:pPr algn="ctr"/>
                      <a:r>
                        <a:rPr lang="en-US" altLang="zh-CN" sz="2000" dirty="0" smtClean="0"/>
                        <a:t>Construction</a:t>
                      </a:r>
                      <a:endParaRPr lang="zh-CN" altLang="en-US" sz="2000" dirty="0"/>
                    </a:p>
                  </a:txBody>
                  <a:tcPr anchor="ctr">
                    <a:solidFill>
                      <a:srgbClr val="92D050"/>
                    </a:solidFill>
                  </a:tcPr>
                </a:tc>
              </a:tr>
              <a:tr h="438571">
                <a:tc>
                  <a:txBody>
                    <a:bodyPr/>
                    <a:lstStyle/>
                    <a:p>
                      <a:pPr algn="ctr"/>
                      <a:r>
                        <a:rPr lang="en-US" altLang="zh-CN" sz="2000" b="1" dirty="0" err="1" smtClean="0"/>
                        <a:t>Raon</a:t>
                      </a:r>
                      <a:endParaRPr lang="zh-CN" altLang="en-US" sz="2000" b="1" dirty="0"/>
                    </a:p>
                  </a:txBody>
                  <a:tcPr anchor="ctr"/>
                </a:tc>
                <a:tc>
                  <a:txBody>
                    <a:bodyPr/>
                    <a:lstStyle/>
                    <a:p>
                      <a:pPr algn="ctr"/>
                      <a:r>
                        <a:rPr lang="en-US" altLang="zh-CN" sz="2000" dirty="0" smtClean="0"/>
                        <a:t>CW</a:t>
                      </a:r>
                      <a:endParaRPr lang="zh-CN" altLang="en-US" sz="2000" dirty="0"/>
                    </a:p>
                  </a:txBody>
                  <a:tcPr anchor="ctr"/>
                </a:tc>
                <a:tc>
                  <a:txBody>
                    <a:bodyPr/>
                    <a:lstStyle/>
                    <a:p>
                      <a:pPr algn="ctr"/>
                      <a:r>
                        <a:rPr lang="en-US" altLang="zh-CN" sz="2000" dirty="0" smtClean="0"/>
                        <a:t>325</a:t>
                      </a:r>
                      <a:endParaRPr lang="zh-CN" altLang="en-US" sz="2000" dirty="0"/>
                    </a:p>
                  </a:txBody>
                  <a:tcPr anchor="ctr"/>
                </a:tc>
                <a:tc>
                  <a:txBody>
                    <a:bodyPr/>
                    <a:lstStyle/>
                    <a:p>
                      <a:pPr algn="ctr"/>
                      <a:r>
                        <a:rPr lang="en-US" altLang="zh-CN" sz="2000" dirty="0" smtClean="0"/>
                        <a:t>0.3/0.53</a:t>
                      </a:r>
                      <a:endParaRPr lang="zh-CN" altLang="en-US" sz="2000" dirty="0"/>
                    </a:p>
                  </a:txBody>
                  <a:tcPr anchor="ctr"/>
                </a:tc>
                <a:tc>
                  <a:txBody>
                    <a:bodyPr/>
                    <a:lstStyle/>
                    <a:p>
                      <a:pPr algn="ctr"/>
                      <a:r>
                        <a:rPr lang="en-US" altLang="zh-CN" sz="2000" dirty="0" smtClean="0"/>
                        <a:t>69/150</a:t>
                      </a:r>
                      <a:endParaRPr lang="zh-CN" alt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dirty="0" smtClean="0"/>
                        <a:t>Construction</a:t>
                      </a:r>
                      <a:endParaRPr lang="zh-CN" altLang="en-US" sz="2000" dirty="0" smtClean="0"/>
                    </a:p>
                  </a:txBody>
                  <a:tcPr anchor="ctr">
                    <a:solidFill>
                      <a:srgbClr val="92D050"/>
                    </a:solidFill>
                  </a:tcPr>
                </a:tc>
              </a:tr>
              <a:tr h="438571">
                <a:tc>
                  <a:txBody>
                    <a:bodyPr/>
                    <a:lstStyle/>
                    <a:p>
                      <a:pPr algn="ctr"/>
                      <a:r>
                        <a:rPr lang="en-US" altLang="zh-CN" sz="2000" b="1" dirty="0" smtClean="0"/>
                        <a:t>LCS-JAEA</a:t>
                      </a:r>
                      <a:endParaRPr lang="zh-CN" altLang="en-US" sz="2000" b="1" dirty="0"/>
                    </a:p>
                  </a:txBody>
                  <a:tcPr anchor="ctr"/>
                </a:tc>
                <a:tc>
                  <a:txBody>
                    <a:bodyPr/>
                    <a:lstStyle/>
                    <a:p>
                      <a:pPr algn="ctr"/>
                      <a:r>
                        <a:rPr lang="en-US" altLang="zh-CN" sz="2000" dirty="0" smtClean="0"/>
                        <a:t>CW</a:t>
                      </a:r>
                      <a:endParaRPr lang="zh-CN" altLang="en-US" sz="2000" dirty="0"/>
                    </a:p>
                  </a:txBody>
                  <a:tcPr anchor="ctr"/>
                </a:tc>
                <a:tc>
                  <a:txBody>
                    <a:bodyPr/>
                    <a:lstStyle/>
                    <a:p>
                      <a:pPr algn="ctr"/>
                      <a:r>
                        <a:rPr lang="en-US" altLang="zh-CN" sz="2000" dirty="0" smtClean="0"/>
                        <a:t>324</a:t>
                      </a:r>
                      <a:endParaRPr lang="zh-CN" altLang="en-US" sz="2000" dirty="0"/>
                    </a:p>
                  </a:txBody>
                  <a:tcPr anchor="ctr"/>
                </a:tc>
                <a:tc>
                  <a:txBody>
                    <a:bodyPr/>
                    <a:lstStyle/>
                    <a:p>
                      <a:pPr algn="ctr"/>
                      <a:r>
                        <a:rPr lang="en-US" altLang="zh-CN" sz="2000" dirty="0" smtClean="0"/>
                        <a:t>0.224/0.3-0.4</a:t>
                      </a:r>
                      <a:endParaRPr lang="zh-CN" altLang="en-US" sz="2000" dirty="0"/>
                    </a:p>
                  </a:txBody>
                  <a:tcPr anchor="ctr"/>
                </a:tc>
                <a:tc>
                  <a:txBody>
                    <a:bodyPr/>
                    <a:lstStyle/>
                    <a:p>
                      <a:pPr algn="ctr"/>
                      <a:r>
                        <a:rPr lang="en-US" altLang="zh-CN" sz="2000" dirty="0" smtClean="0"/>
                        <a:t>dependent</a:t>
                      </a:r>
                      <a:endParaRPr lang="zh-CN" alt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smtClean="0">
                          <a:ln>
                            <a:noFill/>
                          </a:ln>
                          <a:solidFill>
                            <a:prstClr val="black"/>
                          </a:solidFill>
                          <a:effectLst/>
                          <a:uLnTx/>
                          <a:uFillTx/>
                          <a:latin typeface="+mn-lt"/>
                          <a:ea typeface="+mn-ea"/>
                        </a:rPr>
                        <a:t>Proposed</a:t>
                      </a:r>
                      <a:endParaRPr kumimoji="0" lang="zh-CN" altLang="en-US" sz="2000" b="0" i="0" u="none" strike="noStrike" kern="1200" cap="none" spc="0" normalizeH="0" baseline="0" noProof="0" dirty="0">
                        <a:ln>
                          <a:noFill/>
                        </a:ln>
                        <a:solidFill>
                          <a:prstClr val="black"/>
                        </a:solidFill>
                        <a:effectLst/>
                        <a:uLnTx/>
                        <a:uFillTx/>
                        <a:latin typeface="+mn-lt"/>
                        <a:ea typeface="+mn-ea"/>
                      </a:endParaRPr>
                    </a:p>
                  </a:txBody>
                  <a:tcPr anchor="ctr">
                    <a:solidFill>
                      <a:srgbClr val="FFC000"/>
                    </a:solidFill>
                  </a:tcPr>
                </a:tc>
              </a:tr>
              <a:tr h="438571">
                <a:tc>
                  <a:txBody>
                    <a:bodyPr/>
                    <a:lstStyle/>
                    <a:p>
                      <a:pPr algn="ctr"/>
                      <a:r>
                        <a:rPr lang="en-US" altLang="zh-CN" sz="2000" b="1" dirty="0" smtClean="0"/>
                        <a:t>CADS</a:t>
                      </a:r>
                      <a:endParaRPr lang="zh-CN" altLang="en-US" sz="2000" b="1" dirty="0"/>
                    </a:p>
                  </a:txBody>
                  <a:tcPr anchor="ctr"/>
                </a:tc>
                <a:tc>
                  <a:txBody>
                    <a:bodyPr/>
                    <a:lstStyle/>
                    <a:p>
                      <a:pPr algn="ctr"/>
                      <a:r>
                        <a:rPr lang="en-US" altLang="zh-CN" sz="2000" dirty="0" smtClean="0"/>
                        <a:t>CW</a:t>
                      </a:r>
                      <a:endParaRPr lang="zh-CN" altLang="en-US" sz="2000" dirty="0"/>
                    </a:p>
                  </a:txBody>
                  <a:tcPr anchor="ctr"/>
                </a:tc>
                <a:tc>
                  <a:txBody>
                    <a:bodyPr/>
                    <a:lstStyle/>
                    <a:p>
                      <a:pPr algn="ctr"/>
                      <a:r>
                        <a:rPr lang="en-US" altLang="zh-CN" sz="2000" dirty="0" smtClean="0"/>
                        <a:t>325</a:t>
                      </a:r>
                      <a:endParaRPr lang="zh-CN" altLang="en-US" sz="2000" dirty="0"/>
                    </a:p>
                  </a:txBody>
                  <a:tcPr anchor="ctr"/>
                </a:tc>
                <a:tc>
                  <a:txBody>
                    <a:bodyPr/>
                    <a:lstStyle/>
                    <a:p>
                      <a:pPr algn="ctr"/>
                      <a:r>
                        <a:rPr lang="en-US" altLang="zh-CN" sz="2000" dirty="0" smtClean="0"/>
                        <a:t>0.14/0.24</a:t>
                      </a:r>
                      <a:endParaRPr lang="zh-CN" altLang="en-US" sz="2000" dirty="0"/>
                    </a:p>
                  </a:txBody>
                  <a:tcPr anchor="ctr"/>
                </a:tc>
                <a:tc>
                  <a:txBody>
                    <a:bodyPr/>
                    <a:lstStyle/>
                    <a:p>
                      <a:pPr algn="ctr"/>
                      <a:r>
                        <a:rPr lang="en-US" altLang="zh-CN" sz="2000" dirty="0" smtClean="0"/>
                        <a:t>14/6</a:t>
                      </a:r>
                      <a:endParaRPr lang="zh-CN" altLang="en-US" sz="2000" dirty="0"/>
                    </a:p>
                  </a:txBody>
                  <a:tcPr anchor="ctr"/>
                </a:tc>
                <a:tc>
                  <a:txBody>
                    <a:bodyPr/>
                    <a:lstStyle/>
                    <a:p>
                      <a:pPr algn="ctr"/>
                      <a:r>
                        <a:rPr lang="en-US" altLang="zh-CN" sz="2000" dirty="0" smtClean="0"/>
                        <a:t>Operation</a:t>
                      </a:r>
                      <a:endParaRPr lang="zh-CN" altLang="en-US" sz="2000" dirty="0"/>
                    </a:p>
                  </a:txBody>
                  <a:tcPr anchor="ctr">
                    <a:solidFill>
                      <a:srgbClr val="00B0F0"/>
                    </a:solidFill>
                  </a:tcPr>
                </a:tc>
              </a:tr>
              <a:tr h="438571">
                <a:tc>
                  <a:txBody>
                    <a:bodyPr/>
                    <a:lstStyle/>
                    <a:p>
                      <a:pPr algn="ctr"/>
                      <a:r>
                        <a:rPr lang="en-US" altLang="zh-CN" sz="2000" b="1" dirty="0" smtClean="0"/>
                        <a:t>CIADS</a:t>
                      </a:r>
                      <a:endParaRPr lang="zh-CN" altLang="en-US" sz="2000" b="1" dirty="0"/>
                    </a:p>
                  </a:txBody>
                  <a:tcPr anchor="ctr"/>
                </a:tc>
                <a:tc>
                  <a:txBody>
                    <a:bodyPr/>
                    <a:lstStyle/>
                    <a:p>
                      <a:pPr algn="ctr"/>
                      <a:r>
                        <a:rPr lang="en-US" altLang="zh-CN" sz="2000" dirty="0" smtClean="0"/>
                        <a:t>CW</a:t>
                      </a:r>
                      <a:endParaRPr lang="zh-CN" altLang="en-US" sz="2000" dirty="0"/>
                    </a:p>
                  </a:txBody>
                  <a:tcPr anchor="ctr"/>
                </a:tc>
                <a:tc>
                  <a:txBody>
                    <a:bodyPr/>
                    <a:lstStyle/>
                    <a:p>
                      <a:pPr algn="ctr"/>
                      <a:r>
                        <a:rPr lang="en-US" altLang="zh-CN" sz="2000" dirty="0" smtClean="0"/>
                        <a:t>325</a:t>
                      </a:r>
                      <a:endParaRPr lang="zh-CN" altLang="en-US" sz="2000" dirty="0"/>
                    </a:p>
                  </a:txBody>
                  <a:tcPr anchor="ctr"/>
                </a:tc>
                <a:tc>
                  <a:txBody>
                    <a:bodyPr/>
                    <a:lstStyle/>
                    <a:p>
                      <a:pPr algn="ctr"/>
                      <a:r>
                        <a:rPr lang="en-US" altLang="zh-CN" sz="2000" dirty="0" smtClean="0"/>
                        <a:t>0.42</a:t>
                      </a:r>
                      <a:endParaRPr lang="zh-CN" altLang="en-US" sz="2000" dirty="0"/>
                    </a:p>
                  </a:txBody>
                  <a:tcPr anchor="ctr"/>
                </a:tc>
                <a:tc>
                  <a:txBody>
                    <a:bodyPr/>
                    <a:lstStyle/>
                    <a:p>
                      <a:pPr algn="ctr"/>
                      <a:r>
                        <a:rPr lang="en-US" altLang="zh-CN" sz="2000" dirty="0" smtClean="0"/>
                        <a:t>54</a:t>
                      </a:r>
                      <a:endParaRPr lang="zh-CN" altLang="en-US" sz="2000" dirty="0"/>
                    </a:p>
                  </a:txBody>
                  <a:tcPr anchor="ctr"/>
                </a:tc>
                <a:tc>
                  <a:txBody>
                    <a:bodyPr/>
                    <a:lstStyle/>
                    <a:p>
                      <a:pPr algn="ctr"/>
                      <a:r>
                        <a:rPr lang="en-US" altLang="zh-CN" sz="2000" dirty="0" smtClean="0"/>
                        <a:t>Approved</a:t>
                      </a:r>
                      <a:endParaRPr lang="zh-CN" altLang="en-US" sz="2000" dirty="0"/>
                    </a:p>
                  </a:txBody>
                  <a:tcPr anchor="ctr">
                    <a:solidFill>
                      <a:srgbClr val="92D050"/>
                    </a:solidFill>
                  </a:tcPr>
                </a:tc>
              </a:tr>
              <a:tr h="438571">
                <a:tc>
                  <a:txBody>
                    <a:bodyPr/>
                    <a:lstStyle/>
                    <a:p>
                      <a:pPr algn="ctr"/>
                      <a:r>
                        <a:rPr lang="en-US" altLang="zh-CN" sz="2000" b="1" dirty="0" smtClean="0"/>
                        <a:t>CSNS-upgrade</a:t>
                      </a:r>
                      <a:endParaRPr lang="zh-CN" altLang="en-US" sz="2000" b="1" dirty="0"/>
                    </a:p>
                  </a:txBody>
                  <a:tcPr anchor="ctr"/>
                </a:tc>
                <a:tc>
                  <a:txBody>
                    <a:bodyPr/>
                    <a:lstStyle/>
                    <a:p>
                      <a:pPr algn="ctr"/>
                      <a:r>
                        <a:rPr lang="en-US" altLang="zh-CN" sz="2000" dirty="0" smtClean="0"/>
                        <a:t>Pulsed</a:t>
                      </a:r>
                      <a:endParaRPr lang="zh-CN" altLang="en-US" sz="2000" dirty="0"/>
                    </a:p>
                  </a:txBody>
                  <a:tcPr anchor="ctr"/>
                </a:tc>
                <a:tc>
                  <a:txBody>
                    <a:bodyPr/>
                    <a:lstStyle/>
                    <a:p>
                      <a:pPr algn="ctr"/>
                      <a:r>
                        <a:rPr lang="en-US" altLang="zh-CN" sz="2000" dirty="0" smtClean="0"/>
                        <a:t>325</a:t>
                      </a:r>
                      <a:endParaRPr lang="zh-CN" altLang="en-US" sz="2000" dirty="0"/>
                    </a:p>
                  </a:txBody>
                  <a:tcPr anchor="ctr"/>
                </a:tc>
                <a:tc>
                  <a:txBody>
                    <a:bodyPr/>
                    <a:lstStyle/>
                    <a:p>
                      <a:pPr algn="ctr"/>
                      <a:r>
                        <a:rPr lang="en-US" altLang="zh-CN" sz="2000" dirty="0" smtClean="0"/>
                        <a:t>0.5</a:t>
                      </a:r>
                      <a:endParaRPr lang="zh-CN" altLang="en-US" sz="2000" dirty="0"/>
                    </a:p>
                  </a:txBody>
                  <a:tcPr anchor="ctr"/>
                </a:tc>
                <a:tc>
                  <a:txBody>
                    <a:bodyPr/>
                    <a:lstStyle/>
                    <a:p>
                      <a:pPr algn="ctr"/>
                      <a:r>
                        <a:rPr lang="en-US" altLang="zh-CN" sz="2000" dirty="0" smtClean="0"/>
                        <a:t>18</a:t>
                      </a:r>
                      <a:endParaRPr lang="zh-CN" alt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smtClean="0">
                          <a:ln>
                            <a:noFill/>
                          </a:ln>
                          <a:solidFill>
                            <a:prstClr val="black"/>
                          </a:solidFill>
                          <a:effectLst/>
                          <a:uLnTx/>
                          <a:uFillTx/>
                          <a:latin typeface="+mn-lt"/>
                          <a:ea typeface="+mn-ea"/>
                        </a:rPr>
                        <a:t>Proposed</a:t>
                      </a:r>
                      <a:endParaRPr kumimoji="0" lang="zh-CN" altLang="en-US" sz="2000" b="0" i="0" u="none" strike="noStrike" kern="1200" cap="none" spc="0" normalizeH="0" baseline="0" noProof="0" dirty="0">
                        <a:ln>
                          <a:noFill/>
                        </a:ln>
                        <a:solidFill>
                          <a:prstClr val="black"/>
                        </a:solidFill>
                        <a:effectLst/>
                        <a:uLnTx/>
                        <a:uFillTx/>
                        <a:latin typeface="+mn-lt"/>
                        <a:ea typeface="+mn-ea"/>
                      </a:endParaRPr>
                    </a:p>
                  </a:txBody>
                  <a:tcPr anchor="ctr">
                    <a:solidFill>
                      <a:srgbClr val="FFC000"/>
                    </a:solidFill>
                  </a:tcPr>
                </a:tc>
              </a:tr>
            </a:tbl>
          </a:graphicData>
        </a:graphic>
      </p:graphicFrame>
    </p:spTree>
    <p:extLst>
      <p:ext uri="{BB962C8B-B14F-4D97-AF65-F5344CB8AC3E}">
        <p14:creationId xmlns:p14="http://schemas.microsoft.com/office/powerpoint/2010/main" val="3268908956"/>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mj-lt"/>
              </a:rPr>
              <a:t>Outline</a:t>
            </a:r>
            <a:endParaRPr lang="zh-CN" altLang="en-US" dirty="0">
              <a:latin typeface="+mj-lt"/>
            </a:endParaRPr>
          </a:p>
        </p:txBody>
      </p:sp>
      <p:sp>
        <p:nvSpPr>
          <p:cNvPr id="3" name="内容占位符 2"/>
          <p:cNvSpPr>
            <a:spLocks noGrp="1"/>
          </p:cNvSpPr>
          <p:nvPr>
            <p:ph sz="quarter" idx="1"/>
          </p:nvPr>
        </p:nvSpPr>
        <p:spPr>
          <a:xfrm>
            <a:off x="539552" y="1375792"/>
            <a:ext cx="8147248" cy="5221560"/>
          </a:xfrm>
        </p:spPr>
        <p:txBody>
          <a:bodyPr>
            <a:normAutofit/>
          </a:bodyPr>
          <a:lstStyle/>
          <a:p>
            <a:r>
              <a:rPr lang="en-US" altLang="zh-CN" sz="3200" dirty="0" smtClean="0">
                <a:solidFill>
                  <a:schemeClr val="bg1">
                    <a:lumMod val="75000"/>
                  </a:schemeClr>
                </a:solidFill>
              </a:rPr>
              <a:t>Background</a:t>
            </a:r>
          </a:p>
          <a:p>
            <a:r>
              <a:rPr lang="en-US" altLang="zh-CN" sz="3200" dirty="0" smtClean="0"/>
              <a:t>Design</a:t>
            </a:r>
          </a:p>
          <a:p>
            <a:pPr lvl="1"/>
            <a:r>
              <a:rPr lang="en-US" altLang="zh-CN" sz="3000" dirty="0" smtClean="0"/>
              <a:t>Design target</a:t>
            </a:r>
          </a:p>
          <a:p>
            <a:pPr lvl="1"/>
            <a:r>
              <a:rPr lang="en-US" altLang="zh-CN" sz="3000" dirty="0" smtClean="0"/>
              <a:t>RF optimization</a:t>
            </a:r>
          </a:p>
          <a:p>
            <a:pPr lvl="1"/>
            <a:r>
              <a:rPr lang="en-US" altLang="zh-CN" sz="3000" dirty="0" err="1" smtClean="0"/>
              <a:t>Multipacting</a:t>
            </a:r>
            <a:r>
              <a:rPr lang="en-US" altLang="zh-CN" sz="3000" dirty="0" smtClean="0"/>
              <a:t> analysis</a:t>
            </a:r>
          </a:p>
          <a:p>
            <a:pPr lvl="1"/>
            <a:r>
              <a:rPr lang="en-US" altLang="zh-CN" sz="3000" dirty="0" smtClean="0"/>
              <a:t>Mechanical analysis</a:t>
            </a:r>
          </a:p>
          <a:p>
            <a:r>
              <a:rPr lang="en-US" altLang="zh-CN" sz="3400" dirty="0" smtClean="0">
                <a:solidFill>
                  <a:schemeClr val="bg1">
                    <a:lumMod val="75000"/>
                  </a:schemeClr>
                </a:solidFill>
              </a:rPr>
              <a:t>Fabrication</a:t>
            </a:r>
          </a:p>
          <a:p>
            <a:r>
              <a:rPr lang="en-US" altLang="zh-CN" sz="3200" dirty="0" smtClean="0">
                <a:solidFill>
                  <a:schemeClr val="bg1">
                    <a:lumMod val="75000"/>
                  </a:schemeClr>
                </a:solidFill>
              </a:rPr>
              <a:t>Post processing</a:t>
            </a:r>
          </a:p>
          <a:p>
            <a:r>
              <a:rPr lang="en-US" altLang="zh-CN" sz="3200" dirty="0">
                <a:solidFill>
                  <a:schemeClr val="bg1">
                    <a:lumMod val="75000"/>
                  </a:schemeClr>
                </a:solidFill>
              </a:rPr>
              <a:t>Test and commissioning in projects</a:t>
            </a:r>
            <a:endParaRPr lang="en-US" altLang="zh-CN" sz="3200" dirty="0">
              <a:solidFill>
                <a:schemeClr val="bg1">
                  <a:lumMod val="75000"/>
                </a:schemeClr>
              </a:solidFill>
            </a:endParaRPr>
          </a:p>
        </p:txBody>
      </p:sp>
    </p:spTree>
    <p:extLst>
      <p:ext uri="{BB962C8B-B14F-4D97-AF65-F5344CB8AC3E}">
        <p14:creationId xmlns:p14="http://schemas.microsoft.com/office/powerpoint/2010/main" val="3576360681"/>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188913"/>
            <a:ext cx="7859712" cy="1143000"/>
          </a:xfrm>
        </p:spPr>
        <p:txBody>
          <a:bodyPr>
            <a:normAutofit/>
          </a:bodyPr>
          <a:lstStyle/>
          <a:p>
            <a:r>
              <a:rPr lang="en-US" altLang="zh-CN" dirty="0" smtClean="0">
                <a:solidFill>
                  <a:prstClr val="black">
                    <a:lumMod val="75000"/>
                    <a:lumOff val="25000"/>
                  </a:prstClr>
                </a:solidFill>
              </a:rPr>
              <a:t>Design target</a:t>
            </a:r>
            <a:endParaRPr lang="en-US" altLang="zh-CN" dirty="0">
              <a:solidFill>
                <a:prstClr val="black">
                  <a:lumMod val="75000"/>
                  <a:lumOff val="25000"/>
                </a:prstClr>
              </a:solidFill>
            </a:endParaRPr>
          </a:p>
        </p:txBody>
      </p:sp>
      <mc:AlternateContent xmlns:mc="http://schemas.openxmlformats.org/markup-compatibility/2006" xmlns:a14="http://schemas.microsoft.com/office/drawing/2010/main">
        <mc:Choice Requires="a14">
          <p:sp>
            <p:nvSpPr>
              <p:cNvPr id="15363" name="Rectangle 3"/>
              <p:cNvSpPr>
                <a:spLocks noGrp="1" noChangeArrowheads="1"/>
              </p:cNvSpPr>
              <p:nvPr>
                <p:ph type="body" idx="1"/>
              </p:nvPr>
            </p:nvSpPr>
            <p:spPr>
              <a:xfrm>
                <a:off x="468313" y="1340768"/>
                <a:ext cx="8229600" cy="5257353"/>
              </a:xfrm>
            </p:spPr>
            <p:txBody>
              <a:bodyPr>
                <a:normAutofit lnSpcReduction="10000"/>
              </a:bodyPr>
              <a:lstStyle/>
              <a:p>
                <a:r>
                  <a:rPr lang="en-US" altLang="zh-CN" sz="2800" dirty="0" smtClean="0"/>
                  <a:t>Resonance frequency f</a:t>
                </a:r>
              </a:p>
              <a:p>
                <a:r>
                  <a:rPr lang="en-US" altLang="zh-CN" sz="2800" dirty="0"/>
                  <a:t>Number of </a:t>
                </a:r>
                <a:r>
                  <a:rPr lang="en-US" altLang="zh-CN" sz="2800" dirty="0" smtClean="0"/>
                  <a:t>gaps N</a:t>
                </a:r>
                <a:endParaRPr lang="en-US" altLang="zh-CN" sz="2800" dirty="0"/>
              </a:p>
              <a:p>
                <a:r>
                  <a:rPr lang="en-US" altLang="zh-CN" sz="2800" dirty="0"/>
                  <a:t>Transient time factor</a:t>
                </a:r>
              </a:p>
              <a:p>
                <a:r>
                  <a:rPr lang="en-US" altLang="zh-CN" sz="2800" dirty="0" smtClean="0"/>
                  <a:t>Optimized beta </a:t>
                </a:r>
                <a:r>
                  <a:rPr lang="el-GR" altLang="zh-CN" sz="2800" dirty="0" smtClean="0"/>
                  <a:t>β</a:t>
                </a:r>
                <a:r>
                  <a:rPr lang="en-US" altLang="zh-CN" sz="2800" baseline="-25000" dirty="0" smtClean="0"/>
                  <a:t>0</a:t>
                </a:r>
                <a:endParaRPr lang="en-US" altLang="zh-CN" sz="2800" baseline="-25000" dirty="0"/>
              </a:p>
              <a:p>
                <a:r>
                  <a:rPr lang="en-US" altLang="zh-CN" sz="2800" dirty="0" smtClean="0"/>
                  <a:t>Bore radius</a:t>
                </a:r>
              </a:p>
              <a:p>
                <a:endParaRPr lang="en-US" altLang="zh-CN" sz="2800" dirty="0"/>
              </a:p>
              <a:p>
                <a:r>
                  <a:rPr lang="en-US" altLang="zh-CN" sz="2800" dirty="0" err="1"/>
                  <a:t>E</a:t>
                </a:r>
                <a:r>
                  <a:rPr lang="en-US" altLang="zh-CN" sz="2800" baseline="-25000" dirty="0" err="1"/>
                  <a:t>peak</a:t>
                </a:r>
                <a:r>
                  <a:rPr lang="en-US" altLang="zh-CN" sz="2800" dirty="0"/>
                  <a:t> / </a:t>
                </a:r>
                <a:r>
                  <a:rPr lang="en-US" altLang="zh-CN" sz="2800" dirty="0" err="1"/>
                  <a:t>E</a:t>
                </a:r>
                <a:r>
                  <a:rPr lang="en-US" altLang="zh-CN" sz="2800" baseline="-25000" dirty="0" err="1"/>
                  <a:t>acc</a:t>
                </a:r>
                <a:r>
                  <a:rPr lang="en-US" altLang="zh-CN" sz="2800" dirty="0"/>
                  <a:t>, </a:t>
                </a:r>
                <a:r>
                  <a:rPr lang="en-US" altLang="zh-CN" sz="2800" dirty="0" err="1"/>
                  <a:t>B</a:t>
                </a:r>
                <a:r>
                  <a:rPr lang="en-US" altLang="zh-CN" sz="2800" baseline="-25000" dirty="0" err="1"/>
                  <a:t>peak</a:t>
                </a:r>
                <a:r>
                  <a:rPr lang="en-US" altLang="zh-CN" sz="2800" dirty="0"/>
                  <a:t> / </a:t>
                </a:r>
                <a:r>
                  <a:rPr lang="en-US" altLang="zh-CN" sz="2800" dirty="0" err="1"/>
                  <a:t>E</a:t>
                </a:r>
                <a:r>
                  <a:rPr lang="en-US" altLang="zh-CN" sz="2800" baseline="-25000" dirty="0" err="1"/>
                  <a:t>acc</a:t>
                </a:r>
                <a:endParaRPr lang="en-US" altLang="zh-CN" sz="2800" baseline="-25000" dirty="0"/>
              </a:p>
              <a:p>
                <a:r>
                  <a:rPr lang="en-US" altLang="zh-CN" sz="2800" dirty="0" smtClean="0"/>
                  <a:t>Ra/Q</a:t>
                </a:r>
                <a:endParaRPr lang="en-US" altLang="zh-CN" sz="2800" dirty="0"/>
              </a:p>
              <a:p>
                <a:r>
                  <a:rPr lang="en-US" altLang="zh-CN" sz="2800" dirty="0" smtClean="0"/>
                  <a:t>Geometry factor G</a:t>
                </a:r>
                <a:endParaRPr lang="en-US" altLang="zh-CN" sz="2800" dirty="0"/>
              </a:p>
              <a:p>
                <a:r>
                  <a:rPr lang="en-US" altLang="zh-CN" sz="2800" dirty="0" smtClean="0"/>
                  <a:t>Lorentz </a:t>
                </a:r>
                <a:r>
                  <a:rPr lang="en-US" altLang="zh-CN" sz="2800" dirty="0"/>
                  <a:t>force detuning coefficient: </a:t>
                </a:r>
                <a14:m>
                  <m:oMath xmlns:m="http://schemas.openxmlformats.org/officeDocument/2006/math">
                    <m:f>
                      <m:fPr>
                        <m:type m:val="skw"/>
                        <m:ctrlPr>
                          <a:rPr lang="en-US" altLang="zh-CN" sz="2800" i="1" smtClean="0">
                            <a:latin typeface="Cambria Math" panose="02040503050406030204" pitchFamily="18" charset="0"/>
                            <a:ea typeface="Cambria Math" panose="02040503050406030204" pitchFamily="18" charset="0"/>
                          </a:rPr>
                        </m:ctrlPr>
                      </m:fPr>
                      <m:num>
                        <m:r>
                          <a:rPr lang="en-US" altLang="zh-CN" sz="2800" i="1">
                            <a:latin typeface="Cambria Math" panose="02040503050406030204" pitchFamily="18" charset="0"/>
                            <a:ea typeface="Cambria Math" panose="02040503050406030204" pitchFamily="18" charset="0"/>
                          </a:rPr>
                          <m:t>∆</m:t>
                        </m:r>
                        <m:r>
                          <a:rPr lang="en-US" altLang="zh-CN" sz="2800" i="1">
                            <a:latin typeface="Cambria Math" panose="02040503050406030204" pitchFamily="18" charset="0"/>
                            <a:ea typeface="Cambria Math" panose="02040503050406030204" pitchFamily="18" charset="0"/>
                          </a:rPr>
                          <m:t>𝑓</m:t>
                        </m:r>
                      </m:num>
                      <m:den>
                        <m:sSubSup>
                          <m:sSubSupPr>
                            <m:ctrlPr>
                              <a:rPr lang="en-US" altLang="zh-CN" sz="2800" i="1" smtClean="0">
                                <a:latin typeface="Cambria Math" panose="02040503050406030204" pitchFamily="18" charset="0"/>
                                <a:ea typeface="Cambria Math" panose="02040503050406030204" pitchFamily="18" charset="0"/>
                              </a:rPr>
                            </m:ctrlPr>
                          </m:sSubSupPr>
                          <m:e>
                            <m:r>
                              <a:rPr lang="en-US" altLang="zh-CN" sz="2800" b="0" i="1" smtClean="0">
                                <a:latin typeface="Cambria Math" panose="02040503050406030204" pitchFamily="18" charset="0"/>
                                <a:ea typeface="Cambria Math" panose="02040503050406030204" pitchFamily="18" charset="0"/>
                              </a:rPr>
                              <m:t>𝐸</m:t>
                            </m:r>
                          </m:e>
                          <m:sub>
                            <m:r>
                              <a:rPr lang="en-US" altLang="zh-CN" sz="2800" b="0" i="1" smtClean="0">
                                <a:latin typeface="Cambria Math" panose="02040503050406030204" pitchFamily="18" charset="0"/>
                                <a:ea typeface="Cambria Math" panose="02040503050406030204" pitchFamily="18" charset="0"/>
                              </a:rPr>
                              <m:t>𝑎𝑐𝑐</m:t>
                            </m:r>
                          </m:sub>
                          <m:sup>
                            <m:r>
                              <a:rPr lang="en-US" altLang="zh-CN" sz="2800" b="0" i="1" smtClean="0">
                                <a:latin typeface="Cambria Math" panose="02040503050406030204" pitchFamily="18" charset="0"/>
                                <a:ea typeface="Cambria Math" panose="02040503050406030204" pitchFamily="18" charset="0"/>
                              </a:rPr>
                              <m:t>2</m:t>
                            </m:r>
                          </m:sup>
                        </m:sSubSup>
                      </m:den>
                    </m:f>
                  </m:oMath>
                </a14:m>
                <a:endParaRPr lang="en-US" altLang="zh-CN" sz="2800" dirty="0" smtClean="0"/>
              </a:p>
              <a:p>
                <a:r>
                  <a:rPr lang="en-US" altLang="zh-CN" sz="2800" dirty="0" smtClean="0"/>
                  <a:t>He pressure sensitivity: </a:t>
                </a:r>
                <a:r>
                  <a:rPr lang="en-US" altLang="zh-CN" sz="2800" dirty="0" err="1" smtClean="0"/>
                  <a:t>df</a:t>
                </a:r>
                <a:r>
                  <a:rPr lang="en-US" altLang="zh-CN" sz="2800" dirty="0" smtClean="0"/>
                  <a:t>/</a:t>
                </a:r>
                <a:r>
                  <a:rPr lang="en-US" altLang="zh-CN" sz="2800" dirty="0" err="1" smtClean="0"/>
                  <a:t>dp</a:t>
                </a:r>
                <a:endParaRPr lang="en-US" altLang="zh-CN" sz="2800" dirty="0"/>
              </a:p>
            </p:txBody>
          </p:sp>
        </mc:Choice>
        <mc:Fallback xmlns="">
          <p:sp>
            <p:nvSpPr>
              <p:cNvPr id="15363" name="Rectangle 3"/>
              <p:cNvSpPr>
                <a:spLocks noGrp="1" noRot="1" noChangeAspect="1" noMove="1" noResize="1" noEditPoints="1" noAdjustHandles="1" noChangeArrowheads="1" noChangeShapeType="1" noTextEdit="1"/>
              </p:cNvSpPr>
              <p:nvPr>
                <p:ph type="body" idx="1"/>
              </p:nvPr>
            </p:nvSpPr>
            <p:spPr>
              <a:xfrm>
                <a:off x="468313" y="1340768"/>
                <a:ext cx="8229600" cy="5257353"/>
              </a:xfrm>
              <a:blipFill rotWithShape="0">
                <a:blip r:embed="rId2"/>
                <a:stretch>
                  <a:fillRect l="-889" t="-1972" b="-2784"/>
                </a:stretch>
              </a:blipFill>
            </p:spPr>
            <p:txBody>
              <a:bodyPr/>
              <a:lstStyle/>
              <a:p>
                <a:r>
                  <a:rPr lang="zh-CN" altLang="en-US">
                    <a:noFill/>
                  </a:rPr>
                  <a:t> </a:t>
                </a:r>
              </a:p>
            </p:txBody>
          </p:sp>
        </mc:Fallback>
      </mc:AlternateContent>
      <p:sp>
        <p:nvSpPr>
          <p:cNvPr id="15370" name="AutoShape 10"/>
          <p:cNvSpPr>
            <a:spLocks/>
          </p:cNvSpPr>
          <p:nvPr/>
        </p:nvSpPr>
        <p:spPr bwMode="auto">
          <a:xfrm>
            <a:off x="7383909" y="1628775"/>
            <a:ext cx="431800" cy="1944241"/>
          </a:xfrm>
          <a:prstGeom prst="rightBrace">
            <a:avLst>
              <a:gd name="adj1" fmla="val 48652"/>
              <a:gd name="adj2" fmla="val 50000"/>
            </a:avLst>
          </a:prstGeom>
          <a:noFill/>
          <a:ln w="190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solidFill>
                <a:schemeClr val="accent2"/>
              </a:solidFill>
            </a:endParaRPr>
          </a:p>
        </p:txBody>
      </p:sp>
      <p:sp>
        <p:nvSpPr>
          <p:cNvPr id="15371" name="Text Box 11"/>
          <p:cNvSpPr txBox="1">
            <a:spLocks noChangeArrowheads="1"/>
          </p:cNvSpPr>
          <p:nvPr/>
        </p:nvSpPr>
        <p:spPr bwMode="auto">
          <a:xfrm rot="5400000">
            <a:off x="7735115" y="2267684"/>
            <a:ext cx="14534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solidFill>
                  <a:schemeClr val="accent2"/>
                </a:solidFill>
              </a:rPr>
              <a:t>Beam</a:t>
            </a:r>
          </a:p>
          <a:p>
            <a:r>
              <a:rPr lang="en-US" altLang="zh-CN" dirty="0" smtClean="0">
                <a:solidFill>
                  <a:schemeClr val="accent2"/>
                </a:solidFill>
              </a:rPr>
              <a:t>specifications</a:t>
            </a:r>
            <a:endParaRPr lang="en-US" altLang="zh-CN" dirty="0">
              <a:solidFill>
                <a:schemeClr val="accent2"/>
              </a:solidFill>
            </a:endParaRPr>
          </a:p>
        </p:txBody>
      </p:sp>
      <p:sp>
        <p:nvSpPr>
          <p:cNvPr id="15372" name="AutoShape 12"/>
          <p:cNvSpPr>
            <a:spLocks/>
          </p:cNvSpPr>
          <p:nvPr/>
        </p:nvSpPr>
        <p:spPr bwMode="auto">
          <a:xfrm>
            <a:off x="7434709" y="4509120"/>
            <a:ext cx="431800" cy="1956644"/>
          </a:xfrm>
          <a:prstGeom prst="rightBrace">
            <a:avLst>
              <a:gd name="adj1" fmla="val 27788"/>
              <a:gd name="adj2" fmla="val 50000"/>
            </a:avLst>
          </a:prstGeom>
          <a:noFill/>
          <a:ln w="190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solidFill>
                <a:schemeClr val="accent2"/>
              </a:solidFill>
            </a:endParaRPr>
          </a:p>
        </p:txBody>
      </p:sp>
      <p:sp>
        <p:nvSpPr>
          <p:cNvPr id="15373" name="Text Box 13"/>
          <p:cNvSpPr txBox="1">
            <a:spLocks noChangeArrowheads="1"/>
          </p:cNvSpPr>
          <p:nvPr/>
        </p:nvSpPr>
        <p:spPr bwMode="auto">
          <a:xfrm rot="5400000">
            <a:off x="7761704" y="5127498"/>
            <a:ext cx="14510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smtClean="0">
                <a:solidFill>
                  <a:schemeClr val="accent2"/>
                </a:solidFill>
              </a:rPr>
              <a:t>Technological</a:t>
            </a:r>
            <a:endParaRPr lang="en-US" altLang="zh-CN" dirty="0">
              <a:solidFill>
                <a:schemeClr val="accent2"/>
              </a:solidFill>
            </a:endParaRPr>
          </a:p>
          <a:p>
            <a:r>
              <a:rPr lang="en-US" altLang="zh-CN" dirty="0" smtClean="0">
                <a:solidFill>
                  <a:schemeClr val="accent2"/>
                </a:solidFill>
              </a:rPr>
              <a:t>choices</a:t>
            </a:r>
            <a:endParaRPr lang="en-US" altLang="zh-CN" dirty="0">
              <a:solidFill>
                <a:schemeClr val="accent2"/>
              </a:solidFill>
            </a:endParaRPr>
          </a:p>
        </p:txBody>
      </p:sp>
      <mc:AlternateContent xmlns:mc="http://schemas.openxmlformats.org/markup-compatibility/2006" xmlns:a14="http://schemas.microsoft.com/office/drawing/2010/main">
        <mc:Choice Requires="a14">
          <p:sp>
            <p:nvSpPr>
              <p:cNvPr id="3" name="矩形 2"/>
              <p:cNvSpPr/>
              <p:nvPr/>
            </p:nvSpPr>
            <p:spPr>
              <a:xfrm>
                <a:off x="2736000" y="4466610"/>
                <a:ext cx="5803159" cy="96154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𝐺</m:t>
                      </m:r>
                      <m:r>
                        <a:rPr lang="en-US" altLang="zh-CN" i="1">
                          <a:latin typeface="Cambria Math" panose="02040503050406030204" pitchFamily="18" charset="0"/>
                          <a:ea typeface="Cambria Math" panose="02040503050406030204" pitchFamily="18" charset="0"/>
                        </a:rPr>
                        <m:t>×</m:t>
                      </m:r>
                      <m:f>
                        <m:fPr>
                          <m:type m:val="skw"/>
                          <m:ctrlPr>
                            <a:rPr lang="en-US" altLang="zh-CN" i="1">
                              <a:latin typeface="Cambria Math" panose="02040503050406030204" pitchFamily="18" charset="0"/>
                              <a:ea typeface="Cambria Math" panose="02040503050406030204" pitchFamily="18" charset="0"/>
                            </a:rPr>
                          </m:ctrlPr>
                        </m:fPr>
                        <m:num>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𝑅</m:t>
                              </m:r>
                            </m:e>
                            <m:sub>
                              <m:r>
                                <a:rPr lang="en-US" altLang="zh-CN" i="1">
                                  <a:latin typeface="Cambria Math" panose="02040503050406030204" pitchFamily="18" charset="0"/>
                                  <a:ea typeface="Cambria Math" panose="02040503050406030204" pitchFamily="18" charset="0"/>
                                </a:rPr>
                                <m:t>𝑎</m:t>
                              </m:r>
                            </m:sub>
                          </m:sSub>
                        </m:num>
                        <m:den>
                          <m:r>
                            <a:rPr lang="en-US" altLang="zh-CN" i="1">
                              <a:latin typeface="Cambria Math" panose="02040503050406030204" pitchFamily="18" charset="0"/>
                              <a:ea typeface="Cambria Math" panose="02040503050406030204" pitchFamily="18" charset="0"/>
                            </a:rPr>
                            <m:t>𝑄</m:t>
                          </m:r>
                        </m:den>
                      </m:f>
                      <m:r>
                        <a:rPr lang="en-US" altLang="zh-CN" i="1">
                          <a:latin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sSup>
                            <m:sSupPr>
                              <m:ctrlPr>
                                <a:rPr lang="en-US" altLang="zh-CN" i="1">
                                  <a:latin typeface="Cambria Math" panose="02040503050406030204" pitchFamily="18" charset="0"/>
                                  <a:ea typeface="Cambria Math" panose="02040503050406030204" pitchFamily="18" charset="0"/>
                                </a:rPr>
                              </m:ctrlPr>
                            </m:sSupPr>
                            <m:e>
                              <m:d>
                                <m:dPr>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𝑇</m:t>
                                  </m:r>
                                  <m:r>
                                    <a:rPr lang="en-US" altLang="zh-CN" i="1">
                                      <a:latin typeface="Cambria Math" panose="02040503050406030204" pitchFamily="18" charset="0"/>
                                      <a:ea typeface="Cambria Math" panose="02040503050406030204" pitchFamily="18" charset="0"/>
                                    </a:rPr>
                                    <m:t>(</m:t>
                                  </m:r>
                                  <m:r>
                                    <a:rPr lang="zh-CN" altLang="en-US" i="1">
                                      <a:latin typeface="Cambria Math" panose="02040503050406030204" pitchFamily="18" charset="0"/>
                                      <a:ea typeface="Cambria Math" panose="02040503050406030204" pitchFamily="18" charset="0"/>
                                    </a:rPr>
                                    <m:t>𝛽</m:t>
                                  </m:r>
                                  <m:r>
                                    <a:rPr lang="en-US" altLang="zh-CN" i="1">
                                      <a:latin typeface="Cambria Math" panose="02040503050406030204" pitchFamily="18" charset="0"/>
                                      <a:ea typeface="Cambria Math" panose="02040503050406030204" pitchFamily="18" charset="0"/>
                                    </a:rPr>
                                    <m:t>)×</m:t>
                                  </m:r>
                                  <m:nary>
                                    <m:naryPr>
                                      <m:ctrlPr>
                                        <a:rPr lang="en-US" altLang="zh-CN" i="1">
                                          <a:latin typeface="Cambria Math" panose="02040503050406030204" pitchFamily="18" charset="0"/>
                                          <a:ea typeface="Cambria Math" panose="02040503050406030204" pitchFamily="18" charset="0"/>
                                        </a:rPr>
                                      </m:ctrlPr>
                                    </m:naryPr>
                                    <m:sub>
                                      <m:r>
                                        <m:rPr>
                                          <m:brk m:alnAt="23"/>
                                        </m:rP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ub>
                                    <m:sup>
                                      <m:r>
                                        <a:rPr lang="en-US" altLang="zh-CN" i="1">
                                          <a:latin typeface="Cambria Math" panose="02040503050406030204" pitchFamily="18" charset="0"/>
                                          <a:ea typeface="Cambria Math" panose="02040503050406030204" pitchFamily="18" charset="0"/>
                                        </a:rPr>
                                        <m:t>+∞</m:t>
                                      </m:r>
                                    </m:sup>
                                    <m:e>
                                      <m:d>
                                        <m:dPr>
                                          <m:begChr m:val="|"/>
                                          <m:endChr m:val="|"/>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𝐸</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𝑧</m:t>
                                          </m:r>
                                          <m:r>
                                            <a:rPr lang="en-US" altLang="zh-CN" i="1">
                                              <a:latin typeface="Cambria Math" panose="02040503050406030204" pitchFamily="18" charset="0"/>
                                              <a:ea typeface="Cambria Math" panose="02040503050406030204" pitchFamily="18" charset="0"/>
                                            </a:rPr>
                                            <m:t>)</m:t>
                                          </m:r>
                                        </m:e>
                                      </m:d>
                                      <m:r>
                                        <a:rPr lang="en-US" altLang="zh-CN" i="1">
                                          <a:latin typeface="Cambria Math" panose="02040503050406030204" pitchFamily="18" charset="0"/>
                                          <a:ea typeface="Cambria Math" panose="02040503050406030204" pitchFamily="18" charset="0"/>
                                        </a:rPr>
                                        <m:t>𝑑𝑧</m:t>
                                      </m:r>
                                    </m:e>
                                  </m:nary>
                                </m:e>
                              </m:d>
                            </m:e>
                            <m:sup>
                              <m:r>
                                <a:rPr lang="en-US" altLang="zh-CN" i="1">
                                  <a:latin typeface="Cambria Math" panose="02040503050406030204" pitchFamily="18" charset="0"/>
                                  <a:ea typeface="Cambria Math" panose="02040503050406030204" pitchFamily="18" charset="0"/>
                                </a:rPr>
                                <m:t>2</m:t>
                              </m:r>
                            </m:sup>
                          </m:sSup>
                        </m:num>
                        <m:den>
                          <m:f>
                            <m:fPr>
                              <m:type m:val="skw"/>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1</m:t>
                              </m:r>
                            </m:num>
                            <m:den>
                              <m:r>
                                <a:rPr lang="en-US" altLang="zh-CN" i="1">
                                  <a:latin typeface="Cambria Math" panose="02040503050406030204" pitchFamily="18" charset="0"/>
                                  <a:ea typeface="Cambria Math" panose="02040503050406030204" pitchFamily="18" charset="0"/>
                                </a:rPr>
                                <m:t>2</m:t>
                              </m:r>
                            </m:den>
                          </m:f>
                          <m:nary>
                            <m:naryPr>
                              <m:chr m:val="∬"/>
                              <m:limLoc m:val="undOvr"/>
                              <m:subHide m:val="on"/>
                              <m:supHide m:val="on"/>
                              <m:ctrlPr>
                                <a:rPr lang="en-US" altLang="zh-CN" i="1">
                                  <a:latin typeface="Cambria Math" panose="02040503050406030204" pitchFamily="18" charset="0"/>
                                  <a:ea typeface="Cambria Math" panose="02040503050406030204" pitchFamily="18" charset="0"/>
                                </a:rPr>
                              </m:ctrlPr>
                            </m:naryPr>
                            <m:sub/>
                            <m:sup/>
                            <m:e>
                              <m:sSup>
                                <m:sSupPr>
                                  <m:ctrlPr>
                                    <a:rPr lang="en-US" altLang="zh-CN" i="1">
                                      <a:latin typeface="Cambria Math" panose="02040503050406030204" pitchFamily="18" charset="0"/>
                                      <a:ea typeface="Cambria Math" panose="02040503050406030204" pitchFamily="18" charset="0"/>
                                    </a:rPr>
                                  </m:ctrlPr>
                                </m:sSupPr>
                                <m:e>
                                  <m:d>
                                    <m:dPr>
                                      <m:begChr m:val="|"/>
                                      <m:endChr m:val="|"/>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𝐻</m:t>
                                      </m:r>
                                    </m:e>
                                  </m:d>
                                </m:e>
                                <m:sup>
                                  <m:r>
                                    <a:rPr lang="en-US" altLang="zh-CN" i="1">
                                      <a:latin typeface="Cambria Math" panose="02040503050406030204" pitchFamily="18" charset="0"/>
                                      <a:ea typeface="Cambria Math" panose="02040503050406030204" pitchFamily="18" charset="0"/>
                                    </a:rPr>
                                    <m:t>2</m:t>
                                  </m:r>
                                </m:sup>
                              </m:sSup>
                              <m:r>
                                <a:rPr lang="en-US" altLang="zh-CN" i="1">
                                  <a:latin typeface="Cambria Math" panose="02040503050406030204" pitchFamily="18" charset="0"/>
                                  <a:ea typeface="Cambria Math" panose="02040503050406030204" pitchFamily="18" charset="0"/>
                                </a:rPr>
                                <m:t>𝑑𝐴</m:t>
                              </m:r>
                            </m:e>
                          </m:nary>
                        </m:den>
                      </m:f>
                    </m:oMath>
                  </m:oMathPara>
                </a14:m>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2736000" y="4466610"/>
                <a:ext cx="5803159" cy="961545"/>
              </a:xfrm>
              <a:prstGeom prst="rect">
                <a:avLst/>
              </a:prstGeom>
              <a:blipFill rotWithShape="0">
                <a:blip r:embed="rId3"/>
                <a:stretch>
                  <a:fillRect/>
                </a:stretch>
              </a:blipFill>
            </p:spPr>
            <p:txBody>
              <a:bodyPr/>
              <a:lstStyle/>
              <a:p>
                <a:r>
                  <a:rPr lang="zh-CN" altLang="en-US">
                    <a:noFill/>
                  </a:rPr>
                  <a:t> </a:t>
                </a:r>
              </a:p>
            </p:txBody>
          </p:sp>
        </mc:Fallback>
      </mc:AlternateContent>
      <p:sp>
        <p:nvSpPr>
          <p:cNvPr id="2" name="矩形 1"/>
          <p:cNvSpPr/>
          <p:nvPr/>
        </p:nvSpPr>
        <p:spPr>
          <a:xfrm>
            <a:off x="4612470" y="1313910"/>
            <a:ext cx="3038139" cy="2446824"/>
          </a:xfrm>
          <a:prstGeom prst="rect">
            <a:avLst/>
          </a:prstGeom>
        </p:spPr>
        <p:txBody>
          <a:bodyPr wrap="none">
            <a:spAutoFit/>
          </a:bodyPr>
          <a:lstStyle/>
          <a:p>
            <a:r>
              <a:rPr lang="en-US" altLang="zh-CN" sz="2800" dirty="0"/>
              <a:t>beam long. </a:t>
            </a:r>
            <a:r>
              <a:rPr lang="en-US" altLang="zh-CN" sz="2800" dirty="0" err="1" smtClean="0"/>
              <a:t>size&amp;f</a:t>
            </a:r>
            <a:endParaRPr lang="en-US" altLang="zh-CN" sz="2800" dirty="0" smtClean="0"/>
          </a:p>
          <a:p>
            <a:endParaRPr lang="en-US" altLang="zh-CN" sz="1100" dirty="0" smtClean="0"/>
          </a:p>
          <a:p>
            <a:r>
              <a:rPr lang="en-US" altLang="zh-CN" sz="2800" dirty="0"/>
              <a:t>velocity </a:t>
            </a:r>
            <a:r>
              <a:rPr lang="en-US" altLang="zh-CN" sz="2800" dirty="0" smtClean="0"/>
              <a:t>acceptance</a:t>
            </a:r>
          </a:p>
          <a:p>
            <a:endParaRPr lang="en-US" altLang="zh-CN" sz="1000" dirty="0" smtClean="0"/>
          </a:p>
          <a:p>
            <a:r>
              <a:rPr lang="en-US" altLang="zh-CN" sz="2800" dirty="0" smtClean="0"/>
              <a:t>beam optics</a:t>
            </a:r>
          </a:p>
          <a:p>
            <a:endParaRPr lang="en-US" altLang="zh-CN" sz="1400" dirty="0" smtClean="0"/>
          </a:p>
          <a:p>
            <a:r>
              <a:rPr lang="en-US" altLang="zh-CN" sz="2800" dirty="0" smtClean="0"/>
              <a:t>beam </a:t>
            </a:r>
            <a:r>
              <a:rPr lang="en-US" altLang="zh-CN" sz="2800" dirty="0" err="1" smtClean="0"/>
              <a:t>transv</a:t>
            </a:r>
            <a:r>
              <a:rPr lang="en-US" altLang="zh-CN" sz="2800" dirty="0" smtClean="0"/>
              <a:t>. size</a:t>
            </a:r>
            <a:endParaRPr lang="zh-CN" altLang="en-US" sz="2800" dirty="0"/>
          </a:p>
        </p:txBody>
      </p:sp>
      <p:cxnSp>
        <p:nvCxnSpPr>
          <p:cNvPr id="5" name="直接箭头连接符 4"/>
          <p:cNvCxnSpPr/>
          <p:nvPr/>
        </p:nvCxnSpPr>
        <p:spPr>
          <a:xfrm flipH="1">
            <a:off x="4169794" y="1584000"/>
            <a:ext cx="45674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flipV="1">
            <a:off x="3563888" y="1994821"/>
            <a:ext cx="1083427" cy="210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flipV="1">
            <a:off x="3909284" y="2590849"/>
            <a:ext cx="738032" cy="159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a:off x="3909284" y="2213720"/>
            <a:ext cx="703187" cy="243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a:off x="3491880" y="2760015"/>
            <a:ext cx="1132996" cy="243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H="1">
            <a:off x="2736000" y="3429000"/>
            <a:ext cx="189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1601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latin typeface="+mj-lt"/>
              </a:rPr>
              <a:t>RF optimization</a:t>
            </a:r>
            <a:endParaRPr lang="zh-CN" altLang="en-US" dirty="0">
              <a:latin typeface="+mj-lt"/>
            </a:endParaRPr>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a:xfrm>
                <a:off x="354360" y="1303784"/>
                <a:ext cx="8435280" cy="5221560"/>
              </a:xfrm>
            </p:spPr>
            <p:txBody>
              <a:bodyPr>
                <a:normAutofit/>
              </a:bodyPr>
              <a:lstStyle/>
              <a:p>
                <a:r>
                  <a:rPr lang="en-US" altLang="zh-CN" sz="2800" dirty="0" smtClean="0"/>
                  <a:t>Surface field is minimized by distributing field to larger area:</a:t>
                </a:r>
                <a:endParaRPr lang="en-US" altLang="zh-CN" sz="2800" dirty="0"/>
              </a:p>
              <a:p>
                <a:pPr lvl="1"/>
                <a:r>
                  <a:rPr lang="en-US" altLang="zh-CN" dirty="0"/>
                  <a:t>Base of spoke and end-cover: magnetic field</a:t>
                </a:r>
              </a:p>
              <a:p>
                <a:pPr lvl="1"/>
                <a:r>
                  <a:rPr lang="en-US" altLang="zh-CN" dirty="0" smtClean="0"/>
                  <a:t>Central part of spoke: electric field</a:t>
                </a:r>
              </a:p>
              <a:p>
                <a:pPr lvl="1"/>
                <a:r>
                  <a:rPr lang="en-US" altLang="zh-CN" dirty="0" smtClean="0"/>
                  <a:t>Typical </a:t>
                </a:r>
                <a:r>
                  <a:rPr lang="en-US" altLang="zh-CN" dirty="0" err="1" smtClean="0"/>
                  <a:t>Bp</a:t>
                </a:r>
                <a:r>
                  <a:rPr lang="en-US" altLang="zh-CN" dirty="0" smtClean="0"/>
                  <a:t>/</a:t>
                </a:r>
                <a:r>
                  <a:rPr lang="en-US" altLang="zh-CN" dirty="0" err="1" smtClean="0"/>
                  <a:t>Ep</a:t>
                </a:r>
                <a:r>
                  <a:rPr lang="en-US" altLang="zh-CN" dirty="0" smtClean="0"/>
                  <a:t> is 2~2.3 </a:t>
                </a:r>
                <a14:m>
                  <m:oMath xmlns:m="http://schemas.openxmlformats.org/officeDocument/2006/math">
                    <m:f>
                      <m:fPr>
                        <m:type m:val="skw"/>
                        <m:ctrlPr>
                          <a:rPr lang="en-US" altLang="zh-CN" i="1" dirty="0" smtClean="0">
                            <a:latin typeface="Cambria Math" panose="02040503050406030204" pitchFamily="18" charset="0"/>
                          </a:rPr>
                        </m:ctrlPr>
                      </m:fPr>
                      <m:num>
                        <m:r>
                          <a:rPr lang="en-US" altLang="zh-CN" b="0" i="1" dirty="0" smtClean="0">
                            <a:latin typeface="Cambria Math" panose="02040503050406030204" pitchFamily="18" charset="0"/>
                          </a:rPr>
                          <m:t>𝑚𝑇</m:t>
                        </m:r>
                      </m:num>
                      <m:den>
                        <m:r>
                          <a:rPr lang="en-US" altLang="zh-CN" b="0" i="1" dirty="0" smtClean="0">
                            <a:latin typeface="Cambria Math" panose="02040503050406030204" pitchFamily="18" charset="0"/>
                          </a:rPr>
                          <m:t>(</m:t>
                        </m:r>
                        <m:f>
                          <m:fPr>
                            <m:type m:val="skw"/>
                            <m:ctrlPr>
                              <a:rPr lang="en-US" altLang="zh-CN" b="0" i="1" dirty="0" smtClean="0">
                                <a:latin typeface="Cambria Math" panose="02040503050406030204" pitchFamily="18" charset="0"/>
                              </a:rPr>
                            </m:ctrlPr>
                          </m:fPr>
                          <m:num>
                            <m:r>
                              <a:rPr lang="en-US" altLang="zh-CN" b="0" i="1" dirty="0" smtClean="0">
                                <a:latin typeface="Cambria Math" panose="02040503050406030204" pitchFamily="18" charset="0"/>
                              </a:rPr>
                              <m:t>𝑀𝑉</m:t>
                            </m:r>
                          </m:num>
                          <m:den>
                            <m:r>
                              <a:rPr lang="en-US" altLang="zh-CN" b="0" i="1" dirty="0" smtClean="0">
                                <a:latin typeface="Cambria Math" panose="02040503050406030204" pitchFamily="18" charset="0"/>
                              </a:rPr>
                              <m:t>𝑚</m:t>
                            </m:r>
                          </m:den>
                        </m:f>
                        <m:r>
                          <a:rPr lang="en-US" altLang="zh-CN" b="0" i="1" dirty="0" smtClean="0">
                            <a:latin typeface="Cambria Math" panose="02040503050406030204" pitchFamily="18" charset="0"/>
                          </a:rPr>
                          <m:t>)</m:t>
                        </m:r>
                      </m:den>
                    </m:f>
                  </m:oMath>
                </a14:m>
                <a:r>
                  <a:rPr lang="en-US" altLang="zh-CN" dirty="0" smtClean="0"/>
                  <a:t>, and </a:t>
                </a:r>
              </a:p>
              <a:p>
                <a:pPr marL="320040" lvl="1" indent="0">
                  <a:buNone/>
                </a:pPr>
                <a:r>
                  <a:rPr lang="en-US" altLang="zh-CN" dirty="0"/>
                  <a:t> </a:t>
                </a:r>
                <a:r>
                  <a:rPr lang="en-US" altLang="zh-CN" dirty="0" smtClean="0"/>
                  <a:t>   </a:t>
                </a:r>
                <a:r>
                  <a:rPr lang="en-US" altLang="zh-CN" dirty="0" err="1" smtClean="0"/>
                  <a:t>E</a:t>
                </a:r>
                <a:r>
                  <a:rPr lang="en-US" altLang="zh-CN" baseline="-25000" dirty="0" err="1" smtClean="0"/>
                  <a:t>p</a:t>
                </a:r>
                <a:r>
                  <a:rPr lang="en-US" altLang="zh-CN" dirty="0" smtClean="0"/>
                  <a:t>/E</a:t>
                </a:r>
                <a:r>
                  <a:rPr lang="en-US" altLang="zh-CN" baseline="-25000" dirty="0" smtClean="0"/>
                  <a:t>a</a:t>
                </a:r>
                <a:r>
                  <a:rPr lang="en-US" altLang="zh-CN" dirty="0" smtClean="0"/>
                  <a:t>~3.3 or </a:t>
                </a:r>
                <a:r>
                  <a:rPr lang="en-US" altLang="zh-CN" dirty="0" err="1" smtClean="0"/>
                  <a:t>B</a:t>
                </a:r>
                <a:r>
                  <a:rPr lang="en-US" altLang="zh-CN" baseline="-25000" dirty="0" err="1" smtClean="0"/>
                  <a:t>p</a:t>
                </a:r>
                <a:r>
                  <a:rPr lang="en-US" altLang="zh-CN" dirty="0" smtClean="0"/>
                  <a:t>/</a:t>
                </a:r>
                <a:r>
                  <a:rPr lang="en-US" altLang="zh-CN" dirty="0" err="1" smtClean="0"/>
                  <a:t>E</a:t>
                </a:r>
                <a:r>
                  <a:rPr lang="en-US" altLang="zh-CN" baseline="-25000" dirty="0" err="1" smtClean="0"/>
                  <a:t>a</a:t>
                </a:r>
                <a:r>
                  <a:rPr lang="en-US" altLang="zh-CN" dirty="0" smtClean="0"/>
                  <a:t> ~ 7 is achievable</a:t>
                </a:r>
              </a:p>
              <a:p>
                <a:pPr marL="320040" lvl="1" indent="0">
                  <a:buNone/>
                </a:pPr>
                <a:r>
                  <a:rPr lang="en-US" altLang="zh-CN" dirty="0"/>
                  <a:t> </a:t>
                </a:r>
                <a:r>
                  <a:rPr lang="en-US" altLang="zh-CN" dirty="0" smtClean="0"/>
                  <a:t>   for </a:t>
                </a:r>
                <a:r>
                  <a:rPr lang="el-GR" altLang="zh-CN" dirty="0" smtClean="0"/>
                  <a:t>β</a:t>
                </a:r>
                <a:r>
                  <a:rPr lang="en-US" altLang="zh-CN" dirty="0" smtClean="0"/>
                  <a:t>&gt;0.2</a:t>
                </a:r>
              </a:p>
              <a:p>
                <a:pPr lvl="1"/>
                <a:endParaRPr lang="en-US" altLang="zh-CN" sz="2800" dirty="0" smtClean="0"/>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xfrm>
                <a:off x="354360" y="1303784"/>
                <a:ext cx="8435280" cy="5221560"/>
              </a:xfrm>
              <a:blipFill rotWithShape="0">
                <a:blip r:embed="rId3"/>
                <a:stretch>
                  <a:fillRect l="-867" t="-1168" r="-795"/>
                </a:stretch>
              </a:blipFill>
            </p:spPr>
            <p:txBody>
              <a:bodyPr/>
              <a:lstStyle/>
              <a:p>
                <a:r>
                  <a:rPr lang="zh-CN" altLang="en-US">
                    <a:noFill/>
                  </a:rPr>
                  <a:t> </a:t>
                </a:r>
              </a:p>
            </p:txBody>
          </p:sp>
        </mc:Fallback>
      </mc:AlternateContent>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480" y="2573115"/>
            <a:ext cx="2592000" cy="4024237"/>
          </a:xfrm>
          <a:prstGeom prst="rect">
            <a:avLst/>
          </a:prstGeom>
        </p:spPr>
      </p:pic>
      <p:grpSp>
        <p:nvGrpSpPr>
          <p:cNvPr id="5" name="组合 4"/>
          <p:cNvGrpSpPr/>
          <p:nvPr/>
        </p:nvGrpSpPr>
        <p:grpSpPr>
          <a:xfrm>
            <a:off x="3377741" y="4437352"/>
            <a:ext cx="2850443" cy="2160000"/>
            <a:chOff x="6444490" y="827081"/>
            <a:chExt cx="2850443" cy="2160000"/>
          </a:xfrm>
        </p:grpSpPr>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055" t="15000" r="10939" b="18309"/>
            <a:stretch/>
          </p:blipFill>
          <p:spPr bwMode="auto">
            <a:xfrm>
              <a:off x="6444490" y="827081"/>
              <a:ext cx="2850443" cy="2160000"/>
            </a:xfrm>
            <a:prstGeom prst="rect">
              <a:avLst/>
            </a:prstGeom>
            <a:noFill/>
            <a:ln w="9525">
              <a:noFill/>
              <a:miter lim="800000"/>
              <a:headEnd/>
              <a:tailEnd/>
            </a:ln>
          </p:spPr>
        </p:pic>
        <p:sp>
          <p:nvSpPr>
            <p:cNvPr id="4" name="文本框 3"/>
            <p:cNvSpPr txBox="1"/>
            <p:nvPr/>
          </p:nvSpPr>
          <p:spPr>
            <a:xfrm>
              <a:off x="8869968" y="854114"/>
              <a:ext cx="385042" cy="584775"/>
            </a:xfrm>
            <a:prstGeom prst="rect">
              <a:avLst/>
            </a:prstGeom>
            <a:noFill/>
          </p:spPr>
          <p:txBody>
            <a:bodyPr wrap="none" rtlCol="0">
              <a:spAutoFit/>
            </a:bodyPr>
            <a:lstStyle/>
            <a:p>
              <a:r>
                <a:rPr lang="en-US" altLang="zh-CN" sz="3200" dirty="0" smtClean="0">
                  <a:solidFill>
                    <a:srgbClr val="FFFF00"/>
                  </a:solidFill>
                </a:rPr>
                <a:t>E</a:t>
              </a:r>
              <a:endParaRPr lang="zh-CN" altLang="en-US" dirty="0">
                <a:solidFill>
                  <a:srgbClr val="FFFF00"/>
                </a:solidFill>
              </a:endParaRPr>
            </a:p>
          </p:txBody>
        </p:sp>
      </p:grpSp>
      <p:grpSp>
        <p:nvGrpSpPr>
          <p:cNvPr id="6" name="组合 5"/>
          <p:cNvGrpSpPr/>
          <p:nvPr/>
        </p:nvGrpSpPr>
        <p:grpSpPr>
          <a:xfrm>
            <a:off x="336875" y="4437352"/>
            <a:ext cx="2938981" cy="2160000"/>
            <a:chOff x="6940718" y="2553187"/>
            <a:chExt cx="2938981" cy="2160000"/>
          </a:xfrm>
        </p:grpSpPr>
        <p:pic>
          <p:nvPicPr>
            <p:cNvPr id="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234" t="15000" r="10066" b="18327"/>
            <a:stretch/>
          </p:blipFill>
          <p:spPr bwMode="auto">
            <a:xfrm>
              <a:off x="6940718" y="2553187"/>
              <a:ext cx="2938981" cy="2160000"/>
            </a:xfrm>
            <a:prstGeom prst="rect">
              <a:avLst/>
            </a:prstGeom>
            <a:noFill/>
            <a:ln w="9525">
              <a:noFill/>
              <a:miter lim="800000"/>
              <a:headEnd/>
              <a:tailEnd/>
            </a:ln>
          </p:spPr>
        </p:pic>
        <p:sp>
          <p:nvSpPr>
            <p:cNvPr id="10" name="文本框 9"/>
            <p:cNvSpPr txBox="1"/>
            <p:nvPr/>
          </p:nvSpPr>
          <p:spPr>
            <a:xfrm>
              <a:off x="9404533" y="2588931"/>
              <a:ext cx="407484" cy="584775"/>
            </a:xfrm>
            <a:prstGeom prst="rect">
              <a:avLst/>
            </a:prstGeom>
            <a:noFill/>
          </p:spPr>
          <p:txBody>
            <a:bodyPr wrap="none" rtlCol="0">
              <a:spAutoFit/>
            </a:bodyPr>
            <a:lstStyle/>
            <a:p>
              <a:r>
                <a:rPr lang="en-US" altLang="zh-CN" sz="3200" dirty="0" smtClean="0">
                  <a:solidFill>
                    <a:srgbClr val="FFFF00"/>
                  </a:solidFill>
                </a:rPr>
                <a:t>B</a:t>
              </a:r>
              <a:endParaRPr lang="zh-CN" altLang="en-US" dirty="0">
                <a:solidFill>
                  <a:srgbClr val="FFFF00"/>
                </a:solidFill>
              </a:endParaRPr>
            </a:p>
          </p:txBody>
        </p:sp>
      </p:grpSp>
      <p:sp>
        <p:nvSpPr>
          <p:cNvPr id="11" name="文本框 10"/>
          <p:cNvSpPr txBox="1"/>
          <p:nvPr/>
        </p:nvSpPr>
        <p:spPr>
          <a:xfrm>
            <a:off x="7092280" y="6605936"/>
            <a:ext cx="1594520" cy="276999"/>
          </a:xfrm>
          <a:prstGeom prst="rect">
            <a:avLst/>
          </a:prstGeom>
          <a:noFill/>
        </p:spPr>
        <p:txBody>
          <a:bodyPr wrap="square" rtlCol="0">
            <a:spAutoFit/>
          </a:bodyPr>
          <a:lstStyle/>
          <a:p>
            <a:r>
              <a:rPr lang="en-US" altLang="zh-CN" sz="1200" dirty="0" smtClean="0">
                <a:solidFill>
                  <a:srgbClr val="0070C0"/>
                </a:solidFill>
              </a:rPr>
              <a:t>Reference [15]</a:t>
            </a:r>
            <a:endParaRPr lang="zh-CN" altLang="en-US" sz="1200" dirty="0">
              <a:solidFill>
                <a:srgbClr val="0070C0"/>
              </a:solidFill>
            </a:endParaRPr>
          </a:p>
        </p:txBody>
      </p:sp>
    </p:spTree>
    <p:extLst>
      <p:ext uri="{BB962C8B-B14F-4D97-AF65-F5344CB8AC3E}">
        <p14:creationId xmlns:p14="http://schemas.microsoft.com/office/powerpoint/2010/main" val="3754725086"/>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smtClean="0">
                <a:latin typeface="+mj-lt"/>
              </a:rPr>
              <a:t>Multipacting</a:t>
            </a:r>
            <a:r>
              <a:rPr lang="en-US" altLang="zh-CN" dirty="0" smtClean="0">
                <a:latin typeface="+mj-lt"/>
              </a:rPr>
              <a:t> analysis</a:t>
            </a:r>
            <a:endParaRPr lang="zh-CN" altLang="en-US" dirty="0">
              <a:latin typeface="+mj-lt"/>
            </a:endParaRPr>
          </a:p>
        </p:txBody>
      </p:sp>
      <p:sp>
        <p:nvSpPr>
          <p:cNvPr id="3" name="内容占位符 2"/>
          <p:cNvSpPr>
            <a:spLocks noGrp="1"/>
          </p:cNvSpPr>
          <p:nvPr>
            <p:ph sz="quarter" idx="1"/>
          </p:nvPr>
        </p:nvSpPr>
        <p:spPr>
          <a:xfrm>
            <a:off x="323528" y="1447800"/>
            <a:ext cx="4968552" cy="2773288"/>
          </a:xfrm>
        </p:spPr>
        <p:txBody>
          <a:bodyPr>
            <a:normAutofit/>
          </a:bodyPr>
          <a:lstStyle/>
          <a:p>
            <a:r>
              <a:rPr lang="en-US" altLang="zh-CN" sz="2800" dirty="0" smtClean="0"/>
              <a:t>Stable MP could be eliminated by larger blending radius</a:t>
            </a:r>
          </a:p>
          <a:p>
            <a:r>
              <a:rPr lang="en-US" altLang="zh-CN" sz="2800" dirty="0" smtClean="0"/>
              <a:t>MP has never been a show-stopper in the testing of spoke cavities</a:t>
            </a:r>
          </a:p>
        </p:txBody>
      </p:sp>
      <p:sp>
        <p:nvSpPr>
          <p:cNvPr id="11" name="文本框 10"/>
          <p:cNvSpPr txBox="1"/>
          <p:nvPr/>
        </p:nvSpPr>
        <p:spPr>
          <a:xfrm>
            <a:off x="7092280" y="6605936"/>
            <a:ext cx="1594520" cy="276999"/>
          </a:xfrm>
          <a:prstGeom prst="rect">
            <a:avLst/>
          </a:prstGeom>
          <a:noFill/>
        </p:spPr>
        <p:txBody>
          <a:bodyPr wrap="square" rtlCol="0">
            <a:spAutoFit/>
          </a:bodyPr>
          <a:lstStyle/>
          <a:p>
            <a:r>
              <a:rPr lang="en-US" altLang="zh-CN" sz="1200" dirty="0" smtClean="0">
                <a:solidFill>
                  <a:srgbClr val="0070C0"/>
                </a:solidFill>
              </a:rPr>
              <a:t>Reference [</a:t>
            </a:r>
            <a:r>
              <a:rPr lang="en-US" altLang="zh-CN" sz="1200" dirty="0" smtClean="0">
                <a:solidFill>
                  <a:srgbClr val="0070C0"/>
                </a:solidFill>
              </a:rPr>
              <a:t>16,21,25]</a:t>
            </a:r>
            <a:endParaRPr lang="zh-CN" altLang="en-US" sz="1200" dirty="0">
              <a:solidFill>
                <a:srgbClr val="0070C0"/>
              </a:solidFill>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496" y="4806273"/>
            <a:ext cx="3600000" cy="1938162"/>
          </a:xfrm>
          <a:prstGeom prst="rect">
            <a:avLst/>
          </a:prstGeom>
        </p:spPr>
      </p:pic>
      <p:pic>
        <p:nvPicPr>
          <p:cNvPr id="39" name="图片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496" y="2252715"/>
            <a:ext cx="3600000" cy="2547170"/>
          </a:xfrm>
          <a:prstGeom prst="rect">
            <a:avLst/>
          </a:prstGeom>
        </p:spPr>
      </p:pic>
      <p:pic>
        <p:nvPicPr>
          <p:cNvPr id="50" name="图片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867121"/>
            <a:ext cx="2160000" cy="1382400"/>
          </a:xfrm>
          <a:prstGeom prst="rect">
            <a:avLst/>
          </a:prstGeom>
        </p:spPr>
      </p:pic>
      <p:pic>
        <p:nvPicPr>
          <p:cNvPr id="5" name="图片 4"/>
          <p:cNvPicPr>
            <a:picLocks noChangeAspect="1"/>
          </p:cNvPicPr>
          <p:nvPr/>
        </p:nvPicPr>
        <p:blipFill>
          <a:blip r:embed="rId6"/>
          <a:stretch>
            <a:fillRect/>
          </a:stretch>
        </p:blipFill>
        <p:spPr>
          <a:xfrm>
            <a:off x="2771800" y="3258000"/>
            <a:ext cx="2587118" cy="3600000"/>
          </a:xfrm>
          <a:prstGeom prst="rect">
            <a:avLst/>
          </a:prstGeom>
        </p:spPr>
      </p:pic>
      <p:pic>
        <p:nvPicPr>
          <p:cNvPr id="6" name="图片 5"/>
          <p:cNvPicPr>
            <a:picLocks noChangeAspect="1"/>
          </p:cNvPicPr>
          <p:nvPr/>
        </p:nvPicPr>
        <p:blipFill>
          <a:blip r:embed="rId7"/>
          <a:stretch>
            <a:fillRect/>
          </a:stretch>
        </p:blipFill>
        <p:spPr>
          <a:xfrm>
            <a:off x="-8" y="4077072"/>
            <a:ext cx="2758936" cy="2340000"/>
          </a:xfrm>
          <a:prstGeom prst="rect">
            <a:avLst/>
          </a:prstGeom>
        </p:spPr>
      </p:pic>
    </p:spTree>
    <p:extLst>
      <p:ext uri="{BB962C8B-B14F-4D97-AF65-F5344CB8AC3E}">
        <p14:creationId xmlns:p14="http://schemas.microsoft.com/office/powerpoint/2010/main" val="2793883237"/>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平衡">
  <a:themeElements>
    <a:clrScheme name="平衡">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平衡">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30869</TotalTime>
  <Words>1995</Words>
  <Application>Microsoft Office PowerPoint</Application>
  <PresentationFormat>全屏显示(4:3)</PresentationFormat>
  <Paragraphs>340</Paragraphs>
  <Slides>34</Slides>
  <Notes>12</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34</vt:i4>
      </vt:variant>
    </vt:vector>
  </HeadingPairs>
  <TitlesOfParts>
    <vt:vector size="42" baseType="lpstr">
      <vt:lpstr>隶书</vt:lpstr>
      <vt:lpstr>宋体</vt:lpstr>
      <vt:lpstr>Arial</vt:lpstr>
      <vt:lpstr>Calibri</vt:lpstr>
      <vt:lpstr>Cambria Math</vt:lpstr>
      <vt:lpstr>Times New Roman</vt:lpstr>
      <vt:lpstr>Wingdings 2</vt:lpstr>
      <vt:lpstr>平衡</vt:lpstr>
      <vt:lpstr>Overview of development and testing of spoke cavities</vt:lpstr>
      <vt:lpstr>Outline</vt:lpstr>
      <vt:lpstr>History of spoke cavity development</vt:lpstr>
      <vt:lpstr>History of spoke cavity development (2)</vt:lpstr>
      <vt:lpstr>Projects that choose spoke cavities</vt:lpstr>
      <vt:lpstr>Outline</vt:lpstr>
      <vt:lpstr>Design target</vt:lpstr>
      <vt:lpstr>RF optimization</vt:lpstr>
      <vt:lpstr>Multipacting analysis</vt:lpstr>
      <vt:lpstr>Mechanical analysis</vt:lpstr>
      <vt:lpstr>Mechanical analysis (2)</vt:lpstr>
      <vt:lpstr>Outline</vt:lpstr>
      <vt:lpstr>Fabrication of the spoke cavity</vt:lpstr>
      <vt:lpstr>Surface quality control</vt:lpstr>
      <vt:lpstr>Shape control</vt:lpstr>
      <vt:lpstr>Frequency control</vt:lpstr>
      <vt:lpstr>Frequency control (2)</vt:lpstr>
      <vt:lpstr>Outline</vt:lpstr>
      <vt:lpstr>Post processing (etching)</vt:lpstr>
      <vt:lpstr>HPR</vt:lpstr>
      <vt:lpstr>Clean assembly</vt:lpstr>
      <vt:lpstr>Outline</vt:lpstr>
      <vt:lpstr>ESS prototype cavity tests</vt:lpstr>
      <vt:lpstr>PIP-II prototype cavity tests</vt:lpstr>
      <vt:lpstr>CADS-injector I spoke012 VT results</vt:lpstr>
      <vt:lpstr>CADS-main linca Spoke021 VT results</vt:lpstr>
      <vt:lpstr>State of art performance</vt:lpstr>
      <vt:lpstr>What Rs to expect for spoke cav?</vt:lpstr>
      <vt:lpstr>PowerPoint 演示文稿</vt:lpstr>
      <vt:lpstr>PowerPoint 演示文稿</vt:lpstr>
      <vt:lpstr>References</vt:lpstr>
      <vt:lpstr>References (2)</vt:lpstr>
      <vt:lpstr>Backup: spoke for high beta?</vt:lpstr>
      <vt:lpstr>Backup: β range for spoke cavity?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herphase</dc:creator>
  <cp:lastModifiedBy>asus</cp:lastModifiedBy>
  <cp:revision>941</cp:revision>
  <dcterms:created xsi:type="dcterms:W3CDTF">2014-04-17T12:13:52Z</dcterms:created>
  <dcterms:modified xsi:type="dcterms:W3CDTF">2019-09-26T07:18:54Z</dcterms:modified>
</cp:coreProperties>
</file>