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4" r:id="rId3"/>
    <p:sldMasterId id="2147483684" r:id="rId4"/>
    <p:sldMasterId id="2147483688" r:id="rId5"/>
  </p:sldMasterIdLst>
  <p:notesMasterIdLst>
    <p:notesMasterId r:id="rId25"/>
  </p:notesMasterIdLst>
  <p:sldIdLst>
    <p:sldId id="256" r:id="rId6"/>
    <p:sldId id="269" r:id="rId7"/>
    <p:sldId id="272" r:id="rId8"/>
    <p:sldId id="257" r:id="rId9"/>
    <p:sldId id="259" r:id="rId10"/>
    <p:sldId id="260" r:id="rId11"/>
    <p:sldId id="273" r:id="rId12"/>
    <p:sldId id="262" r:id="rId13"/>
    <p:sldId id="264" r:id="rId14"/>
    <p:sldId id="265" r:id="rId15"/>
    <p:sldId id="266" r:id="rId16"/>
    <p:sldId id="267" r:id="rId17"/>
    <p:sldId id="282" r:id="rId18"/>
    <p:sldId id="283" r:id="rId19"/>
    <p:sldId id="275" r:id="rId20"/>
    <p:sldId id="276" r:id="rId21"/>
    <p:sldId id="277" r:id="rId22"/>
    <p:sldId id="280"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99" autoAdjust="0"/>
    <p:restoredTop sz="94660"/>
  </p:normalViewPr>
  <p:slideViewPr>
    <p:cSldViewPr>
      <p:cViewPr varScale="1">
        <p:scale>
          <a:sx n="68" d="100"/>
          <a:sy n="68" d="100"/>
        </p:scale>
        <p:origin x="5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E495E-B110-462A-9781-5620380C2EC7}" type="datetimeFigureOut">
              <a:rPr lang="en-GB" smtClean="0"/>
              <a:t>26/09/2019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2A007-FAAD-4661-BC51-2CC101EDBB15}" type="slidenum">
              <a:rPr lang="en-GB" smtClean="0"/>
              <a:t>‹#›</a:t>
            </a:fld>
            <a:endParaRPr lang="en-GB"/>
          </a:p>
        </p:txBody>
      </p:sp>
    </p:spTree>
    <p:extLst>
      <p:ext uri="{BB962C8B-B14F-4D97-AF65-F5344CB8AC3E}">
        <p14:creationId xmlns:p14="http://schemas.microsoft.com/office/powerpoint/2010/main" val="88325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23E8B7-8311-43FF-867E-1B5B43177937}" type="slidenum">
              <a:rPr lang="en-US" altLang="en-US" smtClean="0"/>
              <a:pPr/>
              <a:t>11</a:t>
            </a:fld>
            <a:endParaRPr lang="en-US" altLang="en-US"/>
          </a:p>
        </p:txBody>
      </p:sp>
    </p:spTree>
    <p:extLst>
      <p:ext uri="{BB962C8B-B14F-4D97-AF65-F5344CB8AC3E}">
        <p14:creationId xmlns:p14="http://schemas.microsoft.com/office/powerpoint/2010/main" val="50325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TD@DL have recently delivered the first </a:t>
            </a:r>
            <a:r>
              <a:rPr lang="en-GB" dirty="0" err="1" smtClean="0"/>
              <a:t>Linac</a:t>
            </a:r>
            <a:r>
              <a:rPr lang="en-GB" baseline="0" dirty="0" smtClean="0"/>
              <a:t> Warm Unit (LWU) to ESS as part of the Beam Transport Module (BTM) project, this is a major milestone (despite having already delivered 280m of the accelerators total length) as this marks the next phase of the project where design, production and qualification of the modules becomes much difficult. Each one of the 74 modules will contain diagnostics, vacuum equipment as well as quadrupole and corrector magnets – all surveyed into with +/-100um. Of the 74, 54 will be processed through the cleanroom to remove particles down to the ISO5 level, this will ensure that no particles can travel from the LWUs into the accelerating cavities. Delivery of the units will now start to ramp up peaking towards the end of the year with the aim to be completed by March 2020.</a:t>
            </a:r>
            <a:endParaRPr lang="en-GB" dirty="0"/>
          </a:p>
        </p:txBody>
      </p:sp>
      <p:sp>
        <p:nvSpPr>
          <p:cNvPr id="4" name="Slide Number Placeholder 3"/>
          <p:cNvSpPr>
            <a:spLocks noGrp="1"/>
          </p:cNvSpPr>
          <p:nvPr>
            <p:ph type="sldNum" sz="quarter" idx="10"/>
          </p:nvPr>
        </p:nvSpPr>
        <p:spPr/>
        <p:txBody>
          <a:bodyPr/>
          <a:lstStyle/>
          <a:p>
            <a:pPr>
              <a:defRPr/>
            </a:pPr>
            <a:fld id="{094C4680-87D7-41F9-A89D-1008E9FFD2AC}" type="slidenum">
              <a:rPr lang="en-US" altLang="en-US" smtClean="0"/>
              <a:pPr>
                <a:defRPr/>
              </a:pPr>
              <a:t>12</a:t>
            </a:fld>
            <a:endParaRPr lang="en-US" altLang="en-US"/>
          </a:p>
        </p:txBody>
      </p:sp>
    </p:spTree>
    <p:extLst>
      <p:ext uri="{BB962C8B-B14F-4D97-AF65-F5344CB8AC3E}">
        <p14:creationId xmlns:p14="http://schemas.microsoft.com/office/powerpoint/2010/main" val="186142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98% passed in total</a:t>
            </a:r>
          </a:p>
          <a:p>
            <a:r>
              <a:rPr lang="en-GB" dirty="0" smtClean="0"/>
              <a:t>84% passed 1</a:t>
            </a:r>
            <a:r>
              <a:rPr lang="en-GB" baseline="30000" dirty="0" smtClean="0"/>
              <a:t>st</a:t>
            </a:r>
            <a:r>
              <a:rPr lang="en-GB" dirty="0" smtClean="0"/>
              <a:t> scan</a:t>
            </a:r>
          </a:p>
          <a:p>
            <a:r>
              <a:rPr lang="en-GB" dirty="0" smtClean="0"/>
              <a:t>9%</a:t>
            </a:r>
            <a:r>
              <a:rPr lang="en-GB" baseline="0" dirty="0" smtClean="0"/>
              <a:t> passed after 2</a:t>
            </a:r>
            <a:r>
              <a:rPr lang="en-GB" baseline="30000" dirty="0" smtClean="0"/>
              <a:t>nd</a:t>
            </a:r>
            <a:r>
              <a:rPr lang="en-GB" baseline="0" dirty="0" smtClean="0"/>
              <a:t> scan</a:t>
            </a:r>
          </a:p>
          <a:p>
            <a:r>
              <a:rPr lang="en-GB" baseline="0" dirty="0" smtClean="0"/>
              <a:t>5% passed after 2</a:t>
            </a:r>
            <a:r>
              <a:rPr lang="en-GB" baseline="30000" dirty="0" smtClean="0"/>
              <a:t>nd</a:t>
            </a:r>
            <a:r>
              <a:rPr lang="en-GB" baseline="0" dirty="0" smtClean="0"/>
              <a:t> scan and further analysis</a:t>
            </a:r>
          </a:p>
          <a:p>
            <a:r>
              <a:rPr lang="en-GB" baseline="0" dirty="0" smtClean="0"/>
              <a:t>2% rejected</a:t>
            </a:r>
            <a:endParaRPr lang="en-GB" dirty="0"/>
          </a:p>
        </p:txBody>
      </p:sp>
      <p:sp>
        <p:nvSpPr>
          <p:cNvPr id="4" name="Slide Number Placeholder 3"/>
          <p:cNvSpPr>
            <a:spLocks noGrp="1"/>
          </p:cNvSpPr>
          <p:nvPr>
            <p:ph type="sldNum" sz="quarter" idx="10"/>
          </p:nvPr>
        </p:nvSpPr>
        <p:spPr/>
        <p:txBody>
          <a:bodyPr/>
          <a:lstStyle/>
          <a:p>
            <a:fld id="{8328AFD6-5E58-48D2-ACD8-E37E6033E808}" type="slidenum">
              <a:rPr lang="en-GB" smtClean="0"/>
              <a:t>15</a:t>
            </a:fld>
            <a:endParaRPr lang="en-GB"/>
          </a:p>
        </p:txBody>
      </p:sp>
    </p:spTree>
    <p:extLst>
      <p:ext uri="{BB962C8B-B14F-4D97-AF65-F5344CB8AC3E}">
        <p14:creationId xmlns:p14="http://schemas.microsoft.com/office/powerpoint/2010/main" val="180369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60"/>
            <a:ext cx="12192000" cy="1470025"/>
          </a:xfrm>
        </p:spPr>
        <p:txBody>
          <a:bodyPr/>
          <a:lstStyle>
            <a:lvl1pPr>
              <a:defRPr sz="2475">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1970065"/>
            <a:ext cx="8534400" cy="1752600"/>
          </a:xfrm>
        </p:spPr>
        <p:txBody>
          <a:bodyPr/>
          <a:lstStyle>
            <a:lvl1pPr marL="0" indent="0" algn="ctr">
              <a:buNone/>
              <a:defRPr sz="1350">
                <a:latin typeface="Arial" pitchFamily="34" charset="0"/>
                <a:cs typeface="Arial"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2"/>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5" name="Rectangle 5"/>
          <p:cNvSpPr>
            <a:spLocks noGrp="1" noChangeArrowheads="1"/>
          </p:cNvSpPr>
          <p:nvPr>
            <p:ph type="ftr" sz="quarter" idx="3"/>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Tree>
    <p:extLst>
      <p:ext uri="{BB962C8B-B14F-4D97-AF65-F5344CB8AC3E}">
        <p14:creationId xmlns:p14="http://schemas.microsoft.com/office/powerpoint/2010/main" val="240405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30"/>
            <a:ext cx="12192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2800">
                <a:latin typeface="Arial" pitchFamily="34" charset="0"/>
                <a:cs typeface="Arial"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AD6C8-AB83-4831-AFCB-A980621121EA}" type="slidenum">
              <a:rPr lang="en-US" smtClean="0">
                <a:solidFill>
                  <a:srgbClr val="000000"/>
                </a:solidFill>
              </a:rPr>
              <a:pPr>
                <a:defRPr/>
              </a:pPr>
              <a:t>‹#›</a:t>
            </a:fld>
            <a:endParaRPr lang="en-US" dirty="0">
              <a:solidFill>
                <a:srgbClr val="000000"/>
              </a:solidFill>
            </a:endParaRPr>
          </a:p>
        </p:txBody>
      </p:sp>
      <p:pic>
        <p:nvPicPr>
          <p:cNvPr id="7" name="Picture 6" descr="Image result for ESS logo neutr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9012" y="5924546"/>
            <a:ext cx="2090507" cy="84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579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12192000" cy="1143000"/>
          </a:xfrm>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6A8695-CB80-4E9F-81CF-ACA282C53B4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0085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29A41BC-D12A-4655-B676-8C20E83BD8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561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4395" y="188643"/>
            <a:ext cx="12192000" cy="791369"/>
          </a:xfrm>
        </p:spPr>
        <p:txBody>
          <a:bodyPr/>
          <a:lstStyle>
            <a:lvl1pPr>
              <a:defRPr sz="2700"/>
            </a:lvl1p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endParaRPr lang="en-GB"/>
          </a:p>
        </p:txBody>
      </p:sp>
      <p:sp>
        <p:nvSpPr>
          <p:cNvPr id="4" name="Slide Number Placeholder 3"/>
          <p:cNvSpPr>
            <a:spLocks noGrp="1"/>
          </p:cNvSpPr>
          <p:nvPr>
            <p:ph type="sldNum" sz="quarter" idx="11"/>
          </p:nvPr>
        </p:nvSpPr>
        <p:spPr/>
        <p:txBody>
          <a:bodyPr/>
          <a:lstStyle/>
          <a:p>
            <a:fld id="{53221755-1974-484A-90A1-3D0ED6B05FD4}" type="slidenum">
              <a:rPr lang="en-GB" smtClean="0"/>
              <a:t>‹#›</a:t>
            </a:fld>
            <a:endParaRPr lang="en-GB"/>
          </a:p>
        </p:txBody>
      </p:sp>
      <p:sp>
        <p:nvSpPr>
          <p:cNvPr id="6" name="Text Placeholder 5"/>
          <p:cNvSpPr>
            <a:spLocks noGrp="1"/>
          </p:cNvSpPr>
          <p:nvPr>
            <p:ph type="body" sz="quarter" idx="12"/>
          </p:nvPr>
        </p:nvSpPr>
        <p:spPr>
          <a:xfrm>
            <a:off x="1007435" y="1124747"/>
            <a:ext cx="10369649" cy="4391819"/>
          </a:xfrm>
        </p:spPr>
        <p:txBody>
          <a:bodyPr/>
          <a:lstStyle>
            <a:lvl1pPr>
              <a:defRPr i="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58500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7DD855-C3F2-448D-AF8D-BF9264BEFA1F}" type="slidenum">
              <a:rPr lang="en-GB" smtClean="0"/>
              <a:t>‹#›</a:t>
            </a:fld>
            <a:endParaRPr lang="en-GB"/>
          </a:p>
        </p:txBody>
      </p:sp>
    </p:spTree>
    <p:extLst>
      <p:ext uri="{BB962C8B-B14F-4D97-AF65-F5344CB8AC3E}">
        <p14:creationId xmlns:p14="http://schemas.microsoft.com/office/powerpoint/2010/main" val="1308619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8642"/>
            <a:ext cx="12192000" cy="1470025"/>
          </a:xfrm>
          <a:prstGeom prst="rect">
            <a:avLst/>
          </a:prstGeom>
        </p:spPr>
        <p:txBody>
          <a:bodyPr/>
          <a:lstStyle>
            <a:lvl1pPr>
              <a:defRPr sz="2475">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1970065"/>
            <a:ext cx="8534400" cy="1752600"/>
          </a:xfrm>
          <a:prstGeom prst="rect">
            <a:avLst/>
          </a:prstGeom>
        </p:spPr>
        <p:txBody>
          <a:bodyPr/>
          <a:lstStyle>
            <a:lvl1pPr marL="0" indent="0" algn="ctr">
              <a:buNone/>
              <a:defRPr sz="1350">
                <a:latin typeface="Arial" pitchFamily="34" charset="0"/>
                <a:cs typeface="Arial"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dirty="0"/>
          </a:p>
        </p:txBody>
      </p:sp>
      <p:sp>
        <p:nvSpPr>
          <p:cNvPr id="5" name="Slide Number Placeholder 3"/>
          <p:cNvSpPr>
            <a:spLocks noGrp="1"/>
          </p:cNvSpPr>
          <p:nvPr>
            <p:ph type="sldNum" sz="quarter" idx="11"/>
          </p:nvPr>
        </p:nvSpPr>
        <p:spPr>
          <a:xfrm>
            <a:off x="9638188" y="-12587"/>
            <a:ext cx="2540000" cy="457200"/>
          </a:xfrm>
        </p:spPr>
        <p:txBody>
          <a:bodyPr/>
          <a:lstStyle/>
          <a:p>
            <a:fld id="{53221755-1974-484A-90A1-3D0ED6B05FD4}" type="slidenum">
              <a:rPr lang="en-GB" smtClean="0"/>
              <a:t>‹#›</a:t>
            </a:fld>
            <a:endParaRPr lang="en-GB"/>
          </a:p>
        </p:txBody>
      </p:sp>
    </p:spTree>
    <p:extLst>
      <p:ext uri="{BB962C8B-B14F-4D97-AF65-F5344CB8AC3E}">
        <p14:creationId xmlns:p14="http://schemas.microsoft.com/office/powerpoint/2010/main" val="12191290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68760"/>
            <a:ext cx="10363200" cy="4089066"/>
          </a:xfrm>
          <a:prstGeom prst="rect">
            <a:avLst/>
          </a:prstGeom>
        </p:spPr>
        <p:txBody>
          <a:bodyPr/>
          <a:lstStyle>
            <a:lvl1pPr>
              <a:defRPr sz="2800">
                <a:latin typeface="Calibri" panose="020F0502020204030204" pitchFamily="34" charset="0"/>
                <a:cs typeface="Arial" pitchFamily="34" charset="0"/>
              </a:defRPr>
            </a:lvl1pPr>
            <a:lvl2pPr>
              <a:defRPr sz="24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sz="1600">
                <a:latin typeface="Arial" pitchFamily="34" charset="0"/>
                <a:cs typeface="Arial" pitchFamily="34" charset="0"/>
              </a:defRPr>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Rectangle 2"/>
          <p:cNvSpPr>
            <a:spLocks noGrp="1" noChangeArrowheads="1"/>
          </p:cNvSpPr>
          <p:nvPr>
            <p:ph type="title"/>
          </p:nvPr>
        </p:nvSpPr>
        <p:spPr bwMode="auto">
          <a:xfrm>
            <a:off x="0" y="-2800"/>
            <a:ext cx="1176062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6" name="Slide Number Placeholder 3"/>
          <p:cNvSpPr>
            <a:spLocks noGrp="1"/>
          </p:cNvSpPr>
          <p:nvPr>
            <p:ph type="sldNum" sz="quarter" idx="11"/>
          </p:nvPr>
        </p:nvSpPr>
        <p:spPr>
          <a:xfrm>
            <a:off x="9638188" y="-12587"/>
            <a:ext cx="2540000" cy="457200"/>
          </a:xfrm>
        </p:spPr>
        <p:txBody>
          <a:bodyPr/>
          <a:lstStyle/>
          <a:p>
            <a:fld id="{53221755-1974-484A-90A1-3D0ED6B05FD4}" type="slidenum">
              <a:rPr lang="en-GB" smtClean="0"/>
              <a:t>‹#›</a:t>
            </a:fld>
            <a:endParaRPr lang="en-GB"/>
          </a:p>
        </p:txBody>
      </p:sp>
    </p:spTree>
    <p:extLst>
      <p:ext uri="{BB962C8B-B14F-4D97-AF65-F5344CB8AC3E}">
        <p14:creationId xmlns:p14="http://schemas.microsoft.com/office/powerpoint/2010/main" val="80306514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5" y="2786052"/>
            <a:ext cx="10465163" cy="1362075"/>
          </a:xfrm>
          <a:prstGeom prst="rect">
            <a:avLst/>
          </a:prstGeom>
        </p:spPr>
        <p:txBody>
          <a:bodyPr anchor="t"/>
          <a:lstStyle>
            <a:lvl1pPr algn="l">
              <a:defRPr sz="2475" b="1" cap="none">
                <a:solidFill>
                  <a:schemeClr val="accent1">
                    <a:lumMod val="50000"/>
                  </a:schemeClr>
                </a:solidFill>
                <a:latin typeface="Calibri" panose="020F0502020204030204"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1285862"/>
            <a:ext cx="10363200" cy="1500187"/>
          </a:xfrm>
          <a:prstGeom prst="rect">
            <a:avLst/>
          </a:prstGeom>
        </p:spPr>
        <p:txBody>
          <a:bodyPr anchor="b"/>
          <a:lstStyle>
            <a:lvl1pPr marL="0" indent="0">
              <a:buNone/>
              <a:defRPr sz="1350">
                <a:latin typeface="Arial" pitchFamily="34" charset="0"/>
                <a:cs typeface="Arial" pitchFamily="34" charset="0"/>
              </a:defRPr>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smtClean="0"/>
              <a:t>Edit Master text styles</a:t>
            </a:r>
          </a:p>
        </p:txBody>
      </p:sp>
    </p:spTree>
    <p:extLst>
      <p:ext uri="{BB962C8B-B14F-4D97-AF65-F5344CB8AC3E}">
        <p14:creationId xmlns:p14="http://schemas.microsoft.com/office/powerpoint/2010/main" val="83392566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214516"/>
            <a:ext cx="5080000" cy="4857690"/>
          </a:xfrm>
          <a:prstGeom prst="rect">
            <a:avLst/>
          </a:prstGeom>
        </p:spPr>
        <p:txBody>
          <a:bodyPr/>
          <a:lstStyle>
            <a:lvl1pPr>
              <a:defRPr sz="2800">
                <a:solidFill>
                  <a:schemeClr val="tx1"/>
                </a:solidFill>
              </a:defRPr>
            </a:lvl1pPr>
            <a:lvl2pPr>
              <a:defRPr sz="2400">
                <a:solidFill>
                  <a:schemeClr val="accent1">
                    <a:lumMod val="50000"/>
                  </a:schemeClr>
                </a:solidFill>
              </a:defRPr>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dirty="0" smtClean="0"/>
              <a:t>Edit Master text styles</a:t>
            </a:r>
          </a:p>
          <a:p>
            <a:pPr lvl="1"/>
            <a:r>
              <a:rPr lang="en-US" dirty="0" smtClean="0"/>
              <a:t>Second level</a:t>
            </a:r>
          </a:p>
        </p:txBody>
      </p:sp>
      <p:sp>
        <p:nvSpPr>
          <p:cNvPr id="4" name="Content Placeholder 3"/>
          <p:cNvSpPr>
            <a:spLocks noGrp="1"/>
          </p:cNvSpPr>
          <p:nvPr>
            <p:ph sz="half" idx="2"/>
          </p:nvPr>
        </p:nvSpPr>
        <p:spPr>
          <a:xfrm>
            <a:off x="6197600" y="1268760"/>
            <a:ext cx="5080000" cy="4089066"/>
          </a:xfrm>
          <a:prstGeom prst="rect">
            <a:avLst/>
          </a:prstGeom>
        </p:spPr>
        <p:txBody>
          <a:bodyPr/>
          <a:lstStyle>
            <a:lvl1pPr>
              <a:defRPr sz="2800">
                <a:solidFill>
                  <a:schemeClr val="tx1"/>
                </a:solidFill>
                <a:latin typeface="Arial" pitchFamily="34" charset="0"/>
                <a:cs typeface="Arial" pitchFamily="34" charset="0"/>
              </a:defRPr>
            </a:lvl1pPr>
            <a:lvl2pPr>
              <a:defRPr sz="2400">
                <a:solidFill>
                  <a:schemeClr val="accent1">
                    <a:lumMod val="50000"/>
                  </a:schemeClr>
                </a:solidFill>
                <a:latin typeface="Arial" pitchFamily="34" charset="0"/>
                <a:cs typeface="Arial" pitchFamily="34" charset="0"/>
              </a:defRPr>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dirty="0" smtClean="0"/>
              <a:t>Edit Master text styles</a:t>
            </a:r>
          </a:p>
          <a:p>
            <a:pPr lvl="1"/>
            <a:r>
              <a:rPr lang="en-US" dirty="0" smtClean="0"/>
              <a:t>Second level</a:t>
            </a:r>
          </a:p>
        </p:txBody>
      </p:sp>
      <p:sp>
        <p:nvSpPr>
          <p:cNvPr id="5" name="Rectangle 2"/>
          <p:cNvSpPr>
            <a:spLocks noGrp="1" noChangeArrowheads="1"/>
          </p:cNvSpPr>
          <p:nvPr>
            <p:ph type="title"/>
          </p:nvPr>
        </p:nvSpPr>
        <p:spPr bwMode="auto">
          <a:xfrm>
            <a:off x="0" y="-2800"/>
            <a:ext cx="1185664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6" name="Slide Number Placeholder 3"/>
          <p:cNvSpPr>
            <a:spLocks noGrp="1"/>
          </p:cNvSpPr>
          <p:nvPr>
            <p:ph type="sldNum" sz="quarter" idx="11"/>
          </p:nvPr>
        </p:nvSpPr>
        <p:spPr>
          <a:xfrm>
            <a:off x="9638188" y="-12587"/>
            <a:ext cx="2540000" cy="457200"/>
          </a:xfrm>
        </p:spPr>
        <p:txBody>
          <a:bodyPr/>
          <a:lstStyle/>
          <a:p>
            <a:fld id="{53221755-1974-484A-90A1-3D0ED6B05FD4}" type="slidenum">
              <a:rPr lang="en-GB" smtClean="0"/>
              <a:t>‹#›</a:t>
            </a:fld>
            <a:endParaRPr lang="en-GB"/>
          </a:p>
        </p:txBody>
      </p:sp>
    </p:spTree>
    <p:extLst>
      <p:ext uri="{BB962C8B-B14F-4D97-AF65-F5344CB8AC3E}">
        <p14:creationId xmlns:p14="http://schemas.microsoft.com/office/powerpoint/2010/main" val="987003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prstGeom prst="rect">
            <a:avLst/>
          </a:prstGeom>
        </p:spPr>
        <p:txBody>
          <a:bodyPr/>
          <a:lstStyle>
            <a:lvl1pPr>
              <a:defRPr>
                <a:solidFill>
                  <a:schemeClr val="accent1">
                    <a:lumMod val="50000"/>
                  </a:schemeClr>
                </a:solidFill>
                <a:latin typeface="Calibri" panose="020F050202020403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392" y="1484784"/>
            <a:ext cx="5386917" cy="639762"/>
          </a:xfrm>
          <a:prstGeom prst="rect">
            <a:avLst/>
          </a:prstGeom>
        </p:spPr>
        <p:txBody>
          <a:bodyPr anchor="b"/>
          <a:lstStyle>
            <a:lvl1pPr marL="0" indent="0">
              <a:buNone/>
              <a:defRPr sz="1575" b="1">
                <a:solidFill>
                  <a:schemeClr val="accent1">
                    <a:lumMod val="50000"/>
                  </a:schemeClr>
                </a:solidFill>
                <a:latin typeface="Calibri" panose="020F0502020204030204"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09600" y="2174880"/>
            <a:ext cx="5386917" cy="3897331"/>
          </a:xfrm>
          <a:prstGeom prst="rect">
            <a:avLst/>
          </a:prstGeom>
        </p:spPr>
        <p:txBody>
          <a:bodyPr/>
          <a:lstStyle>
            <a:lvl1pPr>
              <a:defRPr sz="1350">
                <a:latin typeface="Calibri" panose="020F0502020204030204" pitchFamily="34" charset="0"/>
                <a:cs typeface="Arial" pitchFamily="34" charset="0"/>
              </a:defRPr>
            </a:lvl1pPr>
            <a:lvl2pPr>
              <a:defRPr sz="1238">
                <a:solidFill>
                  <a:schemeClr val="accent1">
                    <a:lumMod val="50000"/>
                  </a:schemeClr>
                </a:solidFill>
                <a:latin typeface="Calibri" panose="020F0502020204030204" pitchFamily="34" charset="0"/>
                <a:cs typeface="Arial" pitchFamily="34" charset="0"/>
              </a:defRPr>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1575" b="1">
                <a:solidFill>
                  <a:schemeClr val="accent1">
                    <a:lumMod val="50000"/>
                  </a:schemeClr>
                </a:solidFill>
                <a:latin typeface="Calibri" panose="020F0502020204030204"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6193370" y="2174880"/>
            <a:ext cx="5389033" cy="3182951"/>
          </a:xfrm>
          <a:prstGeom prst="rect">
            <a:avLst/>
          </a:prstGeom>
        </p:spPr>
        <p:txBody>
          <a:bodyPr/>
          <a:lstStyle>
            <a:lvl1pPr>
              <a:defRPr sz="1350">
                <a:latin typeface="Calibri" panose="020F0502020204030204" pitchFamily="34" charset="0"/>
                <a:cs typeface="Arial" pitchFamily="34" charset="0"/>
              </a:defRPr>
            </a:lvl1pPr>
            <a:lvl2pPr>
              <a:defRPr sz="1238">
                <a:solidFill>
                  <a:schemeClr val="accent1">
                    <a:lumMod val="50000"/>
                  </a:schemeClr>
                </a:solidFill>
                <a:latin typeface="Calibri" panose="020F0502020204030204" pitchFamily="34" charset="0"/>
                <a:cs typeface="Arial" pitchFamily="34" charset="0"/>
              </a:defRPr>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95469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340768"/>
            <a:ext cx="10363200" cy="4017058"/>
          </a:xfrm>
        </p:spPr>
        <p:txBody>
          <a:bodyPr/>
          <a:lstStyle>
            <a:lvl1pPr>
              <a:defRPr sz="1350">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125">
                <a:solidFill>
                  <a:schemeClr val="accent1">
                    <a:lumMod val="50000"/>
                  </a:schemeClr>
                </a:solidFill>
                <a:latin typeface="Arial" pitchFamily="34" charset="0"/>
                <a:cs typeface="Arial" pitchFamily="34" charset="0"/>
              </a:defRPr>
            </a:lvl3pPr>
            <a:lvl4pPr>
              <a:buNone/>
              <a:defRPr>
                <a:latin typeface="Arial" pitchFamily="34" charset="0"/>
                <a:cs typeface="Arial"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4" name="Rectangle 4"/>
          <p:cNvSpPr>
            <a:spLocks noGrp="1" noChangeArrowheads="1"/>
          </p:cNvSpPr>
          <p:nvPr>
            <p:ph type="dt" sz="half" idx="2"/>
          </p:nvPr>
        </p:nvSpPr>
        <p:spPr bwMode="auto">
          <a:xfrm>
            <a:off x="950261" y="6522778"/>
            <a:ext cx="2169459" cy="3352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5" name="Rectangle 5"/>
          <p:cNvSpPr>
            <a:spLocks noGrp="1" noChangeArrowheads="1"/>
          </p:cNvSpPr>
          <p:nvPr>
            <p:ph type="ftr" sz="quarter" idx="3"/>
          </p:nvPr>
        </p:nvSpPr>
        <p:spPr bwMode="auto">
          <a:xfrm>
            <a:off x="3693459" y="6522778"/>
            <a:ext cx="6813177" cy="3352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
        <p:nvSpPr>
          <p:cNvPr id="6" name="Slide Number Placeholder 8"/>
          <p:cNvSpPr>
            <a:spLocks noGrp="1"/>
          </p:cNvSpPr>
          <p:nvPr>
            <p:ph type="sldNum" sz="quarter" idx="4"/>
          </p:nvPr>
        </p:nvSpPr>
        <p:spPr>
          <a:xfrm>
            <a:off x="11664619" y="5"/>
            <a:ext cx="2844800" cy="365125"/>
          </a:xfrm>
          <a:prstGeom prst="rect">
            <a:avLst/>
          </a:prstGeom>
        </p:spPr>
        <p:txBody>
          <a:bodyPr/>
          <a:lstStyle>
            <a:lvl1pPr>
              <a:defRPr sz="675" b="1"/>
            </a:lvl1pPr>
          </a:lstStyle>
          <a:p>
            <a:fld id="{6DD7F5C6-B6EF-4838-BFD4-092D482D04AE}" type="slidenum">
              <a:rPr lang="en-GB" smtClean="0"/>
              <a:t>‹#›</a:t>
            </a:fld>
            <a:endParaRPr lang="en-GB"/>
          </a:p>
        </p:txBody>
      </p:sp>
    </p:spTree>
    <p:extLst>
      <p:ext uri="{BB962C8B-B14F-4D97-AF65-F5344CB8AC3E}">
        <p14:creationId xmlns:p14="http://schemas.microsoft.com/office/powerpoint/2010/main" val="255467694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0" y="-2800"/>
            <a:ext cx="1185664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5" name="Slide Number Placeholder 3"/>
          <p:cNvSpPr>
            <a:spLocks noGrp="1"/>
          </p:cNvSpPr>
          <p:nvPr>
            <p:ph type="sldNum" sz="quarter" idx="11"/>
          </p:nvPr>
        </p:nvSpPr>
        <p:spPr>
          <a:xfrm>
            <a:off x="9638188" y="-12587"/>
            <a:ext cx="2540000" cy="457200"/>
          </a:xfrm>
        </p:spPr>
        <p:txBody>
          <a:bodyPr/>
          <a:lstStyle/>
          <a:p>
            <a:fld id="{53221755-1974-484A-90A1-3D0ED6B05FD4}" type="slidenum">
              <a:rPr lang="en-GB" smtClean="0"/>
              <a:t>‹#›</a:t>
            </a:fld>
            <a:endParaRPr lang="en-GB"/>
          </a:p>
        </p:txBody>
      </p:sp>
    </p:spTree>
    <p:extLst>
      <p:ext uri="{BB962C8B-B14F-4D97-AF65-F5344CB8AC3E}">
        <p14:creationId xmlns:p14="http://schemas.microsoft.com/office/powerpoint/2010/main" val="298672804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9638188" y="-12587"/>
            <a:ext cx="2540000" cy="457200"/>
          </a:xfrm>
        </p:spPr>
        <p:txBody>
          <a:bodyPr/>
          <a:lstStyle/>
          <a:p>
            <a:fld id="{53221755-1974-484A-90A1-3D0ED6B05FD4}" type="slidenum">
              <a:rPr lang="en-GB" smtClean="0"/>
              <a:t>‹#›</a:t>
            </a:fld>
            <a:endParaRPr lang="en-GB"/>
          </a:p>
        </p:txBody>
      </p:sp>
    </p:spTree>
    <p:extLst>
      <p:ext uri="{BB962C8B-B14F-4D97-AF65-F5344CB8AC3E}">
        <p14:creationId xmlns:p14="http://schemas.microsoft.com/office/powerpoint/2010/main" val="20739003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1575"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273050"/>
            <a:ext cx="6815667" cy="5084776"/>
          </a:xfrm>
          <a:prstGeom prst="rect">
            <a:avLst/>
          </a:prstGeom>
        </p:spPr>
        <p:txBody>
          <a:bodyPr/>
          <a:lstStyle>
            <a:lvl1pPr>
              <a:defRPr sz="1350">
                <a:solidFill>
                  <a:schemeClr val="tx1"/>
                </a:solidFill>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p:txBody>
      </p:sp>
      <p:sp>
        <p:nvSpPr>
          <p:cNvPr id="4" name="Text Placeholder 3"/>
          <p:cNvSpPr>
            <a:spLocks noGrp="1"/>
          </p:cNvSpPr>
          <p:nvPr>
            <p:ph type="body" sz="half" idx="2"/>
          </p:nvPr>
        </p:nvSpPr>
        <p:spPr>
          <a:xfrm>
            <a:off x="609603" y="1435105"/>
            <a:ext cx="4011084" cy="4851419"/>
          </a:xfrm>
          <a:prstGeom prst="rect">
            <a:avLst/>
          </a:prstGeom>
        </p:spPr>
        <p:txBody>
          <a:bodyPr/>
          <a:lstStyle>
            <a:lvl1pPr marL="0" indent="0">
              <a:buNone/>
              <a:defRPr sz="123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Tree>
    <p:extLst>
      <p:ext uri="{BB962C8B-B14F-4D97-AF65-F5344CB8AC3E}">
        <p14:creationId xmlns:p14="http://schemas.microsoft.com/office/powerpoint/2010/main" val="3493764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071942"/>
            <a:ext cx="7315200" cy="566738"/>
          </a:xfrm>
          <a:prstGeom prst="rect">
            <a:avLst/>
          </a:prstGeom>
        </p:spPr>
        <p:txBody>
          <a:bodyPr anchor="b"/>
          <a:lstStyle>
            <a:lvl1pPr algn="l">
              <a:defRPr sz="1575" b="1">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80"/>
            <a:ext cx="7315200" cy="3459167"/>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389717" y="4638680"/>
            <a:ext cx="7315200" cy="804862"/>
          </a:xfrm>
          <a:prstGeom prst="rect">
            <a:avLst/>
          </a:prstGeom>
        </p:spPr>
        <p:txBody>
          <a:bodyPr/>
          <a:lstStyle>
            <a:lvl1pPr marL="0" indent="0">
              <a:buNone/>
              <a:defRPr sz="123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Tree>
    <p:extLst>
      <p:ext uri="{BB962C8B-B14F-4D97-AF65-F5344CB8AC3E}">
        <p14:creationId xmlns:p14="http://schemas.microsoft.com/office/powerpoint/2010/main" val="3913627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4395" y="188643"/>
            <a:ext cx="11660224" cy="791369"/>
          </a:xfrm>
        </p:spPr>
        <p:txBody>
          <a:bodyPr/>
          <a:lstStyle>
            <a:lvl1pPr>
              <a:defRPr sz="3600"/>
            </a:lvl1p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endParaRPr lang="en-GB"/>
          </a:p>
        </p:txBody>
      </p:sp>
      <p:sp>
        <p:nvSpPr>
          <p:cNvPr id="4" name="Slide Number Placeholder 3"/>
          <p:cNvSpPr>
            <a:spLocks noGrp="1"/>
          </p:cNvSpPr>
          <p:nvPr>
            <p:ph type="sldNum" sz="quarter" idx="11"/>
          </p:nvPr>
        </p:nvSpPr>
        <p:spPr/>
        <p:txBody>
          <a:bodyPr/>
          <a:lstStyle/>
          <a:p>
            <a:fld id="{53221755-1974-484A-90A1-3D0ED6B05FD4}" type="slidenum">
              <a:rPr lang="en-GB" smtClean="0"/>
              <a:t>‹#›</a:t>
            </a:fld>
            <a:endParaRPr lang="en-GB"/>
          </a:p>
        </p:txBody>
      </p:sp>
      <p:sp>
        <p:nvSpPr>
          <p:cNvPr id="6" name="Text Placeholder 5"/>
          <p:cNvSpPr>
            <a:spLocks noGrp="1"/>
          </p:cNvSpPr>
          <p:nvPr>
            <p:ph type="body" sz="quarter" idx="12"/>
          </p:nvPr>
        </p:nvSpPr>
        <p:spPr>
          <a:xfrm>
            <a:off x="1007435" y="1124747"/>
            <a:ext cx="10369649" cy="4391819"/>
          </a:xfrm>
        </p:spPr>
        <p:txBody>
          <a:bodyPr/>
          <a:lstStyle>
            <a:lvl1pPr>
              <a:defRPr i="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9591501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2"/>
          <p:cNvSpPr>
            <a:spLocks noGrp="1"/>
          </p:cNvSpPr>
          <p:nvPr>
            <p:ph idx="10"/>
          </p:nvPr>
        </p:nvSpPr>
        <p:spPr>
          <a:xfrm>
            <a:off x="719403" y="1557338"/>
            <a:ext cx="11041227" cy="4968006"/>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marL="1143000" marR="0" indent="-228600" algn="l" defTabSz="914400" rtl="0" eaLnBrk="0" fontAlgn="base" latinLnBrk="0" hangingPunct="0">
              <a:lnSpc>
                <a:spcPct val="100000"/>
              </a:lnSpc>
              <a:spcBef>
                <a:spcPct val="20000"/>
              </a:spcBef>
              <a:spcAft>
                <a:spcPct val="0"/>
              </a:spcAft>
              <a:buClrTx/>
              <a:buSzTx/>
              <a:buFontTx/>
              <a:buChar char="•"/>
              <a:tabLst/>
              <a:defRPr sz="2000">
                <a:solidFill>
                  <a:schemeClr val="accent2"/>
                </a:solidFill>
                <a:latin typeface="Calibri" panose="020F0502020204030204" pitchFamily="34" charset="0"/>
                <a:cs typeface="Arial" pitchFamily="34" charset="0"/>
              </a:defRPr>
            </a:lvl3pPr>
            <a:lvl4pPr marL="1714500" indent="-342900">
              <a:buNone/>
              <a:defRPr lang="en-GB" altLang="en-US" sz="2000" baseline="0" dirty="0" smtClean="0">
                <a:solidFill>
                  <a:schemeClr val="bg1">
                    <a:lumMod val="50000"/>
                  </a:schemeClr>
                </a:solidFill>
                <a:latin typeface="Calibri" pitchFamily="34" charset="0"/>
                <a:ea typeface="+mn-ea"/>
                <a:cs typeface="Calibri" pitchFamily="34" charset="0"/>
              </a:defRPr>
            </a:lvl4pPr>
          </a:lstStyle>
          <a:p>
            <a:pPr lvl="0"/>
            <a:r>
              <a:rPr lang="en-US" dirty="0" smtClean="0"/>
              <a:t>Click to edit Master text styles</a:t>
            </a:r>
          </a:p>
          <a:p>
            <a:pPr lvl="1"/>
            <a:r>
              <a:rPr lang="en-US" dirty="0" smtClean="0"/>
              <a:t>Second level</a:t>
            </a:r>
          </a:p>
          <a:p>
            <a:pPr lvl="2"/>
            <a:r>
              <a:rPr lang="en-US" dirty="0" smtClean="0"/>
              <a:t>Third level</a:t>
            </a:r>
            <a:endParaRPr lang="en-US" dirty="0"/>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lang="en-US" altLang="en-US" dirty="0" smtClean="0"/>
              <a:t>Fourth level</a:t>
            </a:r>
            <a:endParaRPr lang="en-GB" altLang="en-US" dirty="0" smtClean="0"/>
          </a:p>
          <a:p>
            <a:pPr lvl="2"/>
            <a:endParaRPr lang="en-US" dirty="0" smtClean="0"/>
          </a:p>
        </p:txBody>
      </p:sp>
      <p:sp>
        <p:nvSpPr>
          <p:cNvPr id="2" name="Title 1"/>
          <p:cNvSpPr>
            <a:spLocks noGrp="1"/>
          </p:cNvSpPr>
          <p:nvPr>
            <p:ph type="title"/>
          </p:nvPr>
        </p:nvSpPr>
        <p:spPr>
          <a:xfrm>
            <a:off x="0" y="2456"/>
            <a:ext cx="12192000" cy="1143000"/>
          </a:xfrm>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965837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30"/>
            <a:ext cx="12192000" cy="1470025"/>
          </a:xfrm>
        </p:spPr>
        <p:txBody>
          <a:bodyPr/>
          <a:lstStyle>
            <a:lvl1pPr>
              <a:defRPr sz="2475">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1350">
                <a:latin typeface="Arial" pitchFamily="34" charset="0"/>
                <a:cs typeface="Arial"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AD6C8-AB83-4831-AFCB-A980621121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67141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12192000" cy="1143000"/>
          </a:xfrm>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6A8695-CB80-4E9F-81CF-ACA282C53B4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997897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29A41BC-D12A-4655-B676-8C20E83BD8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462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8642"/>
            <a:ext cx="12192000" cy="1470025"/>
          </a:xfrm>
        </p:spPr>
        <p:txBody>
          <a:bodyPr/>
          <a:lstStyle>
            <a:lvl1pPr>
              <a:defRPr sz="2475">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1970065"/>
            <a:ext cx="8534400" cy="1752600"/>
          </a:xfrm>
        </p:spPr>
        <p:txBody>
          <a:bodyPr/>
          <a:lstStyle>
            <a:lvl1pPr marL="0" indent="0" algn="ctr">
              <a:buNone/>
              <a:defRPr sz="1350">
                <a:latin typeface="Arial" pitchFamily="34" charset="0"/>
                <a:cs typeface="Arial"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273334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5" y="2786052"/>
            <a:ext cx="10465163" cy="1362075"/>
          </a:xfrm>
        </p:spPr>
        <p:txBody>
          <a:bodyPr anchor="t"/>
          <a:lstStyle>
            <a:lvl1pPr algn="l">
              <a:defRPr sz="2475" b="1" cap="none">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1285862"/>
            <a:ext cx="10363200" cy="1500187"/>
          </a:xfrm>
        </p:spPr>
        <p:txBody>
          <a:bodyPr anchor="b"/>
          <a:lstStyle>
            <a:lvl1pPr marL="0" indent="0">
              <a:buNone/>
              <a:defRPr sz="1350">
                <a:latin typeface="Arial" pitchFamily="34" charset="0"/>
                <a:cs typeface="Arial" pitchFamily="34" charset="0"/>
              </a:defRPr>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smtClean="0"/>
              <a:t>Edit Master text styles</a:t>
            </a:r>
          </a:p>
        </p:txBody>
      </p:sp>
      <p:sp>
        <p:nvSpPr>
          <p:cNvPr id="4" name="Rectangle 4"/>
          <p:cNvSpPr>
            <a:spLocks noGrp="1" noChangeArrowheads="1"/>
          </p:cNvSpPr>
          <p:nvPr>
            <p:ph type="dt" sz="half" idx="2"/>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5" name="Rectangle 5"/>
          <p:cNvSpPr>
            <a:spLocks noGrp="1" noChangeArrowheads="1"/>
          </p:cNvSpPr>
          <p:nvPr>
            <p:ph type="ftr" sz="quarter" idx="3"/>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Tree>
    <p:extLst>
      <p:ext uri="{BB962C8B-B14F-4D97-AF65-F5344CB8AC3E}">
        <p14:creationId xmlns:p14="http://schemas.microsoft.com/office/powerpoint/2010/main" val="1575486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557338"/>
            <a:ext cx="10363200" cy="3800488"/>
          </a:xfrm>
        </p:spPr>
        <p:txBody>
          <a:bodyPr/>
          <a:lstStyle>
            <a:lvl1pPr>
              <a:defRPr sz="1350">
                <a:latin typeface="Calibri" panose="020F0502020204030204" pitchFamily="34" charset="0"/>
                <a:cs typeface="Arial" pitchFamily="34" charset="0"/>
              </a:defRPr>
            </a:lvl1pPr>
            <a:lvl2pPr>
              <a:defRPr sz="1238">
                <a:solidFill>
                  <a:schemeClr val="accent1">
                    <a:lumMod val="50000"/>
                  </a:schemeClr>
                </a:solidFill>
                <a:latin typeface="Calibri" panose="020F0502020204030204" pitchFamily="34" charset="0"/>
                <a:cs typeface="Arial" pitchFamily="34" charset="0"/>
              </a:defRPr>
            </a:lvl2pPr>
            <a:lvl3pPr>
              <a:defRPr sz="1125">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766185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5" y="2786052"/>
            <a:ext cx="10465163" cy="1362075"/>
          </a:xfrm>
        </p:spPr>
        <p:txBody>
          <a:bodyPr anchor="t"/>
          <a:lstStyle>
            <a:lvl1pPr algn="l">
              <a:defRPr sz="2475" b="1" cap="none">
                <a:solidFill>
                  <a:schemeClr val="accent1">
                    <a:lumMod val="50000"/>
                  </a:schemeClr>
                </a:solidFill>
                <a:latin typeface="Calibri" panose="020F0502020204030204"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1285862"/>
            <a:ext cx="10363200" cy="1500187"/>
          </a:xfrm>
        </p:spPr>
        <p:txBody>
          <a:bodyPr anchor="b"/>
          <a:lstStyle>
            <a:lvl1pPr marL="0" indent="0">
              <a:buNone/>
              <a:defRPr sz="1350">
                <a:latin typeface="Arial" pitchFamily="34" charset="0"/>
                <a:cs typeface="Arial" pitchFamily="34" charset="0"/>
              </a:defRPr>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smtClean="0"/>
              <a:t>Edit Master text styles</a:t>
            </a:r>
          </a:p>
        </p:txBody>
      </p:sp>
    </p:spTree>
    <p:extLst>
      <p:ext uri="{BB962C8B-B14F-4D97-AF65-F5344CB8AC3E}">
        <p14:creationId xmlns:p14="http://schemas.microsoft.com/office/powerpoint/2010/main" val="2571715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914400" y="1557338"/>
            <a:ext cx="5080000" cy="4514868"/>
          </a:xfrm>
        </p:spPr>
        <p:txBody>
          <a:bodyPr/>
          <a:lstStyle>
            <a:lvl1pPr>
              <a:defRPr sz="1350">
                <a:solidFill>
                  <a:schemeClr val="tx1"/>
                </a:solidFill>
              </a:defRPr>
            </a:lvl1pPr>
            <a:lvl2pPr>
              <a:defRPr sz="1238">
                <a:solidFill>
                  <a:schemeClr val="accent1">
                    <a:lumMod val="50000"/>
                  </a:schemeClr>
                </a:solidFill>
              </a:defRPr>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p:txBody>
      </p:sp>
      <p:sp>
        <p:nvSpPr>
          <p:cNvPr id="4" name="Content Placeholder 3"/>
          <p:cNvSpPr>
            <a:spLocks noGrp="1"/>
          </p:cNvSpPr>
          <p:nvPr>
            <p:ph sz="half" idx="2"/>
          </p:nvPr>
        </p:nvSpPr>
        <p:spPr>
          <a:xfrm>
            <a:off x="6197600" y="1557338"/>
            <a:ext cx="5080000" cy="3800488"/>
          </a:xfrm>
        </p:spPr>
        <p:txBody>
          <a:bodyPr/>
          <a:lstStyle>
            <a:lvl1pPr>
              <a:defRPr sz="1350">
                <a:solidFill>
                  <a:schemeClr val="tx1"/>
                </a:solidFill>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792648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a:solidFill>
                  <a:schemeClr val="accent1">
                    <a:lumMod val="50000"/>
                  </a:schemeClr>
                </a:solidFill>
                <a:latin typeface="Calibri" panose="020F050202020403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392" y="1484784"/>
            <a:ext cx="5386917" cy="639762"/>
          </a:xfrm>
        </p:spPr>
        <p:txBody>
          <a:bodyPr anchor="b"/>
          <a:lstStyle>
            <a:lvl1pPr marL="0" indent="0">
              <a:buNone/>
              <a:defRPr sz="1575" b="1">
                <a:solidFill>
                  <a:schemeClr val="accent1">
                    <a:lumMod val="50000"/>
                  </a:schemeClr>
                </a:solidFill>
                <a:latin typeface="Calibri" panose="020F0502020204030204"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09600" y="2174880"/>
            <a:ext cx="5386917" cy="3897331"/>
          </a:xfrm>
        </p:spPr>
        <p:txBody>
          <a:bodyPr/>
          <a:lstStyle>
            <a:lvl1pPr>
              <a:defRPr sz="1350">
                <a:latin typeface="Calibri" panose="020F0502020204030204" pitchFamily="34" charset="0"/>
                <a:cs typeface="Arial" pitchFamily="34" charset="0"/>
              </a:defRPr>
            </a:lvl1pPr>
            <a:lvl2pPr>
              <a:defRPr sz="1238">
                <a:solidFill>
                  <a:schemeClr val="accent1">
                    <a:lumMod val="50000"/>
                  </a:schemeClr>
                </a:solidFill>
                <a:latin typeface="Calibri" panose="020F0502020204030204" pitchFamily="34" charset="0"/>
                <a:cs typeface="Arial" pitchFamily="34" charset="0"/>
              </a:defRPr>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575" b="1">
                <a:solidFill>
                  <a:schemeClr val="accent1">
                    <a:lumMod val="50000"/>
                  </a:schemeClr>
                </a:solidFill>
                <a:latin typeface="Calibri" panose="020F0502020204030204"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6193370" y="2174880"/>
            <a:ext cx="5389033" cy="3182951"/>
          </a:xfrm>
        </p:spPr>
        <p:txBody>
          <a:bodyPr/>
          <a:lstStyle>
            <a:lvl1pPr>
              <a:defRPr sz="1350">
                <a:latin typeface="Calibri" panose="020F0502020204030204" pitchFamily="34" charset="0"/>
                <a:cs typeface="Arial" pitchFamily="34" charset="0"/>
              </a:defRPr>
            </a:lvl1pPr>
            <a:lvl2pPr>
              <a:defRPr sz="1238">
                <a:solidFill>
                  <a:schemeClr val="accent1">
                    <a:lumMod val="50000"/>
                  </a:schemeClr>
                </a:solidFill>
                <a:latin typeface="Calibri" panose="020F0502020204030204" pitchFamily="34" charset="0"/>
                <a:cs typeface="Arial" pitchFamily="34" charset="0"/>
              </a:defRPr>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3572596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75">
                <a:solidFill>
                  <a:schemeClr val="accent1">
                    <a:lumMod val="50000"/>
                  </a:schemeClr>
                </a:solidFill>
                <a:latin typeface="Calibri" panose="020F0502020204030204"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54066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19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75"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273050"/>
            <a:ext cx="6815667" cy="5084776"/>
          </a:xfrm>
        </p:spPr>
        <p:txBody>
          <a:bodyPr/>
          <a:lstStyle>
            <a:lvl1pPr>
              <a:defRPr sz="1350">
                <a:solidFill>
                  <a:schemeClr val="tx1"/>
                </a:solidFill>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p:txBody>
      </p:sp>
      <p:sp>
        <p:nvSpPr>
          <p:cNvPr id="4" name="Text Placeholder 3"/>
          <p:cNvSpPr>
            <a:spLocks noGrp="1"/>
          </p:cNvSpPr>
          <p:nvPr>
            <p:ph type="body" sz="half" idx="2"/>
          </p:nvPr>
        </p:nvSpPr>
        <p:spPr>
          <a:xfrm>
            <a:off x="609603" y="1435105"/>
            <a:ext cx="4011084" cy="4851419"/>
          </a:xfrm>
        </p:spPr>
        <p:txBody>
          <a:bodyPr/>
          <a:lstStyle>
            <a:lvl1pPr marL="0" indent="0">
              <a:buNone/>
              <a:defRPr sz="123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Tree>
    <p:extLst>
      <p:ext uri="{BB962C8B-B14F-4D97-AF65-F5344CB8AC3E}">
        <p14:creationId xmlns:p14="http://schemas.microsoft.com/office/powerpoint/2010/main" val="1978943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071942"/>
            <a:ext cx="7315200" cy="566738"/>
          </a:xfrm>
        </p:spPr>
        <p:txBody>
          <a:bodyPr anchor="b"/>
          <a:lstStyle>
            <a:lvl1pPr algn="l">
              <a:defRPr sz="1575" b="1">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80"/>
            <a:ext cx="7315200" cy="3459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389717" y="4638680"/>
            <a:ext cx="7315200" cy="804862"/>
          </a:xfrm>
        </p:spPr>
        <p:txBody>
          <a:bodyPr/>
          <a:lstStyle>
            <a:lvl1pPr marL="0" indent="0">
              <a:buNone/>
              <a:defRPr sz="123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Tree>
    <p:extLst>
      <p:ext uri="{BB962C8B-B14F-4D97-AF65-F5344CB8AC3E}">
        <p14:creationId xmlns:p14="http://schemas.microsoft.com/office/powerpoint/2010/main" val="2949075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914400" y="1196752"/>
            <a:ext cx="5080000" cy="4731438"/>
          </a:xfrm>
        </p:spPr>
        <p:txBody>
          <a:bodyPr/>
          <a:lstStyle>
            <a:lvl1pPr>
              <a:defRPr sz="1350">
                <a:solidFill>
                  <a:schemeClr val="tx1"/>
                </a:solidFill>
              </a:defRPr>
            </a:lvl1pPr>
            <a:lvl2pPr>
              <a:defRPr sz="1238">
                <a:solidFill>
                  <a:schemeClr val="accent1">
                    <a:lumMod val="50000"/>
                  </a:schemeClr>
                </a:solidFill>
              </a:defRPr>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p:txBody>
      </p:sp>
      <p:sp>
        <p:nvSpPr>
          <p:cNvPr id="4" name="Content Placeholder 3"/>
          <p:cNvSpPr>
            <a:spLocks noGrp="1"/>
          </p:cNvSpPr>
          <p:nvPr>
            <p:ph sz="half" idx="2"/>
          </p:nvPr>
        </p:nvSpPr>
        <p:spPr>
          <a:xfrm>
            <a:off x="6197600" y="1231020"/>
            <a:ext cx="5080000" cy="3982790"/>
          </a:xfrm>
        </p:spPr>
        <p:txBody>
          <a:bodyPr/>
          <a:lstStyle>
            <a:lvl1pPr>
              <a:defRPr sz="1350">
                <a:solidFill>
                  <a:schemeClr val="tx1"/>
                </a:solidFill>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p:txBody>
      </p:sp>
      <p:sp>
        <p:nvSpPr>
          <p:cNvPr id="5" name="Date Placeholder 4"/>
          <p:cNvSpPr>
            <a:spLocks noGrp="1" noChangeArrowheads="1"/>
          </p:cNvSpPr>
          <p:nvPr>
            <p:ph type="dt" sz="half" idx="10"/>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6" name="Footer Placeholder 5"/>
          <p:cNvSpPr>
            <a:spLocks noGrp="1" noChangeArrowheads="1"/>
          </p:cNvSpPr>
          <p:nvPr>
            <p:ph type="ftr" sz="quarter" idx="3"/>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Tree>
    <p:extLst>
      <p:ext uri="{BB962C8B-B14F-4D97-AF65-F5344CB8AC3E}">
        <p14:creationId xmlns:p14="http://schemas.microsoft.com/office/powerpoint/2010/main" val="11569128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587"/>
            <a:ext cx="12192000" cy="1143000"/>
          </a:xfrm>
        </p:spPr>
        <p:txBody>
          <a:bodyPr/>
          <a:lstStyle>
            <a:lvl1pPr>
              <a:defRPr>
                <a:solidFill>
                  <a:schemeClr val="accent1">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392" y="1484784"/>
            <a:ext cx="5386917" cy="639762"/>
          </a:xfrm>
        </p:spPr>
        <p:txBody>
          <a:bodyPr anchor="b"/>
          <a:lstStyle>
            <a:lvl1pPr marL="0" indent="0">
              <a:buNone/>
              <a:defRPr sz="1575" b="1">
                <a:solidFill>
                  <a:schemeClr val="accent1">
                    <a:lumMod val="50000"/>
                  </a:schemeClr>
                </a:solidFill>
                <a:latin typeface="Arial"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09600" y="2174880"/>
            <a:ext cx="5386917" cy="3897331"/>
          </a:xfrm>
        </p:spPr>
        <p:txBody>
          <a:bodyPr/>
          <a:lstStyle>
            <a:lvl1pPr>
              <a:defRPr sz="1350">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575" b="1">
                <a:solidFill>
                  <a:schemeClr val="accent1">
                    <a:lumMod val="50000"/>
                  </a:schemeClr>
                </a:solidFill>
                <a:latin typeface="Arial"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6193370" y="2174880"/>
            <a:ext cx="5389033" cy="3182951"/>
          </a:xfrm>
        </p:spPr>
        <p:txBody>
          <a:bodyPr/>
          <a:lstStyle>
            <a:lvl1pPr>
              <a:defRPr sz="1350">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p:txBody>
      </p:sp>
      <p:sp>
        <p:nvSpPr>
          <p:cNvPr id="7" name="Rectangle 4"/>
          <p:cNvSpPr>
            <a:spLocks noGrp="1" noChangeArrowheads="1"/>
          </p:cNvSpPr>
          <p:nvPr>
            <p:ph type="dt" sz="half" idx="10"/>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8" name="Rectangle 5"/>
          <p:cNvSpPr>
            <a:spLocks noGrp="1" noChangeArrowheads="1"/>
          </p:cNvSpPr>
          <p:nvPr>
            <p:ph type="ftr" sz="quarter" idx="11"/>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Tree>
    <p:extLst>
      <p:ext uri="{BB962C8B-B14F-4D97-AF65-F5344CB8AC3E}">
        <p14:creationId xmlns:p14="http://schemas.microsoft.com/office/powerpoint/2010/main" val="9847760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75">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Rectangle 4"/>
          <p:cNvSpPr>
            <a:spLocks noGrp="1" noChangeArrowheads="1"/>
          </p:cNvSpPr>
          <p:nvPr>
            <p:ph type="dt" sz="half" idx="2"/>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4" name="Rectangle 5"/>
          <p:cNvSpPr>
            <a:spLocks noGrp="1" noChangeArrowheads="1"/>
          </p:cNvSpPr>
          <p:nvPr>
            <p:ph type="ftr" sz="quarter" idx="3"/>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
        <p:nvSpPr>
          <p:cNvPr id="5" name="Slide Number Placeholder 8"/>
          <p:cNvSpPr>
            <a:spLocks noGrp="1"/>
          </p:cNvSpPr>
          <p:nvPr>
            <p:ph type="sldNum" sz="quarter" idx="4"/>
          </p:nvPr>
        </p:nvSpPr>
        <p:spPr>
          <a:xfrm>
            <a:off x="11664619" y="5"/>
            <a:ext cx="2844800" cy="365125"/>
          </a:xfrm>
          <a:prstGeom prst="rect">
            <a:avLst/>
          </a:prstGeom>
        </p:spPr>
        <p:txBody>
          <a:bodyPr/>
          <a:lstStyle>
            <a:lvl1pPr>
              <a:defRPr sz="675" b="1"/>
            </a:lvl1pPr>
          </a:lstStyle>
          <a:p>
            <a:fld id="{6DD7F5C6-B6EF-4838-BFD4-092D482D04AE}" type="slidenum">
              <a:rPr lang="en-GB" smtClean="0"/>
              <a:t>‹#›</a:t>
            </a:fld>
            <a:endParaRPr lang="en-GB"/>
          </a:p>
        </p:txBody>
      </p:sp>
    </p:spTree>
    <p:extLst>
      <p:ext uri="{BB962C8B-B14F-4D97-AF65-F5344CB8AC3E}">
        <p14:creationId xmlns:p14="http://schemas.microsoft.com/office/powerpoint/2010/main" val="19130458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3" name="Rectangle 5"/>
          <p:cNvSpPr>
            <a:spLocks noGrp="1" noChangeArrowheads="1"/>
          </p:cNvSpPr>
          <p:nvPr>
            <p:ph type="ftr" sz="quarter" idx="3"/>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
        <p:nvSpPr>
          <p:cNvPr id="4" name="Slide Number Placeholder 8"/>
          <p:cNvSpPr>
            <a:spLocks noGrp="1"/>
          </p:cNvSpPr>
          <p:nvPr>
            <p:ph type="sldNum" sz="quarter" idx="4"/>
          </p:nvPr>
        </p:nvSpPr>
        <p:spPr>
          <a:xfrm>
            <a:off x="11664619" y="5"/>
            <a:ext cx="2844800" cy="365125"/>
          </a:xfrm>
          <a:prstGeom prst="rect">
            <a:avLst/>
          </a:prstGeom>
        </p:spPr>
        <p:txBody>
          <a:bodyPr/>
          <a:lstStyle>
            <a:lvl1pPr>
              <a:defRPr sz="675" b="1"/>
            </a:lvl1pPr>
          </a:lstStyle>
          <a:p>
            <a:fld id="{6DD7F5C6-B6EF-4838-BFD4-092D482D04AE}" type="slidenum">
              <a:rPr lang="en-GB" smtClean="0"/>
              <a:t>‹#›</a:t>
            </a:fld>
            <a:endParaRPr lang="en-GB"/>
          </a:p>
        </p:txBody>
      </p:sp>
    </p:spTree>
    <p:extLst>
      <p:ext uri="{BB962C8B-B14F-4D97-AF65-F5344CB8AC3E}">
        <p14:creationId xmlns:p14="http://schemas.microsoft.com/office/powerpoint/2010/main" val="35984640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75"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273050"/>
            <a:ext cx="6815667" cy="5084776"/>
          </a:xfrm>
        </p:spPr>
        <p:txBody>
          <a:bodyPr/>
          <a:lstStyle>
            <a:lvl1pPr>
              <a:defRPr sz="1350">
                <a:solidFill>
                  <a:schemeClr val="tx1"/>
                </a:solidFill>
                <a:latin typeface="Arial" pitchFamily="34" charset="0"/>
                <a:cs typeface="Arial" pitchFamily="34" charset="0"/>
              </a:defRPr>
            </a:lvl1pPr>
            <a:lvl2pPr>
              <a:defRPr sz="1238">
                <a:solidFill>
                  <a:schemeClr val="accent1">
                    <a:lumMod val="50000"/>
                  </a:schemeClr>
                </a:solidFill>
                <a:latin typeface="Arial" pitchFamily="34" charset="0"/>
                <a:cs typeface="Arial" pitchFamily="34" charset="0"/>
              </a:defRPr>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p:txBody>
      </p:sp>
      <p:sp>
        <p:nvSpPr>
          <p:cNvPr id="4" name="Text Placeholder 3"/>
          <p:cNvSpPr>
            <a:spLocks noGrp="1"/>
          </p:cNvSpPr>
          <p:nvPr>
            <p:ph type="body" sz="half" idx="2"/>
          </p:nvPr>
        </p:nvSpPr>
        <p:spPr>
          <a:xfrm>
            <a:off x="609603" y="1435105"/>
            <a:ext cx="4011084" cy="4851419"/>
          </a:xfrm>
        </p:spPr>
        <p:txBody>
          <a:bodyPr/>
          <a:lstStyle>
            <a:lvl1pPr marL="0" indent="0">
              <a:buNone/>
              <a:defRPr sz="123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5" name="Date Placeholder 4"/>
          <p:cNvSpPr>
            <a:spLocks noGrp="1" noChangeArrowheads="1"/>
          </p:cNvSpPr>
          <p:nvPr>
            <p:ph type="dt" sz="half" idx="10"/>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6" name="Footer Placeholder 5"/>
          <p:cNvSpPr>
            <a:spLocks noGrp="1" noChangeArrowheads="1"/>
          </p:cNvSpPr>
          <p:nvPr>
            <p:ph type="ftr" sz="quarter" idx="3"/>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Tree>
    <p:extLst>
      <p:ext uri="{BB962C8B-B14F-4D97-AF65-F5344CB8AC3E}">
        <p14:creationId xmlns:p14="http://schemas.microsoft.com/office/powerpoint/2010/main" val="95139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071942"/>
            <a:ext cx="7315200" cy="566738"/>
          </a:xfrm>
        </p:spPr>
        <p:txBody>
          <a:bodyPr anchor="b"/>
          <a:lstStyle>
            <a:lvl1pPr algn="l">
              <a:defRPr sz="1575" b="1">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80"/>
            <a:ext cx="7315200" cy="3459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389717" y="4638680"/>
            <a:ext cx="7315200" cy="804862"/>
          </a:xfrm>
        </p:spPr>
        <p:txBody>
          <a:bodyPr/>
          <a:lstStyle>
            <a:lvl1pPr marL="0" indent="0">
              <a:buNone/>
              <a:defRPr sz="123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5" name="Date Placeholder 4"/>
          <p:cNvSpPr>
            <a:spLocks noGrp="1" noChangeArrowheads="1"/>
          </p:cNvSpPr>
          <p:nvPr>
            <p:ph type="dt" sz="half" idx="10"/>
          </p:nvPr>
        </p:nvSpPr>
        <p:spPr bwMode="auto">
          <a:xfrm>
            <a:off x="358591" y="6467474"/>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6" name="Footer Placeholder 5"/>
          <p:cNvSpPr>
            <a:spLocks noGrp="1" noChangeArrowheads="1"/>
          </p:cNvSpPr>
          <p:nvPr>
            <p:ph type="ftr" sz="quarter" idx="3"/>
          </p:nvPr>
        </p:nvSpPr>
        <p:spPr bwMode="auto">
          <a:xfrm>
            <a:off x="3101791" y="6476999"/>
            <a:ext cx="7100047"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Tree>
    <p:extLst>
      <p:ext uri="{BB962C8B-B14F-4D97-AF65-F5344CB8AC3E}">
        <p14:creationId xmlns:p14="http://schemas.microsoft.com/office/powerpoint/2010/main" val="340230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hyperlink" Target="https://www.google.co.uk/url?sa=i&amp;rct=j&amp;q=&amp;esrc=s&amp;source=images&amp;cd=&amp;cad=rja&amp;uact=8&amp;ved=2ahUKEwj2_6L2-87eAhXGDOwKHXFWCLcQjRx6BAgBEAU&amp;url=https://en.wikipedia.org/wiki/European_Spallation_Source&amp;psig=AOvVaw01x5GFRHhxIhWTmsEcFeq4&amp;ust=1542115996084957" TargetMode="Externa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4.emf"/><Relationship Id="rId5" Type="http://schemas.openxmlformats.org/officeDocument/2006/relationships/slideLayout" Target="../slideLayouts/slideLayout33.xml"/><Relationship Id="rId10" Type="http://schemas.openxmlformats.org/officeDocument/2006/relationships/theme" Target="../theme/theme5.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5" name="Picture 19" descr="SCI41098_PPT_Templates_bottom_STF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4917" y="5294318"/>
            <a:ext cx="10107083"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bwMode="auto">
          <a:xfrm>
            <a:off x="0" y="-28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2051" name="Rectangle 3"/>
          <p:cNvSpPr>
            <a:spLocks noGrp="1" noChangeArrowheads="1"/>
          </p:cNvSpPr>
          <p:nvPr>
            <p:ph type="body" idx="1"/>
          </p:nvPr>
        </p:nvSpPr>
        <p:spPr bwMode="auto">
          <a:xfrm>
            <a:off x="914400" y="1270660"/>
            <a:ext cx="10363200" cy="482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p:txBody>
      </p:sp>
      <p:sp>
        <p:nvSpPr>
          <p:cNvPr id="1028" name="Rectangle 4"/>
          <p:cNvSpPr>
            <a:spLocks noGrp="1" noChangeArrowheads="1"/>
          </p:cNvSpPr>
          <p:nvPr>
            <p:ph type="dt" sz="half" idx="2"/>
          </p:nvPr>
        </p:nvSpPr>
        <p:spPr bwMode="auto">
          <a:xfrm>
            <a:off x="916800" y="6516000"/>
            <a:ext cx="2540000" cy="36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19">
                <a:latin typeface="Lucida Grande" pitchFamily="84" charset="0"/>
                <a:ea typeface="ヒラギノ角ゴ Pro W3" pitchFamily="84" charset="-128"/>
                <a:cs typeface="+mn-cs"/>
              </a:defRPr>
            </a:lvl1pPr>
          </a:lstStyle>
          <a:p>
            <a:endParaRPr lang="en-GB"/>
          </a:p>
        </p:txBody>
      </p:sp>
      <p:sp>
        <p:nvSpPr>
          <p:cNvPr id="1029" name="Rectangle 5"/>
          <p:cNvSpPr>
            <a:spLocks noGrp="1" noChangeArrowheads="1"/>
          </p:cNvSpPr>
          <p:nvPr>
            <p:ph type="ftr" sz="quarter" idx="3"/>
          </p:nvPr>
        </p:nvSpPr>
        <p:spPr bwMode="auto">
          <a:xfrm>
            <a:off x="4257491" y="6516000"/>
            <a:ext cx="7100047" cy="36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619">
                <a:latin typeface="Lucida Grande" pitchFamily="84" charset="0"/>
                <a:ea typeface="ヒラギノ角ゴ Pro W3" pitchFamily="84" charset="-128"/>
                <a:cs typeface="+mn-cs"/>
              </a:defRPr>
            </a:lvl1pPr>
          </a:lstStyle>
          <a:p>
            <a:endParaRPr lang="en-GB"/>
          </a:p>
        </p:txBody>
      </p:sp>
      <p:sp>
        <p:nvSpPr>
          <p:cNvPr id="8" name="Slide Number Placeholder 8"/>
          <p:cNvSpPr>
            <a:spLocks noGrp="1"/>
          </p:cNvSpPr>
          <p:nvPr>
            <p:ph type="sldNum" sz="quarter" idx="4"/>
          </p:nvPr>
        </p:nvSpPr>
        <p:spPr>
          <a:xfrm>
            <a:off x="11664619" y="5"/>
            <a:ext cx="2844800" cy="365125"/>
          </a:xfrm>
          <a:prstGeom prst="rect">
            <a:avLst/>
          </a:prstGeom>
        </p:spPr>
        <p:txBody>
          <a:bodyPr/>
          <a:lstStyle>
            <a:lvl1pPr>
              <a:defRPr sz="675" b="1"/>
            </a:lvl1pPr>
          </a:lstStyle>
          <a:p>
            <a:fld id="{6DD7F5C6-B6EF-4838-BFD4-092D482D04AE}" type="slidenum">
              <a:rPr lang="en-GB" smtClean="0"/>
              <a:t>‹#›</a:t>
            </a:fld>
            <a:endParaRPr lang="en-GB"/>
          </a:p>
        </p:txBody>
      </p:sp>
    </p:spTree>
    <p:extLst>
      <p:ext uri="{BB962C8B-B14F-4D97-AF65-F5344CB8AC3E}">
        <p14:creationId xmlns:p14="http://schemas.microsoft.com/office/powerpoint/2010/main" val="4015468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hdr="0" ftr="0" dt="0"/>
  <p:txStyles>
    <p:titleStyle>
      <a:lvl1pPr algn="ctr" rtl="0" eaLnBrk="1" fontAlgn="base" hangingPunct="1">
        <a:spcBef>
          <a:spcPct val="0"/>
        </a:spcBef>
        <a:spcAft>
          <a:spcPct val="0"/>
        </a:spcAft>
        <a:defRPr sz="2475"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5pPr>
      <a:lvl6pPr marL="25717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6pPr>
      <a:lvl7pPr marL="51435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7pPr>
      <a:lvl8pPr marL="77152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8pPr>
      <a:lvl9pPr marL="102870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9pPr>
    </p:titleStyle>
    <p:bodyStyle>
      <a:lvl1pPr marL="192881" indent="-192881" algn="l" rtl="0" eaLnBrk="1" fontAlgn="base" hangingPunct="1">
        <a:spcBef>
          <a:spcPct val="20000"/>
        </a:spcBef>
        <a:spcAft>
          <a:spcPct val="0"/>
        </a:spcAft>
        <a:buChar char="•"/>
        <a:defRPr sz="1350">
          <a:solidFill>
            <a:schemeClr val="tx1"/>
          </a:solidFill>
          <a:latin typeface="Arial" pitchFamily="34" charset="0"/>
          <a:ea typeface="+mn-ea"/>
          <a:cs typeface="Arial" pitchFamily="34" charset="0"/>
        </a:defRPr>
      </a:lvl1pPr>
      <a:lvl2pPr marL="417910" indent="-160735" algn="l" rtl="0" eaLnBrk="1" fontAlgn="base" hangingPunct="1">
        <a:spcBef>
          <a:spcPct val="20000"/>
        </a:spcBef>
        <a:spcAft>
          <a:spcPct val="0"/>
        </a:spcAft>
        <a:buChar char="–"/>
        <a:defRPr sz="1238">
          <a:solidFill>
            <a:srgbClr val="3C8C93"/>
          </a:solidFill>
          <a:latin typeface="Arial" pitchFamily="34" charset="0"/>
          <a:ea typeface="+mn-ea"/>
          <a:cs typeface="Arial" pitchFamily="34" charset="0"/>
        </a:defRPr>
      </a:lvl2pPr>
      <a:lvl3pPr marL="642938" indent="-128588" algn="l" rtl="0" eaLnBrk="1" fontAlgn="base" hangingPunct="1">
        <a:spcBef>
          <a:spcPct val="20000"/>
        </a:spcBef>
        <a:spcAft>
          <a:spcPct val="0"/>
        </a:spcAft>
        <a:buChar char="•"/>
        <a:defRPr sz="1350">
          <a:solidFill>
            <a:schemeClr val="tx1"/>
          </a:solidFill>
          <a:latin typeface="Calibri" pitchFamily="34" charset="0"/>
          <a:ea typeface="+mn-ea"/>
          <a:cs typeface="Calibri" pitchFamily="34" charset="0"/>
        </a:defRPr>
      </a:lvl3pPr>
      <a:lvl4pPr marL="900113" indent="-128588" algn="l" rtl="0" eaLnBrk="1" fontAlgn="base" hangingPunct="1">
        <a:spcBef>
          <a:spcPct val="20000"/>
        </a:spcBef>
        <a:spcAft>
          <a:spcPct val="0"/>
        </a:spcAft>
        <a:buChar char="–"/>
        <a:defRPr sz="1125">
          <a:solidFill>
            <a:schemeClr val="tx1"/>
          </a:solidFill>
          <a:latin typeface="Calibri" pitchFamily="34" charset="0"/>
          <a:ea typeface="+mn-ea"/>
          <a:cs typeface="Calibri" pitchFamily="34" charset="0"/>
        </a:defRPr>
      </a:lvl4pPr>
      <a:lvl5pPr marL="1157288" indent="-128588" algn="l" rtl="0" eaLnBrk="1" fontAlgn="base" hangingPunct="1">
        <a:spcBef>
          <a:spcPct val="20000"/>
        </a:spcBef>
        <a:spcAft>
          <a:spcPct val="0"/>
        </a:spcAft>
        <a:buChar char="»"/>
        <a:defRPr sz="1125">
          <a:solidFill>
            <a:schemeClr val="tx1"/>
          </a:solidFill>
          <a:latin typeface="Calibri" pitchFamily="34" charset="0"/>
          <a:ea typeface="+mn-ea"/>
          <a:cs typeface="Calibri" pitchFamily="34" charset="0"/>
        </a:defRPr>
      </a:lvl5pPr>
      <a:lvl6pPr marL="1414463" indent="-128588" algn="l" rtl="0" eaLnBrk="1" fontAlgn="base" hangingPunct="1">
        <a:spcBef>
          <a:spcPct val="20000"/>
        </a:spcBef>
        <a:spcAft>
          <a:spcPct val="0"/>
        </a:spcAft>
        <a:buChar char="»"/>
        <a:defRPr sz="1125">
          <a:solidFill>
            <a:schemeClr val="tx1"/>
          </a:solidFill>
          <a:latin typeface="+mn-lt"/>
          <a:ea typeface="+mn-ea"/>
        </a:defRPr>
      </a:lvl6pPr>
      <a:lvl7pPr marL="1671638" indent="-128588" algn="l" rtl="0" eaLnBrk="1" fontAlgn="base" hangingPunct="1">
        <a:spcBef>
          <a:spcPct val="20000"/>
        </a:spcBef>
        <a:spcAft>
          <a:spcPct val="0"/>
        </a:spcAft>
        <a:buChar char="»"/>
        <a:defRPr sz="1125">
          <a:solidFill>
            <a:schemeClr val="tx1"/>
          </a:solidFill>
          <a:latin typeface="+mn-lt"/>
          <a:ea typeface="+mn-ea"/>
        </a:defRPr>
      </a:lvl7pPr>
      <a:lvl8pPr marL="1928813" indent="-128588" algn="l" rtl="0" eaLnBrk="1" fontAlgn="base" hangingPunct="1">
        <a:spcBef>
          <a:spcPct val="20000"/>
        </a:spcBef>
        <a:spcAft>
          <a:spcPct val="0"/>
        </a:spcAft>
        <a:buChar char="»"/>
        <a:defRPr sz="1125">
          <a:solidFill>
            <a:schemeClr val="tx1"/>
          </a:solidFill>
          <a:latin typeface="+mn-lt"/>
          <a:ea typeface="+mn-ea"/>
        </a:defRPr>
      </a:lvl8pPr>
      <a:lvl9pPr marL="2185988" indent="-128588" algn="l" rtl="0" eaLnBrk="1" fontAlgn="base" hangingPunct="1">
        <a:spcBef>
          <a:spcPct val="20000"/>
        </a:spcBef>
        <a:spcAft>
          <a:spcPct val="0"/>
        </a:spcAft>
        <a:buChar char="»"/>
        <a:defRPr sz="1125">
          <a:solidFill>
            <a:schemeClr val="tx1"/>
          </a:solidFill>
          <a:latin typeface="+mn-lt"/>
          <a:ea typeface="+mn-ea"/>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p:nvPicPr>
        <p:blipFill>
          <a:blip r:embed="rId7">
            <a:extLst>
              <a:ext uri="{28A0092B-C50C-407E-A947-70E740481C1C}">
                <a14:useLocalDpi xmlns:a14="http://schemas.microsoft.com/office/drawing/2010/main" val="0"/>
              </a:ext>
            </a:extLst>
          </a:blip>
          <a:srcRect t="46489" r="51477" b="36159"/>
          <a:stretch>
            <a:fillRect/>
          </a:stretch>
        </p:blipFill>
        <p:spPr bwMode="auto">
          <a:xfrm>
            <a:off x="-48684" y="-96838"/>
            <a:ext cx="1232323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22860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914400" y="3929063"/>
            <a:ext cx="1036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88">
                <a:latin typeface="Arial" pitchFamily="34" charset="0"/>
                <a:ea typeface="Arial" pitchFamily="34" charset="0"/>
                <a:cs typeface="Arial" pitchFamily="34" charset="0"/>
              </a:defRPr>
            </a:lvl1pPr>
          </a:lstStyle>
          <a:p>
            <a:endParaRPr lang="en-GB"/>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788">
                <a:latin typeface="Arial" pitchFamily="34" charset="0"/>
                <a:ea typeface="Arial" pitchFamily="34" charset="0"/>
                <a:cs typeface="Arial" pitchFamily="34" charset="0"/>
              </a:defRPr>
            </a:lvl1pPr>
          </a:lstStyle>
          <a:p>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788">
                <a:latin typeface="Arial" pitchFamily="34" charset="0"/>
                <a:ea typeface="Arial" pitchFamily="34" charset="0"/>
                <a:cs typeface="Arial" pitchFamily="34" charset="0"/>
              </a:defRPr>
            </a:lvl1pPr>
          </a:lstStyle>
          <a:p>
            <a:fld id="{D228BFA6-9D91-4F99-9CF5-801957AD81E8}" type="slidenum">
              <a:rPr lang="en-GB" smtClean="0"/>
              <a:t>‹#›</a:t>
            </a:fld>
            <a:endParaRPr lang="en-GB"/>
          </a:p>
        </p:txBody>
      </p:sp>
      <p:sp>
        <p:nvSpPr>
          <p:cNvPr id="8" name="AutoShape 2" descr="Image result for PIP-II logo"/>
          <p:cNvSpPr>
            <a:spLocks noChangeAspect="1" noChangeArrowheads="1"/>
          </p:cNvSpPr>
          <p:nvPr/>
        </p:nvSpPr>
        <p:spPr bwMode="auto">
          <a:xfrm>
            <a:off x="50803" y="-852488"/>
            <a:ext cx="4229100" cy="1790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fontAlgn="base">
              <a:spcBef>
                <a:spcPct val="0"/>
              </a:spcBef>
              <a:spcAft>
                <a:spcPct val="0"/>
              </a:spcAft>
            </a:pPr>
            <a:endParaRPr lang="en-GB" sz="1350">
              <a:solidFill>
                <a:srgbClr val="000000"/>
              </a:solidFill>
            </a:endParaRPr>
          </a:p>
        </p:txBody>
      </p:sp>
    </p:spTree>
    <p:extLst>
      <p:ext uri="{BB962C8B-B14F-4D97-AF65-F5344CB8AC3E}">
        <p14:creationId xmlns:p14="http://schemas.microsoft.com/office/powerpoint/2010/main" val="191442249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98" r:id="rId4"/>
    <p:sldLayoutId id="2147483699" r:id="rId5"/>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5pPr>
      <a:lvl6pPr marL="25717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6pPr>
      <a:lvl7pPr marL="51435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7pPr>
      <a:lvl8pPr marL="77152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8pPr>
      <a:lvl9pPr marL="102870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9pPr>
    </p:titleStyle>
    <p:bodyStyle>
      <a:lvl1pPr marL="192881" indent="-192881" algn="ctr" rtl="0" eaLnBrk="1" fontAlgn="base" hangingPunct="1">
        <a:spcBef>
          <a:spcPct val="20000"/>
        </a:spcBef>
        <a:spcAft>
          <a:spcPct val="0"/>
        </a:spcAft>
        <a:defRPr sz="2400">
          <a:solidFill>
            <a:schemeClr val="tx1"/>
          </a:solidFill>
          <a:latin typeface="Arial" pitchFamily="34" charset="0"/>
          <a:ea typeface="+mn-ea"/>
          <a:cs typeface="Arial" pitchFamily="34" charset="0"/>
        </a:defRPr>
      </a:lvl1pPr>
      <a:lvl2pPr marL="417910" indent="-160735" algn="l" rtl="0" eaLnBrk="1" fontAlgn="base" hangingPunct="1">
        <a:spcBef>
          <a:spcPct val="20000"/>
        </a:spcBef>
        <a:spcAft>
          <a:spcPct val="0"/>
        </a:spcAft>
        <a:defRPr sz="2025">
          <a:solidFill>
            <a:schemeClr val="tx1"/>
          </a:solidFill>
          <a:latin typeface="Arial" pitchFamily="34" charset="0"/>
          <a:ea typeface="+mn-ea"/>
          <a:cs typeface="Arial" pitchFamily="34" charset="0"/>
        </a:defRPr>
      </a:lvl2pPr>
      <a:lvl3pPr marL="642938" indent="-128588" algn="l" rtl="0" eaLnBrk="1" fontAlgn="base" hangingPunct="1">
        <a:spcBef>
          <a:spcPct val="20000"/>
        </a:spcBef>
        <a:spcAft>
          <a:spcPct val="0"/>
        </a:spcAft>
        <a:defRPr sz="2025">
          <a:solidFill>
            <a:schemeClr val="tx1"/>
          </a:solidFill>
          <a:latin typeface="Arial" pitchFamily="34" charset="0"/>
          <a:ea typeface="+mn-ea"/>
          <a:cs typeface="Arial" pitchFamily="34" charset="0"/>
        </a:defRPr>
      </a:lvl3pPr>
      <a:lvl4pPr marL="900113" indent="-128588" algn="l" rtl="0" eaLnBrk="1" fontAlgn="base" hangingPunct="1">
        <a:spcBef>
          <a:spcPct val="20000"/>
        </a:spcBef>
        <a:spcAft>
          <a:spcPct val="0"/>
        </a:spcAft>
        <a:defRPr sz="2025">
          <a:solidFill>
            <a:schemeClr val="tx1"/>
          </a:solidFill>
          <a:latin typeface="Arial" pitchFamily="34" charset="0"/>
          <a:ea typeface="+mn-ea"/>
          <a:cs typeface="Arial" pitchFamily="34" charset="0"/>
        </a:defRPr>
      </a:lvl4pPr>
      <a:lvl5pPr marL="1157288" indent="-128588" algn="l" rtl="0" eaLnBrk="1" fontAlgn="base" hangingPunct="1">
        <a:spcBef>
          <a:spcPct val="20000"/>
        </a:spcBef>
        <a:spcAft>
          <a:spcPct val="0"/>
        </a:spcAft>
        <a:defRPr sz="2025">
          <a:solidFill>
            <a:schemeClr val="tx1"/>
          </a:solidFill>
          <a:latin typeface="Arial" pitchFamily="34" charset="0"/>
          <a:ea typeface="+mn-ea"/>
          <a:cs typeface="Arial" pitchFamily="34" charset="0"/>
        </a:defRPr>
      </a:lvl5pPr>
      <a:lvl6pPr marL="1414463" indent="-128588" algn="l" rtl="0" eaLnBrk="1" fontAlgn="base" hangingPunct="1">
        <a:spcBef>
          <a:spcPct val="20000"/>
        </a:spcBef>
        <a:spcAft>
          <a:spcPct val="0"/>
        </a:spcAft>
        <a:buChar char="»"/>
        <a:defRPr sz="1125">
          <a:solidFill>
            <a:schemeClr val="tx1"/>
          </a:solidFill>
          <a:latin typeface="+mn-lt"/>
          <a:ea typeface="+mn-ea"/>
        </a:defRPr>
      </a:lvl6pPr>
      <a:lvl7pPr marL="1671638" indent="-128588" algn="l" rtl="0" eaLnBrk="1" fontAlgn="base" hangingPunct="1">
        <a:spcBef>
          <a:spcPct val="20000"/>
        </a:spcBef>
        <a:spcAft>
          <a:spcPct val="0"/>
        </a:spcAft>
        <a:buChar char="»"/>
        <a:defRPr sz="1125">
          <a:solidFill>
            <a:schemeClr val="tx1"/>
          </a:solidFill>
          <a:latin typeface="+mn-lt"/>
          <a:ea typeface="+mn-ea"/>
        </a:defRPr>
      </a:lvl7pPr>
      <a:lvl8pPr marL="1928813" indent="-128588" algn="l" rtl="0" eaLnBrk="1" fontAlgn="base" hangingPunct="1">
        <a:spcBef>
          <a:spcPct val="20000"/>
        </a:spcBef>
        <a:spcAft>
          <a:spcPct val="0"/>
        </a:spcAft>
        <a:buChar char="»"/>
        <a:defRPr sz="1125">
          <a:solidFill>
            <a:schemeClr val="tx1"/>
          </a:solidFill>
          <a:latin typeface="+mn-lt"/>
          <a:ea typeface="+mn-ea"/>
        </a:defRPr>
      </a:lvl8pPr>
      <a:lvl9pPr marL="2185988" indent="-128588" algn="l" rtl="0" eaLnBrk="1" fontAlgn="base" hangingPunct="1">
        <a:spcBef>
          <a:spcPct val="20000"/>
        </a:spcBef>
        <a:spcAft>
          <a:spcPct val="0"/>
        </a:spcAft>
        <a:buChar char="»"/>
        <a:defRPr sz="1125">
          <a:solidFill>
            <a:schemeClr val="tx1"/>
          </a:solidFill>
          <a:latin typeface="+mn-lt"/>
          <a:ea typeface="+mn-ea"/>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9"/>
          <p:cNvPicPr>
            <a:picLocks noChangeAspect="1" noChangeArrowheads="1"/>
          </p:cNvPicPr>
          <p:nvPr/>
        </p:nvPicPr>
        <p:blipFill>
          <a:blip r:embed="rId13">
            <a:extLst>
              <a:ext uri="{28A0092B-C50C-407E-A947-70E740481C1C}">
                <a14:useLocalDpi xmlns:a14="http://schemas.microsoft.com/office/drawing/2010/main" val="0"/>
              </a:ext>
            </a:extLst>
          </a:blip>
          <a:srcRect l="-2" r="64189"/>
          <a:stretch>
            <a:fillRect/>
          </a:stretch>
        </p:blipFill>
        <p:spPr bwMode="auto">
          <a:xfrm>
            <a:off x="1634070" y="5570538"/>
            <a:ext cx="10674351"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88">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788">
                <a:latin typeface="Lucida Grande" pitchFamily="84" charset="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9638188" y="-12587"/>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788">
                <a:latin typeface="Lucida Grande" pitchFamily="84" charset="0"/>
                <a:ea typeface="ヒラギノ角ゴ Pro W3" pitchFamily="84" charset="-128"/>
                <a:cs typeface="+mn-cs"/>
              </a:defRPr>
            </a:lvl1pPr>
          </a:lstStyle>
          <a:p>
            <a:pPr>
              <a:defRPr/>
            </a:pPr>
            <a:fld id="{33B3D147-DA5A-4163-B750-CD8EE7A67E1C}" type="slidenum">
              <a:rPr lang="en-US"/>
              <a:pPr>
                <a:defRPr/>
              </a:pPr>
              <a:t>‹#›</a:t>
            </a:fld>
            <a:endParaRPr lang="en-US" dirty="0"/>
          </a:p>
        </p:txBody>
      </p:sp>
      <p:sp>
        <p:nvSpPr>
          <p:cNvPr id="8" name="Rectangle 2"/>
          <p:cNvSpPr>
            <a:spLocks noGrp="1" noChangeArrowheads="1"/>
          </p:cNvSpPr>
          <p:nvPr>
            <p:ph type="title"/>
          </p:nvPr>
        </p:nvSpPr>
        <p:spPr bwMode="auto">
          <a:xfrm>
            <a:off x="0" y="-2800"/>
            <a:ext cx="1185664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9" name="Rectangle 3"/>
          <p:cNvSpPr>
            <a:spLocks noGrp="1" noChangeArrowheads="1"/>
          </p:cNvSpPr>
          <p:nvPr>
            <p:ph type="body" idx="1"/>
          </p:nvPr>
        </p:nvSpPr>
        <p:spPr bwMode="auto">
          <a:xfrm>
            <a:off x="914400" y="1270660"/>
            <a:ext cx="10363200" cy="482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p:txBody>
      </p:sp>
      <p:pic>
        <p:nvPicPr>
          <p:cNvPr id="10" name="Picture 9" descr="Image result for ESS logo neutron"/>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43339" y="116632"/>
            <a:ext cx="2090507" cy="84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112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700" r:id="rId10"/>
    <p:sldLayoutId id="2147483701" r:id="rId11"/>
  </p:sldLayoutIdLst>
  <p:timing>
    <p:tnLst>
      <p:par>
        <p:cTn id="1" dur="indefinite" restart="never" nodeType="tmRoot"/>
      </p:par>
    </p:tnLst>
  </p:timing>
  <p:hf hdr="0" ftr="0" dt="0"/>
  <p:txStyles>
    <p:titleStyle>
      <a:lvl1pPr algn="r" rtl="0" eaLnBrk="1" fontAlgn="base" hangingPunct="1">
        <a:spcBef>
          <a:spcPct val="0"/>
        </a:spcBef>
        <a:spcAft>
          <a:spcPct val="0"/>
        </a:spcAft>
        <a:defRPr sz="36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5pPr>
      <a:lvl6pPr marL="25717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6pPr>
      <a:lvl7pPr marL="51435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7pPr>
      <a:lvl8pPr marL="77152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8pPr>
      <a:lvl9pPr marL="102870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9pPr>
    </p:titleStyle>
    <p:bodyStyle>
      <a:lvl1pPr marL="192881" indent="-192881" algn="l" rtl="0" eaLnBrk="1" fontAlgn="base" hangingPunct="1">
        <a:spcBef>
          <a:spcPct val="20000"/>
        </a:spcBef>
        <a:spcAft>
          <a:spcPct val="0"/>
        </a:spcAft>
        <a:buChar char="•"/>
        <a:defRPr sz="2800">
          <a:solidFill>
            <a:schemeClr val="tx1"/>
          </a:solidFill>
          <a:latin typeface="Arial" pitchFamily="34" charset="0"/>
          <a:ea typeface="+mn-ea"/>
          <a:cs typeface="Arial" pitchFamily="34" charset="0"/>
        </a:defRPr>
      </a:lvl1pPr>
      <a:lvl2pPr marL="417910" indent="-160735" algn="l" rtl="0" eaLnBrk="1" fontAlgn="base" hangingPunct="1">
        <a:spcBef>
          <a:spcPct val="20000"/>
        </a:spcBef>
        <a:spcAft>
          <a:spcPct val="0"/>
        </a:spcAft>
        <a:buChar char="–"/>
        <a:defRPr sz="2400">
          <a:solidFill>
            <a:srgbClr val="3C8C93"/>
          </a:solidFill>
          <a:latin typeface="Arial" pitchFamily="34" charset="0"/>
          <a:ea typeface="+mn-ea"/>
          <a:cs typeface="Arial" pitchFamily="34" charset="0"/>
        </a:defRPr>
      </a:lvl2pPr>
      <a:lvl3pPr marL="642938" indent="-128588" algn="l" rtl="0" eaLnBrk="1" fontAlgn="base" hangingPunct="1">
        <a:spcBef>
          <a:spcPct val="20000"/>
        </a:spcBef>
        <a:spcAft>
          <a:spcPct val="0"/>
        </a:spcAft>
        <a:buChar char="•"/>
        <a:defRPr sz="1350">
          <a:solidFill>
            <a:schemeClr val="tx1"/>
          </a:solidFill>
          <a:latin typeface="Calibri" pitchFamily="34" charset="0"/>
          <a:ea typeface="+mn-ea"/>
          <a:cs typeface="Calibri" pitchFamily="34" charset="0"/>
        </a:defRPr>
      </a:lvl3pPr>
      <a:lvl4pPr marL="900113" indent="-128588" algn="l" rtl="0" eaLnBrk="1" fontAlgn="base" hangingPunct="1">
        <a:spcBef>
          <a:spcPct val="20000"/>
        </a:spcBef>
        <a:spcAft>
          <a:spcPct val="0"/>
        </a:spcAft>
        <a:buChar char="–"/>
        <a:defRPr sz="1125">
          <a:solidFill>
            <a:schemeClr val="tx1"/>
          </a:solidFill>
          <a:latin typeface="Calibri" pitchFamily="34" charset="0"/>
          <a:ea typeface="+mn-ea"/>
          <a:cs typeface="Calibri" pitchFamily="34" charset="0"/>
        </a:defRPr>
      </a:lvl4pPr>
      <a:lvl5pPr marL="1157288" indent="-128588" algn="l" rtl="0" eaLnBrk="1" fontAlgn="base" hangingPunct="1">
        <a:spcBef>
          <a:spcPct val="20000"/>
        </a:spcBef>
        <a:spcAft>
          <a:spcPct val="0"/>
        </a:spcAft>
        <a:buChar char="»"/>
        <a:defRPr sz="1125">
          <a:solidFill>
            <a:schemeClr val="tx1"/>
          </a:solidFill>
          <a:latin typeface="Calibri" pitchFamily="34" charset="0"/>
          <a:ea typeface="+mn-ea"/>
          <a:cs typeface="Calibri" pitchFamily="34" charset="0"/>
        </a:defRPr>
      </a:lvl5pPr>
      <a:lvl6pPr marL="1414463" indent="-128588" algn="l" rtl="0" eaLnBrk="1" fontAlgn="base" hangingPunct="1">
        <a:spcBef>
          <a:spcPct val="20000"/>
        </a:spcBef>
        <a:spcAft>
          <a:spcPct val="0"/>
        </a:spcAft>
        <a:buChar char="»"/>
        <a:defRPr sz="1125">
          <a:solidFill>
            <a:schemeClr val="tx1"/>
          </a:solidFill>
          <a:latin typeface="+mn-lt"/>
          <a:ea typeface="+mn-ea"/>
        </a:defRPr>
      </a:lvl6pPr>
      <a:lvl7pPr marL="1671638" indent="-128588" algn="l" rtl="0" eaLnBrk="1" fontAlgn="base" hangingPunct="1">
        <a:spcBef>
          <a:spcPct val="20000"/>
        </a:spcBef>
        <a:spcAft>
          <a:spcPct val="0"/>
        </a:spcAft>
        <a:buChar char="»"/>
        <a:defRPr sz="1125">
          <a:solidFill>
            <a:schemeClr val="tx1"/>
          </a:solidFill>
          <a:latin typeface="+mn-lt"/>
          <a:ea typeface="+mn-ea"/>
        </a:defRPr>
      </a:lvl7pPr>
      <a:lvl8pPr marL="1928813" indent="-128588" algn="l" rtl="0" eaLnBrk="1" fontAlgn="base" hangingPunct="1">
        <a:spcBef>
          <a:spcPct val="20000"/>
        </a:spcBef>
        <a:spcAft>
          <a:spcPct val="0"/>
        </a:spcAft>
        <a:buChar char="»"/>
        <a:defRPr sz="1125">
          <a:solidFill>
            <a:schemeClr val="tx1"/>
          </a:solidFill>
          <a:latin typeface="+mn-lt"/>
          <a:ea typeface="+mn-ea"/>
        </a:defRPr>
      </a:lvl8pPr>
      <a:lvl9pPr marL="2185988" indent="-128588" algn="l" rtl="0" eaLnBrk="1" fontAlgn="base" hangingPunct="1">
        <a:spcBef>
          <a:spcPct val="20000"/>
        </a:spcBef>
        <a:spcAft>
          <a:spcPct val="0"/>
        </a:spcAft>
        <a:buChar char="»"/>
        <a:defRPr sz="1125">
          <a:solidFill>
            <a:schemeClr val="tx1"/>
          </a:solidFill>
          <a:latin typeface="+mn-lt"/>
          <a:ea typeface="+mn-ea"/>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p:nvPicPr>
        <p:blipFill>
          <a:blip r:embed="rId5">
            <a:extLst>
              <a:ext uri="{28A0092B-C50C-407E-A947-70E740481C1C}">
                <a14:useLocalDpi xmlns:a14="http://schemas.microsoft.com/office/drawing/2010/main" val="0"/>
              </a:ext>
            </a:extLst>
          </a:blip>
          <a:srcRect t="46489" r="51477" b="36159"/>
          <a:stretch>
            <a:fillRect/>
          </a:stretch>
        </p:blipFill>
        <p:spPr bwMode="auto">
          <a:xfrm>
            <a:off x="-48684" y="-96838"/>
            <a:ext cx="1232323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22860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914400" y="3929063"/>
            <a:ext cx="1036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88">
                <a:latin typeface="Arial" pitchFamily="34" charset="0"/>
                <a:ea typeface="Arial" pitchFamily="34" charset="0"/>
                <a:cs typeface="Arial" pitchFamily="34" charset="0"/>
              </a:defRPr>
            </a:lvl1pPr>
          </a:lstStyle>
          <a:p>
            <a:endParaRPr lang="en-GB"/>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788">
                <a:latin typeface="Arial" pitchFamily="34" charset="0"/>
                <a:ea typeface="Arial" pitchFamily="34" charset="0"/>
                <a:cs typeface="Arial" pitchFamily="34" charset="0"/>
              </a:defRPr>
            </a:lvl1pPr>
          </a:lstStyle>
          <a:p>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788">
                <a:latin typeface="Arial" pitchFamily="34" charset="0"/>
                <a:ea typeface="Arial" pitchFamily="34" charset="0"/>
                <a:cs typeface="Arial" pitchFamily="34" charset="0"/>
              </a:defRPr>
            </a:lvl1pPr>
          </a:lstStyle>
          <a:p>
            <a:fld id="{D228BFA6-9D91-4F99-9CF5-801957AD81E8}" type="slidenum">
              <a:rPr lang="en-GB" smtClean="0"/>
              <a:t>‹#›</a:t>
            </a:fld>
            <a:endParaRPr lang="en-GB"/>
          </a:p>
        </p:txBody>
      </p:sp>
      <p:sp>
        <p:nvSpPr>
          <p:cNvPr id="8" name="AutoShape 2" descr="Image result for PIP-II logo"/>
          <p:cNvSpPr>
            <a:spLocks noChangeAspect="1" noChangeArrowheads="1"/>
          </p:cNvSpPr>
          <p:nvPr/>
        </p:nvSpPr>
        <p:spPr bwMode="auto">
          <a:xfrm>
            <a:off x="50803" y="-852488"/>
            <a:ext cx="4229100" cy="1790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fontAlgn="base">
              <a:spcBef>
                <a:spcPct val="0"/>
              </a:spcBef>
              <a:spcAft>
                <a:spcPct val="0"/>
              </a:spcAft>
            </a:pPr>
            <a:endParaRPr lang="en-GB" sz="1350">
              <a:solidFill>
                <a:srgbClr val="000000"/>
              </a:solidFill>
            </a:endParaRPr>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94" y="6107012"/>
            <a:ext cx="1868083" cy="79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Image result for ESS logo neutron">
            <a:hlinkClick r:id="rId7"/>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898293" y="5861908"/>
            <a:ext cx="2090507" cy="84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57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iming>
    <p:tnLst>
      <p:par>
        <p:cTn id="1" dur="indefinite" restart="never" nodeType="tmRoot"/>
      </p:par>
    </p:tnLst>
  </p:timing>
  <p:hf hdr="0" ftr="0" dt="0"/>
  <p:txStyles>
    <p:titleStyle>
      <a:lvl1pPr algn="ctr" rtl="0" eaLnBrk="1" fontAlgn="base" hangingPunct="1">
        <a:spcBef>
          <a:spcPct val="0"/>
        </a:spcBef>
        <a:spcAft>
          <a:spcPct val="0"/>
        </a:spcAft>
        <a:defRPr sz="2475"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5pPr>
      <a:lvl6pPr marL="25717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6pPr>
      <a:lvl7pPr marL="51435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7pPr>
      <a:lvl8pPr marL="77152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8pPr>
      <a:lvl9pPr marL="102870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9pPr>
    </p:titleStyle>
    <p:bodyStyle>
      <a:lvl1pPr marL="192881" indent="-192881" algn="ctr" rtl="0" eaLnBrk="1" fontAlgn="base" hangingPunct="1">
        <a:spcBef>
          <a:spcPct val="20000"/>
        </a:spcBef>
        <a:spcAft>
          <a:spcPct val="0"/>
        </a:spcAft>
        <a:defRPr sz="1350">
          <a:solidFill>
            <a:schemeClr val="tx1"/>
          </a:solidFill>
          <a:latin typeface="Arial" pitchFamily="34" charset="0"/>
          <a:ea typeface="+mn-ea"/>
          <a:cs typeface="Arial" pitchFamily="34" charset="0"/>
        </a:defRPr>
      </a:lvl1pPr>
      <a:lvl2pPr marL="417910" indent="-160735" algn="l" rtl="0" eaLnBrk="1" fontAlgn="base" hangingPunct="1">
        <a:spcBef>
          <a:spcPct val="20000"/>
        </a:spcBef>
        <a:spcAft>
          <a:spcPct val="0"/>
        </a:spcAft>
        <a:defRPr sz="2025">
          <a:solidFill>
            <a:schemeClr val="tx1"/>
          </a:solidFill>
          <a:latin typeface="Arial" pitchFamily="34" charset="0"/>
          <a:ea typeface="+mn-ea"/>
          <a:cs typeface="Arial" pitchFamily="34" charset="0"/>
        </a:defRPr>
      </a:lvl2pPr>
      <a:lvl3pPr marL="642938" indent="-128588" algn="l" rtl="0" eaLnBrk="1" fontAlgn="base" hangingPunct="1">
        <a:spcBef>
          <a:spcPct val="20000"/>
        </a:spcBef>
        <a:spcAft>
          <a:spcPct val="0"/>
        </a:spcAft>
        <a:defRPr sz="2025">
          <a:solidFill>
            <a:schemeClr val="tx1"/>
          </a:solidFill>
          <a:latin typeface="Arial" pitchFamily="34" charset="0"/>
          <a:ea typeface="+mn-ea"/>
          <a:cs typeface="Arial" pitchFamily="34" charset="0"/>
        </a:defRPr>
      </a:lvl3pPr>
      <a:lvl4pPr marL="900113" indent="-128588" algn="l" rtl="0" eaLnBrk="1" fontAlgn="base" hangingPunct="1">
        <a:spcBef>
          <a:spcPct val="20000"/>
        </a:spcBef>
        <a:spcAft>
          <a:spcPct val="0"/>
        </a:spcAft>
        <a:defRPr sz="2025">
          <a:solidFill>
            <a:schemeClr val="tx1"/>
          </a:solidFill>
          <a:latin typeface="Arial" pitchFamily="34" charset="0"/>
          <a:ea typeface="+mn-ea"/>
          <a:cs typeface="Arial" pitchFamily="34" charset="0"/>
        </a:defRPr>
      </a:lvl4pPr>
      <a:lvl5pPr marL="1157288" indent="-128588" algn="l" rtl="0" eaLnBrk="1" fontAlgn="base" hangingPunct="1">
        <a:spcBef>
          <a:spcPct val="20000"/>
        </a:spcBef>
        <a:spcAft>
          <a:spcPct val="0"/>
        </a:spcAft>
        <a:defRPr sz="2025">
          <a:solidFill>
            <a:schemeClr val="tx1"/>
          </a:solidFill>
          <a:latin typeface="Arial" pitchFamily="34" charset="0"/>
          <a:ea typeface="+mn-ea"/>
          <a:cs typeface="Arial" pitchFamily="34" charset="0"/>
        </a:defRPr>
      </a:lvl5pPr>
      <a:lvl6pPr marL="1414463" indent="-128588" algn="l" rtl="0" eaLnBrk="1" fontAlgn="base" hangingPunct="1">
        <a:spcBef>
          <a:spcPct val="20000"/>
        </a:spcBef>
        <a:spcAft>
          <a:spcPct val="0"/>
        </a:spcAft>
        <a:buChar char="»"/>
        <a:defRPr sz="1125">
          <a:solidFill>
            <a:schemeClr val="tx1"/>
          </a:solidFill>
          <a:latin typeface="+mn-lt"/>
          <a:ea typeface="+mn-ea"/>
        </a:defRPr>
      </a:lvl6pPr>
      <a:lvl7pPr marL="1671638" indent="-128588" algn="l" rtl="0" eaLnBrk="1" fontAlgn="base" hangingPunct="1">
        <a:spcBef>
          <a:spcPct val="20000"/>
        </a:spcBef>
        <a:spcAft>
          <a:spcPct val="0"/>
        </a:spcAft>
        <a:buChar char="»"/>
        <a:defRPr sz="1125">
          <a:solidFill>
            <a:schemeClr val="tx1"/>
          </a:solidFill>
          <a:latin typeface="+mn-lt"/>
          <a:ea typeface="+mn-ea"/>
        </a:defRPr>
      </a:lvl7pPr>
      <a:lvl8pPr marL="1928813" indent="-128588" algn="l" rtl="0" eaLnBrk="1" fontAlgn="base" hangingPunct="1">
        <a:spcBef>
          <a:spcPct val="20000"/>
        </a:spcBef>
        <a:spcAft>
          <a:spcPct val="0"/>
        </a:spcAft>
        <a:buChar char="»"/>
        <a:defRPr sz="1125">
          <a:solidFill>
            <a:schemeClr val="tx1"/>
          </a:solidFill>
          <a:latin typeface="+mn-lt"/>
          <a:ea typeface="+mn-ea"/>
        </a:defRPr>
      </a:lvl8pPr>
      <a:lvl9pPr marL="2185988" indent="-128588" algn="l" rtl="0" eaLnBrk="1" fontAlgn="base" hangingPunct="1">
        <a:spcBef>
          <a:spcPct val="20000"/>
        </a:spcBef>
        <a:spcAft>
          <a:spcPct val="0"/>
        </a:spcAft>
        <a:buChar char="»"/>
        <a:defRPr sz="1125">
          <a:solidFill>
            <a:schemeClr val="tx1"/>
          </a:solidFill>
          <a:latin typeface="+mn-lt"/>
          <a:ea typeface="+mn-ea"/>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9"/>
          <p:cNvPicPr>
            <a:picLocks noChangeAspect="1" noChangeArrowheads="1"/>
          </p:cNvPicPr>
          <p:nvPr/>
        </p:nvPicPr>
        <p:blipFill>
          <a:blip r:embed="rId11">
            <a:extLst>
              <a:ext uri="{28A0092B-C50C-407E-A947-70E740481C1C}">
                <a14:useLocalDpi xmlns:a14="http://schemas.microsoft.com/office/drawing/2010/main" val="0"/>
              </a:ext>
            </a:extLst>
          </a:blip>
          <a:srcRect l="-2" r="64189"/>
          <a:stretch>
            <a:fillRect/>
          </a:stretch>
        </p:blipFill>
        <p:spPr bwMode="auto">
          <a:xfrm>
            <a:off x="1634070" y="5570538"/>
            <a:ext cx="10674351"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0" y="333375"/>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2" name="Rectangle 3"/>
          <p:cNvSpPr>
            <a:spLocks noGrp="1" noChangeArrowheads="1"/>
          </p:cNvSpPr>
          <p:nvPr>
            <p:ph type="body" idx="1"/>
          </p:nvPr>
        </p:nvSpPr>
        <p:spPr bwMode="auto">
          <a:xfrm>
            <a:off x="914400" y="1557338"/>
            <a:ext cx="103632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88">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788">
                <a:latin typeface="Lucida Grande" pitchFamily="84" charset="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788">
                <a:latin typeface="Lucida Grande" pitchFamily="84" charset="0"/>
                <a:ea typeface="ヒラギノ角ゴ Pro W3" pitchFamily="84" charset="-128"/>
                <a:cs typeface="+mn-cs"/>
              </a:defRPr>
            </a:lvl1pPr>
          </a:lstStyle>
          <a:p>
            <a:pPr>
              <a:defRPr/>
            </a:pPr>
            <a:fld id="{33B3D147-DA5A-4163-B750-CD8EE7A67E1C}" type="slidenum">
              <a:rPr lang="en-US"/>
              <a:pPr>
                <a:defRPr/>
              </a:pPr>
              <a:t>‹#›</a:t>
            </a:fld>
            <a:endParaRPr lang="en-US" dirty="0"/>
          </a:p>
        </p:txBody>
      </p:sp>
    </p:spTree>
    <p:extLst>
      <p:ext uri="{BB962C8B-B14F-4D97-AF65-F5344CB8AC3E}">
        <p14:creationId xmlns:p14="http://schemas.microsoft.com/office/powerpoint/2010/main" val="21091116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hdr="0" ftr="0" dt="0"/>
  <p:txStyles>
    <p:titleStyle>
      <a:lvl1pPr algn="ctr" rtl="0" eaLnBrk="1" fontAlgn="base" hangingPunct="1">
        <a:spcBef>
          <a:spcPct val="0"/>
        </a:spcBef>
        <a:spcAft>
          <a:spcPct val="0"/>
        </a:spcAft>
        <a:defRPr sz="2475"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2475" b="1">
          <a:solidFill>
            <a:srgbClr val="3C8C93"/>
          </a:solidFill>
          <a:latin typeface="Arial" charset="0"/>
          <a:ea typeface="ヒラギノ角ゴ Pro W3" pitchFamily="84" charset="-128"/>
          <a:cs typeface="Arial" charset="0"/>
        </a:defRPr>
      </a:lvl5pPr>
      <a:lvl6pPr marL="25717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6pPr>
      <a:lvl7pPr marL="51435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7pPr>
      <a:lvl8pPr marL="771525"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8pPr>
      <a:lvl9pPr marL="1028700" algn="ctr" rtl="0" eaLnBrk="1" fontAlgn="base" hangingPunct="1">
        <a:spcBef>
          <a:spcPct val="0"/>
        </a:spcBef>
        <a:spcAft>
          <a:spcPct val="0"/>
        </a:spcAft>
        <a:defRPr sz="2475">
          <a:solidFill>
            <a:schemeClr val="tx2"/>
          </a:solidFill>
          <a:latin typeface="Lucida Grande" pitchFamily="84" charset="0"/>
          <a:ea typeface="ヒラギノ角ゴ Pro W3" pitchFamily="84" charset="-128"/>
        </a:defRPr>
      </a:lvl9pPr>
    </p:titleStyle>
    <p:bodyStyle>
      <a:lvl1pPr marL="192881" indent="-192881" algn="l" rtl="0" eaLnBrk="1" fontAlgn="base" hangingPunct="1">
        <a:spcBef>
          <a:spcPct val="20000"/>
        </a:spcBef>
        <a:spcAft>
          <a:spcPct val="0"/>
        </a:spcAft>
        <a:buChar char="•"/>
        <a:defRPr sz="1350">
          <a:solidFill>
            <a:schemeClr val="tx1"/>
          </a:solidFill>
          <a:latin typeface="Arial" pitchFamily="34" charset="0"/>
          <a:ea typeface="+mn-ea"/>
          <a:cs typeface="Arial" pitchFamily="34" charset="0"/>
        </a:defRPr>
      </a:lvl1pPr>
      <a:lvl2pPr marL="417910" indent="-160735" algn="l" rtl="0" eaLnBrk="1" fontAlgn="base" hangingPunct="1">
        <a:spcBef>
          <a:spcPct val="20000"/>
        </a:spcBef>
        <a:spcAft>
          <a:spcPct val="0"/>
        </a:spcAft>
        <a:buChar char="–"/>
        <a:defRPr sz="1238">
          <a:solidFill>
            <a:srgbClr val="3C8C93"/>
          </a:solidFill>
          <a:latin typeface="Arial" pitchFamily="34" charset="0"/>
          <a:ea typeface="+mn-ea"/>
          <a:cs typeface="Arial" pitchFamily="34" charset="0"/>
        </a:defRPr>
      </a:lvl2pPr>
      <a:lvl3pPr marL="642938" indent="-128588" algn="l" rtl="0" eaLnBrk="1" fontAlgn="base" hangingPunct="1">
        <a:spcBef>
          <a:spcPct val="20000"/>
        </a:spcBef>
        <a:spcAft>
          <a:spcPct val="0"/>
        </a:spcAft>
        <a:buChar char="•"/>
        <a:defRPr sz="1350">
          <a:solidFill>
            <a:schemeClr val="tx1"/>
          </a:solidFill>
          <a:latin typeface="Calibri" pitchFamily="34" charset="0"/>
          <a:ea typeface="+mn-ea"/>
          <a:cs typeface="Calibri" pitchFamily="34" charset="0"/>
        </a:defRPr>
      </a:lvl3pPr>
      <a:lvl4pPr marL="900113" indent="-128588" algn="l" rtl="0" eaLnBrk="1" fontAlgn="base" hangingPunct="1">
        <a:spcBef>
          <a:spcPct val="20000"/>
        </a:spcBef>
        <a:spcAft>
          <a:spcPct val="0"/>
        </a:spcAft>
        <a:buChar char="–"/>
        <a:defRPr sz="1125">
          <a:solidFill>
            <a:schemeClr val="tx1"/>
          </a:solidFill>
          <a:latin typeface="Calibri" pitchFamily="34" charset="0"/>
          <a:ea typeface="+mn-ea"/>
          <a:cs typeface="Calibri" pitchFamily="34" charset="0"/>
        </a:defRPr>
      </a:lvl4pPr>
      <a:lvl5pPr marL="1157288" indent="-128588" algn="l" rtl="0" eaLnBrk="1" fontAlgn="base" hangingPunct="1">
        <a:spcBef>
          <a:spcPct val="20000"/>
        </a:spcBef>
        <a:spcAft>
          <a:spcPct val="0"/>
        </a:spcAft>
        <a:buChar char="»"/>
        <a:defRPr sz="1125">
          <a:solidFill>
            <a:schemeClr val="tx1"/>
          </a:solidFill>
          <a:latin typeface="Calibri" pitchFamily="34" charset="0"/>
          <a:ea typeface="+mn-ea"/>
          <a:cs typeface="Calibri" pitchFamily="34" charset="0"/>
        </a:defRPr>
      </a:lvl5pPr>
      <a:lvl6pPr marL="1414463" indent="-128588" algn="l" rtl="0" eaLnBrk="1" fontAlgn="base" hangingPunct="1">
        <a:spcBef>
          <a:spcPct val="20000"/>
        </a:spcBef>
        <a:spcAft>
          <a:spcPct val="0"/>
        </a:spcAft>
        <a:buChar char="»"/>
        <a:defRPr sz="1125">
          <a:solidFill>
            <a:schemeClr val="tx1"/>
          </a:solidFill>
          <a:latin typeface="+mn-lt"/>
          <a:ea typeface="+mn-ea"/>
        </a:defRPr>
      </a:lvl6pPr>
      <a:lvl7pPr marL="1671638" indent="-128588" algn="l" rtl="0" eaLnBrk="1" fontAlgn="base" hangingPunct="1">
        <a:spcBef>
          <a:spcPct val="20000"/>
        </a:spcBef>
        <a:spcAft>
          <a:spcPct val="0"/>
        </a:spcAft>
        <a:buChar char="»"/>
        <a:defRPr sz="1125">
          <a:solidFill>
            <a:schemeClr val="tx1"/>
          </a:solidFill>
          <a:latin typeface="+mn-lt"/>
          <a:ea typeface="+mn-ea"/>
        </a:defRPr>
      </a:lvl7pPr>
      <a:lvl8pPr marL="1928813" indent="-128588" algn="l" rtl="0" eaLnBrk="1" fontAlgn="base" hangingPunct="1">
        <a:spcBef>
          <a:spcPct val="20000"/>
        </a:spcBef>
        <a:spcAft>
          <a:spcPct val="0"/>
        </a:spcAft>
        <a:buChar char="»"/>
        <a:defRPr sz="1125">
          <a:solidFill>
            <a:schemeClr val="tx1"/>
          </a:solidFill>
          <a:latin typeface="+mn-lt"/>
          <a:ea typeface="+mn-ea"/>
        </a:defRPr>
      </a:lvl8pPr>
      <a:lvl9pPr marL="2185988" indent="-128588" algn="l" rtl="0" eaLnBrk="1" fontAlgn="base" hangingPunct="1">
        <a:spcBef>
          <a:spcPct val="20000"/>
        </a:spcBef>
        <a:spcAft>
          <a:spcPct val="0"/>
        </a:spcAft>
        <a:buChar char="»"/>
        <a:defRPr sz="1125">
          <a:solidFill>
            <a:schemeClr val="tx1"/>
          </a:solidFill>
          <a:latin typeface="+mn-lt"/>
          <a:ea typeface="+mn-ea"/>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oogle.co.uk/url?sa=i&amp;rct=j&amp;q=&amp;esrc=s&amp;source=images&amp;cd=&amp;cad=rja&amp;uact=8&amp;ved=0ahUKEwj2-c2Tt-jWAhXBfFAKHamMAw0QjRwIBw&amp;url=https://europeanspallationsource.se/accelerator/linac&amp;psig=AOvVaw14AZCa8anV1npPD6Cv0IDr&amp;ust=1507806514566543" TargetMode="Externa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18033" t="34880"/>
          <a:stretch/>
        </p:blipFill>
        <p:spPr>
          <a:xfrm>
            <a:off x="-384720" y="4208528"/>
            <a:ext cx="5358325" cy="3201278"/>
          </a:xfrm>
          <a:prstGeom prst="rect">
            <a:avLst/>
          </a:prstGeom>
          <a:ln>
            <a:noFill/>
          </a:ln>
          <a:effectLst>
            <a:softEdge rad="317500"/>
          </a:effectLst>
        </p:spPr>
      </p:pic>
      <p:sp>
        <p:nvSpPr>
          <p:cNvPr id="3" name="Title 2"/>
          <p:cNvSpPr>
            <a:spLocks noGrp="1"/>
          </p:cNvSpPr>
          <p:nvPr>
            <p:ph type="ctrTitle"/>
          </p:nvPr>
        </p:nvSpPr>
        <p:spPr>
          <a:xfrm>
            <a:off x="1524000" y="1772817"/>
            <a:ext cx="9144000" cy="1470025"/>
          </a:xfrm>
        </p:spPr>
        <p:txBody>
          <a:bodyPr/>
          <a:lstStyle/>
          <a:p>
            <a:r>
              <a:rPr lang="en-GB" dirty="0" smtClean="0"/>
              <a:t>STFC SRF </a:t>
            </a:r>
            <a:r>
              <a:rPr lang="en-GB" dirty="0" err="1" smtClean="0"/>
              <a:t>Linac</a:t>
            </a:r>
            <a:r>
              <a:rPr lang="en-GB" dirty="0" smtClean="0"/>
              <a:t> Contributions for ESS</a:t>
            </a:r>
            <a:endParaRPr lang="en-GB" dirty="0"/>
          </a:p>
        </p:txBody>
      </p:sp>
      <p:sp>
        <p:nvSpPr>
          <p:cNvPr id="6" name="Subtitle 5"/>
          <p:cNvSpPr>
            <a:spLocks noGrp="1"/>
          </p:cNvSpPr>
          <p:nvPr>
            <p:ph type="subTitle" idx="1"/>
          </p:nvPr>
        </p:nvSpPr>
        <p:spPr>
          <a:xfrm>
            <a:off x="4223792" y="3429000"/>
            <a:ext cx="7416824" cy="1752600"/>
          </a:xfrm>
        </p:spPr>
        <p:txBody>
          <a:bodyPr/>
          <a:lstStyle/>
          <a:p>
            <a:r>
              <a:rPr lang="en-GB" dirty="0"/>
              <a:t>Peter McIntosh STFC Daresbury Laboratory</a:t>
            </a:r>
          </a:p>
          <a:p>
            <a:endParaRPr lang="en-GB" sz="600" dirty="0"/>
          </a:p>
          <a:p>
            <a:pPr algn="r"/>
            <a:r>
              <a:rPr lang="en-GB" sz="2400" dirty="0">
                <a:solidFill>
                  <a:schemeClr val="accent1">
                    <a:lumMod val="50000"/>
                  </a:schemeClr>
                </a:solidFill>
              </a:rPr>
              <a:t>9</a:t>
            </a:r>
            <a:r>
              <a:rPr lang="en-GB" sz="2400" baseline="30000" dirty="0">
                <a:solidFill>
                  <a:schemeClr val="accent1">
                    <a:lumMod val="50000"/>
                  </a:schemeClr>
                </a:solidFill>
              </a:rPr>
              <a:t>th</a:t>
            </a:r>
            <a:r>
              <a:rPr lang="en-GB" sz="2400" dirty="0">
                <a:solidFill>
                  <a:schemeClr val="accent1">
                    <a:lumMod val="50000"/>
                  </a:schemeClr>
                </a:solidFill>
              </a:rPr>
              <a:t> Superconducting </a:t>
            </a:r>
            <a:r>
              <a:rPr lang="en-GB" sz="2400" dirty="0" err="1">
                <a:solidFill>
                  <a:schemeClr val="accent1">
                    <a:lumMod val="50000"/>
                  </a:schemeClr>
                </a:solidFill>
              </a:rPr>
              <a:t>Linacs</a:t>
            </a:r>
            <a:r>
              <a:rPr lang="en-GB" sz="2400" dirty="0">
                <a:solidFill>
                  <a:schemeClr val="accent1">
                    <a:lumMod val="50000"/>
                  </a:schemeClr>
                </a:solidFill>
              </a:rPr>
              <a:t> </a:t>
            </a:r>
            <a:r>
              <a:rPr lang="en-GB" sz="2400" dirty="0">
                <a:solidFill>
                  <a:schemeClr val="accent1">
                    <a:lumMod val="50000"/>
                  </a:schemeClr>
                </a:solidFill>
              </a:rPr>
              <a:t>for High Power Proton Beams (SLHiPP-9</a:t>
            </a:r>
            <a:r>
              <a:rPr lang="en-GB" sz="2400" dirty="0">
                <a:solidFill>
                  <a:schemeClr val="accent1">
                    <a:lumMod val="50000"/>
                  </a:schemeClr>
                </a:solidFill>
              </a:rPr>
              <a:t>)</a:t>
            </a:r>
          </a:p>
          <a:p>
            <a:pPr algn="r"/>
            <a:r>
              <a:rPr lang="en-GB" sz="2400" dirty="0">
                <a:solidFill>
                  <a:schemeClr val="accent1">
                    <a:lumMod val="50000"/>
                  </a:schemeClr>
                </a:solidFill>
              </a:rPr>
              <a:t>25</a:t>
            </a:r>
            <a:r>
              <a:rPr lang="en-GB" sz="2400" baseline="30000" dirty="0">
                <a:solidFill>
                  <a:schemeClr val="accent1">
                    <a:lumMod val="50000"/>
                  </a:schemeClr>
                </a:solidFill>
              </a:rPr>
              <a:t>th</a:t>
            </a:r>
            <a:r>
              <a:rPr lang="en-GB" sz="2400" dirty="0">
                <a:solidFill>
                  <a:schemeClr val="accent1">
                    <a:lumMod val="50000"/>
                  </a:schemeClr>
                </a:solidFill>
              </a:rPr>
              <a:t> – 27</a:t>
            </a:r>
            <a:r>
              <a:rPr lang="en-GB" sz="2400" baseline="30000" dirty="0">
                <a:solidFill>
                  <a:schemeClr val="accent1">
                    <a:lumMod val="50000"/>
                  </a:schemeClr>
                </a:solidFill>
              </a:rPr>
              <a:t>th</a:t>
            </a:r>
            <a:r>
              <a:rPr lang="en-GB" sz="2400" dirty="0">
                <a:solidFill>
                  <a:schemeClr val="accent1">
                    <a:lumMod val="50000"/>
                  </a:schemeClr>
                </a:solidFill>
              </a:rPr>
              <a:t> September 2019</a:t>
            </a:r>
          </a:p>
          <a:p>
            <a:pPr algn="r"/>
            <a:r>
              <a:rPr lang="en-GB" sz="2400" dirty="0">
                <a:solidFill>
                  <a:schemeClr val="accent1">
                    <a:lumMod val="50000"/>
                  </a:schemeClr>
                </a:solidFill>
              </a:rPr>
              <a:t>IMPCAS Campus</a:t>
            </a:r>
          </a:p>
        </p:txBody>
      </p:sp>
      <p:sp>
        <p:nvSpPr>
          <p:cNvPr id="2" name="Slide Number Placeholder 1"/>
          <p:cNvSpPr>
            <a:spLocks noGrp="1"/>
          </p:cNvSpPr>
          <p:nvPr>
            <p:ph type="sldNum" sz="quarter" idx="12"/>
          </p:nvPr>
        </p:nvSpPr>
        <p:spPr/>
        <p:txBody>
          <a:bodyPr/>
          <a:lstStyle/>
          <a:p>
            <a:pPr>
              <a:defRPr/>
            </a:pPr>
            <a:fld id="{1D3AD6C8-AB83-4831-AFCB-A980621121EA}"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1465304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7114" y="1340768"/>
            <a:ext cx="10023123" cy="5308716"/>
          </a:xfrm>
          <a:prstGeom prst="rect">
            <a:avLst/>
          </a:prstGeom>
          <a:solidFill>
            <a:schemeClr val="bg1"/>
          </a:solidFill>
        </p:spPr>
      </p:pic>
      <p:sp>
        <p:nvSpPr>
          <p:cNvPr id="5" name="Title 4"/>
          <p:cNvSpPr>
            <a:spLocks noGrp="1"/>
          </p:cNvSpPr>
          <p:nvPr>
            <p:ph type="title"/>
          </p:nvPr>
        </p:nvSpPr>
        <p:spPr/>
        <p:txBody>
          <a:bodyPr/>
          <a:lstStyle/>
          <a:p>
            <a:r>
              <a:rPr lang="en-GB" dirty="0" smtClean="0"/>
              <a:t>Extent of STFC BTM Delivery</a:t>
            </a:r>
            <a:endParaRPr lang="en-GB" dirty="0"/>
          </a:p>
        </p:txBody>
      </p:sp>
      <p:sp>
        <p:nvSpPr>
          <p:cNvPr id="3" name="Content Placeholder 2"/>
          <p:cNvSpPr>
            <a:spLocks noGrp="1"/>
          </p:cNvSpPr>
          <p:nvPr>
            <p:ph idx="4294967295"/>
          </p:nvPr>
        </p:nvSpPr>
        <p:spPr>
          <a:xfrm>
            <a:off x="457699" y="1700808"/>
            <a:ext cx="5829300" cy="2484437"/>
          </a:xfrm>
        </p:spPr>
        <p:txBody>
          <a:bodyPr/>
          <a:lstStyle/>
          <a:p>
            <a:r>
              <a:rPr lang="en-GB" sz="2400" dirty="0"/>
              <a:t>Total length to process 480m</a:t>
            </a:r>
          </a:p>
          <a:p>
            <a:r>
              <a:rPr lang="en-GB" sz="2400" dirty="0"/>
              <a:t>Total Shipped </a:t>
            </a:r>
            <a:r>
              <a:rPr lang="en-GB" sz="2400" dirty="0"/>
              <a:t>285m </a:t>
            </a:r>
            <a:r>
              <a:rPr lang="en-GB" sz="2400" dirty="0"/>
              <a:t>(</a:t>
            </a:r>
            <a:r>
              <a:rPr lang="en-GB" sz="2400" dirty="0"/>
              <a:t>59%)</a:t>
            </a:r>
            <a:endParaRPr lang="en-GB" sz="2400" dirty="0"/>
          </a:p>
          <a:p>
            <a:pPr marL="0" indent="0"/>
            <a:endParaRPr lang="en-GB" sz="2400" dirty="0"/>
          </a:p>
        </p:txBody>
      </p:sp>
      <p:sp>
        <p:nvSpPr>
          <p:cNvPr id="4" name="Slide Number Placeholder 3"/>
          <p:cNvSpPr>
            <a:spLocks noGrp="1"/>
          </p:cNvSpPr>
          <p:nvPr>
            <p:ph type="sldNum" sz="quarter" idx="11"/>
          </p:nvPr>
        </p:nvSpPr>
        <p:spPr/>
        <p:txBody>
          <a:bodyPr/>
          <a:lstStyle/>
          <a:p>
            <a:fld id="{53221755-1974-484A-90A1-3D0ED6B05FD4}" type="slidenum">
              <a:rPr lang="en-GB" smtClean="0"/>
              <a:t>10</a:t>
            </a:fld>
            <a:endParaRPr lang="en-GB"/>
          </a:p>
        </p:txBody>
      </p:sp>
    </p:spTree>
    <p:extLst>
      <p:ext uri="{BB962C8B-B14F-4D97-AF65-F5344CB8AC3E}">
        <p14:creationId xmlns:p14="http://schemas.microsoft.com/office/powerpoint/2010/main" val="3796071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sp>
        <p:nvSpPr>
          <p:cNvPr id="3" name="Slide Number Placeholder 2"/>
          <p:cNvSpPr>
            <a:spLocks noGrp="1"/>
          </p:cNvSpPr>
          <p:nvPr>
            <p:ph type="sldNum" sz="quarter" idx="11"/>
          </p:nvPr>
        </p:nvSpPr>
        <p:spPr>
          <a:xfrm>
            <a:off x="8763000" y="6248400"/>
            <a:ext cx="1905000" cy="457200"/>
          </a:xfrm>
        </p:spPr>
        <p:txBody>
          <a:bodyPr/>
          <a:lstStyle/>
          <a:p>
            <a:fld id="{53221755-1974-484A-90A1-3D0ED6B05FD4}" type="slidenum">
              <a:rPr lang="en-GB" smtClean="0"/>
              <a:t>11</a:t>
            </a:fld>
            <a:endParaRPr lang="en-GB"/>
          </a:p>
        </p:txBody>
      </p:sp>
      <p:pic>
        <p:nvPicPr>
          <p:cNvPr id="5" name="Picture 4"/>
          <p:cNvPicPr>
            <a:picLocks noChangeAspect="1"/>
          </p:cNvPicPr>
          <p:nvPr/>
        </p:nvPicPr>
        <p:blipFill rotWithShape="1">
          <a:blip r:embed="rId3"/>
          <a:srcRect b="24997"/>
          <a:stretch/>
        </p:blipFill>
        <p:spPr>
          <a:xfrm>
            <a:off x="1229022" y="728700"/>
            <a:ext cx="9763522" cy="5493550"/>
          </a:xfrm>
          <a:prstGeom prst="rect">
            <a:avLst/>
          </a:prstGeom>
        </p:spPr>
      </p:pic>
      <p:sp>
        <p:nvSpPr>
          <p:cNvPr id="6" name="Title 4"/>
          <p:cNvSpPr txBox="1">
            <a:spLocks/>
          </p:cNvSpPr>
          <p:nvPr/>
        </p:nvSpPr>
        <p:spPr bwMode="auto">
          <a:xfrm>
            <a:off x="2099556" y="944724"/>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36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l"/>
            <a:r>
              <a:rPr lang="en-US" altLang="en-US" sz="2700" kern="0" dirty="0">
                <a:solidFill>
                  <a:schemeClr val="bg1"/>
                </a:solidFill>
              </a:rPr>
              <a:t>LWUs in build at Daresbury</a:t>
            </a:r>
            <a:endParaRPr lang="en-GB" sz="2700" kern="0" dirty="0">
              <a:solidFill>
                <a:schemeClr val="bg1"/>
              </a:solidFill>
            </a:endParaRPr>
          </a:p>
        </p:txBody>
      </p:sp>
      <p:sp>
        <p:nvSpPr>
          <p:cNvPr id="7" name="Title 4"/>
          <p:cNvSpPr txBox="1">
            <a:spLocks/>
          </p:cNvSpPr>
          <p:nvPr/>
        </p:nvSpPr>
        <p:spPr bwMode="auto">
          <a:xfrm>
            <a:off x="1878100" y="5143500"/>
            <a:ext cx="767428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36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l"/>
            <a:r>
              <a:rPr lang="en-US" altLang="en-US" sz="2700" kern="0" dirty="0">
                <a:solidFill>
                  <a:schemeClr val="bg1"/>
                </a:solidFill>
              </a:rPr>
              <a:t>480m of the </a:t>
            </a:r>
            <a:r>
              <a:rPr lang="en-US" altLang="en-US" sz="2700" kern="0" dirty="0" err="1">
                <a:solidFill>
                  <a:schemeClr val="bg1"/>
                </a:solidFill>
              </a:rPr>
              <a:t>Linac</a:t>
            </a:r>
            <a:r>
              <a:rPr lang="en-US" altLang="en-US" sz="2700" kern="0" dirty="0">
                <a:solidFill>
                  <a:schemeClr val="bg1"/>
                </a:solidFill>
              </a:rPr>
              <a:t> </a:t>
            </a:r>
          </a:p>
          <a:p>
            <a:pPr algn="l"/>
            <a:r>
              <a:rPr lang="en-US" sz="2700" kern="0" dirty="0">
                <a:solidFill>
                  <a:schemeClr val="bg1"/>
                </a:solidFill>
              </a:rPr>
              <a:t>Will form over 85% of the total length of ESS!</a:t>
            </a:r>
            <a:endParaRPr lang="en-GB" sz="2700" kern="0" dirty="0">
              <a:solidFill>
                <a:schemeClr val="bg1"/>
              </a:solidFill>
            </a:endParaRPr>
          </a:p>
        </p:txBody>
      </p:sp>
    </p:spTree>
    <p:extLst>
      <p:ext uri="{BB962C8B-B14F-4D97-AF65-F5344CB8AC3E}">
        <p14:creationId xmlns:p14="http://schemas.microsoft.com/office/powerpoint/2010/main" val="25491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5"/>
          <p:cNvSpPr txBox="1">
            <a:spLocks noChangeArrowheads="1"/>
          </p:cNvSpPr>
          <p:nvPr/>
        </p:nvSpPr>
        <p:spPr bwMode="auto">
          <a:xfrm>
            <a:off x="911424" y="6027004"/>
            <a:ext cx="7418634" cy="830997"/>
          </a:xfrm>
          <a:prstGeom prst="rect">
            <a:avLst/>
          </a:prstGeom>
          <a:solidFill>
            <a:schemeClr val="bg1"/>
          </a:solidFill>
          <a:ln>
            <a:noFill/>
          </a:ln>
          <a:extLst/>
        </p:spPr>
        <p:txBody>
          <a:bodyPr wrap="non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GB" altLang="en-US" dirty="0"/>
          </a:p>
          <a:p>
            <a:pPr>
              <a:spcBef>
                <a:spcPct val="0"/>
              </a:spcBef>
              <a:buFontTx/>
              <a:buNone/>
            </a:pPr>
            <a:r>
              <a:rPr lang="en-GB" altLang="en-US" dirty="0"/>
              <a:t>Since then </a:t>
            </a:r>
            <a:r>
              <a:rPr lang="en-GB" altLang="en-US" b="1" dirty="0"/>
              <a:t>14 </a:t>
            </a:r>
            <a:r>
              <a:rPr lang="en-GB" altLang="en-US" b="1" dirty="0"/>
              <a:t>more </a:t>
            </a:r>
            <a:r>
              <a:rPr lang="en-GB" altLang="en-US" dirty="0"/>
              <a:t>LWUs have now </a:t>
            </a:r>
            <a:r>
              <a:rPr lang="en-GB" altLang="en-US" dirty="0"/>
              <a:t>shipped to ESS</a:t>
            </a:r>
            <a:endParaRPr lang="en-GB" altLang="en-US" dirty="0"/>
          </a:p>
        </p:txBody>
      </p:sp>
      <p:sp>
        <p:nvSpPr>
          <p:cNvPr id="13314" name="Title 11"/>
          <p:cNvSpPr>
            <a:spLocks noGrp="1" noChangeArrowheads="1"/>
          </p:cNvSpPr>
          <p:nvPr>
            <p:ph type="title"/>
          </p:nvPr>
        </p:nvSpPr>
        <p:spPr/>
        <p:txBody>
          <a:bodyPr/>
          <a:lstStyle/>
          <a:p>
            <a:r>
              <a:rPr lang="en-US" altLang="en-US" dirty="0"/>
              <a:t>July 2019 saw the First LWU Delivered!</a:t>
            </a:r>
          </a:p>
        </p:txBody>
      </p:sp>
      <p:pic>
        <p:nvPicPr>
          <p:cNvPr id="13315" name="Picture 5" descr="https://lh3.googleusercontent.com/fXdWD3GBPbNbgeXuZaRNj-xOwNOMhxjIfqC-Bd5lQFEiLfCPfrlH0ojMCq8Whlqz54ngiCgzl8zoxhths-uKLjchSAG5uL_yLHP1zEePvXSKhRPynSQezNIXkHBzk-VdlEXiRgIofsUJAmhV-9IWAREFLDugkuPUF6Am1XyMdSEFxA9ZafY4KoFt3KsAxEAs23MFM4DjdHRQOl_OUtamLyJuRQcBIjpqFfyfBdVx0cN-lP7YQJLoC537-fqWJt2-Cfl9U89Sz03Pn6jP3rcOixMj3dxDdQnq1E4NZoyDVQuw9MdnusK0fbQ1joFzkMOe2yPB6KhDRHPTxpg3JJz6VdNwUmAT6PJeYrF_fpxpiSzMju94cn-fgApJwj9NUkqGjfEHiwPSNmh6ikNLjAfPrcQ4ZbnZjSoZpCK4I7HjVZWVls5ricTmzeS63r_CavVTiGtq34AMlA-DO8z_Xpu9nl4MsotQ_opbAeINPPK6rrrJkRRJD5c45gYQnQ1W4OxRTavW93FnKi39JU50VNqkfEYV3QIjo26ys7h1Rnctn4ai0Tj3xKiBu4VCHtXwkFRk_dRbU6H_SQMam1f3pmosEDXf5oXqz-RljhcGNO-DISoBEq2aUO090NwNJeASuSc3dQMxAuq8Bvfe35-apztY5dypPMJX-2cQ=w2272-h1703-no"/>
          <p:cNvPicPr>
            <a:picLocks noChangeAspect="1" noChangeArrowheads="1"/>
          </p:cNvPicPr>
          <p:nvPr/>
        </p:nvPicPr>
        <p:blipFill>
          <a:blip r:embed="rId3">
            <a:extLst>
              <a:ext uri="{28A0092B-C50C-407E-A947-70E740481C1C}">
                <a14:useLocalDpi xmlns:a14="http://schemas.microsoft.com/office/drawing/2010/main" val="0"/>
              </a:ext>
            </a:extLst>
          </a:blip>
          <a:srcRect l="26482" t="18472" r="3786" b="8122"/>
          <a:stretch>
            <a:fillRect/>
          </a:stretch>
        </p:blipFill>
        <p:spPr bwMode="auto">
          <a:xfrm>
            <a:off x="1703512" y="3632908"/>
            <a:ext cx="33909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7" name="Group 4"/>
          <p:cNvGrpSpPr>
            <a:grpSpLocks/>
          </p:cNvGrpSpPr>
          <p:nvPr/>
        </p:nvGrpSpPr>
        <p:grpSpPr bwMode="auto">
          <a:xfrm>
            <a:off x="1062461" y="1052737"/>
            <a:ext cx="4457476" cy="2484847"/>
            <a:chOff x="251520" y="1059582"/>
            <a:chExt cx="4778623" cy="2741149"/>
          </a:xfrm>
        </p:grpSpPr>
        <p:pic>
          <p:nvPicPr>
            <p:cNvPr id="1331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l="2100" t="9377" r="5516" b="20625"/>
            <a:stretch>
              <a:fillRect/>
            </a:stretch>
          </p:blipFill>
          <p:spPr bwMode="auto">
            <a:xfrm>
              <a:off x="251520" y="1059582"/>
              <a:ext cx="4752528" cy="27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2"/>
            <p:cNvSpPr>
              <a:spLocks noChangeArrowheads="1"/>
            </p:cNvSpPr>
            <p:nvPr/>
          </p:nvSpPr>
          <p:spPr bwMode="auto">
            <a:xfrm>
              <a:off x="251620" y="3291948"/>
              <a:ext cx="4778523" cy="468435"/>
            </a:xfrm>
            <a:prstGeom prst="rect">
              <a:avLst/>
            </a:prstGeom>
            <a:solidFill>
              <a:srgbClr val="F8F8F8">
                <a:alpha val="59999"/>
              </a:srgbClr>
            </a:solidFill>
            <a:ln w="9525" algn="ctr">
              <a:solidFill>
                <a:schemeClr val="bg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p>
          </p:txBody>
        </p:sp>
        <p:sp>
          <p:nvSpPr>
            <p:cNvPr id="13320" name="TextBox 6"/>
            <p:cNvSpPr txBox="1">
              <a:spLocks noChangeArrowheads="1"/>
            </p:cNvSpPr>
            <p:nvPr/>
          </p:nvSpPr>
          <p:spPr bwMode="auto">
            <a:xfrm>
              <a:off x="251520" y="3291447"/>
              <a:ext cx="4752528" cy="50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dirty="0"/>
                <a:t>LWU at ESS Inspection Facility</a:t>
              </a:r>
            </a:p>
          </p:txBody>
        </p:sp>
      </p:grpSp>
      <p:graphicFrame>
        <p:nvGraphicFramePr>
          <p:cNvPr id="10" name="Table 9"/>
          <p:cNvGraphicFramePr>
            <a:graphicFrameLocks noGrp="1"/>
          </p:cNvGraphicFramePr>
          <p:nvPr>
            <p:extLst>
              <p:ext uri="{D42A27DB-BD31-4B8C-83A1-F6EECF244321}">
                <p14:modId xmlns:p14="http://schemas.microsoft.com/office/powerpoint/2010/main" val="2424088129"/>
              </p:ext>
            </p:extLst>
          </p:nvPr>
        </p:nvGraphicFramePr>
        <p:xfrm>
          <a:off x="6819922" y="1052736"/>
          <a:ext cx="4172622" cy="4416552"/>
        </p:xfrm>
        <a:graphic>
          <a:graphicData uri="http://schemas.openxmlformats.org/drawingml/2006/table">
            <a:tbl>
              <a:tblPr firstRow="1" firstCol="1" bandRow="1"/>
              <a:tblGrid>
                <a:gridCol w="1934792">
                  <a:extLst>
                    <a:ext uri="{9D8B030D-6E8A-4147-A177-3AD203B41FA5}">
                      <a16:colId xmlns:a16="http://schemas.microsoft.com/office/drawing/2014/main" val="1101112403"/>
                    </a:ext>
                  </a:extLst>
                </a:gridCol>
                <a:gridCol w="1118915">
                  <a:extLst>
                    <a:ext uri="{9D8B030D-6E8A-4147-A177-3AD203B41FA5}">
                      <a16:colId xmlns:a16="http://schemas.microsoft.com/office/drawing/2014/main" val="1177845265"/>
                    </a:ext>
                  </a:extLst>
                </a:gridCol>
                <a:gridCol w="1118915">
                  <a:extLst>
                    <a:ext uri="{9D8B030D-6E8A-4147-A177-3AD203B41FA5}">
                      <a16:colId xmlns:a16="http://schemas.microsoft.com/office/drawing/2014/main" val="3775269249"/>
                    </a:ext>
                  </a:extLst>
                </a:gridCol>
              </a:tblGrid>
              <a:tr h="315468">
                <a:tc>
                  <a:txBody>
                    <a:bodyPr/>
                    <a:lstStyle/>
                    <a:p>
                      <a:pPr algn="ctr">
                        <a:lnSpc>
                          <a:spcPct val="115000"/>
                        </a:lnSpc>
                        <a:spcAft>
                          <a:spcPts val="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Date</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a:lnSpc>
                          <a:spcPct val="115000"/>
                        </a:lnSpc>
                        <a:spcAft>
                          <a:spcPts val="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LWUs</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a:lnSpc>
                          <a:spcPct val="115000"/>
                        </a:lnSpc>
                        <a:spcAft>
                          <a:spcPts val="0"/>
                        </a:spcAft>
                      </a:pPr>
                      <a:r>
                        <a:rPr lang="en-GB" sz="1800" b="1" dirty="0" smtClean="0">
                          <a:effectLst/>
                          <a:latin typeface="Arial" panose="020B0604020202020204" pitchFamily="34" charset="0"/>
                          <a:ea typeface="Calibri" panose="020F0502020204030204" pitchFamily="34" charset="0"/>
                          <a:cs typeface="Arial" panose="020B0604020202020204" pitchFamily="34" charset="0"/>
                        </a:rPr>
                        <a:t>DCMs</a:t>
                      </a:r>
                      <a:endParaRPr lang="en-GB" sz="1800" b="1"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41886662"/>
                  </a:ext>
                </a:extLst>
              </a:tr>
              <a:tr h="315468">
                <a:tc>
                  <a:txBody>
                    <a:bodyPr/>
                    <a:lstStyle/>
                    <a:p>
                      <a:pPr algn="ctr">
                        <a:lnSpc>
                          <a:spcPct val="115000"/>
                        </a:lnSpc>
                        <a:spcAft>
                          <a:spcPts val="0"/>
                        </a:spcAft>
                      </a:pPr>
                      <a:r>
                        <a:rPr lang="en-GB" sz="1800" dirty="0" smtClean="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2018</a:t>
                      </a: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0</a:t>
                      </a: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r>
                        <a:rPr lang="en-GB" sz="1800" dirty="0" smtClean="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52</a:t>
                      </a: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668684869"/>
                  </a:ext>
                </a:extLst>
              </a:tr>
              <a:tr h="315468">
                <a:tc>
                  <a:txBody>
                    <a:bodyPr/>
                    <a:lstStyle/>
                    <a:p>
                      <a:pPr algn="ctr">
                        <a:lnSpc>
                          <a:spcPct val="115000"/>
                        </a:lnSpc>
                        <a:spcAft>
                          <a:spcPts val="0"/>
                        </a:spcAft>
                      </a:pPr>
                      <a:r>
                        <a:rPr lang="en-GB" sz="1800" dirty="0" smtClean="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15/07/2019</a:t>
                      </a: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7</a:t>
                      </a: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4392514"/>
                  </a:ext>
                </a:extLst>
              </a:tr>
              <a:tr h="315468">
                <a:tc>
                  <a:txBody>
                    <a:bodyPr/>
                    <a:lstStyle/>
                    <a:p>
                      <a:pPr algn="ctr">
                        <a:lnSpc>
                          <a:spcPct val="115000"/>
                        </a:lnSpc>
                        <a:spcAft>
                          <a:spcPts val="0"/>
                        </a:spcAft>
                      </a:pPr>
                      <a:r>
                        <a:rPr lang="en-GB" sz="1800" dirty="0" smtClean="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06/09/2019</a:t>
                      </a: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8</a:t>
                      </a: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072117191"/>
                  </a:ext>
                </a:extLst>
              </a:tr>
              <a:tr h="315468">
                <a:tc>
                  <a:txBody>
                    <a:bodyPr/>
                    <a:lstStyle/>
                    <a:p>
                      <a:pPr marL="0" algn="ctr" defTabSz="914400" rtl="0" eaLnBrk="1" latinLnBrk="0" hangingPunct="1">
                        <a:lnSpc>
                          <a:spcPct val="115000"/>
                        </a:lnSpc>
                        <a:spcAft>
                          <a:spcPts val="0"/>
                        </a:spcAft>
                      </a:pPr>
                      <a:r>
                        <a:rPr lang="en-GB" sz="18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11/10/2019</a:t>
                      </a:r>
                      <a:endParaRPr lang="en-GB"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algn="ctr" defTabSz="914400" rtl="0" eaLnBrk="1" latinLnBrk="0" hangingPunct="1">
                        <a:lnSpc>
                          <a:spcPct val="115000"/>
                        </a:lnSpc>
                        <a:spcAft>
                          <a:spcPts val="0"/>
                        </a:spcAft>
                      </a:pPr>
                      <a:r>
                        <a:rPr lang="en-GB" sz="18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B"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a:noFill/>
                    </a:lnL>
                    <a:lnR>
                      <a:noFill/>
                    </a:lnR>
                    <a:lnT>
                      <a:noFill/>
                    </a:lnT>
                    <a:lnB>
                      <a:noFill/>
                    </a:lnB>
                  </a:tcPr>
                </a:tc>
                <a:tc>
                  <a:txBody>
                    <a:bodyPr/>
                    <a:lstStyle/>
                    <a:p>
                      <a:pPr marL="0" algn="ctr" defTabSz="914400" rtl="0" eaLnBrk="1" latinLnBrk="0" hangingPunct="1">
                        <a:lnSpc>
                          <a:spcPct val="115000"/>
                        </a:lnSpc>
                        <a:spcAft>
                          <a:spcPts val="0"/>
                        </a:spcAft>
                      </a:pPr>
                      <a:r>
                        <a:rPr lang="en-GB" sz="18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B"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60928407"/>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15/11/2019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24152402"/>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13/12/2019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24419802"/>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01/02/2020</a:t>
                      </a: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6</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273301555"/>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13/03/2020</a:t>
                      </a: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4</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7</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680087604"/>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13/04/2020</a:t>
                      </a: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61547729"/>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18/05/2020</a:t>
                      </a: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681431528"/>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20/07/2020</a:t>
                      </a: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7</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116104213"/>
                  </a:ext>
                </a:extLst>
              </a:tr>
              <a:tr h="315468">
                <a:tc>
                  <a:txBody>
                    <a:bodyPr/>
                    <a:lstStyle/>
                    <a:p>
                      <a:pPr algn="ctr">
                        <a:lnSpc>
                          <a:spcPct val="115000"/>
                        </a:lnSpc>
                        <a:spcAft>
                          <a:spcPts val="0"/>
                        </a:spcAft>
                      </a:pPr>
                      <a:r>
                        <a:rPr lang="en-GB" sz="1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01/09/2020</a:t>
                      </a:r>
                    </a:p>
                  </a:txBody>
                  <a:tcPr marL="51435" marR="51435"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7</a:t>
                      </a:r>
                    </a:p>
                  </a:txBody>
                  <a:tcPr marL="51435" marR="51435" marT="0" marB="0" anchor="b">
                    <a:lnL>
                      <a:noFill/>
                    </a:lnL>
                    <a:lnR>
                      <a:noFill/>
                    </a:lnR>
                    <a:lnT>
                      <a:noFill/>
                    </a:lnT>
                    <a:lnB>
                      <a:noFill/>
                    </a:lnB>
                  </a:tcPr>
                </a:tc>
                <a:tc>
                  <a:txBody>
                    <a:bodyPr/>
                    <a:lstStyle/>
                    <a:p>
                      <a:pPr algn="ctr">
                        <a:lnSpc>
                          <a:spcPct val="115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09089337"/>
                  </a:ext>
                </a:extLst>
              </a:tr>
              <a:tr h="315468">
                <a:tc>
                  <a:txBody>
                    <a:bodyPr/>
                    <a:lstStyle/>
                    <a:p>
                      <a:pPr algn="ctr">
                        <a:lnSpc>
                          <a:spcPct val="115000"/>
                        </a:lnSpc>
                        <a:spcAft>
                          <a:spcPts val="0"/>
                        </a:spcAft>
                      </a:pPr>
                      <a:r>
                        <a:rPr lang="en-GB" sz="18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Delivered</a:t>
                      </a:r>
                    </a:p>
                  </a:txBody>
                  <a:tcPr marL="51435" marR="51435" marT="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smtClean="0">
                          <a:effectLst/>
                          <a:latin typeface="Arial" panose="020B0604020202020204" pitchFamily="34" charset="0"/>
                          <a:ea typeface="Calibri" panose="020F0502020204030204" pitchFamily="34" charset="0"/>
                          <a:cs typeface="Arial" panose="020B0604020202020204" pitchFamily="34" charset="0"/>
                        </a:rPr>
                        <a:t>15/77</a:t>
                      </a:r>
                    </a:p>
                  </a:txBody>
                  <a:tcPr marL="51435" marR="51435"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b="1" dirty="0" smtClean="0">
                          <a:effectLst/>
                          <a:latin typeface="Arial" panose="020B0604020202020204" pitchFamily="34" charset="0"/>
                          <a:ea typeface="Calibri" panose="020F0502020204030204" pitchFamily="34" charset="0"/>
                          <a:cs typeface="Arial" panose="020B0604020202020204" pitchFamily="34" charset="0"/>
                        </a:rPr>
                        <a:t>52/66</a:t>
                      </a:r>
                      <a:endParaRPr lang="en-GB" sz="1800" b="1"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989758"/>
                  </a:ext>
                </a:extLst>
              </a:tr>
            </a:tbl>
          </a:graphicData>
        </a:graphic>
      </p:graphicFrame>
      <p:sp>
        <p:nvSpPr>
          <p:cNvPr id="2" name="Slide Number Placeholder 1"/>
          <p:cNvSpPr>
            <a:spLocks noGrp="1"/>
          </p:cNvSpPr>
          <p:nvPr>
            <p:ph type="sldNum" sz="quarter" idx="11"/>
          </p:nvPr>
        </p:nvSpPr>
        <p:spPr/>
        <p:txBody>
          <a:bodyPr/>
          <a:lstStyle/>
          <a:p>
            <a:fld id="{53221755-1974-484A-90A1-3D0ED6B05FD4}" type="slidenum">
              <a:rPr lang="en-GB" smtClean="0"/>
              <a:t>12</a:t>
            </a:fld>
            <a:endParaRPr lang="en-GB"/>
          </a:p>
        </p:txBody>
      </p:sp>
    </p:spTree>
    <p:extLst>
      <p:ext uri="{BB962C8B-B14F-4D97-AF65-F5344CB8AC3E}">
        <p14:creationId xmlns:p14="http://schemas.microsoft.com/office/powerpoint/2010/main" val="246741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 Beta Cavities (HBC)</a:t>
            </a:r>
            <a:endParaRPr lang="en-GB" dirty="0"/>
          </a:p>
        </p:txBody>
      </p:sp>
      <p:sp>
        <p:nvSpPr>
          <p:cNvPr id="5" name="Content Placeholder 4"/>
          <p:cNvSpPr>
            <a:spLocks noGrp="1"/>
          </p:cNvSpPr>
          <p:nvPr>
            <p:ph sz="half" idx="1"/>
          </p:nvPr>
        </p:nvSpPr>
        <p:spPr>
          <a:xfrm>
            <a:off x="551384" y="980729"/>
            <a:ext cx="9361040" cy="3249667"/>
          </a:xfrm>
        </p:spPr>
        <p:txBody>
          <a:bodyPr>
            <a:noAutofit/>
          </a:bodyPr>
          <a:lstStyle/>
          <a:p>
            <a:pPr marL="400040">
              <a:buFont typeface="Arial"/>
              <a:buChar char="•"/>
            </a:pPr>
            <a:r>
              <a:rPr lang="en-US" sz="1800" dirty="0" smtClean="0"/>
              <a:t>  STFC </a:t>
            </a:r>
            <a:r>
              <a:rPr lang="en-US" sz="1800" dirty="0"/>
              <a:t>Daresbury Laboratory responsible for delivery of all ESS high beta cavities.</a:t>
            </a:r>
          </a:p>
        </p:txBody>
      </p:sp>
      <p:pic>
        <p:nvPicPr>
          <p:cNvPr id="8" name="Picture 2" descr="Image result for ESS linac schematic">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848" y="1530488"/>
            <a:ext cx="7072467" cy="106860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602312" y="1722288"/>
            <a:ext cx="6182320" cy="4587032"/>
            <a:chOff x="4114823" y="1640583"/>
            <a:chExt cx="6182320" cy="4587032"/>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23" y="2492896"/>
              <a:ext cx="2725936" cy="146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38" t="5981" r="37852" b="41813"/>
            <a:stretch/>
          </p:blipFill>
          <p:spPr bwMode="auto">
            <a:xfrm flipH="1">
              <a:off x="7588220" y="2701107"/>
              <a:ext cx="2708923" cy="104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7632847" y="1640583"/>
              <a:ext cx="1008112" cy="63628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320" y="4005064"/>
              <a:ext cx="4623735" cy="222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Slide Number Placeholder 2"/>
          <p:cNvSpPr>
            <a:spLocks noGrp="1"/>
          </p:cNvSpPr>
          <p:nvPr>
            <p:ph type="sldNum" sz="quarter" idx="11"/>
          </p:nvPr>
        </p:nvSpPr>
        <p:spPr/>
        <p:txBody>
          <a:bodyPr/>
          <a:lstStyle/>
          <a:p>
            <a:fld id="{53221755-1974-484A-90A1-3D0ED6B05FD4}" type="slidenum">
              <a:rPr lang="en-GB" smtClean="0"/>
              <a:t>13</a:t>
            </a:fld>
            <a:endParaRPr lang="en-GB" dirty="0"/>
          </a:p>
        </p:txBody>
      </p:sp>
      <p:sp>
        <p:nvSpPr>
          <p:cNvPr id="7" name="Content Placeholder 4"/>
          <p:cNvSpPr txBox="1">
            <a:spLocks/>
          </p:cNvSpPr>
          <p:nvPr/>
        </p:nvSpPr>
        <p:spPr bwMode="auto">
          <a:xfrm>
            <a:off x="695400" y="1486870"/>
            <a:ext cx="4460304" cy="4740745"/>
          </a:xfrm>
          <a:prstGeom prst="rect">
            <a:avLst/>
          </a:prstGeom>
          <a:noFill/>
          <a:ln>
            <a:noFill/>
          </a:ln>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accent1">
                    <a:lumMod val="50000"/>
                  </a:schemeClr>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18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18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00040">
              <a:buFont typeface="Arial"/>
              <a:buChar char="•"/>
            </a:pPr>
            <a:r>
              <a:rPr lang="en-US" sz="1900" kern="0" dirty="0"/>
              <a:t>Procurement of high purity Niobium and </a:t>
            </a:r>
            <a:r>
              <a:rPr lang="en-US" sz="1900" kern="0" dirty="0" err="1"/>
              <a:t>NbTi</a:t>
            </a:r>
            <a:r>
              <a:rPr lang="en-US" sz="1900" kern="0" dirty="0"/>
              <a:t> material:</a:t>
            </a:r>
          </a:p>
          <a:p>
            <a:pPr marL="800090" lvl="1">
              <a:buFont typeface="Arial"/>
              <a:buChar char="•"/>
            </a:pPr>
            <a:r>
              <a:rPr lang="en-US" sz="1700" kern="0" dirty="0"/>
              <a:t>S</a:t>
            </a:r>
            <a:r>
              <a:rPr lang="en-US" sz="1700" kern="0" dirty="0"/>
              <a:t>heets, tubes, flanges etc.</a:t>
            </a:r>
          </a:p>
          <a:p>
            <a:pPr marL="800090" lvl="1">
              <a:buFont typeface="Arial"/>
              <a:buChar char="•"/>
            </a:pPr>
            <a:r>
              <a:rPr lang="en-US" sz="1700" kern="0" dirty="0"/>
              <a:t>Eddy current scan sheets at DESY under contract.</a:t>
            </a:r>
          </a:p>
          <a:p>
            <a:pPr marL="400040">
              <a:buFont typeface="Arial"/>
              <a:buChar char="•"/>
            </a:pPr>
            <a:r>
              <a:rPr lang="en-US" sz="1900" kern="0" dirty="0"/>
              <a:t>Manage cavity manufacturing with a well </a:t>
            </a:r>
            <a:r>
              <a:rPr lang="en-US" sz="1900" kern="0" dirty="0" err="1"/>
              <a:t>recognised</a:t>
            </a:r>
            <a:r>
              <a:rPr lang="en-US" sz="1900" kern="0" dirty="0"/>
              <a:t> vendor.</a:t>
            </a:r>
          </a:p>
          <a:p>
            <a:pPr marL="400040">
              <a:buFont typeface="Arial"/>
              <a:buChar char="•"/>
            </a:pPr>
            <a:r>
              <a:rPr lang="en-US" sz="1900" kern="0" dirty="0"/>
              <a:t>Implement necessary preparation and testing facilities at STFC Daresbury Laboratory.</a:t>
            </a:r>
          </a:p>
          <a:p>
            <a:pPr marL="400040">
              <a:buFont typeface="Arial"/>
              <a:buChar char="•"/>
            </a:pPr>
            <a:r>
              <a:rPr lang="en-US" sz="1900" kern="0" dirty="0"/>
              <a:t>Qualify all manufactured cavities to ESS specifications.</a:t>
            </a:r>
          </a:p>
          <a:p>
            <a:pPr marL="400040">
              <a:buFont typeface="Arial"/>
              <a:buChar char="•"/>
            </a:pPr>
            <a:r>
              <a:rPr lang="en-US" sz="1900" kern="0" dirty="0"/>
              <a:t>Deliver all cavities safely to CEA </a:t>
            </a:r>
            <a:r>
              <a:rPr lang="en-US" sz="1900" kern="0" dirty="0" err="1"/>
              <a:t>Saclay</a:t>
            </a:r>
            <a:r>
              <a:rPr lang="en-US" sz="1900" kern="0" dirty="0"/>
              <a:t>:</a:t>
            </a:r>
          </a:p>
          <a:p>
            <a:pPr marL="800090" lvl="1">
              <a:buFont typeface="Arial"/>
              <a:buChar char="•"/>
            </a:pPr>
            <a:r>
              <a:rPr lang="en-US" sz="1700" kern="0" dirty="0"/>
              <a:t>CEA responsible for HB </a:t>
            </a:r>
            <a:r>
              <a:rPr lang="en-US" sz="1700" kern="0" dirty="0" err="1"/>
              <a:t>cryomodule</a:t>
            </a:r>
            <a:r>
              <a:rPr lang="en-US" sz="1700" kern="0" dirty="0"/>
              <a:t> integration.</a:t>
            </a:r>
            <a:endParaRPr lang="en-US" sz="1700" kern="0" dirty="0"/>
          </a:p>
        </p:txBody>
      </p:sp>
    </p:spTree>
    <p:extLst>
      <p:ext uri="{BB962C8B-B14F-4D97-AF65-F5344CB8AC3E}">
        <p14:creationId xmlns:p14="http://schemas.microsoft.com/office/powerpoint/2010/main" val="35751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HBC Testing Provisions</a:t>
            </a:r>
            <a:endParaRPr lang="en-GB" dirty="0"/>
          </a:p>
        </p:txBody>
      </p:sp>
      <p:sp>
        <p:nvSpPr>
          <p:cNvPr id="3" name="Slide Number Placeholder 2"/>
          <p:cNvSpPr>
            <a:spLocks noGrp="1"/>
          </p:cNvSpPr>
          <p:nvPr>
            <p:ph type="sldNum" sz="quarter" idx="11"/>
          </p:nvPr>
        </p:nvSpPr>
        <p:spPr/>
        <p:txBody>
          <a:bodyPr/>
          <a:lstStyle/>
          <a:p>
            <a:fld id="{53221755-1974-484A-90A1-3D0ED6B05FD4}" type="slidenum">
              <a:rPr lang="en-GB" smtClean="0"/>
              <a:t>14</a:t>
            </a:fld>
            <a:endParaRPr lang="en-GB"/>
          </a:p>
        </p:txBody>
      </p:sp>
      <p:sp>
        <p:nvSpPr>
          <p:cNvPr id="4" name="Text Placeholder 3"/>
          <p:cNvSpPr>
            <a:spLocks noGrp="1"/>
          </p:cNvSpPr>
          <p:nvPr>
            <p:ph type="body" sz="quarter" idx="12"/>
          </p:nvPr>
        </p:nvSpPr>
        <p:spPr>
          <a:xfrm>
            <a:off x="1007435" y="1124747"/>
            <a:ext cx="10369649" cy="5040557"/>
          </a:xfrm>
        </p:spPr>
        <p:txBody>
          <a:bodyPr>
            <a:normAutofit fontScale="85000" lnSpcReduction="20000"/>
          </a:bodyPr>
          <a:lstStyle/>
          <a:p>
            <a:r>
              <a:rPr lang="en-GB" dirty="0"/>
              <a:t>Ability to qualify a total of 84 (+4) x 704 MHz elliptical </a:t>
            </a:r>
            <a:r>
              <a:rPr lang="en-GB" dirty="0" smtClean="0"/>
              <a:t>cavities.</a:t>
            </a:r>
            <a:endParaRPr lang="en-GB" dirty="0"/>
          </a:p>
          <a:p>
            <a:r>
              <a:rPr lang="en-GB" dirty="0"/>
              <a:t>Cavities will be received ‘dressed’ and BCP processed.</a:t>
            </a:r>
          </a:p>
          <a:p>
            <a:r>
              <a:rPr lang="en-US" dirty="0"/>
              <a:t>4 x “Pre-series” cavities used to qualify industrial BCP procedures.</a:t>
            </a:r>
            <a:endParaRPr lang="en-GB" dirty="0"/>
          </a:p>
          <a:p>
            <a:r>
              <a:rPr lang="en-GB" dirty="0"/>
              <a:t>Cavity testing throughput to be consistent with CEA delivery constraints:</a:t>
            </a:r>
          </a:p>
          <a:p>
            <a:pPr lvl="1"/>
            <a:r>
              <a:rPr lang="en-US" dirty="0">
                <a:solidFill>
                  <a:schemeClr val="accent1">
                    <a:lumMod val="50000"/>
                  </a:schemeClr>
                </a:solidFill>
              </a:rPr>
              <a:t>Delivery of 4 cavities/month to CEA.</a:t>
            </a:r>
            <a:endParaRPr lang="en-GB" dirty="0">
              <a:solidFill>
                <a:schemeClr val="accent1">
                  <a:lumMod val="50000"/>
                </a:schemeClr>
              </a:solidFill>
            </a:endParaRPr>
          </a:p>
          <a:p>
            <a:pPr lvl="1"/>
            <a:r>
              <a:rPr lang="en-GB" dirty="0">
                <a:solidFill>
                  <a:schemeClr val="accent1">
                    <a:lumMod val="50000"/>
                  </a:schemeClr>
                </a:solidFill>
              </a:rPr>
              <a:t>CEA performing CM integration of tested cavities.</a:t>
            </a:r>
          </a:p>
          <a:p>
            <a:r>
              <a:rPr lang="en-GB" dirty="0"/>
              <a:t>Need integrated ability to HPR any FE-limited cavities:</a:t>
            </a:r>
          </a:p>
          <a:p>
            <a:pPr lvl="1"/>
            <a:r>
              <a:rPr lang="en-GB" dirty="0">
                <a:solidFill>
                  <a:schemeClr val="accent1">
                    <a:lumMod val="50000"/>
                  </a:schemeClr>
                </a:solidFill>
              </a:rPr>
              <a:t>Assume 30% retreatment (~ 27 testing cycles).</a:t>
            </a:r>
          </a:p>
          <a:p>
            <a:pPr lvl="1"/>
            <a:r>
              <a:rPr lang="en-GB" dirty="0">
                <a:solidFill>
                  <a:schemeClr val="accent1">
                    <a:lumMod val="50000"/>
                  </a:schemeClr>
                </a:solidFill>
              </a:rPr>
              <a:t>ISO4 cleanroom required to process cavities through HPR cycle.</a:t>
            </a:r>
          </a:p>
          <a:p>
            <a:r>
              <a:rPr lang="en-GB" dirty="0"/>
              <a:t>Multi-cavity VT facility provisioned, with a cryogenic system to qualify cavities to ESS specifications at throughput required.</a:t>
            </a:r>
          </a:p>
          <a:p>
            <a:r>
              <a:rPr lang="en-GB" dirty="0"/>
              <a:t>Cavities which fail as result of additional HPR, to be returned to industry for remedial action:</a:t>
            </a:r>
          </a:p>
          <a:p>
            <a:pPr lvl="1"/>
            <a:r>
              <a:rPr lang="en-GB" dirty="0">
                <a:solidFill>
                  <a:schemeClr val="accent1">
                    <a:lumMod val="50000"/>
                  </a:schemeClr>
                </a:solidFill>
              </a:rPr>
              <a:t>Assume &lt;3%, based upon XFEL experience (~3 cavities). </a:t>
            </a:r>
          </a:p>
          <a:p>
            <a:endParaRPr lang="en-GB" dirty="0"/>
          </a:p>
        </p:txBody>
      </p:sp>
    </p:spTree>
    <p:extLst>
      <p:ext uri="{BB962C8B-B14F-4D97-AF65-F5344CB8AC3E}">
        <p14:creationId xmlns:p14="http://schemas.microsoft.com/office/powerpoint/2010/main" val="701803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00" y="1268760"/>
            <a:ext cx="10363200" cy="3096344"/>
          </a:xfrm>
        </p:spPr>
        <p:txBody>
          <a:bodyPr>
            <a:normAutofit lnSpcReduction="10000"/>
          </a:bodyPr>
          <a:lstStyle/>
          <a:p>
            <a:r>
              <a:rPr lang="en-GB" sz="2000" dirty="0">
                <a:latin typeface="Arial" panose="020B0604020202020204" pitchFamily="34" charset="0"/>
              </a:rPr>
              <a:t>Niobium deliveries </a:t>
            </a:r>
            <a:r>
              <a:rPr lang="en-GB" sz="2000" dirty="0">
                <a:latin typeface="Arial" panose="020B0604020202020204" pitchFamily="34" charset="0"/>
              </a:rPr>
              <a:t>complete (</a:t>
            </a:r>
            <a:r>
              <a:rPr lang="en-GB" sz="2000" dirty="0">
                <a:latin typeface="Arial" panose="020B0604020202020204" pitchFamily="34" charset="0"/>
              </a:rPr>
              <a:t>Ningxia OTIC</a:t>
            </a:r>
            <a:r>
              <a:rPr lang="en-GB" sz="2000" dirty="0">
                <a:latin typeface="Arial" panose="020B0604020202020204" pitchFamily="34" charset="0"/>
              </a:rPr>
              <a:t>):</a:t>
            </a:r>
            <a:endParaRPr lang="en-GB" sz="2000" dirty="0">
              <a:latin typeface="Arial" panose="020B0604020202020204" pitchFamily="34" charset="0"/>
            </a:endParaRPr>
          </a:p>
          <a:p>
            <a:pPr lvl="1"/>
            <a:r>
              <a:rPr lang="en-GB" sz="1800" dirty="0">
                <a:latin typeface="Arial" panose="020B0604020202020204" pitchFamily="34" charset="0"/>
              </a:rPr>
              <a:t>924 sheets delivered; Eddy current scanned at DESY</a:t>
            </a:r>
          </a:p>
          <a:p>
            <a:pPr lvl="1"/>
            <a:r>
              <a:rPr lang="en-GB" sz="1800" dirty="0">
                <a:latin typeface="Arial" panose="020B0604020202020204" pitchFamily="34" charset="0"/>
              </a:rPr>
              <a:t>Only 2</a:t>
            </a:r>
            <a:r>
              <a:rPr lang="en-GB" sz="1800" dirty="0">
                <a:latin typeface="Arial" panose="020B0604020202020204" pitchFamily="34" charset="0"/>
              </a:rPr>
              <a:t>% </a:t>
            </a:r>
            <a:r>
              <a:rPr lang="en-GB" sz="1800" dirty="0">
                <a:latin typeface="Arial" panose="020B0604020202020204" pitchFamily="34" charset="0"/>
              </a:rPr>
              <a:t>rejected, replaced </a:t>
            </a:r>
            <a:r>
              <a:rPr lang="en-GB" sz="1800" dirty="0">
                <a:latin typeface="Arial" panose="020B0604020202020204" pitchFamily="34" charset="0"/>
              </a:rPr>
              <a:t>by </a:t>
            </a:r>
            <a:r>
              <a:rPr lang="en-GB" sz="1800" dirty="0">
                <a:latin typeface="Arial" panose="020B0604020202020204" pitchFamily="34" charset="0"/>
              </a:rPr>
              <a:t>vendor </a:t>
            </a:r>
          </a:p>
          <a:p>
            <a:r>
              <a:rPr lang="en-GB" sz="2000" dirty="0">
                <a:latin typeface="Arial" panose="020B0604020202020204" pitchFamily="34" charset="0"/>
              </a:rPr>
              <a:t>Cavity </a:t>
            </a:r>
            <a:r>
              <a:rPr lang="en-GB" sz="2000" dirty="0">
                <a:latin typeface="Arial" panose="020B0604020202020204" pitchFamily="34" charset="0"/>
              </a:rPr>
              <a:t>manufacturing </a:t>
            </a:r>
            <a:r>
              <a:rPr lang="en-GB" sz="2000" dirty="0">
                <a:latin typeface="Arial" panose="020B0604020202020204" pitchFamily="34" charset="0"/>
              </a:rPr>
              <a:t>strategy (Research Instruments):</a:t>
            </a:r>
            <a:endParaRPr lang="en-GB" sz="2000" dirty="0">
              <a:latin typeface="Arial" panose="020B0604020202020204" pitchFamily="34" charset="0"/>
            </a:endParaRPr>
          </a:p>
          <a:p>
            <a:pPr lvl="1"/>
            <a:r>
              <a:rPr lang="en-GB" sz="1800" dirty="0">
                <a:latin typeface="Arial" panose="020B0604020202020204" pitchFamily="34" charset="0"/>
              </a:rPr>
              <a:t>4 </a:t>
            </a:r>
            <a:r>
              <a:rPr lang="en-GB" sz="1800" dirty="0">
                <a:latin typeface="Arial" panose="020B0604020202020204" pitchFamily="34" charset="0"/>
              </a:rPr>
              <a:t>pre-series </a:t>
            </a:r>
            <a:r>
              <a:rPr lang="en-GB" sz="1800" dirty="0">
                <a:latin typeface="Arial" panose="020B0604020202020204" pitchFamily="34" charset="0"/>
              </a:rPr>
              <a:t>cavities used to qualify vendor </a:t>
            </a:r>
            <a:r>
              <a:rPr lang="en-GB" sz="1800" dirty="0">
                <a:latin typeface="Arial" panose="020B0604020202020204" pitchFamily="34" charset="0"/>
              </a:rPr>
              <a:t>processes:</a:t>
            </a:r>
            <a:endParaRPr lang="en-GB" sz="1800" dirty="0">
              <a:latin typeface="Arial" panose="020B0604020202020204" pitchFamily="34" charset="0"/>
            </a:endParaRPr>
          </a:p>
          <a:p>
            <a:pPr lvl="2"/>
            <a:r>
              <a:rPr lang="en-GB" sz="1800" dirty="0">
                <a:latin typeface="Arial" panose="020B0604020202020204" pitchFamily="34" charset="0"/>
              </a:rPr>
              <a:t>Pre-series </a:t>
            </a:r>
            <a:r>
              <a:rPr lang="en-GB" sz="1800" dirty="0">
                <a:latin typeface="Arial" panose="020B0604020202020204" pitchFamily="34" charset="0"/>
              </a:rPr>
              <a:t>cavities undergo cold </a:t>
            </a:r>
            <a:r>
              <a:rPr lang="en-GB" sz="1800" dirty="0">
                <a:latin typeface="Arial" panose="020B0604020202020204" pitchFamily="34" charset="0"/>
              </a:rPr>
              <a:t>tests ‘undressed’ at DESY </a:t>
            </a:r>
            <a:r>
              <a:rPr lang="en-GB" sz="1800" dirty="0" smtClean="0">
                <a:latin typeface="Arial" panose="020B0604020202020204" pitchFamily="34" charset="0"/>
              </a:rPr>
              <a:t>and ‘dressed</a:t>
            </a:r>
            <a:r>
              <a:rPr lang="en-GB" sz="1800" dirty="0">
                <a:latin typeface="Arial" panose="020B0604020202020204" pitchFamily="34" charset="0"/>
              </a:rPr>
              <a:t>’ </a:t>
            </a:r>
            <a:r>
              <a:rPr lang="en-GB" sz="1800" dirty="0" smtClean="0">
                <a:latin typeface="Arial" panose="020B0604020202020204" pitchFamily="34" charset="0"/>
              </a:rPr>
              <a:t>                              at Daresbury</a:t>
            </a:r>
            <a:endParaRPr lang="en-GB" sz="1800" dirty="0">
              <a:latin typeface="Arial" panose="020B0604020202020204" pitchFamily="34" charset="0"/>
            </a:endParaRPr>
          </a:p>
          <a:p>
            <a:pPr lvl="1"/>
            <a:r>
              <a:rPr lang="en-GB" sz="1800" dirty="0">
                <a:latin typeface="Arial" panose="020B0604020202020204" pitchFamily="34" charset="0"/>
              </a:rPr>
              <a:t>Series </a:t>
            </a:r>
            <a:r>
              <a:rPr lang="en-GB" sz="1800" dirty="0">
                <a:latin typeface="Arial" panose="020B0604020202020204" pitchFamily="34" charset="0"/>
              </a:rPr>
              <a:t>manufacturing:</a:t>
            </a:r>
            <a:endParaRPr lang="en-GB" sz="1800" dirty="0">
              <a:latin typeface="Arial" panose="020B0604020202020204" pitchFamily="34" charset="0"/>
            </a:endParaRPr>
          </a:p>
          <a:p>
            <a:pPr lvl="2"/>
            <a:r>
              <a:rPr lang="en-GB" sz="1800" dirty="0">
                <a:latin typeface="Arial" panose="020B0604020202020204" pitchFamily="34" charset="0"/>
              </a:rPr>
              <a:t>During </a:t>
            </a:r>
            <a:r>
              <a:rPr lang="en-GB" sz="1800" dirty="0">
                <a:latin typeface="Arial" panose="020B0604020202020204" pitchFamily="34" charset="0"/>
              </a:rPr>
              <a:t>pre-series fabrication/testing</a:t>
            </a:r>
            <a:r>
              <a:rPr lang="en-GB" sz="1800" dirty="0">
                <a:latin typeface="Arial" panose="020B0604020202020204" pitchFamily="34" charset="0"/>
              </a:rPr>
              <a:t>, continue preparing component </a:t>
            </a:r>
            <a:r>
              <a:rPr lang="en-GB" sz="1800" dirty="0">
                <a:latin typeface="Arial" panose="020B0604020202020204" pitchFamily="34" charset="0"/>
              </a:rPr>
              <a:t>series parts</a:t>
            </a:r>
            <a:endParaRPr lang="en-GB" sz="1800" dirty="0">
              <a:latin typeface="Arial" panose="020B0604020202020204" pitchFamily="34" charset="0"/>
            </a:endParaRPr>
          </a:p>
          <a:p>
            <a:pPr lvl="2"/>
            <a:r>
              <a:rPr lang="en-GB" sz="1800" dirty="0">
                <a:latin typeface="Arial" panose="020B0604020202020204" pitchFamily="34" charset="0"/>
              </a:rPr>
              <a:t>Release to full batch production after pre-series </a:t>
            </a:r>
            <a:r>
              <a:rPr lang="en-GB" sz="1800" dirty="0">
                <a:latin typeface="Arial" panose="020B0604020202020204" pitchFamily="34" charset="0"/>
              </a:rPr>
              <a:t>tests successful</a:t>
            </a:r>
            <a:endParaRPr lang="en-GB" sz="1800" dirty="0">
              <a:latin typeface="Arial" panose="020B0604020202020204" pitchFamily="34" charset="0"/>
            </a:endParaRPr>
          </a:p>
        </p:txBody>
      </p:sp>
      <p:sp>
        <p:nvSpPr>
          <p:cNvPr id="2" name="Title 1"/>
          <p:cNvSpPr>
            <a:spLocks noGrp="1"/>
          </p:cNvSpPr>
          <p:nvPr>
            <p:ph type="title"/>
          </p:nvPr>
        </p:nvSpPr>
        <p:spPr/>
        <p:txBody>
          <a:bodyPr/>
          <a:lstStyle/>
          <a:p>
            <a:r>
              <a:rPr lang="en-GB" dirty="0" smtClean="0"/>
              <a:t>Cavity Manufacturing Status</a:t>
            </a:r>
            <a:endParaRPr lang="en-GB" dirty="0"/>
          </a:p>
        </p:txBody>
      </p:sp>
      <p:sp>
        <p:nvSpPr>
          <p:cNvPr id="7" name="Slide Number Placeholder 6"/>
          <p:cNvSpPr>
            <a:spLocks noGrp="1"/>
          </p:cNvSpPr>
          <p:nvPr>
            <p:ph type="sldNum" sz="quarter" idx="11"/>
          </p:nvPr>
        </p:nvSpPr>
        <p:spPr/>
        <p:txBody>
          <a:bodyPr/>
          <a:lstStyle/>
          <a:p>
            <a:fld id="{53221755-1974-484A-90A1-3D0ED6B05FD4}" type="slidenum">
              <a:rPr lang="en-GB" smtClean="0"/>
              <a:t>15</a:t>
            </a:fld>
            <a:endParaRPr lang="en-GB"/>
          </a:p>
        </p:txBody>
      </p:sp>
      <p:graphicFrame>
        <p:nvGraphicFramePr>
          <p:cNvPr id="6" name="Content Placeholder 3"/>
          <p:cNvGraphicFramePr>
            <a:graphicFrameLocks/>
          </p:cNvGraphicFramePr>
          <p:nvPr>
            <p:extLst>
              <p:ext uri="{D42A27DB-BD31-4B8C-83A1-F6EECF244321}">
                <p14:modId xmlns:p14="http://schemas.microsoft.com/office/powerpoint/2010/main" val="1369249150"/>
              </p:ext>
            </p:extLst>
          </p:nvPr>
        </p:nvGraphicFramePr>
        <p:xfrm>
          <a:off x="1343472" y="4426531"/>
          <a:ext cx="5254030" cy="2314837"/>
        </p:xfrm>
        <a:graphic>
          <a:graphicData uri="http://schemas.openxmlformats.org/drawingml/2006/table">
            <a:tbl>
              <a:tblPr firstRow="1" bandRow="1">
                <a:tableStyleId>{85BE263C-DBD7-4A20-BB59-AAB30ACAA65A}</a:tableStyleId>
              </a:tblPr>
              <a:tblGrid>
                <a:gridCol w="705614">
                  <a:extLst>
                    <a:ext uri="{9D8B030D-6E8A-4147-A177-3AD203B41FA5}">
                      <a16:colId xmlns:a16="http://schemas.microsoft.com/office/drawing/2014/main" val="1819242071"/>
                    </a:ext>
                  </a:extLst>
                </a:gridCol>
                <a:gridCol w="2246553">
                  <a:extLst>
                    <a:ext uri="{9D8B030D-6E8A-4147-A177-3AD203B41FA5}">
                      <a16:colId xmlns:a16="http://schemas.microsoft.com/office/drawing/2014/main" val="4080245837"/>
                    </a:ext>
                  </a:extLst>
                </a:gridCol>
                <a:gridCol w="1152128">
                  <a:extLst>
                    <a:ext uri="{9D8B030D-6E8A-4147-A177-3AD203B41FA5}">
                      <a16:colId xmlns:a16="http://schemas.microsoft.com/office/drawing/2014/main" val="1396871085"/>
                    </a:ext>
                  </a:extLst>
                </a:gridCol>
                <a:gridCol w="1149735">
                  <a:extLst>
                    <a:ext uri="{9D8B030D-6E8A-4147-A177-3AD203B41FA5}">
                      <a16:colId xmlns:a16="http://schemas.microsoft.com/office/drawing/2014/main" val="1692192099"/>
                    </a:ext>
                  </a:extLst>
                </a:gridCol>
              </a:tblGrid>
              <a:tr h="519262">
                <a:tc>
                  <a:txBody>
                    <a:bodyPr/>
                    <a:lstStyle/>
                    <a:p>
                      <a:pPr algn="ctr"/>
                      <a:r>
                        <a:rPr lang="en-GB" sz="1200" dirty="0" smtClean="0">
                          <a:latin typeface="Arial" panose="020B0604020202020204" pitchFamily="34" charset="0"/>
                          <a:cs typeface="Arial" panose="020B0604020202020204" pitchFamily="34" charset="0"/>
                        </a:rPr>
                        <a:t>Cavity</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Status</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Undressed cold test at DESY</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Dressed cold test at DL</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25124778"/>
                  </a:ext>
                </a:extLst>
              </a:tr>
              <a:tr h="370901">
                <a:tc>
                  <a:txBody>
                    <a:bodyPr/>
                    <a:lstStyle/>
                    <a:p>
                      <a:pPr algn="ctr"/>
                      <a:r>
                        <a:rPr lang="en-GB" sz="1200" dirty="0" smtClean="0">
                          <a:latin typeface="Arial" panose="020B0604020202020204" pitchFamily="34" charset="0"/>
                          <a:cs typeface="Arial" panose="020B0604020202020204" pitchFamily="34" charset="0"/>
                        </a:rPr>
                        <a:t>H001</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Integrating</a:t>
                      </a:r>
                      <a:r>
                        <a:rPr lang="en-GB" sz="1200" baseline="0" dirty="0" smtClean="0">
                          <a:latin typeface="Arial" panose="020B0604020202020204" pitchFamily="34" charset="0"/>
                          <a:cs typeface="Arial" panose="020B0604020202020204" pitchFamily="34" charset="0"/>
                        </a:rPr>
                        <a:t> into </a:t>
                      </a:r>
                      <a:r>
                        <a:rPr lang="en-GB" sz="1200" dirty="0" smtClean="0">
                          <a:latin typeface="Arial" panose="020B0604020202020204" pitchFamily="34" charset="0"/>
                          <a:cs typeface="Arial" panose="020B0604020202020204" pitchFamily="34" charset="0"/>
                        </a:rPr>
                        <a:t>helium tank</a:t>
                      </a:r>
                      <a:r>
                        <a:rPr lang="en-GB" sz="1200" baseline="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Completed</a:t>
                      </a:r>
                      <a:r>
                        <a:rPr lang="en-GB" sz="1200" baseline="0" dirty="0" smtClean="0">
                          <a:latin typeface="Arial" panose="020B0604020202020204" pitchFamily="34" charset="0"/>
                          <a:cs typeface="Arial" panose="020B0604020202020204" pitchFamily="34" charset="0"/>
                        </a:rPr>
                        <a:t> successfully</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Sep/Oct 2019</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19949294"/>
                  </a:ext>
                </a:extLst>
              </a:tr>
              <a:tr h="370901">
                <a:tc>
                  <a:txBody>
                    <a:bodyPr/>
                    <a:lstStyle/>
                    <a:p>
                      <a:pPr algn="ctr"/>
                      <a:r>
                        <a:rPr lang="en-GB" sz="1200" dirty="0" smtClean="0">
                          <a:latin typeface="Arial" panose="020B0604020202020204" pitchFamily="34" charset="0"/>
                          <a:cs typeface="Arial" panose="020B0604020202020204" pitchFamily="34" charset="0"/>
                        </a:rPr>
                        <a:t>H002</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Shipping</a:t>
                      </a:r>
                      <a:r>
                        <a:rPr lang="en-GB" sz="1200" baseline="0" dirty="0" smtClean="0">
                          <a:latin typeface="Arial" panose="020B0604020202020204" pitchFamily="34" charset="0"/>
                          <a:cs typeface="Arial" panose="020B0604020202020204" pitchFamily="34" charset="0"/>
                        </a:rPr>
                        <a:t> for test</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Sep/Oct 2019</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Oct/Nov</a:t>
                      </a:r>
                      <a:r>
                        <a:rPr lang="en-GB" sz="1200" baseline="0" dirty="0" smtClean="0">
                          <a:latin typeface="Arial" panose="020B0604020202020204" pitchFamily="34" charset="0"/>
                          <a:cs typeface="Arial" panose="020B0604020202020204" pitchFamily="34" charset="0"/>
                        </a:rPr>
                        <a:t> 2019</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89179521"/>
                  </a:ext>
                </a:extLst>
              </a:tr>
              <a:tr h="476253">
                <a:tc>
                  <a:txBody>
                    <a:bodyPr/>
                    <a:lstStyle/>
                    <a:p>
                      <a:pPr algn="ctr"/>
                      <a:r>
                        <a:rPr lang="en-GB" sz="1200" dirty="0" smtClean="0">
                          <a:latin typeface="Arial" panose="020B0604020202020204" pitchFamily="34" charset="0"/>
                          <a:cs typeface="Arial" panose="020B0604020202020204" pitchFamily="34" charset="0"/>
                        </a:rPr>
                        <a:t>H003</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BCP</a:t>
                      </a:r>
                      <a:r>
                        <a:rPr lang="en-GB" sz="1200" baseline="0" dirty="0" smtClean="0">
                          <a:latin typeface="Arial" panose="020B0604020202020204" pitchFamily="34" charset="0"/>
                          <a:cs typeface="Arial" panose="020B0604020202020204" pitchFamily="34" charset="0"/>
                        </a:rPr>
                        <a:t> complete</a:t>
                      </a:r>
                    </a:p>
                    <a:p>
                      <a:r>
                        <a:rPr lang="en-GB" sz="1200" baseline="0" dirty="0" smtClean="0">
                          <a:latin typeface="Arial" panose="020B0604020202020204" pitchFamily="34" charset="0"/>
                          <a:cs typeface="Arial" panose="020B0604020202020204" pitchFamily="34" charset="0"/>
                        </a:rPr>
                        <a:t>Tuning and assembly for test</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Oct 2019</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Nov 2019</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3506920"/>
                  </a:ext>
                </a:extLst>
              </a:tr>
              <a:tr h="370403">
                <a:tc>
                  <a:txBody>
                    <a:bodyPr/>
                    <a:lstStyle/>
                    <a:p>
                      <a:pPr algn="ctr"/>
                      <a:r>
                        <a:rPr lang="en-GB" sz="1200" dirty="0" smtClean="0">
                          <a:latin typeface="Arial" panose="020B0604020202020204" pitchFamily="34" charset="0"/>
                          <a:cs typeface="Arial" panose="020B0604020202020204" pitchFamily="34" charset="0"/>
                        </a:rPr>
                        <a:t>H004</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Dumbbell</a:t>
                      </a:r>
                      <a:r>
                        <a:rPr lang="en-GB" sz="1200" baseline="0" dirty="0" smtClean="0">
                          <a:latin typeface="Arial" panose="020B0604020202020204" pitchFamily="34" charset="0"/>
                          <a:cs typeface="Arial" panose="020B0604020202020204" pitchFamily="34" charset="0"/>
                        </a:rPr>
                        <a:t> manufacture</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Nov 2019</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Dec</a:t>
                      </a:r>
                      <a:r>
                        <a:rPr lang="en-GB" sz="1200" baseline="0" dirty="0" smtClean="0">
                          <a:latin typeface="Arial" panose="020B0604020202020204" pitchFamily="34" charset="0"/>
                          <a:cs typeface="Arial" panose="020B0604020202020204" pitchFamily="34" charset="0"/>
                        </a:rPr>
                        <a:t> 2019</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96248198"/>
                  </a:ext>
                </a:extLst>
              </a:tr>
            </a:tbl>
          </a:graphicData>
        </a:graphic>
      </p:graphicFrame>
      <p:grpSp>
        <p:nvGrpSpPr>
          <p:cNvPr id="5" name="Group 4"/>
          <p:cNvGrpSpPr/>
          <p:nvPr/>
        </p:nvGrpSpPr>
        <p:grpSpPr>
          <a:xfrm>
            <a:off x="8328248" y="4293096"/>
            <a:ext cx="3672408" cy="2340560"/>
            <a:chOff x="5610710" y="4379407"/>
            <a:chExt cx="3672408" cy="234056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137" t="15001" r="19289" b="17800"/>
            <a:stretch/>
          </p:blipFill>
          <p:spPr>
            <a:xfrm>
              <a:off x="5610710" y="4570265"/>
              <a:ext cx="3672408" cy="2149702"/>
            </a:xfrm>
            <a:prstGeom prst="rect">
              <a:avLst/>
            </a:prstGeom>
          </p:spPr>
        </p:pic>
        <p:sp>
          <p:nvSpPr>
            <p:cNvPr id="8" name="Content Placeholder 6"/>
            <p:cNvSpPr txBox="1">
              <a:spLocks/>
            </p:cNvSpPr>
            <p:nvPr/>
          </p:nvSpPr>
          <p:spPr bwMode="auto">
            <a:xfrm>
              <a:off x="6042758" y="4379407"/>
              <a:ext cx="2880481" cy="23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32500" lnSpcReduction="20000"/>
            </a:bodyPr>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Calibri" panose="020F0502020204030204" pitchFamily="34" charset="0"/>
                  <a:ea typeface="+mn-ea"/>
                  <a:cs typeface="Arial" pitchFamily="34" charset="0"/>
                </a:defRPr>
              </a:lvl2pPr>
              <a:lvl3pPr marL="1143000" marR="0" indent="-228600" algn="l" defTabSz="914400" rtl="0" eaLnBrk="0" fontAlgn="base" latinLnBrk="0" hangingPunct="0">
                <a:lnSpc>
                  <a:spcPct val="100000"/>
                </a:lnSpc>
                <a:spcBef>
                  <a:spcPct val="20000"/>
                </a:spcBef>
                <a:spcAft>
                  <a:spcPct val="0"/>
                </a:spcAft>
                <a:buClrTx/>
                <a:buSzTx/>
                <a:buFontTx/>
                <a:buChar char="•"/>
                <a:tabLst/>
                <a:defRPr sz="2000">
                  <a:solidFill>
                    <a:schemeClr val="accent2"/>
                  </a:solidFill>
                  <a:latin typeface="Calibri" panose="020F0502020204030204" pitchFamily="34" charset="0"/>
                  <a:ea typeface="+mn-ea"/>
                  <a:cs typeface="Arial" pitchFamily="34" charset="0"/>
                </a:defRPr>
              </a:lvl3pPr>
              <a:lvl4pPr marL="1714500" indent="-342900" algn="l" rtl="0" eaLnBrk="0" fontAlgn="base" hangingPunct="0">
                <a:spcBef>
                  <a:spcPct val="20000"/>
                </a:spcBef>
                <a:spcAft>
                  <a:spcPct val="0"/>
                </a:spcAft>
                <a:buNone/>
                <a:defRPr lang="en-GB" altLang="en-US" sz="2000" baseline="0" dirty="0" smtClean="0">
                  <a:solidFill>
                    <a:schemeClr val="bg1">
                      <a:lumMod val="50000"/>
                    </a:schemeClr>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en-GB" kern="0" dirty="0">
                  <a:latin typeface="Arial" panose="020B0604020202020204" pitchFamily="34" charset="0"/>
                </a:rPr>
                <a:t>H001 READY FOR HELIUM JACKET ASSEMBLY</a:t>
              </a:r>
            </a:p>
          </p:txBody>
        </p:sp>
      </p:grpSp>
      <p:pic>
        <p:nvPicPr>
          <p:cNvPr id="9"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56240" y="1035847"/>
            <a:ext cx="1656184" cy="1242138"/>
          </a:xfrm>
          <a:prstGeom prst="rect">
            <a:avLst/>
          </a:prstGeom>
          <a:noFill/>
          <a:ln>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1529" r="16137"/>
          <a:stretch/>
        </p:blipFill>
        <p:spPr bwMode="auto">
          <a:xfrm>
            <a:off x="10071694" y="1041541"/>
            <a:ext cx="1599521" cy="124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08369" y="2415138"/>
            <a:ext cx="2262846" cy="1229886"/>
          </a:xfrm>
          <a:prstGeom prst="rect">
            <a:avLst/>
          </a:prstGeom>
        </p:spPr>
      </p:pic>
    </p:spTree>
    <p:extLst>
      <p:ext uri="{BB962C8B-B14F-4D97-AF65-F5344CB8AC3E}">
        <p14:creationId xmlns:p14="http://schemas.microsoft.com/office/powerpoint/2010/main" val="3318639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6627"/>
          <a:stretch/>
        </p:blipFill>
        <p:spPr>
          <a:xfrm>
            <a:off x="1271464" y="908720"/>
            <a:ext cx="6498560" cy="3960440"/>
          </a:xfrm>
          <a:prstGeom prst="rect">
            <a:avLst/>
          </a:prstGeom>
        </p:spPr>
      </p:pic>
      <p:sp>
        <p:nvSpPr>
          <p:cNvPr id="2" name="Content Placeholder 1"/>
          <p:cNvSpPr>
            <a:spLocks noGrp="1"/>
          </p:cNvSpPr>
          <p:nvPr>
            <p:ph idx="4294967295"/>
          </p:nvPr>
        </p:nvSpPr>
        <p:spPr>
          <a:xfrm>
            <a:off x="911424" y="4869160"/>
            <a:ext cx="1946247" cy="1512168"/>
          </a:xfrm>
          <a:prstGeom prst="rect">
            <a:avLst/>
          </a:prstGeom>
        </p:spPr>
        <p:txBody>
          <a:bodyPr>
            <a:normAutofit fontScale="85000" lnSpcReduction="10000"/>
          </a:bodyPr>
          <a:lstStyle/>
          <a:p>
            <a:r>
              <a:rPr lang="en-GB" dirty="0" err="1" smtClean="0"/>
              <a:t>Eacc</a:t>
            </a:r>
            <a:r>
              <a:rPr lang="en-GB" dirty="0" smtClean="0"/>
              <a:t> vs </a:t>
            </a:r>
            <a:r>
              <a:rPr lang="en-GB" dirty="0" err="1" smtClean="0"/>
              <a:t>Qo</a:t>
            </a:r>
            <a:endParaRPr lang="en-GB" dirty="0" smtClean="0"/>
          </a:p>
          <a:p>
            <a:pPr lvl="1"/>
            <a:r>
              <a:rPr lang="en-GB" dirty="0" smtClean="0">
                <a:solidFill>
                  <a:srgbClr val="00B050"/>
                </a:solidFill>
              </a:rPr>
              <a:t>OK</a:t>
            </a:r>
          </a:p>
          <a:p>
            <a:r>
              <a:rPr lang="en-GB" dirty="0" smtClean="0"/>
              <a:t>X-ray</a:t>
            </a:r>
          </a:p>
          <a:p>
            <a:pPr lvl="1"/>
            <a:r>
              <a:rPr lang="en-GB" dirty="0" smtClean="0">
                <a:solidFill>
                  <a:srgbClr val="00B050"/>
                </a:solidFill>
              </a:rPr>
              <a:t>OK</a:t>
            </a:r>
          </a:p>
        </p:txBody>
      </p:sp>
      <p:sp>
        <p:nvSpPr>
          <p:cNvPr id="3" name="Title 2"/>
          <p:cNvSpPr>
            <a:spLocks noGrp="1"/>
          </p:cNvSpPr>
          <p:nvPr>
            <p:ph type="title"/>
          </p:nvPr>
        </p:nvSpPr>
        <p:spPr/>
        <p:txBody>
          <a:bodyPr/>
          <a:lstStyle/>
          <a:p>
            <a:r>
              <a:rPr lang="en-GB" dirty="0"/>
              <a:t>H001 ‘Pre-series’ Cavity Test at DESY</a:t>
            </a:r>
            <a:endParaRPr lang="en-GB" dirty="0"/>
          </a:p>
        </p:txBody>
      </p:sp>
      <p:sp>
        <p:nvSpPr>
          <p:cNvPr id="7" name="Content Placeholder 1"/>
          <p:cNvSpPr>
            <a:spLocks noGrp="1"/>
          </p:cNvSpPr>
          <p:nvPr>
            <p:ph idx="4294967295"/>
          </p:nvPr>
        </p:nvSpPr>
        <p:spPr>
          <a:xfrm>
            <a:off x="3071665" y="4941168"/>
            <a:ext cx="5568665" cy="1403829"/>
          </a:xfrm>
          <a:prstGeom prst="rect">
            <a:avLst/>
          </a:prstGeom>
          <a:solidFill>
            <a:schemeClr val="bg1"/>
          </a:solidFill>
        </p:spPr>
        <p:txBody>
          <a:bodyPr>
            <a:normAutofit fontScale="62500" lnSpcReduction="20000"/>
          </a:bodyPr>
          <a:lstStyle/>
          <a:p>
            <a:r>
              <a:rPr lang="en-GB" dirty="0" smtClean="0"/>
              <a:t>F(pi):</a:t>
            </a:r>
          </a:p>
          <a:p>
            <a:pPr lvl="1"/>
            <a:r>
              <a:rPr lang="en-GB" dirty="0" smtClean="0">
                <a:solidFill>
                  <a:srgbClr val="FFC000"/>
                </a:solidFill>
              </a:rPr>
              <a:t>NOK -&gt; vendor to retune cavity</a:t>
            </a:r>
          </a:p>
          <a:p>
            <a:pPr lvl="1"/>
            <a:r>
              <a:rPr lang="en-GB" dirty="0" smtClean="0">
                <a:solidFill>
                  <a:srgbClr val="FFC000"/>
                </a:solidFill>
              </a:rPr>
              <a:t>target between [704.030, 704.264] MHz</a:t>
            </a:r>
          </a:p>
          <a:p>
            <a:r>
              <a:rPr lang="en-GB" dirty="0" smtClean="0"/>
              <a:t>Test stopped at 21.6MV:</a:t>
            </a:r>
          </a:p>
          <a:p>
            <a:pPr lvl="1"/>
            <a:r>
              <a:rPr lang="en-GB" dirty="0" smtClean="0"/>
              <a:t>after achieving specification</a:t>
            </a:r>
          </a:p>
          <a:p>
            <a:pPr marL="0" indent="0">
              <a:buNone/>
            </a:pPr>
            <a:endParaRPr lang="en-GB" dirty="0" smtClean="0"/>
          </a:p>
        </p:txBody>
      </p:sp>
      <p:graphicFrame>
        <p:nvGraphicFramePr>
          <p:cNvPr id="4" name="Table 3"/>
          <p:cNvGraphicFramePr>
            <a:graphicFrameLocks noGrp="1"/>
          </p:cNvGraphicFramePr>
          <p:nvPr>
            <p:extLst>
              <p:ext uri="{D42A27DB-BD31-4B8C-83A1-F6EECF244321}">
                <p14:modId xmlns:p14="http://schemas.microsoft.com/office/powerpoint/2010/main" val="3116601121"/>
              </p:ext>
            </p:extLst>
          </p:nvPr>
        </p:nvGraphicFramePr>
        <p:xfrm>
          <a:off x="7259848" y="4912568"/>
          <a:ext cx="3372942" cy="1828800"/>
        </p:xfrm>
        <a:graphic>
          <a:graphicData uri="http://schemas.openxmlformats.org/drawingml/2006/table">
            <a:tbl>
              <a:tblPr firstRow="1" bandRow="1">
                <a:tableStyleId>{21E4AEA4-8DFA-4A89-87EB-49C32662AFE0}</a:tableStyleId>
              </a:tblPr>
              <a:tblGrid>
                <a:gridCol w="2304256">
                  <a:extLst>
                    <a:ext uri="{9D8B030D-6E8A-4147-A177-3AD203B41FA5}">
                      <a16:colId xmlns:a16="http://schemas.microsoft.com/office/drawing/2014/main" val="2305187826"/>
                    </a:ext>
                  </a:extLst>
                </a:gridCol>
                <a:gridCol w="1068686">
                  <a:extLst>
                    <a:ext uri="{9D8B030D-6E8A-4147-A177-3AD203B41FA5}">
                      <a16:colId xmlns:a16="http://schemas.microsoft.com/office/drawing/2014/main" val="1644447314"/>
                    </a:ext>
                  </a:extLst>
                </a:gridCol>
              </a:tblGrid>
              <a:tr h="268244">
                <a:tc gridSpan="2">
                  <a:txBody>
                    <a:bodyPr/>
                    <a:lstStyle/>
                    <a:p>
                      <a:pPr algn="ctr"/>
                      <a:r>
                        <a:rPr lang="en-GB" sz="1400" dirty="0" smtClean="0">
                          <a:latin typeface="Arial" panose="020B0604020202020204" pitchFamily="34" charset="0"/>
                          <a:cs typeface="Arial" panose="020B0604020202020204" pitchFamily="34" charset="0"/>
                        </a:rPr>
                        <a:t>Highest Power Measurements</a:t>
                      </a:r>
                      <a:endParaRPr lang="en-GB" sz="1400" dirty="0">
                        <a:latin typeface="Arial" panose="020B0604020202020204" pitchFamily="34" charset="0"/>
                        <a:cs typeface="Arial" panose="020B0604020202020204" pitchFamily="34" charset="0"/>
                      </a:endParaRPr>
                    </a:p>
                  </a:txBody>
                  <a:tcPr/>
                </a:tc>
                <a:tc hMerge="1">
                  <a:txBody>
                    <a:bodyPr/>
                    <a:lstStyle/>
                    <a:p>
                      <a:endParaRPr lang="en-GB" dirty="0"/>
                    </a:p>
                  </a:txBody>
                  <a:tcPr/>
                </a:tc>
                <a:extLst>
                  <a:ext uri="{0D108BD9-81ED-4DB2-BD59-A6C34878D82A}">
                    <a16:rowId xmlns:a16="http://schemas.microsoft.com/office/drawing/2014/main" val="4004432009"/>
                  </a:ext>
                </a:extLst>
              </a:tr>
              <a:tr h="219596">
                <a:tc>
                  <a:txBody>
                    <a:bodyPr/>
                    <a:lstStyle/>
                    <a:p>
                      <a:pPr algn="l"/>
                      <a:r>
                        <a:rPr lang="en-GB" sz="1400" dirty="0" err="1" smtClean="0">
                          <a:latin typeface="Arial" panose="020B0604020202020204" pitchFamily="34" charset="0"/>
                          <a:cs typeface="Arial" panose="020B0604020202020204" pitchFamily="34" charset="0"/>
                        </a:rPr>
                        <a:t>Eacc</a:t>
                      </a:r>
                      <a:r>
                        <a:rPr lang="en-GB" sz="1400" dirty="0" smtClean="0">
                          <a:latin typeface="Arial" panose="020B0604020202020204" pitchFamily="34" charset="0"/>
                          <a:cs typeface="Arial" panose="020B0604020202020204" pitchFamily="34" charset="0"/>
                        </a:rPr>
                        <a:t> (MV/m)</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21.62</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364497"/>
                  </a:ext>
                </a:extLst>
              </a:tr>
              <a:tr h="219596">
                <a:tc>
                  <a:txBody>
                    <a:bodyPr/>
                    <a:lstStyle/>
                    <a:p>
                      <a:pPr algn="l"/>
                      <a:r>
                        <a:rPr lang="en-GB" sz="1400" dirty="0" err="1" smtClean="0">
                          <a:latin typeface="Arial" panose="020B0604020202020204" pitchFamily="34" charset="0"/>
                          <a:cs typeface="Arial" panose="020B0604020202020204" pitchFamily="34" charset="0"/>
                        </a:rPr>
                        <a:t>Qo</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1.08 x 10</a:t>
                      </a:r>
                      <a:r>
                        <a:rPr lang="en-GB" sz="1400" baseline="30000" dirty="0" smtClean="0">
                          <a:latin typeface="Arial" panose="020B0604020202020204" pitchFamily="34" charset="0"/>
                          <a:cs typeface="Arial" panose="020B0604020202020204" pitchFamily="34" charset="0"/>
                        </a:rPr>
                        <a:t>10</a:t>
                      </a:r>
                      <a:endParaRPr lang="en-GB" sz="1400"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4284454"/>
                  </a:ext>
                </a:extLst>
              </a:tr>
              <a:tr h="268244">
                <a:tc>
                  <a:txBody>
                    <a:bodyPr/>
                    <a:lstStyle/>
                    <a:p>
                      <a:pPr algn="l"/>
                      <a:r>
                        <a:rPr lang="en-GB" sz="1400" dirty="0" smtClean="0">
                          <a:latin typeface="Arial" panose="020B0604020202020204" pitchFamily="34" charset="0"/>
                          <a:cs typeface="Arial" panose="020B0604020202020204" pitchFamily="34" charset="0"/>
                        </a:rPr>
                        <a:t>Frequency (MHz)</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704.424</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0076501"/>
                  </a:ext>
                </a:extLst>
              </a:tr>
              <a:tr h="268244">
                <a:tc>
                  <a:txBody>
                    <a:bodyPr/>
                    <a:lstStyle/>
                    <a:p>
                      <a:pPr algn="l"/>
                      <a:r>
                        <a:rPr lang="en-GB" sz="1400" dirty="0" smtClean="0">
                          <a:latin typeface="Arial" panose="020B0604020202020204" pitchFamily="34" charset="0"/>
                          <a:cs typeface="Arial" panose="020B0604020202020204" pitchFamily="34" charset="0"/>
                        </a:rPr>
                        <a:t>X-ray</a:t>
                      </a:r>
                      <a:r>
                        <a:rPr lang="en-GB" sz="1400" baseline="0" dirty="0" smtClean="0">
                          <a:latin typeface="Arial" panose="020B0604020202020204" pitchFamily="34" charset="0"/>
                          <a:cs typeface="Arial" panose="020B0604020202020204" pitchFamily="34" charset="0"/>
                        </a:rPr>
                        <a:t> – Top (</a:t>
                      </a:r>
                      <a:r>
                        <a:rPr lang="en-GB" sz="1400" baseline="0" dirty="0" err="1" smtClean="0">
                          <a:latin typeface="Arial" panose="020B0604020202020204" pitchFamily="34" charset="0"/>
                          <a:cs typeface="Arial" panose="020B0604020202020204" pitchFamily="34" charset="0"/>
                        </a:rPr>
                        <a:t>mGy</a:t>
                      </a:r>
                      <a:r>
                        <a:rPr lang="en-GB" sz="1400" baseline="0" dirty="0" smtClean="0">
                          <a:latin typeface="Arial" panose="020B0604020202020204" pitchFamily="34" charset="0"/>
                          <a:cs typeface="Arial" panose="020B0604020202020204" pitchFamily="34" charset="0"/>
                        </a:rPr>
                        <a:t>/min)</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0.00112</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6323164"/>
                  </a:ext>
                </a:extLst>
              </a:tr>
              <a:tr h="268244">
                <a:tc>
                  <a:txBody>
                    <a:bodyPr/>
                    <a:lstStyle/>
                    <a:p>
                      <a:pPr algn="l"/>
                      <a:r>
                        <a:rPr lang="en-GB" sz="1400" dirty="0" smtClean="0">
                          <a:latin typeface="Arial" panose="020B0604020202020204" pitchFamily="34" charset="0"/>
                          <a:cs typeface="Arial" panose="020B0604020202020204" pitchFamily="34" charset="0"/>
                        </a:rPr>
                        <a:t>X-ray – Bottom (</a:t>
                      </a:r>
                      <a:r>
                        <a:rPr lang="en-GB" sz="1400" dirty="0" err="1" smtClean="0">
                          <a:latin typeface="Arial" panose="020B0604020202020204" pitchFamily="34" charset="0"/>
                          <a:cs typeface="Arial" panose="020B0604020202020204" pitchFamily="34" charset="0"/>
                        </a:rPr>
                        <a:t>mGy</a:t>
                      </a:r>
                      <a:r>
                        <a:rPr lang="en-GB" sz="1400" dirty="0" smtClean="0">
                          <a:latin typeface="Arial" panose="020B0604020202020204" pitchFamily="34" charset="0"/>
                          <a:cs typeface="Arial" panose="020B0604020202020204" pitchFamily="34" charset="0"/>
                        </a:rPr>
                        <a:t>/min)</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0.00182</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97345108"/>
                  </a:ext>
                </a:extLst>
              </a:tr>
            </a:tbl>
          </a:graphicData>
        </a:graphic>
      </p:graphicFrame>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312" y="922830"/>
            <a:ext cx="2209799" cy="350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999378" y="4426605"/>
            <a:ext cx="1130438" cy="307777"/>
          </a:xfrm>
          <a:prstGeom prst="rect">
            <a:avLst/>
          </a:prstGeom>
          <a:noFill/>
        </p:spPr>
        <p:txBody>
          <a:bodyPr wrap="none" rtlCol="0">
            <a:spAutoFit/>
          </a:bodyPr>
          <a:lstStyle/>
          <a:p>
            <a:r>
              <a:rPr lang="en-GB" sz="1400" b="1" dirty="0">
                <a:solidFill>
                  <a:srgbClr val="C00000"/>
                </a:solidFill>
                <a:latin typeface="Arial" panose="020B0604020202020204" pitchFamily="34" charset="0"/>
                <a:cs typeface="Arial" panose="020B0604020202020204" pitchFamily="34" charset="0"/>
              </a:rPr>
              <a:t>STFC H001</a:t>
            </a:r>
            <a:endParaRPr lang="en-GB" sz="14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9093605" y="4426605"/>
            <a:ext cx="931665" cy="307777"/>
          </a:xfrm>
          <a:prstGeom prst="rect">
            <a:avLst/>
          </a:prstGeom>
          <a:noFill/>
        </p:spPr>
        <p:txBody>
          <a:bodyPr wrap="none" rtlCol="0">
            <a:spAutoFit/>
          </a:bodyPr>
          <a:lstStyle/>
          <a:p>
            <a:r>
              <a:rPr lang="en-GB" sz="1400" b="1" dirty="0">
                <a:latin typeface="Arial" panose="020B0604020202020204" pitchFamily="34" charset="0"/>
                <a:cs typeface="Arial" panose="020B0604020202020204" pitchFamily="34" charset="0"/>
              </a:rPr>
              <a:t>INFN MB</a:t>
            </a:r>
            <a:endParaRPr lang="en-GB" sz="14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71869" y="1412777"/>
            <a:ext cx="881639" cy="71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276770" y="4005064"/>
            <a:ext cx="755335" cy="338554"/>
          </a:xfrm>
          <a:prstGeom prst="rect">
            <a:avLst/>
          </a:prstGeom>
          <a:noFill/>
        </p:spPr>
        <p:txBody>
          <a:bodyPr wrap="none" rtlCol="0">
            <a:spAutoFit/>
          </a:bodyPr>
          <a:lstStyle/>
          <a:p>
            <a:r>
              <a:rPr lang="en-GB" sz="1600" b="1" dirty="0">
                <a:solidFill>
                  <a:srgbClr val="C00000"/>
                </a:solidFill>
                <a:latin typeface="Arial" panose="020B0604020202020204" pitchFamily="34" charset="0"/>
                <a:cs typeface="Arial" panose="020B0604020202020204" pitchFamily="34" charset="0"/>
              </a:rPr>
              <a:t>4/6/19</a:t>
            </a:r>
            <a:endParaRPr lang="en-GB" sz="1600" b="1" dirty="0">
              <a:solidFill>
                <a:srgbClr val="C0000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53221755-1974-484A-90A1-3D0ED6B05FD4}" type="slidenum">
              <a:rPr lang="en-GB" smtClean="0"/>
              <a:t>16</a:t>
            </a:fld>
            <a:endParaRPr lang="en-GB"/>
          </a:p>
        </p:txBody>
      </p:sp>
    </p:spTree>
    <p:extLst>
      <p:ext uri="{BB962C8B-B14F-4D97-AF65-F5344CB8AC3E}">
        <p14:creationId xmlns:p14="http://schemas.microsoft.com/office/powerpoint/2010/main" val="2667611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Vertical Test Facility Status at Daresbury</a:t>
            </a:r>
            <a:endParaRPr lang="en-GB" dirty="0"/>
          </a:p>
        </p:txBody>
      </p:sp>
      <p:sp>
        <p:nvSpPr>
          <p:cNvPr id="2" name="Content Placeholder 1"/>
          <p:cNvSpPr>
            <a:spLocks noGrp="1"/>
          </p:cNvSpPr>
          <p:nvPr>
            <p:ph idx="4294967295"/>
          </p:nvPr>
        </p:nvSpPr>
        <p:spPr>
          <a:xfrm>
            <a:off x="479376" y="3717032"/>
            <a:ext cx="6546942" cy="2808312"/>
          </a:xfrm>
          <a:noFill/>
        </p:spPr>
        <p:txBody>
          <a:bodyPr>
            <a:noAutofit/>
          </a:bodyPr>
          <a:lstStyle/>
          <a:p>
            <a:r>
              <a:rPr lang="en-GB" sz="1600" dirty="0"/>
              <a:t>Currently commissioning with ESS prototypes:</a:t>
            </a:r>
          </a:p>
          <a:p>
            <a:pPr lvl="1"/>
            <a:r>
              <a:rPr lang="en-GB" sz="1400" dirty="0"/>
              <a:t>Good performance agreed with tests from CEA</a:t>
            </a:r>
          </a:p>
          <a:p>
            <a:r>
              <a:rPr lang="en-GB" sz="1600" dirty="0"/>
              <a:t>RF performance:</a:t>
            </a:r>
          </a:p>
          <a:p>
            <a:pPr lvl="1"/>
            <a:r>
              <a:rPr lang="en-GB" sz="1400" dirty="0"/>
              <a:t>LLRF tracking validated &amp; HPRF successfully tested up to P</a:t>
            </a:r>
            <a:r>
              <a:rPr lang="en-GB" sz="1400" baseline="-25000" dirty="0"/>
              <a:t>INCIDENT</a:t>
            </a:r>
            <a:r>
              <a:rPr lang="en-GB" sz="1400" dirty="0"/>
              <a:t> ~ 200W</a:t>
            </a:r>
          </a:p>
          <a:p>
            <a:r>
              <a:rPr lang="en-GB" sz="1600" dirty="0"/>
              <a:t>Cryogenics:</a:t>
            </a:r>
          </a:p>
          <a:p>
            <a:pPr lvl="1"/>
            <a:r>
              <a:rPr lang="en-GB" sz="1400" dirty="0"/>
              <a:t>Excellent static T, P stability (±1mK, ±0.1mBar); dynamic stability assessment planned for next run</a:t>
            </a:r>
          </a:p>
          <a:p>
            <a:r>
              <a:rPr lang="en-GB" sz="1600" dirty="0"/>
              <a:t>Cleanroom and HPR facility:</a:t>
            </a:r>
          </a:p>
          <a:p>
            <a:pPr lvl="1"/>
            <a:r>
              <a:rPr lang="en-GB" sz="1400" dirty="0"/>
              <a:t>Completed installation in June/July; started commissioning in July/August</a:t>
            </a:r>
          </a:p>
          <a:p>
            <a:r>
              <a:rPr lang="en-GB" sz="1600" dirty="0"/>
              <a:t>Target ‘series’ testing readiness Q1/Q2 2020.</a:t>
            </a:r>
          </a:p>
          <a:p>
            <a:endParaRPr lang="en-GB" sz="1600" dirty="0"/>
          </a:p>
        </p:txBody>
      </p:sp>
      <p:grpSp>
        <p:nvGrpSpPr>
          <p:cNvPr id="13" name="Group 12"/>
          <p:cNvGrpSpPr/>
          <p:nvPr/>
        </p:nvGrpSpPr>
        <p:grpSpPr>
          <a:xfrm>
            <a:off x="7104112" y="3665844"/>
            <a:ext cx="4830322" cy="3003516"/>
            <a:chOff x="7104112" y="3665844"/>
            <a:chExt cx="4830322" cy="3003516"/>
          </a:xfrm>
        </p:grpSpPr>
        <p:grpSp>
          <p:nvGrpSpPr>
            <p:cNvPr id="11" name="Group 10"/>
            <p:cNvGrpSpPr/>
            <p:nvPr/>
          </p:nvGrpSpPr>
          <p:grpSpPr>
            <a:xfrm>
              <a:off x="7104112" y="3665844"/>
              <a:ext cx="4830322" cy="3003516"/>
              <a:chOff x="4422198" y="3645024"/>
              <a:chExt cx="4830322" cy="3003516"/>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2198" y="3645024"/>
                <a:ext cx="4830322" cy="3003516"/>
              </a:xfrm>
              <a:prstGeom prst="rect">
                <a:avLst/>
              </a:prstGeom>
              <a:solidFill>
                <a:schemeClr val="bg1"/>
              </a:solidFill>
            </p:spPr>
          </p:pic>
          <p:sp>
            <p:nvSpPr>
              <p:cNvPr id="7" name="TextBox 6"/>
              <p:cNvSpPr txBox="1"/>
              <p:nvPr/>
            </p:nvSpPr>
            <p:spPr>
              <a:xfrm>
                <a:off x="4494549" y="3645024"/>
                <a:ext cx="4685963" cy="369332"/>
              </a:xfrm>
              <a:prstGeom prst="rect">
                <a:avLst/>
              </a:prstGeom>
              <a:solidFill>
                <a:schemeClr val="bg1"/>
              </a:solidFill>
            </p:spPr>
            <p:txBody>
              <a:bodyPr wrap="none" rtlCol="0">
                <a:spAutoFit/>
              </a:bodyPr>
              <a:lstStyle/>
              <a:p>
                <a:r>
                  <a:rPr lang="en-GB" dirty="0">
                    <a:latin typeface="Arial" panose="020B0604020202020204" pitchFamily="34" charset="0"/>
                    <a:cs typeface="Arial" panose="020B0604020202020204" pitchFamily="34" charset="0"/>
                  </a:rPr>
                  <a:t>CEA prototype </a:t>
                </a:r>
                <a:r>
                  <a:rPr lang="en-GB" dirty="0">
                    <a:latin typeface="Arial" panose="020B0604020202020204" pitchFamily="34" charset="0"/>
                    <a:cs typeface="Arial" panose="020B0604020202020204" pitchFamily="34" charset="0"/>
                  </a:rPr>
                  <a:t>c</a:t>
                </a:r>
                <a:r>
                  <a:rPr lang="en-GB" dirty="0">
                    <a:latin typeface="Arial" panose="020B0604020202020204" pitchFamily="34" charset="0"/>
                    <a:cs typeface="Arial" panose="020B0604020202020204" pitchFamily="34" charset="0"/>
                  </a:rPr>
                  <a:t>avity P02 test at Daresbury </a:t>
                </a:r>
                <a:endParaRPr lang="en-GB" dirty="0">
                  <a:latin typeface="Arial" panose="020B0604020202020204" pitchFamily="34" charset="0"/>
                  <a:cs typeface="Arial" panose="020B0604020202020204" pitchFamily="34" charset="0"/>
                </a:endParaRPr>
              </a:p>
            </p:txBody>
          </p:sp>
        </p:grpSp>
        <p:sp>
          <p:nvSpPr>
            <p:cNvPr id="8" name="Oval 7"/>
            <p:cNvSpPr/>
            <p:nvPr/>
          </p:nvSpPr>
          <p:spPr bwMode="auto">
            <a:xfrm>
              <a:off x="11436080" y="5553248"/>
              <a:ext cx="108000" cy="108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panose="020B0604020202020204" pitchFamily="34" charset="0"/>
                <a:ea typeface="ヒラギノ角ゴ Pro W3" pitchFamily="84" charset="-128"/>
                <a:cs typeface="Arial" panose="020B0604020202020204" pitchFamily="34" charset="0"/>
              </a:endParaRPr>
            </a:p>
          </p:txBody>
        </p:sp>
        <p:sp>
          <p:nvSpPr>
            <p:cNvPr id="9" name="TextBox 8"/>
            <p:cNvSpPr txBox="1"/>
            <p:nvPr/>
          </p:nvSpPr>
          <p:spPr>
            <a:xfrm>
              <a:off x="11089957" y="5306558"/>
              <a:ext cx="838691" cy="230832"/>
            </a:xfrm>
            <a:prstGeom prst="rect">
              <a:avLst/>
            </a:prstGeom>
            <a:noFill/>
          </p:spPr>
          <p:txBody>
            <a:bodyPr wrap="none" rtlCol="0">
              <a:spAutoFit/>
            </a:bodyPr>
            <a:lstStyle/>
            <a:p>
              <a:r>
                <a:rPr lang="en-GB" sz="900" dirty="0">
                  <a:latin typeface="Arial" panose="020B0604020202020204" pitchFamily="34" charset="0"/>
                  <a:cs typeface="Arial" panose="020B0604020202020204" pitchFamily="34" charset="0"/>
                </a:rPr>
                <a:t>Specification</a:t>
              </a:r>
              <a:endParaRPr lang="en-GB" sz="900" dirty="0">
                <a:latin typeface="Arial" panose="020B0604020202020204" pitchFamily="34" charset="0"/>
                <a:cs typeface="Arial" panose="020B0604020202020204" pitchFamily="34" charset="0"/>
              </a:endParaRPr>
            </a:p>
          </p:txBody>
        </p:sp>
        <p:sp>
          <p:nvSpPr>
            <p:cNvPr id="10" name="TextBox 9"/>
            <p:cNvSpPr txBox="1"/>
            <p:nvPr/>
          </p:nvSpPr>
          <p:spPr>
            <a:xfrm>
              <a:off x="10644650" y="5877272"/>
              <a:ext cx="780983" cy="307777"/>
            </a:xfrm>
            <a:prstGeom prst="rect">
              <a:avLst/>
            </a:prstGeom>
            <a:noFill/>
          </p:spPr>
          <p:txBody>
            <a:bodyPr wrap="none" rtlCol="0">
              <a:spAutoFit/>
            </a:bodyPr>
            <a:lstStyle/>
            <a:p>
              <a:r>
                <a:rPr lang="en-GB" sz="1400" b="1" dirty="0">
                  <a:solidFill>
                    <a:srgbClr val="C00000"/>
                  </a:solidFill>
                  <a:latin typeface="Arial" panose="020B0604020202020204" pitchFamily="34" charset="0"/>
                  <a:cs typeface="Arial" panose="020B0604020202020204" pitchFamily="34" charset="0"/>
                </a:rPr>
                <a:t>17/6/19</a:t>
              </a:r>
              <a:endParaRPr lang="en-GB" sz="1400" b="1" dirty="0">
                <a:solidFill>
                  <a:srgbClr val="C0000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3"/>
          <a:stretch>
            <a:fillRect/>
          </a:stretch>
        </p:blipFill>
        <p:spPr>
          <a:xfrm>
            <a:off x="2176390" y="782521"/>
            <a:ext cx="7983922" cy="2956004"/>
          </a:xfrm>
          <a:prstGeom prst="rect">
            <a:avLst/>
          </a:prstGeom>
        </p:spPr>
      </p:pic>
      <p:sp>
        <p:nvSpPr>
          <p:cNvPr id="12" name="Slide Number Placeholder 11"/>
          <p:cNvSpPr>
            <a:spLocks noGrp="1"/>
          </p:cNvSpPr>
          <p:nvPr>
            <p:ph type="sldNum" sz="quarter" idx="11"/>
          </p:nvPr>
        </p:nvSpPr>
        <p:spPr/>
        <p:txBody>
          <a:bodyPr/>
          <a:lstStyle/>
          <a:p>
            <a:fld id="{53221755-1974-484A-90A1-3D0ED6B05FD4}" type="slidenum">
              <a:rPr lang="en-GB" smtClean="0"/>
              <a:t>17</a:t>
            </a:fld>
            <a:endParaRPr lang="en-GB"/>
          </a:p>
        </p:txBody>
      </p:sp>
    </p:spTree>
    <p:extLst>
      <p:ext uri="{BB962C8B-B14F-4D97-AF65-F5344CB8AC3E}">
        <p14:creationId xmlns:p14="http://schemas.microsoft.com/office/powerpoint/2010/main" val="18935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68760"/>
            <a:ext cx="10363200" cy="4968552"/>
          </a:xfrm>
          <a:solidFill>
            <a:schemeClr val="bg1"/>
          </a:solidFill>
        </p:spPr>
        <p:txBody>
          <a:bodyPr>
            <a:normAutofit fontScale="77500" lnSpcReduction="20000"/>
          </a:bodyPr>
          <a:lstStyle/>
          <a:p>
            <a:r>
              <a:rPr lang="en-GB" dirty="0" smtClean="0">
                <a:latin typeface="Arial" panose="020B0604020202020204" pitchFamily="34" charset="0"/>
              </a:rPr>
              <a:t>Q4/2019:</a:t>
            </a:r>
            <a:endParaRPr lang="en-GB" dirty="0">
              <a:latin typeface="Arial" panose="020B0604020202020204" pitchFamily="34" charset="0"/>
            </a:endParaRPr>
          </a:p>
          <a:p>
            <a:pPr lvl="1"/>
            <a:r>
              <a:rPr lang="en-GB" dirty="0">
                <a:latin typeface="Arial" panose="020B0604020202020204" pitchFamily="34" charset="0"/>
              </a:rPr>
              <a:t>Complete “Pre-series” manufacture and </a:t>
            </a:r>
            <a:r>
              <a:rPr lang="en-GB" dirty="0" smtClean="0">
                <a:latin typeface="Arial" panose="020B0604020202020204" pitchFamily="34" charset="0"/>
              </a:rPr>
              <a:t>testing:</a:t>
            </a:r>
            <a:endParaRPr lang="en-GB" dirty="0">
              <a:latin typeface="Arial" panose="020B0604020202020204" pitchFamily="34" charset="0"/>
            </a:endParaRPr>
          </a:p>
          <a:p>
            <a:pPr lvl="2"/>
            <a:r>
              <a:rPr lang="en-GB" dirty="0">
                <a:latin typeface="Arial" panose="020B0604020202020204" pitchFamily="34" charset="0"/>
              </a:rPr>
              <a:t>Good test results required to release </a:t>
            </a:r>
            <a:r>
              <a:rPr lang="en-GB" dirty="0" smtClean="0">
                <a:latin typeface="Arial" panose="020B0604020202020204" pitchFamily="34" charset="0"/>
              </a:rPr>
              <a:t>‘Series’ </a:t>
            </a:r>
            <a:r>
              <a:rPr lang="en-GB" dirty="0">
                <a:latin typeface="Arial" panose="020B0604020202020204" pitchFamily="34" charset="0"/>
              </a:rPr>
              <a:t>manufacturing</a:t>
            </a:r>
          </a:p>
          <a:p>
            <a:pPr lvl="1"/>
            <a:r>
              <a:rPr lang="en-GB" dirty="0">
                <a:latin typeface="Arial" panose="020B0604020202020204" pitchFamily="34" charset="0"/>
              </a:rPr>
              <a:t>Complete commissioning of Vertical Test </a:t>
            </a:r>
            <a:r>
              <a:rPr lang="en-GB" dirty="0" smtClean="0">
                <a:latin typeface="Arial" panose="020B0604020202020204" pitchFamily="34" charset="0"/>
              </a:rPr>
              <a:t>Facility: </a:t>
            </a:r>
            <a:endParaRPr lang="en-GB" dirty="0">
              <a:latin typeface="Arial" panose="020B0604020202020204" pitchFamily="34" charset="0"/>
            </a:endParaRPr>
          </a:p>
          <a:p>
            <a:pPr lvl="2"/>
            <a:r>
              <a:rPr lang="en-GB" dirty="0">
                <a:latin typeface="Arial" panose="020B0604020202020204" pitchFamily="34" charset="0"/>
              </a:rPr>
              <a:t>Additional Vertical Test(s) to optimise equipment &amp; processes</a:t>
            </a:r>
          </a:p>
          <a:p>
            <a:pPr lvl="2"/>
            <a:r>
              <a:rPr lang="en-GB" dirty="0">
                <a:latin typeface="Arial" panose="020B0604020202020204" pitchFamily="34" charset="0"/>
              </a:rPr>
              <a:t>High-Pressure Rinsing system and cleanroom</a:t>
            </a:r>
          </a:p>
          <a:p>
            <a:pPr lvl="2"/>
            <a:r>
              <a:rPr lang="en-GB" dirty="0">
                <a:latin typeface="Arial" panose="020B0604020202020204" pitchFamily="34" charset="0"/>
              </a:rPr>
              <a:t>Commissioning with CEA prototype cavities</a:t>
            </a:r>
          </a:p>
          <a:p>
            <a:r>
              <a:rPr lang="en-GB" dirty="0" smtClean="0">
                <a:latin typeface="Arial" panose="020B0604020202020204" pitchFamily="34" charset="0"/>
              </a:rPr>
              <a:t>Q1/2020:</a:t>
            </a:r>
            <a:endParaRPr lang="en-GB" dirty="0">
              <a:latin typeface="Arial" panose="020B0604020202020204" pitchFamily="34" charset="0"/>
            </a:endParaRPr>
          </a:p>
          <a:p>
            <a:pPr lvl="1"/>
            <a:r>
              <a:rPr lang="en-GB" dirty="0">
                <a:latin typeface="Arial" panose="020B0604020202020204" pitchFamily="34" charset="0"/>
              </a:rPr>
              <a:t>First test of STFC/RI </a:t>
            </a:r>
            <a:r>
              <a:rPr lang="en-GB" dirty="0" smtClean="0">
                <a:latin typeface="Arial" panose="020B0604020202020204" pitchFamily="34" charset="0"/>
              </a:rPr>
              <a:t>‘Series’ cavity</a:t>
            </a:r>
            <a:endParaRPr lang="en-GB" dirty="0">
              <a:latin typeface="Arial" panose="020B0604020202020204" pitchFamily="34" charset="0"/>
            </a:endParaRPr>
          </a:p>
          <a:p>
            <a:pPr lvl="1"/>
            <a:r>
              <a:rPr lang="en-GB" dirty="0">
                <a:latin typeface="Arial" panose="020B0604020202020204" pitchFamily="34" charset="0"/>
              </a:rPr>
              <a:t>‘Benchmarking’ facility and final </a:t>
            </a:r>
            <a:r>
              <a:rPr lang="en-GB" dirty="0" smtClean="0">
                <a:latin typeface="Arial" panose="020B0604020202020204" pitchFamily="34" charset="0"/>
              </a:rPr>
              <a:t>commissioning:</a:t>
            </a:r>
            <a:endParaRPr lang="en-GB" dirty="0">
              <a:latin typeface="Arial" panose="020B0604020202020204" pitchFamily="34" charset="0"/>
            </a:endParaRPr>
          </a:p>
          <a:p>
            <a:pPr lvl="2"/>
            <a:r>
              <a:rPr lang="en-GB" dirty="0">
                <a:latin typeface="Arial" panose="020B0604020202020204" pitchFamily="34" charset="0"/>
              </a:rPr>
              <a:t>3 STFC/RI </a:t>
            </a:r>
            <a:r>
              <a:rPr lang="en-GB" dirty="0" smtClean="0">
                <a:latin typeface="Arial" panose="020B0604020202020204" pitchFamily="34" charset="0"/>
              </a:rPr>
              <a:t>‘Series’ cavities</a:t>
            </a:r>
            <a:r>
              <a:rPr lang="en-GB" dirty="0">
                <a:latin typeface="Arial" panose="020B0604020202020204" pitchFamily="34" charset="0"/>
              </a:rPr>
              <a:t>, with reference test data from DESY</a:t>
            </a:r>
          </a:p>
          <a:p>
            <a:r>
              <a:rPr lang="en-GB" dirty="0" smtClean="0">
                <a:latin typeface="Arial" panose="020B0604020202020204" pitchFamily="34" charset="0"/>
              </a:rPr>
              <a:t>Q2/2020:</a:t>
            </a:r>
            <a:endParaRPr lang="en-GB" dirty="0">
              <a:latin typeface="Arial" panose="020B0604020202020204" pitchFamily="34" charset="0"/>
            </a:endParaRPr>
          </a:p>
          <a:p>
            <a:pPr lvl="1"/>
            <a:r>
              <a:rPr lang="en-GB" dirty="0">
                <a:latin typeface="Arial" panose="020B0604020202020204" pitchFamily="34" charset="0"/>
              </a:rPr>
              <a:t>Start of “full” testing operations</a:t>
            </a:r>
          </a:p>
          <a:p>
            <a:pPr lvl="1"/>
            <a:r>
              <a:rPr lang="en-GB" dirty="0">
                <a:latin typeface="Arial" panose="020B0604020202020204" pitchFamily="34" charset="0"/>
              </a:rPr>
              <a:t>Delivery of first </a:t>
            </a:r>
            <a:r>
              <a:rPr lang="en-GB" dirty="0" smtClean="0">
                <a:latin typeface="Arial" panose="020B0604020202020204" pitchFamily="34" charset="0"/>
              </a:rPr>
              <a:t>qualified ‘Series’ cavities </a:t>
            </a:r>
            <a:r>
              <a:rPr lang="en-GB" dirty="0">
                <a:latin typeface="Arial" panose="020B0604020202020204" pitchFamily="34" charset="0"/>
              </a:rPr>
              <a:t>to ESS/CEA for integration into </a:t>
            </a:r>
            <a:r>
              <a:rPr lang="en-GB" dirty="0" smtClean="0">
                <a:latin typeface="Arial" panose="020B0604020202020204" pitchFamily="34" charset="0"/>
              </a:rPr>
              <a:t>HB01 </a:t>
            </a:r>
            <a:r>
              <a:rPr lang="en-GB" dirty="0" err="1" smtClean="0">
                <a:latin typeface="Arial" panose="020B0604020202020204" pitchFamily="34" charset="0"/>
              </a:rPr>
              <a:t>Cryomodule</a:t>
            </a:r>
            <a:endParaRPr lang="en-GB" dirty="0">
              <a:latin typeface="Arial" panose="020B0604020202020204" pitchFamily="34" charset="0"/>
            </a:endParaRPr>
          </a:p>
          <a:p>
            <a:r>
              <a:rPr lang="en-GB" dirty="0">
                <a:latin typeface="Arial" panose="020B0604020202020204" pitchFamily="34" charset="0"/>
              </a:rPr>
              <a:t>Q3/20 – </a:t>
            </a:r>
            <a:r>
              <a:rPr lang="en-GB" dirty="0" smtClean="0">
                <a:latin typeface="Arial" panose="020B0604020202020204" pitchFamily="34" charset="0"/>
              </a:rPr>
              <a:t>Q1/22:</a:t>
            </a:r>
            <a:endParaRPr lang="en-GB" dirty="0">
              <a:latin typeface="Arial" panose="020B0604020202020204" pitchFamily="34" charset="0"/>
            </a:endParaRPr>
          </a:p>
          <a:p>
            <a:pPr lvl="1"/>
            <a:r>
              <a:rPr lang="en-GB" dirty="0">
                <a:latin typeface="Arial" panose="020B0604020202020204" pitchFamily="34" charset="0"/>
              </a:rPr>
              <a:t>Full through-put testing operations</a:t>
            </a:r>
          </a:p>
          <a:p>
            <a:pPr lvl="1"/>
            <a:r>
              <a:rPr lang="en-GB" dirty="0">
                <a:latin typeface="Arial" panose="020B0604020202020204" pitchFamily="34" charset="0"/>
              </a:rPr>
              <a:t>Delivery of 4 </a:t>
            </a:r>
            <a:r>
              <a:rPr lang="en-GB" dirty="0" smtClean="0">
                <a:latin typeface="Arial" panose="020B0604020202020204" pitchFamily="34" charset="0"/>
              </a:rPr>
              <a:t>cavities/month </a:t>
            </a:r>
            <a:r>
              <a:rPr lang="en-GB" dirty="0">
                <a:latin typeface="Arial" panose="020B0604020202020204" pitchFamily="34" charset="0"/>
              </a:rPr>
              <a:t>to ESS for integration into </a:t>
            </a:r>
            <a:r>
              <a:rPr lang="en-GB" dirty="0" err="1">
                <a:latin typeface="Arial" panose="020B0604020202020204" pitchFamily="34" charset="0"/>
              </a:rPr>
              <a:t>cryomodules</a:t>
            </a:r>
            <a:endParaRPr lang="en-GB" dirty="0">
              <a:latin typeface="Arial" panose="020B0604020202020204" pitchFamily="34" charset="0"/>
            </a:endParaRPr>
          </a:p>
          <a:p>
            <a:endParaRPr lang="en-GB" dirty="0">
              <a:latin typeface="Arial" panose="020B0604020202020204" pitchFamily="34" charset="0"/>
            </a:endParaRPr>
          </a:p>
        </p:txBody>
      </p:sp>
      <p:sp>
        <p:nvSpPr>
          <p:cNvPr id="2" name="Title 1"/>
          <p:cNvSpPr>
            <a:spLocks noGrp="1"/>
          </p:cNvSpPr>
          <p:nvPr>
            <p:ph type="title"/>
          </p:nvPr>
        </p:nvSpPr>
        <p:spPr/>
        <p:txBody>
          <a:bodyPr/>
          <a:lstStyle/>
          <a:p>
            <a:r>
              <a:rPr lang="en-GB" dirty="0" smtClean="0"/>
              <a:t>Future HBC Delivery Plans</a:t>
            </a:r>
            <a:endParaRPr lang="en-GB" dirty="0"/>
          </a:p>
        </p:txBody>
      </p:sp>
      <p:sp>
        <p:nvSpPr>
          <p:cNvPr id="5" name="Slide Number Placeholder 4"/>
          <p:cNvSpPr>
            <a:spLocks noGrp="1"/>
          </p:cNvSpPr>
          <p:nvPr>
            <p:ph type="sldNum" sz="quarter" idx="11"/>
          </p:nvPr>
        </p:nvSpPr>
        <p:spPr/>
        <p:txBody>
          <a:bodyPr/>
          <a:lstStyle/>
          <a:p>
            <a:fld id="{53221755-1974-484A-90A1-3D0ED6B05FD4}" type="slidenum">
              <a:rPr lang="en-GB" smtClean="0"/>
              <a:t>18</a:t>
            </a:fld>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256240" y="836712"/>
            <a:ext cx="2520280" cy="4053784"/>
          </a:xfrm>
          <a:prstGeom prst="rect">
            <a:avLst/>
          </a:prstGeom>
        </p:spPr>
      </p:pic>
    </p:spTree>
    <p:extLst>
      <p:ext uri="{BB962C8B-B14F-4D97-AF65-F5344CB8AC3E}">
        <p14:creationId xmlns:p14="http://schemas.microsoft.com/office/powerpoint/2010/main" val="4175343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7581" y="5039734"/>
            <a:ext cx="4235123" cy="2709746"/>
          </a:xfrm>
          <a:prstGeom prst="rect">
            <a:avLst/>
          </a:prstGeom>
          <a:ln>
            <a:noFill/>
          </a:ln>
          <a:effectLst>
            <a:softEdge rad="317500"/>
          </a:effectLst>
        </p:spPr>
      </p:pic>
      <p:sp>
        <p:nvSpPr>
          <p:cNvPr id="2" name="Content Placeholder 1"/>
          <p:cNvSpPr>
            <a:spLocks noGrp="1"/>
          </p:cNvSpPr>
          <p:nvPr>
            <p:ph idx="1"/>
          </p:nvPr>
        </p:nvSpPr>
        <p:spPr>
          <a:xfrm>
            <a:off x="914400" y="1268760"/>
            <a:ext cx="10363200" cy="4968552"/>
          </a:xfrm>
          <a:solidFill>
            <a:schemeClr val="bg1">
              <a:alpha val="80000"/>
            </a:schemeClr>
          </a:solidFill>
          <a:effectLst>
            <a:softEdge rad="127000"/>
          </a:effectLst>
        </p:spPr>
        <p:txBody>
          <a:bodyPr>
            <a:normAutofit fontScale="92500" lnSpcReduction="10000"/>
          </a:bodyPr>
          <a:lstStyle/>
          <a:p>
            <a:pPr marL="194400" indent="-194400"/>
            <a:r>
              <a:rPr lang="en-GB" sz="2400" dirty="0">
                <a:latin typeface="Arial" panose="020B0604020202020204" pitchFamily="34" charset="0"/>
              </a:rPr>
              <a:t>STFC (UK) at Daresbury Laboratory is providing a significant amount of ESS beamline components (~</a:t>
            </a:r>
            <a:r>
              <a:rPr lang="en-GB" sz="2400" dirty="0">
                <a:latin typeface="Arial" panose="020B0604020202020204" pitchFamily="34" charset="0"/>
              </a:rPr>
              <a:t>85</a:t>
            </a:r>
            <a:r>
              <a:rPr lang="en-GB" sz="2400" dirty="0">
                <a:latin typeface="Arial" panose="020B0604020202020204" pitchFamily="34" charset="0"/>
              </a:rPr>
              <a:t>%), plus all of the RF power distribution hardware.</a:t>
            </a:r>
          </a:p>
          <a:p>
            <a:pPr marL="194400" indent="-194400"/>
            <a:r>
              <a:rPr lang="en-GB" sz="2400" dirty="0">
                <a:latin typeface="Arial" panose="020B0604020202020204" pitchFamily="34" charset="0"/>
              </a:rPr>
              <a:t>RF Distribution:</a:t>
            </a:r>
          </a:p>
          <a:p>
            <a:pPr marL="419429" lvl="1" indent="-194400"/>
            <a:r>
              <a:rPr lang="en-GB" sz="1800" dirty="0">
                <a:latin typeface="Arial" panose="020B0604020202020204" pitchFamily="34" charset="0"/>
              </a:rPr>
              <a:t>&gt;4km waveguide systems, with almost </a:t>
            </a:r>
            <a:r>
              <a:rPr lang="en-GB" sz="1800" dirty="0" smtClean="0">
                <a:latin typeface="Arial" panose="020B0604020202020204" pitchFamily="34" charset="0"/>
              </a:rPr>
              <a:t>800 </a:t>
            </a:r>
            <a:r>
              <a:rPr lang="en-GB" sz="1800" dirty="0">
                <a:latin typeface="Arial" panose="020B0604020202020204" pitchFamily="34" charset="0"/>
              </a:rPr>
              <a:t>arc detectors, loads, windows and circulators, plus the design and fabrication of all installation support systems.</a:t>
            </a:r>
          </a:p>
          <a:p>
            <a:pPr marL="419429" lvl="1" indent="-194400"/>
            <a:r>
              <a:rPr lang="en-GB" sz="1800" dirty="0">
                <a:latin typeface="Arial" panose="020B0604020202020204" pitchFamily="34" charset="0"/>
              </a:rPr>
              <a:t>Delivery 85% complete, with remainder expected before April 2020.</a:t>
            </a:r>
            <a:endParaRPr lang="en-GB" sz="1800" dirty="0">
              <a:latin typeface="Arial" panose="020B0604020202020204" pitchFamily="34" charset="0"/>
            </a:endParaRPr>
          </a:p>
          <a:p>
            <a:pPr marL="194400" indent="-194400"/>
            <a:r>
              <a:rPr lang="en-GB" sz="2400" dirty="0">
                <a:latin typeface="Arial" panose="020B0604020202020204" pitchFamily="34" charset="0"/>
              </a:rPr>
              <a:t>Beam Transport Modules:</a:t>
            </a:r>
          </a:p>
          <a:p>
            <a:pPr marL="419429" lvl="1" indent="-194400"/>
            <a:r>
              <a:rPr lang="en-GB" sz="1800" dirty="0">
                <a:latin typeface="Arial" panose="020B0604020202020204" pitchFamily="34" charset="0"/>
              </a:rPr>
              <a:t>134 modules to be provided, plus prototypes, cleanrooms and pumping stations.</a:t>
            </a:r>
          </a:p>
          <a:p>
            <a:pPr marL="419429" lvl="1" indent="-194400"/>
            <a:r>
              <a:rPr lang="en-GB" sz="1800" dirty="0">
                <a:latin typeface="Arial" panose="020B0604020202020204" pitchFamily="34" charset="0"/>
              </a:rPr>
              <a:t>Delivery ~45% complete, with remainder expected before end 2020.</a:t>
            </a:r>
            <a:endParaRPr lang="en-GB" sz="1800" dirty="0">
              <a:latin typeface="Arial" panose="020B0604020202020204" pitchFamily="34" charset="0"/>
            </a:endParaRPr>
          </a:p>
          <a:p>
            <a:pPr marL="194400" indent="-194400"/>
            <a:r>
              <a:rPr lang="en-GB" sz="2400" dirty="0">
                <a:latin typeface="Arial" panose="020B0604020202020204" pitchFamily="34" charset="0"/>
              </a:rPr>
              <a:t>High </a:t>
            </a:r>
            <a:r>
              <a:rPr lang="en-GB" sz="2400" dirty="0">
                <a:latin typeface="Arial" panose="020B0604020202020204" pitchFamily="34" charset="0"/>
              </a:rPr>
              <a:t>B</a:t>
            </a:r>
            <a:r>
              <a:rPr lang="en-GB" sz="2400" dirty="0">
                <a:latin typeface="Arial" panose="020B0604020202020204" pitchFamily="34" charset="0"/>
              </a:rPr>
              <a:t>eta Cavities:</a:t>
            </a:r>
          </a:p>
          <a:p>
            <a:pPr marL="419429" lvl="1" indent="-194400"/>
            <a:r>
              <a:rPr lang="en-GB" sz="1800" dirty="0">
                <a:latin typeface="Arial" panose="020B0604020202020204" pitchFamily="34" charset="0"/>
              </a:rPr>
              <a:t>84 x 704MHz SRF ‘Series’ cavities to be procured, tested </a:t>
            </a:r>
            <a:r>
              <a:rPr lang="en-GB" sz="1800" dirty="0" smtClean="0">
                <a:latin typeface="Arial" panose="020B0604020202020204" pitchFamily="34" charset="0"/>
              </a:rPr>
              <a:t>&amp; </a:t>
            </a:r>
            <a:r>
              <a:rPr lang="en-GB" sz="1800" dirty="0">
                <a:latin typeface="Arial" panose="020B0604020202020204" pitchFamily="34" charset="0"/>
              </a:rPr>
              <a:t>issued to CEA </a:t>
            </a:r>
            <a:r>
              <a:rPr lang="en-GB" sz="1800" dirty="0" err="1">
                <a:latin typeface="Arial" panose="020B0604020202020204" pitchFamily="34" charset="0"/>
              </a:rPr>
              <a:t>Saclay</a:t>
            </a:r>
            <a:r>
              <a:rPr lang="en-GB" sz="1800" dirty="0">
                <a:latin typeface="Arial" panose="020B0604020202020204" pitchFamily="34" charset="0"/>
              </a:rPr>
              <a:t> for </a:t>
            </a:r>
            <a:r>
              <a:rPr lang="en-GB" sz="1800" dirty="0" smtClean="0">
                <a:latin typeface="Arial" panose="020B0604020202020204" pitchFamily="34" charset="0"/>
              </a:rPr>
              <a:t>CM </a:t>
            </a:r>
            <a:r>
              <a:rPr lang="en-GB" sz="1800" dirty="0">
                <a:latin typeface="Arial" panose="020B0604020202020204" pitchFamily="34" charset="0"/>
              </a:rPr>
              <a:t>integration.</a:t>
            </a:r>
          </a:p>
          <a:p>
            <a:pPr marL="419429" lvl="1" indent="-194400"/>
            <a:r>
              <a:rPr lang="en-GB" sz="1800" dirty="0">
                <a:latin typeface="Arial" panose="020B0604020202020204" pitchFamily="34" charset="0"/>
              </a:rPr>
              <a:t>First successful ‘pre-series’ cavity test at DESY and first ‘prototype’ cavity test at the new vertical test facility at Daresbury Laboratory achieved.</a:t>
            </a:r>
          </a:p>
          <a:p>
            <a:pPr marL="419429" lvl="1" indent="-194400"/>
            <a:r>
              <a:rPr lang="en-GB" sz="1800" dirty="0">
                <a:latin typeface="Arial" panose="020B0604020202020204" pitchFamily="34" charset="0"/>
              </a:rPr>
              <a:t>Qualified ‘Series’ cavity delivery to CEA expected from Q2 2020 to Q1 2022</a:t>
            </a:r>
            <a:r>
              <a:rPr lang="en-GB" sz="1800" dirty="0" smtClean="0">
                <a:latin typeface="Arial" panose="020B0604020202020204" pitchFamily="34" charset="0"/>
              </a:rPr>
              <a:t>.</a:t>
            </a:r>
          </a:p>
          <a:p>
            <a:pPr marL="194400" indent="-194400"/>
            <a:endParaRPr lang="en-GB" sz="2200" dirty="0" smtClean="0">
              <a:solidFill>
                <a:srgbClr val="FF0000"/>
              </a:solidFill>
              <a:latin typeface="Arial" panose="020B0604020202020204" pitchFamily="34" charset="0"/>
            </a:endParaRPr>
          </a:p>
          <a:p>
            <a:pPr marL="0" indent="0">
              <a:buNone/>
            </a:pPr>
            <a:r>
              <a:rPr lang="en-GB" sz="2200" b="1" dirty="0" smtClean="0">
                <a:solidFill>
                  <a:srgbClr val="FF0000"/>
                </a:solidFill>
                <a:latin typeface="Arial" panose="020B0604020202020204" pitchFamily="34" charset="0"/>
              </a:rPr>
              <a:t>STFC’s SRF </a:t>
            </a:r>
            <a:r>
              <a:rPr lang="en-GB" sz="2200" b="1" dirty="0" err="1" smtClean="0">
                <a:solidFill>
                  <a:srgbClr val="FF0000"/>
                </a:solidFill>
                <a:latin typeface="Arial" panose="020B0604020202020204" pitchFamily="34" charset="0"/>
              </a:rPr>
              <a:t>linac</a:t>
            </a:r>
            <a:r>
              <a:rPr lang="en-GB" sz="2200" b="1" dirty="0" smtClean="0">
                <a:solidFill>
                  <a:srgbClr val="FF0000"/>
                </a:solidFill>
                <a:latin typeface="Arial" panose="020B0604020202020204" pitchFamily="34" charset="0"/>
              </a:rPr>
              <a:t> system delivery for ESS is well underway!</a:t>
            </a:r>
            <a:endParaRPr lang="en-GB" sz="2200" b="1" dirty="0">
              <a:solidFill>
                <a:srgbClr val="FF0000"/>
              </a:solidFill>
              <a:latin typeface="Arial" panose="020B0604020202020204" pitchFamily="34" charset="0"/>
            </a:endParaRPr>
          </a:p>
          <a:p>
            <a:pPr marL="419429" lvl="1" indent="-194400"/>
            <a:endParaRPr lang="en-GB" sz="1800" dirty="0">
              <a:latin typeface="Arial" panose="020B0604020202020204" pitchFamily="34" charset="0"/>
            </a:endParaRPr>
          </a:p>
        </p:txBody>
      </p:sp>
      <p:sp>
        <p:nvSpPr>
          <p:cNvPr id="3" name="Title 2"/>
          <p:cNvSpPr>
            <a:spLocks noGrp="1"/>
          </p:cNvSpPr>
          <p:nvPr>
            <p:ph type="title"/>
          </p:nvPr>
        </p:nvSpPr>
        <p:spPr/>
        <p:txBody>
          <a:bodyPr/>
          <a:lstStyle/>
          <a:p>
            <a:r>
              <a:rPr lang="en-GB" dirty="0" smtClean="0"/>
              <a:t>Summary</a:t>
            </a:r>
            <a:endParaRPr lang="en-GB" dirty="0"/>
          </a:p>
        </p:txBody>
      </p:sp>
      <p:sp>
        <p:nvSpPr>
          <p:cNvPr id="4" name="Slide Number Placeholder 3"/>
          <p:cNvSpPr>
            <a:spLocks noGrp="1"/>
          </p:cNvSpPr>
          <p:nvPr>
            <p:ph type="sldNum" sz="quarter" idx="11"/>
          </p:nvPr>
        </p:nvSpPr>
        <p:spPr/>
        <p:txBody>
          <a:bodyPr/>
          <a:lstStyle/>
          <a:p>
            <a:fld id="{53221755-1974-484A-90A1-3D0ED6B05FD4}" type="slidenum">
              <a:rPr lang="en-GB" smtClean="0"/>
              <a:t>19</a:t>
            </a:fld>
            <a:endParaRPr lang="en-GB"/>
          </a:p>
        </p:txBody>
      </p:sp>
    </p:spTree>
    <p:extLst>
      <p:ext uri="{BB962C8B-B14F-4D97-AF65-F5344CB8AC3E}">
        <p14:creationId xmlns:p14="http://schemas.microsoft.com/office/powerpoint/2010/main" val="17300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Outline</a:t>
            </a:r>
            <a:endParaRPr lang="en-GB" dirty="0"/>
          </a:p>
        </p:txBody>
      </p:sp>
      <p:sp>
        <p:nvSpPr>
          <p:cNvPr id="3" name="Slide Number Placeholder 2"/>
          <p:cNvSpPr>
            <a:spLocks noGrp="1"/>
          </p:cNvSpPr>
          <p:nvPr>
            <p:ph type="sldNum" sz="quarter" idx="11"/>
          </p:nvPr>
        </p:nvSpPr>
        <p:spPr/>
        <p:txBody>
          <a:bodyPr/>
          <a:lstStyle/>
          <a:p>
            <a:pPr>
              <a:defRPr/>
            </a:pPr>
            <a:fld id="{816A8695-CB80-4E9F-81CF-ACA282C53B43}" type="slidenum">
              <a:rPr lang="en-US" smtClean="0">
                <a:solidFill>
                  <a:srgbClr val="000000"/>
                </a:solidFill>
              </a:rPr>
              <a:pPr>
                <a:defRPr/>
              </a:pPr>
              <a:t>2</a:t>
            </a:fld>
            <a:endParaRPr lang="en-US" dirty="0">
              <a:solidFill>
                <a:srgbClr val="000000"/>
              </a:solidFill>
            </a:endParaRPr>
          </a:p>
        </p:txBody>
      </p:sp>
      <p:sp>
        <p:nvSpPr>
          <p:cNvPr id="2" name="Text Placeholder 1"/>
          <p:cNvSpPr>
            <a:spLocks noGrp="1"/>
          </p:cNvSpPr>
          <p:nvPr>
            <p:ph type="body" sz="quarter" idx="12"/>
          </p:nvPr>
        </p:nvSpPr>
        <p:spPr/>
        <p:txBody>
          <a:bodyPr/>
          <a:lstStyle/>
          <a:p>
            <a:r>
              <a:rPr lang="en-GB" sz="3200" dirty="0"/>
              <a:t> UK </a:t>
            </a:r>
            <a:r>
              <a:rPr lang="en-GB" sz="3200" dirty="0"/>
              <a:t>SRF </a:t>
            </a:r>
            <a:r>
              <a:rPr lang="en-GB" sz="3200" dirty="0" err="1"/>
              <a:t>Linac</a:t>
            </a:r>
            <a:r>
              <a:rPr lang="en-GB" sz="3200" dirty="0"/>
              <a:t> In-Kind Contributions:</a:t>
            </a:r>
          </a:p>
          <a:p>
            <a:pPr lvl="1"/>
            <a:r>
              <a:rPr lang="en-GB" sz="2800" dirty="0"/>
              <a:t> RF </a:t>
            </a:r>
            <a:r>
              <a:rPr lang="en-GB" sz="2800" dirty="0"/>
              <a:t>Distribution (RFD</a:t>
            </a:r>
            <a:r>
              <a:rPr lang="en-GB" sz="2800" dirty="0"/>
              <a:t>) Systems</a:t>
            </a:r>
            <a:endParaRPr lang="en-GB" sz="2800" dirty="0"/>
          </a:p>
          <a:p>
            <a:pPr lvl="1"/>
            <a:r>
              <a:rPr lang="en-GB" sz="2800" dirty="0"/>
              <a:t> Beam </a:t>
            </a:r>
            <a:r>
              <a:rPr lang="en-GB" sz="2800" dirty="0"/>
              <a:t>Transport Modules (BTM)</a:t>
            </a:r>
          </a:p>
          <a:p>
            <a:pPr lvl="1"/>
            <a:r>
              <a:rPr lang="en-GB" sz="2800" dirty="0"/>
              <a:t> High </a:t>
            </a:r>
            <a:r>
              <a:rPr lang="en-GB" sz="2800" dirty="0"/>
              <a:t>Beta Cavities (HBC)</a:t>
            </a:r>
          </a:p>
          <a:p>
            <a:r>
              <a:rPr lang="en-GB" sz="3200" dirty="0"/>
              <a:t> </a:t>
            </a:r>
            <a:r>
              <a:rPr lang="en-GB" sz="3200" dirty="0" smtClean="0"/>
              <a:t>Summary</a:t>
            </a:r>
            <a:endParaRPr lang="en-GB" sz="3200" dirty="0"/>
          </a:p>
          <a:p>
            <a:endParaRPr lang="en-GB" sz="3200" dirty="0"/>
          </a:p>
        </p:txBody>
      </p:sp>
    </p:spTree>
    <p:extLst>
      <p:ext uri="{BB962C8B-B14F-4D97-AF65-F5344CB8AC3E}">
        <p14:creationId xmlns:p14="http://schemas.microsoft.com/office/powerpoint/2010/main" val="2366230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ESS Superconducting </a:t>
            </a:r>
            <a:r>
              <a:rPr lang="en-GB" dirty="0" err="1" smtClean="0"/>
              <a:t>Linac</a:t>
            </a:r>
            <a:endParaRPr lang="en-GB" dirty="0"/>
          </a:p>
        </p:txBody>
      </p:sp>
      <p:pic>
        <p:nvPicPr>
          <p:cNvPr id="5" name="Picture 9"/>
          <p:cNvPicPr>
            <a:picLocks noChangeAspect="1"/>
          </p:cNvPicPr>
          <p:nvPr/>
        </p:nvPicPr>
        <p:blipFill rotWithShape="1">
          <a:blip r:embed="rId2" cstate="print">
            <a:alphaModFix amt="33000"/>
            <a:extLst>
              <a:ext uri="{28A0092B-C50C-407E-A947-70E740481C1C}">
                <a14:useLocalDpi xmlns:a14="http://schemas.microsoft.com/office/drawing/2010/main"/>
              </a:ext>
            </a:extLst>
          </a:blip>
          <a:srcRect t="-1802"/>
          <a:stretch/>
        </p:blipFill>
        <p:spPr bwMode="auto">
          <a:xfrm>
            <a:off x="1127448" y="1412776"/>
            <a:ext cx="3888054"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http://accelconf.web.cern.ch/AccelConf/srf2017/papers/moya01.pdf - Internet Explorer"/>
          <p:cNvPicPr>
            <a:picLocks noChangeAspect="1"/>
          </p:cNvPicPr>
          <p:nvPr/>
        </p:nvPicPr>
        <p:blipFill rotWithShape="1">
          <a:blip r:embed="rId3">
            <a:extLst>
              <a:ext uri="{28A0092B-C50C-407E-A947-70E740481C1C}">
                <a14:useLocalDpi xmlns:a14="http://schemas.microsoft.com/office/drawing/2010/main" val="0"/>
              </a:ext>
            </a:extLst>
          </a:blip>
          <a:srcRect l="21700" t="45747" r="19600" b="38719"/>
          <a:stretch/>
        </p:blipFill>
        <p:spPr>
          <a:xfrm>
            <a:off x="3146790" y="980501"/>
            <a:ext cx="8709850" cy="1246384"/>
          </a:xfrm>
          <a:prstGeom prst="rect">
            <a:avLst/>
          </a:prstGeom>
        </p:spPr>
      </p:pic>
      <p:grpSp>
        <p:nvGrpSpPr>
          <p:cNvPr id="12" name="Group 11"/>
          <p:cNvGrpSpPr/>
          <p:nvPr/>
        </p:nvGrpSpPr>
        <p:grpSpPr>
          <a:xfrm>
            <a:off x="868028" y="3657912"/>
            <a:ext cx="2234907" cy="606452"/>
            <a:chOff x="2376050" y="3385337"/>
            <a:chExt cx="2234907" cy="606452"/>
          </a:xfrm>
        </p:grpSpPr>
        <p:sp>
          <p:nvSpPr>
            <p:cNvPr id="9" name="Oval 8"/>
            <p:cNvSpPr/>
            <p:nvPr/>
          </p:nvSpPr>
          <p:spPr bwMode="auto">
            <a:xfrm>
              <a:off x="3518454" y="3641638"/>
              <a:ext cx="79088" cy="73152"/>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8" name="Oval 7"/>
            <p:cNvSpPr/>
            <p:nvPr/>
          </p:nvSpPr>
          <p:spPr bwMode="auto">
            <a:xfrm>
              <a:off x="3463951" y="3662120"/>
              <a:ext cx="79088" cy="73152"/>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10" name="TextBox 9"/>
            <p:cNvSpPr txBox="1"/>
            <p:nvPr/>
          </p:nvSpPr>
          <p:spPr>
            <a:xfrm>
              <a:off x="2376050" y="3714790"/>
              <a:ext cx="2234907" cy="276999"/>
            </a:xfrm>
            <a:prstGeom prst="rect">
              <a:avLst/>
            </a:prstGeom>
            <a:noFill/>
          </p:spPr>
          <p:txBody>
            <a:bodyPr wrap="none" rtlCol="0">
              <a:spAutoFit/>
            </a:bodyPr>
            <a:lstStyle/>
            <a:p>
              <a:r>
                <a:rPr lang="en-GB" sz="1200" b="1" dirty="0">
                  <a:solidFill>
                    <a:srgbClr val="FF0000"/>
                  </a:solidFill>
                </a:rPr>
                <a:t>STFC Daresbury Laboratory</a:t>
              </a:r>
              <a:endParaRPr lang="en-GB" sz="1200" b="1" dirty="0">
                <a:solidFill>
                  <a:srgbClr val="FF0000"/>
                </a:solidFill>
              </a:endParaRPr>
            </a:p>
          </p:txBody>
        </p:sp>
        <p:sp>
          <p:nvSpPr>
            <p:cNvPr id="11" name="TextBox 10"/>
            <p:cNvSpPr txBox="1"/>
            <p:nvPr/>
          </p:nvSpPr>
          <p:spPr>
            <a:xfrm>
              <a:off x="2602447" y="3385337"/>
              <a:ext cx="1911101" cy="276999"/>
            </a:xfrm>
            <a:prstGeom prst="rect">
              <a:avLst/>
            </a:prstGeom>
            <a:noFill/>
          </p:spPr>
          <p:txBody>
            <a:bodyPr wrap="none" rtlCol="0">
              <a:spAutoFit/>
            </a:bodyPr>
            <a:lstStyle/>
            <a:p>
              <a:r>
                <a:rPr lang="en-GB" sz="1200" b="1" dirty="0">
                  <a:solidFill>
                    <a:srgbClr val="FF0000"/>
                  </a:solidFill>
                </a:rPr>
                <a:t>Huddersfield University</a:t>
              </a:r>
              <a:endParaRPr lang="en-GB" sz="1200" b="1" dirty="0">
                <a:solidFill>
                  <a:srgbClr val="FF0000"/>
                </a:solidFill>
              </a:endParaRPr>
            </a:p>
          </p:txBody>
        </p:sp>
      </p:grpSp>
      <p:grpSp>
        <p:nvGrpSpPr>
          <p:cNvPr id="3" name="Group 2"/>
          <p:cNvGrpSpPr/>
          <p:nvPr/>
        </p:nvGrpSpPr>
        <p:grpSpPr>
          <a:xfrm>
            <a:off x="6323803" y="2441551"/>
            <a:ext cx="4805879" cy="3466982"/>
            <a:chOff x="6323803" y="2441551"/>
            <a:chExt cx="4805879" cy="3466982"/>
          </a:xfrm>
        </p:grpSpPr>
        <p:sp>
          <p:nvSpPr>
            <p:cNvPr id="13" name="TextBox 12"/>
            <p:cNvSpPr txBox="1"/>
            <p:nvPr/>
          </p:nvSpPr>
          <p:spPr>
            <a:xfrm>
              <a:off x="7403922" y="4778028"/>
              <a:ext cx="2207656" cy="307777"/>
            </a:xfrm>
            <a:prstGeom prst="rect">
              <a:avLst/>
            </a:prstGeom>
            <a:noFill/>
          </p:spPr>
          <p:txBody>
            <a:bodyPr wrap="none" rtlCol="0">
              <a:spAutoFit/>
            </a:bodyPr>
            <a:lstStyle/>
            <a:p>
              <a:r>
                <a:rPr lang="en-GB" sz="1400" dirty="0"/>
                <a:t>High Beta Cavities (HBC)</a:t>
              </a:r>
              <a:endParaRPr lang="en-GB" sz="1400" dirty="0"/>
            </a:p>
          </p:txBody>
        </p:sp>
        <p:sp>
          <p:nvSpPr>
            <p:cNvPr id="14" name="TextBox 13"/>
            <p:cNvSpPr txBox="1"/>
            <p:nvPr/>
          </p:nvSpPr>
          <p:spPr>
            <a:xfrm>
              <a:off x="6323803" y="2452149"/>
              <a:ext cx="1906291" cy="307777"/>
            </a:xfrm>
            <a:prstGeom prst="rect">
              <a:avLst/>
            </a:prstGeom>
            <a:noFill/>
          </p:spPr>
          <p:txBody>
            <a:bodyPr wrap="none" rtlCol="0">
              <a:spAutoFit/>
            </a:bodyPr>
            <a:lstStyle/>
            <a:p>
              <a:r>
                <a:rPr lang="en-GB" sz="1400" dirty="0"/>
                <a:t>RF Distribution (RFD)</a:t>
              </a:r>
              <a:endParaRPr lang="en-GB" sz="1400" dirty="0"/>
            </a:p>
          </p:txBody>
        </p:sp>
        <p:sp>
          <p:nvSpPr>
            <p:cNvPr id="15" name="TextBox 14"/>
            <p:cNvSpPr txBox="1"/>
            <p:nvPr/>
          </p:nvSpPr>
          <p:spPr>
            <a:xfrm>
              <a:off x="8399768" y="2441551"/>
              <a:ext cx="2729914" cy="307777"/>
            </a:xfrm>
            <a:prstGeom prst="rect">
              <a:avLst/>
            </a:prstGeom>
            <a:noFill/>
          </p:spPr>
          <p:txBody>
            <a:bodyPr wrap="none" rtlCol="0">
              <a:spAutoFit/>
            </a:bodyPr>
            <a:lstStyle/>
            <a:p>
              <a:r>
                <a:rPr lang="en-GB" sz="1400" dirty="0"/>
                <a:t>Beam Transport Modules (BTM)</a:t>
              </a:r>
              <a:endParaRPr lang="en-GB" sz="1400"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808" y="5176052"/>
              <a:ext cx="2199884" cy="732481"/>
            </a:xfrm>
            <a:prstGeom prst="rect">
              <a:avLst/>
            </a:prstGeom>
            <a:ln w="28575">
              <a:solidFill>
                <a:schemeClr val="accent2"/>
              </a:solidFill>
            </a:ln>
          </p:spPr>
        </p:pic>
        <p:pic>
          <p:nvPicPr>
            <p:cNvPr id="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3680" t="18089" r="2760" b="-230"/>
            <a:stretch>
              <a:fillRect/>
            </a:stretch>
          </p:blipFill>
          <p:spPr bwMode="auto">
            <a:xfrm>
              <a:off x="6533595" y="2859902"/>
              <a:ext cx="1486704" cy="1741861"/>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a:srcRect l="43296" t="898" r="10030" b="24997"/>
            <a:stretch/>
          </p:blipFill>
          <p:spPr>
            <a:xfrm>
              <a:off x="9048328" y="2852936"/>
              <a:ext cx="1470106" cy="1751017"/>
            </a:xfrm>
            <a:prstGeom prst="rect">
              <a:avLst/>
            </a:prstGeom>
            <a:ln w="28575">
              <a:solidFill>
                <a:schemeClr val="accent2"/>
              </a:solidFill>
            </a:ln>
          </p:spPr>
        </p:pic>
      </p:grpSp>
      <p:sp>
        <p:nvSpPr>
          <p:cNvPr id="2" name="Slide Number Placeholder 1"/>
          <p:cNvSpPr>
            <a:spLocks noGrp="1"/>
          </p:cNvSpPr>
          <p:nvPr>
            <p:ph type="sldNum" sz="quarter" idx="11"/>
          </p:nvPr>
        </p:nvSpPr>
        <p:spPr/>
        <p:txBody>
          <a:bodyPr/>
          <a:lstStyle/>
          <a:p>
            <a:fld id="{53221755-1974-484A-90A1-3D0ED6B05FD4}" type="slidenum">
              <a:rPr lang="en-GB" smtClean="0"/>
              <a:t>3</a:t>
            </a:fld>
            <a:endParaRPr lang="en-GB"/>
          </a:p>
        </p:txBody>
      </p:sp>
    </p:spTree>
    <p:extLst>
      <p:ext uri="{BB962C8B-B14F-4D97-AF65-F5344CB8AC3E}">
        <p14:creationId xmlns:p14="http://schemas.microsoft.com/office/powerpoint/2010/main" val="27886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p:txBody>
          <a:bodyPr/>
          <a:lstStyle/>
          <a:p>
            <a:r>
              <a:rPr lang="en-GB" dirty="0" smtClean="0"/>
              <a:t>RF Distribution (RFD) System</a:t>
            </a:r>
            <a:endParaRPr lang="en-GB"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785" y="1073278"/>
            <a:ext cx="2960007" cy="25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379" y="3890948"/>
            <a:ext cx="2902819" cy="2778412"/>
          </a:xfrm>
          <a:prstGeom prst="rect">
            <a:avLst/>
          </a:prstGeom>
          <a:solidFill>
            <a:schemeClr val="bg1"/>
          </a:solidFill>
          <a:ln>
            <a:noFill/>
          </a:ln>
          <a:effectLst/>
          <a:extLst/>
        </p:spPr>
      </p:pic>
      <p:grpSp>
        <p:nvGrpSpPr>
          <p:cNvPr id="3" name="Group 2"/>
          <p:cNvGrpSpPr/>
          <p:nvPr/>
        </p:nvGrpSpPr>
        <p:grpSpPr>
          <a:xfrm>
            <a:off x="5128566" y="2153081"/>
            <a:ext cx="6656066" cy="2932104"/>
            <a:chOff x="3604566" y="2153081"/>
            <a:chExt cx="6656066" cy="2932104"/>
          </a:xfrm>
        </p:grpSpPr>
        <p:pic>
          <p:nvPicPr>
            <p:cNvPr id="2" name="Picture 1"/>
            <p:cNvPicPr>
              <a:picLocks noChangeAspect="1"/>
            </p:cNvPicPr>
            <p:nvPr/>
          </p:nvPicPr>
          <p:blipFill>
            <a:blip r:embed="rId4"/>
            <a:stretch>
              <a:fillRect/>
            </a:stretch>
          </p:blipFill>
          <p:spPr>
            <a:xfrm>
              <a:off x="6539541" y="2153081"/>
              <a:ext cx="3721091" cy="2338307"/>
            </a:xfrm>
            <a:prstGeom prst="rect">
              <a:avLst/>
            </a:prstGeom>
          </p:spPr>
        </p:pic>
        <p:sp>
          <p:nvSpPr>
            <p:cNvPr id="14" name="Title 1"/>
            <p:cNvSpPr txBox="1">
              <a:spLocks/>
            </p:cNvSpPr>
            <p:nvPr/>
          </p:nvSpPr>
          <p:spPr>
            <a:xfrm>
              <a:off x="3604566" y="2276872"/>
              <a:ext cx="5647954" cy="280831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sz="1800" dirty="0">
                  <a:latin typeface="Arial" panose="020B0604020202020204" pitchFamily="34" charset="0"/>
                  <a:cs typeface="Arial" panose="020B0604020202020204" pitchFamily="34" charset="0"/>
                </a:rPr>
                <a:t>STFC in collaboration with Huddersfield University</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Supply </a:t>
              </a:r>
              <a:r>
                <a:rPr lang="en-GB" sz="1800" dirty="0">
                  <a:latin typeface="Arial" panose="020B0604020202020204" pitchFamily="34" charset="0"/>
                  <a:cs typeface="Arial" panose="020B0604020202020204" pitchFamily="34" charset="0"/>
                </a:rPr>
                <a:t>of &gt;</a:t>
              </a:r>
              <a:r>
                <a:rPr lang="en-GB" sz="1800" b="1" dirty="0">
                  <a:latin typeface="Arial" panose="020B0604020202020204" pitchFamily="34" charset="0"/>
                  <a:cs typeface="Arial" panose="020B0604020202020204" pitchFamily="34" charset="0"/>
                </a:rPr>
                <a:t>4km</a:t>
              </a:r>
              <a:r>
                <a:rPr lang="en-GB" sz="1800"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worth of waveguide system</a:t>
              </a:r>
            </a:p>
            <a:p>
              <a:endParaRPr lang="en-GB" sz="1800" dirty="0">
                <a:latin typeface="Arial" panose="020B0604020202020204" pitchFamily="34" charset="0"/>
                <a:cs typeface="Arial" panose="020B0604020202020204" pitchFamily="34" charset="0"/>
              </a:endParaRPr>
            </a:p>
            <a:p>
              <a:r>
                <a:rPr lang="en-GB" sz="1800" b="1" dirty="0">
                  <a:latin typeface="Arial" panose="020B0604020202020204" pitchFamily="34" charset="0"/>
                  <a:cs typeface="Arial" panose="020B0604020202020204" pitchFamily="34" charset="0"/>
                </a:rPr>
                <a:t>398</a:t>
              </a:r>
              <a:r>
                <a:rPr lang="en-GB" sz="1800" dirty="0">
                  <a:latin typeface="Arial" panose="020B0604020202020204" pitchFamily="34" charset="0"/>
                  <a:cs typeface="Arial" panose="020B0604020202020204" pitchFamily="34" charset="0"/>
                </a:rPr>
                <a:t> Arc Detectors</a:t>
              </a:r>
            </a:p>
            <a:p>
              <a:endParaRPr lang="en-GB" sz="1800" dirty="0">
                <a:latin typeface="Arial" panose="020B0604020202020204" pitchFamily="34" charset="0"/>
                <a:cs typeface="Arial" panose="020B0604020202020204" pitchFamily="34" charset="0"/>
              </a:endParaRPr>
            </a:p>
            <a:p>
              <a:r>
                <a:rPr lang="en-GB" sz="1800" b="1" dirty="0">
                  <a:latin typeface="Arial" panose="020B0604020202020204" pitchFamily="34" charset="0"/>
                  <a:cs typeface="Arial" panose="020B0604020202020204" pitchFamily="34" charset="0"/>
                </a:rPr>
                <a:t>132</a:t>
              </a:r>
              <a:r>
                <a:rPr lang="en-GB" sz="1800" dirty="0">
                  <a:latin typeface="Arial" panose="020B0604020202020204" pitchFamily="34" charset="0"/>
                  <a:cs typeface="Arial" panose="020B0604020202020204" pitchFamily="34" charset="0"/>
                </a:rPr>
                <a:t> RF windows</a:t>
              </a:r>
            </a:p>
            <a:p>
              <a:endParaRPr lang="en-GB" sz="1800" dirty="0">
                <a:latin typeface="Arial" panose="020B0604020202020204" pitchFamily="34" charset="0"/>
                <a:cs typeface="Arial" panose="020B0604020202020204" pitchFamily="34" charset="0"/>
              </a:endParaRPr>
            </a:p>
            <a:p>
              <a:r>
                <a:rPr lang="en-GB" sz="1800" b="1" dirty="0">
                  <a:latin typeface="Arial" panose="020B0604020202020204" pitchFamily="34" charset="0"/>
                  <a:cs typeface="Arial" panose="020B0604020202020204" pitchFamily="34" charset="0"/>
                </a:rPr>
                <a:t>132</a:t>
              </a:r>
              <a:r>
                <a:rPr lang="en-GB" sz="1800" dirty="0">
                  <a:latin typeface="Arial" panose="020B0604020202020204" pitchFamily="34" charset="0"/>
                  <a:cs typeface="Arial" panose="020B0604020202020204" pitchFamily="34" charset="0"/>
                </a:rPr>
                <a:t> RF Loads</a:t>
              </a:r>
            </a:p>
            <a:p>
              <a:endParaRPr lang="en-GB" sz="1800" dirty="0">
                <a:latin typeface="Arial" panose="020B0604020202020204" pitchFamily="34" charset="0"/>
                <a:cs typeface="Arial" panose="020B0604020202020204" pitchFamily="34" charset="0"/>
              </a:endParaRPr>
            </a:p>
            <a:p>
              <a:r>
                <a:rPr lang="en-GB" sz="1800" b="1" dirty="0">
                  <a:latin typeface="Arial" panose="020B0604020202020204" pitchFamily="34" charset="0"/>
                  <a:cs typeface="Arial" panose="020B0604020202020204" pitchFamily="34" charset="0"/>
                </a:rPr>
                <a:t>132</a:t>
              </a:r>
              <a:r>
                <a:rPr lang="en-GB" sz="1800" dirty="0">
                  <a:latin typeface="Arial" panose="020B0604020202020204" pitchFamily="34" charset="0"/>
                  <a:cs typeface="Arial" panose="020B0604020202020204" pitchFamily="34" charset="0"/>
                </a:rPr>
                <a:t> RF Circulators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Design and delivery of </a:t>
              </a:r>
              <a:r>
                <a:rPr lang="en-GB" sz="1800" b="1" dirty="0">
                  <a:latin typeface="Arial" panose="020B0604020202020204" pitchFamily="34" charset="0"/>
                  <a:cs typeface="Arial" panose="020B0604020202020204" pitchFamily="34" charset="0"/>
                </a:rPr>
                <a:t>all support structures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Installation planning, test and commissioning involvement</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Total Contribution </a:t>
              </a:r>
              <a:r>
                <a:rPr lang="en-GB" sz="1800" b="1" dirty="0">
                  <a:latin typeface="Arial" panose="020B0604020202020204" pitchFamily="34" charset="0"/>
                  <a:cs typeface="Arial" panose="020B0604020202020204" pitchFamily="34" charset="0"/>
                </a:rPr>
                <a:t>£</a:t>
              </a:r>
              <a:r>
                <a:rPr lang="en-GB" sz="1800" b="1" dirty="0" smtClean="0">
                  <a:latin typeface="Arial" panose="020B0604020202020204" pitchFamily="34" charset="0"/>
                  <a:cs typeface="Arial" panose="020B0604020202020204" pitchFamily="34" charset="0"/>
                </a:rPr>
                <a:t>16m ($21m)</a:t>
              </a:r>
              <a:endParaRPr lang="en-GB" sz="1800" b="1" dirty="0">
                <a:latin typeface="Arial" panose="020B0604020202020204" pitchFamily="34" charset="0"/>
                <a:cs typeface="Arial" panose="020B0604020202020204" pitchFamily="34" charset="0"/>
              </a:endParaRPr>
            </a:p>
            <a:p>
              <a:endParaRPr lang="en-GB" sz="1800" dirty="0">
                <a:latin typeface="+mn-lt"/>
              </a:endParaRPr>
            </a:p>
          </p:txBody>
        </p:sp>
      </p:grpSp>
      <p:sp>
        <p:nvSpPr>
          <p:cNvPr id="13" name="TextBox 12"/>
          <p:cNvSpPr txBox="1"/>
          <p:nvPr/>
        </p:nvSpPr>
        <p:spPr>
          <a:xfrm>
            <a:off x="597382" y="5513081"/>
            <a:ext cx="1538050" cy="369332"/>
          </a:xfrm>
          <a:prstGeom prst="rect">
            <a:avLst/>
          </a:prstGeom>
          <a:noFill/>
        </p:spPr>
        <p:txBody>
          <a:bodyPr wrap="none" rtlCol="0">
            <a:spAutoFit/>
          </a:bodyPr>
          <a:lstStyle/>
          <a:p>
            <a:r>
              <a:rPr lang="en-GB" dirty="0">
                <a:latin typeface="Calibri" panose="020F0502020204030204" pitchFamily="34" charset="0"/>
              </a:rPr>
              <a:t>Spoke </a:t>
            </a:r>
            <a:r>
              <a:rPr lang="en-GB" dirty="0">
                <a:latin typeface="Calibri" panose="020F0502020204030204" pitchFamily="34" charset="0"/>
              </a:rPr>
              <a:t>systems</a:t>
            </a:r>
          </a:p>
        </p:txBody>
      </p:sp>
      <p:sp>
        <p:nvSpPr>
          <p:cNvPr id="12" name="TextBox 11"/>
          <p:cNvSpPr txBox="1"/>
          <p:nvPr/>
        </p:nvSpPr>
        <p:spPr>
          <a:xfrm>
            <a:off x="597382" y="2920794"/>
            <a:ext cx="2076662" cy="646331"/>
          </a:xfrm>
          <a:prstGeom prst="rect">
            <a:avLst/>
          </a:prstGeom>
          <a:noFill/>
        </p:spPr>
        <p:txBody>
          <a:bodyPr wrap="square" rtlCol="0">
            <a:spAutoFit/>
          </a:bodyPr>
          <a:lstStyle/>
          <a:p>
            <a:r>
              <a:rPr lang="en-GB" dirty="0">
                <a:latin typeface="Calibri" panose="020F0502020204030204" pitchFamily="34" charset="0"/>
              </a:rPr>
              <a:t>Medium </a:t>
            </a:r>
            <a:r>
              <a:rPr lang="en-GB" dirty="0">
                <a:latin typeface="Calibri" panose="020F0502020204030204" pitchFamily="34" charset="0"/>
              </a:rPr>
              <a:t>and High Beta Systems </a:t>
            </a:r>
          </a:p>
        </p:txBody>
      </p:sp>
      <p:sp>
        <p:nvSpPr>
          <p:cNvPr id="4" name="Slide Number Placeholder 3"/>
          <p:cNvSpPr>
            <a:spLocks noGrp="1"/>
          </p:cNvSpPr>
          <p:nvPr>
            <p:ph type="sldNum" sz="quarter" idx="11"/>
          </p:nvPr>
        </p:nvSpPr>
        <p:spPr/>
        <p:txBody>
          <a:bodyPr/>
          <a:lstStyle/>
          <a:p>
            <a:fld id="{53221755-1974-484A-90A1-3D0ED6B05FD4}" type="slidenum">
              <a:rPr lang="en-GB" smtClean="0"/>
              <a:t>4</a:t>
            </a:fld>
            <a:endParaRPr lang="en-GB"/>
          </a:p>
        </p:txBody>
      </p:sp>
    </p:spTree>
    <p:extLst>
      <p:ext uri="{BB962C8B-B14F-4D97-AF65-F5344CB8AC3E}">
        <p14:creationId xmlns:p14="http://schemas.microsoft.com/office/powerpoint/2010/main" val="331284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&gt;</a:t>
            </a:r>
            <a:r>
              <a:rPr lang="en-GB" dirty="0"/>
              <a:t>5000 </a:t>
            </a:r>
            <a:r>
              <a:rPr lang="en-GB" dirty="0"/>
              <a:t>P</a:t>
            </a:r>
            <a:r>
              <a:rPr lang="en-GB" dirty="0"/>
              <a:t>ieces of </a:t>
            </a:r>
            <a:r>
              <a:rPr lang="en-GB" dirty="0"/>
              <a:t>W</a:t>
            </a:r>
            <a:r>
              <a:rPr lang="en-GB" dirty="0"/>
              <a:t>aveguide </a:t>
            </a:r>
            <a:r>
              <a:rPr lang="en-GB" dirty="0"/>
              <a:t>D</a:t>
            </a:r>
            <a:r>
              <a:rPr lang="en-GB" dirty="0"/>
              <a:t>elivered!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534" y="980729"/>
            <a:ext cx="8370930" cy="2727099"/>
          </a:xfrm>
          <a:prstGeom prst="rect">
            <a:avLst/>
          </a:prstGeom>
        </p:spPr>
      </p:pic>
      <p:sp>
        <p:nvSpPr>
          <p:cNvPr id="6" name="Title 1"/>
          <p:cNvSpPr txBox="1">
            <a:spLocks/>
          </p:cNvSpPr>
          <p:nvPr/>
        </p:nvSpPr>
        <p:spPr>
          <a:xfrm>
            <a:off x="1524000" y="3843586"/>
            <a:ext cx="9144000" cy="59352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GB" sz="2700" dirty="0">
                <a:latin typeface="Arial" panose="020B0604020202020204" pitchFamily="34" charset="0"/>
                <a:cs typeface="Arial" panose="020B0604020202020204" pitchFamily="34" charset="0"/>
              </a:rPr>
              <a:t>a</a:t>
            </a:r>
            <a:r>
              <a:rPr lang="en-GB" sz="2700" dirty="0">
                <a:latin typeface="Arial" panose="020B0604020202020204" pitchFamily="34" charset="0"/>
                <a:cs typeface="Arial" panose="020B0604020202020204" pitchFamily="34" charset="0"/>
              </a:rPr>
              <a:t>nd </a:t>
            </a:r>
            <a:r>
              <a:rPr lang="en-GB" sz="2700" dirty="0">
                <a:latin typeface="Arial" panose="020B0604020202020204" pitchFamily="34" charset="0"/>
                <a:cs typeface="Arial" panose="020B0604020202020204" pitchFamily="34" charset="0"/>
              </a:rPr>
              <a:t>&gt;</a:t>
            </a:r>
            <a:r>
              <a:rPr lang="en-GB" sz="2700" dirty="0">
                <a:latin typeface="Arial" panose="020B0604020202020204" pitchFamily="34" charset="0"/>
                <a:cs typeface="Arial" panose="020B0604020202020204" pitchFamily="34" charset="0"/>
              </a:rPr>
              <a:t>3000 sections have </a:t>
            </a:r>
            <a:r>
              <a:rPr lang="en-GB" sz="2700" dirty="0">
                <a:latin typeface="Arial" panose="020B0604020202020204" pitchFamily="34" charset="0"/>
                <a:cs typeface="Arial" panose="020B0604020202020204" pitchFamily="34" charset="0"/>
              </a:rPr>
              <a:t>been installed  </a:t>
            </a:r>
          </a:p>
        </p:txBody>
      </p:sp>
      <p:pic>
        <p:nvPicPr>
          <p:cNvPr id="7" name="Picture 2" descr="https://lh3.googleusercontent.com/rv2tWs_iNKaxLIAIp6GWUWEQ3qZwCVE8cthDSP_JAEwZiQy6g0a3yGUBcSgQ016BBsqykkj4zmXpjgtpATlJivXJzftYmjzq9AhqfKwr3BO9eDhaTnJ3ComOrzELv52iK8tvtMh4_rZTeExTwW0kjPYt9Y7xIJ7HzabE4juzx-xDraxgQDBJq76U4euF1bBWmQrl7A-jSlgpkrol_OMG1mEvuMqr0awGb56n8jKp9KPNA9tYd-Ka2R07O8Kz7dhhIw6LZKlnE_Bj7QAeUcYagywRxtAK3Yjm1qoKzOFMT1ctbMV_SLKeHj79mU_lESAkM92DpK1YJ5MVsqRvPv0iCAdx00mKifr5T8GZs44Bt4BMzqmSERJegK-si2N4httLvVp9cnCZjeNhX6Wygde8Nz31W4s-71wxhOMPwWaa2bhmLbpuNHw0GZEBoNaHaoWPbeUkobgvZzIl2VbkOXHiUAr53TNVWDPUOdFItsl5DCBo_C7qKhQ89yYPLaGbfasC4F-X10bHf3dxBbrVhSGyGj20hBzksBCogWQXUAiZuYvSJp7XeXnPFkVOKBlemNLtoOWnGR4-HR5EONTlcD934XKvSXXfBzzzniypjurTSFMGDHfilnoptWHdvzObFAMzUW_kmdfVB02RJEkz_sm5rjNLZ6SeAX3g=w1346-h1009-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1516" y="4365105"/>
            <a:ext cx="4104455" cy="30791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6030" y="4365105"/>
            <a:ext cx="4104456" cy="3077540"/>
          </a:xfrm>
          <a:prstGeom prst="rect">
            <a:avLst/>
          </a:prstGeom>
        </p:spPr>
      </p:pic>
      <p:sp>
        <p:nvSpPr>
          <p:cNvPr id="9" name="Right Arrow 8"/>
          <p:cNvSpPr/>
          <p:nvPr/>
        </p:nvSpPr>
        <p:spPr bwMode="auto">
          <a:xfrm>
            <a:off x="5339916" y="4581128"/>
            <a:ext cx="1458162" cy="1296144"/>
          </a:xfrm>
          <a:prstGeom prst="rightArrow">
            <a:avLst/>
          </a:prstGeom>
          <a:gradFill>
            <a:gsLst>
              <a:gs pos="0">
                <a:srgbClr val="00B0F0"/>
              </a:gs>
              <a:gs pos="80000">
                <a:srgbClr val="00B0F0"/>
              </a:gs>
              <a:gs pos="100000">
                <a:srgbClr val="00B0F0"/>
              </a:gs>
            </a:gsLst>
          </a:gradFill>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GB">
              <a:latin typeface="Lucida Grande" pitchFamily="84" charset="0"/>
              <a:ea typeface="ヒラギノ角ゴ Pro W3" pitchFamily="84" charset="-128"/>
            </a:endParaRPr>
          </a:p>
        </p:txBody>
      </p:sp>
      <p:sp>
        <p:nvSpPr>
          <p:cNvPr id="10" name="Rectangle 9"/>
          <p:cNvSpPr/>
          <p:nvPr/>
        </p:nvSpPr>
        <p:spPr>
          <a:xfrm>
            <a:off x="4182657" y="6209835"/>
            <a:ext cx="3826689" cy="300082"/>
          </a:xfrm>
          <a:prstGeom prst="rect">
            <a:avLst/>
          </a:prstGeom>
          <a:solidFill>
            <a:schemeClr val="bg1"/>
          </a:solidFill>
        </p:spPr>
        <p:txBody>
          <a:bodyPr wrap="none">
            <a:spAutoFit/>
          </a:bodyPr>
          <a:lstStyle/>
          <a:p>
            <a:r>
              <a:rPr lang="en-GB" sz="1350" dirty="0">
                <a:latin typeface="Arial" panose="020B0604020202020204" pitchFamily="34" charset="0"/>
                <a:cs typeface="Arial" panose="020B0604020202020204" pitchFamily="34" charset="0"/>
              </a:rPr>
              <a:t>Installation </a:t>
            </a:r>
            <a:r>
              <a:rPr lang="en-GB" sz="1350" dirty="0">
                <a:latin typeface="Arial" panose="020B0604020202020204" pitchFamily="34" charset="0"/>
                <a:cs typeface="Arial" panose="020B0604020202020204" pitchFamily="34" charset="0"/>
              </a:rPr>
              <a:t>undertaken </a:t>
            </a:r>
            <a:r>
              <a:rPr lang="en-GB" sz="1350" dirty="0">
                <a:latin typeface="Arial" panose="020B0604020202020204" pitchFamily="34" charset="0"/>
                <a:cs typeface="Arial" panose="020B0604020202020204" pitchFamily="34" charset="0"/>
              </a:rPr>
              <a:t>by IFJPAN </a:t>
            </a:r>
            <a:r>
              <a:rPr lang="en-GB" sz="1350" dirty="0">
                <a:latin typeface="Arial" panose="020B0604020202020204" pitchFamily="34" charset="0"/>
                <a:cs typeface="Arial" panose="020B0604020202020204" pitchFamily="34" charset="0"/>
              </a:rPr>
              <a:t>(Poland </a:t>
            </a:r>
            <a:r>
              <a:rPr lang="en-GB" sz="1350" dirty="0">
                <a:latin typeface="Arial" panose="020B0604020202020204" pitchFamily="34" charset="0"/>
                <a:cs typeface="Arial" panose="020B0604020202020204" pitchFamily="34" charset="0"/>
              </a:rPr>
              <a:t>IKC)</a:t>
            </a:r>
          </a:p>
        </p:txBody>
      </p:sp>
      <p:sp>
        <p:nvSpPr>
          <p:cNvPr id="3" name="Slide Number Placeholder 2"/>
          <p:cNvSpPr>
            <a:spLocks noGrp="1"/>
          </p:cNvSpPr>
          <p:nvPr>
            <p:ph type="sldNum" sz="quarter" idx="11"/>
          </p:nvPr>
        </p:nvSpPr>
        <p:spPr/>
        <p:txBody>
          <a:bodyPr/>
          <a:lstStyle/>
          <a:p>
            <a:fld id="{53221755-1974-484A-90A1-3D0ED6B05FD4}" type="slidenum">
              <a:rPr lang="en-GB" smtClean="0"/>
              <a:t>5</a:t>
            </a:fld>
            <a:endParaRPr lang="en-GB"/>
          </a:p>
        </p:txBody>
      </p:sp>
    </p:spTree>
    <p:extLst>
      <p:ext uri="{BB962C8B-B14F-4D97-AF65-F5344CB8AC3E}">
        <p14:creationId xmlns:p14="http://schemas.microsoft.com/office/powerpoint/2010/main" val="1135612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dirty="0"/>
              <a:t>RF System Tests Now </a:t>
            </a:r>
            <a:r>
              <a:rPr lang="en-GB" dirty="0"/>
              <a:t>U</a:t>
            </a:r>
            <a:r>
              <a:rPr lang="en-GB" dirty="0"/>
              <a:t>nderway at ESS</a:t>
            </a:r>
            <a:endParaRPr lang="en-GB" dirty="0"/>
          </a:p>
        </p:txBody>
      </p:sp>
      <p:pic>
        <p:nvPicPr>
          <p:cNvPr id="1026" name="Picture 2" descr="https://lh3.googleusercontent.com/3ms4FTK4TMVYmXvYhPjcJZRVZemFc-Ep5tK7OxEBZpJdXZCZrfK0dvMCfoEGCD980rw94416xXpzE6nA3bKwtZkwQBq8PQg_NeeIXDpkPTGQT08P4zC-MDygwKNZB4LuFC_pU2Aml-U1wAcHjjJ12yyR1Y15EuRRD2R4XRrODfNLHB7UcgoZqGr1ajl9julnk6CJJjVC8pJ0Zw40sPFEEglZxmfb9hI_Sej7nwEXrqWdcY6eEV4knQMfWNJa7zK7qAUH8L4yazqzZ4MUIL2-rbRdfDhevmXALwwBwDfcTnIspkZI7KqaY-3oaKMerYFJS8DCpr-NYE6DFhIow_x2EHgr9jUmgmzgux7YSCA2mucyhW-RM9_w5zyDZT7UmXk_MwZLxVh2IiYPUE-6H17nehiHmmMM6qXLtXKFBVtO3r73ZSc6UYnoeCi79cs7DvZ8wjIg9E2yKxiJQxPciLwLt0LvTN0DI4QsQgusJKCuYQ2PxT63XNjMieEAhSIW4oS9ZrcYX2wFsasip_ZuMWsxwpFSxuUiKx_9U44kS1GTAn6gIw2FEZoWOYrlouAY5f4s0ymVrXzBFANa3Mvg29cv9dJDEguUdnzWs1qFwhqdvKI-judz8Pxkwlqb9MkdiTnR41j4XXdVG_hcJl2A5pLeOvKU0RJbwt-u=w1278-h1703-no">
            <a:extLst>
              <a:ext uri="{FF2B5EF4-FFF2-40B4-BE49-F238E27FC236}">
                <a16:creationId xmlns:a16="http://schemas.microsoft.com/office/drawing/2014/main" id="{9AB2F203-3CF7-49CD-B579-670931B85B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424" y="908720"/>
            <a:ext cx="2859533" cy="3813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258" y="908720"/>
            <a:ext cx="2862318" cy="3816424"/>
          </a:xfrm>
          <a:prstGeom prst="rect">
            <a:avLst/>
          </a:prstGeom>
        </p:spPr>
      </p:pic>
      <p:pic>
        <p:nvPicPr>
          <p:cNvPr id="7" name="Picture 6"/>
          <p:cNvPicPr>
            <a:picLocks noChangeAspect="1"/>
          </p:cNvPicPr>
          <p:nvPr/>
        </p:nvPicPr>
        <p:blipFill>
          <a:blip r:embed="rId4"/>
          <a:stretch>
            <a:fillRect/>
          </a:stretch>
        </p:blipFill>
        <p:spPr>
          <a:xfrm>
            <a:off x="4619836" y="908720"/>
            <a:ext cx="2862318" cy="3815164"/>
          </a:xfrm>
          <a:prstGeom prst="rect">
            <a:avLst/>
          </a:prstGeom>
        </p:spPr>
      </p:pic>
      <p:grpSp>
        <p:nvGrpSpPr>
          <p:cNvPr id="2" name="Group 1"/>
          <p:cNvGrpSpPr/>
          <p:nvPr/>
        </p:nvGrpSpPr>
        <p:grpSpPr>
          <a:xfrm>
            <a:off x="1749426" y="4221089"/>
            <a:ext cx="8810625" cy="2736851"/>
            <a:chOff x="225425" y="4221088"/>
            <a:chExt cx="8810625" cy="2736851"/>
          </a:xfrm>
        </p:grpSpPr>
        <p:pic>
          <p:nvPicPr>
            <p:cNvPr id="8" name="Picture 1"/>
            <p:cNvPicPr>
              <a:picLocks noChangeAspect="1"/>
            </p:cNvPicPr>
            <p:nvPr/>
          </p:nvPicPr>
          <p:blipFill>
            <a:blip r:embed="rId5">
              <a:extLst>
                <a:ext uri="{28A0092B-C50C-407E-A947-70E740481C1C}">
                  <a14:useLocalDpi xmlns:a14="http://schemas.microsoft.com/office/drawing/2010/main" val="0"/>
                </a:ext>
              </a:extLst>
            </a:blip>
            <a:srcRect l="3183" t="7597" r="10043"/>
            <a:stretch>
              <a:fillRect/>
            </a:stretch>
          </p:blipFill>
          <p:spPr bwMode="auto">
            <a:xfrm>
              <a:off x="2620964" y="4224264"/>
              <a:ext cx="37496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l="3680" t="18089" r="2760" b="-230"/>
            <a:stretch>
              <a:fillRect/>
            </a:stretch>
          </p:blipFill>
          <p:spPr bwMode="auto">
            <a:xfrm>
              <a:off x="6588125" y="4221089"/>
              <a:ext cx="2293938"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t="449"/>
            <a:stretch>
              <a:fillRect/>
            </a:stretch>
          </p:blipFill>
          <p:spPr bwMode="auto">
            <a:xfrm>
              <a:off x="395289" y="4221088"/>
              <a:ext cx="20161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225425" y="6572177"/>
              <a:ext cx="8810625" cy="385762"/>
            </a:xfrm>
            <a:prstGeom prst="rect">
              <a:avLst/>
            </a:prstGeom>
            <a:solidFill>
              <a:srgbClr val="F8F8F8">
                <a:alpha val="69803"/>
              </a:srgbClr>
            </a:solidFill>
            <a:ln w="9525" algn="ctr">
              <a:solidFill>
                <a:schemeClr val="bg1"/>
              </a:solidFill>
              <a:round/>
              <a:headEnd/>
              <a:tailEnd/>
            </a:ln>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2" name="TextBox 10"/>
            <p:cNvSpPr txBox="1">
              <a:spLocks noChangeArrowheads="1"/>
            </p:cNvSpPr>
            <p:nvPr/>
          </p:nvSpPr>
          <p:spPr bwMode="auto">
            <a:xfrm>
              <a:off x="395289" y="6526138"/>
              <a:ext cx="2016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800" dirty="0"/>
                <a:t>2017 Prototypes</a:t>
              </a:r>
            </a:p>
          </p:txBody>
        </p:sp>
        <p:sp>
          <p:nvSpPr>
            <p:cNvPr id="13" name="TextBox 11"/>
            <p:cNvSpPr txBox="1">
              <a:spLocks noChangeArrowheads="1"/>
            </p:cNvSpPr>
            <p:nvPr/>
          </p:nvSpPr>
          <p:spPr bwMode="auto">
            <a:xfrm>
              <a:off x="2627313" y="6546777"/>
              <a:ext cx="3744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800"/>
                <a:t>STFC with ESS Installation Team</a:t>
              </a:r>
            </a:p>
          </p:txBody>
        </p:sp>
        <p:sp>
          <p:nvSpPr>
            <p:cNvPr id="14" name="TextBox 12"/>
            <p:cNvSpPr txBox="1">
              <a:spLocks noChangeArrowheads="1"/>
            </p:cNvSpPr>
            <p:nvPr/>
          </p:nvSpPr>
          <p:spPr bwMode="auto">
            <a:xfrm>
              <a:off x="6588125" y="6564238"/>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a:spcBef>
                  <a:spcPct val="0"/>
                </a:spcBef>
                <a:buFontTx/>
                <a:buNone/>
              </a:pPr>
              <a:r>
                <a:rPr lang="en-GB" altLang="en-US" sz="1800"/>
                <a:t>Completed Stub</a:t>
              </a:r>
            </a:p>
          </p:txBody>
        </p:sp>
      </p:grpSp>
      <p:sp>
        <p:nvSpPr>
          <p:cNvPr id="4" name="Slide Number Placeholder 3"/>
          <p:cNvSpPr>
            <a:spLocks noGrp="1"/>
          </p:cNvSpPr>
          <p:nvPr>
            <p:ph type="sldNum" sz="quarter" idx="11"/>
          </p:nvPr>
        </p:nvSpPr>
        <p:spPr/>
        <p:txBody>
          <a:bodyPr/>
          <a:lstStyle/>
          <a:p>
            <a:fld id="{53221755-1974-484A-90A1-3D0ED6B05FD4}" type="slidenum">
              <a:rPr lang="en-GB" smtClean="0"/>
              <a:t>6</a:t>
            </a:fld>
            <a:endParaRPr lang="en-GB"/>
          </a:p>
        </p:txBody>
      </p:sp>
    </p:spTree>
    <p:extLst>
      <p:ext uri="{BB962C8B-B14F-4D97-AF65-F5344CB8AC3E}">
        <p14:creationId xmlns:p14="http://schemas.microsoft.com/office/powerpoint/2010/main" val="164426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RFD Technical Challenges </a:t>
            </a:r>
            <a:endParaRPr lang="en-GB" dirty="0"/>
          </a:p>
        </p:txBody>
      </p:sp>
      <p:sp>
        <p:nvSpPr>
          <p:cNvPr id="3" name="Text Placeholder 2"/>
          <p:cNvSpPr>
            <a:spLocks noGrp="1"/>
          </p:cNvSpPr>
          <p:nvPr>
            <p:ph type="body" sz="quarter" idx="4294967295"/>
          </p:nvPr>
        </p:nvSpPr>
        <p:spPr>
          <a:xfrm>
            <a:off x="911424" y="1236515"/>
            <a:ext cx="6264696" cy="4208709"/>
          </a:xfrm>
        </p:spPr>
        <p:txBody>
          <a:bodyPr>
            <a:normAutofit fontScale="77500" lnSpcReduction="20000"/>
          </a:bodyPr>
          <a:lstStyle/>
          <a:p>
            <a:pPr>
              <a:lnSpc>
                <a:spcPct val="120000"/>
              </a:lnSpc>
            </a:pPr>
            <a:r>
              <a:rPr lang="en-GB" dirty="0" smtClean="0"/>
              <a:t>Arc detector location studies.</a:t>
            </a:r>
          </a:p>
          <a:p>
            <a:pPr>
              <a:lnSpc>
                <a:spcPct val="120000"/>
              </a:lnSpc>
            </a:pPr>
            <a:r>
              <a:rPr lang="en-GB" dirty="0" smtClean="0"/>
              <a:t>Arc detector logic systems for high power operation.</a:t>
            </a:r>
          </a:p>
          <a:p>
            <a:pPr>
              <a:lnSpc>
                <a:spcPct val="120000"/>
              </a:lnSpc>
            </a:pPr>
            <a:r>
              <a:rPr lang="en-GB" dirty="0" smtClean="0"/>
              <a:t>Structural analysis and design of support fixtures.</a:t>
            </a:r>
          </a:p>
          <a:p>
            <a:pPr>
              <a:lnSpc>
                <a:spcPct val="120000"/>
              </a:lnSpc>
            </a:pPr>
            <a:r>
              <a:rPr lang="en-GB" dirty="0" smtClean="0"/>
              <a:t>Development of RFD factory acceptance tests.</a:t>
            </a:r>
          </a:p>
          <a:p>
            <a:pPr>
              <a:lnSpc>
                <a:spcPct val="120000"/>
              </a:lnSpc>
            </a:pPr>
            <a:r>
              <a:rPr lang="en-GB" dirty="0" smtClean="0"/>
              <a:t>Improved QA/QC control of waveguide surface interfaces.</a:t>
            </a:r>
          </a:p>
          <a:p>
            <a:pPr>
              <a:lnSpc>
                <a:spcPct val="120000"/>
              </a:lnSpc>
            </a:pPr>
            <a:r>
              <a:rPr lang="en-GB" dirty="0" smtClean="0"/>
              <a:t>Involvement in commissioning, test and tuning of all RFD systems.</a:t>
            </a:r>
            <a:endParaRPr lang="en-GB" dirty="0"/>
          </a:p>
        </p:txBody>
      </p:sp>
      <p:grpSp>
        <p:nvGrpSpPr>
          <p:cNvPr id="6" name="Group 5"/>
          <p:cNvGrpSpPr/>
          <p:nvPr/>
        </p:nvGrpSpPr>
        <p:grpSpPr>
          <a:xfrm>
            <a:off x="7345572" y="1149987"/>
            <a:ext cx="3347358" cy="4461671"/>
            <a:chOff x="5562602" y="1303224"/>
            <a:chExt cx="3347358" cy="4461671"/>
          </a:xfrm>
        </p:grpSpPr>
        <p:pic>
          <p:nvPicPr>
            <p:cNvPr id="1028" name="Picture 4" descr="https://lh3.googleusercontent.com/-Ns6m_Ms8wpyWZk0rgK0gv7KSw06b9sU1FhltWW7x_qhoe7R2zbriPfSuEwCEdqp-l42jD3QJZEUB7tBrBYKSdiYS5SttmbGNqnShG5pOqLFx4DSPH_BBva0bHjX8uS8hQFCBCadPMyilZeyk6Ce-W20VpUp2_b9K9agAUzWKq6AxZ1KcAWpHKLzkoWdnX0dFWwfMkwhx_VSpGtfY0UEY6UwfP3kmhK24pcwepFIPBQ-ZspMWBZEhupjAkGBG96_PGeIPq258EW6ZpjCgt1yY3VzxStNe-JGzVPL96rBTQ5KooBy4l1996Cew-DMc01eBpW-HUTToJx-L8-1aM08lTOt6WFyxpJSyYui1uO2jeU6jBBXDk357keYBERrJwHo-7QwSAovz0VNSbsrKPMRsZUod9CEpoHWawNaboaaA4WCilXzpsv5AMy8eshSEjM6Q1YpkkRpP6AbVxapSYZ6SZNYcwS6OH-amSE-UFt5CPgU1zQn2MEV4c_wIqpkRURsX8a9mlsDZnyM4QSssr6tffIpDDZ_sEsQf4Y8JegM-rxVVUO6Fdmuz5tYH8RceJU2ZzMsVUHgZOvifg7_rYurDxwgWms3anE5S7u6pAN9A_Q-XLYamtzrncQpzquQw9Dzc1yKqODNRZMNr4-fqePeQpOtRgIoQilJ6u05ugMIhJwCxYKbAByzQD4=w757-h1009-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2" y="1303224"/>
              <a:ext cx="3347358" cy="44616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08304" y="5445224"/>
              <a:ext cx="1595437" cy="300082"/>
            </a:xfrm>
            <a:prstGeom prst="rect">
              <a:avLst/>
            </a:prstGeom>
          </p:spPr>
          <p:txBody>
            <a:bodyPr wrap="none">
              <a:spAutoFit/>
            </a:bodyPr>
            <a:lstStyle/>
            <a:p>
              <a:r>
                <a:rPr lang="en-GB" sz="1350" dirty="0">
                  <a:solidFill>
                    <a:schemeClr val="bg1"/>
                  </a:solidFill>
                </a:rPr>
                <a:t>Arc Detector Tests</a:t>
              </a:r>
            </a:p>
          </p:txBody>
        </p:sp>
      </p:grpSp>
      <p:grpSp>
        <p:nvGrpSpPr>
          <p:cNvPr id="4" name="Group 3"/>
          <p:cNvGrpSpPr/>
          <p:nvPr/>
        </p:nvGrpSpPr>
        <p:grpSpPr>
          <a:xfrm>
            <a:off x="2207568" y="5204391"/>
            <a:ext cx="4751692" cy="1474428"/>
            <a:chOff x="468380" y="5204391"/>
            <a:chExt cx="4751692" cy="1474428"/>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230" t="14819" r="230" b="42281"/>
            <a:stretch/>
          </p:blipFill>
          <p:spPr>
            <a:xfrm>
              <a:off x="468380" y="5229200"/>
              <a:ext cx="4735287" cy="1449619"/>
            </a:xfrm>
            <a:prstGeom prst="rect">
              <a:avLst/>
            </a:prstGeom>
          </p:spPr>
        </p:pic>
        <p:sp>
          <p:nvSpPr>
            <p:cNvPr id="9" name="Rectangle 8"/>
            <p:cNvSpPr/>
            <p:nvPr/>
          </p:nvSpPr>
          <p:spPr>
            <a:xfrm>
              <a:off x="3611875" y="5204391"/>
              <a:ext cx="1608197" cy="300082"/>
            </a:xfrm>
            <a:prstGeom prst="rect">
              <a:avLst/>
            </a:prstGeom>
          </p:spPr>
          <p:txBody>
            <a:bodyPr wrap="none">
              <a:spAutoFit/>
            </a:bodyPr>
            <a:lstStyle/>
            <a:p>
              <a:r>
                <a:rPr lang="en-GB" sz="1350" dirty="0">
                  <a:solidFill>
                    <a:schemeClr val="bg1"/>
                  </a:solidFill>
                </a:rPr>
                <a:t>Structural Analysis</a:t>
              </a:r>
            </a:p>
          </p:txBody>
        </p:sp>
      </p:grpSp>
      <p:sp>
        <p:nvSpPr>
          <p:cNvPr id="7" name="Slide Number Placeholder 6"/>
          <p:cNvSpPr>
            <a:spLocks noGrp="1"/>
          </p:cNvSpPr>
          <p:nvPr>
            <p:ph type="sldNum" sz="quarter" idx="11"/>
          </p:nvPr>
        </p:nvSpPr>
        <p:spPr/>
        <p:txBody>
          <a:bodyPr/>
          <a:lstStyle/>
          <a:p>
            <a:fld id="{53221755-1974-484A-90A1-3D0ED6B05FD4}" type="slidenum">
              <a:rPr lang="en-GB" smtClean="0"/>
              <a:t>7</a:t>
            </a:fld>
            <a:endParaRPr lang="en-GB"/>
          </a:p>
        </p:txBody>
      </p:sp>
    </p:spTree>
    <p:extLst>
      <p:ext uri="{BB962C8B-B14F-4D97-AF65-F5344CB8AC3E}">
        <p14:creationId xmlns:p14="http://schemas.microsoft.com/office/powerpoint/2010/main" val="1645278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RFD Current Status</a:t>
            </a:r>
            <a:endParaRPr lang="en-GB" dirty="0"/>
          </a:p>
        </p:txBody>
      </p:sp>
      <p:sp>
        <p:nvSpPr>
          <p:cNvPr id="3" name="Slide Number Placeholder 2"/>
          <p:cNvSpPr>
            <a:spLocks noGrp="1"/>
          </p:cNvSpPr>
          <p:nvPr>
            <p:ph type="sldNum" sz="quarter" idx="11"/>
          </p:nvPr>
        </p:nvSpPr>
        <p:spPr/>
        <p:txBody>
          <a:bodyPr/>
          <a:lstStyle/>
          <a:p>
            <a:fld id="{53221755-1974-484A-90A1-3D0ED6B05FD4}" type="slidenum">
              <a:rPr lang="en-GB" smtClean="0"/>
              <a:t>8</a:t>
            </a:fld>
            <a:endParaRPr lang="en-GB"/>
          </a:p>
        </p:txBody>
      </p:sp>
      <p:sp>
        <p:nvSpPr>
          <p:cNvPr id="4" name="Text Placeholder 3"/>
          <p:cNvSpPr>
            <a:spLocks noGrp="1"/>
          </p:cNvSpPr>
          <p:nvPr>
            <p:ph type="body" sz="quarter" idx="12"/>
          </p:nvPr>
        </p:nvSpPr>
        <p:spPr>
          <a:xfrm>
            <a:off x="1007435" y="1124747"/>
            <a:ext cx="10369649" cy="2520277"/>
          </a:xfrm>
        </p:spPr>
        <p:txBody>
          <a:bodyPr>
            <a:normAutofit fontScale="77500" lnSpcReduction="20000"/>
          </a:bodyPr>
          <a:lstStyle/>
          <a:p>
            <a:pPr marL="285750" indent="-285750">
              <a:buFont typeface="Arial" panose="020B0604020202020204" pitchFamily="34" charset="0"/>
              <a:buChar char="•"/>
            </a:pPr>
            <a:r>
              <a:rPr lang="en-GB" dirty="0"/>
              <a:t>STFC Deliveries have maintained schedule ahead of ESS installation plan.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RFD project work done is now at ~85%, remaining value is £</a:t>
            </a:r>
            <a:r>
              <a:rPr lang="en-GB" dirty="0" smtClean="0"/>
              <a:t>1.9m ($2.5m).</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All deliveries expected to be finished by April 2020.</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Project moving into final phase, commissioning and test.</a:t>
            </a:r>
          </a:p>
          <a:p>
            <a:pPr marL="0" indent="0">
              <a:buNone/>
            </a:pPr>
            <a:endParaRPr lang="en-GB" dirty="0"/>
          </a:p>
        </p:txBody>
      </p:sp>
      <p:pic>
        <p:nvPicPr>
          <p:cNvPr id="5" name="Picture 4"/>
          <p:cNvPicPr>
            <a:picLocks noChangeAspect="1"/>
          </p:cNvPicPr>
          <p:nvPr/>
        </p:nvPicPr>
        <p:blipFill>
          <a:blip r:embed="rId2"/>
          <a:stretch>
            <a:fillRect/>
          </a:stretch>
        </p:blipFill>
        <p:spPr>
          <a:xfrm>
            <a:off x="743405" y="3645024"/>
            <a:ext cx="10753195" cy="3002552"/>
          </a:xfrm>
          <a:prstGeom prst="rect">
            <a:avLst/>
          </a:prstGeom>
          <a:solidFill>
            <a:schemeClr val="bg1"/>
          </a:solidFill>
        </p:spPr>
      </p:pic>
    </p:spTree>
    <p:extLst>
      <p:ext uri="{BB962C8B-B14F-4D97-AF65-F5344CB8AC3E}">
        <p14:creationId xmlns:p14="http://schemas.microsoft.com/office/powerpoint/2010/main" val="4028560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6562" t="11296" r="30359" b="8333"/>
          <a:stretch/>
        </p:blipFill>
        <p:spPr>
          <a:xfrm flipH="1">
            <a:off x="5148753" y="4001109"/>
            <a:ext cx="1995026" cy="2631737"/>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7476" t="14445" r="32452" b="17222"/>
          <a:stretch/>
        </p:blipFill>
        <p:spPr>
          <a:xfrm>
            <a:off x="5116413" y="1151448"/>
            <a:ext cx="2059707" cy="2483765"/>
          </a:xfrm>
          <a:prstGeom prst="rect">
            <a:avLst/>
          </a:prstGeom>
        </p:spPr>
      </p:pic>
      <p:grpSp>
        <p:nvGrpSpPr>
          <p:cNvPr id="4" name="Group 3"/>
          <p:cNvGrpSpPr/>
          <p:nvPr/>
        </p:nvGrpSpPr>
        <p:grpSpPr>
          <a:xfrm>
            <a:off x="7248128" y="1149987"/>
            <a:ext cx="4250905" cy="4970453"/>
            <a:chOff x="4776794" y="1160038"/>
            <a:chExt cx="4250905" cy="4970453"/>
          </a:xfrm>
        </p:grpSpPr>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86077" y="5051556"/>
              <a:ext cx="1567647" cy="1067144"/>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80259" y="2464961"/>
              <a:ext cx="1562169" cy="1162433"/>
            </a:xfrm>
            <a:prstGeom prst="rect">
              <a:avLst/>
            </a:prstGeom>
          </p:spPr>
        </p:pic>
        <p:sp>
          <p:nvSpPr>
            <p:cNvPr id="15" name="TextBox 14"/>
            <p:cNvSpPr txBox="1"/>
            <p:nvPr/>
          </p:nvSpPr>
          <p:spPr>
            <a:xfrm>
              <a:off x="4851372" y="3365773"/>
              <a:ext cx="1468672" cy="261610"/>
            </a:xfrm>
            <a:prstGeom prst="rect">
              <a:avLst/>
            </a:prstGeom>
            <a:noFill/>
          </p:spPr>
          <p:txBody>
            <a:bodyPr wrap="none" rtlCol="0">
              <a:spAutoFit/>
            </a:bodyPr>
            <a:lstStyle/>
            <a:p>
              <a:r>
                <a:rPr lang="en-GB" sz="1100" b="1" dirty="0">
                  <a:solidFill>
                    <a:schemeClr val="bg1"/>
                  </a:solidFill>
                  <a:latin typeface="Arial" panose="020B0604020202020204" pitchFamily="34" charset="0"/>
                  <a:cs typeface="Arial" panose="020B0604020202020204" pitchFamily="34" charset="0"/>
                </a:rPr>
                <a:t>mobile cleanrooms</a:t>
              </a:r>
            </a:p>
          </p:txBody>
        </p:sp>
        <p:pic>
          <p:nvPicPr>
            <p:cNvPr id="13" name="Picture 1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5264775" y="2367567"/>
              <a:ext cx="4970453" cy="2555395"/>
            </a:xfrm>
            <a:prstGeom prst="rect">
              <a:avLst/>
            </a:prstGeom>
          </p:spPr>
        </p:pic>
        <p:sp>
          <p:nvSpPr>
            <p:cNvPr id="16" name="TextBox 15"/>
            <p:cNvSpPr txBox="1"/>
            <p:nvPr/>
          </p:nvSpPr>
          <p:spPr>
            <a:xfrm>
              <a:off x="6564336" y="5839379"/>
              <a:ext cx="2460930" cy="261610"/>
            </a:xfrm>
            <a:prstGeom prst="rect">
              <a:avLst/>
            </a:prstGeom>
            <a:noFill/>
          </p:spPr>
          <p:txBody>
            <a:bodyPr wrap="none" rtlCol="0">
              <a:spAutoFit/>
            </a:bodyPr>
            <a:lstStyle/>
            <a:p>
              <a:r>
                <a:rPr lang="en-GB" sz="1100" b="1" dirty="0">
                  <a:solidFill>
                    <a:schemeClr val="bg1"/>
                  </a:solidFill>
                  <a:latin typeface="Arial" panose="020B0604020202020204" pitchFamily="34" charset="0"/>
                  <a:cs typeface="Arial" panose="020B0604020202020204" pitchFamily="34" charset="0"/>
                </a:rPr>
                <a:t>B</a:t>
              </a:r>
              <a:r>
                <a:rPr lang="en-GB" sz="1100" b="1" dirty="0">
                  <a:solidFill>
                    <a:schemeClr val="bg1"/>
                  </a:solidFill>
                  <a:latin typeface="Arial" panose="020B0604020202020204" pitchFamily="34" charset="0"/>
                  <a:cs typeface="Arial" panose="020B0604020202020204" pitchFamily="34" charset="0"/>
                </a:rPr>
                <a:t>eam pipes </a:t>
              </a:r>
              <a:r>
                <a:rPr lang="en-GB" sz="1100" b="1" dirty="0">
                  <a:solidFill>
                    <a:schemeClr val="bg1"/>
                  </a:solidFill>
                  <a:latin typeface="Arial" panose="020B0604020202020204" pitchFamily="34" charset="0"/>
                  <a:cs typeface="Arial" panose="020B0604020202020204" pitchFamily="34" charset="0"/>
                </a:rPr>
                <a:t>installed in the tunnel</a:t>
              </a:r>
            </a:p>
          </p:txBody>
        </p:sp>
        <p:pic>
          <p:nvPicPr>
            <p:cNvPr id="8" name="Picture 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787492" y="1162763"/>
              <a:ext cx="1558534" cy="1159707"/>
            </a:xfrm>
            <a:prstGeom prst="rect">
              <a:avLst/>
            </a:prstGeom>
          </p:spPr>
        </p:pic>
        <p:sp>
          <p:nvSpPr>
            <p:cNvPr id="17" name="TextBox 16"/>
            <p:cNvSpPr txBox="1"/>
            <p:nvPr/>
          </p:nvSpPr>
          <p:spPr>
            <a:xfrm>
              <a:off x="4836144" y="2060848"/>
              <a:ext cx="1500732" cy="261610"/>
            </a:xfrm>
            <a:prstGeom prst="rect">
              <a:avLst/>
            </a:prstGeom>
            <a:noFill/>
          </p:spPr>
          <p:txBody>
            <a:bodyPr wrap="none" rtlCol="0">
              <a:spAutoFit/>
            </a:bodyPr>
            <a:lstStyle/>
            <a:p>
              <a:r>
                <a:rPr lang="en-GB" sz="1100" b="1" dirty="0">
                  <a:solidFill>
                    <a:schemeClr val="bg1"/>
                  </a:solidFill>
                  <a:latin typeface="Arial" panose="020B0604020202020204" pitchFamily="34" charset="0"/>
                  <a:cs typeface="Arial" panose="020B0604020202020204" pitchFamily="34" charset="0"/>
                </a:rPr>
                <a:t>Knowledge transfer</a:t>
              </a:r>
            </a:p>
          </p:txBody>
        </p:sp>
        <p:sp>
          <p:nvSpPr>
            <p:cNvPr id="20" name="TextBox 19"/>
            <p:cNvSpPr txBox="1"/>
            <p:nvPr/>
          </p:nvSpPr>
          <p:spPr>
            <a:xfrm>
              <a:off x="4892249" y="5839379"/>
              <a:ext cx="1385316" cy="261610"/>
            </a:xfrm>
            <a:prstGeom prst="rect">
              <a:avLst/>
            </a:prstGeom>
            <a:noFill/>
          </p:spPr>
          <p:txBody>
            <a:bodyPr wrap="none" rtlCol="0">
              <a:spAutoFit/>
            </a:bodyPr>
            <a:lstStyle/>
            <a:p>
              <a:r>
                <a:rPr lang="en-GB" sz="1100" b="1" dirty="0">
                  <a:solidFill>
                    <a:schemeClr val="bg1"/>
                  </a:solidFill>
                  <a:latin typeface="Arial" panose="020B0604020202020204" pitchFamily="34" charset="0"/>
                  <a:cs typeface="Arial" panose="020B0604020202020204" pitchFamily="34" charset="0"/>
                </a:rPr>
                <a:t>STFC &amp; ESS team</a:t>
              </a:r>
            </a:p>
          </p:txBody>
        </p:sp>
        <p:pic>
          <p:nvPicPr>
            <p:cNvPr id="21" name="Picture 2" descr="https://lh3.googleusercontent.com/sERO2IHJDpidwHqYPhPHvD3m6mFZD0AQERQ6S73gXiUrpXICBuy-7eKF1GpWuQbf08uoWZUcip6IGxt0ThyJequPS__WLtgLFkXmg6Y-cZoqrzDe19wqJc7S0GYELb_pY90L4GA-GpV3mYxFLUSJuyCPA7ti7ctlDBmBr4sfM2yt79pfVM5E3RtuodyGxOVldrHQX4ntVhpgXeQ3a1qkqmlpHuNDiexVu4XKd8AXqxS96oXNQtylTsDqdgHSl3Cusi-zqkH3xT462lKZVtuTfnY_KdvsHMEZvXncnYXgsY5pFPeMotwwJGqspf3BDKamRNa3o6cuq1qFj-MRwhLp-pKKOdZxZ57JSjgoVdo78mpTV2uoO9FLJ3oD7kFuh-_U17BHG5aFB8JS-5zxbUStfQWBfeCWvOjaD3_hyfrhKKHOMhZrieQombbFd5yjslj_Nx2T6Cw9lu1LJWKSfzQuvtb_r9JBQc6Ij_g2-dWWPw1-_fwWd-5vEPQkAtJ4pyIo9rqshkHm8Qtv5aJn-hA9b0pthtC_tV5RXc3QAlZu_e0hfWL3V7bY8rcUClAcLUUEpJXF9wZvjgh3cGKkFRpb0hU-DPsirvYSdo0Z9LBSRd6NI6-rCkZHcmQpoa952B6oDr756HzfMrX-xDX82KnUHzd4UU4HVIKc=w1346-h1009-n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581" b="7215"/>
            <a:stretch/>
          </p:blipFill>
          <p:spPr bwMode="auto">
            <a:xfrm>
              <a:off x="4776794" y="3767242"/>
              <a:ext cx="1568560" cy="114997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047741" y="4642123"/>
              <a:ext cx="1061509" cy="261610"/>
            </a:xfrm>
            <a:prstGeom prst="rect">
              <a:avLst/>
            </a:prstGeom>
            <a:noFill/>
          </p:spPr>
          <p:txBody>
            <a:bodyPr wrap="none" rtlCol="0">
              <a:spAutoFit/>
            </a:bodyPr>
            <a:lstStyle/>
            <a:p>
              <a:r>
                <a:rPr lang="en-GB" sz="1100" b="1" dirty="0">
                  <a:solidFill>
                    <a:schemeClr val="bg1"/>
                  </a:solidFill>
                  <a:latin typeface="Arial" panose="020B0604020202020204" pitchFamily="34" charset="0"/>
                  <a:cs typeface="Arial" panose="020B0604020202020204" pitchFamily="34" charset="0"/>
                </a:rPr>
                <a:t>LWU in Build</a:t>
              </a:r>
            </a:p>
          </p:txBody>
        </p:sp>
      </p:grpSp>
      <p:sp>
        <p:nvSpPr>
          <p:cNvPr id="3" name="Content Placeholder 2"/>
          <p:cNvSpPr>
            <a:spLocks noGrp="1"/>
          </p:cNvSpPr>
          <p:nvPr>
            <p:ph sz="half" idx="1"/>
          </p:nvPr>
        </p:nvSpPr>
        <p:spPr>
          <a:xfrm>
            <a:off x="365983" y="1988840"/>
            <a:ext cx="5081945" cy="5351642"/>
          </a:xfrm>
        </p:spPr>
        <p:txBody>
          <a:bodyPr>
            <a:noAutofit/>
          </a:bodyPr>
          <a:lstStyle/>
          <a:p>
            <a:pPr marL="0" indent="0">
              <a:buNone/>
            </a:pPr>
            <a:r>
              <a:rPr lang="en-GB" sz="2400" dirty="0"/>
              <a:t>STFC design, procure </a:t>
            </a:r>
            <a:r>
              <a:rPr lang="en-GB" sz="2400" dirty="0" smtClean="0"/>
              <a:t>&amp; </a:t>
            </a:r>
            <a:r>
              <a:rPr lang="en-GB" sz="2400" dirty="0"/>
              <a:t>assembly</a:t>
            </a:r>
            <a:r>
              <a:rPr lang="en-GB" sz="2400" dirty="0"/>
              <a:t>:</a:t>
            </a:r>
          </a:p>
          <a:p>
            <a:r>
              <a:rPr lang="en-GB" sz="2000" dirty="0"/>
              <a:t>2 </a:t>
            </a:r>
            <a:r>
              <a:rPr lang="en-GB" sz="2000" dirty="0"/>
              <a:t>Prototype </a:t>
            </a:r>
            <a:r>
              <a:rPr lang="en-GB" sz="2000" dirty="0" err="1"/>
              <a:t>Linac</a:t>
            </a:r>
            <a:r>
              <a:rPr lang="en-GB" sz="2000" dirty="0"/>
              <a:t> Warm Units (LWU)</a:t>
            </a:r>
            <a:endParaRPr lang="en-GB" sz="2000" dirty="0"/>
          </a:p>
          <a:p>
            <a:r>
              <a:rPr lang="en-GB" sz="2000" dirty="0"/>
              <a:t>3 Test </a:t>
            </a:r>
            <a:r>
              <a:rPr lang="en-GB" sz="2000" dirty="0"/>
              <a:t>Drift-tube Chambers</a:t>
            </a:r>
            <a:endParaRPr lang="en-GB" sz="2000" dirty="0"/>
          </a:p>
          <a:p>
            <a:r>
              <a:rPr lang="en-GB" sz="2000" dirty="0"/>
              <a:t>75 </a:t>
            </a:r>
            <a:r>
              <a:rPr lang="en-GB" sz="2000" dirty="0"/>
              <a:t>LWU Modules </a:t>
            </a:r>
            <a:r>
              <a:rPr lang="en-GB" sz="2000" dirty="0"/>
              <a:t>with </a:t>
            </a:r>
            <a:r>
              <a:rPr lang="en-GB" sz="2000" dirty="0"/>
              <a:t>magnets:</a:t>
            </a:r>
            <a:endParaRPr lang="en-GB" sz="2000" dirty="0"/>
          </a:p>
          <a:p>
            <a:pPr lvl="1"/>
            <a:r>
              <a:rPr lang="en-GB" sz="1600" dirty="0"/>
              <a:t>15 different configurations</a:t>
            </a:r>
          </a:p>
          <a:p>
            <a:r>
              <a:rPr lang="en-GB" sz="2000" dirty="0"/>
              <a:t>52 Magnet-less modules (BP &amp; DCMs)</a:t>
            </a:r>
          </a:p>
          <a:p>
            <a:r>
              <a:rPr lang="en-GB" sz="2000" dirty="0"/>
              <a:t>2 Dipole Vessels</a:t>
            </a:r>
          </a:p>
          <a:p>
            <a:r>
              <a:rPr lang="en-GB" sz="2000" dirty="0"/>
              <a:t>2 Differential pumping systems </a:t>
            </a:r>
          </a:p>
          <a:p>
            <a:r>
              <a:rPr lang="en-GB" sz="2000" dirty="0"/>
              <a:t>4 mobile installation cleanrooms</a:t>
            </a:r>
          </a:p>
          <a:p>
            <a:r>
              <a:rPr lang="en-GB" sz="2000" b="1" dirty="0">
                <a:solidFill>
                  <a:srgbClr val="FF0000"/>
                </a:solidFill>
              </a:rPr>
              <a:t>134 Modules in </a:t>
            </a:r>
            <a:r>
              <a:rPr lang="en-GB" sz="2000" b="1" dirty="0">
                <a:solidFill>
                  <a:srgbClr val="FF0000"/>
                </a:solidFill>
              </a:rPr>
              <a:t>Total</a:t>
            </a:r>
            <a:endParaRPr lang="en-GB" sz="2000" b="1" dirty="0">
              <a:solidFill>
                <a:srgbClr val="FF0000"/>
              </a:solidFill>
            </a:endParaRPr>
          </a:p>
        </p:txBody>
      </p:sp>
      <p:sp>
        <p:nvSpPr>
          <p:cNvPr id="2" name="Title 1"/>
          <p:cNvSpPr>
            <a:spLocks noGrp="1"/>
          </p:cNvSpPr>
          <p:nvPr>
            <p:ph type="title"/>
          </p:nvPr>
        </p:nvSpPr>
        <p:spPr/>
        <p:txBody>
          <a:bodyPr/>
          <a:lstStyle/>
          <a:p>
            <a:r>
              <a:rPr lang="en-GB" dirty="0" smtClean="0"/>
              <a:t>Beam Transport Modules (BTM)</a:t>
            </a:r>
            <a:endParaRPr lang="en-GB" dirty="0"/>
          </a:p>
        </p:txBody>
      </p:sp>
      <p:sp>
        <p:nvSpPr>
          <p:cNvPr id="5" name="Slide Number Placeholder 4"/>
          <p:cNvSpPr>
            <a:spLocks noGrp="1"/>
          </p:cNvSpPr>
          <p:nvPr>
            <p:ph type="sldNum" sz="quarter" idx="11"/>
          </p:nvPr>
        </p:nvSpPr>
        <p:spPr/>
        <p:txBody>
          <a:bodyPr/>
          <a:lstStyle/>
          <a:p>
            <a:fld id="{53221755-1974-484A-90A1-3D0ED6B05FD4}" type="slidenum">
              <a:rPr lang="en-GB" smtClean="0"/>
              <a:t>9</a:t>
            </a:fld>
            <a:endParaRPr lang="en-GB"/>
          </a:p>
        </p:txBody>
      </p:sp>
    </p:spTree>
    <p:extLst>
      <p:ext uri="{BB962C8B-B14F-4D97-AF65-F5344CB8AC3E}">
        <p14:creationId xmlns:p14="http://schemas.microsoft.com/office/powerpoint/2010/main" val="4979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KRI STFC">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KRI STFC" id="{5800B8E6-740A-45A5-A513-CDC422E91DA3}" vid="{30E645F4-77D5-4FA1-B0D4-86F7DDCF072F}"/>
    </a:ext>
  </a:extLst>
</a:theme>
</file>

<file path=ppt/theme/theme2.xml><?xml version="1.0" encoding="utf-8"?>
<a:theme xmlns:a="http://schemas.openxmlformats.org/drawingml/2006/main" name="STFC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BNF-DUNE - PIP-II - Mar 2019 v2" id="{182FB4D1-BC26-413C-8073-CA8AD22E5532}" vid="{AF6CC33B-A481-4437-940C-C9670075358C}"/>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BNF-DUNE - PIP-II - Mar 2019 v2" id="{182FB4D1-BC26-413C-8073-CA8AD22E5532}" vid="{CE7E7322-D78A-4325-BEA5-F0CC323CEB2A}"/>
    </a:ext>
  </a:extLst>
</a:theme>
</file>

<file path=ppt/theme/theme4.xml><?xml version="1.0" encoding="utf-8"?>
<a:theme xmlns:a="http://schemas.openxmlformats.org/drawingml/2006/main" name="1_STFC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BNF-DUNE - PIP-II - Mar 2019 v2" id="{182FB4D1-BC26-413C-8073-CA8AD22E5532}" vid="{53CEB336-6702-4C7A-82B0-F474A2BFA3F4}"/>
    </a:ext>
  </a:ext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BNF-DUNE - PIP-II - Mar 2019 v2" id="{182FB4D1-BC26-413C-8073-CA8AD22E5532}" vid="{DEC0ED35-531D-4F35-AF85-D5B01EBA4A8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UKRI STFC</Template>
  <TotalTime>3675</TotalTime>
  <Words>1501</Words>
  <Application>Microsoft Office PowerPoint</Application>
  <PresentationFormat>Widescreen</PresentationFormat>
  <Paragraphs>274</Paragraphs>
  <Slides>19</Slides>
  <Notes>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19</vt:i4>
      </vt:variant>
    </vt:vector>
  </HeadingPairs>
  <TitlesOfParts>
    <vt:vector size="29" baseType="lpstr">
      <vt:lpstr>Arial</vt:lpstr>
      <vt:lpstr>Calibri</vt:lpstr>
      <vt:lpstr>Lucida Grande</vt:lpstr>
      <vt:lpstr>Times New Roman</vt:lpstr>
      <vt:lpstr>ヒラギノ角ゴ Pro W3</vt:lpstr>
      <vt:lpstr>UKRI STFC</vt:lpstr>
      <vt:lpstr>STFC_PowerPoint_template</vt:lpstr>
      <vt:lpstr>2_Blank Presentation</vt:lpstr>
      <vt:lpstr>1_STFC_PowerPoint_template</vt:lpstr>
      <vt:lpstr>3_Blank Presentation</vt:lpstr>
      <vt:lpstr>STFC SRF Linac Contributions for ESS</vt:lpstr>
      <vt:lpstr>Outline</vt:lpstr>
      <vt:lpstr>ESS Superconducting Linac</vt:lpstr>
      <vt:lpstr>RF Distribution (RFD) System</vt:lpstr>
      <vt:lpstr>&gt;5000 Pieces of Waveguide Delivered! </vt:lpstr>
      <vt:lpstr>RF System Tests Now Underway at ESS</vt:lpstr>
      <vt:lpstr>RFD Technical Challenges </vt:lpstr>
      <vt:lpstr>RFD Current Status</vt:lpstr>
      <vt:lpstr>Beam Transport Modules (BTM)</vt:lpstr>
      <vt:lpstr>Extent of STFC BTM Delivery</vt:lpstr>
      <vt:lpstr>PowerPoint Presentation</vt:lpstr>
      <vt:lpstr>July 2019 saw the First LWU Delivered!</vt:lpstr>
      <vt:lpstr>High Beta Cavities (HBC)</vt:lpstr>
      <vt:lpstr>HBC Testing Provisions</vt:lpstr>
      <vt:lpstr>Cavity Manufacturing Status</vt:lpstr>
      <vt:lpstr>H001 ‘Pre-series’ Cavity Test at DESY</vt:lpstr>
      <vt:lpstr>Vertical Test Facility Status at Daresbury</vt:lpstr>
      <vt:lpstr>Future HBC Delivery Plans</vt:lpstr>
      <vt:lpstr>Summary</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McIntosh, Peter (STFC,DL,AST)</dc:creator>
  <cp:lastModifiedBy>Peter McIntosh</cp:lastModifiedBy>
  <cp:revision>67</cp:revision>
  <dcterms:created xsi:type="dcterms:W3CDTF">2019-09-16T12:17:18Z</dcterms:created>
  <dcterms:modified xsi:type="dcterms:W3CDTF">2019-09-26T03:46:41Z</dcterms:modified>
</cp:coreProperties>
</file>