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2" r:id="rId2"/>
    <p:sldId id="487" r:id="rId3"/>
    <p:sldId id="528" r:id="rId4"/>
    <p:sldId id="549" r:id="rId5"/>
    <p:sldId id="558" r:id="rId6"/>
    <p:sldId id="548" r:id="rId7"/>
    <p:sldId id="554" r:id="rId8"/>
    <p:sldId id="563" r:id="rId9"/>
    <p:sldId id="550" r:id="rId10"/>
    <p:sldId id="551" r:id="rId11"/>
    <p:sldId id="559" r:id="rId12"/>
    <p:sldId id="557" r:id="rId13"/>
    <p:sldId id="553" r:id="rId14"/>
    <p:sldId id="562" r:id="rId15"/>
    <p:sldId id="552" r:id="rId16"/>
    <p:sldId id="560" r:id="rId17"/>
    <p:sldId id="561" r:id="rId18"/>
    <p:sldId id="547" r:id="rId19"/>
    <p:sldId id="555" r:id="rId20"/>
    <p:sldId id="544" r:id="rId21"/>
  </p:sldIdLst>
  <p:sldSz cx="12192000" cy="6858000"/>
  <p:notesSz cx="7007225" cy="9293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5pPr>
    <a:lvl6pPr marL="2286000" algn="l" defTabSz="914400" rtl="0" eaLnBrk="1" latinLnBrk="1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6pPr>
    <a:lvl7pPr marL="2743200" algn="l" defTabSz="914400" rtl="0" eaLnBrk="1" latinLnBrk="1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7pPr>
    <a:lvl8pPr marL="3200400" algn="l" defTabSz="914400" rtl="0" eaLnBrk="1" latinLnBrk="1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8pPr>
    <a:lvl9pPr marL="3657600" algn="l" defTabSz="914400" rtl="0" eaLnBrk="1" latinLnBrk="1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pos="960" userDrawn="1">
          <p15:clr>
            <a:srgbClr val="A4A3A4"/>
          </p15:clr>
        </p15:guide>
        <p15:guide id="4" pos="6720" userDrawn="1">
          <p15:clr>
            <a:srgbClr val="A4A3A4"/>
          </p15:clr>
        </p15:guide>
        <p15:guide id="5" pos="4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CAE8AA"/>
    <a:srgbClr val="65D7FF"/>
    <a:srgbClr val="66FFFF"/>
    <a:srgbClr val="FFFF66"/>
    <a:srgbClr val="9A57CD"/>
    <a:srgbClr val="BD92DE"/>
    <a:srgbClr val="5AB8AC"/>
    <a:srgbClr val="85151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0547" autoAdjust="0"/>
  </p:normalViewPr>
  <p:slideViewPr>
    <p:cSldViewPr>
      <p:cViewPr varScale="1">
        <p:scale>
          <a:sx n="81" d="100"/>
          <a:sy n="81" d="100"/>
        </p:scale>
        <p:origin x="1464" y="78"/>
      </p:cViewPr>
      <p:guideLst>
        <p:guide orient="horz" pos="1104"/>
        <p:guide orient="horz" pos="3888"/>
        <p:guide pos="960"/>
        <p:guide pos="6720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8750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2956F-5305-41F8-BE55-81941FA8A6B0}" type="datetimeFigureOut">
              <a:rPr lang="ko-KR" altLang="en-US" smtClean="0"/>
              <a:t>2019-09-27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3036888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8750" y="8828088"/>
            <a:ext cx="3036888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075B2-2BE7-4AD2-A417-F271C214EE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25172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68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371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3141" tIns="46570" rIns="93141" bIns="4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8088"/>
            <a:ext cx="30368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8088"/>
            <a:ext cx="303688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3141" tIns="46570" rIns="93141" bIns="465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DE5DB1-6D5F-4784-A21D-F66AEEAE9B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016499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zh-CN" dirty="0" smtClean="0"/>
              <a:t>Popular Science Article on BNCT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673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4425" cy="348456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2</a:t>
            </a:fld>
            <a:endParaRPr lang="en-US" altLang="ko-KR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555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74838" y="346075"/>
            <a:ext cx="3221037" cy="18129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38039" y="2378223"/>
            <a:ext cx="6094633" cy="6863782"/>
          </a:xfrm>
        </p:spPr>
        <p:txBody>
          <a:bodyPr>
            <a:noAutofit/>
          </a:bodyPr>
          <a:lstStyle/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First, this slide shows principle of BNCT and its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advantages. 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As you know, BNCT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can destroys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cancer cells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selectively using alpha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particle and lithium nucleus as heavy particles. </a:t>
            </a:r>
          </a:p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So, BNCT is called “Cancer cell selective heavy-ion therapy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BNCT can be applied to refractory cancers as invasive cancer, multiple cancer and radiation resistant cancers and so on. And recurrent cancer after conventional radiotherapy are also applied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Further advantage is that the treatment completes in only one session of 30 minute irradiation because neutron dose for healthy tissue is limited.</a:t>
            </a:r>
          </a:p>
          <a:p>
            <a:pPr algn="just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So, it provides highly quality of life to patient.</a:t>
            </a:r>
          </a:p>
          <a:p>
            <a:pPr algn="just"/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3052C9-9487-4CCD-9EC5-C84028DE0C31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711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6564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880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E5DB1-6D5F-4784-A21D-F66AEEAE9BF5}" type="slidenum">
              <a:rPr lang="en-US" altLang="ko-KR" smtClean="0"/>
              <a:pPr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4738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28801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2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03167" y="730250"/>
            <a:ext cx="2438400" cy="5365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7967" y="730250"/>
            <a:ext cx="7112000" cy="5365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5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251" y="0"/>
            <a:ext cx="9476316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208" y="1066800"/>
            <a:ext cx="10566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0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25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967" y="1981200"/>
            <a:ext cx="4711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2867" y="1981200"/>
            <a:ext cx="471381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3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4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6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77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325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5251" y="55564"/>
            <a:ext cx="9476316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101810"/>
            <a:ext cx="10160000" cy="51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</a:p>
        </p:txBody>
      </p:sp>
      <p:sp>
        <p:nvSpPr>
          <p:cNvPr id="9" name="Rectangle 13"/>
          <p:cNvSpPr txBox="1">
            <a:spLocks noChangeArrowheads="1"/>
          </p:cNvSpPr>
          <p:nvPr userDrawn="1"/>
        </p:nvSpPr>
        <p:spPr bwMode="auto">
          <a:xfrm>
            <a:off x="7620000" y="6413681"/>
            <a:ext cx="403860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itchFamily="12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400" i="1" dirty="0" smtClean="0"/>
              <a:t>Rong Liu</a:t>
            </a:r>
            <a:r>
              <a:rPr lang="en-US" altLang="ko-KR" sz="1400" dirty="0" smtClean="0"/>
              <a:t>, </a:t>
            </a:r>
            <a:r>
              <a:rPr lang="en-US" altLang="ko-KR" sz="1400" baseline="0" dirty="0" smtClean="0"/>
              <a:t>SLHiPP-9, 27 September,2019 @ IMPCAS</a:t>
            </a:r>
            <a:endParaRPr lang="en-US" altLang="ko-KR" sz="1400" dirty="0"/>
          </a:p>
        </p:txBody>
      </p:sp>
      <p:pic>
        <p:nvPicPr>
          <p:cNvPr id="10" name="图片 27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35" y="6213391"/>
            <a:ext cx="768349" cy="70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99" y="6356376"/>
            <a:ext cx="3149600" cy="4194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2264"/>
            <a:ext cx="1016000" cy="885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+mj-lt"/>
          <a:ea typeface="+mj-ea"/>
          <a:cs typeface="Geneva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5pPr>
      <a:lvl6pPr marL="4572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6pPr>
      <a:lvl7pPr marL="9144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7pPr>
      <a:lvl8pPr marL="1371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8pPr>
      <a:lvl9pPr marL="18288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9pPr>
    </p:titleStyle>
    <p:bodyStyle>
      <a:lvl1pPr marL="230188" indent="-230188" algn="l" rtl="0" eaLnBrk="0" fontAlgn="base" hangingPunct="0">
        <a:lnSpc>
          <a:spcPts val="2700"/>
        </a:lnSpc>
        <a:spcBef>
          <a:spcPct val="0"/>
        </a:spcBef>
        <a:spcAft>
          <a:spcPts val="140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  <a:ea typeface="+mn-ea"/>
          <a:cs typeface="Geneva" charset="0"/>
        </a:defRPr>
      </a:lvl1pPr>
      <a:lvl2pPr marL="742950" indent="-285750" algn="l" rtl="0" eaLnBrk="0" fontAlgn="base" hangingPunct="0">
        <a:lnSpc>
          <a:spcPts val="2800"/>
        </a:lnSpc>
        <a:spcBef>
          <a:spcPct val="0"/>
        </a:spcBef>
        <a:spcAft>
          <a:spcPts val="1400"/>
        </a:spcAft>
        <a:buChar char="–"/>
        <a:defRPr sz="23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bnct.com.c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-naweb.iaea.org/napc/physics/research_reactors/database/RR%20Data%20Base/datasets/report/Germany,%20Federal%20Republic%20of%20%20Research%20Reactor%20Details%20-%20BER-II.htm" TargetMode="External"/><Relationship Id="rId13" Type="http://schemas.openxmlformats.org/officeDocument/2006/relationships/hyperlink" Target="http://www-naweb.iaea.org/napc/physics/research_reactors/database/RR%20Data%20Base/datasets/report/Japan%20%20Research%20Reactor%20Details%20-%20JRR-4.htm" TargetMode="External"/><Relationship Id="rId18" Type="http://schemas.openxmlformats.org/officeDocument/2006/relationships/hyperlink" Target="http://www-naweb.iaea.org/napc/physics/research_reactors/database/RR%20Data%20Base/datasets/report/Russian%20Federation%20%20Research%20Reactor%20Details%20-%20IRT-T.htm" TargetMode="External"/><Relationship Id="rId3" Type="http://schemas.openxmlformats.org/officeDocument/2006/relationships/hyperlink" Target="http://www-naweb.iaea.org/napc/physics/research_reactors/database/RR%20Data%20Base/datasets/report/Argentina%20(Argentine%20Republic)%20%20Research%20Reactor%20Details%20-%20RA-6.htm" TargetMode="External"/><Relationship Id="rId21" Type="http://schemas.openxmlformats.org/officeDocument/2006/relationships/hyperlink" Target="http://www-naweb.iaea.org/napc/physics/research_reactors/database/RR%20Data%20Base/datasets/report/United%20States%20of%20America%20%20Research%20Reactor%20Details%20-%20MITR-II%20MASS.%20INST.%20TECH..htm" TargetMode="External"/><Relationship Id="rId7" Type="http://schemas.openxmlformats.org/officeDocument/2006/relationships/hyperlink" Target="http://www-naweb.iaea.org/napc/physics/research_reactors/database/RR%20Data%20Base/datasets/report/Finland,%20Republic%20of%20%20Research%20Reactor%20Details%20-%20FIR-1.htm" TargetMode="External"/><Relationship Id="rId12" Type="http://schemas.openxmlformats.org/officeDocument/2006/relationships/hyperlink" Target="http://www-naweb.iaea.org/napc/physics/research_reactors/database/RR%20Data%20Base/datasets/report/Italy%20(Italian%20Republic)%20%20Research%20Reactor%20Details%20-%20RSV%20TAPIRO.htm" TargetMode="External"/><Relationship Id="rId17" Type="http://schemas.openxmlformats.org/officeDocument/2006/relationships/hyperlink" Target="http://www-naweb.iaea.org/napc/physics/research_reactors/database/RR%20Data%20Base/datasets/report/Russian%20Federation%20%20Research%20Reactor%20Details%20-%20IRT.htm" TargetMode="External"/><Relationship Id="rId2" Type="http://schemas.openxmlformats.org/officeDocument/2006/relationships/hyperlink" Target="http://www-naweb.iaea.org/napc/physics/research_reactors/database/RR%20Data%20Base/datasets/report/Argentina%20(Argentine%20Republic)%20%20Research%20Reactor%20Details%20-%20RA-1%20ENRICO%20FERMI%20REACTOR.htm" TargetMode="External"/><Relationship Id="rId16" Type="http://schemas.openxmlformats.org/officeDocument/2006/relationships/hyperlink" Target="http://www-naweb.iaea.org/napc/physics/research_reactors/database/RR%20Data%20Base/datasets/report/Netherlands,%20Kingdom%20of%20the%20%20Research%20Reactor%20Details%20-%20HFR.htm" TargetMode="External"/><Relationship Id="rId20" Type="http://schemas.openxmlformats.org/officeDocument/2006/relationships/hyperlink" Target="http://www-naweb.iaea.org/napc/physics/research_reactors/database/RR%20Data%20Base/datasets/report/Taiwan,%20China%20%20Research%20Reactor%20Details%20-%20THO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naweb.iaea.org/napc/physics/research_reactors/database/RR%20Data%20Base/datasets/report/Czech%20Republic%20%20Research%20Reactor%20Details%20-%20LVR-15%20REZ.htm" TargetMode="External"/><Relationship Id="rId11" Type="http://schemas.openxmlformats.org/officeDocument/2006/relationships/hyperlink" Target="http://www-naweb.iaea.org/napc/physics/research_reactors/database/RR%20Data%20Base/datasets/report/Italy%20(Italian%20Republic)%20%20Research%20Reactor%20Details%20-%20LENA,%20TRIGA%20II%20PAVIA.htm" TargetMode="External"/><Relationship Id="rId5" Type="http://schemas.openxmlformats.org/officeDocument/2006/relationships/hyperlink" Target="http://www-naweb.iaea.org/napc/physics/research_reactors/database/RR%20Data%20Base/datasets/report/Brazil,%20Federative%20Republic%20of%20%20%20Research%20Reactor%20Details%20-%20IEA-R1.htm" TargetMode="External"/><Relationship Id="rId15" Type="http://schemas.openxmlformats.org/officeDocument/2006/relationships/hyperlink" Target="http://www-naweb.iaea.org/napc/physics/research_reactors/database/RR%20Data%20Base/datasets/report/Kazakhstan,%20Republic%20of%20%20Research%20Reactor%20Details%20-%20WWR-K%20ALMA%20ATA.htm" TargetMode="External"/><Relationship Id="rId10" Type="http://schemas.openxmlformats.org/officeDocument/2006/relationships/hyperlink" Target="http://www-naweb.iaea.org/napc/physics/research_reactors/database/RR%20Data%20Base/datasets/report/Hungary_NUCL_TRAINING.html" TargetMode="External"/><Relationship Id="rId19" Type="http://schemas.openxmlformats.org/officeDocument/2006/relationships/hyperlink" Target="http://www-naweb.iaea.org/napc/physics/research_reactors/database/RR%20Data%20Base/datasets/report/Russian%20Federation%20%20Research%20Reactor%20Details%20-%20RBT-10%202.htm" TargetMode="External"/><Relationship Id="rId4" Type="http://schemas.openxmlformats.org/officeDocument/2006/relationships/hyperlink" Target="http://www-naweb.iaea.org/napc/physics/research_reactors/database/RR%20Data%20Base/datasets/report/Argentina%20(Argentine%20Republic)%20%20Research%20Reactor%20Details%20-%20RA-3.htm" TargetMode="External"/><Relationship Id="rId9" Type="http://schemas.openxmlformats.org/officeDocument/2006/relationships/hyperlink" Target="http://www-naweb.iaea.org/napc/physics/research_reactors/database/RR%20Data%20Base/datasets/report/Germany,%20Federal%20Republic%20of%20%20Research%20Reactor%20Details%20-%20FRM%20II.htm" TargetMode="External"/><Relationship Id="rId14" Type="http://schemas.openxmlformats.org/officeDocument/2006/relationships/hyperlink" Target="http://www-naweb.iaea.org/napc/physics/research_reactors/database/RR%20Data%20Base/datasets/report/Japan%20%20Research%20Reactor%20Details%20-%20KUR.htm" TargetMode="External"/><Relationship Id="rId22" Type="http://schemas.openxmlformats.org/officeDocument/2006/relationships/hyperlink" Target="http://www-naweb.iaea.org/napc/physics/research_reactors/database/RR%20Data%20Base/datasets/utilization/b_neutroncap_the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ctrTitle"/>
          </p:nvPr>
        </p:nvSpPr>
        <p:spPr>
          <a:xfrm>
            <a:off x="901700" y="762000"/>
            <a:ext cx="10363200" cy="1470025"/>
          </a:xfrm>
        </p:spPr>
        <p:txBody>
          <a:bodyPr/>
          <a:lstStyle/>
          <a:p>
            <a:pPr algn="ctr"/>
            <a:r>
              <a:rPr lang="en-US" altLang="ko-KR" dirty="0" smtClean="0">
                <a:latin typeface="+mn-lt"/>
              </a:rPr>
              <a:t>Neutron Source for BNCT</a:t>
            </a:r>
            <a:br>
              <a:rPr lang="en-US" altLang="ko-KR" dirty="0" smtClean="0">
                <a:latin typeface="+mn-lt"/>
              </a:rPr>
            </a:br>
            <a:r>
              <a:rPr lang="en-US" altLang="ko-KR" dirty="0" smtClean="0">
                <a:latin typeface="+mn-lt"/>
              </a:rPr>
              <a:t>(Boron Neutron Capture Therapy)</a:t>
            </a:r>
            <a:endParaRPr lang="ko-KR" altLang="en-US" dirty="0" smtClean="0">
              <a:latin typeface="+mn-lt"/>
            </a:endParaRPr>
          </a:p>
        </p:txBody>
      </p:sp>
      <p:sp>
        <p:nvSpPr>
          <p:cNvPr id="14339" name="부제목 2"/>
          <p:cNvSpPr>
            <a:spLocks noGrp="1"/>
          </p:cNvSpPr>
          <p:nvPr>
            <p:ph type="subTitle" idx="1"/>
          </p:nvPr>
        </p:nvSpPr>
        <p:spPr>
          <a:xfrm>
            <a:off x="2438400" y="2743200"/>
            <a:ext cx="7315200" cy="1752600"/>
          </a:xfrm>
        </p:spPr>
        <p:txBody>
          <a:bodyPr/>
          <a:lstStyle/>
          <a:p>
            <a:r>
              <a:rPr lang="en-US" altLang="ko-KR" dirty="0"/>
              <a:t>Dongguan HEC High-energy Medical Devices Co., </a:t>
            </a:r>
            <a:r>
              <a:rPr lang="en-US" altLang="ko-KR" dirty="0" smtClean="0"/>
              <a:t>LTD</a:t>
            </a:r>
          </a:p>
          <a:p>
            <a:r>
              <a:rPr lang="en-US" altLang="zh-CN" sz="2000" dirty="0" smtClean="0"/>
              <a:t>RONG LIU  </a:t>
            </a:r>
            <a:r>
              <a:rPr lang="en-US" altLang="ko-KR" sz="2000" dirty="0" smtClean="0"/>
              <a:t>2019-09-27</a:t>
            </a:r>
            <a:endParaRPr lang="en-US" altLang="zh-CN" sz="2000" dirty="0" smtClean="0"/>
          </a:p>
          <a:p>
            <a:r>
              <a:rPr lang="en-US" altLang="zh-CN" sz="2000" i="1" dirty="0" smtClean="0">
                <a:hlinkClick r:id="rId3"/>
              </a:rPr>
              <a:t>www.dbnct.com.cn</a:t>
            </a:r>
            <a:endParaRPr lang="ko-KR" altLang="en-US" i="1" dirty="0" smtClean="0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3657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6"/>
    </mc:Choice>
    <mc:Fallback xmlns="">
      <p:transition spd="slow" advTm="498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6250782"/>
          </a:xfrm>
        </p:spPr>
      </p:pic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0" y="-1"/>
            <a:ext cx="12192000" cy="711201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</a:rPr>
              <a:t>RB-BNCT</a:t>
            </a:r>
          </a:p>
          <a:p>
            <a:pPr algn="r"/>
            <a:r>
              <a:rPr lang="en-US" altLang="zh-CN" sz="1400" i="1" dirty="0" smtClean="0"/>
              <a:t>Source for Prof</a:t>
            </a:r>
            <a:r>
              <a:rPr lang="en-US" altLang="zh-CN" sz="1400" i="1" dirty="0"/>
              <a:t>. Yoshiaki Kiyanagi </a:t>
            </a:r>
            <a:endParaRPr lang="ja-JP" altLang="en-US" sz="1400" i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"/>
    </mc:Choice>
    <mc:Fallback xmlns="">
      <p:transition spd="slow" advTm="91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455" y="787401"/>
            <a:ext cx="3662485" cy="2400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98" y="787401"/>
            <a:ext cx="3784002" cy="2489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17456" y="3007458"/>
            <a:ext cx="2666999" cy="3662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913" y="3505201"/>
            <a:ext cx="3814287" cy="2616729"/>
          </a:xfrm>
          <a:prstGeom prst="rect">
            <a:avLst/>
          </a:prstGeom>
        </p:spPr>
      </p:pic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0" y="-1"/>
            <a:ext cx="12192000" cy="711201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</a:rPr>
              <a:t>Reactor based BNCT center in operation, 4 centers</a:t>
            </a:r>
          </a:p>
        </p:txBody>
      </p:sp>
      <p:sp>
        <p:nvSpPr>
          <p:cNvPr id="11" name="矩形 10"/>
          <p:cNvSpPr/>
          <p:nvPr/>
        </p:nvSpPr>
        <p:spPr>
          <a:xfrm>
            <a:off x="132482" y="1756855"/>
            <a:ext cx="140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767"/>
                </a:solidFill>
                <a:latin typeface="Calibri" panose="020F0502020204030204" pitchFamily="34" charset="0"/>
              </a:rPr>
              <a:t>Argentina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568579" y="1756855"/>
            <a:ext cx="1054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767"/>
                </a:solidFill>
                <a:latin typeface="Calibri" panose="020F0502020204030204" pitchFamily="34" charset="0"/>
              </a:rPr>
              <a:t>Taiwan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91362" y="4607867"/>
            <a:ext cx="889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767"/>
                </a:solidFill>
                <a:latin typeface="Calibri" panose="020F0502020204030204" pitchFamily="34" charset="0"/>
              </a:rPr>
              <a:t>China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30221" y="4607867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767"/>
                </a:solidFill>
                <a:latin typeface="Calibri" panose="020F0502020204030204" pitchFamily="34" charset="0"/>
              </a:rPr>
              <a:t>Japan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162800" y="6019800"/>
            <a:ext cx="2965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KURRI 5MW Reactor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5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"/>
    </mc:Choice>
    <mc:Fallback xmlns="">
      <p:transition spd="slow" advTm="106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2"/>
          <p:cNvGrpSpPr>
            <a:grpSpLocks/>
          </p:cNvGrpSpPr>
          <p:nvPr/>
        </p:nvGrpSpPr>
        <p:grpSpPr bwMode="auto">
          <a:xfrm>
            <a:off x="6965801" y="282289"/>
            <a:ext cx="4525962" cy="5848350"/>
            <a:chOff x="5275091" y="814643"/>
            <a:chExt cx="4525963" cy="5848236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275091" y="814643"/>
              <a:ext cx="4525963" cy="5848236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8100" dir="2700000" sx="101000" sy="101000" algn="tl" rotWithShape="0">
                <a:schemeClr val="tx1">
                  <a:lumMod val="50000"/>
                  <a:lumOff val="50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002077" y="933557"/>
              <a:ext cx="3505201" cy="646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Accelerator based neutron 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Source for BNCT </a:t>
              </a:r>
              <a:endPara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正方形/長方形 18"/>
            <p:cNvSpPr>
              <a:spLocks noChangeArrowheads="1"/>
            </p:cNvSpPr>
            <p:nvPr/>
          </p:nvSpPr>
          <p:spPr bwMode="auto">
            <a:xfrm>
              <a:off x="5387727" y="4310020"/>
              <a:ext cx="4300690" cy="156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b="1" dirty="0"/>
                <a:t>In-hospital, accelerator-based neutron source:</a:t>
              </a:r>
            </a:p>
            <a:p>
              <a:pPr eaLnBrk="1" hangingPunct="1"/>
              <a:r>
                <a:rPr lang="en-US" altLang="ja-JP" b="1" dirty="0"/>
                <a:t>Enables broad adoption of neutron capture therapy</a:t>
              </a:r>
            </a:p>
          </p:txBody>
        </p:sp>
      </p:grpSp>
      <p:grpSp>
        <p:nvGrpSpPr>
          <p:cNvPr id="11" name="グループ化 1"/>
          <p:cNvGrpSpPr>
            <a:grpSpLocks/>
          </p:cNvGrpSpPr>
          <p:nvPr/>
        </p:nvGrpSpPr>
        <p:grpSpPr bwMode="auto">
          <a:xfrm>
            <a:off x="838200" y="295782"/>
            <a:ext cx="4637087" cy="5848350"/>
            <a:chOff x="5321497" y="779380"/>
            <a:chExt cx="4637733" cy="5848236"/>
          </a:xfrm>
        </p:grpSpPr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5321497" y="779380"/>
              <a:ext cx="4637733" cy="5848236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8100" dir="2700000" sx="101000" sy="101000" algn="tl" rotWithShape="0">
                <a:schemeClr val="tx1">
                  <a:lumMod val="50000"/>
                  <a:lumOff val="50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5909502" y="993542"/>
              <a:ext cx="3686688" cy="42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Reactor based BNCT</a:t>
              </a:r>
              <a:endParaRPr lang="ja-JP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defRPr/>
              </a:pPr>
              <a:endParaRPr lang="ja-JP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正方形/長方形 18"/>
            <p:cNvSpPr>
              <a:spLocks noChangeArrowheads="1"/>
            </p:cNvSpPr>
            <p:nvPr/>
          </p:nvSpPr>
          <p:spPr bwMode="auto">
            <a:xfrm>
              <a:off x="5467453" y="4445927"/>
              <a:ext cx="4345819" cy="120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b="1" dirty="0"/>
                <a:t>Nuclear research reactor:</a:t>
              </a:r>
            </a:p>
            <a:p>
              <a:pPr eaLnBrk="1" hangingPunct="1"/>
              <a:r>
                <a:rPr lang="en-US" altLang="ja-JP" b="1" dirty="0"/>
                <a:t>Used for research but not </a:t>
              </a:r>
              <a:endParaRPr lang="en-US" altLang="ja-JP" b="1" dirty="0" smtClean="0"/>
            </a:p>
            <a:p>
              <a:pPr eaLnBrk="1" hangingPunct="1"/>
              <a:r>
                <a:rPr lang="en-US" altLang="ja-JP" b="1" dirty="0" smtClean="0"/>
                <a:t>suitable </a:t>
              </a:r>
              <a:r>
                <a:rPr lang="en-US" altLang="ja-JP" b="1" dirty="0"/>
                <a:t>In-Hospital</a:t>
              </a:r>
              <a:endParaRPr lang="ja-JP" altLang="en-US" sz="2000" b="1" dirty="0"/>
            </a:p>
          </p:txBody>
        </p:sp>
      </p:grpSp>
      <p:grpSp>
        <p:nvGrpSpPr>
          <p:cNvPr id="16" name="グループ化 14"/>
          <p:cNvGrpSpPr>
            <a:grpSpLocks/>
          </p:cNvGrpSpPr>
          <p:nvPr/>
        </p:nvGrpSpPr>
        <p:grpSpPr bwMode="auto">
          <a:xfrm>
            <a:off x="4223491" y="1219199"/>
            <a:ext cx="3555121" cy="1548461"/>
            <a:chOff x="3799832" y="1428752"/>
            <a:chExt cx="2227387" cy="1707775"/>
          </a:xfrm>
        </p:grpSpPr>
        <p:sp>
          <p:nvSpPr>
            <p:cNvPr id="17" name="ストライプ矢印 15"/>
            <p:cNvSpPr/>
            <p:nvPr/>
          </p:nvSpPr>
          <p:spPr>
            <a:xfrm>
              <a:off x="4277696" y="2381043"/>
              <a:ext cx="1444706" cy="755484"/>
            </a:xfrm>
            <a:prstGeom prst="stripedRightArrow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3799832" y="1428752"/>
              <a:ext cx="2227387" cy="712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S創英角ﾎﾟｯﾌﾟ体" pitchFamily="50" charset="-128"/>
                </a:rPr>
                <a:t>It is need to alternate Neutron source for </a:t>
              </a:r>
              <a:r>
                <a:rPr lang="en-US" altLang="ja-JP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S創英角ﾎﾟｯﾌﾟ体" pitchFamily="50" charset="-128"/>
                </a:rPr>
                <a:t>BNCT </a:t>
              </a:r>
              <a:endParaRPr lang="ja-JP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S創英角ﾎﾟｯﾌﾟ体" pitchFamily="50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410" y="1542831"/>
            <a:ext cx="3645432" cy="19647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23" y="914400"/>
            <a:ext cx="2797368" cy="28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"/>
    </mc:Choice>
    <mc:Fallback xmlns="">
      <p:transition spd="slow" advTm="1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-1"/>
            <a:ext cx="12192000" cy="729499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</a:rPr>
              <a:t>AB-BNCT</a:t>
            </a:r>
          </a:p>
          <a:p>
            <a:pPr algn="r"/>
            <a:r>
              <a:rPr lang="en-US" altLang="zh-CN" sz="1000" i="1" dirty="0" smtClean="0">
                <a:latin typeface="+mn-lt"/>
              </a:rPr>
              <a:t>Reference:ICNCT-15</a:t>
            </a:r>
            <a:r>
              <a:rPr lang="en-US" altLang="zh-CN" sz="1000" i="1" dirty="0">
                <a:latin typeface="+mn-lt"/>
              </a:rPr>
              <a:t>, “Accelerator-Based BNCT”, A. J. </a:t>
            </a:r>
            <a:r>
              <a:rPr lang="en-US" altLang="zh-CN" sz="1000" i="1" dirty="0" err="1" smtClean="0">
                <a:latin typeface="+mn-lt"/>
              </a:rPr>
              <a:t>Kreiner</a:t>
            </a:r>
            <a:endParaRPr lang="en-US" altLang="zh-CN" sz="1000" i="1" dirty="0">
              <a:latin typeface="+mn-lt"/>
            </a:endParaRPr>
          </a:p>
        </p:txBody>
      </p:sp>
      <p:graphicFrame>
        <p:nvGraphicFramePr>
          <p:cNvPr id="6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14045"/>
              </p:ext>
            </p:extLst>
          </p:nvPr>
        </p:nvGraphicFramePr>
        <p:xfrm>
          <a:off x="0" y="710448"/>
          <a:ext cx="12191999" cy="61475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98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1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4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1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Machine (Status)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Target </a:t>
                      </a:r>
                      <a:endParaRPr lang="en-US" sz="16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&amp; 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reaction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Beam </a:t>
                      </a:r>
                      <a:r>
                        <a:rPr lang="en-US" altLang="ja-JP" sz="15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En</a:t>
                      </a:r>
                      <a:r>
                        <a:rPr lang="en-US" sz="15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ergy </a:t>
                      </a:r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(MeV)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Beam </a:t>
                      </a:r>
                      <a:endParaRPr lang="en-US" sz="15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US" sz="15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current </a:t>
                      </a:r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(mA)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Budker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Institute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insulated Tandem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</a:t>
                      </a:r>
                      <a:r>
                        <a:rPr lang="en-US" sz="16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iPPE-Obninsk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Cascade generator KG-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(Ready)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</a:t>
                      </a:r>
                      <a:r>
                        <a:rPr lang="en-US" sz="16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Birmingham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(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Dynamitron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(Ready)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</a:t>
                      </a:r>
                      <a:r>
                        <a:rPr lang="en-US" sz="16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Soreq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Istael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RFQ-DTL (Ready)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</a:t>
                      </a:r>
                      <a:r>
                        <a:rPr lang="en-US" sz="16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Legnaro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 (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 (Under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3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CNEA Buenos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Aires (Argentina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ended Tandem Electrostatic </a:t>
                      </a:r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(TESQ) (Under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Be(d, n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6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</a:t>
                      </a:r>
                      <a:r>
                        <a:rPr lang="en-US" altLang="ja-JP" sz="16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ja-JP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KURRI </a:t>
                      </a:r>
                      <a:r>
                        <a:rPr lang="en-US" sz="1400" b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Japan)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 </a:t>
                      </a:r>
                      <a:r>
                        <a:rPr lang="en-US" sz="1400" b="1" u="none" strike="noStrike" dirty="0" smtClean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(Clinical Trial)</a:t>
                      </a:r>
                      <a:endParaRPr lang="en-US" sz="14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Be(p, n)</a:t>
                      </a:r>
                      <a:endParaRPr lang="en-US" sz="16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ja-JP" sz="16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u="none" strike="noStrike" dirty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ja-JP" sz="1600" b="1" i="0" u="none" strike="noStrike" dirty="0"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Tsukuba (Japan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RFQ-DTL (Under </a:t>
                      </a:r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Be(p, n)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ja-JP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ja-JP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8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NCCenter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CICS 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 (Under 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</a:t>
                      </a:r>
                      <a:r>
                        <a:rPr lang="en-US" sz="1600" u="none" strike="noStrike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Fukushima South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Tohoku</a:t>
                      </a:r>
                    </a:p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(Japan)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(Under construction)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Be(p, n)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4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 Institute of Technology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(Japan)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system only</a:t>
                      </a:r>
                    </a:p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(Under construction)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</a:t>
                      </a:r>
                      <a:r>
                        <a:rPr lang="en-US" altLang="ja-JP" sz="160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ja-JP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~2.5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7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Osaka University (Japan)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Neutron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target system only</a:t>
                      </a:r>
                    </a:p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(Under construction)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</a:t>
                      </a:r>
                      <a:r>
                        <a:rPr lang="en-US" altLang="ja-JP" sz="160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ja-JP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Li(p, n)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~2.5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8" marR="9158" marT="91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7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"/>
    </mc:Choice>
    <mc:Fallback xmlns="">
      <p:transition spd="slow" advTm="94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-1"/>
            <a:ext cx="12192000" cy="609601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</a:rPr>
              <a:t>Comparison the accelerator for BNCT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609600"/>
            <a:ext cx="4572000" cy="5562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66561" y="25908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Neutron yields of various reactions as a function of </a:t>
            </a:r>
          </a:p>
          <a:p>
            <a:r>
              <a:rPr lang="en-US" altLang="zh-CN" dirty="0"/>
              <a:t>projectile energy.</a:t>
            </a:r>
            <a:endParaRPr lang="zh-CN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16621" r="2068" b="3626"/>
          <a:stretch/>
        </p:blipFill>
        <p:spPr bwMode="auto">
          <a:xfrm>
            <a:off x="-12192" y="762000"/>
            <a:ext cx="1219397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40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"/>
    </mc:Choice>
    <mc:Fallback xmlns="">
      <p:transition spd="slow" advTm="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457199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2800" b="1" dirty="0" smtClean="0"/>
              <a:t>Japan</a:t>
            </a:r>
            <a:r>
              <a:rPr lang="en-US" altLang="zh-CN" sz="1800" b="1" i="1" dirty="0" smtClean="0"/>
              <a:t> </a:t>
            </a:r>
          </a:p>
          <a:p>
            <a:pPr algn="r"/>
            <a:r>
              <a:rPr lang="en-US" altLang="zh-CN" sz="1100" i="1" dirty="0" smtClean="0"/>
              <a:t>Source </a:t>
            </a:r>
            <a:r>
              <a:rPr lang="en-US" altLang="zh-CN" sz="1100" i="1" dirty="0"/>
              <a:t>for Prof. Yoshiaki Kiyanagi </a:t>
            </a:r>
            <a:endParaRPr lang="ja-JP" altLang="en-US" sz="1100" i="1" dirty="0"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25"/>
          <a:stretch/>
        </p:blipFill>
        <p:spPr>
          <a:xfrm>
            <a:off x="76199" y="533400"/>
            <a:ext cx="11811001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"/>
    </mc:Choice>
    <mc:Fallback xmlns="">
      <p:transition spd="slow" advTm="68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457200"/>
            <a:ext cx="3143200" cy="26026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18930"/>
            <a:ext cx="3143200" cy="246965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00" y="457200"/>
            <a:ext cx="7305626" cy="542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0" y="0"/>
            <a:ext cx="12192000" cy="457199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Accelerator based BNCT in operation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4958" y="5877720"/>
            <a:ext cx="364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003767"/>
                </a:solidFill>
                <a:latin typeface="+mn-lt"/>
              </a:rPr>
              <a:t>Kyoto </a:t>
            </a:r>
            <a:r>
              <a:rPr lang="en-US" altLang="zh-CN" sz="1800" b="1" dirty="0">
                <a:solidFill>
                  <a:srgbClr val="003767"/>
                </a:solidFill>
                <a:latin typeface="+mn-lt"/>
              </a:rPr>
              <a:t>University, KURRI C-BENS</a:t>
            </a:r>
            <a:endParaRPr lang="zh-CN" altLang="en-US" sz="6000" dirty="0">
              <a:latin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4958" y="3054440"/>
            <a:ext cx="4160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rgbClr val="003767"/>
                </a:solidFill>
                <a:latin typeface="+mn-lt"/>
              </a:rPr>
              <a:t>Southern </a:t>
            </a:r>
            <a:r>
              <a:rPr lang="en-US" altLang="zh-CN" sz="1800" b="1" dirty="0">
                <a:solidFill>
                  <a:srgbClr val="003767"/>
                </a:solidFill>
                <a:latin typeface="+mn-lt"/>
              </a:rPr>
              <a:t>Tohoku BNCT research center</a:t>
            </a:r>
            <a:endParaRPr lang="zh-CN" altLang="en-US" sz="1800" b="1" dirty="0">
              <a:solidFill>
                <a:srgbClr val="003767"/>
              </a:solidFill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5" y="3351966"/>
            <a:ext cx="3671885" cy="28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447522"/>
            <a:ext cx="2929684" cy="204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"/>
    </mc:Choice>
    <mc:Fallback xmlns="">
      <p:transition spd="slow" advTm="7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195" y="914400"/>
            <a:ext cx="8314205" cy="54102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1401108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Helsinki University Hospital announced an in-hospital accelerator-based </a:t>
            </a:r>
          </a:p>
          <a:p>
            <a:r>
              <a:rPr lang="en-US" altLang="zh-CN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BNCT project on September 15, 2016 </a:t>
            </a:r>
            <a:endParaRPr lang="zh-CN" alt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Accelerator based BNCT will start clinical trial.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2721571"/>
            <a:ext cx="3914331" cy="22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"/>
    </mc:Choice>
    <mc:Fallback xmlns="">
      <p:transition spd="slow" advTm="7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0" y="0"/>
            <a:ext cx="12192000" cy="457199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dirty="0" smtClean="0"/>
              <a:t>China (</a:t>
            </a:r>
            <a:r>
              <a:rPr lang="en-US" altLang="zh-CN" sz="3200" i="1" dirty="0"/>
              <a:t>CSNS, Xiamen Humanity </a:t>
            </a:r>
            <a:r>
              <a:rPr lang="en-US" altLang="zh-CN" sz="3200" i="1" dirty="0" smtClean="0"/>
              <a:t>Hospital, CIEA,……</a:t>
            </a:r>
            <a:r>
              <a:rPr lang="en-US" altLang="zh-CN" sz="3200" b="1" dirty="0" smtClean="0"/>
              <a:t>)</a:t>
            </a:r>
            <a:r>
              <a:rPr lang="en-US" altLang="zh-CN" sz="1800" b="1" dirty="0" smtClean="0"/>
              <a:t> </a:t>
            </a:r>
          </a:p>
        </p:txBody>
      </p:sp>
      <p:pic>
        <p:nvPicPr>
          <p:cNvPr id="35" name="Picture 1" descr="D:\文件\PPT\2017-12首次打靶出中子束for陈和生9.1\DJI_0030_副本BEST.jpg"/>
          <p:cNvPicPr>
            <a:picLocks noChangeAspect="1" noChangeArrowheads="1"/>
          </p:cNvPicPr>
          <p:nvPr/>
        </p:nvPicPr>
        <p:blipFill rotWithShape="1">
          <a:blip r:embed="rId2" cstate="screen"/>
          <a:srcRect t="17297"/>
          <a:stretch>
            <a:fillRect/>
          </a:stretch>
        </p:blipFill>
        <p:spPr bwMode="auto">
          <a:xfrm>
            <a:off x="0" y="457200"/>
            <a:ext cx="5715000" cy="3048000"/>
          </a:xfrm>
          <a:prstGeom prst="rect">
            <a:avLst/>
          </a:prstGeom>
          <a:noFill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199"/>
            <a:ext cx="6324600" cy="30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5715000" cy="331607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505200"/>
            <a:ext cx="6324600" cy="33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"/>
    </mc:Choice>
    <mc:Fallback xmlns="">
      <p:transition spd="slow" advTm="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" t="10068" r="1075" b="5178"/>
          <a:stretch/>
        </p:blipFill>
        <p:spPr bwMode="auto">
          <a:xfrm>
            <a:off x="990600" y="685800"/>
            <a:ext cx="9220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kern="0" dirty="0" smtClean="0"/>
              <a:t>AB-BNCT </a:t>
            </a:r>
            <a:r>
              <a:rPr lang="en-US" altLang="zh-CN" sz="3200" i="1" dirty="0" smtClean="0"/>
              <a:t>Prospective </a:t>
            </a:r>
          </a:p>
        </p:txBody>
      </p:sp>
    </p:spTree>
    <p:extLst>
      <p:ext uri="{BB962C8B-B14F-4D97-AF65-F5344CB8AC3E}">
        <p14:creationId xmlns:p14="http://schemas.microsoft.com/office/powerpoint/2010/main" val="3228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"/>
    </mc:Choice>
    <mc:Fallback xmlns="">
      <p:transition spd="slow" advTm="65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0" y="739392"/>
            <a:ext cx="7924800" cy="505180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2800" dirty="0" smtClean="0"/>
              <a:t>BNCT Intro.</a:t>
            </a:r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Features </a:t>
            </a:r>
            <a:r>
              <a:rPr lang="en-US" altLang="ko-KR" sz="2800" dirty="0"/>
              <a:t>of </a:t>
            </a:r>
            <a:r>
              <a:rPr lang="en-US" altLang="ko-KR" sz="2800" dirty="0" smtClean="0"/>
              <a:t>BNCT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/>
              <a:t>Neutron Source for BNCT</a:t>
            </a:r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Reactor based BNCT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Accelerator based BNCT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Future prospective</a:t>
            </a:r>
            <a:endParaRPr lang="ko-KR" altLang="en-US" sz="2800" dirty="0"/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12700" y="0"/>
            <a:ext cx="12192000" cy="729496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Outline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4"/>
    </mc:Choice>
    <mc:Fallback xmlns="">
      <p:transition spd="slow" advTm="3821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2362200"/>
            <a:ext cx="91440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ko-KR" sz="6000" dirty="0" smtClean="0">
                <a:latin typeface="+mn-ea"/>
                <a:ea typeface="+mn-ea"/>
              </a:rPr>
              <a:t>Thanks!</a:t>
            </a:r>
            <a:endParaRPr lang="ko-KR" altLang="en-US" sz="6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3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"/>
    </mc:Choice>
    <mc:Fallback xmlns="">
      <p:transition spd="slow" advTm="61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7"/>
          <p:cNvSpPr txBox="1">
            <a:spLocks noChangeArrowheads="1"/>
          </p:cNvSpPr>
          <p:nvPr/>
        </p:nvSpPr>
        <p:spPr bwMode="auto">
          <a:xfrm>
            <a:off x="0" y="4648200"/>
            <a:ext cx="9067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ea typeface="굴림" charset="-127"/>
              </a:rPr>
              <a:t>BNCT 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is based on the nuclear reaction between epithermal neutrons (0.025 eV) and </a:t>
            </a:r>
            <a:r>
              <a:rPr lang="en-US" altLang="ko-KR" sz="2000" baseline="30000" dirty="0">
                <a:solidFill>
                  <a:srgbClr val="000000"/>
                </a:solidFill>
                <a:ea typeface="굴림" charset="-127"/>
              </a:rPr>
              <a:t>10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B atoms, which produces unstable </a:t>
            </a:r>
            <a:r>
              <a:rPr lang="en-US" altLang="ko-KR" sz="2000" baseline="30000" dirty="0">
                <a:solidFill>
                  <a:srgbClr val="000000"/>
                </a:solidFill>
                <a:ea typeface="굴림" charset="-127"/>
              </a:rPr>
              <a:t>11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B isotopes that undergo fission to generate </a:t>
            </a:r>
            <a:r>
              <a:rPr lang="en-US" altLang="ko-KR" sz="2000" baseline="30000" dirty="0">
                <a:solidFill>
                  <a:srgbClr val="000000"/>
                </a:solidFill>
                <a:ea typeface="굴림" charset="-127"/>
              </a:rPr>
              <a:t>4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He(α) and </a:t>
            </a:r>
            <a:r>
              <a:rPr lang="en-US" altLang="ko-KR" sz="2000" baseline="30000" dirty="0">
                <a:solidFill>
                  <a:srgbClr val="000000"/>
                </a:solidFill>
                <a:ea typeface="굴림" charset="-127"/>
              </a:rPr>
              <a:t>7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Li particles with path lengths of &lt; 10 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  <a:sym typeface="Symbol" pitchFamily="18" charset="2"/>
              </a:rPr>
              <a:t>m </a:t>
            </a:r>
            <a:r>
              <a:rPr lang="en-US" altLang="ko-KR" sz="2000" dirty="0">
                <a:solidFill>
                  <a:srgbClr val="000000"/>
                </a:solidFill>
                <a:ea typeface="굴림" charset="-127"/>
              </a:rPr>
              <a:t>(approximately one cell diameter).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16" y="1371600"/>
            <a:ext cx="7005384" cy="3276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750" y="1092402"/>
            <a:ext cx="2292132" cy="13125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066800"/>
            <a:ext cx="1981200" cy="177538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01601" y="909935"/>
            <a:ext cx="5958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aseline="30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 + n</a:t>
            </a:r>
            <a:r>
              <a:rPr lang="en-US" altLang="zh-CN" baseline="-25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→ [</a:t>
            </a:r>
            <a:r>
              <a:rPr lang="en-US" altLang="zh-CN" baseline="30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B] *→ </a:t>
            </a:r>
            <a:r>
              <a:rPr lang="el-GR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α + </a:t>
            </a:r>
            <a:r>
              <a:rPr lang="el-GR" altLang="zh-CN" baseline="30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 + 2.31 </a:t>
            </a:r>
            <a:r>
              <a:rPr lang="en-US" altLang="zh-CN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MeV</a:t>
            </a:r>
            <a:endParaRPr lang="zh-CN" altLang="en-US" dirty="0"/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12700" y="0"/>
            <a:ext cx="12192000" cy="729496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ja-JP" altLang="en-US" sz="3200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　</a:t>
            </a:r>
            <a:r>
              <a:rPr lang="en-US" altLang="ko-KR" sz="3200" dirty="0">
                <a:latin typeface="+mn-lt"/>
              </a:rPr>
              <a:t>BNCT Intro.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그림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138" y="3124200"/>
            <a:ext cx="3212862" cy="24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57"/>
    </mc:Choice>
    <mc:Fallback xmlns="">
      <p:transition spd="slow" advTm="8095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テキスト ボックス 36"/>
          <p:cNvSpPr txBox="1"/>
          <p:nvPr/>
        </p:nvSpPr>
        <p:spPr>
          <a:xfrm>
            <a:off x="1393948" y="3587759"/>
            <a:ext cx="93990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ja-JP" dirty="0">
                <a:latin typeface="+mn-lt"/>
                <a:ea typeface="HGPｺﾞｼｯｸE" pitchFamily="50" charset="-128"/>
                <a:cs typeface="Arial" panose="020B0604020202020204" pitchFamily="34" charset="0"/>
              </a:rPr>
              <a:t>Pinpoint treatment at cell level</a:t>
            </a:r>
          </a:p>
          <a:p>
            <a:r>
              <a:rPr lang="en-US" altLang="ja-JP" sz="1600" dirty="0">
                <a:latin typeface="+mn-lt"/>
                <a:ea typeface="HGPｺﾞｼｯｸE" pitchFamily="50" charset="-128"/>
                <a:cs typeface="Arial" panose="020B0604020202020204" pitchFamily="34" charset="0"/>
              </a:rPr>
              <a:t>        Alpha particles and lithium particles, with energy three times higher than regular radiation,</a:t>
            </a:r>
          </a:p>
          <a:p>
            <a:r>
              <a:rPr lang="en-US" altLang="ja-JP" sz="1600" dirty="0">
                <a:latin typeface="+mn-lt"/>
                <a:ea typeface="HGPｺﾞｼｯｸE" pitchFamily="50" charset="-128"/>
                <a:cs typeface="Arial" panose="020B0604020202020204" pitchFamily="34" charset="0"/>
              </a:rPr>
              <a:t>        selectively destroy the DNA helixes of cancer cells.</a:t>
            </a:r>
          </a:p>
          <a:p>
            <a:endParaRPr lang="en-US" altLang="ja-JP" sz="700" dirty="0">
              <a:latin typeface="+mn-lt"/>
              <a:ea typeface="HGPｺﾞｼｯｸE" pitchFamily="50" charset="-128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ja-JP" dirty="0">
                <a:latin typeface="+mn-lt"/>
                <a:ea typeface="HGPｺﾞｼｯｸE" pitchFamily="50" charset="-128"/>
                <a:cs typeface="Arial" panose="020B0604020202020204" pitchFamily="34" charset="0"/>
              </a:rPr>
              <a:t>New treatment of refractory cancer</a:t>
            </a:r>
          </a:p>
          <a:p>
            <a:r>
              <a:rPr lang="ja-JP" altLang="en-US" sz="1600" dirty="0">
                <a:latin typeface="+mn-lt"/>
                <a:cs typeface="Arial" panose="020B0604020202020204" pitchFamily="34" charset="0"/>
              </a:rPr>
              <a:t>        </a:t>
            </a:r>
            <a:r>
              <a:rPr lang="en-US" altLang="ja-JP" sz="1600" dirty="0">
                <a:latin typeface="+mn-lt"/>
                <a:cs typeface="Arial" panose="020B0604020202020204" pitchFamily="34" charset="0"/>
              </a:rPr>
              <a:t>Including invasive cancer, multiple cancer, recurrent cancer, radiation-resistant cancer,</a:t>
            </a:r>
          </a:p>
          <a:p>
            <a:r>
              <a:rPr lang="en-US" altLang="ja-JP" sz="1600" dirty="0">
                <a:latin typeface="+mn-lt"/>
                <a:cs typeface="Arial" panose="020B0604020202020204" pitchFamily="34" charset="0"/>
              </a:rPr>
              <a:t>        cancer patents not indicated for surgery or radiation therapy, etc.</a:t>
            </a:r>
          </a:p>
          <a:p>
            <a:r>
              <a:rPr lang="en-US" altLang="ja-JP" sz="700" dirty="0">
                <a:latin typeface="+mn-lt"/>
                <a:ea typeface="+mj-ea"/>
                <a:cs typeface="Arial" panose="020B0604020202020204" pitchFamily="34" charset="0"/>
              </a:rPr>
              <a:t>    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latin typeface="+mn-lt"/>
                <a:cs typeface="Arial" panose="020B0604020202020204" pitchFamily="34" charset="0"/>
              </a:rPr>
              <a:t>Causes minimal stress and provides high quality of life to patients</a:t>
            </a:r>
          </a:p>
          <a:p>
            <a:r>
              <a:rPr lang="en-US" altLang="ja-JP" sz="1400" dirty="0">
                <a:latin typeface="+mn-lt"/>
                <a:cs typeface="Arial" panose="020B0604020202020204" pitchFamily="34" charset="0"/>
              </a:rPr>
              <a:t>         Treatment is completed in only one session of 30 minute irradiation without incision. </a:t>
            </a:r>
          </a:p>
          <a:p>
            <a:r>
              <a:rPr lang="en-US" altLang="ja-JP" sz="1400" dirty="0">
                <a:latin typeface="+mn-lt"/>
                <a:cs typeface="Arial" panose="020B0604020202020204" pitchFamily="34" charset="0"/>
              </a:rPr>
              <a:t>          Indication for medication can be determined in advance.</a:t>
            </a: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0" y="15149"/>
            <a:ext cx="12192000" cy="428763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ja-JP" altLang="en-US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　</a:t>
            </a:r>
            <a:r>
              <a:rPr lang="en-US" altLang="ja-JP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Mechanism of the treatment</a:t>
            </a:r>
            <a:endParaRPr lang="ja-JP" altLang="en-US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39" name="二等辺三角形 38"/>
          <p:cNvSpPr/>
          <p:nvPr/>
        </p:nvSpPr>
        <p:spPr>
          <a:xfrm rot="5400000">
            <a:off x="2853303" y="1770922"/>
            <a:ext cx="764543" cy="1895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21692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40" name="テキスト ボックス 4"/>
          <p:cNvSpPr txBox="1">
            <a:spLocks noChangeArrowheads="1"/>
          </p:cNvSpPr>
          <p:nvPr/>
        </p:nvSpPr>
        <p:spPr bwMode="auto">
          <a:xfrm>
            <a:off x="1094151" y="2511831"/>
            <a:ext cx="19683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200" dirty="0"/>
              <a:t>A boron-containing drug that selectively accumulates in cancer cells is used.</a:t>
            </a:r>
          </a:p>
        </p:txBody>
      </p:sp>
      <p:sp>
        <p:nvSpPr>
          <p:cNvPr id="41" name="テキスト ボックス 6"/>
          <p:cNvSpPr txBox="1">
            <a:spLocks noChangeArrowheads="1"/>
          </p:cNvSpPr>
          <p:nvPr/>
        </p:nvSpPr>
        <p:spPr bwMode="auto">
          <a:xfrm>
            <a:off x="1170113" y="580325"/>
            <a:ext cx="1819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dirty="0">
                <a:ea typeface="HGPｺﾞｼｯｸE" pitchFamily="50" charset="-128"/>
              </a:rPr>
              <a:t>Administer boron</a:t>
            </a:r>
          </a:p>
          <a:p>
            <a:pPr algn="ctr">
              <a:defRPr/>
            </a:pPr>
            <a:r>
              <a:rPr lang="en-US" altLang="ja-JP" sz="1600" dirty="0">
                <a:ea typeface="HGPｺﾞｼｯｸE" pitchFamily="50" charset="-128"/>
              </a:rPr>
              <a:t>-containing drug:</a:t>
            </a:r>
          </a:p>
        </p:txBody>
      </p:sp>
      <p:sp>
        <p:nvSpPr>
          <p:cNvPr id="42" name="テキスト ボックス 8"/>
          <p:cNvSpPr txBox="1">
            <a:spLocks noChangeArrowheads="1"/>
          </p:cNvSpPr>
          <p:nvPr/>
        </p:nvSpPr>
        <p:spPr bwMode="auto">
          <a:xfrm>
            <a:off x="3210733" y="625609"/>
            <a:ext cx="24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dirty="0">
                <a:ea typeface="HGPｺﾞｼｯｸE" pitchFamily="50" charset="-128"/>
              </a:rPr>
              <a:t>Neutron irradiation:</a:t>
            </a:r>
          </a:p>
        </p:txBody>
      </p:sp>
      <p:sp>
        <p:nvSpPr>
          <p:cNvPr id="43" name="テキスト ボックス 10"/>
          <p:cNvSpPr txBox="1">
            <a:spLocks noChangeArrowheads="1"/>
          </p:cNvSpPr>
          <p:nvPr/>
        </p:nvSpPr>
        <p:spPr bwMode="auto">
          <a:xfrm>
            <a:off x="7813831" y="580325"/>
            <a:ext cx="2418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dirty="0">
                <a:ea typeface="HGPｺﾞｼｯｸE" pitchFamily="50" charset="-128"/>
              </a:rPr>
              <a:t>Cancer cells are destroyed:</a:t>
            </a:r>
          </a:p>
        </p:txBody>
      </p:sp>
      <p:sp>
        <p:nvSpPr>
          <p:cNvPr id="44" name="二等辺三角形 43"/>
          <p:cNvSpPr/>
          <p:nvPr/>
        </p:nvSpPr>
        <p:spPr>
          <a:xfrm rot="5400000">
            <a:off x="5238322" y="1737980"/>
            <a:ext cx="764543" cy="1895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21692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45" name="テキスト ボックス 17"/>
          <p:cNvSpPr txBox="1">
            <a:spLocks noChangeArrowheads="1"/>
          </p:cNvSpPr>
          <p:nvPr/>
        </p:nvSpPr>
        <p:spPr bwMode="auto">
          <a:xfrm>
            <a:off x="5466917" y="580324"/>
            <a:ext cx="2371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600" dirty="0">
                <a:ea typeface="HGPｺﾞｼｯｸE" pitchFamily="50" charset="-128"/>
              </a:rPr>
              <a:t>Neutron react with boron:</a:t>
            </a:r>
          </a:p>
        </p:txBody>
      </p:sp>
      <p:sp>
        <p:nvSpPr>
          <p:cNvPr id="46" name="二等辺三角形 45"/>
          <p:cNvSpPr/>
          <p:nvPr/>
        </p:nvSpPr>
        <p:spPr>
          <a:xfrm rot="5400000">
            <a:off x="7574998" y="1760615"/>
            <a:ext cx="764543" cy="1895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21692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3200">
              <a:solidFill>
                <a:schemeClr val="tx1"/>
              </a:solidFill>
            </a:endParaRPr>
          </a:p>
        </p:txBody>
      </p:sp>
      <p:sp>
        <p:nvSpPr>
          <p:cNvPr id="47" name="テキスト ボックス 4"/>
          <p:cNvSpPr txBox="1">
            <a:spLocks noChangeArrowheads="1"/>
          </p:cNvSpPr>
          <p:nvPr/>
        </p:nvSpPr>
        <p:spPr bwMode="auto">
          <a:xfrm>
            <a:off x="3508904" y="2529061"/>
            <a:ext cx="2023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200" dirty="0"/>
              <a:t>The affected site is irradiated with an energy-adjusted neutron beam.</a:t>
            </a:r>
          </a:p>
        </p:txBody>
      </p:sp>
      <p:sp>
        <p:nvSpPr>
          <p:cNvPr id="48" name="テキスト ボックス 4"/>
          <p:cNvSpPr txBox="1">
            <a:spLocks noChangeArrowheads="1"/>
          </p:cNvSpPr>
          <p:nvPr/>
        </p:nvSpPr>
        <p:spPr bwMode="auto">
          <a:xfrm>
            <a:off x="5854855" y="2529060"/>
            <a:ext cx="19683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200" dirty="0"/>
              <a:t>Emitted alpha particles and lithium particles destroy cancer cells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1170113" y="1188810"/>
            <a:ext cx="1784735" cy="1328506"/>
            <a:chOff x="308274" y="4689660"/>
            <a:chExt cx="1784735" cy="1328506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51" y="4689660"/>
              <a:ext cx="1758176" cy="1328506"/>
            </a:xfrm>
            <a:prstGeom prst="rect">
              <a:avLst/>
            </a:prstGeom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929954" y="4743890"/>
              <a:ext cx="42351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Boron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1416221" y="4751281"/>
              <a:ext cx="6767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Cancer Cells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08274" y="5645994"/>
              <a:ext cx="69281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Normal Cells</a:t>
              </a:r>
              <a:endParaRPr kumimoji="1" lang="ja-JP" altLang="en-US" sz="700" b="1" dirty="0">
                <a:latin typeface="+mn-lt"/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3612569" y="1165100"/>
            <a:ext cx="1794357" cy="1355845"/>
            <a:chOff x="2536395" y="4665949"/>
            <a:chExt cx="1794357" cy="1355845"/>
          </a:xfrm>
        </p:grpSpPr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395" y="4665949"/>
              <a:ext cx="1794357" cy="1355845"/>
            </a:xfrm>
            <a:prstGeom prst="rect">
              <a:avLst/>
            </a:prstGeom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3040914" y="4690972"/>
              <a:ext cx="74571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Neutron Beam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566893" y="5448581"/>
              <a:ext cx="5004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kumimoji="1" lang="en-US" altLang="ja-JP" sz="700" b="1" dirty="0">
                  <a:latin typeface="+mn-lt"/>
                </a:rPr>
                <a:t>Nuclear</a:t>
              </a:r>
            </a:p>
            <a:p>
              <a:pPr>
                <a:lnSpc>
                  <a:spcPts val="600"/>
                </a:lnSpc>
              </a:pPr>
              <a:r>
                <a:rPr lang="en-US" altLang="ja-JP" sz="700" b="1" dirty="0">
                  <a:latin typeface="+mn-lt"/>
                </a:rPr>
                <a:t>reaction</a:t>
              </a:r>
              <a:endParaRPr kumimoji="1" lang="ja-JP" altLang="en-US" sz="700" b="1" dirty="0">
                <a:latin typeface="+mn-lt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925250" y="1183318"/>
            <a:ext cx="1765210" cy="1333821"/>
            <a:chOff x="4723319" y="4684345"/>
            <a:chExt cx="1765210" cy="1333821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319" y="4684345"/>
              <a:ext cx="1765210" cy="1333821"/>
            </a:xfrm>
            <a:prstGeom prst="rect">
              <a:avLst/>
            </a:prstGeom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5764606" y="4706226"/>
              <a:ext cx="50366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Neutron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4891562" y="5647809"/>
              <a:ext cx="478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Lithium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5439760" y="5645687"/>
              <a:ext cx="55714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Boron</a:t>
              </a:r>
              <a:endParaRPr kumimoji="1" lang="ja-JP" altLang="en-US" sz="700" b="1" dirty="0">
                <a:latin typeface="+mn-lt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5821360" y="5645687"/>
              <a:ext cx="557146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kumimoji="1" lang="en-US" altLang="ja-JP" sz="600" b="1" dirty="0">
                  <a:latin typeface="+mn-lt"/>
                </a:rPr>
                <a:t>Alpha</a:t>
              </a:r>
            </a:p>
            <a:p>
              <a:pPr algn="ctr">
                <a:lnSpc>
                  <a:spcPts val="500"/>
                </a:lnSpc>
              </a:pPr>
              <a:r>
                <a:rPr lang="en-US" altLang="ja-JP" sz="600" b="1" dirty="0">
                  <a:latin typeface="+mn-lt"/>
                </a:rPr>
                <a:t>Particle</a:t>
              </a:r>
              <a:endParaRPr kumimoji="1" lang="ja-JP" altLang="en-US" sz="600" b="1" dirty="0">
                <a:latin typeface="+mn-lt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80748" y="1183496"/>
            <a:ext cx="1821349" cy="1376241"/>
            <a:chOff x="6927115" y="4641924"/>
            <a:chExt cx="1821349" cy="1376241"/>
          </a:xfrm>
        </p:grpSpPr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115" y="4641924"/>
              <a:ext cx="1821349" cy="1376241"/>
            </a:xfrm>
            <a:prstGeom prst="rect">
              <a:avLst/>
            </a:prstGeom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7837584" y="4672803"/>
              <a:ext cx="6286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latin typeface="+mn-lt"/>
                </a:rPr>
                <a:t>Destroyed</a:t>
              </a:r>
            </a:p>
            <a:p>
              <a:r>
                <a:rPr lang="en-US" altLang="ja-JP" sz="700" b="1" dirty="0">
                  <a:latin typeface="+mn-lt"/>
                </a:rPr>
                <a:t>cancer cells</a:t>
              </a:r>
              <a:endParaRPr kumimoji="1" lang="ja-JP" altLang="en-US" sz="700" b="1" dirty="0">
                <a:latin typeface="+mn-lt"/>
              </a:endParaRPr>
            </a:p>
          </p:txBody>
        </p:sp>
      </p:grpSp>
      <p:sp>
        <p:nvSpPr>
          <p:cNvPr id="67" name="Rectangle 36"/>
          <p:cNvSpPr>
            <a:spLocks noChangeArrowheads="1"/>
          </p:cNvSpPr>
          <p:nvPr/>
        </p:nvSpPr>
        <p:spPr bwMode="auto">
          <a:xfrm>
            <a:off x="0" y="3132333"/>
            <a:ext cx="12192000" cy="452063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ja-JP" altLang="en-US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　</a:t>
            </a:r>
            <a:r>
              <a:rPr lang="en-US" altLang="ja-JP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Features of BNCT</a:t>
            </a:r>
            <a:endParaRPr lang="ja-JP" altLang="en-US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68" name="テキスト ボックス 4"/>
          <p:cNvSpPr txBox="1">
            <a:spLocks noChangeArrowheads="1"/>
          </p:cNvSpPr>
          <p:nvPr/>
        </p:nvSpPr>
        <p:spPr bwMode="auto">
          <a:xfrm>
            <a:off x="7965445" y="2545687"/>
            <a:ext cx="247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629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258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88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4517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314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1776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040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34" algn="l" defTabSz="957258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200" dirty="0"/>
              <a:t>These particles only travel a distance of one cell width (about 10μm), allowing for cell-level treatment.</a:t>
            </a:r>
          </a:p>
        </p:txBody>
      </p:sp>
    </p:spTree>
    <p:extLst>
      <p:ext uri="{BB962C8B-B14F-4D97-AF65-F5344CB8AC3E}">
        <p14:creationId xmlns:p14="http://schemas.microsoft.com/office/powerpoint/2010/main" val="31115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54285">
        <p14:prism/>
      </p:transition>
    </mc:Choice>
    <mc:Fallback xmlns="">
      <p:transition spd="med" advTm="154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" t="17343" r="-625"/>
          <a:stretch/>
        </p:blipFill>
        <p:spPr bwMode="auto">
          <a:xfrm>
            <a:off x="0" y="1543228"/>
            <a:ext cx="11811000" cy="531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BNCT History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 bwMode="auto">
          <a:xfrm>
            <a:off x="1380506" y="3276600"/>
            <a:ext cx="94488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直接连接符 6"/>
          <p:cNvCxnSpPr/>
          <p:nvPr/>
        </p:nvCxnSpPr>
        <p:spPr bwMode="auto">
          <a:xfrm>
            <a:off x="1447800" y="4876800"/>
            <a:ext cx="7391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直接连接符 8"/>
          <p:cNvCxnSpPr/>
          <p:nvPr/>
        </p:nvCxnSpPr>
        <p:spPr bwMode="auto">
          <a:xfrm>
            <a:off x="1371600" y="6248400"/>
            <a:ext cx="6705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矩形 3"/>
          <p:cNvSpPr/>
          <p:nvPr/>
        </p:nvSpPr>
        <p:spPr>
          <a:xfrm>
            <a:off x="0" y="6549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7030A0"/>
                </a:solidFill>
                <a:latin typeface="+mn-lt"/>
              </a:rPr>
              <a:t>Eighty years of </a:t>
            </a:r>
            <a:r>
              <a:rPr lang="zh-CN" altLang="en-US" b="1" dirty="0" smtClean="0">
                <a:solidFill>
                  <a:srgbClr val="7030A0"/>
                </a:solidFill>
                <a:latin typeface="+mn-lt"/>
              </a:rPr>
              <a:t>history</a:t>
            </a:r>
            <a:r>
              <a:rPr lang="en-US" altLang="zh-CN" b="1" dirty="0" smtClean="0">
                <a:solidFill>
                  <a:srgbClr val="7030A0"/>
                </a:solidFill>
                <a:latin typeface="+mn-lt"/>
              </a:rPr>
              <a:t>. </a:t>
            </a:r>
            <a:r>
              <a:rPr lang="zh-CN" altLang="en-US" b="1" dirty="0" smtClean="0">
                <a:solidFill>
                  <a:srgbClr val="7030A0"/>
                </a:solidFill>
                <a:latin typeface="+mn-lt"/>
              </a:rPr>
              <a:t>Reliable </a:t>
            </a:r>
            <a:r>
              <a:rPr lang="zh-CN" altLang="en-US" b="1" dirty="0">
                <a:solidFill>
                  <a:srgbClr val="7030A0"/>
                </a:solidFill>
                <a:latin typeface="+mn-lt"/>
              </a:rPr>
              <a:t>neutron source; visualized targeted drugs; </a:t>
            </a:r>
            <a:endParaRPr lang="en-US" altLang="zh-CN" b="1" dirty="0" smtClean="0">
              <a:solidFill>
                <a:srgbClr val="7030A0"/>
              </a:solidFill>
              <a:latin typeface="+mn-lt"/>
            </a:endParaRPr>
          </a:p>
          <a:p>
            <a:r>
              <a:rPr lang="zh-CN" altLang="en-US" b="1" dirty="0" smtClean="0">
                <a:solidFill>
                  <a:srgbClr val="7030A0"/>
                </a:solidFill>
                <a:latin typeface="+mn-lt"/>
              </a:rPr>
              <a:t>dosing </a:t>
            </a:r>
            <a:r>
              <a:rPr lang="zh-CN" altLang="en-US" b="1" dirty="0">
                <a:solidFill>
                  <a:srgbClr val="7030A0"/>
                </a:solidFill>
                <a:latin typeface="+mn-lt"/>
              </a:rPr>
              <a:t>system and treatment planning system; clinical integration of hospitals</a:t>
            </a:r>
          </a:p>
        </p:txBody>
      </p:sp>
    </p:spTree>
    <p:extLst>
      <p:ext uri="{BB962C8B-B14F-4D97-AF65-F5344CB8AC3E}">
        <p14:creationId xmlns:p14="http://schemas.microsoft.com/office/powerpoint/2010/main" val="33412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69"/>
    </mc:Choice>
    <mc:Fallback xmlns="">
      <p:transition spd="slow" advTm="14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内容占位符 3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" t="8837" r="625" b="4996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0" y="0"/>
            <a:ext cx="12192000" cy="729496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Clinical trials                                               </a:t>
            </a:r>
            <a:r>
              <a:rPr lang="en-US" altLang="zh-CN" sz="1600" i="1" dirty="0" smtClean="0">
                <a:latin typeface="+mn-lt"/>
              </a:rPr>
              <a:t>https</a:t>
            </a:r>
            <a:r>
              <a:rPr lang="en-US" altLang="zh-CN" sz="1600" i="1" dirty="0">
                <a:latin typeface="+mn-lt"/>
              </a:rPr>
              <a:t>://www.clinicaltrials.gov</a:t>
            </a:r>
            <a:r>
              <a:rPr lang="en-US" altLang="zh-CN" sz="1600" i="1" dirty="0" smtClean="0">
                <a:latin typeface="+mn-lt"/>
              </a:rPr>
              <a:t>/;</a:t>
            </a:r>
            <a:r>
              <a:rPr lang="en-US" altLang="zh-CN" sz="1600" i="1" dirty="0"/>
              <a:t> https://rctportal.niph.go.jp </a:t>
            </a:r>
            <a:endParaRPr lang="ja-JP" altLang="en-US" sz="1600" b="1" i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42" y="729496"/>
            <a:ext cx="9469515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9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3"/>
    </mc:Choice>
    <mc:Fallback xmlns="">
      <p:transition spd="slow" advTm="4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0" y="0"/>
            <a:ext cx="12192000" cy="729496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 smtClean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Beam quality or require</a:t>
            </a:r>
            <a:endParaRPr lang="ja-JP" altLang="en-US" sz="3200" b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657" y="729496"/>
            <a:ext cx="814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Recommended beam characteristics in IAEA TEC-DOC-1223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86" y="1600200"/>
            <a:ext cx="10916627" cy="3657600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57" y="1295400"/>
            <a:ext cx="1139734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"/>
    </mc:Choice>
    <mc:Fallback xmlns="">
      <p:transition spd="slow" advTm="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0" y="-1"/>
            <a:ext cx="12192000" cy="711201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b="1" dirty="0"/>
              <a:t>Evolution of BNCT Facilities – Neutron Source </a:t>
            </a:r>
            <a:endParaRPr lang="en-US" altLang="zh-CN" sz="4000" b="1" dirty="0" smtClean="0">
              <a:latin typeface="+mn-lt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8" r="1285" b="2731"/>
          <a:stretch/>
        </p:blipFill>
        <p:spPr>
          <a:xfrm>
            <a:off x="1066800" y="711200"/>
            <a:ext cx="108204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752348"/>
              </p:ext>
            </p:extLst>
          </p:nvPr>
        </p:nvGraphicFramePr>
        <p:xfrm>
          <a:off x="0" y="729501"/>
          <a:ext cx="12115800" cy="5289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3801">
                  <a:extLst>
                    <a:ext uri="{9D8B030D-6E8A-4147-A177-3AD203B41FA5}">
                      <a16:colId xmlns:a16="http://schemas.microsoft.com/office/drawing/2014/main" val="2951324923"/>
                    </a:ext>
                  </a:extLst>
                </a:gridCol>
                <a:gridCol w="1152361">
                  <a:extLst>
                    <a:ext uri="{9D8B030D-6E8A-4147-A177-3AD203B41FA5}">
                      <a16:colId xmlns:a16="http://schemas.microsoft.com/office/drawing/2014/main" val="2775687429"/>
                    </a:ext>
                  </a:extLst>
                </a:gridCol>
                <a:gridCol w="3627806">
                  <a:extLst>
                    <a:ext uri="{9D8B030D-6E8A-4147-A177-3AD203B41FA5}">
                      <a16:colId xmlns:a16="http://schemas.microsoft.com/office/drawing/2014/main" val="3902024997"/>
                    </a:ext>
                  </a:extLst>
                </a:gridCol>
                <a:gridCol w="1136356">
                  <a:extLst>
                    <a:ext uri="{9D8B030D-6E8A-4147-A177-3AD203B41FA5}">
                      <a16:colId xmlns:a16="http://schemas.microsoft.com/office/drawing/2014/main" val="691895883"/>
                    </a:ext>
                  </a:extLst>
                </a:gridCol>
                <a:gridCol w="1067001">
                  <a:extLst>
                    <a:ext uri="{9D8B030D-6E8A-4147-A177-3AD203B41FA5}">
                      <a16:colId xmlns:a16="http://schemas.microsoft.com/office/drawing/2014/main" val="3742502945"/>
                    </a:ext>
                  </a:extLst>
                </a:gridCol>
                <a:gridCol w="1072337">
                  <a:extLst>
                    <a:ext uri="{9D8B030D-6E8A-4147-A177-3AD203B41FA5}">
                      <a16:colId xmlns:a16="http://schemas.microsoft.com/office/drawing/2014/main" val="109665169"/>
                    </a:ext>
                  </a:extLst>
                </a:gridCol>
                <a:gridCol w="1072337">
                  <a:extLst>
                    <a:ext uri="{9D8B030D-6E8A-4147-A177-3AD203B41FA5}">
                      <a16:colId xmlns:a16="http://schemas.microsoft.com/office/drawing/2014/main" val="2232802506"/>
                    </a:ext>
                  </a:extLst>
                </a:gridCol>
                <a:gridCol w="1493801">
                  <a:extLst>
                    <a:ext uri="{9D8B030D-6E8A-4147-A177-3AD203B41FA5}">
                      <a16:colId xmlns:a16="http://schemas.microsoft.com/office/drawing/2014/main" val="2871952098"/>
                    </a:ext>
                  </a:extLst>
                </a:gridCol>
              </a:tblGrid>
              <a:tr h="32499">
                <a:tc gridSpan="8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579939"/>
                  </a:ext>
                </a:extLst>
              </a:tr>
              <a:tr h="367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No.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Country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Name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Reactor Type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Thermal Power, kW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Thermal Flux, n/cm</a:t>
                      </a:r>
                      <a:r>
                        <a:rPr lang="en-US" sz="1200" b="1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b="1" u="none" strike="noStrike">
                          <a:effectLst/>
                          <a:latin typeface="+mn-lt"/>
                        </a:rPr>
                        <a:t>/s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Fast Flux, n/cm</a:t>
                      </a:r>
                      <a:r>
                        <a:rPr lang="en-US" sz="1200" b="1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b="1" u="none" strike="noStrike">
                          <a:effectLst/>
                          <a:latin typeface="+mn-lt"/>
                        </a:rPr>
                        <a:t>/s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+mn-lt"/>
                        </a:rPr>
                        <a:t>Criticality Date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7612753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Argentina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2"/>
                        </a:rPr>
                        <a:t>RA-1 ENRICO FERMI REACTOR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TANK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1.50E+12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1.00E+12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1958-1-20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3859073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Argentina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3"/>
                        </a:rPr>
                        <a:t>RA-6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1.10E+13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1.80E+12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1982-9-23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7744160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Argentina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4"/>
                        </a:rPr>
                        <a:t>RA-3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4.80E+13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1.40E+14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1968-8-1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7234086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Brazil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5"/>
                        </a:rPr>
                        <a:t>IEA-R1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4.60E+13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1.30E+14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1957-9-16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2946021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Czech Republic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6"/>
                        </a:rPr>
                        <a:t>LVR-15 REZ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TANK WWR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10000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1.50E+14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3.00E+14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1957-9-24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2750787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Finland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7"/>
                        </a:rPr>
                        <a:t>FIR-1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TRIGA MARK II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1.00E+13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1.20E+13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1962-3-27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3092838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8"/>
                        </a:rPr>
                        <a:t>BER-II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10000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2.00E+14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1.40E+13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1973-12-9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8341971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9"/>
                        </a:rPr>
                        <a:t>FRM II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8.00E+14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5.00E+14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2004-3-2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2399980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Hungary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0"/>
                        </a:rPr>
                        <a:t>NUCL. TRAINING REACTOR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4.00E+12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2.00E+12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1971-5-22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2215569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1"/>
                        </a:rPr>
                        <a:t>LENA, TRIGA II PAVIA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TRIGA MARK II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1.00E+13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1.20E+13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1965-11-10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4814319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2"/>
                        </a:rPr>
                        <a:t>RSV TAPIRO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FAST SOURCE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4.00E+12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1971-4-4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4955180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Japan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3"/>
                        </a:rPr>
                        <a:t>JRR-4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3500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7.00E+13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8.70E+13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1965-1-28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059221"/>
                  </a:ext>
                </a:extLst>
              </a:tr>
              <a:tr h="1836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Japan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4"/>
                        </a:rPr>
                        <a:t>KUR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TANK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6.00E+13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6.50E+13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1964-6-25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9572054"/>
                  </a:ext>
                </a:extLst>
              </a:tr>
              <a:tr h="18369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Temp.Shut.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6342583"/>
                  </a:ext>
                </a:extLst>
              </a:tr>
              <a:tr h="1836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Kazakhstan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5"/>
                        </a:rPr>
                        <a:t>WWR-K ALMA ATA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6000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1.40E+14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1.60E+13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1967-10-22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478224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Netherlands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6"/>
                        </a:rPr>
                        <a:t>HFR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TANK IN POOL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45000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2.70E+14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5.10E+14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1961-11-9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5438248"/>
                  </a:ext>
                </a:extLst>
              </a:tr>
              <a:tr h="3673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Russian Federation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7"/>
                        </a:rPr>
                        <a:t>IRT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POOL, IRT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2500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4.80E+13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4.30E+13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1967-5-26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2131969"/>
                  </a:ext>
                </a:extLst>
              </a:tr>
              <a:tr h="3673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Russian Federation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8"/>
                        </a:rPr>
                        <a:t>IRT-T</a:t>
                      </a:r>
                      <a:endParaRPr lang="en-US" sz="1200" b="0" i="0" u="sng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POOL, IRT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2.50E+14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1.20E+13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1967-7-22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8074688"/>
                  </a:ext>
                </a:extLst>
              </a:tr>
              <a:tr h="3673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Russian Federation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19"/>
                        </a:rPr>
                        <a:t>RBT-10/2</a:t>
                      </a:r>
                      <a:endParaRPr lang="en-US" sz="1200" b="0" i="0" u="sng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POOL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7.40E+13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5.70E+13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1984-12-1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451692"/>
                  </a:ext>
                </a:extLst>
              </a:tr>
              <a:tr h="20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Taiwan, China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20"/>
                        </a:rPr>
                        <a:t>THOR</a:t>
                      </a:r>
                      <a:endParaRPr lang="en-US" sz="1200" b="0" i="0" u="sng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TRIGA CONV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1.60E+13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3.00E+12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1961-4-13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6451549"/>
                  </a:ext>
                </a:extLst>
              </a:tr>
              <a:tr h="3673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United States of America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sng" strike="noStrike">
                          <a:solidFill>
                            <a:srgbClr val="002060"/>
                          </a:solidFill>
                          <a:effectLst/>
                          <a:latin typeface="+mn-lt"/>
                          <a:hlinkClick r:id="rId21"/>
                        </a:rPr>
                        <a:t>MITR-II MASS. INST. TECH.</a:t>
                      </a:r>
                      <a:endParaRPr lang="en-US" sz="1200" b="0" i="0" u="sng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TANK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4900</a:t>
                      </a:r>
                      <a:endParaRPr lang="en-US" altLang="zh-CN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7.00E+13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1.70E+14</a:t>
                      </a:r>
                      <a:endParaRPr lang="en-US" sz="1200" b="0" i="0" u="none" strike="noStrike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1958-7-21</a:t>
                      </a:r>
                      <a:endParaRPr lang="en-US" altLang="zh-CN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6897444"/>
                  </a:ext>
                </a:extLst>
              </a:tr>
            </a:tbl>
          </a:graphicData>
        </a:graphic>
      </p:graphicFrame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0" y="-1"/>
            <a:ext cx="12192000" cy="729499"/>
          </a:xfrm>
          <a:prstGeom prst="rect">
            <a:avLst/>
          </a:prstGeom>
          <a:gradFill rotWithShape="1">
            <a:gsLst>
              <a:gs pos="80000">
                <a:schemeClr val="bg1"/>
              </a:gs>
              <a:gs pos="0">
                <a:srgbClr val="CC99FF"/>
              </a:gs>
              <a:gs pos="100000">
                <a:schemeClr val="bg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3200" dirty="0"/>
              <a:t>Reactor-based </a:t>
            </a:r>
            <a:r>
              <a:rPr lang="en-US" altLang="zh-CN" sz="3200" dirty="0" smtClean="0"/>
              <a:t>Boron </a:t>
            </a:r>
            <a:r>
              <a:rPr lang="en-US" altLang="zh-CN" sz="3200" dirty="0"/>
              <a:t>Neutron-Capture Therapy </a:t>
            </a:r>
            <a:r>
              <a:rPr lang="en-US" altLang="zh-CN" sz="3200" dirty="0" smtClean="0"/>
              <a:t>Facilities</a:t>
            </a:r>
            <a:r>
              <a:rPr lang="ja-JP" altLang="en-US" b="1" dirty="0">
                <a:latin typeface="+mn-lt"/>
                <a:ea typeface="HG丸ｺﾞｼｯｸM-PRO" pitchFamily="50" charset="-128"/>
                <a:cs typeface="Arial" panose="020B0604020202020204" pitchFamily="34" charset="0"/>
              </a:rPr>
              <a:t>　</a:t>
            </a:r>
            <a:endParaRPr lang="en-US" altLang="ja-JP" b="1" dirty="0" smtClean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  <a:p>
            <a:pPr algn="r"/>
            <a:r>
              <a:rPr lang="en-US" altLang="zh-CN" sz="1100" i="1" dirty="0" smtClean="0">
                <a:hlinkClick r:id="rId22"/>
              </a:rPr>
              <a:t>http</a:t>
            </a:r>
            <a:r>
              <a:rPr lang="en-US" altLang="zh-CN" sz="1100" i="1" dirty="0">
                <a:hlinkClick r:id="rId22"/>
              </a:rPr>
              <a:t>://www-naweb.iaea.org/napc/physics/research_reactors/database/RR%20Data%20Base/datasets/utilization/b_neutroncap_ther.html</a:t>
            </a:r>
            <a:endParaRPr lang="ja-JP" altLang="en-US" sz="1100" b="1" i="1" dirty="0">
              <a:latin typeface="+mn-lt"/>
              <a:ea typeface="HG丸ｺﾞｼｯｸM-PRO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"/>
    </mc:Choice>
    <mc:Fallback xmlns="">
      <p:transition spd="slow" advTm="143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993333"/>
      </a:accent2>
      <a:accent3>
        <a:srgbClr val="FFFFFF"/>
      </a:accent3>
      <a:accent4>
        <a:srgbClr val="000000"/>
      </a:accent4>
      <a:accent5>
        <a:srgbClr val="EBEBEB"/>
      </a:accent5>
      <a:accent6>
        <a:srgbClr val="8A2D2D"/>
      </a:accent6>
      <a:hlink>
        <a:srgbClr val="4D4D4D"/>
      </a:hlink>
      <a:folHlink>
        <a:srgbClr val="EAEAEA"/>
      </a:folHlink>
    </a:clrScheme>
    <a:fontScheme name="Blank Presentation">
      <a:majorFont>
        <a:latin typeface="Arial"/>
        <a:ea typeface="Geneva"/>
        <a:cs typeface=""/>
      </a:majorFont>
      <a:minorFont>
        <a:latin typeface="Times New Roman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 (Mac OS 9):Microsoft Office 98:Templates:Blank Presentation</Template>
  <TotalTime>11165</TotalTime>
  <Words>1072</Words>
  <Application>Microsoft Office PowerPoint</Application>
  <PresentationFormat>宽屏</PresentationFormat>
  <Paragraphs>347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Geneva</vt:lpstr>
      <vt:lpstr>Gulim</vt:lpstr>
      <vt:lpstr>HG丸ｺﾞｼｯｸM-PRO</vt:lpstr>
      <vt:lpstr>HGPｺﾞｼｯｸE</vt:lpstr>
      <vt:lpstr>HGS創英角ﾎﾟｯﾌﾟ体</vt:lpstr>
      <vt:lpstr>MS PGothic</vt:lpstr>
      <vt:lpstr>宋体</vt:lpstr>
      <vt:lpstr>微软雅黑</vt:lpstr>
      <vt:lpstr>Arial</vt:lpstr>
      <vt:lpstr>Calibri</vt:lpstr>
      <vt:lpstr>Sakkal Majalla</vt:lpstr>
      <vt:lpstr>Symbol</vt:lpstr>
      <vt:lpstr>Times</vt:lpstr>
      <vt:lpstr>Times New Roman</vt:lpstr>
      <vt:lpstr>Wingdings</vt:lpstr>
      <vt:lpstr>Blank Presentation</vt:lpstr>
      <vt:lpstr>Neutron Source for BNCT (Boron Neutron Capture Therapy)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Allison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Golabek</dc:creator>
  <cp:lastModifiedBy>刘熔</cp:lastModifiedBy>
  <cp:revision>651</cp:revision>
  <cp:lastPrinted>2018-01-25T15:24:19Z</cp:lastPrinted>
  <dcterms:created xsi:type="dcterms:W3CDTF">2002-10-29T20:26:18Z</dcterms:created>
  <dcterms:modified xsi:type="dcterms:W3CDTF">2019-09-27T00:14:45Z</dcterms:modified>
</cp:coreProperties>
</file>