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1012" r:id="rId3"/>
    <p:sldId id="1018" r:id="rId4"/>
    <p:sldId id="270" r:id="rId5"/>
    <p:sldId id="1023" r:id="rId6"/>
    <p:sldId id="1020" r:id="rId7"/>
    <p:sldId id="264" r:id="rId8"/>
    <p:sldId id="1024" r:id="rId9"/>
    <p:sldId id="282" r:id="rId10"/>
    <p:sldId id="263" r:id="rId11"/>
    <p:sldId id="265" r:id="rId12"/>
    <p:sldId id="288" r:id="rId13"/>
    <p:sldId id="285" r:id="rId14"/>
    <p:sldId id="1013" r:id="rId15"/>
    <p:sldId id="1015" r:id="rId16"/>
    <p:sldId id="1019" r:id="rId17"/>
    <p:sldId id="1016" r:id="rId18"/>
    <p:sldId id="257" r:id="rId19"/>
    <p:sldId id="1017" r:id="rId20"/>
    <p:sldId id="1022" r:id="rId21"/>
    <p:sldId id="1021" r:id="rId22"/>
    <p:sldId id="1014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54" autoAdjust="0"/>
    <p:restoredTop sz="88208" autoAdjust="0"/>
  </p:normalViewPr>
  <p:slideViewPr>
    <p:cSldViewPr snapToGrid="0">
      <p:cViewPr varScale="1">
        <p:scale>
          <a:sx n="102" d="100"/>
          <a:sy n="102" d="100"/>
        </p:scale>
        <p:origin x="10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ocument%20I\recently\&#39304;&#31649;&#21151;&#29575;&#23481;&#37327;&#25311;&#21512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18&#24180;&#35774;&#22791;&#24635;&#32467;&#25253;&#21578;&#32032;&#26448;\ADS%20&#39640;&#39057;&#31995;&#32479;&#30456;&#20851;\&#36229;&#23548;&#21151;&#29575;&#28304;&#26631;&#23450;\&#21151;&#29575;&#26631;&#23450;&#27719;&#24635;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EIA 3-1/8</c:v>
          </c:tx>
          <c:spPr>
            <a:ln w="22225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circle"/>
            <c:size val="3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1">
                    <a:satMod val="175000"/>
                    <a:alpha val="25000"/>
                  </a:schemeClr>
                </a:glow>
              </a:effectLst>
            </c:spPr>
          </c:marker>
          <c:dLbls>
            <c:spPr>
              <a:solidFill>
                <a:sysClr val="windowText" lastClr="000000">
                  <a:lumMod val="65000"/>
                  <a:lumOff val="35000"/>
                </a:sys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15000"/>
                        <a:lumOff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zh-CN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xVal>
            <c:numRef>
              <c:f>[馈管功率容量拟合.xlsx]Sheet1!$N$1:$N$8</c:f>
              <c:numCache>
                <c:formatCode>General</c:formatCode>
                <c:ptCount val="8"/>
                <c:pt idx="0">
                  <c:v>30</c:v>
                </c:pt>
                <c:pt idx="1">
                  <c:v>100</c:v>
                </c:pt>
                <c:pt idx="2">
                  <c:v>200</c:v>
                </c:pt>
                <c:pt idx="3">
                  <c:v>400</c:v>
                </c:pt>
                <c:pt idx="4">
                  <c:v>600</c:v>
                </c:pt>
                <c:pt idx="5">
                  <c:v>800</c:v>
                </c:pt>
                <c:pt idx="6">
                  <c:v>1000</c:v>
                </c:pt>
                <c:pt idx="7">
                  <c:v>2000</c:v>
                </c:pt>
              </c:numCache>
            </c:numRef>
          </c:xVal>
          <c:yVal>
            <c:numRef>
              <c:f>[馈管功率容量拟合.xlsx]Sheet1!$P$1:$P$8</c:f>
              <c:numCache>
                <c:formatCode>General</c:formatCode>
                <c:ptCount val="8"/>
                <c:pt idx="0">
                  <c:v>84.9</c:v>
                </c:pt>
                <c:pt idx="1">
                  <c:v>46.5</c:v>
                </c:pt>
                <c:pt idx="2">
                  <c:v>32.9</c:v>
                </c:pt>
                <c:pt idx="3">
                  <c:v>23.3</c:v>
                </c:pt>
                <c:pt idx="4">
                  <c:v>19</c:v>
                </c:pt>
                <c:pt idx="5">
                  <c:v>16.399999999999999</c:v>
                </c:pt>
                <c:pt idx="6">
                  <c:v>14.7</c:v>
                </c:pt>
                <c:pt idx="7">
                  <c:v>10.4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0BA-4E98-B9DD-E3C47C142F34}"/>
            </c:ext>
          </c:extLst>
        </c:ser>
        <c:ser>
          <c:idx val="1"/>
          <c:order val="1"/>
          <c:tx>
            <c:v>EIA 4-1/2</c:v>
          </c:tx>
          <c:spPr>
            <a:ln w="22225" cap="rnd">
              <a:solidFill>
                <a:schemeClr val="accent2"/>
              </a:solidFill>
            </a:ln>
            <a:effectLst>
              <a:glow rad="139700">
                <a:schemeClr val="accent2">
                  <a:satMod val="175000"/>
                  <a:alpha val="14000"/>
                </a:schemeClr>
              </a:glow>
            </a:effectLst>
          </c:spPr>
          <c:marker>
            <c:symbol val="circle"/>
            <c:size val="3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25000"/>
                  </a:schemeClr>
                </a:glow>
              </a:effectLst>
            </c:spPr>
          </c:marker>
          <c:dLbls>
            <c:spPr>
              <a:solidFill>
                <a:sysClr val="windowText" lastClr="000000">
                  <a:lumMod val="65000"/>
                  <a:lumOff val="35000"/>
                </a:sys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15000"/>
                        <a:lumOff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zh-CN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xVal>
            <c:numRef>
              <c:f>[馈管功率容量拟合.xlsx]Sheet1!$N$1:$N$8</c:f>
              <c:numCache>
                <c:formatCode>General</c:formatCode>
                <c:ptCount val="8"/>
                <c:pt idx="0">
                  <c:v>30</c:v>
                </c:pt>
                <c:pt idx="1">
                  <c:v>100</c:v>
                </c:pt>
                <c:pt idx="2">
                  <c:v>200</c:v>
                </c:pt>
                <c:pt idx="3">
                  <c:v>400</c:v>
                </c:pt>
                <c:pt idx="4">
                  <c:v>600</c:v>
                </c:pt>
                <c:pt idx="5">
                  <c:v>800</c:v>
                </c:pt>
                <c:pt idx="6">
                  <c:v>1000</c:v>
                </c:pt>
                <c:pt idx="7">
                  <c:v>2000</c:v>
                </c:pt>
              </c:numCache>
            </c:numRef>
          </c:xVal>
          <c:yVal>
            <c:numRef>
              <c:f>[馈管功率容量拟合.xlsx]Sheet1!$R$1:$R$8</c:f>
              <c:numCache>
                <c:formatCode>General</c:formatCode>
                <c:ptCount val="8"/>
                <c:pt idx="0">
                  <c:v>140.5</c:v>
                </c:pt>
                <c:pt idx="1">
                  <c:v>74.2</c:v>
                </c:pt>
                <c:pt idx="2">
                  <c:v>52.5</c:v>
                </c:pt>
                <c:pt idx="3">
                  <c:v>37.1</c:v>
                </c:pt>
                <c:pt idx="4">
                  <c:v>30.3</c:v>
                </c:pt>
                <c:pt idx="5">
                  <c:v>26.2</c:v>
                </c:pt>
                <c:pt idx="6">
                  <c:v>23.5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A0BA-4E98-B9DD-E3C47C142F34}"/>
            </c:ext>
          </c:extLst>
        </c:ser>
        <c:ser>
          <c:idx val="2"/>
          <c:order val="2"/>
          <c:tx>
            <c:v>EIA 6-1/8</c:v>
          </c:tx>
          <c:spPr>
            <a:ln w="22225" cap="rnd">
              <a:solidFill>
                <a:schemeClr val="accent3"/>
              </a:solidFill>
            </a:ln>
            <a:effectLst>
              <a:glow rad="139700">
                <a:schemeClr val="accent3">
                  <a:satMod val="175000"/>
                  <a:alpha val="14000"/>
                </a:schemeClr>
              </a:glow>
            </a:effectLst>
          </c:spPr>
          <c:marker>
            <c:symbol val="circle"/>
            <c:size val="3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3">
                    <a:satMod val="175000"/>
                    <a:alpha val="25000"/>
                  </a:schemeClr>
                </a:glow>
              </a:effectLst>
            </c:spPr>
          </c:marker>
          <c:dLbls>
            <c:spPr>
              <a:solidFill>
                <a:sysClr val="windowText" lastClr="000000">
                  <a:lumMod val="65000"/>
                  <a:lumOff val="35000"/>
                </a:sys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15000"/>
                        <a:lumOff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zh-CN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xVal>
            <c:numRef>
              <c:f>[馈管功率容量拟合.xlsx]Sheet1!$N$1:$N$8</c:f>
              <c:numCache>
                <c:formatCode>General</c:formatCode>
                <c:ptCount val="8"/>
                <c:pt idx="0">
                  <c:v>30</c:v>
                </c:pt>
                <c:pt idx="1">
                  <c:v>100</c:v>
                </c:pt>
                <c:pt idx="2">
                  <c:v>200</c:v>
                </c:pt>
                <c:pt idx="3">
                  <c:v>400</c:v>
                </c:pt>
                <c:pt idx="4">
                  <c:v>600</c:v>
                </c:pt>
                <c:pt idx="5">
                  <c:v>800</c:v>
                </c:pt>
                <c:pt idx="6">
                  <c:v>1000</c:v>
                </c:pt>
                <c:pt idx="7">
                  <c:v>2000</c:v>
                </c:pt>
              </c:numCache>
            </c:numRef>
          </c:xVal>
          <c:yVal>
            <c:numRef>
              <c:f>[馈管功率容量拟合.xlsx]Sheet1!$T$1:$T$8</c:f>
              <c:numCache>
                <c:formatCode>General</c:formatCode>
                <c:ptCount val="8"/>
                <c:pt idx="0">
                  <c:v>282.3</c:v>
                </c:pt>
                <c:pt idx="1">
                  <c:v>158.19999999999999</c:v>
                </c:pt>
                <c:pt idx="2">
                  <c:v>107.7</c:v>
                </c:pt>
                <c:pt idx="3">
                  <c:v>79.099999999999994</c:v>
                </c:pt>
                <c:pt idx="4">
                  <c:v>65.400000000000006</c:v>
                </c:pt>
                <c:pt idx="5">
                  <c:v>56.9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A0BA-4E98-B9DD-E3C47C142F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36659040"/>
        <c:axId val="1508065856"/>
      </c:scatterChart>
      <c:valAx>
        <c:axId val="1436659040"/>
        <c:scaling>
          <c:orientation val="minMax"/>
          <c:max val="1000"/>
          <c:min val="2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f (MHz)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1508065856"/>
        <c:crosses val="autoZero"/>
        <c:crossBetween val="midCat"/>
      </c:valAx>
      <c:valAx>
        <c:axId val="1508065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P (kW)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14366590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CW</a:t>
            </a:r>
            <a:r>
              <a:rPr lang="en-US" sz="1800" b="1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measurement</a:t>
            </a:r>
            <a:endParaRPr 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Forward Power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'[功率标定汇总.xlsx]CM2-2'!$X$2:$X$21</c:f>
              <c:numCache>
                <c:formatCode>General</c:formatCode>
                <c:ptCount val="20"/>
                <c:pt idx="0">
                  <c:v>0.5</c:v>
                </c:pt>
                <c:pt idx="1">
                  <c:v>1</c:v>
                </c:pt>
                <c:pt idx="2">
                  <c:v>1.4999999999999998</c:v>
                </c:pt>
                <c:pt idx="3">
                  <c:v>1.9999999999999998</c:v>
                </c:pt>
                <c:pt idx="4">
                  <c:v>2.5</c:v>
                </c:pt>
                <c:pt idx="5">
                  <c:v>3</c:v>
                </c:pt>
                <c:pt idx="6">
                  <c:v>3.5</c:v>
                </c:pt>
                <c:pt idx="7">
                  <c:v>4</c:v>
                </c:pt>
                <c:pt idx="8">
                  <c:v>4.5</c:v>
                </c:pt>
                <c:pt idx="9">
                  <c:v>5</c:v>
                </c:pt>
                <c:pt idx="10">
                  <c:v>5.5</c:v>
                </c:pt>
                <c:pt idx="11">
                  <c:v>6</c:v>
                </c:pt>
                <c:pt idx="12">
                  <c:v>6.5</c:v>
                </c:pt>
                <c:pt idx="13">
                  <c:v>7</c:v>
                </c:pt>
                <c:pt idx="14">
                  <c:v>7.5000000000000009</c:v>
                </c:pt>
                <c:pt idx="15">
                  <c:v>8</c:v>
                </c:pt>
                <c:pt idx="16">
                  <c:v>8.5</c:v>
                </c:pt>
                <c:pt idx="17">
                  <c:v>9</c:v>
                </c:pt>
                <c:pt idx="18">
                  <c:v>9.5</c:v>
                </c:pt>
                <c:pt idx="19">
                  <c:v>10</c:v>
                </c:pt>
              </c:numCache>
            </c:numRef>
          </c:cat>
          <c:val>
            <c:numRef>
              <c:f>'[功率标定汇总.xlsx]CM2-2'!$B$2:$B$21</c:f>
              <c:numCache>
                <c:formatCode>General</c:formatCode>
                <c:ptCount val="20"/>
                <c:pt idx="0">
                  <c:v>14.7</c:v>
                </c:pt>
                <c:pt idx="1">
                  <c:v>23.4</c:v>
                </c:pt>
                <c:pt idx="2">
                  <c:v>37.6</c:v>
                </c:pt>
                <c:pt idx="3">
                  <c:v>60.7</c:v>
                </c:pt>
                <c:pt idx="4">
                  <c:v>97.7</c:v>
                </c:pt>
                <c:pt idx="5">
                  <c:v>155.4</c:v>
                </c:pt>
                <c:pt idx="6">
                  <c:v>242</c:v>
                </c:pt>
                <c:pt idx="7">
                  <c:v>370</c:v>
                </c:pt>
                <c:pt idx="8">
                  <c:v>561</c:v>
                </c:pt>
                <c:pt idx="9">
                  <c:v>811</c:v>
                </c:pt>
                <c:pt idx="10">
                  <c:v>1140</c:v>
                </c:pt>
                <c:pt idx="11">
                  <c:v>1560</c:v>
                </c:pt>
                <c:pt idx="12">
                  <c:v>2100</c:v>
                </c:pt>
                <c:pt idx="13">
                  <c:v>2800</c:v>
                </c:pt>
                <c:pt idx="14">
                  <c:v>3660</c:v>
                </c:pt>
                <c:pt idx="15">
                  <c:v>4675</c:v>
                </c:pt>
                <c:pt idx="16">
                  <c:v>5850</c:v>
                </c:pt>
                <c:pt idx="17">
                  <c:v>7180</c:v>
                </c:pt>
                <c:pt idx="18">
                  <c:v>8858</c:v>
                </c:pt>
                <c:pt idx="19">
                  <c:v>10230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B6-4BD5-92C4-D02E157980A8}"/>
            </c:ext>
          </c:extLst>
        </c:ser>
        <c:ser>
          <c:idx val="1"/>
          <c:order val="1"/>
          <c:tx>
            <c:v>Reflection Power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'[功率标定汇总.xlsx]CM2-2'!$X$2:$X$21</c:f>
              <c:numCache>
                <c:formatCode>General</c:formatCode>
                <c:ptCount val="20"/>
                <c:pt idx="0">
                  <c:v>0.5</c:v>
                </c:pt>
                <c:pt idx="1">
                  <c:v>1</c:v>
                </c:pt>
                <c:pt idx="2">
                  <c:v>1.4999999999999998</c:v>
                </c:pt>
                <c:pt idx="3">
                  <c:v>1.9999999999999998</c:v>
                </c:pt>
                <c:pt idx="4">
                  <c:v>2.5</c:v>
                </c:pt>
                <c:pt idx="5">
                  <c:v>3</c:v>
                </c:pt>
                <c:pt idx="6">
                  <c:v>3.5</c:v>
                </c:pt>
                <c:pt idx="7">
                  <c:v>4</c:v>
                </c:pt>
                <c:pt idx="8">
                  <c:v>4.5</c:v>
                </c:pt>
                <c:pt idx="9">
                  <c:v>5</c:v>
                </c:pt>
                <c:pt idx="10">
                  <c:v>5.5</c:v>
                </c:pt>
                <c:pt idx="11">
                  <c:v>6</c:v>
                </c:pt>
                <c:pt idx="12">
                  <c:v>6.5</c:v>
                </c:pt>
                <c:pt idx="13">
                  <c:v>7</c:v>
                </c:pt>
                <c:pt idx="14">
                  <c:v>7.5000000000000009</c:v>
                </c:pt>
                <c:pt idx="15">
                  <c:v>8</c:v>
                </c:pt>
                <c:pt idx="16">
                  <c:v>8.5</c:v>
                </c:pt>
                <c:pt idx="17">
                  <c:v>9</c:v>
                </c:pt>
                <c:pt idx="18">
                  <c:v>9.5</c:v>
                </c:pt>
                <c:pt idx="19">
                  <c:v>10</c:v>
                </c:pt>
              </c:numCache>
            </c:numRef>
          </c:cat>
          <c:val>
            <c:numRef>
              <c:f>'[功率标定汇总.xlsx]CM2-2'!$J$2:$J$21</c:f>
              <c:numCache>
                <c:formatCode>General</c:formatCode>
                <c:ptCount val="20"/>
                <c:pt idx="0">
                  <c:v>20.864400269516221</c:v>
                </c:pt>
                <c:pt idx="1">
                  <c:v>30.80327518111373</c:v>
                </c:pt>
                <c:pt idx="2">
                  <c:v>47.282026278473573</c:v>
                </c:pt>
                <c:pt idx="3">
                  <c:v>74.724900306224342</c:v>
                </c:pt>
                <c:pt idx="4">
                  <c:v>126.50595612599146</c:v>
                </c:pt>
                <c:pt idx="5">
                  <c:v>197.32043987112365</c:v>
                </c:pt>
                <c:pt idx="6">
                  <c:v>298.89960122489737</c:v>
                </c:pt>
                <c:pt idx="7">
                  <c:v>439.84104945550041</c:v>
                </c:pt>
                <c:pt idx="8">
                  <c:v>657.32630859508129</c:v>
                </c:pt>
                <c:pt idx="9">
                  <c:v>1012.954691961029</c:v>
                </c:pt>
                <c:pt idx="10">
                  <c:v>1360.5668419941517</c:v>
                </c:pt>
                <c:pt idx="11">
                  <c:v>1857.5232524024941</c:v>
                </c:pt>
                <c:pt idx="12">
                  <c:v>2802.8312598851176</c:v>
                </c:pt>
                <c:pt idx="13">
                  <c:v>3257.8194441876853</c:v>
                </c:pt>
                <c:pt idx="14">
                  <c:v>4564.1635479274773</c:v>
                </c:pt>
                <c:pt idx="15">
                  <c:v>5716.6680285201419</c:v>
                </c:pt>
                <c:pt idx="16">
                  <c:v>6992.2065653479522</c:v>
                </c:pt>
                <c:pt idx="17">
                  <c:v>8591.6359078719433</c:v>
                </c:pt>
                <c:pt idx="18">
                  <c:v>10507.149383454331</c:v>
                </c:pt>
                <c:pt idx="19">
                  <c:v>11985.610098216608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B6-4BD5-92C4-D02E157980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hiLowLines>
        <c:marker val="1"/>
        <c:smooth val="0"/>
        <c:axId val="1242359696"/>
        <c:axId val="1238530800"/>
      </c:lineChart>
      <c:catAx>
        <c:axId val="12423596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n-US" altLang="zh-CN" sz="1000" b="1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altLang="zh-CN" sz="1000" b="1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Input signal (dB)</a:t>
                </a:r>
              </a:p>
            </c:rich>
          </c:tx>
          <c:layout>
            <c:manualLayout>
              <c:xMode val="edge"/>
              <c:yMode val="edge"/>
              <c:x val="0.38043120973514677"/>
              <c:y val="0.880341880341880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en-US" altLang="zh-CN" sz="1000" b="1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1238530800"/>
        <c:crosses val="autoZero"/>
        <c:auto val="1"/>
        <c:lblAlgn val="ctr"/>
        <c:lblOffset val="100"/>
        <c:noMultiLvlLbl val="0"/>
      </c:catAx>
      <c:valAx>
        <c:axId val="1238530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Output power (W)</a:t>
                </a:r>
              </a:p>
            </c:rich>
          </c:tx>
          <c:layout>
            <c:manualLayout>
              <c:xMode val="edge"/>
              <c:yMode val="edge"/>
              <c:x val="2.181818181818182E-2"/>
              <c:y val="0.287419457183236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1242359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5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3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7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2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  <a:round/>
      </a:ln>
    </cs:spPr>
    <cs:defRPr sz="900" kern="1200"/>
    <cs:bodyPr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0.70882</cdr:x>
      <cdr:y>0.20099</cdr:y>
    </cdr:from>
    <cdr:to>
      <cdr:x>0.80139</cdr:x>
      <cdr:y>0.40984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058053E1-0961-4320-B0A1-79F734F93473}"/>
            </a:ext>
          </a:extLst>
        </cdr:cNvPr>
        <cdr:cNvSpPr/>
      </cdr:nvSpPr>
      <cdr:spPr>
        <a:xfrm xmlns:a="http://schemas.openxmlformats.org/drawingml/2006/main">
          <a:off x="4477632" y="711165"/>
          <a:ext cx="584791" cy="73896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zh-CN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41C9E-F941-4370-8686-A8E0E46DC483}" type="datetimeFigureOut">
              <a:rPr lang="zh-CN" altLang="en-US" smtClean="0"/>
              <a:t>2019/9/26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15080-655D-47A1-BFA9-66041D145E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6345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Good afternoon, everyone, its my pleasure to stand here give a talk about rf source system, and my name is </a:t>
            </a:r>
            <a:r>
              <a:rPr lang="en-US" altLang="zh-CN" dirty="0" err="1"/>
              <a:t>liepeng</a:t>
            </a:r>
            <a:r>
              <a:rPr lang="en-US" altLang="zh-CN" dirty="0"/>
              <a:t> sun , on behalf of department of 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415080-655D-47A1-BFA9-66041D145EC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928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This is outline,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415080-655D-47A1-BFA9-66041D145EC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358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This is the layout of </a:t>
            </a:r>
            <a:r>
              <a:rPr lang="en-US" altLang="zh-CN" sz="1200" dirty="0" err="1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ciads</a:t>
            </a:r>
            <a:r>
              <a:rPr lang="en-US" altLang="zh-CN" sz="1200" dirty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 project, and its design and specifications has already been introduced from my colleges, so I skip it</a:t>
            </a:r>
            <a:endParaRPr lang="zh-CN" altLang="en-US" sz="1200" dirty="0">
              <a:latin typeface="Arial Narrow" pitchFamily="34" charset="0"/>
              <a:ea typeface="楷体_GB2312" pitchFamily="49" charset="-122"/>
              <a:cs typeface="Times New Roman" pitchFamily="18" charset="0"/>
            </a:endParaRPr>
          </a:p>
          <a:p>
            <a:r>
              <a:rPr lang="zh-CN" alt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415080-655D-47A1-BFA9-66041D145EC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0852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415080-655D-47A1-BFA9-66041D145EC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4452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From the design above, three phases should be careful. Shown in 1</a:t>
            </a:r>
          </a:p>
          <a:p>
            <a:r>
              <a:rPr lang="en-US" altLang="zh-CN" dirty="0"/>
              <a:t>So we put forward a new design, see 4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415080-655D-47A1-BFA9-66041D145EC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0444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According to the design of beam dynamics, whole project was divided into this phases based on the intensity,2.5, 5 and 10mA. 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415080-655D-47A1-BFA9-66041D145EC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9758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415080-655D-47A1-BFA9-66041D145EC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452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For LLRF, we must leave a margin to control and adjust the signal. And the attenuation of </a:t>
            </a:r>
            <a:r>
              <a:rPr lang="en-US" altLang="zh-CN" dirty="0" err="1"/>
              <a:t>tran</a:t>
            </a:r>
            <a:r>
              <a:rPr lang="en-US" altLang="zh-CN" dirty="0"/>
              <a:t>. Line can be estimated from the length and layout.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415080-655D-47A1-BFA9-66041D145EC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1696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We plan to design deeply for whole </a:t>
            </a:r>
            <a:r>
              <a:rPr lang="en-US" altLang="zh-CN" dirty="0" err="1"/>
              <a:t>ssa</a:t>
            </a:r>
            <a:r>
              <a:rPr lang="en-US" altLang="zh-CN" dirty="0"/>
              <a:t> system, </a:t>
            </a:r>
            <a:r>
              <a:rPr lang="en-US" altLang="zh-CN" dirty="0" err="1"/>
              <a:t>incluing</a:t>
            </a:r>
            <a:r>
              <a:rPr lang="en-US" altLang="zh-CN" dirty="0"/>
              <a:t> ….. We called this standardization of </a:t>
            </a:r>
            <a:r>
              <a:rPr lang="en-US" altLang="zh-CN" dirty="0" err="1"/>
              <a:t>ssa</a:t>
            </a:r>
            <a:r>
              <a:rPr lang="en-US" altLang="zh-CN" dirty="0"/>
              <a:t>.</a:t>
            </a:r>
          </a:p>
          <a:p>
            <a:r>
              <a:rPr lang="en-US" altLang="zh-CN" dirty="0"/>
              <a:t>We can continue this work according to many experiences from previous ads project</a:t>
            </a:r>
          </a:p>
          <a:p>
            <a:r>
              <a:rPr lang="en-US" altLang="zh-CN" dirty="0"/>
              <a:t>The first step is to interchange the power module on site, especially they come from different manufacturers. 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415080-655D-47A1-BFA9-66041D145EC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5297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AA5A5-3327-44DB-BD98-32737E2EF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F36B15-EAA4-4F2F-89C2-E27E04448E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91C50-4F3C-4F50-A48B-6B5E8024E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86389-89AE-4460-8671-B03D3A28F8DF}" type="datetimeFigureOut">
              <a:rPr lang="zh-CN" altLang="en-US" smtClean="0"/>
              <a:t>2019/9/26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A5B76-9B5D-4C6D-810A-95A98F4BC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B097F-ABC0-408C-A925-A8E355CF7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A0A6-E6C6-48FC-AFB3-ED46F52439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0609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1FE96-71D4-49BF-8279-FF1D64C65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2597B-84C8-4D7C-B269-083B3FACA6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0067B-289B-49E9-9A7F-42FAA2964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86389-89AE-4460-8671-B03D3A28F8DF}" type="datetimeFigureOut">
              <a:rPr lang="zh-CN" altLang="en-US" smtClean="0"/>
              <a:t>2019/9/26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B6397-2E89-4620-B30B-9F89191A0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F0B96-0B53-4F46-9D6C-5C019FE99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A0A6-E6C6-48FC-AFB3-ED46F52439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1510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072FA5-2252-47BD-8D6C-1754451373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0EBBF9-AC9C-4561-8AF1-081D0BB3D1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28BB1-91DF-4E13-AE1C-E4E67D23B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86389-89AE-4460-8671-B03D3A28F8DF}" type="datetimeFigureOut">
              <a:rPr lang="zh-CN" altLang="en-US" smtClean="0"/>
              <a:t>2019/9/26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2BC38-DCE6-4C6D-9217-64D2199FD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50802-F683-4739-A630-0E08B0819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A0A6-E6C6-48FC-AFB3-ED46F52439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80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902261" y="2060848"/>
            <a:ext cx="10666347" cy="1476032"/>
          </a:xfrm>
        </p:spPr>
        <p:txBody>
          <a:bodyPr vert="horz" anchor="ctr" anchorCtr="0">
            <a:normAutofit/>
          </a:bodyPr>
          <a:lstStyle>
            <a:lvl1pPr algn="r">
              <a:defRPr sz="4000">
                <a:solidFill>
                  <a:srgbClr val="FE8637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kumimoji="0" lang="zh-CN" altLang="en-US" dirty="0"/>
              <a:t>单击此处编辑母版标题样式</a:t>
            </a:r>
            <a:endParaRPr kumimoji="0" lang="en-US" dirty="0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920072" y="3897052"/>
            <a:ext cx="10648537" cy="2268252"/>
          </a:xfrm>
          <a:prstGeom prst="rect">
            <a:avLst/>
          </a:prstGeom>
        </p:spPr>
        <p:txBody>
          <a:bodyPr vert="horz" anchor="ctr" anchorCtr="0"/>
          <a:lstStyle>
            <a:lvl1pPr marL="0" indent="0" algn="r">
              <a:buNone/>
              <a:defRPr sz="2400" b="1">
                <a:solidFill>
                  <a:srgbClr val="7598D9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/>
              <a:t>单击此处编辑母版副标题样式</a:t>
            </a:r>
            <a:endParaRPr kumimoji="0" lang="en-US" dirty="0"/>
          </a:p>
        </p:txBody>
      </p:sp>
      <p:sp>
        <p:nvSpPr>
          <p:cNvPr id="21" name="矩形 20"/>
          <p:cNvSpPr/>
          <p:nvPr/>
        </p:nvSpPr>
        <p:spPr>
          <a:xfrm>
            <a:off x="513672" y="2060849"/>
            <a:ext cx="11054937" cy="1476031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13672" y="3897052"/>
            <a:ext cx="11054936" cy="2268252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00971" y="2060848"/>
            <a:ext cx="317501" cy="1476032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13672" y="3897052"/>
            <a:ext cx="304800" cy="2268252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logo-cas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2977" y="0"/>
            <a:ext cx="4223657" cy="756476"/>
          </a:xfrm>
          <a:prstGeom prst="rect">
            <a:avLst/>
          </a:prstGeom>
        </p:spPr>
      </p:pic>
      <p:pic>
        <p:nvPicPr>
          <p:cNvPr id="13" name="图片 12" descr="核裂变副本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7" y="6454800"/>
            <a:ext cx="1041600" cy="4032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67" y="44626"/>
            <a:ext cx="5195284" cy="70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320679"/>
      </p:ext>
    </p:extLst>
  </p:cSld>
  <p:clrMapOvr>
    <a:masterClrMapping/>
  </p:clrMapOvr>
  <p:transition advTm="114609">
    <p:diamond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91478" y="116632"/>
            <a:ext cx="10033445" cy="720000"/>
          </a:xfrm>
          <a:noFill/>
          <a:ln>
            <a:noFill/>
          </a:ln>
        </p:spPr>
        <p:txBody>
          <a:bodyPr vert="horz" anchor="ctr" anchorCtr="0">
            <a:normAutofit/>
          </a:bodyPr>
          <a:lstStyle>
            <a:lvl1pPr>
              <a:defRPr lang="en-US" dirty="0">
                <a:ln w="3175" cmpd="sng">
                  <a:noFill/>
                  <a:prstDash val="solid"/>
                </a:ln>
                <a:solidFill>
                  <a:srgbClr val="F18E30"/>
                </a:solidFill>
                <a:latin typeface="+mn-lt"/>
              </a:defRPr>
            </a:lvl1pPr>
          </a:lstStyle>
          <a:p>
            <a:pPr lvl="0"/>
            <a:r>
              <a:rPr kumimoji="0" lang="zh-CN" altLang="en-US" dirty="0"/>
              <a:t>单击此处编辑母版标题样式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79812180"/>
      </p:ext>
    </p:extLst>
  </p:cSld>
  <p:clrMapOvr>
    <a:masterClrMapping/>
  </p:clrMapOvr>
  <p:transition advTm="114609">
    <p:diamond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010E452-CF2D-5842-BEB1-5E4EA0D1482C}" type="datetimeFigureOut">
              <a:rPr kumimoji="1" lang="zh-CN" altLang="en-US" smtClean="0"/>
              <a:t>2019/9/26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5670124-97C4-F449-B2A9-8BFB023BE5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5221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54552-9BB7-4A0F-8E76-8E126FCA5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DE8A1-42B8-4FB4-A52E-9BDA163F0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167AC-AD0E-45F7-95DB-20AA4E5F3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86389-89AE-4460-8671-B03D3A28F8DF}" type="datetimeFigureOut">
              <a:rPr lang="zh-CN" altLang="en-US" smtClean="0"/>
              <a:t>2019/9/26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3027D-E41C-4E7E-804D-17D56FEBB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6A03E-ED70-4C43-BA39-8CBB34A17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A0A6-E6C6-48FC-AFB3-ED46F52439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9789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A0606-C9DA-4805-88FC-144C333CE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92EB3-AB28-43F7-A699-73A4656A6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819CAB-041C-4FBF-A3DB-0BA279A2E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86389-89AE-4460-8671-B03D3A28F8DF}" type="datetimeFigureOut">
              <a:rPr lang="zh-CN" altLang="en-US" smtClean="0"/>
              <a:t>2019/9/26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E57B0-EE44-43B3-AEF9-3DBB3D733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0AF9D2-76A2-422C-97B6-3486B5A51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A0A6-E6C6-48FC-AFB3-ED46F52439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895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884E2-67D9-4E4D-8F5B-41C0C1B36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04440-051B-40AF-AEFB-DFE9D78809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931E7A-BCE5-4EE2-9A84-21A07B2C76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41B88-808D-4AD4-AF78-769B89831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86389-89AE-4460-8671-B03D3A28F8DF}" type="datetimeFigureOut">
              <a:rPr lang="zh-CN" altLang="en-US" smtClean="0"/>
              <a:t>2019/9/26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B95AA0-AB0E-4636-99ED-89535604D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C5674F-DAA7-4827-90E8-E48CAB073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A0A6-E6C6-48FC-AFB3-ED46F52439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7477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9E5D5-3EAA-4EF3-A868-69B8314B0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53B093-2064-4050-B403-51095E8FD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9EE9FA-EB38-422B-970C-A30494A7B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25C9C9-29B2-4CEC-AF4A-D20B801819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2B0CAF-9319-4165-81BA-97DDDBADF9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D2B6BD-4491-4460-BC7B-EF2A8E667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86389-89AE-4460-8671-B03D3A28F8DF}" type="datetimeFigureOut">
              <a:rPr lang="zh-CN" altLang="en-US" smtClean="0"/>
              <a:t>2019/9/26</a:t>
            </a:fld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E04451-E1BB-4C8C-80FF-E93A096C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CCE96F-7D7E-4EF1-86C9-4954EAB69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A0A6-E6C6-48FC-AFB3-ED46F52439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0561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C291A-9BC6-4849-8FC1-DEBF702BA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B295D1-6CB1-44FE-93E9-402E9ADC5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86389-89AE-4460-8671-B03D3A28F8DF}" type="datetimeFigureOut">
              <a:rPr lang="zh-CN" altLang="en-US" smtClean="0"/>
              <a:t>2019/9/26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9080F6-0749-45EA-B5B6-70377B86B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656216-3609-4958-B4AD-77380CD01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A0A6-E6C6-48FC-AFB3-ED46F52439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6971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D1A837-492E-4E1F-8B87-B2947E307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86389-89AE-4460-8671-B03D3A28F8DF}" type="datetimeFigureOut">
              <a:rPr lang="zh-CN" altLang="en-US" smtClean="0"/>
              <a:t>2019/9/26</a:t>
            </a:fld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E72F51-3A10-4B36-8909-8C12133AA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B1A60-D726-4A0D-9ACA-1CAA34221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A0A6-E6C6-48FC-AFB3-ED46F52439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6482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03FED-C104-4DA8-90D2-D2269FF3F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34F5F-9C65-4467-BEE8-F1532DE0E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1111A2-CA6C-4640-A079-7FF2C24D4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2215A1-F2F6-4C97-814A-8A2106AE9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86389-89AE-4460-8671-B03D3A28F8DF}" type="datetimeFigureOut">
              <a:rPr lang="zh-CN" altLang="en-US" smtClean="0"/>
              <a:t>2019/9/26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18F6A-255F-4471-9519-01C9C97CD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13C675-85D1-487C-AE17-899C274BF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A0A6-E6C6-48FC-AFB3-ED46F52439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4018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A3E93-5298-4E5C-B96D-D80C0AFF6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70C5BB-C951-4D62-84A9-5B96666E97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C2F51F-0DFB-4E3E-98EF-43A9C8D8FE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D22678-0BC3-4CB9-9ECF-0A343A269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86389-89AE-4460-8671-B03D3A28F8DF}" type="datetimeFigureOut">
              <a:rPr lang="zh-CN" altLang="en-US" smtClean="0"/>
              <a:t>2019/9/26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A65E73-BA14-4192-B736-A39E6AA7D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414223-4FFC-4355-ACE9-18935D925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A0A6-E6C6-48FC-AFB3-ED46F52439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7407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emf"/><Relationship Id="rId5" Type="http://schemas.openxmlformats.org/officeDocument/2006/relationships/image" Target="../media/image2.gif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EF2CA3-66C4-49AF-AA2B-9F45CB8AC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6F76FA-3337-430B-93BF-B0B78A04D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70C14-69FA-42EB-B6E2-9AAFABA222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86389-89AE-4460-8671-B03D3A28F8DF}" type="datetimeFigureOut">
              <a:rPr lang="zh-CN" altLang="en-US" smtClean="0"/>
              <a:t>2019/9/26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9A26F-B2D3-4F49-8F06-B120B39A54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826BE-E04A-4428-A1AE-56C23A4993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BA0A6-E6C6-48FC-AFB3-ED46F52439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2269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1487489" y="116632"/>
            <a:ext cx="9573575" cy="720690"/>
          </a:xfrm>
          <a:prstGeom prst="rect">
            <a:avLst/>
          </a:prstGeom>
        </p:spPr>
        <p:txBody>
          <a:bodyPr vert="horz" anchor="ctr" anchorCtr="0">
            <a:normAutofit/>
          </a:bodyPr>
          <a:lstStyle/>
          <a:p>
            <a:r>
              <a:rPr kumimoji="0" lang="zh-CN" altLang="en-US" dirty="0"/>
              <a:t>单击此处编辑母版标题样式</a:t>
            </a:r>
            <a:endParaRPr kumimoji="0" lang="en-US" dirty="0"/>
          </a:p>
        </p:txBody>
      </p:sp>
      <p:sp>
        <p:nvSpPr>
          <p:cNvPr id="10" name="矩形 9"/>
          <p:cNvSpPr/>
          <p:nvPr/>
        </p:nvSpPr>
        <p:spPr>
          <a:xfrm>
            <a:off x="1271" y="873125"/>
            <a:ext cx="11811040" cy="36000"/>
          </a:xfrm>
          <a:prstGeom prst="rect">
            <a:avLst/>
          </a:prstGeom>
          <a:gradFill flip="none" rotWithShape="1">
            <a:gsLst>
              <a:gs pos="4000">
                <a:schemeClr val="bg1"/>
              </a:gs>
              <a:gs pos="50000">
                <a:srgbClr val="0047A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428038" algn="l"/>
              </a:tabLst>
              <a:defRPr/>
            </a:pPr>
            <a:endParaRPr lang="zh-CN" altLang="en-US" sz="1600" b="1" i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1664951" y="6486628"/>
            <a:ext cx="3898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fld id="{6666605D-F742-46A5-9526-2ACEDBC5B4A2}" type="slidenum">
              <a:rPr lang="zh-CN" altLang="en-US" sz="1600" i="1" smtClean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pPr/>
              <a:t>‹#›</a:t>
            </a:fld>
            <a:endParaRPr lang="zh-CN" altLang="en-US" sz="1600" i="1" dirty="0">
              <a:latin typeface="Arial Narrow" pitchFamily="34" charset="0"/>
              <a:ea typeface="楷体_GB2312" pitchFamily="49" charset="-122"/>
              <a:cs typeface="Times New Roman" pitchFamily="18" charset="0"/>
            </a:endParaRPr>
          </a:p>
        </p:txBody>
      </p:sp>
      <p:pic>
        <p:nvPicPr>
          <p:cNvPr id="8" name="Picture 3" descr="logo-cas.gif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6939"/>
          <a:stretch/>
        </p:blipFill>
        <p:spPr>
          <a:xfrm>
            <a:off x="11061063" y="-1524"/>
            <a:ext cx="1123688" cy="872716"/>
          </a:xfrm>
          <a:prstGeom prst="rect">
            <a:avLst/>
          </a:prstGeom>
        </p:spPr>
      </p:pic>
      <p:pic>
        <p:nvPicPr>
          <p:cNvPr id="9" name="图片 8"/>
          <p:cNvPicPr/>
          <p:nvPr userDrawn="1"/>
        </p:nvPicPr>
        <p:blipFill>
          <a:blip r:embed="rId6"/>
          <a:stretch>
            <a:fillRect/>
          </a:stretch>
        </p:blipFill>
        <p:spPr>
          <a:xfrm>
            <a:off x="47328" y="31114"/>
            <a:ext cx="1202944" cy="83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110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advTm="114609">
    <p:diamond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 cap="none" spc="0">
          <a:ln w="3175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solidFill>
            <a:srgbClr val="FF6600"/>
          </a:solidFill>
          <a:effectLst/>
          <a:latin typeface="Times New Roman" pitchFamily="18" charset="0"/>
          <a:ea typeface="黑体" pitchFamily="49" charset="-122"/>
          <a:cs typeface="Times New Roman" pitchFamily="18" charset="0"/>
        </a:defRPr>
      </a:lvl1pPr>
    </p:titleStyle>
    <p:bodyStyle>
      <a:lvl1pPr marL="274320" indent="-274320" algn="just" rtl="0" eaLnBrk="1" latinLnBrk="0" hangingPunct="1">
        <a:spcBef>
          <a:spcPts val="1200"/>
        </a:spcBef>
        <a:buClr>
          <a:srgbClr val="0047A0"/>
        </a:buClr>
        <a:buSzPct val="100000"/>
        <a:buFont typeface="Wingdings 3"/>
        <a:buChar char=""/>
        <a:defRPr kumimoji="0" sz="2600" kern="1200">
          <a:solidFill>
            <a:schemeClr val="tx1"/>
          </a:solidFill>
          <a:latin typeface="黑体" pitchFamily="49" charset="-122"/>
          <a:ea typeface="黑体" pitchFamily="49" charset="-122"/>
          <a:cs typeface="+mn-cs"/>
        </a:defRPr>
      </a:lvl1pPr>
      <a:lvl2pPr marL="548640" indent="-274320" algn="just" rtl="0" eaLnBrk="1" latinLnBrk="0" hangingPunct="1">
        <a:spcBef>
          <a:spcPts val="500"/>
        </a:spcBef>
        <a:buClr>
          <a:schemeClr val="accent2"/>
        </a:buClr>
        <a:buSzPct val="90000"/>
        <a:buFont typeface="Wingdings 3"/>
        <a:buChar char=""/>
        <a:defRPr kumimoji="0" sz="2300" kern="1200">
          <a:solidFill>
            <a:schemeClr val="tx2"/>
          </a:solidFill>
          <a:latin typeface="黑体" pitchFamily="49" charset="-122"/>
          <a:ea typeface="黑体" pitchFamily="49" charset="-122"/>
          <a:cs typeface="+mn-cs"/>
        </a:defRPr>
      </a:lvl2pPr>
      <a:lvl3pPr marL="822960" indent="-228600" algn="just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80000"/>
        <a:buFont typeface="Wingdings 3"/>
        <a:buChar char=""/>
        <a:defRPr kumimoji="0" sz="2000" kern="1200">
          <a:solidFill>
            <a:schemeClr val="tx1"/>
          </a:solidFill>
          <a:latin typeface="黑体" pitchFamily="49" charset="-122"/>
          <a:ea typeface="黑体" pitchFamily="49" charset="-122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黑体" pitchFamily="49" charset="-122"/>
          <a:ea typeface="黑体" pitchFamily="49" charset="-122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黑体" pitchFamily="49" charset="-122"/>
          <a:ea typeface="黑体" pitchFamily="49" charset="-122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72B0C-9015-4B8D-83DD-55DB88BFB8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RF source system design for </a:t>
            </a:r>
            <a:r>
              <a:rPr lang="en-US" altLang="zh-CN" dirty="0" err="1"/>
              <a:t>CiADS</a:t>
            </a:r>
            <a:endParaRPr lang="zh-CN" alt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50D787-41EF-4D62-ABF1-0C33A0203A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sz="2000" dirty="0" err="1"/>
              <a:t>Liepeng</a:t>
            </a:r>
            <a:r>
              <a:rPr lang="en-US" altLang="zh-CN" sz="2000" dirty="0"/>
              <a:t> SUN</a:t>
            </a:r>
          </a:p>
          <a:p>
            <a:r>
              <a:rPr lang="en-US" altLang="zh-CN" sz="2000" dirty="0"/>
              <a:t>On behalf of Department of RF power and LLRF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346007308"/>
      </p:ext>
    </p:extLst>
  </p:cSld>
  <p:clrMapOvr>
    <a:masterClrMapping/>
  </p:clrMapOvr>
  <p:transition advTm="114609">
    <p:diamond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合成联结示意2">
            <a:extLst>
              <a:ext uri="{FF2B5EF4-FFF2-40B4-BE49-F238E27FC236}">
                <a16:creationId xmlns:a16="http://schemas.microsoft.com/office/drawing/2014/main" id="{458CFBE0-1EED-4C8C-BAD3-3EE56A217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691" y="892659"/>
            <a:ext cx="3666309" cy="5848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7567595-4D76-4DBF-A237-B6975048929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28911"/>
            <a:ext cx="2690949" cy="602909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67A4913-EF1B-46F4-A7EF-D6589C6FF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478" y="116632"/>
            <a:ext cx="9267813" cy="720000"/>
          </a:xfrm>
        </p:spPr>
        <p:txBody>
          <a:bodyPr/>
          <a:lstStyle/>
          <a:p>
            <a:pPr algn="ctr"/>
            <a:r>
              <a:rPr lang="en-US" altLang="zh-CN" dirty="0"/>
              <a:t>RF Modules and structure</a:t>
            </a:r>
            <a:endParaRPr lang="zh-CN" altLang="en-US" dirty="0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1A973247-359B-405C-9098-7A2AB21AC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454" y="3881828"/>
            <a:ext cx="3077122" cy="2862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F00964C-A117-424D-B5EE-D9595B5CE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363" y="3878852"/>
            <a:ext cx="2709582" cy="2862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8E4F9B3-4D1B-4D10-A050-E89551662407}"/>
              </a:ext>
            </a:extLst>
          </p:cNvPr>
          <p:cNvSpPr txBox="1"/>
          <p:nvPr/>
        </p:nvSpPr>
        <p:spPr>
          <a:xfrm>
            <a:off x="2582090" y="800317"/>
            <a:ext cx="7776755" cy="30785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zh-CN" sz="2200" b="1" kern="0" dirty="0">
                <a:ln/>
              </a:rPr>
              <a:t>6-way or 8-way combiner was designed in  microstrip line.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zh-CN" sz="2200" b="1" kern="0" dirty="0">
                <a:ln/>
              </a:rPr>
              <a:t>Only two water  fittings were put in front of module.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zh-CN" sz="2200" b="1" kern="0" dirty="0">
                <a:ln/>
              </a:rPr>
              <a:t>Four layers may be designed to operate independently.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US" altLang="zh-CN" sz="2200" b="1" kern="0" dirty="0">
                <a:ln/>
              </a:rPr>
              <a:t>P</a:t>
            </a:r>
            <a:r>
              <a:rPr lang="en-US" altLang="zh-CN" sz="2200" b="1" kern="0" baseline="-25000" dirty="0">
                <a:ln/>
              </a:rPr>
              <a:t>-1</a:t>
            </a:r>
            <a:r>
              <a:rPr lang="en-US" altLang="zh-CN" sz="2200" b="1" kern="0" dirty="0">
                <a:ln/>
              </a:rPr>
              <a:t> power was defined for good linearity.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zh-CN" sz="2200" b="1" kern="0" dirty="0">
                <a:ln/>
              </a:rPr>
              <a:t>Current-sharing method.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zh-CN" sz="2200" b="1" kern="0" dirty="0">
                <a:ln/>
              </a:rPr>
              <a:t>Every module is 930W output.</a:t>
            </a:r>
          </a:p>
        </p:txBody>
      </p:sp>
    </p:spTree>
    <p:extLst>
      <p:ext uri="{BB962C8B-B14F-4D97-AF65-F5344CB8AC3E}">
        <p14:creationId xmlns:p14="http://schemas.microsoft.com/office/powerpoint/2010/main" val="310533514"/>
      </p:ext>
    </p:extLst>
  </p:cSld>
  <p:clrMapOvr>
    <a:masterClrMapping/>
  </p:clrMapOvr>
  <p:transition advTm="114609">
    <p:diamond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219234-884F-4A2E-926D-0EF485029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0267"/>
            <a:ext cx="6180752" cy="27908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213E63-D741-4548-A4A0-67710BC92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94629"/>
            <a:ext cx="6180752" cy="316337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E43DFF1-259C-456D-9AF9-226BF78E5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478" y="116632"/>
            <a:ext cx="9041391" cy="720000"/>
          </a:xfrm>
        </p:spPr>
        <p:txBody>
          <a:bodyPr/>
          <a:lstStyle/>
          <a:p>
            <a:pPr algn="ctr"/>
            <a:r>
              <a:rPr lang="en-US" altLang="zh-CN" dirty="0"/>
              <a:t>Characteristic of transmission line</a:t>
            </a:r>
            <a:endParaRPr lang="zh-CN" altLang="en-US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3938853-7B81-426F-B5A0-5E0D8D0A45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9234951"/>
              </p:ext>
            </p:extLst>
          </p:nvPr>
        </p:nvGraphicFramePr>
        <p:xfrm>
          <a:off x="6180752" y="910267"/>
          <a:ext cx="5895703" cy="3748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文本框 6">
            <a:extLst>
              <a:ext uri="{FF2B5EF4-FFF2-40B4-BE49-F238E27FC236}">
                <a16:creationId xmlns:a16="http://schemas.microsoft.com/office/drawing/2014/main" id="{A16AA23E-5C0D-4CC1-8CC7-EF9A1112CB50}"/>
              </a:ext>
            </a:extLst>
          </p:cNvPr>
          <p:cNvSpPr txBox="1"/>
          <p:nvPr/>
        </p:nvSpPr>
        <p:spPr>
          <a:xfrm>
            <a:off x="6180751" y="4678496"/>
            <a:ext cx="6011249" cy="206287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en-US" altLang="zh-CN" sz="2200" b="1" kern="0" dirty="0">
                <a:ln/>
              </a:rPr>
              <a:t>The capacity of power and loss were estimated, the real power in cavities was confirmed according to the attenuation of trans. line and  frequency fluctuation.</a:t>
            </a:r>
          </a:p>
        </p:txBody>
      </p:sp>
    </p:spTree>
    <p:extLst>
      <p:ext uri="{BB962C8B-B14F-4D97-AF65-F5344CB8AC3E}">
        <p14:creationId xmlns:p14="http://schemas.microsoft.com/office/powerpoint/2010/main" val="232010613"/>
      </p:ext>
    </p:extLst>
  </p:cSld>
  <p:clrMapOvr>
    <a:masterClrMapping/>
  </p:clrMapOvr>
  <p:transition advTm="114609">
    <p:diamond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828A4DA-6D16-42E9-846A-FF0357EF5063}"/>
              </a:ext>
            </a:extLst>
          </p:cNvPr>
          <p:cNvGrpSpPr/>
          <p:nvPr/>
        </p:nvGrpSpPr>
        <p:grpSpPr>
          <a:xfrm>
            <a:off x="151876" y="884934"/>
            <a:ext cx="7358211" cy="5688632"/>
            <a:chOff x="2081076" y="980728"/>
            <a:chExt cx="7358211" cy="5688632"/>
          </a:xfrm>
        </p:grpSpPr>
        <p:pic>
          <p:nvPicPr>
            <p:cNvPr id="1026" name="Picture 2" descr="I:\01.jpg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31"/>
            <a:stretch/>
          </p:blipFill>
          <p:spPr bwMode="auto">
            <a:xfrm>
              <a:off x="2081076" y="980728"/>
              <a:ext cx="7358211" cy="5688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直接箭头连接符 4"/>
            <p:cNvCxnSpPr/>
            <p:nvPr/>
          </p:nvCxnSpPr>
          <p:spPr>
            <a:xfrm flipH="1">
              <a:off x="4469469" y="3212976"/>
              <a:ext cx="1122476" cy="86972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3647729" y="3898032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SSAs</a:t>
              </a:r>
              <a:endPara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直接箭头连接符 9"/>
            <p:cNvCxnSpPr>
              <a:cxnSpLocks/>
              <a:endCxn id="21" idx="3"/>
            </p:cNvCxnSpPr>
            <p:nvPr/>
          </p:nvCxnSpPr>
          <p:spPr>
            <a:xfrm flipH="1">
              <a:off x="4949894" y="4194757"/>
              <a:ext cx="908601" cy="107200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638519" y="4581128"/>
              <a:ext cx="12747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Sub-tunnel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" name="直接箭头连接符 13"/>
            <p:cNvCxnSpPr/>
            <p:nvPr/>
          </p:nvCxnSpPr>
          <p:spPr>
            <a:xfrm flipH="1">
              <a:off x="4601355" y="4581128"/>
              <a:ext cx="2736304" cy="1800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325037" y="6196662"/>
              <a:ext cx="13773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Accelerator</a:t>
              </a:r>
              <a:endPara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" name="直接箭头连接符 17"/>
            <p:cNvCxnSpPr/>
            <p:nvPr/>
          </p:nvCxnSpPr>
          <p:spPr>
            <a:xfrm flipH="1">
              <a:off x="4425597" y="3810164"/>
              <a:ext cx="1080120" cy="914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031868" y="5082098"/>
              <a:ext cx="1918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Transmission line</a:t>
              </a:r>
              <a:endPara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327029" y="1237849"/>
              <a:ext cx="2995746" cy="2120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AutoNum type="arabicPeriod"/>
              </a:pP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All SSA racks are above sub-tunnel.</a:t>
              </a:r>
            </a:p>
            <a:p>
              <a:pPr marL="342900" indent="-342900">
                <a:lnSpc>
                  <a:spcPct val="150000"/>
                </a:lnSpc>
                <a:buAutoNum type="arabicPeriod"/>
              </a:pP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length of every SSA should be controlled within 20 meters.</a:t>
              </a:r>
            </a:p>
          </p:txBody>
        </p:sp>
        <p:cxnSp>
          <p:nvCxnSpPr>
            <p:cNvPr id="23" name="直接箭头连接符 22"/>
            <p:cNvCxnSpPr>
              <a:endCxn id="25" idx="3"/>
            </p:cNvCxnSpPr>
            <p:nvPr/>
          </p:nvCxnSpPr>
          <p:spPr>
            <a:xfrm flipH="1">
              <a:off x="4721573" y="4074478"/>
              <a:ext cx="2306468" cy="18259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325037" y="5715744"/>
              <a:ext cx="13965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Main tunnel</a:t>
              </a:r>
              <a:endPara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标题 1"/>
          <p:cNvSpPr>
            <a:spLocks/>
          </p:cNvSpPr>
          <p:nvPr/>
        </p:nvSpPr>
        <p:spPr bwMode="auto">
          <a:xfrm>
            <a:off x="151876" y="109475"/>
            <a:ext cx="684133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pPr fontAlgn="base">
              <a:spcAft>
                <a:spcPct val="0"/>
              </a:spcAft>
              <a:buFont typeface="Arial" charset="0"/>
              <a:buNone/>
            </a:pP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The layout of transmission line</a:t>
            </a:r>
            <a:endParaRPr lang="zh-CN" altLang="en-US" sz="2800" b="1" dirty="0">
              <a:solidFill>
                <a:prstClr val="black"/>
              </a:solidFill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9" name="Picture 2" descr="I:\02.jpg">
            <a:extLst>
              <a:ext uri="{FF2B5EF4-FFF2-40B4-BE49-F238E27FC236}">
                <a16:creationId xmlns:a16="http://schemas.microsoft.com/office/drawing/2014/main" id="{BBFD55E0-B1A0-4EB4-BAAB-08A2C920C5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4" b="17087"/>
          <a:stretch/>
        </p:blipFill>
        <p:spPr bwMode="auto">
          <a:xfrm>
            <a:off x="7428411" y="109476"/>
            <a:ext cx="4763589" cy="218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I:\03.jpg">
            <a:extLst>
              <a:ext uri="{FF2B5EF4-FFF2-40B4-BE49-F238E27FC236}">
                <a16:creationId xmlns:a16="http://schemas.microsoft.com/office/drawing/2014/main" id="{F0612DDB-FC3B-49A6-BC01-2854CB6D4F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58" b="14064"/>
          <a:stretch/>
        </p:blipFill>
        <p:spPr bwMode="auto">
          <a:xfrm>
            <a:off x="7510087" y="2372667"/>
            <a:ext cx="4654877" cy="170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CB26ED-5AA0-4935-B906-7ADEA55202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4923" y="4098963"/>
            <a:ext cx="4589089" cy="270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850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93E50-1CBE-4E7C-BCB2-935E0ACCC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479" y="116632"/>
            <a:ext cx="9482710" cy="720000"/>
          </a:xfrm>
        </p:spPr>
        <p:txBody>
          <a:bodyPr/>
          <a:lstStyle/>
          <a:p>
            <a:pPr algn="ctr"/>
            <a:r>
              <a:rPr lang="en-US" altLang="zh-CN" dirty="0"/>
              <a:t>Multi-levels of power with two kind of losses</a:t>
            </a:r>
            <a:endParaRPr lang="zh-CN" alt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716D177-1397-4887-A0E0-117186B9C5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51239"/>
              </p:ext>
            </p:extLst>
          </p:nvPr>
        </p:nvGraphicFramePr>
        <p:xfrm>
          <a:off x="14535" y="988625"/>
          <a:ext cx="8784000" cy="1800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73311">
                  <a:extLst>
                    <a:ext uri="{9D8B030D-6E8A-4147-A177-3AD203B41FA5}">
                      <a16:colId xmlns:a16="http://schemas.microsoft.com/office/drawing/2014/main" val="541621136"/>
                    </a:ext>
                  </a:extLst>
                </a:gridCol>
                <a:gridCol w="1618689">
                  <a:extLst>
                    <a:ext uri="{9D8B030D-6E8A-4147-A177-3AD203B41FA5}">
                      <a16:colId xmlns:a16="http://schemas.microsoft.com/office/drawing/2014/main" val="652783780"/>
                    </a:ext>
                  </a:extLst>
                </a:gridCol>
                <a:gridCol w="1804995">
                  <a:extLst>
                    <a:ext uri="{9D8B030D-6E8A-4147-A177-3AD203B41FA5}">
                      <a16:colId xmlns:a16="http://schemas.microsoft.com/office/drawing/2014/main" val="1976292198"/>
                    </a:ext>
                  </a:extLst>
                </a:gridCol>
                <a:gridCol w="2587005">
                  <a:extLst>
                    <a:ext uri="{9D8B030D-6E8A-4147-A177-3AD203B41FA5}">
                      <a16:colId xmlns:a16="http://schemas.microsoft.com/office/drawing/2014/main" val="3393612274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effectLst/>
                          <a:latin typeface="+mn-lt"/>
                        </a:rPr>
                        <a:t>Stage NO. of synthesizer</a:t>
                      </a:r>
                      <a:endParaRPr lang="zh-CN" sz="1600" b="1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effectLst/>
                          <a:latin typeface="+mn-lt"/>
                        </a:rPr>
                        <a:t>one</a:t>
                      </a:r>
                      <a:endParaRPr lang="zh-CN" sz="1600" b="1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two</a:t>
                      </a:r>
                      <a:endParaRPr lang="zh-CN" sz="1600" b="1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effectLst/>
                          <a:latin typeface="+mn-lt"/>
                        </a:rPr>
                        <a:t>three</a:t>
                      </a:r>
                      <a:endParaRPr lang="zh-CN" sz="1600" b="1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248384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effectLst/>
                          <a:latin typeface="+mn-lt"/>
                        </a:rPr>
                        <a:t>Synthesis loss</a:t>
                      </a:r>
                      <a:endParaRPr lang="zh-CN" sz="1600" b="1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5.6%</a:t>
                      </a:r>
                      <a:endParaRPr lang="zh-CN" sz="16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</a:rPr>
                        <a:t>2.3%</a:t>
                      </a:r>
                      <a:endParaRPr lang="zh-CN" sz="16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2.3%</a:t>
                      </a:r>
                      <a:endParaRPr lang="zh-CN" sz="16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0339884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Loss of trans. Line and LLRF</a:t>
                      </a:r>
                      <a:endParaRPr lang="zh-CN" sz="1600" b="1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2.3%+5.0%</a:t>
                      </a:r>
                      <a:endParaRPr lang="zh-CN" sz="16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</a:rPr>
                        <a:t>2.3%+5.0%</a:t>
                      </a:r>
                      <a:endParaRPr lang="zh-CN" sz="16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</a:rPr>
                        <a:t>2.3%+5.0%</a:t>
                      </a:r>
                      <a:endParaRPr lang="zh-CN" sz="16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6305366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Number of modules </a:t>
                      </a:r>
                      <a:endParaRPr lang="zh-CN" sz="1600" b="1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6; 8</a:t>
                      </a:r>
                      <a:endParaRPr lang="zh-CN" sz="16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12; 14; 16</a:t>
                      </a:r>
                      <a:endParaRPr lang="zh-CN" sz="16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24; 26; 28; 30; 32</a:t>
                      </a:r>
                      <a:endParaRPr lang="zh-CN" sz="16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4586265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effectLst/>
                          <a:latin typeface="+mn-lt"/>
                        </a:rPr>
                        <a:t>Output power </a:t>
                      </a:r>
                      <a:r>
                        <a:rPr lang="zh-CN" sz="1600" b="1" kern="100" dirty="0">
                          <a:effectLst/>
                          <a:latin typeface="+mn-lt"/>
                        </a:rPr>
                        <a:t>（</a:t>
                      </a:r>
                      <a:r>
                        <a:rPr lang="en-US" sz="1600" b="1" kern="100" dirty="0">
                          <a:effectLst/>
                          <a:latin typeface="+mn-lt"/>
                        </a:rPr>
                        <a:t>kW</a:t>
                      </a:r>
                      <a:r>
                        <a:rPr lang="zh-CN" sz="1600" b="1" kern="100" dirty="0">
                          <a:effectLst/>
                          <a:latin typeface="+mn-lt"/>
                        </a:rPr>
                        <a:t>）</a:t>
                      </a:r>
                      <a:endParaRPr lang="zh-CN" sz="1600" b="1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4.7; 6.3</a:t>
                      </a:r>
                      <a:endParaRPr lang="zh-CN" sz="16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9.2; 10.7; 12.3</a:t>
                      </a:r>
                      <a:endParaRPr lang="zh-CN" sz="16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18.0; 19.5; 20.9; 22.5; 24.1</a:t>
                      </a:r>
                      <a:endParaRPr lang="zh-CN" sz="16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1990463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1B2E950-3311-4D6E-81F4-D3E7D8D992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621755"/>
              </p:ext>
            </p:extLst>
          </p:nvPr>
        </p:nvGraphicFramePr>
        <p:xfrm>
          <a:off x="16021" y="2951251"/>
          <a:ext cx="12193907" cy="1800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5224">
                  <a:extLst>
                    <a:ext uri="{9D8B030D-6E8A-4147-A177-3AD203B41FA5}">
                      <a16:colId xmlns:a16="http://schemas.microsoft.com/office/drawing/2014/main" val="1634979731"/>
                    </a:ext>
                  </a:extLst>
                </a:gridCol>
                <a:gridCol w="1743058">
                  <a:extLst>
                    <a:ext uri="{9D8B030D-6E8A-4147-A177-3AD203B41FA5}">
                      <a16:colId xmlns:a16="http://schemas.microsoft.com/office/drawing/2014/main" val="3251996589"/>
                    </a:ext>
                  </a:extLst>
                </a:gridCol>
                <a:gridCol w="2201968">
                  <a:extLst>
                    <a:ext uri="{9D8B030D-6E8A-4147-A177-3AD203B41FA5}">
                      <a16:colId xmlns:a16="http://schemas.microsoft.com/office/drawing/2014/main" val="4112107916"/>
                    </a:ext>
                  </a:extLst>
                </a:gridCol>
                <a:gridCol w="2591360">
                  <a:extLst>
                    <a:ext uri="{9D8B030D-6E8A-4147-A177-3AD203B41FA5}">
                      <a16:colId xmlns:a16="http://schemas.microsoft.com/office/drawing/2014/main" val="2819608360"/>
                    </a:ext>
                  </a:extLst>
                </a:gridCol>
                <a:gridCol w="2852297">
                  <a:extLst>
                    <a:ext uri="{9D8B030D-6E8A-4147-A177-3AD203B41FA5}">
                      <a16:colId xmlns:a16="http://schemas.microsoft.com/office/drawing/2014/main" val="139529605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effectLst/>
                          <a:latin typeface="+mn-lt"/>
                        </a:rPr>
                        <a:t>Stage NO. of synthesizer</a:t>
                      </a:r>
                      <a:endParaRPr lang="zh-CN" sz="1600" b="1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effectLst/>
                        </a:rPr>
                        <a:t>one</a:t>
                      </a:r>
                      <a:endParaRPr lang="zh-CN" sz="16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effectLst/>
                        </a:rPr>
                        <a:t>two</a:t>
                      </a:r>
                      <a:endParaRPr lang="zh-CN" sz="16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effectLst/>
                        </a:rPr>
                        <a:t>three</a:t>
                      </a:r>
                      <a:endParaRPr lang="zh-CN" sz="16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effectLst/>
                        </a:rPr>
                        <a:t>four</a:t>
                      </a:r>
                      <a:endParaRPr lang="zh-CN" sz="16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8351879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effectLst/>
                          <a:latin typeface="+mn-lt"/>
                        </a:rPr>
                        <a:t>Synthesis loss</a:t>
                      </a:r>
                      <a:endParaRPr lang="zh-CN" sz="1600" b="1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6.7%</a:t>
                      </a:r>
                      <a:endParaRPr lang="zh-CN" sz="16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2.3%</a:t>
                      </a:r>
                      <a:endParaRPr lang="zh-CN" sz="16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2.3%</a:t>
                      </a:r>
                      <a:endParaRPr lang="zh-CN" sz="16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2.3%</a:t>
                      </a:r>
                      <a:endParaRPr lang="zh-CN" sz="16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074966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Loss of trans. Line and LLRF</a:t>
                      </a:r>
                      <a:endParaRPr lang="zh-CN" sz="1600" b="1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2.3%+5.0%</a:t>
                      </a:r>
                      <a:endParaRPr lang="zh-CN" sz="16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2.3%+5.0%</a:t>
                      </a:r>
                      <a:endParaRPr lang="zh-CN" sz="16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</a:rPr>
                        <a:t>2.3%+5.0%</a:t>
                      </a:r>
                      <a:endParaRPr lang="zh-CN" sz="16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2.3%+5.0%</a:t>
                      </a:r>
                      <a:endParaRPr lang="zh-CN" sz="16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6142887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Number of modules </a:t>
                      </a:r>
                      <a:endParaRPr lang="zh-CN" sz="1600" b="1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6; 8</a:t>
                      </a:r>
                      <a:endParaRPr lang="zh-CN" sz="16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12; 14; 16</a:t>
                      </a:r>
                      <a:endParaRPr lang="zh-CN" sz="16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24; 26; 28; 30; 32</a:t>
                      </a:r>
                      <a:endParaRPr lang="zh-CN" sz="16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</a:rPr>
                        <a:t>48; 52; 56; 60; 64</a:t>
                      </a:r>
                      <a:endParaRPr lang="zh-CN" sz="16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6584317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effectLst/>
                          <a:latin typeface="+mn-lt"/>
                        </a:rPr>
                        <a:t>Output power </a:t>
                      </a:r>
                      <a:r>
                        <a:rPr lang="zh-CN" sz="1600" b="1" kern="100" dirty="0">
                          <a:effectLst/>
                          <a:latin typeface="+mn-lt"/>
                        </a:rPr>
                        <a:t>（</a:t>
                      </a:r>
                      <a:r>
                        <a:rPr lang="en-US" sz="1600" b="1" kern="100" dirty="0">
                          <a:effectLst/>
                          <a:latin typeface="+mn-lt"/>
                        </a:rPr>
                        <a:t>kW</a:t>
                      </a:r>
                      <a:r>
                        <a:rPr lang="zh-CN" sz="1600" b="1" kern="100" dirty="0">
                          <a:effectLst/>
                          <a:latin typeface="+mn-lt"/>
                        </a:rPr>
                        <a:t>）</a:t>
                      </a:r>
                      <a:endParaRPr lang="zh-CN" sz="1600" b="1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5.2; 6.9</a:t>
                      </a:r>
                      <a:endParaRPr lang="zh-CN" sz="16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10.2; 11.8; 13.5</a:t>
                      </a:r>
                      <a:endParaRPr lang="zh-CN" sz="16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19.8; 21.4; 23.0; 24.7; 26.4</a:t>
                      </a:r>
                      <a:endParaRPr lang="zh-CN" sz="16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38.8; 41.8; 45.0; 48.3; 51.7</a:t>
                      </a:r>
                      <a:endParaRPr lang="zh-CN" sz="16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9742645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4608287-93D6-4816-A952-A79D2FB0C3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554015"/>
              </p:ext>
            </p:extLst>
          </p:nvPr>
        </p:nvGraphicFramePr>
        <p:xfrm>
          <a:off x="14535" y="4906543"/>
          <a:ext cx="12195394" cy="1933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4000">
                  <a:extLst>
                    <a:ext uri="{9D8B030D-6E8A-4147-A177-3AD203B41FA5}">
                      <a16:colId xmlns:a16="http://schemas.microsoft.com/office/drawing/2014/main" val="2575998557"/>
                    </a:ext>
                  </a:extLst>
                </a:gridCol>
                <a:gridCol w="1438383">
                  <a:extLst>
                    <a:ext uri="{9D8B030D-6E8A-4147-A177-3AD203B41FA5}">
                      <a16:colId xmlns:a16="http://schemas.microsoft.com/office/drawing/2014/main" val="1865854309"/>
                    </a:ext>
                  </a:extLst>
                </a:gridCol>
                <a:gridCol w="1712258">
                  <a:extLst>
                    <a:ext uri="{9D8B030D-6E8A-4147-A177-3AD203B41FA5}">
                      <a16:colId xmlns:a16="http://schemas.microsoft.com/office/drawing/2014/main" val="1682316313"/>
                    </a:ext>
                  </a:extLst>
                </a:gridCol>
                <a:gridCol w="2259106">
                  <a:extLst>
                    <a:ext uri="{9D8B030D-6E8A-4147-A177-3AD203B41FA5}">
                      <a16:colId xmlns:a16="http://schemas.microsoft.com/office/drawing/2014/main" val="2064283866"/>
                    </a:ext>
                  </a:extLst>
                </a:gridCol>
                <a:gridCol w="2250142">
                  <a:extLst>
                    <a:ext uri="{9D8B030D-6E8A-4147-A177-3AD203B41FA5}">
                      <a16:colId xmlns:a16="http://schemas.microsoft.com/office/drawing/2014/main" val="3689398156"/>
                    </a:ext>
                  </a:extLst>
                </a:gridCol>
                <a:gridCol w="2411505">
                  <a:extLst>
                    <a:ext uri="{9D8B030D-6E8A-4147-A177-3AD203B41FA5}">
                      <a16:colId xmlns:a16="http://schemas.microsoft.com/office/drawing/2014/main" val="321644957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>
                          <a:effectLst/>
                          <a:latin typeface="+mn-lt"/>
                        </a:rPr>
                        <a:t>Stage Number of synthesizer</a:t>
                      </a:r>
                      <a:endParaRPr lang="zh-CN" sz="1400" b="1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kern="100" dirty="0">
                          <a:effectLst/>
                        </a:rPr>
                        <a:t>one</a:t>
                      </a:r>
                      <a:endParaRPr lang="zh-CN" sz="18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kern="100" dirty="0">
                          <a:effectLst/>
                        </a:rPr>
                        <a:t>two</a:t>
                      </a:r>
                      <a:endParaRPr lang="zh-CN" sz="18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kern="100" dirty="0">
                          <a:effectLst/>
                        </a:rPr>
                        <a:t>three</a:t>
                      </a:r>
                      <a:endParaRPr lang="zh-CN" sz="18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kern="100" dirty="0">
                          <a:effectLst/>
                        </a:rPr>
                        <a:t>four</a:t>
                      </a:r>
                      <a:endParaRPr lang="zh-CN" sz="18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</a:rPr>
                        <a:t>five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925948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>
                          <a:effectLst/>
                          <a:latin typeface="+mn-lt"/>
                        </a:rPr>
                        <a:t>Synthesis loss</a:t>
                      </a:r>
                      <a:endParaRPr lang="zh-CN" sz="1400" b="1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7.7%</a:t>
                      </a:r>
                      <a:endParaRPr lang="zh-CN" sz="16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2.3%</a:t>
                      </a:r>
                      <a:endParaRPr lang="zh-CN" sz="16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2.3%</a:t>
                      </a:r>
                      <a:endParaRPr lang="zh-CN" sz="16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2.3%</a:t>
                      </a:r>
                      <a:endParaRPr lang="zh-CN" sz="16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effectLst/>
                        </a:rPr>
                        <a:t>2.3%</a:t>
                      </a:r>
                      <a:endParaRPr lang="zh-CN" altLang="zh-CN" sz="1600" b="1" kern="1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7657177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Loss of trans. Line and LLRF</a:t>
                      </a:r>
                      <a:endParaRPr lang="zh-CN" sz="1400" b="1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2.3%+5.0%</a:t>
                      </a:r>
                      <a:endParaRPr lang="zh-CN" sz="16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2.3%+5.0%</a:t>
                      </a:r>
                      <a:endParaRPr lang="zh-CN" sz="16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2.3%+5.0%</a:t>
                      </a:r>
                      <a:endParaRPr lang="zh-CN" sz="16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2.3%+5.0%</a:t>
                      </a:r>
                      <a:endParaRPr lang="zh-CN" sz="16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2.3%+5.0%</a:t>
                      </a:r>
                      <a:endParaRPr lang="zh-CN" sz="16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865881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Number of modules </a:t>
                      </a:r>
                      <a:endParaRPr lang="zh-CN" sz="1400" b="1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</a:rPr>
                        <a:t>6; 8</a:t>
                      </a:r>
                      <a:endParaRPr lang="zh-CN" sz="14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</a:rPr>
                        <a:t>12; 14; 16</a:t>
                      </a:r>
                      <a:endParaRPr lang="zh-CN" sz="14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</a:rPr>
                        <a:t>24; 26; 28; 30; 32</a:t>
                      </a:r>
                      <a:endParaRPr lang="zh-CN" sz="14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</a:rPr>
                        <a:t>48; 52; 56; 60; 64</a:t>
                      </a:r>
                      <a:endParaRPr lang="zh-CN" sz="14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</a:rPr>
                        <a:t>96; 104; 112; 120; 128</a:t>
                      </a:r>
                      <a:endParaRPr lang="zh-CN" sz="14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100821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>
                          <a:effectLst/>
                          <a:latin typeface="+mn-lt"/>
                        </a:rPr>
                        <a:t>Output power </a:t>
                      </a:r>
                      <a:r>
                        <a:rPr lang="zh-CN" sz="1400" b="1" kern="100" dirty="0">
                          <a:effectLst/>
                          <a:latin typeface="+mn-lt"/>
                        </a:rPr>
                        <a:t>（</a:t>
                      </a:r>
                      <a:r>
                        <a:rPr lang="en-US" sz="1400" b="1" kern="100" dirty="0">
                          <a:effectLst/>
                          <a:latin typeface="+mn-lt"/>
                        </a:rPr>
                        <a:t>kW</a:t>
                      </a:r>
                      <a:r>
                        <a:rPr lang="zh-CN" sz="1400" b="1" kern="100" dirty="0">
                          <a:effectLst/>
                          <a:latin typeface="+mn-lt"/>
                        </a:rPr>
                        <a:t>）</a:t>
                      </a:r>
                      <a:endParaRPr lang="zh-CN" sz="1400" b="1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</a:rPr>
                        <a:t>5.1; 6.9</a:t>
                      </a:r>
                      <a:endParaRPr lang="zh-CN" sz="14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</a:rPr>
                        <a:t>10.0; 11.7; 13.4</a:t>
                      </a:r>
                      <a:endParaRPr lang="zh-CN" sz="14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</a:rPr>
                        <a:t>19.6; 21.2; 22.8; 24.4; 26.2</a:t>
                      </a:r>
                      <a:endParaRPr lang="zh-CN" sz="14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</a:rPr>
                        <a:t>38.3; 41.4; 44.5; 47.8; 51.1</a:t>
                      </a:r>
                      <a:endParaRPr lang="zh-CN" sz="14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</a:rPr>
                        <a:t>83.8; 90.2; 96.8; 103.6</a:t>
                      </a:r>
                      <a:endParaRPr lang="zh-CN" sz="14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3964329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C66D982-0E7F-43C5-B0FE-2DC41EBB41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766150"/>
              </p:ext>
            </p:extLst>
          </p:nvPr>
        </p:nvGraphicFramePr>
        <p:xfrm>
          <a:off x="8996082" y="1006625"/>
          <a:ext cx="3024000" cy="1764000"/>
        </p:xfrm>
        <a:graphic>
          <a:graphicData uri="http://schemas.openxmlformats.org/drawingml/2006/table">
            <a:tbl>
              <a:tblPr firstRow="1" firstCol="1" lastRow="1" bandRow="1">
                <a:tableStyleId>{5C22544A-7EE6-4342-B048-85BDC9FD1C3A}</a:tableStyleId>
              </a:tblPr>
              <a:tblGrid>
                <a:gridCol w="1873023">
                  <a:extLst>
                    <a:ext uri="{9D8B030D-6E8A-4147-A177-3AD203B41FA5}">
                      <a16:colId xmlns:a16="http://schemas.microsoft.com/office/drawing/2014/main" val="466504797"/>
                    </a:ext>
                  </a:extLst>
                </a:gridCol>
                <a:gridCol w="1150977">
                  <a:extLst>
                    <a:ext uri="{9D8B030D-6E8A-4147-A177-3AD203B41FA5}">
                      <a16:colId xmlns:a16="http://schemas.microsoft.com/office/drawing/2014/main" val="1535828108"/>
                    </a:ext>
                  </a:extLst>
                </a:gridCol>
              </a:tblGrid>
              <a:tr h="82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8-way combiner</a:t>
                      </a:r>
                      <a:endParaRPr lang="zh-CN" sz="1800" b="1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kern="100" dirty="0">
                          <a:effectLst/>
                          <a:latin typeface="+mn-lt"/>
                        </a:rPr>
                        <a:t>0.25dB</a:t>
                      </a:r>
                      <a:endParaRPr lang="zh-CN" sz="1800" b="1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9932095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kern="100" dirty="0">
                          <a:effectLst/>
                          <a:latin typeface="+mn-lt"/>
                        </a:rPr>
                        <a:t>2-way combiner</a:t>
                      </a:r>
                      <a:endParaRPr lang="zh-CN" sz="1800" b="1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</a:rPr>
                        <a:t>0.1dB</a:t>
                      </a:r>
                      <a:endParaRPr lang="zh-CN" sz="18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77159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2911493"/>
      </p:ext>
    </p:extLst>
  </p:cSld>
  <p:clrMapOvr>
    <a:masterClrMapping/>
  </p:clrMapOvr>
  <p:transition advTm="114609">
    <p:diamond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6ABE9-5682-4C41-9DED-0272243B7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478" y="116632"/>
            <a:ext cx="9354899" cy="720000"/>
          </a:xfrm>
        </p:spPr>
        <p:txBody>
          <a:bodyPr/>
          <a:lstStyle/>
          <a:p>
            <a:pPr algn="ctr"/>
            <a:r>
              <a:rPr lang="en-US" altLang="zh-CN" dirty="0"/>
              <a:t>Requirements of Solid State Amplifier</a:t>
            </a:r>
            <a:endParaRPr lang="zh-CN" altLang="en-US" dirty="0"/>
          </a:p>
        </p:txBody>
      </p:sp>
      <p:graphicFrame>
        <p:nvGraphicFramePr>
          <p:cNvPr id="3" name="表格 4">
            <a:extLst>
              <a:ext uri="{FF2B5EF4-FFF2-40B4-BE49-F238E27FC236}">
                <a16:creationId xmlns:a16="http://schemas.microsoft.com/office/drawing/2014/main" id="{FF671A50-F81F-4346-BACD-F4A32FD646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974455"/>
              </p:ext>
            </p:extLst>
          </p:nvPr>
        </p:nvGraphicFramePr>
        <p:xfrm>
          <a:off x="1260585" y="941135"/>
          <a:ext cx="9485792" cy="579600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3464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13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400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CN" sz="1800" b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2472" marR="62472" marT="867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b="1" kern="100" dirty="0">
                          <a:effectLst/>
                        </a:rPr>
                        <a:t>Specification</a:t>
                      </a:r>
                      <a:endParaRPr lang="zh-CN" sz="2400" b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2472" marR="62472" marT="8677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00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1" kern="100" dirty="0">
                          <a:effectLst/>
                          <a:latin typeface="+mn-lt"/>
                        </a:rPr>
                        <a:t>Output power</a:t>
                      </a:r>
                      <a:r>
                        <a:rPr lang="zh-CN" sz="1800" b="1" kern="100" dirty="0">
                          <a:effectLst/>
                          <a:latin typeface="+mn-lt"/>
                        </a:rPr>
                        <a:t>（</a:t>
                      </a:r>
                      <a:r>
                        <a:rPr lang="en-US" sz="1800" b="1" kern="100" dirty="0">
                          <a:effectLst/>
                          <a:latin typeface="+mn-lt"/>
                        </a:rPr>
                        <a:t>P</a:t>
                      </a:r>
                      <a:r>
                        <a:rPr lang="en-US" sz="1800" b="1" kern="100" baseline="-25000" dirty="0">
                          <a:effectLst/>
                          <a:latin typeface="+mn-lt"/>
                        </a:rPr>
                        <a:t>-1</a:t>
                      </a:r>
                      <a:r>
                        <a:rPr lang="zh-CN" sz="1800" b="1" kern="100" dirty="0">
                          <a:effectLst/>
                          <a:latin typeface="+mn-lt"/>
                        </a:rPr>
                        <a:t>）</a:t>
                      </a:r>
                      <a:endParaRPr lang="zh-CN" sz="1800" b="1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2472" marR="62472" marT="867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</a:rPr>
                        <a:t>6/8/14/16/24/…/32</a:t>
                      </a:r>
                      <a:r>
                        <a:rPr lang="zh-CN" sz="1800" b="1" kern="100" dirty="0">
                          <a:effectLst/>
                        </a:rPr>
                        <a:t>（</a:t>
                      </a:r>
                      <a:r>
                        <a:rPr lang="en-US" sz="1800" b="1" kern="100" dirty="0">
                          <a:effectLst/>
                        </a:rPr>
                        <a:t>162.5/325MHz</a:t>
                      </a:r>
                      <a:r>
                        <a:rPr lang="zh-CN" sz="1800" b="1" kern="100" dirty="0">
                          <a:effectLst/>
                        </a:rPr>
                        <a:t>）</a:t>
                      </a:r>
                      <a:r>
                        <a:rPr lang="zh-CN" altLang="en-US" sz="1800" b="1" kern="100" dirty="0">
                          <a:effectLst/>
                        </a:rPr>
                        <a:t>≤</a:t>
                      </a:r>
                      <a:r>
                        <a:rPr lang="en-US" altLang="zh-CN" sz="1800" b="1" kern="100" dirty="0">
                          <a:effectLst/>
                        </a:rPr>
                        <a:t>150kW</a:t>
                      </a:r>
                      <a:r>
                        <a:rPr lang="zh-CN" sz="1800" b="1" kern="100" dirty="0">
                          <a:effectLst/>
                        </a:rPr>
                        <a:t>（</a:t>
                      </a:r>
                      <a:r>
                        <a:rPr lang="en-US" sz="1800" b="1" kern="100" dirty="0">
                          <a:effectLst/>
                        </a:rPr>
                        <a:t>650MHz</a:t>
                      </a:r>
                      <a:r>
                        <a:rPr lang="zh-CN" sz="1800" b="1" kern="100" dirty="0">
                          <a:effectLst/>
                        </a:rPr>
                        <a:t>）</a:t>
                      </a:r>
                      <a:endParaRPr lang="zh-CN" sz="1800" b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2472" marR="62472" marT="8677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00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1" kern="100" dirty="0">
                          <a:effectLst/>
                          <a:latin typeface="+mn-lt"/>
                        </a:rPr>
                        <a:t>Operation mode</a:t>
                      </a:r>
                      <a:endParaRPr lang="zh-CN" sz="1800" b="1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2472" marR="62472" marT="867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</a:rPr>
                        <a:t>CW</a:t>
                      </a:r>
                      <a:r>
                        <a:rPr lang="zh-CN" sz="1800" b="1" kern="100" dirty="0">
                          <a:effectLst/>
                        </a:rPr>
                        <a:t>、</a:t>
                      </a:r>
                      <a:r>
                        <a:rPr lang="en-US" sz="1800" b="1" kern="100" dirty="0">
                          <a:effectLst/>
                        </a:rPr>
                        <a:t>Pulse</a:t>
                      </a:r>
                      <a:endParaRPr lang="zh-CN" sz="1800" b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2472" marR="62472" marT="8677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00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1" kern="100" dirty="0">
                          <a:effectLst/>
                          <a:latin typeface="+mn-lt"/>
                          <a:ea typeface="宋体"/>
                          <a:cs typeface="Times New Roman"/>
                        </a:rPr>
                        <a:t>Reflection </a:t>
                      </a:r>
                      <a:endParaRPr lang="zh-CN" sz="1800" b="1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2472" marR="62472" marT="867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1" kern="100" dirty="0">
                          <a:effectLst/>
                          <a:latin typeface="+mn-lt"/>
                          <a:ea typeface="宋体"/>
                          <a:cs typeface="Times New Roman"/>
                        </a:rPr>
                        <a:t>Full power reflection on arbitrary phase</a:t>
                      </a:r>
                      <a:endParaRPr lang="zh-CN" sz="1800" b="1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2472" marR="62472" marT="8677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00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+mn-lt"/>
                        </a:rPr>
                        <a:t>-1dB bandwidth</a:t>
                      </a:r>
                      <a:r>
                        <a:rPr lang="zh-CN" sz="1800" b="1" kern="100" dirty="0">
                          <a:effectLst/>
                          <a:latin typeface="+mn-lt"/>
                        </a:rPr>
                        <a:t>（</a:t>
                      </a:r>
                      <a:r>
                        <a:rPr lang="en-US" sz="1800" b="1" kern="100" dirty="0">
                          <a:effectLst/>
                          <a:latin typeface="+mn-lt"/>
                        </a:rPr>
                        <a:t>MHz</a:t>
                      </a:r>
                      <a:r>
                        <a:rPr lang="zh-CN" sz="1800" b="1" kern="100" dirty="0">
                          <a:effectLst/>
                          <a:latin typeface="+mn-lt"/>
                        </a:rPr>
                        <a:t>）</a:t>
                      </a:r>
                      <a:endParaRPr lang="zh-CN" sz="1800" b="1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2472" marR="62472" marT="867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</a:rPr>
                        <a:t>±5</a:t>
                      </a:r>
                      <a:endParaRPr lang="zh-CN" sz="1800" b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2472" marR="62472" marT="8677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00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1" kern="100" dirty="0">
                          <a:effectLst/>
                          <a:latin typeface="+mn-lt"/>
                        </a:rPr>
                        <a:t>Amplitude stability</a:t>
                      </a:r>
                      <a:r>
                        <a:rPr lang="zh-CN" sz="1800" b="1" kern="100" dirty="0">
                          <a:effectLst/>
                          <a:latin typeface="+mn-lt"/>
                        </a:rPr>
                        <a:t>（</a:t>
                      </a:r>
                      <a:r>
                        <a:rPr lang="en-US" altLang="zh-CN" sz="1800" b="1" kern="100" dirty="0">
                          <a:effectLst/>
                          <a:latin typeface="+mn-lt"/>
                        </a:rPr>
                        <a:t>open loop</a:t>
                      </a:r>
                      <a:r>
                        <a:rPr lang="zh-CN" sz="1800" b="1" kern="100" dirty="0">
                          <a:effectLst/>
                          <a:latin typeface="+mn-lt"/>
                        </a:rPr>
                        <a:t>）</a:t>
                      </a:r>
                      <a:endParaRPr lang="zh-CN" sz="1800" b="1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2472" marR="62472" marT="867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</a:rPr>
                        <a:t>1%</a:t>
                      </a:r>
                      <a:endParaRPr lang="zh-CN" sz="1800" b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2472" marR="62472" marT="8677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00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1" kern="100" dirty="0">
                          <a:effectLst/>
                          <a:latin typeface="+mn-lt"/>
                        </a:rPr>
                        <a:t>phase stability</a:t>
                      </a:r>
                      <a:r>
                        <a:rPr lang="zh-CN" altLang="zh-CN" sz="1800" b="1" kern="100" dirty="0">
                          <a:effectLst/>
                          <a:latin typeface="+mn-lt"/>
                        </a:rPr>
                        <a:t>（</a:t>
                      </a:r>
                      <a:r>
                        <a:rPr lang="en-US" altLang="zh-CN" sz="1800" b="1" kern="100" dirty="0">
                          <a:effectLst/>
                          <a:latin typeface="+mn-lt"/>
                        </a:rPr>
                        <a:t>open loop</a:t>
                      </a:r>
                      <a:r>
                        <a:rPr lang="zh-CN" altLang="zh-CN" sz="1800" b="1" kern="100" dirty="0">
                          <a:effectLst/>
                          <a:latin typeface="+mn-lt"/>
                        </a:rPr>
                        <a:t>）</a:t>
                      </a:r>
                      <a:endParaRPr lang="zh-CN" altLang="zh-CN" sz="1800" b="1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2472" marR="62472" marT="867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</a:rPr>
                        <a:t>±5</a:t>
                      </a:r>
                      <a:r>
                        <a:rPr lang="en-US" altLang="zh-CN" sz="1800" b="1" kern="100" dirty="0">
                          <a:effectLst/>
                        </a:rPr>
                        <a:t>°</a:t>
                      </a:r>
                      <a:endParaRPr lang="zh-CN" sz="1800" b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2472" marR="62472" marT="8677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00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1" kern="100" dirty="0">
                          <a:effectLst/>
                          <a:latin typeface="+mn-lt"/>
                          <a:ea typeface="宋体"/>
                          <a:cs typeface="Times New Roman"/>
                        </a:rPr>
                        <a:t>Noise suppression</a:t>
                      </a:r>
                      <a:endParaRPr lang="zh-CN" sz="1800" b="1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2472" marR="62472" marT="867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</a:rPr>
                        <a:t>-70 </a:t>
                      </a:r>
                      <a:r>
                        <a:rPr lang="en-US" sz="1800" b="1" kern="100" dirty="0" err="1">
                          <a:effectLst/>
                        </a:rPr>
                        <a:t>dBc</a:t>
                      </a:r>
                      <a:r>
                        <a:rPr lang="zh-CN" sz="1800" b="1" kern="100" dirty="0">
                          <a:effectLst/>
                        </a:rPr>
                        <a:t>，</a:t>
                      </a:r>
                      <a:r>
                        <a:rPr lang="en-US" sz="1800" b="1" kern="100" dirty="0">
                          <a:effectLst/>
                        </a:rPr>
                        <a:t>BW=1kHz</a:t>
                      </a:r>
                      <a:endParaRPr lang="zh-CN" sz="1800" b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2472" marR="62472" marT="8677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00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1" kern="100" dirty="0">
                          <a:effectLst/>
                          <a:latin typeface="+mn-lt"/>
                        </a:rPr>
                        <a:t>Harmonic suppression</a:t>
                      </a:r>
                      <a:endParaRPr lang="zh-CN" sz="1800" b="1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2472" marR="62472" marT="867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</a:rPr>
                        <a:t>-40 </a:t>
                      </a:r>
                      <a:r>
                        <a:rPr lang="en-US" sz="1800" b="1" kern="100" dirty="0" err="1">
                          <a:effectLst/>
                        </a:rPr>
                        <a:t>dBc</a:t>
                      </a:r>
                      <a:endParaRPr lang="zh-CN" sz="1800" b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2472" marR="62472" marT="8677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400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1" kern="100" dirty="0">
                          <a:effectLst/>
                          <a:latin typeface="+mn-lt"/>
                        </a:rPr>
                        <a:t>VSWR</a:t>
                      </a:r>
                      <a:endParaRPr lang="zh-CN" sz="1800" b="1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2472" marR="62472" marT="8677" marB="0" anchor="ctr"/>
                </a:tc>
                <a:tc>
                  <a:txBody>
                    <a:bodyPr/>
                    <a:lstStyle/>
                    <a:p>
                      <a:pPr marL="228600" indent="26670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effectLst/>
                        </a:rPr>
                        <a:t>≤</a:t>
                      </a:r>
                      <a:r>
                        <a:rPr lang="en-US" sz="1800" b="1" kern="100" dirty="0">
                          <a:effectLst/>
                        </a:rPr>
                        <a:t> 1.2</a:t>
                      </a:r>
                      <a:endParaRPr lang="zh-CN" sz="1800" b="1" kern="100" dirty="0">
                        <a:effectLst/>
                      </a:endParaRPr>
                    </a:p>
                  </a:txBody>
                  <a:tcPr marL="62472" marR="62472" marT="8677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400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1" kern="100" dirty="0">
                          <a:effectLst/>
                          <a:latin typeface="+mn-lt"/>
                        </a:rPr>
                        <a:t>Efficiency</a:t>
                      </a:r>
                      <a:r>
                        <a:rPr lang="zh-CN" sz="1800" b="1" kern="100" dirty="0">
                          <a:effectLst/>
                          <a:latin typeface="+mn-lt"/>
                        </a:rPr>
                        <a:t>（</a:t>
                      </a:r>
                      <a:r>
                        <a:rPr lang="en-US" sz="1800" b="1" kern="100" dirty="0">
                          <a:effectLst/>
                          <a:latin typeface="+mn-lt"/>
                        </a:rPr>
                        <a:t>%</a:t>
                      </a:r>
                      <a:r>
                        <a:rPr lang="zh-CN" sz="1800" b="1" kern="100" dirty="0">
                          <a:effectLst/>
                          <a:latin typeface="+mn-lt"/>
                        </a:rPr>
                        <a:t>）</a:t>
                      </a:r>
                      <a:endParaRPr lang="zh-CN" sz="1800" b="1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2472" marR="62472" marT="867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</a:rPr>
                        <a:t>55</a:t>
                      </a:r>
                      <a:r>
                        <a:rPr lang="zh-CN" sz="1800" b="1" kern="100" dirty="0">
                          <a:effectLst/>
                        </a:rPr>
                        <a:t>（</a:t>
                      </a:r>
                      <a:r>
                        <a:rPr lang="en-US" sz="1800" b="1" kern="100" dirty="0">
                          <a:effectLst/>
                        </a:rPr>
                        <a:t>162.5</a:t>
                      </a:r>
                      <a:r>
                        <a:rPr lang="zh-CN" sz="1800" b="1" kern="100" dirty="0">
                          <a:effectLst/>
                        </a:rPr>
                        <a:t>）、</a:t>
                      </a:r>
                      <a:r>
                        <a:rPr lang="en-US" sz="1800" b="1" kern="100" dirty="0">
                          <a:effectLst/>
                        </a:rPr>
                        <a:t>50</a:t>
                      </a:r>
                      <a:r>
                        <a:rPr lang="zh-CN" sz="1800" b="1" kern="100" dirty="0">
                          <a:effectLst/>
                        </a:rPr>
                        <a:t>（</a:t>
                      </a:r>
                      <a:r>
                        <a:rPr lang="en-US" sz="1800" b="1" kern="100" dirty="0">
                          <a:effectLst/>
                        </a:rPr>
                        <a:t>325</a:t>
                      </a:r>
                      <a:r>
                        <a:rPr lang="zh-CN" sz="1800" b="1" kern="100" dirty="0">
                          <a:effectLst/>
                        </a:rPr>
                        <a:t>）</a:t>
                      </a:r>
                      <a:r>
                        <a:rPr lang="zh-CN" altLang="en-US" sz="1800" b="1" kern="100" dirty="0">
                          <a:effectLst/>
                        </a:rPr>
                        <a:t>、</a:t>
                      </a:r>
                      <a:r>
                        <a:rPr lang="en-US" sz="1800" b="1" kern="100" dirty="0">
                          <a:effectLst/>
                        </a:rPr>
                        <a:t>45</a:t>
                      </a:r>
                      <a:r>
                        <a:rPr lang="zh-CN" sz="1800" b="1" kern="100" dirty="0">
                          <a:effectLst/>
                        </a:rPr>
                        <a:t>（</a:t>
                      </a:r>
                      <a:r>
                        <a:rPr lang="en-US" sz="1800" b="1" kern="100" dirty="0">
                          <a:effectLst/>
                        </a:rPr>
                        <a:t>650</a:t>
                      </a:r>
                      <a:r>
                        <a:rPr lang="zh-CN" sz="1800" b="1" kern="100" dirty="0">
                          <a:effectLst/>
                        </a:rPr>
                        <a:t>）</a:t>
                      </a:r>
                      <a:endParaRPr lang="zh-CN" sz="1800" b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2472" marR="62472" marT="8677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400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1" kern="100" dirty="0">
                          <a:effectLst/>
                          <a:latin typeface="+mn-lt"/>
                          <a:ea typeface="宋体"/>
                          <a:cs typeface="Times New Roman"/>
                        </a:rPr>
                        <a:t>RF leakage</a:t>
                      </a:r>
                      <a:endParaRPr lang="zh-CN" sz="1800" b="1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2472" marR="62472" marT="867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effectLst/>
                        </a:rPr>
                        <a:t>≤</a:t>
                      </a:r>
                      <a:r>
                        <a:rPr lang="en-US" sz="1800" b="1" kern="100" dirty="0">
                          <a:effectLst/>
                        </a:rPr>
                        <a:t>0.2mW/cm</a:t>
                      </a:r>
                      <a:r>
                        <a:rPr lang="en-US" sz="1800" b="1" kern="100" baseline="30000" dirty="0">
                          <a:effectLst/>
                        </a:rPr>
                        <a:t>2</a:t>
                      </a:r>
                      <a:r>
                        <a:rPr lang="en-US" sz="1800" b="1" kern="100" dirty="0">
                          <a:effectLst/>
                        </a:rPr>
                        <a:t> </a:t>
                      </a:r>
                      <a:r>
                        <a:rPr lang="en-US" altLang="zh-CN" sz="1800" b="1" kern="100" dirty="0">
                          <a:effectLst/>
                        </a:rPr>
                        <a:t>@</a:t>
                      </a:r>
                      <a:r>
                        <a:rPr lang="en-US" sz="1800" b="1" kern="100" dirty="0">
                          <a:effectLst/>
                        </a:rPr>
                        <a:t>30cm</a:t>
                      </a:r>
                      <a:endParaRPr lang="zh-CN" sz="1800" b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2472" marR="62472" marT="8677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400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1" kern="100" dirty="0">
                          <a:effectLst/>
                          <a:latin typeface="+mn-lt"/>
                        </a:rPr>
                        <a:t>Warm-up time</a:t>
                      </a:r>
                      <a:endParaRPr lang="zh-CN" sz="1800" b="1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2472" marR="62472" marT="867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effectLst/>
                        </a:rPr>
                        <a:t>≤</a:t>
                      </a:r>
                      <a:r>
                        <a:rPr lang="en-US" sz="1800" b="1" kern="100" dirty="0">
                          <a:effectLst/>
                        </a:rPr>
                        <a:t>5min</a:t>
                      </a:r>
                      <a:endParaRPr lang="zh-CN" sz="1800" b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2472" marR="62472" marT="8677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1400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1" kern="100" dirty="0">
                          <a:effectLst/>
                          <a:latin typeface="+mn-lt"/>
                        </a:rPr>
                        <a:t>Stable operation</a:t>
                      </a:r>
                      <a:endParaRPr lang="zh-CN" sz="1800" b="1" kern="100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2472" marR="62472" marT="867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effectLst/>
                        </a:rPr>
                        <a:t>＞</a:t>
                      </a:r>
                      <a:r>
                        <a:rPr lang="en-US" sz="1800" b="1" kern="100" dirty="0">
                          <a:effectLst/>
                        </a:rPr>
                        <a:t>20000h</a:t>
                      </a:r>
                      <a:endParaRPr lang="zh-CN" sz="1800" b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2472" marR="62472" marT="8677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0066636"/>
      </p:ext>
    </p:extLst>
  </p:cSld>
  <p:clrMapOvr>
    <a:masterClrMapping/>
  </p:clrMapOvr>
  <p:transition advTm="114609">
    <p:diamond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2C12C-C09E-48B3-AA22-781EB6757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dirty="0"/>
              <a:t>The solution to some problems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53B7770-24E5-4D09-A5FB-BF84B27F0482}"/>
              </a:ext>
            </a:extLst>
          </p:cNvPr>
          <p:cNvSpPr txBox="1">
            <a:spLocks/>
          </p:cNvSpPr>
          <p:nvPr/>
        </p:nvSpPr>
        <p:spPr>
          <a:xfrm>
            <a:off x="3399388" y="1915886"/>
            <a:ext cx="6017623" cy="451974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Font typeface="Arial" panose="020B0604020202020204" pitchFamily="34" charset="0"/>
              <a:buChar char="–"/>
              <a:defRPr sz="2100">
                <a:solidFill>
                  <a:srgbClr val="00338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Font typeface="Wingdings" panose="05000000000000000000" pitchFamily="2" charset="2"/>
              <a:buChar char="§"/>
              <a:defRPr sz="1900">
                <a:solidFill>
                  <a:srgbClr val="00338F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Char char="•"/>
              <a:defRPr sz="2000" i="1">
                <a:solidFill>
                  <a:srgbClr val="00338F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Char char="o"/>
              <a:defRPr sz="1600">
                <a:solidFill>
                  <a:srgbClr val="00338F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Char char="o"/>
              <a:defRPr sz="1600">
                <a:solidFill>
                  <a:srgbClr val="00338F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Char char="o"/>
              <a:defRPr sz="1600">
                <a:solidFill>
                  <a:srgbClr val="00338F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Char char="o"/>
              <a:defRPr sz="1600">
                <a:solidFill>
                  <a:srgbClr val="00338F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Char char="o"/>
              <a:defRPr sz="1600">
                <a:solidFill>
                  <a:srgbClr val="00338F"/>
                </a:solidFill>
                <a:latin typeface="+mn-lt"/>
              </a:defRPr>
            </a:lvl9pPr>
          </a:lstStyle>
          <a:p>
            <a:pPr>
              <a:lnSpc>
                <a:spcPct val="2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zh-CN" sz="2800" kern="0" dirty="0"/>
              <a:t>SSA for high power cavity</a:t>
            </a:r>
          </a:p>
          <a:p>
            <a:pPr>
              <a:lnSpc>
                <a:spcPct val="2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kumimoji="1" lang="en-US" altLang="zh-CN" sz="2800" kern="0" dirty="0"/>
              <a:t>High-precision power detection</a:t>
            </a:r>
          </a:p>
          <a:p>
            <a:pPr>
              <a:lnSpc>
                <a:spcPct val="2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kumimoji="1" lang="en-US" altLang="zh-CN" sz="2800" kern="0" dirty="0"/>
              <a:t>Maintainability and yield stress</a:t>
            </a:r>
          </a:p>
        </p:txBody>
      </p:sp>
    </p:spTree>
    <p:extLst>
      <p:ext uri="{BB962C8B-B14F-4D97-AF65-F5344CB8AC3E}">
        <p14:creationId xmlns:p14="http://schemas.microsoft.com/office/powerpoint/2010/main" val="531974939"/>
      </p:ext>
    </p:extLst>
  </p:cSld>
  <p:clrMapOvr>
    <a:masterClrMapping/>
  </p:clrMapOvr>
  <p:transition advTm="114609">
    <p:diamond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407E5-F34E-48BC-A6C1-0FB800D39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479" y="116632"/>
            <a:ext cx="9231698" cy="720000"/>
          </a:xfrm>
        </p:spPr>
        <p:txBody>
          <a:bodyPr/>
          <a:lstStyle/>
          <a:p>
            <a:r>
              <a:rPr lang="en-US" altLang="zh-CN" dirty="0"/>
              <a:t>For RFQ: multi-port coupling configuration</a:t>
            </a:r>
            <a:endParaRPr lang="zh-CN" altLang="en-US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039C2D5B-3CEC-429D-B72B-9CFE2A5EB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119" y="961609"/>
            <a:ext cx="3196754" cy="585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5">
            <a:extLst>
              <a:ext uri="{FF2B5EF4-FFF2-40B4-BE49-F238E27FC236}">
                <a16:creationId xmlns:a16="http://schemas.microsoft.com/office/drawing/2014/main" id="{1C5332D6-6EAB-412C-97CA-2E627395C7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0" y="3997732"/>
            <a:ext cx="3902649" cy="2822628"/>
          </a:xfrm>
          <a:prstGeom prst="rect">
            <a:avLst/>
          </a:prstGeom>
        </p:spPr>
      </p:pic>
      <p:pic>
        <p:nvPicPr>
          <p:cNvPr id="5" name="Picture 16">
            <a:extLst>
              <a:ext uri="{FF2B5EF4-FFF2-40B4-BE49-F238E27FC236}">
                <a16:creationId xmlns:a16="http://schemas.microsoft.com/office/drawing/2014/main" id="{4F8CF255-9B11-4351-94A2-32B356CF15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1979" y="3845190"/>
            <a:ext cx="4531413" cy="2975170"/>
          </a:xfrm>
          <a:prstGeom prst="rect">
            <a:avLst/>
          </a:prstGeom>
        </p:spPr>
      </p:pic>
      <p:grpSp>
        <p:nvGrpSpPr>
          <p:cNvPr id="6" name="组合 19">
            <a:extLst>
              <a:ext uri="{FF2B5EF4-FFF2-40B4-BE49-F238E27FC236}">
                <a16:creationId xmlns:a16="http://schemas.microsoft.com/office/drawing/2014/main" id="{6F706456-31A4-4E59-8DBC-A38BD736282C}"/>
              </a:ext>
            </a:extLst>
          </p:cNvPr>
          <p:cNvGrpSpPr/>
          <p:nvPr/>
        </p:nvGrpSpPr>
        <p:grpSpPr>
          <a:xfrm>
            <a:off x="100641" y="1014935"/>
            <a:ext cx="3796062" cy="2834040"/>
            <a:chOff x="0" y="0"/>
            <a:chExt cx="4538142" cy="3573145"/>
          </a:xfrm>
        </p:grpSpPr>
        <p:pic>
          <p:nvPicPr>
            <p:cNvPr id="7" name="图片 11">
              <a:extLst>
                <a:ext uri="{FF2B5EF4-FFF2-40B4-BE49-F238E27FC236}">
                  <a16:creationId xmlns:a16="http://schemas.microsoft.com/office/drawing/2014/main" id="{615A6519-02C3-4B38-9C7C-43703C61C4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5" y="1895475"/>
              <a:ext cx="4528617" cy="16776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图片 5">
              <a:extLst>
                <a:ext uri="{FF2B5EF4-FFF2-40B4-BE49-F238E27FC236}">
                  <a16:creationId xmlns:a16="http://schemas.microsoft.com/office/drawing/2014/main" id="{7F7FFB4B-FA2F-46A6-8D07-55619F9CE9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538142" cy="1885950"/>
            </a:xfrm>
            <a:prstGeom prst="rect">
              <a:avLst/>
            </a:prstGeom>
          </p:spPr>
        </p:pic>
      </p:grpSp>
      <p:sp>
        <p:nvSpPr>
          <p:cNvPr id="9" name="Arrow: Right 8">
            <a:extLst>
              <a:ext uri="{FF2B5EF4-FFF2-40B4-BE49-F238E27FC236}">
                <a16:creationId xmlns:a16="http://schemas.microsoft.com/office/drawing/2014/main" id="{03061F9D-6959-4BDF-AA53-65CC4997410C}"/>
              </a:ext>
            </a:extLst>
          </p:cNvPr>
          <p:cNvSpPr/>
          <p:nvPr/>
        </p:nvSpPr>
        <p:spPr>
          <a:xfrm>
            <a:off x="3852426" y="2986512"/>
            <a:ext cx="363385" cy="394282"/>
          </a:xfrm>
          <a:prstGeom prst="rightArrow">
            <a:avLst/>
          </a:prstGeom>
          <a:solidFill>
            <a:srgbClr val="4A9BDC"/>
          </a:solidFill>
          <a:ln w="12700" cap="flat" cmpd="sng" algn="ctr">
            <a:solidFill>
              <a:srgbClr val="4A9BD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Arrow: Left 14">
            <a:extLst>
              <a:ext uri="{FF2B5EF4-FFF2-40B4-BE49-F238E27FC236}">
                <a16:creationId xmlns:a16="http://schemas.microsoft.com/office/drawing/2014/main" id="{5327192B-EC0E-4769-9FC5-8D8636D97502}"/>
              </a:ext>
            </a:extLst>
          </p:cNvPr>
          <p:cNvSpPr/>
          <p:nvPr/>
        </p:nvSpPr>
        <p:spPr>
          <a:xfrm>
            <a:off x="6954840" y="2747426"/>
            <a:ext cx="363385" cy="436227"/>
          </a:xfrm>
          <a:prstGeom prst="leftArrow">
            <a:avLst/>
          </a:prstGeom>
          <a:solidFill>
            <a:srgbClr val="4A9BDC"/>
          </a:solidFill>
          <a:ln w="12700" cap="flat" cmpd="sng" algn="ctr">
            <a:solidFill>
              <a:srgbClr val="4A9BD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矩形 1">
            <a:extLst>
              <a:ext uri="{FF2B5EF4-FFF2-40B4-BE49-F238E27FC236}">
                <a16:creationId xmlns:a16="http://schemas.microsoft.com/office/drawing/2014/main" id="{A93858AB-E73F-48FE-95D6-A556F62061A5}"/>
              </a:ext>
            </a:extLst>
          </p:cNvPr>
          <p:cNvSpPr/>
          <p:nvPr/>
        </p:nvSpPr>
        <p:spPr>
          <a:xfrm>
            <a:off x="348060" y="3325892"/>
            <a:ext cx="1266693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Coupler design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矩形 24">
            <a:extLst>
              <a:ext uri="{FF2B5EF4-FFF2-40B4-BE49-F238E27FC236}">
                <a16:creationId xmlns:a16="http://schemas.microsoft.com/office/drawing/2014/main" id="{FD7C4571-FE61-44ED-A1DC-DEC62D90F6E9}"/>
              </a:ext>
            </a:extLst>
          </p:cNvPr>
          <p:cNvSpPr/>
          <p:nvPr/>
        </p:nvSpPr>
        <p:spPr>
          <a:xfrm>
            <a:off x="342862" y="6232982"/>
            <a:ext cx="173316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Coupler measurement</a:t>
            </a:r>
            <a:endParaRPr lang="zh-CN" altLang="en-US" sz="1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矩形 25">
            <a:extLst>
              <a:ext uri="{FF2B5EF4-FFF2-40B4-BE49-F238E27FC236}">
                <a16:creationId xmlns:a16="http://schemas.microsoft.com/office/drawing/2014/main" id="{6AB2EFBF-8420-4BB2-96BC-54871480ABC6}"/>
              </a:ext>
            </a:extLst>
          </p:cNvPr>
          <p:cNvSpPr/>
          <p:nvPr/>
        </p:nvSpPr>
        <p:spPr>
          <a:xfrm>
            <a:off x="5061086" y="1014935"/>
            <a:ext cx="1005404" cy="30777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1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RFQ</a:t>
            </a:r>
            <a:r>
              <a:rPr lang="zh-CN" altLang="en-US" sz="1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sz="1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cavity</a:t>
            </a:r>
            <a:endParaRPr lang="zh-CN" altLang="en-US" sz="14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矩形 26">
            <a:extLst>
              <a:ext uri="{FF2B5EF4-FFF2-40B4-BE49-F238E27FC236}">
                <a16:creationId xmlns:a16="http://schemas.microsoft.com/office/drawing/2014/main" id="{71661510-C2D3-45D3-ADFD-F1E75C2A33AD}"/>
              </a:ext>
            </a:extLst>
          </p:cNvPr>
          <p:cNvSpPr/>
          <p:nvPr/>
        </p:nvSpPr>
        <p:spPr>
          <a:xfrm>
            <a:off x="10892271" y="3282640"/>
            <a:ext cx="129972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Two-port</a:t>
            </a:r>
          </a:p>
          <a:p>
            <a:pPr algn="ctr"/>
            <a:r>
              <a:rPr lang="en-US" altLang="zh-CN" sz="1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configuration</a:t>
            </a:r>
            <a:endParaRPr lang="zh-CN" altLang="en-US" sz="1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矩形 27">
            <a:extLst>
              <a:ext uri="{FF2B5EF4-FFF2-40B4-BE49-F238E27FC236}">
                <a16:creationId xmlns:a16="http://schemas.microsoft.com/office/drawing/2014/main" id="{9B25A3AA-4D6F-4F74-89A2-DD558F89B14A}"/>
              </a:ext>
            </a:extLst>
          </p:cNvPr>
          <p:cNvSpPr/>
          <p:nvPr/>
        </p:nvSpPr>
        <p:spPr>
          <a:xfrm>
            <a:off x="10005026" y="6232983"/>
            <a:ext cx="111997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Smith chart</a:t>
            </a:r>
            <a:endParaRPr lang="zh-CN" altLang="en-US" sz="1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3FE22142-7844-4104-B3C0-5088B0C81E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0423" y="881703"/>
            <a:ext cx="4803847" cy="296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535402"/>
      </p:ext>
    </p:extLst>
  </p:cSld>
  <p:clrMapOvr>
    <a:masterClrMapping/>
  </p:clrMapOvr>
  <p:transition advTm="114609">
    <p:diamond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>
            <a:extLst>
              <a:ext uri="{FF2B5EF4-FFF2-40B4-BE49-F238E27FC236}">
                <a16:creationId xmlns:a16="http://schemas.microsoft.com/office/drawing/2014/main" id="{D8AEA85A-E5E6-4D72-BD05-369752936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6632"/>
            <a:ext cx="5754421" cy="3300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9B7A9DA1-26A3-4602-AA6C-9026818F1F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7320524"/>
              </p:ext>
            </p:extLst>
          </p:nvPr>
        </p:nvGraphicFramePr>
        <p:xfrm>
          <a:off x="91135" y="4005943"/>
          <a:ext cx="5604271" cy="2852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6844239-B8D3-4E8D-9732-0664F4F01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478" y="116632"/>
            <a:ext cx="9172019" cy="720000"/>
          </a:xfrm>
        </p:spPr>
        <p:txBody>
          <a:bodyPr/>
          <a:lstStyle/>
          <a:p>
            <a:pPr algn="ctr"/>
            <a:r>
              <a:rPr lang="en-US" altLang="zh-CN" dirty="0"/>
              <a:t>Directional coupler</a:t>
            </a:r>
            <a:endParaRPr lang="zh-CN" altLang="en-US" dirty="0"/>
          </a:p>
        </p:txBody>
      </p:sp>
      <p:graphicFrame>
        <p:nvGraphicFramePr>
          <p:cNvPr id="5" name="表格 16">
            <a:extLst>
              <a:ext uri="{FF2B5EF4-FFF2-40B4-BE49-F238E27FC236}">
                <a16:creationId xmlns:a16="http://schemas.microsoft.com/office/drawing/2014/main" id="{A27EA1FA-CBFB-4166-877F-293F2314B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363316"/>
              </p:ext>
            </p:extLst>
          </p:nvPr>
        </p:nvGraphicFramePr>
        <p:xfrm>
          <a:off x="6026331" y="980725"/>
          <a:ext cx="5669280" cy="2668165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3738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1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6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</a:rPr>
                        <a:t>Power (full reflection)</a:t>
                      </a:r>
                      <a:r>
                        <a:rPr lang="zh-CN" sz="1600" kern="100" dirty="0">
                          <a:effectLst/>
                        </a:rPr>
                        <a:t>（</a:t>
                      </a:r>
                      <a:r>
                        <a:rPr lang="en-US" sz="1600" kern="100" dirty="0">
                          <a:effectLst/>
                        </a:rPr>
                        <a:t>kW</a:t>
                      </a:r>
                      <a:r>
                        <a:rPr lang="zh-CN" sz="1600" kern="100" dirty="0">
                          <a:effectLst/>
                        </a:rPr>
                        <a:t>）</a:t>
                      </a:r>
                      <a:endParaRPr lang="zh-CN" sz="16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10/20/40/60</a:t>
                      </a:r>
                      <a:endParaRPr lang="zh-CN" sz="16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6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 err="1">
                          <a:effectLst/>
                        </a:rPr>
                        <a:t>Frequence</a:t>
                      </a:r>
                      <a:r>
                        <a:rPr lang="en-US" altLang="zh-CN" sz="1600" kern="100" dirty="0">
                          <a:effectLst/>
                        </a:rPr>
                        <a:t> + bandwidth</a:t>
                      </a:r>
                      <a:r>
                        <a:rPr lang="zh-CN" sz="1600" kern="100" dirty="0">
                          <a:effectLst/>
                        </a:rPr>
                        <a:t>（</a:t>
                      </a:r>
                      <a:r>
                        <a:rPr lang="en-US" sz="1600" kern="100" dirty="0">
                          <a:effectLst/>
                        </a:rPr>
                        <a:t>MHz</a:t>
                      </a:r>
                      <a:r>
                        <a:rPr lang="zh-CN" sz="1600" kern="100" dirty="0">
                          <a:effectLst/>
                        </a:rPr>
                        <a:t>）</a:t>
                      </a:r>
                      <a:endParaRPr lang="zh-CN" sz="16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162.5/325 </a:t>
                      </a:r>
                      <a:r>
                        <a:rPr lang="zh-CN" sz="1600" kern="0" dirty="0">
                          <a:effectLst/>
                        </a:rPr>
                        <a:t>±</a:t>
                      </a:r>
                      <a:r>
                        <a:rPr lang="en-US" sz="1600" kern="0" dirty="0">
                          <a:effectLst/>
                        </a:rPr>
                        <a:t> 10  </a:t>
                      </a:r>
                      <a:endParaRPr lang="zh-CN" sz="16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6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</a:rPr>
                        <a:t>Size</a:t>
                      </a:r>
                      <a:endParaRPr lang="zh-CN" sz="16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3 1/8” or 4 1/2” </a:t>
                      </a:r>
                      <a:endParaRPr lang="zh-CN" sz="16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6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</a:rPr>
                        <a:t>Coupling(</a:t>
                      </a:r>
                      <a:r>
                        <a:rPr lang="en-US" sz="1600" kern="100" dirty="0">
                          <a:effectLst/>
                        </a:rPr>
                        <a:t>dB</a:t>
                      </a:r>
                      <a:r>
                        <a:rPr lang="en-US" altLang="zh-CN" sz="1600" kern="100" dirty="0">
                          <a:effectLst/>
                        </a:rPr>
                        <a:t>)</a:t>
                      </a:r>
                      <a:endParaRPr lang="zh-CN" sz="16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50 - 60</a:t>
                      </a:r>
                      <a:endParaRPr lang="zh-CN" sz="16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6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 err="1">
                          <a:effectLst/>
                        </a:rPr>
                        <a:t>Directiveity</a:t>
                      </a:r>
                      <a:r>
                        <a:rPr lang="en-US" altLang="zh-CN" sz="1600" kern="100" dirty="0">
                          <a:effectLst/>
                        </a:rPr>
                        <a:t>(</a:t>
                      </a:r>
                      <a:r>
                        <a:rPr lang="en-US" sz="1600" kern="100" dirty="0">
                          <a:effectLst/>
                        </a:rPr>
                        <a:t>dB</a:t>
                      </a:r>
                      <a:r>
                        <a:rPr lang="en-US" altLang="zh-CN" sz="1600" kern="100" dirty="0">
                          <a:effectLst/>
                        </a:rPr>
                        <a:t>)</a:t>
                      </a:r>
                      <a:endParaRPr lang="zh-CN" sz="16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≥</a:t>
                      </a:r>
                      <a:r>
                        <a:rPr lang="en-US" sz="1600" kern="100" dirty="0">
                          <a:effectLst/>
                        </a:rPr>
                        <a:t> 35</a:t>
                      </a:r>
                      <a:endParaRPr lang="zh-CN" sz="16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表格 18">
            <a:extLst>
              <a:ext uri="{FF2B5EF4-FFF2-40B4-BE49-F238E27FC236}">
                <a16:creationId xmlns:a16="http://schemas.microsoft.com/office/drawing/2014/main" id="{A1A680DE-F79A-4F64-8D72-2B1754B722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781519"/>
              </p:ext>
            </p:extLst>
          </p:nvPr>
        </p:nvGraphicFramePr>
        <p:xfrm>
          <a:off x="6026331" y="3889311"/>
          <a:ext cx="5669280" cy="2852058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3735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3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56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</a:rPr>
                        <a:t>Power (full reflection)</a:t>
                      </a:r>
                      <a:r>
                        <a:rPr lang="zh-CN" sz="1600" kern="100" dirty="0">
                          <a:effectLst/>
                        </a:rPr>
                        <a:t>（</a:t>
                      </a:r>
                      <a:r>
                        <a:rPr lang="en-US" sz="1600" kern="100" dirty="0">
                          <a:effectLst/>
                        </a:rPr>
                        <a:t>kW</a:t>
                      </a:r>
                      <a:r>
                        <a:rPr lang="zh-CN" sz="1600" kern="100" dirty="0">
                          <a:effectLst/>
                        </a:rPr>
                        <a:t>）</a:t>
                      </a:r>
                      <a:endParaRPr lang="zh-CN" sz="16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180</a:t>
                      </a:r>
                      <a:endParaRPr lang="zh-CN" sz="16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1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 err="1">
                          <a:effectLst/>
                        </a:rPr>
                        <a:t>Frequence</a:t>
                      </a:r>
                      <a:r>
                        <a:rPr lang="en-US" altLang="zh-CN" sz="1600" kern="100" dirty="0">
                          <a:effectLst/>
                        </a:rPr>
                        <a:t> + bandwidth</a:t>
                      </a:r>
                      <a:r>
                        <a:rPr lang="zh-CN" sz="1600" kern="100" dirty="0">
                          <a:effectLst/>
                        </a:rPr>
                        <a:t>（</a:t>
                      </a:r>
                      <a:r>
                        <a:rPr lang="en-US" sz="1600" kern="100" dirty="0">
                          <a:effectLst/>
                        </a:rPr>
                        <a:t>MHz</a:t>
                      </a:r>
                      <a:r>
                        <a:rPr lang="zh-CN" sz="1600" kern="100" dirty="0">
                          <a:effectLst/>
                        </a:rPr>
                        <a:t>）</a:t>
                      </a:r>
                      <a:endParaRPr lang="zh-CN" sz="16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650 </a:t>
                      </a:r>
                      <a:r>
                        <a:rPr lang="zh-CN" sz="1600" kern="0" dirty="0">
                          <a:effectLst/>
                        </a:rPr>
                        <a:t>±</a:t>
                      </a:r>
                      <a:r>
                        <a:rPr lang="en-US" sz="1600" kern="0" dirty="0">
                          <a:effectLst/>
                        </a:rPr>
                        <a:t> 10  </a:t>
                      </a:r>
                      <a:endParaRPr lang="zh-CN" sz="16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1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</a:rPr>
                        <a:t>Size</a:t>
                      </a:r>
                      <a:endParaRPr lang="zh-CN" sz="16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WR1500</a:t>
                      </a:r>
                      <a:endParaRPr lang="zh-CN" sz="16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41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</a:rPr>
                        <a:t>Coupling(</a:t>
                      </a:r>
                      <a:r>
                        <a:rPr lang="en-US" sz="1600" kern="100" dirty="0">
                          <a:effectLst/>
                        </a:rPr>
                        <a:t>dB</a:t>
                      </a:r>
                      <a:r>
                        <a:rPr lang="en-US" altLang="zh-CN" sz="1600" kern="100" dirty="0">
                          <a:effectLst/>
                        </a:rPr>
                        <a:t>)</a:t>
                      </a:r>
                      <a:endParaRPr lang="zh-CN" sz="16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50 - 60</a:t>
                      </a:r>
                      <a:endParaRPr lang="zh-CN" sz="16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41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 err="1">
                          <a:effectLst/>
                        </a:rPr>
                        <a:t>Directiveity</a:t>
                      </a:r>
                      <a:r>
                        <a:rPr lang="en-US" altLang="zh-CN" sz="1600" kern="100" dirty="0">
                          <a:effectLst/>
                        </a:rPr>
                        <a:t>(</a:t>
                      </a:r>
                      <a:r>
                        <a:rPr lang="en-US" sz="1600" kern="100" dirty="0">
                          <a:effectLst/>
                        </a:rPr>
                        <a:t>dB</a:t>
                      </a:r>
                      <a:r>
                        <a:rPr lang="en-US" altLang="zh-CN" sz="1600" kern="100" dirty="0">
                          <a:effectLst/>
                        </a:rPr>
                        <a:t>)</a:t>
                      </a:r>
                      <a:endParaRPr lang="zh-CN" sz="16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≥</a:t>
                      </a:r>
                      <a:r>
                        <a:rPr lang="en-US" sz="1600" kern="100" dirty="0">
                          <a:effectLst/>
                        </a:rPr>
                        <a:t> 35</a:t>
                      </a:r>
                      <a:endParaRPr lang="zh-CN" sz="16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442292"/>
      </p:ext>
    </p:extLst>
  </p:cSld>
  <p:clrMapOvr>
    <a:masterClrMapping/>
  </p:clrMapOvr>
  <p:transition advTm="114609">
    <p:diamond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表格 8">
            <a:extLst>
              <a:ext uri="{FF2B5EF4-FFF2-40B4-BE49-F238E27FC236}">
                <a16:creationId xmlns:a16="http://schemas.microsoft.com/office/drawing/2014/main" id="{85095CA2-5D22-4554-8035-E25E514DF1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538477"/>
              </p:ext>
            </p:extLst>
          </p:nvPr>
        </p:nvGraphicFramePr>
        <p:xfrm>
          <a:off x="0" y="4996388"/>
          <a:ext cx="5542961" cy="1744980"/>
        </p:xfrm>
        <a:graphic>
          <a:graphicData uri="http://schemas.openxmlformats.org/drawingml/2006/table">
            <a:tbl>
              <a:tblPr firstCol="1">
                <a:tableStyleId>{775DCB02-9BB8-47FD-8907-85C794F793BA}</a:tableStyleId>
              </a:tblPr>
              <a:tblGrid>
                <a:gridCol w="1791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1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62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Output VSWR</a:t>
                      </a:r>
                      <a:endParaRPr lang="zh-CN" sz="1400" b="1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≤</a:t>
                      </a:r>
                      <a:r>
                        <a:rPr lang="en-US" sz="1400" kern="100" dirty="0">
                          <a:effectLst/>
                        </a:rPr>
                        <a:t> 1.2</a:t>
                      </a:r>
                      <a:endParaRPr lang="zh-CN" sz="14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Gain</a:t>
                      </a:r>
                      <a:r>
                        <a:rPr lang="zh-CN" sz="1400" kern="100" dirty="0">
                          <a:effectLst/>
                        </a:rPr>
                        <a:t>（</a:t>
                      </a:r>
                      <a:r>
                        <a:rPr lang="en-US" sz="1400" kern="100" dirty="0">
                          <a:effectLst/>
                        </a:rPr>
                        <a:t>p-1</a:t>
                      </a:r>
                      <a:r>
                        <a:rPr lang="zh-CN" sz="1400" kern="100" dirty="0">
                          <a:effectLst/>
                        </a:rPr>
                        <a:t>）</a:t>
                      </a:r>
                      <a:endParaRPr lang="zh-CN" sz="1400" b="1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 36</a:t>
                      </a:r>
                      <a:r>
                        <a:rPr lang="en-US" altLang="zh-CN" sz="1400" kern="100" dirty="0">
                          <a:effectLst/>
                        </a:rPr>
                        <a:t>±0.3</a:t>
                      </a:r>
                      <a:r>
                        <a:rPr lang="en-US" sz="1400" kern="100" dirty="0">
                          <a:effectLst/>
                        </a:rPr>
                        <a:t>dB</a:t>
                      </a:r>
                      <a:endParaRPr lang="zh-CN" sz="14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Insertion phase</a:t>
                      </a:r>
                      <a:endParaRPr lang="zh-CN" sz="1400" b="1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180°±5°</a:t>
                      </a:r>
                      <a:endParaRPr lang="zh-CN" sz="14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Anti-reflection</a:t>
                      </a:r>
                      <a:endParaRPr lang="zh-CN" sz="1400" b="1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0" dirty="0">
                          <a:effectLst/>
                        </a:rPr>
                        <a:t>1.5 times</a:t>
                      </a:r>
                      <a:r>
                        <a:rPr lang="zh-CN" sz="1400" kern="0" dirty="0">
                          <a:effectLst/>
                        </a:rPr>
                        <a:t>（</a:t>
                      </a:r>
                      <a:r>
                        <a:rPr lang="en-US" sz="1400" kern="0" dirty="0">
                          <a:effectLst/>
                        </a:rPr>
                        <a:t>CW</a:t>
                      </a:r>
                      <a:r>
                        <a:rPr lang="zh-CN" sz="1400" kern="0" dirty="0">
                          <a:effectLst/>
                        </a:rPr>
                        <a:t>）</a:t>
                      </a:r>
                      <a:r>
                        <a:rPr lang="en-US" altLang="zh-CN" sz="1400" kern="0" dirty="0">
                          <a:effectLst/>
                        </a:rPr>
                        <a:t>and </a:t>
                      </a:r>
                      <a:r>
                        <a:rPr lang="en-US" sz="1400" kern="0" dirty="0">
                          <a:effectLst/>
                        </a:rPr>
                        <a:t>4</a:t>
                      </a:r>
                      <a:r>
                        <a:rPr lang="en-US" altLang="zh-CN" sz="1400" kern="0" dirty="0">
                          <a:effectLst/>
                        </a:rPr>
                        <a:t> times</a:t>
                      </a:r>
                      <a:r>
                        <a:rPr lang="zh-CN" sz="1400" kern="0" dirty="0">
                          <a:effectLst/>
                        </a:rPr>
                        <a:t>（</a:t>
                      </a:r>
                      <a:r>
                        <a:rPr lang="en-US" sz="1400" kern="0" dirty="0">
                          <a:effectLst/>
                        </a:rPr>
                        <a:t>1mS</a:t>
                      </a:r>
                      <a:r>
                        <a:rPr lang="en-US" altLang="zh-CN" sz="1400" kern="0" dirty="0">
                          <a:effectLst/>
                        </a:rPr>
                        <a:t> pulse width</a:t>
                      </a:r>
                      <a:r>
                        <a:rPr lang="zh-CN" sz="1400" kern="0" dirty="0">
                          <a:effectLst/>
                        </a:rPr>
                        <a:t>）</a:t>
                      </a:r>
                      <a:endParaRPr lang="zh-CN" sz="14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4" name="表格 7">
            <a:extLst>
              <a:ext uri="{FF2B5EF4-FFF2-40B4-BE49-F238E27FC236}">
                <a16:creationId xmlns:a16="http://schemas.microsoft.com/office/drawing/2014/main" id="{DB527760-0305-4476-B136-AAC89F1CC0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920545"/>
              </p:ext>
            </p:extLst>
          </p:nvPr>
        </p:nvGraphicFramePr>
        <p:xfrm>
          <a:off x="160920" y="1005651"/>
          <a:ext cx="4731591" cy="1560848"/>
        </p:xfrm>
        <a:graphic>
          <a:graphicData uri="http://schemas.openxmlformats.org/drawingml/2006/table">
            <a:tbl>
              <a:tblPr firstRow="1">
                <a:tableStyleId>{775DCB02-9BB8-47FD-8907-85C794F793BA}</a:tableStyleId>
              </a:tblPr>
              <a:tblGrid>
                <a:gridCol w="1073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4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9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2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038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chemeClr val="tx1"/>
                          </a:solidFill>
                          <a:effectLst/>
                        </a:rPr>
                        <a:t>Frequency</a:t>
                      </a: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tx1"/>
                          </a:solidFill>
                          <a:effectLst/>
                        </a:rPr>
                        <a:t>（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MHz</a:t>
                      </a:r>
                      <a:r>
                        <a:rPr lang="zh-CN" sz="1400" kern="100" dirty="0">
                          <a:solidFill>
                            <a:schemeClr val="tx1"/>
                          </a:solidFill>
                          <a:effectLst/>
                        </a:rPr>
                        <a:t>）</a:t>
                      </a:r>
                      <a:endParaRPr lang="zh-CN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chemeClr val="tx1"/>
                          </a:solidFill>
                          <a:effectLst/>
                        </a:rPr>
                        <a:t>Power  of module</a:t>
                      </a: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chemeClr val="tx1"/>
                          </a:solidFill>
                          <a:effectLst/>
                        </a:rPr>
                        <a:t>(P-1)</a:t>
                      </a:r>
                      <a:endParaRPr lang="zh-CN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chemeClr val="tx1"/>
                          </a:solidFill>
                          <a:effectLst/>
                        </a:rPr>
                        <a:t>circulator</a:t>
                      </a:r>
                      <a:endParaRPr lang="zh-CN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chemeClr val="tx1"/>
                          </a:solidFill>
                          <a:effectLst/>
                        </a:rPr>
                        <a:t>efficiency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162.5</a:t>
                      </a:r>
                      <a:endParaRPr lang="zh-CN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900W</a:t>
                      </a:r>
                      <a:endParaRPr lang="zh-CN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single</a:t>
                      </a:r>
                      <a:endParaRPr lang="zh-CN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70%</a:t>
                      </a:r>
                      <a:endParaRPr lang="zh-CN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325</a:t>
                      </a:r>
                      <a:endParaRPr lang="zh-CN" sz="1800">
                        <a:effectLst/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1000W</a:t>
                      </a:r>
                      <a:endParaRPr lang="zh-CN" sz="1800" dirty="0">
                        <a:effectLst/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double</a:t>
                      </a:r>
                      <a:endParaRPr lang="zh-CN" altLang="zh-CN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65%</a:t>
                      </a:r>
                      <a:endParaRPr lang="zh-CN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650</a:t>
                      </a:r>
                      <a:endParaRPr lang="zh-CN" sz="1800">
                        <a:effectLst/>
                        <a:latin typeface="Calibri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1000W</a:t>
                      </a:r>
                      <a:endParaRPr lang="zh-CN" altLang="zh-CN" sz="1800" dirty="0">
                        <a:effectLst/>
                        <a:latin typeface="+mn-lt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double</a:t>
                      </a:r>
                      <a:endParaRPr lang="zh-CN" altLang="zh-CN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60%</a:t>
                      </a:r>
                      <a:endParaRPr lang="zh-CN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7DB1D625-DD30-439A-8669-0402CADEB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479" y="116632"/>
            <a:ext cx="9330310" cy="720000"/>
          </a:xfrm>
        </p:spPr>
        <p:txBody>
          <a:bodyPr/>
          <a:lstStyle/>
          <a:p>
            <a:pPr algn="ctr"/>
            <a:r>
              <a:rPr lang="en-US" altLang="zh-CN" dirty="0"/>
              <a:t>New design——SSA standardization </a:t>
            </a:r>
            <a:endParaRPr lang="zh-CN" alt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1975C7F-DF31-465B-8399-E25CECE6C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7733" y="923278"/>
            <a:ext cx="7714268" cy="5934723"/>
          </a:xfrm>
          <a:prstGeom prst="rect">
            <a:avLst/>
          </a:prstGeom>
        </p:spPr>
      </p:pic>
      <p:sp>
        <p:nvSpPr>
          <p:cNvPr id="26" name="矩形 13">
            <a:extLst>
              <a:ext uri="{FF2B5EF4-FFF2-40B4-BE49-F238E27FC236}">
                <a16:creationId xmlns:a16="http://schemas.microsoft.com/office/drawing/2014/main" id="{35482485-576D-4911-8D5F-06852E63FDA2}"/>
              </a:ext>
            </a:extLst>
          </p:cNvPr>
          <p:cNvSpPr/>
          <p:nvPr/>
        </p:nvSpPr>
        <p:spPr>
          <a:xfrm>
            <a:off x="231288" y="2735518"/>
            <a:ext cx="4444408" cy="2132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More work to do according to the previous experiences.  The first step to </a:t>
            </a:r>
            <a:r>
              <a:rPr lang="en-US" altLang="zh-CN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interchange the power modules </a:t>
            </a: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on site, especially they come from different manufacturers. </a:t>
            </a:r>
          </a:p>
        </p:txBody>
      </p:sp>
    </p:spTree>
    <p:extLst>
      <p:ext uri="{BB962C8B-B14F-4D97-AF65-F5344CB8AC3E}">
        <p14:creationId xmlns:p14="http://schemas.microsoft.com/office/powerpoint/2010/main" val="1229606331"/>
      </p:ext>
    </p:extLst>
  </p:cSld>
  <p:clrMapOvr>
    <a:masterClrMapping/>
  </p:clrMapOvr>
  <p:transition advTm="114609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13F63-F190-43E3-A818-46358F9A8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479" y="116632"/>
            <a:ext cx="9185396" cy="720000"/>
          </a:xfrm>
        </p:spPr>
        <p:txBody>
          <a:bodyPr/>
          <a:lstStyle/>
          <a:p>
            <a:pPr algn="ctr"/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E25D05F-0708-42EE-AFC3-41EFD377902F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11194330" cy="4525963"/>
          </a:xfrm>
          <a:prstGeom prst="rect">
            <a:avLst/>
          </a:prstGeom>
        </p:spPr>
        <p:txBody>
          <a:bodyPr/>
          <a:lstStyle>
            <a:lvl1pPr marL="274320" indent="-274320" algn="just" rtl="0" eaLnBrk="1" latinLnBrk="0" hangingPunct="1">
              <a:spcBef>
                <a:spcPts val="1200"/>
              </a:spcBef>
              <a:buClr>
                <a:srgbClr val="0047A0"/>
              </a:buClr>
              <a:buSzPct val="100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1pPr>
            <a:lvl2pPr marL="548640" indent="-274320" algn="just" rtl="0" eaLnBrk="1" latinLnBrk="0" hangingPunct="1">
              <a:spcBef>
                <a:spcPts val="500"/>
              </a:spcBef>
              <a:buClr>
                <a:schemeClr val="accent2"/>
              </a:buClr>
              <a:buSzPct val="90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黑体" pitchFamily="49" charset="-122"/>
                <a:ea typeface="黑体" pitchFamily="49" charset="-122"/>
                <a:cs typeface="+mn-cs"/>
              </a:defRPr>
            </a:lvl2pPr>
            <a:lvl3pPr marL="822960" indent="-228600" algn="just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80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specific requirements of SSAs were designed; </a:t>
            </a:r>
          </a:p>
          <a:p>
            <a:pPr lvl="1"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flexible design based on too many power level;</a:t>
            </a:r>
          </a:p>
          <a:p>
            <a:pPr lvl="1"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RF structure based on the flexible design;</a:t>
            </a:r>
          </a:p>
          <a:p>
            <a:pPr lvl="1"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 module was restricted with its gain and phase result;</a:t>
            </a:r>
          </a:p>
          <a:p>
            <a:pPr lvl="1"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high power demand on SSA, multi-port coupling method is a good option;</a:t>
            </a:r>
          </a:p>
          <a:p>
            <a:pPr lvl="1"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High-precision power detection during the full power reflection;</a:t>
            </a:r>
          </a:p>
          <a:p>
            <a:pPr lvl="1"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solution to maintainability and yield stress.</a:t>
            </a:r>
          </a:p>
          <a:p>
            <a:pPr marL="274320" lvl="1" indent="0">
              <a:buNone/>
            </a:pPr>
            <a:r>
              <a:rPr lang="en-US" dirty="0"/>
              <a:t> 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20044"/>
      </p:ext>
    </p:extLst>
  </p:cSld>
  <p:clrMapOvr>
    <a:masterClrMapping/>
  </p:clrMapOvr>
  <p:transition advTm="114609">
    <p:diamond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E08FD-CB10-4AD3-92C9-807802AED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478" y="116632"/>
            <a:ext cx="9198145" cy="720000"/>
          </a:xfrm>
        </p:spPr>
        <p:txBody>
          <a:bodyPr/>
          <a:lstStyle/>
          <a:p>
            <a:pPr algn="ctr"/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CE1CE80-4D17-465D-81E0-200F3D5641DF}"/>
              </a:ext>
            </a:extLst>
          </p:cNvPr>
          <p:cNvSpPr txBox="1">
            <a:spLocks/>
          </p:cNvSpPr>
          <p:nvPr/>
        </p:nvSpPr>
        <p:spPr>
          <a:xfrm>
            <a:off x="3087188" y="1733006"/>
            <a:ext cx="6017623" cy="451974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Font typeface="Arial" panose="020B0604020202020204" pitchFamily="34" charset="0"/>
              <a:buChar char="–"/>
              <a:defRPr sz="2100">
                <a:solidFill>
                  <a:srgbClr val="00338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Font typeface="Wingdings" panose="05000000000000000000" pitchFamily="2" charset="2"/>
              <a:buChar char="§"/>
              <a:defRPr sz="1900">
                <a:solidFill>
                  <a:srgbClr val="00338F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Char char="•"/>
              <a:defRPr sz="2000" i="1">
                <a:solidFill>
                  <a:srgbClr val="00338F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Char char="o"/>
              <a:defRPr sz="1600">
                <a:solidFill>
                  <a:srgbClr val="00338F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Char char="o"/>
              <a:defRPr sz="1600">
                <a:solidFill>
                  <a:srgbClr val="00338F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Char char="o"/>
              <a:defRPr sz="1600">
                <a:solidFill>
                  <a:srgbClr val="00338F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Char char="o"/>
              <a:defRPr sz="1600">
                <a:solidFill>
                  <a:srgbClr val="00338F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Char char="o"/>
              <a:defRPr sz="1600">
                <a:solidFill>
                  <a:srgbClr val="00338F"/>
                </a:solidFill>
                <a:latin typeface="+mn-lt"/>
              </a:defRPr>
            </a:lvl9pPr>
          </a:lstStyle>
          <a:p>
            <a:pPr>
              <a:lnSpc>
                <a:spcPct val="2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zh-CN" sz="3200" kern="0" dirty="0"/>
              <a:t>Introduction of </a:t>
            </a:r>
            <a:r>
              <a:rPr lang="en-US" altLang="zh-CN" sz="3200" kern="0" dirty="0" err="1"/>
              <a:t>CiADS</a:t>
            </a:r>
            <a:r>
              <a:rPr lang="en-US" altLang="zh-CN" sz="3200" kern="0" dirty="0"/>
              <a:t> Project</a:t>
            </a:r>
          </a:p>
          <a:p>
            <a:pPr>
              <a:lnSpc>
                <a:spcPct val="2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kumimoji="1" lang="en-US" altLang="zh-CN" sz="3200" kern="0" dirty="0"/>
              <a:t>SSA design for the project</a:t>
            </a:r>
          </a:p>
          <a:p>
            <a:pPr>
              <a:lnSpc>
                <a:spcPct val="2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kumimoji="1" lang="en-US" altLang="zh-CN" sz="3200" kern="0" dirty="0"/>
              <a:t>The solution to some problems</a:t>
            </a:r>
          </a:p>
          <a:p>
            <a:pPr>
              <a:lnSpc>
                <a:spcPct val="2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kumimoji="1" lang="en-US" altLang="zh-CN" sz="3200" kern="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890631833"/>
      </p:ext>
    </p:extLst>
  </p:cSld>
  <p:clrMapOvr>
    <a:masterClrMapping/>
  </p:clrMapOvr>
  <p:transition advTm="114609">
    <p:diamond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F9C3816-36FE-4DC4-93C9-333A656BE491}"/>
              </a:ext>
            </a:extLst>
          </p:cNvPr>
          <p:cNvSpPr/>
          <p:nvPr/>
        </p:nvSpPr>
        <p:spPr>
          <a:xfrm>
            <a:off x="4282045" y="2967335"/>
            <a:ext cx="3627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857094495"/>
      </p:ext>
    </p:extLst>
  </p:cSld>
  <p:clrMapOvr>
    <a:masterClrMapping/>
  </p:clrMapOvr>
  <p:transition advTm="114609">
    <p:diamond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462175-1ED5-4E2E-9240-9F3280116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6081"/>
            <a:ext cx="9866812" cy="688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16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86">
            <a:extLst>
              <a:ext uri="{FF2B5EF4-FFF2-40B4-BE49-F238E27FC236}">
                <a16:creationId xmlns:a16="http://schemas.microsoft.com/office/drawing/2014/main" id="{E90ACDCA-A176-46CB-84B1-FB6C8E2D6666}"/>
              </a:ext>
            </a:extLst>
          </p:cNvPr>
          <p:cNvGrpSpPr/>
          <p:nvPr/>
        </p:nvGrpSpPr>
        <p:grpSpPr>
          <a:xfrm>
            <a:off x="239122" y="1188719"/>
            <a:ext cx="11807574" cy="3383282"/>
            <a:chOff x="215344" y="1502029"/>
            <a:chExt cx="9582083" cy="1566312"/>
          </a:xfrm>
        </p:grpSpPr>
        <p:grpSp>
          <p:nvGrpSpPr>
            <p:cNvPr id="4" name="组合 49">
              <a:extLst>
                <a:ext uri="{FF2B5EF4-FFF2-40B4-BE49-F238E27FC236}">
                  <a16:creationId xmlns:a16="http://schemas.microsoft.com/office/drawing/2014/main" id="{1C72CEB7-F17E-49B9-829E-9AE7A4E6A2E1}"/>
                </a:ext>
              </a:extLst>
            </p:cNvPr>
            <p:cNvGrpSpPr/>
            <p:nvPr/>
          </p:nvGrpSpPr>
          <p:grpSpPr>
            <a:xfrm>
              <a:off x="215344" y="1784134"/>
              <a:ext cx="9582083" cy="976416"/>
              <a:chOff x="215344" y="1511567"/>
              <a:chExt cx="9582083" cy="976416"/>
            </a:xfrm>
          </p:grpSpPr>
          <p:grpSp>
            <p:nvGrpSpPr>
              <p:cNvPr id="23" name="组合 48">
                <a:extLst>
                  <a:ext uri="{FF2B5EF4-FFF2-40B4-BE49-F238E27FC236}">
                    <a16:creationId xmlns:a16="http://schemas.microsoft.com/office/drawing/2014/main" id="{7B3817CB-4AC6-4881-88AF-661DA6C10CA0}"/>
                  </a:ext>
                </a:extLst>
              </p:cNvPr>
              <p:cNvGrpSpPr/>
              <p:nvPr/>
            </p:nvGrpSpPr>
            <p:grpSpPr>
              <a:xfrm>
                <a:off x="215344" y="1511567"/>
                <a:ext cx="9582083" cy="976416"/>
                <a:chOff x="215344" y="1511567"/>
                <a:chExt cx="9582083" cy="976416"/>
              </a:xfrm>
            </p:grpSpPr>
            <p:grpSp>
              <p:nvGrpSpPr>
                <p:cNvPr id="26" name="组合 42">
                  <a:extLst>
                    <a:ext uri="{FF2B5EF4-FFF2-40B4-BE49-F238E27FC236}">
                      <a16:creationId xmlns:a16="http://schemas.microsoft.com/office/drawing/2014/main" id="{D2E6F6D9-D75B-4169-B243-826E4F228A65}"/>
                    </a:ext>
                  </a:extLst>
                </p:cNvPr>
                <p:cNvGrpSpPr/>
                <p:nvPr/>
              </p:nvGrpSpPr>
              <p:grpSpPr>
                <a:xfrm>
                  <a:off x="8096448" y="1757348"/>
                  <a:ext cx="857771" cy="730635"/>
                  <a:chOff x="8182766" y="3171141"/>
                  <a:chExt cx="857771" cy="730635"/>
                </a:xfrm>
              </p:grpSpPr>
              <p:cxnSp>
                <p:nvCxnSpPr>
                  <p:cNvPr id="44" name="直接连接符 35">
                    <a:extLst>
                      <a:ext uri="{FF2B5EF4-FFF2-40B4-BE49-F238E27FC236}">
                        <a16:creationId xmlns:a16="http://schemas.microsoft.com/office/drawing/2014/main" id="{F9BB6C85-4FFD-4610-9423-F349BC694DA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V="1">
                    <a:off x="8298589" y="3171142"/>
                    <a:ext cx="741948" cy="1"/>
                  </a:xfrm>
                  <a:prstGeom prst="straightConnector1">
                    <a:avLst/>
                  </a:prstGeom>
                  <a:ln w="38100">
                    <a:solidFill>
                      <a:schemeClr val="tx2">
                        <a:lumMod val="85000"/>
                        <a:lumOff val="15000"/>
                      </a:schemeClr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5" name="弧形 37">
                    <a:extLst>
                      <a:ext uri="{FF2B5EF4-FFF2-40B4-BE49-F238E27FC236}">
                        <a16:creationId xmlns:a16="http://schemas.microsoft.com/office/drawing/2014/main" id="{8E39AFD8-77C6-4B49-AC46-922082F6DAD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182766" y="3171141"/>
                    <a:ext cx="797332" cy="730635"/>
                  </a:xfrm>
                  <a:prstGeom prst="arc">
                    <a:avLst>
                      <a:gd name="adj1" fmla="val 16200000"/>
                      <a:gd name="adj2" fmla="val 21347120"/>
                    </a:avLst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0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tx1"/>
                  </a:fontRef>
                </p:style>
                <p:txBody>
                  <a:bodyPr vert="horz" wrap="square" lIns="126000" tIns="82800" rIns="126000" bIns="82800" numCol="1" rtlCol="0" anchor="t" anchorCtr="0" compatLnSpc="1">
                    <a:sp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1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ClrTx/>
                      <a:buSzTx/>
                      <a:buFontTx/>
                      <a:buNone/>
                    </a:pPr>
                    <a:endParaRPr kumimoji="0" lang="zh-CN" altLang="en-US" sz="2200" b="1" i="0" u="none" strike="noStrike" cap="none" normalizeH="0" baseline="0" dirty="0">
                      <a:ln>
                        <a:noFill/>
                      </a:ln>
                      <a:solidFill>
                        <a:srgbClr val="A5002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ea typeface="黑体" panose="02010609060101010101" pitchFamily="49" charset="-122"/>
                    </a:endParaRPr>
                  </a:p>
                </p:txBody>
              </p:sp>
            </p:grpSp>
            <p:cxnSp>
              <p:nvCxnSpPr>
                <p:cNvPr id="27" name="直接连接符 34">
                  <a:extLst>
                    <a:ext uri="{FF2B5EF4-FFF2-40B4-BE49-F238E27FC236}">
                      <a16:creationId xmlns:a16="http://schemas.microsoft.com/office/drawing/2014/main" id="{56BCFAE3-7D76-45C9-B1AE-0FD9350CE9E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6961909" y="1768236"/>
                  <a:ext cx="319630" cy="2"/>
                </a:xfrm>
                <a:prstGeom prst="line">
                  <a:avLst/>
                </a:prstGeom>
                <a:ln w="38100">
                  <a:solidFill>
                    <a:schemeClr val="tx2">
                      <a:lumMod val="85000"/>
                      <a:lumOff val="1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连接符 15">
                  <a:extLst>
                    <a:ext uri="{FF2B5EF4-FFF2-40B4-BE49-F238E27FC236}">
                      <a16:creationId xmlns:a16="http://schemas.microsoft.com/office/drawing/2014/main" id="{A10DC991-B009-4647-A897-6FF19F1E345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4543087" y="1750174"/>
                  <a:ext cx="319630" cy="2"/>
                </a:xfrm>
                <a:prstGeom prst="line">
                  <a:avLst/>
                </a:prstGeom>
                <a:ln w="38100">
                  <a:solidFill>
                    <a:schemeClr val="tx2">
                      <a:lumMod val="85000"/>
                      <a:lumOff val="1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连接符 30">
                  <a:extLst>
                    <a:ext uri="{FF2B5EF4-FFF2-40B4-BE49-F238E27FC236}">
                      <a16:creationId xmlns:a16="http://schemas.microsoft.com/office/drawing/2014/main" id="{CACC3C78-E34F-4701-B757-97C5F677885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5539857" y="1758805"/>
                  <a:ext cx="319630" cy="2"/>
                </a:xfrm>
                <a:prstGeom prst="line">
                  <a:avLst/>
                </a:prstGeom>
                <a:ln w="38100">
                  <a:solidFill>
                    <a:schemeClr val="tx2">
                      <a:lumMod val="85000"/>
                      <a:lumOff val="1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4">
                  <a:extLst>
                    <a:ext uri="{FF2B5EF4-FFF2-40B4-BE49-F238E27FC236}">
                      <a16:creationId xmlns:a16="http://schemas.microsoft.com/office/drawing/2014/main" id="{42FD532B-2392-481B-B442-C42CE914227A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991133" y="1731948"/>
                  <a:ext cx="319630" cy="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连接符 12">
                  <a:extLst>
                    <a:ext uri="{FF2B5EF4-FFF2-40B4-BE49-F238E27FC236}">
                      <a16:creationId xmlns:a16="http://schemas.microsoft.com/office/drawing/2014/main" id="{2014B410-0182-4A06-A087-EB6BED58A65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1634543" y="1731948"/>
                  <a:ext cx="319630" cy="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13">
                  <a:extLst>
                    <a:ext uri="{FF2B5EF4-FFF2-40B4-BE49-F238E27FC236}">
                      <a16:creationId xmlns:a16="http://schemas.microsoft.com/office/drawing/2014/main" id="{CA5F8EF3-60C3-4110-B071-DABCCB5E107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2409312" y="1729078"/>
                  <a:ext cx="319630" cy="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接连接符 11">
                  <a:extLst>
                    <a:ext uri="{FF2B5EF4-FFF2-40B4-BE49-F238E27FC236}">
                      <a16:creationId xmlns:a16="http://schemas.microsoft.com/office/drawing/2014/main" id="{E73977F4-05D5-480C-BB43-262C1167188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3156628" y="1729076"/>
                  <a:ext cx="319630" cy="2"/>
                </a:xfrm>
                <a:prstGeom prst="line">
                  <a:avLst/>
                </a:prstGeom>
                <a:ln w="38100">
                  <a:solidFill>
                    <a:schemeClr val="tx2">
                      <a:lumMod val="85000"/>
                      <a:lumOff val="1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4" name="矩形: 圆角 6">
                  <a:extLst>
                    <a:ext uri="{FF2B5EF4-FFF2-40B4-BE49-F238E27FC236}">
                      <a16:creationId xmlns:a16="http://schemas.microsoft.com/office/drawing/2014/main" id="{9CCCC71B-3FCF-47B2-AADB-7419479A755B}"/>
                    </a:ext>
                  </a:extLst>
                </p:cNvPr>
                <p:cNvSpPr/>
                <p:nvPr/>
              </p:nvSpPr>
              <p:spPr bwMode="auto">
                <a:xfrm>
                  <a:off x="215344" y="1537293"/>
                  <a:ext cx="821250" cy="389318"/>
                </a:xfrm>
                <a:prstGeom prst="round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126000" tIns="82800" rIns="126000" bIns="82800" numCol="1" rtlCol="0" anchor="ctr" anchorCtr="0" compatLnSpc="1"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kumimoji="0" lang="en-US" altLang="zh-CN" sz="1200" i="0" u="none" strike="noStrike" cap="none" normalizeH="0" baseline="0" dirty="0">
                      <a:ln>
                        <a:noFill/>
                      </a:ln>
                      <a:solidFill>
                        <a:srgbClr val="A5002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ea typeface="黑体" panose="02010609060101010101" pitchFamily="49" charset="-122"/>
                    </a:rPr>
                    <a:t>ECR IS</a:t>
                  </a:r>
                  <a:endParaRPr kumimoji="0" lang="zh-CN" altLang="en-US" sz="1200" i="0" u="none" strike="noStrike" cap="none" normalizeH="0" baseline="0" dirty="0">
                    <a:ln>
                      <a:noFill/>
                    </a:ln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35" name="矩形: 圆角 7">
                  <a:extLst>
                    <a:ext uri="{FF2B5EF4-FFF2-40B4-BE49-F238E27FC236}">
                      <a16:creationId xmlns:a16="http://schemas.microsoft.com/office/drawing/2014/main" id="{75BAF434-9829-41B7-97D3-957DC8A916B8}"/>
                    </a:ext>
                  </a:extLst>
                </p:cNvPr>
                <p:cNvSpPr/>
                <p:nvPr/>
              </p:nvSpPr>
              <p:spPr bwMode="auto">
                <a:xfrm>
                  <a:off x="1067143" y="1537623"/>
                  <a:ext cx="710394" cy="389318"/>
                </a:xfrm>
                <a:prstGeom prst="round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126000" tIns="82800" rIns="126000" bIns="82800" numCol="1" rtlCol="0" anchor="ctr" anchorCtr="0" compatLnSpc="1"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kumimoji="0" lang="en-US" altLang="zh-CN" sz="1200" i="0" u="none" strike="noStrike" cap="none" normalizeH="0" baseline="0" dirty="0">
                      <a:ln>
                        <a:noFill/>
                      </a:ln>
                      <a:solidFill>
                        <a:srgbClr val="A5002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ea typeface="黑体" panose="02010609060101010101" pitchFamily="49" charset="-122"/>
                    </a:rPr>
                    <a:t>LEBT</a:t>
                  </a:r>
                  <a:endParaRPr kumimoji="0" lang="zh-CN" altLang="en-US" sz="1200" i="0" u="none" strike="noStrike" cap="none" normalizeH="0" baseline="0" dirty="0">
                    <a:ln>
                      <a:noFill/>
                    </a:ln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36" name="矩形: 圆角 8">
                  <a:extLst>
                    <a:ext uri="{FF2B5EF4-FFF2-40B4-BE49-F238E27FC236}">
                      <a16:creationId xmlns:a16="http://schemas.microsoft.com/office/drawing/2014/main" id="{26C4E5D0-5473-46D9-A9F3-48C5DA4B7434}"/>
                    </a:ext>
                  </a:extLst>
                </p:cNvPr>
                <p:cNvSpPr/>
                <p:nvPr/>
              </p:nvSpPr>
              <p:spPr bwMode="auto">
                <a:xfrm>
                  <a:off x="1809552" y="1531660"/>
                  <a:ext cx="638119" cy="389318"/>
                </a:xfrm>
                <a:prstGeom prst="round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126000" tIns="82800" rIns="126000" bIns="82800" numCol="1" rtlCol="0" anchor="ctr" anchorCtr="0" compatLnSpc="1"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kumimoji="0" lang="en-US" altLang="zh-CN" sz="1200" i="0" u="none" strike="noStrike" cap="none" normalizeH="0" baseline="0" dirty="0">
                      <a:ln>
                        <a:noFill/>
                      </a:ln>
                      <a:solidFill>
                        <a:srgbClr val="A5002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ea typeface="黑体" panose="02010609060101010101" pitchFamily="49" charset="-122"/>
                    </a:rPr>
                    <a:t>RFQ</a:t>
                  </a:r>
                  <a:endParaRPr kumimoji="0" lang="zh-CN" altLang="en-US" sz="1200" i="0" u="none" strike="noStrike" cap="none" normalizeH="0" baseline="0" dirty="0">
                    <a:ln>
                      <a:noFill/>
                    </a:ln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37" name="矩形: 圆角 9">
                  <a:extLst>
                    <a:ext uri="{FF2B5EF4-FFF2-40B4-BE49-F238E27FC236}">
                      <a16:creationId xmlns:a16="http://schemas.microsoft.com/office/drawing/2014/main" id="{0C0DD1D2-310F-4091-8233-6EEEC6E37774}"/>
                    </a:ext>
                  </a:extLst>
                </p:cNvPr>
                <p:cNvSpPr/>
                <p:nvPr/>
              </p:nvSpPr>
              <p:spPr bwMode="auto">
                <a:xfrm>
                  <a:off x="2489911" y="1541123"/>
                  <a:ext cx="717343" cy="389318"/>
                </a:xfrm>
                <a:prstGeom prst="round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126000" tIns="82800" rIns="126000" bIns="82800" numCol="1" rtlCol="0" anchor="ctr" anchorCtr="0" compatLnSpc="1"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kumimoji="0" lang="en-US" altLang="zh-CN" sz="1200" i="0" u="none" strike="noStrike" cap="none" normalizeH="0" baseline="0" dirty="0">
                      <a:ln>
                        <a:noFill/>
                      </a:ln>
                      <a:solidFill>
                        <a:srgbClr val="A5002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ea typeface="黑体" panose="02010609060101010101" pitchFamily="49" charset="-122"/>
                    </a:rPr>
                    <a:t>MEBT</a:t>
                  </a:r>
                  <a:endParaRPr kumimoji="0" lang="zh-CN" altLang="en-US" sz="1200" i="0" u="none" strike="noStrike" cap="none" normalizeH="0" baseline="0" dirty="0">
                    <a:ln>
                      <a:noFill/>
                    </a:ln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38" name="矩形: 圆角 14">
                  <a:extLst>
                    <a:ext uri="{FF2B5EF4-FFF2-40B4-BE49-F238E27FC236}">
                      <a16:creationId xmlns:a16="http://schemas.microsoft.com/office/drawing/2014/main" id="{0F7F5511-8468-4D2F-B0D7-0A9C350F5131}"/>
                    </a:ext>
                  </a:extLst>
                </p:cNvPr>
                <p:cNvSpPr/>
                <p:nvPr/>
              </p:nvSpPr>
              <p:spPr bwMode="auto">
                <a:xfrm>
                  <a:off x="3246533" y="1547741"/>
                  <a:ext cx="1297902" cy="389318"/>
                </a:xfrm>
                <a:prstGeom prst="roundRect">
                  <a:avLst/>
                </a:prstGeom>
                <a:solidFill>
                  <a:srgbClr val="0070C0"/>
                </a:solidFill>
                <a:ln w="1270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126000" tIns="82800" rIns="126000" bIns="82800" numCol="1" rtlCol="0" anchor="ctr" anchorCtr="0" compatLnSpc="1"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kumimoji="0" lang="en-US" altLang="zh-CN" sz="1200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ea typeface="黑体" panose="02010609060101010101" pitchFamily="49" charset="-122"/>
                    </a:rPr>
                    <a:t>HWR010&amp;019</a:t>
                  </a:r>
                  <a:endParaRPr kumimoji="0" lang="zh-CN" altLang="en-US" sz="120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39" name="矩形: 圆角 27">
                  <a:extLst>
                    <a:ext uri="{FF2B5EF4-FFF2-40B4-BE49-F238E27FC236}">
                      <a16:creationId xmlns:a16="http://schemas.microsoft.com/office/drawing/2014/main" id="{7667BAE0-0955-42E4-8249-AD8E2F0D6C18}"/>
                    </a:ext>
                  </a:extLst>
                </p:cNvPr>
                <p:cNvSpPr/>
                <p:nvPr/>
              </p:nvSpPr>
              <p:spPr bwMode="auto">
                <a:xfrm>
                  <a:off x="4587565" y="1533524"/>
                  <a:ext cx="984565" cy="389318"/>
                </a:xfrm>
                <a:prstGeom prst="roundRect">
                  <a:avLst/>
                </a:prstGeom>
                <a:solidFill>
                  <a:srgbClr val="0070C0"/>
                </a:solidFill>
                <a:ln w="1270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126000" tIns="82800" rIns="126000" bIns="82800" numCol="1" rtlCol="0" anchor="ctr" anchorCtr="0" compatLnSpc="1"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kumimoji="0" lang="en-US" altLang="zh-CN" sz="1200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ea typeface="黑体" panose="02010609060101010101" pitchFamily="49" charset="-122"/>
                    </a:rPr>
                    <a:t>Spoke042</a:t>
                  </a:r>
                  <a:endParaRPr kumimoji="0" lang="zh-CN" altLang="en-US" sz="120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40" name="矩形: 圆角 28">
                  <a:extLst>
                    <a:ext uri="{FF2B5EF4-FFF2-40B4-BE49-F238E27FC236}">
                      <a16:creationId xmlns:a16="http://schemas.microsoft.com/office/drawing/2014/main" id="{ACD65C63-97D6-4403-8489-D9514E76B2DA}"/>
                    </a:ext>
                  </a:extLst>
                </p:cNvPr>
                <p:cNvSpPr/>
                <p:nvPr/>
              </p:nvSpPr>
              <p:spPr bwMode="auto">
                <a:xfrm>
                  <a:off x="5617518" y="1537239"/>
                  <a:ext cx="1382487" cy="389318"/>
                </a:xfrm>
                <a:prstGeom prst="roundRect">
                  <a:avLst/>
                </a:prstGeom>
                <a:solidFill>
                  <a:srgbClr val="0070C0"/>
                </a:solidFill>
                <a:ln w="1270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126000" tIns="82800" rIns="126000" bIns="82800" numCol="1" rtlCol="0" anchor="ctr" anchorCtr="0" compatLnSpc="1"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kumimoji="0" lang="en-US" altLang="zh-CN" sz="1200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ea typeface="黑体" panose="02010609060101010101" pitchFamily="49" charset="-122"/>
                    </a:rPr>
                    <a:t>Ellipse062&amp;082</a:t>
                  </a:r>
                  <a:endParaRPr kumimoji="0" lang="zh-CN" altLang="en-US" sz="120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41" name="矩形: 圆角 33">
                  <a:extLst>
                    <a:ext uri="{FF2B5EF4-FFF2-40B4-BE49-F238E27FC236}">
                      <a16:creationId xmlns:a16="http://schemas.microsoft.com/office/drawing/2014/main" id="{DBE056A6-1FAE-4822-85A6-6A263855956D}"/>
                    </a:ext>
                  </a:extLst>
                </p:cNvPr>
                <p:cNvSpPr/>
                <p:nvPr/>
              </p:nvSpPr>
              <p:spPr bwMode="auto">
                <a:xfrm>
                  <a:off x="7028141" y="1543159"/>
                  <a:ext cx="1473685" cy="389318"/>
                </a:xfrm>
                <a:prstGeom prst="roundRect">
                  <a:avLst/>
                </a:prstGeom>
                <a:gradFill flip="none" rotWithShape="0">
                  <a:gsLst>
                    <a:gs pos="26000">
                      <a:srgbClr val="92D050">
                        <a:lumMod val="88000"/>
                        <a:lumOff val="12000"/>
                      </a:srgbClr>
                    </a:gs>
                    <a:gs pos="100000">
                      <a:srgbClr val="0070C0"/>
                    </a:gs>
                  </a:gsLst>
                  <a:lin ang="0" scaled="0"/>
                  <a:tileRect/>
                </a:gradFill>
                <a:ln w="1270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126000" tIns="82800" rIns="126000" bIns="82800" numCol="1" rtlCol="0" anchor="ctr" anchorCtr="0" compatLnSpc="1">
                  <a:spAutoFit/>
                </a:bodyPr>
                <a:lstStyle/>
                <a:p>
                  <a:pPr algn="ctr" eaLnBrk="0" hangingPunct="0">
                    <a:spcAft>
                      <a:spcPts val="0"/>
                    </a:spcAft>
                  </a:pPr>
                  <a:r>
                    <a:rPr lang="en-US" altLang="zh-CN" sz="12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H</a:t>
                  </a:r>
                  <a:r>
                    <a:rPr kumimoji="0" lang="en-US" altLang="zh-CN" sz="1200" i="0" u="none" strike="noStrike" cap="none" normalizeH="0" baseline="0" dirty="0">
                      <a:ln>
                        <a:noFill/>
                      </a:ln>
                      <a:solidFill>
                        <a:srgbClr val="A5002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ea typeface="黑体" panose="02010609060101010101" pitchFamily="49" charset="-122"/>
                    </a:rPr>
                    <a:t>EBT</a:t>
                  </a:r>
                  <a:r>
                    <a:rPr lang="en-US" altLang="zh-CN" sz="12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/</a:t>
                  </a:r>
                  <a:r>
                    <a:rPr lang="en-US" altLang="zh-CN" sz="12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Ellipse082</a:t>
                  </a:r>
                  <a:endParaRPr kumimoji="0" lang="zh-CN" altLang="en-US" sz="120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" name="文本框 46">
                  <a:extLst>
                    <a:ext uri="{FF2B5EF4-FFF2-40B4-BE49-F238E27FC236}">
                      <a16:creationId xmlns:a16="http://schemas.microsoft.com/office/drawing/2014/main" id="{AE3C984E-6AEB-4EA1-B83F-473EC2782E72}"/>
                    </a:ext>
                  </a:extLst>
                </p:cNvPr>
                <p:cNvSpPr txBox="1"/>
                <p:nvPr/>
              </p:nvSpPr>
              <p:spPr>
                <a:xfrm>
                  <a:off x="9130733" y="1511567"/>
                  <a:ext cx="66669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dirty="0"/>
                    <a:t>Beam dump</a:t>
                  </a:r>
                  <a:endParaRPr lang="zh-CN" altLang="en-US" sz="1200" dirty="0"/>
                </a:p>
              </p:txBody>
            </p:sp>
            <p:sp>
              <p:nvSpPr>
                <p:cNvPr id="43" name="文本框 47">
                  <a:extLst>
                    <a:ext uri="{FF2B5EF4-FFF2-40B4-BE49-F238E27FC236}">
                      <a16:creationId xmlns:a16="http://schemas.microsoft.com/office/drawing/2014/main" id="{FF24709A-919A-4297-AF20-6E38C3CAC92C}"/>
                    </a:ext>
                  </a:extLst>
                </p:cNvPr>
                <p:cNvSpPr txBox="1"/>
                <p:nvPr/>
              </p:nvSpPr>
              <p:spPr>
                <a:xfrm>
                  <a:off x="8207792" y="1952105"/>
                  <a:ext cx="75049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dirty="0"/>
                    <a:t>Target&amp; Reactor</a:t>
                  </a:r>
                  <a:endParaRPr lang="zh-CN" altLang="en-US" sz="1200" dirty="0"/>
                </a:p>
              </p:txBody>
            </p:sp>
          </p:grpSp>
          <p:sp>
            <p:nvSpPr>
              <p:cNvPr id="24" name="圆柱形 44">
                <a:extLst>
                  <a:ext uri="{FF2B5EF4-FFF2-40B4-BE49-F238E27FC236}">
                    <a16:creationId xmlns:a16="http://schemas.microsoft.com/office/drawing/2014/main" id="{17A56F84-729A-432D-813C-C83A629AAF18}"/>
                  </a:ext>
                </a:extLst>
              </p:cNvPr>
              <p:cNvSpPr/>
              <p:nvPr/>
            </p:nvSpPr>
            <p:spPr bwMode="auto">
              <a:xfrm>
                <a:off x="8738779" y="1930441"/>
                <a:ext cx="266925" cy="376734"/>
              </a:xfrm>
              <a:prstGeom prst="can">
                <a:avLst/>
              </a:prstGeom>
              <a:solidFill>
                <a:srgbClr val="7030A0"/>
              </a:solidFill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126000" tIns="82800" rIns="126000" bIns="82800" numCol="1" rtlCol="0" anchor="t" anchorCtr="0" compatLnSpc="1"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</a:pPr>
                <a:endParaRPr kumimoji="0" lang="zh-CN" altLang="en-US" sz="2200" b="1" i="0" u="none" strike="noStrike" cap="none" normalizeH="0" baseline="0" dirty="0">
                  <a:ln>
                    <a:noFill/>
                  </a:ln>
                  <a:solidFill>
                    <a:srgbClr val="A500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25" name="流程图: 手动操作 45">
                <a:extLst>
                  <a:ext uri="{FF2B5EF4-FFF2-40B4-BE49-F238E27FC236}">
                    <a16:creationId xmlns:a16="http://schemas.microsoft.com/office/drawing/2014/main" id="{782F5EAE-FB87-4302-A5A5-034E077725CD}"/>
                  </a:ext>
                </a:extLst>
              </p:cNvPr>
              <p:cNvSpPr/>
              <p:nvPr/>
            </p:nvSpPr>
            <p:spPr bwMode="auto">
              <a:xfrm rot="5400000">
                <a:off x="8853992" y="1618557"/>
                <a:ext cx="303416" cy="266925"/>
              </a:xfrm>
              <a:prstGeom prst="flowChartManualOperation">
                <a:avLst/>
              </a:prstGeom>
              <a:solidFill>
                <a:srgbClr val="92D050"/>
              </a:solidFill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126000" tIns="82800" rIns="126000" bIns="82800" numCol="1" rtlCol="0" anchor="t" anchorCtr="0" compatLnSpc="1"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</a:pPr>
                <a:endParaRPr kumimoji="0" lang="zh-CN" altLang="en-US" sz="2200" b="1" i="0" u="none" strike="noStrike" cap="none" normalizeH="0" baseline="0">
                  <a:ln>
                    <a:noFill/>
                  </a:ln>
                  <a:solidFill>
                    <a:srgbClr val="A500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5" name="组合 81">
              <a:extLst>
                <a:ext uri="{FF2B5EF4-FFF2-40B4-BE49-F238E27FC236}">
                  <a16:creationId xmlns:a16="http://schemas.microsoft.com/office/drawing/2014/main" id="{08C1ABAC-9834-4E3D-9268-50C99BE74ACB}"/>
                </a:ext>
              </a:extLst>
            </p:cNvPr>
            <p:cNvGrpSpPr/>
            <p:nvPr/>
          </p:nvGrpSpPr>
          <p:grpSpPr>
            <a:xfrm>
              <a:off x="248371" y="1502029"/>
              <a:ext cx="8705848" cy="1566312"/>
              <a:chOff x="248371" y="1502029"/>
              <a:chExt cx="8705848" cy="1566312"/>
            </a:xfrm>
          </p:grpSpPr>
          <p:grpSp>
            <p:nvGrpSpPr>
              <p:cNvPr id="6" name="组合 65">
                <a:extLst>
                  <a:ext uri="{FF2B5EF4-FFF2-40B4-BE49-F238E27FC236}">
                    <a16:creationId xmlns:a16="http://schemas.microsoft.com/office/drawing/2014/main" id="{7F94D7DD-8136-4FB9-A441-BA6827118F33}"/>
                  </a:ext>
                </a:extLst>
              </p:cNvPr>
              <p:cNvGrpSpPr/>
              <p:nvPr/>
            </p:nvGrpSpPr>
            <p:grpSpPr>
              <a:xfrm>
                <a:off x="248371" y="2577841"/>
                <a:ext cx="8705848" cy="0"/>
                <a:chOff x="248371" y="2410791"/>
                <a:chExt cx="8705848" cy="0"/>
              </a:xfrm>
            </p:grpSpPr>
            <p:cxnSp>
              <p:nvCxnSpPr>
                <p:cNvPr id="21" name="直接箭头连接符 54">
                  <a:extLst>
                    <a:ext uri="{FF2B5EF4-FFF2-40B4-BE49-F238E27FC236}">
                      <a16:creationId xmlns:a16="http://schemas.microsoft.com/office/drawing/2014/main" id="{03D96DE1-7F51-4DF2-964C-EE3247C42F24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48371" y="2410791"/>
                  <a:ext cx="6779770" cy="0"/>
                </a:xfrm>
                <a:prstGeom prst="straightConnector1">
                  <a:avLst/>
                </a:prstGeom>
                <a:solidFill>
                  <a:schemeClr val="bg1"/>
                </a:solidFill>
                <a:ln w="41275" cap="flat" cmpd="sng" algn="ctr">
                  <a:solidFill>
                    <a:srgbClr val="FFC000"/>
                  </a:solidFill>
                  <a:prstDash val="solid"/>
                  <a:round/>
                  <a:headEnd type="triangle"/>
                  <a:tailEnd type="triangle"/>
                </a:ln>
              </p:spPr>
            </p:cxnSp>
            <p:cxnSp>
              <p:nvCxnSpPr>
                <p:cNvPr id="22" name="直接箭头连接符 57">
                  <a:extLst>
                    <a:ext uri="{FF2B5EF4-FFF2-40B4-BE49-F238E27FC236}">
                      <a16:creationId xmlns:a16="http://schemas.microsoft.com/office/drawing/2014/main" id="{2F9A9B6C-3749-4292-A7E4-C1DFBA0FFEB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000005" y="2410791"/>
                  <a:ext cx="1954214" cy="0"/>
                </a:xfrm>
                <a:prstGeom prst="straightConnector1">
                  <a:avLst/>
                </a:prstGeom>
                <a:solidFill>
                  <a:schemeClr val="bg1"/>
                </a:solidFill>
                <a:ln w="41275" cap="flat" cmpd="sng" algn="ctr">
                  <a:solidFill>
                    <a:srgbClr val="FFC000"/>
                  </a:solidFill>
                  <a:prstDash val="sysDash"/>
                  <a:round/>
                  <a:headEnd type="triangle"/>
                  <a:tailEnd type="triangle"/>
                </a:ln>
              </p:spPr>
            </p:cxnSp>
          </p:grpSp>
          <p:sp>
            <p:nvSpPr>
              <p:cNvPr id="7" name="文本框 64">
                <a:extLst>
                  <a:ext uri="{FF2B5EF4-FFF2-40B4-BE49-F238E27FC236}">
                    <a16:creationId xmlns:a16="http://schemas.microsoft.com/office/drawing/2014/main" id="{732A9D9C-9261-49FF-B4ED-88F9113D2D4F}"/>
                  </a:ext>
                </a:extLst>
              </p:cNvPr>
              <p:cNvSpPr txBox="1"/>
              <p:nvPr/>
            </p:nvSpPr>
            <p:spPr>
              <a:xfrm>
                <a:off x="2728942" y="2262465"/>
                <a:ext cx="225083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~220m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" name="文本框 66">
                <a:extLst>
                  <a:ext uri="{FF2B5EF4-FFF2-40B4-BE49-F238E27FC236}">
                    <a16:creationId xmlns:a16="http://schemas.microsoft.com/office/drawing/2014/main" id="{56A96F79-9F20-4BD8-95F6-EED4CC5CF33E}"/>
                  </a:ext>
                </a:extLst>
              </p:cNvPr>
              <p:cNvSpPr txBox="1"/>
              <p:nvPr/>
            </p:nvSpPr>
            <p:spPr>
              <a:xfrm>
                <a:off x="6939979" y="2220146"/>
                <a:ext cx="16803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~100m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" name="文本框 68">
                <a:extLst>
                  <a:ext uri="{FF2B5EF4-FFF2-40B4-BE49-F238E27FC236}">
                    <a16:creationId xmlns:a16="http://schemas.microsoft.com/office/drawing/2014/main" id="{9B2886D5-EEA6-4D9C-B873-8D8753E53F2A}"/>
                  </a:ext>
                </a:extLst>
              </p:cNvPr>
              <p:cNvSpPr txBox="1"/>
              <p:nvPr/>
            </p:nvSpPr>
            <p:spPr>
              <a:xfrm>
                <a:off x="3342928" y="1502029"/>
                <a:ext cx="11089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162.5MHz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" name="文本框 69">
                <a:extLst>
                  <a:ext uri="{FF2B5EF4-FFF2-40B4-BE49-F238E27FC236}">
                    <a16:creationId xmlns:a16="http://schemas.microsoft.com/office/drawing/2014/main" id="{68064F48-220E-4F0E-A703-AF047F306CFB}"/>
                  </a:ext>
                </a:extLst>
              </p:cNvPr>
              <p:cNvSpPr txBox="1"/>
              <p:nvPr/>
            </p:nvSpPr>
            <p:spPr>
              <a:xfrm>
                <a:off x="4463167" y="1513983"/>
                <a:ext cx="11089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325MHz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" name="文本框 70">
                <a:extLst>
                  <a:ext uri="{FF2B5EF4-FFF2-40B4-BE49-F238E27FC236}">
                    <a16:creationId xmlns:a16="http://schemas.microsoft.com/office/drawing/2014/main" id="{2B90641E-80D1-4723-BADA-4EF0A73D1BCC}"/>
                  </a:ext>
                </a:extLst>
              </p:cNvPr>
              <p:cNvSpPr txBox="1"/>
              <p:nvPr/>
            </p:nvSpPr>
            <p:spPr>
              <a:xfrm>
                <a:off x="5638194" y="1505913"/>
                <a:ext cx="11089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650MHz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grpSp>
            <p:nvGrpSpPr>
              <p:cNvPr id="12" name="组合 74">
                <a:extLst>
                  <a:ext uri="{FF2B5EF4-FFF2-40B4-BE49-F238E27FC236}">
                    <a16:creationId xmlns:a16="http://schemas.microsoft.com/office/drawing/2014/main" id="{66BF1EF7-B750-4047-9EE3-17B4D1733649}"/>
                  </a:ext>
                </a:extLst>
              </p:cNvPr>
              <p:cNvGrpSpPr/>
              <p:nvPr/>
            </p:nvGrpSpPr>
            <p:grpSpPr>
              <a:xfrm>
                <a:off x="2720797" y="2087767"/>
                <a:ext cx="1013492" cy="960018"/>
                <a:chOff x="2720265" y="2087803"/>
                <a:chExt cx="1013492" cy="960018"/>
              </a:xfrm>
            </p:grpSpPr>
            <p:cxnSp>
              <p:nvCxnSpPr>
                <p:cNvPr id="19" name="直接箭头连接符 72">
                  <a:extLst>
                    <a:ext uri="{FF2B5EF4-FFF2-40B4-BE49-F238E27FC236}">
                      <a16:creationId xmlns:a16="http://schemas.microsoft.com/office/drawing/2014/main" id="{432766A0-441D-43B8-B184-D0DEAC5054D8}"/>
                    </a:ext>
                  </a:extLst>
                </p:cNvPr>
                <p:cNvCxnSpPr/>
                <p:nvPr/>
              </p:nvCxnSpPr>
              <p:spPr bwMode="auto">
                <a:xfrm>
                  <a:off x="3227011" y="2087803"/>
                  <a:ext cx="0" cy="672747"/>
                </a:xfrm>
                <a:prstGeom prst="straightConnector1">
                  <a:avLst/>
                </a:prstGeom>
                <a:ln w="28575" cap="flat" cmpd="sng" algn="ctr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sp>
              <p:nvSpPr>
                <p:cNvPr id="20" name="文本框 73">
                  <a:extLst>
                    <a:ext uri="{FF2B5EF4-FFF2-40B4-BE49-F238E27FC236}">
                      <a16:creationId xmlns:a16="http://schemas.microsoft.com/office/drawing/2014/main" id="{1491461C-24DA-48AE-99A7-A85819FEAB6C}"/>
                    </a:ext>
                  </a:extLst>
                </p:cNvPr>
                <p:cNvSpPr txBox="1"/>
                <p:nvPr/>
              </p:nvSpPr>
              <p:spPr>
                <a:xfrm>
                  <a:off x="2720265" y="2740044"/>
                  <a:ext cx="101349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2.1MeV</a:t>
                  </a:r>
                  <a:endPara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grpSp>
            <p:nvGrpSpPr>
              <p:cNvPr id="13" name="组合 75">
                <a:extLst>
                  <a:ext uri="{FF2B5EF4-FFF2-40B4-BE49-F238E27FC236}">
                    <a16:creationId xmlns:a16="http://schemas.microsoft.com/office/drawing/2014/main" id="{60C9E790-9345-4D06-98D0-3593A6C2764B}"/>
                  </a:ext>
                </a:extLst>
              </p:cNvPr>
              <p:cNvGrpSpPr/>
              <p:nvPr/>
            </p:nvGrpSpPr>
            <p:grpSpPr>
              <a:xfrm>
                <a:off x="6513250" y="2081895"/>
                <a:ext cx="1013492" cy="960018"/>
                <a:chOff x="2720265" y="2087803"/>
                <a:chExt cx="1013492" cy="960018"/>
              </a:xfrm>
            </p:grpSpPr>
            <p:cxnSp>
              <p:nvCxnSpPr>
                <p:cNvPr id="17" name="直接箭头连接符 76">
                  <a:extLst>
                    <a:ext uri="{FF2B5EF4-FFF2-40B4-BE49-F238E27FC236}">
                      <a16:creationId xmlns:a16="http://schemas.microsoft.com/office/drawing/2014/main" id="{C8C9D221-EC0E-4F35-96E5-20350CF26F3E}"/>
                    </a:ext>
                  </a:extLst>
                </p:cNvPr>
                <p:cNvCxnSpPr/>
                <p:nvPr/>
              </p:nvCxnSpPr>
              <p:spPr bwMode="auto">
                <a:xfrm>
                  <a:off x="3227011" y="2087803"/>
                  <a:ext cx="0" cy="672747"/>
                </a:xfrm>
                <a:prstGeom prst="straightConnector1">
                  <a:avLst/>
                </a:prstGeom>
                <a:ln w="28575" cap="flat" cmpd="sng" algn="ctr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sp>
              <p:nvSpPr>
                <p:cNvPr id="18" name="文本框 77">
                  <a:extLst>
                    <a:ext uri="{FF2B5EF4-FFF2-40B4-BE49-F238E27FC236}">
                      <a16:creationId xmlns:a16="http://schemas.microsoft.com/office/drawing/2014/main" id="{2B7089B5-A5F0-4FFD-AF25-4B6484CCA40D}"/>
                    </a:ext>
                  </a:extLst>
                </p:cNvPr>
                <p:cNvSpPr txBox="1"/>
                <p:nvPr/>
              </p:nvSpPr>
              <p:spPr>
                <a:xfrm>
                  <a:off x="2720265" y="2740044"/>
                  <a:ext cx="101349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500MeV</a:t>
                  </a:r>
                  <a:endPara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grpSp>
            <p:nvGrpSpPr>
              <p:cNvPr id="14" name="组合 78">
                <a:extLst>
                  <a:ext uri="{FF2B5EF4-FFF2-40B4-BE49-F238E27FC236}">
                    <a16:creationId xmlns:a16="http://schemas.microsoft.com/office/drawing/2014/main" id="{E0AE0270-E866-4A40-A3FB-9CA13875F981}"/>
                  </a:ext>
                </a:extLst>
              </p:cNvPr>
              <p:cNvGrpSpPr/>
              <p:nvPr/>
            </p:nvGrpSpPr>
            <p:grpSpPr>
              <a:xfrm>
                <a:off x="542702" y="2108323"/>
                <a:ext cx="1013492" cy="960018"/>
                <a:chOff x="2720265" y="2087803"/>
                <a:chExt cx="1013492" cy="960018"/>
              </a:xfrm>
            </p:grpSpPr>
            <p:cxnSp>
              <p:nvCxnSpPr>
                <p:cNvPr id="15" name="直接箭头连接符 79">
                  <a:extLst>
                    <a:ext uri="{FF2B5EF4-FFF2-40B4-BE49-F238E27FC236}">
                      <a16:creationId xmlns:a16="http://schemas.microsoft.com/office/drawing/2014/main" id="{542170E6-0FE6-4A8F-8F85-3FC4AADFEC10}"/>
                    </a:ext>
                  </a:extLst>
                </p:cNvPr>
                <p:cNvCxnSpPr/>
                <p:nvPr/>
              </p:nvCxnSpPr>
              <p:spPr bwMode="auto">
                <a:xfrm>
                  <a:off x="3227011" y="2087803"/>
                  <a:ext cx="0" cy="672747"/>
                </a:xfrm>
                <a:prstGeom prst="straightConnector1">
                  <a:avLst/>
                </a:prstGeom>
                <a:ln w="28575" cap="flat" cmpd="sng" algn="ctr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sp>
              <p:nvSpPr>
                <p:cNvPr id="16" name="文本框 80">
                  <a:extLst>
                    <a:ext uri="{FF2B5EF4-FFF2-40B4-BE49-F238E27FC236}">
                      <a16:creationId xmlns:a16="http://schemas.microsoft.com/office/drawing/2014/main" id="{CEB7E87E-DF07-4E0D-9709-6CFD8E331388}"/>
                    </a:ext>
                  </a:extLst>
                </p:cNvPr>
                <p:cNvSpPr txBox="1"/>
                <p:nvPr/>
              </p:nvSpPr>
              <p:spPr>
                <a:xfrm>
                  <a:off x="2720265" y="2740044"/>
                  <a:ext cx="101349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0.035MeV</a:t>
                  </a:r>
                  <a:endPara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7" name="Title 46">
            <a:extLst>
              <a:ext uri="{FF2B5EF4-FFF2-40B4-BE49-F238E27FC236}">
                <a16:creationId xmlns:a16="http://schemas.microsoft.com/office/drawing/2014/main" id="{A7CA4177-924C-486E-AF6D-9CDACF5F6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479" y="116632"/>
            <a:ext cx="9128476" cy="720000"/>
          </a:xfrm>
        </p:spPr>
        <p:txBody>
          <a:bodyPr/>
          <a:lstStyle/>
          <a:p>
            <a:pPr algn="ctr"/>
            <a:r>
              <a:rPr lang="en-US" altLang="zh-CN" dirty="0" err="1"/>
              <a:t>CiADS</a:t>
            </a:r>
            <a:r>
              <a:rPr lang="en-US" altLang="zh-CN" dirty="0"/>
              <a:t> Project Design</a:t>
            </a:r>
            <a:endParaRPr lang="zh-CN" altLang="en-US" dirty="0"/>
          </a:p>
        </p:txBody>
      </p:sp>
      <p:sp>
        <p:nvSpPr>
          <p:cNvPr id="48" name="内容占位符 2">
            <a:extLst>
              <a:ext uri="{FF2B5EF4-FFF2-40B4-BE49-F238E27FC236}">
                <a16:creationId xmlns:a16="http://schemas.microsoft.com/office/drawing/2014/main" id="{01606FAB-4E0B-457A-9E15-65430B499EEE}"/>
              </a:ext>
            </a:extLst>
          </p:cNvPr>
          <p:cNvSpPr txBox="1">
            <a:spLocks/>
          </p:cNvSpPr>
          <p:nvPr/>
        </p:nvSpPr>
        <p:spPr>
          <a:xfrm>
            <a:off x="0" y="4202165"/>
            <a:ext cx="6809982" cy="20397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Font typeface="Arial" panose="020B0604020202020204" pitchFamily="34" charset="0"/>
              <a:buChar char="–"/>
              <a:defRPr sz="2100">
                <a:solidFill>
                  <a:srgbClr val="00338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Font typeface="Wingdings" panose="05000000000000000000" pitchFamily="2" charset="2"/>
              <a:buChar char="§"/>
              <a:defRPr sz="1900">
                <a:solidFill>
                  <a:srgbClr val="00338F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Char char="•"/>
              <a:defRPr sz="2000" i="1">
                <a:solidFill>
                  <a:srgbClr val="00338F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Char char="o"/>
              <a:defRPr sz="1600">
                <a:solidFill>
                  <a:srgbClr val="00338F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Char char="o"/>
              <a:defRPr sz="1600">
                <a:solidFill>
                  <a:srgbClr val="00338F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Char char="o"/>
              <a:defRPr sz="1600">
                <a:solidFill>
                  <a:srgbClr val="00338F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Char char="o"/>
              <a:defRPr sz="1600">
                <a:solidFill>
                  <a:srgbClr val="00338F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Char char="o"/>
              <a:defRPr sz="1600">
                <a:solidFill>
                  <a:srgbClr val="00338F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zh-CN" sz="2200" kern="0" dirty="0"/>
              <a:t>Energy: 500 MeV (can be upgraded to 1.0GeV)</a:t>
            </a:r>
          </a:p>
          <a:p>
            <a:pPr>
              <a:lnSpc>
                <a:spcPct val="15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kumimoji="1" lang="en-US" altLang="zh-CN" sz="2200" kern="0" dirty="0"/>
              <a:t>Intensity</a:t>
            </a:r>
            <a:r>
              <a:rPr kumimoji="1" lang="zh-CN" altLang="en-US" sz="2200" kern="0" dirty="0"/>
              <a:t>：</a:t>
            </a:r>
            <a:r>
              <a:rPr kumimoji="1" lang="en-US" altLang="zh-CN" sz="2200" kern="0" dirty="0"/>
              <a:t>5mA</a:t>
            </a:r>
            <a:r>
              <a:rPr kumimoji="1" lang="zh-CN" altLang="en-US" sz="2200" kern="0" dirty="0"/>
              <a:t>（</a:t>
            </a:r>
            <a:r>
              <a:rPr kumimoji="1" lang="en-US" altLang="zh-CN" sz="2200" kern="0" dirty="0"/>
              <a:t>or 10mA</a:t>
            </a:r>
            <a:r>
              <a:rPr kumimoji="1" lang="zh-CN" altLang="en-US" sz="2200" kern="0" dirty="0"/>
              <a:t>）</a:t>
            </a:r>
            <a:endParaRPr kumimoji="1" lang="en-US" altLang="zh-CN" sz="2200" kern="0" dirty="0"/>
          </a:p>
          <a:p>
            <a:pPr>
              <a:lnSpc>
                <a:spcPct val="15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kumimoji="1" lang="en-US" altLang="zh-CN" sz="2200" kern="0" dirty="0"/>
              <a:t>Beam loss</a:t>
            </a:r>
            <a:r>
              <a:rPr kumimoji="1" lang="zh-CN" altLang="en-US" sz="2200" kern="0" dirty="0"/>
              <a:t>：</a:t>
            </a:r>
            <a:r>
              <a:rPr kumimoji="1" lang="en-US" altLang="zh-CN" sz="2200" kern="0" dirty="0"/>
              <a:t>1W</a:t>
            </a:r>
            <a:r>
              <a:rPr kumimoji="1" lang="en-US" altLang="en-US" sz="2200" kern="0" dirty="0"/>
              <a:t>/m</a:t>
            </a:r>
          </a:p>
          <a:p>
            <a:pPr>
              <a:lnSpc>
                <a:spcPct val="15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kumimoji="1" lang="en-US" altLang="zh-CN" sz="2200" kern="0" dirty="0"/>
              <a:t>Operating mode</a:t>
            </a:r>
            <a:r>
              <a:rPr kumimoji="1" lang="zh-CN" altLang="en-US" sz="2200" kern="0" dirty="0"/>
              <a:t>：</a:t>
            </a:r>
            <a:r>
              <a:rPr kumimoji="1" lang="en-US" altLang="zh-CN" sz="2200" kern="0" dirty="0" err="1"/>
              <a:t>pulse&amp;CW</a:t>
            </a:r>
            <a:r>
              <a:rPr kumimoji="1" lang="zh-CN" altLang="en-US" sz="2200" kern="0" dirty="0"/>
              <a:t>（</a:t>
            </a:r>
            <a:r>
              <a:rPr kumimoji="1" lang="en-US" altLang="zh-CN" sz="2200" kern="0" dirty="0"/>
              <a:t>Hus gap for reactor</a:t>
            </a:r>
            <a:r>
              <a:rPr kumimoji="1" lang="zh-CN" altLang="en-US" sz="2200" kern="0" dirty="0"/>
              <a:t>）</a:t>
            </a:r>
            <a:endParaRPr kumimoji="1" lang="en-US" altLang="zh-CN" sz="2200" kern="0" dirty="0"/>
          </a:p>
          <a:p>
            <a:pPr marL="0" indent="0">
              <a:buNone/>
            </a:pPr>
            <a:endParaRPr kumimoji="1" lang="en-US" altLang="zh-CN" sz="4400" kern="0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74F62D8-11D4-4B50-8F54-D94D9C8C8AE6}"/>
              </a:ext>
            </a:extLst>
          </p:cNvPr>
          <p:cNvSpPr/>
          <p:nvPr/>
        </p:nvSpPr>
        <p:spPr>
          <a:xfrm>
            <a:off x="6997215" y="4182511"/>
            <a:ext cx="4727398" cy="2059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200" b="1" kern="0" dirty="0"/>
              <a:t>Energy stability</a:t>
            </a:r>
            <a:r>
              <a:rPr kumimoji="1" lang="zh-CN" altLang="en-US" sz="2200" b="1" kern="0" dirty="0"/>
              <a:t>：</a:t>
            </a:r>
            <a:r>
              <a:rPr kumimoji="1" lang="en-US" altLang="zh-CN" sz="2200" b="1" kern="0" dirty="0"/>
              <a:t>±1%@100ms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200" b="1" kern="0" dirty="0"/>
              <a:t>Intensity stability</a:t>
            </a:r>
            <a:r>
              <a:rPr kumimoji="1" lang="zh-CN" altLang="en-US" sz="2200" b="1" kern="0" dirty="0"/>
              <a:t>：</a:t>
            </a:r>
            <a:r>
              <a:rPr kumimoji="1" lang="en-US" altLang="zh-CN" sz="2200" b="1" kern="0" dirty="0"/>
              <a:t>±2%@100ms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200" b="1" kern="0" dirty="0"/>
              <a:t>Beam </a:t>
            </a:r>
            <a:r>
              <a:rPr kumimoji="1" lang="en-US" altLang="zh-CN" sz="2200" b="1" kern="0" dirty="0" err="1"/>
              <a:t>positon</a:t>
            </a:r>
            <a:r>
              <a:rPr kumimoji="1" lang="en-US" altLang="zh-CN" sz="2200" b="1" kern="0" dirty="0"/>
              <a:t> stability</a:t>
            </a:r>
            <a:r>
              <a:rPr kumimoji="1" lang="zh-CN" altLang="en-US" sz="2200" b="1" kern="0" dirty="0"/>
              <a:t>：</a:t>
            </a:r>
            <a:r>
              <a:rPr kumimoji="1" lang="en-US" altLang="zh-CN" sz="2200" b="1" kern="0" dirty="0"/>
              <a:t>±1mm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200" b="1" kern="0" dirty="0"/>
              <a:t>Beam envelope stability</a:t>
            </a:r>
            <a:r>
              <a:rPr kumimoji="1" lang="zh-CN" altLang="en-US" sz="2200" b="1" kern="0" dirty="0"/>
              <a:t>：</a:t>
            </a:r>
            <a:r>
              <a:rPr kumimoji="1" lang="en-US" altLang="zh-CN" sz="2200" b="1" kern="0" dirty="0"/>
              <a:t>±1mm</a:t>
            </a:r>
          </a:p>
        </p:txBody>
      </p:sp>
    </p:spTree>
    <p:extLst>
      <p:ext uri="{BB962C8B-B14F-4D97-AF65-F5344CB8AC3E}">
        <p14:creationId xmlns:p14="http://schemas.microsoft.com/office/powerpoint/2010/main" val="635627685"/>
      </p:ext>
    </p:extLst>
  </p:cSld>
  <p:clrMapOvr>
    <a:masterClrMapping/>
  </p:clrMapOvr>
  <p:transition advTm="114609">
    <p:diamond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A3D90-190F-405A-80A5-F3B19218D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479" y="116632"/>
            <a:ext cx="9279664" cy="720000"/>
          </a:xfrm>
        </p:spPr>
        <p:txBody>
          <a:bodyPr/>
          <a:lstStyle/>
          <a:p>
            <a:pPr algn="ctr"/>
            <a:r>
              <a:rPr lang="en-US" altLang="zh-CN" dirty="0"/>
              <a:t>Power distribution </a:t>
            </a:r>
            <a:endParaRPr lang="zh-CN" altLang="en-US" dirty="0"/>
          </a:p>
        </p:txBody>
      </p:sp>
      <p:pic>
        <p:nvPicPr>
          <p:cNvPr id="3" name="图片 11">
            <a:extLst>
              <a:ext uri="{FF2B5EF4-FFF2-40B4-BE49-F238E27FC236}">
                <a16:creationId xmlns:a16="http://schemas.microsoft.com/office/drawing/2014/main" id="{973E21C3-3AB2-4F1C-92A0-AABD26330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029189"/>
            <a:ext cx="10192059" cy="5828811"/>
          </a:xfrm>
          <a:prstGeom prst="rect">
            <a:avLst/>
          </a:prstGeom>
        </p:spPr>
      </p:pic>
      <p:sp>
        <p:nvSpPr>
          <p:cNvPr id="4" name="文本框 5">
            <a:extLst>
              <a:ext uri="{FF2B5EF4-FFF2-40B4-BE49-F238E27FC236}">
                <a16:creationId xmlns:a16="http://schemas.microsoft.com/office/drawing/2014/main" id="{431AEA45-7F1B-4C37-A95E-E216EF71E3CE}"/>
              </a:ext>
            </a:extLst>
          </p:cNvPr>
          <p:cNvSpPr txBox="1"/>
          <p:nvPr/>
        </p:nvSpPr>
        <p:spPr>
          <a:xfrm>
            <a:off x="10468102" y="3228945"/>
            <a:ext cx="1371600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5mA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8">
            <a:extLst>
              <a:ext uri="{FF2B5EF4-FFF2-40B4-BE49-F238E27FC236}">
                <a16:creationId xmlns:a16="http://schemas.microsoft.com/office/drawing/2014/main" id="{A2F062F1-5875-4D5B-B279-9F1DB126F868}"/>
              </a:ext>
            </a:extLst>
          </p:cNvPr>
          <p:cNvSpPr txBox="1"/>
          <p:nvPr/>
        </p:nvSpPr>
        <p:spPr>
          <a:xfrm>
            <a:off x="10468102" y="1779512"/>
            <a:ext cx="1371600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2.5 mA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9">
            <a:extLst>
              <a:ext uri="{FF2B5EF4-FFF2-40B4-BE49-F238E27FC236}">
                <a16:creationId xmlns:a16="http://schemas.microsoft.com/office/drawing/2014/main" id="{8C322AB9-9241-479D-BB81-EB5940D5ADE4}"/>
              </a:ext>
            </a:extLst>
          </p:cNvPr>
          <p:cNvSpPr txBox="1"/>
          <p:nvPr/>
        </p:nvSpPr>
        <p:spPr>
          <a:xfrm>
            <a:off x="10549906" y="4862078"/>
            <a:ext cx="1371600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mA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下箭头 15">
            <a:extLst>
              <a:ext uri="{FF2B5EF4-FFF2-40B4-BE49-F238E27FC236}">
                <a16:creationId xmlns:a16="http://schemas.microsoft.com/office/drawing/2014/main" id="{A35419CB-5EC5-48F7-8433-353D3FF89001}"/>
              </a:ext>
            </a:extLst>
          </p:cNvPr>
          <p:cNvSpPr/>
          <p:nvPr/>
        </p:nvSpPr>
        <p:spPr>
          <a:xfrm>
            <a:off x="11064384" y="2290735"/>
            <a:ext cx="195623" cy="88069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下箭头 17">
            <a:extLst>
              <a:ext uri="{FF2B5EF4-FFF2-40B4-BE49-F238E27FC236}">
                <a16:creationId xmlns:a16="http://schemas.microsoft.com/office/drawing/2014/main" id="{AE85C84D-1317-44BD-8493-85B2C40FA36E}"/>
              </a:ext>
            </a:extLst>
          </p:cNvPr>
          <p:cNvSpPr/>
          <p:nvPr/>
        </p:nvSpPr>
        <p:spPr>
          <a:xfrm>
            <a:off x="11064384" y="3694428"/>
            <a:ext cx="185993" cy="110227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9415964"/>
      </p:ext>
    </p:extLst>
  </p:cSld>
  <p:clrMapOvr>
    <a:masterClrMapping/>
  </p:clrMapOvr>
  <p:transition advTm="114609">
    <p:diamond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53971-78BC-4ECE-B0DA-21D320DB5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dirty="0"/>
              <a:t>SSA design for the project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DF0320-F1E5-43BC-9E8D-EBA034214619}"/>
              </a:ext>
            </a:extLst>
          </p:cNvPr>
          <p:cNvSpPr txBox="1">
            <a:spLocks/>
          </p:cNvSpPr>
          <p:nvPr/>
        </p:nvSpPr>
        <p:spPr>
          <a:xfrm>
            <a:off x="3087188" y="1733006"/>
            <a:ext cx="6017623" cy="451974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Font typeface="Arial" panose="020B0604020202020204" pitchFamily="34" charset="0"/>
              <a:buChar char="–"/>
              <a:defRPr sz="2100">
                <a:solidFill>
                  <a:srgbClr val="00338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Font typeface="Wingdings" panose="05000000000000000000" pitchFamily="2" charset="2"/>
              <a:buChar char="§"/>
              <a:defRPr sz="1900">
                <a:solidFill>
                  <a:srgbClr val="00338F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Char char="•"/>
              <a:defRPr sz="2000" i="1">
                <a:solidFill>
                  <a:srgbClr val="00338F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Char char="o"/>
              <a:defRPr sz="1600">
                <a:solidFill>
                  <a:srgbClr val="00338F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Char char="o"/>
              <a:defRPr sz="1600">
                <a:solidFill>
                  <a:srgbClr val="00338F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Char char="o"/>
              <a:defRPr sz="1600">
                <a:solidFill>
                  <a:srgbClr val="00338F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Char char="o"/>
              <a:defRPr sz="1600">
                <a:solidFill>
                  <a:srgbClr val="00338F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1AF00"/>
              </a:buClr>
              <a:buChar char="o"/>
              <a:defRPr sz="1600">
                <a:solidFill>
                  <a:srgbClr val="00338F"/>
                </a:solidFill>
                <a:latin typeface="+mn-lt"/>
              </a:defRPr>
            </a:lvl9pPr>
          </a:lstStyle>
          <a:p>
            <a:pPr>
              <a:lnSpc>
                <a:spcPct val="2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zh-CN" sz="2800" kern="0" dirty="0"/>
              <a:t>RF </a:t>
            </a:r>
            <a:r>
              <a:rPr lang="en-US" altLang="zh-CN" sz="2800" kern="0" dirty="0" err="1"/>
              <a:t>strucure</a:t>
            </a:r>
            <a:endParaRPr lang="en-US" altLang="zh-CN" sz="2800" kern="0" dirty="0"/>
          </a:p>
          <a:p>
            <a:pPr>
              <a:lnSpc>
                <a:spcPct val="2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kumimoji="1" lang="en-US" altLang="zh-CN" sz="2800" kern="0" dirty="0"/>
              <a:t>Transmission line</a:t>
            </a:r>
          </a:p>
          <a:p>
            <a:pPr>
              <a:lnSpc>
                <a:spcPct val="2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kumimoji="1" lang="en-US" altLang="zh-CN" sz="2800" kern="0" dirty="0"/>
              <a:t>The estimation of RF power</a:t>
            </a:r>
          </a:p>
          <a:p>
            <a:pPr>
              <a:lnSpc>
                <a:spcPct val="2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kumimoji="1" lang="en-US" altLang="zh-CN" sz="2800" kern="0" dirty="0"/>
              <a:t>Specification of whole set</a:t>
            </a:r>
          </a:p>
        </p:txBody>
      </p:sp>
    </p:spTree>
    <p:extLst>
      <p:ext uri="{BB962C8B-B14F-4D97-AF65-F5344CB8AC3E}">
        <p14:creationId xmlns:p14="http://schemas.microsoft.com/office/powerpoint/2010/main" val="3273719270"/>
      </p:ext>
    </p:extLst>
  </p:cSld>
  <p:clrMapOvr>
    <a:masterClrMapping/>
  </p:clrMapOvr>
  <p:transition advTm="114609">
    <p:diamond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6">
            <a:extLst>
              <a:ext uri="{FF2B5EF4-FFF2-40B4-BE49-F238E27FC236}">
                <a16:creationId xmlns:a16="http://schemas.microsoft.com/office/drawing/2014/main" id="{4509020D-2BBA-4296-A4D0-E4FE174B99B5}"/>
              </a:ext>
            </a:extLst>
          </p:cNvPr>
          <p:cNvSpPr txBox="1"/>
          <p:nvPr/>
        </p:nvSpPr>
        <p:spPr>
          <a:xfrm>
            <a:off x="374469" y="874372"/>
            <a:ext cx="11443062" cy="15550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zh-CN" sz="2200" b="1" kern="0" dirty="0" err="1">
                <a:ln/>
              </a:rPr>
              <a:t>CiADS</a:t>
            </a:r>
            <a:r>
              <a:rPr lang="en-US" altLang="zh-CN" sz="2200" b="1" kern="0" dirty="0">
                <a:ln/>
              </a:rPr>
              <a:t> has a large difference in power demand comparing other projects. 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zh-CN" sz="2200" b="1" kern="0" dirty="0">
                <a:ln/>
              </a:rPr>
              <a:t>Power waste is very serious if no a good design for multi-level power.</a:t>
            </a:r>
          </a:p>
          <a:p>
            <a:pPr>
              <a:lnSpc>
                <a:spcPct val="150000"/>
              </a:lnSpc>
            </a:pPr>
            <a:r>
              <a:rPr lang="en-US" altLang="zh-CN" sz="2200" b="1" kern="0" dirty="0">
                <a:ln/>
              </a:rPr>
              <a:t>3.    Low energy conversion efficiency during operation.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66A9067-A33C-4490-8101-A7BAF744D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RF structure design in one rack</a:t>
            </a:r>
            <a:endParaRPr lang="zh-CN" altLang="en-US" dirty="0"/>
          </a:p>
        </p:txBody>
      </p:sp>
      <p:pic>
        <p:nvPicPr>
          <p:cNvPr id="3" name="图片 4">
            <a:extLst>
              <a:ext uri="{FF2B5EF4-FFF2-40B4-BE49-F238E27FC236}">
                <a16:creationId xmlns:a16="http://schemas.microsoft.com/office/drawing/2014/main" id="{C2BB124B-A927-4BF8-9A9D-793E54E3B5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062" y="2441344"/>
            <a:ext cx="5204578" cy="397448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7158483-B8B8-405D-B23B-705E30E23266}"/>
              </a:ext>
            </a:extLst>
          </p:cNvPr>
          <p:cNvSpPr/>
          <p:nvPr/>
        </p:nvSpPr>
        <p:spPr>
          <a:xfrm>
            <a:off x="374468" y="2469893"/>
            <a:ext cx="6348381" cy="4094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b="1" kern="0" dirty="0">
                <a:ln/>
                <a:solidFill>
                  <a:srgbClr val="FF0000"/>
                </a:solidFill>
              </a:rPr>
              <a:t>4.    Flexible design—6 or 8</a:t>
            </a:r>
            <a:r>
              <a:rPr lang="zh-CN" altLang="en-US" sz="2200" b="1" kern="0" dirty="0">
                <a:ln/>
                <a:solidFill>
                  <a:srgbClr val="FF0000"/>
                </a:solidFill>
              </a:rPr>
              <a:t> </a:t>
            </a:r>
            <a:r>
              <a:rPr lang="en-US" altLang="zh-CN" sz="2200" b="1" kern="0" dirty="0">
                <a:ln/>
                <a:solidFill>
                  <a:srgbClr val="FF0000"/>
                </a:solidFill>
              </a:rPr>
              <a:t>modules in one layer.</a:t>
            </a:r>
          </a:p>
          <a:p>
            <a:pPr>
              <a:lnSpc>
                <a:spcPct val="150000"/>
              </a:lnSpc>
            </a:pPr>
            <a:r>
              <a:rPr lang="en-US" altLang="zh-CN" sz="2200" b="1" kern="0" dirty="0">
                <a:ln/>
                <a:solidFill>
                  <a:srgbClr val="FF0000"/>
                </a:solidFill>
              </a:rPr>
              <a:t>       Fixed design —four layers in every rack.</a:t>
            </a:r>
          </a:p>
          <a:p>
            <a:pPr marL="457200" indent="-457200">
              <a:lnSpc>
                <a:spcPct val="150000"/>
              </a:lnSpc>
              <a:buAutoNum type="arabicPeriod" startAt="5"/>
            </a:pPr>
            <a:r>
              <a:rPr lang="en-US" altLang="zh-CN" sz="2200" b="1" kern="0" dirty="0">
                <a:ln/>
              </a:rPr>
              <a:t>Multi-level output power can be achieved. The greater match of  power sources and beam loads in cavities.</a:t>
            </a:r>
          </a:p>
          <a:p>
            <a:pPr marL="457200" indent="-457200">
              <a:lnSpc>
                <a:spcPct val="150000"/>
              </a:lnSpc>
              <a:buAutoNum type="arabicPeriod" startAt="5"/>
            </a:pPr>
            <a:r>
              <a:rPr lang="en-US" altLang="zh-CN" sz="2200" b="1" kern="0" dirty="0">
                <a:ln/>
              </a:rPr>
              <a:t>For some low power cavities on low energy section, </a:t>
            </a:r>
            <a:r>
              <a:rPr lang="en-US" altLang="zh-CN" sz="2200" b="1" kern="0" dirty="0">
                <a:ln/>
                <a:solidFill>
                  <a:srgbClr val="FF0000"/>
                </a:solidFill>
              </a:rPr>
              <a:t>the number of output ports </a:t>
            </a:r>
            <a:r>
              <a:rPr lang="en-US" altLang="zh-CN" sz="2200" b="1" kern="0" dirty="0">
                <a:ln/>
              </a:rPr>
              <a:t>were optimized on combiners for two or four cavities.</a:t>
            </a:r>
            <a:endParaRPr lang="zh-CN" altLang="en-US" sz="2200" b="1" kern="0" dirty="0">
              <a:ln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776970"/>
      </p:ext>
    </p:extLst>
  </p:cSld>
  <p:clrMapOvr>
    <a:masterClrMapping/>
  </p:clrMapOvr>
  <p:transition advTm="114609">
    <p:diamond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72254-B88D-4137-919C-AE24ED587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479" y="116632"/>
            <a:ext cx="9043994" cy="720000"/>
          </a:xfrm>
        </p:spPr>
        <p:txBody>
          <a:bodyPr/>
          <a:lstStyle/>
          <a:p>
            <a:pPr algn="ctr"/>
            <a:r>
              <a:rPr lang="en-US" altLang="zh-CN" dirty="0"/>
              <a:t>Example of HWR010 section</a:t>
            </a:r>
            <a:endParaRPr lang="zh-CN" altLang="en-US" dirty="0"/>
          </a:p>
        </p:txBody>
      </p:sp>
      <p:graphicFrame>
        <p:nvGraphicFramePr>
          <p:cNvPr id="3" name="表格 6">
            <a:extLst>
              <a:ext uri="{FF2B5EF4-FFF2-40B4-BE49-F238E27FC236}">
                <a16:creationId xmlns:a16="http://schemas.microsoft.com/office/drawing/2014/main" id="{D8AD1756-86DC-4997-82E8-FABD620EBB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824152"/>
              </p:ext>
            </p:extLst>
          </p:nvPr>
        </p:nvGraphicFramePr>
        <p:xfrm>
          <a:off x="705688" y="990366"/>
          <a:ext cx="10415576" cy="1296000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1415576">
                  <a:extLst>
                    <a:ext uri="{9D8B030D-6E8A-4147-A177-3AD203B41FA5}">
                      <a16:colId xmlns:a16="http://schemas.microsoft.com/office/drawing/2014/main" val="33461355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3994770572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76898560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581486768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3548215574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901601873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3044197217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915846393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3240722730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521179633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567824718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Mode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1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2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3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4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5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6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7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8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9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10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4260828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RF output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6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8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6+6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6+8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8+8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6+6+6+6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6+6+8+8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6+6+6+8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6+8+8+8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8+8+8+8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8556361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Power</a:t>
                      </a:r>
                      <a:r>
                        <a:rPr lang="zh-CN" altLang="en-US" sz="1400" u="none" strike="noStrike" dirty="0">
                          <a:effectLst/>
                        </a:rPr>
                        <a:t>（</a:t>
                      </a:r>
                      <a:r>
                        <a:rPr lang="en-US" altLang="zh-CN" sz="1400" u="none" strike="noStrike" dirty="0">
                          <a:effectLst/>
                        </a:rPr>
                        <a:t>kW</a:t>
                      </a:r>
                      <a:r>
                        <a:rPr lang="zh-CN" altLang="en-US" sz="1400" u="none" strike="noStrike" dirty="0">
                          <a:effectLst/>
                        </a:rPr>
                        <a:t>）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4.9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6.5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9.6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11.8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12.9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19.1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21.2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22.2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24.4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25.5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82218831"/>
                  </a:ext>
                </a:extLst>
              </a:tr>
            </a:tbl>
          </a:graphicData>
        </a:graphic>
      </p:graphicFrame>
      <p:graphicFrame>
        <p:nvGraphicFramePr>
          <p:cNvPr id="4" name="表格 7">
            <a:extLst>
              <a:ext uri="{FF2B5EF4-FFF2-40B4-BE49-F238E27FC236}">
                <a16:creationId xmlns:a16="http://schemas.microsoft.com/office/drawing/2014/main" id="{3AAF79BF-6391-41E8-A52A-7B3E5A1C3B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832374"/>
              </p:ext>
            </p:extLst>
          </p:nvPr>
        </p:nvGraphicFramePr>
        <p:xfrm>
          <a:off x="1434000" y="2440100"/>
          <a:ext cx="9324000" cy="43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2000">
                  <a:extLst>
                    <a:ext uri="{9D8B030D-6E8A-4147-A177-3AD203B41FA5}">
                      <a16:colId xmlns:a16="http://schemas.microsoft.com/office/drawing/2014/main" val="3154723095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194396531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508932270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716871514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1678193852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845351848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6638396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Output Power of SSA 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10591659"/>
                  </a:ext>
                </a:extLst>
              </a:tr>
              <a:tr h="360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NO.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2.5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4506856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Pb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kW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mode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Pb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kW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mode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Pb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kW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mode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58787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1.4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1.9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3.0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8874311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1.8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2.4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3.9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6403758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2.3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3.1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5.0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8703361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3.0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3.9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6.1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891313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3.4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4.4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6.8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7551711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3.3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4.4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6.9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8294264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3.3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4.4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7.0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4527194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0.9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1.6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3.3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5961166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3.9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4.6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6.2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18172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8288121"/>
      </p:ext>
    </p:extLst>
  </p:cSld>
  <p:clrMapOvr>
    <a:masterClrMapping/>
  </p:clrMapOvr>
  <p:transition advTm="114609">
    <p:diamond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F92101DA-BBD6-4CF3-9739-F39C70657E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5180"/>
            <a:ext cx="12192000" cy="59528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B3AD542-BB4D-40BB-8889-EC9D94FFB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479" y="116632"/>
            <a:ext cx="9363608" cy="720000"/>
          </a:xfrm>
        </p:spPr>
        <p:txBody>
          <a:bodyPr/>
          <a:lstStyle/>
          <a:p>
            <a:pPr algn="ctr"/>
            <a:r>
              <a:rPr lang="en-US" altLang="zh-CN" dirty="0"/>
              <a:t>Beam power for every cavity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90917288"/>
      </p:ext>
    </p:extLst>
  </p:cSld>
  <p:clrMapOvr>
    <a:masterClrMapping/>
  </p:clrMapOvr>
  <p:transition advTm="114609">
    <p:diamond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5">
            <a:extLst>
              <a:ext uri="{FF2B5EF4-FFF2-40B4-BE49-F238E27FC236}">
                <a16:creationId xmlns:a16="http://schemas.microsoft.com/office/drawing/2014/main" id="{ACD05456-0796-405E-9EE6-4718D481B9EE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444" y="907883"/>
            <a:ext cx="9148839" cy="6021368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CC35121-022F-4804-883A-25E2070C1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478" y="116632"/>
            <a:ext cx="9148839" cy="720000"/>
          </a:xfrm>
        </p:spPr>
        <p:txBody>
          <a:bodyPr/>
          <a:lstStyle/>
          <a:p>
            <a:r>
              <a:rPr lang="en-US" altLang="zh-CN" dirty="0"/>
              <a:t>Requirements of SSA from beam dynamics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22570440"/>
      </p:ext>
    </p:extLst>
  </p:cSld>
  <p:clrMapOvr>
    <a:masterClrMapping/>
  </p:clrMapOvr>
  <p:transition advTm="114609">
    <p:diamond/>
  </p:transition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MPCAS">
  <a:themeElements>
    <a:clrScheme name="凸显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经典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凸显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 bwMode="auto">
        <a:noFill/>
        <a:ln>
          <a:headEnd/>
          <a:tailEnd/>
        </a:ln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just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Char char="ü"/>
          <a:tabLst/>
          <a:defRPr kumimoji="0" sz="2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  <a:cs typeface="Times New Roman" pitchFamily="18" charset="0"/>
          </a:defRPr>
        </a:defPPr>
      </a:lstStyle>
      <a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a:style>
    </a:spDef>
    <a:txDef>
      <a:spPr bwMode="auto">
        <a:noFill/>
        <a:ln w="9525">
          <a:noFill/>
          <a:miter lim="800000"/>
          <a:headEnd/>
          <a:tailEnd/>
        </a:ln>
      </a:spPr>
      <a:bodyPr wrap="none" rtlCol="0">
        <a:spAutoFit/>
      </a:bodyPr>
      <a:lstStyle>
        <a:defPPr>
          <a:defRPr sz="2200" dirty="0" smtClean="0">
            <a:latin typeface="Arial Narrow" pitchFamily="34" charset="0"/>
            <a:ea typeface="楷体_GB2312" pitchFamily="49" charset="-122"/>
            <a:cs typeface="Times New Roman" pitchFamily="18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2965</TotalTime>
  <Words>1431</Words>
  <Application>Microsoft Office PowerPoint</Application>
  <PresentationFormat>Widescreen</PresentationFormat>
  <Paragraphs>383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等线</vt:lpstr>
      <vt:lpstr>等线 Light</vt:lpstr>
      <vt:lpstr>方正粗黑宋简体</vt:lpstr>
      <vt:lpstr>黑体</vt:lpstr>
      <vt:lpstr>Arial</vt:lpstr>
      <vt:lpstr>Arial Narrow</vt:lpstr>
      <vt:lpstr>Calibri</vt:lpstr>
      <vt:lpstr>Century Gothic</vt:lpstr>
      <vt:lpstr>Times New Roman</vt:lpstr>
      <vt:lpstr>Wingdings</vt:lpstr>
      <vt:lpstr>Wingdings 3</vt:lpstr>
      <vt:lpstr>Office Theme</vt:lpstr>
      <vt:lpstr>IMPCAS</vt:lpstr>
      <vt:lpstr>RF source system design for CiADS</vt:lpstr>
      <vt:lpstr>Outline</vt:lpstr>
      <vt:lpstr>CiADS Project Design</vt:lpstr>
      <vt:lpstr>Power distribution </vt:lpstr>
      <vt:lpstr>SSA design for the project</vt:lpstr>
      <vt:lpstr>RF structure design in one rack</vt:lpstr>
      <vt:lpstr>Example of HWR010 section</vt:lpstr>
      <vt:lpstr>Beam power for every cavity</vt:lpstr>
      <vt:lpstr>Requirements of SSA from beam dynamics</vt:lpstr>
      <vt:lpstr>RF Modules and structure</vt:lpstr>
      <vt:lpstr>Characteristic of transmission line</vt:lpstr>
      <vt:lpstr>PowerPoint Presentation</vt:lpstr>
      <vt:lpstr>Multi-levels of power with two kind of losses</vt:lpstr>
      <vt:lpstr>Requirements of Solid State Amplifier</vt:lpstr>
      <vt:lpstr>The solution to some problems</vt:lpstr>
      <vt:lpstr>For RFQ: multi-port coupling configuration</vt:lpstr>
      <vt:lpstr>Directional coupler</vt:lpstr>
      <vt:lpstr>New design——SSA standardization </vt:lpstr>
      <vt:lpstr>Summary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 peng</dc:creator>
  <cp:lastModifiedBy>sun peng</cp:lastModifiedBy>
  <cp:revision>88</cp:revision>
  <dcterms:created xsi:type="dcterms:W3CDTF">2019-09-22T15:06:26Z</dcterms:created>
  <dcterms:modified xsi:type="dcterms:W3CDTF">2019-09-26T17:13:48Z</dcterms:modified>
</cp:coreProperties>
</file>