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6.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6" r:id="rId2"/>
  </p:sldMasterIdLst>
  <p:notesMasterIdLst>
    <p:notesMasterId r:id="rId22"/>
  </p:notesMasterIdLst>
  <p:sldIdLst>
    <p:sldId id="271" r:id="rId3"/>
    <p:sldId id="430" r:id="rId4"/>
    <p:sldId id="433" r:id="rId5"/>
    <p:sldId id="396" r:id="rId6"/>
    <p:sldId id="397" r:id="rId7"/>
    <p:sldId id="400" r:id="rId8"/>
    <p:sldId id="431" r:id="rId9"/>
    <p:sldId id="401" r:id="rId10"/>
    <p:sldId id="405" r:id="rId11"/>
    <p:sldId id="407" r:id="rId12"/>
    <p:sldId id="411" r:id="rId13"/>
    <p:sldId id="427" r:id="rId14"/>
    <p:sldId id="413" r:id="rId15"/>
    <p:sldId id="432" r:id="rId16"/>
    <p:sldId id="414" r:id="rId17"/>
    <p:sldId id="418" r:id="rId18"/>
    <p:sldId id="429" r:id="rId19"/>
    <p:sldId id="421" r:id="rId20"/>
    <p:sldId id="425" r:id="rId21"/>
  </p:sldIdLst>
  <p:sldSz cx="12192000" cy="6858000"/>
  <p:notesSz cx="6858000" cy="9144000"/>
  <p:embeddedFontLst>
    <p:embeddedFont>
      <p:font typeface="微软雅黑" panose="020B0503020204020204" pitchFamily="34" charset="-122"/>
      <p:regular r:id="rId23"/>
      <p:bold r:id="rId24"/>
    </p:embeddedFont>
    <p:embeddedFont>
      <p:font typeface="等线" panose="02010600030101010101" pitchFamily="2" charset="-122"/>
      <p:regular r:id="rId25"/>
      <p:bold r:id="rId26"/>
    </p:embeddedFont>
    <p:embeddedFont>
      <p:font typeface="黑体" panose="02010609060101010101" pitchFamily="49" charset="-122"/>
      <p:regular r:id="rId27"/>
    </p:embeddedFont>
    <p:embeddedFont>
      <p:font typeface="等线 Light" panose="02010600030101010101" pitchFamily="2" charset="-122"/>
      <p:regular r:id="rId28"/>
    </p:embeddedFont>
    <p:embeddedFont>
      <p:font typeface="华文新魏" panose="02010800040101010101" pitchFamily="2" charset="-122"/>
      <p:regular r:id="rId29"/>
    </p:embeddedFont>
    <p:embeddedFont>
      <p:font typeface="Arial Black" panose="020B0A04020102020204" pitchFamily="34" charset="0"/>
      <p:bold r:id="rId30"/>
    </p:embeddedFont>
  </p:embeddedFontLst>
  <p:defaultTex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p:defaultTextStyle>
  <p:extLst>
    <p:ext uri="{EFAFB233-063F-42B5-8137-9DF3F51BA10A}">
      <p15:sldGuideLst xmlns:p15="http://schemas.microsoft.com/office/powerpoint/2012/main">
        <p15:guide id="1" orient="horz" pos="538">
          <p15:clr>
            <a:srgbClr val="A4A3A4"/>
          </p15:clr>
        </p15:guide>
        <p15:guide id="2" pos="4532">
          <p15:clr>
            <a:srgbClr val="A4A3A4"/>
          </p15:clr>
        </p15:guide>
        <p15:guide id="3" pos="74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D2D"/>
    <a:srgbClr val="7F7F7F"/>
    <a:srgbClr val="223D7B"/>
    <a:srgbClr val="0187D0"/>
    <a:srgbClr val="26323E"/>
    <a:srgbClr val="8BC43F"/>
    <a:srgbClr val="FFFFFF"/>
    <a:srgbClr val="005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39" autoAdjust="0"/>
    <p:restoredTop sz="58739" autoAdjust="0"/>
  </p:normalViewPr>
  <p:slideViewPr>
    <p:cSldViewPr snapToGrid="0">
      <p:cViewPr varScale="1">
        <p:scale>
          <a:sx n="43" d="100"/>
          <a:sy n="43" d="100"/>
        </p:scale>
        <p:origin x="1644" y="54"/>
      </p:cViewPr>
      <p:guideLst>
        <p:guide orient="horz" pos="538"/>
        <p:guide pos="4532"/>
        <p:guide pos="7416"/>
      </p:guideLst>
    </p:cSldViewPr>
  </p:slideViewPr>
  <p:notesTextViewPr>
    <p:cViewPr>
      <p:scale>
        <a:sx n="1" d="1"/>
        <a:sy n="1" d="1"/>
      </p:scale>
      <p:origin x="0" y="0"/>
    </p:cViewPr>
  </p:notesTextViewPr>
  <p:sorterViewPr showFormatting="0">
    <p:cViewPr>
      <p:scale>
        <a:sx n="100" d="100"/>
        <a:sy n="100" d="100"/>
      </p:scale>
      <p:origin x="0" y="0"/>
    </p:cViewPr>
  </p:sorterViewPr>
  <p:gridSpacing cx="72006" cy="72006"/>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defRPr sz="1200" noProof="1"/>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defRPr sz="1200" noProof="1" smtClean="0">
                <a:latin typeface="+mn-lt"/>
                <a:ea typeface="+mn-ea"/>
              </a:defRPr>
            </a:lvl1pPr>
          </a:lstStyle>
          <a:p>
            <a:pPr>
              <a:defRPr/>
            </a:pPr>
            <a:fld id="{C907B193-8000-45E3-ABE5-A43511CEA1D8}" type="datetimeFigureOut">
              <a:rPr lang="zh-CN" altLang="en-US"/>
              <a:t>2019/9/27</a:t>
            </a:fld>
            <a:endParaRPr lang="zh-CN" altLang="en-US"/>
          </a:p>
        </p:txBody>
      </p:sp>
      <p:sp>
        <p:nvSpPr>
          <p:cNvPr id="14340" name="幻灯片图像占位符 3"/>
          <p:cNvSpPr>
            <a:spLocks noGrp="1" noRot="1" noChangeAspect="1" noChangeArrowheads="1"/>
          </p:cNvSpPr>
          <p:nvPr>
            <p:ph type="sldImg" idx="4294967295"/>
          </p:nvPr>
        </p:nvSpPr>
        <p:spPr bwMode="auto">
          <a:xfrm>
            <a:off x="685800" y="1143000"/>
            <a:ext cx="5486400" cy="3086100"/>
          </a:xfrm>
          <a:prstGeom prst="rect">
            <a:avLst/>
          </a:prstGeom>
          <a:noFill/>
          <a:ln w="12700">
            <a:solidFill>
              <a:srgbClr val="000000"/>
            </a:solidFill>
            <a:round/>
          </a:ln>
          <a:extLst>
            <a:ext uri="{909E8E84-426E-40DD-AFC4-6F175D3DCCD1}">
              <a14:hiddenFill xmlns:a14="http://schemas.microsoft.com/office/drawing/2010/main">
                <a:solidFill>
                  <a:srgbClr val="FFFFFF"/>
                </a:solidFill>
              </a14:hiddenFill>
            </a:ext>
          </a:extLst>
        </p:spPr>
      </p:sp>
      <p:sp>
        <p:nvSpPr>
          <p:cNvPr id="11269" name="备注占位符 4"/>
          <p:cNvSpPr>
            <a:spLocks noGrp="1" noChangeArrowheads="1"/>
          </p:cNvSpPr>
          <p:nvPr>
            <p:ph type="body" sz="quarter" idx="9"/>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noProof="0" smtClean="0"/>
              <a:t>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defRPr sz="1200" noProof="1"/>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defRPr sz="1200" noProof="1" smtClean="0">
                <a:latin typeface="+mn-lt"/>
                <a:ea typeface="+mn-ea"/>
              </a:defRPr>
            </a:lvl1pPr>
          </a:lstStyle>
          <a:p>
            <a:pPr>
              <a:defRPr/>
            </a:pPr>
            <a:fld id="{CD72E779-39BD-4F0F-9F84-F0C4E8A7EA53}" type="slidenum">
              <a:rPr lang="zh-CN" altLang="en-US"/>
              <a:t>‹#›</a:t>
            </a:fld>
            <a:endParaRPr lang="zh-CN" altLang="en-US"/>
          </a:p>
        </p:txBody>
      </p:sp>
    </p:spTree>
    <p:extLst>
      <p:ext uri="{BB962C8B-B14F-4D97-AF65-F5344CB8AC3E}">
        <p14:creationId xmlns:p14="http://schemas.microsoft.com/office/powerpoint/2010/main" val="2178449075"/>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ChangeArrowheads="1" noTextEdit="1"/>
          </p:cNvSpPr>
          <p:nvPr>
            <p:ph type="sldImg" idx="4294967295"/>
          </p:nvPr>
        </p:nvSpPr>
        <p:spPr>
          <a:ln>
            <a:miter lim="800000"/>
          </a:ln>
        </p:spPr>
      </p:sp>
      <p:sp>
        <p:nvSpPr>
          <p:cNvPr id="16387" name="备注占位符 2"/>
          <p:cNvSpPr>
            <a:spLocks noGrp="1" noChangeArrowheads="1"/>
          </p:cNvSpPr>
          <p:nvPr>
            <p:ph type="body" idx="4294967295"/>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dirty="0" smtClean="0"/>
              <a:t>Hello</a:t>
            </a:r>
            <a:r>
              <a:rPr lang="en-US" altLang="zh-CN" baseline="0" dirty="0" smtClean="0"/>
              <a:t> everyone! I am </a:t>
            </a:r>
            <a:r>
              <a:rPr lang="en-US" altLang="zh-CN" baseline="0" dirty="0" err="1" smtClean="0"/>
              <a:t>Dongsheng</a:t>
            </a:r>
            <a:r>
              <a:rPr lang="en-US" altLang="zh-CN" baseline="0" dirty="0" smtClean="0"/>
              <a:t> Zhang , I am a engineer come from Beijing BBEF </a:t>
            </a:r>
            <a:r>
              <a:rPr lang="en-US" altLang="zh-CN" baseline="0" dirty="0" err="1" smtClean="0"/>
              <a:t>Science&amp;Technology</a:t>
            </a:r>
            <a:r>
              <a:rPr lang="en-US" altLang="zh-CN" baseline="0" dirty="0" smtClean="0"/>
              <a:t> Co., LTD. I will introduced the </a:t>
            </a:r>
            <a:r>
              <a:rPr lang="en-US" altLang="zh-CN" sz="1200" b="1" dirty="0" smtClean="0">
                <a:solidFill>
                  <a:schemeClr val="bg1"/>
                </a:solidFill>
              </a:rPr>
              <a:t>Application and Development of Solid State Power Source in High Energy Accelerator </a:t>
            </a:r>
          </a:p>
          <a:p>
            <a:pPr eaLnBrk="1" hangingPunct="1"/>
            <a:endParaRPr lang="zh-CN" altLang="en-US" dirty="0" smtClean="0"/>
          </a:p>
        </p:txBody>
      </p:sp>
      <p:sp>
        <p:nvSpPr>
          <p:cNvPr id="13315" name="灯片编号占位符 3"/>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defRPr/>
            </a:pPr>
            <a:fld id="{DD6FAA5E-2767-4162-955E-1A2ABB26BAAD}" type="slidenum">
              <a:rPr lang="zh-CN" altLang="en-US"/>
              <a:t>1</a:t>
            </a:fld>
            <a:endParaRPr lang="zh-CN" altLang="en-US"/>
          </a:p>
        </p:txBody>
      </p:sp>
    </p:spTree>
    <p:extLst>
      <p:ext uri="{BB962C8B-B14F-4D97-AF65-F5344CB8AC3E}">
        <p14:creationId xmlns:p14="http://schemas.microsoft.com/office/powerpoint/2010/main" val="595452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ChangeArrowheads="1" noTextEdit="1"/>
          </p:cNvSpPr>
          <p:nvPr>
            <p:ph type="sldImg" idx="4294967295"/>
          </p:nvPr>
        </p:nvSpPr>
        <p:spPr>
          <a:ln>
            <a:miter lim="800000"/>
          </a:ln>
        </p:spPr>
      </p:sp>
      <p:sp>
        <p:nvSpPr>
          <p:cNvPr id="20483" name="备注占位符 2"/>
          <p:cNvSpPr>
            <a:spLocks noGrp="1" noChangeArrowheads="1"/>
          </p:cNvSpPr>
          <p:nvPr>
            <p:ph type="body" idx="4294967295"/>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dirty="0" smtClean="0"/>
              <a:t> </a:t>
            </a:r>
          </a:p>
          <a:p>
            <a:pPr marL="0" marR="0" lvl="0" indent="0" algn="l" defTabSz="914400" rtl="0" eaLnBrk="1" fontAlgn="auto" latinLnBrk="0" hangingPunct="1">
              <a:lnSpc>
                <a:spcPct val="100000"/>
              </a:lnSpc>
              <a:spcBef>
                <a:spcPct val="0"/>
              </a:spcBef>
              <a:spcAft>
                <a:spcPts val="0"/>
              </a:spcAft>
              <a:buClrTx/>
              <a:buSzTx/>
              <a:buFontTx/>
              <a:buNone/>
              <a:defRPr/>
            </a:pPr>
            <a:r>
              <a:rPr lang="zh-CN" altLang="en-US" dirty="0" smtClean="0"/>
              <a:t>325MHz/10kW solid state power source project of Institute of High Energy Physics, Chinese Academy of Sciences. </a:t>
            </a:r>
            <a:endParaRPr lang="en-US" altLang="zh-CN" dirty="0" smtClean="0"/>
          </a:p>
          <a:p>
            <a:pPr marL="0" marR="0" lvl="0" indent="0" algn="l" defTabSz="914400" rtl="0" eaLnBrk="1" fontAlgn="auto" latinLnBrk="0" hangingPunct="1">
              <a:lnSpc>
                <a:spcPct val="100000"/>
              </a:lnSpc>
              <a:spcBef>
                <a:spcPct val="0"/>
              </a:spcBef>
              <a:spcAft>
                <a:spcPts val="0"/>
              </a:spcAft>
              <a:buClrTx/>
              <a:buSzTx/>
              <a:buFontTx/>
              <a:buNone/>
              <a:defRPr/>
            </a:pPr>
            <a:r>
              <a:rPr lang="zh-CN" altLang="en-US" dirty="0" smtClean="0"/>
              <a:t>162.5MHz solid state power source project of Institute of Modern Physics, Chinese Academy of Sciences in 2011 belongs to ADS pilot project. </a:t>
            </a:r>
          </a:p>
          <a:p>
            <a:pPr marL="0" marR="0" lvl="0" indent="0" algn="l" defTabSz="914400" rtl="0" eaLnBrk="1" fontAlgn="auto" latinLnBrk="0" hangingPunct="1">
              <a:lnSpc>
                <a:spcPct val="100000"/>
              </a:lnSpc>
              <a:spcBef>
                <a:spcPct val="0"/>
              </a:spcBef>
              <a:spcAft>
                <a:spcPts val="0"/>
              </a:spcAft>
              <a:buClrTx/>
              <a:buSzTx/>
              <a:buFontTx/>
              <a:buNone/>
              <a:defRPr/>
            </a:pPr>
            <a:r>
              <a:rPr lang="zh-CN" altLang="en-US" dirty="0" smtClean="0"/>
              <a:t>The blind insertion structure has been developed successfully and the technical performance of the product had also been greatly improved after standardized and modular design. The efficiency of 24kW products could reach 60%. Compared with previous products, the efficiency had increased by 10%, so the operation cost could be greatly reduced. </a:t>
            </a:r>
          </a:p>
        </p:txBody>
      </p:sp>
      <p:sp>
        <p:nvSpPr>
          <p:cNvPr id="17411" name="灯片编号占位符 3"/>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defRPr/>
            </a:pPr>
            <a:fld id="{F9832859-564A-4973-AB72-18AE1C804FE5}" type="slidenum">
              <a:rPr lang="zh-CN" altLang="en-US"/>
              <a:t>10</a:t>
            </a:fld>
            <a:endParaRPr lang="zh-CN" altLang="en-US"/>
          </a:p>
        </p:txBody>
      </p:sp>
    </p:spTree>
    <p:extLst>
      <p:ext uri="{BB962C8B-B14F-4D97-AF65-F5344CB8AC3E}">
        <p14:creationId xmlns:p14="http://schemas.microsoft.com/office/powerpoint/2010/main" val="2480157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ChangeArrowheads="1" noTextEdit="1"/>
          </p:cNvSpPr>
          <p:nvPr>
            <p:ph type="sldImg" idx="4294967295"/>
          </p:nvPr>
        </p:nvSpPr>
        <p:spPr>
          <a:ln>
            <a:miter lim="800000"/>
          </a:ln>
        </p:spPr>
      </p:sp>
      <p:sp>
        <p:nvSpPr>
          <p:cNvPr id="20483" name="备注占位符 2"/>
          <p:cNvSpPr>
            <a:spLocks noGrp="1" noChangeArrowheads="1"/>
          </p:cNvSpPr>
          <p:nvPr>
            <p:ph type="body" idx="4294967295"/>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defRPr/>
            </a:pPr>
            <a:endParaRPr lang="zh-CN" altLang="en-US" dirty="0" smtClean="0"/>
          </a:p>
        </p:txBody>
      </p:sp>
      <p:sp>
        <p:nvSpPr>
          <p:cNvPr id="17411" name="灯片编号占位符 3"/>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defRPr/>
            </a:pPr>
            <a:fld id="{F9832859-564A-4973-AB72-18AE1C804FE5}" type="slidenum">
              <a:rPr lang="zh-CN" altLang="en-US"/>
              <a:t>11</a:t>
            </a:fld>
            <a:endParaRPr lang="zh-CN" altLang="en-US"/>
          </a:p>
        </p:txBody>
      </p:sp>
    </p:spTree>
    <p:extLst>
      <p:ext uri="{BB962C8B-B14F-4D97-AF65-F5344CB8AC3E}">
        <p14:creationId xmlns:p14="http://schemas.microsoft.com/office/powerpoint/2010/main" val="4034828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ChangeArrowheads="1" noTextEdit="1"/>
          </p:cNvSpPr>
          <p:nvPr>
            <p:ph type="sldImg" idx="4294967295"/>
          </p:nvPr>
        </p:nvSpPr>
        <p:spPr>
          <a:ln>
            <a:miter lim="800000"/>
          </a:ln>
        </p:spPr>
      </p:sp>
      <p:sp>
        <p:nvSpPr>
          <p:cNvPr id="20483" name="备注占位符 2"/>
          <p:cNvSpPr>
            <a:spLocks noGrp="1" noChangeArrowheads="1"/>
          </p:cNvSpPr>
          <p:nvPr>
            <p:ph type="body" idx="4294967295"/>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dirty="0" smtClean="0"/>
              <a:t>As can be seen from the table, no power amplifier can cover full bands in the field of high-energy accelerators. In the electronic vacuum amplifier, the price of tetrode is relatively low, work is stable, but the working frequency is lower. IOT  has higher efficiency, but when applied to accelerator field, it has low reliability; Klystron is the most widely used electronic vacuum amplifier in accelerator field. The klystron cannot cover completely the frequency range of 300 MHz to 10Ghz, there are frequency gaps, therefore, it is sometimes necessary to customize production according to the frequency and power of accelerator application. As the quantity is less and the cost is getting higher, the price is becoming more expensive.  </a:t>
            </a:r>
          </a:p>
          <a:p>
            <a:pPr marL="0" marR="0" lvl="0" indent="0" algn="l" defTabSz="914400" rtl="0" eaLnBrk="1" fontAlgn="auto" latinLnBrk="0" hangingPunct="1">
              <a:lnSpc>
                <a:spcPct val="100000"/>
              </a:lnSpc>
              <a:spcBef>
                <a:spcPct val="0"/>
              </a:spcBef>
              <a:spcAft>
                <a:spcPts val="0"/>
              </a:spcAft>
              <a:buClrTx/>
              <a:buSzTx/>
              <a:buFontTx/>
              <a:buNone/>
              <a:defRPr/>
            </a:pPr>
            <a:endParaRPr lang="zh-CN" altLang="en-US" dirty="0" smtClean="0"/>
          </a:p>
        </p:txBody>
      </p:sp>
      <p:sp>
        <p:nvSpPr>
          <p:cNvPr id="17411" name="灯片编号占位符 3"/>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defRPr/>
            </a:pPr>
            <a:fld id="{F9832859-564A-4973-AB72-18AE1C804FE5}" type="slidenum">
              <a:rPr lang="zh-CN" altLang="en-US"/>
              <a:t>12</a:t>
            </a:fld>
            <a:endParaRPr lang="zh-CN" altLang="en-US"/>
          </a:p>
        </p:txBody>
      </p:sp>
    </p:spTree>
    <p:extLst>
      <p:ext uri="{BB962C8B-B14F-4D97-AF65-F5344CB8AC3E}">
        <p14:creationId xmlns:p14="http://schemas.microsoft.com/office/powerpoint/2010/main" val="1515553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ChangeArrowheads="1" noTextEdit="1"/>
          </p:cNvSpPr>
          <p:nvPr>
            <p:ph type="sldImg" idx="4294967295"/>
          </p:nvPr>
        </p:nvSpPr>
        <p:spPr>
          <a:ln>
            <a:miter lim="800000"/>
          </a:ln>
        </p:spPr>
      </p:sp>
      <p:sp>
        <p:nvSpPr>
          <p:cNvPr id="20483" name="备注占位符 2"/>
          <p:cNvSpPr>
            <a:spLocks noGrp="1" noChangeArrowheads="1"/>
          </p:cNvSpPr>
          <p:nvPr>
            <p:ph type="body" idx="4294967295"/>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dirty="0" smtClean="0"/>
              <a:t>The comparison </a:t>
            </a:r>
            <a:r>
              <a:rPr lang="zh-CN" altLang="en-US" dirty="0" smtClean="0"/>
              <a:t>is </a:t>
            </a:r>
            <a:r>
              <a:rPr lang="zh-CN" altLang="en-US" dirty="0" smtClean="0"/>
              <a:t>listed in the </a:t>
            </a:r>
            <a:r>
              <a:rPr lang="en-US" altLang="zh-CN" dirty="0" smtClean="0"/>
              <a:t>t</a:t>
            </a:r>
            <a:r>
              <a:rPr lang="zh-CN" altLang="en-US" dirty="0" smtClean="0"/>
              <a:t>able</a:t>
            </a:r>
            <a:r>
              <a:rPr lang="zh-CN" altLang="en-US" dirty="0" smtClean="0"/>
              <a:t>. In general, all-solid-state amplifier is powered by low voltage power and formed by multi-module parallel </a:t>
            </a:r>
            <a:r>
              <a:rPr lang="en-US" altLang="zh-CN" dirty="0" smtClean="0"/>
              <a:t>Combiner</a:t>
            </a:r>
            <a:r>
              <a:rPr lang="zh-CN" altLang="en-US" dirty="0" smtClean="0"/>
              <a:t>, </a:t>
            </a:r>
            <a:r>
              <a:rPr lang="zh-CN" altLang="en-US" dirty="0" smtClean="0"/>
              <a:t>therefore, the damage of individual module has less influence on the overall performance and the reliability is higher than that of electronic vacuum amplifier. The price of single module of the all-solid-state amplifier is lower, the repair cost is low when damaged, and the module has no high voltage and can be replaced online. In addition, the single tube has long service life, </a:t>
            </a:r>
            <a:r>
              <a:rPr lang="zh-CN" altLang="en-US" dirty="0" smtClean="0"/>
              <a:t>All</a:t>
            </a:r>
            <a:r>
              <a:rPr lang="zh-CN" altLang="en-US" dirty="0" smtClean="0"/>
              <a:t>-solid-state amplifiers generally adopt single tube or single module plus circulator to solve the problem of </a:t>
            </a:r>
            <a:r>
              <a:rPr lang="zh-CN" altLang="en-US" dirty="0" smtClean="0"/>
              <a:t> </a:t>
            </a:r>
            <a:r>
              <a:rPr lang="zh-CN" altLang="en-US" dirty="0" smtClean="0"/>
              <a:t>adaptability. </a:t>
            </a:r>
          </a:p>
        </p:txBody>
      </p:sp>
      <p:sp>
        <p:nvSpPr>
          <p:cNvPr id="17411" name="灯片编号占位符 3"/>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defRPr/>
            </a:pPr>
            <a:fld id="{F9832859-564A-4973-AB72-18AE1C804FE5}" type="slidenum">
              <a:rPr lang="zh-CN" altLang="en-US"/>
              <a:t>13</a:t>
            </a:fld>
            <a:endParaRPr lang="zh-CN" altLang="en-US"/>
          </a:p>
        </p:txBody>
      </p:sp>
    </p:spTree>
    <p:extLst>
      <p:ext uri="{BB962C8B-B14F-4D97-AF65-F5344CB8AC3E}">
        <p14:creationId xmlns:p14="http://schemas.microsoft.com/office/powerpoint/2010/main" val="1339207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ChangeArrowheads="1" noTextEdit="1"/>
          </p:cNvSpPr>
          <p:nvPr>
            <p:ph type="sldImg" idx="4294967295"/>
          </p:nvPr>
        </p:nvSpPr>
        <p:spPr>
          <a:ln>
            <a:miter lim="800000"/>
          </a:ln>
        </p:spPr>
      </p:sp>
      <p:sp>
        <p:nvSpPr>
          <p:cNvPr id="18435" name="备注占位符 2"/>
          <p:cNvSpPr>
            <a:spLocks noGrp="1" noChangeArrowheads="1"/>
          </p:cNvSpPr>
          <p:nvPr>
            <p:ph type="body" idx="4294967295"/>
          </p:nvPr>
        </p:nvSpPr>
        <p:spPr/>
        <p:txBody>
          <a:bodyPr/>
          <a:lstStyle/>
          <a:p>
            <a:pPr eaLnBrk="1" hangingPunct="1"/>
            <a:endParaRPr lang="zh-CN" altLang="en-US" dirty="0" smtClean="0"/>
          </a:p>
        </p:txBody>
      </p:sp>
      <p:sp>
        <p:nvSpPr>
          <p:cNvPr id="15363" name="灯片编号占位符 3"/>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fontAlgn="base">
              <a:defRPr/>
            </a:pPr>
            <a:fld id="{26685201-5D8E-45EC-B968-3DA07C193825}" type="slidenum">
              <a:rPr lang="zh-CN" altLang="en-US"/>
              <a:pPr fontAlgn="base">
                <a:defRPr/>
              </a:pPr>
              <a:t>14</a:t>
            </a:fld>
            <a:endParaRPr lang="zh-CN" altLang="en-US"/>
          </a:p>
        </p:txBody>
      </p:sp>
    </p:spTree>
    <p:extLst>
      <p:ext uri="{BB962C8B-B14F-4D97-AF65-F5344CB8AC3E}">
        <p14:creationId xmlns:p14="http://schemas.microsoft.com/office/powerpoint/2010/main" val="4041429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ChangeArrowheads="1" noTextEdit="1"/>
          </p:cNvSpPr>
          <p:nvPr>
            <p:ph type="sldImg" idx="4294967295"/>
          </p:nvPr>
        </p:nvSpPr>
        <p:spPr>
          <a:ln>
            <a:miter lim="800000"/>
          </a:ln>
        </p:spPr>
      </p:sp>
      <p:sp>
        <p:nvSpPr>
          <p:cNvPr id="20483" name="备注占位符 2"/>
          <p:cNvSpPr>
            <a:spLocks noGrp="1" noChangeArrowheads="1"/>
          </p:cNvSpPr>
          <p:nvPr>
            <p:ph type="body" idx="4294967295"/>
          </p:nvPr>
        </p:nvSpPr>
        <p:spPr/>
        <p:txBody>
          <a:bodyPr/>
          <a:lstStyle/>
          <a:p>
            <a:pPr marL="285750" marR="0" lvl="0" indent="-285750" algn="l" defTabSz="914400" rtl="0" eaLnBrk="1" fontAlgn="auto" latinLnBrk="0" hangingPunct="1">
              <a:lnSpc>
                <a:spcPct val="100000"/>
              </a:lnSpc>
              <a:spcBef>
                <a:spcPts val="1200"/>
              </a:spcBef>
              <a:spcAft>
                <a:spcPts val="0"/>
              </a:spcAft>
              <a:buClrTx/>
              <a:buSzTx/>
              <a:buFont typeface="Wingdings" panose="05000000000000000000" charset="0"/>
              <a:buChar char="Ø"/>
              <a:defRPr/>
            </a:pPr>
            <a:r>
              <a:rPr lang="en-US" altLang="zh-CN" b="1" dirty="0" smtClean="0">
                <a:solidFill>
                  <a:srgbClr val="595959"/>
                </a:solidFill>
                <a:latin typeface="微软雅黑" panose="020B0503020204020204" pitchFamily="34" charset="-122"/>
                <a:ea typeface="微软雅黑" panose="020B0503020204020204" pitchFamily="34" charset="-122"/>
                <a:sym typeface="+mn-ea"/>
              </a:rPr>
              <a:t>5.1 </a:t>
            </a:r>
            <a:r>
              <a:rPr lang="en-US" altLang="zh-CN" b="1" dirty="0">
                <a:solidFill>
                  <a:srgbClr val="595959"/>
                </a:solidFill>
                <a:latin typeface="微软雅黑" panose="020B0503020204020204" pitchFamily="34" charset="-122"/>
                <a:ea typeface="微软雅黑" panose="020B0503020204020204" pitchFamily="34" charset="-122"/>
                <a:sym typeface="+mn-ea"/>
              </a:rPr>
              <a:t>High efficiency power amplification technology </a:t>
            </a:r>
          </a:p>
          <a:p>
            <a:pPr marL="285750" marR="0" lvl="0" indent="-285750" algn="l" defTabSz="914400" rtl="0" eaLnBrk="1" fontAlgn="auto" latinLnBrk="0" hangingPunct="1">
              <a:lnSpc>
                <a:spcPct val="100000"/>
              </a:lnSpc>
              <a:spcBef>
                <a:spcPts val="1200"/>
              </a:spcBef>
              <a:spcAft>
                <a:spcPts val="0"/>
              </a:spcAft>
              <a:buClrTx/>
              <a:buSzTx/>
              <a:buFont typeface="Wingdings" panose="05000000000000000000" charset="0"/>
              <a:buChar char="Ø"/>
              <a:defRPr/>
            </a:pPr>
            <a:r>
              <a:rPr lang="en-US" altLang="zh-CN" b="1" dirty="0">
                <a:solidFill>
                  <a:srgbClr val="595959"/>
                </a:solidFill>
                <a:latin typeface="微软雅黑" panose="020B0503020204020204" pitchFamily="34" charset="-122"/>
                <a:ea typeface="微软雅黑" panose="020B0503020204020204" pitchFamily="34" charset="-122"/>
                <a:sym typeface="+mn-ea"/>
              </a:rPr>
              <a:t>All-solid-state power source has high-power output obtained by several basic amplification units through power </a:t>
            </a:r>
            <a:r>
              <a:rPr lang="en-US" altLang="zh-CN" b="1" dirty="0" smtClean="0">
                <a:solidFill>
                  <a:srgbClr val="595959"/>
                </a:solidFill>
                <a:latin typeface="微软雅黑" panose="020B0503020204020204" pitchFamily="34" charset="-122"/>
                <a:ea typeface="微软雅黑" panose="020B0503020204020204" pitchFamily="34" charset="-122"/>
                <a:sym typeface="+mn-ea"/>
              </a:rPr>
              <a:t>Combiner, </a:t>
            </a:r>
            <a:r>
              <a:rPr lang="en-US" altLang="zh-CN" b="1" dirty="0">
                <a:solidFill>
                  <a:srgbClr val="595959"/>
                </a:solidFill>
                <a:latin typeface="微软雅黑" panose="020B0503020204020204" pitchFamily="34" charset="-122"/>
                <a:ea typeface="微软雅黑" panose="020B0503020204020204" pitchFamily="34" charset="-122"/>
                <a:sym typeface="+mn-ea"/>
              </a:rPr>
              <a:t>therefore, the power amplification module is the most basic unit. The efficiency, power and basic electrical parameters of the module determine the performance of the whole device. Various power amplifier units with series of frequencies have been developed as solid-state power source at present, so we have mastered the high-efficiency amplification technology. Meanwhile, work stability of the power amplification module is greatly improved also by designing the input-output matching circuits, so that high efficiency output can be realized at both high power and low power levels. </a:t>
            </a:r>
          </a:p>
          <a:p>
            <a:pPr marL="285750" marR="0" lvl="0" indent="-285750" algn="l" defTabSz="914400" rtl="0" eaLnBrk="1" fontAlgn="auto" latinLnBrk="0" hangingPunct="1">
              <a:lnSpc>
                <a:spcPct val="100000"/>
              </a:lnSpc>
              <a:spcBef>
                <a:spcPts val="1200"/>
              </a:spcBef>
              <a:spcAft>
                <a:spcPts val="0"/>
              </a:spcAft>
              <a:buClrTx/>
              <a:buSzTx/>
              <a:buFont typeface="Wingdings" panose="05000000000000000000" charset="0"/>
              <a:buChar char="Ø"/>
              <a:defRPr/>
            </a:pPr>
            <a:r>
              <a:rPr lang="en-US" altLang="zh-CN" b="1" dirty="0">
                <a:solidFill>
                  <a:srgbClr val="595959"/>
                </a:solidFill>
                <a:latin typeface="微软雅黑" panose="020B0503020204020204" pitchFamily="34" charset="-122"/>
                <a:ea typeface="微软雅黑" panose="020B0503020204020204" pitchFamily="34" charset="-122"/>
                <a:sym typeface="+mn-ea"/>
              </a:rPr>
              <a:t>5.2 Power </a:t>
            </a:r>
            <a:r>
              <a:rPr lang="en-US" altLang="zh-CN" b="1" dirty="0" smtClean="0">
                <a:solidFill>
                  <a:srgbClr val="595959"/>
                </a:solidFill>
                <a:latin typeface="微软雅黑" panose="020B0503020204020204" pitchFamily="34" charset="-122"/>
                <a:ea typeface="微软雅黑" panose="020B0503020204020204" pitchFamily="34" charset="-122"/>
                <a:sym typeface="+mn-ea"/>
              </a:rPr>
              <a:t>Combiner </a:t>
            </a:r>
            <a:r>
              <a:rPr lang="en-US" altLang="zh-CN" b="1" dirty="0">
                <a:solidFill>
                  <a:srgbClr val="595959"/>
                </a:solidFill>
                <a:latin typeface="微软雅黑" panose="020B0503020204020204" pitchFamily="34" charset="-122"/>
                <a:ea typeface="微软雅黑" panose="020B0503020204020204" pitchFamily="34" charset="-122"/>
                <a:sym typeface="+mn-ea"/>
              </a:rPr>
              <a:t>technology </a:t>
            </a:r>
          </a:p>
          <a:p>
            <a:pPr marL="285750" marR="0" lvl="0" indent="-285750" algn="l" defTabSz="914400" rtl="0" eaLnBrk="1" fontAlgn="auto" latinLnBrk="0" hangingPunct="1">
              <a:lnSpc>
                <a:spcPct val="100000"/>
              </a:lnSpc>
              <a:spcBef>
                <a:spcPts val="1200"/>
              </a:spcBef>
              <a:spcAft>
                <a:spcPts val="0"/>
              </a:spcAft>
              <a:buClrTx/>
              <a:buSzTx/>
              <a:buFont typeface="Wingdings" panose="05000000000000000000" charset="0"/>
              <a:buChar char="Ø"/>
              <a:defRPr/>
            </a:pPr>
            <a:r>
              <a:rPr lang="en-US" altLang="zh-CN" b="1" dirty="0">
                <a:solidFill>
                  <a:srgbClr val="595959"/>
                </a:solidFill>
                <a:latin typeface="微软雅黑" panose="020B0503020204020204" pitchFamily="34" charset="-122"/>
                <a:ea typeface="微软雅黑" panose="020B0503020204020204" pitchFamily="34" charset="-122"/>
                <a:sym typeface="+mn-ea"/>
              </a:rPr>
              <a:t>In order to improve </a:t>
            </a:r>
            <a:r>
              <a:rPr lang="en-US" altLang="zh-CN" b="1" dirty="0" smtClean="0">
                <a:solidFill>
                  <a:srgbClr val="595959"/>
                </a:solidFill>
                <a:latin typeface="微软雅黑" panose="020B0503020204020204" pitchFamily="34" charset="-122"/>
                <a:ea typeface="微软雅黑" panose="020B0503020204020204" pitchFamily="34" charset="-122"/>
                <a:sym typeface="+mn-ea"/>
              </a:rPr>
              <a:t>Combiner </a:t>
            </a:r>
            <a:r>
              <a:rPr lang="en-US" altLang="zh-CN" b="1" dirty="0">
                <a:solidFill>
                  <a:srgbClr val="595959"/>
                </a:solidFill>
                <a:latin typeface="微软雅黑" panose="020B0503020204020204" pitchFamily="34" charset="-122"/>
                <a:ea typeface="微软雅黑" panose="020B0503020204020204" pitchFamily="34" charset="-122"/>
                <a:sym typeface="+mn-ea"/>
              </a:rPr>
              <a:t>efficiency, </a:t>
            </a:r>
            <a:r>
              <a:rPr lang="en-US" altLang="zh-CN" b="1" dirty="0" smtClean="0">
                <a:solidFill>
                  <a:srgbClr val="595959"/>
                </a:solidFill>
                <a:latin typeface="微软雅黑" panose="020B0503020204020204" pitchFamily="34" charset="-122"/>
                <a:ea typeface="微软雅黑" panose="020B0503020204020204" pitchFamily="34" charset="-122"/>
                <a:sym typeface="+mn-ea"/>
              </a:rPr>
              <a:t>Combiner </a:t>
            </a:r>
            <a:r>
              <a:rPr lang="en-US" altLang="zh-CN" b="1" dirty="0">
                <a:solidFill>
                  <a:srgbClr val="595959"/>
                </a:solidFill>
                <a:latin typeface="微软雅黑" panose="020B0503020204020204" pitchFamily="34" charset="-122"/>
                <a:ea typeface="微软雅黑" panose="020B0503020204020204" pitchFamily="34" charset="-122"/>
                <a:sym typeface="+mn-ea"/>
              </a:rPr>
              <a:t>loss shall be reduced as much as possible. The most effective method is to reduce </a:t>
            </a:r>
            <a:r>
              <a:rPr lang="en-US" altLang="zh-CN" b="1" dirty="0" smtClean="0">
                <a:solidFill>
                  <a:srgbClr val="595959"/>
                </a:solidFill>
                <a:latin typeface="微软雅黑" panose="020B0503020204020204" pitchFamily="34" charset="-122"/>
                <a:ea typeface="微软雅黑" panose="020B0503020204020204" pitchFamily="34" charset="-122"/>
                <a:sym typeface="+mn-ea"/>
              </a:rPr>
              <a:t>Combine </a:t>
            </a:r>
            <a:r>
              <a:rPr lang="en-US" altLang="zh-CN" b="1" dirty="0">
                <a:solidFill>
                  <a:srgbClr val="595959"/>
                </a:solidFill>
                <a:latin typeface="微软雅黑" panose="020B0503020204020204" pitchFamily="34" charset="-122"/>
                <a:ea typeface="微软雅黑" panose="020B0503020204020204" pitchFamily="34" charset="-122"/>
                <a:sym typeface="+mn-ea"/>
              </a:rPr>
              <a:t>levels. Major technologies include: High-efficiency and high-power </a:t>
            </a:r>
            <a:r>
              <a:rPr lang="en-US" altLang="zh-CN" b="1" dirty="0" smtClean="0">
                <a:solidFill>
                  <a:srgbClr val="595959"/>
                </a:solidFill>
                <a:latin typeface="微软雅黑" panose="020B0503020204020204" pitchFamily="34" charset="-122"/>
                <a:ea typeface="微软雅黑" panose="020B0503020204020204" pitchFamily="34" charset="-122"/>
                <a:sym typeface="+mn-ea"/>
              </a:rPr>
              <a:t>Combiner </a:t>
            </a:r>
            <a:r>
              <a:rPr lang="en-US" altLang="zh-CN" b="1" dirty="0">
                <a:solidFill>
                  <a:srgbClr val="595959"/>
                </a:solidFill>
                <a:latin typeface="微软雅黑" panose="020B0503020204020204" pitchFamily="34" charset="-122"/>
                <a:ea typeface="微软雅黑" panose="020B0503020204020204" pitchFamily="34" charset="-122"/>
                <a:sym typeface="+mn-ea"/>
              </a:rPr>
              <a:t>is realized by adopting microstrip lines, coaxial lines, waveguide cavity </a:t>
            </a:r>
            <a:r>
              <a:rPr lang="en-US" altLang="zh-CN" b="1" dirty="0" smtClean="0">
                <a:solidFill>
                  <a:srgbClr val="595959"/>
                </a:solidFill>
                <a:latin typeface="微软雅黑" panose="020B0503020204020204" pitchFamily="34" charset="-122"/>
                <a:ea typeface="微软雅黑" panose="020B0503020204020204" pitchFamily="34" charset="-122"/>
                <a:sym typeface="+mn-ea"/>
              </a:rPr>
              <a:t>Combiner </a:t>
            </a:r>
            <a:r>
              <a:rPr lang="en-US" altLang="zh-CN" b="1" dirty="0">
                <a:solidFill>
                  <a:srgbClr val="595959"/>
                </a:solidFill>
                <a:latin typeface="微软雅黑" panose="020B0503020204020204" pitchFamily="34" charset="-122"/>
                <a:ea typeface="微软雅黑" panose="020B0503020204020204" pitchFamily="34" charset="-122"/>
                <a:sym typeface="+mn-ea"/>
              </a:rPr>
              <a:t>and other forms. The microstrip line ensures the manufacturing process to be reliable. Suspended strip line method solves the problem of power resistance; The coaxial </a:t>
            </a:r>
            <a:r>
              <a:rPr lang="en-US" altLang="zh-CN" b="1" dirty="0" smtClean="0">
                <a:solidFill>
                  <a:srgbClr val="595959"/>
                </a:solidFill>
                <a:latin typeface="微软雅黑" panose="020B0503020204020204" pitchFamily="34" charset="-122"/>
                <a:ea typeface="微软雅黑" panose="020B0503020204020204" pitchFamily="34" charset="-122"/>
                <a:sym typeface="+mn-ea"/>
              </a:rPr>
              <a:t>Combiner </a:t>
            </a:r>
            <a:r>
              <a:rPr lang="en-US" altLang="zh-CN" b="1" dirty="0">
                <a:solidFill>
                  <a:srgbClr val="595959"/>
                </a:solidFill>
                <a:latin typeface="微软雅黑" panose="020B0503020204020204" pitchFamily="34" charset="-122"/>
                <a:ea typeface="微软雅黑" panose="020B0503020204020204" pitchFamily="34" charset="-122"/>
                <a:sym typeface="+mn-ea"/>
              </a:rPr>
              <a:t>method achieves balance with minimal loss; As the number of branches is changed and adjusted, more paths </a:t>
            </a:r>
            <a:r>
              <a:rPr lang="en-US" altLang="zh-CN" b="1" dirty="0" smtClean="0">
                <a:solidFill>
                  <a:srgbClr val="595959"/>
                </a:solidFill>
                <a:latin typeface="微软雅黑" panose="020B0503020204020204" pitchFamily="34" charset="-122"/>
                <a:ea typeface="微软雅黑" panose="020B0503020204020204" pitchFamily="34" charset="-122"/>
                <a:sym typeface="+mn-ea"/>
              </a:rPr>
              <a:t>Combiner </a:t>
            </a:r>
            <a:r>
              <a:rPr lang="en-US" altLang="zh-CN" b="1" dirty="0">
                <a:solidFill>
                  <a:srgbClr val="595959"/>
                </a:solidFill>
                <a:latin typeface="微软雅黑" panose="020B0503020204020204" pitchFamily="34" charset="-122"/>
                <a:ea typeface="微软雅黑" panose="020B0503020204020204" pitchFamily="34" charset="-122"/>
                <a:sym typeface="+mn-ea"/>
              </a:rPr>
              <a:t>can be realized conveniently. The solid-state power source has gradually improved the high-power </a:t>
            </a:r>
            <a:r>
              <a:rPr lang="en-US" altLang="zh-CN" b="1" dirty="0" smtClean="0">
                <a:solidFill>
                  <a:srgbClr val="595959"/>
                </a:solidFill>
                <a:latin typeface="微软雅黑" panose="020B0503020204020204" pitchFamily="34" charset="-122"/>
                <a:ea typeface="微软雅黑" panose="020B0503020204020204" pitchFamily="34" charset="-122"/>
                <a:sym typeface="+mn-ea"/>
              </a:rPr>
              <a:t>Combiner </a:t>
            </a:r>
            <a:r>
              <a:rPr lang="en-US" altLang="zh-CN" b="1" dirty="0">
                <a:solidFill>
                  <a:srgbClr val="595959"/>
                </a:solidFill>
                <a:latin typeface="微软雅黑" panose="020B0503020204020204" pitchFamily="34" charset="-122"/>
                <a:ea typeface="微软雅黑" panose="020B0503020204020204" pitchFamily="34" charset="-122"/>
                <a:sym typeface="+mn-ea"/>
              </a:rPr>
              <a:t>technology in various wave bands at present. The maximum power output also exceeds 200kW. </a:t>
            </a:r>
          </a:p>
          <a:p>
            <a:pPr marL="285750" marR="0" lvl="0" indent="-285750" algn="l" defTabSz="914400" rtl="0" eaLnBrk="1" fontAlgn="auto" latinLnBrk="0" hangingPunct="1">
              <a:lnSpc>
                <a:spcPct val="100000"/>
              </a:lnSpc>
              <a:spcBef>
                <a:spcPts val="1200"/>
              </a:spcBef>
              <a:spcAft>
                <a:spcPts val="0"/>
              </a:spcAft>
              <a:buClrTx/>
              <a:buSzTx/>
              <a:buFont typeface="Wingdings" panose="05000000000000000000" charset="0"/>
              <a:buChar char="Ø"/>
              <a:defRPr/>
            </a:pPr>
            <a:r>
              <a:rPr lang="en-US" altLang="zh-CN" b="1" dirty="0">
                <a:solidFill>
                  <a:srgbClr val="595959"/>
                </a:solidFill>
                <a:latin typeface="微软雅黑" panose="020B0503020204020204" pitchFamily="34" charset="-122"/>
                <a:ea typeface="微软雅黑" panose="020B0503020204020204" pitchFamily="34" charset="-122"/>
                <a:sym typeface="+mn-ea"/>
              </a:rPr>
              <a:t>5.3 Total reflection resistance technology </a:t>
            </a:r>
          </a:p>
          <a:p>
            <a:pPr marL="285750" marR="0" lvl="0" indent="-285750" algn="l" defTabSz="914400" rtl="0" eaLnBrk="1" fontAlgn="auto" latinLnBrk="0" hangingPunct="1">
              <a:lnSpc>
                <a:spcPct val="100000"/>
              </a:lnSpc>
              <a:spcBef>
                <a:spcPts val="1200"/>
              </a:spcBef>
              <a:spcAft>
                <a:spcPts val="0"/>
              </a:spcAft>
              <a:buClrTx/>
              <a:buSzTx/>
              <a:buFont typeface="Wingdings" panose="05000000000000000000" charset="0"/>
              <a:buChar char="Ø"/>
              <a:defRPr/>
            </a:pPr>
            <a:r>
              <a:rPr lang="en-US" altLang="zh-CN" b="1" dirty="0">
                <a:solidFill>
                  <a:srgbClr val="595959"/>
                </a:solidFill>
                <a:latin typeface="微软雅黑" panose="020B0503020204020204" pitchFamily="34" charset="-122"/>
                <a:ea typeface="微软雅黑" panose="020B0503020204020204" pitchFamily="34" charset="-122"/>
                <a:sym typeface="+mn-ea"/>
              </a:rPr>
              <a:t>The load of the accelerator power source is cavity, especially in superconducting cavity applications, total reflection often occurs. Therefore, total reflection resistance is the most important requirement of solid-state power source. By adopting the internal isolation technology of the power amplifier module, the reflected power is guided to the internal absorption load, so the power amplifier circuit will not be damaged. In addition, the transmission inconsistency is reduced due to the reliability of the microstrip power divider and the coaxial power combiner of the power divider and combiner, ensuring that the consistency of total gain and total phase of each power amplification unit reaches the best, balanced distribution of reflected power. The output cable of each power amplifier module, the output port and transmission of each synthesizer are specially designed and can resist total reflection at any phase. </a:t>
            </a:r>
          </a:p>
          <a:p>
            <a:pPr marL="285750" marR="0" lvl="0" indent="-285750" algn="l" defTabSz="914400" rtl="0" eaLnBrk="1" fontAlgn="auto" latinLnBrk="0" hangingPunct="1">
              <a:lnSpc>
                <a:spcPct val="100000"/>
              </a:lnSpc>
              <a:spcBef>
                <a:spcPts val="1200"/>
              </a:spcBef>
              <a:spcAft>
                <a:spcPts val="0"/>
              </a:spcAft>
              <a:buClrTx/>
              <a:buSzTx/>
              <a:buFont typeface="Wingdings" panose="05000000000000000000" charset="0"/>
              <a:buChar char="Ø"/>
              <a:defRPr/>
            </a:pPr>
            <a:r>
              <a:rPr lang="en-US" altLang="zh-CN" b="1" dirty="0">
                <a:solidFill>
                  <a:srgbClr val="595959"/>
                </a:solidFill>
                <a:latin typeface="微软雅黑" panose="020B0503020204020204" pitchFamily="34" charset="-122"/>
                <a:ea typeface="微软雅黑" panose="020B0503020204020204" pitchFamily="34" charset="-122"/>
                <a:sym typeface="+mn-ea"/>
              </a:rPr>
              <a:t>5.4 Water cooling power supply technology </a:t>
            </a:r>
          </a:p>
          <a:p>
            <a:pPr marL="285750" marR="0" lvl="0" indent="-285750" algn="l" defTabSz="914400" rtl="0" eaLnBrk="1" fontAlgn="auto" latinLnBrk="0" hangingPunct="1">
              <a:lnSpc>
                <a:spcPct val="100000"/>
              </a:lnSpc>
              <a:spcBef>
                <a:spcPts val="1200"/>
              </a:spcBef>
              <a:spcAft>
                <a:spcPts val="0"/>
              </a:spcAft>
              <a:buClrTx/>
              <a:buSzTx/>
              <a:buFont typeface="Wingdings" panose="05000000000000000000" charset="0"/>
              <a:buChar char="Ø"/>
              <a:defRPr/>
            </a:pPr>
            <a:r>
              <a:rPr lang="en-US" altLang="zh-CN" b="1" dirty="0">
                <a:solidFill>
                  <a:srgbClr val="595959"/>
                </a:solidFill>
                <a:latin typeface="微软雅黑" panose="020B0503020204020204" pitchFamily="34" charset="-122"/>
                <a:ea typeface="微软雅黑" panose="020B0503020204020204" pitchFamily="34" charset="-122"/>
                <a:sym typeface="+mn-ea"/>
              </a:rPr>
              <a:t>One power supply module provides power to one power amplifier module. Both modules share same water cooling plate and are formed together as a power amplifier unit. The power supply has its own MCU, which collects state parameters required such as voltage, current, temperature and the like. The startup and protection are controlled by hardware, which has fast protection functions such as over temperature, over current, over voltage, etc. The power module output voltage can be adjusted by software and panel. When the output power of the solid-state power source shall be reduced, the working point of the power amplifier can be adjusted by adjusting DC voltage, so that the whole machine still works in a high-efficiency working condition. </a:t>
            </a:r>
          </a:p>
          <a:p>
            <a:pPr marL="285750" marR="0" lvl="0" indent="-285750" algn="l" defTabSz="914400" rtl="0" eaLnBrk="1" fontAlgn="auto" latinLnBrk="0" hangingPunct="1">
              <a:lnSpc>
                <a:spcPct val="100000"/>
              </a:lnSpc>
              <a:spcBef>
                <a:spcPts val="1200"/>
              </a:spcBef>
              <a:spcAft>
                <a:spcPts val="0"/>
              </a:spcAft>
              <a:buClrTx/>
              <a:buSzTx/>
              <a:buFont typeface="Wingdings" panose="05000000000000000000" charset="0"/>
              <a:buChar char="Ø"/>
              <a:defRPr/>
            </a:pPr>
            <a:r>
              <a:rPr lang="en-US" altLang="zh-CN" b="1" dirty="0">
                <a:solidFill>
                  <a:srgbClr val="595959"/>
                </a:solidFill>
                <a:latin typeface="微软雅黑" panose="020B0503020204020204" pitchFamily="34" charset="-122"/>
                <a:ea typeface="微软雅黑" panose="020B0503020204020204" pitchFamily="34" charset="-122"/>
                <a:sym typeface="+mn-ea"/>
              </a:rPr>
              <a:t>5.5 Blind insertion of functional units </a:t>
            </a:r>
          </a:p>
          <a:p>
            <a:pPr marL="285750" marR="0" lvl="0" indent="-285750" algn="l" defTabSz="914400" rtl="0" eaLnBrk="1" fontAlgn="auto" latinLnBrk="0" hangingPunct="1">
              <a:lnSpc>
                <a:spcPct val="100000"/>
              </a:lnSpc>
              <a:spcBef>
                <a:spcPts val="1200"/>
              </a:spcBef>
              <a:spcAft>
                <a:spcPts val="0"/>
              </a:spcAft>
              <a:buClrTx/>
              <a:buSzTx/>
              <a:buFont typeface="Wingdings" panose="05000000000000000000" charset="0"/>
              <a:buChar char="Ø"/>
              <a:defRPr/>
            </a:pPr>
            <a:r>
              <a:rPr lang="en-US" altLang="zh-CN" b="1" dirty="0">
                <a:solidFill>
                  <a:srgbClr val="595959"/>
                </a:solidFill>
                <a:latin typeface="微软雅黑" panose="020B0503020204020204" pitchFamily="34" charset="-122"/>
                <a:ea typeface="微软雅黑" panose="020B0503020204020204" pitchFamily="34" charset="-122"/>
                <a:sym typeface="+mn-ea"/>
              </a:rPr>
              <a:t>The maintenance of solid-state power source requires each functional unit to have a blind insertion structure. The power high frequency connector is developed by selecting and combining water connector and electric connector. The blind insertion technology of the power amplifier unit is realized through positioning, guide rail and support frame. The functional modules can be replaced conveniently and quickly. </a:t>
            </a:r>
          </a:p>
          <a:p>
            <a:pPr marL="285750" marR="0" lvl="0" indent="-285750" algn="l" defTabSz="914400" rtl="0" eaLnBrk="1" fontAlgn="auto" latinLnBrk="0" hangingPunct="1">
              <a:lnSpc>
                <a:spcPct val="100000"/>
              </a:lnSpc>
              <a:spcBef>
                <a:spcPts val="1200"/>
              </a:spcBef>
              <a:spcAft>
                <a:spcPts val="0"/>
              </a:spcAft>
              <a:buClrTx/>
              <a:buSzTx/>
              <a:buFont typeface="Wingdings" panose="05000000000000000000" charset="0"/>
              <a:buChar char="Ø"/>
              <a:defRPr/>
            </a:pPr>
            <a:r>
              <a:rPr lang="en-US" altLang="zh-CN" b="1" dirty="0">
                <a:solidFill>
                  <a:srgbClr val="595959"/>
                </a:solidFill>
                <a:latin typeface="微软雅黑" panose="020B0503020204020204" pitchFamily="34" charset="-122"/>
                <a:ea typeface="微软雅黑" panose="020B0503020204020204" pitchFamily="34" charset="-122"/>
                <a:sym typeface="+mn-ea"/>
              </a:rPr>
              <a:t>5.6 Low level control technology </a:t>
            </a:r>
          </a:p>
          <a:p>
            <a:pPr marL="285750" marR="0" lvl="0" indent="-285750" algn="l" defTabSz="914400" rtl="0" eaLnBrk="1" fontAlgn="auto" latinLnBrk="0" hangingPunct="1">
              <a:lnSpc>
                <a:spcPct val="100000"/>
              </a:lnSpc>
              <a:spcBef>
                <a:spcPts val="1200"/>
              </a:spcBef>
              <a:spcAft>
                <a:spcPts val="0"/>
              </a:spcAft>
              <a:buClrTx/>
              <a:buSzTx/>
              <a:buFont typeface="Wingdings" panose="05000000000000000000" charset="0"/>
              <a:buChar char="Ø"/>
              <a:defRPr/>
            </a:pPr>
            <a:r>
              <a:rPr lang="en-US" altLang="zh-CN" b="1" dirty="0">
                <a:solidFill>
                  <a:srgbClr val="595959"/>
                </a:solidFill>
                <a:latin typeface="微软雅黑" panose="020B0503020204020204" pitchFamily="34" charset="-122"/>
                <a:ea typeface="微软雅黑" panose="020B0503020204020204" pitchFamily="34" charset="-122"/>
                <a:sym typeface="+mn-ea"/>
              </a:rPr>
              <a:t>Operation mode switching of all solid-state power source, amplitude and phase control, modulation of pulse waveform, and the temperature drift during operation, dynamic compensation of phase drift require fast and accurate adjustment and control by low-level control system. Therefore, the sampling accuracy of the low-level control system, fast response time, control accuracy of amplitude and phase, accuracy of temperature compensation all play a vital role in the overall performance of solid-state power source system. The low-level control system adopts fast sampling device, high-speed processor at present, combined with the distributed control platform to form the system, they can meet the requirements of solid-state power source system on signal system control. </a:t>
            </a:r>
          </a:p>
        </p:txBody>
      </p:sp>
      <p:sp>
        <p:nvSpPr>
          <p:cNvPr id="17411" name="灯片编号占位符 3"/>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defRPr/>
            </a:pPr>
            <a:fld id="{F9832859-564A-4973-AB72-18AE1C804FE5}" type="slidenum">
              <a:rPr lang="zh-CN" altLang="en-US"/>
              <a:t>15</a:t>
            </a:fld>
            <a:endParaRPr lang="zh-CN" altLang="en-US"/>
          </a:p>
        </p:txBody>
      </p:sp>
    </p:spTree>
    <p:extLst>
      <p:ext uri="{BB962C8B-B14F-4D97-AF65-F5344CB8AC3E}">
        <p14:creationId xmlns:p14="http://schemas.microsoft.com/office/powerpoint/2010/main" val="2758073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ChangeArrowheads="1" noTextEdit="1"/>
          </p:cNvSpPr>
          <p:nvPr>
            <p:ph type="sldImg" idx="4294967295"/>
          </p:nvPr>
        </p:nvSpPr>
        <p:spPr>
          <a:ln>
            <a:miter lim="800000"/>
          </a:ln>
        </p:spPr>
      </p:sp>
      <p:sp>
        <p:nvSpPr>
          <p:cNvPr id="20483" name="备注占位符 2"/>
          <p:cNvSpPr>
            <a:spLocks noGrp="1" noChangeArrowheads="1"/>
          </p:cNvSpPr>
          <p:nvPr>
            <p:ph type="body" idx="4294967295"/>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defRPr/>
            </a:pPr>
            <a:endParaRPr lang="zh-CN" altLang="en-US" dirty="0" smtClean="0"/>
          </a:p>
        </p:txBody>
      </p:sp>
      <p:sp>
        <p:nvSpPr>
          <p:cNvPr id="17411" name="灯片编号占位符 3"/>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defRPr/>
            </a:pPr>
            <a:fld id="{F9832859-564A-4973-AB72-18AE1C804FE5}" type="slidenum">
              <a:rPr lang="zh-CN" altLang="en-US"/>
              <a:t>16</a:t>
            </a:fld>
            <a:endParaRPr lang="zh-CN" altLang="en-US"/>
          </a:p>
        </p:txBody>
      </p:sp>
    </p:spTree>
    <p:extLst>
      <p:ext uri="{BB962C8B-B14F-4D97-AF65-F5344CB8AC3E}">
        <p14:creationId xmlns:p14="http://schemas.microsoft.com/office/powerpoint/2010/main" val="929950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ChangeArrowheads="1" noTextEdit="1"/>
          </p:cNvSpPr>
          <p:nvPr>
            <p:ph type="sldImg" idx="4294967295"/>
          </p:nvPr>
        </p:nvSpPr>
        <p:spPr>
          <a:ln>
            <a:miter lim="800000"/>
          </a:ln>
        </p:spPr>
      </p:sp>
      <p:sp>
        <p:nvSpPr>
          <p:cNvPr id="20483" name="备注占位符 2"/>
          <p:cNvSpPr>
            <a:spLocks noGrp="1" noChangeArrowheads="1"/>
          </p:cNvSpPr>
          <p:nvPr>
            <p:ph type="body" idx="4294967295"/>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dirty="0" smtClean="0"/>
              <a:t>The figure shows the development roadmap of solid-state power source for 30-650MHz and 500-915MHz high-power solid-state power amplifiers. The maximum output power of single amplifier in 30-650MHz frequency band is 1800W at present and expected to reach 2kW in this frequency band by 2020.  The maximum output power of single amplifier in the frequency band of 500-915MHz is 600W at present and reaches 750W in this band in 2019. The maximum output power of single amplifier in this frequency band is expected to reach 900W by 2020.  The maximum output power of single amplifier in 900-1500MHz frequency band is 750W at present and is expected to reach 900W in this frequency band by 2020.  </a:t>
            </a:r>
          </a:p>
        </p:txBody>
      </p:sp>
      <p:sp>
        <p:nvSpPr>
          <p:cNvPr id="17411" name="灯片编号占位符 3"/>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defRPr/>
            </a:pPr>
            <a:fld id="{F9832859-564A-4973-AB72-18AE1C804FE5}" type="slidenum">
              <a:rPr lang="zh-CN" altLang="en-US"/>
              <a:t>17</a:t>
            </a:fld>
            <a:endParaRPr lang="zh-CN" altLang="en-US"/>
          </a:p>
        </p:txBody>
      </p:sp>
    </p:spTree>
    <p:extLst>
      <p:ext uri="{BB962C8B-B14F-4D97-AF65-F5344CB8AC3E}">
        <p14:creationId xmlns:p14="http://schemas.microsoft.com/office/powerpoint/2010/main" val="1200826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ChangeArrowheads="1" noTextEdit="1"/>
          </p:cNvSpPr>
          <p:nvPr>
            <p:ph type="sldImg" idx="4294967295"/>
          </p:nvPr>
        </p:nvSpPr>
        <p:spPr>
          <a:ln>
            <a:miter lim="800000"/>
          </a:ln>
        </p:spPr>
      </p:sp>
      <p:sp>
        <p:nvSpPr>
          <p:cNvPr id="20483" name="备注占位符 2"/>
          <p:cNvSpPr>
            <a:spLocks noGrp="1" noChangeArrowheads="1"/>
          </p:cNvSpPr>
          <p:nvPr>
            <p:ph type="body" idx="4294967295"/>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defRPr/>
            </a:pPr>
            <a:r>
              <a:rPr lang="en-US" altLang="zh-CN" dirty="0" smtClean="0"/>
              <a:t>WU</a:t>
            </a:r>
            <a:r>
              <a:rPr lang="en-US" altLang="zh-CN" baseline="0" dirty="0" smtClean="0"/>
              <a:t> </a:t>
            </a:r>
            <a:endParaRPr lang="zh-CN" altLang="en-US" dirty="0" smtClean="0"/>
          </a:p>
        </p:txBody>
      </p:sp>
      <p:sp>
        <p:nvSpPr>
          <p:cNvPr id="17411" name="灯片编号占位符 3"/>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defRPr/>
            </a:pPr>
            <a:fld id="{F9832859-564A-4973-AB72-18AE1C804FE5}" type="slidenum">
              <a:rPr lang="zh-CN" altLang="en-US"/>
              <a:t>18</a:t>
            </a:fld>
            <a:endParaRPr lang="zh-CN" altLang="en-US"/>
          </a:p>
        </p:txBody>
      </p:sp>
    </p:spTree>
    <p:extLst>
      <p:ext uri="{BB962C8B-B14F-4D97-AF65-F5344CB8AC3E}">
        <p14:creationId xmlns:p14="http://schemas.microsoft.com/office/powerpoint/2010/main" val="45891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ChangeArrowheads="1" noTextEdit="1"/>
          </p:cNvSpPr>
          <p:nvPr>
            <p:ph type="sldImg" idx="4294967295"/>
          </p:nvPr>
        </p:nvSpPr>
        <p:spPr>
          <a:ln>
            <a:miter lim="800000"/>
          </a:ln>
        </p:spPr>
      </p:sp>
      <p:sp>
        <p:nvSpPr>
          <p:cNvPr id="20483" name="备注占位符 2"/>
          <p:cNvSpPr>
            <a:spLocks noGrp="1" noChangeArrowheads="1"/>
          </p:cNvSpPr>
          <p:nvPr>
            <p:ph type="body" idx="4294967295"/>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defRPr/>
            </a:pPr>
            <a:endParaRPr lang="zh-CN" altLang="en-US" dirty="0" smtClean="0"/>
          </a:p>
        </p:txBody>
      </p:sp>
      <p:sp>
        <p:nvSpPr>
          <p:cNvPr id="17411" name="灯片编号占位符 3"/>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defRPr/>
            </a:pPr>
            <a:fld id="{F9832859-564A-4973-AB72-18AE1C804FE5}" type="slidenum">
              <a:rPr lang="zh-CN" altLang="en-US"/>
              <a:t>19</a:t>
            </a:fld>
            <a:endParaRPr lang="zh-CN" altLang="en-US"/>
          </a:p>
        </p:txBody>
      </p:sp>
    </p:spTree>
    <p:extLst>
      <p:ext uri="{BB962C8B-B14F-4D97-AF65-F5344CB8AC3E}">
        <p14:creationId xmlns:p14="http://schemas.microsoft.com/office/powerpoint/2010/main" val="541172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ChangeArrowheads="1" noTextEdit="1"/>
          </p:cNvSpPr>
          <p:nvPr>
            <p:ph type="sldImg" idx="4294967295"/>
          </p:nvPr>
        </p:nvSpPr>
        <p:spPr>
          <a:ln>
            <a:miter lim="800000"/>
          </a:ln>
        </p:spPr>
      </p:sp>
      <p:sp>
        <p:nvSpPr>
          <p:cNvPr id="18435" name="备注占位符 2"/>
          <p:cNvSpPr>
            <a:spLocks noGrp="1" noChangeArrowheads="1"/>
          </p:cNvSpPr>
          <p:nvPr>
            <p:ph type="body" idx="4294967295"/>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dirty="0" smtClean="0"/>
              <a:t>My introduction</a:t>
            </a:r>
            <a:r>
              <a:rPr lang="en-US" altLang="zh-CN" baseline="0" dirty="0" smtClean="0"/>
              <a:t> divided to 3 parts,</a:t>
            </a: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baseline="0" dirty="0" smtClean="0"/>
              <a:t>1,</a:t>
            </a:r>
            <a:r>
              <a:rPr lang="en-US" altLang="zh-CN" sz="1200" b="1" dirty="0" smtClean="0">
                <a:solidFill>
                  <a:srgbClr val="FFFF00"/>
                </a:solidFill>
              </a:rPr>
              <a:t> History of high energy accelerator power source   2 Characteristics of solid state power source system</a:t>
            </a:r>
            <a:endParaRPr lang="zh-CN" altLang="zh-CN" sz="1200" b="1" dirty="0" smtClean="0">
              <a:solidFill>
                <a:srgbClr val="FFFF00"/>
              </a:solidFill>
            </a:endParaRPr>
          </a:p>
          <a:p>
            <a:pPr eaLnBrk="1" hangingPunct="1"/>
            <a:r>
              <a:rPr lang="en-US" altLang="zh-CN" sz="1200" b="1" dirty="0" smtClean="0">
                <a:solidFill>
                  <a:srgbClr val="FFFF00"/>
                </a:solidFill>
                <a:latin typeface="微软雅黑" panose="020B0503020204020204" pitchFamily="34" charset="-122"/>
                <a:ea typeface="微软雅黑" panose="020B0503020204020204" pitchFamily="34" charset="-122"/>
              </a:rPr>
              <a:t>3 </a:t>
            </a:r>
            <a:r>
              <a:rPr lang="en-US" altLang="zh-CN" sz="1200" b="1" dirty="0" smtClean="0">
                <a:solidFill>
                  <a:srgbClr val="FFFF00"/>
                </a:solidFill>
              </a:rPr>
              <a:t>Solid state power source </a:t>
            </a:r>
            <a:r>
              <a:rPr lang="en-US" altLang="zh-CN" sz="1200" b="1" dirty="0" smtClean="0">
                <a:solidFill>
                  <a:srgbClr val="FFFF00"/>
                </a:solidFill>
              </a:rPr>
              <a:t>key technology &amp; Application prospect </a:t>
            </a:r>
          </a:p>
          <a:p>
            <a:pPr eaLnBrk="1" hangingPunct="1"/>
            <a:endParaRPr lang="zh-CN" altLang="en-US" dirty="0" smtClean="0"/>
          </a:p>
        </p:txBody>
      </p:sp>
      <p:sp>
        <p:nvSpPr>
          <p:cNvPr id="15363" name="灯片编号占位符 3"/>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fontAlgn="base">
              <a:defRPr/>
            </a:pPr>
            <a:fld id="{26685201-5D8E-45EC-B968-3DA07C193825}" type="slidenum">
              <a:rPr lang="zh-CN" altLang="en-US"/>
              <a:pPr fontAlgn="base">
                <a:defRPr/>
              </a:pPr>
              <a:t>2</a:t>
            </a:fld>
            <a:endParaRPr lang="zh-CN" altLang="en-US"/>
          </a:p>
        </p:txBody>
      </p:sp>
    </p:spTree>
    <p:extLst>
      <p:ext uri="{BB962C8B-B14F-4D97-AF65-F5344CB8AC3E}">
        <p14:creationId xmlns:p14="http://schemas.microsoft.com/office/powerpoint/2010/main" val="3797113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ChangeArrowheads="1" noTextEdit="1"/>
          </p:cNvSpPr>
          <p:nvPr>
            <p:ph type="sldImg" idx="4294967295"/>
          </p:nvPr>
        </p:nvSpPr>
        <p:spPr>
          <a:ln>
            <a:miter lim="800000"/>
          </a:ln>
        </p:spPr>
      </p:sp>
      <p:sp>
        <p:nvSpPr>
          <p:cNvPr id="18435" name="备注占位符 2"/>
          <p:cNvSpPr>
            <a:spLocks noGrp="1" noChangeArrowheads="1"/>
          </p:cNvSpPr>
          <p:nvPr>
            <p:ph type="body" idx="4294967295"/>
          </p:nvPr>
        </p:nvSpPr>
        <p:spPr/>
        <p:txBody>
          <a:bodyPr/>
          <a:lstStyle/>
          <a:p>
            <a:pPr eaLnBrk="1" hangingPunct="1"/>
            <a:r>
              <a:rPr lang="en-US" altLang="zh-CN" dirty="0" smtClean="0"/>
              <a:t>Now</a:t>
            </a:r>
            <a:r>
              <a:rPr lang="en-US" altLang="zh-CN" baseline="0" dirty="0" smtClean="0"/>
              <a:t>  it ‘s the 1</a:t>
            </a:r>
            <a:r>
              <a:rPr lang="en-US" altLang="zh-CN" baseline="30000" dirty="0" smtClean="0"/>
              <a:t>st</a:t>
            </a:r>
            <a:r>
              <a:rPr lang="en-US" altLang="zh-CN" baseline="0" dirty="0" smtClean="0"/>
              <a:t> one</a:t>
            </a:r>
          </a:p>
          <a:p>
            <a:pPr eaLnBrk="1" hangingPunct="1"/>
            <a:endParaRPr lang="zh-CN" altLang="en-US" dirty="0" smtClean="0"/>
          </a:p>
        </p:txBody>
      </p:sp>
      <p:sp>
        <p:nvSpPr>
          <p:cNvPr id="15363" name="灯片编号占位符 3"/>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fontAlgn="base">
              <a:defRPr/>
            </a:pPr>
            <a:fld id="{26685201-5D8E-45EC-B968-3DA07C193825}" type="slidenum">
              <a:rPr lang="zh-CN" altLang="en-US"/>
              <a:pPr fontAlgn="base">
                <a:defRPr/>
              </a:pPr>
              <a:t>3</a:t>
            </a:fld>
            <a:endParaRPr lang="zh-CN" altLang="en-US"/>
          </a:p>
        </p:txBody>
      </p:sp>
    </p:spTree>
    <p:extLst>
      <p:ext uri="{BB962C8B-B14F-4D97-AF65-F5344CB8AC3E}">
        <p14:creationId xmlns:p14="http://schemas.microsoft.com/office/powerpoint/2010/main" val="1231491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ChangeArrowheads="1" noTextEdit="1"/>
          </p:cNvSpPr>
          <p:nvPr>
            <p:ph type="sldImg" idx="4294967295"/>
          </p:nvPr>
        </p:nvSpPr>
        <p:spPr>
          <a:ln>
            <a:miter lim="800000"/>
          </a:ln>
        </p:spPr>
      </p:sp>
      <p:sp>
        <p:nvSpPr>
          <p:cNvPr id="20483" name="备注占位符 2"/>
          <p:cNvSpPr>
            <a:spLocks noGrp="1" noChangeArrowheads="1"/>
          </p:cNvSpPr>
          <p:nvPr>
            <p:ph type="body" idx="4294967295"/>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dirty="0" smtClean="0"/>
              <a:t>Power source for high-energy accelerator varies according to the beam energy of the accelerator. The high-frequency power required also ranges from kilowatt level to megawatt level and the operating frequency ranges from several megahertz to several gigahertz. Due to the harsh working environment and large output power, traditionally, high-power RF power source is provided mainly with electronic vacuum amplifier as amplification element to meet the demand of the system. There are electronic triodes, electronic tetrode, Klystron, induction output tube, traveling wave tube and other different devices with different characteristics respectively for each wave band. The output power ranges from tens of kilowatts to thousands of kilowatts. It is occupying the power source market of super-large power output. The main large power and high frequency amplifier is klystron tube for amplification at present and some synchrotron radiation source also uses IOT tube for amplification. </a:t>
            </a:r>
          </a:p>
        </p:txBody>
      </p:sp>
      <p:sp>
        <p:nvSpPr>
          <p:cNvPr id="17411" name="灯片编号占位符 3"/>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defRPr/>
            </a:pPr>
            <a:fld id="{F9832859-564A-4973-AB72-18AE1C804FE5}" type="slidenum">
              <a:rPr lang="zh-CN" altLang="en-US"/>
              <a:t>4</a:t>
            </a:fld>
            <a:endParaRPr lang="zh-CN" altLang="en-US"/>
          </a:p>
        </p:txBody>
      </p:sp>
    </p:spTree>
    <p:extLst>
      <p:ext uri="{BB962C8B-B14F-4D97-AF65-F5344CB8AC3E}">
        <p14:creationId xmlns:p14="http://schemas.microsoft.com/office/powerpoint/2010/main" val="3307971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ChangeArrowheads="1" noTextEdit="1"/>
          </p:cNvSpPr>
          <p:nvPr>
            <p:ph type="sldImg" idx="4294967295"/>
          </p:nvPr>
        </p:nvSpPr>
        <p:spPr>
          <a:ln>
            <a:miter lim="800000"/>
          </a:ln>
        </p:spPr>
      </p:sp>
      <p:sp>
        <p:nvSpPr>
          <p:cNvPr id="20483" name="备注占位符 2"/>
          <p:cNvSpPr>
            <a:spLocks noGrp="1" noChangeArrowheads="1"/>
          </p:cNvSpPr>
          <p:nvPr>
            <p:ph type="body" idx="4294967295"/>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dirty="0" smtClean="0"/>
              <a:t>Higher frequency and higher power tubular design means more difficulty in geometric design </a:t>
            </a:r>
            <a:r>
              <a:rPr lang="en-US" altLang="zh-CN" dirty="0" smtClean="0"/>
              <a:t>and </a:t>
            </a:r>
            <a:r>
              <a:rPr lang="zh-CN" altLang="en-US" dirty="0" smtClean="0"/>
              <a:t>more </a:t>
            </a:r>
            <a:r>
              <a:rPr lang="zh-CN" altLang="en-US" dirty="0" smtClean="0"/>
              <a:t>complex system design. </a:t>
            </a:r>
          </a:p>
          <a:p>
            <a:pPr marL="0" marR="0" lvl="0" indent="0" algn="l" defTabSz="914400" rtl="0" eaLnBrk="1" fontAlgn="auto" latinLnBrk="0" hangingPunct="1">
              <a:lnSpc>
                <a:spcPct val="100000"/>
              </a:lnSpc>
              <a:spcBef>
                <a:spcPct val="0"/>
              </a:spcBef>
              <a:spcAft>
                <a:spcPts val="0"/>
              </a:spcAft>
              <a:buClrTx/>
              <a:buSzTx/>
              <a:buFontTx/>
              <a:buNone/>
              <a:defRPr/>
            </a:pPr>
            <a:r>
              <a:rPr lang="zh-CN" altLang="en-US" dirty="0" smtClean="0"/>
              <a:t>Advantages of solid-state power amplifier are gradually exhibited along with the progress of integrated circuit technology and continuously improving level of solid-state power amplifier. </a:t>
            </a:r>
            <a:r>
              <a:rPr lang="en-US" altLang="zh-CN" dirty="0" smtClean="0"/>
              <a:t>It </a:t>
            </a:r>
            <a:r>
              <a:rPr lang="zh-CN" altLang="en-US" dirty="0" smtClean="0"/>
              <a:t>has </a:t>
            </a:r>
            <a:r>
              <a:rPr lang="zh-CN" altLang="en-US" dirty="0" smtClean="0"/>
              <a:t>been widely used in accelerator </a:t>
            </a:r>
            <a:r>
              <a:rPr lang="zh-CN" altLang="en-US" dirty="0" smtClean="0"/>
              <a:t>。</a:t>
            </a:r>
            <a:endParaRPr lang="en-US" altLang="zh-CN" dirty="0" smtClean="0"/>
          </a:p>
          <a:p>
            <a:pPr marL="0" marR="0" lvl="0" indent="0" algn="l" defTabSz="914400" rtl="0" eaLnBrk="1" fontAlgn="auto" latinLnBrk="0" hangingPunct="1">
              <a:lnSpc>
                <a:spcPct val="100000"/>
              </a:lnSpc>
              <a:spcBef>
                <a:spcPct val="0"/>
              </a:spcBef>
              <a:spcAft>
                <a:spcPts val="0"/>
              </a:spcAft>
              <a:buClrTx/>
              <a:buSzTx/>
              <a:buFontTx/>
              <a:buNone/>
              <a:defRPr/>
            </a:pPr>
            <a:r>
              <a:rPr lang="en-US" altLang="zh-CN" dirty="0" smtClean="0"/>
              <a:t>BBEF company has</a:t>
            </a:r>
            <a:r>
              <a:rPr lang="en-US" altLang="zh-CN" baseline="0" dirty="0" smtClean="0"/>
              <a:t> designed &amp; developed </a:t>
            </a:r>
            <a:r>
              <a:rPr lang="zh-CN" altLang="en-US" dirty="0" smtClean="0"/>
              <a:t>solid-state power amplifier</a:t>
            </a:r>
            <a:r>
              <a:rPr lang="en-US" altLang="zh-CN" baseline="0" dirty="0" smtClean="0"/>
              <a:t> for more than 40 years, and provide high power equipment for Science facility  all over the world . The pictures of </a:t>
            </a:r>
            <a:r>
              <a:rPr lang="zh-CN" altLang="en-US" dirty="0" smtClean="0"/>
              <a:t>solid-state </a:t>
            </a:r>
            <a:r>
              <a:rPr lang="en-US" altLang="zh-CN" dirty="0" smtClean="0"/>
              <a:t>(except</a:t>
            </a:r>
            <a:r>
              <a:rPr lang="en-US" altLang="zh-CN" baseline="0" dirty="0" smtClean="0"/>
              <a:t> IOT</a:t>
            </a:r>
            <a:r>
              <a:rPr lang="en-US" altLang="zh-CN" dirty="0" smtClean="0"/>
              <a:t>)</a:t>
            </a:r>
            <a:r>
              <a:rPr lang="zh-CN" altLang="en-US" dirty="0" smtClean="0"/>
              <a:t> powe</a:t>
            </a:r>
            <a:r>
              <a:rPr lang="en-US" altLang="zh-CN" dirty="0" smtClean="0"/>
              <a:t>r</a:t>
            </a:r>
            <a:r>
              <a:rPr lang="zh-CN" altLang="en-US" dirty="0" smtClean="0"/>
              <a:t> </a:t>
            </a:r>
            <a:r>
              <a:rPr lang="en-US" altLang="zh-CN" dirty="0" smtClean="0"/>
              <a:t>source equipment in this presence</a:t>
            </a:r>
            <a:r>
              <a:rPr lang="en-US" altLang="zh-CN" baseline="0" dirty="0" smtClean="0"/>
              <a:t> comes totally from BBEF.</a:t>
            </a:r>
          </a:p>
          <a:p>
            <a:pPr marL="0" marR="0" lvl="0" indent="0" algn="l" defTabSz="914400" rtl="0" eaLnBrk="1" fontAlgn="auto" latinLnBrk="0" hangingPunct="1">
              <a:lnSpc>
                <a:spcPct val="100000"/>
              </a:lnSpc>
              <a:spcBef>
                <a:spcPct val="0"/>
              </a:spcBef>
              <a:spcAft>
                <a:spcPts val="0"/>
              </a:spcAft>
              <a:buClrTx/>
              <a:buSzTx/>
              <a:buFontTx/>
              <a:buNone/>
              <a:defRPr/>
            </a:pPr>
            <a:r>
              <a:rPr lang="en-US" altLang="zh-CN" dirty="0" smtClean="0"/>
              <a:t>IN CHINA EXCETP OUR</a:t>
            </a:r>
            <a:r>
              <a:rPr lang="en-US" altLang="zh-CN" baseline="0" dirty="0" smtClean="0"/>
              <a:t> BBEF, KAITENGSIFANG IS ANOTHER IMPORTANT MANUFACTURE ,IS ALSO DISTRUIBUTE TO THE SOLIDE POWER SOURCE .</a:t>
            </a:r>
            <a:endParaRPr lang="en-US" altLang="zh-CN" dirty="0" smtClean="0"/>
          </a:p>
          <a:p>
            <a:pPr marL="0" marR="0" lvl="0" indent="0" algn="l" defTabSz="914400" rtl="0" eaLnBrk="1" fontAlgn="auto" latinLnBrk="0" hangingPunct="1">
              <a:lnSpc>
                <a:spcPct val="100000"/>
              </a:lnSpc>
              <a:spcBef>
                <a:spcPct val="0"/>
              </a:spcBef>
              <a:spcAft>
                <a:spcPts val="0"/>
              </a:spcAft>
              <a:buClrTx/>
              <a:buSzTx/>
              <a:buFontTx/>
              <a:buNone/>
              <a:defRPr/>
            </a:pPr>
            <a:r>
              <a:rPr lang="zh-CN" altLang="en-US" dirty="0" smtClean="0"/>
              <a:t>the </a:t>
            </a:r>
            <a:r>
              <a:rPr lang="zh-CN" altLang="en-US" dirty="0" smtClean="0"/>
              <a:t>successful application of ultra-high power (180kW) solid-state power source in   SOLEIL Laboratory of French Light Source, </a:t>
            </a:r>
            <a:r>
              <a:rPr lang="zh-CN" altLang="en-US" dirty="0" smtClean="0"/>
              <a:t>proved </a:t>
            </a:r>
            <a:r>
              <a:rPr lang="zh-CN" altLang="en-US" dirty="0" smtClean="0"/>
              <a:t>that the all-solid-state power source in this frequency band can meet the requirements of load mismatch application environment and ultra-high power output of high-energy accelerator. </a:t>
            </a:r>
          </a:p>
          <a:p>
            <a:pPr marL="0" marR="0" lvl="0" indent="0" algn="l" defTabSz="914400" rtl="0" eaLnBrk="1" fontAlgn="auto" latinLnBrk="0" hangingPunct="1">
              <a:lnSpc>
                <a:spcPct val="100000"/>
              </a:lnSpc>
              <a:spcBef>
                <a:spcPct val="0"/>
              </a:spcBef>
              <a:spcAft>
                <a:spcPts val="0"/>
              </a:spcAft>
              <a:buClrTx/>
              <a:buSzTx/>
              <a:buFontTx/>
              <a:buNone/>
              <a:defRPr/>
            </a:pPr>
            <a:r>
              <a:rPr lang="zh-CN" altLang="en-US" dirty="0" smtClean="0"/>
              <a:t>European Synchrotron Radiation Facility (ESRF) also began its solid-state transformation subsequently. </a:t>
            </a:r>
            <a:endParaRPr lang="en-US" altLang="zh-CN" dirty="0" smtClean="0"/>
          </a:p>
          <a:p>
            <a:pPr marL="0" marR="0" lvl="0" indent="0" algn="l" defTabSz="914400" rtl="0" eaLnBrk="1" fontAlgn="auto" latinLnBrk="0" hangingPunct="1">
              <a:lnSpc>
                <a:spcPct val="100000"/>
              </a:lnSpc>
              <a:spcBef>
                <a:spcPct val="0"/>
              </a:spcBef>
              <a:spcAft>
                <a:spcPts val="0"/>
              </a:spcAft>
              <a:buClrTx/>
              <a:buSzTx/>
              <a:buFontTx/>
              <a:buNone/>
              <a:defRPr/>
            </a:pPr>
            <a:r>
              <a:rPr lang="zh-CN" altLang="en-US" dirty="0" smtClean="0"/>
              <a:t>LNLS </a:t>
            </a:r>
            <a:r>
              <a:rPr lang="zh-CN" altLang="en-US" dirty="0" smtClean="0"/>
              <a:t>Laboratory in Brazil is similar to SOLEIL in France</a:t>
            </a:r>
            <a:r>
              <a:rPr lang="zh-CN" altLang="en-US" dirty="0" smtClean="0"/>
              <a:t>.. </a:t>
            </a:r>
            <a:r>
              <a:rPr lang="zh-CN" altLang="en-US" dirty="0" smtClean="0"/>
              <a:t>A device with an output power of 50kW was constructed for the pre-injector in a mode similar to SOLIEIL. </a:t>
            </a:r>
          </a:p>
        </p:txBody>
      </p:sp>
      <p:sp>
        <p:nvSpPr>
          <p:cNvPr id="17411" name="灯片编号占位符 3"/>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defRPr/>
            </a:pPr>
            <a:fld id="{F9832859-564A-4973-AB72-18AE1C804FE5}" type="slidenum">
              <a:rPr lang="zh-CN" altLang="en-US"/>
              <a:t>5</a:t>
            </a:fld>
            <a:endParaRPr lang="zh-CN" altLang="en-US"/>
          </a:p>
        </p:txBody>
      </p:sp>
    </p:spTree>
    <p:extLst>
      <p:ext uri="{BB962C8B-B14F-4D97-AF65-F5344CB8AC3E}">
        <p14:creationId xmlns:p14="http://schemas.microsoft.com/office/powerpoint/2010/main" val="2596218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ChangeArrowheads="1" noTextEdit="1"/>
          </p:cNvSpPr>
          <p:nvPr>
            <p:ph type="sldImg" idx="4294967295"/>
          </p:nvPr>
        </p:nvSpPr>
        <p:spPr>
          <a:ln>
            <a:miter lim="800000"/>
          </a:ln>
        </p:spPr>
      </p:sp>
      <p:sp>
        <p:nvSpPr>
          <p:cNvPr id="20483" name="备注占位符 2"/>
          <p:cNvSpPr>
            <a:spLocks noGrp="1" noChangeArrowheads="1"/>
          </p:cNvSpPr>
          <p:nvPr>
            <p:ph type="body" idx="4294967295"/>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dirty="0" smtClean="0"/>
              <a:t>Solid-state power source for accelerator has operated at different power levels and different frequency bands in China, that has been verified by experiments, such as 162.5MHz/80kW solid-state power source of Institute of Modern Physics of the Chinese Academy of Sciences, 650MHz/150kW solid state power source of Institute of High Energy Power (IHEP), and 1300MHz/20kW solid-state power source of Peking University. All of them have successfully operated with beam. A large quantity of experimental data has proved that the application of China's all-solid-state RF power source in accelerator field has reached the international advanced level. </a:t>
            </a:r>
          </a:p>
        </p:txBody>
      </p:sp>
      <p:sp>
        <p:nvSpPr>
          <p:cNvPr id="17411" name="灯片编号占位符 3"/>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defRPr/>
            </a:pPr>
            <a:fld id="{F9832859-564A-4973-AB72-18AE1C804FE5}" type="slidenum">
              <a:rPr lang="zh-CN" altLang="en-US"/>
              <a:t>6</a:t>
            </a:fld>
            <a:endParaRPr lang="zh-CN" altLang="en-US"/>
          </a:p>
        </p:txBody>
      </p:sp>
    </p:spTree>
    <p:extLst>
      <p:ext uri="{BB962C8B-B14F-4D97-AF65-F5344CB8AC3E}">
        <p14:creationId xmlns:p14="http://schemas.microsoft.com/office/powerpoint/2010/main" val="13307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ChangeArrowheads="1" noTextEdit="1"/>
          </p:cNvSpPr>
          <p:nvPr>
            <p:ph type="sldImg" idx="4294967295"/>
          </p:nvPr>
        </p:nvSpPr>
        <p:spPr>
          <a:ln>
            <a:miter lim="800000"/>
          </a:ln>
        </p:spPr>
      </p:sp>
      <p:sp>
        <p:nvSpPr>
          <p:cNvPr id="18435" name="备注占位符 2"/>
          <p:cNvSpPr>
            <a:spLocks noGrp="1" noChangeArrowheads="1"/>
          </p:cNvSpPr>
          <p:nvPr>
            <p:ph type="body" idx="4294967295"/>
          </p:nvPr>
        </p:nvSpPr>
        <p:spPr/>
        <p:txBody>
          <a:bodyPr/>
          <a:lstStyle/>
          <a:p>
            <a:pPr eaLnBrk="1" hangingPunct="1"/>
            <a:endParaRPr lang="zh-CN" altLang="en-US" dirty="0" smtClean="0"/>
          </a:p>
        </p:txBody>
      </p:sp>
      <p:sp>
        <p:nvSpPr>
          <p:cNvPr id="15363" name="灯片编号占位符 3"/>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fontAlgn="base">
              <a:defRPr/>
            </a:pPr>
            <a:fld id="{26685201-5D8E-45EC-B968-3DA07C193825}" type="slidenum">
              <a:rPr lang="zh-CN" altLang="en-US"/>
              <a:pPr fontAlgn="base">
                <a:defRPr/>
              </a:pPr>
              <a:t>7</a:t>
            </a:fld>
            <a:endParaRPr lang="zh-CN" altLang="en-US"/>
          </a:p>
        </p:txBody>
      </p:sp>
    </p:spTree>
    <p:extLst>
      <p:ext uri="{BB962C8B-B14F-4D97-AF65-F5344CB8AC3E}">
        <p14:creationId xmlns:p14="http://schemas.microsoft.com/office/powerpoint/2010/main" val="3778298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ChangeArrowheads="1" noTextEdit="1"/>
          </p:cNvSpPr>
          <p:nvPr>
            <p:ph type="sldImg" idx="4294967295"/>
          </p:nvPr>
        </p:nvSpPr>
        <p:spPr>
          <a:ln>
            <a:miter lim="800000"/>
          </a:ln>
        </p:spPr>
      </p:sp>
      <p:sp>
        <p:nvSpPr>
          <p:cNvPr id="20483" name="备注占位符 2"/>
          <p:cNvSpPr>
            <a:spLocks noGrp="1" noChangeArrowheads="1"/>
          </p:cNvSpPr>
          <p:nvPr>
            <p:ph type="body" idx="4294967295"/>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defRPr/>
            </a:pPr>
            <a:r>
              <a:rPr lang="en-US" altLang="zh-CN" b="1" dirty="0">
                <a:solidFill>
                  <a:srgbClr val="595959"/>
                </a:solidFill>
                <a:latin typeface="微软雅黑" panose="020B0503020204020204" pitchFamily="34" charset="-122"/>
                <a:ea typeface="微软雅黑" panose="020B0503020204020204" pitchFamily="34" charset="-122"/>
                <a:sym typeface="+mn-ea"/>
              </a:rPr>
              <a:t>Multistage </a:t>
            </a:r>
            <a:r>
              <a:rPr lang="en-US" altLang="zh-CN" b="1" dirty="0" smtClean="0">
                <a:solidFill>
                  <a:srgbClr val="595959"/>
                </a:solidFill>
                <a:latin typeface="微软雅黑" panose="020B0503020204020204" pitchFamily="34" charset="-122"/>
                <a:ea typeface="微软雅黑" panose="020B0503020204020204" pitchFamily="34" charset="-122"/>
                <a:sym typeface="+mn-ea"/>
              </a:rPr>
              <a:t>Combiner </a:t>
            </a:r>
            <a:r>
              <a:rPr lang="en-US" altLang="zh-CN" b="1" dirty="0">
                <a:solidFill>
                  <a:srgbClr val="595959"/>
                </a:solidFill>
                <a:latin typeface="微软雅黑" panose="020B0503020204020204" pitchFamily="34" charset="-122"/>
                <a:ea typeface="微软雅黑" panose="020B0503020204020204" pitchFamily="34" charset="-122"/>
                <a:sym typeface="+mn-ea"/>
              </a:rPr>
              <a:t>to increase system output power; Due to the limitation of semiconductor technology, </a:t>
            </a:r>
            <a:r>
              <a:rPr lang="en-US" altLang="zh-CN" b="1" dirty="0" smtClean="0">
                <a:solidFill>
                  <a:srgbClr val="595959"/>
                </a:solidFill>
                <a:latin typeface="微软雅黑" panose="020B0503020204020204" pitchFamily="34" charset="-122"/>
                <a:ea typeface="微软雅黑" panose="020B0503020204020204" pitchFamily="34" charset="-122"/>
                <a:sym typeface="+mn-ea"/>
              </a:rPr>
              <a:t>the </a:t>
            </a:r>
            <a:r>
              <a:rPr lang="en-US" altLang="zh-CN" b="1" dirty="0">
                <a:solidFill>
                  <a:srgbClr val="595959"/>
                </a:solidFill>
                <a:latin typeface="微软雅黑" panose="020B0503020204020204" pitchFamily="34" charset="-122"/>
                <a:ea typeface="微软雅黑" panose="020B0503020204020204" pitchFamily="34" charset="-122"/>
                <a:sym typeface="+mn-ea"/>
              </a:rPr>
              <a:t>output power of single solid tube is much </a:t>
            </a:r>
            <a:r>
              <a:rPr lang="en-US" altLang="zh-CN" b="1" dirty="0" smtClean="0">
                <a:solidFill>
                  <a:srgbClr val="595959"/>
                </a:solidFill>
                <a:latin typeface="微软雅黑" panose="020B0503020204020204" pitchFamily="34" charset="-122"/>
                <a:ea typeface="微软雅黑" panose="020B0503020204020204" pitchFamily="34" charset="-122"/>
                <a:sym typeface="+mn-ea"/>
              </a:rPr>
              <a:t>lower. In order to get a larger system output power, </a:t>
            </a:r>
            <a:r>
              <a:rPr lang="en-US" altLang="zh-CN" b="1" dirty="0">
                <a:solidFill>
                  <a:srgbClr val="595959"/>
                </a:solidFill>
                <a:latin typeface="微软雅黑" panose="020B0503020204020204" pitchFamily="34" charset="-122"/>
                <a:ea typeface="微软雅黑" panose="020B0503020204020204" pitchFamily="34" charset="-122"/>
                <a:sym typeface="+mn-ea"/>
              </a:rPr>
              <a:t>multistage </a:t>
            </a:r>
            <a:r>
              <a:rPr lang="en-US" altLang="zh-CN" b="1" dirty="0" smtClean="0">
                <a:solidFill>
                  <a:srgbClr val="595959"/>
                </a:solidFill>
                <a:latin typeface="微软雅黑" panose="020B0503020204020204" pitchFamily="34" charset="-122"/>
                <a:ea typeface="微软雅黑" panose="020B0503020204020204" pitchFamily="34" charset="-122"/>
                <a:sym typeface="+mn-ea"/>
              </a:rPr>
              <a:t>Combiner </a:t>
            </a:r>
            <a:r>
              <a:rPr lang="en-US" altLang="zh-CN" b="1" dirty="0">
                <a:solidFill>
                  <a:srgbClr val="595959"/>
                </a:solidFill>
                <a:latin typeface="微软雅黑" panose="020B0503020204020204" pitchFamily="34" charset="-122"/>
                <a:ea typeface="微软雅黑" panose="020B0503020204020204" pitchFamily="34" charset="-122"/>
                <a:sym typeface="+mn-ea"/>
              </a:rPr>
              <a:t>can realize this </a:t>
            </a:r>
            <a:r>
              <a:rPr lang="en-US" altLang="zh-CN" b="1" dirty="0" smtClean="0">
                <a:solidFill>
                  <a:srgbClr val="595959"/>
                </a:solidFill>
                <a:latin typeface="微软雅黑" panose="020B0503020204020204" pitchFamily="34" charset="-122"/>
                <a:ea typeface="微软雅黑" panose="020B0503020204020204" pitchFamily="34" charset="-122"/>
                <a:sym typeface="+mn-ea"/>
              </a:rPr>
              <a:t>purpose</a:t>
            </a:r>
            <a:r>
              <a:rPr lang="en-US" altLang="zh-CN" b="1" dirty="0">
                <a:solidFill>
                  <a:srgbClr val="595959"/>
                </a:solidFill>
                <a:latin typeface="微软雅黑" panose="020B0503020204020204" pitchFamily="34" charset="-122"/>
                <a:ea typeface="微软雅黑" panose="020B0503020204020204" pitchFamily="34" charset="-122"/>
                <a:sym typeface="+mn-ea"/>
              </a:rPr>
              <a:t>. </a:t>
            </a:r>
            <a:r>
              <a:rPr lang="en-US" altLang="zh-CN" b="1" dirty="0" smtClean="0">
                <a:solidFill>
                  <a:srgbClr val="595959"/>
                </a:solidFill>
                <a:latin typeface="微软雅黑" panose="020B0503020204020204" pitchFamily="34" charset="-122"/>
                <a:ea typeface="微软雅黑" panose="020B0503020204020204" pitchFamily="34" charset="-122"/>
                <a:sym typeface="+mn-ea"/>
              </a:rPr>
              <a:t>therefore</a:t>
            </a:r>
            <a:r>
              <a:rPr lang="en-US" altLang="zh-CN" b="1" dirty="0">
                <a:solidFill>
                  <a:srgbClr val="595959"/>
                </a:solidFill>
                <a:latin typeface="微软雅黑" panose="020B0503020204020204" pitchFamily="34" charset="-122"/>
                <a:ea typeface="微软雅黑" panose="020B0503020204020204" pitchFamily="34" charset="-122"/>
                <a:sym typeface="+mn-ea"/>
              </a:rPr>
              <a:t>, the </a:t>
            </a:r>
            <a:r>
              <a:rPr lang="en-US" altLang="zh-CN" b="1" dirty="0" smtClean="0">
                <a:solidFill>
                  <a:srgbClr val="595959"/>
                </a:solidFill>
                <a:latin typeface="微软雅黑" panose="020B0503020204020204" pitchFamily="34" charset="-122"/>
                <a:ea typeface="微软雅黑" panose="020B0503020204020204" pitchFamily="34" charset="-122"/>
                <a:sym typeface="+mn-ea"/>
              </a:rPr>
              <a:t>stage</a:t>
            </a:r>
            <a:r>
              <a:rPr lang="en-US" altLang="zh-CN" b="1" baseline="0" dirty="0" smtClean="0">
                <a:solidFill>
                  <a:srgbClr val="595959"/>
                </a:solidFill>
                <a:latin typeface="微软雅黑" panose="020B0503020204020204" pitchFamily="34" charset="-122"/>
                <a:ea typeface="微软雅黑" panose="020B0503020204020204" pitchFamily="34" charset="-122"/>
                <a:sym typeface="+mn-ea"/>
              </a:rPr>
              <a:t> </a:t>
            </a:r>
            <a:r>
              <a:rPr lang="en-US" altLang="zh-CN" b="1" dirty="0" smtClean="0">
                <a:solidFill>
                  <a:srgbClr val="595959"/>
                </a:solidFill>
                <a:latin typeface="微软雅黑" panose="020B0503020204020204" pitchFamily="34" charset="-122"/>
                <a:ea typeface="微软雅黑" panose="020B0503020204020204" pitchFamily="34" charset="-122"/>
                <a:sym typeface="+mn-ea"/>
              </a:rPr>
              <a:t>of Combiner </a:t>
            </a:r>
            <a:r>
              <a:rPr lang="en-US" altLang="zh-CN" b="1" dirty="0">
                <a:solidFill>
                  <a:srgbClr val="595959"/>
                </a:solidFill>
                <a:latin typeface="微软雅黑" panose="020B0503020204020204" pitchFamily="34" charset="-122"/>
                <a:ea typeface="微软雅黑" panose="020B0503020204020204" pitchFamily="34" charset="-122"/>
                <a:sym typeface="+mn-ea"/>
              </a:rPr>
              <a:t>should be minimized in the design, so as to reduce the complexity of the system and improve system reliability. </a:t>
            </a:r>
            <a:r>
              <a:rPr lang="en-US" altLang="zh-CN" b="1" dirty="0" smtClean="0">
                <a:solidFill>
                  <a:srgbClr val="595959"/>
                </a:solidFill>
                <a:latin typeface="微软雅黑" panose="020B0503020204020204" pitchFamily="34" charset="-122"/>
                <a:ea typeface="微软雅黑" panose="020B0503020204020204" pitchFamily="34" charset="-122"/>
                <a:sym typeface="+mn-ea"/>
              </a:rPr>
              <a:t>The </a:t>
            </a:r>
            <a:r>
              <a:rPr lang="en-US" altLang="zh-CN" b="1" dirty="0">
                <a:solidFill>
                  <a:srgbClr val="595959"/>
                </a:solidFill>
                <a:latin typeface="微软雅黑" panose="020B0503020204020204" pitchFamily="34" charset="-122"/>
                <a:ea typeface="微软雅黑" panose="020B0503020204020204" pitchFamily="34" charset="-122"/>
                <a:sym typeface="+mn-ea"/>
              </a:rPr>
              <a:t>total </a:t>
            </a:r>
            <a:r>
              <a:rPr lang="en-US" altLang="zh-CN" b="1" dirty="0" smtClean="0">
                <a:solidFill>
                  <a:srgbClr val="595959"/>
                </a:solidFill>
                <a:latin typeface="微软雅黑" panose="020B0503020204020204" pitchFamily="34" charset="-122"/>
                <a:ea typeface="微软雅黑" panose="020B0503020204020204" pitchFamily="34" charset="-122"/>
                <a:sym typeface="+mn-ea"/>
              </a:rPr>
              <a:t>Combiner </a:t>
            </a:r>
            <a:r>
              <a:rPr lang="en-US" altLang="zh-CN" b="1" dirty="0">
                <a:solidFill>
                  <a:srgbClr val="595959"/>
                </a:solidFill>
                <a:latin typeface="微软雅黑" panose="020B0503020204020204" pitchFamily="34" charset="-122"/>
                <a:ea typeface="微软雅黑" panose="020B0503020204020204" pitchFamily="34" charset="-122"/>
                <a:sym typeface="+mn-ea"/>
              </a:rPr>
              <a:t>loss of the system is controlled less than 1.5 </a:t>
            </a:r>
            <a:r>
              <a:rPr lang="en-US" altLang="zh-CN" b="1" dirty="0" err="1">
                <a:solidFill>
                  <a:srgbClr val="595959"/>
                </a:solidFill>
                <a:latin typeface="微软雅黑" panose="020B0503020204020204" pitchFamily="34" charset="-122"/>
                <a:ea typeface="微软雅黑" panose="020B0503020204020204" pitchFamily="34" charset="-122"/>
                <a:sym typeface="+mn-ea"/>
              </a:rPr>
              <a:t>dB.</a:t>
            </a:r>
            <a:r>
              <a:rPr lang="en-US" altLang="zh-CN" b="1" dirty="0">
                <a:solidFill>
                  <a:srgbClr val="595959"/>
                </a:solidFill>
                <a:latin typeface="微软雅黑" panose="020B0503020204020204" pitchFamily="34" charset="-122"/>
                <a:ea typeface="微软雅黑" panose="020B0503020204020204" pitchFamily="34" charset="-122"/>
                <a:sym typeface="+mn-ea"/>
              </a:rPr>
              <a:t> </a:t>
            </a:r>
            <a:endParaRPr lang="en-US" altLang="zh-CN" b="1" dirty="0" smtClean="0">
              <a:solidFill>
                <a:srgbClr val="595959"/>
              </a:solidFill>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00000"/>
              </a:lnSpc>
              <a:spcBef>
                <a:spcPct val="0"/>
              </a:spcBef>
              <a:spcAft>
                <a:spcPts val="0"/>
              </a:spcAft>
              <a:buClrTx/>
              <a:buSzTx/>
              <a:buFontTx/>
              <a:buNone/>
              <a:defRPr/>
            </a:pPr>
            <a:endParaRPr lang="en-US" altLang="zh-CN" b="1" dirty="0">
              <a:solidFill>
                <a:srgbClr val="595959"/>
              </a:solidFill>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00000"/>
              </a:lnSpc>
              <a:spcBef>
                <a:spcPct val="0"/>
              </a:spcBef>
              <a:spcAft>
                <a:spcPts val="0"/>
              </a:spcAft>
              <a:buClrTx/>
              <a:buSzTx/>
              <a:buFontTx/>
              <a:buNone/>
              <a:defRPr/>
            </a:pPr>
            <a:r>
              <a:rPr lang="en-US" altLang="zh-CN" b="1" dirty="0">
                <a:solidFill>
                  <a:srgbClr val="595959"/>
                </a:solidFill>
                <a:latin typeface="微软雅黑" panose="020B0503020204020204" pitchFamily="34" charset="-122"/>
                <a:ea typeface="微软雅黑" panose="020B0503020204020204" pitchFamily="34" charset="-122"/>
                <a:sym typeface="+mn-ea"/>
              </a:rPr>
              <a:t>Isolator is used for abrupt load characteristics</a:t>
            </a:r>
            <a:r>
              <a:rPr lang="en-US" altLang="zh-CN" b="1" dirty="0" smtClean="0">
                <a:solidFill>
                  <a:srgbClr val="595959"/>
                </a:solidFill>
                <a:latin typeface="微软雅黑" panose="020B0503020204020204" pitchFamily="34" charset="-122"/>
                <a:ea typeface="微软雅黑" panose="020B0503020204020204" pitchFamily="34" charset="-122"/>
                <a:sym typeface="+mn-ea"/>
              </a:rPr>
              <a:t>:, </a:t>
            </a:r>
            <a:r>
              <a:rPr lang="en-US" altLang="zh-CN" b="1" dirty="0">
                <a:solidFill>
                  <a:srgbClr val="595959"/>
                </a:solidFill>
                <a:latin typeface="微软雅黑" panose="020B0503020204020204" pitchFamily="34" charset="-122"/>
                <a:ea typeface="微软雅黑" panose="020B0503020204020204" pitchFamily="34" charset="-122"/>
                <a:sym typeface="+mn-ea"/>
              </a:rPr>
              <a:t>the solid-state power source is provided with an isolator to the output of the power amplifier to enhance the total reflection resistance of the power amplifier at </a:t>
            </a:r>
            <a:r>
              <a:rPr lang="en-US" altLang="zh-CN" b="1" dirty="0" smtClean="0">
                <a:solidFill>
                  <a:srgbClr val="595959"/>
                </a:solidFill>
                <a:latin typeface="微软雅黑" panose="020B0503020204020204" pitchFamily="34" charset="-122"/>
                <a:ea typeface="微软雅黑" panose="020B0503020204020204" pitchFamily="34" charset="-122"/>
                <a:sym typeface="+mn-ea"/>
              </a:rPr>
              <a:t>present. </a:t>
            </a:r>
            <a:r>
              <a:rPr lang="en-US" altLang="zh-CN" b="1" dirty="0">
                <a:solidFill>
                  <a:srgbClr val="595959"/>
                </a:solidFill>
                <a:latin typeface="微软雅黑" panose="020B0503020204020204" pitchFamily="34" charset="-122"/>
                <a:ea typeface="微软雅黑" panose="020B0503020204020204" pitchFamily="34" charset="-122"/>
                <a:sym typeface="+mn-ea"/>
              </a:rPr>
              <a:t>the accelerator solid-state power source system mostly adopts distributed isolators in layout at present. </a:t>
            </a:r>
            <a:r>
              <a:rPr lang="en-US" altLang="zh-CN" b="1" dirty="0" smtClean="0">
                <a:solidFill>
                  <a:srgbClr val="595959"/>
                </a:solidFill>
                <a:latin typeface="微软雅黑" panose="020B0503020204020204" pitchFamily="34" charset="-122"/>
                <a:ea typeface="微软雅黑" panose="020B0503020204020204" pitchFamily="34" charset="-122"/>
                <a:sym typeface="+mn-ea"/>
              </a:rPr>
              <a:t>so </a:t>
            </a:r>
            <a:r>
              <a:rPr lang="en-US" altLang="zh-CN" b="1" dirty="0">
                <a:solidFill>
                  <a:srgbClr val="595959"/>
                </a:solidFill>
                <a:latin typeface="微软雅黑" panose="020B0503020204020204" pitchFamily="34" charset="-122"/>
                <a:ea typeface="微软雅黑" panose="020B0503020204020204" pitchFamily="34" charset="-122"/>
                <a:sym typeface="+mn-ea"/>
              </a:rPr>
              <a:t>as to reduce the structure </a:t>
            </a:r>
            <a:r>
              <a:rPr lang="en-US" altLang="zh-CN" b="1" dirty="0" smtClean="0">
                <a:solidFill>
                  <a:srgbClr val="595959"/>
                </a:solidFill>
                <a:latin typeface="微软雅黑" panose="020B0503020204020204" pitchFamily="34" charset="-122"/>
                <a:ea typeface="微软雅黑" panose="020B0503020204020204" pitchFamily="34" charset="-122"/>
                <a:sym typeface="+mn-ea"/>
              </a:rPr>
              <a:t> </a:t>
            </a:r>
            <a:r>
              <a:rPr lang="en-US" altLang="zh-CN" b="1" dirty="0">
                <a:solidFill>
                  <a:srgbClr val="595959"/>
                </a:solidFill>
                <a:latin typeface="微软雅黑" panose="020B0503020204020204" pitchFamily="34" charset="-122"/>
                <a:ea typeface="微软雅黑" panose="020B0503020204020204" pitchFamily="34" charset="-122"/>
                <a:sym typeface="+mn-ea"/>
              </a:rPr>
              <a:t>processing difficulty of isolator and absorption load</a:t>
            </a:r>
            <a:r>
              <a:rPr lang="en-US" altLang="zh-CN" b="1" dirty="0" smtClean="0">
                <a:solidFill>
                  <a:srgbClr val="595959"/>
                </a:solidFill>
                <a:latin typeface="微软雅黑" panose="020B0503020204020204" pitchFamily="34" charset="-122"/>
                <a:ea typeface="微软雅黑" panose="020B0503020204020204" pitchFamily="34" charset="-122"/>
                <a:sym typeface="+mn-ea"/>
              </a:rPr>
              <a:t>.</a:t>
            </a:r>
          </a:p>
          <a:p>
            <a:pPr marL="0" marR="0" lvl="0" indent="0" algn="l" defTabSz="914400" rtl="0" eaLnBrk="1" fontAlgn="auto" latinLnBrk="0" hangingPunct="1">
              <a:lnSpc>
                <a:spcPct val="100000"/>
              </a:lnSpc>
              <a:spcBef>
                <a:spcPct val="0"/>
              </a:spcBef>
              <a:spcAft>
                <a:spcPts val="0"/>
              </a:spcAft>
              <a:buClrTx/>
              <a:buSzTx/>
              <a:buFontTx/>
              <a:buNone/>
              <a:defRPr/>
            </a:pPr>
            <a:endParaRPr lang="en-US" altLang="zh-CN" b="1" dirty="0">
              <a:solidFill>
                <a:srgbClr val="595959"/>
              </a:solidFill>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00000"/>
              </a:lnSpc>
              <a:spcBef>
                <a:spcPct val="0"/>
              </a:spcBef>
              <a:spcAft>
                <a:spcPts val="0"/>
              </a:spcAft>
              <a:buClrTx/>
              <a:buSzTx/>
              <a:buFontTx/>
              <a:buNone/>
              <a:defRPr/>
            </a:pPr>
            <a:r>
              <a:rPr lang="en-US" altLang="zh-CN" b="1" dirty="0" smtClean="0">
                <a:solidFill>
                  <a:srgbClr val="595959"/>
                </a:solidFill>
                <a:latin typeface="微软雅黑" panose="020B0503020204020204" pitchFamily="34" charset="-122"/>
                <a:ea typeface="微软雅黑" panose="020B0503020204020204" pitchFamily="34" charset="-122"/>
                <a:sym typeface="+mn-ea"/>
              </a:rPr>
              <a:t>modular </a:t>
            </a:r>
            <a:r>
              <a:rPr lang="en-US" altLang="zh-CN" b="1" dirty="0">
                <a:solidFill>
                  <a:srgbClr val="595959"/>
                </a:solidFill>
                <a:latin typeface="微软雅黑" panose="020B0503020204020204" pitchFamily="34" charset="-122"/>
                <a:ea typeface="微软雅黑" panose="020B0503020204020204" pitchFamily="34" charset="-122"/>
                <a:sym typeface="+mn-ea"/>
              </a:rPr>
              <a:t>structure and layout: The power amplifier single board </a:t>
            </a:r>
            <a:r>
              <a:rPr lang="en-US" altLang="zh-CN" b="1" dirty="0" smtClean="0">
                <a:solidFill>
                  <a:srgbClr val="595959"/>
                </a:solidFill>
                <a:latin typeface="微软雅黑" panose="020B0503020204020204" pitchFamily="34" charset="-122"/>
                <a:ea typeface="微软雅黑" panose="020B0503020204020204" pitchFamily="34" charset="-122"/>
                <a:sym typeface="+mn-ea"/>
              </a:rPr>
              <a:t>has </a:t>
            </a:r>
            <a:r>
              <a:rPr lang="en-US" altLang="zh-CN" b="1" dirty="0">
                <a:solidFill>
                  <a:srgbClr val="595959"/>
                </a:solidFill>
                <a:latin typeface="微软雅黑" panose="020B0503020204020204" pitchFamily="34" charset="-122"/>
                <a:ea typeface="微软雅黑" panose="020B0503020204020204" pitchFamily="34" charset="-122"/>
                <a:sym typeface="+mn-ea"/>
              </a:rPr>
              <a:t>high structural consistency, convenient to make a standardized module structure, and convenient for the whole accelerator system to organize flexibly the system structure into a complete accelerator system with different power levels to meet different power requirements of accelerator system at all levels. </a:t>
            </a:r>
          </a:p>
        </p:txBody>
      </p:sp>
      <p:sp>
        <p:nvSpPr>
          <p:cNvPr id="17411" name="灯片编号占位符 3"/>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defRPr/>
            </a:pPr>
            <a:fld id="{F9832859-564A-4973-AB72-18AE1C804FE5}" type="slidenum">
              <a:rPr lang="zh-CN" altLang="en-US"/>
              <a:t>8</a:t>
            </a:fld>
            <a:endParaRPr lang="zh-CN" altLang="en-US"/>
          </a:p>
        </p:txBody>
      </p:sp>
    </p:spTree>
    <p:extLst>
      <p:ext uri="{BB962C8B-B14F-4D97-AF65-F5344CB8AC3E}">
        <p14:creationId xmlns:p14="http://schemas.microsoft.com/office/powerpoint/2010/main" val="3956472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ChangeArrowheads="1" noTextEdit="1"/>
          </p:cNvSpPr>
          <p:nvPr>
            <p:ph type="sldImg" idx="4294967295"/>
          </p:nvPr>
        </p:nvSpPr>
        <p:spPr>
          <a:ln>
            <a:miter lim="800000"/>
          </a:ln>
        </p:spPr>
      </p:sp>
      <p:sp>
        <p:nvSpPr>
          <p:cNvPr id="20483" name="备注占位符 2"/>
          <p:cNvSpPr>
            <a:spLocks noGrp="1" noChangeArrowheads="1"/>
          </p:cNvSpPr>
          <p:nvPr>
            <p:ph type="body" idx="4294967295"/>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dirty="0" smtClean="0"/>
              <a:t>SLAC 1.3GHz/3.8kW solid-state power source </a:t>
            </a:r>
          </a:p>
          <a:p>
            <a:pPr marL="0" marR="0" lvl="0" indent="0" algn="l" defTabSz="914400" rtl="0" eaLnBrk="1" fontAlgn="auto" latinLnBrk="0" hangingPunct="1">
              <a:lnSpc>
                <a:spcPct val="100000"/>
              </a:lnSpc>
              <a:spcBef>
                <a:spcPct val="0"/>
              </a:spcBef>
              <a:spcAft>
                <a:spcPts val="0"/>
              </a:spcAft>
              <a:buClrTx/>
              <a:buSzTx/>
              <a:buFontTx/>
              <a:buNone/>
              <a:defRPr/>
            </a:pPr>
            <a:r>
              <a:rPr lang="zh-CN" altLang="en-US" dirty="0" smtClean="0"/>
              <a:t>LCLS II project of U.S. SLAC adopts 1.3GHz/3.8kW solid-state power source. The efficiency of the whole machine reaches 42%, saving a lot of cost for long-term operation. </a:t>
            </a:r>
          </a:p>
          <a:p>
            <a:pPr marL="0" marR="0" lvl="0" indent="0" algn="l" defTabSz="914400" rtl="0" eaLnBrk="1" fontAlgn="auto" latinLnBrk="0" hangingPunct="1">
              <a:lnSpc>
                <a:spcPct val="100000"/>
              </a:lnSpc>
              <a:spcBef>
                <a:spcPct val="0"/>
              </a:spcBef>
              <a:spcAft>
                <a:spcPts val="0"/>
              </a:spcAft>
              <a:buClrTx/>
              <a:buSzTx/>
              <a:buFontTx/>
              <a:buNone/>
              <a:defRPr/>
            </a:pPr>
            <a:r>
              <a:rPr lang="zh-CN" altLang="en-US" dirty="0" smtClean="0"/>
              <a:t>1.3GHz/20kW solid state power source of Peking University </a:t>
            </a:r>
          </a:p>
          <a:p>
            <a:pPr marL="0" marR="0" lvl="0" indent="0" algn="l" defTabSz="914400" rtl="0" eaLnBrk="1" fontAlgn="auto" latinLnBrk="0" hangingPunct="1">
              <a:lnSpc>
                <a:spcPct val="100000"/>
              </a:lnSpc>
              <a:spcBef>
                <a:spcPct val="0"/>
              </a:spcBef>
              <a:spcAft>
                <a:spcPts val="0"/>
              </a:spcAft>
              <a:buClrTx/>
              <a:buSzTx/>
              <a:buFontTx/>
              <a:buNone/>
              <a:defRPr/>
            </a:pPr>
            <a:r>
              <a:rPr lang="zh-CN" altLang="en-US" dirty="0" smtClean="0"/>
              <a:t>The Institute of Physics of Peking University developed a 1.3GHz/20kW solid-state power amplifier for the superconducting  accelerator in 2010.. </a:t>
            </a:r>
          </a:p>
        </p:txBody>
      </p:sp>
      <p:sp>
        <p:nvSpPr>
          <p:cNvPr id="17411" name="灯片编号占位符 3"/>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defRPr/>
            </a:pPr>
            <a:fld id="{F9832859-564A-4973-AB72-18AE1C804FE5}" type="slidenum">
              <a:rPr lang="zh-CN" altLang="en-US"/>
              <a:t>9</a:t>
            </a:fld>
            <a:endParaRPr lang="zh-CN" altLang="en-US"/>
          </a:p>
        </p:txBody>
      </p:sp>
    </p:spTree>
    <p:extLst>
      <p:ext uri="{BB962C8B-B14F-4D97-AF65-F5344CB8AC3E}">
        <p14:creationId xmlns:p14="http://schemas.microsoft.com/office/powerpoint/2010/main" val="994476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11" name="文本占位符 10"/>
          <p:cNvSpPr>
            <a:spLocks noGrp="1"/>
          </p:cNvSpPr>
          <p:nvPr>
            <p:ph type="body" sz="quarter" idx="10"/>
          </p:nvPr>
        </p:nvSpPr>
        <p:spPr>
          <a:xfrm>
            <a:off x="1014702" y="304835"/>
            <a:ext cx="4970462" cy="701731"/>
          </a:xfrm>
          <a:noFill/>
        </p:spPr>
        <p:txBody>
          <a:bodyPr rtlCol="0">
            <a:spAutoFit/>
          </a:bodyPr>
          <a:lstStyle>
            <a:lvl1pPr marL="0" indent="0">
              <a:buNone/>
              <a:defRPr lang="zh-CN" altLang="en-US" sz="4400" dirty="0" smtClean="0">
                <a:solidFill>
                  <a:srgbClr val="26323E"/>
                </a:solidFill>
                <a:latin typeface="微软雅黑" panose="020B0503020204020204" pitchFamily="34" charset="-122"/>
                <a:ea typeface="微软雅黑" panose="020B0503020204020204" pitchFamily="34" charset="-122"/>
              </a:defRPr>
            </a:lvl1pPr>
          </a:lstStyle>
          <a:p>
            <a:pPr lvl="0"/>
            <a:r>
              <a:rPr lang="zh-CN" altLang="en-US" noProof="1" smtClean="0"/>
              <a:t>单击此处编辑母版文本样式</a:t>
            </a:r>
          </a:p>
        </p:txBody>
      </p:sp>
    </p:spTree>
  </p:cSld>
  <p:clrMapOvr>
    <a:masterClrMapping/>
  </p:clrMapOvr>
  <p:transition advTm="200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DAAFA6AD-678B-452B-9B6E-C92D4865D377}" type="datetimeFigureOut">
              <a:rPr lang="zh-CN" altLang="en-US"/>
              <a:t>2019/9/27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9A2E159-3968-4058-9C06-F02F1C76070F}" type="slidenum">
              <a:rPr lang="zh-CN" altLang="en-US"/>
              <a:t>‹#›</a:t>
            </a:fld>
            <a:endParaRPr lang="zh-CN" altLang="en-US"/>
          </a:p>
        </p:txBody>
      </p:sp>
    </p:spTree>
  </p:cSld>
  <p:clrMapOvr>
    <a:masterClrMapping/>
  </p:clrMapOvr>
  <p:transition advTm="200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AEB98521-F965-4174-A881-A691AFAA5C8D}" type="datetimeFigureOut">
              <a:rPr lang="zh-CN" altLang="en-US"/>
              <a:t>2019/9/27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CE9F35C-C344-4ED1-B536-2359A3FDC3AA}" type="slidenum">
              <a:rPr lang="zh-CN" altLang="en-US"/>
              <a:t>‹#›</a:t>
            </a:fld>
            <a:endParaRPr lang="zh-CN" altLang="en-US"/>
          </a:p>
        </p:txBody>
      </p:sp>
    </p:spTree>
  </p:cSld>
  <p:clrMapOvr>
    <a:masterClrMapping/>
  </p:clrMapOvr>
  <p:transition advTm="200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BE5D5F5F-A855-4C6C-8938-9F28A4C8B141}" type="datetimeFigureOut">
              <a:rPr lang="zh-CN" altLang="en-US"/>
              <a:t>2019/9/27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295665E-E4DC-44A7-B7F6-ED469D65FC17}" type="slidenum">
              <a:rPr lang="zh-CN" altLang="en-US"/>
              <a:t>‹#›</a:t>
            </a:fld>
            <a:endParaRPr lang="zh-CN" altLang="en-US"/>
          </a:p>
        </p:txBody>
      </p:sp>
    </p:spTree>
  </p:cSld>
  <p:clrMapOvr>
    <a:masterClrMapping/>
  </p:clrMapOvr>
  <p:transition advTm="200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95D50FFD-73FC-4076-BB10-6570F9638558}" type="datetimeFigureOut">
              <a:rPr lang="zh-CN" altLang="en-US"/>
              <a:t>2019/9/27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4F42175-8518-472E-88C9-8ED6529FAADF}" type="slidenum">
              <a:rPr lang="zh-CN" altLang="en-US"/>
              <a:t>‹#›</a:t>
            </a:fld>
            <a:endParaRPr lang="zh-CN" altLang="en-US"/>
          </a:p>
        </p:txBody>
      </p:sp>
    </p:spTree>
  </p:cSld>
  <p:clrMapOvr>
    <a:masterClrMapping/>
  </p:clrMapOvr>
  <p:transition advTm="200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DD6CFF5C-33E4-4694-B32D-28DB879F8E86}" type="datetimeFigureOut">
              <a:rPr lang="zh-CN" altLang="en-US"/>
              <a:t>2019/9/27</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59C1B8E0-E0AF-4347-8855-6A9E55BA5A8C}" type="slidenum">
              <a:rPr lang="zh-CN" altLang="en-US"/>
              <a:t>‹#›</a:t>
            </a:fld>
            <a:endParaRPr lang="zh-CN" altLang="en-US"/>
          </a:p>
        </p:txBody>
      </p:sp>
    </p:spTree>
  </p:cSld>
  <p:clrMapOvr>
    <a:masterClrMapping/>
  </p:clrMapOvr>
  <p:transition advTm="200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幻灯片">
    <p:bg bwMode="auto">
      <p:bgPr>
        <a:pattFill prst="ltVert">
          <a:fgClr>
            <a:schemeClr val="bg1"/>
          </a:fgClr>
          <a:bgClr>
            <a:srgbClr val="F2F2F2"/>
          </a:bgClr>
        </a:pattFill>
        <a:effectLst/>
      </p:bgPr>
    </p:bg>
    <p:spTree>
      <p:nvGrpSpPr>
        <p:cNvPr id="1" name=""/>
        <p:cNvGrpSpPr/>
        <p:nvPr/>
      </p:nvGrpSpPr>
      <p:grpSpPr>
        <a:xfrm>
          <a:off x="0" y="0"/>
          <a:ext cx="0" cy="0"/>
          <a:chOff x="0" y="0"/>
          <a:chExt cx="0" cy="0"/>
        </a:xfrm>
      </p:grpSpPr>
    </p:spTree>
  </p:cSld>
  <p:clrMapOvr>
    <a:masterClrMapping/>
  </p:clrMapOvr>
  <p:transition advTm="200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FABCF3F3-599E-495D-9D69-BEFCD909C821}" type="datetimeFigureOut">
              <a:rPr lang="zh-CN" altLang="en-US"/>
              <a:t>2019/9/27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398D97B-2263-434B-89EC-F36C573CF92E}" type="slidenum">
              <a:rPr lang="zh-CN" altLang="en-US"/>
              <a:t>‹#›</a:t>
            </a:fld>
            <a:endParaRPr lang="zh-CN" altLang="en-US"/>
          </a:p>
        </p:txBody>
      </p:sp>
    </p:spTree>
  </p:cSld>
  <p:clrMapOvr>
    <a:masterClrMapping/>
  </p:clrMapOvr>
  <p:transition advTm="2000"/>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cSld name="Titolo e contenuto 4">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sz="quarter"/>
          </p:nvPr>
        </p:nvSpPr>
        <p:spPr>
          <a:xfrm>
            <a:off x="609600" y="274638"/>
            <a:ext cx="10972800" cy="1143000"/>
          </a:xfrm>
          <a:prstGeom prst="rect">
            <a:avLst/>
          </a:prstGeom>
        </p:spPr>
        <p:txBody>
          <a:bodyPr/>
          <a:lstStyle/>
          <a:p>
            <a:r>
              <a:rPr lang="zh-CN" altLang="en-US" noProof="1" smtClean="0"/>
              <a:t>单击此处编辑母版标题样式</a:t>
            </a:r>
            <a:endParaRPr lang="it-IT" noProof="1"/>
          </a:p>
        </p:txBody>
      </p:sp>
      <p:sp>
        <p:nvSpPr>
          <p:cNvPr id="3" name="Segnaposto contenuto 2"/>
          <p:cNvSpPr>
            <a:spLocks noGrp="1"/>
          </p:cNvSpPr>
          <p:nvPr>
            <p:ph sz="quarter" idx="1"/>
          </p:nvPr>
        </p:nvSpPr>
        <p:spPr>
          <a:xfrm>
            <a:off x="609600" y="1600200"/>
            <a:ext cx="5384800" cy="2185988"/>
          </a:xfrm>
          <a:prstGeom prst="rect">
            <a:avLst/>
          </a:prstGeo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it-IT" noProof="1"/>
          </a:p>
        </p:txBody>
      </p:sp>
      <p:sp>
        <p:nvSpPr>
          <p:cNvPr id="4" name="Segnaposto contenuto 3"/>
          <p:cNvSpPr>
            <a:spLocks noGrp="1"/>
          </p:cNvSpPr>
          <p:nvPr>
            <p:ph sz="quarter" idx="2"/>
          </p:nvPr>
        </p:nvSpPr>
        <p:spPr>
          <a:xfrm>
            <a:off x="6197600" y="1600200"/>
            <a:ext cx="5384800" cy="2185988"/>
          </a:xfrm>
          <a:prstGeom prst="rect">
            <a:avLst/>
          </a:prstGeo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it-IT" noProof="1"/>
          </a:p>
        </p:txBody>
      </p:sp>
      <p:sp>
        <p:nvSpPr>
          <p:cNvPr id="5" name="Segnaposto contenuto 4"/>
          <p:cNvSpPr>
            <a:spLocks noGrp="1"/>
          </p:cNvSpPr>
          <p:nvPr>
            <p:ph sz="quarter" idx="3"/>
          </p:nvPr>
        </p:nvSpPr>
        <p:spPr>
          <a:xfrm>
            <a:off x="609600" y="3938588"/>
            <a:ext cx="5384800" cy="2187575"/>
          </a:xfrm>
          <a:prstGeom prst="rect">
            <a:avLst/>
          </a:prstGeo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it-IT" noProof="1"/>
          </a:p>
        </p:txBody>
      </p:sp>
      <p:sp>
        <p:nvSpPr>
          <p:cNvPr id="6" name="Segnaposto contenuto 5"/>
          <p:cNvSpPr>
            <a:spLocks noGrp="1"/>
          </p:cNvSpPr>
          <p:nvPr>
            <p:ph sz="quarter" idx="4"/>
          </p:nvPr>
        </p:nvSpPr>
        <p:spPr>
          <a:xfrm>
            <a:off x="6197600" y="3938588"/>
            <a:ext cx="5384800" cy="2187575"/>
          </a:xfrm>
          <a:prstGeom prst="rect">
            <a:avLst/>
          </a:prstGeo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it-IT" noProof="1"/>
          </a:p>
        </p:txBody>
      </p:sp>
      <p:sp>
        <p:nvSpPr>
          <p:cNvPr id="7" name="日期占位符 6"/>
          <p:cNvSpPr>
            <a:spLocks noGrp="1"/>
          </p:cNvSpPr>
          <p:nvPr>
            <p:ph type="dt" sz="half" idx="10"/>
          </p:nvPr>
        </p:nvSpPr>
        <p:spPr>
          <a:xfrm>
            <a:off x="609600" y="6245225"/>
            <a:ext cx="2844800" cy="476250"/>
          </a:xfrm>
        </p:spPr>
        <p:txBody>
          <a:bodyPr wrap="square" numCol="1" anchor="t" anchorCtr="0" compatLnSpc="1"/>
          <a:lstStyle>
            <a:lvl1pPr fontAlgn="base">
              <a:buFont typeface="Arial" panose="020B0604020202020204" pitchFamily="34" charset="0"/>
              <a:buNone/>
              <a:defRPr noProof="0">
                <a:solidFill>
                  <a:schemeClr val="tx1"/>
                </a:solidFill>
              </a:defRPr>
            </a:lvl1pPr>
          </a:lstStyle>
          <a:p>
            <a:pPr>
              <a:defRPr/>
            </a:pPr>
            <a:endParaRPr lang="en-US"/>
          </a:p>
        </p:txBody>
      </p:sp>
      <p:sp>
        <p:nvSpPr>
          <p:cNvPr id="8" name="页脚占位符 7"/>
          <p:cNvSpPr>
            <a:spLocks noGrp="1"/>
          </p:cNvSpPr>
          <p:nvPr>
            <p:ph type="ftr" sz="quarter" idx="11"/>
          </p:nvPr>
        </p:nvSpPr>
        <p:spPr>
          <a:xfrm>
            <a:off x="4165600" y="6245225"/>
            <a:ext cx="3860800" cy="476250"/>
          </a:xfrm>
        </p:spPr>
        <p:txBody>
          <a:bodyPr wrap="square" numCol="1" anchor="t" anchorCtr="0" compatLnSpc="1"/>
          <a:lstStyle>
            <a:lvl1pPr fontAlgn="base">
              <a:buFont typeface="Arial" panose="020B0604020202020204" pitchFamily="34" charset="0"/>
              <a:buNone/>
              <a:defRPr noProof="0">
                <a:solidFill>
                  <a:schemeClr val="tx1"/>
                </a:solidFill>
                <a:latin typeface="+mn-lt"/>
                <a:ea typeface="+mn-ea"/>
              </a:defRPr>
            </a:lvl1pPr>
          </a:lstStyle>
          <a:p>
            <a:pPr>
              <a:defRPr/>
            </a:pPr>
            <a:endParaRPr lang="en-US"/>
          </a:p>
        </p:txBody>
      </p:sp>
      <p:sp>
        <p:nvSpPr>
          <p:cNvPr id="9" name="灯片编号占位符 8"/>
          <p:cNvSpPr>
            <a:spLocks noGrp="1"/>
          </p:cNvSpPr>
          <p:nvPr>
            <p:ph type="sldNum" sz="quarter" idx="12"/>
          </p:nvPr>
        </p:nvSpPr>
        <p:spPr>
          <a:xfrm>
            <a:off x="8737600" y="6245225"/>
            <a:ext cx="2844800" cy="476250"/>
          </a:xfrm>
        </p:spPr>
        <p:txBody>
          <a:bodyPr wrap="square" numCol="1" anchor="t" anchorCtr="0" compatLnSpc="1"/>
          <a:lstStyle>
            <a:lvl1pPr fontAlgn="base">
              <a:defRPr sz="1400" dirty="0">
                <a:latin typeface="Arial" panose="020B0604020202020204" pitchFamily="34" charset="0"/>
                <a:ea typeface="宋体" panose="02010600030101010101" pitchFamily="2" charset="-122"/>
                <a:cs typeface="+mn-ea"/>
              </a:defRPr>
            </a:lvl1pPr>
          </a:lstStyle>
          <a:p>
            <a:pPr>
              <a:defRPr/>
            </a:pPr>
            <a:fld id="{9FCC6302-E9F4-4E5A-B39D-477D9B9B1CB2}" type="slidenum">
              <a:rPr lang="en-US" altLang="zh-CN"/>
              <a:t>‹#›</a:t>
            </a:fld>
            <a:endParaRPr lang="en-US" altLang="zh-CN">
              <a:cs typeface="+mn-cs"/>
            </a:endParaRPr>
          </a:p>
        </p:txBody>
      </p:sp>
    </p:spTree>
  </p:cSld>
  <p:clrMapOvr>
    <a:masterClrMapping/>
  </p:clrMapOvr>
  <p:transition advTm="200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955"/>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0"/>
            <a:ext cx="10972800" cy="4526280"/>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2_标题幻灯片">
    <p:spTree>
      <p:nvGrpSpPr>
        <p:cNvPr id="1" name=""/>
        <p:cNvGrpSpPr/>
        <p:nvPr/>
      </p:nvGrpSpPr>
      <p:grpSpPr>
        <a:xfrm>
          <a:off x="0" y="0"/>
          <a:ext cx="0" cy="0"/>
          <a:chOff x="0" y="0"/>
          <a:chExt cx="0" cy="0"/>
        </a:xfrm>
      </p:grpSpPr>
      <p:sp>
        <p:nvSpPr>
          <p:cNvPr id="4" name="矩形 3"/>
          <p:cNvSpPr/>
          <p:nvPr userDrawn="1"/>
        </p:nvSpPr>
        <p:spPr>
          <a:xfrm>
            <a:off x="0" y="369888"/>
            <a:ext cx="358775" cy="625475"/>
          </a:xfrm>
          <a:prstGeom prst="rect">
            <a:avLst/>
          </a:prstGeom>
          <a:solidFill>
            <a:srgbClr val="0056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pic>
        <p:nvPicPr>
          <p:cNvPr id="5" name="图片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483850" y="188913"/>
            <a:ext cx="12954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占位符 10"/>
          <p:cNvSpPr>
            <a:spLocks noGrp="1"/>
          </p:cNvSpPr>
          <p:nvPr>
            <p:ph type="body" sz="quarter" idx="10"/>
          </p:nvPr>
        </p:nvSpPr>
        <p:spPr>
          <a:xfrm>
            <a:off x="397965" y="560250"/>
            <a:ext cx="4970462" cy="480131"/>
          </a:xfrm>
          <a:noFill/>
        </p:spPr>
        <p:txBody>
          <a:bodyPr rtlCol="0">
            <a:spAutoFit/>
          </a:bodyPr>
          <a:lstStyle>
            <a:lvl1pPr marL="0" indent="0">
              <a:buNone/>
              <a:defRPr lang="zh-CN" altLang="en-US" sz="2800" b="1" dirty="0" smtClean="0">
                <a:solidFill>
                  <a:schemeClr val="tx1">
                    <a:lumMod val="65000"/>
                    <a:lumOff val="35000"/>
                  </a:schemeClr>
                </a:solidFill>
                <a:latin typeface="微软雅黑" panose="020B0503020204020204" pitchFamily="34" charset="-122"/>
                <a:ea typeface="微软雅黑" panose="020B0503020204020204" pitchFamily="34" charset="-122"/>
              </a:defRPr>
            </a:lvl1pPr>
          </a:lstStyle>
          <a:p>
            <a:pPr lvl="0"/>
            <a:r>
              <a:rPr lang="zh-CN" altLang="en-US" noProof="1" smtClean="0"/>
              <a:t>单击此处编辑母版文本样式</a:t>
            </a:r>
          </a:p>
        </p:txBody>
      </p:sp>
      <p:sp>
        <p:nvSpPr>
          <p:cNvPr id="9" name="文本占位符 10"/>
          <p:cNvSpPr>
            <a:spLocks noGrp="1"/>
          </p:cNvSpPr>
          <p:nvPr>
            <p:ph type="body" sz="quarter" idx="11"/>
          </p:nvPr>
        </p:nvSpPr>
        <p:spPr>
          <a:xfrm>
            <a:off x="397965" y="373399"/>
            <a:ext cx="4970462" cy="258532"/>
          </a:xfrm>
          <a:noFill/>
        </p:spPr>
        <p:txBody>
          <a:bodyPr rtlCol="0">
            <a:spAutoFit/>
          </a:bodyPr>
          <a:lstStyle>
            <a:lvl1pPr marL="0" indent="0">
              <a:buNone/>
              <a:defRPr lang="zh-CN" altLang="en-US" sz="1200" b="0" dirty="0" smtClean="0">
                <a:solidFill>
                  <a:schemeClr val="tx1">
                    <a:lumMod val="65000"/>
                    <a:lumOff val="35000"/>
                  </a:schemeClr>
                </a:solidFill>
                <a:latin typeface="微软雅黑" panose="020B0503020204020204" pitchFamily="34" charset="-122"/>
                <a:ea typeface="微软雅黑" panose="020B0503020204020204" pitchFamily="34" charset="-122"/>
              </a:defRPr>
            </a:lvl1pPr>
          </a:lstStyle>
          <a:p>
            <a:pPr lvl="0"/>
            <a:r>
              <a:rPr lang="zh-CN" altLang="en-US" noProof="1" smtClean="0"/>
              <a:t>单击此处编辑母版文本样式</a:t>
            </a:r>
          </a:p>
        </p:txBody>
      </p:sp>
    </p:spTree>
  </p:cSld>
  <p:clrMapOvr>
    <a:masterClrMapping/>
  </p:clrMapOvr>
  <p:transition advTm="200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a:prstGeom prst="rect">
            <a:avLst/>
          </a:prstGeo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4"/>
            <a:ext cx="105156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955"/>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6"/>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5" y="1778438"/>
            <a:ext cx="4873575"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4" name="内容占位符 3"/>
          <p:cNvSpPr>
            <a:spLocks noGrp="1"/>
          </p:cNvSpPr>
          <p:nvPr>
            <p:ph sz="half" idx="2"/>
          </p:nvPr>
        </p:nvSpPr>
        <p:spPr>
          <a:xfrm>
            <a:off x="1186775" y="2665379"/>
            <a:ext cx="4873575" cy="3524284"/>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9" y="1778438"/>
            <a:ext cx="4897576"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6" name="内容占位符 5"/>
          <p:cNvSpPr>
            <a:spLocks noGrp="1"/>
          </p:cNvSpPr>
          <p:nvPr>
            <p:ph sz="quarter" idx="4"/>
          </p:nvPr>
        </p:nvSpPr>
        <p:spPr>
          <a:xfrm>
            <a:off x="6256939" y="2665379"/>
            <a:ext cx="4897576" cy="3524284"/>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955"/>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6"/>
            <a:ext cx="617220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a:prstGeom prst="rect">
            <a:avLst/>
          </a:prstGeo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sym typeface="Arial" panose="020B0604020202020204" pitchFamily="34" charset="0"/>
            </a:endParaRPr>
          </a:p>
        </p:txBody>
      </p:sp>
      <p:sp>
        <p:nvSpPr>
          <p:cNvPr id="4" name="文本占位符 3"/>
          <p:cNvSpPr>
            <a:spLocks noGrp="1"/>
          </p:cNvSpPr>
          <p:nvPr>
            <p:ph type="body" sz="half" idx="2"/>
          </p:nvPr>
        </p:nvSpPr>
        <p:spPr>
          <a:xfrm>
            <a:off x="839788" y="2057400"/>
            <a:ext cx="4165349"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955"/>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0"/>
            <a:ext cx="10972800" cy="4526280"/>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1" y="365125"/>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3" name="日期占位符 2"/>
          <p:cNvSpPr>
            <a:spLocks noGrp="1"/>
          </p:cNvSpPr>
          <p:nvPr>
            <p:ph type="dt" sz="half" idx="10"/>
          </p:nvPr>
        </p:nvSpPr>
        <p:spPr>
          <a:xfrm>
            <a:off x="609600" y="6356350"/>
            <a:ext cx="2844800" cy="363538"/>
          </a:xfrm>
        </p:spPr>
        <p:txBody>
          <a:bodyPr/>
          <a:lstStyle>
            <a:lvl1pPr eaLnBrk="1" hangingPunct="1">
              <a:defRPr/>
            </a:lvl1pPr>
          </a:lstStyle>
          <a:p>
            <a:pPr>
              <a:defRPr/>
            </a:pPr>
            <a:fld id="{05F1055A-D37F-408A-93AE-34B46CA1EDB2}" type="datetimeFigureOut">
              <a:rPr lang="zh-CN" altLang="en-US"/>
              <a:t>2019/9/27</a:t>
            </a:fld>
            <a:endParaRPr lang="zh-CN" altLang="en-US"/>
          </a:p>
        </p:txBody>
      </p:sp>
      <p:sp>
        <p:nvSpPr>
          <p:cNvPr id="4" name="页脚占位符 3"/>
          <p:cNvSpPr>
            <a:spLocks noGrp="1"/>
          </p:cNvSpPr>
          <p:nvPr>
            <p:ph type="ftr" sz="quarter" idx="11"/>
          </p:nvPr>
        </p:nvSpPr>
        <p:spPr>
          <a:xfrm>
            <a:off x="4164013" y="6356350"/>
            <a:ext cx="3862387" cy="363538"/>
          </a:xfrm>
        </p:spPr>
        <p:txBody>
          <a:bodyPr/>
          <a:lstStyle>
            <a:lvl1pPr eaLnBrk="1" hangingPunct="1">
              <a:defRPr/>
            </a:lvl1pPr>
          </a:lstStyle>
          <a:p>
            <a:pPr>
              <a:defRPr/>
            </a:pPr>
            <a:endParaRPr lang="zh-CN" altLang="en-US"/>
          </a:p>
        </p:txBody>
      </p:sp>
      <p:sp>
        <p:nvSpPr>
          <p:cNvPr id="5" name="灯片编号占位符 4"/>
          <p:cNvSpPr>
            <a:spLocks noGrp="1"/>
          </p:cNvSpPr>
          <p:nvPr>
            <p:ph type="sldNum" sz="quarter" idx="12"/>
          </p:nvPr>
        </p:nvSpPr>
        <p:spPr>
          <a:xfrm>
            <a:off x="8737600" y="6356350"/>
            <a:ext cx="2844800" cy="363538"/>
          </a:xfrm>
        </p:spPr>
        <p:txBody>
          <a:bodyPr/>
          <a:lstStyle>
            <a:lvl1pPr eaLnBrk="1" hangingPunct="1">
              <a:defRPr/>
            </a:lvl1pPr>
          </a:lstStyle>
          <a:p>
            <a:pPr>
              <a:defRPr/>
            </a:pPr>
            <a:fld id="{4ADA70DE-3312-45E9-8ABD-5377AC155A29}" type="slidenum">
              <a:rPr lang="zh-CN" altLang="en-US"/>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Tree>
  </p:cSld>
  <p:clrMapOvr>
    <a:masterClrMapping/>
  </p:clrMapOvr>
  <p:transition advTm="2000"/>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_标题和内容">
    <p:spTree>
      <p:nvGrpSpPr>
        <p:cNvPr id="1" name=""/>
        <p:cNvGrpSpPr/>
        <p:nvPr/>
      </p:nvGrpSpPr>
      <p:grpSpPr>
        <a:xfrm>
          <a:off x="0" y="0"/>
          <a:ext cx="0" cy="0"/>
          <a:chOff x="0" y="0"/>
          <a:chExt cx="0" cy="0"/>
        </a:xfrm>
      </p:grpSpPr>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BA8EF45C-045F-4489-BF30-4D6B0813A317}" type="datetimeFigureOut">
              <a:rPr lang="zh-CN" altLang="en-US"/>
              <a:t>2019/9/27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6B9BEF8-A867-4626-A859-705C9FB40F4C}" type="slidenum">
              <a:rPr lang="zh-CN" altLang="en-US"/>
              <a:t>‹#›</a:t>
            </a:fld>
            <a:endParaRPr lang="zh-CN" altLang="en-US"/>
          </a:p>
        </p:txBody>
      </p:sp>
    </p:spTree>
  </p:cSld>
  <p:clrMapOvr>
    <a:masterClrMapping/>
  </p:clrMapOvr>
  <p:transition advTm="200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F1711C66-D37F-4341-B054-BA6A20731B7A}" type="datetimeFigureOut">
              <a:rPr lang="zh-CN" altLang="en-US"/>
              <a:t>2019/9/27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EFDB474-FB6A-4032-8154-95BAE74BD4FF}" type="slidenum">
              <a:rPr lang="zh-CN" altLang="en-US"/>
              <a:t>‹#›</a:t>
            </a:fld>
            <a:endParaRPr lang="zh-CN" altLang="en-US"/>
          </a:p>
        </p:txBody>
      </p:sp>
    </p:spTree>
  </p:cSld>
  <p:clrMapOvr>
    <a:masterClrMapping/>
  </p:clrMapOvr>
  <p:transition advTm="200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8702A9CB-04D5-445E-BE90-F32F237811D1}" type="datetimeFigureOut">
              <a:rPr lang="zh-CN" altLang="en-US"/>
              <a:t>2019/9/27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73F123F-E832-4F46-9AD1-832A0A822049}" type="slidenum">
              <a:rPr lang="zh-CN" altLang="en-US"/>
              <a:t>‹#›</a:t>
            </a:fld>
            <a:endParaRPr lang="zh-CN" altLang="en-US"/>
          </a:p>
        </p:txBody>
      </p:sp>
    </p:spTree>
  </p:cSld>
  <p:clrMapOvr>
    <a:masterClrMapping/>
  </p:clrMapOvr>
  <p:transition advTm="200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fld id="{D91688F3-AD68-4AEE-97FC-610927A210CA}" type="datetimeFigureOut">
              <a:rPr lang="zh-CN" altLang="en-US"/>
              <a:t>2019/9/27</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D593CBF6-43A5-4939-9EDD-F8F291EBC2B3}" type="slidenum">
              <a:rPr lang="zh-CN" altLang="en-US"/>
              <a:t>‹#›</a:t>
            </a:fld>
            <a:endParaRPr lang="zh-CN" altLang="en-US"/>
          </a:p>
        </p:txBody>
      </p:sp>
    </p:spTree>
  </p:cSld>
  <p:clrMapOvr>
    <a:masterClrMapping/>
  </p:clrMapOvr>
  <p:transition advTm="200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pPr>
              <a:defRPr/>
            </a:pPr>
            <a:fld id="{75B82D19-636D-4F1E-B132-32C2AE1BF917}" type="datetimeFigureOut">
              <a:rPr lang="zh-CN" altLang="en-US"/>
              <a:t>2019/9/27</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69EA09AF-D617-4777-8AF7-95DD8F697C7A}" type="slidenum">
              <a:rPr lang="zh-CN" altLang="en-US"/>
              <a:t>‹#›</a:t>
            </a:fld>
            <a:endParaRPr lang="zh-CN" altLang="en-US"/>
          </a:p>
        </p:txBody>
      </p:sp>
    </p:spTree>
  </p:cSld>
  <p:clrMapOvr>
    <a:masterClrMapping/>
  </p:clrMapOvr>
  <p:transition advTm="200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3CB2C97-1611-4B96-B9EF-599DBB66472F}" type="datetimeFigureOut">
              <a:rPr lang="zh-CN" altLang="en-US"/>
              <a:t>2019/9/27</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2D503CD6-A6E6-494B-A2E0-930BB60A43D5}" type="slidenum">
              <a:rPr lang="zh-CN" altLang="en-US"/>
              <a:t>‹#›</a:t>
            </a:fld>
            <a:endParaRPr lang="zh-CN" altLang="en-US"/>
          </a:p>
        </p:txBody>
      </p:sp>
    </p:spTree>
  </p:cSld>
  <p:clrMapOvr>
    <a:masterClrMapping/>
  </p:clrMapOvr>
  <p:transition advTm="2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3.jpe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2F2F2">
            <a:alpha val="25098"/>
          </a:srgbClr>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文本占位符 2"/>
          <p:cNvSpPr>
            <a:spLocks noGrp="1" noChangeArrowheads="1"/>
          </p:cNvSpPr>
          <p:nvPr>
            <p:ph type="body" idx="9"/>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defRPr sz="1200" noProof="1" smtClean="0">
                <a:solidFill>
                  <a:schemeClr val="tx1">
                    <a:tint val="75000"/>
                  </a:schemeClr>
                </a:solidFill>
                <a:latin typeface="+mn-lt"/>
                <a:ea typeface="+mn-ea"/>
              </a:defRPr>
            </a:lvl1pPr>
          </a:lstStyle>
          <a:p>
            <a:pPr>
              <a:defRPr/>
            </a:pPr>
            <a:fld id="{DF549395-82D3-4F65-B838-190BFB3AA70D}" type="datetimeFigureOut">
              <a:rPr lang="zh-CN" altLang="en-US"/>
              <a:t>2019/9/27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defRPr sz="1200" noProof="1">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defRPr sz="1200" noProof="1" smtClean="0">
                <a:solidFill>
                  <a:schemeClr val="tx1">
                    <a:tint val="75000"/>
                  </a:schemeClr>
                </a:solidFill>
                <a:latin typeface="+mn-lt"/>
                <a:ea typeface="+mn-ea"/>
              </a:defRPr>
            </a:lvl1pPr>
          </a:lstStyle>
          <a:p>
            <a:pPr>
              <a:defRPr/>
            </a:pPr>
            <a:fld id="{448CE6ED-D898-47D8-A2D8-DBD0D69118AF}"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advTm="200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srcRect/>
          <a:tile tx="0" ty="0" sx="100000" sy="100000" flip="none" algn="tl"/>
        </a:blipFill>
        <a:effectLst/>
      </p:bgPr>
    </p:bg>
    <p:spTree>
      <p:nvGrpSpPr>
        <p:cNvPr id="1" name=""/>
        <p:cNvGrpSpPr/>
        <p:nvPr/>
      </p:nvGrpSpPr>
      <p:grpSpPr>
        <a:xfrm>
          <a:off x="0" y="0"/>
          <a:ext cx="0" cy="0"/>
          <a:chOff x="0" y="0"/>
          <a:chExt cx="0" cy="0"/>
        </a:xfrm>
      </p:grpSpPr>
      <p:sp>
        <p:nvSpPr>
          <p:cNvPr id="3074" name="Rectangle 7"/>
          <p:cNvSpPr>
            <a:spLocks noChangeArrowheads="1"/>
          </p:cNvSpPr>
          <p:nvPr/>
        </p:nvSpPr>
        <p:spPr bwMode="auto">
          <a:xfrm>
            <a:off x="0" y="639763"/>
            <a:ext cx="12199938" cy="4445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endParaRPr lang="zh-CN" altLang="zh-CN">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grpSp>
        <p:nvGrpSpPr>
          <p:cNvPr id="3075" name="Group 17"/>
          <p:cNvGrpSpPr/>
          <p:nvPr/>
        </p:nvGrpSpPr>
        <p:grpSpPr bwMode="auto">
          <a:xfrm>
            <a:off x="233363" y="46038"/>
            <a:ext cx="2022475" cy="611187"/>
            <a:chOff x="0" y="0"/>
            <a:chExt cx="956" cy="385"/>
          </a:xfrm>
        </p:grpSpPr>
        <p:sp>
          <p:nvSpPr>
            <p:cNvPr id="3078" name="Text Box 8"/>
            <p:cNvSpPr>
              <a:spLocks noChangeArrowheads="1"/>
            </p:cNvSpPr>
            <p:nvPr/>
          </p:nvSpPr>
          <p:spPr bwMode="auto">
            <a:xfrm>
              <a:off x="269" y="0"/>
              <a:ext cx="687"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5" rIns="91432" bIns="45715">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eaLnBrk="1" hangingPunct="1">
                <a:spcBef>
                  <a:spcPct val="50000"/>
                </a:spcBef>
              </a:pPr>
              <a:r>
                <a:rPr lang="zh-CN" altLang="en-US" sz="1600">
                  <a:solidFill>
                    <a:srgbClr val="CC0000"/>
                  </a:solidFill>
                  <a:latin typeface="华文新魏" panose="02010800040101010101" pitchFamily="2" charset="-122"/>
                  <a:ea typeface="华文新魏" panose="02010800040101010101" pitchFamily="2" charset="-122"/>
                  <a:sym typeface="华文新魏" panose="02010800040101010101" pitchFamily="2" charset="-122"/>
                </a:rPr>
                <a:t>北广科技 </a:t>
              </a:r>
              <a:r>
                <a:rPr lang="en-US" altLang="zh-CN">
                  <a:solidFill>
                    <a:srgbClr val="CC0000"/>
                  </a:solidFill>
                  <a:latin typeface="华文新魏" panose="02010800040101010101" pitchFamily="2" charset="-122"/>
                  <a:ea typeface="华文新魏" panose="02010800040101010101" pitchFamily="2" charset="-122"/>
                  <a:sym typeface="华文新魏" panose="02010800040101010101" pitchFamily="2" charset="-122"/>
                </a:rPr>
                <a:t>BBEF</a:t>
              </a:r>
              <a:endParaRPr lang="zh-CN" altLang="en-US">
                <a:latin typeface="Arial" panose="020B0604020202020204" pitchFamily="34" charset="0"/>
                <a:ea typeface="宋体" panose="02010600030101010101" pitchFamily="2" charset="-122"/>
              </a:endParaRPr>
            </a:p>
          </p:txBody>
        </p:sp>
        <p:pic>
          <p:nvPicPr>
            <p:cNvPr id="3079" name="Picture 9" descr="logo"/>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304"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6" name="Rectangle 15"/>
          <p:cNvSpPr>
            <a:spLocks noChangeArrowheads="1"/>
          </p:cNvSpPr>
          <p:nvPr/>
        </p:nvSpPr>
        <p:spPr bwMode="auto">
          <a:xfrm>
            <a:off x="7296150" y="234950"/>
            <a:ext cx="480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eaLnBrk="1" hangingPunct="1"/>
            <a:r>
              <a:rPr lang="zh-CN" altLang="en-US" i="1">
                <a:solidFill>
                  <a:srgbClr val="0000FF"/>
                </a:solidFill>
                <a:latin typeface="Arial" panose="020B0604020202020204" pitchFamily="34" charset="0"/>
                <a:ea typeface="宋体" panose="02010600030101010101" pitchFamily="2" charset="-122"/>
                <a:sym typeface="Arial" panose="020B0604020202020204" pitchFamily="34" charset="0"/>
              </a:rPr>
              <a:t>誓做国内第一    争创世界知名</a:t>
            </a:r>
            <a:endParaRPr lang="zh-CN" altLang="en-US" sz="2800">
              <a:solidFill>
                <a:srgbClr val="0000FF"/>
              </a:solidFill>
              <a:latin typeface="黑体" panose="02010609060101010101" pitchFamily="49" charset="-122"/>
              <a:ea typeface="黑体" panose="02010609060101010101" pitchFamily="49" charset="-122"/>
              <a:sym typeface="黑体" panose="02010609060101010101" pitchFamily="49" charset="-122"/>
            </a:endParaRPr>
          </a:p>
        </p:txBody>
      </p:sp>
      <p:sp>
        <p:nvSpPr>
          <p:cNvPr id="3077" name="Rectangle 16"/>
          <p:cNvSpPr>
            <a:spLocks noChangeArrowheads="1"/>
          </p:cNvSpPr>
          <p:nvPr/>
        </p:nvSpPr>
        <p:spPr bwMode="auto">
          <a:xfrm>
            <a:off x="8794750" y="6399213"/>
            <a:ext cx="330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en-US" altLang="zh-CN">
                <a:solidFill>
                  <a:srgbClr val="000000"/>
                </a:solidFill>
                <a:latin typeface="Arial" panose="020B0604020202020204" pitchFamily="34" charset="0"/>
                <a:ea typeface="宋体" panose="02010600030101010101" pitchFamily="2" charset="-122"/>
                <a:sym typeface="Arial" panose="020B0604020202020204" pitchFamily="34" charset="0"/>
              </a:rPr>
              <a:t>www.bbef-tech.com</a:t>
            </a: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transition/>
  <p:txStyles>
    <p:titleStyle>
      <a:lvl1pPr algn="ctr" rtl="0" eaLnBrk="0" fontAlgn="base" hangingPunct="0">
        <a:spcBef>
          <a:spcPct val="0"/>
        </a:spcBef>
        <a:spcAft>
          <a:spcPct val="0"/>
        </a:spcAft>
        <a:buClr>
          <a:srgbClr val="000000"/>
        </a:buClr>
        <a:defRPr sz="4400" kern="1200">
          <a:solidFill>
            <a:schemeClr val="tx2"/>
          </a:solidFill>
          <a:latin typeface="+mj-lt"/>
          <a:ea typeface="+mj-ea"/>
          <a:cs typeface="+mj-cs"/>
          <a:sym typeface="Arial" panose="020B0604020202020204" pitchFamily="34" charset="0"/>
        </a:defRPr>
      </a:lvl1pPr>
      <a:lvl2pPr algn="ctr" rtl="0" eaLnBrk="0" fontAlgn="base" hangingPunct="0">
        <a:spcBef>
          <a:spcPct val="0"/>
        </a:spcBef>
        <a:spcAft>
          <a:spcPct val="0"/>
        </a:spcAft>
        <a:buClr>
          <a:srgbClr val="000000"/>
        </a:buClr>
        <a:defRPr sz="4400">
          <a:solidFill>
            <a:schemeClr val="tx2"/>
          </a:solidFill>
          <a:latin typeface="Arial" panose="020B0604020202020204" pitchFamily="34" charset="0"/>
          <a:ea typeface="宋体" panose="02010600030101010101" pitchFamily="2" charset="-122"/>
          <a:sym typeface="Arial" panose="020B0604020202020204" pitchFamily="34" charset="0"/>
        </a:defRPr>
      </a:lvl2pPr>
      <a:lvl3pPr algn="ctr" rtl="0" eaLnBrk="0" fontAlgn="base" hangingPunct="0">
        <a:spcBef>
          <a:spcPct val="0"/>
        </a:spcBef>
        <a:spcAft>
          <a:spcPct val="0"/>
        </a:spcAft>
        <a:buClr>
          <a:srgbClr val="000000"/>
        </a:buClr>
        <a:defRPr sz="4400">
          <a:solidFill>
            <a:schemeClr val="tx2"/>
          </a:solidFill>
          <a:latin typeface="Arial" panose="020B0604020202020204" pitchFamily="34" charset="0"/>
          <a:ea typeface="宋体" panose="02010600030101010101" pitchFamily="2" charset="-122"/>
          <a:sym typeface="Arial" panose="020B0604020202020204" pitchFamily="34" charset="0"/>
        </a:defRPr>
      </a:lvl3pPr>
      <a:lvl4pPr algn="ctr" rtl="0" eaLnBrk="0" fontAlgn="base" hangingPunct="0">
        <a:spcBef>
          <a:spcPct val="0"/>
        </a:spcBef>
        <a:spcAft>
          <a:spcPct val="0"/>
        </a:spcAft>
        <a:buClr>
          <a:srgbClr val="000000"/>
        </a:buClr>
        <a:defRPr sz="4400">
          <a:solidFill>
            <a:schemeClr val="tx2"/>
          </a:solidFill>
          <a:latin typeface="Arial" panose="020B0604020202020204" pitchFamily="34" charset="0"/>
          <a:ea typeface="宋体" panose="02010600030101010101" pitchFamily="2" charset="-122"/>
          <a:sym typeface="Arial" panose="020B0604020202020204" pitchFamily="34" charset="0"/>
        </a:defRPr>
      </a:lvl4pPr>
      <a:lvl5pPr algn="ctr" rtl="0" eaLnBrk="0" fontAlgn="base" hangingPunct="0">
        <a:spcBef>
          <a:spcPct val="0"/>
        </a:spcBef>
        <a:spcAft>
          <a:spcPct val="0"/>
        </a:spcAft>
        <a:buClr>
          <a:srgbClr val="000000"/>
        </a:buClr>
        <a:defRPr sz="4400">
          <a:solidFill>
            <a:schemeClr val="tx2"/>
          </a:solidFill>
          <a:latin typeface="Arial" panose="020B0604020202020204" pitchFamily="34" charset="0"/>
          <a:ea typeface="宋体" panose="02010600030101010101" pitchFamily="2" charset="-122"/>
          <a:sym typeface="Arial" panose="020B0604020202020204" pitchFamily="34" charset="0"/>
        </a:defRPr>
      </a:lvl5pPr>
      <a:lvl6pPr marL="457200" algn="ctr" rtl="0" eaLnBrk="0" fontAlgn="base" hangingPunct="0">
        <a:spcBef>
          <a:spcPct val="0"/>
        </a:spcBef>
        <a:spcAft>
          <a:spcPct val="0"/>
        </a:spcAft>
        <a:buClr>
          <a:srgbClr val="000000"/>
        </a:buClr>
        <a:defRPr sz="4400">
          <a:solidFill>
            <a:schemeClr val="tx2"/>
          </a:solidFill>
          <a:latin typeface="Arial" panose="020B0604020202020204" pitchFamily="34" charset="0"/>
          <a:ea typeface="宋体" panose="02010600030101010101" pitchFamily="2" charset="-122"/>
          <a:sym typeface="Arial" panose="020B0604020202020204" pitchFamily="34" charset="0"/>
        </a:defRPr>
      </a:lvl6pPr>
      <a:lvl7pPr marL="914400" algn="ctr" rtl="0" eaLnBrk="0" fontAlgn="base" hangingPunct="0">
        <a:spcBef>
          <a:spcPct val="0"/>
        </a:spcBef>
        <a:spcAft>
          <a:spcPct val="0"/>
        </a:spcAft>
        <a:buClr>
          <a:srgbClr val="000000"/>
        </a:buClr>
        <a:defRPr sz="4400">
          <a:solidFill>
            <a:schemeClr val="tx2"/>
          </a:solidFill>
          <a:latin typeface="Arial" panose="020B0604020202020204" pitchFamily="34" charset="0"/>
          <a:ea typeface="宋体" panose="02010600030101010101" pitchFamily="2" charset="-122"/>
          <a:sym typeface="Arial" panose="020B0604020202020204" pitchFamily="34" charset="0"/>
        </a:defRPr>
      </a:lvl7pPr>
      <a:lvl8pPr marL="1371600" algn="ctr" rtl="0" eaLnBrk="0" fontAlgn="base" hangingPunct="0">
        <a:spcBef>
          <a:spcPct val="0"/>
        </a:spcBef>
        <a:spcAft>
          <a:spcPct val="0"/>
        </a:spcAft>
        <a:buClr>
          <a:srgbClr val="000000"/>
        </a:buClr>
        <a:defRPr sz="4400">
          <a:solidFill>
            <a:schemeClr val="tx2"/>
          </a:solidFill>
          <a:latin typeface="Arial" panose="020B0604020202020204" pitchFamily="34" charset="0"/>
          <a:ea typeface="宋体" panose="02010600030101010101" pitchFamily="2" charset="-122"/>
          <a:sym typeface="Arial" panose="020B0604020202020204" pitchFamily="34" charset="0"/>
        </a:defRPr>
      </a:lvl8pPr>
      <a:lvl9pPr marL="1828800" algn="ctr" rtl="0" eaLnBrk="0" fontAlgn="base" hangingPunct="0">
        <a:spcBef>
          <a:spcPct val="0"/>
        </a:spcBef>
        <a:spcAft>
          <a:spcPct val="0"/>
        </a:spcAft>
        <a:buClr>
          <a:srgbClr val="000000"/>
        </a:buClr>
        <a:defRPr sz="4400">
          <a:solidFill>
            <a:schemeClr val="tx2"/>
          </a:solidFill>
          <a:latin typeface="Arial" panose="020B0604020202020204" pitchFamily="34" charset="0"/>
          <a:ea typeface="宋体" panose="02010600030101010101" pitchFamily="2" charset="-122"/>
          <a:sym typeface="Arial" panose="020B0604020202020204" pitchFamily="34" charset="0"/>
        </a:defRPr>
      </a:lvl9pPr>
    </p:titleStyle>
    <p:bodyStyle>
      <a:lvl1pPr marL="342900" indent="-342900" algn="l" defTabSz="0" rtl="0" eaLnBrk="0" fontAlgn="base" hangingPunct="0">
        <a:spcBef>
          <a:spcPct val="20000"/>
        </a:spcBef>
        <a:spcAft>
          <a:spcPct val="0"/>
        </a:spcAft>
        <a:buChar char="•"/>
        <a:defRPr sz="3200" kern="1200">
          <a:solidFill>
            <a:schemeClr val="tx1"/>
          </a:solidFill>
          <a:latin typeface="+mn-lt"/>
          <a:ea typeface="+mn-ea"/>
          <a:cs typeface="+mn-cs"/>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mn-lt"/>
          <a:ea typeface="+mn-ea"/>
          <a:cs typeface="+mn-cs"/>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mn-lt"/>
          <a:ea typeface="+mn-ea"/>
          <a:cs typeface="+mn-cs"/>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mn-lt"/>
          <a:ea typeface="+mn-ea"/>
          <a:cs typeface="+mn-cs"/>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mn-lt"/>
          <a:ea typeface="+mn-ea"/>
          <a:cs typeface="+mn-cs"/>
          <a:sym typeface="Arial" panose="020B0604020202020204" pitchFamily="34" charset="0"/>
        </a:defRPr>
      </a:lvl5pPr>
      <a:lvl6pPr marL="2514600" lvl="5"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6pPr>
      <a:lvl7pPr marL="2971800" lvl="6"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7pPr>
      <a:lvl8pPr marL="3429000" lvl="7"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8pPr>
      <a:lvl9pPr marL="3886200" lvl="8"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9pPr>
    </p:bodyStyle>
    <p:otherStyle>
      <a:lvl1pPr lvl="0" algn="l" defTabSz="914400" fontAlgn="base">
        <a:lnSpc>
          <a:spcPct val="100000"/>
        </a:lnSpc>
        <a:spcBef>
          <a:spcPct val="0"/>
        </a:spcBef>
        <a:spcAft>
          <a:spcPct val="0"/>
        </a:spcAft>
        <a:buClr>
          <a:srgbClr val="000000"/>
        </a:buClr>
        <a:buFont typeface="Arial" panose="020B0604020202020204" pitchFamily="34" charset="0"/>
        <a:defRPr sz="1800" b="1" kern="1200" baseline="0">
          <a:solidFill>
            <a:schemeClr val="tx1"/>
          </a:solidFill>
          <a:latin typeface="+mn-lt"/>
          <a:ea typeface="+mn-ea"/>
          <a:cs typeface="+mn-cs"/>
        </a:defRPr>
      </a:lvl1pPr>
      <a:lvl2pPr marL="457200" lvl="1" indent="0" algn="l" defTabSz="914400" fontAlgn="base">
        <a:lnSpc>
          <a:spcPct val="100000"/>
        </a:lnSpc>
        <a:spcBef>
          <a:spcPct val="0"/>
        </a:spcBef>
        <a:spcAft>
          <a:spcPct val="0"/>
        </a:spcAft>
        <a:buClr>
          <a:srgbClr val="000000"/>
        </a:buClr>
        <a:buFont typeface="Arial" panose="020B0604020202020204" pitchFamily="34" charset="0"/>
        <a:defRPr sz="1800" b="1" kern="1200" baseline="0">
          <a:solidFill>
            <a:schemeClr val="tx1"/>
          </a:solidFill>
          <a:latin typeface="+mn-lt"/>
          <a:ea typeface="+mn-ea"/>
          <a:cs typeface="+mn-cs"/>
        </a:defRPr>
      </a:lvl2pPr>
      <a:lvl3pPr marL="914400" lvl="2" indent="0" algn="l" defTabSz="914400" fontAlgn="base">
        <a:lnSpc>
          <a:spcPct val="100000"/>
        </a:lnSpc>
        <a:spcBef>
          <a:spcPct val="0"/>
        </a:spcBef>
        <a:spcAft>
          <a:spcPct val="0"/>
        </a:spcAft>
        <a:buClr>
          <a:srgbClr val="000000"/>
        </a:buClr>
        <a:buFont typeface="Arial" panose="020B0604020202020204" pitchFamily="34" charset="0"/>
        <a:defRPr sz="1800" b="1" kern="1200" baseline="0">
          <a:solidFill>
            <a:schemeClr val="tx1"/>
          </a:solidFill>
          <a:latin typeface="+mn-lt"/>
          <a:ea typeface="+mn-ea"/>
          <a:cs typeface="+mn-cs"/>
        </a:defRPr>
      </a:lvl3pPr>
      <a:lvl4pPr marL="1371600" lvl="3" indent="0" algn="l" defTabSz="914400" fontAlgn="base">
        <a:lnSpc>
          <a:spcPct val="100000"/>
        </a:lnSpc>
        <a:spcBef>
          <a:spcPct val="0"/>
        </a:spcBef>
        <a:spcAft>
          <a:spcPct val="0"/>
        </a:spcAft>
        <a:buClr>
          <a:srgbClr val="000000"/>
        </a:buClr>
        <a:buFont typeface="Arial" panose="020B0604020202020204" pitchFamily="34" charset="0"/>
        <a:defRPr sz="1800" b="1" kern="1200" baseline="0">
          <a:solidFill>
            <a:schemeClr val="tx1"/>
          </a:solidFill>
          <a:latin typeface="+mn-lt"/>
          <a:ea typeface="+mn-ea"/>
          <a:cs typeface="+mn-cs"/>
        </a:defRPr>
      </a:lvl4pPr>
      <a:lvl5pPr marL="1828800" lvl="4" indent="0" algn="l" defTabSz="914400" fontAlgn="base">
        <a:lnSpc>
          <a:spcPct val="100000"/>
        </a:lnSpc>
        <a:spcBef>
          <a:spcPct val="0"/>
        </a:spcBef>
        <a:spcAft>
          <a:spcPct val="0"/>
        </a:spcAft>
        <a:buClr>
          <a:srgbClr val="000000"/>
        </a:buClr>
        <a:buFont typeface="Arial" panose="020B0604020202020204" pitchFamily="34" charset="0"/>
        <a:defRPr sz="1800" b="1" kern="1200" baseline="0">
          <a:solidFill>
            <a:schemeClr val="tx1"/>
          </a:solidFill>
          <a:latin typeface="+mn-lt"/>
          <a:ea typeface="+mn-ea"/>
          <a:cs typeface="+mn-cs"/>
        </a:defRPr>
      </a:lvl5pPr>
      <a:lvl6pPr marL="2286000" lvl="5" indent="0" algn="l" defTabSz="914400" fontAlgn="base">
        <a:lnSpc>
          <a:spcPct val="100000"/>
        </a:lnSpc>
        <a:spcBef>
          <a:spcPct val="0"/>
        </a:spcBef>
        <a:spcAft>
          <a:spcPct val="0"/>
        </a:spcAft>
        <a:buClr>
          <a:srgbClr val="000000"/>
        </a:buClr>
        <a:buFont typeface="Arial" panose="020B0604020202020204" pitchFamily="34" charset="0"/>
        <a:defRPr sz="1800" b="1" kern="1200" baseline="0">
          <a:solidFill>
            <a:schemeClr val="tx1"/>
          </a:solidFill>
          <a:latin typeface="+mn-lt"/>
          <a:ea typeface="+mn-ea"/>
          <a:cs typeface="+mn-cs"/>
        </a:defRPr>
      </a:lvl6pPr>
      <a:lvl7pPr marL="2743200" lvl="6" indent="0" algn="l" defTabSz="914400" fontAlgn="base">
        <a:lnSpc>
          <a:spcPct val="100000"/>
        </a:lnSpc>
        <a:spcBef>
          <a:spcPct val="0"/>
        </a:spcBef>
        <a:spcAft>
          <a:spcPct val="0"/>
        </a:spcAft>
        <a:buClr>
          <a:srgbClr val="000000"/>
        </a:buClr>
        <a:buFont typeface="Arial" panose="020B0604020202020204" pitchFamily="34" charset="0"/>
        <a:defRPr sz="1800" b="1" kern="1200" baseline="0">
          <a:solidFill>
            <a:schemeClr val="tx1"/>
          </a:solidFill>
          <a:latin typeface="+mn-lt"/>
          <a:ea typeface="+mn-ea"/>
          <a:cs typeface="+mn-cs"/>
        </a:defRPr>
      </a:lvl7pPr>
      <a:lvl8pPr marL="3200400" lvl="7" indent="0" algn="l" defTabSz="914400" fontAlgn="base">
        <a:lnSpc>
          <a:spcPct val="100000"/>
        </a:lnSpc>
        <a:spcBef>
          <a:spcPct val="0"/>
        </a:spcBef>
        <a:spcAft>
          <a:spcPct val="0"/>
        </a:spcAft>
        <a:buClr>
          <a:srgbClr val="000000"/>
        </a:buClr>
        <a:buFont typeface="Arial" panose="020B0604020202020204" pitchFamily="34" charset="0"/>
        <a:defRPr sz="1800" b="1" kern="1200" baseline="0">
          <a:solidFill>
            <a:schemeClr val="tx1"/>
          </a:solidFill>
          <a:latin typeface="+mn-lt"/>
          <a:ea typeface="+mn-ea"/>
          <a:cs typeface="+mn-cs"/>
        </a:defRPr>
      </a:lvl8pPr>
      <a:lvl9pPr marL="3657600" lvl="8" indent="0" algn="l" defTabSz="914400" fontAlgn="base">
        <a:lnSpc>
          <a:spcPct val="100000"/>
        </a:lnSpc>
        <a:spcBef>
          <a:spcPct val="0"/>
        </a:spcBef>
        <a:spcAft>
          <a:spcPct val="0"/>
        </a:spcAft>
        <a:buClr>
          <a:srgbClr val="000000"/>
        </a:buClr>
        <a:buFont typeface="Arial" panose="020B0604020202020204" pitchFamily="34" charset="0"/>
        <a:defRPr sz="1800" b="1"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8.pn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6.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4238" y="2738438"/>
            <a:ext cx="7594600"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4"/>
          <p:cNvSpPr txBox="1">
            <a:spLocks noChangeArrowheads="1"/>
          </p:cNvSpPr>
          <p:nvPr/>
        </p:nvSpPr>
        <p:spPr bwMode="auto">
          <a:xfrm>
            <a:off x="139383" y="208915"/>
            <a:ext cx="33750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9200">
              <a:defRPr>
                <a:solidFill>
                  <a:schemeClr val="tx1"/>
                </a:solidFill>
                <a:latin typeface="等线" panose="02010600030101010101" pitchFamily="2" charset="-122"/>
                <a:ea typeface="等线" panose="02010600030101010101" pitchFamily="2" charset="-122"/>
              </a:defRPr>
            </a:lvl1pPr>
            <a:lvl2pPr marL="742950" indent="-285750" defTabSz="1219200">
              <a:defRPr>
                <a:solidFill>
                  <a:schemeClr val="tx1"/>
                </a:solidFill>
                <a:latin typeface="等线" panose="02010600030101010101" pitchFamily="2" charset="-122"/>
                <a:ea typeface="等线" panose="02010600030101010101" pitchFamily="2" charset="-122"/>
              </a:defRPr>
            </a:lvl2pPr>
            <a:lvl3pPr marL="1143000" indent="-228600" defTabSz="1219200">
              <a:defRPr>
                <a:solidFill>
                  <a:schemeClr val="tx1"/>
                </a:solidFill>
                <a:latin typeface="等线" panose="02010600030101010101" pitchFamily="2" charset="-122"/>
                <a:ea typeface="等线" panose="02010600030101010101" pitchFamily="2" charset="-122"/>
              </a:defRPr>
            </a:lvl3pPr>
            <a:lvl4pPr marL="1600200" indent="-228600" defTabSz="1219200">
              <a:defRPr>
                <a:solidFill>
                  <a:schemeClr val="tx1"/>
                </a:solidFill>
                <a:latin typeface="等线" panose="02010600030101010101" pitchFamily="2" charset="-122"/>
                <a:ea typeface="等线" panose="02010600030101010101" pitchFamily="2" charset="-122"/>
              </a:defRPr>
            </a:lvl4pPr>
            <a:lvl5pPr marL="2057400" indent="-228600" defTabSz="1219200">
              <a:defRPr>
                <a:solidFill>
                  <a:schemeClr val="tx1"/>
                </a:solidFill>
                <a:latin typeface="等线" panose="02010600030101010101" pitchFamily="2" charset="-122"/>
                <a:ea typeface="等线" panose="02010600030101010101" pitchFamily="2" charset="-122"/>
              </a:defRPr>
            </a:lvl5pPr>
            <a:lvl6pPr marL="25146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zh-CN" altLang="en-US" sz="2800">
                <a:solidFill>
                  <a:srgbClr val="FFCD2D"/>
                </a:solidFill>
                <a:latin typeface="微软雅黑" panose="020B0503020204020204" pitchFamily="34" charset="-122"/>
                <a:ea typeface="微软雅黑" panose="020B0503020204020204" pitchFamily="34" charset="-122"/>
              </a:rPr>
              <a:t>北广科技 </a:t>
            </a:r>
            <a:r>
              <a:rPr lang="en-US" altLang="zh-CN" sz="2800">
                <a:solidFill>
                  <a:srgbClr val="FFCD2D"/>
                </a:solidFill>
                <a:latin typeface="微软雅黑" panose="020B0503020204020204" pitchFamily="34" charset="-122"/>
                <a:ea typeface="微软雅黑" panose="020B0503020204020204" pitchFamily="34" charset="-122"/>
              </a:rPr>
              <a:t>  </a:t>
            </a:r>
            <a:r>
              <a:rPr lang="zh-CN" altLang="en-US" sz="2800">
                <a:solidFill>
                  <a:srgbClr val="FFCD2D"/>
                </a:solidFill>
                <a:latin typeface="微软雅黑" panose="020B0503020204020204" pitchFamily="34" charset="-122"/>
                <a:ea typeface="微软雅黑" panose="020B0503020204020204" pitchFamily="34" charset="-122"/>
              </a:rPr>
              <a:t>创造非凡</a:t>
            </a:r>
          </a:p>
        </p:txBody>
      </p:sp>
      <p:pic>
        <p:nvPicPr>
          <p:cNvPr id="3" name="图片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7575" y="1522413"/>
            <a:ext cx="2878138"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4"/>
          <p:cNvSpPr txBox="1">
            <a:spLocks noChangeArrowheads="1"/>
          </p:cNvSpPr>
          <p:nvPr/>
        </p:nvSpPr>
        <p:spPr bwMode="auto">
          <a:xfrm>
            <a:off x="139383" y="5873562"/>
            <a:ext cx="52577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9200">
              <a:defRPr>
                <a:solidFill>
                  <a:schemeClr val="tx1"/>
                </a:solidFill>
                <a:latin typeface="等线" panose="02010600030101010101" pitchFamily="2" charset="-122"/>
                <a:ea typeface="等线" panose="02010600030101010101" pitchFamily="2" charset="-122"/>
              </a:defRPr>
            </a:lvl1pPr>
            <a:lvl2pPr marL="742950" indent="-285750" defTabSz="1219200">
              <a:defRPr>
                <a:solidFill>
                  <a:schemeClr val="tx1"/>
                </a:solidFill>
                <a:latin typeface="等线" panose="02010600030101010101" pitchFamily="2" charset="-122"/>
                <a:ea typeface="等线" panose="02010600030101010101" pitchFamily="2" charset="-122"/>
              </a:defRPr>
            </a:lvl2pPr>
            <a:lvl3pPr marL="1143000" indent="-228600" defTabSz="1219200">
              <a:defRPr>
                <a:solidFill>
                  <a:schemeClr val="tx1"/>
                </a:solidFill>
                <a:latin typeface="等线" panose="02010600030101010101" pitchFamily="2" charset="-122"/>
                <a:ea typeface="等线" panose="02010600030101010101" pitchFamily="2" charset="-122"/>
              </a:defRPr>
            </a:lvl3pPr>
            <a:lvl4pPr marL="1600200" indent="-228600" defTabSz="1219200">
              <a:defRPr>
                <a:solidFill>
                  <a:schemeClr val="tx1"/>
                </a:solidFill>
                <a:latin typeface="等线" panose="02010600030101010101" pitchFamily="2" charset="-122"/>
                <a:ea typeface="等线" panose="02010600030101010101" pitchFamily="2" charset="-122"/>
              </a:defRPr>
            </a:lvl4pPr>
            <a:lvl5pPr marL="2057400" indent="-228600" defTabSz="1219200">
              <a:defRPr>
                <a:solidFill>
                  <a:schemeClr val="tx1"/>
                </a:solidFill>
                <a:latin typeface="等线" panose="02010600030101010101" pitchFamily="2" charset="-122"/>
                <a:ea typeface="等线" panose="02010600030101010101" pitchFamily="2" charset="-122"/>
              </a:defRPr>
            </a:lvl5pPr>
            <a:lvl6pPr marL="25146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zh-CN" altLang="en-US" b="1" dirty="0" smtClean="0">
                <a:solidFill>
                  <a:schemeClr val="bg1"/>
                </a:solidFill>
                <a:latin typeface="微软雅黑" panose="020B0503020204020204" pitchFamily="34" charset="-122"/>
                <a:ea typeface="微软雅黑" panose="020B0503020204020204" pitchFamily="34" charset="-122"/>
              </a:rPr>
              <a:t>北京北广科技股份有限公司</a:t>
            </a:r>
            <a:endParaRPr lang="en-US" altLang="zh-CN" b="1" dirty="0" smtClean="0">
              <a:solidFill>
                <a:schemeClr val="bg1"/>
              </a:solidFill>
              <a:latin typeface="微软雅黑" panose="020B0503020204020204" pitchFamily="34" charset="-122"/>
              <a:ea typeface="微软雅黑" panose="020B0503020204020204" pitchFamily="34" charset="-122"/>
            </a:endParaRPr>
          </a:p>
          <a:p>
            <a:pPr eaLnBrk="1" hangingPunct="1"/>
            <a:r>
              <a:rPr lang="en-US" altLang="zh-CN" b="1" dirty="0" smtClean="0">
                <a:solidFill>
                  <a:schemeClr val="bg1"/>
                </a:solidFill>
                <a:latin typeface="微软雅黑" panose="020B0503020204020204" pitchFamily="34" charset="-122"/>
                <a:ea typeface="微软雅黑" panose="020B0503020204020204" pitchFamily="34" charset="-122"/>
              </a:rPr>
              <a:t>Beijing </a:t>
            </a:r>
            <a:r>
              <a:rPr lang="en-US" altLang="zh-CN" b="1" dirty="0">
                <a:solidFill>
                  <a:schemeClr val="bg1"/>
                </a:solidFill>
                <a:latin typeface="微软雅黑" panose="020B0503020204020204" pitchFamily="34" charset="-122"/>
                <a:ea typeface="微软雅黑" panose="020B0503020204020204" pitchFamily="34" charset="-122"/>
              </a:rPr>
              <a:t>BBEF </a:t>
            </a:r>
            <a:r>
              <a:rPr lang="en-US" altLang="zh-CN" b="1" dirty="0" smtClean="0">
                <a:solidFill>
                  <a:schemeClr val="bg1"/>
                </a:solidFill>
                <a:latin typeface="微软雅黑" panose="020B0503020204020204" pitchFamily="34" charset="-122"/>
                <a:ea typeface="微软雅黑" panose="020B0503020204020204" pitchFamily="34" charset="-122"/>
              </a:rPr>
              <a:t>Science &amp; Technology </a:t>
            </a:r>
            <a:r>
              <a:rPr lang="en-US" altLang="zh-CN" b="1" dirty="0">
                <a:solidFill>
                  <a:schemeClr val="bg1"/>
                </a:solidFill>
                <a:latin typeface="微软雅黑" panose="020B0503020204020204" pitchFamily="34" charset="-122"/>
                <a:ea typeface="微软雅黑" panose="020B0503020204020204" pitchFamily="34" charset="-122"/>
              </a:rPr>
              <a:t>Co., LTD</a:t>
            </a:r>
            <a:endParaRPr lang="zh-CN" altLang="en-US" b="1" dirty="0">
              <a:solidFill>
                <a:schemeClr val="bg1"/>
              </a:solidFill>
              <a:latin typeface="微软雅黑" panose="020B0503020204020204" pitchFamily="34" charset="-122"/>
              <a:ea typeface="微软雅黑" panose="020B0503020204020204" pitchFamily="34" charset="-122"/>
            </a:endParaRPr>
          </a:p>
        </p:txBody>
      </p:sp>
      <p:pic>
        <p:nvPicPr>
          <p:cNvPr id="15367" name="图片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23563" y="19050"/>
            <a:ext cx="12954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文本框 1"/>
          <p:cNvSpPr txBox="1">
            <a:spLocks noChangeArrowheads="1"/>
          </p:cNvSpPr>
          <p:nvPr/>
        </p:nvSpPr>
        <p:spPr bwMode="auto">
          <a:xfrm>
            <a:off x="546122" y="909479"/>
            <a:ext cx="8563610" cy="2122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sz="4400" b="1" dirty="0">
                <a:solidFill>
                  <a:schemeClr val="bg1"/>
                </a:solidFill>
              </a:rPr>
              <a:t>Application and Development of Solid State Power Source in High Energy Accelerator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4000" fill="hold"/>
                                        <p:tgtEl>
                                          <p:spTgt spid="4"/>
                                        </p:tgtEl>
                                        <p:attrNameLst>
                                          <p:attrName>ppt_x</p:attrName>
                                        </p:attrNameLst>
                                      </p:cBhvr>
                                      <p:tavLst>
                                        <p:tav tm="0">
                                          <p:val>
                                            <p:strVal val="1+#ppt_w/2"/>
                                          </p:val>
                                        </p:tav>
                                        <p:tav tm="100000">
                                          <p:val>
                                            <p:strVal val="#ppt_x"/>
                                          </p:val>
                                        </p:tav>
                                      </p:tavLst>
                                    </p:anim>
                                    <p:anim calcmode="lin" valueType="num">
                                      <p:cBhvr>
                                        <p:cTn id="8" dur="4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4000" fill="hold"/>
                                        <p:tgtEl>
                                          <p:spTgt spid="3"/>
                                        </p:tgtEl>
                                        <p:attrNameLst>
                                          <p:attrName>ppt_x</p:attrName>
                                        </p:attrNameLst>
                                      </p:cBhvr>
                                      <p:tavLst>
                                        <p:tav tm="0">
                                          <p:val>
                                            <p:strVal val="1+#ppt_w/2"/>
                                          </p:val>
                                        </p:tav>
                                        <p:tav tm="100000">
                                          <p:val>
                                            <p:strVal val="#ppt_x"/>
                                          </p:val>
                                        </p:tav>
                                      </p:tavLst>
                                    </p:anim>
                                    <p:anim calcmode="lin" valueType="num">
                                      <p:cBhvr>
                                        <p:cTn id="12" dur="4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4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7"/>
                                        </p:tgtEl>
                                        <p:attrNameLst>
                                          <p:attrName>ppt_y</p:attrName>
                                        </p:attrNameLst>
                                      </p:cBhvr>
                                      <p:tavLst>
                                        <p:tav tm="0">
                                          <p:val>
                                            <p:strVal val="#ppt_y"/>
                                          </p:val>
                                        </p:tav>
                                        <p:tav tm="100000">
                                          <p:val>
                                            <p:strVal val="#ppt_y"/>
                                          </p:val>
                                        </p:tav>
                                      </p:tavLst>
                                    </p:anim>
                                    <p:anim calcmode="lin" valueType="num">
                                      <p:cBhvr>
                                        <p:cTn id="18"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7"/>
                                        </p:tgtEl>
                                      </p:cBhvr>
                                    </p:animEffect>
                                  </p:childTnLst>
                                </p:cTn>
                              </p:par>
                            </p:childTnLst>
                          </p:cTn>
                        </p:par>
                        <p:par>
                          <p:cTn id="21" fill="hold">
                            <p:stCondLst>
                              <p:cond delay="485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0"/>
                                        </p:tgtEl>
                                        <p:attrNameLst>
                                          <p:attrName>ppt_y</p:attrName>
                                        </p:attrNameLst>
                                      </p:cBhvr>
                                      <p:tavLst>
                                        <p:tav tm="0">
                                          <p:val>
                                            <p:strVal val="#ppt_y"/>
                                          </p:val>
                                        </p:tav>
                                        <p:tav tm="100000">
                                          <p:val>
                                            <p:strVal val="#ppt_y"/>
                                          </p:val>
                                        </p:tav>
                                      </p:tavLst>
                                    </p:anim>
                                    <p:anim calcmode="lin" valueType="num">
                                      <p:cBhvr>
                                        <p:cTn id="26"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227330"/>
            <a:ext cx="9105900" cy="1124585"/>
          </a:xfrm>
          <a:prstGeom prst="rect">
            <a:avLst/>
          </a:prstGeom>
          <a:solidFill>
            <a:schemeClr val="accent1">
              <a:lumMod val="75000"/>
            </a:schemeClr>
          </a:solidFill>
        </p:spPr>
        <p:txBody>
          <a:bodyPr>
            <a:spAutoFit/>
          </a:bodyPr>
          <a:lstStyle/>
          <a:p>
            <a:pPr algn="dist" eaLnBrk="1" fontAlgn="auto" hangingPunct="1">
              <a:lnSpc>
                <a:spcPct val="120000"/>
              </a:lnSpc>
              <a:defRPr/>
            </a:pPr>
            <a:r>
              <a:rPr lang="en-US" altLang="zh-CN" sz="2800" b="1" kern="0" noProof="1">
                <a:ln>
                  <a:solidFill>
                    <a:srgbClr val="0070C0"/>
                  </a:solidFill>
                </a:ln>
                <a:solidFill>
                  <a:schemeClr val="bg1"/>
                </a:solidFill>
                <a:latin typeface="Arial Black" panose="020B0A04020102020204" charset="0"/>
                <a:ea typeface="微软雅黑" panose="020B0503020204020204" pitchFamily="34" charset="-122"/>
                <a:sym typeface="+mn-ea"/>
              </a:rPr>
              <a:t>Beijing </a:t>
            </a:r>
            <a:r>
              <a:rPr lang="en-US" altLang="zh-CN" sz="2800" b="1" kern="0" noProof="1">
                <a:ln>
                  <a:solidFill>
                    <a:srgbClr val="0070C0"/>
                  </a:solidFill>
                </a:ln>
                <a:solidFill>
                  <a:srgbClr val="FF0000"/>
                </a:solidFill>
                <a:latin typeface="Arial Black" panose="020B0A04020102020204" charset="0"/>
                <a:ea typeface="微软雅黑" panose="020B0503020204020204" pitchFamily="34" charset="-122"/>
                <a:sym typeface="+mn-ea"/>
              </a:rPr>
              <a:t>BBEF</a:t>
            </a:r>
            <a:r>
              <a:rPr lang="en-US" altLang="zh-CN" sz="2800" b="1" kern="0" noProof="1">
                <a:ln>
                  <a:solidFill>
                    <a:srgbClr val="0070C0"/>
                  </a:solidFill>
                </a:ln>
                <a:solidFill>
                  <a:schemeClr val="bg1"/>
                </a:solidFill>
                <a:latin typeface="Arial Black" panose="020B0A04020102020204" charset="0"/>
                <a:ea typeface="微软雅黑" panose="020B0503020204020204" pitchFamily="34" charset="-122"/>
                <a:sym typeface="+mn-ea"/>
              </a:rPr>
              <a:t> Science &amp; Technology Co., Ltd.</a:t>
            </a:r>
          </a:p>
          <a:p>
            <a:pPr eaLnBrk="1" fontAlgn="auto" hangingPunct="1">
              <a:lnSpc>
                <a:spcPct val="120000"/>
              </a:lnSpc>
              <a:defRPr/>
            </a:pPr>
            <a:r>
              <a:rPr lang="zh-CN" altLang="en-US" sz="2000" b="1" kern="400" spc="200" noProof="1">
                <a:ln>
                  <a:solidFill>
                    <a:srgbClr val="0070C0"/>
                  </a:solidFill>
                </a:ln>
                <a:solidFill>
                  <a:schemeClr val="bg1"/>
                </a:solidFill>
                <a:latin typeface="微软雅黑" panose="020B0503020204020204" pitchFamily="34" charset="-122"/>
                <a:ea typeface="微软雅黑" panose="020B0503020204020204" pitchFamily="34" charset="-122"/>
                <a:sym typeface="+mn-ea"/>
              </a:rPr>
              <a:t>北京北广科技股份有限公司</a:t>
            </a:r>
            <a:r>
              <a:rPr lang="en-US" altLang="zh-CN" sz="2800" b="1" kern="0" noProof="1">
                <a:ln>
                  <a:solidFill>
                    <a:srgbClr val="0070C0"/>
                  </a:solidFill>
                </a:ln>
                <a:solidFill>
                  <a:schemeClr val="bg1"/>
                </a:solidFill>
                <a:latin typeface="微软雅黑" panose="020B0503020204020204" pitchFamily="34" charset="-122"/>
                <a:ea typeface="微软雅黑" panose="020B0503020204020204" pitchFamily="34" charset="-122"/>
                <a:sym typeface="+mn-ea"/>
              </a:rPr>
              <a:t> </a:t>
            </a:r>
          </a:p>
        </p:txBody>
      </p:sp>
      <p:grpSp>
        <p:nvGrpSpPr>
          <p:cNvPr id="7" name="组合 6"/>
          <p:cNvGrpSpPr/>
          <p:nvPr/>
        </p:nvGrpSpPr>
        <p:grpSpPr>
          <a:xfrm>
            <a:off x="518160" y="1587500"/>
            <a:ext cx="4765040" cy="5166995"/>
            <a:chOff x="816" y="2500"/>
            <a:chExt cx="7504" cy="8137"/>
          </a:xfrm>
        </p:grpSpPr>
        <p:sp>
          <p:nvSpPr>
            <p:cNvPr id="19459" name="TextBox 10"/>
            <p:cNvSpPr txBox="1">
              <a:spLocks noChangeArrowheads="1"/>
            </p:cNvSpPr>
            <p:nvPr/>
          </p:nvSpPr>
          <p:spPr bwMode="auto">
            <a:xfrm>
              <a:off x="816" y="9328"/>
              <a:ext cx="7504"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9200">
                <a:defRPr>
                  <a:solidFill>
                    <a:schemeClr val="tx1"/>
                  </a:solidFill>
                  <a:latin typeface="等线" panose="02010600030101010101" pitchFamily="2" charset="-122"/>
                  <a:ea typeface="等线" panose="02010600030101010101" pitchFamily="2" charset="-122"/>
                </a:defRPr>
              </a:lvl1pPr>
              <a:lvl2pPr marL="742950" indent="-285750" defTabSz="1219200">
                <a:defRPr>
                  <a:solidFill>
                    <a:schemeClr val="tx1"/>
                  </a:solidFill>
                  <a:latin typeface="等线" panose="02010600030101010101" pitchFamily="2" charset="-122"/>
                  <a:ea typeface="等线" panose="02010600030101010101" pitchFamily="2" charset="-122"/>
                </a:defRPr>
              </a:lvl2pPr>
              <a:lvl3pPr marL="1143000" indent="-228600" defTabSz="1219200">
                <a:defRPr>
                  <a:solidFill>
                    <a:schemeClr val="tx1"/>
                  </a:solidFill>
                  <a:latin typeface="等线" panose="02010600030101010101" pitchFamily="2" charset="-122"/>
                  <a:ea typeface="等线" panose="02010600030101010101" pitchFamily="2" charset="-122"/>
                </a:defRPr>
              </a:lvl3pPr>
              <a:lvl4pPr marL="1600200" indent="-228600" defTabSz="1219200">
                <a:defRPr>
                  <a:solidFill>
                    <a:schemeClr val="tx1"/>
                  </a:solidFill>
                  <a:latin typeface="等线" panose="02010600030101010101" pitchFamily="2" charset="-122"/>
                  <a:ea typeface="等线" panose="02010600030101010101" pitchFamily="2" charset="-122"/>
                </a:defRPr>
              </a:lvl4pPr>
              <a:lvl5pPr marL="2057400" indent="-228600" defTabSz="1219200">
                <a:defRPr>
                  <a:solidFill>
                    <a:schemeClr val="tx1"/>
                  </a:solidFill>
                  <a:latin typeface="等线" panose="02010600030101010101" pitchFamily="2" charset="-122"/>
                  <a:ea typeface="等线" panose="02010600030101010101" pitchFamily="2" charset="-122"/>
                </a:defRPr>
              </a:lvl5pPr>
              <a:lvl6pPr marL="25146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indent="0" eaLnBrk="1" hangingPunct="1">
                <a:spcBef>
                  <a:spcPts val="1200"/>
                </a:spcBef>
                <a:buFont typeface="Wingdings" panose="05000000000000000000" charset="0"/>
                <a:buNone/>
              </a:pPr>
              <a:r>
                <a:rPr lang="en-US" altLang="zh-CN" sz="1600" b="1" dirty="0">
                  <a:solidFill>
                    <a:srgbClr val="595959"/>
                  </a:solidFill>
                  <a:latin typeface="微软雅黑" panose="020B0503020204020204" pitchFamily="34" charset="-122"/>
                  <a:ea typeface="微软雅黑" panose="020B0503020204020204" pitchFamily="34" charset="-122"/>
                </a:rPr>
                <a:t>325MHz/10kW solid state power source for ADS by Institute of High Energy Physics, Chinese Academy of Sciences </a:t>
              </a:r>
            </a:p>
          </p:txBody>
        </p:sp>
        <p:pic>
          <p:nvPicPr>
            <p:cNvPr id="3" name="图片 24" descr="10kW固态发射机"/>
            <p:cNvPicPr>
              <a:picLocks noChangeAspect="1"/>
            </p:cNvPicPr>
            <p:nvPr/>
          </p:nvPicPr>
          <p:blipFill>
            <a:blip r:embed="rId4"/>
            <a:stretch>
              <a:fillRect/>
            </a:stretch>
          </p:blipFill>
          <p:spPr>
            <a:xfrm>
              <a:off x="1391" y="2500"/>
              <a:ext cx="5670" cy="6671"/>
            </a:xfrm>
            <a:prstGeom prst="rect">
              <a:avLst/>
            </a:prstGeom>
            <a:noFill/>
            <a:ln w="9525">
              <a:noFill/>
            </a:ln>
          </p:spPr>
        </p:pic>
      </p:grpSp>
      <p:grpSp>
        <p:nvGrpSpPr>
          <p:cNvPr id="8" name="组合 7"/>
          <p:cNvGrpSpPr/>
          <p:nvPr/>
        </p:nvGrpSpPr>
        <p:grpSpPr>
          <a:xfrm>
            <a:off x="6143625" y="1587500"/>
            <a:ext cx="5059045" cy="5074285"/>
            <a:chOff x="9675" y="2500"/>
            <a:chExt cx="7967" cy="7991"/>
          </a:xfrm>
        </p:grpSpPr>
        <p:sp>
          <p:nvSpPr>
            <p:cNvPr id="5" name="TextBox 10"/>
            <p:cNvSpPr txBox="1">
              <a:spLocks noChangeArrowheads="1"/>
            </p:cNvSpPr>
            <p:nvPr/>
          </p:nvSpPr>
          <p:spPr bwMode="auto">
            <a:xfrm>
              <a:off x="9675" y="9328"/>
              <a:ext cx="7967" cy="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9200">
                <a:defRPr>
                  <a:solidFill>
                    <a:schemeClr val="tx1"/>
                  </a:solidFill>
                  <a:latin typeface="等线" panose="02010600030101010101" pitchFamily="2" charset="-122"/>
                  <a:ea typeface="等线" panose="02010600030101010101" pitchFamily="2" charset="-122"/>
                </a:defRPr>
              </a:lvl1pPr>
              <a:lvl2pPr marL="742950" indent="-285750" defTabSz="1219200">
                <a:defRPr>
                  <a:solidFill>
                    <a:schemeClr val="tx1"/>
                  </a:solidFill>
                  <a:latin typeface="等线" panose="02010600030101010101" pitchFamily="2" charset="-122"/>
                  <a:ea typeface="等线" panose="02010600030101010101" pitchFamily="2" charset="-122"/>
                </a:defRPr>
              </a:lvl2pPr>
              <a:lvl3pPr marL="1143000" indent="-228600" defTabSz="1219200">
                <a:defRPr>
                  <a:solidFill>
                    <a:schemeClr val="tx1"/>
                  </a:solidFill>
                  <a:latin typeface="等线" panose="02010600030101010101" pitchFamily="2" charset="-122"/>
                  <a:ea typeface="等线" panose="02010600030101010101" pitchFamily="2" charset="-122"/>
                </a:defRPr>
              </a:lvl3pPr>
              <a:lvl4pPr marL="1600200" indent="-228600" defTabSz="1219200">
                <a:defRPr>
                  <a:solidFill>
                    <a:schemeClr val="tx1"/>
                  </a:solidFill>
                  <a:latin typeface="等线" panose="02010600030101010101" pitchFamily="2" charset="-122"/>
                  <a:ea typeface="等线" panose="02010600030101010101" pitchFamily="2" charset="-122"/>
                </a:defRPr>
              </a:lvl4pPr>
              <a:lvl5pPr marL="2057400" indent="-228600" defTabSz="1219200">
                <a:defRPr>
                  <a:solidFill>
                    <a:schemeClr val="tx1"/>
                  </a:solidFill>
                  <a:latin typeface="等线" panose="02010600030101010101" pitchFamily="2" charset="-122"/>
                  <a:ea typeface="等线" panose="02010600030101010101" pitchFamily="2" charset="-122"/>
                </a:defRPr>
              </a:lvl5pPr>
              <a:lvl6pPr marL="25146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indent="0" eaLnBrk="1" hangingPunct="1">
                <a:spcBef>
                  <a:spcPts val="1200"/>
                </a:spcBef>
                <a:buFont typeface="Wingdings" panose="05000000000000000000" charset="0"/>
                <a:buNone/>
              </a:pPr>
              <a:r>
                <a:rPr lang="en-US" altLang="zh-CN" sz="1400" b="1" dirty="0" smtClean="0">
                  <a:solidFill>
                    <a:srgbClr val="595959"/>
                  </a:solidFill>
                  <a:latin typeface="微软雅黑" panose="020B0503020204020204" pitchFamily="34" charset="-122"/>
                  <a:ea typeface="微软雅黑" panose="020B0503020204020204" pitchFamily="34" charset="-122"/>
                </a:rPr>
                <a:t>162.5MHz/25kW </a:t>
              </a:r>
              <a:r>
                <a:rPr lang="en-US" altLang="zh-CN" sz="1400" b="1" dirty="0">
                  <a:solidFill>
                    <a:srgbClr val="595959"/>
                  </a:solidFill>
                  <a:latin typeface="微软雅黑" panose="020B0503020204020204" pitchFamily="34" charset="-122"/>
                  <a:ea typeface="微软雅黑" panose="020B0503020204020204" pitchFamily="34" charset="-122"/>
                </a:rPr>
                <a:t>solid state power source of ADS by Institute of Modern Physics of Chinese Academy of Sciences </a:t>
              </a:r>
            </a:p>
          </p:txBody>
        </p:sp>
        <p:pic>
          <p:nvPicPr>
            <p:cNvPr id="6" name="图片 23"/>
            <p:cNvPicPr>
              <a:picLocks noChangeAspect="1"/>
            </p:cNvPicPr>
            <p:nvPr/>
          </p:nvPicPr>
          <p:blipFill>
            <a:blip r:embed="rId5"/>
            <a:stretch>
              <a:fillRect/>
            </a:stretch>
          </p:blipFill>
          <p:spPr>
            <a:xfrm>
              <a:off x="11171" y="2500"/>
              <a:ext cx="4975" cy="6369"/>
            </a:xfrm>
            <a:prstGeom prst="rect">
              <a:avLst/>
            </a:prstGeom>
            <a:noFill/>
            <a:ln w="9525">
              <a:noFill/>
            </a:ln>
          </p:spPr>
        </p:pic>
      </p:grpSp>
    </p:spTree>
    <p:custDataLst>
      <p:tags r:id="rId1"/>
    </p:custData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Box 10"/>
          <p:cNvSpPr txBox="1">
            <a:spLocks noChangeArrowheads="1"/>
          </p:cNvSpPr>
          <p:nvPr/>
        </p:nvSpPr>
        <p:spPr bwMode="auto">
          <a:xfrm>
            <a:off x="592455" y="1351915"/>
            <a:ext cx="11316335"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9200">
              <a:defRPr>
                <a:solidFill>
                  <a:schemeClr val="tx1"/>
                </a:solidFill>
                <a:latin typeface="等线" panose="02010600030101010101" pitchFamily="2" charset="-122"/>
                <a:ea typeface="等线" panose="02010600030101010101" pitchFamily="2" charset="-122"/>
              </a:defRPr>
            </a:lvl1pPr>
            <a:lvl2pPr marL="742950" indent="-285750" defTabSz="1219200">
              <a:defRPr>
                <a:solidFill>
                  <a:schemeClr val="tx1"/>
                </a:solidFill>
                <a:latin typeface="等线" panose="02010600030101010101" pitchFamily="2" charset="-122"/>
                <a:ea typeface="等线" panose="02010600030101010101" pitchFamily="2" charset="-122"/>
              </a:defRPr>
            </a:lvl2pPr>
            <a:lvl3pPr marL="1143000" indent="-228600" defTabSz="1219200">
              <a:defRPr>
                <a:solidFill>
                  <a:schemeClr val="tx1"/>
                </a:solidFill>
                <a:latin typeface="等线" panose="02010600030101010101" pitchFamily="2" charset="-122"/>
                <a:ea typeface="等线" panose="02010600030101010101" pitchFamily="2" charset="-122"/>
              </a:defRPr>
            </a:lvl3pPr>
            <a:lvl4pPr marL="1600200" indent="-228600" defTabSz="1219200">
              <a:defRPr>
                <a:solidFill>
                  <a:schemeClr val="tx1"/>
                </a:solidFill>
                <a:latin typeface="等线" panose="02010600030101010101" pitchFamily="2" charset="-122"/>
                <a:ea typeface="等线" panose="02010600030101010101" pitchFamily="2" charset="-122"/>
              </a:defRPr>
            </a:lvl4pPr>
            <a:lvl5pPr marL="2057400" indent="-228600" defTabSz="1219200">
              <a:defRPr>
                <a:solidFill>
                  <a:schemeClr val="tx1"/>
                </a:solidFill>
                <a:latin typeface="等线" panose="02010600030101010101" pitchFamily="2" charset="-122"/>
                <a:ea typeface="等线" panose="02010600030101010101" pitchFamily="2" charset="-122"/>
              </a:defRPr>
            </a:lvl5pPr>
            <a:lvl6pPr marL="25146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indent="0" eaLnBrk="1" hangingPunct="1">
              <a:spcBef>
                <a:spcPts val="1200"/>
              </a:spcBef>
              <a:buFont typeface="Wingdings" panose="05000000000000000000" charset="0"/>
              <a:buNone/>
            </a:pPr>
            <a:endParaRPr lang="en-US" altLang="zh-CN" sz="1800" b="1" dirty="0">
              <a:solidFill>
                <a:srgbClr val="595959"/>
              </a:solidFill>
              <a:latin typeface="微软雅黑" panose="020B0503020204020204" pitchFamily="34" charset="-122"/>
              <a:ea typeface="微软雅黑" panose="020B0503020204020204" pitchFamily="34" charset="-122"/>
            </a:endParaRPr>
          </a:p>
          <a:p>
            <a:pPr marL="0" indent="0" eaLnBrk="1" hangingPunct="1">
              <a:spcBef>
                <a:spcPts val="1200"/>
              </a:spcBef>
              <a:buFont typeface="Wingdings" panose="05000000000000000000" charset="0"/>
              <a:buNone/>
            </a:pPr>
            <a:r>
              <a:rPr lang="en-US" altLang="zh-CN" sz="2400" b="1" dirty="0">
                <a:solidFill>
                  <a:srgbClr val="595959"/>
                </a:solidFill>
                <a:latin typeface="微软雅黑" panose="020B0503020204020204" pitchFamily="34" charset="-122"/>
                <a:ea typeface="微软雅黑" panose="020B0503020204020204" pitchFamily="34" charset="-122"/>
              </a:rPr>
              <a:t>4</a:t>
            </a:r>
            <a:r>
              <a:rPr lang="zh-CN" altLang="en-US" sz="2400" b="1" dirty="0">
                <a:solidFill>
                  <a:srgbClr val="595959"/>
                </a:solidFill>
                <a:latin typeface="微软雅黑" panose="020B0503020204020204" pitchFamily="34" charset="-122"/>
                <a:ea typeface="微软雅黑" panose="020B0503020204020204" pitchFamily="34" charset="-122"/>
              </a:rPr>
              <a:t>、</a:t>
            </a:r>
            <a:r>
              <a:rPr lang="en-US" altLang="zh-CN" sz="2400" b="1" dirty="0">
                <a:solidFill>
                  <a:srgbClr val="595959"/>
                </a:solidFill>
                <a:latin typeface="微软雅黑" panose="020B0503020204020204" pitchFamily="34" charset="-122"/>
                <a:ea typeface="微软雅黑" panose="020B0503020204020204" pitchFamily="34" charset="-122"/>
              </a:rPr>
              <a:t>Advantages and disadvantages of solid state power source compared with vacuum power source </a:t>
            </a:r>
            <a:endParaRPr lang="en-US" altLang="zh-CN" sz="2000" b="1" dirty="0">
              <a:solidFill>
                <a:srgbClr val="595959"/>
              </a:solidFill>
              <a:latin typeface="微软雅黑" panose="020B0503020204020204" pitchFamily="34" charset="-122"/>
              <a:ea typeface="微软雅黑" panose="020B0503020204020204" pitchFamily="34" charset="-122"/>
            </a:endParaRPr>
          </a:p>
          <a:p>
            <a:pPr marL="285750" indent="-285750" eaLnBrk="1" hangingPunct="1">
              <a:spcBef>
                <a:spcPts val="1200"/>
              </a:spcBef>
              <a:buFont typeface="Wingdings" panose="05000000000000000000" charset="0"/>
              <a:buChar char="Ø"/>
            </a:pPr>
            <a:r>
              <a:rPr lang="en-US" altLang="zh-CN" sz="2400" dirty="0">
                <a:solidFill>
                  <a:srgbClr val="595959"/>
                </a:solidFill>
                <a:latin typeface="微软雅黑" panose="020B0503020204020204" pitchFamily="34" charset="-122"/>
                <a:ea typeface="微软雅黑" panose="020B0503020204020204" pitchFamily="34" charset="-122"/>
              </a:rPr>
              <a:t>From an economic point of view</a:t>
            </a:r>
            <a:r>
              <a:rPr lang="zh-CN" altLang="en-US" sz="2400" dirty="0">
                <a:solidFill>
                  <a:srgbClr val="595959"/>
                </a:solidFill>
                <a:latin typeface="微软雅黑" panose="020B0503020204020204" pitchFamily="34" charset="-122"/>
                <a:ea typeface="微软雅黑" panose="020B0503020204020204" pitchFamily="34" charset="-122"/>
              </a:rPr>
              <a:t>：In the case of ultra-high power amplification (megawatt level), the electronic vacuum amplifier has the advantages of large single-transistor power and lower initial investment. In the case of medium and small power amplification (100 kilowatts and below), the cost advantage of all-solid power source is more obvious；</a:t>
            </a:r>
          </a:p>
          <a:p>
            <a:pPr marL="285750" indent="-285750" eaLnBrk="1" hangingPunct="1">
              <a:spcBef>
                <a:spcPts val="1200"/>
              </a:spcBef>
              <a:buFont typeface="Wingdings" panose="05000000000000000000" charset="0"/>
              <a:buChar char="Ø"/>
            </a:pPr>
            <a:r>
              <a:rPr lang="zh-CN" altLang="en-US" sz="2400" dirty="0">
                <a:solidFill>
                  <a:srgbClr val="595959"/>
                </a:solidFill>
                <a:latin typeface="微软雅黑" panose="020B0503020204020204" pitchFamily="34" charset="-122"/>
                <a:ea typeface="微软雅黑" panose="020B0503020204020204" pitchFamily="34" charset="-122"/>
              </a:rPr>
              <a:t>technically speaking： the mismatch resistance of the electronic vacuum amplifier is better than that of the all-solid-state amplifier. All-solid-state amplifier is superior to electronic vacuum amplifier in performance index, reliability and maintainability.</a:t>
            </a:r>
          </a:p>
          <a:p>
            <a:pPr marL="0" indent="0" eaLnBrk="1" hangingPunct="1">
              <a:spcBef>
                <a:spcPts val="1200"/>
              </a:spcBef>
              <a:buFont typeface="Wingdings" panose="05000000000000000000" charset="0"/>
              <a:buNone/>
            </a:pPr>
            <a:endParaRPr lang="en-US" altLang="zh-CN" sz="1600" dirty="0">
              <a:solidFill>
                <a:srgbClr val="595959"/>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0" y="227330"/>
            <a:ext cx="9105900" cy="1124585"/>
          </a:xfrm>
          <a:prstGeom prst="rect">
            <a:avLst/>
          </a:prstGeom>
          <a:solidFill>
            <a:schemeClr val="accent1">
              <a:lumMod val="75000"/>
            </a:schemeClr>
          </a:solidFill>
        </p:spPr>
        <p:txBody>
          <a:bodyPr>
            <a:spAutoFit/>
          </a:bodyPr>
          <a:lstStyle/>
          <a:p>
            <a:pPr algn="dist" eaLnBrk="1" fontAlgn="auto" hangingPunct="1">
              <a:lnSpc>
                <a:spcPct val="120000"/>
              </a:lnSpc>
              <a:defRPr/>
            </a:pPr>
            <a:r>
              <a:rPr lang="en-US" altLang="zh-CN" sz="2800" b="1" kern="0" noProof="1">
                <a:ln>
                  <a:solidFill>
                    <a:srgbClr val="0070C0"/>
                  </a:solidFill>
                </a:ln>
                <a:solidFill>
                  <a:schemeClr val="bg1"/>
                </a:solidFill>
                <a:latin typeface="Arial Black" panose="020B0A04020102020204" charset="0"/>
                <a:ea typeface="微软雅黑" panose="020B0503020204020204" pitchFamily="34" charset="-122"/>
                <a:sym typeface="+mn-ea"/>
              </a:rPr>
              <a:t>Beijing </a:t>
            </a:r>
            <a:r>
              <a:rPr lang="en-US" altLang="zh-CN" sz="2800" b="1" kern="0" noProof="1">
                <a:ln>
                  <a:solidFill>
                    <a:srgbClr val="0070C0"/>
                  </a:solidFill>
                </a:ln>
                <a:solidFill>
                  <a:srgbClr val="FF0000"/>
                </a:solidFill>
                <a:latin typeface="Arial Black" panose="020B0A04020102020204" charset="0"/>
                <a:ea typeface="微软雅黑" panose="020B0503020204020204" pitchFamily="34" charset="-122"/>
                <a:sym typeface="+mn-ea"/>
              </a:rPr>
              <a:t>BBEF</a:t>
            </a:r>
            <a:r>
              <a:rPr lang="en-US" altLang="zh-CN" sz="2800" b="1" kern="0" noProof="1">
                <a:ln>
                  <a:solidFill>
                    <a:srgbClr val="0070C0"/>
                  </a:solidFill>
                </a:ln>
                <a:solidFill>
                  <a:schemeClr val="bg1"/>
                </a:solidFill>
                <a:latin typeface="Arial Black" panose="020B0A04020102020204" charset="0"/>
                <a:ea typeface="微软雅黑" panose="020B0503020204020204" pitchFamily="34" charset="-122"/>
                <a:sym typeface="+mn-ea"/>
              </a:rPr>
              <a:t> Science &amp; Technology Co., Ltd.</a:t>
            </a:r>
          </a:p>
          <a:p>
            <a:pPr eaLnBrk="1" fontAlgn="auto" hangingPunct="1">
              <a:lnSpc>
                <a:spcPct val="120000"/>
              </a:lnSpc>
              <a:defRPr/>
            </a:pPr>
            <a:r>
              <a:rPr lang="zh-CN" altLang="en-US" sz="2000" b="1" kern="400" spc="200" noProof="1">
                <a:ln>
                  <a:solidFill>
                    <a:srgbClr val="0070C0"/>
                  </a:solidFill>
                </a:ln>
                <a:solidFill>
                  <a:schemeClr val="bg1"/>
                </a:solidFill>
                <a:latin typeface="微软雅黑" panose="020B0503020204020204" pitchFamily="34" charset="-122"/>
                <a:ea typeface="微软雅黑" panose="020B0503020204020204" pitchFamily="34" charset="-122"/>
                <a:sym typeface="+mn-ea"/>
              </a:rPr>
              <a:t>北京北广科技股份有限公司</a:t>
            </a:r>
            <a:r>
              <a:rPr lang="en-US" altLang="zh-CN" sz="2800" b="1" kern="0" noProof="1">
                <a:ln>
                  <a:solidFill>
                    <a:srgbClr val="0070C0"/>
                  </a:solidFill>
                </a:ln>
                <a:solidFill>
                  <a:schemeClr val="bg1"/>
                </a:solidFill>
                <a:latin typeface="微软雅黑" panose="020B0503020204020204" pitchFamily="34" charset="-122"/>
                <a:ea typeface="微软雅黑" panose="020B0503020204020204" pitchFamily="34" charset="-122"/>
                <a:sym typeface="+mn-ea"/>
              </a:rPr>
              <a:t> </a:t>
            </a:r>
          </a:p>
        </p:txBody>
      </p:sp>
    </p:spTree>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Box 10"/>
          <p:cNvSpPr txBox="1">
            <a:spLocks noChangeArrowheads="1"/>
          </p:cNvSpPr>
          <p:nvPr/>
        </p:nvSpPr>
        <p:spPr bwMode="auto">
          <a:xfrm>
            <a:off x="96520" y="1351915"/>
            <a:ext cx="11998325" cy="1599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9200">
              <a:defRPr>
                <a:solidFill>
                  <a:schemeClr val="tx1"/>
                </a:solidFill>
                <a:latin typeface="等线" panose="02010600030101010101" pitchFamily="2" charset="-122"/>
                <a:ea typeface="等线" panose="02010600030101010101" pitchFamily="2" charset="-122"/>
              </a:defRPr>
            </a:lvl1pPr>
            <a:lvl2pPr marL="742950" indent="-285750" defTabSz="1219200">
              <a:defRPr>
                <a:solidFill>
                  <a:schemeClr val="tx1"/>
                </a:solidFill>
                <a:latin typeface="等线" panose="02010600030101010101" pitchFamily="2" charset="-122"/>
                <a:ea typeface="等线" panose="02010600030101010101" pitchFamily="2" charset="-122"/>
              </a:defRPr>
            </a:lvl2pPr>
            <a:lvl3pPr marL="1143000" indent="-228600" defTabSz="1219200">
              <a:defRPr>
                <a:solidFill>
                  <a:schemeClr val="tx1"/>
                </a:solidFill>
                <a:latin typeface="等线" panose="02010600030101010101" pitchFamily="2" charset="-122"/>
                <a:ea typeface="等线" panose="02010600030101010101" pitchFamily="2" charset="-122"/>
              </a:defRPr>
            </a:lvl3pPr>
            <a:lvl4pPr marL="1600200" indent="-228600" defTabSz="1219200">
              <a:defRPr>
                <a:solidFill>
                  <a:schemeClr val="tx1"/>
                </a:solidFill>
                <a:latin typeface="等线" panose="02010600030101010101" pitchFamily="2" charset="-122"/>
                <a:ea typeface="等线" panose="02010600030101010101" pitchFamily="2" charset="-122"/>
              </a:defRPr>
            </a:lvl4pPr>
            <a:lvl5pPr marL="2057400" indent="-228600" defTabSz="1219200">
              <a:defRPr>
                <a:solidFill>
                  <a:schemeClr val="tx1"/>
                </a:solidFill>
                <a:latin typeface="等线" panose="02010600030101010101" pitchFamily="2" charset="-122"/>
                <a:ea typeface="等线" panose="02010600030101010101" pitchFamily="2" charset="-122"/>
              </a:defRPr>
            </a:lvl5pPr>
            <a:lvl6pPr marL="25146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indent="0" eaLnBrk="1" hangingPunct="1">
              <a:spcBef>
                <a:spcPts val="1200"/>
              </a:spcBef>
              <a:buFont typeface="Wingdings" panose="05000000000000000000" charset="0"/>
              <a:buNone/>
            </a:pPr>
            <a:endParaRPr lang="en-US" altLang="zh-CN" sz="1800" b="1" dirty="0">
              <a:solidFill>
                <a:srgbClr val="595959"/>
              </a:solidFill>
              <a:latin typeface="微软雅黑" panose="020B0503020204020204" pitchFamily="34" charset="-122"/>
              <a:ea typeface="微软雅黑" panose="020B0503020204020204" pitchFamily="34" charset="-122"/>
            </a:endParaRPr>
          </a:p>
          <a:p>
            <a:pPr marL="0" indent="0" eaLnBrk="1" hangingPunct="1">
              <a:spcBef>
                <a:spcPts val="1200"/>
              </a:spcBef>
              <a:buFont typeface="Wingdings" panose="05000000000000000000" charset="0"/>
              <a:buNone/>
            </a:pPr>
            <a:r>
              <a:rPr lang="en-US" altLang="zh-CN" sz="1800" b="1" dirty="0">
                <a:solidFill>
                  <a:srgbClr val="595959"/>
                </a:solidFill>
                <a:latin typeface="微软雅黑" panose="020B0503020204020204" pitchFamily="34" charset="-122"/>
                <a:ea typeface="微软雅黑" panose="020B0503020204020204" pitchFamily="34" charset="-122"/>
              </a:rPr>
              <a:t> </a:t>
            </a:r>
            <a:endParaRPr lang="en-US" altLang="zh-CN" sz="1600" b="1" dirty="0">
              <a:solidFill>
                <a:srgbClr val="595959"/>
              </a:solidFill>
              <a:latin typeface="微软雅黑" panose="020B0503020204020204" pitchFamily="34" charset="-122"/>
              <a:ea typeface="微软雅黑" panose="020B0503020204020204" pitchFamily="34" charset="-122"/>
            </a:endParaRPr>
          </a:p>
          <a:p>
            <a:pPr marL="0" indent="0" eaLnBrk="1" hangingPunct="1">
              <a:spcBef>
                <a:spcPts val="1200"/>
              </a:spcBef>
              <a:buFont typeface="Wingdings" panose="05000000000000000000" charset="0"/>
              <a:buNone/>
            </a:pPr>
            <a:endParaRPr lang="en-US" altLang="zh-CN" sz="1600" dirty="0">
              <a:solidFill>
                <a:srgbClr val="595959"/>
              </a:solidFill>
              <a:latin typeface="微软雅黑" panose="020B0503020204020204" pitchFamily="34" charset="-122"/>
              <a:ea typeface="微软雅黑" panose="020B0503020204020204" pitchFamily="34" charset="-122"/>
            </a:endParaRPr>
          </a:p>
          <a:p>
            <a:pPr marL="0" indent="0" eaLnBrk="1" hangingPunct="1">
              <a:spcBef>
                <a:spcPts val="1200"/>
              </a:spcBef>
              <a:buFont typeface="Wingdings" panose="05000000000000000000" charset="0"/>
              <a:buNone/>
            </a:pPr>
            <a:endParaRPr lang="en-US" altLang="zh-CN" sz="1600" dirty="0">
              <a:solidFill>
                <a:srgbClr val="595959"/>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0" y="227330"/>
            <a:ext cx="9105900" cy="1124585"/>
          </a:xfrm>
          <a:prstGeom prst="rect">
            <a:avLst/>
          </a:prstGeom>
          <a:solidFill>
            <a:schemeClr val="accent1">
              <a:lumMod val="75000"/>
            </a:schemeClr>
          </a:solidFill>
        </p:spPr>
        <p:txBody>
          <a:bodyPr>
            <a:spAutoFit/>
          </a:bodyPr>
          <a:lstStyle/>
          <a:p>
            <a:pPr algn="dist" eaLnBrk="1" fontAlgn="auto" hangingPunct="1">
              <a:lnSpc>
                <a:spcPct val="120000"/>
              </a:lnSpc>
              <a:defRPr/>
            </a:pPr>
            <a:r>
              <a:rPr lang="en-US" altLang="zh-CN" sz="2800" b="1" kern="0" noProof="1">
                <a:ln>
                  <a:solidFill>
                    <a:srgbClr val="0070C0"/>
                  </a:solidFill>
                </a:ln>
                <a:solidFill>
                  <a:schemeClr val="bg1"/>
                </a:solidFill>
                <a:latin typeface="Arial Black" panose="020B0A04020102020204" charset="0"/>
                <a:ea typeface="微软雅黑" panose="020B0503020204020204" pitchFamily="34" charset="-122"/>
                <a:sym typeface="+mn-ea"/>
              </a:rPr>
              <a:t>Beijing </a:t>
            </a:r>
            <a:r>
              <a:rPr lang="en-US" altLang="zh-CN" sz="2800" b="1" kern="0" noProof="1">
                <a:ln>
                  <a:solidFill>
                    <a:srgbClr val="0070C0"/>
                  </a:solidFill>
                </a:ln>
                <a:solidFill>
                  <a:srgbClr val="FF0000"/>
                </a:solidFill>
                <a:latin typeface="Arial Black" panose="020B0A04020102020204" charset="0"/>
                <a:ea typeface="微软雅黑" panose="020B0503020204020204" pitchFamily="34" charset="-122"/>
                <a:sym typeface="+mn-ea"/>
              </a:rPr>
              <a:t>BBEF</a:t>
            </a:r>
            <a:r>
              <a:rPr lang="en-US" altLang="zh-CN" sz="2800" b="1" kern="0" noProof="1">
                <a:ln>
                  <a:solidFill>
                    <a:srgbClr val="0070C0"/>
                  </a:solidFill>
                </a:ln>
                <a:solidFill>
                  <a:schemeClr val="bg1"/>
                </a:solidFill>
                <a:latin typeface="Arial Black" panose="020B0A04020102020204" charset="0"/>
                <a:ea typeface="微软雅黑" panose="020B0503020204020204" pitchFamily="34" charset="-122"/>
                <a:sym typeface="+mn-ea"/>
              </a:rPr>
              <a:t> Science &amp; Technology Co., Ltd.</a:t>
            </a:r>
          </a:p>
          <a:p>
            <a:pPr eaLnBrk="1" fontAlgn="auto" hangingPunct="1">
              <a:lnSpc>
                <a:spcPct val="120000"/>
              </a:lnSpc>
              <a:defRPr/>
            </a:pPr>
            <a:r>
              <a:rPr lang="zh-CN" altLang="en-US" sz="2000" b="1" kern="400" spc="200" noProof="1">
                <a:ln>
                  <a:solidFill>
                    <a:srgbClr val="0070C0"/>
                  </a:solidFill>
                </a:ln>
                <a:solidFill>
                  <a:schemeClr val="bg1"/>
                </a:solidFill>
                <a:latin typeface="微软雅黑" panose="020B0503020204020204" pitchFamily="34" charset="-122"/>
                <a:ea typeface="微软雅黑" panose="020B0503020204020204" pitchFamily="34" charset="-122"/>
                <a:sym typeface="+mn-ea"/>
              </a:rPr>
              <a:t>北京北广科技股份有限公司</a:t>
            </a:r>
            <a:r>
              <a:rPr lang="en-US" altLang="zh-CN" sz="2800" b="1" kern="0" noProof="1">
                <a:ln>
                  <a:solidFill>
                    <a:srgbClr val="0070C0"/>
                  </a:solidFill>
                </a:ln>
                <a:solidFill>
                  <a:schemeClr val="bg1"/>
                </a:solidFill>
                <a:latin typeface="微软雅黑" panose="020B0503020204020204" pitchFamily="34" charset="-122"/>
                <a:ea typeface="微软雅黑" panose="020B0503020204020204" pitchFamily="34" charset="-122"/>
                <a:sym typeface="+mn-ea"/>
              </a:rPr>
              <a:t> </a:t>
            </a:r>
          </a:p>
        </p:txBody>
      </p:sp>
      <p:graphicFrame>
        <p:nvGraphicFramePr>
          <p:cNvPr id="5" name="表格 4"/>
          <p:cNvGraphicFramePr/>
          <p:nvPr>
            <p:extLst>
              <p:ext uri="{D42A27DB-BD31-4B8C-83A1-F6EECF244321}">
                <p14:modId xmlns:p14="http://schemas.microsoft.com/office/powerpoint/2010/main" val="378369871"/>
              </p:ext>
            </p:extLst>
          </p:nvPr>
        </p:nvGraphicFramePr>
        <p:xfrm>
          <a:off x="973594" y="1749107"/>
          <a:ext cx="10244175" cy="4653915"/>
        </p:xfrm>
        <a:graphic>
          <a:graphicData uri="http://schemas.openxmlformats.org/drawingml/2006/table">
            <a:tbl>
              <a:tblPr firstRow="1" bandRow="1">
                <a:tableStyleId>{5940675A-B579-460E-94D1-54222C63F5DA}</a:tableStyleId>
              </a:tblPr>
              <a:tblGrid>
                <a:gridCol w="2659406"/>
                <a:gridCol w="1788267"/>
                <a:gridCol w="1807918"/>
                <a:gridCol w="3988584"/>
              </a:tblGrid>
              <a:tr h="465455">
                <a:tc gridSpan="4">
                  <a:txBody>
                    <a:bodyPr/>
                    <a:lstStyle/>
                    <a:p>
                      <a:pPr indent="0" algn="ctr">
                        <a:buNone/>
                      </a:pPr>
                      <a:r>
                        <a:rPr lang="en-US" sz="1800" b="0" dirty="0">
                          <a:latin typeface="Times New Roman" panose="02020603050405020304" pitchFamily="18" charset="0"/>
                          <a:cs typeface="Times New Roman" panose="02020603050405020304" pitchFamily="18" charset="0"/>
                        </a:rPr>
                        <a:t>Power amplifier of common frequencies and power levels in accelerator field </a:t>
                      </a:r>
                      <a:endParaRPr lang="en-US" altLang="en-US" sz="1800" b="0" dirty="0">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464820">
                <a:tc gridSpan="4">
                  <a:txBody>
                    <a:bodyPr/>
                    <a:lstStyle/>
                    <a:p>
                      <a:pPr indent="0" algn="ctr">
                        <a:buNone/>
                      </a:pPr>
                      <a:r>
                        <a:rPr lang="en-US" sz="1800" b="0" dirty="0">
                          <a:latin typeface="Times New Roman" panose="02020603050405020304" pitchFamily="18" charset="0"/>
                          <a:cs typeface="Times New Roman" panose="02020603050405020304" pitchFamily="18" charset="0"/>
                        </a:rPr>
                        <a:t>Different power advices in common use for accelerator</a:t>
                      </a:r>
                      <a:endParaRPr lang="en-US" altLang="en-US" sz="1800" b="0" dirty="0">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466090">
                <a:tc>
                  <a:txBody>
                    <a:bodyPr/>
                    <a:lstStyle/>
                    <a:p>
                      <a:pPr indent="0">
                        <a:buNone/>
                      </a:pPr>
                      <a:r>
                        <a:rPr lang="en-US" sz="1800" b="0">
                          <a:latin typeface="Times New Roman" panose="02020603050405020304" pitchFamily="18" charset="0"/>
                          <a:cs typeface="Times New Roman" panose="02020603050405020304" pitchFamily="18" charset="0"/>
                        </a:rPr>
                        <a:t>Device type </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dirty="0">
                          <a:latin typeface="Times New Roman" panose="02020603050405020304" pitchFamily="18" charset="0"/>
                          <a:cs typeface="Times New Roman" panose="02020603050405020304" pitchFamily="18" charset="0"/>
                        </a:rPr>
                        <a:t>Frequency </a:t>
                      </a:r>
                      <a:endParaRPr lang="en-US" altLang="en-US" sz="1800" b="0" dirty="0">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Times New Roman" panose="02020603050405020304" pitchFamily="18" charset="0"/>
                          <a:cs typeface="Times New Roman" panose="02020603050405020304" pitchFamily="18" charset="0"/>
                        </a:rPr>
                        <a:t>Working mode </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Times New Roman" panose="02020603050405020304" pitchFamily="18" charset="0"/>
                          <a:cs typeface="Times New Roman" panose="02020603050405020304" pitchFamily="18" charset="0"/>
                        </a:rPr>
                        <a:t>Single tube power </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65455">
                <a:tc>
                  <a:txBody>
                    <a:bodyPr/>
                    <a:lstStyle/>
                    <a:p>
                      <a:pPr indent="0">
                        <a:buNone/>
                      </a:pPr>
                      <a:r>
                        <a:rPr lang="en-US" sz="1800" b="0">
                          <a:latin typeface="Times New Roman" panose="02020603050405020304" pitchFamily="18" charset="0"/>
                          <a:cs typeface="Times New Roman" panose="02020603050405020304" pitchFamily="18" charset="0"/>
                        </a:rPr>
                        <a:t>Vacuum tube</a:t>
                      </a:r>
                      <a:r>
                        <a:rPr lang="en-US" sz="1800" b="0">
                          <a:latin typeface="宋体" panose="02010600030101010101" pitchFamily="2" charset="-122"/>
                          <a:ea typeface="宋体" panose="02010600030101010101" pitchFamily="2" charset="-122"/>
                          <a:cs typeface="宋体" panose="02010600030101010101" pitchFamily="2" charset="-122"/>
                        </a:rPr>
                        <a:t>   </a:t>
                      </a:r>
                      <a:r>
                        <a:rPr lang="en-US" sz="1800" b="0">
                          <a:latin typeface="Times New Roman" panose="02020603050405020304" pitchFamily="18" charset="0"/>
                          <a:cs typeface="Times New Roman" panose="02020603050405020304" pitchFamily="18" charset="0"/>
                        </a:rPr>
                        <a:t>Tetrode </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Times New Roman" panose="02020603050405020304" pitchFamily="18" charset="0"/>
                          <a:cs typeface="Times New Roman" panose="02020603050405020304" pitchFamily="18" charset="0"/>
                        </a:rPr>
                        <a:t>30~300MHz</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Times New Roman" panose="02020603050405020304" pitchFamily="18" charset="0"/>
                          <a:cs typeface="Times New Roman" panose="02020603050405020304" pitchFamily="18" charset="0"/>
                        </a:rPr>
                        <a:t>CW &amp; pulse </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a:t>
                      </a:r>
                      <a:r>
                        <a:rPr lang="en-US" sz="1800" b="0">
                          <a:latin typeface="Times New Roman" panose="02020603050405020304" pitchFamily="18" charset="0"/>
                          <a:cs typeface="Times New Roman" panose="02020603050405020304" pitchFamily="18" charset="0"/>
                        </a:rPr>
                        <a:t>3MW</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36194" marR="3619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65455">
                <a:tc>
                  <a:txBody>
                    <a:bodyPr/>
                    <a:lstStyle/>
                    <a:p>
                      <a:pPr indent="0">
                        <a:buNone/>
                      </a:pPr>
                      <a:r>
                        <a:rPr lang="en-US" sz="1800" b="0">
                          <a:latin typeface="Times New Roman" panose="02020603050405020304" pitchFamily="18" charset="0"/>
                          <a:cs typeface="Times New Roman" panose="02020603050405020304" pitchFamily="18" charset="0"/>
                        </a:rPr>
                        <a:t>Inductive output tube IOT </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Times New Roman" panose="02020603050405020304" pitchFamily="18" charset="0"/>
                          <a:cs typeface="Times New Roman" panose="02020603050405020304" pitchFamily="18" charset="0"/>
                        </a:rPr>
                        <a:t>500-1500MHz</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dirty="0">
                          <a:latin typeface="Times New Roman" panose="02020603050405020304" pitchFamily="18" charset="0"/>
                          <a:cs typeface="Times New Roman" panose="02020603050405020304" pitchFamily="18" charset="0"/>
                        </a:rPr>
                        <a:t>CW &amp; pulse </a:t>
                      </a:r>
                      <a:endParaRPr lang="en-US" altLang="en-US" sz="1800" b="0" dirty="0">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a:t>
                      </a:r>
                      <a:r>
                        <a:rPr lang="en-US" sz="1800" b="0">
                          <a:latin typeface="Times New Roman" panose="02020603050405020304" pitchFamily="18" charset="0"/>
                          <a:cs typeface="Times New Roman" panose="02020603050405020304" pitchFamily="18" charset="0"/>
                        </a:rPr>
                        <a:t>100kW</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36194" marR="3619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64820">
                <a:tc>
                  <a:txBody>
                    <a:bodyPr/>
                    <a:lstStyle/>
                    <a:p>
                      <a:pPr indent="0">
                        <a:buNone/>
                      </a:pPr>
                      <a:r>
                        <a:rPr lang="en-US" sz="1800" b="0">
                          <a:latin typeface="Times New Roman" panose="02020603050405020304" pitchFamily="18" charset="0"/>
                          <a:cs typeface="Times New Roman" panose="02020603050405020304" pitchFamily="18" charset="0"/>
                        </a:rPr>
                        <a:t>Klystron </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Times New Roman" panose="02020603050405020304" pitchFamily="18" charset="0"/>
                          <a:cs typeface="Times New Roman" panose="02020603050405020304" pitchFamily="18" charset="0"/>
                        </a:rPr>
                        <a:t>220-18GHz</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dirty="0">
                          <a:latin typeface="Times New Roman" panose="02020603050405020304" pitchFamily="18" charset="0"/>
                          <a:cs typeface="Times New Roman" panose="02020603050405020304" pitchFamily="18" charset="0"/>
                        </a:rPr>
                        <a:t>CW &amp; pulse </a:t>
                      </a:r>
                      <a:endParaRPr lang="en-US" altLang="en-US" sz="1800" b="0" dirty="0">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a:t>
                      </a:r>
                      <a:r>
                        <a:rPr lang="en-US" sz="1800" b="0">
                          <a:latin typeface="Times New Roman" panose="02020603050405020304" pitchFamily="18" charset="0"/>
                          <a:cs typeface="Times New Roman" panose="02020603050405020304" pitchFamily="18" charset="0"/>
                        </a:rPr>
                        <a:t>1MW</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36194" marR="3619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31545">
                <a:tc>
                  <a:txBody>
                    <a:bodyPr/>
                    <a:lstStyle/>
                    <a:p>
                      <a:pPr indent="0">
                        <a:buNone/>
                      </a:pPr>
                      <a:r>
                        <a:rPr lang="en-US" sz="1800" b="0">
                          <a:latin typeface="Times New Roman" panose="02020603050405020304" pitchFamily="18" charset="0"/>
                          <a:cs typeface="Times New Roman" panose="02020603050405020304" pitchFamily="18" charset="0"/>
                        </a:rPr>
                        <a:t>MOSFET </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0" dirty="0">
                          <a:latin typeface="Times New Roman" panose="02020603050405020304" pitchFamily="18" charset="0"/>
                          <a:cs typeface="Times New Roman" panose="02020603050405020304" pitchFamily="18" charset="0"/>
                        </a:rPr>
                        <a:t>30~500MHz</a:t>
                      </a:r>
                      <a:endParaRPr lang="en-US" altLang="en-US" sz="1800" b="0" dirty="0">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Times New Roman" panose="02020603050405020304" pitchFamily="18" charset="0"/>
                          <a:cs typeface="Times New Roman" panose="02020603050405020304" pitchFamily="18" charset="0"/>
                        </a:rPr>
                        <a:t>CW &amp; pulse </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Times New Roman" panose="02020603050405020304" pitchFamily="18" charset="0"/>
                          <a:cs typeface="Times New Roman" panose="02020603050405020304" pitchFamily="18" charset="0"/>
                        </a:rPr>
                        <a:t>Single tube 1800W </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64820">
                <a:tc>
                  <a:txBody>
                    <a:bodyPr/>
                    <a:lstStyle/>
                    <a:p>
                      <a:pPr indent="0">
                        <a:buNone/>
                      </a:pPr>
                      <a:r>
                        <a:rPr lang="en-US" sz="1800" b="0">
                          <a:latin typeface="Times New Roman" panose="02020603050405020304" pitchFamily="18" charset="0"/>
                          <a:cs typeface="Times New Roman" panose="02020603050405020304" pitchFamily="18" charset="0"/>
                        </a:rPr>
                        <a:t> </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Times New Roman" panose="02020603050405020304" pitchFamily="18" charset="0"/>
                          <a:cs typeface="Times New Roman" panose="02020603050405020304" pitchFamily="18" charset="0"/>
                        </a:rPr>
                        <a:t>500-1000MHz</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dirty="0">
                          <a:latin typeface="Times New Roman" panose="02020603050405020304" pitchFamily="18" charset="0"/>
                          <a:cs typeface="Times New Roman" panose="02020603050405020304" pitchFamily="18" charset="0"/>
                        </a:rPr>
                        <a:t>CW &amp; pulse </a:t>
                      </a:r>
                      <a:endParaRPr lang="en-US" altLang="en-US" sz="1800" b="0" dirty="0">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Times New Roman" panose="02020603050405020304" pitchFamily="18" charset="0"/>
                          <a:cs typeface="Times New Roman" panose="02020603050405020304" pitchFamily="18" charset="0"/>
                        </a:rPr>
                        <a:t>Single tube 900W </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65455">
                <a:tc>
                  <a:txBody>
                    <a:bodyPr/>
                    <a:lstStyle/>
                    <a:p>
                      <a:pPr indent="0">
                        <a:buNone/>
                      </a:pPr>
                      <a:r>
                        <a:rPr lang="en-US" sz="1800" b="0">
                          <a:latin typeface="Times New Roman" panose="02020603050405020304" pitchFamily="18" charset="0"/>
                          <a:cs typeface="Times New Roman" panose="02020603050405020304" pitchFamily="18" charset="0"/>
                        </a:rPr>
                        <a:t> </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Times New Roman" panose="02020603050405020304" pitchFamily="18" charset="0"/>
                          <a:cs typeface="Times New Roman" panose="02020603050405020304" pitchFamily="18" charset="0"/>
                        </a:rPr>
                        <a:t>1000-1500MHz</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dirty="0">
                          <a:latin typeface="Times New Roman" panose="02020603050405020304" pitchFamily="18" charset="0"/>
                          <a:cs typeface="Times New Roman" panose="02020603050405020304" pitchFamily="18" charset="0"/>
                        </a:rPr>
                        <a:t>CW &amp; pulse </a:t>
                      </a:r>
                      <a:endParaRPr lang="en-US" altLang="en-US" sz="1800" b="0" dirty="0">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dirty="0">
                          <a:latin typeface="Times New Roman" panose="02020603050405020304" pitchFamily="18" charset="0"/>
                          <a:cs typeface="Times New Roman" panose="02020603050405020304" pitchFamily="18" charset="0"/>
                        </a:rPr>
                        <a:t>Single tube 750W </a:t>
                      </a:r>
                      <a:endParaRPr lang="en-US" altLang="en-US" sz="1800" b="0" dirty="0">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227330"/>
            <a:ext cx="9105900" cy="1124585"/>
          </a:xfrm>
          <a:prstGeom prst="rect">
            <a:avLst/>
          </a:prstGeom>
          <a:solidFill>
            <a:schemeClr val="accent1">
              <a:lumMod val="75000"/>
            </a:schemeClr>
          </a:solidFill>
        </p:spPr>
        <p:txBody>
          <a:bodyPr>
            <a:spAutoFit/>
          </a:bodyPr>
          <a:lstStyle/>
          <a:p>
            <a:pPr algn="dist" eaLnBrk="1" fontAlgn="auto" hangingPunct="1">
              <a:lnSpc>
                <a:spcPct val="120000"/>
              </a:lnSpc>
              <a:defRPr/>
            </a:pPr>
            <a:r>
              <a:rPr lang="en-US" altLang="zh-CN" sz="2800" b="1" kern="0" noProof="1">
                <a:ln>
                  <a:solidFill>
                    <a:srgbClr val="0070C0"/>
                  </a:solidFill>
                </a:ln>
                <a:solidFill>
                  <a:schemeClr val="bg1"/>
                </a:solidFill>
                <a:latin typeface="Arial Black" panose="020B0A04020102020204" charset="0"/>
                <a:ea typeface="微软雅黑" panose="020B0503020204020204" pitchFamily="34" charset="-122"/>
                <a:sym typeface="+mn-ea"/>
              </a:rPr>
              <a:t>Beijing </a:t>
            </a:r>
            <a:r>
              <a:rPr lang="en-US" altLang="zh-CN" sz="2800" b="1" kern="0" noProof="1">
                <a:ln>
                  <a:solidFill>
                    <a:srgbClr val="0070C0"/>
                  </a:solidFill>
                </a:ln>
                <a:solidFill>
                  <a:srgbClr val="FF0000"/>
                </a:solidFill>
                <a:latin typeface="Arial Black" panose="020B0A04020102020204" charset="0"/>
                <a:ea typeface="微软雅黑" panose="020B0503020204020204" pitchFamily="34" charset="-122"/>
                <a:sym typeface="+mn-ea"/>
              </a:rPr>
              <a:t>BBEF</a:t>
            </a:r>
            <a:r>
              <a:rPr lang="en-US" altLang="zh-CN" sz="2800" b="1" kern="0" noProof="1">
                <a:ln>
                  <a:solidFill>
                    <a:srgbClr val="0070C0"/>
                  </a:solidFill>
                </a:ln>
                <a:solidFill>
                  <a:schemeClr val="bg1"/>
                </a:solidFill>
                <a:latin typeface="Arial Black" panose="020B0A04020102020204" charset="0"/>
                <a:ea typeface="微软雅黑" panose="020B0503020204020204" pitchFamily="34" charset="-122"/>
                <a:sym typeface="+mn-ea"/>
              </a:rPr>
              <a:t> Science &amp; Technology Co., Ltd.</a:t>
            </a:r>
          </a:p>
          <a:p>
            <a:pPr eaLnBrk="1" fontAlgn="auto" hangingPunct="1">
              <a:lnSpc>
                <a:spcPct val="120000"/>
              </a:lnSpc>
              <a:defRPr/>
            </a:pPr>
            <a:r>
              <a:rPr lang="zh-CN" altLang="en-US" sz="2000" b="1" kern="400" spc="200" noProof="1">
                <a:ln>
                  <a:solidFill>
                    <a:srgbClr val="0070C0"/>
                  </a:solidFill>
                </a:ln>
                <a:solidFill>
                  <a:schemeClr val="bg1"/>
                </a:solidFill>
                <a:latin typeface="微软雅黑" panose="020B0503020204020204" pitchFamily="34" charset="-122"/>
                <a:ea typeface="微软雅黑" panose="020B0503020204020204" pitchFamily="34" charset="-122"/>
                <a:sym typeface="+mn-ea"/>
              </a:rPr>
              <a:t>北京北广科技股份有限公司</a:t>
            </a:r>
            <a:r>
              <a:rPr lang="en-US" altLang="zh-CN" sz="2800" b="1" kern="0" noProof="1">
                <a:ln>
                  <a:solidFill>
                    <a:srgbClr val="0070C0"/>
                  </a:solidFill>
                </a:ln>
                <a:solidFill>
                  <a:schemeClr val="bg1"/>
                </a:solidFill>
                <a:latin typeface="微软雅黑" panose="020B0503020204020204" pitchFamily="34" charset="-122"/>
                <a:ea typeface="微软雅黑" panose="020B0503020204020204" pitchFamily="34" charset="-122"/>
                <a:sym typeface="+mn-ea"/>
              </a:rPr>
              <a:t> </a:t>
            </a:r>
          </a:p>
        </p:txBody>
      </p:sp>
      <p:graphicFrame>
        <p:nvGraphicFramePr>
          <p:cNvPr id="3" name="表格 2"/>
          <p:cNvGraphicFramePr/>
          <p:nvPr>
            <p:extLst>
              <p:ext uri="{D42A27DB-BD31-4B8C-83A1-F6EECF244321}">
                <p14:modId xmlns:p14="http://schemas.microsoft.com/office/powerpoint/2010/main" val="2879767408"/>
              </p:ext>
            </p:extLst>
          </p:nvPr>
        </p:nvGraphicFramePr>
        <p:xfrm>
          <a:off x="488950" y="1691640"/>
          <a:ext cx="10935335" cy="4907280"/>
        </p:xfrm>
        <a:graphic>
          <a:graphicData uri="http://schemas.openxmlformats.org/drawingml/2006/table">
            <a:tbl>
              <a:tblPr firstRow="1" bandRow="1">
                <a:tableStyleId>{5940675A-B579-460E-94D1-54222C63F5DA}</a:tableStyleId>
              </a:tblPr>
              <a:tblGrid>
                <a:gridCol w="2674620"/>
                <a:gridCol w="3469005"/>
                <a:gridCol w="2150745"/>
                <a:gridCol w="2640965"/>
              </a:tblGrid>
              <a:tr h="255270">
                <a:tc gridSpan="4">
                  <a:txBody>
                    <a:bodyPr/>
                    <a:lstStyle/>
                    <a:p>
                      <a:pPr indent="0" algn="ctr">
                        <a:buNone/>
                      </a:pPr>
                      <a:r>
                        <a:rPr lang="en-US" sz="1800" b="0" dirty="0">
                          <a:latin typeface="Times New Roman" panose="02020603050405020304" pitchFamily="18" charset="0"/>
                          <a:cs typeface="Times New Roman" panose="02020603050405020304" pitchFamily="18" charset="0"/>
                        </a:rPr>
                        <a:t>Comparison between electronic vacuum amplifier and all-solid-state amplifier </a:t>
                      </a:r>
                      <a:endParaRPr lang="en-US" altLang="en-US" sz="1800" b="0" dirty="0">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55270">
                <a:tc gridSpan="4">
                  <a:txBody>
                    <a:bodyPr/>
                    <a:lstStyle/>
                    <a:p>
                      <a:pPr indent="0" algn="ctr">
                        <a:buNone/>
                      </a:pPr>
                      <a:r>
                        <a:rPr lang="en-US" sz="1800" b="0">
                          <a:latin typeface="Times New Roman" panose="02020603050405020304" pitchFamily="18" charset="0"/>
                          <a:cs typeface="Times New Roman" panose="02020603050405020304" pitchFamily="18" charset="0"/>
                        </a:rPr>
                        <a:t>Comparison between electric vacuum amplifier and solid-state amplifier</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anchor="ctr">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55270">
                <a:tc>
                  <a:txBody>
                    <a:bodyPr/>
                    <a:lstStyle/>
                    <a:p>
                      <a:pPr indent="0" algn="ctr">
                        <a:buNone/>
                      </a:pPr>
                      <a:r>
                        <a:rPr lang="en-US" sz="1800" b="0">
                          <a:latin typeface="Times New Roman" panose="02020603050405020304" pitchFamily="18" charset="0"/>
                          <a:cs typeface="Times New Roman" panose="02020603050405020304" pitchFamily="18" charset="0"/>
                        </a:rPr>
                        <a:t>Device type </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pitchFamily="18" charset="0"/>
                          <a:cs typeface="Times New Roman" panose="02020603050405020304" pitchFamily="18" charset="0"/>
                        </a:rPr>
                        <a:t>Advantages </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pitchFamily="18" charset="0"/>
                          <a:cs typeface="Times New Roman" panose="02020603050405020304" pitchFamily="18" charset="0"/>
                        </a:rPr>
                        <a:t>Disadvantages </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pitchFamily="18" charset="0"/>
                          <a:cs typeface="Times New Roman" panose="02020603050405020304" pitchFamily="18" charset="0"/>
                        </a:rPr>
                        <a:t>Application </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42160">
                <a:tc>
                  <a:txBody>
                    <a:bodyPr/>
                    <a:lstStyle/>
                    <a:p>
                      <a:pPr indent="0">
                        <a:buNone/>
                      </a:pPr>
                      <a:r>
                        <a:rPr lang="en-US" sz="1800" b="0">
                          <a:latin typeface="Times New Roman" panose="02020603050405020304" pitchFamily="18" charset="0"/>
                          <a:cs typeface="Times New Roman" panose="02020603050405020304" pitchFamily="18" charset="0"/>
                        </a:rPr>
                        <a:t>Electronic vacuum amplifier </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Times New Roman" panose="02020603050405020304" pitchFamily="18" charset="0"/>
                          <a:cs typeface="Times New Roman" panose="02020603050405020304" pitchFamily="18" charset="0"/>
                        </a:rPr>
                        <a:t>Single tube power is large; </a:t>
                      </a:r>
                      <a:r>
                        <a:rPr lang="en-US" sz="1800" b="0">
                          <a:latin typeface="宋体" panose="02010600030101010101" pitchFamily="2" charset="-122"/>
                          <a:ea typeface="宋体" panose="02010600030101010101" pitchFamily="2" charset="-122"/>
                          <a:cs typeface="宋体" panose="02010600030101010101" pitchFamily="2" charset="-122"/>
                        </a:rPr>
                        <a:t>g</a:t>
                      </a:r>
                      <a:r>
                        <a:rPr lang="en-US" sz="1800" b="0">
                          <a:latin typeface="Times New Roman" panose="02020603050405020304" pitchFamily="18" charset="0"/>
                          <a:cs typeface="Times New Roman" panose="02020603050405020304" pitchFamily="18" charset="0"/>
                        </a:rPr>
                        <a:t>ood reflection resistance; The initial cost is low. </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dirty="0">
                          <a:latin typeface="Times New Roman" panose="02020603050405020304" pitchFamily="18" charset="0"/>
                          <a:cs typeface="Times New Roman" panose="02020603050405020304" pitchFamily="18" charset="0"/>
                        </a:rPr>
                        <a:t>Poor reliability; Narrow bandwidth; </a:t>
                      </a:r>
                      <a:r>
                        <a:rPr lang="en-US" sz="1800" b="0" dirty="0">
                          <a:latin typeface="宋体" panose="02010600030101010101" pitchFamily="2" charset="-122"/>
                          <a:ea typeface="宋体" panose="02010600030101010101" pitchFamily="2" charset="-122"/>
                          <a:cs typeface="宋体" panose="02010600030101010101" pitchFamily="2" charset="-122"/>
                        </a:rPr>
                        <a:t>c</a:t>
                      </a:r>
                      <a:r>
                        <a:rPr lang="en-US" sz="1800" b="0" dirty="0">
                          <a:latin typeface="Times New Roman" panose="02020603050405020304" pitchFamily="18" charset="0"/>
                          <a:cs typeface="Times New Roman" panose="02020603050405020304" pitchFamily="18" charset="0"/>
                        </a:rPr>
                        <a:t>omplex maintenance; </a:t>
                      </a:r>
                      <a:r>
                        <a:rPr lang="en-US" sz="1800" b="0" dirty="0">
                          <a:latin typeface="宋体" panose="02010600030101010101" pitchFamily="2" charset="-122"/>
                          <a:ea typeface="宋体" panose="02010600030101010101" pitchFamily="2" charset="-122"/>
                          <a:cs typeface="宋体" panose="02010600030101010101" pitchFamily="2" charset="-122"/>
                        </a:rPr>
                        <a:t>t</a:t>
                      </a:r>
                      <a:r>
                        <a:rPr lang="en-US" sz="1800" b="0" dirty="0">
                          <a:latin typeface="Times New Roman" panose="02020603050405020304" pitchFamily="18" charset="0"/>
                          <a:cs typeface="Times New Roman" panose="02020603050405020304" pitchFamily="18" charset="0"/>
                        </a:rPr>
                        <a:t>he maintenance cost later is high; </a:t>
                      </a:r>
                      <a:r>
                        <a:rPr lang="en-US" sz="1800" b="0" dirty="0">
                          <a:latin typeface="宋体" panose="02010600030101010101" pitchFamily="2" charset="-122"/>
                          <a:ea typeface="宋体" panose="02010600030101010101" pitchFamily="2" charset="-122"/>
                          <a:cs typeface="宋体" panose="02010600030101010101" pitchFamily="2" charset="-122"/>
                        </a:rPr>
                        <a:t>h</a:t>
                      </a:r>
                      <a:r>
                        <a:rPr lang="en-US" sz="1800" b="0" dirty="0">
                          <a:latin typeface="Times New Roman" panose="02020603050405020304" pitchFamily="18" charset="0"/>
                          <a:cs typeface="Times New Roman" panose="02020603050405020304" pitchFamily="18" charset="0"/>
                        </a:rPr>
                        <a:t>igh voltage, X-ray. </a:t>
                      </a:r>
                      <a:endParaRPr lang="en-US" altLang="en-US" sz="1800" b="0" dirty="0">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dirty="0">
                          <a:latin typeface="Times New Roman" panose="02020603050405020304" pitchFamily="18" charset="0"/>
                          <a:cs typeface="Times New Roman" panose="02020603050405020304" pitchFamily="18" charset="0"/>
                        </a:rPr>
                        <a:t>MW level continuous wave amplification; </a:t>
                      </a:r>
                      <a:r>
                        <a:rPr lang="en-US" sz="1800" b="0" dirty="0">
                          <a:latin typeface="宋体" panose="02010600030101010101" pitchFamily="2" charset="-122"/>
                          <a:ea typeface="宋体" panose="02010600030101010101" pitchFamily="2" charset="-122"/>
                          <a:cs typeface="宋体" panose="02010600030101010101" pitchFamily="2" charset="-122"/>
                        </a:rPr>
                        <a:t>w</a:t>
                      </a:r>
                      <a:r>
                        <a:rPr lang="en-US" sz="1800" b="0" dirty="0">
                          <a:latin typeface="Times New Roman" panose="02020603050405020304" pitchFamily="18" charset="0"/>
                          <a:cs typeface="Times New Roman" panose="02020603050405020304" pitchFamily="18" charset="0"/>
                        </a:rPr>
                        <a:t>hen the high-power pulse is amplified, it has cost advantage. </a:t>
                      </a:r>
                      <a:endParaRPr lang="en-US" altLang="en-US" sz="1800" b="0" dirty="0">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42160">
                <a:tc>
                  <a:txBody>
                    <a:bodyPr/>
                    <a:lstStyle/>
                    <a:p>
                      <a:pPr indent="0">
                        <a:buNone/>
                      </a:pPr>
                      <a:r>
                        <a:rPr lang="en-US" sz="1800" b="0">
                          <a:latin typeface="Times New Roman" panose="02020603050405020304" pitchFamily="18" charset="0"/>
                          <a:cs typeface="Times New Roman" panose="02020603050405020304" pitchFamily="18" charset="0"/>
                        </a:rPr>
                        <a:t>All solid state amplifier </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dirty="0">
                          <a:latin typeface="Times New Roman" panose="02020603050405020304" pitchFamily="18" charset="0"/>
                          <a:cs typeface="Times New Roman" panose="02020603050405020304" pitchFamily="18" charset="0"/>
                        </a:rPr>
                        <a:t>Small power of single tube, multi-module </a:t>
                      </a:r>
                      <a:r>
                        <a:rPr lang="en-US" sz="1800" b="0" dirty="0" smtClean="0">
                          <a:latin typeface="Times New Roman" panose="02020603050405020304" pitchFamily="18" charset="0"/>
                          <a:cs typeface="Times New Roman" panose="02020603050405020304" pitchFamily="18" charset="0"/>
                        </a:rPr>
                        <a:t>Combiner, </a:t>
                      </a:r>
                      <a:r>
                        <a:rPr lang="en-US" sz="1800" b="0" dirty="0">
                          <a:latin typeface="Times New Roman" panose="02020603050405020304" pitchFamily="18" charset="0"/>
                          <a:cs typeface="Times New Roman" panose="02020603050405020304" pitchFamily="18" charset="0"/>
                        </a:rPr>
                        <a:t>high reliability; </a:t>
                      </a:r>
                      <a:r>
                        <a:rPr lang="en-US" sz="1800" b="0" dirty="0">
                          <a:latin typeface="宋体" panose="02010600030101010101" pitchFamily="2" charset="-122"/>
                          <a:ea typeface="宋体" panose="02010600030101010101" pitchFamily="2" charset="-122"/>
                          <a:cs typeface="宋体" panose="02010600030101010101" pitchFamily="2" charset="-122"/>
                        </a:rPr>
                        <a:t>n</a:t>
                      </a:r>
                      <a:r>
                        <a:rPr lang="en-US" sz="1800" b="0" dirty="0">
                          <a:latin typeface="Times New Roman" panose="02020603050405020304" pitchFamily="18" charset="0"/>
                          <a:cs typeface="Times New Roman" panose="02020603050405020304" pitchFamily="18" charset="0"/>
                        </a:rPr>
                        <a:t>o high voltage, no x-rays; </a:t>
                      </a:r>
                      <a:r>
                        <a:rPr lang="en-US" sz="1800" b="0" dirty="0">
                          <a:latin typeface="宋体" panose="02010600030101010101" pitchFamily="2" charset="-122"/>
                          <a:ea typeface="宋体" panose="02010600030101010101" pitchFamily="2" charset="-122"/>
                          <a:cs typeface="宋体" panose="02010600030101010101" pitchFamily="2" charset="-122"/>
                        </a:rPr>
                        <a:t>l</a:t>
                      </a:r>
                      <a:r>
                        <a:rPr lang="en-US" sz="1800" b="0" dirty="0">
                          <a:latin typeface="Times New Roman" panose="02020603050405020304" pitchFamily="18" charset="0"/>
                          <a:cs typeface="Times New Roman" panose="02020603050405020304" pitchFamily="18" charset="0"/>
                        </a:rPr>
                        <a:t>ong device service life; </a:t>
                      </a:r>
                      <a:r>
                        <a:rPr lang="en-US" sz="1800" b="0" dirty="0">
                          <a:latin typeface="宋体" panose="02010600030101010101" pitchFamily="2" charset="-122"/>
                          <a:ea typeface="宋体" panose="02010600030101010101" pitchFamily="2" charset="-122"/>
                          <a:cs typeface="宋体" panose="02010600030101010101" pitchFamily="2" charset="-122"/>
                        </a:rPr>
                        <a:t>s</a:t>
                      </a:r>
                      <a:r>
                        <a:rPr lang="en-US" sz="1800" b="0" dirty="0">
                          <a:latin typeface="Times New Roman" panose="02020603050405020304" pitchFamily="18" charset="0"/>
                          <a:cs typeface="Times New Roman" panose="02020603050405020304" pitchFamily="18" charset="0"/>
                        </a:rPr>
                        <a:t>imple service and maintenance; </a:t>
                      </a:r>
                      <a:r>
                        <a:rPr lang="en-US" sz="1800" b="0" dirty="0">
                          <a:latin typeface="宋体" panose="02010600030101010101" pitchFamily="2" charset="-122"/>
                          <a:ea typeface="宋体" panose="02010600030101010101" pitchFamily="2" charset="-122"/>
                          <a:cs typeface="宋体" panose="02010600030101010101" pitchFamily="2" charset="-122"/>
                        </a:rPr>
                        <a:t>h</a:t>
                      </a:r>
                      <a:r>
                        <a:rPr lang="en-US" sz="1800" b="0" dirty="0">
                          <a:latin typeface="Times New Roman" panose="02020603050405020304" pitchFamily="18" charset="0"/>
                          <a:cs typeface="Times New Roman" panose="02020603050405020304" pitchFamily="18" charset="0"/>
                        </a:rPr>
                        <a:t>igh amplitude and phase stability; Wide operating bandwidth. </a:t>
                      </a:r>
                      <a:endParaRPr lang="en-US" altLang="en-US" sz="1800" b="0" dirty="0">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Times New Roman" panose="02020603050405020304" pitchFamily="18" charset="0"/>
                          <a:cs typeface="Times New Roman" panose="02020603050405020304" pitchFamily="18" charset="0"/>
                        </a:rPr>
                        <a:t>High initial cost; Small power of single tube; </a:t>
                      </a:r>
                      <a:r>
                        <a:rPr lang="en-US" sz="1800" b="0">
                          <a:latin typeface="宋体" panose="02010600030101010101" pitchFamily="2" charset="-122"/>
                          <a:ea typeface="宋体" panose="02010600030101010101" pitchFamily="2" charset="-122"/>
                          <a:cs typeface="宋体" panose="02010600030101010101" pitchFamily="2" charset="-122"/>
                        </a:rPr>
                        <a:t>t</a:t>
                      </a:r>
                      <a:r>
                        <a:rPr lang="en-US" sz="1800" b="0">
                          <a:latin typeface="Times New Roman" panose="02020603050405020304" pitchFamily="18" charset="0"/>
                          <a:cs typeface="Times New Roman" panose="02020603050405020304" pitchFamily="18" charset="0"/>
                        </a:rPr>
                        <a:t>he device itself has poor mismatch resistance. </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dirty="0">
                          <a:latin typeface="Times New Roman" panose="02020603050405020304" pitchFamily="18" charset="0"/>
                          <a:cs typeface="Times New Roman" panose="02020603050405020304" pitchFamily="18" charset="0"/>
                        </a:rPr>
                        <a:t>Continuous wave amplification below 100kW has good cost advantage. The output is less affected by the power supply and it is easier to ensure technical indexes. </a:t>
                      </a:r>
                      <a:endParaRPr lang="en-US" altLang="en-US" sz="1800" b="0" dirty="0">
                        <a:latin typeface="Times New Roman" panose="02020603050405020304" pitchFamily="18" charset="0"/>
                        <a:ea typeface="Times New Roman" panose="02020603050405020304" pitchFamily="18" charset="0"/>
                        <a:cs typeface="Times New Roman" panose="02020603050405020304" pitchFamily="18" charset="0"/>
                      </a:endParaRPr>
                    </a:p>
                  </a:txBody>
                  <a:tcPr marL="36194" marR="3619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142163" y="0"/>
            <a:ext cx="5049837" cy="6858000"/>
          </a:xfrm>
          <a:prstGeom prst="rect">
            <a:avLst/>
          </a:prstGeom>
          <a:solidFill>
            <a:srgbClr val="0056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 name="矩形 1"/>
          <p:cNvSpPr/>
          <p:nvPr/>
        </p:nvSpPr>
        <p:spPr>
          <a:xfrm>
            <a:off x="0" y="0"/>
            <a:ext cx="7142163" cy="6858000"/>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pic>
        <p:nvPicPr>
          <p:cNvPr id="17413" name="图片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63213" y="219075"/>
            <a:ext cx="12954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4"/>
          <p:cNvSpPr txBox="1">
            <a:spLocks noChangeArrowheads="1"/>
          </p:cNvSpPr>
          <p:nvPr/>
        </p:nvSpPr>
        <p:spPr bwMode="auto">
          <a:xfrm>
            <a:off x="5960669" y="3025641"/>
            <a:ext cx="591846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9200">
              <a:defRPr>
                <a:solidFill>
                  <a:schemeClr val="tx1"/>
                </a:solidFill>
                <a:latin typeface="等线" panose="02010600030101010101" pitchFamily="2" charset="-122"/>
                <a:ea typeface="等线" panose="02010600030101010101" pitchFamily="2" charset="-122"/>
              </a:defRPr>
            </a:lvl1pPr>
            <a:lvl2pPr marL="742950" indent="-285750" defTabSz="1219200">
              <a:defRPr>
                <a:solidFill>
                  <a:schemeClr val="tx1"/>
                </a:solidFill>
                <a:latin typeface="等线" panose="02010600030101010101" pitchFamily="2" charset="-122"/>
                <a:ea typeface="等线" panose="02010600030101010101" pitchFamily="2" charset="-122"/>
              </a:defRPr>
            </a:lvl2pPr>
            <a:lvl3pPr marL="1143000" indent="-228600" defTabSz="1219200">
              <a:defRPr>
                <a:solidFill>
                  <a:schemeClr val="tx1"/>
                </a:solidFill>
                <a:latin typeface="等线" panose="02010600030101010101" pitchFamily="2" charset="-122"/>
                <a:ea typeface="等线" panose="02010600030101010101" pitchFamily="2" charset="-122"/>
              </a:defRPr>
            </a:lvl3pPr>
            <a:lvl4pPr marL="1600200" indent="-228600" defTabSz="1219200">
              <a:defRPr>
                <a:solidFill>
                  <a:schemeClr val="tx1"/>
                </a:solidFill>
                <a:latin typeface="等线" panose="02010600030101010101" pitchFamily="2" charset="-122"/>
                <a:ea typeface="等线" panose="02010600030101010101" pitchFamily="2" charset="-122"/>
              </a:defRPr>
            </a:lvl4pPr>
            <a:lvl5pPr marL="2057400" indent="-228600" defTabSz="1219200">
              <a:defRPr>
                <a:solidFill>
                  <a:schemeClr val="tx1"/>
                </a:solidFill>
                <a:latin typeface="等线" panose="02010600030101010101" pitchFamily="2" charset="-122"/>
                <a:ea typeface="等线" panose="02010600030101010101" pitchFamily="2" charset="-122"/>
              </a:defRPr>
            </a:lvl5pPr>
            <a:lvl6pPr marL="25146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en-US" altLang="zh-CN" sz="4000" b="1" dirty="0" smtClean="0">
                <a:solidFill>
                  <a:srgbClr val="FFFF00"/>
                </a:solidFill>
              </a:rPr>
              <a:t>key technology &amp; </a:t>
            </a:r>
            <a:r>
              <a:rPr lang="en-US" altLang="zh-CN" sz="4000" b="1" dirty="0">
                <a:solidFill>
                  <a:srgbClr val="FFFF00"/>
                </a:solidFill>
              </a:rPr>
              <a:t>Application prospect </a:t>
            </a:r>
          </a:p>
        </p:txBody>
      </p:sp>
      <p:grpSp>
        <p:nvGrpSpPr>
          <p:cNvPr id="32" name="组合 3"/>
          <p:cNvGrpSpPr>
            <a:grpSpLocks/>
          </p:cNvGrpSpPr>
          <p:nvPr/>
        </p:nvGrpSpPr>
        <p:grpSpPr bwMode="auto">
          <a:xfrm>
            <a:off x="4466312" y="3025641"/>
            <a:ext cx="1163637" cy="1162050"/>
            <a:chOff x="5392382" y="2847496"/>
            <a:chExt cx="1163008" cy="1163008"/>
          </a:xfrm>
        </p:grpSpPr>
        <p:sp>
          <p:nvSpPr>
            <p:cNvPr id="33" name="椭圆 32"/>
            <p:cNvSpPr/>
            <p:nvPr/>
          </p:nvSpPr>
          <p:spPr>
            <a:xfrm>
              <a:off x="5392382" y="2847496"/>
              <a:ext cx="1163008" cy="1163008"/>
            </a:xfrm>
            <a:prstGeom prst="ellipse">
              <a:avLst/>
            </a:prstGeom>
            <a:solidFill>
              <a:srgbClr val="0056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35" name="组合 34"/>
            <p:cNvGrpSpPr/>
            <p:nvPr/>
          </p:nvGrpSpPr>
          <p:grpSpPr>
            <a:xfrm>
              <a:off x="5496260" y="2952724"/>
              <a:ext cx="952553" cy="952553"/>
              <a:chOff x="2211399" y="2960442"/>
              <a:chExt cx="492443" cy="492443"/>
            </a:xfrm>
            <a:effectLst>
              <a:outerShdw blurRad="50800" dist="38100" dir="2700000" algn="tl" rotWithShape="0">
                <a:prstClr val="black">
                  <a:alpha val="40000"/>
                </a:prstClr>
              </a:outerShdw>
            </a:effectLst>
          </p:grpSpPr>
          <p:sp>
            <p:nvSpPr>
              <p:cNvPr id="36" name="椭圆 35"/>
              <p:cNvSpPr/>
              <p:nvPr/>
            </p:nvSpPr>
            <p:spPr>
              <a:xfrm>
                <a:off x="2211399" y="2960442"/>
                <a:ext cx="492443" cy="492443"/>
              </a:xfrm>
              <a:prstGeom prst="ellipse">
                <a:avLst/>
              </a:prstGeom>
              <a:solidFill>
                <a:srgbClr val="FFCD2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lstStyle/>
              <a:p>
                <a:pPr algn="ctr" defTabSz="1218565" eaLnBrk="1" fontAlgn="auto" hangingPunct="1">
                  <a:defRPr/>
                </a:pPr>
                <a:endParaRPr lang="zh-CN" altLang="en-US" sz="2400" kern="0" noProof="1">
                  <a:noFill/>
                </a:endParaRPr>
              </a:p>
            </p:txBody>
          </p:sp>
          <p:sp>
            <p:nvSpPr>
              <p:cNvPr id="37" name="Freeform 5"/>
              <p:cNvSpPr/>
              <p:nvPr/>
            </p:nvSpPr>
            <p:spPr bwMode="auto">
              <a:xfrm>
                <a:off x="2286839" y="3025764"/>
                <a:ext cx="343532" cy="342269"/>
              </a:xfrm>
              <a:custGeom>
                <a:avLst/>
                <a:gdLst>
                  <a:gd name="T0" fmla="*/ 372733 w 294"/>
                  <a:gd name="T1" fmla="*/ 157017 h 294"/>
                  <a:gd name="T2" fmla="*/ 372733 w 294"/>
                  <a:gd name="T3" fmla="*/ 19077 h 294"/>
                  <a:gd name="T4" fmla="*/ 294958 w 294"/>
                  <a:gd name="T5" fmla="*/ 19077 h 294"/>
                  <a:gd name="T6" fmla="*/ 294958 w 294"/>
                  <a:gd name="T7" fmla="*/ 77775 h 294"/>
                  <a:gd name="T8" fmla="*/ 215716 w 294"/>
                  <a:gd name="T9" fmla="*/ 0 h 294"/>
                  <a:gd name="T10" fmla="*/ 0 w 294"/>
                  <a:gd name="T11" fmla="*/ 215716 h 294"/>
                  <a:gd name="T12" fmla="*/ 39621 w 294"/>
                  <a:gd name="T13" fmla="*/ 215716 h 294"/>
                  <a:gd name="T14" fmla="*/ 39621 w 294"/>
                  <a:gd name="T15" fmla="*/ 431431 h 294"/>
                  <a:gd name="T16" fmla="*/ 157017 w 294"/>
                  <a:gd name="T17" fmla="*/ 431431 h 294"/>
                  <a:gd name="T18" fmla="*/ 157017 w 294"/>
                  <a:gd name="T19" fmla="*/ 255337 h 294"/>
                  <a:gd name="T20" fmla="*/ 274414 w 294"/>
                  <a:gd name="T21" fmla="*/ 255337 h 294"/>
                  <a:gd name="T22" fmla="*/ 274414 w 294"/>
                  <a:gd name="T23" fmla="*/ 431431 h 294"/>
                  <a:gd name="T24" fmla="*/ 393277 w 294"/>
                  <a:gd name="T25" fmla="*/ 431431 h 294"/>
                  <a:gd name="T26" fmla="*/ 393277 w 294"/>
                  <a:gd name="T27" fmla="*/ 215716 h 294"/>
                  <a:gd name="T28" fmla="*/ 431431 w 294"/>
                  <a:gd name="T29" fmla="*/ 215716 h 294"/>
                  <a:gd name="T30" fmla="*/ 372733 w 294"/>
                  <a:gd name="T31" fmla="*/ 157017 h 2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294">
                    <a:moveTo>
                      <a:pt x="254" y="107"/>
                    </a:moveTo>
                    <a:lnTo>
                      <a:pt x="254" y="13"/>
                    </a:lnTo>
                    <a:lnTo>
                      <a:pt x="201" y="13"/>
                    </a:lnTo>
                    <a:lnTo>
                      <a:pt x="201" y="53"/>
                    </a:lnTo>
                    <a:lnTo>
                      <a:pt x="147" y="0"/>
                    </a:lnTo>
                    <a:lnTo>
                      <a:pt x="0" y="147"/>
                    </a:lnTo>
                    <a:lnTo>
                      <a:pt x="27" y="147"/>
                    </a:lnTo>
                    <a:lnTo>
                      <a:pt x="27" y="294"/>
                    </a:lnTo>
                    <a:lnTo>
                      <a:pt x="107" y="294"/>
                    </a:lnTo>
                    <a:lnTo>
                      <a:pt x="107" y="174"/>
                    </a:lnTo>
                    <a:lnTo>
                      <a:pt x="187" y="174"/>
                    </a:lnTo>
                    <a:lnTo>
                      <a:pt x="187" y="294"/>
                    </a:lnTo>
                    <a:lnTo>
                      <a:pt x="268" y="294"/>
                    </a:lnTo>
                    <a:lnTo>
                      <a:pt x="268" y="147"/>
                    </a:lnTo>
                    <a:lnTo>
                      <a:pt x="294" y="147"/>
                    </a:lnTo>
                    <a:lnTo>
                      <a:pt x="254" y="107"/>
                    </a:lnTo>
                    <a:close/>
                  </a:path>
                </a:pathLst>
              </a:custGeom>
              <a:solidFill>
                <a:schemeClr val="bg1"/>
              </a:solidFill>
              <a:ln>
                <a:noFill/>
              </a:ln>
            </p:spPr>
            <p:txBody>
              <a:bodyPr/>
              <a:lstStyle/>
              <a:p>
                <a:pPr eaLnBrk="1" fontAlgn="auto" hangingPunct="1">
                  <a:spcBef>
                    <a:spcPts val="0"/>
                  </a:spcBef>
                  <a:spcAft>
                    <a:spcPts val="0"/>
                  </a:spcAft>
                  <a:defRPr/>
                </a:pPr>
                <a:endParaRPr lang="zh-CN" altLang="en-US" noProof="1">
                  <a:latin typeface="+mn-lt"/>
                  <a:ea typeface="+mn-ea"/>
                </a:endParaRPr>
              </a:p>
            </p:txBody>
          </p:sp>
        </p:grpSp>
      </p:grpSp>
    </p:spTree>
    <p:extLst>
      <p:ext uri="{BB962C8B-B14F-4D97-AF65-F5344CB8AC3E}">
        <p14:creationId xmlns:p14="http://schemas.microsoft.com/office/powerpoint/2010/main" val="3939659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Box 10"/>
          <p:cNvSpPr txBox="1">
            <a:spLocks noChangeArrowheads="1"/>
          </p:cNvSpPr>
          <p:nvPr/>
        </p:nvSpPr>
        <p:spPr bwMode="auto">
          <a:xfrm>
            <a:off x="561340" y="1652270"/>
            <a:ext cx="10995025"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9200">
              <a:defRPr>
                <a:solidFill>
                  <a:schemeClr val="tx1"/>
                </a:solidFill>
                <a:latin typeface="等线" panose="02010600030101010101" pitchFamily="2" charset="-122"/>
                <a:ea typeface="等线" panose="02010600030101010101" pitchFamily="2" charset="-122"/>
              </a:defRPr>
            </a:lvl1pPr>
            <a:lvl2pPr marL="742950" indent="-285750" defTabSz="1219200">
              <a:defRPr>
                <a:solidFill>
                  <a:schemeClr val="tx1"/>
                </a:solidFill>
                <a:latin typeface="等线" panose="02010600030101010101" pitchFamily="2" charset="-122"/>
                <a:ea typeface="等线" panose="02010600030101010101" pitchFamily="2" charset="-122"/>
              </a:defRPr>
            </a:lvl2pPr>
            <a:lvl3pPr marL="1143000" indent="-228600" defTabSz="1219200">
              <a:defRPr>
                <a:solidFill>
                  <a:schemeClr val="tx1"/>
                </a:solidFill>
                <a:latin typeface="等线" panose="02010600030101010101" pitchFamily="2" charset="-122"/>
                <a:ea typeface="等线" panose="02010600030101010101" pitchFamily="2" charset="-122"/>
              </a:defRPr>
            </a:lvl3pPr>
            <a:lvl4pPr marL="1600200" indent="-228600" defTabSz="1219200">
              <a:defRPr>
                <a:solidFill>
                  <a:schemeClr val="tx1"/>
                </a:solidFill>
                <a:latin typeface="等线" panose="02010600030101010101" pitchFamily="2" charset="-122"/>
                <a:ea typeface="等线" panose="02010600030101010101" pitchFamily="2" charset="-122"/>
              </a:defRPr>
            </a:lvl4pPr>
            <a:lvl5pPr marL="2057400" indent="-228600" defTabSz="1219200">
              <a:defRPr>
                <a:solidFill>
                  <a:schemeClr val="tx1"/>
                </a:solidFill>
                <a:latin typeface="等线" panose="02010600030101010101" pitchFamily="2" charset="-122"/>
                <a:ea typeface="等线" panose="02010600030101010101" pitchFamily="2" charset="-122"/>
              </a:defRPr>
            </a:lvl5pPr>
            <a:lvl6pPr marL="25146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indent="0" eaLnBrk="1" hangingPunct="1">
              <a:spcBef>
                <a:spcPts val="1200"/>
              </a:spcBef>
              <a:buFont typeface="Wingdings" panose="05000000000000000000" charset="0"/>
              <a:buNone/>
            </a:pPr>
            <a:r>
              <a:rPr lang="en-US" altLang="zh-CN" sz="3600" b="1" dirty="0" smtClean="0">
                <a:solidFill>
                  <a:srgbClr val="595959"/>
                </a:solidFill>
                <a:latin typeface="微软雅黑" panose="020B0503020204020204" pitchFamily="34" charset="-122"/>
                <a:ea typeface="微软雅黑" panose="020B0503020204020204" pitchFamily="34" charset="-122"/>
              </a:rPr>
              <a:t>Key </a:t>
            </a:r>
            <a:r>
              <a:rPr lang="en-US" altLang="zh-CN" sz="3600" b="1" dirty="0">
                <a:solidFill>
                  <a:srgbClr val="595959"/>
                </a:solidFill>
                <a:latin typeface="微软雅黑" panose="020B0503020204020204" pitchFamily="34" charset="-122"/>
                <a:ea typeface="微软雅黑" panose="020B0503020204020204" pitchFamily="34" charset="-122"/>
              </a:rPr>
              <a:t>technologies of solid state power source </a:t>
            </a:r>
            <a:endParaRPr lang="en-US" altLang="zh-CN" sz="3600" dirty="0">
              <a:solidFill>
                <a:srgbClr val="595959"/>
              </a:solidFill>
              <a:latin typeface="微软雅黑" panose="020B0503020204020204" pitchFamily="34" charset="-122"/>
              <a:ea typeface="微软雅黑" panose="020B0503020204020204" pitchFamily="34" charset="-122"/>
            </a:endParaRPr>
          </a:p>
          <a:p>
            <a:pPr marL="342900" indent="-342900" eaLnBrk="1" hangingPunct="1">
              <a:spcBef>
                <a:spcPts val="1200"/>
              </a:spcBef>
              <a:buFont typeface="+mj-lt"/>
              <a:buAutoNum type="arabicPeriod"/>
            </a:pPr>
            <a:r>
              <a:rPr lang="en-US" altLang="zh-CN" sz="3600" dirty="0" smtClean="0">
                <a:solidFill>
                  <a:srgbClr val="595959"/>
                </a:solidFill>
                <a:latin typeface="微软雅黑" panose="020B0503020204020204" pitchFamily="34" charset="-122"/>
                <a:ea typeface="微软雅黑" panose="020B0503020204020204" pitchFamily="34" charset="-122"/>
              </a:rPr>
              <a:t>High </a:t>
            </a:r>
            <a:r>
              <a:rPr lang="en-US" altLang="zh-CN" sz="3600" dirty="0">
                <a:solidFill>
                  <a:srgbClr val="595959"/>
                </a:solidFill>
                <a:latin typeface="微软雅黑" panose="020B0503020204020204" pitchFamily="34" charset="-122"/>
                <a:ea typeface="微软雅黑" panose="020B0503020204020204" pitchFamily="34" charset="-122"/>
              </a:rPr>
              <a:t>efficiency power amplification technology </a:t>
            </a:r>
          </a:p>
          <a:p>
            <a:pPr marL="342900" indent="-342900" eaLnBrk="1" hangingPunct="1">
              <a:spcBef>
                <a:spcPts val="1200"/>
              </a:spcBef>
              <a:buFont typeface="+mj-lt"/>
              <a:buAutoNum type="arabicPeriod"/>
            </a:pPr>
            <a:r>
              <a:rPr lang="en-US" altLang="zh-CN" sz="3600" dirty="0" smtClean="0">
                <a:solidFill>
                  <a:srgbClr val="595959"/>
                </a:solidFill>
                <a:latin typeface="微软雅黑" panose="020B0503020204020204" pitchFamily="34" charset="-122"/>
                <a:ea typeface="微软雅黑" panose="020B0503020204020204" pitchFamily="34" charset="-122"/>
              </a:rPr>
              <a:t>Power </a:t>
            </a:r>
            <a:r>
              <a:rPr lang="en-US" altLang="zh-CN" sz="3600" dirty="0" smtClean="0">
                <a:solidFill>
                  <a:srgbClr val="595959"/>
                </a:solidFill>
                <a:latin typeface="微软雅黑" panose="020B0503020204020204" pitchFamily="34" charset="-122"/>
                <a:ea typeface="微软雅黑" panose="020B0503020204020204" pitchFamily="34" charset="-122"/>
              </a:rPr>
              <a:t>Combiner </a:t>
            </a:r>
            <a:r>
              <a:rPr lang="en-US" altLang="zh-CN" sz="3600" dirty="0">
                <a:solidFill>
                  <a:srgbClr val="595959"/>
                </a:solidFill>
                <a:latin typeface="微软雅黑" panose="020B0503020204020204" pitchFamily="34" charset="-122"/>
                <a:ea typeface="微软雅黑" panose="020B0503020204020204" pitchFamily="34" charset="-122"/>
              </a:rPr>
              <a:t>technology</a:t>
            </a:r>
          </a:p>
          <a:p>
            <a:pPr marL="342900" indent="-342900" eaLnBrk="1" hangingPunct="1">
              <a:spcBef>
                <a:spcPts val="1200"/>
              </a:spcBef>
              <a:buFont typeface="+mj-lt"/>
              <a:buAutoNum type="arabicPeriod"/>
            </a:pPr>
            <a:r>
              <a:rPr lang="en-US" altLang="zh-CN" sz="3600" dirty="0" smtClean="0">
                <a:solidFill>
                  <a:srgbClr val="595959"/>
                </a:solidFill>
                <a:latin typeface="微软雅黑" panose="020B0503020204020204" pitchFamily="34" charset="-122"/>
                <a:ea typeface="微软雅黑" panose="020B0503020204020204" pitchFamily="34" charset="-122"/>
              </a:rPr>
              <a:t>Total </a:t>
            </a:r>
            <a:r>
              <a:rPr lang="en-US" altLang="zh-CN" sz="3600" dirty="0">
                <a:solidFill>
                  <a:srgbClr val="595959"/>
                </a:solidFill>
                <a:latin typeface="微软雅黑" panose="020B0503020204020204" pitchFamily="34" charset="-122"/>
                <a:ea typeface="微软雅黑" panose="020B0503020204020204" pitchFamily="34" charset="-122"/>
              </a:rPr>
              <a:t>reflection resistance technology </a:t>
            </a:r>
          </a:p>
          <a:p>
            <a:pPr marL="342900" indent="-342900" eaLnBrk="1" hangingPunct="1">
              <a:spcBef>
                <a:spcPts val="1200"/>
              </a:spcBef>
              <a:buFont typeface="+mj-lt"/>
              <a:buAutoNum type="arabicPeriod"/>
            </a:pPr>
            <a:r>
              <a:rPr lang="en-US" altLang="zh-CN" sz="3600" dirty="0" smtClean="0">
                <a:solidFill>
                  <a:srgbClr val="595959"/>
                </a:solidFill>
                <a:latin typeface="微软雅黑" panose="020B0503020204020204" pitchFamily="34" charset="-122"/>
                <a:ea typeface="微软雅黑" panose="020B0503020204020204" pitchFamily="34" charset="-122"/>
              </a:rPr>
              <a:t>Water </a:t>
            </a:r>
            <a:r>
              <a:rPr lang="en-US" altLang="zh-CN" sz="3600" dirty="0">
                <a:solidFill>
                  <a:srgbClr val="595959"/>
                </a:solidFill>
                <a:latin typeface="微软雅黑" panose="020B0503020204020204" pitchFamily="34" charset="-122"/>
                <a:ea typeface="微软雅黑" panose="020B0503020204020204" pitchFamily="34" charset="-122"/>
              </a:rPr>
              <a:t>cooling power supply technology </a:t>
            </a:r>
          </a:p>
          <a:p>
            <a:pPr marL="342900" indent="-342900" eaLnBrk="1" hangingPunct="1">
              <a:spcBef>
                <a:spcPts val="1200"/>
              </a:spcBef>
              <a:buFont typeface="+mj-lt"/>
              <a:buAutoNum type="arabicPeriod"/>
            </a:pPr>
            <a:r>
              <a:rPr lang="en-US" altLang="zh-CN" sz="3600" dirty="0" smtClean="0">
                <a:solidFill>
                  <a:srgbClr val="595959"/>
                </a:solidFill>
                <a:latin typeface="微软雅黑" panose="020B0503020204020204" pitchFamily="34" charset="-122"/>
                <a:ea typeface="微软雅黑" panose="020B0503020204020204" pitchFamily="34" charset="-122"/>
              </a:rPr>
              <a:t>Blind </a:t>
            </a:r>
            <a:r>
              <a:rPr lang="en-US" altLang="zh-CN" sz="3600" dirty="0">
                <a:solidFill>
                  <a:srgbClr val="595959"/>
                </a:solidFill>
                <a:latin typeface="微软雅黑" panose="020B0503020204020204" pitchFamily="34" charset="-122"/>
                <a:ea typeface="微软雅黑" panose="020B0503020204020204" pitchFamily="34" charset="-122"/>
              </a:rPr>
              <a:t>insertion of functional units </a:t>
            </a:r>
          </a:p>
          <a:p>
            <a:pPr marL="342900" indent="-342900" eaLnBrk="1" hangingPunct="1">
              <a:spcBef>
                <a:spcPts val="1200"/>
              </a:spcBef>
              <a:buFont typeface="+mj-lt"/>
              <a:buAutoNum type="arabicPeriod"/>
            </a:pPr>
            <a:r>
              <a:rPr lang="en-US" altLang="zh-CN" sz="3600" dirty="0" smtClean="0">
                <a:solidFill>
                  <a:srgbClr val="595959"/>
                </a:solidFill>
                <a:latin typeface="微软雅黑" panose="020B0503020204020204" pitchFamily="34" charset="-122"/>
                <a:ea typeface="微软雅黑" panose="020B0503020204020204" pitchFamily="34" charset="-122"/>
              </a:rPr>
              <a:t>Low </a:t>
            </a:r>
            <a:r>
              <a:rPr lang="en-US" altLang="zh-CN" sz="3600" dirty="0">
                <a:solidFill>
                  <a:srgbClr val="595959"/>
                </a:solidFill>
                <a:latin typeface="微软雅黑" panose="020B0503020204020204" pitchFamily="34" charset="-122"/>
                <a:ea typeface="微软雅黑" panose="020B0503020204020204" pitchFamily="34" charset="-122"/>
              </a:rPr>
              <a:t>level control technology </a:t>
            </a:r>
          </a:p>
        </p:txBody>
      </p:sp>
      <p:cxnSp>
        <p:nvCxnSpPr>
          <p:cNvPr id="21" name="直接连接符 20"/>
          <p:cNvCxnSpPr/>
          <p:nvPr/>
        </p:nvCxnSpPr>
        <p:spPr>
          <a:xfrm>
            <a:off x="606425" y="1509395"/>
            <a:ext cx="10840720" cy="2603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654049" y="6658312"/>
            <a:ext cx="10809605" cy="444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0" y="227330"/>
            <a:ext cx="9105900" cy="1124585"/>
          </a:xfrm>
          <a:prstGeom prst="rect">
            <a:avLst/>
          </a:prstGeom>
          <a:solidFill>
            <a:schemeClr val="accent1">
              <a:lumMod val="75000"/>
            </a:schemeClr>
          </a:solidFill>
        </p:spPr>
        <p:txBody>
          <a:bodyPr>
            <a:spAutoFit/>
          </a:bodyPr>
          <a:lstStyle/>
          <a:p>
            <a:pPr algn="dist" eaLnBrk="1" fontAlgn="auto" hangingPunct="1">
              <a:lnSpc>
                <a:spcPct val="120000"/>
              </a:lnSpc>
              <a:defRPr/>
            </a:pPr>
            <a:r>
              <a:rPr lang="en-US" altLang="zh-CN" sz="2800" b="1" kern="0" noProof="1">
                <a:ln>
                  <a:solidFill>
                    <a:srgbClr val="0070C0"/>
                  </a:solidFill>
                </a:ln>
                <a:solidFill>
                  <a:schemeClr val="bg1"/>
                </a:solidFill>
                <a:latin typeface="Arial Black" panose="020B0A04020102020204" charset="0"/>
                <a:ea typeface="微软雅黑" panose="020B0503020204020204" pitchFamily="34" charset="-122"/>
                <a:sym typeface="+mn-ea"/>
              </a:rPr>
              <a:t>Beijing </a:t>
            </a:r>
            <a:r>
              <a:rPr lang="en-US" altLang="zh-CN" sz="2800" b="1" kern="0" noProof="1">
                <a:ln>
                  <a:solidFill>
                    <a:srgbClr val="0070C0"/>
                  </a:solidFill>
                </a:ln>
                <a:solidFill>
                  <a:srgbClr val="FF0000"/>
                </a:solidFill>
                <a:latin typeface="Arial Black" panose="020B0A04020102020204" charset="0"/>
                <a:ea typeface="微软雅黑" panose="020B0503020204020204" pitchFamily="34" charset="-122"/>
                <a:sym typeface="+mn-ea"/>
              </a:rPr>
              <a:t>BBEF</a:t>
            </a:r>
            <a:r>
              <a:rPr lang="en-US" altLang="zh-CN" sz="2800" b="1" kern="0" noProof="1">
                <a:ln>
                  <a:solidFill>
                    <a:srgbClr val="0070C0"/>
                  </a:solidFill>
                </a:ln>
                <a:solidFill>
                  <a:schemeClr val="bg1"/>
                </a:solidFill>
                <a:latin typeface="Arial Black" panose="020B0A04020102020204" charset="0"/>
                <a:ea typeface="微软雅黑" panose="020B0503020204020204" pitchFamily="34" charset="-122"/>
                <a:sym typeface="+mn-ea"/>
              </a:rPr>
              <a:t> Science &amp; Technology Co., Ltd.</a:t>
            </a:r>
          </a:p>
          <a:p>
            <a:pPr eaLnBrk="1" fontAlgn="auto" hangingPunct="1">
              <a:lnSpc>
                <a:spcPct val="120000"/>
              </a:lnSpc>
              <a:defRPr/>
            </a:pPr>
            <a:r>
              <a:rPr lang="zh-CN" altLang="en-US" sz="2000" b="1" kern="400" spc="200" noProof="1">
                <a:ln>
                  <a:solidFill>
                    <a:srgbClr val="0070C0"/>
                  </a:solidFill>
                </a:ln>
                <a:solidFill>
                  <a:schemeClr val="bg1"/>
                </a:solidFill>
                <a:latin typeface="微软雅黑" panose="020B0503020204020204" pitchFamily="34" charset="-122"/>
                <a:ea typeface="微软雅黑" panose="020B0503020204020204" pitchFamily="34" charset="-122"/>
                <a:sym typeface="+mn-ea"/>
              </a:rPr>
              <a:t>北京北广科技股份有限公司</a:t>
            </a:r>
            <a:r>
              <a:rPr lang="en-US" altLang="zh-CN" sz="2800" b="1" kern="0" noProof="1">
                <a:ln>
                  <a:solidFill>
                    <a:srgbClr val="0070C0"/>
                  </a:solidFill>
                </a:ln>
                <a:solidFill>
                  <a:schemeClr val="bg1"/>
                </a:solidFill>
                <a:latin typeface="微软雅黑" panose="020B0503020204020204" pitchFamily="34" charset="-122"/>
                <a:ea typeface="微软雅黑" panose="020B0503020204020204" pitchFamily="34" charset="-122"/>
                <a:sym typeface="+mn-ea"/>
              </a:rPr>
              <a:t> </a:t>
            </a:r>
          </a:p>
        </p:txBody>
      </p:sp>
    </p:spTree>
    <p:custDataLst>
      <p:tags r:id="rId1"/>
    </p:custData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blinds(horizontal)">
                                      <p:cBhvr>
                                        <p:cTn id="7" dur="5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Box 10"/>
          <p:cNvSpPr txBox="1">
            <a:spLocks noChangeArrowheads="1"/>
          </p:cNvSpPr>
          <p:nvPr/>
        </p:nvSpPr>
        <p:spPr bwMode="auto">
          <a:xfrm>
            <a:off x="71754" y="1652270"/>
            <a:ext cx="12120245"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9200">
              <a:defRPr>
                <a:solidFill>
                  <a:schemeClr val="tx1"/>
                </a:solidFill>
                <a:latin typeface="等线" panose="02010600030101010101" pitchFamily="2" charset="-122"/>
                <a:ea typeface="等线" panose="02010600030101010101" pitchFamily="2" charset="-122"/>
              </a:defRPr>
            </a:lvl1pPr>
            <a:lvl2pPr marL="742950" indent="-285750" defTabSz="1219200">
              <a:defRPr>
                <a:solidFill>
                  <a:schemeClr val="tx1"/>
                </a:solidFill>
                <a:latin typeface="等线" panose="02010600030101010101" pitchFamily="2" charset="-122"/>
                <a:ea typeface="等线" panose="02010600030101010101" pitchFamily="2" charset="-122"/>
              </a:defRPr>
            </a:lvl2pPr>
            <a:lvl3pPr marL="1143000" indent="-228600" defTabSz="1219200">
              <a:defRPr>
                <a:solidFill>
                  <a:schemeClr val="tx1"/>
                </a:solidFill>
                <a:latin typeface="等线" panose="02010600030101010101" pitchFamily="2" charset="-122"/>
                <a:ea typeface="等线" panose="02010600030101010101" pitchFamily="2" charset="-122"/>
              </a:defRPr>
            </a:lvl3pPr>
            <a:lvl4pPr marL="1600200" indent="-228600" defTabSz="1219200">
              <a:defRPr>
                <a:solidFill>
                  <a:schemeClr val="tx1"/>
                </a:solidFill>
                <a:latin typeface="等线" panose="02010600030101010101" pitchFamily="2" charset="-122"/>
                <a:ea typeface="等线" panose="02010600030101010101" pitchFamily="2" charset="-122"/>
              </a:defRPr>
            </a:lvl4pPr>
            <a:lvl5pPr marL="2057400" indent="-228600" defTabSz="1219200">
              <a:defRPr>
                <a:solidFill>
                  <a:schemeClr val="tx1"/>
                </a:solidFill>
                <a:latin typeface="等线" panose="02010600030101010101" pitchFamily="2" charset="-122"/>
                <a:ea typeface="等线" panose="02010600030101010101" pitchFamily="2" charset="-122"/>
              </a:defRPr>
            </a:lvl5pPr>
            <a:lvl6pPr marL="25146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indent="0" eaLnBrk="1" hangingPunct="1">
              <a:spcBef>
                <a:spcPts val="1200"/>
              </a:spcBef>
              <a:buFont typeface="Wingdings" panose="05000000000000000000" charset="0"/>
              <a:buNone/>
            </a:pPr>
            <a:r>
              <a:rPr lang="en-US" altLang="zh-CN" sz="3600" b="1" dirty="0" smtClean="0">
                <a:solidFill>
                  <a:srgbClr val="595959"/>
                </a:solidFill>
                <a:latin typeface="微软雅黑" panose="020B0503020204020204" pitchFamily="34" charset="-122"/>
                <a:ea typeface="微软雅黑" panose="020B0503020204020204" pitchFamily="34" charset="-122"/>
              </a:rPr>
              <a:t> </a:t>
            </a:r>
            <a:r>
              <a:rPr lang="en-US" altLang="zh-CN" sz="3600" b="1" dirty="0">
                <a:solidFill>
                  <a:srgbClr val="595959"/>
                </a:solidFill>
                <a:latin typeface="微软雅黑" panose="020B0503020204020204" pitchFamily="34" charset="-122"/>
                <a:ea typeface="微软雅黑" panose="020B0503020204020204" pitchFamily="34" charset="-122"/>
              </a:rPr>
              <a:t>Application prospect of solid state power source in accelerator</a:t>
            </a:r>
          </a:p>
          <a:p>
            <a:pPr eaLnBrk="1" hangingPunct="1">
              <a:spcBef>
                <a:spcPts val="1200"/>
              </a:spcBef>
            </a:pPr>
            <a:r>
              <a:rPr lang="en-US" altLang="zh-CN" sz="4000" dirty="0"/>
              <a:t>Series of solid-state power source products at </a:t>
            </a:r>
            <a:r>
              <a:rPr lang="en-US" altLang="zh-CN" sz="4000" dirty="0" smtClean="0"/>
              <a:t>present </a:t>
            </a:r>
          </a:p>
          <a:p>
            <a:pPr eaLnBrk="1" hangingPunct="1">
              <a:spcBef>
                <a:spcPts val="1200"/>
              </a:spcBef>
            </a:pPr>
            <a:r>
              <a:rPr lang="en-US" altLang="zh-CN" sz="3200" dirty="0" smtClean="0"/>
              <a:t>1. Working frequency</a:t>
            </a:r>
          </a:p>
          <a:p>
            <a:pPr eaLnBrk="1" hangingPunct="1">
              <a:spcBef>
                <a:spcPts val="1200"/>
              </a:spcBef>
            </a:pPr>
            <a:r>
              <a:rPr lang="en-US" altLang="zh-CN" sz="3200" dirty="0" smtClean="0"/>
              <a:t>1.5MHz/81.25MHz/204MHz/325MHz/</a:t>
            </a:r>
            <a:r>
              <a:rPr lang="en-US" altLang="zh-CN" sz="3200" dirty="0" smtClean="0"/>
              <a:t>352MHz/650MHz/1.3GHz</a:t>
            </a:r>
          </a:p>
          <a:p>
            <a:pPr eaLnBrk="1" hangingPunct="1">
              <a:spcBef>
                <a:spcPts val="1200"/>
              </a:spcBef>
            </a:pPr>
            <a:r>
              <a:rPr lang="en-US" altLang="zh-CN" sz="3200" dirty="0" smtClean="0"/>
              <a:t>2,Output power:</a:t>
            </a:r>
          </a:p>
          <a:p>
            <a:pPr eaLnBrk="1" hangingPunct="1">
              <a:spcBef>
                <a:spcPts val="1200"/>
              </a:spcBef>
            </a:pPr>
            <a:r>
              <a:rPr lang="en-US" altLang="zh-CN" sz="3200" dirty="0" smtClean="0"/>
              <a:t>10kW/20kW/25kW/45kW/80kW</a:t>
            </a:r>
            <a:r>
              <a:rPr lang="en-US" altLang="zh-CN" sz="3200" dirty="0"/>
              <a:t>,</a:t>
            </a:r>
            <a:r>
              <a:rPr lang="en-US" altLang="zh-CN" sz="3200" dirty="0" smtClean="0"/>
              <a:t>/150kW/180kW</a:t>
            </a:r>
            <a:r>
              <a:rPr lang="en-US" altLang="zh-CN" sz="3200" dirty="0" smtClean="0"/>
              <a:t>/200kW/260kW, </a:t>
            </a:r>
            <a:endParaRPr lang="en-US" altLang="zh-CN" sz="3200" dirty="0" smtClean="0"/>
          </a:p>
          <a:p>
            <a:pPr marL="0" indent="0" eaLnBrk="1" hangingPunct="1">
              <a:spcBef>
                <a:spcPts val="1200"/>
              </a:spcBef>
              <a:buFont typeface="Wingdings" panose="05000000000000000000" charset="0"/>
              <a:buNone/>
            </a:pPr>
            <a:r>
              <a:rPr lang="en-US" altLang="zh-CN" sz="2800" dirty="0" smtClean="0"/>
              <a:t> </a:t>
            </a:r>
            <a:endParaRPr lang="en-US" altLang="zh-CN" sz="2800" dirty="0">
              <a:solidFill>
                <a:srgbClr val="595959"/>
              </a:solidFill>
              <a:latin typeface="微软雅黑" panose="020B0503020204020204" pitchFamily="34" charset="-122"/>
              <a:ea typeface="微软雅黑" panose="020B0503020204020204" pitchFamily="34" charset="-122"/>
            </a:endParaRPr>
          </a:p>
        </p:txBody>
      </p:sp>
      <p:cxnSp>
        <p:nvCxnSpPr>
          <p:cNvPr id="21" name="直接连接符 20"/>
          <p:cNvCxnSpPr/>
          <p:nvPr/>
        </p:nvCxnSpPr>
        <p:spPr>
          <a:xfrm>
            <a:off x="71755" y="1520825"/>
            <a:ext cx="11617960" cy="317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9525" y="6618605"/>
            <a:ext cx="11902440" cy="1079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0" y="227330"/>
            <a:ext cx="9105900" cy="1124585"/>
          </a:xfrm>
          <a:prstGeom prst="rect">
            <a:avLst/>
          </a:prstGeom>
          <a:solidFill>
            <a:schemeClr val="accent1">
              <a:lumMod val="75000"/>
            </a:schemeClr>
          </a:solidFill>
        </p:spPr>
        <p:txBody>
          <a:bodyPr>
            <a:spAutoFit/>
          </a:bodyPr>
          <a:lstStyle/>
          <a:p>
            <a:pPr algn="dist" eaLnBrk="1" fontAlgn="auto" hangingPunct="1">
              <a:lnSpc>
                <a:spcPct val="120000"/>
              </a:lnSpc>
              <a:defRPr/>
            </a:pPr>
            <a:r>
              <a:rPr lang="en-US" altLang="zh-CN" sz="2800" b="1" kern="0" noProof="1">
                <a:ln>
                  <a:solidFill>
                    <a:srgbClr val="0070C0"/>
                  </a:solidFill>
                </a:ln>
                <a:solidFill>
                  <a:schemeClr val="bg1"/>
                </a:solidFill>
                <a:latin typeface="Arial Black" panose="020B0A04020102020204" charset="0"/>
                <a:ea typeface="微软雅黑" panose="020B0503020204020204" pitchFamily="34" charset="-122"/>
                <a:sym typeface="+mn-ea"/>
              </a:rPr>
              <a:t>Beijing </a:t>
            </a:r>
            <a:r>
              <a:rPr lang="en-US" altLang="zh-CN" sz="2800" b="1" kern="0" noProof="1">
                <a:ln>
                  <a:solidFill>
                    <a:srgbClr val="0070C0"/>
                  </a:solidFill>
                </a:ln>
                <a:solidFill>
                  <a:srgbClr val="FF0000"/>
                </a:solidFill>
                <a:latin typeface="Arial Black" panose="020B0A04020102020204" charset="0"/>
                <a:ea typeface="微软雅黑" panose="020B0503020204020204" pitchFamily="34" charset="-122"/>
                <a:sym typeface="+mn-ea"/>
              </a:rPr>
              <a:t>BBEF</a:t>
            </a:r>
            <a:r>
              <a:rPr lang="en-US" altLang="zh-CN" sz="2800" b="1" kern="0" noProof="1">
                <a:ln>
                  <a:solidFill>
                    <a:srgbClr val="0070C0"/>
                  </a:solidFill>
                </a:ln>
                <a:solidFill>
                  <a:schemeClr val="bg1"/>
                </a:solidFill>
                <a:latin typeface="Arial Black" panose="020B0A04020102020204" charset="0"/>
                <a:ea typeface="微软雅黑" panose="020B0503020204020204" pitchFamily="34" charset="-122"/>
                <a:sym typeface="+mn-ea"/>
              </a:rPr>
              <a:t> Science &amp; Technology Co., Ltd.</a:t>
            </a:r>
          </a:p>
          <a:p>
            <a:pPr eaLnBrk="1" fontAlgn="auto" hangingPunct="1">
              <a:lnSpc>
                <a:spcPct val="120000"/>
              </a:lnSpc>
              <a:defRPr/>
            </a:pPr>
            <a:r>
              <a:rPr lang="zh-CN" altLang="en-US" sz="2000" b="1" kern="400" spc="200" noProof="1">
                <a:ln>
                  <a:solidFill>
                    <a:srgbClr val="0070C0"/>
                  </a:solidFill>
                </a:ln>
                <a:solidFill>
                  <a:schemeClr val="bg1"/>
                </a:solidFill>
                <a:latin typeface="微软雅黑" panose="020B0503020204020204" pitchFamily="34" charset="-122"/>
                <a:ea typeface="微软雅黑" panose="020B0503020204020204" pitchFamily="34" charset="-122"/>
                <a:sym typeface="+mn-ea"/>
              </a:rPr>
              <a:t>北京北广科技股份有限公司</a:t>
            </a:r>
            <a:r>
              <a:rPr lang="en-US" altLang="zh-CN" sz="2800" b="1" kern="0" noProof="1">
                <a:ln>
                  <a:solidFill>
                    <a:srgbClr val="0070C0"/>
                  </a:solidFill>
                </a:ln>
                <a:solidFill>
                  <a:schemeClr val="bg1"/>
                </a:solidFill>
                <a:latin typeface="微软雅黑" panose="020B0503020204020204" pitchFamily="34" charset="-122"/>
                <a:ea typeface="微软雅黑" panose="020B0503020204020204" pitchFamily="34" charset="-122"/>
                <a:sym typeface="+mn-ea"/>
              </a:rPr>
              <a:t> </a:t>
            </a:r>
          </a:p>
        </p:txBody>
      </p:sp>
    </p:spTree>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227330"/>
            <a:ext cx="9105900" cy="1124585"/>
          </a:xfrm>
          <a:prstGeom prst="rect">
            <a:avLst/>
          </a:prstGeom>
          <a:solidFill>
            <a:schemeClr val="accent1">
              <a:lumMod val="75000"/>
            </a:schemeClr>
          </a:solidFill>
        </p:spPr>
        <p:txBody>
          <a:bodyPr>
            <a:spAutoFit/>
          </a:bodyPr>
          <a:lstStyle/>
          <a:p>
            <a:pPr algn="dist" eaLnBrk="1" fontAlgn="auto" hangingPunct="1">
              <a:lnSpc>
                <a:spcPct val="120000"/>
              </a:lnSpc>
              <a:defRPr/>
            </a:pPr>
            <a:r>
              <a:rPr lang="en-US" altLang="zh-CN" sz="2800" b="1" kern="0" noProof="1">
                <a:ln>
                  <a:solidFill>
                    <a:srgbClr val="0070C0"/>
                  </a:solidFill>
                </a:ln>
                <a:solidFill>
                  <a:schemeClr val="bg1"/>
                </a:solidFill>
                <a:latin typeface="Arial Black" panose="020B0A04020102020204" charset="0"/>
                <a:ea typeface="微软雅黑" panose="020B0503020204020204" pitchFamily="34" charset="-122"/>
                <a:sym typeface="+mn-ea"/>
              </a:rPr>
              <a:t>Beijing </a:t>
            </a:r>
            <a:r>
              <a:rPr lang="en-US" altLang="zh-CN" sz="2800" b="1" kern="0" noProof="1">
                <a:ln>
                  <a:solidFill>
                    <a:srgbClr val="0070C0"/>
                  </a:solidFill>
                </a:ln>
                <a:solidFill>
                  <a:srgbClr val="FF0000"/>
                </a:solidFill>
                <a:latin typeface="Arial Black" panose="020B0A04020102020204" charset="0"/>
                <a:ea typeface="微软雅黑" panose="020B0503020204020204" pitchFamily="34" charset="-122"/>
                <a:sym typeface="+mn-ea"/>
              </a:rPr>
              <a:t>BBEF</a:t>
            </a:r>
            <a:r>
              <a:rPr lang="en-US" altLang="zh-CN" sz="2800" b="1" kern="0" noProof="1">
                <a:ln>
                  <a:solidFill>
                    <a:srgbClr val="0070C0"/>
                  </a:solidFill>
                </a:ln>
                <a:solidFill>
                  <a:schemeClr val="bg1"/>
                </a:solidFill>
                <a:latin typeface="Arial Black" panose="020B0A04020102020204" charset="0"/>
                <a:ea typeface="微软雅黑" panose="020B0503020204020204" pitchFamily="34" charset="-122"/>
                <a:sym typeface="+mn-ea"/>
              </a:rPr>
              <a:t> Science &amp; Technology Co., Ltd.</a:t>
            </a:r>
          </a:p>
          <a:p>
            <a:pPr eaLnBrk="1" fontAlgn="auto" hangingPunct="1">
              <a:lnSpc>
                <a:spcPct val="120000"/>
              </a:lnSpc>
              <a:defRPr/>
            </a:pPr>
            <a:r>
              <a:rPr lang="zh-CN" altLang="en-US" sz="2000" b="1" kern="400" spc="200" noProof="1">
                <a:ln>
                  <a:solidFill>
                    <a:srgbClr val="0070C0"/>
                  </a:solidFill>
                </a:ln>
                <a:solidFill>
                  <a:schemeClr val="bg1"/>
                </a:solidFill>
                <a:latin typeface="微软雅黑" panose="020B0503020204020204" pitchFamily="34" charset="-122"/>
                <a:ea typeface="微软雅黑" panose="020B0503020204020204" pitchFamily="34" charset="-122"/>
                <a:sym typeface="+mn-ea"/>
              </a:rPr>
              <a:t>北京北广科技股份有限公司</a:t>
            </a:r>
            <a:r>
              <a:rPr lang="en-US" altLang="zh-CN" sz="2800" b="1" kern="0" noProof="1">
                <a:ln>
                  <a:solidFill>
                    <a:srgbClr val="0070C0"/>
                  </a:solidFill>
                </a:ln>
                <a:solidFill>
                  <a:schemeClr val="bg1"/>
                </a:solidFill>
                <a:latin typeface="微软雅黑" panose="020B0503020204020204" pitchFamily="34" charset="-122"/>
                <a:ea typeface="微软雅黑" panose="020B0503020204020204" pitchFamily="34" charset="-122"/>
                <a:sym typeface="+mn-ea"/>
              </a:rPr>
              <a:t> </a:t>
            </a:r>
          </a:p>
        </p:txBody>
      </p:sp>
      <p:pic>
        <p:nvPicPr>
          <p:cNvPr id="3" name="图片 1"/>
          <p:cNvPicPr>
            <a:picLocks noChangeAspect="1"/>
          </p:cNvPicPr>
          <p:nvPr/>
        </p:nvPicPr>
        <p:blipFill>
          <a:blip r:embed="rId3"/>
          <a:stretch>
            <a:fillRect/>
          </a:stretch>
        </p:blipFill>
        <p:spPr>
          <a:xfrm>
            <a:off x="71755" y="1448435"/>
            <a:ext cx="6509385" cy="4229100"/>
          </a:xfrm>
          <a:prstGeom prst="rect">
            <a:avLst/>
          </a:prstGeom>
          <a:noFill/>
          <a:ln w="9525">
            <a:noFill/>
          </a:ln>
        </p:spPr>
      </p:pic>
      <p:pic>
        <p:nvPicPr>
          <p:cNvPr id="4" name="图片 1"/>
          <p:cNvPicPr>
            <a:picLocks noChangeAspect="1"/>
          </p:cNvPicPr>
          <p:nvPr/>
        </p:nvPicPr>
        <p:blipFill>
          <a:blip r:embed="rId4"/>
          <a:stretch>
            <a:fillRect/>
          </a:stretch>
        </p:blipFill>
        <p:spPr>
          <a:xfrm>
            <a:off x="6227445" y="3021965"/>
            <a:ext cx="5935345" cy="3685540"/>
          </a:xfrm>
          <a:prstGeom prst="rect">
            <a:avLst/>
          </a:prstGeom>
          <a:noFill/>
          <a:ln w="9525">
            <a:noFill/>
          </a:ln>
        </p:spPr>
      </p:pic>
    </p:spTree>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Box 10"/>
          <p:cNvSpPr txBox="1">
            <a:spLocks noChangeArrowheads="1"/>
          </p:cNvSpPr>
          <p:nvPr/>
        </p:nvSpPr>
        <p:spPr bwMode="auto">
          <a:xfrm>
            <a:off x="120650" y="1652270"/>
            <a:ext cx="11652885"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9200">
              <a:defRPr>
                <a:solidFill>
                  <a:schemeClr val="tx1"/>
                </a:solidFill>
                <a:latin typeface="等线" panose="02010600030101010101" pitchFamily="2" charset="-122"/>
                <a:ea typeface="等线" panose="02010600030101010101" pitchFamily="2" charset="-122"/>
              </a:defRPr>
            </a:lvl1pPr>
            <a:lvl2pPr marL="742950" indent="-285750" defTabSz="1219200">
              <a:defRPr>
                <a:solidFill>
                  <a:schemeClr val="tx1"/>
                </a:solidFill>
                <a:latin typeface="等线" panose="02010600030101010101" pitchFamily="2" charset="-122"/>
                <a:ea typeface="等线" panose="02010600030101010101" pitchFamily="2" charset="-122"/>
              </a:defRPr>
            </a:lvl2pPr>
            <a:lvl3pPr marL="1143000" indent="-228600" defTabSz="1219200">
              <a:defRPr>
                <a:solidFill>
                  <a:schemeClr val="tx1"/>
                </a:solidFill>
                <a:latin typeface="等线" panose="02010600030101010101" pitchFamily="2" charset="-122"/>
                <a:ea typeface="等线" panose="02010600030101010101" pitchFamily="2" charset="-122"/>
              </a:defRPr>
            </a:lvl3pPr>
            <a:lvl4pPr marL="1600200" indent="-228600" defTabSz="1219200">
              <a:defRPr>
                <a:solidFill>
                  <a:schemeClr val="tx1"/>
                </a:solidFill>
                <a:latin typeface="等线" panose="02010600030101010101" pitchFamily="2" charset="-122"/>
                <a:ea typeface="等线" panose="02010600030101010101" pitchFamily="2" charset="-122"/>
              </a:defRPr>
            </a:lvl4pPr>
            <a:lvl5pPr marL="2057400" indent="-228600" defTabSz="1219200">
              <a:defRPr>
                <a:solidFill>
                  <a:schemeClr val="tx1"/>
                </a:solidFill>
                <a:latin typeface="等线" panose="02010600030101010101" pitchFamily="2" charset="-122"/>
                <a:ea typeface="等线" panose="02010600030101010101" pitchFamily="2" charset="-122"/>
              </a:defRPr>
            </a:lvl5pPr>
            <a:lvl6pPr marL="25146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indent="0" eaLnBrk="1" hangingPunct="1">
              <a:spcBef>
                <a:spcPts val="1200"/>
              </a:spcBef>
              <a:buFont typeface="Wingdings" panose="05000000000000000000" charset="0"/>
              <a:buNone/>
            </a:pPr>
            <a:r>
              <a:rPr lang="en-US" altLang="zh-CN" sz="2400" b="1" dirty="0" smtClean="0">
                <a:solidFill>
                  <a:srgbClr val="595959"/>
                </a:solidFill>
                <a:latin typeface="微软雅黑" panose="020B0503020204020204" pitchFamily="34" charset="-122"/>
                <a:ea typeface="微软雅黑" panose="020B0503020204020204" pitchFamily="34" charset="-122"/>
              </a:rPr>
              <a:t>  </a:t>
            </a:r>
            <a:r>
              <a:rPr lang="en-US" altLang="zh-CN" sz="2400" b="1" dirty="0">
                <a:solidFill>
                  <a:srgbClr val="595959"/>
                </a:solidFill>
                <a:latin typeface="微软雅黑" panose="020B0503020204020204" pitchFamily="34" charset="-122"/>
                <a:ea typeface="微软雅黑" panose="020B0503020204020204" pitchFamily="34" charset="-122"/>
              </a:rPr>
              <a:t>Conclusion</a:t>
            </a:r>
            <a:r>
              <a:rPr lang="en-US" altLang="zh-CN" dirty="0">
                <a:solidFill>
                  <a:srgbClr val="595959"/>
                </a:solidFill>
                <a:latin typeface="微软雅黑" panose="020B0503020204020204" pitchFamily="34" charset="-122"/>
                <a:ea typeface="微软雅黑" panose="020B0503020204020204" pitchFamily="34" charset="-122"/>
              </a:rPr>
              <a:t> </a:t>
            </a:r>
            <a:endParaRPr lang="en-US" altLang="zh-CN" sz="2000" dirty="0">
              <a:solidFill>
                <a:srgbClr val="595959"/>
              </a:solidFill>
              <a:latin typeface="微软雅黑" panose="020B0503020204020204" pitchFamily="34" charset="-122"/>
              <a:ea typeface="微软雅黑" panose="020B0503020204020204" pitchFamily="34" charset="-122"/>
            </a:endParaRPr>
          </a:p>
          <a:p>
            <a:pPr marL="0" indent="0" eaLnBrk="1" hangingPunct="1">
              <a:spcBef>
                <a:spcPts val="1200"/>
              </a:spcBef>
              <a:buFont typeface="Wingdings" panose="05000000000000000000" charset="0"/>
              <a:buNone/>
            </a:pPr>
            <a:r>
              <a:rPr lang="en-US" altLang="zh-CN" sz="3200" dirty="0">
                <a:solidFill>
                  <a:srgbClr val="595959"/>
                </a:solidFill>
                <a:latin typeface="微软雅黑" panose="020B0503020204020204" pitchFamily="34" charset="-122"/>
                <a:ea typeface="微软雅黑" panose="020B0503020204020204" pitchFamily="34" charset="-122"/>
              </a:rPr>
              <a:t>The solid-state RF power </a:t>
            </a:r>
            <a:r>
              <a:rPr lang="en-US" altLang="zh-CN" sz="3200" dirty="0" smtClean="0">
                <a:solidFill>
                  <a:srgbClr val="595959"/>
                </a:solidFill>
                <a:latin typeface="微软雅黑" panose="020B0503020204020204" pitchFamily="34" charset="-122"/>
                <a:ea typeface="微软雅黑" panose="020B0503020204020204" pitchFamily="34" charset="-122"/>
              </a:rPr>
              <a:t>develop </a:t>
            </a:r>
            <a:r>
              <a:rPr lang="en-US" altLang="zh-CN" sz="3200" dirty="0">
                <a:solidFill>
                  <a:srgbClr val="595959"/>
                </a:solidFill>
                <a:latin typeface="微软雅黑" panose="020B0503020204020204" pitchFamily="34" charset="-122"/>
                <a:ea typeface="微软雅黑" panose="020B0503020204020204" pitchFamily="34" charset="-122"/>
              </a:rPr>
              <a:t>direction of accelerator power source </a:t>
            </a:r>
            <a:r>
              <a:rPr lang="en-US" altLang="zh-CN" sz="3200" dirty="0" smtClean="0">
                <a:solidFill>
                  <a:srgbClr val="595959"/>
                </a:solidFill>
                <a:latin typeface="微软雅黑" panose="020B0503020204020204" pitchFamily="34" charset="-122"/>
                <a:ea typeface="微软雅黑" panose="020B0503020204020204" pitchFamily="34" charset="-122"/>
              </a:rPr>
              <a:t>to </a:t>
            </a:r>
            <a:r>
              <a:rPr lang="en-US" altLang="zh-CN" sz="3200" dirty="0">
                <a:solidFill>
                  <a:srgbClr val="595959"/>
                </a:solidFill>
                <a:latin typeface="微软雅黑" panose="020B0503020204020204" pitchFamily="34" charset="-122"/>
                <a:ea typeface="微软雅黑" panose="020B0503020204020204" pitchFamily="34" charset="-122"/>
              </a:rPr>
              <a:t>replace vacuum power source by solid-state RF power source for large accelerators</a:t>
            </a:r>
            <a:r>
              <a:rPr lang="en-US" altLang="zh-CN" sz="3200" dirty="0" smtClean="0">
                <a:solidFill>
                  <a:srgbClr val="595959"/>
                </a:solidFill>
                <a:latin typeface="微软雅黑" panose="020B0503020204020204" pitchFamily="34" charset="-122"/>
                <a:ea typeface="微软雅黑" panose="020B0503020204020204" pitchFamily="34" charset="-122"/>
              </a:rPr>
              <a:t>.</a:t>
            </a:r>
          </a:p>
          <a:p>
            <a:pPr marL="0" indent="0" eaLnBrk="1" hangingPunct="1">
              <a:spcBef>
                <a:spcPts val="1200"/>
              </a:spcBef>
              <a:buFont typeface="Wingdings" panose="05000000000000000000" charset="0"/>
              <a:buNone/>
            </a:pPr>
            <a:r>
              <a:rPr lang="en-US" altLang="zh-CN" sz="3200" dirty="0" smtClean="0">
                <a:solidFill>
                  <a:srgbClr val="595959"/>
                </a:solidFill>
                <a:latin typeface="微软雅黑" panose="020B0503020204020204" pitchFamily="34" charset="-122"/>
                <a:ea typeface="微软雅黑" panose="020B0503020204020204" pitchFamily="34" charset="-122"/>
              </a:rPr>
              <a:t> </a:t>
            </a:r>
            <a:r>
              <a:rPr lang="en-US" altLang="zh-CN" sz="3200" dirty="0">
                <a:solidFill>
                  <a:srgbClr val="595959"/>
                </a:solidFill>
                <a:latin typeface="微软雅黑" panose="020B0503020204020204" pitchFamily="34" charset="-122"/>
                <a:ea typeface="微软雅黑" panose="020B0503020204020204" pitchFamily="34" charset="-122"/>
              </a:rPr>
              <a:t>The long-term operation with beam </a:t>
            </a:r>
            <a:r>
              <a:rPr lang="en-US" altLang="zh-CN" sz="3200" dirty="0" smtClean="0">
                <a:solidFill>
                  <a:srgbClr val="595959"/>
                </a:solidFill>
                <a:latin typeface="微软雅黑" panose="020B0503020204020204" pitchFamily="34" charset="-122"/>
                <a:ea typeface="微软雅黑" panose="020B0503020204020204" pitchFamily="34" charset="-122"/>
              </a:rPr>
              <a:t>prove </a:t>
            </a:r>
            <a:r>
              <a:rPr lang="en-US" altLang="zh-CN" sz="3200" dirty="0">
                <a:solidFill>
                  <a:srgbClr val="595959"/>
                </a:solidFill>
                <a:latin typeface="微软雅黑" panose="020B0503020204020204" pitchFamily="34" charset="-122"/>
                <a:ea typeface="微软雅黑" panose="020B0503020204020204" pitchFamily="34" charset="-122"/>
              </a:rPr>
              <a:t>that solid-state power source technology has gradually matured and pointed out the direction </a:t>
            </a:r>
            <a:r>
              <a:rPr lang="en-US" altLang="zh-CN" sz="3200" dirty="0" smtClean="0">
                <a:solidFill>
                  <a:srgbClr val="595959"/>
                </a:solidFill>
                <a:latin typeface="微软雅黑" panose="020B0503020204020204" pitchFamily="34" charset="-122"/>
                <a:ea typeface="微软雅黑" panose="020B0503020204020204" pitchFamily="34" charset="-122"/>
              </a:rPr>
              <a:t>with </a:t>
            </a:r>
            <a:r>
              <a:rPr lang="en-US" altLang="zh-CN" sz="3200" dirty="0">
                <a:solidFill>
                  <a:srgbClr val="595959"/>
                </a:solidFill>
                <a:latin typeface="微软雅黑" panose="020B0503020204020204" pitchFamily="34" charset="-122"/>
                <a:ea typeface="微软雅黑" panose="020B0503020204020204" pitchFamily="34" charset="-122"/>
              </a:rPr>
              <a:t>higher frequency and larger power for the next generation of accelerator. </a:t>
            </a:r>
          </a:p>
        </p:txBody>
      </p:sp>
      <p:cxnSp>
        <p:nvCxnSpPr>
          <p:cNvPr id="21" name="直接连接符 20"/>
          <p:cNvCxnSpPr/>
          <p:nvPr/>
        </p:nvCxnSpPr>
        <p:spPr>
          <a:xfrm>
            <a:off x="195580" y="1520825"/>
            <a:ext cx="11494135" cy="317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206375" y="6101715"/>
            <a:ext cx="11221085" cy="4445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0" y="227330"/>
            <a:ext cx="9105900" cy="1124585"/>
          </a:xfrm>
          <a:prstGeom prst="rect">
            <a:avLst/>
          </a:prstGeom>
          <a:solidFill>
            <a:schemeClr val="accent1">
              <a:lumMod val="75000"/>
            </a:schemeClr>
          </a:solidFill>
        </p:spPr>
        <p:txBody>
          <a:bodyPr>
            <a:spAutoFit/>
          </a:bodyPr>
          <a:lstStyle/>
          <a:p>
            <a:pPr algn="dist" eaLnBrk="1" fontAlgn="auto" hangingPunct="1">
              <a:lnSpc>
                <a:spcPct val="120000"/>
              </a:lnSpc>
              <a:defRPr/>
            </a:pPr>
            <a:r>
              <a:rPr lang="en-US" altLang="zh-CN" sz="2800" b="1" kern="0" noProof="1">
                <a:ln>
                  <a:solidFill>
                    <a:srgbClr val="0070C0"/>
                  </a:solidFill>
                </a:ln>
                <a:solidFill>
                  <a:schemeClr val="bg1"/>
                </a:solidFill>
                <a:latin typeface="Arial Black" panose="020B0A04020102020204" charset="0"/>
                <a:ea typeface="微软雅黑" panose="020B0503020204020204" pitchFamily="34" charset="-122"/>
                <a:sym typeface="+mn-ea"/>
              </a:rPr>
              <a:t>Beijing </a:t>
            </a:r>
            <a:r>
              <a:rPr lang="en-US" altLang="zh-CN" sz="2800" b="1" kern="0" noProof="1">
                <a:ln>
                  <a:solidFill>
                    <a:srgbClr val="0070C0"/>
                  </a:solidFill>
                </a:ln>
                <a:solidFill>
                  <a:srgbClr val="FF0000"/>
                </a:solidFill>
                <a:latin typeface="Arial Black" panose="020B0A04020102020204" charset="0"/>
                <a:ea typeface="微软雅黑" panose="020B0503020204020204" pitchFamily="34" charset="-122"/>
                <a:sym typeface="+mn-ea"/>
              </a:rPr>
              <a:t>BBEF</a:t>
            </a:r>
            <a:r>
              <a:rPr lang="en-US" altLang="zh-CN" sz="2800" b="1" kern="0" noProof="1">
                <a:ln>
                  <a:solidFill>
                    <a:srgbClr val="0070C0"/>
                  </a:solidFill>
                </a:ln>
                <a:solidFill>
                  <a:schemeClr val="bg1"/>
                </a:solidFill>
                <a:latin typeface="Arial Black" panose="020B0A04020102020204" charset="0"/>
                <a:ea typeface="微软雅黑" panose="020B0503020204020204" pitchFamily="34" charset="-122"/>
                <a:sym typeface="+mn-ea"/>
              </a:rPr>
              <a:t> Science &amp; Technology Co., Ltd.</a:t>
            </a:r>
          </a:p>
          <a:p>
            <a:pPr eaLnBrk="1" fontAlgn="auto" hangingPunct="1">
              <a:lnSpc>
                <a:spcPct val="120000"/>
              </a:lnSpc>
              <a:defRPr/>
            </a:pPr>
            <a:r>
              <a:rPr lang="zh-CN" altLang="en-US" sz="2000" b="1" kern="400" spc="200" noProof="1">
                <a:ln>
                  <a:solidFill>
                    <a:srgbClr val="0070C0"/>
                  </a:solidFill>
                </a:ln>
                <a:solidFill>
                  <a:schemeClr val="bg1"/>
                </a:solidFill>
                <a:latin typeface="微软雅黑" panose="020B0503020204020204" pitchFamily="34" charset="-122"/>
                <a:ea typeface="微软雅黑" panose="020B0503020204020204" pitchFamily="34" charset="-122"/>
                <a:sym typeface="+mn-ea"/>
              </a:rPr>
              <a:t>北京北广科技股份有限公司</a:t>
            </a:r>
            <a:r>
              <a:rPr lang="en-US" altLang="zh-CN" sz="2800" b="1" kern="0" noProof="1">
                <a:ln>
                  <a:solidFill>
                    <a:srgbClr val="0070C0"/>
                  </a:solidFill>
                </a:ln>
                <a:solidFill>
                  <a:schemeClr val="bg1"/>
                </a:solidFill>
                <a:latin typeface="微软雅黑" panose="020B0503020204020204" pitchFamily="34" charset="-122"/>
                <a:ea typeface="微软雅黑" panose="020B0503020204020204" pitchFamily="34" charset="-122"/>
                <a:sym typeface="+mn-ea"/>
              </a:rPr>
              <a:t> </a:t>
            </a:r>
          </a:p>
        </p:txBody>
      </p:sp>
    </p:spTree>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Box 10"/>
          <p:cNvSpPr txBox="1">
            <a:spLocks noChangeArrowheads="1"/>
          </p:cNvSpPr>
          <p:nvPr/>
        </p:nvSpPr>
        <p:spPr bwMode="auto">
          <a:xfrm>
            <a:off x="2891790" y="2696845"/>
            <a:ext cx="542099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9200">
              <a:defRPr>
                <a:solidFill>
                  <a:schemeClr val="tx1"/>
                </a:solidFill>
                <a:latin typeface="等线" panose="02010600030101010101" pitchFamily="2" charset="-122"/>
                <a:ea typeface="等线" panose="02010600030101010101" pitchFamily="2" charset="-122"/>
              </a:defRPr>
            </a:lvl1pPr>
            <a:lvl2pPr marL="742950" indent="-285750" defTabSz="1219200">
              <a:defRPr>
                <a:solidFill>
                  <a:schemeClr val="tx1"/>
                </a:solidFill>
                <a:latin typeface="等线" panose="02010600030101010101" pitchFamily="2" charset="-122"/>
                <a:ea typeface="等线" panose="02010600030101010101" pitchFamily="2" charset="-122"/>
              </a:defRPr>
            </a:lvl2pPr>
            <a:lvl3pPr marL="1143000" indent="-228600" defTabSz="1219200">
              <a:defRPr>
                <a:solidFill>
                  <a:schemeClr val="tx1"/>
                </a:solidFill>
                <a:latin typeface="等线" panose="02010600030101010101" pitchFamily="2" charset="-122"/>
                <a:ea typeface="等线" panose="02010600030101010101" pitchFamily="2" charset="-122"/>
              </a:defRPr>
            </a:lvl3pPr>
            <a:lvl4pPr marL="1600200" indent="-228600" defTabSz="1219200">
              <a:defRPr>
                <a:solidFill>
                  <a:schemeClr val="tx1"/>
                </a:solidFill>
                <a:latin typeface="等线" panose="02010600030101010101" pitchFamily="2" charset="-122"/>
                <a:ea typeface="等线" panose="02010600030101010101" pitchFamily="2" charset="-122"/>
              </a:defRPr>
            </a:lvl4pPr>
            <a:lvl5pPr marL="2057400" indent="-228600" defTabSz="1219200">
              <a:defRPr>
                <a:solidFill>
                  <a:schemeClr val="tx1"/>
                </a:solidFill>
                <a:latin typeface="等线" panose="02010600030101010101" pitchFamily="2" charset="-122"/>
                <a:ea typeface="等线" panose="02010600030101010101" pitchFamily="2" charset="-122"/>
              </a:defRPr>
            </a:lvl5pPr>
            <a:lvl6pPr marL="25146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indent="0" eaLnBrk="1" hangingPunct="1">
              <a:spcBef>
                <a:spcPts val="1200"/>
              </a:spcBef>
              <a:buFont typeface="Wingdings" panose="05000000000000000000" charset="0"/>
              <a:buNone/>
            </a:pPr>
            <a:r>
              <a:rPr lang="en-US" altLang="zh-CN" sz="7200" b="1" dirty="0">
                <a:solidFill>
                  <a:srgbClr val="595959"/>
                </a:solidFill>
                <a:latin typeface="微软雅黑" panose="020B0503020204020204" pitchFamily="34" charset="-122"/>
                <a:ea typeface="微软雅黑" panose="020B0503020204020204" pitchFamily="34" charset="-122"/>
              </a:rPr>
              <a:t>Thank you.</a:t>
            </a:r>
          </a:p>
        </p:txBody>
      </p:sp>
      <p:cxnSp>
        <p:nvCxnSpPr>
          <p:cNvPr id="21" name="直接连接符 20"/>
          <p:cNvCxnSpPr/>
          <p:nvPr/>
        </p:nvCxnSpPr>
        <p:spPr>
          <a:xfrm>
            <a:off x="2891473" y="1544955"/>
            <a:ext cx="588645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2891473" y="5267008"/>
            <a:ext cx="588645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0" y="227330"/>
            <a:ext cx="9105900" cy="1124585"/>
          </a:xfrm>
          <a:prstGeom prst="rect">
            <a:avLst/>
          </a:prstGeom>
          <a:solidFill>
            <a:schemeClr val="accent1">
              <a:lumMod val="75000"/>
            </a:schemeClr>
          </a:solidFill>
        </p:spPr>
        <p:txBody>
          <a:bodyPr>
            <a:spAutoFit/>
          </a:bodyPr>
          <a:lstStyle/>
          <a:p>
            <a:pPr algn="dist" eaLnBrk="1" fontAlgn="auto" hangingPunct="1">
              <a:lnSpc>
                <a:spcPct val="120000"/>
              </a:lnSpc>
              <a:defRPr/>
            </a:pPr>
            <a:r>
              <a:rPr lang="en-US" altLang="zh-CN" sz="2800" b="1" kern="0" noProof="1">
                <a:ln>
                  <a:solidFill>
                    <a:srgbClr val="0070C0"/>
                  </a:solidFill>
                </a:ln>
                <a:solidFill>
                  <a:schemeClr val="bg1"/>
                </a:solidFill>
                <a:latin typeface="Arial Black" panose="020B0A04020102020204" charset="0"/>
                <a:ea typeface="微软雅黑" panose="020B0503020204020204" pitchFamily="34" charset="-122"/>
                <a:sym typeface="+mn-ea"/>
              </a:rPr>
              <a:t>Beijing </a:t>
            </a:r>
            <a:r>
              <a:rPr lang="en-US" altLang="zh-CN" sz="2800" b="1" kern="0" noProof="1">
                <a:ln>
                  <a:solidFill>
                    <a:srgbClr val="0070C0"/>
                  </a:solidFill>
                </a:ln>
                <a:solidFill>
                  <a:srgbClr val="FF0000"/>
                </a:solidFill>
                <a:latin typeface="Arial Black" panose="020B0A04020102020204" charset="0"/>
                <a:ea typeface="微软雅黑" panose="020B0503020204020204" pitchFamily="34" charset="-122"/>
                <a:sym typeface="+mn-ea"/>
              </a:rPr>
              <a:t>BBEF</a:t>
            </a:r>
            <a:r>
              <a:rPr lang="en-US" altLang="zh-CN" sz="2800" b="1" kern="0" noProof="1">
                <a:ln>
                  <a:solidFill>
                    <a:srgbClr val="0070C0"/>
                  </a:solidFill>
                </a:ln>
                <a:solidFill>
                  <a:schemeClr val="bg1"/>
                </a:solidFill>
                <a:latin typeface="Arial Black" panose="020B0A04020102020204" charset="0"/>
                <a:ea typeface="微软雅黑" panose="020B0503020204020204" pitchFamily="34" charset="-122"/>
                <a:sym typeface="+mn-ea"/>
              </a:rPr>
              <a:t> Science &amp; Technology Co., Ltd.</a:t>
            </a:r>
          </a:p>
          <a:p>
            <a:pPr eaLnBrk="1" fontAlgn="auto" hangingPunct="1">
              <a:lnSpc>
                <a:spcPct val="120000"/>
              </a:lnSpc>
              <a:defRPr/>
            </a:pPr>
            <a:r>
              <a:rPr lang="zh-CN" altLang="en-US" sz="2000" b="1" kern="400" spc="200" noProof="1">
                <a:ln>
                  <a:solidFill>
                    <a:srgbClr val="0070C0"/>
                  </a:solidFill>
                </a:ln>
                <a:solidFill>
                  <a:schemeClr val="bg1"/>
                </a:solidFill>
                <a:latin typeface="微软雅黑" panose="020B0503020204020204" pitchFamily="34" charset="-122"/>
                <a:ea typeface="微软雅黑" panose="020B0503020204020204" pitchFamily="34" charset="-122"/>
                <a:sym typeface="+mn-ea"/>
              </a:rPr>
              <a:t>北京北广科技股份有限公司</a:t>
            </a:r>
            <a:r>
              <a:rPr lang="en-US" altLang="zh-CN" sz="2800" b="1" kern="0" noProof="1">
                <a:ln>
                  <a:solidFill>
                    <a:srgbClr val="0070C0"/>
                  </a:solidFill>
                </a:ln>
                <a:solidFill>
                  <a:schemeClr val="bg1"/>
                </a:solidFill>
                <a:latin typeface="微软雅黑" panose="020B0503020204020204" pitchFamily="34" charset="-122"/>
                <a:ea typeface="微软雅黑" panose="020B0503020204020204" pitchFamily="34" charset="-122"/>
                <a:sym typeface="+mn-ea"/>
              </a:rPr>
              <a:t> </a:t>
            </a:r>
          </a:p>
        </p:txBody>
      </p:sp>
    </p:spTree>
    <p:custDataLst>
      <p:tags r:id="rId1"/>
    </p:custDataLst>
  </p:cSld>
  <p:clrMapOvr>
    <a:masterClrMapping/>
  </p:clrMapOvr>
  <p:transition spd="slow" advTm="3454">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diamond(in)">
                                      <p:cBhvr>
                                        <p:cTn id="7" dur="20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142163" y="3541"/>
            <a:ext cx="5049837" cy="6858000"/>
          </a:xfrm>
          <a:prstGeom prst="rect">
            <a:avLst/>
          </a:prstGeom>
          <a:solidFill>
            <a:srgbClr val="0056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 name="矩形 1"/>
          <p:cNvSpPr/>
          <p:nvPr/>
        </p:nvSpPr>
        <p:spPr>
          <a:xfrm>
            <a:off x="0" y="0"/>
            <a:ext cx="7142163" cy="6858000"/>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pic>
        <p:nvPicPr>
          <p:cNvPr id="17413" name="图片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63213" y="219075"/>
            <a:ext cx="12954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组合 3"/>
          <p:cNvGrpSpPr>
            <a:grpSpLocks/>
          </p:cNvGrpSpPr>
          <p:nvPr/>
        </p:nvGrpSpPr>
        <p:grpSpPr bwMode="auto">
          <a:xfrm>
            <a:off x="3931458" y="1570866"/>
            <a:ext cx="1163637" cy="1162050"/>
            <a:chOff x="5392382" y="2847496"/>
            <a:chExt cx="1163008" cy="1163008"/>
          </a:xfrm>
        </p:grpSpPr>
        <p:sp>
          <p:nvSpPr>
            <p:cNvPr id="18" name="椭圆 17"/>
            <p:cNvSpPr/>
            <p:nvPr/>
          </p:nvSpPr>
          <p:spPr>
            <a:xfrm>
              <a:off x="5392382" y="2847496"/>
              <a:ext cx="1163008" cy="1163008"/>
            </a:xfrm>
            <a:prstGeom prst="ellipse">
              <a:avLst/>
            </a:prstGeom>
            <a:solidFill>
              <a:srgbClr val="0056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19" name="组合 18"/>
            <p:cNvGrpSpPr/>
            <p:nvPr/>
          </p:nvGrpSpPr>
          <p:grpSpPr>
            <a:xfrm>
              <a:off x="5496260" y="2952724"/>
              <a:ext cx="952553" cy="952553"/>
              <a:chOff x="2211399" y="2960442"/>
              <a:chExt cx="492443" cy="492443"/>
            </a:xfrm>
            <a:effectLst>
              <a:outerShdw blurRad="50800" dist="38100" dir="2700000" algn="tl" rotWithShape="0">
                <a:prstClr val="black">
                  <a:alpha val="40000"/>
                </a:prstClr>
              </a:outerShdw>
            </a:effectLst>
          </p:grpSpPr>
          <p:sp>
            <p:nvSpPr>
              <p:cNvPr id="20" name="椭圆 19"/>
              <p:cNvSpPr/>
              <p:nvPr/>
            </p:nvSpPr>
            <p:spPr>
              <a:xfrm>
                <a:off x="2211399" y="2960442"/>
                <a:ext cx="492443" cy="492443"/>
              </a:xfrm>
              <a:prstGeom prst="ellipse">
                <a:avLst/>
              </a:prstGeom>
              <a:solidFill>
                <a:srgbClr val="FFCD2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lstStyle/>
              <a:p>
                <a:pPr algn="ctr" defTabSz="1218565" eaLnBrk="1" fontAlgn="auto" hangingPunct="1">
                  <a:defRPr/>
                </a:pPr>
                <a:endParaRPr lang="zh-CN" altLang="en-US" sz="2400" kern="0" noProof="1">
                  <a:noFill/>
                </a:endParaRPr>
              </a:p>
            </p:txBody>
          </p:sp>
          <p:sp>
            <p:nvSpPr>
              <p:cNvPr id="21" name="Freeform 5"/>
              <p:cNvSpPr/>
              <p:nvPr/>
            </p:nvSpPr>
            <p:spPr bwMode="auto">
              <a:xfrm>
                <a:off x="2286839" y="3025764"/>
                <a:ext cx="343532" cy="342269"/>
              </a:xfrm>
              <a:custGeom>
                <a:avLst/>
                <a:gdLst>
                  <a:gd name="T0" fmla="*/ 372733 w 294"/>
                  <a:gd name="T1" fmla="*/ 157017 h 294"/>
                  <a:gd name="T2" fmla="*/ 372733 w 294"/>
                  <a:gd name="T3" fmla="*/ 19077 h 294"/>
                  <a:gd name="T4" fmla="*/ 294958 w 294"/>
                  <a:gd name="T5" fmla="*/ 19077 h 294"/>
                  <a:gd name="T6" fmla="*/ 294958 w 294"/>
                  <a:gd name="T7" fmla="*/ 77775 h 294"/>
                  <a:gd name="T8" fmla="*/ 215716 w 294"/>
                  <a:gd name="T9" fmla="*/ 0 h 294"/>
                  <a:gd name="T10" fmla="*/ 0 w 294"/>
                  <a:gd name="T11" fmla="*/ 215716 h 294"/>
                  <a:gd name="T12" fmla="*/ 39621 w 294"/>
                  <a:gd name="T13" fmla="*/ 215716 h 294"/>
                  <a:gd name="T14" fmla="*/ 39621 w 294"/>
                  <a:gd name="T15" fmla="*/ 431431 h 294"/>
                  <a:gd name="T16" fmla="*/ 157017 w 294"/>
                  <a:gd name="T17" fmla="*/ 431431 h 294"/>
                  <a:gd name="T18" fmla="*/ 157017 w 294"/>
                  <a:gd name="T19" fmla="*/ 255337 h 294"/>
                  <a:gd name="T20" fmla="*/ 274414 w 294"/>
                  <a:gd name="T21" fmla="*/ 255337 h 294"/>
                  <a:gd name="T22" fmla="*/ 274414 w 294"/>
                  <a:gd name="T23" fmla="*/ 431431 h 294"/>
                  <a:gd name="T24" fmla="*/ 393277 w 294"/>
                  <a:gd name="T25" fmla="*/ 431431 h 294"/>
                  <a:gd name="T26" fmla="*/ 393277 w 294"/>
                  <a:gd name="T27" fmla="*/ 215716 h 294"/>
                  <a:gd name="T28" fmla="*/ 431431 w 294"/>
                  <a:gd name="T29" fmla="*/ 215716 h 294"/>
                  <a:gd name="T30" fmla="*/ 372733 w 294"/>
                  <a:gd name="T31" fmla="*/ 157017 h 2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294">
                    <a:moveTo>
                      <a:pt x="254" y="107"/>
                    </a:moveTo>
                    <a:lnTo>
                      <a:pt x="254" y="13"/>
                    </a:lnTo>
                    <a:lnTo>
                      <a:pt x="201" y="13"/>
                    </a:lnTo>
                    <a:lnTo>
                      <a:pt x="201" y="53"/>
                    </a:lnTo>
                    <a:lnTo>
                      <a:pt x="147" y="0"/>
                    </a:lnTo>
                    <a:lnTo>
                      <a:pt x="0" y="147"/>
                    </a:lnTo>
                    <a:lnTo>
                      <a:pt x="27" y="147"/>
                    </a:lnTo>
                    <a:lnTo>
                      <a:pt x="27" y="294"/>
                    </a:lnTo>
                    <a:lnTo>
                      <a:pt x="107" y="294"/>
                    </a:lnTo>
                    <a:lnTo>
                      <a:pt x="107" y="174"/>
                    </a:lnTo>
                    <a:lnTo>
                      <a:pt x="187" y="174"/>
                    </a:lnTo>
                    <a:lnTo>
                      <a:pt x="187" y="294"/>
                    </a:lnTo>
                    <a:lnTo>
                      <a:pt x="268" y="294"/>
                    </a:lnTo>
                    <a:lnTo>
                      <a:pt x="268" y="147"/>
                    </a:lnTo>
                    <a:lnTo>
                      <a:pt x="294" y="147"/>
                    </a:lnTo>
                    <a:lnTo>
                      <a:pt x="254" y="107"/>
                    </a:lnTo>
                    <a:close/>
                  </a:path>
                </a:pathLst>
              </a:custGeom>
              <a:solidFill>
                <a:schemeClr val="bg1"/>
              </a:solidFill>
              <a:ln>
                <a:noFill/>
              </a:ln>
            </p:spPr>
            <p:txBody>
              <a:bodyPr/>
              <a:lstStyle/>
              <a:p>
                <a:pPr eaLnBrk="1" fontAlgn="auto" hangingPunct="1">
                  <a:spcBef>
                    <a:spcPts val="0"/>
                  </a:spcBef>
                  <a:spcAft>
                    <a:spcPts val="0"/>
                  </a:spcAft>
                  <a:defRPr/>
                </a:pPr>
                <a:endParaRPr lang="zh-CN" altLang="en-US" noProof="1">
                  <a:latin typeface="+mn-lt"/>
                  <a:ea typeface="+mn-ea"/>
                </a:endParaRPr>
              </a:p>
            </p:txBody>
          </p:sp>
        </p:grpSp>
      </p:grpSp>
      <p:sp>
        <p:nvSpPr>
          <p:cNvPr id="22" name="TextBox 4"/>
          <p:cNvSpPr txBox="1">
            <a:spLocks noChangeArrowheads="1"/>
          </p:cNvSpPr>
          <p:nvPr/>
        </p:nvSpPr>
        <p:spPr bwMode="auto">
          <a:xfrm>
            <a:off x="5407361" y="1490436"/>
            <a:ext cx="646878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9200">
              <a:defRPr>
                <a:solidFill>
                  <a:schemeClr val="tx1"/>
                </a:solidFill>
                <a:latin typeface="等线" panose="02010600030101010101" pitchFamily="2" charset="-122"/>
                <a:ea typeface="等线" panose="02010600030101010101" pitchFamily="2" charset="-122"/>
              </a:defRPr>
            </a:lvl1pPr>
            <a:lvl2pPr marL="742950" indent="-285750" defTabSz="1219200">
              <a:defRPr>
                <a:solidFill>
                  <a:schemeClr val="tx1"/>
                </a:solidFill>
                <a:latin typeface="等线" panose="02010600030101010101" pitchFamily="2" charset="-122"/>
                <a:ea typeface="等线" panose="02010600030101010101" pitchFamily="2" charset="-122"/>
              </a:defRPr>
            </a:lvl2pPr>
            <a:lvl3pPr marL="1143000" indent="-228600" defTabSz="1219200">
              <a:defRPr>
                <a:solidFill>
                  <a:schemeClr val="tx1"/>
                </a:solidFill>
                <a:latin typeface="等线" panose="02010600030101010101" pitchFamily="2" charset="-122"/>
                <a:ea typeface="等线" panose="02010600030101010101" pitchFamily="2" charset="-122"/>
              </a:defRPr>
            </a:lvl3pPr>
            <a:lvl4pPr marL="1600200" indent="-228600" defTabSz="1219200">
              <a:defRPr>
                <a:solidFill>
                  <a:schemeClr val="tx1"/>
                </a:solidFill>
                <a:latin typeface="等线" panose="02010600030101010101" pitchFamily="2" charset="-122"/>
                <a:ea typeface="等线" panose="02010600030101010101" pitchFamily="2" charset="-122"/>
              </a:defRPr>
            </a:lvl4pPr>
            <a:lvl5pPr marL="2057400" indent="-228600" defTabSz="1219200">
              <a:defRPr>
                <a:solidFill>
                  <a:schemeClr val="tx1"/>
                </a:solidFill>
                <a:latin typeface="等线" panose="02010600030101010101" pitchFamily="2" charset="-122"/>
                <a:ea typeface="等线" panose="02010600030101010101" pitchFamily="2" charset="-122"/>
              </a:defRPr>
            </a:lvl5pPr>
            <a:lvl6pPr marL="25146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en-US" altLang="zh-CN" sz="4000" b="1" dirty="0">
                <a:solidFill>
                  <a:srgbClr val="FFFF00"/>
                </a:solidFill>
              </a:rPr>
              <a:t>H</a:t>
            </a:r>
            <a:r>
              <a:rPr lang="en-US" altLang="zh-CN" sz="4000" b="1" dirty="0" smtClean="0">
                <a:solidFill>
                  <a:srgbClr val="FFFF00"/>
                </a:solidFill>
              </a:rPr>
              <a:t>istory </a:t>
            </a:r>
            <a:r>
              <a:rPr lang="en-US" altLang="zh-CN" sz="4000" b="1" dirty="0">
                <a:solidFill>
                  <a:srgbClr val="FFFF00"/>
                </a:solidFill>
              </a:rPr>
              <a:t>of high energy accelerator power </a:t>
            </a:r>
            <a:r>
              <a:rPr lang="en-US" altLang="zh-CN" sz="4000" b="1" dirty="0" smtClean="0">
                <a:solidFill>
                  <a:srgbClr val="FFFF00"/>
                </a:solidFill>
              </a:rPr>
              <a:t>source</a:t>
            </a:r>
            <a:endParaRPr lang="en-US" altLang="zh-CN" sz="4000" b="1" dirty="0">
              <a:solidFill>
                <a:srgbClr val="FFFF00"/>
              </a:solidFill>
              <a:latin typeface="微软雅黑" panose="020B0503020204020204" pitchFamily="34" charset="-122"/>
              <a:ea typeface="微软雅黑" panose="020B0503020204020204" pitchFamily="34" charset="-122"/>
            </a:endParaRPr>
          </a:p>
        </p:txBody>
      </p:sp>
      <p:grpSp>
        <p:nvGrpSpPr>
          <p:cNvPr id="23" name="组合 3"/>
          <p:cNvGrpSpPr>
            <a:grpSpLocks/>
          </p:cNvGrpSpPr>
          <p:nvPr/>
        </p:nvGrpSpPr>
        <p:grpSpPr bwMode="auto">
          <a:xfrm>
            <a:off x="3931458" y="3058423"/>
            <a:ext cx="1163637" cy="1162050"/>
            <a:chOff x="5392382" y="2847496"/>
            <a:chExt cx="1163008" cy="1163008"/>
          </a:xfrm>
        </p:grpSpPr>
        <p:sp>
          <p:nvSpPr>
            <p:cNvPr id="24" name="椭圆 23"/>
            <p:cNvSpPr/>
            <p:nvPr/>
          </p:nvSpPr>
          <p:spPr>
            <a:xfrm>
              <a:off x="5392382" y="2847496"/>
              <a:ext cx="1163008" cy="1163008"/>
            </a:xfrm>
            <a:prstGeom prst="ellipse">
              <a:avLst/>
            </a:prstGeom>
            <a:solidFill>
              <a:srgbClr val="0056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25" name="组合 24"/>
            <p:cNvGrpSpPr/>
            <p:nvPr/>
          </p:nvGrpSpPr>
          <p:grpSpPr>
            <a:xfrm>
              <a:off x="5496260" y="2952724"/>
              <a:ext cx="952553" cy="952553"/>
              <a:chOff x="2211399" y="2960442"/>
              <a:chExt cx="492443" cy="492443"/>
            </a:xfrm>
            <a:effectLst>
              <a:outerShdw blurRad="50800" dist="38100" dir="2700000" algn="tl" rotWithShape="0">
                <a:prstClr val="black">
                  <a:alpha val="40000"/>
                </a:prstClr>
              </a:outerShdw>
            </a:effectLst>
          </p:grpSpPr>
          <p:sp>
            <p:nvSpPr>
              <p:cNvPr id="26" name="椭圆 25"/>
              <p:cNvSpPr/>
              <p:nvPr/>
            </p:nvSpPr>
            <p:spPr>
              <a:xfrm>
                <a:off x="2211399" y="2960442"/>
                <a:ext cx="492443" cy="492443"/>
              </a:xfrm>
              <a:prstGeom prst="ellipse">
                <a:avLst/>
              </a:prstGeom>
              <a:solidFill>
                <a:srgbClr val="FFCD2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lstStyle/>
              <a:p>
                <a:pPr algn="ctr" defTabSz="1218565" eaLnBrk="1" fontAlgn="auto" hangingPunct="1">
                  <a:defRPr/>
                </a:pPr>
                <a:endParaRPr lang="zh-CN" altLang="en-US" sz="2400" kern="0" noProof="1">
                  <a:noFill/>
                </a:endParaRPr>
              </a:p>
            </p:txBody>
          </p:sp>
          <p:sp>
            <p:nvSpPr>
              <p:cNvPr id="27" name="Freeform 5"/>
              <p:cNvSpPr/>
              <p:nvPr/>
            </p:nvSpPr>
            <p:spPr bwMode="auto">
              <a:xfrm>
                <a:off x="2286839" y="3025764"/>
                <a:ext cx="343532" cy="342269"/>
              </a:xfrm>
              <a:custGeom>
                <a:avLst/>
                <a:gdLst>
                  <a:gd name="T0" fmla="*/ 372733 w 294"/>
                  <a:gd name="T1" fmla="*/ 157017 h 294"/>
                  <a:gd name="T2" fmla="*/ 372733 w 294"/>
                  <a:gd name="T3" fmla="*/ 19077 h 294"/>
                  <a:gd name="T4" fmla="*/ 294958 w 294"/>
                  <a:gd name="T5" fmla="*/ 19077 h 294"/>
                  <a:gd name="T6" fmla="*/ 294958 w 294"/>
                  <a:gd name="T7" fmla="*/ 77775 h 294"/>
                  <a:gd name="T8" fmla="*/ 215716 w 294"/>
                  <a:gd name="T9" fmla="*/ 0 h 294"/>
                  <a:gd name="T10" fmla="*/ 0 w 294"/>
                  <a:gd name="T11" fmla="*/ 215716 h 294"/>
                  <a:gd name="T12" fmla="*/ 39621 w 294"/>
                  <a:gd name="T13" fmla="*/ 215716 h 294"/>
                  <a:gd name="T14" fmla="*/ 39621 w 294"/>
                  <a:gd name="T15" fmla="*/ 431431 h 294"/>
                  <a:gd name="T16" fmla="*/ 157017 w 294"/>
                  <a:gd name="T17" fmla="*/ 431431 h 294"/>
                  <a:gd name="T18" fmla="*/ 157017 w 294"/>
                  <a:gd name="T19" fmla="*/ 255337 h 294"/>
                  <a:gd name="T20" fmla="*/ 274414 w 294"/>
                  <a:gd name="T21" fmla="*/ 255337 h 294"/>
                  <a:gd name="T22" fmla="*/ 274414 w 294"/>
                  <a:gd name="T23" fmla="*/ 431431 h 294"/>
                  <a:gd name="T24" fmla="*/ 393277 w 294"/>
                  <a:gd name="T25" fmla="*/ 431431 h 294"/>
                  <a:gd name="T26" fmla="*/ 393277 w 294"/>
                  <a:gd name="T27" fmla="*/ 215716 h 294"/>
                  <a:gd name="T28" fmla="*/ 431431 w 294"/>
                  <a:gd name="T29" fmla="*/ 215716 h 294"/>
                  <a:gd name="T30" fmla="*/ 372733 w 294"/>
                  <a:gd name="T31" fmla="*/ 157017 h 2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294">
                    <a:moveTo>
                      <a:pt x="254" y="107"/>
                    </a:moveTo>
                    <a:lnTo>
                      <a:pt x="254" y="13"/>
                    </a:lnTo>
                    <a:lnTo>
                      <a:pt x="201" y="13"/>
                    </a:lnTo>
                    <a:lnTo>
                      <a:pt x="201" y="53"/>
                    </a:lnTo>
                    <a:lnTo>
                      <a:pt x="147" y="0"/>
                    </a:lnTo>
                    <a:lnTo>
                      <a:pt x="0" y="147"/>
                    </a:lnTo>
                    <a:lnTo>
                      <a:pt x="27" y="147"/>
                    </a:lnTo>
                    <a:lnTo>
                      <a:pt x="27" y="294"/>
                    </a:lnTo>
                    <a:lnTo>
                      <a:pt x="107" y="294"/>
                    </a:lnTo>
                    <a:lnTo>
                      <a:pt x="107" y="174"/>
                    </a:lnTo>
                    <a:lnTo>
                      <a:pt x="187" y="174"/>
                    </a:lnTo>
                    <a:lnTo>
                      <a:pt x="187" y="294"/>
                    </a:lnTo>
                    <a:lnTo>
                      <a:pt x="268" y="294"/>
                    </a:lnTo>
                    <a:lnTo>
                      <a:pt x="268" y="147"/>
                    </a:lnTo>
                    <a:lnTo>
                      <a:pt x="294" y="147"/>
                    </a:lnTo>
                    <a:lnTo>
                      <a:pt x="254" y="107"/>
                    </a:lnTo>
                    <a:close/>
                  </a:path>
                </a:pathLst>
              </a:custGeom>
              <a:solidFill>
                <a:schemeClr val="bg1"/>
              </a:solidFill>
              <a:ln>
                <a:noFill/>
              </a:ln>
            </p:spPr>
            <p:txBody>
              <a:bodyPr/>
              <a:lstStyle/>
              <a:p>
                <a:pPr eaLnBrk="1" fontAlgn="auto" hangingPunct="1">
                  <a:spcBef>
                    <a:spcPts val="0"/>
                  </a:spcBef>
                  <a:spcAft>
                    <a:spcPts val="0"/>
                  </a:spcAft>
                  <a:defRPr/>
                </a:pPr>
                <a:endParaRPr lang="zh-CN" altLang="en-US" noProof="1">
                  <a:latin typeface="+mn-lt"/>
                  <a:ea typeface="+mn-ea"/>
                </a:endParaRPr>
              </a:p>
            </p:txBody>
          </p:sp>
        </p:grpSp>
      </p:grpSp>
      <p:sp>
        <p:nvSpPr>
          <p:cNvPr id="28" name="TextBox 4"/>
          <p:cNvSpPr txBox="1">
            <a:spLocks noChangeArrowheads="1"/>
          </p:cNvSpPr>
          <p:nvPr/>
        </p:nvSpPr>
        <p:spPr bwMode="auto">
          <a:xfrm>
            <a:off x="5407361" y="4621966"/>
            <a:ext cx="591846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9200">
              <a:defRPr>
                <a:solidFill>
                  <a:schemeClr val="tx1"/>
                </a:solidFill>
                <a:latin typeface="等线" panose="02010600030101010101" pitchFamily="2" charset="-122"/>
                <a:ea typeface="等线" panose="02010600030101010101" pitchFamily="2" charset="-122"/>
              </a:defRPr>
            </a:lvl1pPr>
            <a:lvl2pPr marL="742950" indent="-285750" defTabSz="1219200">
              <a:defRPr>
                <a:solidFill>
                  <a:schemeClr val="tx1"/>
                </a:solidFill>
                <a:latin typeface="等线" panose="02010600030101010101" pitchFamily="2" charset="-122"/>
                <a:ea typeface="等线" panose="02010600030101010101" pitchFamily="2" charset="-122"/>
              </a:defRPr>
            </a:lvl2pPr>
            <a:lvl3pPr marL="1143000" indent="-228600" defTabSz="1219200">
              <a:defRPr>
                <a:solidFill>
                  <a:schemeClr val="tx1"/>
                </a:solidFill>
                <a:latin typeface="等线" panose="02010600030101010101" pitchFamily="2" charset="-122"/>
                <a:ea typeface="等线" panose="02010600030101010101" pitchFamily="2" charset="-122"/>
              </a:defRPr>
            </a:lvl3pPr>
            <a:lvl4pPr marL="1600200" indent="-228600" defTabSz="1219200">
              <a:defRPr>
                <a:solidFill>
                  <a:schemeClr val="tx1"/>
                </a:solidFill>
                <a:latin typeface="等线" panose="02010600030101010101" pitchFamily="2" charset="-122"/>
                <a:ea typeface="等线" panose="02010600030101010101" pitchFamily="2" charset="-122"/>
              </a:defRPr>
            </a:lvl4pPr>
            <a:lvl5pPr marL="2057400" indent="-228600" defTabSz="1219200">
              <a:defRPr>
                <a:solidFill>
                  <a:schemeClr val="tx1"/>
                </a:solidFill>
                <a:latin typeface="等线" panose="02010600030101010101" pitchFamily="2" charset="-122"/>
                <a:ea typeface="等线" panose="02010600030101010101" pitchFamily="2" charset="-122"/>
              </a:defRPr>
            </a:lvl5pPr>
            <a:lvl6pPr marL="25146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en-US" altLang="zh-CN" sz="4000" b="1" dirty="0" smtClean="0">
                <a:solidFill>
                  <a:srgbClr val="FFFF00"/>
                </a:solidFill>
              </a:rPr>
              <a:t>Key </a:t>
            </a:r>
            <a:r>
              <a:rPr lang="en-US" altLang="zh-CN" sz="4000" b="1" dirty="0">
                <a:solidFill>
                  <a:srgbClr val="FFFF00"/>
                </a:solidFill>
              </a:rPr>
              <a:t>technology &amp; Application prospect </a:t>
            </a:r>
          </a:p>
        </p:txBody>
      </p:sp>
      <p:grpSp>
        <p:nvGrpSpPr>
          <p:cNvPr id="32" name="组合 3"/>
          <p:cNvGrpSpPr>
            <a:grpSpLocks/>
          </p:cNvGrpSpPr>
          <p:nvPr/>
        </p:nvGrpSpPr>
        <p:grpSpPr bwMode="auto">
          <a:xfrm>
            <a:off x="3913004" y="4621966"/>
            <a:ext cx="1163637" cy="1162050"/>
            <a:chOff x="5392382" y="2847496"/>
            <a:chExt cx="1163008" cy="1163008"/>
          </a:xfrm>
        </p:grpSpPr>
        <p:sp>
          <p:nvSpPr>
            <p:cNvPr id="33" name="椭圆 32"/>
            <p:cNvSpPr/>
            <p:nvPr/>
          </p:nvSpPr>
          <p:spPr>
            <a:xfrm>
              <a:off x="5392382" y="2847496"/>
              <a:ext cx="1163008" cy="1163008"/>
            </a:xfrm>
            <a:prstGeom prst="ellipse">
              <a:avLst/>
            </a:prstGeom>
            <a:solidFill>
              <a:srgbClr val="0056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35" name="组合 34"/>
            <p:cNvGrpSpPr/>
            <p:nvPr/>
          </p:nvGrpSpPr>
          <p:grpSpPr>
            <a:xfrm>
              <a:off x="5496260" y="2952724"/>
              <a:ext cx="952553" cy="952553"/>
              <a:chOff x="2211399" y="2960442"/>
              <a:chExt cx="492443" cy="492443"/>
            </a:xfrm>
            <a:effectLst>
              <a:outerShdw blurRad="50800" dist="38100" dir="2700000" algn="tl" rotWithShape="0">
                <a:prstClr val="black">
                  <a:alpha val="40000"/>
                </a:prstClr>
              </a:outerShdw>
            </a:effectLst>
          </p:grpSpPr>
          <p:sp>
            <p:nvSpPr>
              <p:cNvPr id="36" name="椭圆 35"/>
              <p:cNvSpPr/>
              <p:nvPr/>
            </p:nvSpPr>
            <p:spPr>
              <a:xfrm>
                <a:off x="2211399" y="2960442"/>
                <a:ext cx="492443" cy="492443"/>
              </a:xfrm>
              <a:prstGeom prst="ellipse">
                <a:avLst/>
              </a:prstGeom>
              <a:solidFill>
                <a:srgbClr val="FFCD2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lstStyle/>
              <a:p>
                <a:pPr algn="ctr" defTabSz="1218565" eaLnBrk="1" fontAlgn="auto" hangingPunct="1">
                  <a:defRPr/>
                </a:pPr>
                <a:endParaRPr lang="zh-CN" altLang="en-US" sz="2400" kern="0" noProof="1">
                  <a:noFill/>
                </a:endParaRPr>
              </a:p>
            </p:txBody>
          </p:sp>
          <p:sp>
            <p:nvSpPr>
              <p:cNvPr id="37" name="Freeform 5"/>
              <p:cNvSpPr/>
              <p:nvPr/>
            </p:nvSpPr>
            <p:spPr bwMode="auto">
              <a:xfrm>
                <a:off x="2286839" y="3025764"/>
                <a:ext cx="343532" cy="342269"/>
              </a:xfrm>
              <a:custGeom>
                <a:avLst/>
                <a:gdLst>
                  <a:gd name="T0" fmla="*/ 372733 w 294"/>
                  <a:gd name="T1" fmla="*/ 157017 h 294"/>
                  <a:gd name="T2" fmla="*/ 372733 w 294"/>
                  <a:gd name="T3" fmla="*/ 19077 h 294"/>
                  <a:gd name="T4" fmla="*/ 294958 w 294"/>
                  <a:gd name="T5" fmla="*/ 19077 h 294"/>
                  <a:gd name="T6" fmla="*/ 294958 w 294"/>
                  <a:gd name="T7" fmla="*/ 77775 h 294"/>
                  <a:gd name="T8" fmla="*/ 215716 w 294"/>
                  <a:gd name="T9" fmla="*/ 0 h 294"/>
                  <a:gd name="T10" fmla="*/ 0 w 294"/>
                  <a:gd name="T11" fmla="*/ 215716 h 294"/>
                  <a:gd name="T12" fmla="*/ 39621 w 294"/>
                  <a:gd name="T13" fmla="*/ 215716 h 294"/>
                  <a:gd name="T14" fmla="*/ 39621 w 294"/>
                  <a:gd name="T15" fmla="*/ 431431 h 294"/>
                  <a:gd name="T16" fmla="*/ 157017 w 294"/>
                  <a:gd name="T17" fmla="*/ 431431 h 294"/>
                  <a:gd name="T18" fmla="*/ 157017 w 294"/>
                  <a:gd name="T19" fmla="*/ 255337 h 294"/>
                  <a:gd name="T20" fmla="*/ 274414 w 294"/>
                  <a:gd name="T21" fmla="*/ 255337 h 294"/>
                  <a:gd name="T22" fmla="*/ 274414 w 294"/>
                  <a:gd name="T23" fmla="*/ 431431 h 294"/>
                  <a:gd name="T24" fmla="*/ 393277 w 294"/>
                  <a:gd name="T25" fmla="*/ 431431 h 294"/>
                  <a:gd name="T26" fmla="*/ 393277 w 294"/>
                  <a:gd name="T27" fmla="*/ 215716 h 294"/>
                  <a:gd name="T28" fmla="*/ 431431 w 294"/>
                  <a:gd name="T29" fmla="*/ 215716 h 294"/>
                  <a:gd name="T30" fmla="*/ 372733 w 294"/>
                  <a:gd name="T31" fmla="*/ 157017 h 2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294">
                    <a:moveTo>
                      <a:pt x="254" y="107"/>
                    </a:moveTo>
                    <a:lnTo>
                      <a:pt x="254" y="13"/>
                    </a:lnTo>
                    <a:lnTo>
                      <a:pt x="201" y="13"/>
                    </a:lnTo>
                    <a:lnTo>
                      <a:pt x="201" y="53"/>
                    </a:lnTo>
                    <a:lnTo>
                      <a:pt x="147" y="0"/>
                    </a:lnTo>
                    <a:lnTo>
                      <a:pt x="0" y="147"/>
                    </a:lnTo>
                    <a:lnTo>
                      <a:pt x="27" y="147"/>
                    </a:lnTo>
                    <a:lnTo>
                      <a:pt x="27" y="294"/>
                    </a:lnTo>
                    <a:lnTo>
                      <a:pt x="107" y="294"/>
                    </a:lnTo>
                    <a:lnTo>
                      <a:pt x="107" y="174"/>
                    </a:lnTo>
                    <a:lnTo>
                      <a:pt x="187" y="174"/>
                    </a:lnTo>
                    <a:lnTo>
                      <a:pt x="187" y="294"/>
                    </a:lnTo>
                    <a:lnTo>
                      <a:pt x="268" y="294"/>
                    </a:lnTo>
                    <a:lnTo>
                      <a:pt x="268" y="147"/>
                    </a:lnTo>
                    <a:lnTo>
                      <a:pt x="294" y="147"/>
                    </a:lnTo>
                    <a:lnTo>
                      <a:pt x="254" y="107"/>
                    </a:lnTo>
                    <a:close/>
                  </a:path>
                </a:pathLst>
              </a:custGeom>
              <a:solidFill>
                <a:schemeClr val="bg1"/>
              </a:solidFill>
              <a:ln>
                <a:noFill/>
              </a:ln>
            </p:spPr>
            <p:txBody>
              <a:bodyPr/>
              <a:lstStyle/>
              <a:p>
                <a:pPr eaLnBrk="1" fontAlgn="auto" hangingPunct="1">
                  <a:spcBef>
                    <a:spcPts val="0"/>
                  </a:spcBef>
                  <a:spcAft>
                    <a:spcPts val="0"/>
                  </a:spcAft>
                  <a:defRPr/>
                </a:pPr>
                <a:endParaRPr lang="zh-CN" altLang="en-US" noProof="1">
                  <a:latin typeface="+mn-lt"/>
                  <a:ea typeface="+mn-ea"/>
                </a:endParaRPr>
              </a:p>
            </p:txBody>
          </p:sp>
        </p:grpSp>
      </p:grpSp>
      <p:sp>
        <p:nvSpPr>
          <p:cNvPr id="38" name="TextBox 4"/>
          <p:cNvSpPr txBox="1">
            <a:spLocks noChangeArrowheads="1"/>
          </p:cNvSpPr>
          <p:nvPr/>
        </p:nvSpPr>
        <p:spPr bwMode="auto">
          <a:xfrm>
            <a:off x="5371450" y="3058423"/>
            <a:ext cx="65047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9200">
              <a:defRPr>
                <a:solidFill>
                  <a:schemeClr val="tx1"/>
                </a:solidFill>
                <a:latin typeface="等线" panose="02010600030101010101" pitchFamily="2" charset="-122"/>
                <a:ea typeface="等线" panose="02010600030101010101" pitchFamily="2" charset="-122"/>
              </a:defRPr>
            </a:lvl1pPr>
            <a:lvl2pPr marL="742950" indent="-285750" defTabSz="1219200">
              <a:defRPr>
                <a:solidFill>
                  <a:schemeClr val="tx1"/>
                </a:solidFill>
                <a:latin typeface="等线" panose="02010600030101010101" pitchFamily="2" charset="-122"/>
                <a:ea typeface="等线" panose="02010600030101010101" pitchFamily="2" charset="-122"/>
              </a:defRPr>
            </a:lvl2pPr>
            <a:lvl3pPr marL="1143000" indent="-228600" defTabSz="1219200">
              <a:defRPr>
                <a:solidFill>
                  <a:schemeClr val="tx1"/>
                </a:solidFill>
                <a:latin typeface="等线" panose="02010600030101010101" pitchFamily="2" charset="-122"/>
                <a:ea typeface="等线" panose="02010600030101010101" pitchFamily="2" charset="-122"/>
              </a:defRPr>
            </a:lvl3pPr>
            <a:lvl4pPr marL="1600200" indent="-228600" defTabSz="1219200">
              <a:defRPr>
                <a:solidFill>
                  <a:schemeClr val="tx1"/>
                </a:solidFill>
                <a:latin typeface="等线" panose="02010600030101010101" pitchFamily="2" charset="-122"/>
                <a:ea typeface="等线" panose="02010600030101010101" pitchFamily="2" charset="-122"/>
              </a:defRPr>
            </a:lvl4pPr>
            <a:lvl5pPr marL="2057400" indent="-228600" defTabSz="1219200">
              <a:defRPr>
                <a:solidFill>
                  <a:schemeClr val="tx1"/>
                </a:solidFill>
                <a:latin typeface="等线" panose="02010600030101010101" pitchFamily="2" charset="-122"/>
                <a:ea typeface="等线" panose="02010600030101010101" pitchFamily="2" charset="-122"/>
              </a:defRPr>
            </a:lvl5pPr>
            <a:lvl6pPr marL="25146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lvl="0" eaLnBrk="1" hangingPunct="1"/>
            <a:r>
              <a:rPr lang="en-US" altLang="zh-CN" sz="4000" b="1" dirty="0">
                <a:solidFill>
                  <a:srgbClr val="FFFF00"/>
                </a:solidFill>
              </a:rPr>
              <a:t>Characteristics of solid state power source system</a:t>
            </a:r>
            <a:endParaRPr lang="zh-CN" altLang="zh-CN" sz="4000" b="1" dirty="0">
              <a:solidFill>
                <a:srgbClr val="FFFF00"/>
              </a:solidFill>
            </a:endParaRPr>
          </a:p>
        </p:txBody>
      </p:sp>
    </p:spTree>
    <p:extLst>
      <p:ext uri="{BB962C8B-B14F-4D97-AF65-F5344CB8AC3E}">
        <p14:creationId xmlns:p14="http://schemas.microsoft.com/office/powerpoint/2010/main" val="30812271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142163" y="3541"/>
            <a:ext cx="5049837" cy="6858000"/>
          </a:xfrm>
          <a:prstGeom prst="rect">
            <a:avLst/>
          </a:prstGeom>
          <a:solidFill>
            <a:srgbClr val="0056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 name="矩形 1"/>
          <p:cNvSpPr/>
          <p:nvPr/>
        </p:nvSpPr>
        <p:spPr>
          <a:xfrm>
            <a:off x="0" y="0"/>
            <a:ext cx="7142163" cy="6858000"/>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pic>
        <p:nvPicPr>
          <p:cNvPr id="17413" name="图片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63213" y="219075"/>
            <a:ext cx="12954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4"/>
          <p:cNvSpPr txBox="1">
            <a:spLocks noChangeArrowheads="1"/>
          </p:cNvSpPr>
          <p:nvPr/>
        </p:nvSpPr>
        <p:spPr bwMode="auto">
          <a:xfrm>
            <a:off x="5568294" y="2958855"/>
            <a:ext cx="646878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9200">
              <a:defRPr>
                <a:solidFill>
                  <a:schemeClr val="tx1"/>
                </a:solidFill>
                <a:latin typeface="等线" panose="02010600030101010101" pitchFamily="2" charset="-122"/>
                <a:ea typeface="等线" panose="02010600030101010101" pitchFamily="2" charset="-122"/>
              </a:defRPr>
            </a:lvl1pPr>
            <a:lvl2pPr marL="742950" indent="-285750" defTabSz="1219200">
              <a:defRPr>
                <a:solidFill>
                  <a:schemeClr val="tx1"/>
                </a:solidFill>
                <a:latin typeface="等线" panose="02010600030101010101" pitchFamily="2" charset="-122"/>
                <a:ea typeface="等线" panose="02010600030101010101" pitchFamily="2" charset="-122"/>
              </a:defRPr>
            </a:lvl2pPr>
            <a:lvl3pPr marL="1143000" indent="-228600" defTabSz="1219200">
              <a:defRPr>
                <a:solidFill>
                  <a:schemeClr val="tx1"/>
                </a:solidFill>
                <a:latin typeface="等线" panose="02010600030101010101" pitchFamily="2" charset="-122"/>
                <a:ea typeface="等线" panose="02010600030101010101" pitchFamily="2" charset="-122"/>
              </a:defRPr>
            </a:lvl3pPr>
            <a:lvl4pPr marL="1600200" indent="-228600" defTabSz="1219200">
              <a:defRPr>
                <a:solidFill>
                  <a:schemeClr val="tx1"/>
                </a:solidFill>
                <a:latin typeface="等线" panose="02010600030101010101" pitchFamily="2" charset="-122"/>
                <a:ea typeface="等线" panose="02010600030101010101" pitchFamily="2" charset="-122"/>
              </a:defRPr>
            </a:lvl4pPr>
            <a:lvl5pPr marL="2057400" indent="-228600" defTabSz="1219200">
              <a:defRPr>
                <a:solidFill>
                  <a:schemeClr val="tx1"/>
                </a:solidFill>
                <a:latin typeface="等线" panose="02010600030101010101" pitchFamily="2" charset="-122"/>
                <a:ea typeface="等线" panose="02010600030101010101" pitchFamily="2" charset="-122"/>
              </a:defRPr>
            </a:lvl5pPr>
            <a:lvl6pPr marL="25146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en-US" altLang="zh-CN" sz="4000" b="1" dirty="0">
                <a:solidFill>
                  <a:srgbClr val="FFFF00"/>
                </a:solidFill>
              </a:rPr>
              <a:t>H</a:t>
            </a:r>
            <a:r>
              <a:rPr lang="en-US" altLang="zh-CN" sz="4000" b="1" dirty="0" smtClean="0">
                <a:solidFill>
                  <a:srgbClr val="FFFF00"/>
                </a:solidFill>
              </a:rPr>
              <a:t>istory </a:t>
            </a:r>
            <a:r>
              <a:rPr lang="en-US" altLang="zh-CN" sz="4000" b="1" dirty="0">
                <a:solidFill>
                  <a:srgbClr val="FFFF00"/>
                </a:solidFill>
              </a:rPr>
              <a:t>of high energy accelerator power </a:t>
            </a:r>
            <a:r>
              <a:rPr lang="en-US" altLang="zh-CN" sz="4000" b="1" dirty="0" smtClean="0">
                <a:solidFill>
                  <a:srgbClr val="FFFF00"/>
                </a:solidFill>
              </a:rPr>
              <a:t>source</a:t>
            </a:r>
            <a:endParaRPr lang="en-US" altLang="zh-CN" sz="4000" b="1" dirty="0">
              <a:solidFill>
                <a:srgbClr val="FFFF00"/>
              </a:solidFill>
              <a:latin typeface="微软雅黑" panose="020B0503020204020204" pitchFamily="34" charset="-122"/>
              <a:ea typeface="微软雅黑" panose="020B0503020204020204" pitchFamily="34" charset="-122"/>
            </a:endParaRPr>
          </a:p>
        </p:txBody>
      </p:sp>
      <p:grpSp>
        <p:nvGrpSpPr>
          <p:cNvPr id="23" name="组合 3"/>
          <p:cNvGrpSpPr>
            <a:grpSpLocks/>
          </p:cNvGrpSpPr>
          <p:nvPr/>
        </p:nvGrpSpPr>
        <p:grpSpPr bwMode="auto">
          <a:xfrm>
            <a:off x="3931458" y="3058423"/>
            <a:ext cx="1163637" cy="1162050"/>
            <a:chOff x="5392382" y="2847496"/>
            <a:chExt cx="1163008" cy="1163008"/>
          </a:xfrm>
        </p:grpSpPr>
        <p:sp>
          <p:nvSpPr>
            <p:cNvPr id="24" name="椭圆 23"/>
            <p:cNvSpPr/>
            <p:nvPr/>
          </p:nvSpPr>
          <p:spPr>
            <a:xfrm>
              <a:off x="5392382" y="2847496"/>
              <a:ext cx="1163008" cy="1163008"/>
            </a:xfrm>
            <a:prstGeom prst="ellipse">
              <a:avLst/>
            </a:prstGeom>
            <a:solidFill>
              <a:srgbClr val="0056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25" name="组合 24"/>
            <p:cNvGrpSpPr/>
            <p:nvPr/>
          </p:nvGrpSpPr>
          <p:grpSpPr>
            <a:xfrm>
              <a:off x="5496260" y="2952724"/>
              <a:ext cx="952553" cy="952553"/>
              <a:chOff x="2211399" y="2960442"/>
              <a:chExt cx="492443" cy="492443"/>
            </a:xfrm>
            <a:effectLst>
              <a:outerShdw blurRad="50800" dist="38100" dir="2700000" algn="tl" rotWithShape="0">
                <a:prstClr val="black">
                  <a:alpha val="40000"/>
                </a:prstClr>
              </a:outerShdw>
            </a:effectLst>
          </p:grpSpPr>
          <p:sp>
            <p:nvSpPr>
              <p:cNvPr id="26" name="椭圆 25"/>
              <p:cNvSpPr/>
              <p:nvPr/>
            </p:nvSpPr>
            <p:spPr>
              <a:xfrm>
                <a:off x="2211399" y="2960442"/>
                <a:ext cx="492443" cy="492443"/>
              </a:xfrm>
              <a:prstGeom prst="ellipse">
                <a:avLst/>
              </a:prstGeom>
              <a:solidFill>
                <a:srgbClr val="FFCD2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lstStyle/>
              <a:p>
                <a:pPr algn="ctr" defTabSz="1218565" eaLnBrk="1" fontAlgn="auto" hangingPunct="1">
                  <a:defRPr/>
                </a:pPr>
                <a:endParaRPr lang="zh-CN" altLang="en-US" sz="2400" kern="0" noProof="1">
                  <a:noFill/>
                </a:endParaRPr>
              </a:p>
            </p:txBody>
          </p:sp>
          <p:sp>
            <p:nvSpPr>
              <p:cNvPr id="27" name="Freeform 5"/>
              <p:cNvSpPr/>
              <p:nvPr/>
            </p:nvSpPr>
            <p:spPr bwMode="auto">
              <a:xfrm>
                <a:off x="2286839" y="3025764"/>
                <a:ext cx="343532" cy="342269"/>
              </a:xfrm>
              <a:custGeom>
                <a:avLst/>
                <a:gdLst>
                  <a:gd name="T0" fmla="*/ 372733 w 294"/>
                  <a:gd name="T1" fmla="*/ 157017 h 294"/>
                  <a:gd name="T2" fmla="*/ 372733 w 294"/>
                  <a:gd name="T3" fmla="*/ 19077 h 294"/>
                  <a:gd name="T4" fmla="*/ 294958 w 294"/>
                  <a:gd name="T5" fmla="*/ 19077 h 294"/>
                  <a:gd name="T6" fmla="*/ 294958 w 294"/>
                  <a:gd name="T7" fmla="*/ 77775 h 294"/>
                  <a:gd name="T8" fmla="*/ 215716 w 294"/>
                  <a:gd name="T9" fmla="*/ 0 h 294"/>
                  <a:gd name="T10" fmla="*/ 0 w 294"/>
                  <a:gd name="T11" fmla="*/ 215716 h 294"/>
                  <a:gd name="T12" fmla="*/ 39621 w 294"/>
                  <a:gd name="T13" fmla="*/ 215716 h 294"/>
                  <a:gd name="T14" fmla="*/ 39621 w 294"/>
                  <a:gd name="T15" fmla="*/ 431431 h 294"/>
                  <a:gd name="T16" fmla="*/ 157017 w 294"/>
                  <a:gd name="T17" fmla="*/ 431431 h 294"/>
                  <a:gd name="T18" fmla="*/ 157017 w 294"/>
                  <a:gd name="T19" fmla="*/ 255337 h 294"/>
                  <a:gd name="T20" fmla="*/ 274414 w 294"/>
                  <a:gd name="T21" fmla="*/ 255337 h 294"/>
                  <a:gd name="T22" fmla="*/ 274414 w 294"/>
                  <a:gd name="T23" fmla="*/ 431431 h 294"/>
                  <a:gd name="T24" fmla="*/ 393277 w 294"/>
                  <a:gd name="T25" fmla="*/ 431431 h 294"/>
                  <a:gd name="T26" fmla="*/ 393277 w 294"/>
                  <a:gd name="T27" fmla="*/ 215716 h 294"/>
                  <a:gd name="T28" fmla="*/ 431431 w 294"/>
                  <a:gd name="T29" fmla="*/ 215716 h 294"/>
                  <a:gd name="T30" fmla="*/ 372733 w 294"/>
                  <a:gd name="T31" fmla="*/ 157017 h 2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294">
                    <a:moveTo>
                      <a:pt x="254" y="107"/>
                    </a:moveTo>
                    <a:lnTo>
                      <a:pt x="254" y="13"/>
                    </a:lnTo>
                    <a:lnTo>
                      <a:pt x="201" y="13"/>
                    </a:lnTo>
                    <a:lnTo>
                      <a:pt x="201" y="53"/>
                    </a:lnTo>
                    <a:lnTo>
                      <a:pt x="147" y="0"/>
                    </a:lnTo>
                    <a:lnTo>
                      <a:pt x="0" y="147"/>
                    </a:lnTo>
                    <a:lnTo>
                      <a:pt x="27" y="147"/>
                    </a:lnTo>
                    <a:lnTo>
                      <a:pt x="27" y="294"/>
                    </a:lnTo>
                    <a:lnTo>
                      <a:pt x="107" y="294"/>
                    </a:lnTo>
                    <a:lnTo>
                      <a:pt x="107" y="174"/>
                    </a:lnTo>
                    <a:lnTo>
                      <a:pt x="187" y="174"/>
                    </a:lnTo>
                    <a:lnTo>
                      <a:pt x="187" y="294"/>
                    </a:lnTo>
                    <a:lnTo>
                      <a:pt x="268" y="294"/>
                    </a:lnTo>
                    <a:lnTo>
                      <a:pt x="268" y="147"/>
                    </a:lnTo>
                    <a:lnTo>
                      <a:pt x="294" y="147"/>
                    </a:lnTo>
                    <a:lnTo>
                      <a:pt x="254" y="107"/>
                    </a:lnTo>
                    <a:close/>
                  </a:path>
                </a:pathLst>
              </a:custGeom>
              <a:solidFill>
                <a:schemeClr val="bg1"/>
              </a:solidFill>
              <a:ln>
                <a:noFill/>
              </a:ln>
            </p:spPr>
            <p:txBody>
              <a:bodyPr/>
              <a:lstStyle/>
              <a:p>
                <a:pPr eaLnBrk="1" fontAlgn="auto" hangingPunct="1">
                  <a:spcBef>
                    <a:spcPts val="0"/>
                  </a:spcBef>
                  <a:spcAft>
                    <a:spcPts val="0"/>
                  </a:spcAft>
                  <a:defRPr/>
                </a:pPr>
                <a:endParaRPr lang="zh-CN" altLang="en-US" noProof="1">
                  <a:latin typeface="+mn-lt"/>
                  <a:ea typeface="+mn-ea"/>
                </a:endParaRPr>
              </a:p>
            </p:txBody>
          </p:sp>
        </p:grpSp>
      </p:grpSp>
    </p:spTree>
    <p:extLst>
      <p:ext uri="{BB962C8B-B14F-4D97-AF65-F5344CB8AC3E}">
        <p14:creationId xmlns:p14="http://schemas.microsoft.com/office/powerpoint/2010/main" val="40004872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Box 10"/>
          <p:cNvSpPr txBox="1">
            <a:spLocks noChangeArrowheads="1"/>
          </p:cNvSpPr>
          <p:nvPr/>
        </p:nvSpPr>
        <p:spPr bwMode="auto">
          <a:xfrm>
            <a:off x="369570" y="1862455"/>
            <a:ext cx="11453495"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9200">
              <a:defRPr>
                <a:solidFill>
                  <a:schemeClr val="tx1"/>
                </a:solidFill>
                <a:latin typeface="等线" panose="02010600030101010101" pitchFamily="2" charset="-122"/>
                <a:ea typeface="等线" panose="02010600030101010101" pitchFamily="2" charset="-122"/>
              </a:defRPr>
            </a:lvl1pPr>
            <a:lvl2pPr marL="742950" indent="-285750" defTabSz="1219200">
              <a:defRPr>
                <a:solidFill>
                  <a:schemeClr val="tx1"/>
                </a:solidFill>
                <a:latin typeface="等线" panose="02010600030101010101" pitchFamily="2" charset="-122"/>
                <a:ea typeface="等线" panose="02010600030101010101" pitchFamily="2" charset="-122"/>
              </a:defRPr>
            </a:lvl2pPr>
            <a:lvl3pPr marL="1143000" indent="-228600" defTabSz="1219200">
              <a:defRPr>
                <a:solidFill>
                  <a:schemeClr val="tx1"/>
                </a:solidFill>
                <a:latin typeface="等线" panose="02010600030101010101" pitchFamily="2" charset="-122"/>
                <a:ea typeface="等线" panose="02010600030101010101" pitchFamily="2" charset="-122"/>
              </a:defRPr>
            </a:lvl3pPr>
            <a:lvl4pPr marL="1600200" indent="-228600" defTabSz="1219200">
              <a:defRPr>
                <a:solidFill>
                  <a:schemeClr val="tx1"/>
                </a:solidFill>
                <a:latin typeface="等线" panose="02010600030101010101" pitchFamily="2" charset="-122"/>
                <a:ea typeface="等线" panose="02010600030101010101" pitchFamily="2" charset="-122"/>
              </a:defRPr>
            </a:lvl4pPr>
            <a:lvl5pPr marL="2057400" indent="-228600" defTabSz="1219200">
              <a:defRPr>
                <a:solidFill>
                  <a:schemeClr val="tx1"/>
                </a:solidFill>
                <a:latin typeface="等线" panose="02010600030101010101" pitchFamily="2" charset="-122"/>
                <a:ea typeface="等线" panose="02010600030101010101" pitchFamily="2" charset="-122"/>
              </a:defRPr>
            </a:lvl5pPr>
            <a:lvl6pPr marL="25146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spcBef>
                <a:spcPts val="1200"/>
              </a:spcBef>
            </a:pPr>
            <a:r>
              <a:rPr lang="en-US" altLang="zh-CN" sz="1600" b="1" dirty="0">
                <a:solidFill>
                  <a:srgbClr val="595959"/>
                </a:solidFill>
                <a:latin typeface="微软雅黑" panose="020B0503020204020204" pitchFamily="34" charset="-122"/>
                <a:ea typeface="微软雅黑" panose="020B0503020204020204" pitchFamily="34" charset="-122"/>
                <a:sym typeface="+mn-ea"/>
              </a:rPr>
              <a:t>Power source system - IOT tube</a:t>
            </a:r>
          </a:p>
        </p:txBody>
      </p:sp>
      <p:sp>
        <p:nvSpPr>
          <p:cNvPr id="2" name="文本框 1"/>
          <p:cNvSpPr txBox="1"/>
          <p:nvPr/>
        </p:nvSpPr>
        <p:spPr>
          <a:xfrm>
            <a:off x="0" y="227330"/>
            <a:ext cx="9105900" cy="1124585"/>
          </a:xfrm>
          <a:prstGeom prst="rect">
            <a:avLst/>
          </a:prstGeom>
          <a:solidFill>
            <a:schemeClr val="accent1">
              <a:lumMod val="75000"/>
            </a:schemeClr>
          </a:solidFill>
        </p:spPr>
        <p:txBody>
          <a:bodyPr>
            <a:spAutoFit/>
          </a:bodyPr>
          <a:lstStyle/>
          <a:p>
            <a:pPr algn="dist" eaLnBrk="1" fontAlgn="auto" hangingPunct="1">
              <a:lnSpc>
                <a:spcPct val="120000"/>
              </a:lnSpc>
              <a:defRPr/>
            </a:pPr>
            <a:r>
              <a:rPr lang="en-US" altLang="zh-CN" sz="2800" b="1" kern="0" noProof="1">
                <a:ln>
                  <a:solidFill>
                    <a:srgbClr val="0070C0"/>
                  </a:solidFill>
                </a:ln>
                <a:solidFill>
                  <a:schemeClr val="bg1"/>
                </a:solidFill>
                <a:latin typeface="Arial Black" panose="020B0A04020102020204" charset="0"/>
                <a:ea typeface="微软雅黑" panose="020B0503020204020204" pitchFamily="34" charset="-122"/>
                <a:sym typeface="+mn-ea"/>
              </a:rPr>
              <a:t>Beijing </a:t>
            </a:r>
            <a:r>
              <a:rPr lang="en-US" altLang="zh-CN" sz="2800" b="1" kern="0" noProof="1">
                <a:ln>
                  <a:solidFill>
                    <a:srgbClr val="0070C0"/>
                  </a:solidFill>
                </a:ln>
                <a:solidFill>
                  <a:srgbClr val="FF0000"/>
                </a:solidFill>
                <a:latin typeface="Arial Black" panose="020B0A04020102020204" charset="0"/>
                <a:ea typeface="微软雅黑" panose="020B0503020204020204" pitchFamily="34" charset="-122"/>
                <a:sym typeface="+mn-ea"/>
              </a:rPr>
              <a:t>BBEF</a:t>
            </a:r>
            <a:r>
              <a:rPr lang="en-US" altLang="zh-CN" sz="2800" b="1" kern="0" noProof="1">
                <a:ln>
                  <a:solidFill>
                    <a:srgbClr val="0070C0"/>
                  </a:solidFill>
                </a:ln>
                <a:solidFill>
                  <a:schemeClr val="bg1"/>
                </a:solidFill>
                <a:latin typeface="Arial Black" panose="020B0A04020102020204" charset="0"/>
                <a:ea typeface="微软雅黑" panose="020B0503020204020204" pitchFamily="34" charset="-122"/>
                <a:sym typeface="+mn-ea"/>
              </a:rPr>
              <a:t> Science &amp; Technology Co., Ltd.</a:t>
            </a:r>
          </a:p>
          <a:p>
            <a:pPr eaLnBrk="1" fontAlgn="auto" hangingPunct="1">
              <a:lnSpc>
                <a:spcPct val="120000"/>
              </a:lnSpc>
              <a:defRPr/>
            </a:pPr>
            <a:r>
              <a:rPr lang="zh-CN" altLang="en-US" sz="2000" b="1" kern="400" spc="200" noProof="1">
                <a:ln>
                  <a:solidFill>
                    <a:srgbClr val="0070C0"/>
                  </a:solidFill>
                </a:ln>
                <a:solidFill>
                  <a:schemeClr val="bg1"/>
                </a:solidFill>
                <a:latin typeface="微软雅黑" panose="020B0503020204020204" pitchFamily="34" charset="-122"/>
                <a:ea typeface="微软雅黑" panose="020B0503020204020204" pitchFamily="34" charset="-122"/>
                <a:sym typeface="+mn-ea"/>
              </a:rPr>
              <a:t>北京北广科技股份有限公司</a:t>
            </a:r>
            <a:r>
              <a:rPr lang="en-US" altLang="zh-CN" sz="2800" b="1" kern="0" noProof="1">
                <a:ln>
                  <a:solidFill>
                    <a:srgbClr val="0070C0"/>
                  </a:solidFill>
                </a:ln>
                <a:solidFill>
                  <a:schemeClr val="bg1"/>
                </a:solidFill>
                <a:latin typeface="微软雅黑" panose="020B0503020204020204" pitchFamily="34" charset="-122"/>
                <a:ea typeface="微软雅黑" panose="020B0503020204020204" pitchFamily="34" charset="-122"/>
                <a:sym typeface="+mn-ea"/>
              </a:rPr>
              <a:t> </a:t>
            </a:r>
          </a:p>
        </p:txBody>
      </p:sp>
      <p:grpSp>
        <p:nvGrpSpPr>
          <p:cNvPr id="11" name="组合 10"/>
          <p:cNvGrpSpPr/>
          <p:nvPr/>
        </p:nvGrpSpPr>
        <p:grpSpPr>
          <a:xfrm>
            <a:off x="-37643" y="2710180"/>
            <a:ext cx="5927904" cy="3534503"/>
            <a:chOff x="281" y="4483"/>
            <a:chExt cx="8302" cy="4387"/>
          </a:xfrm>
        </p:grpSpPr>
        <p:pic>
          <p:nvPicPr>
            <p:cNvPr id="3" name="图片 -2147482624"/>
            <p:cNvPicPr>
              <a:picLocks noChangeAspect="1"/>
            </p:cNvPicPr>
            <p:nvPr/>
          </p:nvPicPr>
          <p:blipFill>
            <a:blip r:embed="rId4"/>
            <a:stretch>
              <a:fillRect/>
            </a:stretch>
          </p:blipFill>
          <p:spPr>
            <a:xfrm>
              <a:off x="281" y="4483"/>
              <a:ext cx="8302" cy="3760"/>
            </a:xfrm>
            <a:prstGeom prst="rect">
              <a:avLst/>
            </a:prstGeom>
            <a:noFill/>
            <a:ln w="9525">
              <a:noFill/>
            </a:ln>
          </p:spPr>
        </p:pic>
        <p:sp>
          <p:nvSpPr>
            <p:cNvPr id="6" name="文本框 5"/>
            <p:cNvSpPr txBox="1"/>
            <p:nvPr/>
          </p:nvSpPr>
          <p:spPr>
            <a:xfrm>
              <a:off x="495" y="8340"/>
              <a:ext cx="7888" cy="531"/>
            </a:xfrm>
            <a:prstGeom prst="rect">
              <a:avLst/>
            </a:prstGeom>
            <a:noFill/>
            <a:ln>
              <a:noFill/>
            </a:ln>
          </p:spPr>
          <p:txBody>
            <a:bodyPr wrap="square">
              <a:spAutoFit/>
            </a:bodyPr>
            <a:lstStyle/>
            <a:p>
              <a:pPr eaLnBrk="1" hangingPunct="1">
                <a:spcBef>
                  <a:spcPts val="1200"/>
                </a:spcBef>
              </a:pPr>
              <a:r>
                <a:rPr lang="en-US" altLang="zh-CN" sz="1600" b="1" dirty="0">
                  <a:solidFill>
                    <a:srgbClr val="595959"/>
                  </a:solidFill>
                  <a:latin typeface="微软雅黑" panose="020B0503020204020204" pitchFamily="34" charset="-122"/>
                  <a:ea typeface="微软雅黑" panose="020B0503020204020204" pitchFamily="34" charset="-122"/>
                </a:rPr>
                <a:t>IOT developed and produced by UK E2V </a:t>
              </a:r>
            </a:p>
          </p:txBody>
        </p:sp>
      </p:grpSp>
      <p:grpSp>
        <p:nvGrpSpPr>
          <p:cNvPr id="12" name="组合 11"/>
          <p:cNvGrpSpPr/>
          <p:nvPr/>
        </p:nvGrpSpPr>
        <p:grpSpPr>
          <a:xfrm>
            <a:off x="6033135" y="2846705"/>
            <a:ext cx="7080885" cy="3646805"/>
            <a:chOff x="9964" y="4483"/>
            <a:chExt cx="11151" cy="5743"/>
          </a:xfrm>
        </p:grpSpPr>
        <p:pic>
          <p:nvPicPr>
            <p:cNvPr id="9" name="图片 -2147482623" descr="1"/>
            <p:cNvPicPr>
              <a:picLocks noChangeAspect="1"/>
            </p:cNvPicPr>
            <p:nvPr/>
          </p:nvPicPr>
          <p:blipFill>
            <a:blip r:embed="rId5"/>
            <a:stretch>
              <a:fillRect/>
            </a:stretch>
          </p:blipFill>
          <p:spPr>
            <a:xfrm>
              <a:off x="9964" y="4483"/>
              <a:ext cx="11151" cy="4388"/>
            </a:xfrm>
            <a:prstGeom prst="rect">
              <a:avLst/>
            </a:prstGeom>
            <a:noFill/>
            <a:ln w="9525">
              <a:noFill/>
            </a:ln>
          </p:spPr>
        </p:pic>
        <p:sp>
          <p:nvSpPr>
            <p:cNvPr id="10" name="文本框 9"/>
            <p:cNvSpPr txBox="1"/>
            <p:nvPr/>
          </p:nvSpPr>
          <p:spPr>
            <a:xfrm>
              <a:off x="10063" y="9499"/>
              <a:ext cx="9019" cy="727"/>
            </a:xfrm>
            <a:prstGeom prst="rect">
              <a:avLst/>
            </a:prstGeom>
            <a:noFill/>
            <a:ln>
              <a:noFill/>
            </a:ln>
          </p:spPr>
          <p:txBody>
            <a:bodyPr wrap="square">
              <a:spAutoFit/>
            </a:bodyPr>
            <a:lstStyle/>
            <a:p>
              <a:pPr eaLnBrk="1" hangingPunct="1">
                <a:spcBef>
                  <a:spcPts val="1200"/>
                </a:spcBef>
              </a:pPr>
              <a:r>
                <a:rPr lang="en-US" altLang="zh-CN" sz="2400" b="1" dirty="0">
                  <a:solidFill>
                    <a:srgbClr val="595959"/>
                  </a:solidFill>
                  <a:latin typeface="微软雅黑" panose="020B0503020204020204" pitchFamily="34" charset="-122"/>
                  <a:ea typeface="微软雅黑" panose="020B0503020204020204" pitchFamily="34" charset="-122"/>
                </a:rPr>
                <a:t>Power source system of IOT tube </a:t>
              </a:r>
            </a:p>
          </p:txBody>
        </p:sp>
      </p:grpSp>
    </p:spTree>
    <p:custDataLst>
      <p:tags r:id="rId1"/>
    </p:custData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Box 10"/>
          <p:cNvSpPr txBox="1">
            <a:spLocks noChangeArrowheads="1"/>
          </p:cNvSpPr>
          <p:nvPr/>
        </p:nvSpPr>
        <p:spPr bwMode="auto">
          <a:xfrm>
            <a:off x="214630" y="1729105"/>
            <a:ext cx="697992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9200">
              <a:defRPr>
                <a:solidFill>
                  <a:schemeClr val="tx1"/>
                </a:solidFill>
                <a:latin typeface="等线" panose="02010600030101010101" pitchFamily="2" charset="-122"/>
                <a:ea typeface="等线" panose="02010600030101010101" pitchFamily="2" charset="-122"/>
              </a:defRPr>
            </a:lvl1pPr>
            <a:lvl2pPr marL="742950" indent="-285750" defTabSz="1219200">
              <a:defRPr>
                <a:solidFill>
                  <a:schemeClr val="tx1"/>
                </a:solidFill>
                <a:latin typeface="等线" panose="02010600030101010101" pitchFamily="2" charset="-122"/>
                <a:ea typeface="等线" panose="02010600030101010101" pitchFamily="2" charset="-122"/>
              </a:defRPr>
            </a:lvl2pPr>
            <a:lvl3pPr marL="1143000" indent="-228600" defTabSz="1219200">
              <a:defRPr>
                <a:solidFill>
                  <a:schemeClr val="tx1"/>
                </a:solidFill>
                <a:latin typeface="等线" panose="02010600030101010101" pitchFamily="2" charset="-122"/>
                <a:ea typeface="等线" panose="02010600030101010101" pitchFamily="2" charset="-122"/>
              </a:defRPr>
            </a:lvl3pPr>
            <a:lvl4pPr marL="1600200" indent="-228600" defTabSz="1219200">
              <a:defRPr>
                <a:solidFill>
                  <a:schemeClr val="tx1"/>
                </a:solidFill>
                <a:latin typeface="等线" panose="02010600030101010101" pitchFamily="2" charset="-122"/>
                <a:ea typeface="等线" panose="02010600030101010101" pitchFamily="2" charset="-122"/>
              </a:defRPr>
            </a:lvl4pPr>
            <a:lvl5pPr marL="2057400" indent="-228600" defTabSz="1219200">
              <a:defRPr>
                <a:solidFill>
                  <a:schemeClr val="tx1"/>
                </a:solidFill>
                <a:latin typeface="等线" panose="02010600030101010101" pitchFamily="2" charset="-122"/>
                <a:ea typeface="等线" panose="02010600030101010101" pitchFamily="2" charset="-122"/>
              </a:defRPr>
            </a:lvl5pPr>
            <a:lvl6pPr marL="25146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spcBef>
                <a:spcPts val="1200"/>
              </a:spcBef>
            </a:pPr>
            <a:r>
              <a:rPr lang="en-US" altLang="zh-CN" sz="1600" b="1" dirty="0">
                <a:solidFill>
                  <a:schemeClr val="tx1"/>
                </a:solidFill>
                <a:latin typeface="微软雅黑" panose="020B0503020204020204" pitchFamily="34" charset="-122"/>
                <a:ea typeface="微软雅黑" panose="020B0503020204020204" pitchFamily="34" charset="-122"/>
              </a:rPr>
              <a:t> Global </a:t>
            </a:r>
            <a:r>
              <a:rPr lang="en-US" altLang="zh-CN" sz="1600" b="1" dirty="0">
                <a:solidFill>
                  <a:schemeClr val="tx1"/>
                </a:solidFill>
                <a:latin typeface="微软雅黑" panose="020B0503020204020204" pitchFamily="34" charset="-122"/>
                <a:ea typeface="微软雅黑" panose="020B0503020204020204" pitchFamily="34" charset="-122"/>
                <a:sym typeface="+mn-ea"/>
              </a:rPr>
              <a:t>Power source system - </a:t>
            </a:r>
            <a:r>
              <a:rPr lang="en-US" altLang="zh-CN" sz="1600" b="1" dirty="0">
                <a:solidFill>
                  <a:schemeClr val="tx1"/>
                </a:solidFill>
                <a:latin typeface="微软雅黑" panose="020B0503020204020204" pitchFamily="34" charset="-122"/>
                <a:ea typeface="微软雅黑" panose="020B0503020204020204" pitchFamily="34" charset="-122"/>
              </a:rPr>
              <a:t>solid-state power amplifier</a:t>
            </a:r>
          </a:p>
        </p:txBody>
      </p:sp>
      <p:sp>
        <p:nvSpPr>
          <p:cNvPr id="2" name="文本框 1"/>
          <p:cNvSpPr txBox="1"/>
          <p:nvPr/>
        </p:nvSpPr>
        <p:spPr>
          <a:xfrm>
            <a:off x="0" y="227330"/>
            <a:ext cx="9105900" cy="1124585"/>
          </a:xfrm>
          <a:prstGeom prst="rect">
            <a:avLst/>
          </a:prstGeom>
          <a:solidFill>
            <a:schemeClr val="accent1">
              <a:lumMod val="75000"/>
            </a:schemeClr>
          </a:solidFill>
        </p:spPr>
        <p:txBody>
          <a:bodyPr>
            <a:spAutoFit/>
          </a:bodyPr>
          <a:lstStyle/>
          <a:p>
            <a:pPr algn="dist" eaLnBrk="1" fontAlgn="auto" hangingPunct="1">
              <a:lnSpc>
                <a:spcPct val="120000"/>
              </a:lnSpc>
              <a:defRPr/>
            </a:pPr>
            <a:r>
              <a:rPr lang="en-US" altLang="zh-CN" sz="2800" b="1" kern="0" noProof="1">
                <a:ln>
                  <a:solidFill>
                    <a:srgbClr val="0070C0"/>
                  </a:solidFill>
                </a:ln>
                <a:solidFill>
                  <a:schemeClr val="bg1"/>
                </a:solidFill>
                <a:latin typeface="Arial Black" panose="020B0A04020102020204" charset="0"/>
                <a:ea typeface="微软雅黑" panose="020B0503020204020204" pitchFamily="34" charset="-122"/>
                <a:sym typeface="+mn-ea"/>
              </a:rPr>
              <a:t>Beijing </a:t>
            </a:r>
            <a:r>
              <a:rPr lang="en-US" altLang="zh-CN" sz="2800" b="1" kern="0" noProof="1">
                <a:ln>
                  <a:solidFill>
                    <a:srgbClr val="0070C0"/>
                  </a:solidFill>
                </a:ln>
                <a:solidFill>
                  <a:srgbClr val="FF0000"/>
                </a:solidFill>
                <a:latin typeface="Arial Black" panose="020B0A04020102020204" charset="0"/>
                <a:ea typeface="微软雅黑" panose="020B0503020204020204" pitchFamily="34" charset="-122"/>
                <a:sym typeface="+mn-ea"/>
              </a:rPr>
              <a:t>BBEF</a:t>
            </a:r>
            <a:r>
              <a:rPr lang="en-US" altLang="zh-CN" sz="2800" b="1" kern="0" noProof="1">
                <a:ln>
                  <a:solidFill>
                    <a:srgbClr val="0070C0"/>
                  </a:solidFill>
                </a:ln>
                <a:solidFill>
                  <a:schemeClr val="bg1"/>
                </a:solidFill>
                <a:latin typeface="Arial Black" panose="020B0A04020102020204" charset="0"/>
                <a:ea typeface="微软雅黑" panose="020B0503020204020204" pitchFamily="34" charset="-122"/>
                <a:sym typeface="+mn-ea"/>
              </a:rPr>
              <a:t> Science &amp; Technology Co., Ltd.</a:t>
            </a:r>
          </a:p>
          <a:p>
            <a:pPr eaLnBrk="1" fontAlgn="auto" hangingPunct="1">
              <a:lnSpc>
                <a:spcPct val="120000"/>
              </a:lnSpc>
              <a:defRPr/>
            </a:pPr>
            <a:r>
              <a:rPr lang="zh-CN" altLang="en-US" sz="2000" b="1" kern="400" spc="200" noProof="1">
                <a:ln>
                  <a:solidFill>
                    <a:srgbClr val="0070C0"/>
                  </a:solidFill>
                </a:ln>
                <a:solidFill>
                  <a:schemeClr val="bg1"/>
                </a:solidFill>
                <a:latin typeface="微软雅黑" panose="020B0503020204020204" pitchFamily="34" charset="-122"/>
                <a:ea typeface="微软雅黑" panose="020B0503020204020204" pitchFamily="34" charset="-122"/>
                <a:sym typeface="+mn-ea"/>
              </a:rPr>
              <a:t>北京北广科技股份有限公司</a:t>
            </a:r>
            <a:r>
              <a:rPr lang="en-US" altLang="zh-CN" sz="2800" b="1" kern="0" noProof="1">
                <a:ln>
                  <a:solidFill>
                    <a:srgbClr val="0070C0"/>
                  </a:solidFill>
                </a:ln>
                <a:solidFill>
                  <a:schemeClr val="bg1"/>
                </a:solidFill>
                <a:latin typeface="微软雅黑" panose="020B0503020204020204" pitchFamily="34" charset="-122"/>
                <a:ea typeface="微软雅黑" panose="020B0503020204020204" pitchFamily="34" charset="-122"/>
                <a:sym typeface="+mn-ea"/>
              </a:rPr>
              <a:t> </a:t>
            </a:r>
          </a:p>
        </p:txBody>
      </p:sp>
      <p:grpSp>
        <p:nvGrpSpPr>
          <p:cNvPr id="9" name="组合 8"/>
          <p:cNvGrpSpPr/>
          <p:nvPr/>
        </p:nvGrpSpPr>
        <p:grpSpPr>
          <a:xfrm>
            <a:off x="554355" y="2270125"/>
            <a:ext cx="3700145" cy="3620770"/>
            <a:chOff x="873" y="3575"/>
            <a:chExt cx="5827" cy="5702"/>
          </a:xfrm>
        </p:grpSpPr>
        <p:pic>
          <p:nvPicPr>
            <p:cNvPr id="3" name="图片 29" descr="F:\AMP ANNEAU IMG_0486.jpg"/>
            <p:cNvPicPr>
              <a:picLocks noChangeAspect="1"/>
            </p:cNvPicPr>
            <p:nvPr/>
          </p:nvPicPr>
          <p:blipFill>
            <a:blip r:embed="rId4"/>
            <a:stretch>
              <a:fillRect/>
            </a:stretch>
          </p:blipFill>
          <p:spPr>
            <a:xfrm>
              <a:off x="873" y="3575"/>
              <a:ext cx="5826" cy="4867"/>
            </a:xfrm>
            <a:prstGeom prst="rect">
              <a:avLst/>
            </a:prstGeom>
            <a:noFill/>
            <a:ln w="9525">
              <a:noFill/>
            </a:ln>
          </p:spPr>
        </p:pic>
        <p:sp>
          <p:nvSpPr>
            <p:cNvPr id="5" name="文本框 4"/>
            <p:cNvSpPr txBox="1"/>
            <p:nvPr/>
          </p:nvSpPr>
          <p:spPr>
            <a:xfrm>
              <a:off x="874" y="8649"/>
              <a:ext cx="5826" cy="628"/>
            </a:xfrm>
            <a:prstGeom prst="rect">
              <a:avLst/>
            </a:prstGeom>
            <a:noFill/>
            <a:ln>
              <a:noFill/>
            </a:ln>
          </p:spPr>
          <p:txBody>
            <a:bodyPr wrap="square">
              <a:spAutoFit/>
            </a:bodyPr>
            <a:lstStyle/>
            <a:p>
              <a:pPr eaLnBrk="1" hangingPunct="1">
                <a:spcBef>
                  <a:spcPts val="1200"/>
                </a:spcBef>
              </a:pPr>
              <a:r>
                <a:rPr lang="en-US" altLang="zh-CN" sz="1000" b="1" dirty="0">
                  <a:solidFill>
                    <a:srgbClr val="595959"/>
                  </a:solidFill>
                  <a:latin typeface="微软雅黑" panose="020B0503020204020204" pitchFamily="34" charset="-122"/>
                  <a:ea typeface="微软雅黑" panose="020B0503020204020204" pitchFamily="34" charset="-122"/>
                </a:rPr>
                <a:t>SOLEIL 180kW/352MHz RF Power Source Installed in France </a:t>
              </a:r>
            </a:p>
          </p:txBody>
        </p:sp>
      </p:grpSp>
      <p:grpSp>
        <p:nvGrpSpPr>
          <p:cNvPr id="10" name="组合 9"/>
          <p:cNvGrpSpPr/>
          <p:nvPr/>
        </p:nvGrpSpPr>
        <p:grpSpPr>
          <a:xfrm>
            <a:off x="4559300" y="2270125"/>
            <a:ext cx="3282950" cy="3543935"/>
            <a:chOff x="7180" y="3575"/>
            <a:chExt cx="5170" cy="5581"/>
          </a:xfrm>
        </p:grpSpPr>
        <p:pic>
          <p:nvPicPr>
            <p:cNvPr id="4" name="图片 28" descr="C:\Users\jacob\Documents\AA_ESRF Upgrade &amp; RF Projects\SSA Solid State Amplifier\ELTA - Fabrication Phase\2011-04-20_delivery_1st_tower_Photos\DSC_0146_compressed.jpg"/>
            <p:cNvPicPr>
              <a:picLocks noChangeAspect="1"/>
            </p:cNvPicPr>
            <p:nvPr/>
          </p:nvPicPr>
          <p:blipFill>
            <a:blip r:embed="rId5"/>
            <a:stretch>
              <a:fillRect/>
            </a:stretch>
          </p:blipFill>
          <p:spPr>
            <a:xfrm>
              <a:off x="7180" y="3575"/>
              <a:ext cx="5170" cy="4867"/>
            </a:xfrm>
            <a:prstGeom prst="rect">
              <a:avLst/>
            </a:prstGeom>
            <a:noFill/>
            <a:ln w="9525">
              <a:noFill/>
            </a:ln>
          </p:spPr>
        </p:pic>
        <p:sp>
          <p:nvSpPr>
            <p:cNvPr id="6" name="文本框 5"/>
            <p:cNvSpPr txBox="1"/>
            <p:nvPr/>
          </p:nvSpPr>
          <p:spPr>
            <a:xfrm>
              <a:off x="7180" y="8528"/>
              <a:ext cx="5170" cy="628"/>
            </a:xfrm>
            <a:prstGeom prst="rect">
              <a:avLst/>
            </a:prstGeom>
            <a:noFill/>
            <a:ln>
              <a:noFill/>
            </a:ln>
          </p:spPr>
          <p:txBody>
            <a:bodyPr wrap="square">
              <a:spAutoFit/>
            </a:bodyPr>
            <a:lstStyle/>
            <a:p>
              <a:pPr eaLnBrk="1" hangingPunct="1">
                <a:spcBef>
                  <a:spcPts val="1200"/>
                </a:spcBef>
              </a:pPr>
              <a:r>
                <a:rPr lang="en-US" altLang="zh-CN" sz="1000" b="1" dirty="0">
                  <a:solidFill>
                    <a:srgbClr val="595959"/>
                  </a:solidFill>
                  <a:latin typeface="微软雅黑" panose="020B0503020204020204" pitchFamily="34" charset="-122"/>
                  <a:ea typeface="微软雅黑" panose="020B0503020204020204" pitchFamily="34" charset="-122"/>
                </a:rPr>
                <a:t>352MHz/150kW solid state power source of the European Synchrotron Radiation Facility (ESRF)</a:t>
              </a:r>
            </a:p>
          </p:txBody>
        </p:sp>
      </p:grpSp>
      <p:grpSp>
        <p:nvGrpSpPr>
          <p:cNvPr id="11" name="组合 10"/>
          <p:cNvGrpSpPr/>
          <p:nvPr/>
        </p:nvGrpSpPr>
        <p:grpSpPr>
          <a:xfrm>
            <a:off x="8044815" y="2270125"/>
            <a:ext cx="3909695" cy="3390265"/>
            <a:chOff x="12669" y="3575"/>
            <a:chExt cx="6157" cy="5339"/>
          </a:xfrm>
        </p:grpSpPr>
        <p:sp>
          <p:nvSpPr>
            <p:cNvPr id="7" name="TextBox 10"/>
            <p:cNvSpPr txBox="1">
              <a:spLocks noChangeArrowheads="1"/>
            </p:cNvSpPr>
            <p:nvPr/>
          </p:nvSpPr>
          <p:spPr bwMode="auto">
            <a:xfrm>
              <a:off x="13607" y="8528"/>
              <a:ext cx="4280" cy="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9200">
                <a:defRPr>
                  <a:solidFill>
                    <a:schemeClr val="tx1"/>
                  </a:solidFill>
                  <a:latin typeface="等线" panose="02010600030101010101" pitchFamily="2" charset="-122"/>
                  <a:ea typeface="等线" panose="02010600030101010101" pitchFamily="2" charset="-122"/>
                </a:defRPr>
              </a:lvl1pPr>
              <a:lvl2pPr marL="742950" indent="-285750" defTabSz="1219200">
                <a:defRPr>
                  <a:solidFill>
                    <a:schemeClr val="tx1"/>
                  </a:solidFill>
                  <a:latin typeface="等线" panose="02010600030101010101" pitchFamily="2" charset="-122"/>
                  <a:ea typeface="等线" panose="02010600030101010101" pitchFamily="2" charset="-122"/>
                </a:defRPr>
              </a:lvl2pPr>
              <a:lvl3pPr marL="1143000" indent="-228600" defTabSz="1219200">
                <a:defRPr>
                  <a:solidFill>
                    <a:schemeClr val="tx1"/>
                  </a:solidFill>
                  <a:latin typeface="等线" panose="02010600030101010101" pitchFamily="2" charset="-122"/>
                  <a:ea typeface="等线" panose="02010600030101010101" pitchFamily="2" charset="-122"/>
                </a:defRPr>
              </a:lvl3pPr>
              <a:lvl4pPr marL="1600200" indent="-228600" defTabSz="1219200">
                <a:defRPr>
                  <a:solidFill>
                    <a:schemeClr val="tx1"/>
                  </a:solidFill>
                  <a:latin typeface="等线" panose="02010600030101010101" pitchFamily="2" charset="-122"/>
                  <a:ea typeface="等线" panose="02010600030101010101" pitchFamily="2" charset="-122"/>
                </a:defRPr>
              </a:lvl4pPr>
              <a:lvl5pPr marL="2057400" indent="-228600" defTabSz="1219200">
                <a:defRPr>
                  <a:solidFill>
                    <a:schemeClr val="tx1"/>
                  </a:solidFill>
                  <a:latin typeface="等线" panose="02010600030101010101" pitchFamily="2" charset="-122"/>
                  <a:ea typeface="等线" panose="02010600030101010101" pitchFamily="2" charset="-122"/>
                </a:defRPr>
              </a:lvl5pPr>
              <a:lvl6pPr marL="25146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spcBef>
                  <a:spcPts val="1200"/>
                </a:spcBef>
              </a:pPr>
              <a:r>
                <a:rPr lang="en-US" altLang="zh-CN" sz="1000" dirty="0">
                  <a:solidFill>
                    <a:schemeClr val="tx1"/>
                  </a:solidFill>
                  <a:latin typeface="微软雅黑" panose="020B0503020204020204" pitchFamily="34" charset="-122"/>
                  <a:ea typeface="微软雅黑" panose="020B0503020204020204" pitchFamily="34" charset="-122"/>
                </a:rPr>
                <a:t>LNLS Laboratory in Brazil </a:t>
              </a:r>
              <a:endParaRPr lang="en-US" altLang="zh-CN" sz="1000" b="1" dirty="0">
                <a:solidFill>
                  <a:schemeClr val="tx1"/>
                </a:solidFill>
                <a:latin typeface="微软雅黑" panose="020B0503020204020204" pitchFamily="34" charset="-122"/>
                <a:ea typeface="微软雅黑" panose="020B0503020204020204" pitchFamily="34" charset="-122"/>
              </a:endParaRPr>
            </a:p>
          </p:txBody>
        </p:sp>
        <p:pic>
          <p:nvPicPr>
            <p:cNvPr id="8" name="图片 25" descr="Ti3"/>
            <p:cNvPicPr>
              <a:picLocks noChangeAspect="1"/>
            </p:cNvPicPr>
            <p:nvPr/>
          </p:nvPicPr>
          <p:blipFill>
            <a:blip r:embed="rId6"/>
            <a:stretch>
              <a:fillRect/>
            </a:stretch>
          </p:blipFill>
          <p:spPr>
            <a:xfrm>
              <a:off x="12669" y="3575"/>
              <a:ext cx="6157" cy="4867"/>
            </a:xfrm>
            <a:prstGeom prst="rect">
              <a:avLst/>
            </a:prstGeom>
            <a:noFill/>
            <a:ln w="9525">
              <a:noFill/>
            </a:ln>
          </p:spPr>
        </p:pic>
      </p:grpSp>
    </p:spTree>
    <p:custDataLst>
      <p:tags r:id="rId1"/>
    </p:custData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Box 10"/>
          <p:cNvSpPr txBox="1">
            <a:spLocks noChangeArrowheads="1"/>
          </p:cNvSpPr>
          <p:nvPr/>
        </p:nvSpPr>
        <p:spPr bwMode="auto">
          <a:xfrm>
            <a:off x="5876925" y="2087245"/>
            <a:ext cx="5739130"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9200">
              <a:defRPr>
                <a:solidFill>
                  <a:schemeClr val="tx1"/>
                </a:solidFill>
                <a:latin typeface="等线" panose="02010600030101010101" pitchFamily="2" charset="-122"/>
                <a:ea typeface="等线" panose="02010600030101010101" pitchFamily="2" charset="-122"/>
              </a:defRPr>
            </a:lvl1pPr>
            <a:lvl2pPr marL="742950" indent="-285750" defTabSz="1219200">
              <a:defRPr>
                <a:solidFill>
                  <a:schemeClr val="tx1"/>
                </a:solidFill>
                <a:latin typeface="等线" panose="02010600030101010101" pitchFamily="2" charset="-122"/>
                <a:ea typeface="等线" panose="02010600030101010101" pitchFamily="2" charset="-122"/>
              </a:defRPr>
            </a:lvl2pPr>
            <a:lvl3pPr marL="1143000" indent="-228600" defTabSz="1219200">
              <a:defRPr>
                <a:solidFill>
                  <a:schemeClr val="tx1"/>
                </a:solidFill>
                <a:latin typeface="等线" panose="02010600030101010101" pitchFamily="2" charset="-122"/>
                <a:ea typeface="等线" panose="02010600030101010101" pitchFamily="2" charset="-122"/>
              </a:defRPr>
            </a:lvl3pPr>
            <a:lvl4pPr marL="1600200" indent="-228600" defTabSz="1219200">
              <a:defRPr>
                <a:solidFill>
                  <a:schemeClr val="tx1"/>
                </a:solidFill>
                <a:latin typeface="等线" panose="02010600030101010101" pitchFamily="2" charset="-122"/>
                <a:ea typeface="等线" panose="02010600030101010101" pitchFamily="2" charset="-122"/>
              </a:defRPr>
            </a:lvl4pPr>
            <a:lvl5pPr marL="2057400" indent="-228600" defTabSz="1219200">
              <a:defRPr>
                <a:solidFill>
                  <a:schemeClr val="tx1"/>
                </a:solidFill>
                <a:latin typeface="等线" panose="02010600030101010101" pitchFamily="2" charset="-122"/>
                <a:ea typeface="等线" panose="02010600030101010101" pitchFamily="2" charset="-122"/>
              </a:defRPr>
            </a:lvl5pPr>
            <a:lvl6pPr marL="25146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spcBef>
                <a:spcPts val="1200"/>
              </a:spcBef>
            </a:pPr>
            <a:r>
              <a:rPr lang="en-US" altLang="zh-CN" sz="3600" dirty="0">
                <a:solidFill>
                  <a:srgbClr val="595959"/>
                </a:solidFill>
                <a:latin typeface="微软雅黑" panose="020B0503020204020204" pitchFamily="34" charset="-122"/>
                <a:ea typeface="微软雅黑" panose="020B0503020204020204" pitchFamily="34" charset="-122"/>
              </a:rPr>
              <a:t>The application of China's all-solid-state RF power source in accelerator field has reached the international advanced level. </a:t>
            </a:r>
            <a:endParaRPr lang="en-US" altLang="zh-CN" sz="3600" b="1" dirty="0">
              <a:solidFill>
                <a:srgbClr val="595959"/>
              </a:solidFill>
              <a:latin typeface="微软雅黑" panose="020B0503020204020204" pitchFamily="34" charset="-122"/>
              <a:ea typeface="微软雅黑" panose="020B0503020204020204" pitchFamily="34" charset="-122"/>
            </a:endParaRPr>
          </a:p>
          <a:p>
            <a:pPr eaLnBrk="1" hangingPunct="1">
              <a:spcBef>
                <a:spcPts val="1200"/>
              </a:spcBef>
            </a:pPr>
            <a:endParaRPr lang="en-US" altLang="zh-CN" b="1" dirty="0">
              <a:solidFill>
                <a:srgbClr val="595959"/>
              </a:solidFill>
              <a:latin typeface="微软雅黑" panose="020B0503020204020204" pitchFamily="34" charset="-122"/>
              <a:ea typeface="微软雅黑" panose="020B0503020204020204" pitchFamily="34" charset="-122"/>
            </a:endParaRPr>
          </a:p>
        </p:txBody>
      </p:sp>
      <p:cxnSp>
        <p:nvCxnSpPr>
          <p:cNvPr id="21" name="直接连接符 20"/>
          <p:cNvCxnSpPr/>
          <p:nvPr/>
        </p:nvCxnSpPr>
        <p:spPr>
          <a:xfrm>
            <a:off x="5802948" y="1838960"/>
            <a:ext cx="588645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6162675" y="5998394"/>
            <a:ext cx="588645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0" y="227330"/>
            <a:ext cx="9105900" cy="1124585"/>
          </a:xfrm>
          <a:prstGeom prst="rect">
            <a:avLst/>
          </a:prstGeom>
          <a:solidFill>
            <a:schemeClr val="accent1">
              <a:lumMod val="75000"/>
            </a:schemeClr>
          </a:solidFill>
        </p:spPr>
        <p:txBody>
          <a:bodyPr>
            <a:spAutoFit/>
          </a:bodyPr>
          <a:lstStyle/>
          <a:p>
            <a:pPr algn="dist" eaLnBrk="1" fontAlgn="auto" hangingPunct="1">
              <a:lnSpc>
                <a:spcPct val="120000"/>
              </a:lnSpc>
              <a:defRPr/>
            </a:pPr>
            <a:r>
              <a:rPr lang="en-US" altLang="zh-CN" sz="2800" b="1" kern="0" noProof="1">
                <a:ln>
                  <a:solidFill>
                    <a:srgbClr val="0070C0"/>
                  </a:solidFill>
                </a:ln>
                <a:solidFill>
                  <a:schemeClr val="bg1"/>
                </a:solidFill>
                <a:latin typeface="Arial Black" panose="020B0A04020102020204" charset="0"/>
                <a:ea typeface="微软雅黑" panose="020B0503020204020204" pitchFamily="34" charset="-122"/>
                <a:sym typeface="+mn-ea"/>
              </a:rPr>
              <a:t>Beijing </a:t>
            </a:r>
            <a:r>
              <a:rPr lang="en-US" altLang="zh-CN" sz="2800" b="1" kern="0" noProof="1">
                <a:ln>
                  <a:solidFill>
                    <a:srgbClr val="0070C0"/>
                  </a:solidFill>
                </a:ln>
                <a:solidFill>
                  <a:srgbClr val="FF0000"/>
                </a:solidFill>
                <a:latin typeface="Arial Black" panose="020B0A04020102020204" charset="0"/>
                <a:ea typeface="微软雅黑" panose="020B0503020204020204" pitchFamily="34" charset="-122"/>
                <a:sym typeface="+mn-ea"/>
              </a:rPr>
              <a:t>BBEF</a:t>
            </a:r>
            <a:r>
              <a:rPr lang="en-US" altLang="zh-CN" sz="2800" b="1" kern="0" noProof="1">
                <a:ln>
                  <a:solidFill>
                    <a:srgbClr val="0070C0"/>
                  </a:solidFill>
                </a:ln>
                <a:solidFill>
                  <a:schemeClr val="bg1"/>
                </a:solidFill>
                <a:latin typeface="Arial Black" panose="020B0A04020102020204" charset="0"/>
                <a:ea typeface="微软雅黑" panose="020B0503020204020204" pitchFamily="34" charset="-122"/>
                <a:sym typeface="+mn-ea"/>
              </a:rPr>
              <a:t> Science &amp; Technology Co., Ltd.</a:t>
            </a:r>
          </a:p>
          <a:p>
            <a:pPr eaLnBrk="1" fontAlgn="auto" hangingPunct="1">
              <a:lnSpc>
                <a:spcPct val="120000"/>
              </a:lnSpc>
              <a:defRPr/>
            </a:pPr>
            <a:r>
              <a:rPr lang="zh-CN" altLang="en-US" sz="2000" b="1" kern="400" spc="200" noProof="1">
                <a:ln>
                  <a:solidFill>
                    <a:srgbClr val="0070C0"/>
                  </a:solidFill>
                </a:ln>
                <a:solidFill>
                  <a:schemeClr val="bg1"/>
                </a:solidFill>
                <a:latin typeface="微软雅黑" panose="020B0503020204020204" pitchFamily="34" charset="-122"/>
                <a:ea typeface="微软雅黑" panose="020B0503020204020204" pitchFamily="34" charset="-122"/>
                <a:sym typeface="+mn-ea"/>
              </a:rPr>
              <a:t>北京北广科技股份有限公司</a:t>
            </a:r>
            <a:r>
              <a:rPr lang="en-US" altLang="zh-CN" sz="2800" b="1" kern="0" noProof="1">
                <a:ln>
                  <a:solidFill>
                    <a:srgbClr val="0070C0"/>
                  </a:solidFill>
                </a:ln>
                <a:solidFill>
                  <a:schemeClr val="bg1"/>
                </a:solidFill>
                <a:latin typeface="微软雅黑" panose="020B0503020204020204" pitchFamily="34" charset="-122"/>
                <a:ea typeface="微软雅黑" panose="020B0503020204020204" pitchFamily="34" charset="-122"/>
                <a:sym typeface="+mn-ea"/>
              </a:rPr>
              <a:t> </a:t>
            </a:r>
          </a:p>
        </p:txBody>
      </p:sp>
      <p:pic>
        <p:nvPicPr>
          <p:cNvPr id="3" name="图片 1"/>
          <p:cNvPicPr>
            <a:picLocks noChangeAspect="1"/>
          </p:cNvPicPr>
          <p:nvPr/>
        </p:nvPicPr>
        <p:blipFill>
          <a:blip r:embed="rId3"/>
          <a:stretch>
            <a:fillRect/>
          </a:stretch>
        </p:blipFill>
        <p:spPr>
          <a:xfrm>
            <a:off x="964565" y="2319020"/>
            <a:ext cx="3973195" cy="3712845"/>
          </a:xfrm>
          <a:prstGeom prst="rect">
            <a:avLst/>
          </a:prstGeom>
          <a:solidFill>
            <a:srgbClr val="FFFFFF"/>
          </a:solidFill>
          <a:ln w="9525">
            <a:noFill/>
          </a:ln>
        </p:spPr>
      </p:pic>
      <p:sp>
        <p:nvSpPr>
          <p:cNvPr id="4" name="文本框 3"/>
          <p:cNvSpPr txBox="1"/>
          <p:nvPr/>
        </p:nvSpPr>
        <p:spPr>
          <a:xfrm>
            <a:off x="0" y="6031865"/>
            <a:ext cx="6199322" cy="584775"/>
          </a:xfrm>
          <a:prstGeom prst="rect">
            <a:avLst/>
          </a:prstGeom>
          <a:noFill/>
          <a:ln>
            <a:noFill/>
          </a:ln>
        </p:spPr>
        <p:txBody>
          <a:bodyPr wrap="square">
            <a:spAutoFit/>
          </a:bodyPr>
          <a:lstStyle/>
          <a:p>
            <a:pPr eaLnBrk="1" hangingPunct="1">
              <a:spcBef>
                <a:spcPts val="1200"/>
              </a:spcBef>
            </a:pPr>
            <a:r>
              <a:rPr lang="en-US" altLang="zh-CN" sz="1600" b="1" dirty="0">
                <a:solidFill>
                  <a:srgbClr val="595959"/>
                </a:solidFill>
                <a:latin typeface="微软雅黑" panose="020B0503020204020204" pitchFamily="34" charset="-122"/>
                <a:ea typeface="微软雅黑" panose="020B0503020204020204" pitchFamily="34" charset="-122"/>
              </a:rPr>
              <a:t>325MHz/80kW solid state power source of Institute of Modern Physics, Chinese Academy of Sciences (Lanzhou) </a:t>
            </a:r>
          </a:p>
        </p:txBody>
      </p:sp>
      <p:sp>
        <p:nvSpPr>
          <p:cNvPr id="5" name="TextBox 10"/>
          <p:cNvSpPr txBox="1">
            <a:spLocks noChangeArrowheads="1"/>
          </p:cNvSpPr>
          <p:nvPr/>
        </p:nvSpPr>
        <p:spPr bwMode="auto">
          <a:xfrm>
            <a:off x="104775" y="1435100"/>
            <a:ext cx="6297295"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9200">
              <a:defRPr>
                <a:solidFill>
                  <a:schemeClr val="tx1"/>
                </a:solidFill>
                <a:latin typeface="等线" panose="02010600030101010101" pitchFamily="2" charset="-122"/>
                <a:ea typeface="等线" panose="02010600030101010101" pitchFamily="2" charset="-122"/>
              </a:defRPr>
            </a:lvl1pPr>
            <a:lvl2pPr marL="742950" indent="-285750" defTabSz="1219200">
              <a:defRPr>
                <a:solidFill>
                  <a:schemeClr val="tx1"/>
                </a:solidFill>
                <a:latin typeface="等线" panose="02010600030101010101" pitchFamily="2" charset="-122"/>
                <a:ea typeface="等线" panose="02010600030101010101" pitchFamily="2" charset="-122"/>
              </a:defRPr>
            </a:lvl2pPr>
            <a:lvl3pPr marL="1143000" indent="-228600" defTabSz="1219200">
              <a:defRPr>
                <a:solidFill>
                  <a:schemeClr val="tx1"/>
                </a:solidFill>
                <a:latin typeface="等线" panose="02010600030101010101" pitchFamily="2" charset="-122"/>
                <a:ea typeface="等线" panose="02010600030101010101" pitchFamily="2" charset="-122"/>
              </a:defRPr>
            </a:lvl3pPr>
            <a:lvl4pPr marL="1600200" indent="-228600" defTabSz="1219200">
              <a:defRPr>
                <a:solidFill>
                  <a:schemeClr val="tx1"/>
                </a:solidFill>
                <a:latin typeface="等线" panose="02010600030101010101" pitchFamily="2" charset="-122"/>
                <a:ea typeface="等线" panose="02010600030101010101" pitchFamily="2" charset="-122"/>
              </a:defRPr>
            </a:lvl4pPr>
            <a:lvl5pPr marL="2057400" indent="-228600" defTabSz="1219200">
              <a:defRPr>
                <a:solidFill>
                  <a:schemeClr val="tx1"/>
                </a:solidFill>
                <a:latin typeface="等线" panose="02010600030101010101" pitchFamily="2" charset="-122"/>
                <a:ea typeface="等线" panose="02010600030101010101" pitchFamily="2" charset="-122"/>
              </a:defRPr>
            </a:lvl5pPr>
            <a:lvl6pPr marL="25146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spcBef>
                <a:spcPts val="1200"/>
              </a:spcBef>
            </a:pPr>
            <a:r>
              <a:rPr lang="en-US" altLang="zh-CN" sz="1600" b="1" dirty="0">
                <a:solidFill>
                  <a:schemeClr val="tx1"/>
                </a:solidFill>
                <a:latin typeface="微软雅黑" panose="020B0503020204020204" pitchFamily="34" charset="-122"/>
                <a:ea typeface="微软雅黑" panose="020B0503020204020204" pitchFamily="34" charset="-122"/>
              </a:rPr>
              <a:t> China </a:t>
            </a:r>
            <a:r>
              <a:rPr lang="en-US" altLang="zh-CN" sz="1600" b="1" dirty="0">
                <a:solidFill>
                  <a:schemeClr val="tx1"/>
                </a:solidFill>
                <a:latin typeface="微软雅黑" panose="020B0503020204020204" pitchFamily="34" charset="-122"/>
                <a:ea typeface="微软雅黑" panose="020B0503020204020204" pitchFamily="34" charset="-122"/>
                <a:sym typeface="+mn-ea"/>
              </a:rPr>
              <a:t>Power source system - </a:t>
            </a:r>
            <a:r>
              <a:rPr lang="en-US" altLang="zh-CN" sz="1600" b="1" dirty="0">
                <a:solidFill>
                  <a:schemeClr val="tx1"/>
                </a:solidFill>
                <a:latin typeface="微软雅黑" panose="020B0503020204020204" pitchFamily="34" charset="-122"/>
                <a:ea typeface="微软雅黑" panose="020B0503020204020204" pitchFamily="34" charset="-122"/>
              </a:rPr>
              <a:t>solid-state power amplifier</a:t>
            </a:r>
          </a:p>
        </p:txBody>
      </p:sp>
    </p:spTree>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142163" y="3541"/>
            <a:ext cx="5049837" cy="6858000"/>
          </a:xfrm>
          <a:prstGeom prst="rect">
            <a:avLst/>
          </a:prstGeom>
          <a:solidFill>
            <a:srgbClr val="0056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 name="矩形 1"/>
          <p:cNvSpPr/>
          <p:nvPr/>
        </p:nvSpPr>
        <p:spPr>
          <a:xfrm>
            <a:off x="0" y="0"/>
            <a:ext cx="7142163" cy="6858000"/>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pic>
        <p:nvPicPr>
          <p:cNvPr id="17413" name="图片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63213" y="219075"/>
            <a:ext cx="12954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组合 3"/>
          <p:cNvGrpSpPr>
            <a:grpSpLocks/>
          </p:cNvGrpSpPr>
          <p:nvPr/>
        </p:nvGrpSpPr>
        <p:grpSpPr bwMode="auto">
          <a:xfrm>
            <a:off x="3931458" y="3058423"/>
            <a:ext cx="1163637" cy="1162050"/>
            <a:chOff x="5392382" y="2847496"/>
            <a:chExt cx="1163008" cy="1163008"/>
          </a:xfrm>
        </p:grpSpPr>
        <p:sp>
          <p:nvSpPr>
            <p:cNvPr id="24" name="椭圆 23"/>
            <p:cNvSpPr/>
            <p:nvPr/>
          </p:nvSpPr>
          <p:spPr>
            <a:xfrm>
              <a:off x="5392382" y="2847496"/>
              <a:ext cx="1163008" cy="1163008"/>
            </a:xfrm>
            <a:prstGeom prst="ellipse">
              <a:avLst/>
            </a:prstGeom>
            <a:solidFill>
              <a:srgbClr val="0056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25" name="组合 24"/>
            <p:cNvGrpSpPr/>
            <p:nvPr/>
          </p:nvGrpSpPr>
          <p:grpSpPr>
            <a:xfrm>
              <a:off x="5496260" y="2952724"/>
              <a:ext cx="952553" cy="952553"/>
              <a:chOff x="2211399" y="2960442"/>
              <a:chExt cx="492443" cy="492443"/>
            </a:xfrm>
            <a:effectLst>
              <a:outerShdw blurRad="50800" dist="38100" dir="2700000" algn="tl" rotWithShape="0">
                <a:prstClr val="black">
                  <a:alpha val="40000"/>
                </a:prstClr>
              </a:outerShdw>
            </a:effectLst>
          </p:grpSpPr>
          <p:sp>
            <p:nvSpPr>
              <p:cNvPr id="26" name="椭圆 25"/>
              <p:cNvSpPr/>
              <p:nvPr/>
            </p:nvSpPr>
            <p:spPr>
              <a:xfrm>
                <a:off x="2211399" y="2960442"/>
                <a:ext cx="492443" cy="492443"/>
              </a:xfrm>
              <a:prstGeom prst="ellipse">
                <a:avLst/>
              </a:prstGeom>
              <a:solidFill>
                <a:srgbClr val="FFCD2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lstStyle/>
              <a:p>
                <a:pPr algn="ctr" defTabSz="1218565" eaLnBrk="1" fontAlgn="auto" hangingPunct="1">
                  <a:defRPr/>
                </a:pPr>
                <a:endParaRPr lang="zh-CN" altLang="en-US" sz="2400" kern="0" noProof="1">
                  <a:noFill/>
                </a:endParaRPr>
              </a:p>
            </p:txBody>
          </p:sp>
          <p:sp>
            <p:nvSpPr>
              <p:cNvPr id="27" name="Freeform 5"/>
              <p:cNvSpPr/>
              <p:nvPr/>
            </p:nvSpPr>
            <p:spPr bwMode="auto">
              <a:xfrm>
                <a:off x="2286839" y="3025764"/>
                <a:ext cx="343532" cy="342269"/>
              </a:xfrm>
              <a:custGeom>
                <a:avLst/>
                <a:gdLst>
                  <a:gd name="T0" fmla="*/ 372733 w 294"/>
                  <a:gd name="T1" fmla="*/ 157017 h 294"/>
                  <a:gd name="T2" fmla="*/ 372733 w 294"/>
                  <a:gd name="T3" fmla="*/ 19077 h 294"/>
                  <a:gd name="T4" fmla="*/ 294958 w 294"/>
                  <a:gd name="T5" fmla="*/ 19077 h 294"/>
                  <a:gd name="T6" fmla="*/ 294958 w 294"/>
                  <a:gd name="T7" fmla="*/ 77775 h 294"/>
                  <a:gd name="T8" fmla="*/ 215716 w 294"/>
                  <a:gd name="T9" fmla="*/ 0 h 294"/>
                  <a:gd name="T10" fmla="*/ 0 w 294"/>
                  <a:gd name="T11" fmla="*/ 215716 h 294"/>
                  <a:gd name="T12" fmla="*/ 39621 w 294"/>
                  <a:gd name="T13" fmla="*/ 215716 h 294"/>
                  <a:gd name="T14" fmla="*/ 39621 w 294"/>
                  <a:gd name="T15" fmla="*/ 431431 h 294"/>
                  <a:gd name="T16" fmla="*/ 157017 w 294"/>
                  <a:gd name="T17" fmla="*/ 431431 h 294"/>
                  <a:gd name="T18" fmla="*/ 157017 w 294"/>
                  <a:gd name="T19" fmla="*/ 255337 h 294"/>
                  <a:gd name="T20" fmla="*/ 274414 w 294"/>
                  <a:gd name="T21" fmla="*/ 255337 h 294"/>
                  <a:gd name="T22" fmla="*/ 274414 w 294"/>
                  <a:gd name="T23" fmla="*/ 431431 h 294"/>
                  <a:gd name="T24" fmla="*/ 393277 w 294"/>
                  <a:gd name="T25" fmla="*/ 431431 h 294"/>
                  <a:gd name="T26" fmla="*/ 393277 w 294"/>
                  <a:gd name="T27" fmla="*/ 215716 h 294"/>
                  <a:gd name="T28" fmla="*/ 431431 w 294"/>
                  <a:gd name="T29" fmla="*/ 215716 h 294"/>
                  <a:gd name="T30" fmla="*/ 372733 w 294"/>
                  <a:gd name="T31" fmla="*/ 157017 h 2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294">
                    <a:moveTo>
                      <a:pt x="254" y="107"/>
                    </a:moveTo>
                    <a:lnTo>
                      <a:pt x="254" y="13"/>
                    </a:lnTo>
                    <a:lnTo>
                      <a:pt x="201" y="13"/>
                    </a:lnTo>
                    <a:lnTo>
                      <a:pt x="201" y="53"/>
                    </a:lnTo>
                    <a:lnTo>
                      <a:pt x="147" y="0"/>
                    </a:lnTo>
                    <a:lnTo>
                      <a:pt x="0" y="147"/>
                    </a:lnTo>
                    <a:lnTo>
                      <a:pt x="27" y="147"/>
                    </a:lnTo>
                    <a:lnTo>
                      <a:pt x="27" y="294"/>
                    </a:lnTo>
                    <a:lnTo>
                      <a:pt x="107" y="294"/>
                    </a:lnTo>
                    <a:lnTo>
                      <a:pt x="107" y="174"/>
                    </a:lnTo>
                    <a:lnTo>
                      <a:pt x="187" y="174"/>
                    </a:lnTo>
                    <a:lnTo>
                      <a:pt x="187" y="294"/>
                    </a:lnTo>
                    <a:lnTo>
                      <a:pt x="268" y="294"/>
                    </a:lnTo>
                    <a:lnTo>
                      <a:pt x="268" y="147"/>
                    </a:lnTo>
                    <a:lnTo>
                      <a:pt x="294" y="147"/>
                    </a:lnTo>
                    <a:lnTo>
                      <a:pt x="254" y="107"/>
                    </a:lnTo>
                    <a:close/>
                  </a:path>
                </a:pathLst>
              </a:custGeom>
              <a:solidFill>
                <a:schemeClr val="bg1"/>
              </a:solidFill>
              <a:ln>
                <a:noFill/>
              </a:ln>
            </p:spPr>
            <p:txBody>
              <a:bodyPr/>
              <a:lstStyle/>
              <a:p>
                <a:pPr eaLnBrk="1" fontAlgn="auto" hangingPunct="1">
                  <a:spcBef>
                    <a:spcPts val="0"/>
                  </a:spcBef>
                  <a:spcAft>
                    <a:spcPts val="0"/>
                  </a:spcAft>
                  <a:defRPr/>
                </a:pPr>
                <a:endParaRPr lang="zh-CN" altLang="en-US" noProof="1">
                  <a:latin typeface="+mn-lt"/>
                  <a:ea typeface="+mn-ea"/>
                </a:endParaRPr>
              </a:p>
            </p:txBody>
          </p:sp>
        </p:grpSp>
      </p:grpSp>
      <p:sp>
        <p:nvSpPr>
          <p:cNvPr id="38" name="TextBox 4"/>
          <p:cNvSpPr txBox="1">
            <a:spLocks noChangeArrowheads="1"/>
          </p:cNvSpPr>
          <p:nvPr/>
        </p:nvSpPr>
        <p:spPr bwMode="auto">
          <a:xfrm>
            <a:off x="5371450" y="3058423"/>
            <a:ext cx="65047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9200">
              <a:defRPr>
                <a:solidFill>
                  <a:schemeClr val="tx1"/>
                </a:solidFill>
                <a:latin typeface="等线" panose="02010600030101010101" pitchFamily="2" charset="-122"/>
                <a:ea typeface="等线" panose="02010600030101010101" pitchFamily="2" charset="-122"/>
              </a:defRPr>
            </a:lvl1pPr>
            <a:lvl2pPr marL="742950" indent="-285750" defTabSz="1219200">
              <a:defRPr>
                <a:solidFill>
                  <a:schemeClr val="tx1"/>
                </a:solidFill>
                <a:latin typeface="等线" panose="02010600030101010101" pitchFamily="2" charset="-122"/>
                <a:ea typeface="等线" panose="02010600030101010101" pitchFamily="2" charset="-122"/>
              </a:defRPr>
            </a:lvl2pPr>
            <a:lvl3pPr marL="1143000" indent="-228600" defTabSz="1219200">
              <a:defRPr>
                <a:solidFill>
                  <a:schemeClr val="tx1"/>
                </a:solidFill>
                <a:latin typeface="等线" panose="02010600030101010101" pitchFamily="2" charset="-122"/>
                <a:ea typeface="等线" panose="02010600030101010101" pitchFamily="2" charset="-122"/>
              </a:defRPr>
            </a:lvl3pPr>
            <a:lvl4pPr marL="1600200" indent="-228600" defTabSz="1219200">
              <a:defRPr>
                <a:solidFill>
                  <a:schemeClr val="tx1"/>
                </a:solidFill>
                <a:latin typeface="等线" panose="02010600030101010101" pitchFamily="2" charset="-122"/>
                <a:ea typeface="等线" panose="02010600030101010101" pitchFamily="2" charset="-122"/>
              </a:defRPr>
            </a:lvl4pPr>
            <a:lvl5pPr marL="2057400" indent="-228600" defTabSz="1219200">
              <a:defRPr>
                <a:solidFill>
                  <a:schemeClr val="tx1"/>
                </a:solidFill>
                <a:latin typeface="等线" panose="02010600030101010101" pitchFamily="2" charset="-122"/>
                <a:ea typeface="等线" panose="02010600030101010101" pitchFamily="2" charset="-122"/>
              </a:defRPr>
            </a:lvl5pPr>
            <a:lvl6pPr marL="25146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lvl="0" eaLnBrk="1" hangingPunct="1"/>
            <a:r>
              <a:rPr lang="en-US" altLang="zh-CN" sz="4000" b="1" dirty="0">
                <a:solidFill>
                  <a:srgbClr val="FFFF00"/>
                </a:solidFill>
              </a:rPr>
              <a:t>Characteristics of solid state power source system</a:t>
            </a:r>
            <a:endParaRPr lang="zh-CN" altLang="zh-CN" sz="4000" b="1" dirty="0">
              <a:solidFill>
                <a:srgbClr val="FFFF00"/>
              </a:solidFill>
            </a:endParaRPr>
          </a:p>
        </p:txBody>
      </p:sp>
    </p:spTree>
    <p:extLst>
      <p:ext uri="{BB962C8B-B14F-4D97-AF65-F5344CB8AC3E}">
        <p14:creationId xmlns:p14="http://schemas.microsoft.com/office/powerpoint/2010/main" val="30493848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advTm="1579">
        <p15:prstTrans prst="curtains"/>
      </p:transition>
    </mc:Choice>
    <mc:Fallback>
      <p:transition spd="slow" advTm="1579">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Box 10"/>
          <p:cNvSpPr txBox="1">
            <a:spLocks noChangeArrowheads="1"/>
          </p:cNvSpPr>
          <p:nvPr/>
        </p:nvSpPr>
        <p:spPr bwMode="auto">
          <a:xfrm>
            <a:off x="268605" y="1941830"/>
            <a:ext cx="11612245"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9200">
              <a:defRPr>
                <a:solidFill>
                  <a:schemeClr val="tx1"/>
                </a:solidFill>
                <a:latin typeface="等线" panose="02010600030101010101" pitchFamily="2" charset="-122"/>
                <a:ea typeface="等线" panose="02010600030101010101" pitchFamily="2" charset="-122"/>
              </a:defRPr>
            </a:lvl1pPr>
            <a:lvl2pPr marL="742950" indent="-285750" defTabSz="1219200">
              <a:defRPr>
                <a:solidFill>
                  <a:schemeClr val="tx1"/>
                </a:solidFill>
                <a:latin typeface="等线" panose="02010600030101010101" pitchFamily="2" charset="-122"/>
                <a:ea typeface="等线" panose="02010600030101010101" pitchFamily="2" charset="-122"/>
              </a:defRPr>
            </a:lvl2pPr>
            <a:lvl3pPr marL="1143000" indent="-228600" defTabSz="1219200">
              <a:defRPr>
                <a:solidFill>
                  <a:schemeClr val="tx1"/>
                </a:solidFill>
                <a:latin typeface="等线" panose="02010600030101010101" pitchFamily="2" charset="-122"/>
                <a:ea typeface="等线" panose="02010600030101010101" pitchFamily="2" charset="-122"/>
              </a:defRPr>
            </a:lvl3pPr>
            <a:lvl4pPr marL="1600200" indent="-228600" defTabSz="1219200">
              <a:defRPr>
                <a:solidFill>
                  <a:schemeClr val="tx1"/>
                </a:solidFill>
                <a:latin typeface="等线" panose="02010600030101010101" pitchFamily="2" charset="-122"/>
                <a:ea typeface="等线" panose="02010600030101010101" pitchFamily="2" charset="-122"/>
              </a:defRPr>
            </a:lvl4pPr>
            <a:lvl5pPr marL="2057400" indent="-228600" defTabSz="1219200">
              <a:defRPr>
                <a:solidFill>
                  <a:schemeClr val="tx1"/>
                </a:solidFill>
                <a:latin typeface="等线" panose="02010600030101010101" pitchFamily="2" charset="-122"/>
                <a:ea typeface="等线" panose="02010600030101010101" pitchFamily="2" charset="-122"/>
              </a:defRPr>
            </a:lvl5pPr>
            <a:lvl6pPr marL="25146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spcBef>
                <a:spcPts val="1200"/>
              </a:spcBef>
            </a:pPr>
            <a:r>
              <a:rPr lang="en-US" altLang="zh-CN" sz="3200" b="1" dirty="0">
                <a:solidFill>
                  <a:srgbClr val="595959"/>
                </a:solidFill>
                <a:latin typeface="微软雅黑" panose="020B0503020204020204" pitchFamily="34" charset="-122"/>
                <a:ea typeface="微软雅黑" panose="020B0503020204020204" pitchFamily="34" charset="-122"/>
              </a:rPr>
              <a:t>2</a:t>
            </a:r>
            <a:r>
              <a:rPr lang="zh-CN" altLang="en-US" sz="3200" b="1" dirty="0">
                <a:solidFill>
                  <a:srgbClr val="595959"/>
                </a:solidFill>
                <a:latin typeface="微软雅黑" panose="020B0503020204020204" pitchFamily="34" charset="-122"/>
                <a:ea typeface="微软雅黑" panose="020B0503020204020204" pitchFamily="34" charset="-122"/>
              </a:rPr>
              <a:t>、</a:t>
            </a:r>
            <a:r>
              <a:rPr lang="en-US" altLang="zh-CN" sz="3200" b="1" dirty="0">
                <a:solidFill>
                  <a:srgbClr val="595959"/>
                </a:solidFill>
                <a:latin typeface="微软雅黑" panose="020B0503020204020204" pitchFamily="34" charset="-122"/>
                <a:ea typeface="微软雅黑" panose="020B0503020204020204" pitchFamily="34" charset="-122"/>
              </a:rPr>
              <a:t>Characteristics of solid state power source system </a:t>
            </a:r>
            <a:endParaRPr lang="en-US" altLang="zh-CN" sz="2800" b="1" dirty="0">
              <a:solidFill>
                <a:srgbClr val="595959"/>
              </a:solidFill>
              <a:latin typeface="微软雅黑" panose="020B0503020204020204" pitchFamily="34" charset="-122"/>
              <a:ea typeface="微软雅黑" panose="020B0503020204020204" pitchFamily="34" charset="-122"/>
            </a:endParaRPr>
          </a:p>
          <a:p>
            <a:pPr eaLnBrk="1" hangingPunct="1">
              <a:spcBef>
                <a:spcPts val="1200"/>
              </a:spcBef>
            </a:pPr>
            <a:endParaRPr lang="zh-CN" altLang="en-US" sz="2800" dirty="0">
              <a:solidFill>
                <a:srgbClr val="595959"/>
              </a:solidFill>
              <a:latin typeface="微软雅黑" panose="020B0503020204020204" pitchFamily="34" charset="-122"/>
              <a:ea typeface="微软雅黑" panose="020B0503020204020204" pitchFamily="34" charset="-122"/>
            </a:endParaRPr>
          </a:p>
          <a:p>
            <a:pPr marL="285750" indent="-285750" eaLnBrk="1" hangingPunct="1">
              <a:spcBef>
                <a:spcPts val="1200"/>
              </a:spcBef>
              <a:buFont typeface="Wingdings" panose="05000000000000000000" charset="0"/>
              <a:buChar char="Ø"/>
            </a:pPr>
            <a:r>
              <a:rPr lang="en-US" altLang="zh-CN" sz="2800" dirty="0" smtClean="0">
                <a:solidFill>
                  <a:srgbClr val="595959"/>
                </a:solidFill>
                <a:latin typeface="微软雅黑" panose="020B0503020204020204" pitchFamily="34" charset="-122"/>
                <a:ea typeface="微软雅黑" panose="020B0503020204020204" pitchFamily="34" charset="-122"/>
              </a:rPr>
              <a:t>Multistage </a:t>
            </a:r>
            <a:r>
              <a:rPr lang="en-US" altLang="zh-CN" sz="2800" dirty="0" smtClean="0">
                <a:solidFill>
                  <a:srgbClr val="595959"/>
                </a:solidFill>
                <a:latin typeface="微软雅黑" panose="020B0503020204020204" pitchFamily="34" charset="-122"/>
                <a:ea typeface="微软雅黑" panose="020B0503020204020204" pitchFamily="34" charset="-122"/>
              </a:rPr>
              <a:t>Combiner </a:t>
            </a:r>
            <a:r>
              <a:rPr lang="en-US" altLang="zh-CN" sz="2800" dirty="0">
                <a:solidFill>
                  <a:srgbClr val="595959"/>
                </a:solidFill>
                <a:latin typeface="微软雅黑" panose="020B0503020204020204" pitchFamily="34" charset="-122"/>
                <a:ea typeface="微软雅黑" panose="020B0503020204020204" pitchFamily="34" charset="-122"/>
              </a:rPr>
              <a:t>to increase system output power;  </a:t>
            </a:r>
          </a:p>
          <a:p>
            <a:pPr marL="285750" indent="-285750" eaLnBrk="1" hangingPunct="1">
              <a:spcBef>
                <a:spcPts val="1200"/>
              </a:spcBef>
              <a:buFont typeface="Wingdings" panose="05000000000000000000" charset="0"/>
              <a:buChar char="Ø"/>
            </a:pPr>
            <a:r>
              <a:rPr lang="en-US" altLang="zh-CN" sz="2800" dirty="0">
                <a:solidFill>
                  <a:srgbClr val="595959"/>
                </a:solidFill>
                <a:latin typeface="微软雅黑" panose="020B0503020204020204" pitchFamily="34" charset="-122"/>
                <a:ea typeface="微软雅黑" panose="020B0503020204020204" pitchFamily="34" charset="-122"/>
              </a:rPr>
              <a:t>Isolator is used for abrupt load characteristics; </a:t>
            </a:r>
          </a:p>
          <a:p>
            <a:pPr marL="285750" indent="-285750" eaLnBrk="1" hangingPunct="1">
              <a:spcBef>
                <a:spcPts val="1200"/>
              </a:spcBef>
              <a:buFont typeface="Wingdings" panose="05000000000000000000" charset="0"/>
              <a:buChar char="Ø"/>
            </a:pPr>
            <a:r>
              <a:rPr lang="en-US" altLang="zh-CN" sz="2800" dirty="0">
                <a:solidFill>
                  <a:srgbClr val="595959"/>
                </a:solidFill>
                <a:latin typeface="微软雅黑" panose="020B0503020204020204" pitchFamily="34" charset="-122"/>
                <a:ea typeface="微软雅黑" panose="020B0503020204020204" pitchFamily="34" charset="-122"/>
              </a:rPr>
              <a:t>Modular structure and layout:;</a:t>
            </a:r>
            <a:endParaRPr lang="en-US" altLang="zh-CN" sz="3200" dirty="0">
              <a:solidFill>
                <a:srgbClr val="595959"/>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0" y="227330"/>
            <a:ext cx="9105900" cy="1124585"/>
          </a:xfrm>
          <a:prstGeom prst="rect">
            <a:avLst/>
          </a:prstGeom>
          <a:solidFill>
            <a:schemeClr val="accent1">
              <a:lumMod val="75000"/>
            </a:schemeClr>
          </a:solidFill>
        </p:spPr>
        <p:txBody>
          <a:bodyPr>
            <a:spAutoFit/>
          </a:bodyPr>
          <a:lstStyle/>
          <a:p>
            <a:pPr algn="dist" eaLnBrk="1" fontAlgn="auto" hangingPunct="1">
              <a:lnSpc>
                <a:spcPct val="120000"/>
              </a:lnSpc>
              <a:defRPr/>
            </a:pPr>
            <a:r>
              <a:rPr lang="en-US" altLang="zh-CN" sz="2800" b="1" kern="0" noProof="1">
                <a:ln>
                  <a:solidFill>
                    <a:srgbClr val="0070C0"/>
                  </a:solidFill>
                </a:ln>
                <a:solidFill>
                  <a:schemeClr val="bg1"/>
                </a:solidFill>
                <a:latin typeface="Arial Black" panose="020B0A04020102020204" charset="0"/>
                <a:ea typeface="微软雅黑" panose="020B0503020204020204" pitchFamily="34" charset="-122"/>
                <a:sym typeface="+mn-ea"/>
              </a:rPr>
              <a:t>Beijing </a:t>
            </a:r>
            <a:r>
              <a:rPr lang="en-US" altLang="zh-CN" sz="2800" b="1" kern="0" noProof="1">
                <a:ln>
                  <a:solidFill>
                    <a:srgbClr val="0070C0"/>
                  </a:solidFill>
                </a:ln>
                <a:solidFill>
                  <a:srgbClr val="FF0000"/>
                </a:solidFill>
                <a:latin typeface="Arial Black" panose="020B0A04020102020204" charset="0"/>
                <a:ea typeface="微软雅黑" panose="020B0503020204020204" pitchFamily="34" charset="-122"/>
                <a:sym typeface="+mn-ea"/>
              </a:rPr>
              <a:t>BBEF</a:t>
            </a:r>
            <a:r>
              <a:rPr lang="en-US" altLang="zh-CN" sz="2800" b="1" kern="0" noProof="1">
                <a:ln>
                  <a:solidFill>
                    <a:srgbClr val="0070C0"/>
                  </a:solidFill>
                </a:ln>
                <a:solidFill>
                  <a:schemeClr val="bg1"/>
                </a:solidFill>
                <a:latin typeface="Arial Black" panose="020B0A04020102020204" charset="0"/>
                <a:ea typeface="微软雅黑" panose="020B0503020204020204" pitchFamily="34" charset="-122"/>
                <a:sym typeface="+mn-ea"/>
              </a:rPr>
              <a:t> Science &amp; Technology Co., Ltd.</a:t>
            </a:r>
          </a:p>
          <a:p>
            <a:pPr eaLnBrk="1" fontAlgn="auto" hangingPunct="1">
              <a:lnSpc>
                <a:spcPct val="120000"/>
              </a:lnSpc>
              <a:defRPr/>
            </a:pPr>
            <a:r>
              <a:rPr lang="zh-CN" altLang="en-US" sz="2000" b="1" kern="400" spc="200" noProof="1">
                <a:ln>
                  <a:solidFill>
                    <a:srgbClr val="0070C0"/>
                  </a:solidFill>
                </a:ln>
                <a:solidFill>
                  <a:schemeClr val="bg1"/>
                </a:solidFill>
                <a:latin typeface="微软雅黑" panose="020B0503020204020204" pitchFamily="34" charset="-122"/>
                <a:ea typeface="微软雅黑" panose="020B0503020204020204" pitchFamily="34" charset="-122"/>
                <a:sym typeface="+mn-ea"/>
              </a:rPr>
              <a:t>北京北广科技股份有限公司</a:t>
            </a:r>
            <a:r>
              <a:rPr lang="en-US" altLang="zh-CN" sz="2800" b="1" kern="0" noProof="1">
                <a:ln>
                  <a:solidFill>
                    <a:srgbClr val="0070C0"/>
                  </a:solidFill>
                </a:ln>
                <a:solidFill>
                  <a:schemeClr val="bg1"/>
                </a:solidFill>
                <a:latin typeface="微软雅黑" panose="020B0503020204020204" pitchFamily="34" charset="-122"/>
                <a:ea typeface="微软雅黑" panose="020B0503020204020204" pitchFamily="34" charset="-122"/>
                <a:sym typeface="+mn-ea"/>
              </a:rPr>
              <a:t> </a:t>
            </a:r>
          </a:p>
        </p:txBody>
      </p:sp>
    </p:spTree>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227330"/>
            <a:ext cx="9105900" cy="1124585"/>
          </a:xfrm>
          <a:prstGeom prst="rect">
            <a:avLst/>
          </a:prstGeom>
          <a:solidFill>
            <a:schemeClr val="accent1">
              <a:lumMod val="75000"/>
            </a:schemeClr>
          </a:solidFill>
        </p:spPr>
        <p:txBody>
          <a:bodyPr>
            <a:spAutoFit/>
          </a:bodyPr>
          <a:lstStyle/>
          <a:p>
            <a:pPr algn="dist" eaLnBrk="1" fontAlgn="auto" hangingPunct="1">
              <a:lnSpc>
                <a:spcPct val="120000"/>
              </a:lnSpc>
              <a:defRPr/>
            </a:pPr>
            <a:r>
              <a:rPr lang="en-US" altLang="zh-CN" sz="2800" b="1" kern="0" noProof="1">
                <a:ln>
                  <a:solidFill>
                    <a:srgbClr val="0070C0"/>
                  </a:solidFill>
                </a:ln>
                <a:solidFill>
                  <a:schemeClr val="bg1"/>
                </a:solidFill>
                <a:latin typeface="Arial Black" panose="020B0A04020102020204" charset="0"/>
                <a:ea typeface="微软雅黑" panose="020B0503020204020204" pitchFamily="34" charset="-122"/>
                <a:sym typeface="+mn-ea"/>
              </a:rPr>
              <a:t>Beijing </a:t>
            </a:r>
            <a:r>
              <a:rPr lang="en-US" altLang="zh-CN" sz="2800" b="1" kern="0" noProof="1">
                <a:ln>
                  <a:solidFill>
                    <a:srgbClr val="0070C0"/>
                  </a:solidFill>
                </a:ln>
                <a:solidFill>
                  <a:srgbClr val="FF0000"/>
                </a:solidFill>
                <a:latin typeface="Arial Black" panose="020B0A04020102020204" charset="0"/>
                <a:ea typeface="微软雅黑" panose="020B0503020204020204" pitchFamily="34" charset="-122"/>
                <a:sym typeface="+mn-ea"/>
              </a:rPr>
              <a:t>BBEF</a:t>
            </a:r>
            <a:r>
              <a:rPr lang="en-US" altLang="zh-CN" sz="2800" b="1" kern="0" noProof="1">
                <a:ln>
                  <a:solidFill>
                    <a:srgbClr val="0070C0"/>
                  </a:solidFill>
                </a:ln>
                <a:solidFill>
                  <a:schemeClr val="bg1"/>
                </a:solidFill>
                <a:latin typeface="Arial Black" panose="020B0A04020102020204" charset="0"/>
                <a:ea typeface="微软雅黑" panose="020B0503020204020204" pitchFamily="34" charset="-122"/>
                <a:sym typeface="+mn-ea"/>
              </a:rPr>
              <a:t> Science &amp; Technology Co., Ltd.</a:t>
            </a:r>
          </a:p>
          <a:p>
            <a:pPr eaLnBrk="1" fontAlgn="auto" hangingPunct="1">
              <a:lnSpc>
                <a:spcPct val="120000"/>
              </a:lnSpc>
              <a:defRPr/>
            </a:pPr>
            <a:r>
              <a:rPr lang="zh-CN" altLang="en-US" sz="2000" b="1" kern="400" spc="200" noProof="1">
                <a:ln>
                  <a:solidFill>
                    <a:srgbClr val="0070C0"/>
                  </a:solidFill>
                </a:ln>
                <a:solidFill>
                  <a:schemeClr val="bg1"/>
                </a:solidFill>
                <a:latin typeface="微软雅黑" panose="020B0503020204020204" pitchFamily="34" charset="-122"/>
                <a:ea typeface="微软雅黑" panose="020B0503020204020204" pitchFamily="34" charset="-122"/>
                <a:sym typeface="+mn-ea"/>
              </a:rPr>
              <a:t>北京北广科技股份有限公司</a:t>
            </a:r>
            <a:r>
              <a:rPr lang="en-US" altLang="zh-CN" sz="2800" b="1" kern="0" noProof="1">
                <a:ln>
                  <a:solidFill>
                    <a:srgbClr val="0070C0"/>
                  </a:solidFill>
                </a:ln>
                <a:solidFill>
                  <a:schemeClr val="bg1"/>
                </a:solidFill>
                <a:latin typeface="微软雅黑" panose="020B0503020204020204" pitchFamily="34" charset="-122"/>
                <a:ea typeface="微软雅黑" panose="020B0503020204020204" pitchFamily="34" charset="-122"/>
                <a:sym typeface="+mn-ea"/>
              </a:rPr>
              <a:t> </a:t>
            </a:r>
          </a:p>
        </p:txBody>
      </p:sp>
      <p:grpSp>
        <p:nvGrpSpPr>
          <p:cNvPr id="8" name="组合 7"/>
          <p:cNvGrpSpPr/>
          <p:nvPr/>
        </p:nvGrpSpPr>
        <p:grpSpPr>
          <a:xfrm>
            <a:off x="575310" y="2301875"/>
            <a:ext cx="5105400" cy="4095115"/>
            <a:chOff x="906" y="3625"/>
            <a:chExt cx="8040" cy="6449"/>
          </a:xfrm>
        </p:grpSpPr>
        <p:sp>
          <p:nvSpPr>
            <p:cNvPr id="19459" name="TextBox 10"/>
            <p:cNvSpPr txBox="1">
              <a:spLocks noChangeArrowheads="1"/>
            </p:cNvSpPr>
            <p:nvPr/>
          </p:nvSpPr>
          <p:spPr bwMode="auto">
            <a:xfrm>
              <a:off x="906" y="9541"/>
              <a:ext cx="8040"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9200">
                <a:defRPr>
                  <a:solidFill>
                    <a:schemeClr val="tx1"/>
                  </a:solidFill>
                  <a:latin typeface="等线" panose="02010600030101010101" pitchFamily="2" charset="-122"/>
                  <a:ea typeface="等线" panose="02010600030101010101" pitchFamily="2" charset="-122"/>
                </a:defRPr>
              </a:lvl1pPr>
              <a:lvl2pPr marL="742950" indent="-285750" defTabSz="1219200">
                <a:defRPr>
                  <a:solidFill>
                    <a:schemeClr val="tx1"/>
                  </a:solidFill>
                  <a:latin typeface="等线" panose="02010600030101010101" pitchFamily="2" charset="-122"/>
                  <a:ea typeface="等线" panose="02010600030101010101" pitchFamily="2" charset="-122"/>
                </a:defRPr>
              </a:lvl2pPr>
              <a:lvl3pPr marL="1143000" indent="-228600" defTabSz="1219200">
                <a:defRPr>
                  <a:solidFill>
                    <a:schemeClr val="tx1"/>
                  </a:solidFill>
                  <a:latin typeface="等线" panose="02010600030101010101" pitchFamily="2" charset="-122"/>
                  <a:ea typeface="等线" panose="02010600030101010101" pitchFamily="2" charset="-122"/>
                </a:defRPr>
              </a:lvl3pPr>
              <a:lvl4pPr marL="1600200" indent="-228600" defTabSz="1219200">
                <a:defRPr>
                  <a:solidFill>
                    <a:schemeClr val="tx1"/>
                  </a:solidFill>
                  <a:latin typeface="等线" panose="02010600030101010101" pitchFamily="2" charset="-122"/>
                  <a:ea typeface="等线" panose="02010600030101010101" pitchFamily="2" charset="-122"/>
                </a:defRPr>
              </a:lvl4pPr>
              <a:lvl5pPr marL="2057400" indent="-228600" defTabSz="1219200">
                <a:defRPr>
                  <a:solidFill>
                    <a:schemeClr val="tx1"/>
                  </a:solidFill>
                  <a:latin typeface="等线" panose="02010600030101010101" pitchFamily="2" charset="-122"/>
                  <a:ea typeface="等线" panose="02010600030101010101" pitchFamily="2" charset="-122"/>
                </a:defRPr>
              </a:lvl5pPr>
              <a:lvl6pPr marL="25146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indent="0" eaLnBrk="1" hangingPunct="1">
                <a:spcBef>
                  <a:spcPts val="1200"/>
                </a:spcBef>
                <a:buFont typeface="Wingdings" panose="05000000000000000000" charset="0"/>
                <a:buNone/>
              </a:pPr>
              <a:r>
                <a:rPr lang="en-US" altLang="zh-CN" sz="1600" b="1" dirty="0">
                  <a:solidFill>
                    <a:srgbClr val="595959"/>
                  </a:solidFill>
                  <a:latin typeface="微软雅黑" panose="020B0503020204020204" pitchFamily="34" charset="-122"/>
                  <a:ea typeface="微软雅黑" panose="020B0503020204020204" pitchFamily="34" charset="-122"/>
                </a:rPr>
                <a:t>SLAC1.3GHz/3.8kW solid-state power source </a:t>
              </a:r>
            </a:p>
          </p:txBody>
        </p:sp>
        <p:pic>
          <p:nvPicPr>
            <p:cNvPr id="3" name="图片 47"/>
            <p:cNvPicPr>
              <a:picLocks noChangeAspect="1"/>
            </p:cNvPicPr>
            <p:nvPr/>
          </p:nvPicPr>
          <p:blipFill>
            <a:blip r:embed="rId4"/>
            <a:stretch>
              <a:fillRect/>
            </a:stretch>
          </p:blipFill>
          <p:spPr>
            <a:xfrm>
              <a:off x="906" y="3625"/>
              <a:ext cx="8040" cy="5489"/>
            </a:xfrm>
            <a:prstGeom prst="rect">
              <a:avLst/>
            </a:prstGeom>
            <a:noFill/>
            <a:ln w="9525">
              <a:noFill/>
            </a:ln>
          </p:spPr>
        </p:pic>
      </p:grpSp>
      <p:sp>
        <p:nvSpPr>
          <p:cNvPr id="5" name="TextBox 10"/>
          <p:cNvSpPr txBox="1">
            <a:spLocks noChangeArrowheads="1"/>
          </p:cNvSpPr>
          <p:nvPr/>
        </p:nvSpPr>
        <p:spPr bwMode="auto">
          <a:xfrm>
            <a:off x="262255" y="1524000"/>
            <a:ext cx="922718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9200">
              <a:defRPr>
                <a:solidFill>
                  <a:schemeClr val="tx1"/>
                </a:solidFill>
                <a:latin typeface="等线" panose="02010600030101010101" pitchFamily="2" charset="-122"/>
                <a:ea typeface="等线" panose="02010600030101010101" pitchFamily="2" charset="-122"/>
              </a:defRPr>
            </a:lvl1pPr>
            <a:lvl2pPr marL="742950" indent="-285750" defTabSz="1219200">
              <a:defRPr>
                <a:solidFill>
                  <a:schemeClr val="tx1"/>
                </a:solidFill>
                <a:latin typeface="等线" panose="02010600030101010101" pitchFamily="2" charset="-122"/>
                <a:ea typeface="等线" panose="02010600030101010101" pitchFamily="2" charset="-122"/>
              </a:defRPr>
            </a:lvl2pPr>
            <a:lvl3pPr marL="1143000" indent="-228600" defTabSz="1219200">
              <a:defRPr>
                <a:solidFill>
                  <a:schemeClr val="tx1"/>
                </a:solidFill>
                <a:latin typeface="等线" panose="02010600030101010101" pitchFamily="2" charset="-122"/>
                <a:ea typeface="等线" panose="02010600030101010101" pitchFamily="2" charset="-122"/>
              </a:defRPr>
            </a:lvl3pPr>
            <a:lvl4pPr marL="1600200" indent="-228600" defTabSz="1219200">
              <a:defRPr>
                <a:solidFill>
                  <a:schemeClr val="tx1"/>
                </a:solidFill>
                <a:latin typeface="等线" panose="02010600030101010101" pitchFamily="2" charset="-122"/>
                <a:ea typeface="等线" panose="02010600030101010101" pitchFamily="2" charset="-122"/>
              </a:defRPr>
            </a:lvl4pPr>
            <a:lvl5pPr marL="2057400" indent="-228600" defTabSz="1219200">
              <a:defRPr>
                <a:solidFill>
                  <a:schemeClr val="tx1"/>
                </a:solidFill>
                <a:latin typeface="等线" panose="02010600030101010101" pitchFamily="2" charset="-122"/>
                <a:ea typeface="等线" panose="02010600030101010101" pitchFamily="2" charset="-122"/>
              </a:defRPr>
            </a:lvl5pPr>
            <a:lvl6pPr marL="25146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indent="0" eaLnBrk="1" hangingPunct="1">
              <a:spcBef>
                <a:spcPts val="1200"/>
              </a:spcBef>
              <a:buFont typeface="Wingdings" panose="05000000000000000000" charset="0"/>
              <a:buNone/>
            </a:pPr>
            <a:r>
              <a:rPr lang="en-US" altLang="zh-CN" sz="1800" b="1" dirty="0" smtClean="0">
                <a:solidFill>
                  <a:srgbClr val="595959"/>
                </a:solidFill>
                <a:latin typeface="微软雅黑" panose="020B0503020204020204" pitchFamily="34" charset="-122"/>
                <a:ea typeface="微软雅黑" panose="020B0503020204020204" pitchFamily="34" charset="-122"/>
              </a:rPr>
              <a:t>Application </a:t>
            </a:r>
            <a:r>
              <a:rPr lang="en-US" altLang="zh-CN" sz="1800" b="1" dirty="0">
                <a:solidFill>
                  <a:srgbClr val="595959"/>
                </a:solidFill>
                <a:latin typeface="微软雅黑" panose="020B0503020204020204" pitchFamily="34" charset="-122"/>
                <a:ea typeface="微软雅黑" panose="020B0503020204020204" pitchFamily="34" charset="-122"/>
              </a:rPr>
              <a:t>of solid state power source in other accelerator systems </a:t>
            </a:r>
            <a:endParaRPr lang="en-US" altLang="zh-CN" sz="1600" b="1" dirty="0">
              <a:solidFill>
                <a:srgbClr val="595959"/>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6709410" y="2301875"/>
            <a:ext cx="4792980" cy="4296410"/>
            <a:chOff x="10566" y="3625"/>
            <a:chExt cx="7548" cy="6766"/>
          </a:xfrm>
        </p:grpSpPr>
        <p:sp>
          <p:nvSpPr>
            <p:cNvPr id="6" name="TextBox 10"/>
            <p:cNvSpPr txBox="1">
              <a:spLocks noChangeArrowheads="1"/>
            </p:cNvSpPr>
            <p:nvPr/>
          </p:nvSpPr>
          <p:spPr bwMode="auto">
            <a:xfrm>
              <a:off x="10566" y="9373"/>
              <a:ext cx="7548" cy="1018"/>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defTabSz="1219200">
                <a:defRPr>
                  <a:solidFill>
                    <a:schemeClr val="tx1"/>
                  </a:solidFill>
                  <a:latin typeface="等线" panose="02010600030101010101" pitchFamily="2" charset="-122"/>
                  <a:ea typeface="等线" panose="02010600030101010101" pitchFamily="2" charset="-122"/>
                </a:defRPr>
              </a:lvl1pPr>
              <a:lvl2pPr marL="742950" indent="-285750" defTabSz="1219200">
                <a:defRPr>
                  <a:solidFill>
                    <a:schemeClr val="tx1"/>
                  </a:solidFill>
                  <a:latin typeface="等线" panose="02010600030101010101" pitchFamily="2" charset="-122"/>
                  <a:ea typeface="等线" panose="02010600030101010101" pitchFamily="2" charset="-122"/>
                </a:defRPr>
              </a:lvl2pPr>
              <a:lvl3pPr marL="1143000" indent="-228600" defTabSz="1219200">
                <a:defRPr>
                  <a:solidFill>
                    <a:schemeClr val="tx1"/>
                  </a:solidFill>
                  <a:latin typeface="等线" panose="02010600030101010101" pitchFamily="2" charset="-122"/>
                  <a:ea typeface="等线" panose="02010600030101010101" pitchFamily="2" charset="-122"/>
                </a:defRPr>
              </a:lvl3pPr>
              <a:lvl4pPr marL="1600200" indent="-228600" defTabSz="1219200">
                <a:defRPr>
                  <a:solidFill>
                    <a:schemeClr val="tx1"/>
                  </a:solidFill>
                  <a:latin typeface="等线" panose="02010600030101010101" pitchFamily="2" charset="-122"/>
                  <a:ea typeface="等线" panose="02010600030101010101" pitchFamily="2" charset="-122"/>
                </a:defRPr>
              </a:lvl4pPr>
              <a:lvl5pPr marL="2057400" indent="-228600" defTabSz="1219200">
                <a:defRPr>
                  <a:solidFill>
                    <a:schemeClr val="tx1"/>
                  </a:solidFill>
                  <a:latin typeface="等线" panose="02010600030101010101" pitchFamily="2" charset="-122"/>
                  <a:ea typeface="等线" panose="02010600030101010101" pitchFamily="2" charset="-122"/>
                </a:defRPr>
              </a:lvl5pPr>
              <a:lvl6pPr marL="25146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12192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lvl="0" algn="l" eaLnBrk="1" hangingPunct="1">
                <a:spcBef>
                  <a:spcPts val="1200"/>
                </a:spcBef>
                <a:buFont typeface="Wingdings" panose="05000000000000000000" charset="0"/>
              </a:pPr>
              <a:r>
                <a:rPr lang="en-US" altLang="zh-CN" b="1" dirty="0">
                  <a:solidFill>
                    <a:srgbClr val="595959"/>
                  </a:solidFill>
                  <a:latin typeface="微软雅黑" panose="020B0503020204020204" pitchFamily="34" charset="-122"/>
                  <a:ea typeface="微软雅黑" panose="020B0503020204020204" pitchFamily="34" charset="-122"/>
                  <a:sym typeface="+mn-ea"/>
                </a:rPr>
                <a:t>1.3GHz/20kW solid state power source of Peking University </a:t>
              </a:r>
            </a:p>
          </p:txBody>
        </p:sp>
        <p:pic>
          <p:nvPicPr>
            <p:cNvPr id="7" name="图片 30" descr="整机外观透明1"/>
            <p:cNvPicPr>
              <a:picLocks noChangeAspect="1"/>
            </p:cNvPicPr>
            <p:nvPr/>
          </p:nvPicPr>
          <p:blipFill>
            <a:blip r:embed="rId5"/>
            <a:stretch>
              <a:fillRect/>
            </a:stretch>
          </p:blipFill>
          <p:spPr>
            <a:xfrm>
              <a:off x="11008" y="3625"/>
              <a:ext cx="6751" cy="5310"/>
            </a:xfrm>
            <a:prstGeom prst="rect">
              <a:avLst/>
            </a:prstGeom>
            <a:noFill/>
            <a:ln w="9525">
              <a:noFill/>
            </a:ln>
          </p:spPr>
        </p:pic>
      </p:grpSp>
    </p:spTree>
    <p:custDataLst>
      <p:tags r:id="rId1"/>
    </p:custData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6|1.1"/>
</p:tagLst>
</file>

<file path=ppt/tags/tag2.xml><?xml version="1.0" encoding="utf-8"?>
<p:tagLst xmlns:a="http://schemas.openxmlformats.org/drawingml/2006/main" xmlns:r="http://schemas.openxmlformats.org/officeDocument/2006/relationships" xmlns:p="http://schemas.openxmlformats.org/presentationml/2006/main">
  <p:tag name="TIMING" val="|0.4|1.5|1.2"/>
</p:tagLst>
</file>

<file path=ppt/tags/tag3.xml><?xml version="1.0" encoding="utf-8"?>
<p:tagLst xmlns:a="http://schemas.openxmlformats.org/drawingml/2006/main" xmlns:r="http://schemas.openxmlformats.org/officeDocument/2006/relationships" xmlns:p="http://schemas.openxmlformats.org/presentationml/2006/main">
  <p:tag name="TIMING" val="|0.6|1.4"/>
</p:tagLst>
</file>

<file path=ppt/tags/tag4.xml><?xml version="1.0" encoding="utf-8"?>
<p:tagLst xmlns:a="http://schemas.openxmlformats.org/drawingml/2006/main" xmlns:r="http://schemas.openxmlformats.org/officeDocument/2006/relationships" xmlns:p="http://schemas.openxmlformats.org/presentationml/2006/main">
  <p:tag name="TIMING" val="|0.4|3.9"/>
</p:tagLst>
</file>

<file path=ppt/tags/tag5.xml><?xml version="1.0" encoding="utf-8"?>
<p:tagLst xmlns:a="http://schemas.openxmlformats.org/drawingml/2006/main" xmlns:r="http://schemas.openxmlformats.org/officeDocument/2006/relationships" xmlns:p="http://schemas.openxmlformats.org/presentationml/2006/main">
  <p:tag name="TIMING" val="|0.7"/>
</p:tagLst>
</file>

<file path=ppt/tags/tag6.xml><?xml version="1.0" encoding="utf-8"?>
<p:tagLst xmlns:a="http://schemas.openxmlformats.org/drawingml/2006/main" xmlns:r="http://schemas.openxmlformats.org/officeDocument/2006/relationships" xmlns:p="http://schemas.openxmlformats.org/presentationml/2006/main">
  <p:tag name="TIMING" val="|0.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ln>
      </a:spPr>
      <a:bodyPr wrap="square">
        <a:spAutoFit/>
      </a:bodyPr>
      <a:lstStyle>
        <a:defPPr eaLnBrk="1" hangingPunct="1">
          <a:spcBef>
            <a:spcPts val="1200"/>
          </a:spcBef>
          <a:defRPr lang="en-US" altLang="zh-CN" sz="1600" b="1" dirty="0">
            <a:solidFill>
              <a:srgbClr val="595959"/>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有光泽">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1105</TotalTime>
  <Words>3093</Words>
  <Application>Microsoft Office PowerPoint</Application>
  <PresentationFormat>宽屏</PresentationFormat>
  <Paragraphs>188</Paragraphs>
  <Slides>19</Slides>
  <Notes>19</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19</vt:i4>
      </vt:variant>
    </vt:vector>
  </HeadingPairs>
  <TitlesOfParts>
    <vt:vector size="31" baseType="lpstr">
      <vt:lpstr>微软雅黑</vt:lpstr>
      <vt:lpstr>等线</vt:lpstr>
      <vt:lpstr>黑体</vt:lpstr>
      <vt:lpstr>Wingdings</vt:lpstr>
      <vt:lpstr>等线 Light</vt:lpstr>
      <vt:lpstr>Times New Roman</vt:lpstr>
      <vt:lpstr>Arial</vt:lpstr>
      <vt:lpstr>华文新魏</vt:lpstr>
      <vt:lpstr>Arial Black</vt:lpstr>
      <vt:lpstr>宋体</vt: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公司介绍产品宣传</dc:title>
  <dc:creator>Administrator</dc:creator>
  <cp:lastModifiedBy>z ds</cp:lastModifiedBy>
  <cp:revision>394</cp:revision>
  <dcterms:created xsi:type="dcterms:W3CDTF">2016-07-17T07:04:00Z</dcterms:created>
  <dcterms:modified xsi:type="dcterms:W3CDTF">2019-09-27T04:50:48Z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2052-10.1.0.7698</vt:lpwstr>
  </property>
</Properties>
</file>