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99" r:id="rId1"/>
    <p:sldMasterId id="2147483886" r:id="rId2"/>
    <p:sldMasterId id="2147483898" r:id="rId3"/>
    <p:sldMasterId id="2147483911" r:id="rId4"/>
    <p:sldMasterId id="2147483937" r:id="rId5"/>
    <p:sldMasterId id="2147483950" r:id="rId6"/>
  </p:sldMasterIdLst>
  <p:notesMasterIdLst>
    <p:notesMasterId r:id="rId65"/>
  </p:notesMasterIdLst>
  <p:sldIdLst>
    <p:sldId id="1341" r:id="rId7"/>
    <p:sldId id="1343" r:id="rId8"/>
    <p:sldId id="1342" r:id="rId9"/>
    <p:sldId id="1344" r:id="rId10"/>
    <p:sldId id="1345" r:id="rId11"/>
    <p:sldId id="1346" r:id="rId12"/>
    <p:sldId id="1347" r:id="rId13"/>
    <p:sldId id="1377" r:id="rId14"/>
    <p:sldId id="1378" r:id="rId15"/>
    <p:sldId id="1379" r:id="rId16"/>
    <p:sldId id="1375" r:id="rId17"/>
    <p:sldId id="1373" r:id="rId18"/>
    <p:sldId id="1350" r:id="rId19"/>
    <p:sldId id="1351" r:id="rId20"/>
    <p:sldId id="1352" r:id="rId21"/>
    <p:sldId id="1353" r:id="rId22"/>
    <p:sldId id="1354" r:id="rId23"/>
    <p:sldId id="1355" r:id="rId24"/>
    <p:sldId id="1360" r:id="rId25"/>
    <p:sldId id="1361" r:id="rId26"/>
    <p:sldId id="1362" r:id="rId27"/>
    <p:sldId id="1371" r:id="rId28"/>
    <p:sldId id="1363" r:id="rId29"/>
    <p:sldId id="1364" r:id="rId30"/>
    <p:sldId id="1372" r:id="rId31"/>
    <p:sldId id="1365" r:id="rId32"/>
    <p:sldId id="1368" r:id="rId33"/>
    <p:sldId id="1374" r:id="rId34"/>
    <p:sldId id="1366" r:id="rId35"/>
    <p:sldId id="1367" r:id="rId36"/>
    <p:sldId id="1357" r:id="rId37"/>
    <p:sldId id="1358" r:id="rId38"/>
    <p:sldId id="1376" r:id="rId39"/>
    <p:sldId id="1370" r:id="rId40"/>
    <p:sldId id="1369" r:id="rId41"/>
    <p:sldId id="1319" r:id="rId42"/>
    <p:sldId id="1320" r:id="rId43"/>
    <p:sldId id="1321" r:id="rId44"/>
    <p:sldId id="1322" r:id="rId45"/>
    <p:sldId id="1331" r:id="rId46"/>
    <p:sldId id="1330" r:id="rId47"/>
    <p:sldId id="1332" r:id="rId48"/>
    <p:sldId id="1304" r:id="rId49"/>
    <p:sldId id="1305" r:id="rId50"/>
    <p:sldId id="1307" r:id="rId51"/>
    <p:sldId id="1308" r:id="rId52"/>
    <p:sldId id="1325" r:id="rId53"/>
    <p:sldId id="1326" r:id="rId54"/>
    <p:sldId id="1287" r:id="rId55"/>
    <p:sldId id="1281" r:id="rId56"/>
    <p:sldId id="1286" r:id="rId57"/>
    <p:sldId id="1329" r:id="rId58"/>
    <p:sldId id="1285" r:id="rId59"/>
    <p:sldId id="1359" r:id="rId60"/>
    <p:sldId id="1323" r:id="rId61"/>
    <p:sldId id="1324" r:id="rId62"/>
    <p:sldId id="1327" r:id="rId63"/>
    <p:sldId id="1328" r:id="rId64"/>
  </p:sldIdLst>
  <p:sldSz cx="9144000" cy="6858000" type="screen4x3"/>
  <p:notesSz cx="7099300" cy="10234613"/>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FF3300"/>
    <a:srgbClr val="000099"/>
    <a:srgbClr val="CCFFFF"/>
    <a:srgbClr val="33CC33"/>
    <a:srgbClr val="FFFFFF"/>
    <a:srgbClr val="FF0066"/>
    <a:srgbClr val="0000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0" autoAdjust="0"/>
    <p:restoredTop sz="77734" autoAdjust="0"/>
  </p:normalViewPr>
  <p:slideViewPr>
    <p:cSldViewPr>
      <p:cViewPr varScale="1">
        <p:scale>
          <a:sx n="50" d="100"/>
          <a:sy n="50" d="100"/>
        </p:scale>
        <p:origin x="1360" y="24"/>
      </p:cViewPr>
      <p:guideLst>
        <p:guide orient="horz" pos="2160"/>
        <p:guide pos="2880"/>
      </p:guideLst>
    </p:cSldViewPr>
  </p:slideViewPr>
  <p:outlineViewPr>
    <p:cViewPr>
      <p:scale>
        <a:sx n="33" d="100"/>
        <a:sy n="33" d="100"/>
      </p:scale>
      <p:origin x="0" y="68"/>
    </p:cViewPr>
  </p:outlineViewPr>
  <p:notesTextViewPr>
    <p:cViewPr>
      <p:scale>
        <a:sx n="100" d="100"/>
        <a:sy n="100" d="100"/>
      </p:scale>
      <p:origin x="0" y="0"/>
    </p:cViewPr>
  </p:notesTextViewPr>
  <p:sorterViewPr>
    <p:cViewPr>
      <p:scale>
        <a:sx n="66" d="100"/>
        <a:sy n="66" d="100"/>
      </p:scale>
      <p:origin x="0" y="85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image" Target="../media/image1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latin typeface="Arial" pitchFamily="34" charset="0"/>
              </a:defRPr>
            </a:lvl1pPr>
          </a:lstStyle>
          <a:p>
            <a:pPr>
              <a:defRPr/>
            </a:pPr>
            <a:endParaRPr lang="en-US" altLang="zh-CN"/>
          </a:p>
        </p:txBody>
      </p:sp>
      <p:sp>
        <p:nvSpPr>
          <p:cNvPr id="409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atin typeface="Arial" pitchFamily="34" charset="0"/>
              </a:defRPr>
            </a:lvl1pPr>
          </a:lstStyle>
          <a:p>
            <a:pPr>
              <a:defRPr/>
            </a:pPr>
            <a:endParaRPr lang="en-US" altLang="zh-CN"/>
          </a:p>
        </p:txBody>
      </p:sp>
      <p:sp>
        <p:nvSpPr>
          <p:cNvPr id="4710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410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latin typeface="Arial" pitchFamily="34" charset="0"/>
              </a:defRPr>
            </a:lvl1pPr>
          </a:lstStyle>
          <a:p>
            <a:pPr>
              <a:defRPr/>
            </a:pPr>
            <a:endParaRPr lang="en-US" altLang="zh-CN"/>
          </a:p>
        </p:txBody>
      </p:sp>
      <p:sp>
        <p:nvSpPr>
          <p:cNvPr id="410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atin typeface="Arial" pitchFamily="34" charset="0"/>
              </a:defRPr>
            </a:lvl1pPr>
          </a:lstStyle>
          <a:p>
            <a:pPr>
              <a:defRPr/>
            </a:pPr>
            <a:fld id="{5A73304A-73C2-4514-AB27-450157A2840E}" type="slidenum">
              <a:rPr lang="en-US" altLang="zh-CN"/>
              <a:pPr>
                <a:defRPr/>
              </a:pPr>
              <a:t>‹#›</a:t>
            </a:fld>
            <a:endParaRPr lang="en-US" altLang="zh-CN"/>
          </a:p>
        </p:txBody>
      </p:sp>
    </p:spTree>
    <p:extLst>
      <p:ext uri="{BB962C8B-B14F-4D97-AF65-F5344CB8AC3E}">
        <p14:creationId xmlns:p14="http://schemas.microsoft.com/office/powerpoint/2010/main" val="1203817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151"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302"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453"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604"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5755" algn="l" defTabSz="914302" rtl="0" eaLnBrk="1" latinLnBrk="0" hangingPunct="1">
      <a:defRPr sz="1200" kern="1200">
        <a:solidFill>
          <a:schemeClr val="tx1"/>
        </a:solidFill>
        <a:latin typeface="+mn-lt"/>
        <a:ea typeface="+mn-ea"/>
        <a:cs typeface="+mn-cs"/>
      </a:defRPr>
    </a:lvl6pPr>
    <a:lvl7pPr marL="2742906" algn="l" defTabSz="914302" rtl="0" eaLnBrk="1" latinLnBrk="0" hangingPunct="1">
      <a:defRPr sz="1200" kern="1200">
        <a:solidFill>
          <a:schemeClr val="tx1"/>
        </a:solidFill>
        <a:latin typeface="+mn-lt"/>
        <a:ea typeface="+mn-ea"/>
        <a:cs typeface="+mn-cs"/>
      </a:defRPr>
    </a:lvl7pPr>
    <a:lvl8pPr marL="3200057" algn="l" defTabSz="914302" rtl="0" eaLnBrk="1" latinLnBrk="0" hangingPunct="1">
      <a:defRPr sz="1200" kern="1200">
        <a:solidFill>
          <a:schemeClr val="tx1"/>
        </a:solidFill>
        <a:latin typeface="+mn-lt"/>
        <a:ea typeface="+mn-ea"/>
        <a:cs typeface="+mn-cs"/>
      </a:defRPr>
    </a:lvl8pPr>
    <a:lvl9pPr marL="3657208" algn="l" defTabSz="914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my talk,</a:t>
            </a:r>
            <a:r>
              <a:rPr lang="en-US" altLang="zh-CN" baseline="0" dirty="0" smtClean="0"/>
              <a:t> I will give a brief introduction of HIAF status, because the proposed </a:t>
            </a:r>
            <a:r>
              <a:rPr lang="en-US" altLang="zh-CN" baseline="0" dirty="0" err="1" smtClean="0"/>
              <a:t>EicC</a:t>
            </a:r>
            <a:r>
              <a:rPr lang="en-US" altLang="zh-CN" baseline="0" dirty="0" smtClean="0"/>
              <a:t> will be constructed in the same campus of HIAF, and some of main accelerator components will be used for </a:t>
            </a:r>
            <a:r>
              <a:rPr lang="en-US" altLang="zh-CN" baseline="0" dirty="0" err="1" smtClean="0"/>
              <a:t>EicC</a:t>
            </a:r>
            <a:r>
              <a:rPr lang="en-US" altLang="zh-CN" baseline="0" dirty="0" smtClean="0"/>
              <a:t>.  So the construction progress is very important for </a:t>
            </a:r>
            <a:r>
              <a:rPr lang="en-US" altLang="zh-CN" baseline="0" dirty="0" err="1" smtClean="0"/>
              <a:t>EicC</a:t>
            </a:r>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0C256811-7EF6-4E5F-84CB-64C2863FD2EA}"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649512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0C256811-7EF6-4E5F-84CB-64C2863FD2EA}"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081258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These</a:t>
            </a:r>
            <a:r>
              <a:rPr lang="en-US" altLang="zh-CN" baseline="0" dirty="0" smtClean="0"/>
              <a:t> unprecedented parameters and unique features can only be met with new technical solutions. So a series of new and innovative technologies have been proposed for HIAF accelerator. Now let me introduce the new technology developments. </a:t>
            </a:r>
          </a:p>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19</a:t>
            </a:fld>
            <a:endParaRPr lang="en-US" altLang="zh-CN"/>
          </a:p>
        </p:txBody>
      </p:sp>
    </p:spTree>
    <p:extLst>
      <p:ext uri="{BB962C8B-B14F-4D97-AF65-F5344CB8AC3E}">
        <p14:creationId xmlns:p14="http://schemas.microsoft.com/office/powerpoint/2010/main" val="324277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A series of new and innovative technologies have adopted</a:t>
            </a:r>
            <a:r>
              <a:rPr lang="en-US" altLang="zh-CN" baseline="0" dirty="0" smtClean="0"/>
              <a:t> for HIAF, such as …….Here is just a selection of these technologies.</a:t>
            </a:r>
            <a:r>
              <a:rPr lang="en-US" altLang="zh-CN" dirty="0" smtClean="0"/>
              <a:t> The</a:t>
            </a:r>
            <a:r>
              <a:rPr lang="en-US" altLang="zh-CN" baseline="0" dirty="0" smtClean="0"/>
              <a:t> prototypes have been developed for these system for the varication of the feasibility, reliability and performance.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20</a:t>
            </a:fld>
            <a:endParaRPr lang="en-US" altLang="zh-CN"/>
          </a:p>
        </p:txBody>
      </p:sp>
    </p:spTree>
    <p:extLst>
      <p:ext uri="{BB962C8B-B14F-4D97-AF65-F5344CB8AC3E}">
        <p14:creationId xmlns:p14="http://schemas.microsoft.com/office/powerpoint/2010/main" val="299276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24</a:t>
            </a:fld>
            <a:endParaRPr lang="en-US" altLang="zh-CN"/>
          </a:p>
        </p:txBody>
      </p:sp>
    </p:spTree>
    <p:extLst>
      <p:ext uri="{BB962C8B-B14F-4D97-AF65-F5344CB8AC3E}">
        <p14:creationId xmlns:p14="http://schemas.microsoft.com/office/powerpoint/2010/main" val="114696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0" dirty="0" smtClean="0">
                <a:solidFill>
                  <a:srgbClr val="003399"/>
                </a:solidFill>
                <a:latin typeface="Times New Roman" pitchFamily="18" charset="0"/>
                <a:ea typeface="宋体" pitchFamily="2" charset="-122"/>
                <a:cs typeface="Times New Roman" pitchFamily="18" charset="0"/>
              </a:rPr>
              <a:t>In the past several years, a</a:t>
            </a:r>
            <a:r>
              <a:rPr lang="en-US" altLang="zh-CN" sz="1200" kern="0" baseline="0" dirty="0" smtClean="0">
                <a:solidFill>
                  <a:srgbClr val="003399"/>
                </a:solidFill>
                <a:latin typeface="Times New Roman" pitchFamily="18" charset="0"/>
                <a:ea typeface="宋体" pitchFamily="2" charset="-122"/>
                <a:cs typeface="Times New Roman" pitchFamily="18" charset="0"/>
              </a:rPr>
              <a:t> series of prototypes have been developed for technical challenges and critical issues. The machine design was optimized based on these prototypes developments, details of technical design has been finished and some hardware systems already go into production. </a:t>
            </a:r>
            <a:r>
              <a:rPr lang="en-US" altLang="zh-CN" sz="1200" kern="0" dirty="0" smtClean="0">
                <a:solidFill>
                  <a:srgbClr val="003399"/>
                </a:solidFill>
                <a:latin typeface="Times New Roman" pitchFamily="18" charset="0"/>
                <a:ea typeface="宋体" pitchFamily="2" charset="-122"/>
                <a:cs typeface="Times New Roman" pitchFamily="18" charset="0"/>
              </a:rPr>
              <a:t>The civil construction</a:t>
            </a:r>
            <a:r>
              <a:rPr lang="en-US" altLang="zh-CN" sz="1200" kern="0" baseline="0" dirty="0" smtClean="0">
                <a:solidFill>
                  <a:srgbClr val="003399"/>
                </a:solidFill>
                <a:latin typeface="Times New Roman" pitchFamily="18" charset="0"/>
                <a:ea typeface="宋体" pitchFamily="2" charset="-122"/>
                <a:cs typeface="Times New Roman" pitchFamily="18" charset="0"/>
              </a:rPr>
              <a:t> and common system are also going smoothly, </a:t>
            </a:r>
            <a:endParaRPr lang="en-US" altLang="zh-CN" sz="1200" kern="0" dirty="0" smtClean="0">
              <a:solidFill>
                <a:srgbClr val="003399"/>
              </a:solidFill>
              <a:latin typeface="Times New Roman" pitchFamily="18" charset="0"/>
              <a:ea typeface="宋体" pitchFamily="2" charset="-122"/>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27</a:t>
            </a:fld>
            <a:endParaRPr lang="en-US" altLang="zh-CN"/>
          </a:p>
        </p:txBody>
      </p:sp>
    </p:spTree>
    <p:extLst>
      <p:ext uri="{BB962C8B-B14F-4D97-AF65-F5344CB8AC3E}">
        <p14:creationId xmlns:p14="http://schemas.microsoft.com/office/powerpoint/2010/main" val="1662135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0" dirty="0" smtClean="0">
                <a:solidFill>
                  <a:srgbClr val="003399"/>
                </a:solidFill>
                <a:latin typeface="Times New Roman" pitchFamily="18" charset="0"/>
                <a:ea typeface="宋体" pitchFamily="2" charset="-122"/>
                <a:cs typeface="Times New Roman" pitchFamily="18" charset="0"/>
              </a:rPr>
              <a:t>The civil construction</a:t>
            </a:r>
            <a:r>
              <a:rPr lang="en-US" altLang="zh-CN" sz="1200" kern="0" baseline="0" dirty="0" smtClean="0">
                <a:solidFill>
                  <a:srgbClr val="003399"/>
                </a:solidFill>
                <a:latin typeface="Times New Roman" pitchFamily="18" charset="0"/>
                <a:ea typeface="宋体" pitchFamily="2" charset="-122"/>
                <a:cs typeface="Times New Roman" pitchFamily="18" charset="0"/>
              </a:rPr>
              <a:t> and common system are also going smoothly</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29</a:t>
            </a:fld>
            <a:endParaRPr lang="en-US" altLang="zh-CN">
              <a:solidFill>
                <a:srgbClr val="000000"/>
              </a:solidFill>
            </a:endParaRPr>
          </a:p>
        </p:txBody>
      </p:sp>
    </p:spTree>
    <p:extLst>
      <p:ext uri="{BB962C8B-B14F-4D97-AF65-F5344CB8AC3E}">
        <p14:creationId xmlns:p14="http://schemas.microsoft.com/office/powerpoint/2010/main" val="943212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0" dirty="0" smtClean="0">
                <a:solidFill>
                  <a:srgbClr val="003399"/>
                </a:solidFill>
                <a:latin typeface="Times New Roman" pitchFamily="18" charset="0"/>
                <a:ea typeface="宋体"/>
                <a:cs typeface="Times New Roman" pitchFamily="18" charset="0"/>
              </a:rPr>
              <a:t>Also engineer</a:t>
            </a:r>
            <a:r>
              <a:rPr lang="en-US" altLang="zh-CN" sz="1200" kern="0" baseline="0" dirty="0" smtClean="0">
                <a:solidFill>
                  <a:srgbClr val="003399"/>
                </a:solidFill>
                <a:latin typeface="Times New Roman" pitchFamily="18" charset="0"/>
                <a:ea typeface="宋体"/>
                <a:cs typeface="Times New Roman" pitchFamily="18" charset="0"/>
              </a:rPr>
              <a:t>ing design of the tunnel</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30</a:t>
            </a:fld>
            <a:endParaRPr lang="en-US" altLang="zh-CN">
              <a:solidFill>
                <a:srgbClr val="000000"/>
              </a:solidFill>
            </a:endParaRPr>
          </a:p>
        </p:txBody>
      </p:sp>
    </p:spTree>
    <p:extLst>
      <p:ext uri="{BB962C8B-B14F-4D97-AF65-F5344CB8AC3E}">
        <p14:creationId xmlns:p14="http://schemas.microsoft.com/office/powerpoint/2010/main" val="3991390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0" dirty="0" smtClean="0">
                <a:solidFill>
                  <a:srgbClr val="003399"/>
                </a:solidFill>
                <a:latin typeface="Times New Roman" pitchFamily="18" charset="0"/>
                <a:ea typeface="宋体"/>
                <a:cs typeface="Times New Roman" pitchFamily="18" charset="0"/>
              </a:rPr>
              <a:t>The</a:t>
            </a:r>
            <a:r>
              <a:rPr lang="en-US" altLang="zh-CN" sz="1200" kern="0" baseline="0" dirty="0" smtClean="0">
                <a:solidFill>
                  <a:srgbClr val="003399"/>
                </a:solidFill>
                <a:latin typeface="Times New Roman" pitchFamily="18" charset="0"/>
                <a:ea typeface="宋体"/>
                <a:cs typeface="Times New Roman" pitchFamily="18" charset="0"/>
              </a:rPr>
              <a:t> campus</a:t>
            </a:r>
            <a:r>
              <a:rPr lang="en-US" altLang="zh-CN" sz="1200" kern="0" dirty="0" smtClean="0">
                <a:solidFill>
                  <a:srgbClr val="003399"/>
                </a:solidFill>
                <a:latin typeface="Times New Roman" pitchFamily="18" charset="0"/>
                <a:ea typeface="宋体"/>
                <a:cs typeface="Times New Roman" pitchFamily="18" charset="0"/>
              </a:rPr>
              <a:t> civil construction started serval</a:t>
            </a:r>
            <a:r>
              <a:rPr lang="en-US" altLang="zh-CN" sz="1200" kern="0" baseline="0" dirty="0" smtClean="0">
                <a:solidFill>
                  <a:srgbClr val="003399"/>
                </a:solidFill>
                <a:latin typeface="Times New Roman" pitchFamily="18" charset="0"/>
                <a:ea typeface="宋体"/>
                <a:cs typeface="Times New Roman" pitchFamily="18" charset="0"/>
              </a:rPr>
              <a:t> months ago</a:t>
            </a:r>
            <a:r>
              <a:rPr lang="en-US" altLang="zh-CN" sz="1200" kern="0" dirty="0" smtClean="0">
                <a:solidFill>
                  <a:srgbClr val="003399"/>
                </a:solidFill>
                <a:latin typeface="Times New Roman" pitchFamily="18" charset="0"/>
                <a:ea typeface="宋体"/>
                <a:cs typeface="Times New Roman" pitchFamily="18" charset="0"/>
              </a:rPr>
              <a:t>, this is the view</a:t>
            </a:r>
            <a:r>
              <a:rPr lang="en-US" altLang="zh-CN" sz="1200" kern="0" baseline="0" dirty="0" smtClean="0">
                <a:solidFill>
                  <a:srgbClr val="003399"/>
                </a:solidFill>
                <a:latin typeface="Times New Roman" pitchFamily="18" charset="0"/>
                <a:ea typeface="宋体"/>
                <a:cs typeface="Times New Roman" pitchFamily="18" charset="0"/>
              </a:rPr>
              <a:t> before groundbreaking, and this is the latest view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0" baseline="0" dirty="0" smtClean="0">
                <a:solidFill>
                  <a:srgbClr val="003399"/>
                </a:solidFill>
                <a:latin typeface="Times New Roman" pitchFamily="18" charset="0"/>
                <a:ea typeface="宋体"/>
                <a:cs typeface="Times New Roman" pitchFamily="18" charset="0"/>
              </a:rPr>
              <a:t>Five years later a more beautiful campus will come into being. </a:t>
            </a:r>
            <a:endParaRPr lang="en-US" altLang="zh-CN" sz="1200" kern="0" dirty="0" smtClean="0">
              <a:solidFill>
                <a:srgbClr val="003399"/>
              </a:solidFill>
              <a:latin typeface="Times New Roman" pitchFamily="18" charset="0"/>
              <a:ea typeface="宋体"/>
              <a:cs typeface="Times New Roman" pitchFamily="18" charset="0"/>
            </a:endParaRPr>
          </a:p>
        </p:txBody>
      </p:sp>
      <p:sp>
        <p:nvSpPr>
          <p:cNvPr id="4" name="灯片编号占位符 3"/>
          <p:cNvSpPr>
            <a:spLocks noGrp="1"/>
          </p:cNvSpPr>
          <p:nvPr>
            <p:ph type="sldNum" sz="quarter" idx="10"/>
          </p:nvPr>
        </p:nvSpPr>
        <p:spPr/>
        <p:txBody>
          <a:bodyPr/>
          <a:lstStyle/>
          <a:p>
            <a:fld id="{0C256811-7EF6-4E5F-84CB-64C2863FD2EA}"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4082819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first</a:t>
            </a:r>
            <a:r>
              <a:rPr lang="en-US" altLang="zh-CN" baseline="0" dirty="0" smtClean="0"/>
              <a:t> is Front-End and </a:t>
            </a:r>
            <a:r>
              <a:rPr lang="en-US" altLang="zh-CN" baseline="0" dirty="0" err="1" smtClean="0"/>
              <a:t>iLinac</a:t>
            </a:r>
            <a:r>
              <a:rPr lang="en-US" altLang="zh-CN" baseline="0" dirty="0" smtClean="0"/>
              <a:t>, the front-end includes superconducting ECR and RFQ and the </a:t>
            </a:r>
            <a:r>
              <a:rPr lang="en-US" altLang="zh-CN" baseline="0" dirty="0" err="1" smtClean="0"/>
              <a:t>iLinac</a:t>
            </a:r>
            <a:r>
              <a:rPr lang="en-US" altLang="zh-CN" baseline="0" dirty="0" smtClean="0"/>
              <a:t> includes three different cavities. These numbers are very challenging.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36</a:t>
            </a:fld>
            <a:endParaRPr lang="en-US" altLang="zh-CN"/>
          </a:p>
        </p:txBody>
      </p:sp>
    </p:spTree>
    <p:extLst>
      <p:ext uri="{BB962C8B-B14F-4D97-AF65-F5344CB8AC3E}">
        <p14:creationId xmlns:p14="http://schemas.microsoft.com/office/powerpoint/2010/main" val="2417789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a:t>
            </a:r>
            <a:r>
              <a:rPr lang="en-US" altLang="zh-CN" baseline="0" dirty="0" smtClean="0"/>
              <a:t> for</a:t>
            </a:r>
            <a:r>
              <a:rPr lang="en-US" altLang="zh-CN" dirty="0" smtClean="0"/>
              <a:t> challenges</a:t>
            </a:r>
            <a:r>
              <a:rPr lang="en-US" altLang="zh-CN" baseline="0" dirty="0" smtClean="0"/>
              <a:t> of the front-end, a LEAF Platform is under development in our institute to demonstrate the ECR and RFQ, this is the layout of the LEAF.  …… The most important ones are ECR and RFQ. </a:t>
            </a:r>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37</a:t>
            </a:fld>
            <a:endParaRPr lang="en-US" altLang="zh-CN"/>
          </a:p>
        </p:txBody>
      </p:sp>
    </p:spTree>
    <p:extLst>
      <p:ext uri="{BB962C8B-B14F-4D97-AF65-F5344CB8AC3E}">
        <p14:creationId xmlns:p14="http://schemas.microsoft.com/office/powerpoint/2010/main" val="1257154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Arial" pitchFamily="34" charset="0"/>
                <a:ea typeface="+mn-ea"/>
                <a:cs typeface="+mn-cs"/>
              </a:rPr>
              <a:t>The design concept and layout of HIAF facility has evolved from the scientific requirements.</a:t>
            </a:r>
            <a:r>
              <a:rPr lang="en-US" altLang="zh-CN" sz="1200" b="0" i="0" kern="1200" baseline="0" dirty="0" smtClean="0">
                <a:solidFill>
                  <a:schemeClr val="tx1"/>
                </a:solidFill>
                <a:effectLst/>
                <a:latin typeface="Arial" pitchFamily="34" charset="0"/>
                <a:ea typeface="+mn-ea"/>
                <a:cs typeface="+mn-cs"/>
              </a:rPr>
              <a:t> This is the whole layout of the HIAF accelerator, it consists of superconducting ECR source, superconducting </a:t>
            </a:r>
            <a:r>
              <a:rPr lang="en-US" altLang="zh-CN" sz="1200" b="0" i="0" kern="1200" baseline="0" dirty="0" err="1" smtClean="0">
                <a:solidFill>
                  <a:schemeClr val="tx1"/>
                </a:solidFill>
                <a:effectLst/>
                <a:latin typeface="Arial" pitchFamily="34" charset="0"/>
                <a:ea typeface="+mn-ea"/>
                <a:cs typeface="+mn-cs"/>
              </a:rPr>
              <a:t>linac</a:t>
            </a:r>
            <a:r>
              <a:rPr lang="en-US" altLang="zh-CN" sz="1200" b="0" i="0" kern="1200" baseline="0" dirty="0" smtClean="0">
                <a:solidFill>
                  <a:schemeClr val="tx1"/>
                </a:solidFill>
                <a:effectLst/>
                <a:latin typeface="Arial" pitchFamily="34" charset="0"/>
                <a:ea typeface="+mn-ea"/>
                <a:cs typeface="+mn-cs"/>
              </a:rPr>
              <a:t> as injector, synchrotron booster, radioactive beam separator,  and storage rings for in-ring experiments. ECR source is the next generation ECR source with high operation frequency, the superconducting </a:t>
            </a:r>
            <a:r>
              <a:rPr lang="en-US" altLang="zh-CN" sz="1200" b="0" i="0" kern="1200" baseline="0" dirty="0" err="1" smtClean="0">
                <a:solidFill>
                  <a:schemeClr val="tx1"/>
                </a:solidFill>
                <a:effectLst/>
                <a:latin typeface="Arial" pitchFamily="34" charset="0"/>
                <a:ea typeface="+mn-ea"/>
                <a:cs typeface="+mn-cs"/>
              </a:rPr>
              <a:t>linac</a:t>
            </a:r>
            <a:r>
              <a:rPr lang="en-US" altLang="zh-CN" sz="1200" b="0" i="0" kern="1200" baseline="0" dirty="0" smtClean="0">
                <a:solidFill>
                  <a:schemeClr val="tx1"/>
                </a:solidFill>
                <a:effectLst/>
                <a:latin typeface="Arial" pitchFamily="34" charset="0"/>
                <a:ea typeface="+mn-ea"/>
                <a:cs typeface="+mn-cs"/>
              </a:rPr>
              <a:t> can provide the highest intensity heavy ion beam for low energy research and synchrotron injection. The output energy is the about 17-25MeV, we keep the free space for update to 100MeV/u in the future. The central part of the HIAF facility is a synchrotron complex consisting of two rings. Both rings have nearly the same circumference and will be installed in the same tunnel. </a:t>
            </a:r>
          </a:p>
          <a:p>
            <a:endParaRPr lang="zh-CN" altLang="en-US" dirty="0"/>
          </a:p>
        </p:txBody>
      </p:sp>
      <p:sp>
        <p:nvSpPr>
          <p:cNvPr id="4" name="灯片编号占位符 3"/>
          <p:cNvSpPr>
            <a:spLocks noGrp="1"/>
          </p:cNvSpPr>
          <p:nvPr>
            <p:ph type="sldNum" sz="quarter" idx="10"/>
          </p:nvPr>
        </p:nvSpPr>
        <p:spPr/>
        <p:txBody>
          <a:bodyPr/>
          <a:lstStyle/>
          <a:p>
            <a:fld id="{0C256811-7EF6-4E5F-84CB-64C2863FD2EA}"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44234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The </a:t>
            </a:r>
            <a:r>
              <a:rPr lang="en-US" altLang="zh-CN" baseline="0" dirty="0" smtClean="0"/>
              <a:t>challenges of ECR are </a:t>
            </a:r>
            <a:endParaRPr lang="zh-CN" altLang="en-US" dirty="0" smtClean="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38</a:t>
            </a:fld>
            <a:endParaRPr lang="en-US" altLang="zh-CN"/>
          </a:p>
        </p:txBody>
      </p:sp>
    </p:spTree>
    <p:extLst>
      <p:ext uri="{BB962C8B-B14F-4D97-AF65-F5344CB8AC3E}">
        <p14:creationId xmlns:p14="http://schemas.microsoft.com/office/powerpoint/2010/main" val="1012854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For</a:t>
            </a:r>
            <a:r>
              <a:rPr lang="en-US" altLang="zh-CN" baseline="0" dirty="0" smtClean="0"/>
              <a:t> RFQ prototype, fabrication has been finished and now is under on beam test. The results show the performance of RFQ can meet the requirement of HIAF.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39</a:t>
            </a:fld>
            <a:endParaRPr lang="en-US" altLang="zh-CN"/>
          </a:p>
        </p:txBody>
      </p:sp>
    </p:spTree>
    <p:extLst>
      <p:ext uri="{BB962C8B-B14F-4D97-AF65-F5344CB8AC3E}">
        <p14:creationId xmlns:p14="http://schemas.microsoft.com/office/powerpoint/2010/main" val="2376257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and</a:t>
            </a:r>
            <a:r>
              <a:rPr lang="en-US" altLang="zh-CN" baseline="0" dirty="0" smtClean="0"/>
              <a:t> also the </a:t>
            </a:r>
            <a:r>
              <a:rPr lang="en-US" altLang="zh-CN" dirty="0" smtClean="0"/>
              <a:t>SFR technologies</a:t>
            </a:r>
            <a:r>
              <a:rPr lang="en-US" altLang="zh-CN" baseline="0" dirty="0" smtClean="0"/>
              <a:t> for </a:t>
            </a:r>
            <a:r>
              <a:rPr lang="en-US" altLang="zh-CN" baseline="0" dirty="0" err="1" smtClean="0"/>
              <a:t>iLinac</a:t>
            </a:r>
            <a:r>
              <a:rPr lang="en-US" altLang="zh-CN" baseline="0" dirty="0" smtClean="0"/>
              <a:t> has been verified with the ADS Demo </a:t>
            </a:r>
            <a:r>
              <a:rPr lang="en-US" altLang="zh-CN" baseline="0" dirty="0" err="1" smtClean="0"/>
              <a:t>Linac</a:t>
            </a:r>
            <a:r>
              <a:rPr lang="en-US" altLang="zh-CN" baseline="0" dirty="0" smtClean="0"/>
              <a:t>, in order to demonstrate the technology of superconducting </a:t>
            </a:r>
            <a:r>
              <a:rPr lang="en-US" altLang="zh-CN" baseline="0" dirty="0" err="1" smtClean="0"/>
              <a:t>linac</a:t>
            </a:r>
            <a:r>
              <a:rPr lang="en-US" altLang="zh-CN" baseline="0" dirty="0" smtClean="0"/>
              <a:t>, a</a:t>
            </a:r>
            <a:r>
              <a:rPr lang="en-US" altLang="zh-CN" dirty="0" smtClean="0"/>
              <a:t> 25MeV SC </a:t>
            </a:r>
            <a:r>
              <a:rPr lang="en-US" altLang="zh-CN" dirty="0" err="1" smtClean="0"/>
              <a:t>linac</a:t>
            </a:r>
            <a:r>
              <a:rPr lang="en-US" altLang="zh-CN" dirty="0" smtClean="0"/>
              <a:t> has been built and run with proton beam successfully,</a:t>
            </a:r>
            <a:r>
              <a:rPr lang="en-US" altLang="zh-CN" baseline="0" dirty="0" smtClean="0"/>
              <a:t> several types of SC cavities have been developed for this demo facility.</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40</a:t>
            </a:fld>
            <a:endParaRPr lang="en-US" altLang="zh-CN"/>
          </a:p>
        </p:txBody>
      </p:sp>
    </p:spTree>
    <p:extLst>
      <p:ext uri="{BB962C8B-B14F-4D97-AF65-F5344CB8AC3E}">
        <p14:creationId xmlns:p14="http://schemas.microsoft.com/office/powerpoint/2010/main" val="2507692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Such as HWR</a:t>
            </a:r>
            <a:r>
              <a:rPr lang="en-US" altLang="zh-CN" baseline="0" dirty="0" smtClean="0"/>
              <a:t> 010 cavity and HWR 015 cavity and Spoke cavity with good performance.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41</a:t>
            </a:fld>
            <a:endParaRPr lang="en-US" altLang="zh-CN"/>
          </a:p>
        </p:txBody>
      </p:sp>
    </p:spTree>
    <p:extLst>
      <p:ext uri="{BB962C8B-B14F-4D97-AF65-F5344CB8AC3E}">
        <p14:creationId xmlns:p14="http://schemas.microsoft.com/office/powerpoint/2010/main" val="2834779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All</a:t>
            </a:r>
            <a:r>
              <a:rPr lang="en-US" altLang="zh-CN" baseline="0" dirty="0" smtClean="0"/>
              <a:t> these cavities have been tested by beam. Here are the beam commissioning records and we realized 11mA pulse beam and 0.2mA CW beam with these cavities. </a:t>
            </a:r>
          </a:p>
          <a:p>
            <a:endParaRPr lang="en-US" altLang="zh-CN" dirty="0" smtClean="0"/>
          </a:p>
          <a:p>
            <a:r>
              <a:rPr lang="en-US" altLang="zh-CN" dirty="0" smtClean="0"/>
              <a:t>The 25MeV SC demo facility has been built and run with proton beam successfully, including CW RFQ, high performance SC cavities, CMs  . Tens of kilowatt CW beam achieved in the SC front-end of Chinese ADS.</a:t>
            </a:r>
          </a:p>
          <a:p>
            <a:r>
              <a:rPr lang="en-US" altLang="zh-CN" dirty="0" smtClean="0"/>
              <a:t>The dumper and radiation shielding is a limit for tuning higher power beam.</a:t>
            </a:r>
          </a:p>
          <a:p>
            <a:r>
              <a:rPr lang="en-US" altLang="zh-CN" dirty="0" smtClean="0"/>
              <a:t>Beam loss</a:t>
            </a:r>
            <a:r>
              <a:rPr lang="zh-CN" altLang="en-US" dirty="0" smtClean="0"/>
              <a:t>，</a:t>
            </a:r>
            <a:r>
              <a:rPr lang="en-US" altLang="zh-CN" dirty="0" smtClean="0"/>
              <a:t>higher power and operation stability will be the key issues to be demonstrated in the future.</a:t>
            </a:r>
          </a:p>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42</a:t>
            </a:fld>
            <a:endParaRPr lang="en-US" altLang="zh-CN"/>
          </a:p>
        </p:txBody>
      </p:sp>
    </p:spTree>
    <p:extLst>
      <p:ext uri="{BB962C8B-B14F-4D97-AF65-F5344CB8AC3E}">
        <p14:creationId xmlns:p14="http://schemas.microsoft.com/office/powerpoint/2010/main" val="1456635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 plenty</a:t>
            </a:r>
            <a:r>
              <a:rPr lang="en-US" altLang="zh-CN" baseline="0" dirty="0" smtClean="0"/>
              <a:t> of experience have been got from LEAF and ADS demo </a:t>
            </a:r>
            <a:r>
              <a:rPr lang="en-US" altLang="zh-CN" baseline="0" dirty="0" err="1" smtClean="0"/>
              <a:t>linac</a:t>
            </a:r>
            <a:r>
              <a:rPr lang="en-US" altLang="zh-CN" baseline="0" dirty="0" smtClean="0"/>
              <a:t> for HIAF injector. There are also challenges for fast ramping rate high intensity synchrotron,  first is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43</a:t>
            </a:fld>
            <a:endParaRPr lang="en-US" altLang="zh-CN"/>
          </a:p>
        </p:txBody>
      </p:sp>
    </p:spTree>
    <p:extLst>
      <p:ext uri="{BB962C8B-B14F-4D97-AF65-F5344CB8AC3E}">
        <p14:creationId xmlns:p14="http://schemas.microsoft.com/office/powerpoint/2010/main" val="4229405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r>
              <a:rPr lang="en-US" altLang="zh-CN" dirty="0" smtClean="0"/>
              <a:t>So innovative</a:t>
            </a:r>
            <a:r>
              <a:rPr lang="en-US" altLang="zh-CN" baseline="0" dirty="0" smtClean="0"/>
              <a:t> concept based on full-energy store principle was designed for HIAF, this new technology based on </a:t>
            </a:r>
            <a:endParaRPr lang="zh-CN" altLang="en-US" dirty="0" smtClean="0"/>
          </a:p>
        </p:txBody>
      </p:sp>
    </p:spTree>
    <p:extLst>
      <p:ext uri="{BB962C8B-B14F-4D97-AF65-F5344CB8AC3E}">
        <p14:creationId xmlns:p14="http://schemas.microsoft.com/office/powerpoint/2010/main" val="593159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2F7F368-2D17-4F6B-AEA9-E6BA5370A3E0}" type="slidenum">
              <a:rPr lang="zh-CN" altLang="en-US" smtClean="0">
                <a:solidFill>
                  <a:prstClr val="black"/>
                </a:solidFill>
              </a:rPr>
              <a:pPr/>
              <a:t>45</a:t>
            </a:fld>
            <a:endParaRPr lang="zh-CN" altLang="en-US">
              <a:solidFill>
                <a:prstClr val="black"/>
              </a:solidFill>
            </a:endParaRPr>
          </a:p>
        </p:txBody>
      </p:sp>
    </p:spTree>
    <p:extLst>
      <p:ext uri="{BB962C8B-B14F-4D97-AF65-F5344CB8AC3E}">
        <p14:creationId xmlns:p14="http://schemas.microsoft.com/office/powerpoint/2010/main" val="207045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2F7F368-2D17-4F6B-AEA9-E6BA5370A3E0}"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3252931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Arial" pitchFamily="34" charset="0"/>
                <a:ea typeface="宋体" pitchFamily="2" charset="-122"/>
                <a:cs typeface="+mn-cs"/>
              </a:rPr>
              <a:t>So a novel technique has been successfully developed for</a:t>
            </a:r>
            <a:r>
              <a:rPr lang="en-US" altLang="zh-CN" sz="1200" b="0" i="0" kern="1200" baseline="0" dirty="0" smtClean="0">
                <a:solidFill>
                  <a:schemeClr val="tx1"/>
                </a:solidFill>
                <a:effectLst/>
                <a:latin typeface="Arial" pitchFamily="34" charset="0"/>
                <a:ea typeface="宋体" pitchFamily="2" charset="-122"/>
                <a:cs typeface="+mn-cs"/>
              </a:rPr>
              <a:t> HIAF in our institute, the chamber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50</a:t>
            </a:fld>
            <a:endParaRPr lang="en-US" altLang="zh-CN"/>
          </a:p>
        </p:txBody>
      </p:sp>
    </p:spTree>
    <p:extLst>
      <p:ext uri="{BB962C8B-B14F-4D97-AF65-F5344CB8AC3E}">
        <p14:creationId xmlns:p14="http://schemas.microsoft.com/office/powerpoint/2010/main" val="227295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smtClean="0">
                <a:solidFill>
                  <a:schemeClr val="tx1"/>
                </a:solidFill>
                <a:effectLst/>
                <a:latin typeface="Arial" pitchFamily="34" charset="0"/>
                <a:ea typeface="+mn-ea"/>
                <a:cs typeface="+mn-cs"/>
              </a:rPr>
              <a:t>With</a:t>
            </a:r>
            <a:r>
              <a:rPr lang="en-US" altLang="zh-CN" sz="1200" b="0" i="0" kern="1200" baseline="0" dirty="0" smtClean="0">
                <a:solidFill>
                  <a:schemeClr val="tx1"/>
                </a:solidFill>
                <a:effectLst/>
                <a:latin typeface="Arial" pitchFamily="34" charset="0"/>
                <a:ea typeface="+mn-ea"/>
                <a:cs typeface="+mn-cs"/>
              </a:rPr>
              <a:t> this design concept and layout, HIAF can provide unprecedented parameters and unique features for research program. Such as beam intensity, if compare with our exiting facility HIRFL, the </a:t>
            </a:r>
          </a:p>
        </p:txBody>
      </p:sp>
      <p:sp>
        <p:nvSpPr>
          <p:cNvPr id="4" name="灯片编号占位符 3"/>
          <p:cNvSpPr>
            <a:spLocks noGrp="1"/>
          </p:cNvSpPr>
          <p:nvPr>
            <p:ph type="sldNum" sz="quarter" idx="10"/>
          </p:nvPr>
        </p:nvSpPr>
        <p:spPr/>
        <p:txBody>
          <a:bodyPr/>
          <a:lstStyle/>
          <a:p>
            <a:fld id="{0C256811-7EF6-4E5F-84CB-64C2863FD2EA}"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646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52</a:t>
            </a:fld>
            <a:endParaRPr lang="en-US" altLang="zh-CN"/>
          </a:p>
        </p:txBody>
      </p:sp>
    </p:spTree>
    <p:extLst>
      <p:ext uri="{BB962C8B-B14F-4D97-AF65-F5344CB8AC3E}">
        <p14:creationId xmlns:p14="http://schemas.microsoft.com/office/powerpoint/2010/main" val="4063952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septum foil is tilted by 30°to cope with the combined longitudinal and transverse injection scheme. A new septum has been constructed to cope with the extremely tight vacuum requirements of</a:t>
            </a:r>
            <a:r>
              <a:rPr lang="en-US" altLang="zh-CN" baseline="0" dirty="0" smtClean="0"/>
              <a:t> </a:t>
            </a:r>
            <a:r>
              <a:rPr lang="en-US" altLang="zh-CN" dirty="0" smtClean="0"/>
              <a:t>LEIR. By </a:t>
            </a:r>
            <a:r>
              <a:rPr lang="en-US" altLang="zh-CN" dirty="0" err="1" smtClean="0"/>
              <a:t>optimising</a:t>
            </a:r>
            <a:r>
              <a:rPr lang="en-US" altLang="zh-CN" dirty="0" smtClean="0"/>
              <a:t> the internal surface under vacuum</a:t>
            </a:r>
            <a:r>
              <a:rPr lang="en-US" altLang="zh-CN" baseline="0" dirty="0" smtClean="0"/>
              <a:t> </a:t>
            </a:r>
            <a:r>
              <a:rPr lang="en-US" altLang="zh-CN" dirty="0" smtClean="0"/>
              <a:t>and increasing the pumping speed and beam scrubbing, a dynamic vacuum in the low 10-12 mbar range is expected.</a:t>
            </a:r>
            <a:r>
              <a:rPr lang="en-US" altLang="zh-CN" baseline="0" dirty="0" smtClean="0"/>
              <a:t> </a:t>
            </a:r>
            <a:r>
              <a:rPr lang="en-US" altLang="zh-CN" dirty="0" smtClean="0"/>
              <a:t>The technical specification is shown in Table 3 and a</a:t>
            </a:r>
          </a:p>
          <a:p>
            <a:r>
              <a:rPr lang="en-US" altLang="zh-CN" dirty="0" smtClean="0"/>
              <a:t>cross section in Fig. 3.</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55</a:t>
            </a:fld>
            <a:endParaRPr lang="en-US" altLang="zh-CN"/>
          </a:p>
        </p:txBody>
      </p:sp>
    </p:spTree>
    <p:extLst>
      <p:ext uri="{BB962C8B-B14F-4D97-AF65-F5344CB8AC3E}">
        <p14:creationId xmlns:p14="http://schemas.microsoft.com/office/powerpoint/2010/main" val="3356678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a:t>
            </a:r>
            <a:r>
              <a:rPr lang="en-US" altLang="zh-CN" baseline="0" dirty="0" smtClean="0"/>
              <a:t> rotation system </a:t>
            </a:r>
            <a:r>
              <a:rPr lang="en-US" altLang="zh-CN" dirty="0" smtClean="0"/>
              <a:t>is one of the most challenging aspects, mainly because of the vacuum</a:t>
            </a:r>
            <a:r>
              <a:rPr lang="en-US" altLang="zh-CN" baseline="0" dirty="0" smtClean="0"/>
              <a:t> seal in the extreme high vacuum</a:t>
            </a:r>
            <a:r>
              <a:rPr lang="en-US" altLang="zh-CN" dirty="0" smtClean="0"/>
              <a:t>.  A full size prototype</a:t>
            </a:r>
            <a:r>
              <a:rPr lang="en-US" altLang="zh-CN" baseline="0" dirty="0" smtClean="0"/>
              <a:t> is under fabrication and will be accomplished in this year. </a:t>
            </a:r>
          </a:p>
          <a:p>
            <a:endParaRPr lang="en-US" altLang="zh-CN" baseline="0" dirty="0" smtClean="0"/>
          </a:p>
          <a:p>
            <a:endParaRPr lang="en-US" altLang="zh-CN" dirty="0" smtClean="0"/>
          </a:p>
          <a:p>
            <a:endParaRPr lang="en-US" altLang="zh-CN" dirty="0" smtClean="0"/>
          </a:p>
          <a:p>
            <a:r>
              <a:rPr lang="en-US" altLang="zh-CN" dirty="0" smtClean="0"/>
              <a:t>2.</a:t>
            </a:r>
            <a:r>
              <a:rPr lang="en-US" altLang="zh-CN" sz="1200" b="0" i="0" kern="1200" dirty="0" smtClean="0">
                <a:solidFill>
                  <a:schemeClr val="tx1"/>
                </a:solidFill>
                <a:effectLst/>
                <a:latin typeface="Arial" pitchFamily="34" charset="0"/>
                <a:ea typeface="宋体" pitchFamily="2" charset="-122"/>
                <a:cs typeface="+mn-cs"/>
              </a:rPr>
              <a:t>Finally, we present a new type of XHV electrostatic saddle field ionization gauge which features very small electrode sizes and low</a:t>
            </a:r>
            <a:r>
              <a:rPr lang="en-US" altLang="zh-CN" sz="1200" b="0" i="0" kern="1200" baseline="0" dirty="0" smtClean="0">
                <a:solidFill>
                  <a:schemeClr val="tx1"/>
                </a:solidFill>
                <a:effectLst/>
                <a:latin typeface="Arial" pitchFamily="34" charset="0"/>
                <a:ea typeface="宋体" pitchFamily="2" charset="-122"/>
                <a:cs typeface="+mn-cs"/>
              </a:rPr>
              <a:t> </a:t>
            </a:r>
            <a:r>
              <a:rPr lang="en-US" altLang="zh-CN" sz="1200" b="0" i="0" kern="1200" dirty="0" smtClean="0">
                <a:solidFill>
                  <a:schemeClr val="tx1"/>
                </a:solidFill>
                <a:effectLst/>
                <a:latin typeface="Arial" pitchFamily="34" charset="0"/>
                <a:ea typeface="宋体" pitchFamily="2" charset="-122"/>
                <a:cs typeface="+mn-cs"/>
              </a:rPr>
              <a:t>outgassing/ sorption rates and high sensitivity.</a:t>
            </a:r>
          </a:p>
          <a:p>
            <a:r>
              <a:rPr lang="en-US" altLang="zh-CN" sz="1200" b="0" i="0" kern="1200" dirty="0" smtClean="0">
                <a:solidFill>
                  <a:schemeClr val="tx1"/>
                </a:solidFill>
                <a:effectLst/>
                <a:latin typeface="Arial" pitchFamily="34" charset="0"/>
                <a:ea typeface="宋体" pitchFamily="2" charset="-122"/>
                <a:cs typeface="+mn-cs"/>
              </a:rPr>
              <a:t>3. A novel technique has been successfully developed to calibrate the ultra high vacuum ( UHV) and extra high vacuum ( XHV), </a:t>
            </a:r>
            <a:r>
              <a:rPr lang="en-US" altLang="zh-CN" sz="1200" b="0" i="0" kern="1200" dirty="0" err="1" smtClean="0">
                <a:solidFill>
                  <a:schemeClr val="tx1"/>
                </a:solidFill>
                <a:effectLst/>
                <a:latin typeface="Arial" pitchFamily="34" charset="0"/>
                <a:ea typeface="宋体" pitchFamily="2" charset="-122"/>
                <a:cs typeface="+mn-cs"/>
              </a:rPr>
              <a:t>whichconsists</a:t>
            </a:r>
            <a:r>
              <a:rPr lang="en-US" altLang="zh-CN" sz="1200" b="0" i="0" kern="1200" dirty="0" smtClean="0">
                <a:solidFill>
                  <a:schemeClr val="tx1"/>
                </a:solidFill>
                <a:effectLst/>
                <a:latin typeface="Arial" pitchFamily="34" charset="0"/>
                <a:ea typeface="宋体" pitchFamily="2" charset="-122"/>
                <a:cs typeface="+mn-cs"/>
              </a:rPr>
              <a:t> of XHV/ UHV chambers, a flow separation and a gas supply.</a:t>
            </a:r>
          </a:p>
          <a:p>
            <a:r>
              <a:rPr lang="en-US" altLang="zh-CN" sz="1200" b="0" i="0" kern="1200" dirty="0" smtClean="0">
                <a:solidFill>
                  <a:schemeClr val="tx1"/>
                </a:solidFill>
                <a:effectLst/>
                <a:latin typeface="Arial" pitchFamily="34" charset="0"/>
                <a:ea typeface="宋体" pitchFamily="2" charset="-122"/>
                <a:cs typeface="+mn-cs"/>
              </a:rPr>
              <a:t>4.On the studies of this subject, design and implement a small prototype</a:t>
            </a:r>
            <a:r>
              <a:rPr lang="en-US" altLang="zh-CN" sz="1200" b="0" i="0" kern="1200" baseline="0" dirty="0" smtClean="0">
                <a:solidFill>
                  <a:schemeClr val="tx1"/>
                </a:solidFill>
                <a:effectLst/>
                <a:latin typeface="Arial" pitchFamily="34" charset="0"/>
                <a:ea typeface="宋体" pitchFamily="2" charset="-122"/>
                <a:cs typeface="+mn-cs"/>
              </a:rPr>
              <a:t> </a:t>
            </a:r>
            <a:r>
              <a:rPr lang="en-US" altLang="zh-CN" sz="1200" b="0" i="0" kern="1200" dirty="0" smtClean="0">
                <a:solidFill>
                  <a:schemeClr val="tx1"/>
                </a:solidFill>
                <a:effectLst/>
                <a:latin typeface="Arial" pitchFamily="34" charset="0"/>
                <a:ea typeface="宋体" pitchFamily="2" charset="-122"/>
                <a:cs typeface="+mn-cs"/>
              </a:rPr>
              <a:t>and the control system. Also research of the nonlinear motion system algorithm for the control system, verification of control system is reasonable.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56</a:t>
            </a:fld>
            <a:endParaRPr lang="en-US" altLang="zh-CN"/>
          </a:p>
        </p:txBody>
      </p:sp>
    </p:spTree>
    <p:extLst>
      <p:ext uri="{BB962C8B-B14F-4D97-AF65-F5344CB8AC3E}">
        <p14:creationId xmlns:p14="http://schemas.microsoft.com/office/powerpoint/2010/main" val="3596078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Beside the fast cycling power supply,</a:t>
            </a:r>
            <a:r>
              <a:rPr lang="en-US" altLang="zh-CN" baseline="0" dirty="0" smtClean="0"/>
              <a:t> another challenge of fast ramping is RF system, the challenges for RF are high voltage and short rise time, the rise time less than 10 microsecond.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57</a:t>
            </a:fld>
            <a:endParaRPr lang="en-US" altLang="zh-CN">
              <a:solidFill>
                <a:srgbClr val="000000"/>
              </a:solidFill>
            </a:endParaRPr>
          </a:p>
        </p:txBody>
      </p:sp>
    </p:spTree>
    <p:extLst>
      <p:ext uri="{BB962C8B-B14F-4D97-AF65-F5344CB8AC3E}">
        <p14:creationId xmlns:p14="http://schemas.microsoft.com/office/powerpoint/2010/main" val="2426690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But</a:t>
            </a:r>
            <a:r>
              <a:rPr lang="en-US" altLang="zh-CN" baseline="0" dirty="0" smtClean="0"/>
              <a:t> there will be some challenges for hardware system. Such as RF system and power supply system. The first challenge for RF is high voltage.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58</a:t>
            </a:fld>
            <a:endParaRPr lang="en-US" altLang="zh-CN">
              <a:solidFill>
                <a:srgbClr val="000000"/>
              </a:solidFill>
            </a:endParaRPr>
          </a:p>
        </p:txBody>
      </p:sp>
    </p:spTree>
    <p:extLst>
      <p:ext uri="{BB962C8B-B14F-4D97-AF65-F5344CB8AC3E}">
        <p14:creationId xmlns:p14="http://schemas.microsoft.com/office/powerpoint/2010/main" val="4283679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12</a:t>
            </a:fld>
            <a:endParaRPr lang="en-US" altLang="zh-CN"/>
          </a:p>
        </p:txBody>
      </p:sp>
    </p:spTree>
    <p:extLst>
      <p:ext uri="{BB962C8B-B14F-4D97-AF65-F5344CB8AC3E}">
        <p14:creationId xmlns:p14="http://schemas.microsoft.com/office/powerpoint/2010/main" val="211208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Storage ring is unique in their</a:t>
            </a:r>
            <a:r>
              <a:rPr lang="en-US" altLang="zh-CN" baseline="0" dirty="0" smtClean="0"/>
              <a:t> capability to store, cool, bunch and stretch beams and thus fulfill the stringent requirements from experiments.  For </a:t>
            </a:r>
            <a:r>
              <a:rPr lang="en-US" altLang="zh-CN" baseline="0" dirty="0" err="1" smtClean="0"/>
              <a:t>SRing</a:t>
            </a:r>
            <a:r>
              <a:rPr lang="en-US" altLang="zh-CN" baseline="0" dirty="0" smtClean="0"/>
              <a:t>,  advanced cooling technologies, including the electron cooling, stochastic cooling and laser cooling will be used, we designed different operation modes for different research programs, such as …..</a:t>
            </a:r>
            <a:endParaRPr lang="zh-CN" altLang="en-US" dirty="0"/>
          </a:p>
        </p:txBody>
      </p:sp>
      <p:sp>
        <p:nvSpPr>
          <p:cNvPr id="4" name="灯片编号占位符 3"/>
          <p:cNvSpPr>
            <a:spLocks noGrp="1"/>
          </p:cNvSpPr>
          <p:nvPr>
            <p:ph type="sldNum" sz="quarter" idx="10"/>
          </p:nvPr>
        </p:nvSpPr>
        <p:spPr/>
        <p:txBody>
          <a:bodyPr/>
          <a:lstStyle/>
          <a:p>
            <a:fld id="{0C256811-7EF6-4E5F-84CB-64C2863FD2EA}"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08912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Especially</a:t>
            </a:r>
            <a:r>
              <a:rPr lang="en-US" altLang="zh-CN" baseline="0" dirty="0" smtClean="0"/>
              <a:t> the Isochronous mode with two TOF detectors, we have demonstrated the two TOF mode in our exiting machine HIRFL-</a:t>
            </a:r>
            <a:r>
              <a:rPr lang="en-US" altLang="zh-CN" baseline="0" dirty="0" err="1" smtClean="0"/>
              <a:t>CSRe</a:t>
            </a:r>
            <a:r>
              <a:rPr lang="en-US" altLang="zh-CN" baseline="0" dirty="0" smtClean="0"/>
              <a:t> and improved the precision of mass measurement. Two TOF system of </a:t>
            </a:r>
            <a:r>
              <a:rPr lang="en-US" altLang="zh-CN" baseline="0" dirty="0" err="1" smtClean="0"/>
              <a:t>SRing</a:t>
            </a:r>
            <a:r>
              <a:rPr lang="en-US" altLang="zh-CN" baseline="0" dirty="0" smtClean="0"/>
              <a:t> has been optimized based on the </a:t>
            </a:r>
            <a:r>
              <a:rPr lang="en-US" altLang="zh-CN" baseline="0" dirty="0" err="1" smtClean="0"/>
              <a:t>CSRe</a:t>
            </a:r>
            <a:r>
              <a:rPr lang="en-US" altLang="zh-CN" baseline="0" dirty="0" smtClean="0"/>
              <a:t> and the precision will reach 10^-8, that will be the highest precision of isochronous mass measurement.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0C256811-7EF6-4E5F-84CB-64C2863FD2EA}"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020779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second unique feature of HIAF is the ion-ion merging</a:t>
            </a:r>
            <a:r>
              <a:rPr lang="en-US" altLang="zh-CN" baseline="0" dirty="0" smtClean="0"/>
              <a:t> scheme based on figure“8”storage ring. The science motivation is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0C256811-7EF6-4E5F-84CB-64C2863FD2EA}"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839298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This is the first ion-ion merging machine in the world. The features are: Figure 8 shape and coasting beam can support the ion merging with itself. This design is based on </a:t>
            </a:r>
            <a:r>
              <a:rPr lang="en-US" altLang="zh-CN" baseline="0" dirty="0" err="1" smtClean="0"/>
              <a:t>SRing</a:t>
            </a:r>
            <a:r>
              <a:rPr lang="en-US" altLang="zh-CN" baseline="0" dirty="0" smtClean="0"/>
              <a:t>, Sharing the injection and cooling system with </a:t>
            </a:r>
            <a:r>
              <a:rPr lang="en-US" altLang="zh-CN" baseline="0" dirty="0" err="1" smtClean="0"/>
              <a:t>SRing</a:t>
            </a:r>
            <a:r>
              <a:rPr lang="en-US" altLang="zh-CN" baseline="0" dirty="0" smtClean="0"/>
              <a:t>, the coasting beam confirm the merging without the powerful RF system for beam bunching, so this is a cost-effective scheme</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0C256811-7EF6-4E5F-84CB-64C2863FD2EA}"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616534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The planed construction</a:t>
            </a:r>
            <a:r>
              <a:rPr lang="en-US" altLang="zh-CN" baseline="0" dirty="0" smtClean="0"/>
              <a:t> period is about 7 years, and we hope we can finished the projector in end of 2025.</a:t>
            </a:r>
            <a:endParaRPr lang="zh-CN" altLang="en-US" dirty="0" smtClean="0"/>
          </a:p>
        </p:txBody>
      </p:sp>
      <p:sp>
        <p:nvSpPr>
          <p:cNvPr id="4" name="灯片编号占位符 3"/>
          <p:cNvSpPr>
            <a:spLocks noGrp="1"/>
          </p:cNvSpPr>
          <p:nvPr>
            <p:ph type="sldNum" sz="quarter" idx="10"/>
          </p:nvPr>
        </p:nvSpPr>
        <p:spPr/>
        <p:txBody>
          <a:bodyPr/>
          <a:lstStyle/>
          <a:p>
            <a:fld id="{0C256811-7EF6-4E5F-84CB-64C2863FD2EA}"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696238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151" indent="0" algn="ctr">
              <a:buNone/>
              <a:defRPr/>
            </a:lvl2pPr>
            <a:lvl3pPr marL="914302" indent="0" algn="ctr">
              <a:buNone/>
              <a:defRPr/>
            </a:lvl3pPr>
            <a:lvl4pPr marL="1371453" indent="0" algn="ctr">
              <a:buNone/>
              <a:defRPr/>
            </a:lvl4pPr>
            <a:lvl5pPr marL="1828604" indent="0" algn="ctr">
              <a:buNone/>
              <a:defRPr/>
            </a:lvl5pPr>
            <a:lvl6pPr marL="2285755" indent="0" algn="ctr">
              <a:buNone/>
              <a:defRPr/>
            </a:lvl6pPr>
            <a:lvl7pPr marL="2742906" indent="0" algn="ctr">
              <a:buNone/>
              <a:defRPr/>
            </a:lvl7pPr>
            <a:lvl8pPr marL="3200057" indent="0" algn="ctr">
              <a:buNone/>
              <a:defRPr/>
            </a:lvl8pPr>
            <a:lvl9pPr marL="3657208"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FC5B92-EFAA-43B6-BF3B-3A18A90FDF2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74310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7C1841-7056-4D95-A6F9-0CA588F1001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8078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746315-3739-41B8-B209-24C8B0E7492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61545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EDB1A2-7EBA-483E-AE22-B3EC2B6B0D4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33866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lvl1pPr>
              <a:defRPr/>
            </a:lvl1pPr>
          </a:lstStyle>
          <a:p>
            <a:fld id="{B83460FB-F23F-4714-A9E4-A727BDADCEDC}" type="datetime1">
              <a:rPr lang="en-US">
                <a:solidFill>
                  <a:srgbClr val="000000"/>
                </a:solidFill>
              </a:rPr>
              <a:pPr/>
              <a:t>9/26/2019</a:t>
            </a:fld>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r>
              <a:rPr lang="en-US" altLang="zh-CN">
                <a:solidFill>
                  <a:srgbClr val="000000"/>
                </a:solidFill>
              </a:rPr>
              <a:t>The Operation Status of HIRFL and Commissioning of HIRFL-CSR</a:t>
            </a:r>
          </a:p>
        </p:txBody>
      </p:sp>
      <p:sp>
        <p:nvSpPr>
          <p:cNvPr id="5" name="灯片编号占位符 4"/>
          <p:cNvSpPr>
            <a:spLocks noGrp="1"/>
          </p:cNvSpPr>
          <p:nvPr>
            <p:ph type="sldNum" sz="quarter" idx="12"/>
          </p:nvPr>
        </p:nvSpPr>
        <p:spPr/>
        <p:txBody>
          <a:bodyPr/>
          <a:lstStyle>
            <a:lvl1pPr>
              <a:defRPr/>
            </a:lvl1pPr>
          </a:lstStyle>
          <a:p>
            <a:pPr>
              <a:defRPr/>
            </a:pPr>
            <a:fld id="{956CDBFB-5EB2-4C9F-848F-AAD45516260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60937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black"/>
              </a:buClr>
              <a:buSzTx/>
              <a:buFont typeface="Wingdings" charset="0"/>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楷体_GB2312" charset="0"/>
              <a:cs typeface="Arial" charset="0"/>
            </a:endParaRPr>
          </a:p>
        </p:txBody>
      </p:sp>
      <p:pic>
        <p:nvPicPr>
          <p:cNvPr id="8"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78249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305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22133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1423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3819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8482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EEB47F-04BD-4961-8B52-C455AB62191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60768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148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162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41678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4275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7807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0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9330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9478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9310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279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4"/>
            <a:ext cx="7772400" cy="1500187"/>
          </a:xfrm>
        </p:spPr>
        <p:txBody>
          <a:bodyPr anchor="b"/>
          <a:lstStyle>
            <a:lvl1pPr marL="0" indent="0">
              <a:buNone/>
              <a:defRPr sz="2000"/>
            </a:lvl1pPr>
            <a:lvl2pPr marL="457151" indent="0">
              <a:buNone/>
              <a:defRPr sz="1800"/>
            </a:lvl2pPr>
            <a:lvl3pPr marL="914302" indent="0">
              <a:buNone/>
              <a:defRPr sz="1600"/>
            </a:lvl3pPr>
            <a:lvl4pPr marL="1371453" indent="0">
              <a:buNone/>
              <a:defRPr sz="1400"/>
            </a:lvl4pPr>
            <a:lvl5pPr marL="1828604" indent="0">
              <a:buNone/>
              <a:defRPr sz="1400"/>
            </a:lvl5pPr>
            <a:lvl6pPr marL="2285755" indent="0">
              <a:buNone/>
              <a:defRPr sz="1400"/>
            </a:lvl6pPr>
            <a:lvl7pPr marL="2742906" indent="0">
              <a:buNone/>
              <a:defRPr sz="1400"/>
            </a:lvl7pPr>
            <a:lvl8pPr marL="3200057" indent="0">
              <a:buNone/>
              <a:defRPr sz="1400"/>
            </a:lvl8pPr>
            <a:lvl9pPr marL="3657208"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E3A14E-9292-4740-849B-4E758ED8A69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73618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6667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5377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3484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918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3773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9619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8683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381000" y="1295400"/>
            <a:ext cx="8229600" cy="502920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endParaRPr lang="en-US" altLang="zh-CN"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r>
              <a:rPr lang="en-US" altLang="zh-CN" dirty="0">
                <a:solidFill>
                  <a:prstClr val="black">
                    <a:tint val="75000"/>
                  </a:prstClr>
                </a:solidFill>
              </a:rPr>
              <a:t>1/13</a:t>
            </a:r>
            <a:fld id="{CFC5E26C-F7E8-4893-A2B8-A38343DD36B7}" type="slidenum">
              <a:rPr lang="en-US" altLang="zh-CN">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282407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745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2345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786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09043-D799-4C0A-BE6E-912873A4D75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03006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0118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5456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0199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5768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1204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5075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4078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6358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8683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381000" y="1295400"/>
            <a:ext cx="8229600" cy="502920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endParaRPr lang="en-US" altLang="zh-CN"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r>
              <a:rPr lang="en-US" altLang="zh-CN" dirty="0">
                <a:solidFill>
                  <a:prstClr val="black">
                    <a:tint val="75000"/>
                  </a:prstClr>
                </a:solidFill>
              </a:rPr>
              <a:t>1/13</a:t>
            </a:r>
            <a:fld id="{CFC5E26C-F7E8-4893-A2B8-A38343DD36B7}" type="slidenum">
              <a:rPr lang="en-US" altLang="zh-CN">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2099864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8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151" indent="0">
              <a:buNone/>
              <a:defRPr sz="2000" b="1"/>
            </a:lvl2pPr>
            <a:lvl3pPr marL="914302" indent="0">
              <a:buNone/>
              <a:defRPr sz="1800" b="1"/>
            </a:lvl3pPr>
            <a:lvl4pPr marL="1371453" indent="0">
              <a:buNone/>
              <a:defRPr sz="1600" b="1"/>
            </a:lvl4pPr>
            <a:lvl5pPr marL="1828604" indent="0">
              <a:buNone/>
              <a:defRPr sz="1600" b="1"/>
            </a:lvl5pPr>
            <a:lvl6pPr marL="2285755" indent="0">
              <a:buNone/>
              <a:defRPr sz="1600" b="1"/>
            </a:lvl6pPr>
            <a:lvl7pPr marL="2742906" indent="0">
              <a:buNone/>
              <a:defRPr sz="1600" b="1"/>
            </a:lvl7pPr>
            <a:lvl8pPr marL="3200057" indent="0">
              <a:buNone/>
              <a:defRPr sz="1600" b="1"/>
            </a:lvl8pPr>
            <a:lvl9pPr marL="3657208"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151" indent="0">
              <a:buNone/>
              <a:defRPr sz="2000" b="1"/>
            </a:lvl2pPr>
            <a:lvl3pPr marL="914302" indent="0">
              <a:buNone/>
              <a:defRPr sz="1800" b="1"/>
            </a:lvl3pPr>
            <a:lvl4pPr marL="1371453" indent="0">
              <a:buNone/>
              <a:defRPr sz="1600" b="1"/>
            </a:lvl4pPr>
            <a:lvl5pPr marL="1828604" indent="0">
              <a:buNone/>
              <a:defRPr sz="1600" b="1"/>
            </a:lvl5pPr>
            <a:lvl6pPr marL="2285755" indent="0">
              <a:buNone/>
              <a:defRPr sz="1600" b="1"/>
            </a:lvl6pPr>
            <a:lvl7pPr marL="2742906" indent="0">
              <a:buNone/>
              <a:defRPr sz="1600" b="1"/>
            </a:lvl7pPr>
            <a:lvl8pPr marL="3200057" indent="0">
              <a:buNone/>
              <a:defRPr sz="1600" b="1"/>
            </a:lvl8pPr>
            <a:lvl9pPr marL="3657208"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D59FE6-7BE8-4D0D-9522-6B06FA58A6A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121991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3211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0630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5521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1891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2363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84100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775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0249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9557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2019/9/26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812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D7B7D69-B7C7-4523-B8DD-35AB751D18B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013499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8683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381000" y="1295400"/>
            <a:ext cx="8229600" cy="502920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endParaRPr lang="en-US" altLang="zh-CN"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r>
              <a:rPr lang="en-US" altLang="zh-CN" dirty="0">
                <a:solidFill>
                  <a:prstClr val="black">
                    <a:tint val="75000"/>
                  </a:prstClr>
                </a:solidFill>
              </a:rPr>
              <a:t>1/13</a:t>
            </a:r>
            <a:fld id="{CFC5E26C-F7E8-4893-A2B8-A38343DD36B7}" type="slidenum">
              <a:rPr lang="en-US" altLang="zh-CN">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33759435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886468842"/>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5963"/>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4238483571"/>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4140874912"/>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171064345"/>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602281303"/>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507780"/>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1"/>
          <p:cNvSpPr/>
          <p:nvPr userDrawn="1"/>
        </p:nvSpPr>
        <p:spPr bwMode="auto">
          <a:xfrm>
            <a:off x="0" y="666206"/>
            <a:ext cx="9144000" cy="326571"/>
          </a:xfrm>
          <a:prstGeom prst="rect">
            <a:avLst/>
          </a:prstGeom>
          <a:solidFill>
            <a:srgbClr val="FFFFFF"/>
          </a:solidFill>
          <a:ln>
            <a:noFill/>
          </a:ln>
          <a:effectLst/>
        </p:spPr>
        <p:txBody>
          <a:bodyPr vert="horz" wrap="square" lIns="91440" tIns="45720" rIns="91440" bIns="45720" numCol="1" rtlCol="0" anchor="t" anchorCtr="0" compatLnSpc="1"/>
          <a:lstStyle/>
          <a:p>
            <a:pPr eaLnBrk="0" hangingPunct="0">
              <a:lnSpc>
                <a:spcPct val="180000"/>
              </a:lnSpc>
              <a:buClr>
                <a:prstClr val="white"/>
              </a:buClr>
              <a:buFont typeface="Wingdings" panose="05000000000000000000" charset="0"/>
              <a:buNone/>
              <a:defRPr/>
            </a:pPr>
            <a:endParaRPr lang="zh-CN" altLang="en-US" sz="2000" b="1">
              <a:solidFill>
                <a:srgbClr val="000000"/>
              </a:solidFill>
              <a:ea typeface="楷体_GB2312" charset="0"/>
              <a:cs typeface="Arial" panose="020B0604020202020204" pitchFamily="34" charset="0"/>
            </a:endParaRPr>
          </a:p>
        </p:txBody>
      </p:sp>
      <p:cxnSp>
        <p:nvCxnSpPr>
          <p:cNvPr id="4" name="直接连接符 3"/>
          <p:cNvCxnSpPr/>
          <p:nvPr userDrawn="1"/>
        </p:nvCxnSpPr>
        <p:spPr>
          <a:xfrm>
            <a:off x="-9525" y="725399"/>
            <a:ext cx="9153525" cy="0"/>
          </a:xfrm>
          <a:prstGeom prst="line">
            <a:avLst/>
          </a:prstGeom>
          <a:ln w="76200" cmpd="thinThick">
            <a:gradFill flip="none" rotWithShape="1">
              <a:gsLst>
                <a:gs pos="0">
                  <a:srgbClr val="92D050"/>
                </a:gs>
                <a:gs pos="67000">
                  <a:srgbClr val="9DACE3"/>
                </a:gs>
                <a:gs pos="36000">
                  <a:schemeClr val="accent4">
                    <a:lumMod val="40000"/>
                    <a:lumOff val="60000"/>
                  </a:schemeClr>
                </a:gs>
                <a:gs pos="100000">
                  <a:srgbClr val="0066FF"/>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005225"/>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bwMode="auto">
          <a:xfrm>
            <a:off x="0" y="692330"/>
            <a:ext cx="9144000" cy="522515"/>
          </a:xfrm>
          <a:prstGeom prst="rect">
            <a:avLst/>
          </a:prstGeom>
          <a:solidFill>
            <a:srgbClr val="FFFFFF"/>
          </a:solidFill>
          <a:ln>
            <a:noFill/>
          </a:ln>
          <a:effectLst/>
        </p:spPr>
        <p:txBody>
          <a:bodyPr vert="horz" wrap="square" lIns="91440" tIns="45720" rIns="91440" bIns="45720" numCol="1" rtlCol="0" anchor="t" anchorCtr="0" compatLnSpc="1"/>
          <a:lstStyle/>
          <a:p>
            <a:pPr eaLnBrk="0" hangingPunct="0">
              <a:lnSpc>
                <a:spcPct val="180000"/>
              </a:lnSpc>
              <a:buClr>
                <a:prstClr val="white"/>
              </a:buClr>
              <a:buFont typeface="Wingdings" panose="05000000000000000000" charset="0"/>
              <a:buNone/>
              <a:defRPr/>
            </a:pPr>
            <a:endParaRPr lang="zh-CN" altLang="en-US" sz="2000" b="1">
              <a:solidFill>
                <a:srgbClr val="000000"/>
              </a:solidFill>
              <a:ea typeface="楷体_GB2312" charset="0"/>
              <a:cs typeface="Arial" panose="020B0604020202020204" pitchFamily="34" charset="0"/>
            </a:endParaRPr>
          </a:p>
        </p:txBody>
      </p:sp>
      <p:cxnSp>
        <p:nvCxnSpPr>
          <p:cNvPr id="5" name="直接连接符 4"/>
          <p:cNvCxnSpPr/>
          <p:nvPr userDrawn="1"/>
        </p:nvCxnSpPr>
        <p:spPr>
          <a:xfrm>
            <a:off x="-9525" y="725399"/>
            <a:ext cx="9153525" cy="0"/>
          </a:xfrm>
          <a:prstGeom prst="line">
            <a:avLst/>
          </a:prstGeom>
          <a:ln w="76200" cmpd="thinThick">
            <a:gradFill flip="none" rotWithShape="1">
              <a:gsLst>
                <a:gs pos="0">
                  <a:srgbClr val="92D050"/>
                </a:gs>
                <a:gs pos="67000">
                  <a:srgbClr val="9DACE3"/>
                </a:gs>
                <a:gs pos="36000">
                  <a:schemeClr val="accent4">
                    <a:lumMod val="40000"/>
                    <a:lumOff val="60000"/>
                  </a:schemeClr>
                </a:gs>
                <a:gs pos="100000">
                  <a:srgbClr val="0066FF"/>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025995"/>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00717896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8FCC75-57C9-4079-96AB-64059EE9706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33673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754483742"/>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竖排文本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529738341"/>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285194060"/>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标题、文本和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25963"/>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quarter" idx="2"/>
          </p:nvPr>
        </p:nvSpPr>
        <p:spPr>
          <a:xfrm>
            <a:off x="4648200" y="1600200"/>
            <a:ext cx="4038600" cy="2185988"/>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内容占位符 4"/>
          <p:cNvSpPr>
            <a:spLocks noGrp="1"/>
          </p:cNvSpPr>
          <p:nvPr>
            <p:ph sz="quarter" idx="3"/>
          </p:nvPr>
        </p:nvSpPr>
        <p:spPr>
          <a:xfrm>
            <a:off x="4648200" y="3938588"/>
            <a:ext cx="4038600" cy="2187575"/>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345881230"/>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vert="horz"/>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20734529"/>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SmartArt 占位符 2"/>
          <p:cNvSpPr>
            <a:spLocks noGrp="1"/>
          </p:cNvSpPr>
          <p:nvPr>
            <p:ph type="pic" idx="1"/>
          </p:nvPr>
        </p:nvSpPr>
        <p:spPr>
          <a:xfrm>
            <a:off x="457200" y="1600200"/>
            <a:ext cx="8229600" cy="4525963"/>
          </a:xfrm>
          <a:prstGeom prst="rect">
            <a:avLst/>
          </a:prstGeom>
        </p:spPr>
        <p:txBody>
          <a:bodyPr vert="horz"/>
          <a:lstStyle/>
          <a:p>
            <a:pPr lvl="0"/>
            <a:endParaRPr lang="zh-CN" altLang="en-US" noProof="0"/>
          </a:p>
        </p:txBody>
      </p:sp>
    </p:spTree>
    <p:extLst>
      <p:ext uri="{BB962C8B-B14F-4D97-AF65-F5344CB8AC3E}">
        <p14:creationId xmlns:p14="http://schemas.microsoft.com/office/powerpoint/2010/main" val="4197131749"/>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3164549080"/>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3927431803"/>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3148950867"/>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294751969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1"/>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0"/>
            <a:ext cx="3008313" cy="4691063"/>
          </a:xfrm>
        </p:spPr>
        <p:txBody>
          <a:bodyPr/>
          <a:lstStyle>
            <a:lvl1pPr marL="0" indent="0">
              <a:buNone/>
              <a:defRPr sz="1400"/>
            </a:lvl1pPr>
            <a:lvl2pPr marL="457151" indent="0">
              <a:buNone/>
              <a:defRPr sz="1200"/>
            </a:lvl2pPr>
            <a:lvl3pPr marL="914302" indent="0">
              <a:buNone/>
              <a:defRPr sz="1000"/>
            </a:lvl3pPr>
            <a:lvl4pPr marL="1371453" indent="0">
              <a:buNone/>
              <a:defRPr sz="900"/>
            </a:lvl4pPr>
            <a:lvl5pPr marL="1828604" indent="0">
              <a:buNone/>
              <a:defRPr sz="900"/>
            </a:lvl5pPr>
            <a:lvl6pPr marL="2285755" indent="0">
              <a:buNone/>
              <a:defRPr sz="900"/>
            </a:lvl6pPr>
            <a:lvl7pPr marL="2742906" indent="0">
              <a:buNone/>
              <a:defRPr sz="900"/>
            </a:lvl7pPr>
            <a:lvl8pPr marL="3200057" indent="0">
              <a:buNone/>
              <a:defRPr sz="900"/>
            </a:lvl8pPr>
            <a:lvl9pPr marL="3657208"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BFB4C5-DE76-4758-91ED-30647F10F5F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611801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234073245"/>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1006414167"/>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650854707"/>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2766716728"/>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3434304242"/>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1691108187"/>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184112408"/>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2997656467"/>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158170748"/>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189333000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1"/>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151" indent="0">
              <a:buNone/>
              <a:defRPr sz="2800"/>
            </a:lvl2pPr>
            <a:lvl3pPr marL="914302" indent="0">
              <a:buNone/>
              <a:defRPr sz="2400"/>
            </a:lvl3pPr>
            <a:lvl4pPr marL="1371453" indent="0">
              <a:buNone/>
              <a:defRPr sz="2000"/>
            </a:lvl4pPr>
            <a:lvl5pPr marL="1828604" indent="0">
              <a:buNone/>
              <a:defRPr sz="2000"/>
            </a:lvl5pPr>
            <a:lvl6pPr marL="2285755" indent="0">
              <a:buNone/>
              <a:defRPr sz="2000"/>
            </a:lvl6pPr>
            <a:lvl7pPr marL="2742906" indent="0">
              <a:buNone/>
              <a:defRPr sz="2000"/>
            </a:lvl7pPr>
            <a:lvl8pPr marL="3200057" indent="0">
              <a:buNone/>
              <a:defRPr sz="2000"/>
            </a:lvl8pPr>
            <a:lvl9pPr marL="3657208"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9"/>
            <a:ext cx="5486400" cy="804862"/>
          </a:xfrm>
        </p:spPr>
        <p:txBody>
          <a:bodyPr/>
          <a:lstStyle>
            <a:lvl1pPr marL="0" indent="0">
              <a:buNone/>
              <a:defRPr sz="1400"/>
            </a:lvl1pPr>
            <a:lvl2pPr marL="457151" indent="0">
              <a:buNone/>
              <a:defRPr sz="1200"/>
            </a:lvl2pPr>
            <a:lvl3pPr marL="914302" indent="0">
              <a:buNone/>
              <a:defRPr sz="1000"/>
            </a:lvl3pPr>
            <a:lvl4pPr marL="1371453" indent="0">
              <a:buNone/>
              <a:defRPr sz="900"/>
            </a:lvl4pPr>
            <a:lvl5pPr marL="1828604" indent="0">
              <a:buNone/>
              <a:defRPr sz="900"/>
            </a:lvl5pPr>
            <a:lvl6pPr marL="2285755" indent="0">
              <a:buNone/>
              <a:defRPr sz="900"/>
            </a:lvl6pPr>
            <a:lvl7pPr marL="2742906" indent="0">
              <a:buNone/>
              <a:defRPr sz="900"/>
            </a:lvl7pPr>
            <a:lvl8pPr marL="3200057" indent="0">
              <a:buNone/>
              <a:defRPr sz="900"/>
            </a:lvl8pPr>
            <a:lvl9pPr marL="3657208"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BFEDD2-17F3-45BF-9FDD-EB5BEDA5522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421422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pPr eaLnBrk="0" hangingPunct="0">
              <a:lnSpc>
                <a:spcPct val="180000"/>
              </a:lnSpc>
              <a:buClr>
                <a:prstClr val="white"/>
              </a:buClr>
              <a:buFont typeface="Wingdings" panose="05000000000000000000" pitchFamily="2" charset="2"/>
              <a:buNone/>
              <a:defRPr/>
            </a:pPr>
            <a:endParaRPr lang="zh-CN" altLang="en-US" sz="2000" b="1">
              <a:solidFill>
                <a:srgbClr val="000000"/>
              </a:solidFill>
              <a:ea typeface="宋体"/>
            </a:endParaRPr>
          </a:p>
        </p:txBody>
      </p:sp>
      <p:sp>
        <p:nvSpPr>
          <p:cNvPr id="6" name="灯片编号占位符 5"/>
          <p:cNvSpPr>
            <a:spLocks noGrp="1"/>
          </p:cNvSpPr>
          <p:nvPr>
            <p:ph type="sldNum" sz="quarter" idx="12"/>
          </p:nvPr>
        </p:nvSpPr>
        <p:spPr>
          <a:xfrm>
            <a:off x="6553200" y="6356350"/>
            <a:ext cx="2133600" cy="365125"/>
          </a:xfrm>
          <a:prstGeom prst="rect">
            <a:avLst/>
          </a:prstGeom>
        </p:spPr>
        <p:txBody>
          <a:bodyPr/>
          <a:lstStyle/>
          <a:p>
            <a:pPr eaLnBrk="0" hangingPunct="0">
              <a:lnSpc>
                <a:spcPct val="180000"/>
              </a:lnSpc>
              <a:buClr>
                <a:prstClr val="white"/>
              </a:buClr>
              <a:buFont typeface="Wingdings" panose="05000000000000000000" pitchFamily="2" charset="2"/>
              <a:buNone/>
              <a:defRPr/>
            </a:pPr>
            <a:fld id="{0C913308-F349-4B6D-A68A-DD1791B4A57B}" type="slidenum">
              <a:rPr lang="zh-CN" altLang="en-US" sz="2000" b="1" smtClean="0">
                <a:solidFill>
                  <a:srgbClr val="000000"/>
                </a:solidFill>
                <a:ea typeface="宋体"/>
              </a:rPr>
              <a:pPr eaLnBrk="0" hangingPunct="0">
                <a:lnSpc>
                  <a:spcPct val="180000"/>
                </a:lnSpc>
                <a:buClr>
                  <a:prstClr val="white"/>
                </a:buClr>
                <a:buFont typeface="Wingdings" panose="05000000000000000000" pitchFamily="2" charset="2"/>
                <a:buNone/>
                <a:defRPr/>
              </a:pPr>
              <a:t>‹#›</a:t>
            </a:fld>
            <a:endParaRPr lang="zh-CN" altLang="en-US" sz="2000" b="1">
              <a:solidFill>
                <a:srgbClr val="000000"/>
              </a:solidFill>
              <a:ea typeface="宋体"/>
            </a:endParaRPr>
          </a:p>
        </p:txBody>
      </p:sp>
    </p:spTree>
    <p:extLst>
      <p:ext uri="{BB962C8B-B14F-4D97-AF65-F5344CB8AC3E}">
        <p14:creationId xmlns:p14="http://schemas.microsoft.com/office/powerpoint/2010/main" val="2779039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gi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gif"/></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image" Target="../media/image3.tiff"/><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image" Target="../media/image2.jpeg"/><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theme" Target="../theme/theme6.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zh-CN" altLang="en-US" smtClean="0"/>
              <a:t>单击此处编辑母版标题样式</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Arial" pitchFamily="34" charset="0"/>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Arial" pitchFamily="34" charset="0"/>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Arial" pitchFamily="34" charset="0"/>
              </a:defRPr>
            </a:lvl1pPr>
          </a:lstStyle>
          <a:p>
            <a:pPr>
              <a:defRPr/>
            </a:pPr>
            <a:fld id="{BA50C2CE-4A43-4E43-A115-046FC99452C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247806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863" indent="-342863" algn="l" rtl="0" eaLnBrk="0" fontAlgn="base" hangingPunct="0">
        <a:spcBef>
          <a:spcPct val="20000"/>
        </a:spcBef>
        <a:spcAft>
          <a:spcPct val="0"/>
        </a:spcAft>
        <a:buChar char="•"/>
        <a:defRPr sz="3200">
          <a:solidFill>
            <a:schemeClr val="tx1"/>
          </a:solidFill>
          <a:latin typeface="+mn-lt"/>
          <a:ea typeface="+mn-ea"/>
          <a:cs typeface="+mn-cs"/>
        </a:defRPr>
      </a:lvl1pPr>
      <a:lvl2pPr marL="742870" indent="-285719" algn="l" rtl="0" eaLnBrk="0" fontAlgn="base" hangingPunct="0">
        <a:spcBef>
          <a:spcPct val="20000"/>
        </a:spcBef>
        <a:spcAft>
          <a:spcPct val="0"/>
        </a:spcAft>
        <a:buChar char="–"/>
        <a:defRPr sz="2800">
          <a:solidFill>
            <a:schemeClr val="tx1"/>
          </a:solidFill>
          <a:latin typeface="+mn-lt"/>
          <a:ea typeface="+mn-ea"/>
        </a:defRPr>
      </a:lvl2pPr>
      <a:lvl3pPr marL="1142878" indent="-228576" algn="l" rtl="0" eaLnBrk="0" fontAlgn="base" hangingPunct="0">
        <a:spcBef>
          <a:spcPct val="20000"/>
        </a:spcBef>
        <a:spcAft>
          <a:spcPct val="0"/>
        </a:spcAft>
        <a:buChar char="•"/>
        <a:defRPr sz="2400">
          <a:solidFill>
            <a:schemeClr val="tx1"/>
          </a:solidFill>
          <a:latin typeface="+mn-lt"/>
          <a:ea typeface="+mn-ea"/>
        </a:defRPr>
      </a:lvl3pPr>
      <a:lvl4pPr marL="1600028" indent="-228576" algn="l" rtl="0" eaLnBrk="0" fontAlgn="base" hangingPunct="0">
        <a:spcBef>
          <a:spcPct val="20000"/>
        </a:spcBef>
        <a:spcAft>
          <a:spcPct val="0"/>
        </a:spcAft>
        <a:buChar char="–"/>
        <a:defRPr sz="2000">
          <a:solidFill>
            <a:schemeClr val="tx1"/>
          </a:solidFill>
          <a:latin typeface="+mn-lt"/>
          <a:ea typeface="+mn-ea"/>
        </a:defRPr>
      </a:lvl4pPr>
      <a:lvl5pPr marL="2057180" indent="-228576" algn="l" rtl="0" eaLnBrk="0" fontAlgn="base" hangingPunct="0">
        <a:spcBef>
          <a:spcPct val="20000"/>
        </a:spcBef>
        <a:spcAft>
          <a:spcPct val="0"/>
        </a:spcAft>
        <a:buChar char="»"/>
        <a:defRPr sz="2000">
          <a:solidFill>
            <a:schemeClr val="tx1"/>
          </a:solidFill>
          <a:latin typeface="+mn-lt"/>
          <a:ea typeface="+mn-ea"/>
        </a:defRPr>
      </a:lvl5pPr>
      <a:lvl6pPr marL="2514330" indent="-228576" algn="l" rtl="0" fontAlgn="base">
        <a:spcBef>
          <a:spcPct val="20000"/>
        </a:spcBef>
        <a:spcAft>
          <a:spcPct val="0"/>
        </a:spcAft>
        <a:buChar char="»"/>
        <a:defRPr sz="2000">
          <a:solidFill>
            <a:schemeClr val="tx1"/>
          </a:solidFill>
          <a:latin typeface="+mn-lt"/>
          <a:ea typeface="+mn-ea"/>
        </a:defRPr>
      </a:lvl6pPr>
      <a:lvl7pPr marL="2971482" indent="-228576" algn="l" rtl="0" fontAlgn="base">
        <a:spcBef>
          <a:spcPct val="20000"/>
        </a:spcBef>
        <a:spcAft>
          <a:spcPct val="0"/>
        </a:spcAft>
        <a:buChar char="»"/>
        <a:defRPr sz="2000">
          <a:solidFill>
            <a:schemeClr val="tx1"/>
          </a:solidFill>
          <a:latin typeface="+mn-lt"/>
          <a:ea typeface="+mn-ea"/>
        </a:defRPr>
      </a:lvl7pPr>
      <a:lvl8pPr marL="3428632" indent="-228576" algn="l" rtl="0" fontAlgn="base">
        <a:spcBef>
          <a:spcPct val="20000"/>
        </a:spcBef>
        <a:spcAft>
          <a:spcPct val="0"/>
        </a:spcAft>
        <a:buChar char="»"/>
        <a:defRPr sz="2000">
          <a:solidFill>
            <a:schemeClr val="tx1"/>
          </a:solidFill>
          <a:latin typeface="+mn-lt"/>
          <a:ea typeface="+mn-ea"/>
        </a:defRPr>
      </a:lvl8pPr>
      <a:lvl9pPr marL="3885784" indent="-228576"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302" rtl="0" eaLnBrk="1" latinLnBrk="0" hangingPunct="1">
        <a:defRPr sz="1800" kern="1200">
          <a:solidFill>
            <a:schemeClr val="tx1"/>
          </a:solidFill>
          <a:latin typeface="+mn-lt"/>
          <a:ea typeface="+mn-ea"/>
          <a:cs typeface="+mn-cs"/>
        </a:defRPr>
      </a:lvl1pPr>
      <a:lvl2pPr marL="457151" algn="l" defTabSz="914302" rtl="0" eaLnBrk="1" latinLnBrk="0" hangingPunct="1">
        <a:defRPr sz="1800" kern="1200">
          <a:solidFill>
            <a:schemeClr val="tx1"/>
          </a:solidFill>
          <a:latin typeface="+mn-lt"/>
          <a:ea typeface="+mn-ea"/>
          <a:cs typeface="+mn-cs"/>
        </a:defRPr>
      </a:lvl2pPr>
      <a:lvl3pPr marL="914302" algn="l" defTabSz="914302" rtl="0" eaLnBrk="1" latinLnBrk="0" hangingPunct="1">
        <a:defRPr sz="1800" kern="1200">
          <a:solidFill>
            <a:schemeClr val="tx1"/>
          </a:solidFill>
          <a:latin typeface="+mn-lt"/>
          <a:ea typeface="+mn-ea"/>
          <a:cs typeface="+mn-cs"/>
        </a:defRPr>
      </a:lvl3pPr>
      <a:lvl4pPr marL="1371453" algn="l" defTabSz="914302" rtl="0" eaLnBrk="1" latinLnBrk="0" hangingPunct="1">
        <a:defRPr sz="1800" kern="1200">
          <a:solidFill>
            <a:schemeClr val="tx1"/>
          </a:solidFill>
          <a:latin typeface="+mn-lt"/>
          <a:ea typeface="+mn-ea"/>
          <a:cs typeface="+mn-cs"/>
        </a:defRPr>
      </a:lvl4pPr>
      <a:lvl5pPr marL="1828604" algn="l" defTabSz="914302" rtl="0" eaLnBrk="1" latinLnBrk="0" hangingPunct="1">
        <a:defRPr sz="1800" kern="1200">
          <a:solidFill>
            <a:schemeClr val="tx1"/>
          </a:solidFill>
          <a:latin typeface="+mn-lt"/>
          <a:ea typeface="+mn-ea"/>
          <a:cs typeface="+mn-cs"/>
        </a:defRPr>
      </a:lvl5pPr>
      <a:lvl6pPr marL="2285755" algn="l" defTabSz="914302" rtl="0" eaLnBrk="1" latinLnBrk="0" hangingPunct="1">
        <a:defRPr sz="1800" kern="1200">
          <a:solidFill>
            <a:schemeClr val="tx1"/>
          </a:solidFill>
          <a:latin typeface="+mn-lt"/>
          <a:ea typeface="+mn-ea"/>
          <a:cs typeface="+mn-cs"/>
        </a:defRPr>
      </a:lvl6pPr>
      <a:lvl7pPr marL="2742906" algn="l" defTabSz="914302" rtl="0" eaLnBrk="1" latinLnBrk="0" hangingPunct="1">
        <a:defRPr sz="1800" kern="1200">
          <a:solidFill>
            <a:schemeClr val="tx1"/>
          </a:solidFill>
          <a:latin typeface="+mn-lt"/>
          <a:ea typeface="+mn-ea"/>
          <a:cs typeface="+mn-cs"/>
        </a:defRPr>
      </a:lvl7pPr>
      <a:lvl8pPr marL="3200057" algn="l" defTabSz="914302" rtl="0" eaLnBrk="1" latinLnBrk="0" hangingPunct="1">
        <a:defRPr sz="1800" kern="1200">
          <a:solidFill>
            <a:schemeClr val="tx1"/>
          </a:solidFill>
          <a:latin typeface="+mn-lt"/>
          <a:ea typeface="+mn-ea"/>
          <a:cs typeface="+mn-cs"/>
        </a:defRPr>
      </a:lvl8pPr>
      <a:lvl9pPr marL="3657208" algn="l" defTabSz="91430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2019/9/26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black"/>
              </a:buClr>
              <a:buSzTx/>
              <a:buFont typeface="Wingdings" charset="0"/>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楷体_GB2312" charset="0"/>
              <a:cs typeface="Arial" charset="0"/>
            </a:endParaRPr>
          </a:p>
        </p:txBody>
      </p:sp>
      <p:pic>
        <p:nvPicPr>
          <p:cNvPr id="8" name="Picture 6"/>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1748614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smtClean="0">
                <a:solidFill>
                  <a:prstClr val="black">
                    <a:tint val="75000"/>
                  </a:prstClr>
                </a:solidFill>
                <a:latin typeface="Calibri"/>
              </a:rPr>
              <a:pPr fontAlgn="auto">
                <a:spcBef>
                  <a:spcPts val="0"/>
                </a:spcBef>
                <a:spcAft>
                  <a:spcPts val="0"/>
                </a:spcAft>
              </a:pPr>
              <a:t>2019/9/26</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9378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smtClean="0">
                <a:solidFill>
                  <a:prstClr val="black">
                    <a:tint val="75000"/>
                  </a:prstClr>
                </a:solidFill>
                <a:latin typeface="Calibri"/>
              </a:rPr>
              <a:pPr fontAlgn="auto">
                <a:spcBef>
                  <a:spcPts val="0"/>
                </a:spcBef>
                <a:spcAft>
                  <a:spcPts val="0"/>
                </a:spcAft>
              </a:pPr>
              <a:t>2019/9/26</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41552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smtClean="0">
                <a:solidFill>
                  <a:prstClr val="black">
                    <a:tint val="75000"/>
                  </a:prstClr>
                </a:solidFill>
                <a:latin typeface="Calibri"/>
              </a:rPr>
              <a:pPr fontAlgn="auto">
                <a:spcBef>
                  <a:spcPts val="0"/>
                </a:spcBef>
                <a:spcAft>
                  <a:spcPts val="0"/>
                </a:spcAft>
              </a:pPr>
              <a:t>2019/9/26</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818584"/>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Picture 6" descr="图片1"/>
          <p:cNvPicPr>
            <a:picLocks noChangeAspect="1" noChangeArrowheads="1"/>
          </p:cNvPicPr>
          <p:nvPr/>
        </p:nvPicPr>
        <p:blipFill>
          <a:blip r:embed="rId32">
            <a:extLst>
              <a:ext uri="{28A0092B-C50C-407E-A947-70E740481C1C}">
                <a14:useLocalDpi xmlns:a14="http://schemas.microsoft.com/office/drawing/2010/main" val="0"/>
              </a:ext>
            </a:extLst>
          </a:blip>
          <a:srcRect t="11452" b="49232"/>
          <a:stretch>
            <a:fillRect/>
          </a:stretch>
        </p:blipFill>
        <p:spPr bwMode="auto">
          <a:xfrm>
            <a:off x="0" y="0"/>
            <a:ext cx="9139238" cy="6858000"/>
          </a:xfrm>
          <a:prstGeom prst="rect">
            <a:avLst/>
          </a:prstGeom>
          <a:noFill/>
          <a:ln>
            <a:noFill/>
          </a:ln>
        </p:spPr>
      </p:pic>
      <p:sp>
        <p:nvSpPr>
          <p:cNvPr id="5" name="灯片编号占位符 5"/>
          <p:cNvSpPr txBox="1"/>
          <p:nvPr/>
        </p:nvSpPr>
        <p:spPr>
          <a:xfrm>
            <a:off x="6448303" y="6506962"/>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0B89055-BC80-42E0-9937-489345FD9F9C}" type="slidenum">
              <a:rPr lang="zh-CN" altLang="en-US" sz="2400" b="1" smtClean="0">
                <a:solidFill>
                  <a:prstClr val="black">
                    <a:tint val="75000"/>
                  </a:prstClr>
                </a:solidFill>
                <a:latin typeface="Times New Roman" panose="02020603050405020304" pitchFamily="18" charset="0"/>
                <a:cs typeface="Times New Roman" panose="02020603050405020304" pitchFamily="18" charset="0"/>
              </a:rPr>
              <a:pPr fontAlgn="auto">
                <a:spcBef>
                  <a:spcPts val="0"/>
                </a:spcBef>
                <a:spcAft>
                  <a:spcPts val="0"/>
                </a:spcAft>
                <a:defRPr/>
              </a:pPr>
              <a:t>‹#›</a:t>
            </a:fld>
            <a:endParaRPr lang="zh-CN" altLang="en-US" sz="2400" b="1" dirty="0">
              <a:solidFill>
                <a:prstClr val="black">
                  <a:tint val="75000"/>
                </a:prstClr>
              </a:solidFill>
              <a:latin typeface="Times New Roman" panose="02020603050405020304" pitchFamily="18" charset="0"/>
              <a:cs typeface="Times New Roman" panose="02020603050405020304" pitchFamily="18" charset="0"/>
            </a:endParaRPr>
          </a:p>
        </p:txBody>
      </p:sp>
      <p:pic>
        <p:nvPicPr>
          <p:cNvPr id="11" name="Picture 6"/>
          <p:cNvPicPr>
            <a:picLocks noChangeAspect="1" noChangeArrowheads="1"/>
          </p:cNvPicPr>
          <p:nvPr/>
        </p:nvPicPr>
        <p:blipFill>
          <a:blip r:embed="rId33" cstate="print">
            <a:extLst>
              <a:ext uri="{28A0092B-C50C-407E-A947-70E740481C1C}">
                <a14:useLocalDpi xmlns:a14="http://schemas.microsoft.com/office/drawing/2010/main" val="0"/>
              </a:ext>
            </a:extLst>
          </a:blip>
          <a:stretch>
            <a:fillRect/>
          </a:stretch>
        </p:blipFill>
        <p:spPr bwMode="auto">
          <a:xfrm>
            <a:off x="7444090" y="41928"/>
            <a:ext cx="1212549" cy="56471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连接符 5"/>
          <p:cNvCxnSpPr/>
          <p:nvPr/>
        </p:nvCxnSpPr>
        <p:spPr>
          <a:xfrm>
            <a:off x="-17838" y="725399"/>
            <a:ext cx="9153525" cy="0"/>
          </a:xfrm>
          <a:prstGeom prst="line">
            <a:avLst/>
          </a:prstGeom>
          <a:ln w="76200" cmpd="thinThick">
            <a:gradFill flip="none" rotWithShape="1">
              <a:gsLst>
                <a:gs pos="0">
                  <a:srgbClr val="92D050"/>
                </a:gs>
                <a:gs pos="67000">
                  <a:srgbClr val="9DACE3"/>
                </a:gs>
                <a:gs pos="36000">
                  <a:schemeClr val="accent4">
                    <a:lumMod val="40000"/>
                    <a:lumOff val="60000"/>
                  </a:schemeClr>
                </a:gs>
                <a:gs pos="100000">
                  <a:srgbClr val="0066FF"/>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401112"/>
      </p:ext>
    </p:extLst>
  </p:cSld>
  <p:clrMap bg1="dk2" tx1="lt1" bg2="dk1"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 id="2147483973" r:id="rId23"/>
    <p:sldLayoutId id="2147483974" r:id="rId24"/>
    <p:sldLayoutId id="2147483975" r:id="rId25"/>
    <p:sldLayoutId id="2147483976" r:id="rId26"/>
    <p:sldLayoutId id="2147483977" r:id="rId27"/>
    <p:sldLayoutId id="2147483978" r:id="rId28"/>
    <p:sldLayoutId id="2147483979" r:id="rId29"/>
    <p:sldLayoutId id="2147483980" r:id="rId30"/>
  </p:sldLayoutIdLst>
  <p:transition spd="med">
    <p:fade/>
  </p:transition>
  <p:hf hdr="0" ftr="0" dt="0"/>
  <p:txStyles>
    <p:titleStyle>
      <a:lvl1pPr algn="l" rtl="0" eaLnBrk="0" fontAlgn="base" hangingPunct="0">
        <a:lnSpc>
          <a:spcPct val="95000"/>
        </a:lnSpc>
        <a:spcBef>
          <a:spcPct val="0"/>
        </a:spcBef>
        <a:spcAft>
          <a:spcPct val="0"/>
        </a:spcAft>
        <a:defRPr kumimoji="1" sz="2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defRPr>
      </a:lvl1pPr>
      <a:lvl2pPr algn="l" rtl="0" eaLnBrk="0" fontAlgn="base" hangingPunct="0">
        <a:lnSpc>
          <a:spcPct val="95000"/>
        </a:lnSpc>
        <a:spcBef>
          <a:spcPct val="0"/>
        </a:spcBef>
        <a:spcAft>
          <a:spcPct val="0"/>
        </a:spcAft>
        <a:defRPr kumimoji="1" sz="2800"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2pPr>
      <a:lvl3pPr algn="l" rtl="0" eaLnBrk="0" fontAlgn="base" hangingPunct="0">
        <a:lnSpc>
          <a:spcPct val="95000"/>
        </a:lnSpc>
        <a:spcBef>
          <a:spcPct val="0"/>
        </a:spcBef>
        <a:spcAft>
          <a:spcPct val="0"/>
        </a:spcAft>
        <a:defRPr kumimoji="1" sz="2800"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3pPr>
      <a:lvl4pPr algn="l" rtl="0" eaLnBrk="0" fontAlgn="base" hangingPunct="0">
        <a:lnSpc>
          <a:spcPct val="95000"/>
        </a:lnSpc>
        <a:spcBef>
          <a:spcPct val="0"/>
        </a:spcBef>
        <a:spcAft>
          <a:spcPct val="0"/>
        </a:spcAft>
        <a:defRPr kumimoji="1" sz="2800"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4pPr>
      <a:lvl5pPr algn="l" rtl="0" eaLnBrk="0" fontAlgn="base" hangingPunct="0">
        <a:lnSpc>
          <a:spcPct val="95000"/>
        </a:lnSpc>
        <a:spcBef>
          <a:spcPct val="0"/>
        </a:spcBef>
        <a:spcAft>
          <a:spcPct val="0"/>
        </a:spcAft>
        <a:defRPr kumimoji="1" sz="2800"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5pPr>
      <a:lvl6pPr marL="457200" algn="l" rtl="0" eaLnBrk="0" fontAlgn="base" hangingPunct="0">
        <a:lnSpc>
          <a:spcPct val="95000"/>
        </a:lnSpc>
        <a:spcBef>
          <a:spcPct val="0"/>
        </a:spcBef>
        <a:spcAft>
          <a:spcPct val="0"/>
        </a:spcAft>
        <a:defRPr sz="2400">
          <a:solidFill>
            <a:schemeClr val="bg1"/>
          </a:solidFill>
          <a:latin typeface="Arial" panose="020B0604020202020204" pitchFamily="34" charset="0"/>
          <a:ea typeface="宋体" panose="02010600030101010101" pitchFamily="2" charset="-122"/>
        </a:defRPr>
      </a:lvl6pPr>
      <a:lvl7pPr marL="914400" algn="l" rtl="0" eaLnBrk="0" fontAlgn="base" hangingPunct="0">
        <a:lnSpc>
          <a:spcPct val="95000"/>
        </a:lnSpc>
        <a:spcBef>
          <a:spcPct val="0"/>
        </a:spcBef>
        <a:spcAft>
          <a:spcPct val="0"/>
        </a:spcAft>
        <a:defRPr sz="2400">
          <a:solidFill>
            <a:schemeClr val="bg1"/>
          </a:solidFill>
          <a:latin typeface="Arial" panose="020B0604020202020204" pitchFamily="34" charset="0"/>
          <a:ea typeface="宋体" panose="02010600030101010101" pitchFamily="2" charset="-122"/>
        </a:defRPr>
      </a:lvl7pPr>
      <a:lvl8pPr marL="1371600" algn="l" rtl="0" eaLnBrk="0" fontAlgn="base" hangingPunct="0">
        <a:lnSpc>
          <a:spcPct val="95000"/>
        </a:lnSpc>
        <a:spcBef>
          <a:spcPct val="0"/>
        </a:spcBef>
        <a:spcAft>
          <a:spcPct val="0"/>
        </a:spcAft>
        <a:defRPr sz="2400">
          <a:solidFill>
            <a:schemeClr val="bg1"/>
          </a:solidFill>
          <a:latin typeface="Arial" panose="020B0604020202020204" pitchFamily="34" charset="0"/>
          <a:ea typeface="宋体" panose="02010600030101010101" pitchFamily="2" charset="-122"/>
        </a:defRPr>
      </a:lvl8pPr>
      <a:lvl9pPr marL="1828800" algn="l" rtl="0" eaLnBrk="0" fontAlgn="base" hangingPunct="0">
        <a:lnSpc>
          <a:spcPct val="95000"/>
        </a:lnSpc>
        <a:spcBef>
          <a:spcPct val="0"/>
        </a:spcBef>
        <a:spcAft>
          <a:spcPct val="0"/>
        </a:spcAft>
        <a:defRPr sz="2400">
          <a:solidFill>
            <a:schemeClr val="bg1"/>
          </a:solidFill>
          <a:latin typeface="Arial" panose="020B0604020202020204" pitchFamily="34" charset="0"/>
          <a:ea typeface="宋体" panose="02010600030101010101" pitchFamily="2" charset="-122"/>
        </a:defRPr>
      </a:lvl9pPr>
    </p:titleStyle>
    <p:body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7.xml"/><Relationship Id="rId5" Type="http://schemas.openxmlformats.org/officeDocument/2006/relationships/image" Target="../media/image21.jpeg"/><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7.xml"/><Relationship Id="rId1" Type="http://schemas.openxmlformats.org/officeDocument/2006/relationships/vmlDrawing" Target="../drawings/vmlDrawing1.vml"/><Relationship Id="rId6" Type="http://schemas.openxmlformats.org/officeDocument/2006/relationships/image" Target="../media/image35.jpeg"/><Relationship Id="rId5" Type="http://schemas.openxmlformats.org/officeDocument/2006/relationships/image" Target="../media/image34.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77.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67.xml"/><Relationship Id="rId6" Type="http://schemas.microsoft.com/office/2007/relationships/hdphoto" Target="../media/hdphoto2.wdp"/><Relationship Id="rId5" Type="http://schemas.openxmlformats.org/officeDocument/2006/relationships/image" Target="../media/image44.jpeg"/><Relationship Id="rId10" Type="http://schemas.openxmlformats.org/officeDocument/2006/relationships/image" Target="../media/image48.png"/><Relationship Id="rId4" Type="http://schemas.openxmlformats.org/officeDocument/2006/relationships/image" Target="../media/image43.jpe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67.xml"/><Relationship Id="rId5" Type="http://schemas.openxmlformats.org/officeDocument/2006/relationships/image" Target="../media/image55.pn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tiff"/><Relationship Id="rId1" Type="http://schemas.openxmlformats.org/officeDocument/2006/relationships/slideLayout" Target="../slideLayouts/slideLayout67.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6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67.xml"/><Relationship Id="rId6" Type="http://schemas.openxmlformats.org/officeDocument/2006/relationships/image" Target="../media/image74.png"/><Relationship Id="rId5" Type="http://schemas.openxmlformats.org/officeDocument/2006/relationships/image" Target="../media/image4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77.xml"/><Relationship Id="rId5" Type="http://schemas.openxmlformats.org/officeDocument/2006/relationships/image" Target="../media/image80.jpe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42.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7.xml"/><Relationship Id="rId1" Type="http://schemas.openxmlformats.org/officeDocument/2006/relationships/slideLayout" Target="../slideLayouts/slideLayout60.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60.xml"/><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55.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0.xml"/><Relationship Id="rId4" Type="http://schemas.openxmlformats.org/officeDocument/2006/relationships/image" Target="../media/image116.jpe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4.xml"/><Relationship Id="rId7" Type="http://schemas.openxmlformats.org/officeDocument/2006/relationships/image" Target="../media/image130.png"/><Relationship Id="rId2" Type="http://schemas.openxmlformats.org/officeDocument/2006/relationships/slideLayout" Target="../slideLayouts/slideLayout20.xml"/><Relationship Id="rId1" Type="http://schemas.openxmlformats.org/officeDocument/2006/relationships/vmlDrawing" Target="../drawings/vmlDrawing2.vml"/><Relationship Id="rId6" Type="http://schemas.openxmlformats.org/officeDocument/2006/relationships/image" Target="../media/image129.jpeg"/><Relationship Id="rId11" Type="http://schemas.openxmlformats.org/officeDocument/2006/relationships/image" Target="../media/image126.wmf"/><Relationship Id="rId5" Type="http://schemas.openxmlformats.org/officeDocument/2006/relationships/image" Target="../media/image128.jpeg"/><Relationship Id="rId10" Type="http://schemas.openxmlformats.org/officeDocument/2006/relationships/oleObject" Target="../embeddings/oleObject3.bin"/><Relationship Id="rId4" Type="http://schemas.openxmlformats.org/officeDocument/2006/relationships/image" Target="../media/image127.jpeg"/><Relationship Id="rId9" Type="http://schemas.openxmlformats.org/officeDocument/2006/relationships/image" Target="../media/image125.w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7.xml"/><Relationship Id="rId5" Type="http://schemas.openxmlformats.org/officeDocument/2006/relationships/image" Target="../media/image15.png"/><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8599" y="1331779"/>
            <a:ext cx="9001000" cy="80071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lvl1pPr marL="342863" indent="-342863" algn="l" rtl="0" eaLnBrk="0" fontAlgn="base" hangingPunct="0">
              <a:spcBef>
                <a:spcPct val="20000"/>
              </a:spcBef>
              <a:spcAft>
                <a:spcPct val="0"/>
              </a:spcAft>
              <a:buChar char="•"/>
              <a:defRPr sz="3200">
                <a:solidFill>
                  <a:schemeClr val="tx1"/>
                </a:solidFill>
                <a:latin typeface="+mn-lt"/>
                <a:ea typeface="+mn-ea"/>
                <a:cs typeface="+mn-cs"/>
              </a:defRPr>
            </a:lvl1pPr>
            <a:lvl2pPr marL="742870" indent="-285719" algn="l" rtl="0" eaLnBrk="0" fontAlgn="base" hangingPunct="0">
              <a:spcBef>
                <a:spcPct val="20000"/>
              </a:spcBef>
              <a:spcAft>
                <a:spcPct val="0"/>
              </a:spcAft>
              <a:buChar char="–"/>
              <a:defRPr sz="2800">
                <a:solidFill>
                  <a:schemeClr val="tx1"/>
                </a:solidFill>
                <a:latin typeface="+mn-lt"/>
                <a:ea typeface="+mn-ea"/>
              </a:defRPr>
            </a:lvl2pPr>
            <a:lvl3pPr marL="1142878" indent="-228576" algn="l" rtl="0" eaLnBrk="0" fontAlgn="base" hangingPunct="0">
              <a:spcBef>
                <a:spcPct val="20000"/>
              </a:spcBef>
              <a:spcAft>
                <a:spcPct val="0"/>
              </a:spcAft>
              <a:buChar char="•"/>
              <a:defRPr sz="2400">
                <a:solidFill>
                  <a:schemeClr val="tx1"/>
                </a:solidFill>
                <a:latin typeface="+mn-lt"/>
                <a:ea typeface="+mn-ea"/>
              </a:defRPr>
            </a:lvl3pPr>
            <a:lvl4pPr marL="1600028" indent="-228576" algn="l" rtl="0" eaLnBrk="0" fontAlgn="base" hangingPunct="0">
              <a:spcBef>
                <a:spcPct val="20000"/>
              </a:spcBef>
              <a:spcAft>
                <a:spcPct val="0"/>
              </a:spcAft>
              <a:buChar char="–"/>
              <a:defRPr sz="2000">
                <a:solidFill>
                  <a:schemeClr val="tx1"/>
                </a:solidFill>
                <a:latin typeface="+mn-lt"/>
                <a:ea typeface="+mn-ea"/>
              </a:defRPr>
            </a:lvl4pPr>
            <a:lvl5pPr marL="2057180" indent="-228576" algn="l" rtl="0" eaLnBrk="0" fontAlgn="base" hangingPunct="0">
              <a:spcBef>
                <a:spcPct val="20000"/>
              </a:spcBef>
              <a:spcAft>
                <a:spcPct val="0"/>
              </a:spcAft>
              <a:buChar char="»"/>
              <a:defRPr sz="2000">
                <a:solidFill>
                  <a:schemeClr val="tx1"/>
                </a:solidFill>
                <a:latin typeface="+mn-lt"/>
                <a:ea typeface="+mn-ea"/>
              </a:defRPr>
            </a:lvl5pPr>
            <a:lvl6pPr marL="2514330" indent="-228576" algn="l" rtl="0" fontAlgn="base">
              <a:spcBef>
                <a:spcPct val="20000"/>
              </a:spcBef>
              <a:spcAft>
                <a:spcPct val="0"/>
              </a:spcAft>
              <a:buChar char="»"/>
              <a:defRPr sz="2000">
                <a:solidFill>
                  <a:schemeClr val="tx1"/>
                </a:solidFill>
                <a:latin typeface="+mn-lt"/>
                <a:ea typeface="+mn-ea"/>
              </a:defRPr>
            </a:lvl6pPr>
            <a:lvl7pPr marL="2971482" indent="-228576" algn="l" rtl="0" fontAlgn="base">
              <a:spcBef>
                <a:spcPct val="20000"/>
              </a:spcBef>
              <a:spcAft>
                <a:spcPct val="0"/>
              </a:spcAft>
              <a:buChar char="»"/>
              <a:defRPr sz="2000">
                <a:solidFill>
                  <a:schemeClr val="tx1"/>
                </a:solidFill>
                <a:latin typeface="+mn-lt"/>
                <a:ea typeface="+mn-ea"/>
              </a:defRPr>
            </a:lvl7pPr>
            <a:lvl8pPr marL="3428632" indent="-228576" algn="l" rtl="0" fontAlgn="base">
              <a:spcBef>
                <a:spcPct val="20000"/>
              </a:spcBef>
              <a:spcAft>
                <a:spcPct val="0"/>
              </a:spcAft>
              <a:buChar char="»"/>
              <a:defRPr sz="2000">
                <a:solidFill>
                  <a:schemeClr val="tx1"/>
                </a:solidFill>
                <a:latin typeface="+mn-lt"/>
                <a:ea typeface="+mn-ea"/>
              </a:defRPr>
            </a:lvl8pPr>
            <a:lvl9pPr marL="3885784" indent="-228576" algn="l" rtl="0" fontAlgn="base">
              <a:spcBef>
                <a:spcPct val="20000"/>
              </a:spcBef>
              <a:spcAft>
                <a:spcPct val="0"/>
              </a:spcAft>
              <a:buChar char="»"/>
              <a:defRPr sz="2000">
                <a:solidFill>
                  <a:schemeClr val="tx1"/>
                </a:solidFill>
                <a:latin typeface="+mn-lt"/>
                <a:ea typeface="+mn-ea"/>
              </a:defRPr>
            </a:lvl9pPr>
          </a:lstStyle>
          <a:p>
            <a:pPr marL="0" indent="0" algn="ctr" defTabSz="802336" eaLnBrk="1" hangingPunct="1">
              <a:spcBef>
                <a:spcPts val="600"/>
              </a:spcBef>
              <a:buFontTx/>
              <a:buNone/>
            </a:pPr>
            <a:r>
              <a:rPr lang="en-US" altLang="zh-CN" sz="3600" b="1" kern="0" dirty="0" smtClean="0">
                <a:solidFill>
                  <a:srgbClr val="000099"/>
                </a:solidFill>
              </a:rPr>
              <a:t>Status and new developments </a:t>
            </a:r>
            <a:r>
              <a:rPr lang="en-US" altLang="zh-CN" sz="3600" b="1" kern="0" dirty="0" smtClean="0">
                <a:solidFill>
                  <a:srgbClr val="000099"/>
                </a:solidFill>
              </a:rPr>
              <a:t>of </a:t>
            </a:r>
            <a:r>
              <a:rPr lang="en-US" altLang="zh-CN" sz="3600" b="1" kern="0" dirty="0" smtClean="0">
                <a:solidFill>
                  <a:srgbClr val="C00000"/>
                </a:solidFill>
              </a:rPr>
              <a:t>HIAF</a:t>
            </a:r>
            <a:endParaRPr lang="en-US" altLang="zh-CN" sz="3600" b="1" kern="0" dirty="0" smtClean="0">
              <a:solidFill>
                <a:srgbClr val="C00000"/>
              </a:solidFill>
              <a:effectLst>
                <a:outerShdw blurRad="38100" dist="38100" dir="2700000" algn="tl">
                  <a:srgbClr val="C0C0C0"/>
                </a:outerShdw>
              </a:effectLst>
              <a:latin typeface="Times New Roman" pitchFamily="18" charset="0"/>
              <a:ea typeface="宋体" pitchFamily="2" charset="-122"/>
            </a:endParaRPr>
          </a:p>
        </p:txBody>
      </p:sp>
      <p:sp>
        <p:nvSpPr>
          <p:cNvPr id="3" name="Rectangle 2"/>
          <p:cNvSpPr txBox="1">
            <a:spLocks noChangeArrowheads="1"/>
          </p:cNvSpPr>
          <p:nvPr/>
        </p:nvSpPr>
        <p:spPr>
          <a:xfrm>
            <a:off x="918921" y="1988840"/>
            <a:ext cx="7571477" cy="79039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defTabSz="802336" eaLnBrk="1" hangingPunct="1">
              <a:spcBef>
                <a:spcPts val="600"/>
              </a:spcBef>
            </a:pPr>
            <a:r>
              <a:rPr lang="en-US" altLang="zh-CN" sz="3000" b="1" kern="1200" dirty="0" smtClean="0">
                <a:ln w="3175" cmpd="sng">
                  <a:noFill/>
                  <a:prstDash val="solid"/>
                </a:ln>
                <a:solidFill>
                  <a:srgbClr val="C00000"/>
                </a:solidFill>
                <a:latin typeface="Times New Roman" pitchFamily="18" charset="0"/>
                <a:ea typeface="黑体" pitchFamily="49" charset="-122"/>
                <a:cs typeface="Times New Roman" pitchFamily="18" charset="0"/>
              </a:rPr>
              <a:t>High-Intensity Heavy Ion </a:t>
            </a:r>
            <a:r>
              <a:rPr lang="en-US" altLang="zh-CN" sz="3000" b="1" kern="1200" dirty="0" smtClean="0">
                <a:ln w="3175" cmpd="sng">
                  <a:noFill/>
                  <a:prstDash val="solid"/>
                </a:ln>
                <a:solidFill>
                  <a:srgbClr val="C00000"/>
                </a:solidFill>
                <a:latin typeface="Times New Roman" pitchFamily="18" charset="0"/>
                <a:ea typeface="黑体" pitchFamily="49" charset="-122"/>
                <a:cs typeface="Times New Roman" pitchFamily="18" charset="0"/>
              </a:rPr>
              <a:t>Accelerator</a:t>
            </a:r>
            <a:endParaRPr lang="en-US" altLang="zh-CN" sz="3000" b="1" kern="0" dirty="0" smtClean="0">
              <a:solidFill>
                <a:srgbClr val="C00000"/>
              </a:solidFill>
              <a:latin typeface="Times New Roman" pitchFamily="18" charset="0"/>
              <a:ea typeface="宋体" pitchFamily="2" charset="-122"/>
            </a:endParaRPr>
          </a:p>
        </p:txBody>
      </p:sp>
      <p:pic>
        <p:nvPicPr>
          <p:cNvPr id="4" name="Picture 2" descr="C:\yangjch-work\HIAF\HIAF-logo\QQ图片20150926163159.png"/>
          <p:cNvPicPr>
            <a:picLocks noChangeAspect="1" noChangeArrowheads="1"/>
          </p:cNvPicPr>
          <p:nvPr/>
        </p:nvPicPr>
        <p:blipFill>
          <a:blip r:embed="rId2"/>
          <a:srcRect/>
          <a:stretch>
            <a:fillRect/>
          </a:stretch>
        </p:blipFill>
        <p:spPr bwMode="auto">
          <a:xfrm>
            <a:off x="117724" y="175820"/>
            <a:ext cx="1289567" cy="612156"/>
          </a:xfrm>
          <a:prstGeom prst="rect">
            <a:avLst/>
          </a:prstGeom>
          <a:noFill/>
        </p:spPr>
      </p:pic>
      <p:sp>
        <p:nvSpPr>
          <p:cNvPr id="5" name="Rectangle 12"/>
          <p:cNvSpPr>
            <a:spLocks noChangeArrowheads="1"/>
          </p:cNvSpPr>
          <p:nvPr/>
        </p:nvSpPr>
        <p:spPr bwMode="auto">
          <a:xfrm>
            <a:off x="1847105" y="5157192"/>
            <a:ext cx="6037263" cy="510027"/>
          </a:xfrm>
          <a:prstGeom prst="rect">
            <a:avLst/>
          </a:prstGeom>
          <a:noFill/>
          <a:ln w="9525">
            <a:noFill/>
            <a:miter lim="800000"/>
            <a:headEnd/>
            <a:tailEnd/>
          </a:ln>
        </p:spPr>
        <p:txBody>
          <a:bodyPr lIns="78373" tIns="39187" rIns="78373" bIns="39187">
            <a:spAutoFit/>
          </a:bodyPr>
          <a:lstStyle/>
          <a:p>
            <a:pPr algn="ctr" defTabSz="784225">
              <a:spcBef>
                <a:spcPts val="0"/>
              </a:spcBef>
            </a:pPr>
            <a:r>
              <a:rPr kumimoji="1" lang="en-US" altLang="zh-CN" sz="2800" dirty="0" smtClean="0">
                <a:latin typeface="+mj-lt"/>
                <a:cs typeface="Calibri" panose="020F0502020204030204" pitchFamily="34" charset="0"/>
              </a:rPr>
              <a:t>Institute of modern physics, CAS</a:t>
            </a:r>
          </a:p>
        </p:txBody>
      </p:sp>
      <p:sp>
        <p:nvSpPr>
          <p:cNvPr id="6" name="Rectangle 6"/>
          <p:cNvSpPr>
            <a:spLocks noChangeArrowheads="1"/>
          </p:cNvSpPr>
          <p:nvPr/>
        </p:nvSpPr>
        <p:spPr bwMode="auto">
          <a:xfrm>
            <a:off x="5500381" y="6245541"/>
            <a:ext cx="3433725" cy="386916"/>
          </a:xfrm>
          <a:prstGeom prst="rect">
            <a:avLst/>
          </a:prstGeom>
          <a:noFill/>
          <a:ln w="9525">
            <a:noFill/>
            <a:miter lim="800000"/>
            <a:headEnd/>
            <a:tailEnd/>
          </a:ln>
        </p:spPr>
        <p:txBody>
          <a:bodyPr wrap="none" lIns="78373" tIns="39187" rIns="78373" bIns="39187">
            <a:spAutoFit/>
          </a:bodyPr>
          <a:lstStyle/>
          <a:p>
            <a:pPr algn="ctr" defTabSz="784225"/>
            <a:r>
              <a:rPr kumimoji="1" lang="en-US" altLang="zh-CN" b="1" dirty="0" smtClean="0">
                <a:solidFill>
                  <a:srgbClr val="7030A0"/>
                </a:solidFill>
                <a:latin typeface="Times New Roman" pitchFamily="18" charset="0"/>
                <a:cs typeface="Times New Roman" pitchFamily="18" charset="0"/>
              </a:rPr>
              <a:t> </a:t>
            </a:r>
            <a:r>
              <a:rPr kumimoji="1" lang="en-US" altLang="zh-CN" sz="2000" b="1" dirty="0" smtClean="0">
                <a:solidFill>
                  <a:srgbClr val="0000FF"/>
                </a:solidFill>
                <a:latin typeface="Times New Roman" pitchFamily="18" charset="0"/>
                <a:cs typeface="Times New Roman" pitchFamily="18" charset="0"/>
              </a:rPr>
              <a:t>26</a:t>
            </a:r>
            <a:r>
              <a:rPr kumimoji="1" lang="en-US" altLang="zh-CN" sz="2000" b="1" dirty="0" smtClean="0">
                <a:solidFill>
                  <a:srgbClr val="0000FF"/>
                </a:solidFill>
                <a:latin typeface="Times New Roman" pitchFamily="18" charset="0"/>
                <a:cs typeface="Times New Roman" pitchFamily="18" charset="0"/>
              </a:rPr>
              <a:t> September, </a:t>
            </a:r>
            <a:r>
              <a:rPr kumimoji="1" lang="en-US" altLang="zh-CN" sz="2000" b="1" dirty="0" smtClean="0">
                <a:solidFill>
                  <a:srgbClr val="0000FF"/>
                </a:solidFill>
                <a:latin typeface="Times New Roman" pitchFamily="18" charset="0"/>
                <a:cs typeface="Times New Roman" pitchFamily="18" charset="0"/>
              </a:rPr>
              <a:t>2019, </a:t>
            </a:r>
            <a:r>
              <a:rPr kumimoji="1" lang="en-US" altLang="zh-CN" sz="2000" b="1" dirty="0" smtClean="0">
                <a:solidFill>
                  <a:srgbClr val="0000FF"/>
                </a:solidFill>
                <a:latin typeface="Times New Roman" pitchFamily="18" charset="0"/>
                <a:cs typeface="Times New Roman" pitchFamily="18" charset="0"/>
              </a:rPr>
              <a:t>Lanzhou</a:t>
            </a:r>
            <a:endParaRPr kumimoji="1" lang="en-US" altLang="zh-CN" sz="2000" b="1" dirty="0" smtClean="0">
              <a:solidFill>
                <a:srgbClr val="0000FF"/>
              </a:solidFill>
              <a:latin typeface="Times New Roman" pitchFamily="18" charset="0"/>
              <a:cs typeface="Times New Roman" pitchFamily="18" charset="0"/>
            </a:endParaRPr>
          </a:p>
        </p:txBody>
      </p:sp>
      <p:sp>
        <p:nvSpPr>
          <p:cNvPr id="7" name="Rectangle 6"/>
          <p:cNvSpPr>
            <a:spLocks noChangeArrowheads="1"/>
          </p:cNvSpPr>
          <p:nvPr/>
        </p:nvSpPr>
        <p:spPr bwMode="auto">
          <a:xfrm>
            <a:off x="6737774" y="236563"/>
            <a:ext cx="2341669" cy="448471"/>
          </a:xfrm>
          <a:prstGeom prst="rect">
            <a:avLst/>
          </a:prstGeom>
          <a:noFill/>
          <a:ln w="9525">
            <a:noFill/>
            <a:miter lim="800000"/>
            <a:headEnd/>
            <a:tailEnd/>
          </a:ln>
        </p:spPr>
        <p:txBody>
          <a:bodyPr wrap="square" lIns="78373" tIns="39187" rIns="78373" bIns="39187">
            <a:spAutoFit/>
          </a:bodyPr>
          <a:lstStyle/>
          <a:p>
            <a:pPr algn="ctr">
              <a:spcBef>
                <a:spcPts val="300"/>
              </a:spcBef>
            </a:pPr>
            <a:r>
              <a:rPr lang="en-US" altLang="zh-CN" sz="2400" b="1" dirty="0" smtClean="0">
                <a:solidFill>
                  <a:srgbClr val="0000FF"/>
                </a:solidFill>
              </a:rPr>
              <a:t>SLHiPP-9</a:t>
            </a:r>
            <a:endParaRPr lang="en-US" altLang="zh-CN" sz="2400" b="1" dirty="0">
              <a:solidFill>
                <a:srgbClr val="0000FF"/>
              </a:solidFill>
            </a:endParaRPr>
          </a:p>
        </p:txBody>
      </p:sp>
      <p:sp>
        <p:nvSpPr>
          <p:cNvPr id="8" name="Rectangle 12"/>
          <p:cNvSpPr>
            <a:spLocks noChangeArrowheads="1"/>
          </p:cNvSpPr>
          <p:nvPr/>
        </p:nvSpPr>
        <p:spPr bwMode="auto">
          <a:xfrm>
            <a:off x="2725389" y="3657723"/>
            <a:ext cx="3958543" cy="571582"/>
          </a:xfrm>
          <a:prstGeom prst="rect">
            <a:avLst/>
          </a:prstGeom>
          <a:noFill/>
          <a:ln w="9525">
            <a:noFill/>
            <a:miter lim="800000"/>
            <a:headEnd/>
            <a:tailEnd/>
          </a:ln>
        </p:spPr>
        <p:txBody>
          <a:bodyPr wrap="square" lIns="78373" tIns="39187" rIns="78373" bIns="39187">
            <a:spAutoFit/>
          </a:bodyPr>
          <a:lstStyle/>
          <a:p>
            <a:pPr algn="ctr" defTabSz="784225">
              <a:spcBef>
                <a:spcPts val="0"/>
              </a:spcBef>
            </a:pPr>
            <a:r>
              <a:rPr kumimoji="1" lang="en-US" altLang="zh-CN" sz="3200" b="1" dirty="0" err="1" smtClean="0">
                <a:solidFill>
                  <a:srgbClr val="000099"/>
                </a:solidFill>
                <a:latin typeface="+mj-lt"/>
                <a:cs typeface="Calibri" panose="020F0502020204030204" pitchFamily="34" charset="0"/>
              </a:rPr>
              <a:t>Jiancheng</a:t>
            </a:r>
            <a:r>
              <a:rPr kumimoji="1" lang="en-US" altLang="zh-CN" sz="3200" b="1" dirty="0" smtClean="0">
                <a:solidFill>
                  <a:srgbClr val="000099"/>
                </a:solidFill>
                <a:latin typeface="+mj-lt"/>
                <a:cs typeface="Calibri" panose="020F0502020204030204" pitchFamily="34" charset="0"/>
              </a:rPr>
              <a:t> </a:t>
            </a:r>
            <a:r>
              <a:rPr kumimoji="1" lang="en-US" altLang="zh-CN" sz="3200" b="1" dirty="0" smtClean="0">
                <a:solidFill>
                  <a:srgbClr val="000099"/>
                </a:solidFill>
                <a:latin typeface="+mj-lt"/>
                <a:cs typeface="Calibri" panose="020F0502020204030204" pitchFamily="34" charset="0"/>
              </a:rPr>
              <a:t>Yang</a:t>
            </a:r>
          </a:p>
        </p:txBody>
      </p:sp>
    </p:spTree>
    <p:extLst>
      <p:ext uri="{BB962C8B-B14F-4D97-AF65-F5344CB8AC3E}">
        <p14:creationId xmlns:p14="http://schemas.microsoft.com/office/powerpoint/2010/main" val="1315292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High intensity beam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sp>
        <p:nvSpPr>
          <p:cNvPr id="3" name="Text Box 56"/>
          <p:cNvSpPr txBox="1">
            <a:spLocks noChangeArrowheads="1"/>
          </p:cNvSpPr>
          <p:nvPr/>
        </p:nvSpPr>
        <p:spPr bwMode="auto">
          <a:xfrm>
            <a:off x="707210" y="6126033"/>
            <a:ext cx="7945040" cy="707886"/>
          </a:xfrm>
          <a:prstGeom prst="rect">
            <a:avLst/>
          </a:prstGeom>
          <a:noFill/>
          <a:ln w="9525">
            <a:noFill/>
            <a:miter lim="800000"/>
            <a:headEnd/>
            <a:tailEnd/>
          </a:ln>
        </p:spPr>
        <p:txBody>
          <a:bodyPr wrap="square">
            <a:spAutoFit/>
          </a:bodyPr>
          <a:lstStyle/>
          <a:p>
            <a:r>
              <a:rPr lang="en-US" altLang="zh-CN" sz="2000" dirty="0" smtClean="0">
                <a:solidFill>
                  <a:srgbClr val="000099"/>
                </a:solidFill>
                <a:latin typeface="Times New Roman" pitchFamily="18" charset="0"/>
                <a:cs typeface="Times New Roman" pitchFamily="18" charset="0"/>
              </a:rPr>
              <a:t>The beam intensity could reach 2.0</a:t>
            </a:r>
            <a:r>
              <a:rPr lang="en-US" altLang="zh-CN" sz="2000" b="1" dirty="0" smtClean="0">
                <a:solidFill>
                  <a:srgbClr val="FF0000"/>
                </a:solidFill>
                <a:latin typeface="Times New Roman" pitchFamily="18" charset="0"/>
                <a:cs typeface="Times New Roman" pitchFamily="18" charset="0"/>
                <a:sym typeface="Symbol" pitchFamily="18" charset="2"/>
              </a:rPr>
              <a:t> </a:t>
            </a:r>
            <a:r>
              <a:rPr lang="en-US" altLang="zh-CN" sz="2000" b="1" dirty="0" smtClean="0">
                <a:solidFill>
                  <a:srgbClr val="000099"/>
                </a:solidFill>
                <a:latin typeface="Times New Roman" pitchFamily="18" charset="0"/>
                <a:cs typeface="Times New Roman" pitchFamily="18" charset="0"/>
                <a:sym typeface="Symbol" pitchFamily="18" charset="2"/>
              </a:rPr>
              <a:t></a:t>
            </a:r>
            <a:r>
              <a:rPr lang="en-US" altLang="zh-CN" sz="2000" dirty="0" smtClean="0">
                <a:solidFill>
                  <a:srgbClr val="000099"/>
                </a:solidFill>
                <a:latin typeface="Times New Roman" pitchFamily="18" charset="0"/>
                <a:cs typeface="Times New Roman" pitchFamily="18" charset="0"/>
                <a:sym typeface="Symbol" pitchFamily="18" charset="2"/>
              </a:rPr>
              <a:t>10</a:t>
            </a:r>
            <a:r>
              <a:rPr lang="en-US" altLang="zh-CN" sz="2000" baseline="30000" dirty="0" smtClean="0">
                <a:solidFill>
                  <a:srgbClr val="000099"/>
                </a:solidFill>
                <a:latin typeface="Times New Roman" pitchFamily="18" charset="0"/>
                <a:cs typeface="Times New Roman" pitchFamily="18" charset="0"/>
                <a:sym typeface="Symbol" pitchFamily="18" charset="2"/>
              </a:rPr>
              <a:t>11</a:t>
            </a:r>
            <a:r>
              <a:rPr lang="en-US" altLang="zh-CN" sz="2000" dirty="0" smtClean="0">
                <a:solidFill>
                  <a:srgbClr val="000099"/>
                </a:solidFill>
                <a:latin typeface="Times New Roman" pitchFamily="18" charset="0"/>
                <a:cs typeface="Times New Roman" pitchFamily="18" charset="0"/>
                <a:sym typeface="Symbol" pitchFamily="18" charset="2"/>
              </a:rPr>
              <a:t> with two planes painting, </a:t>
            </a:r>
            <a:r>
              <a:rPr lang="en-US" altLang="zh-CN" sz="2000" dirty="0" smtClean="0">
                <a:solidFill>
                  <a:srgbClr val="0000FF"/>
                </a:solidFill>
                <a:latin typeface="Times New Roman" pitchFamily="18" charset="0"/>
                <a:cs typeface="Times New Roman" pitchFamily="18" charset="0"/>
                <a:sym typeface="Symbol" pitchFamily="18" charset="2"/>
              </a:rPr>
              <a:t>nearly 10 times over the conventional single-plane injection.</a:t>
            </a:r>
            <a:endParaRPr lang="en-US" altLang="zh-CN" sz="2000" dirty="0" smtClean="0">
              <a:solidFill>
                <a:srgbClr val="0000FF"/>
              </a:solidFill>
              <a:latin typeface="Times New Roman" pitchFamily="18" charset="0"/>
              <a:cs typeface="Times New Roman" pitchFamily="18" charset="0"/>
            </a:endParaRPr>
          </a:p>
        </p:txBody>
      </p:sp>
      <p:sp>
        <p:nvSpPr>
          <p:cNvPr id="4" name="标题 1"/>
          <p:cNvSpPr>
            <a:spLocks noGrp="1"/>
          </p:cNvSpPr>
          <p:nvPr/>
        </p:nvSpPr>
        <p:spPr>
          <a:xfrm>
            <a:off x="2987824" y="685591"/>
            <a:ext cx="2952328" cy="474436"/>
          </a:xfrm>
          <a:prstGeom prst="rect">
            <a:avLst/>
          </a:prstGeom>
        </p:spPr>
        <p:txBody>
          <a:bodyPr vert="horz" lIns="91440" tIns="45720" rIns="91440" bIns="45720" rtlCol="0" anchor="ctr">
            <a:norm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altLang="zh-CN" sz="2400" b="1" dirty="0" smtClean="0">
                <a:solidFill>
                  <a:srgbClr val="0000FF"/>
                </a:solidFill>
                <a:latin typeface="Times New Roman" panose="02020603050405020304" pitchFamily="18" charset="0"/>
                <a:ea typeface="宋体"/>
                <a:cs typeface="+mj-cs"/>
              </a:rPr>
              <a:t>Simulation results</a:t>
            </a:r>
            <a:endParaRPr kumimoji="0" lang="zh-CN"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宋体"/>
              <a:cs typeface="+mj-cs"/>
            </a:endParaRPr>
          </a:p>
        </p:txBody>
      </p:sp>
      <p:graphicFrame>
        <p:nvGraphicFramePr>
          <p:cNvPr id="5" name="Group 188"/>
          <p:cNvGraphicFramePr>
            <a:graphicFrameLocks noGrp="1"/>
          </p:cNvGraphicFramePr>
          <p:nvPr>
            <p:extLst>
              <p:ext uri="{D42A27DB-BD31-4B8C-83A1-F6EECF244321}">
                <p14:modId xmlns:p14="http://schemas.microsoft.com/office/powerpoint/2010/main" val="648973810"/>
              </p:ext>
            </p:extLst>
          </p:nvPr>
        </p:nvGraphicFramePr>
        <p:xfrm>
          <a:off x="467544" y="3789040"/>
          <a:ext cx="4432006" cy="2258468"/>
        </p:xfrm>
        <a:graphic>
          <a:graphicData uri="http://schemas.openxmlformats.org/drawingml/2006/table">
            <a:tbl>
              <a:tblPr>
                <a:tableStyleId>{21E4AEA4-8DFA-4A89-87EB-49C32662AFE0}</a:tableStyleId>
              </a:tblPr>
              <a:tblGrid>
                <a:gridCol w="1038587">
                  <a:extLst>
                    <a:ext uri="{9D8B030D-6E8A-4147-A177-3AD203B41FA5}">
                      <a16:colId xmlns="" xmlns:a16="http://schemas.microsoft.com/office/drawing/2014/main" val="20000"/>
                    </a:ext>
                  </a:extLst>
                </a:gridCol>
                <a:gridCol w="911495">
                  <a:extLst>
                    <a:ext uri="{9D8B030D-6E8A-4147-A177-3AD203B41FA5}">
                      <a16:colId xmlns="" xmlns:a16="http://schemas.microsoft.com/office/drawing/2014/main" val="20003"/>
                    </a:ext>
                  </a:extLst>
                </a:gridCol>
                <a:gridCol w="1374413">
                  <a:extLst>
                    <a:ext uri="{9D8B030D-6E8A-4147-A177-3AD203B41FA5}">
                      <a16:colId xmlns="" xmlns:a16="http://schemas.microsoft.com/office/drawing/2014/main" val="20004"/>
                    </a:ext>
                  </a:extLst>
                </a:gridCol>
                <a:gridCol w="1107511">
                  <a:extLst>
                    <a:ext uri="{9D8B030D-6E8A-4147-A177-3AD203B41FA5}">
                      <a16:colId xmlns="" xmlns:a16="http://schemas.microsoft.com/office/drawing/2014/main" val="20005"/>
                    </a:ext>
                  </a:extLst>
                </a:gridCol>
              </a:tblGrid>
              <a:tr h="833840">
                <a:tc>
                  <a:txBody>
                    <a:bodyPr/>
                    <a:lstStyle/>
                    <a:p>
                      <a:pPr marL="0" marR="0" lvl="0" indent="0" algn="ctr" defTabSz="914400" rtl="0" eaLnBrk="1" fontAlgn="base" latinLnBrk="0" hangingPunct="1">
                        <a:lnSpc>
                          <a:spcPct val="8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Ions</a:t>
                      </a:r>
                      <a:endParaRPr kumimoji="0" lang="zh-CN" altLang="en-US"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marL="90000" marR="90000" marT="46800" marB="4680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Plane</a:t>
                      </a:r>
                      <a:endParaRPr kumimoji="0" lang="zh-CN" altLang="en-US"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marL="90000" marR="90000" marT="46800" marB="4680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Injection</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Turns</a:t>
                      </a:r>
                      <a:endParaRPr kumimoji="0" lang="zh-CN" altLang="en-US"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marL="90000" marR="90000" marT="46800" marB="4680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Single</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injection </a:t>
                      </a:r>
                      <a:endParaRPr kumimoji="0" lang="zh-CN" altLang="en-US"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marL="90000" marR="90000" marT="46800" marB="46800" anchor="ctr" horzOverflow="overflow"/>
                </a:tc>
                <a:extLst>
                  <a:ext uri="{0D108BD9-81ED-4DB2-BD59-A6C34878D82A}">
                    <a16:rowId xmlns="" xmlns:a16="http://schemas.microsoft.com/office/drawing/2014/main" val="10000"/>
                  </a:ext>
                </a:extLst>
              </a:tr>
              <a:tr h="474876">
                <a:tc row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30000" dirty="0" smtClean="0">
                          <a:ln>
                            <a:noFill/>
                          </a:ln>
                          <a:solidFill>
                            <a:srgbClr val="0000FF"/>
                          </a:solidFill>
                          <a:effectLst/>
                          <a:latin typeface="Times New Roman" panose="02020603050405020304" pitchFamily="18" charset="0"/>
                          <a:cs typeface="Times New Roman" panose="02020603050405020304" pitchFamily="18" charset="0"/>
                        </a:rPr>
                        <a:t>238</a:t>
                      </a: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U</a:t>
                      </a:r>
                      <a:r>
                        <a:rPr kumimoji="0" lang="en-US" altLang="zh-CN" sz="2000" u="none" strike="noStrike" cap="none" normalizeH="0" baseline="30000" dirty="0" smtClean="0">
                          <a:ln>
                            <a:noFill/>
                          </a:ln>
                          <a:solidFill>
                            <a:srgbClr val="0000FF"/>
                          </a:solidFill>
                          <a:effectLst/>
                          <a:latin typeface="Times New Roman" panose="02020603050405020304" pitchFamily="18" charset="0"/>
                          <a:cs typeface="Times New Roman" panose="02020603050405020304" pitchFamily="18" charset="0"/>
                        </a:rPr>
                        <a:t>35+</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宋体" pitchFamily="2" charset="-122"/>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sym typeface="Symbol" pitchFamily="18" charset="2"/>
                        </a:rPr>
                        <a:t>H</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sym typeface="Symbol" pitchFamily="18" charset="2"/>
                        </a:rPr>
                        <a:t>33</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sym typeface="Symbol" pitchFamily="18" charset="2"/>
                        </a:rPr>
                        <a:t>3.3</a:t>
                      </a: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10</a:t>
                      </a:r>
                      <a:r>
                        <a:rPr kumimoji="0" lang="en-US" altLang="zh-CN" sz="2000" u="none" strike="noStrike" cap="none" normalizeH="0" baseline="30000" dirty="0" smtClean="0">
                          <a:ln>
                            <a:noFill/>
                          </a:ln>
                          <a:solidFill>
                            <a:srgbClr val="0000FF"/>
                          </a:solidFill>
                          <a:effectLst/>
                          <a:latin typeface="Times New Roman" panose="02020603050405020304" pitchFamily="18" charset="0"/>
                          <a:cs typeface="Times New Roman" panose="02020603050405020304" pitchFamily="18" charset="0"/>
                        </a:rPr>
                        <a:t>10</a:t>
                      </a: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extLst>
                  <a:ext uri="{0D108BD9-81ED-4DB2-BD59-A6C34878D82A}">
                    <a16:rowId xmlns="" xmlns:a16="http://schemas.microsoft.com/office/drawing/2014/main" val="10001"/>
                  </a:ext>
                </a:extLst>
              </a:tr>
              <a:tr h="474876">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sym typeface="Symbol" pitchFamily="18" charset="2"/>
                        </a:rPr>
                        <a:t>V</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sym typeface="Symbol" pitchFamily="18" charset="2"/>
                        </a:rPr>
                        <a:t>16</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sym typeface="Symbol" pitchFamily="18" charset="2"/>
                        </a:rPr>
                        <a:t>1.6</a:t>
                      </a: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10</a:t>
                      </a:r>
                      <a:r>
                        <a:rPr kumimoji="0" lang="en-US" altLang="zh-CN" sz="2000" u="none" strike="noStrike" cap="none" normalizeH="0" baseline="30000" dirty="0" smtClean="0">
                          <a:ln>
                            <a:noFill/>
                          </a:ln>
                          <a:solidFill>
                            <a:srgbClr val="0000FF"/>
                          </a:solidFill>
                          <a:effectLst/>
                          <a:latin typeface="Times New Roman" panose="02020603050405020304" pitchFamily="18" charset="0"/>
                          <a:cs typeface="Times New Roman" panose="02020603050405020304" pitchFamily="18" charset="0"/>
                        </a:rPr>
                        <a:t>10</a:t>
                      </a: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extLst>
                  <a:ext uri="{0D108BD9-81ED-4DB2-BD59-A6C34878D82A}">
                    <a16:rowId xmlns="" xmlns:a16="http://schemas.microsoft.com/office/drawing/2014/main" val="10002"/>
                  </a:ext>
                </a:extLst>
              </a:tr>
              <a:tr h="474876">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b="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H+V</a:t>
                      </a:r>
                      <a:endParaRPr kumimoji="0" lang="en-US" altLang="zh-CN" sz="2000" b="1" i="0" u="none" strike="noStrike" cap="none" normalizeH="0" baseline="0" dirty="0" smtClean="0">
                        <a:ln>
                          <a:noFill/>
                        </a:ln>
                        <a:solidFill>
                          <a:srgbClr val="FF0000"/>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b="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150</a:t>
                      </a:r>
                      <a:endParaRPr kumimoji="0" lang="en-US" altLang="zh-CN" sz="2000" b="1" i="0" u="none" strike="noStrike" cap="none" normalizeH="0" baseline="0" dirty="0" smtClean="0">
                        <a:ln>
                          <a:noFill/>
                        </a:ln>
                        <a:solidFill>
                          <a:srgbClr val="FF0000"/>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zh-CN" sz="2000" b="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sym typeface="Symbol" pitchFamily="18" charset="2"/>
                        </a:rPr>
                        <a:t>2.0</a:t>
                      </a:r>
                      <a:r>
                        <a:rPr kumimoji="0" lang="en-US" altLang="zh-CN" sz="2000" b="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10</a:t>
                      </a:r>
                      <a:r>
                        <a:rPr kumimoji="0" lang="en-US" altLang="zh-CN" sz="2000" b="1" u="none" strike="noStrike" cap="none" normalizeH="0" baseline="30000" dirty="0" smtClean="0">
                          <a:ln>
                            <a:noFill/>
                          </a:ln>
                          <a:solidFill>
                            <a:srgbClr val="FF0000"/>
                          </a:solidFill>
                          <a:effectLst/>
                          <a:latin typeface="Times New Roman" panose="02020603050405020304" pitchFamily="18" charset="0"/>
                          <a:cs typeface="Times New Roman" panose="02020603050405020304" pitchFamily="18" charset="0"/>
                        </a:rPr>
                        <a:t>11</a:t>
                      </a:r>
                      <a:endParaRPr kumimoji="0" lang="en-US" altLang="zh-CN" sz="2000" b="1" i="0" u="none" strike="noStrike" cap="none" normalizeH="0" baseline="0" dirty="0" smtClean="0">
                        <a:ln>
                          <a:noFill/>
                        </a:ln>
                        <a:solidFill>
                          <a:srgbClr val="FF0000"/>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extLst>
                  <a:ext uri="{0D108BD9-81ED-4DB2-BD59-A6C34878D82A}">
                    <a16:rowId xmlns="" xmlns:a16="http://schemas.microsoft.com/office/drawing/2014/main" val="10003"/>
                  </a:ext>
                </a:extLst>
              </a:tr>
            </a:tbl>
          </a:graphicData>
        </a:graphic>
      </p:graphicFrame>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841" y="1274853"/>
            <a:ext cx="3191656" cy="2477885"/>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2424" y="3616916"/>
            <a:ext cx="3276000" cy="2509117"/>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959" y="1140164"/>
            <a:ext cx="3186465" cy="2476752"/>
          </a:xfrm>
          <a:prstGeom prst="rect">
            <a:avLst/>
          </a:prstGeom>
        </p:spPr>
      </p:pic>
    </p:spTree>
    <p:extLst>
      <p:ext uri="{BB962C8B-B14F-4D97-AF65-F5344CB8AC3E}">
        <p14:creationId xmlns:p14="http://schemas.microsoft.com/office/powerpoint/2010/main" val="7566114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a:stretch>
            <a:fillRect/>
          </a:stretch>
        </p:blipFill>
        <p:spPr>
          <a:xfrm>
            <a:off x="611560" y="764704"/>
            <a:ext cx="7091362" cy="5954731"/>
          </a:xfrm>
          <a:prstGeom prst="rect">
            <a:avLst/>
          </a:prstGeom>
        </p:spPr>
      </p:pic>
      <p:sp>
        <p:nvSpPr>
          <p:cNvPr id="15" name="矩形 14"/>
          <p:cNvSpPr/>
          <p:nvPr/>
        </p:nvSpPr>
        <p:spPr>
          <a:xfrm>
            <a:off x="4614136" y="5614249"/>
            <a:ext cx="721672" cy="323165"/>
          </a:xfrm>
          <a:prstGeom prst="rect">
            <a:avLst/>
          </a:prstGeom>
          <a:noFill/>
        </p:spPr>
        <p:txBody>
          <a:bodyPr wrap="none">
            <a:spAutoFit/>
          </a:bodyPr>
          <a:lstStyle/>
          <a:p>
            <a:pPr fontAlgn="auto">
              <a:spcBef>
                <a:spcPts val="0"/>
              </a:spcBef>
              <a:spcAft>
                <a:spcPts val="0"/>
              </a:spcAft>
              <a:defRPr/>
            </a:pPr>
            <a:r>
              <a:rPr lang="en-US" altLang="zh-CN" sz="1500" dirty="0" err="1">
                <a:solidFill>
                  <a:srgbClr val="0000FF"/>
                </a:solidFill>
                <a:latin typeface="Times New Roman" pitchFamily="18" charset="0"/>
                <a:ea typeface="MS PGothic" pitchFamily="34" charset="-128"/>
                <a:cs typeface="Times New Roman" pitchFamily="18" charset="0"/>
              </a:rPr>
              <a:t>iLinac</a:t>
            </a:r>
            <a:r>
              <a:rPr lang="en-US" altLang="zh-CN" sz="1500" dirty="0">
                <a:solidFill>
                  <a:srgbClr val="00B050"/>
                </a:solidFill>
                <a:latin typeface="Times New Roman" pitchFamily="18" charset="0"/>
                <a:ea typeface="MS PGothic" pitchFamily="34" charset="-128"/>
                <a:cs typeface="Times New Roman" pitchFamily="18" charset="0"/>
              </a:rPr>
              <a:t> </a:t>
            </a:r>
            <a:endParaRPr lang="zh-CN" altLang="en-US" sz="1500" dirty="0">
              <a:solidFill>
                <a:srgbClr val="00B050"/>
              </a:solidFill>
              <a:latin typeface="Calibri" panose="020F0502020204030204"/>
              <a:ea typeface="等线" panose="02010600030101010101" pitchFamily="2" charset="-122"/>
            </a:endParaRPr>
          </a:p>
        </p:txBody>
      </p:sp>
      <p:sp>
        <p:nvSpPr>
          <p:cNvPr id="16" name="矩形 15"/>
          <p:cNvSpPr/>
          <p:nvPr/>
        </p:nvSpPr>
        <p:spPr>
          <a:xfrm>
            <a:off x="2216628" y="3065469"/>
            <a:ext cx="899605" cy="392415"/>
          </a:xfrm>
          <a:prstGeom prst="rect">
            <a:avLst/>
          </a:prstGeom>
          <a:noFill/>
        </p:spPr>
        <p:txBody>
          <a:bodyPr wrap="none">
            <a:spAutoFit/>
          </a:bodyPr>
          <a:lstStyle/>
          <a:p>
            <a:pPr fontAlgn="auto">
              <a:spcBef>
                <a:spcPts val="0"/>
              </a:spcBef>
              <a:spcAft>
                <a:spcPts val="0"/>
              </a:spcAft>
              <a:defRPr/>
            </a:pPr>
            <a:r>
              <a:rPr lang="en-US" altLang="zh-CN" sz="1950" dirty="0" err="1">
                <a:solidFill>
                  <a:srgbClr val="0000FF"/>
                </a:solidFill>
                <a:latin typeface="Times New Roman" pitchFamily="18" charset="0"/>
                <a:ea typeface="MS PGothic" pitchFamily="34" charset="-128"/>
                <a:cs typeface="Times New Roman" pitchFamily="18" charset="0"/>
              </a:rPr>
              <a:t>BRing</a:t>
            </a:r>
            <a:r>
              <a:rPr lang="en-US" altLang="zh-CN" sz="1950" dirty="0">
                <a:solidFill>
                  <a:srgbClr val="00B050"/>
                </a:solidFill>
                <a:latin typeface="Times New Roman" pitchFamily="18" charset="0"/>
                <a:ea typeface="MS PGothic" pitchFamily="34" charset="-128"/>
                <a:cs typeface="Times New Roman" pitchFamily="18" charset="0"/>
              </a:rPr>
              <a:t> </a:t>
            </a:r>
            <a:endParaRPr lang="zh-CN" altLang="en-US" sz="1950" dirty="0">
              <a:solidFill>
                <a:srgbClr val="00B050"/>
              </a:solidFill>
              <a:latin typeface="Calibri" panose="020F0502020204030204"/>
              <a:ea typeface="等线" panose="02010600030101010101" pitchFamily="2" charset="-122"/>
            </a:endParaRPr>
          </a:p>
        </p:txBody>
      </p:sp>
      <p:sp>
        <p:nvSpPr>
          <p:cNvPr id="17" name="矩形 16"/>
          <p:cNvSpPr/>
          <p:nvPr/>
        </p:nvSpPr>
        <p:spPr>
          <a:xfrm>
            <a:off x="6214201" y="2003206"/>
            <a:ext cx="713657" cy="323165"/>
          </a:xfrm>
          <a:prstGeom prst="rect">
            <a:avLst/>
          </a:prstGeom>
          <a:noFill/>
        </p:spPr>
        <p:txBody>
          <a:bodyPr wrap="none">
            <a:spAutoFit/>
          </a:bodyPr>
          <a:lstStyle/>
          <a:p>
            <a:pPr fontAlgn="auto">
              <a:spcBef>
                <a:spcPts val="0"/>
              </a:spcBef>
              <a:spcAft>
                <a:spcPts val="0"/>
              </a:spcAft>
              <a:defRPr/>
            </a:pPr>
            <a:r>
              <a:rPr lang="en-US" altLang="zh-CN" sz="1500" dirty="0" err="1">
                <a:solidFill>
                  <a:srgbClr val="0000FF"/>
                </a:solidFill>
                <a:latin typeface="Times New Roman" pitchFamily="18" charset="0"/>
                <a:ea typeface="MS PGothic" pitchFamily="34" charset="-128"/>
                <a:cs typeface="Times New Roman" pitchFamily="18" charset="0"/>
              </a:rPr>
              <a:t>SRing</a:t>
            </a:r>
            <a:r>
              <a:rPr lang="en-US" altLang="zh-CN" sz="1500" dirty="0">
                <a:solidFill>
                  <a:srgbClr val="00B050"/>
                </a:solidFill>
                <a:latin typeface="Times New Roman" pitchFamily="18" charset="0"/>
                <a:ea typeface="MS PGothic" pitchFamily="34" charset="-128"/>
                <a:cs typeface="Times New Roman" pitchFamily="18" charset="0"/>
              </a:rPr>
              <a:t> </a:t>
            </a:r>
            <a:endParaRPr lang="zh-CN" altLang="en-US" sz="1500" dirty="0">
              <a:solidFill>
                <a:srgbClr val="00B050"/>
              </a:solidFill>
              <a:latin typeface="Calibri" panose="020F0502020204030204"/>
              <a:ea typeface="等线" panose="02010600030101010101" pitchFamily="2" charset="-122"/>
            </a:endParaRPr>
          </a:p>
        </p:txBody>
      </p:sp>
      <p:sp>
        <p:nvSpPr>
          <p:cNvPr id="18" name="矩形 17"/>
          <p:cNvSpPr/>
          <p:nvPr/>
        </p:nvSpPr>
        <p:spPr>
          <a:xfrm>
            <a:off x="4090264" y="1268409"/>
            <a:ext cx="819455" cy="369332"/>
          </a:xfrm>
          <a:prstGeom prst="rect">
            <a:avLst/>
          </a:prstGeom>
          <a:noFill/>
        </p:spPr>
        <p:txBody>
          <a:bodyPr wrap="none">
            <a:spAutoFit/>
          </a:bodyPr>
          <a:lstStyle/>
          <a:p>
            <a:pPr fontAlgn="auto">
              <a:spcBef>
                <a:spcPts val="0"/>
              </a:spcBef>
              <a:spcAft>
                <a:spcPts val="0"/>
              </a:spcAft>
              <a:defRPr/>
            </a:pPr>
            <a:r>
              <a:rPr lang="en-US" altLang="zh-CN" dirty="0">
                <a:solidFill>
                  <a:srgbClr val="0000FF"/>
                </a:solidFill>
                <a:latin typeface="Times New Roman" pitchFamily="18" charset="0"/>
                <a:ea typeface="MS PGothic" pitchFamily="34" charset="-128"/>
                <a:cs typeface="Times New Roman" pitchFamily="18" charset="0"/>
              </a:rPr>
              <a:t>HFRS</a:t>
            </a:r>
            <a:r>
              <a:rPr lang="en-US" altLang="zh-CN" dirty="0">
                <a:solidFill>
                  <a:srgbClr val="00B050"/>
                </a:solidFill>
                <a:latin typeface="Times New Roman" pitchFamily="18" charset="0"/>
                <a:ea typeface="MS PGothic" pitchFamily="34" charset="-128"/>
                <a:cs typeface="Times New Roman" pitchFamily="18" charset="0"/>
              </a:rPr>
              <a:t> </a:t>
            </a:r>
            <a:endParaRPr lang="zh-CN" altLang="en-US" dirty="0">
              <a:solidFill>
                <a:srgbClr val="00B050"/>
              </a:solidFill>
              <a:latin typeface="Calibri" panose="020F0502020204030204"/>
              <a:ea typeface="等线" panose="02010600030101010101" pitchFamily="2" charset="-122"/>
            </a:endParaRPr>
          </a:p>
        </p:txBody>
      </p:sp>
      <p:sp>
        <p:nvSpPr>
          <p:cNvPr id="19" name="矩形 18"/>
          <p:cNvSpPr/>
          <p:nvPr/>
        </p:nvSpPr>
        <p:spPr>
          <a:xfrm>
            <a:off x="7042164" y="5556132"/>
            <a:ext cx="660758" cy="300082"/>
          </a:xfrm>
          <a:prstGeom prst="rect">
            <a:avLst/>
          </a:prstGeom>
          <a:noFill/>
        </p:spPr>
        <p:txBody>
          <a:bodyPr wrap="none">
            <a:spAutoFit/>
          </a:bodyPr>
          <a:lstStyle/>
          <a:p>
            <a:pPr fontAlgn="auto">
              <a:spcBef>
                <a:spcPts val="0"/>
              </a:spcBef>
              <a:spcAft>
                <a:spcPts val="0"/>
              </a:spcAft>
              <a:defRPr/>
            </a:pPr>
            <a:r>
              <a:rPr lang="en-US" altLang="zh-CN" sz="1350" dirty="0">
                <a:solidFill>
                  <a:srgbClr val="0000FF"/>
                </a:solidFill>
                <a:latin typeface="Times New Roman" pitchFamily="18" charset="0"/>
                <a:ea typeface="MS PGothic" pitchFamily="34" charset="-128"/>
                <a:cs typeface="Times New Roman" pitchFamily="18" charset="0"/>
              </a:rPr>
              <a:t>SECR</a:t>
            </a:r>
            <a:r>
              <a:rPr lang="en-US" altLang="zh-CN" sz="1350" dirty="0">
                <a:solidFill>
                  <a:srgbClr val="00B050"/>
                </a:solidFill>
                <a:latin typeface="Times New Roman" pitchFamily="18" charset="0"/>
                <a:ea typeface="MS PGothic" pitchFamily="34" charset="-128"/>
                <a:cs typeface="Times New Roman" pitchFamily="18" charset="0"/>
              </a:rPr>
              <a:t> </a:t>
            </a:r>
            <a:endParaRPr lang="zh-CN" altLang="en-US" sz="1350" dirty="0">
              <a:solidFill>
                <a:srgbClr val="00B050"/>
              </a:solidFill>
              <a:latin typeface="Calibri" panose="020F0502020204030204"/>
              <a:ea typeface="等线" panose="02010600030101010101" pitchFamily="2" charset="-122"/>
            </a:endParaRPr>
          </a:p>
        </p:txBody>
      </p:sp>
      <p:sp>
        <p:nvSpPr>
          <p:cNvPr id="20" name="Text Box 211"/>
          <p:cNvSpPr txBox="1">
            <a:spLocks noChangeArrowheads="1"/>
          </p:cNvSpPr>
          <p:nvPr/>
        </p:nvSpPr>
        <p:spPr bwMode="auto">
          <a:xfrm>
            <a:off x="1296810" y="6176521"/>
            <a:ext cx="2928937" cy="707886"/>
          </a:xfrm>
          <a:prstGeom prst="rect">
            <a:avLst/>
          </a:prstGeom>
          <a:solidFill>
            <a:sysClr val="window" lastClr="FFFFFF"/>
          </a:solidFill>
          <a:ln w="3175" cap="flat" cmpd="sng" algn="ctr">
            <a:noFill/>
            <a:prstDash val="solid"/>
            <a:headEnd/>
            <a:tailEnd/>
          </a:ln>
          <a:effectLst/>
        </p:spPr>
        <p:txBody>
          <a:bodyPr wrap="square" anchor="ctr">
            <a:spAutoFit/>
          </a:bodyPr>
          <a:lstStyle/>
          <a:p>
            <a:pPr>
              <a:defRPr/>
            </a:pPr>
            <a:r>
              <a:rPr lang="en-US" altLang="zh-CN" sz="1600" b="1" kern="0" dirty="0" err="1">
                <a:solidFill>
                  <a:srgbClr val="FF0000"/>
                </a:solidFill>
                <a:latin typeface="Times New Roman" pitchFamily="18" charset="0"/>
                <a:ea typeface="黑体" pitchFamily="49" charset="-122"/>
                <a:cs typeface="Times New Roman" pitchFamily="18" charset="0"/>
              </a:rPr>
              <a:t>iLinac</a:t>
            </a:r>
            <a:r>
              <a:rPr lang="en-US" altLang="zh-CN" sz="1600" b="1" kern="0" dirty="0">
                <a:solidFill>
                  <a:srgbClr val="FF0000"/>
                </a:solidFill>
                <a:latin typeface="Times New Roman" pitchFamily="18" charset="0"/>
                <a:ea typeface="黑体" pitchFamily="49" charset="-122"/>
                <a:cs typeface="Times New Roman" pitchFamily="18" charset="0"/>
              </a:rPr>
              <a:t>:</a:t>
            </a:r>
            <a:r>
              <a:rPr lang="en-US" altLang="zh-CN" sz="1600" b="1" kern="0" dirty="0">
                <a:solidFill>
                  <a:srgbClr val="003366"/>
                </a:solidFill>
                <a:latin typeface="Arial Narrow" panose="020B0606020202030204" pitchFamily="34" charset="0"/>
                <a:ea typeface="仿宋_GB2312" pitchFamily="49" charset="-122"/>
                <a:cs typeface="Times New Roman" pitchFamily="18" charset="0"/>
              </a:rPr>
              <a:t> Superconducting </a:t>
            </a:r>
            <a:r>
              <a:rPr lang="en-US" altLang="zh-CN" sz="1600" b="1" kern="0" dirty="0" err="1">
                <a:solidFill>
                  <a:srgbClr val="003366"/>
                </a:solidFill>
                <a:latin typeface="Arial Narrow" panose="020B0606020202030204" pitchFamily="34" charset="0"/>
                <a:ea typeface="仿宋_GB2312" pitchFamily="49" charset="-122"/>
                <a:cs typeface="Times New Roman" pitchFamily="18" charset="0"/>
              </a:rPr>
              <a:t>linac</a:t>
            </a:r>
            <a:endParaRPr lang="en-US" altLang="zh-CN" sz="1600" b="1" kern="0" dirty="0">
              <a:solidFill>
                <a:srgbClr val="003366"/>
              </a:solidFill>
              <a:latin typeface="Times New Roman" pitchFamily="18" charset="0"/>
              <a:ea typeface="黑体" pitchFamily="49" charset="-122"/>
              <a:cs typeface="Times New Roman" pitchFamily="18" charset="0"/>
            </a:endParaRPr>
          </a:p>
          <a:p>
            <a:pPr>
              <a:defRPr/>
            </a:pPr>
            <a:r>
              <a:rPr lang="en-US" altLang="zh-CN" sz="1200" b="1" kern="0" dirty="0" smtClean="0">
                <a:solidFill>
                  <a:srgbClr val="0000FF"/>
                </a:solidFill>
                <a:latin typeface="Calibri"/>
              </a:rPr>
              <a:t>Length:100 m</a:t>
            </a:r>
          </a:p>
          <a:p>
            <a:pPr>
              <a:defRPr/>
            </a:pPr>
            <a:r>
              <a:rPr lang="en-US" altLang="zh-CN" sz="1200" b="1" kern="0" dirty="0" smtClean="0">
                <a:solidFill>
                  <a:srgbClr val="0000FF"/>
                </a:solidFill>
                <a:latin typeface="Calibri"/>
              </a:rPr>
              <a:t>Energy: 17-22 MeV/u(U</a:t>
            </a:r>
            <a:r>
              <a:rPr lang="en-US" altLang="zh-CN" sz="1200" b="1" kern="0" baseline="30000" dirty="0" smtClean="0">
                <a:solidFill>
                  <a:srgbClr val="0000FF"/>
                </a:solidFill>
                <a:latin typeface="Calibri"/>
              </a:rPr>
              <a:t>35+-45+</a:t>
            </a:r>
            <a:r>
              <a:rPr lang="en-US" altLang="zh-CN" sz="1200" b="1" kern="0" dirty="0" smtClean="0">
                <a:solidFill>
                  <a:srgbClr val="0000FF"/>
                </a:solidFill>
                <a:latin typeface="Calibri"/>
              </a:rPr>
              <a:t>)</a:t>
            </a:r>
          </a:p>
        </p:txBody>
      </p:sp>
      <p:sp>
        <p:nvSpPr>
          <p:cNvPr id="21" name="Text Box 211"/>
          <p:cNvSpPr txBox="1">
            <a:spLocks noChangeArrowheads="1"/>
          </p:cNvSpPr>
          <p:nvPr/>
        </p:nvSpPr>
        <p:spPr bwMode="auto">
          <a:xfrm>
            <a:off x="5600307" y="3103432"/>
            <a:ext cx="2267744" cy="1277273"/>
          </a:xfrm>
          <a:prstGeom prst="rect">
            <a:avLst/>
          </a:prstGeom>
          <a:noFill/>
          <a:ln w="3175" cap="flat" cmpd="sng" algn="ctr">
            <a:noFill/>
            <a:prstDash val="solid"/>
            <a:headEnd/>
            <a:tailEnd/>
          </a:ln>
          <a:effectLst/>
        </p:spPr>
        <p:txBody>
          <a:bodyPr wrap="square" anchor="ctr">
            <a:spAutoFit/>
          </a:bodyPr>
          <a:lstStyle/>
          <a:p>
            <a:pPr>
              <a:defRPr/>
            </a:pPr>
            <a:r>
              <a:rPr lang="en-US" altLang="zh-CN" sz="1600" b="1" kern="0" dirty="0" err="1" smtClean="0">
                <a:solidFill>
                  <a:srgbClr val="FF0000"/>
                </a:solidFill>
                <a:latin typeface="Arial Narrow" panose="020B0606020202030204" pitchFamily="34" charset="0"/>
                <a:ea typeface="仿宋_GB2312" pitchFamily="49" charset="-122"/>
                <a:cs typeface="Times New Roman" pitchFamily="18" charset="0"/>
              </a:rPr>
              <a:t>SRing</a:t>
            </a:r>
            <a:r>
              <a:rPr lang="en-US" altLang="zh-CN" sz="1600" b="1" kern="0" dirty="0" smtClean="0">
                <a:solidFill>
                  <a:srgbClr val="FF0000"/>
                </a:solidFill>
                <a:latin typeface="Arial Narrow" panose="020B0606020202030204" pitchFamily="34" charset="0"/>
                <a:ea typeface="仿宋_GB2312" pitchFamily="49" charset="-122"/>
                <a:cs typeface="Times New Roman" pitchFamily="18" charset="0"/>
              </a:rPr>
              <a:t>: </a:t>
            </a:r>
            <a:r>
              <a:rPr lang="en-US" altLang="zh-CN" sz="1600" b="1" kern="0" dirty="0" smtClean="0">
                <a:solidFill>
                  <a:srgbClr val="003366"/>
                </a:solidFill>
                <a:latin typeface="Arial Narrow" panose="020B0606020202030204" pitchFamily="34" charset="0"/>
                <a:ea typeface="仿宋_GB2312" pitchFamily="49" charset="-122"/>
                <a:cs typeface="Times New Roman" pitchFamily="18" charset="0"/>
              </a:rPr>
              <a:t>Spectrometer ring</a:t>
            </a:r>
          </a:p>
          <a:p>
            <a:pPr>
              <a:defRPr/>
            </a:pPr>
            <a:r>
              <a:rPr lang="en-US" altLang="zh-CN" sz="1300" b="1" kern="0" dirty="0" smtClean="0">
                <a:solidFill>
                  <a:srgbClr val="0000FF"/>
                </a:solidFill>
                <a:latin typeface="Calibri"/>
              </a:rPr>
              <a:t>Circumference: 273m</a:t>
            </a:r>
          </a:p>
          <a:p>
            <a:pPr>
              <a:defRPr/>
            </a:pPr>
            <a:r>
              <a:rPr lang="en-US" altLang="zh-CN" sz="1300" b="1" kern="0" dirty="0" smtClean="0">
                <a:solidFill>
                  <a:srgbClr val="0000FF"/>
                </a:solidFill>
                <a:latin typeface="Calibri"/>
              </a:rPr>
              <a:t>Rigidity: 13-15 Tm</a:t>
            </a:r>
          </a:p>
          <a:p>
            <a:pPr>
              <a:spcBef>
                <a:spcPts val="600"/>
              </a:spcBef>
              <a:defRPr/>
            </a:pPr>
            <a:r>
              <a:rPr lang="en-US" altLang="zh-CN" sz="1000" kern="0" dirty="0" smtClean="0">
                <a:solidFill>
                  <a:srgbClr val="00B050"/>
                </a:solidFill>
                <a:latin typeface="Calibri"/>
              </a:rPr>
              <a:t>Electron/Stochastic cooling </a:t>
            </a:r>
          </a:p>
          <a:p>
            <a:pPr>
              <a:spcBef>
                <a:spcPts val="0"/>
              </a:spcBef>
              <a:defRPr/>
            </a:pPr>
            <a:r>
              <a:rPr lang="en-US" altLang="zh-CN" sz="1000" kern="0" dirty="0" smtClean="0">
                <a:solidFill>
                  <a:srgbClr val="00B050"/>
                </a:solidFill>
                <a:latin typeface="Calibri"/>
              </a:rPr>
              <a:t>Two TOF detectors</a:t>
            </a:r>
          </a:p>
          <a:p>
            <a:pPr>
              <a:spcBef>
                <a:spcPts val="0"/>
              </a:spcBef>
              <a:defRPr/>
            </a:pPr>
            <a:r>
              <a:rPr lang="en-US" altLang="zh-CN" sz="1000" kern="0" dirty="0" smtClean="0">
                <a:solidFill>
                  <a:srgbClr val="00B050"/>
                </a:solidFill>
                <a:latin typeface="Calibri"/>
              </a:rPr>
              <a:t>Four operation modes</a:t>
            </a:r>
          </a:p>
        </p:txBody>
      </p:sp>
      <p:sp>
        <p:nvSpPr>
          <p:cNvPr id="22" name="矩形 21"/>
          <p:cNvSpPr/>
          <p:nvPr/>
        </p:nvSpPr>
        <p:spPr>
          <a:xfrm>
            <a:off x="3616275" y="2190091"/>
            <a:ext cx="1767432" cy="292388"/>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defRPr/>
            </a:pPr>
            <a:r>
              <a:rPr lang="en-US" altLang="zh-CN" sz="1300" b="1" dirty="0">
                <a:solidFill>
                  <a:srgbClr val="0000FF"/>
                </a:solidFill>
                <a:latin typeface="Arial" charset="0"/>
                <a:ea typeface="宋体" charset="-122"/>
              </a:rPr>
              <a:t>L: </a:t>
            </a:r>
            <a:r>
              <a:rPr lang="en-US" altLang="zh-CN" sz="1300" b="1" dirty="0" smtClean="0">
                <a:solidFill>
                  <a:srgbClr val="0000FF"/>
                </a:solidFill>
                <a:latin typeface="Arial" charset="0"/>
                <a:ea typeface="宋体" charset="-122"/>
              </a:rPr>
              <a:t>180m</a:t>
            </a:r>
            <a:r>
              <a:rPr lang="en-US" altLang="zh-CN" sz="1300" b="1" dirty="0">
                <a:solidFill>
                  <a:srgbClr val="0000FF"/>
                </a:solidFill>
                <a:latin typeface="Arial" charset="0"/>
                <a:ea typeface="宋体" charset="-122"/>
              </a:rPr>
              <a:t>, B</a:t>
            </a:r>
            <a:r>
              <a:rPr lang="el-GR" altLang="zh-CN" sz="1300" b="1" dirty="0">
                <a:solidFill>
                  <a:srgbClr val="0000FF"/>
                </a:solidFill>
                <a:latin typeface="Arial" charset="0"/>
                <a:ea typeface="宋体" charset="-122"/>
              </a:rPr>
              <a:t>ρ</a:t>
            </a:r>
            <a:r>
              <a:rPr lang="en-US" altLang="zh-CN" sz="1300" b="1" dirty="0">
                <a:solidFill>
                  <a:srgbClr val="0000FF"/>
                </a:solidFill>
                <a:latin typeface="Arial" charset="0"/>
                <a:ea typeface="宋体" charset="-122"/>
              </a:rPr>
              <a:t>: 2</a:t>
            </a:r>
            <a:r>
              <a:rPr lang="en-US" altLang="zh-CN" sz="1300" b="1" dirty="0" smtClean="0">
                <a:solidFill>
                  <a:srgbClr val="0000FF"/>
                </a:solidFill>
                <a:latin typeface="Arial" charset="0"/>
                <a:ea typeface="宋体" charset="-122"/>
              </a:rPr>
              <a:t>5 </a:t>
            </a:r>
            <a:r>
              <a:rPr lang="en-US" altLang="zh-CN" sz="1300" b="1" dirty="0">
                <a:solidFill>
                  <a:srgbClr val="0000FF"/>
                </a:solidFill>
                <a:latin typeface="Arial" charset="0"/>
                <a:ea typeface="宋体" charset="-122"/>
              </a:rPr>
              <a:t>Tm</a:t>
            </a:r>
            <a:endParaRPr lang="zh-CN" altLang="en-US" sz="1300" b="1" dirty="0">
              <a:solidFill>
                <a:srgbClr val="0000FF"/>
              </a:solidFill>
              <a:latin typeface="Arial" charset="0"/>
              <a:ea typeface="宋体" charset="-122"/>
            </a:endParaRPr>
          </a:p>
        </p:txBody>
      </p:sp>
      <p:sp>
        <p:nvSpPr>
          <p:cNvPr id="23" name="Text Box 211"/>
          <p:cNvSpPr txBox="1">
            <a:spLocks noChangeArrowheads="1"/>
          </p:cNvSpPr>
          <p:nvPr/>
        </p:nvSpPr>
        <p:spPr bwMode="auto">
          <a:xfrm>
            <a:off x="1366116" y="3607076"/>
            <a:ext cx="3017904" cy="1492716"/>
          </a:xfrm>
          <a:prstGeom prst="rect">
            <a:avLst/>
          </a:prstGeom>
          <a:noFill/>
          <a:ln w="3175" cap="flat" cmpd="sng" algn="ctr">
            <a:noFill/>
            <a:prstDash val="solid"/>
            <a:headEnd/>
            <a:tailEnd/>
          </a:ln>
          <a:effectLst/>
        </p:spPr>
        <p:txBody>
          <a:bodyPr wrap="square" anchor="ctr">
            <a:spAutoFit/>
          </a:bodyPr>
          <a:lstStyle/>
          <a:p>
            <a:pPr>
              <a:defRPr/>
            </a:pPr>
            <a:r>
              <a:rPr lang="en-US" altLang="zh-CN" sz="1600" b="1" kern="0" dirty="0" err="1" smtClean="0">
                <a:solidFill>
                  <a:srgbClr val="FF0000"/>
                </a:solidFill>
                <a:latin typeface="Arial Narrow" panose="020B0606020202030204" pitchFamily="34" charset="0"/>
                <a:ea typeface="仿宋_GB2312" pitchFamily="49" charset="-122"/>
                <a:cs typeface="Times New Roman" pitchFamily="18" charset="0"/>
              </a:rPr>
              <a:t>BRing</a:t>
            </a:r>
            <a:r>
              <a:rPr lang="en-US" altLang="zh-CN" sz="1600" b="1" kern="0" dirty="0" smtClean="0">
                <a:solidFill>
                  <a:srgbClr val="FF0000"/>
                </a:solidFill>
                <a:latin typeface="Arial Narrow" panose="020B0606020202030204" pitchFamily="34" charset="0"/>
                <a:ea typeface="仿宋_GB2312" pitchFamily="49" charset="-122"/>
                <a:cs typeface="Times New Roman" pitchFamily="18" charset="0"/>
              </a:rPr>
              <a:t>: </a:t>
            </a:r>
            <a:r>
              <a:rPr lang="en-US" altLang="zh-CN" sz="1600" b="1" kern="0" dirty="0" smtClean="0">
                <a:solidFill>
                  <a:srgbClr val="002060"/>
                </a:solidFill>
                <a:latin typeface="Arial Narrow" panose="020B0606020202030204" pitchFamily="34" charset="0"/>
                <a:ea typeface="仿宋_GB2312" pitchFamily="49" charset="-122"/>
                <a:cs typeface="Times New Roman" pitchFamily="18" charset="0"/>
              </a:rPr>
              <a:t>Fast cycle ring</a:t>
            </a:r>
            <a:endParaRPr lang="zh-CN" altLang="en-US" sz="1600" b="1" kern="0" dirty="0" smtClean="0">
              <a:solidFill>
                <a:srgbClr val="002060"/>
              </a:solidFill>
              <a:latin typeface="Arial Narrow" panose="020B0606020202030204" pitchFamily="34" charset="0"/>
              <a:ea typeface="仿宋_GB2312" pitchFamily="49" charset="-122"/>
              <a:cs typeface="Times New Roman" pitchFamily="18" charset="0"/>
            </a:endParaRPr>
          </a:p>
          <a:p>
            <a:pPr>
              <a:defRPr/>
            </a:pPr>
            <a:r>
              <a:rPr lang="en-US" altLang="zh-CN" sz="1400" b="1" kern="0" dirty="0" smtClean="0">
                <a:solidFill>
                  <a:srgbClr val="0000FF"/>
                </a:solidFill>
                <a:latin typeface="Calibri"/>
                <a:ea typeface="宋体" charset="-122"/>
              </a:rPr>
              <a:t>Circumference: 590 m</a:t>
            </a:r>
          </a:p>
          <a:p>
            <a:pPr>
              <a:defRPr/>
            </a:pPr>
            <a:r>
              <a:rPr lang="en-US" altLang="zh-CN" sz="1400" b="1" kern="0" dirty="0" smtClean="0">
                <a:solidFill>
                  <a:srgbClr val="0000FF"/>
                </a:solidFill>
                <a:latin typeface="Calibri"/>
                <a:ea typeface="宋体" charset="-122"/>
              </a:rPr>
              <a:t>Rigidity: 34 Tm</a:t>
            </a:r>
          </a:p>
          <a:p>
            <a:pPr>
              <a:spcBef>
                <a:spcPts val="600"/>
              </a:spcBef>
              <a:defRPr/>
            </a:pPr>
            <a:r>
              <a:rPr lang="en-US" altLang="zh-CN" sz="1400" kern="0" dirty="0">
                <a:solidFill>
                  <a:srgbClr val="00B050"/>
                </a:solidFill>
                <a:latin typeface="Calibri"/>
                <a:ea typeface="宋体" charset="-122"/>
              </a:rPr>
              <a:t>Large acceptance (</a:t>
            </a:r>
            <a:r>
              <a:rPr lang="en-US" altLang="zh-CN" sz="1400" kern="0" dirty="0" smtClean="0">
                <a:solidFill>
                  <a:srgbClr val="00B050"/>
                </a:solidFill>
                <a:latin typeface="Calibri"/>
                <a:ea typeface="宋体" charset="-122"/>
              </a:rPr>
              <a:t>250/120)</a:t>
            </a:r>
          </a:p>
          <a:p>
            <a:pPr>
              <a:spcBef>
                <a:spcPts val="0"/>
              </a:spcBef>
              <a:defRPr/>
            </a:pPr>
            <a:r>
              <a:rPr lang="en-US" altLang="zh-CN" sz="1400" kern="0" dirty="0" smtClean="0">
                <a:solidFill>
                  <a:srgbClr val="00B050"/>
                </a:solidFill>
                <a:latin typeface="Calibri"/>
                <a:ea typeface="宋体" charset="-122"/>
              </a:rPr>
              <a:t>Two planes painting injection</a:t>
            </a:r>
          </a:p>
          <a:p>
            <a:pPr>
              <a:defRPr/>
            </a:pPr>
            <a:r>
              <a:rPr lang="en-US" altLang="zh-CN" sz="1400" kern="0" dirty="0" smtClean="0">
                <a:solidFill>
                  <a:srgbClr val="00B050"/>
                </a:solidFill>
                <a:latin typeface="Calibri"/>
                <a:ea typeface="宋体" charset="-122"/>
              </a:rPr>
              <a:t>Fast ramping rate</a:t>
            </a:r>
            <a:r>
              <a:rPr lang="zh-CN" altLang="en-US" sz="1400" kern="0" dirty="0" smtClean="0">
                <a:solidFill>
                  <a:srgbClr val="00B050"/>
                </a:solidFill>
                <a:latin typeface="Calibri"/>
                <a:ea typeface="宋体" charset="-122"/>
              </a:rPr>
              <a:t>（</a:t>
            </a:r>
            <a:r>
              <a:rPr lang="en-US" altLang="zh-CN" sz="1400" kern="0" dirty="0" smtClean="0">
                <a:solidFill>
                  <a:srgbClr val="00B050"/>
                </a:solidFill>
                <a:latin typeface="Calibri"/>
                <a:ea typeface="宋体" charset="-122"/>
              </a:rPr>
              <a:t>5-10Hz</a:t>
            </a:r>
            <a:r>
              <a:rPr lang="zh-CN" altLang="en-US" sz="1400" kern="0" dirty="0" smtClean="0">
                <a:solidFill>
                  <a:srgbClr val="00B050"/>
                </a:solidFill>
                <a:latin typeface="Calibri"/>
                <a:ea typeface="宋体" charset="-122"/>
              </a:rPr>
              <a:t>）</a:t>
            </a:r>
            <a:endParaRPr lang="en-US" altLang="zh-CN" sz="1600" kern="0" dirty="0">
              <a:solidFill>
                <a:srgbClr val="00B050"/>
              </a:solidFill>
              <a:latin typeface="Calibri"/>
            </a:endParaRPr>
          </a:p>
        </p:txBody>
      </p:sp>
      <p:sp>
        <p:nvSpPr>
          <p:cNvPr id="24" name="矩形 23"/>
          <p:cNvSpPr/>
          <p:nvPr/>
        </p:nvSpPr>
        <p:spPr>
          <a:xfrm>
            <a:off x="3116233" y="1875978"/>
            <a:ext cx="2606804" cy="338554"/>
          </a:xfrm>
          <a:prstGeom prst="rect">
            <a:avLst/>
          </a:prstGeom>
        </p:spPr>
        <p:txBody>
          <a:bodyPr wrap="none">
            <a:spAutoFit/>
          </a:bodyPr>
          <a:lstStyle/>
          <a:p>
            <a:pPr>
              <a:defRPr/>
            </a:pPr>
            <a:r>
              <a:rPr lang="en-US" altLang="zh-CN" sz="1600" b="1" kern="0" dirty="0" smtClean="0">
                <a:solidFill>
                  <a:srgbClr val="FF0000"/>
                </a:solidFill>
                <a:latin typeface="Times New Roman" pitchFamily="18" charset="0"/>
                <a:ea typeface="黑体" pitchFamily="49" charset="-122"/>
                <a:cs typeface="Times New Roman" pitchFamily="18" charset="0"/>
              </a:rPr>
              <a:t>HFRS:</a:t>
            </a:r>
            <a:r>
              <a:rPr lang="en-US" altLang="zh-CN" sz="1600" b="1" kern="0" dirty="0" smtClean="0">
                <a:solidFill>
                  <a:srgbClr val="003366"/>
                </a:solidFill>
                <a:latin typeface="Arial Narrow" panose="020B0606020202030204" pitchFamily="34" charset="0"/>
                <a:ea typeface="仿宋_GB2312" pitchFamily="49" charset="-122"/>
                <a:cs typeface="Times New Roman" pitchFamily="18" charset="0"/>
              </a:rPr>
              <a:t> Radioactive beam line</a:t>
            </a:r>
            <a:endParaRPr lang="en-US" altLang="zh-CN" sz="1600" b="1" kern="0" dirty="0">
              <a:solidFill>
                <a:srgbClr val="003366"/>
              </a:solidFill>
              <a:latin typeface="Times New Roman" pitchFamily="18" charset="0"/>
              <a:ea typeface="黑体" pitchFamily="49" charset="-122"/>
              <a:cs typeface="Times New Roman" pitchFamily="18" charset="0"/>
            </a:endParaRPr>
          </a:p>
        </p:txBody>
      </p:sp>
      <p:sp>
        <p:nvSpPr>
          <p:cNvPr id="25" name="矩形 24"/>
          <p:cNvSpPr/>
          <p:nvPr/>
        </p:nvSpPr>
        <p:spPr>
          <a:xfrm>
            <a:off x="6421161" y="6237496"/>
            <a:ext cx="2563522" cy="584775"/>
          </a:xfrm>
          <a:prstGeom prst="rect">
            <a:avLst/>
          </a:prstGeom>
        </p:spPr>
        <p:txBody>
          <a:bodyPr wrap="none">
            <a:spAutoFit/>
          </a:bodyPr>
          <a:lstStyle/>
          <a:p>
            <a:pPr>
              <a:defRPr/>
            </a:pPr>
            <a:r>
              <a:rPr lang="en-US" altLang="zh-CN" sz="1600" b="1" kern="0" dirty="0" smtClean="0">
                <a:solidFill>
                  <a:srgbClr val="FF0000"/>
                </a:solidFill>
                <a:latin typeface="Times New Roman" pitchFamily="18" charset="0"/>
                <a:ea typeface="黑体" pitchFamily="49" charset="-122"/>
                <a:cs typeface="Times New Roman" pitchFamily="18" charset="0"/>
              </a:rPr>
              <a:t>SECR:</a:t>
            </a:r>
            <a:r>
              <a:rPr lang="en-US" altLang="zh-CN" sz="1600" b="1" kern="0" dirty="0" smtClean="0">
                <a:solidFill>
                  <a:srgbClr val="003366"/>
                </a:solidFill>
                <a:latin typeface="Arial Narrow" panose="020B0606020202030204" pitchFamily="34" charset="0"/>
                <a:ea typeface="仿宋_GB2312" pitchFamily="49" charset="-122"/>
                <a:cs typeface="Times New Roman" pitchFamily="18" charset="0"/>
              </a:rPr>
              <a:t> </a:t>
            </a:r>
          </a:p>
          <a:p>
            <a:pPr>
              <a:defRPr/>
            </a:pPr>
            <a:r>
              <a:rPr lang="en-US" altLang="zh-CN" sz="1600" b="1" kern="0" dirty="0" smtClean="0">
                <a:solidFill>
                  <a:srgbClr val="003366"/>
                </a:solidFill>
                <a:latin typeface="Arial Narrow" panose="020B0606020202030204" pitchFamily="34" charset="0"/>
                <a:ea typeface="仿宋_GB2312" pitchFamily="49" charset="-122"/>
                <a:cs typeface="Times New Roman" pitchFamily="18" charset="0"/>
              </a:rPr>
              <a:t>Superconducting ECR source</a:t>
            </a:r>
            <a:endParaRPr lang="en-US" altLang="zh-CN" sz="1600" b="1" kern="0" dirty="0">
              <a:solidFill>
                <a:srgbClr val="003366"/>
              </a:solidFill>
              <a:latin typeface="Times New Roman" pitchFamily="18" charset="0"/>
              <a:ea typeface="黑体" pitchFamily="49" charset="-122"/>
              <a:cs typeface="Times New Roman" pitchFamily="18" charset="0"/>
            </a:endParaRPr>
          </a:p>
        </p:txBody>
      </p:sp>
      <p:sp>
        <p:nvSpPr>
          <p:cNvPr id="26" name="Rectangle 2"/>
          <p:cNvSpPr>
            <a:spLocks noChangeArrowheads="1"/>
          </p:cNvSpPr>
          <p:nvPr/>
        </p:nvSpPr>
        <p:spPr bwMode="auto">
          <a:xfrm>
            <a:off x="179512" y="35360"/>
            <a:ext cx="7715411" cy="558800"/>
          </a:xfrm>
          <a:prstGeom prst="rect">
            <a:avLst/>
          </a:prstGeom>
          <a:noFill/>
          <a:ln w="9525">
            <a:noFill/>
            <a:miter lim="800000"/>
            <a:headEnd/>
            <a:tailEnd/>
          </a:ln>
        </p:spPr>
        <p:txBody>
          <a:bodyPr anchor="ctr"/>
          <a:lstStyle/>
          <a:p>
            <a:pPr fontAlgn="base">
              <a:spcBef>
                <a:spcPct val="0"/>
              </a:spcBef>
              <a:spcAft>
                <a:spcPct val="0"/>
              </a:spcAft>
            </a:pPr>
            <a:r>
              <a:rPr lang="en-US" altLang="zh-CN" sz="3200" b="1" dirty="0" smtClean="0">
                <a:solidFill>
                  <a:srgbClr val="000099"/>
                </a:solidFill>
                <a:ea typeface="黑体" pitchFamily="2" charset="-122"/>
              </a:rPr>
              <a:t>HIAF: </a:t>
            </a:r>
            <a:r>
              <a:rPr lang="en-US" altLang="zh-CN" sz="3200" b="1" dirty="0" smtClean="0">
                <a:solidFill>
                  <a:srgbClr val="0033CC"/>
                </a:solidFill>
                <a:ea typeface="黑体" pitchFamily="2" charset="-122"/>
              </a:rPr>
              <a:t>First phase</a:t>
            </a:r>
            <a:endParaRPr lang="en-US" altLang="zh-CN" sz="3200" b="1" dirty="0">
              <a:solidFill>
                <a:srgbClr val="0033CC"/>
              </a:solidFill>
              <a:ea typeface="黑体" pitchFamily="2" charset="-122"/>
            </a:endParaRPr>
          </a:p>
        </p:txBody>
      </p:sp>
    </p:spTree>
    <p:extLst>
      <p:ext uri="{BB962C8B-B14F-4D97-AF65-F5344CB8AC3E}">
        <p14:creationId xmlns:p14="http://schemas.microsoft.com/office/powerpoint/2010/main" val="535641316"/>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3"/>
          <a:stretch>
            <a:fillRect/>
          </a:stretch>
        </p:blipFill>
        <p:spPr>
          <a:xfrm>
            <a:off x="1097213" y="750935"/>
            <a:ext cx="6510786" cy="5467212"/>
          </a:xfrm>
          <a:prstGeom prst="rect">
            <a:avLst/>
          </a:prstGeom>
        </p:spPr>
      </p:pic>
      <p:pic>
        <p:nvPicPr>
          <p:cNvPr id="39" name="图片 38">
            <a:extLst>
              <a:ext uri="{FF2B5EF4-FFF2-40B4-BE49-F238E27FC236}">
                <a16:creationId xmlns="" xmlns:a16="http://schemas.microsoft.com/office/drawing/2014/main" id="{D1AA73DA-DFFF-460E-857E-E34A35BE0B76}"/>
              </a:ext>
            </a:extLst>
          </p:cNvPr>
          <p:cNvPicPr>
            <a:picLocks noChangeAspect="1"/>
          </p:cNvPicPr>
          <p:nvPr/>
        </p:nvPicPr>
        <p:blipFill>
          <a:blip r:embed="rId4"/>
          <a:srcRect l="1399" t="-12897" r="4502" b="-8357"/>
          <a:stretch>
            <a:fillRect/>
          </a:stretch>
        </p:blipFill>
        <p:spPr>
          <a:xfrm>
            <a:off x="7554310" y="1616076"/>
            <a:ext cx="1407017" cy="695438"/>
          </a:xfrm>
          <a:prstGeom prst="ellipse">
            <a:avLst/>
          </a:prstGeom>
          <a:ln w="38100" cmpd="sng">
            <a:solidFill>
              <a:srgbClr val="00B0F0"/>
            </a:solidFill>
            <a:prstDash val="sysDash"/>
          </a:ln>
        </p:spPr>
      </p:pic>
      <p:pic>
        <p:nvPicPr>
          <p:cNvPr id="40" name="图片 4" descr="6499.jpg"/>
          <p:cNvPicPr>
            <a:picLocks noChangeAspect="1"/>
          </p:cNvPicPr>
          <p:nvPr/>
        </p:nvPicPr>
        <p:blipFill>
          <a:blip r:embed="rId5"/>
          <a:srcRect l="46063" r="15350" b="36349"/>
          <a:stretch>
            <a:fillRect/>
          </a:stretch>
        </p:blipFill>
        <p:spPr bwMode="auto">
          <a:xfrm>
            <a:off x="6199973" y="3251448"/>
            <a:ext cx="1054040" cy="1303592"/>
          </a:xfrm>
          <a:prstGeom prst="rect">
            <a:avLst/>
          </a:prstGeom>
          <a:noFill/>
          <a:ln w="9525">
            <a:noFill/>
            <a:miter lim="800000"/>
            <a:headEnd/>
            <a:tailEnd/>
          </a:ln>
        </p:spPr>
      </p:pic>
      <p:sp>
        <p:nvSpPr>
          <p:cNvPr id="41" name="矩形 40"/>
          <p:cNvSpPr/>
          <p:nvPr/>
        </p:nvSpPr>
        <p:spPr>
          <a:xfrm>
            <a:off x="5313839" y="5815343"/>
            <a:ext cx="1940174" cy="584775"/>
          </a:xfrm>
          <a:prstGeom prst="rect">
            <a:avLst/>
          </a:prstGeom>
          <a:solidFill>
            <a:schemeClr val="accent3">
              <a:lumMod val="20000"/>
              <a:lumOff val="80000"/>
            </a:schemeClr>
          </a:solidFill>
        </p:spPr>
        <p:txBody>
          <a:bodyPr wrap="square">
            <a:spAutoFit/>
          </a:bodyPr>
          <a:lstStyle/>
          <a:p>
            <a:pPr algn="ctr">
              <a:spcAft>
                <a:spcPts val="0"/>
              </a:spcAft>
            </a:pPr>
            <a:r>
              <a:rPr lang="en-US" altLang="zh-CN" sz="1600" b="1" dirty="0" smtClean="0">
                <a:solidFill>
                  <a:srgbClr val="7030A0"/>
                </a:solidFill>
                <a:latin typeface="Times New Roman" pitchFamily="18" charset="0"/>
                <a:ea typeface="仿宋_GB2312" pitchFamily="49" charset="-122"/>
                <a:cs typeface="Times New Roman" pitchFamily="18" charset="0"/>
              </a:rPr>
              <a:t>Low energy nuclear</a:t>
            </a:r>
          </a:p>
          <a:p>
            <a:pPr algn="ctr">
              <a:spcAft>
                <a:spcPts val="0"/>
              </a:spcAft>
            </a:pPr>
            <a:r>
              <a:rPr lang="en-US" altLang="zh-CN" sz="1600" b="1" dirty="0" smtClean="0">
                <a:solidFill>
                  <a:srgbClr val="7030A0"/>
                </a:solidFill>
                <a:latin typeface="Times New Roman" pitchFamily="18" charset="0"/>
                <a:ea typeface="仿宋_GB2312" pitchFamily="49" charset="-122"/>
                <a:cs typeface="Times New Roman" pitchFamily="18" charset="0"/>
              </a:rPr>
              <a:t> structure terminal </a:t>
            </a:r>
            <a:endParaRPr lang="zh-CN" altLang="en-US" sz="1600" b="1" dirty="0">
              <a:solidFill>
                <a:srgbClr val="7030A0"/>
              </a:solidFill>
              <a:latin typeface="Times New Roman" pitchFamily="18" charset="0"/>
              <a:ea typeface="仿宋_GB2312" pitchFamily="49" charset="-122"/>
              <a:cs typeface="Times New Roman" pitchFamily="18" charset="0"/>
            </a:endParaRPr>
          </a:p>
        </p:txBody>
      </p:sp>
      <p:sp>
        <p:nvSpPr>
          <p:cNvPr id="42" name="矩形 41"/>
          <p:cNvSpPr/>
          <p:nvPr/>
        </p:nvSpPr>
        <p:spPr>
          <a:xfrm>
            <a:off x="1029029" y="5851032"/>
            <a:ext cx="2650425" cy="323165"/>
          </a:xfrm>
          <a:prstGeom prst="rect">
            <a:avLst/>
          </a:prstGeom>
          <a:solidFill>
            <a:schemeClr val="accent3">
              <a:lumMod val="20000"/>
              <a:lumOff val="80000"/>
            </a:schemeClr>
          </a:solidFill>
        </p:spPr>
        <p:txBody>
          <a:bodyPr wrap="square">
            <a:spAutoFit/>
          </a:bodyPr>
          <a:lstStyle/>
          <a:p>
            <a:pPr>
              <a:lnSpc>
                <a:spcPts val="1800"/>
              </a:lnSpc>
              <a:spcAft>
                <a:spcPts val="600"/>
              </a:spcAft>
            </a:pPr>
            <a:r>
              <a:rPr lang="en-US" altLang="zh-CN" b="1" dirty="0">
                <a:solidFill>
                  <a:srgbClr val="7030A0"/>
                </a:solidFill>
                <a:latin typeface="Times New Roman" pitchFamily="18" charset="0"/>
                <a:ea typeface="仿宋_GB2312" pitchFamily="49" charset="-122"/>
                <a:cs typeface="Times New Roman" pitchFamily="18" charset="0"/>
              </a:rPr>
              <a:t>Low energy  irradiation</a:t>
            </a:r>
          </a:p>
        </p:txBody>
      </p:sp>
      <p:sp>
        <p:nvSpPr>
          <p:cNvPr id="43" name="矩形 24"/>
          <p:cNvSpPr>
            <a:spLocks noChangeArrowheads="1"/>
          </p:cNvSpPr>
          <p:nvPr/>
        </p:nvSpPr>
        <p:spPr bwMode="auto">
          <a:xfrm>
            <a:off x="64658" y="921310"/>
            <a:ext cx="2465171" cy="1015663"/>
          </a:xfrm>
          <a:prstGeom prst="rect">
            <a:avLst/>
          </a:prstGeom>
          <a:solidFill>
            <a:schemeClr val="accent3">
              <a:lumMod val="20000"/>
              <a:lumOff val="80000"/>
            </a:schemeClr>
          </a:solidFill>
          <a:ln w="9525">
            <a:noFill/>
            <a:miter lim="800000"/>
            <a:headEnd/>
            <a:tailEnd/>
          </a:ln>
        </p:spPr>
        <p:txBody>
          <a:bodyPr wrap="square">
            <a:spAutoFit/>
          </a:bodyPr>
          <a:lstStyle/>
          <a:p>
            <a:pPr>
              <a:lnSpc>
                <a:spcPts val="1800"/>
              </a:lnSpc>
              <a:spcAft>
                <a:spcPts val="600"/>
              </a:spcAft>
            </a:pPr>
            <a:r>
              <a:rPr lang="en-US" altLang="zh-CN" b="1" dirty="0" smtClean="0">
                <a:solidFill>
                  <a:srgbClr val="7030A0"/>
                </a:solidFill>
                <a:latin typeface="Times New Roman" pitchFamily="18" charset="0"/>
                <a:ea typeface="仿宋_GB2312" pitchFamily="49" charset="-122"/>
                <a:cs typeface="Times New Roman" pitchFamily="18" charset="0"/>
              </a:rPr>
              <a:t>External target station</a:t>
            </a:r>
          </a:p>
          <a:p>
            <a:pPr indent="85725">
              <a:lnSpc>
                <a:spcPts val="1600"/>
              </a:lnSpc>
              <a:spcBef>
                <a:spcPts val="0"/>
              </a:spcBef>
              <a:spcAft>
                <a:spcPts val="0"/>
              </a:spcAft>
            </a:pPr>
            <a:r>
              <a:rPr lang="en-US" altLang="zh-CN" sz="1600" dirty="0" smtClean="0">
                <a:solidFill>
                  <a:srgbClr val="000066"/>
                </a:solidFill>
                <a:latin typeface="Times New Roman" pitchFamily="18" charset="0"/>
                <a:ea typeface="仿宋_GB2312" pitchFamily="49" charset="-122"/>
                <a:cs typeface="Times New Roman" pitchFamily="18" charset="0"/>
              </a:rPr>
              <a:t>Nuclear Matter study-CEE</a:t>
            </a:r>
          </a:p>
          <a:p>
            <a:pPr indent="85725">
              <a:lnSpc>
                <a:spcPts val="1600"/>
              </a:lnSpc>
              <a:spcBef>
                <a:spcPts val="0"/>
              </a:spcBef>
              <a:spcAft>
                <a:spcPts val="0"/>
              </a:spcAft>
            </a:pPr>
            <a:r>
              <a:rPr lang="en-US" altLang="zh-CN" sz="1600" dirty="0" err="1" smtClean="0">
                <a:solidFill>
                  <a:srgbClr val="000066"/>
                </a:solidFill>
                <a:latin typeface="Times New Roman" pitchFamily="18" charset="0"/>
                <a:ea typeface="仿宋_GB2312" pitchFamily="49" charset="-122"/>
                <a:cs typeface="Times New Roman" pitchFamily="18" charset="0"/>
              </a:rPr>
              <a:t>Hypernuclear</a:t>
            </a:r>
            <a:endParaRPr lang="en-US" altLang="zh-CN" sz="1600" dirty="0" smtClean="0">
              <a:solidFill>
                <a:srgbClr val="000066"/>
              </a:solidFill>
              <a:latin typeface="Times New Roman" pitchFamily="18" charset="0"/>
              <a:ea typeface="仿宋_GB2312" pitchFamily="49" charset="-122"/>
              <a:cs typeface="Times New Roman" pitchFamily="18" charset="0"/>
            </a:endParaRPr>
          </a:p>
          <a:p>
            <a:pPr indent="85725">
              <a:lnSpc>
                <a:spcPts val="1600"/>
              </a:lnSpc>
              <a:spcBef>
                <a:spcPts val="0"/>
              </a:spcBef>
              <a:spcAft>
                <a:spcPts val="0"/>
              </a:spcAft>
            </a:pPr>
            <a:r>
              <a:rPr lang="en-US" altLang="zh-CN" sz="1600" dirty="0">
                <a:solidFill>
                  <a:srgbClr val="000066"/>
                </a:solidFill>
                <a:latin typeface="Times New Roman" pitchFamily="18" charset="0"/>
                <a:ea typeface="仿宋_GB2312" pitchFamily="49" charset="-122"/>
                <a:cs typeface="Times New Roman" pitchFamily="18" charset="0"/>
              </a:rPr>
              <a:t>High energy irradiation </a:t>
            </a:r>
          </a:p>
        </p:txBody>
      </p:sp>
      <p:sp>
        <p:nvSpPr>
          <p:cNvPr id="44" name="矩形 43"/>
          <p:cNvSpPr/>
          <p:nvPr/>
        </p:nvSpPr>
        <p:spPr>
          <a:xfrm>
            <a:off x="2354242" y="3647349"/>
            <a:ext cx="883575" cy="400110"/>
          </a:xfrm>
          <a:prstGeom prst="rect">
            <a:avLst/>
          </a:prstGeom>
          <a:noFill/>
        </p:spPr>
        <p:txBody>
          <a:bodyPr wrap="none">
            <a:spAutoFit/>
          </a:bodyPr>
          <a:lstStyle/>
          <a:p>
            <a:r>
              <a:rPr lang="en-US" altLang="zh-CN" sz="2000" b="1" dirty="0" err="1" smtClean="0">
                <a:solidFill>
                  <a:srgbClr val="0000FF"/>
                </a:solidFill>
                <a:latin typeface="Times New Roman" pitchFamily="18" charset="0"/>
                <a:ea typeface="MS PGothic" pitchFamily="34" charset="-128"/>
                <a:cs typeface="Times New Roman" pitchFamily="18" charset="0"/>
              </a:rPr>
              <a:t>BRing</a:t>
            </a:r>
            <a:endParaRPr lang="zh-CN" altLang="en-US" sz="2000" b="1" dirty="0"/>
          </a:p>
        </p:txBody>
      </p:sp>
      <p:sp>
        <p:nvSpPr>
          <p:cNvPr id="45" name="矩形 44"/>
          <p:cNvSpPr/>
          <p:nvPr/>
        </p:nvSpPr>
        <p:spPr>
          <a:xfrm>
            <a:off x="4889704" y="5199247"/>
            <a:ext cx="813043" cy="369332"/>
          </a:xfrm>
          <a:prstGeom prst="rect">
            <a:avLst/>
          </a:prstGeom>
        </p:spPr>
        <p:txBody>
          <a:bodyPr wrap="none">
            <a:spAutoFit/>
          </a:bodyPr>
          <a:lstStyle/>
          <a:p>
            <a:r>
              <a:rPr lang="en-US" altLang="zh-CN" b="1" dirty="0" err="1" smtClean="0">
                <a:solidFill>
                  <a:srgbClr val="0000FF"/>
                </a:solidFill>
                <a:latin typeface="Times New Roman" pitchFamily="18" charset="0"/>
                <a:ea typeface="MS PGothic" pitchFamily="34" charset="-128"/>
                <a:cs typeface="Times New Roman" pitchFamily="18" charset="0"/>
              </a:rPr>
              <a:t>iLinac</a:t>
            </a:r>
            <a:endParaRPr lang="zh-CN" altLang="en-US" b="1" dirty="0"/>
          </a:p>
        </p:txBody>
      </p:sp>
      <p:sp>
        <p:nvSpPr>
          <p:cNvPr id="46" name="矩形 45"/>
          <p:cNvSpPr/>
          <p:nvPr/>
        </p:nvSpPr>
        <p:spPr>
          <a:xfrm>
            <a:off x="7577183" y="5526335"/>
            <a:ext cx="780983" cy="338554"/>
          </a:xfrm>
          <a:prstGeom prst="rect">
            <a:avLst/>
          </a:prstGeom>
        </p:spPr>
        <p:txBody>
          <a:bodyPr wrap="none">
            <a:spAutoFit/>
          </a:bodyPr>
          <a:lstStyle/>
          <a:p>
            <a:r>
              <a:rPr lang="en-US" altLang="zh-CN" sz="1600" b="1" dirty="0" smtClean="0">
                <a:solidFill>
                  <a:srgbClr val="0000FF"/>
                </a:solidFill>
                <a:latin typeface="Times New Roman" pitchFamily="18" charset="0"/>
                <a:ea typeface="MS PGothic" pitchFamily="34" charset="-128"/>
                <a:cs typeface="Times New Roman" pitchFamily="18" charset="0"/>
              </a:rPr>
              <a:t>SECR </a:t>
            </a:r>
            <a:endParaRPr lang="zh-CN" altLang="en-US" sz="1600" b="1" dirty="0"/>
          </a:p>
        </p:txBody>
      </p:sp>
      <p:sp>
        <p:nvSpPr>
          <p:cNvPr id="47" name="矩形 46"/>
          <p:cNvSpPr/>
          <p:nvPr/>
        </p:nvSpPr>
        <p:spPr>
          <a:xfrm>
            <a:off x="6098822" y="854546"/>
            <a:ext cx="2185214" cy="323165"/>
          </a:xfrm>
          <a:prstGeom prst="rect">
            <a:avLst/>
          </a:prstGeom>
          <a:solidFill>
            <a:schemeClr val="accent3">
              <a:lumMod val="20000"/>
              <a:lumOff val="80000"/>
            </a:schemeClr>
          </a:solidFill>
        </p:spPr>
        <p:txBody>
          <a:bodyPr wrap="none">
            <a:spAutoFit/>
          </a:bodyPr>
          <a:lstStyle/>
          <a:p>
            <a:pPr>
              <a:lnSpc>
                <a:spcPts val="1800"/>
              </a:lnSpc>
              <a:spcAft>
                <a:spcPts val="600"/>
              </a:spcAft>
            </a:pPr>
            <a:r>
              <a:rPr lang="en-US" altLang="zh-CN" b="1" dirty="0">
                <a:solidFill>
                  <a:srgbClr val="7030A0"/>
                </a:solidFill>
                <a:latin typeface="Times New Roman" pitchFamily="18" charset="0"/>
                <a:ea typeface="仿宋_GB2312" pitchFamily="49" charset="-122"/>
                <a:cs typeface="Times New Roman" pitchFamily="18" charset="0"/>
              </a:rPr>
              <a:t>RIBs physics station</a:t>
            </a:r>
            <a:endParaRPr lang="zh-CN" altLang="en-US" b="1" dirty="0">
              <a:solidFill>
                <a:srgbClr val="7030A0"/>
              </a:solidFill>
              <a:latin typeface="Times New Roman" pitchFamily="18" charset="0"/>
              <a:ea typeface="仿宋_GB2312" pitchFamily="49" charset="-122"/>
              <a:cs typeface="Times New Roman" pitchFamily="18" charset="0"/>
            </a:endParaRPr>
          </a:p>
        </p:txBody>
      </p:sp>
      <p:sp>
        <p:nvSpPr>
          <p:cNvPr id="48" name="矩形 47"/>
          <p:cNvSpPr/>
          <p:nvPr/>
        </p:nvSpPr>
        <p:spPr>
          <a:xfrm>
            <a:off x="5947824" y="2717845"/>
            <a:ext cx="1579604" cy="523220"/>
          </a:xfrm>
          <a:prstGeom prst="rect">
            <a:avLst/>
          </a:prstGeom>
          <a:solidFill>
            <a:schemeClr val="accent3">
              <a:lumMod val="20000"/>
              <a:lumOff val="80000"/>
            </a:schemeClr>
          </a:solidFill>
        </p:spPr>
        <p:txBody>
          <a:bodyPr wrap="square">
            <a:spAutoFit/>
          </a:bodyPr>
          <a:lstStyle/>
          <a:p>
            <a:pPr algn="ctr">
              <a:spcAft>
                <a:spcPts val="0"/>
              </a:spcAft>
            </a:pPr>
            <a:r>
              <a:rPr lang="en-US" altLang="zh-CN" sz="1400" b="1" dirty="0">
                <a:solidFill>
                  <a:srgbClr val="000066"/>
                </a:solidFill>
                <a:latin typeface="Times New Roman" pitchFamily="18" charset="0"/>
                <a:ea typeface="仿宋_GB2312" pitchFamily="49" charset="-122"/>
                <a:cs typeface="Times New Roman" pitchFamily="18" charset="0"/>
              </a:rPr>
              <a:t>High precision </a:t>
            </a:r>
            <a:endParaRPr lang="en-US" altLang="zh-CN" sz="1400" b="1" dirty="0" smtClean="0">
              <a:solidFill>
                <a:srgbClr val="000066"/>
              </a:solidFill>
              <a:latin typeface="Times New Roman" pitchFamily="18" charset="0"/>
              <a:ea typeface="仿宋_GB2312" pitchFamily="49" charset="-122"/>
              <a:cs typeface="Times New Roman" pitchFamily="18" charset="0"/>
            </a:endParaRPr>
          </a:p>
          <a:p>
            <a:pPr algn="ctr">
              <a:spcAft>
                <a:spcPts val="0"/>
              </a:spcAft>
            </a:pPr>
            <a:r>
              <a:rPr lang="en-US" altLang="zh-CN" sz="1400" b="1" dirty="0" smtClean="0">
                <a:solidFill>
                  <a:srgbClr val="000066"/>
                </a:solidFill>
                <a:latin typeface="Times New Roman" pitchFamily="18" charset="0"/>
                <a:ea typeface="仿宋_GB2312" pitchFamily="49" charset="-122"/>
                <a:cs typeface="Times New Roman" pitchFamily="18" charset="0"/>
              </a:rPr>
              <a:t>spectrometer </a:t>
            </a:r>
            <a:r>
              <a:rPr lang="en-US" altLang="zh-CN" sz="1400" b="1" dirty="0">
                <a:solidFill>
                  <a:srgbClr val="000066"/>
                </a:solidFill>
                <a:latin typeface="Times New Roman" pitchFamily="18" charset="0"/>
                <a:ea typeface="仿宋_GB2312" pitchFamily="49" charset="-122"/>
                <a:cs typeface="Times New Roman" pitchFamily="18" charset="0"/>
              </a:rPr>
              <a:t>ring</a:t>
            </a:r>
          </a:p>
        </p:txBody>
      </p:sp>
      <p:sp>
        <p:nvSpPr>
          <p:cNvPr id="49" name="矩形 48"/>
          <p:cNvSpPr/>
          <p:nvPr/>
        </p:nvSpPr>
        <p:spPr>
          <a:xfrm>
            <a:off x="7497273" y="2343292"/>
            <a:ext cx="1623060" cy="492443"/>
          </a:xfrm>
          <a:prstGeom prst="rect">
            <a:avLst/>
          </a:prstGeom>
          <a:solidFill>
            <a:schemeClr val="accent3">
              <a:lumMod val="20000"/>
              <a:lumOff val="80000"/>
            </a:schemeClr>
          </a:solidFill>
        </p:spPr>
        <p:txBody>
          <a:bodyPr wrap="square">
            <a:spAutoFit/>
          </a:bodyPr>
          <a:lstStyle/>
          <a:p>
            <a:pPr algn="ctr">
              <a:spcAft>
                <a:spcPts val="0"/>
              </a:spcAft>
            </a:pPr>
            <a:r>
              <a:rPr lang="en-US" altLang="zh-CN" sz="1300" b="1" dirty="0">
                <a:solidFill>
                  <a:srgbClr val="000066"/>
                </a:solidFill>
                <a:latin typeface="Times New Roman" pitchFamily="18" charset="0"/>
                <a:ea typeface="仿宋_GB2312" pitchFamily="49" charset="-122"/>
                <a:cs typeface="Times New Roman" pitchFamily="18" charset="0"/>
              </a:rPr>
              <a:t>e</a:t>
            </a:r>
            <a:r>
              <a:rPr lang="en-US" altLang="zh-CN" sz="1300" b="1" dirty="0" smtClean="0">
                <a:solidFill>
                  <a:srgbClr val="000066"/>
                </a:solidFill>
                <a:latin typeface="Times New Roman" pitchFamily="18" charset="0"/>
                <a:ea typeface="仿宋_GB2312" pitchFamily="49" charset="-122"/>
                <a:cs typeface="Times New Roman" pitchFamily="18" charset="0"/>
              </a:rPr>
              <a:t>-ion recombination</a:t>
            </a:r>
          </a:p>
          <a:p>
            <a:pPr algn="ctr">
              <a:spcAft>
                <a:spcPts val="0"/>
              </a:spcAft>
            </a:pPr>
            <a:r>
              <a:rPr lang="en-US" altLang="zh-CN" sz="1300" b="1" dirty="0" smtClean="0">
                <a:solidFill>
                  <a:srgbClr val="000066"/>
                </a:solidFill>
                <a:latin typeface="Times New Roman" pitchFamily="18" charset="0"/>
                <a:ea typeface="仿宋_GB2312" pitchFamily="49" charset="-122"/>
                <a:cs typeface="Times New Roman" pitchFamily="18" charset="0"/>
              </a:rPr>
              <a:t> </a:t>
            </a:r>
            <a:r>
              <a:rPr lang="en-US" altLang="zh-CN" sz="1300" b="1" dirty="0">
                <a:solidFill>
                  <a:srgbClr val="000066"/>
                </a:solidFill>
                <a:latin typeface="Times New Roman" pitchFamily="18" charset="0"/>
                <a:ea typeface="仿宋_GB2312" pitchFamily="49" charset="-122"/>
                <a:cs typeface="Times New Roman" pitchFamily="18" charset="0"/>
              </a:rPr>
              <a:t>spectroscopy</a:t>
            </a:r>
          </a:p>
        </p:txBody>
      </p:sp>
      <p:sp>
        <p:nvSpPr>
          <p:cNvPr id="50" name="矩形 49"/>
          <p:cNvSpPr/>
          <p:nvPr/>
        </p:nvSpPr>
        <p:spPr>
          <a:xfrm>
            <a:off x="6176278" y="1814203"/>
            <a:ext cx="889987" cy="400110"/>
          </a:xfrm>
          <a:prstGeom prst="rect">
            <a:avLst/>
          </a:prstGeom>
          <a:noFill/>
        </p:spPr>
        <p:txBody>
          <a:bodyPr wrap="none">
            <a:spAutoFit/>
          </a:bodyPr>
          <a:lstStyle/>
          <a:p>
            <a:r>
              <a:rPr lang="en-US" altLang="zh-CN" sz="2000" dirty="0" err="1" smtClean="0">
                <a:solidFill>
                  <a:srgbClr val="0000FF"/>
                </a:solidFill>
                <a:latin typeface="Times New Roman" pitchFamily="18" charset="0"/>
                <a:ea typeface="MS PGothic" pitchFamily="34" charset="-128"/>
                <a:cs typeface="Times New Roman" pitchFamily="18" charset="0"/>
              </a:rPr>
              <a:t>SRing</a:t>
            </a:r>
            <a:r>
              <a:rPr lang="en-US" altLang="zh-CN" sz="2000" dirty="0" smtClean="0">
                <a:solidFill>
                  <a:srgbClr val="0000FF"/>
                </a:solidFill>
                <a:latin typeface="Times New Roman" pitchFamily="18" charset="0"/>
                <a:ea typeface="MS PGothic" pitchFamily="34" charset="-128"/>
                <a:cs typeface="Times New Roman" pitchFamily="18" charset="0"/>
              </a:rPr>
              <a:t> </a:t>
            </a:r>
            <a:endParaRPr lang="zh-CN" altLang="en-US" sz="2000" dirty="0"/>
          </a:p>
        </p:txBody>
      </p:sp>
      <p:sp>
        <p:nvSpPr>
          <p:cNvPr id="51" name="矩形 50"/>
          <p:cNvSpPr/>
          <p:nvPr/>
        </p:nvSpPr>
        <p:spPr>
          <a:xfrm>
            <a:off x="4338549" y="1166328"/>
            <a:ext cx="761588" cy="369332"/>
          </a:xfrm>
          <a:prstGeom prst="rect">
            <a:avLst/>
          </a:prstGeom>
          <a:noFill/>
        </p:spPr>
        <p:txBody>
          <a:bodyPr wrap="square">
            <a:spAutoFit/>
          </a:bodyPr>
          <a:lstStyle/>
          <a:p>
            <a:r>
              <a:rPr lang="en-US" altLang="zh-CN" dirty="0" smtClean="0">
                <a:solidFill>
                  <a:srgbClr val="0000FF"/>
                </a:solidFill>
                <a:latin typeface="Times New Roman" pitchFamily="18" charset="0"/>
                <a:ea typeface="MS PGothic" pitchFamily="34" charset="-128"/>
                <a:cs typeface="Times New Roman" pitchFamily="18" charset="0"/>
              </a:rPr>
              <a:t>HFRS </a:t>
            </a:r>
            <a:endParaRPr lang="zh-CN" altLang="en-US" dirty="0"/>
          </a:p>
        </p:txBody>
      </p:sp>
      <p:sp>
        <p:nvSpPr>
          <p:cNvPr id="52" name="矩形 51"/>
          <p:cNvSpPr/>
          <p:nvPr/>
        </p:nvSpPr>
        <p:spPr>
          <a:xfrm>
            <a:off x="424699" y="6422644"/>
            <a:ext cx="8634242" cy="400110"/>
          </a:xfrm>
          <a:prstGeom prst="rect">
            <a:avLst/>
          </a:prstGeom>
          <a:solidFill>
            <a:schemeClr val="accent5"/>
          </a:solidFill>
        </p:spPr>
        <p:txBody>
          <a:bodyPr wrap="square">
            <a:spAutoFit/>
          </a:bodyPr>
          <a:lstStyle/>
          <a:p>
            <a:r>
              <a:rPr lang="en-US" altLang="zh-CN" sz="2000" b="1" dirty="0">
                <a:solidFill>
                  <a:srgbClr val="0000FF"/>
                </a:solidFill>
              </a:rPr>
              <a:t>Around the whole facility, there are a series of experiments </a:t>
            </a:r>
            <a:r>
              <a:rPr lang="en-US" altLang="zh-CN" sz="2000" b="1" dirty="0" smtClean="0">
                <a:solidFill>
                  <a:srgbClr val="0000FF"/>
                </a:solidFill>
              </a:rPr>
              <a:t>terminals</a:t>
            </a:r>
            <a:endParaRPr lang="zh-CN" altLang="en-US" sz="2000" b="1" dirty="0">
              <a:solidFill>
                <a:srgbClr val="0000FF"/>
              </a:solidFill>
            </a:endParaRPr>
          </a:p>
        </p:txBody>
      </p:sp>
      <p:sp>
        <p:nvSpPr>
          <p:cNvPr id="53" name="Rectangle 229"/>
          <p:cNvSpPr>
            <a:spLocks noChangeArrowheads="1"/>
          </p:cNvSpPr>
          <p:nvPr/>
        </p:nvSpPr>
        <p:spPr bwMode="auto">
          <a:xfrm>
            <a:off x="-9050" y="785442"/>
            <a:ext cx="9144000" cy="31750"/>
          </a:xfrm>
          <a:prstGeom prst="rect">
            <a:avLst/>
          </a:prstGeom>
          <a:solidFill>
            <a:srgbClr val="00B050"/>
          </a:solidFill>
          <a:ln w="9525">
            <a:noFill/>
            <a:miter lim="800000"/>
            <a:headEnd/>
            <a:tailEnd/>
          </a:ln>
        </p:spPr>
        <p:txBody>
          <a:bodyPr wrap="none" anchor="ctr"/>
          <a:lstStyle/>
          <a:p>
            <a:pPr fontAlgn="base">
              <a:lnSpc>
                <a:spcPct val="90000"/>
              </a:lnSpc>
              <a:spcBef>
                <a:spcPct val="0"/>
              </a:spcBef>
              <a:spcAft>
                <a:spcPct val="0"/>
              </a:spcAft>
            </a:pPr>
            <a:endParaRPr kumimoji="1" lang="ja-JP" altLang="ja-JP">
              <a:solidFill>
                <a:srgbClr val="000000"/>
              </a:solidFill>
            </a:endParaRPr>
          </a:p>
        </p:txBody>
      </p:sp>
      <p:sp>
        <p:nvSpPr>
          <p:cNvPr id="54" name="矩形 53"/>
          <p:cNvSpPr/>
          <p:nvPr/>
        </p:nvSpPr>
        <p:spPr>
          <a:xfrm>
            <a:off x="3530060" y="2201493"/>
            <a:ext cx="2334735" cy="323165"/>
          </a:xfrm>
          <a:prstGeom prst="rect">
            <a:avLst/>
          </a:prstGeom>
          <a:solidFill>
            <a:schemeClr val="accent3">
              <a:lumMod val="20000"/>
              <a:lumOff val="80000"/>
            </a:schemeClr>
          </a:solidFill>
        </p:spPr>
        <p:txBody>
          <a:bodyPr wrap="square">
            <a:spAutoFit/>
          </a:bodyPr>
          <a:lstStyle/>
          <a:p>
            <a:pPr algn="ctr">
              <a:lnSpc>
                <a:spcPts val="1800"/>
              </a:lnSpc>
              <a:spcAft>
                <a:spcPts val="0"/>
              </a:spcAft>
            </a:pPr>
            <a:endParaRPr lang="en-US" altLang="zh-CN" sz="1600" b="1" dirty="0">
              <a:solidFill>
                <a:srgbClr val="000066"/>
              </a:solidFill>
              <a:latin typeface="Times New Roman" pitchFamily="18" charset="0"/>
              <a:ea typeface="仿宋_GB2312" pitchFamily="49" charset="-122"/>
              <a:cs typeface="Times New Roman" pitchFamily="18" charset="0"/>
            </a:endParaRPr>
          </a:p>
        </p:txBody>
      </p:sp>
      <p:sp>
        <p:nvSpPr>
          <p:cNvPr id="55" name="矩形 54"/>
          <p:cNvSpPr/>
          <p:nvPr/>
        </p:nvSpPr>
        <p:spPr>
          <a:xfrm>
            <a:off x="3947669" y="2783895"/>
            <a:ext cx="1641796" cy="707886"/>
          </a:xfrm>
          <a:prstGeom prst="rect">
            <a:avLst/>
          </a:prstGeom>
        </p:spPr>
        <p:txBody>
          <a:bodyPr wrap="none">
            <a:spAutoFit/>
          </a:bodyPr>
          <a:lstStyle/>
          <a:p>
            <a:pPr indent="85725" algn="ctr">
              <a:lnSpc>
                <a:spcPts val="1600"/>
              </a:lnSpc>
            </a:pPr>
            <a:r>
              <a:rPr lang="en-US" altLang="zh-CN" sz="1600" dirty="0">
                <a:solidFill>
                  <a:srgbClr val="7030A0"/>
                </a:solidFill>
                <a:latin typeface="Times New Roman" pitchFamily="18" charset="0"/>
                <a:ea typeface="仿宋_GB2312" pitchFamily="49" charset="-122"/>
                <a:cs typeface="Times New Roman" pitchFamily="18" charset="0"/>
              </a:rPr>
              <a:t>High Energy</a:t>
            </a:r>
          </a:p>
          <a:p>
            <a:pPr indent="85725" algn="ctr">
              <a:lnSpc>
                <a:spcPts val="1600"/>
              </a:lnSpc>
            </a:pPr>
            <a:r>
              <a:rPr lang="en-US" altLang="zh-CN" sz="1600" dirty="0">
                <a:solidFill>
                  <a:srgbClr val="7030A0"/>
                </a:solidFill>
                <a:latin typeface="Times New Roman" pitchFamily="18" charset="0"/>
                <a:ea typeface="仿宋_GB2312" pitchFamily="49" charset="-122"/>
                <a:cs typeface="Times New Roman" pitchFamily="18" charset="0"/>
              </a:rPr>
              <a:t> Density Physics</a:t>
            </a:r>
          </a:p>
          <a:p>
            <a:pPr indent="85725" algn="ctr">
              <a:lnSpc>
                <a:spcPts val="1600"/>
              </a:lnSpc>
            </a:pPr>
            <a:r>
              <a:rPr lang="en-US" altLang="zh-CN" sz="1600" dirty="0">
                <a:solidFill>
                  <a:srgbClr val="7030A0"/>
                </a:solidFill>
                <a:latin typeface="Times New Roman" pitchFamily="18" charset="0"/>
                <a:ea typeface="仿宋_GB2312" pitchFamily="49" charset="-122"/>
                <a:cs typeface="Times New Roman" pitchFamily="18" charset="0"/>
              </a:rPr>
              <a:t>Terminal </a:t>
            </a:r>
            <a:endParaRPr lang="zh-CN" altLang="en-US" sz="1600" dirty="0">
              <a:solidFill>
                <a:srgbClr val="7030A0"/>
              </a:solidFill>
              <a:latin typeface="Times New Roman" pitchFamily="18" charset="0"/>
              <a:ea typeface="仿宋_GB2312" pitchFamily="49" charset="-122"/>
              <a:cs typeface="Times New Roman" pitchFamily="18" charset="0"/>
            </a:endParaRPr>
          </a:p>
        </p:txBody>
      </p:sp>
      <p:sp>
        <p:nvSpPr>
          <p:cNvPr id="56" name="Rectangle 2"/>
          <p:cNvSpPr>
            <a:spLocks noChangeArrowheads="1"/>
          </p:cNvSpPr>
          <p:nvPr/>
        </p:nvSpPr>
        <p:spPr bwMode="auto">
          <a:xfrm>
            <a:off x="95088" y="35360"/>
            <a:ext cx="7715411" cy="558800"/>
          </a:xfrm>
          <a:prstGeom prst="rect">
            <a:avLst/>
          </a:prstGeom>
          <a:noFill/>
          <a:ln w="9525">
            <a:noFill/>
            <a:miter lim="800000"/>
            <a:headEnd/>
            <a:tailEnd/>
          </a:ln>
        </p:spPr>
        <p:txBody>
          <a:bodyPr anchor="ctr"/>
          <a:lstStyle/>
          <a:p>
            <a:pPr fontAlgn="base">
              <a:spcBef>
                <a:spcPct val="0"/>
              </a:spcBef>
              <a:spcAft>
                <a:spcPct val="0"/>
              </a:spcAft>
            </a:pPr>
            <a:r>
              <a:rPr lang="en-US" altLang="zh-CN" sz="3200" b="1" dirty="0" smtClean="0">
                <a:solidFill>
                  <a:srgbClr val="000099"/>
                </a:solidFill>
                <a:ea typeface="黑体" pitchFamily="2" charset="-122"/>
              </a:rPr>
              <a:t>HIAF: </a:t>
            </a:r>
            <a:r>
              <a:rPr lang="en-US" altLang="zh-CN" sz="3200" b="1" dirty="0">
                <a:solidFill>
                  <a:srgbClr val="0033CC"/>
                </a:solidFill>
                <a:ea typeface="黑体" pitchFamily="2" charset="-122"/>
              </a:rPr>
              <a:t>Experiment terminals</a:t>
            </a:r>
          </a:p>
        </p:txBody>
      </p:sp>
    </p:spTree>
    <p:extLst>
      <p:ext uri="{BB962C8B-B14F-4D97-AF65-F5344CB8AC3E}">
        <p14:creationId xmlns:p14="http://schemas.microsoft.com/office/powerpoint/2010/main" val="3767798596"/>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stretch>
            <a:fillRect/>
          </a:stretch>
        </p:blipFill>
        <p:spPr>
          <a:xfrm>
            <a:off x="972264" y="2864697"/>
            <a:ext cx="7397398" cy="3246040"/>
          </a:xfrm>
          <a:prstGeom prst="rect">
            <a:avLst/>
          </a:prstGeom>
        </p:spPr>
      </p:pic>
      <p:grpSp>
        <p:nvGrpSpPr>
          <p:cNvPr id="22" name="组合 21"/>
          <p:cNvGrpSpPr>
            <a:grpSpLocks noChangeAspect="1"/>
          </p:cNvGrpSpPr>
          <p:nvPr/>
        </p:nvGrpSpPr>
        <p:grpSpPr>
          <a:xfrm>
            <a:off x="4768935" y="3446649"/>
            <a:ext cx="1585203" cy="1294965"/>
            <a:chOff x="569863" y="1564409"/>
            <a:chExt cx="2001348" cy="1452523"/>
          </a:xfrm>
        </p:grpSpPr>
        <p:pic>
          <p:nvPicPr>
            <p:cNvPr id="23" name="图片 2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69863" y="1564409"/>
              <a:ext cx="2001348" cy="1288647"/>
            </a:xfrm>
            <a:prstGeom prst="rect">
              <a:avLst/>
            </a:prstGeom>
          </p:spPr>
        </p:pic>
        <p:sp>
          <p:nvSpPr>
            <p:cNvPr id="24" name="矩形 23"/>
            <p:cNvSpPr/>
            <p:nvPr/>
          </p:nvSpPr>
          <p:spPr>
            <a:xfrm>
              <a:off x="1102472" y="2677245"/>
              <a:ext cx="1041215" cy="339687"/>
            </a:xfrm>
            <a:prstGeom prst="rect">
              <a:avLst/>
            </a:prstGeom>
          </p:spPr>
          <p:txBody>
            <a:bodyPr wrap="none">
              <a:spAutoFit/>
            </a:bodyPr>
            <a:lstStyle/>
            <a:p>
              <a:pPr>
                <a:lnSpc>
                  <a:spcPct val="114000"/>
                </a:lnSpc>
                <a:spcBef>
                  <a:spcPct val="20000"/>
                </a:spcBef>
                <a:buClr>
                  <a:prstClr val="black"/>
                </a:buClr>
              </a:pPr>
              <a:r>
                <a:rPr kumimoji="1" lang="en-US" altLang="zh-CN" sz="1200" dirty="0" smtClean="0">
                  <a:solidFill>
                    <a:srgbClr val="1F497D"/>
                  </a:solidFill>
                  <a:latin typeface="Times New Roman" panose="02020603050405020304" pitchFamily="18" charset="0"/>
                  <a:ea typeface="黑体" pitchFamily="49" charset="-122"/>
                  <a:cs typeface="Times New Roman" panose="02020603050405020304" pitchFamily="18" charset="0"/>
                </a:rPr>
                <a:t>Gas-target</a:t>
              </a:r>
              <a:endParaRPr kumimoji="1" lang="zh-CN" altLang="en-US" sz="1200" dirty="0">
                <a:solidFill>
                  <a:srgbClr val="1F497D"/>
                </a:solidFill>
                <a:latin typeface="Times New Roman" panose="02020603050405020304" pitchFamily="18" charset="0"/>
                <a:ea typeface="黑体" pitchFamily="49" charset="-122"/>
                <a:cs typeface="Times New Roman" panose="02020603050405020304" pitchFamily="18" charset="0"/>
              </a:endParaRPr>
            </a:p>
          </p:txBody>
        </p:sp>
      </p:grpSp>
      <p:grpSp>
        <p:nvGrpSpPr>
          <p:cNvPr id="25" name="组合 24"/>
          <p:cNvGrpSpPr>
            <a:grpSpLocks noChangeAspect="1"/>
          </p:cNvGrpSpPr>
          <p:nvPr/>
        </p:nvGrpSpPr>
        <p:grpSpPr>
          <a:xfrm>
            <a:off x="7144708" y="4699065"/>
            <a:ext cx="1444296" cy="1241263"/>
            <a:chOff x="7040641" y="3934833"/>
            <a:chExt cx="2010777" cy="1728110"/>
          </a:xfrm>
        </p:grpSpPr>
        <p:pic>
          <p:nvPicPr>
            <p:cNvPr id="26"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0641" y="4002588"/>
              <a:ext cx="1705403" cy="1660355"/>
            </a:xfrm>
            <a:prstGeom prst="rect">
              <a:avLst/>
            </a:prstGeom>
          </p:spPr>
        </p:pic>
        <p:sp>
          <p:nvSpPr>
            <p:cNvPr id="27" name="矩形 26"/>
            <p:cNvSpPr/>
            <p:nvPr/>
          </p:nvSpPr>
          <p:spPr>
            <a:xfrm>
              <a:off x="7700148" y="3934833"/>
              <a:ext cx="1351270" cy="421620"/>
            </a:xfrm>
            <a:prstGeom prst="rect">
              <a:avLst/>
            </a:prstGeom>
          </p:spPr>
          <p:txBody>
            <a:bodyPr wrap="none">
              <a:spAutoFit/>
            </a:bodyPr>
            <a:lstStyle/>
            <a:p>
              <a:pPr>
                <a:lnSpc>
                  <a:spcPct val="114000"/>
                </a:lnSpc>
                <a:spcBef>
                  <a:spcPct val="20000"/>
                </a:spcBef>
                <a:buClr>
                  <a:prstClr val="black"/>
                </a:buClr>
              </a:pPr>
              <a:r>
                <a:rPr kumimoji="1" lang="en-US" altLang="zh-CN" sz="1200" dirty="0" err="1" smtClean="0">
                  <a:solidFill>
                    <a:srgbClr val="1F497D"/>
                  </a:solidFill>
                  <a:latin typeface="Times New Roman" panose="02020603050405020304" pitchFamily="18" charset="0"/>
                  <a:ea typeface="黑体" pitchFamily="49" charset="-122"/>
                  <a:cs typeface="Times New Roman" panose="02020603050405020304" pitchFamily="18" charset="0"/>
                </a:rPr>
                <a:t>TOFdetector</a:t>
              </a:r>
              <a:endParaRPr kumimoji="1" lang="zh-CN" altLang="en-US" sz="1200" dirty="0">
                <a:solidFill>
                  <a:srgbClr val="1F497D"/>
                </a:solidFill>
                <a:latin typeface="Times New Roman" panose="02020603050405020304" pitchFamily="18" charset="0"/>
                <a:ea typeface="黑体" pitchFamily="49" charset="-122"/>
                <a:cs typeface="Times New Roman" panose="02020603050405020304" pitchFamily="18" charset="0"/>
              </a:endParaRPr>
            </a:p>
          </p:txBody>
        </p:sp>
      </p:grpSp>
      <p:grpSp>
        <p:nvGrpSpPr>
          <p:cNvPr id="28" name="组合 27"/>
          <p:cNvGrpSpPr>
            <a:grpSpLocks noChangeAspect="1"/>
          </p:cNvGrpSpPr>
          <p:nvPr/>
        </p:nvGrpSpPr>
        <p:grpSpPr>
          <a:xfrm>
            <a:off x="2288537" y="4355421"/>
            <a:ext cx="1830950" cy="1267116"/>
            <a:chOff x="364327" y="4641711"/>
            <a:chExt cx="2688353" cy="1860492"/>
          </a:xfrm>
        </p:grpSpPr>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8639"/>
            <a:stretch/>
          </p:blipFill>
          <p:spPr>
            <a:xfrm>
              <a:off x="542512" y="4641711"/>
              <a:ext cx="1606548" cy="1415835"/>
            </a:xfrm>
            <a:prstGeom prst="rect">
              <a:avLst/>
            </a:prstGeom>
          </p:spPr>
        </p:pic>
        <p:sp>
          <p:nvSpPr>
            <p:cNvPr id="30" name="矩形 29"/>
            <p:cNvSpPr/>
            <p:nvPr/>
          </p:nvSpPr>
          <p:spPr>
            <a:xfrm>
              <a:off x="364327" y="6057546"/>
              <a:ext cx="2688353" cy="444657"/>
            </a:xfrm>
            <a:prstGeom prst="rect">
              <a:avLst/>
            </a:prstGeom>
            <a:solidFill>
              <a:sysClr val="window" lastClr="FFFFFF"/>
            </a:solidFill>
          </p:spPr>
          <p:txBody>
            <a:bodyPr wrap="none">
              <a:spAutoFit/>
            </a:bodyPr>
            <a:lstStyle/>
            <a:p>
              <a:pPr algn="ctr" fontAlgn="auto">
                <a:lnSpc>
                  <a:spcPct val="114000"/>
                </a:lnSpc>
                <a:spcBef>
                  <a:spcPct val="20000"/>
                </a:spcBef>
                <a:spcAft>
                  <a:spcPts val="0"/>
                </a:spcAft>
                <a:buClr>
                  <a:prstClr val="black"/>
                </a:buClr>
                <a:defRPr/>
              </a:pPr>
              <a:r>
                <a:rPr kumimoji="1" lang="en-US" altLang="zh-CN" sz="1200" kern="0" dirty="0" smtClean="0">
                  <a:solidFill>
                    <a:srgbClr val="1F497D"/>
                  </a:solidFill>
                  <a:latin typeface="Times New Roman" panose="02020603050405020304" pitchFamily="18" charset="0"/>
                  <a:ea typeface="黑体" pitchFamily="49" charset="-122"/>
                  <a:cs typeface="Times New Roman" panose="02020603050405020304" pitchFamily="18" charset="0"/>
                </a:rPr>
                <a:t>Stochastic cooling pick-up</a:t>
              </a:r>
              <a:endParaRPr kumimoji="1" lang="zh-CN" altLang="en-US" sz="1200" kern="0" dirty="0" smtClean="0">
                <a:solidFill>
                  <a:srgbClr val="1F497D"/>
                </a:solidFill>
                <a:latin typeface="Times New Roman" panose="02020603050405020304" pitchFamily="18" charset="0"/>
                <a:ea typeface="黑体" pitchFamily="49" charset="-122"/>
                <a:cs typeface="Times New Roman" panose="02020603050405020304" pitchFamily="18" charset="0"/>
              </a:endParaRPr>
            </a:p>
          </p:txBody>
        </p:sp>
      </p:grpSp>
      <p:grpSp>
        <p:nvGrpSpPr>
          <p:cNvPr id="31" name="组合 30"/>
          <p:cNvGrpSpPr>
            <a:grpSpLocks noChangeAspect="1"/>
          </p:cNvGrpSpPr>
          <p:nvPr/>
        </p:nvGrpSpPr>
        <p:grpSpPr>
          <a:xfrm>
            <a:off x="944953" y="2923653"/>
            <a:ext cx="1336534" cy="1182262"/>
            <a:chOff x="3624191" y="4885269"/>
            <a:chExt cx="1792178" cy="1528109"/>
          </a:xfrm>
        </p:grpSpPr>
        <p:pic>
          <p:nvPicPr>
            <p:cNvPr id="32" name="图片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0149" y="4885269"/>
              <a:ext cx="1756220" cy="1291040"/>
            </a:xfrm>
            <a:prstGeom prst="rect">
              <a:avLst/>
            </a:prstGeom>
          </p:spPr>
        </p:pic>
        <p:sp>
          <p:nvSpPr>
            <p:cNvPr id="33" name="TextBox 3"/>
            <p:cNvSpPr txBox="1">
              <a:spLocks noChangeArrowheads="1"/>
            </p:cNvSpPr>
            <p:nvPr/>
          </p:nvSpPr>
          <p:spPr bwMode="auto">
            <a:xfrm>
              <a:off x="3624191" y="6022137"/>
              <a:ext cx="1792177" cy="391241"/>
            </a:xfrm>
            <a:prstGeom prst="rect">
              <a:avLst/>
            </a:prstGeom>
            <a:noFill/>
            <a:ln w="9525">
              <a:noFill/>
              <a:miter lim="800000"/>
              <a:headEnd/>
              <a:tailEnd/>
            </a:ln>
          </p:spPr>
          <p:txBody>
            <a:bodyPr wrap="square" lIns="91278" tIns="45648" rIns="91278" bIns="45648">
              <a:spAutoFit/>
            </a:bodyPr>
            <a:lstStyle/>
            <a:p>
              <a:pPr algn="ctr">
                <a:lnSpc>
                  <a:spcPct val="114000"/>
                </a:lnSpc>
                <a:spcBef>
                  <a:spcPct val="20000"/>
                </a:spcBef>
                <a:buClr>
                  <a:prstClr val="black"/>
                </a:buClr>
              </a:pPr>
              <a:r>
                <a:rPr lang="en-US" altLang="zh-CN" sz="1200" dirty="0" smtClean="0">
                  <a:solidFill>
                    <a:srgbClr val="1F497D"/>
                  </a:solidFill>
                  <a:latin typeface="Times New Roman" panose="02020603050405020304" pitchFamily="18" charset="0"/>
                  <a:ea typeface="黑体" pitchFamily="49" charset="-122"/>
                  <a:cs typeface="Times New Roman" panose="02020603050405020304" pitchFamily="18" charset="0"/>
                </a:rPr>
                <a:t>Electron target</a:t>
              </a:r>
              <a:endParaRPr lang="zh-CN" altLang="en-US" sz="1200" dirty="0">
                <a:solidFill>
                  <a:srgbClr val="1F497D"/>
                </a:solidFill>
                <a:latin typeface="Times New Roman" panose="02020603050405020304" pitchFamily="18" charset="0"/>
                <a:ea typeface="黑体" pitchFamily="49" charset="-122"/>
                <a:cs typeface="Times New Roman" panose="02020603050405020304" pitchFamily="18" charset="0"/>
              </a:endParaRPr>
            </a:p>
          </p:txBody>
        </p:sp>
      </p:grpSp>
      <p:sp>
        <p:nvSpPr>
          <p:cNvPr id="34" name="文本框 33"/>
          <p:cNvSpPr txBox="1"/>
          <p:nvPr/>
        </p:nvSpPr>
        <p:spPr>
          <a:xfrm>
            <a:off x="2554257" y="1565913"/>
            <a:ext cx="3597003" cy="1354217"/>
          </a:xfrm>
          <a:prstGeom prst="rect">
            <a:avLst/>
          </a:prstGeom>
          <a:noFill/>
        </p:spPr>
        <p:txBody>
          <a:bodyPr wrap="square" rtlCol="0">
            <a:spAutoFit/>
          </a:bodyPr>
          <a:lstStyle/>
          <a:p>
            <a:pPr>
              <a:defRPr/>
            </a:pPr>
            <a:r>
              <a:rPr lang="en-US" altLang="zh-CN" b="1" kern="0" dirty="0" smtClean="0">
                <a:solidFill>
                  <a:prstClr val="black"/>
                </a:solidFill>
                <a:latin typeface="Arial"/>
                <a:ea typeface="宋体"/>
              </a:rPr>
              <a:t>Operation modes</a:t>
            </a:r>
          </a:p>
          <a:p>
            <a:pPr marL="742950" lvl="1" indent="-285750">
              <a:buFont typeface="Wingdings" panose="05000000000000000000" pitchFamily="2" charset="2"/>
              <a:buChar char="Ø"/>
              <a:defRPr/>
            </a:pPr>
            <a:r>
              <a:rPr lang="en-US" altLang="zh-CN" sz="1600" kern="0" dirty="0" smtClean="0">
                <a:solidFill>
                  <a:srgbClr val="000099"/>
                </a:solidFill>
                <a:latin typeface="Arial"/>
                <a:ea typeface="宋体"/>
              </a:rPr>
              <a:t>Isochronous mode</a:t>
            </a:r>
          </a:p>
          <a:p>
            <a:pPr marL="742950" lvl="1" indent="-285750">
              <a:buFont typeface="Wingdings" panose="05000000000000000000" pitchFamily="2" charset="2"/>
              <a:buChar char="Ø"/>
              <a:defRPr/>
            </a:pPr>
            <a:r>
              <a:rPr lang="en-US" altLang="zh-CN" sz="1600" kern="0" dirty="0" smtClean="0">
                <a:solidFill>
                  <a:srgbClr val="000099"/>
                </a:solidFill>
                <a:latin typeface="Arial"/>
                <a:ea typeface="宋体"/>
              </a:rPr>
              <a:t>Normal Mode</a:t>
            </a:r>
          </a:p>
          <a:p>
            <a:pPr marL="742950" lvl="1" indent="-285750">
              <a:buFont typeface="Wingdings" panose="05000000000000000000" pitchFamily="2" charset="2"/>
              <a:buChar char="Ø"/>
              <a:defRPr/>
            </a:pPr>
            <a:r>
              <a:rPr lang="en-US" altLang="zh-CN" sz="1600" kern="0" dirty="0" smtClean="0">
                <a:solidFill>
                  <a:srgbClr val="000099"/>
                </a:solidFill>
                <a:latin typeface="Arial"/>
                <a:ea typeface="宋体"/>
              </a:rPr>
              <a:t>Internal-target Mode</a:t>
            </a:r>
          </a:p>
          <a:p>
            <a:pPr marL="742950" lvl="1" indent="-285750">
              <a:buFont typeface="Wingdings" panose="05000000000000000000" pitchFamily="2" charset="2"/>
              <a:buChar char="Ø"/>
              <a:defRPr/>
            </a:pPr>
            <a:r>
              <a:rPr lang="en-US" altLang="zh-CN" sz="1600" kern="0" dirty="0" smtClean="0">
                <a:solidFill>
                  <a:srgbClr val="000099"/>
                </a:solidFill>
                <a:latin typeface="Arial"/>
                <a:ea typeface="宋体"/>
              </a:rPr>
              <a:t>Ion-ion merging Mode</a:t>
            </a:r>
            <a:endParaRPr lang="zh-CN" altLang="en-US" sz="1600" kern="0" dirty="0" smtClean="0">
              <a:solidFill>
                <a:srgbClr val="000099"/>
              </a:solidFill>
              <a:latin typeface="Arial"/>
              <a:ea typeface="宋体"/>
            </a:endParaRPr>
          </a:p>
        </p:txBody>
      </p:sp>
      <p:sp>
        <p:nvSpPr>
          <p:cNvPr id="35" name="矩形 34"/>
          <p:cNvSpPr/>
          <p:nvPr/>
        </p:nvSpPr>
        <p:spPr>
          <a:xfrm>
            <a:off x="5452653" y="1549935"/>
            <a:ext cx="3534942" cy="1354217"/>
          </a:xfrm>
          <a:prstGeom prst="rect">
            <a:avLst/>
          </a:prstGeom>
        </p:spPr>
        <p:txBody>
          <a:bodyPr wrap="none">
            <a:spAutoFit/>
          </a:bodyPr>
          <a:lstStyle/>
          <a:p>
            <a:pPr>
              <a:defRPr/>
            </a:pPr>
            <a:r>
              <a:rPr lang="en-US" altLang="zh-CN" b="1" kern="0" dirty="0" smtClean="0">
                <a:solidFill>
                  <a:prstClr val="black"/>
                </a:solidFill>
                <a:latin typeface="Arial"/>
                <a:ea typeface="宋体"/>
              </a:rPr>
              <a:t>Experiment programs</a:t>
            </a:r>
          </a:p>
          <a:p>
            <a:pPr marL="742950" lvl="1" indent="-285750">
              <a:buFont typeface="Wingdings" panose="05000000000000000000" pitchFamily="2" charset="2"/>
              <a:buChar char="Ø"/>
              <a:defRPr/>
            </a:pPr>
            <a:r>
              <a:rPr lang="en-US" altLang="zh-CN" sz="1600" kern="0" dirty="0" smtClean="0">
                <a:solidFill>
                  <a:srgbClr val="000099"/>
                </a:solidFill>
                <a:latin typeface="Arial"/>
                <a:ea typeface="宋体"/>
              </a:rPr>
              <a:t>Gas-jet target experiments</a:t>
            </a:r>
          </a:p>
          <a:p>
            <a:pPr marL="742950" lvl="1" indent="-285750">
              <a:buFont typeface="Wingdings" panose="05000000000000000000" pitchFamily="2" charset="2"/>
              <a:buChar char="Ø"/>
              <a:defRPr/>
            </a:pPr>
            <a:r>
              <a:rPr lang="en-US" altLang="zh-CN" sz="1600" kern="0" dirty="0" smtClean="0">
                <a:solidFill>
                  <a:srgbClr val="000099"/>
                </a:solidFill>
                <a:latin typeface="Arial"/>
                <a:ea typeface="宋体"/>
              </a:rPr>
              <a:t>DR experiments</a:t>
            </a:r>
          </a:p>
          <a:p>
            <a:pPr marL="742950" lvl="1" indent="-285750">
              <a:buFont typeface="Wingdings" panose="05000000000000000000" pitchFamily="2" charset="2"/>
              <a:buChar char="Ø"/>
              <a:defRPr/>
            </a:pPr>
            <a:r>
              <a:rPr lang="en-US" altLang="zh-CN" sz="1600" kern="0" dirty="0" smtClean="0">
                <a:solidFill>
                  <a:srgbClr val="000099"/>
                </a:solidFill>
                <a:latin typeface="Arial"/>
                <a:ea typeface="宋体"/>
              </a:rPr>
              <a:t>IMS &amp; SMS</a:t>
            </a:r>
          </a:p>
          <a:p>
            <a:pPr marL="742950" lvl="1" indent="-285750">
              <a:buFont typeface="Wingdings" panose="05000000000000000000" pitchFamily="2" charset="2"/>
              <a:buChar char="Ø"/>
              <a:defRPr/>
            </a:pPr>
            <a:r>
              <a:rPr lang="en-US" altLang="zh-CN" sz="1600" kern="0" dirty="0" smtClean="0">
                <a:solidFill>
                  <a:srgbClr val="000099"/>
                </a:solidFill>
                <a:latin typeface="Arial"/>
                <a:ea typeface="宋体"/>
              </a:rPr>
              <a:t>Ion-ion merging experiments</a:t>
            </a:r>
          </a:p>
        </p:txBody>
      </p:sp>
      <p:sp>
        <p:nvSpPr>
          <p:cNvPr id="36" name="矩形 35"/>
          <p:cNvSpPr/>
          <p:nvPr/>
        </p:nvSpPr>
        <p:spPr>
          <a:xfrm>
            <a:off x="195755" y="1563501"/>
            <a:ext cx="2691763" cy="1354217"/>
          </a:xfrm>
          <a:prstGeom prst="rect">
            <a:avLst/>
          </a:prstGeom>
        </p:spPr>
        <p:txBody>
          <a:bodyPr wrap="none">
            <a:spAutoFit/>
          </a:bodyPr>
          <a:lstStyle/>
          <a:p>
            <a:pPr>
              <a:defRPr/>
            </a:pPr>
            <a:r>
              <a:rPr lang="en-US" altLang="zh-CN" b="1" kern="0" dirty="0" smtClean="0">
                <a:solidFill>
                  <a:prstClr val="black"/>
                </a:solidFill>
                <a:latin typeface="Arial"/>
                <a:ea typeface="宋体"/>
              </a:rPr>
              <a:t>Key devices </a:t>
            </a:r>
          </a:p>
          <a:p>
            <a:pPr marL="742950" lvl="1" indent="-285750">
              <a:buFont typeface="Wingdings" panose="05000000000000000000" pitchFamily="2" charset="2"/>
              <a:buChar char="Ø"/>
              <a:defRPr/>
            </a:pPr>
            <a:r>
              <a:rPr lang="en-US" altLang="zh-CN" sz="1600" kern="0" dirty="0" smtClean="0">
                <a:solidFill>
                  <a:srgbClr val="000099"/>
                </a:solidFill>
                <a:latin typeface="Arial"/>
                <a:ea typeface="宋体"/>
              </a:rPr>
              <a:t>Electron cooling</a:t>
            </a:r>
          </a:p>
          <a:p>
            <a:pPr marL="742950" lvl="1" indent="-285750">
              <a:buFont typeface="Wingdings" panose="05000000000000000000" pitchFamily="2" charset="2"/>
              <a:buChar char="Ø"/>
              <a:defRPr/>
            </a:pPr>
            <a:r>
              <a:rPr lang="en-US" altLang="zh-CN" sz="1600" kern="0" dirty="0" smtClean="0">
                <a:solidFill>
                  <a:srgbClr val="000099"/>
                </a:solidFill>
                <a:latin typeface="Arial"/>
                <a:ea typeface="宋体"/>
              </a:rPr>
              <a:t>Stochastic cooling</a:t>
            </a:r>
          </a:p>
          <a:p>
            <a:pPr marL="742950" lvl="1" indent="-285750">
              <a:buFont typeface="Wingdings" panose="05000000000000000000" pitchFamily="2" charset="2"/>
              <a:buChar char="Ø"/>
              <a:defRPr/>
            </a:pPr>
            <a:r>
              <a:rPr lang="en-US" altLang="zh-CN" sz="1600" kern="0" dirty="0" smtClean="0">
                <a:solidFill>
                  <a:srgbClr val="000099"/>
                </a:solidFill>
                <a:latin typeface="Arial"/>
                <a:ea typeface="宋体"/>
              </a:rPr>
              <a:t>Two TOF detectors</a:t>
            </a:r>
          </a:p>
          <a:p>
            <a:pPr marL="742950" lvl="1" indent="-285750">
              <a:buFont typeface="Wingdings" panose="05000000000000000000" pitchFamily="2" charset="2"/>
              <a:buChar char="Ø"/>
              <a:defRPr/>
            </a:pPr>
            <a:r>
              <a:rPr lang="en-US" altLang="zh-CN" sz="1600" kern="0" dirty="0" smtClean="0">
                <a:solidFill>
                  <a:srgbClr val="000099"/>
                </a:solidFill>
                <a:latin typeface="Arial"/>
                <a:ea typeface="宋体"/>
              </a:rPr>
              <a:t>Electron target </a:t>
            </a:r>
          </a:p>
        </p:txBody>
      </p:sp>
      <p:sp>
        <p:nvSpPr>
          <p:cNvPr id="37" name="标题 1"/>
          <p:cNvSpPr txBox="1">
            <a:spLocks/>
          </p:cNvSpPr>
          <p:nvPr/>
        </p:nvSpPr>
        <p:spPr>
          <a:xfrm>
            <a:off x="2429800" y="766645"/>
            <a:ext cx="4714908" cy="617312"/>
          </a:xfrm>
          <a:prstGeom prst="rect">
            <a:avLst/>
          </a:prstGeom>
        </p:spPr>
        <p:txBody>
          <a:bodyPr vert="horz" lIns="91440" tIns="45720" rIns="91440" bIns="45720" rtlCol="0" anchor="ctr">
            <a:noAutofit/>
          </a:bodyPr>
          <a:lstStyle/>
          <a:p>
            <a:pPr algn="ctr">
              <a:lnSpc>
                <a:spcPct val="90000"/>
              </a:lnSpc>
              <a:defRPr/>
            </a:pPr>
            <a:r>
              <a:rPr lang="en-US" altLang="zh-CN" sz="2400" b="1" dirty="0">
                <a:solidFill>
                  <a:srgbClr val="0000FF"/>
                </a:solidFill>
                <a:latin typeface="Arial"/>
                <a:ea typeface="黑体" pitchFamily="49" charset="-122"/>
                <a:cs typeface="Times New Roman" pitchFamily="18" charset="0"/>
              </a:rPr>
              <a:t>Multi-function storage ring </a:t>
            </a:r>
          </a:p>
        </p:txBody>
      </p:sp>
      <p:sp>
        <p:nvSpPr>
          <p:cNvPr id="38" name="Text Box 5"/>
          <p:cNvSpPr txBox="1">
            <a:spLocks noChangeArrowheads="1"/>
          </p:cNvSpPr>
          <p:nvPr/>
        </p:nvSpPr>
        <p:spPr bwMode="auto">
          <a:xfrm>
            <a:off x="3395517" y="3674057"/>
            <a:ext cx="1373418" cy="538355"/>
          </a:xfrm>
          <a:prstGeom prst="rect">
            <a:avLst/>
          </a:prstGeom>
          <a:noFill/>
          <a:ln w="9525">
            <a:noFill/>
            <a:miter lim="800000"/>
            <a:headEnd/>
            <a:tailEnd/>
          </a:ln>
        </p:spPr>
        <p:txBody>
          <a:bodyPr wrap="square" lIns="106430" tIns="53214" rIns="106430" bIns="53214">
            <a:spAutoFit/>
          </a:bodyPr>
          <a:lstStyle/>
          <a:p>
            <a:pPr algn="ctr"/>
            <a:r>
              <a:rPr kumimoji="1" lang="en-US" altLang="zh-CN" sz="2800" kern="0" dirty="0" err="1" smtClean="0">
                <a:solidFill>
                  <a:srgbClr val="0000FF"/>
                </a:solidFill>
                <a:latin typeface="Times New Roman" panose="02020603050405020304" pitchFamily="18" charset="0"/>
                <a:ea typeface="宋体"/>
                <a:cs typeface="Times New Roman" panose="02020603050405020304" pitchFamily="18" charset="0"/>
              </a:rPr>
              <a:t>SRing</a:t>
            </a:r>
            <a:endParaRPr kumimoji="1" lang="en-US" altLang="zh-CN" sz="2800" kern="0" dirty="0">
              <a:solidFill>
                <a:srgbClr val="0000FF"/>
              </a:solidFill>
              <a:latin typeface="Times New Roman" panose="02020603050405020304" pitchFamily="18" charset="0"/>
              <a:ea typeface="宋体"/>
              <a:cs typeface="Times New Roman" panose="02020603050405020304" pitchFamily="18" charset="0"/>
            </a:endParaRPr>
          </a:p>
        </p:txBody>
      </p:sp>
      <p:sp>
        <p:nvSpPr>
          <p:cNvPr id="39" name="矩形 38"/>
          <p:cNvSpPr/>
          <p:nvPr/>
        </p:nvSpPr>
        <p:spPr>
          <a:xfrm>
            <a:off x="1357543" y="6217085"/>
            <a:ext cx="6481866" cy="461665"/>
          </a:xfrm>
          <a:prstGeom prst="rect">
            <a:avLst/>
          </a:prstGeom>
          <a:solidFill>
            <a:schemeClr val="accent1">
              <a:lumMod val="20000"/>
              <a:lumOff val="80000"/>
            </a:schemeClr>
          </a:solidFill>
        </p:spPr>
        <p:txBody>
          <a:bodyPr wrap="square">
            <a:spAutoFit/>
          </a:bodyPr>
          <a:lstStyle/>
          <a:p>
            <a:pPr algn="ctr">
              <a:defRPr/>
            </a:pPr>
            <a:r>
              <a:rPr lang="en-US" altLang="zh-CN" sz="2200" b="1" kern="0" dirty="0" smtClean="0">
                <a:solidFill>
                  <a:srgbClr val="0000FF"/>
                </a:solidFill>
                <a:latin typeface="Times New Roman" panose="02020603050405020304" pitchFamily="18" charset="0"/>
                <a:ea typeface="宋体"/>
                <a:cs typeface="Times New Roman" panose="02020603050405020304" pitchFamily="18" charset="0"/>
              </a:rPr>
              <a:t>Precision frontiers machine for in-ring experiments </a:t>
            </a:r>
            <a:r>
              <a:rPr lang="en-US" altLang="zh-CN" sz="2400" b="1" kern="0" dirty="0" smtClean="0">
                <a:solidFill>
                  <a:srgbClr val="0000FF"/>
                </a:solidFill>
                <a:latin typeface="Arial"/>
                <a:ea typeface="宋体"/>
              </a:rPr>
              <a:t> </a:t>
            </a:r>
            <a:endParaRPr lang="zh-CN" altLang="en-US" sz="2400" b="1" kern="0" dirty="0" smtClean="0">
              <a:solidFill>
                <a:srgbClr val="0000FF"/>
              </a:solidFill>
              <a:latin typeface="Arial"/>
              <a:ea typeface="宋体"/>
            </a:endParaRPr>
          </a:p>
        </p:txBody>
      </p:sp>
      <p:sp>
        <p:nvSpPr>
          <p:cNvPr id="40"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HIAF introduction and status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sp>
        <p:nvSpPr>
          <p:cNvPr id="41" name="矩形 40"/>
          <p:cNvSpPr/>
          <p:nvPr/>
        </p:nvSpPr>
        <p:spPr>
          <a:xfrm>
            <a:off x="108599" y="861160"/>
            <a:ext cx="2408759" cy="461665"/>
          </a:xfrm>
          <a:prstGeom prst="rect">
            <a:avLst/>
          </a:prstGeom>
          <a:solidFill>
            <a:srgbClr val="F79646">
              <a:lumMod val="20000"/>
              <a:lumOff val="80000"/>
            </a:srgbClr>
          </a:solidFill>
        </p:spPr>
        <p:txBody>
          <a:bodyPr wrap="square">
            <a:spAutoFit/>
          </a:bodyPr>
          <a:lstStyle/>
          <a:p>
            <a:pPr algn="ctr" eaLnBrk="0" hangingPunct="0">
              <a:defRPr/>
            </a:pPr>
            <a:r>
              <a:rPr lang="en-US" altLang="zh-CN" sz="2400" b="1" kern="0" dirty="0" smtClean="0">
                <a:solidFill>
                  <a:srgbClr val="C00000"/>
                </a:solidFill>
                <a:latin typeface="Calibri" pitchFamily="34" charset="0"/>
                <a:ea typeface="MS PGothic" pitchFamily="34" charset="-128"/>
              </a:rPr>
              <a:t>Unique feature-1</a:t>
            </a:r>
          </a:p>
        </p:txBody>
      </p:sp>
    </p:spTree>
    <p:extLst>
      <p:ext uri="{BB962C8B-B14F-4D97-AF65-F5344CB8AC3E}">
        <p14:creationId xmlns:p14="http://schemas.microsoft.com/office/powerpoint/2010/main" val="2859956486"/>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a:srcRect b="2739"/>
          <a:stretch/>
        </p:blipFill>
        <p:spPr>
          <a:xfrm>
            <a:off x="4139952" y="1340768"/>
            <a:ext cx="4680000" cy="2603588"/>
          </a:xfrm>
          <a:prstGeom prst="rect">
            <a:avLst/>
          </a:prstGeom>
        </p:spPr>
      </p:pic>
      <p:pic>
        <p:nvPicPr>
          <p:cNvPr id="15" name="Picture 2"/>
          <p:cNvPicPr>
            <a:picLocks noChangeAspect="1" noChangeArrowheads="1"/>
          </p:cNvPicPr>
          <p:nvPr/>
        </p:nvPicPr>
        <p:blipFill>
          <a:blip r:embed="rId4"/>
          <a:srcRect/>
          <a:stretch>
            <a:fillRect/>
          </a:stretch>
        </p:blipFill>
        <p:spPr bwMode="auto">
          <a:xfrm>
            <a:off x="179512" y="1811039"/>
            <a:ext cx="3643180" cy="2283376"/>
          </a:xfrm>
          <a:prstGeom prst="rect">
            <a:avLst/>
          </a:prstGeom>
          <a:noFill/>
          <a:ln w="9525">
            <a:noFill/>
            <a:miter lim="800000"/>
            <a:headEnd/>
            <a:tailEnd/>
          </a:ln>
          <a:effectLst/>
        </p:spPr>
      </p:pic>
      <p:sp>
        <p:nvSpPr>
          <p:cNvPr id="16" name="Text Box 5"/>
          <p:cNvSpPr txBox="1">
            <a:spLocks noChangeArrowheads="1"/>
          </p:cNvSpPr>
          <p:nvPr/>
        </p:nvSpPr>
        <p:spPr bwMode="auto">
          <a:xfrm>
            <a:off x="467544" y="4150205"/>
            <a:ext cx="3819816" cy="384466"/>
          </a:xfrm>
          <a:prstGeom prst="rect">
            <a:avLst/>
          </a:prstGeom>
          <a:noFill/>
          <a:ln w="9525">
            <a:noFill/>
            <a:miter lim="800000"/>
            <a:headEnd/>
            <a:tailEnd/>
          </a:ln>
        </p:spPr>
        <p:txBody>
          <a:bodyPr wrap="square" lIns="106430" tIns="53214" rIns="106430" bIns="53214">
            <a:spAutoFit/>
          </a:bodyPr>
          <a:lstStyle/>
          <a:p>
            <a:pPr algn="ctr"/>
            <a:r>
              <a:rPr lang="en-US" altLang="zh-CN" dirty="0" smtClean="0">
                <a:solidFill>
                  <a:srgbClr val="003366"/>
                </a:solidFill>
                <a:latin typeface="Arial"/>
                <a:ea typeface="黑体" pitchFamily="2" charset="-122"/>
                <a:cs typeface="Arial" panose="020B0604020202020204" pitchFamily="34" charset="0"/>
              </a:rPr>
              <a:t>Beams</a:t>
            </a:r>
            <a:r>
              <a:rPr lang="zh-CN" altLang="en-US" dirty="0" smtClean="0">
                <a:solidFill>
                  <a:srgbClr val="003366"/>
                </a:solidFill>
                <a:latin typeface="Arial"/>
                <a:ea typeface="黑体" pitchFamily="2" charset="-122"/>
                <a:cs typeface="Arial" panose="020B0604020202020204" pitchFamily="34" charset="0"/>
              </a:rPr>
              <a:t>：</a:t>
            </a:r>
            <a:r>
              <a:rPr lang="en-US" altLang="zh-CN" baseline="30000" dirty="0">
                <a:solidFill>
                  <a:srgbClr val="003366"/>
                </a:solidFill>
                <a:latin typeface="Arial"/>
                <a:ea typeface="黑体" pitchFamily="2" charset="-122"/>
                <a:cs typeface="Arial" panose="020B0604020202020204" pitchFamily="34" charset="0"/>
              </a:rPr>
              <a:t>58</a:t>
            </a:r>
            <a:r>
              <a:rPr lang="en-US" altLang="zh-CN" dirty="0">
                <a:solidFill>
                  <a:srgbClr val="003366"/>
                </a:solidFill>
                <a:latin typeface="Arial"/>
                <a:ea typeface="黑体" pitchFamily="2" charset="-122"/>
                <a:cs typeface="Arial" panose="020B0604020202020204" pitchFamily="34" charset="0"/>
              </a:rPr>
              <a:t>Ni, </a:t>
            </a:r>
            <a:r>
              <a:rPr lang="en-US" altLang="zh-CN" baseline="30000" dirty="0">
                <a:solidFill>
                  <a:srgbClr val="003366"/>
                </a:solidFill>
                <a:latin typeface="Arial"/>
                <a:ea typeface="黑体" pitchFamily="2" charset="-122"/>
                <a:cs typeface="Arial" panose="020B0604020202020204" pitchFamily="34" charset="0"/>
              </a:rPr>
              <a:t>78</a:t>
            </a:r>
            <a:r>
              <a:rPr lang="en-US" altLang="zh-CN" dirty="0">
                <a:solidFill>
                  <a:srgbClr val="003366"/>
                </a:solidFill>
                <a:latin typeface="Arial"/>
                <a:ea typeface="黑体" pitchFamily="2" charset="-122"/>
                <a:cs typeface="Arial" panose="020B0604020202020204" pitchFamily="34" charset="0"/>
              </a:rPr>
              <a:t>Kr, </a:t>
            </a:r>
            <a:r>
              <a:rPr lang="en-US" altLang="zh-CN" baseline="30000" dirty="0">
                <a:solidFill>
                  <a:srgbClr val="003366"/>
                </a:solidFill>
                <a:latin typeface="Arial"/>
                <a:ea typeface="黑体" pitchFamily="2" charset="-122"/>
                <a:cs typeface="Arial" panose="020B0604020202020204" pitchFamily="34" charset="0"/>
              </a:rPr>
              <a:t>86</a:t>
            </a:r>
            <a:r>
              <a:rPr lang="en-US" altLang="zh-CN" dirty="0">
                <a:solidFill>
                  <a:srgbClr val="003366"/>
                </a:solidFill>
                <a:latin typeface="Arial"/>
                <a:ea typeface="黑体" pitchFamily="2" charset="-122"/>
                <a:cs typeface="Arial" panose="020B0604020202020204" pitchFamily="34" charset="0"/>
              </a:rPr>
              <a:t>Kr and </a:t>
            </a:r>
            <a:r>
              <a:rPr lang="en-US" altLang="zh-CN" baseline="30000" dirty="0">
                <a:solidFill>
                  <a:srgbClr val="003366"/>
                </a:solidFill>
                <a:latin typeface="Arial"/>
                <a:ea typeface="黑体" pitchFamily="2" charset="-122"/>
                <a:cs typeface="Arial" panose="020B0604020202020204" pitchFamily="34" charset="0"/>
              </a:rPr>
              <a:t>112</a:t>
            </a:r>
            <a:r>
              <a:rPr lang="en-US" altLang="zh-CN" dirty="0">
                <a:solidFill>
                  <a:srgbClr val="003366"/>
                </a:solidFill>
                <a:latin typeface="Arial"/>
                <a:ea typeface="黑体" pitchFamily="2" charset="-122"/>
                <a:cs typeface="Arial" panose="020B0604020202020204" pitchFamily="34" charset="0"/>
              </a:rPr>
              <a:t>Sn</a:t>
            </a:r>
          </a:p>
        </p:txBody>
      </p:sp>
      <p:sp>
        <p:nvSpPr>
          <p:cNvPr id="17" name="Text Box 5"/>
          <p:cNvSpPr txBox="1">
            <a:spLocks noChangeArrowheads="1"/>
          </p:cNvSpPr>
          <p:nvPr/>
        </p:nvSpPr>
        <p:spPr bwMode="auto">
          <a:xfrm>
            <a:off x="1793709" y="732067"/>
            <a:ext cx="5688471" cy="538355"/>
          </a:xfrm>
          <a:prstGeom prst="rect">
            <a:avLst/>
          </a:prstGeom>
          <a:noFill/>
          <a:ln w="9525">
            <a:noFill/>
            <a:miter lim="800000"/>
            <a:headEnd/>
            <a:tailEnd/>
          </a:ln>
        </p:spPr>
        <p:txBody>
          <a:bodyPr wrap="square" lIns="106430" tIns="53214" rIns="106430" bIns="53214">
            <a:spAutoFit/>
          </a:bodyPr>
          <a:lstStyle/>
          <a:p>
            <a:pPr algn="ctr"/>
            <a:r>
              <a:rPr kumimoji="1" lang="en-US" altLang="zh-CN" sz="2800" kern="0" dirty="0" smtClean="0">
                <a:solidFill>
                  <a:srgbClr val="C00000"/>
                </a:solidFill>
                <a:latin typeface="Arial"/>
                <a:ea typeface="宋体"/>
                <a:cs typeface="Arial" panose="020B0604020202020204" pitchFamily="34" charset="0"/>
              </a:rPr>
              <a:t> </a:t>
            </a:r>
            <a:r>
              <a:rPr kumimoji="1" lang="en-US" altLang="zh-CN" sz="2800" kern="0" dirty="0" smtClean="0">
                <a:solidFill>
                  <a:srgbClr val="C00000"/>
                </a:solidFill>
                <a:latin typeface="Calibri" panose="020F0502020204030204" pitchFamily="34" charset="0"/>
                <a:ea typeface="宋体"/>
                <a:cs typeface="Arial" panose="020B0604020202020204" pitchFamily="34" charset="0"/>
              </a:rPr>
              <a:t>Isochronous mode with two TOF</a:t>
            </a:r>
          </a:p>
        </p:txBody>
      </p:sp>
      <p:pic>
        <p:nvPicPr>
          <p:cNvPr id="18" name="Picture 6"/>
          <p:cNvPicPr>
            <a:picLocks noChangeAspect="1" noChangeArrowheads="1"/>
          </p:cNvPicPr>
          <p:nvPr/>
        </p:nvPicPr>
        <p:blipFill>
          <a:blip r:embed="rId5"/>
          <a:srcRect/>
          <a:stretch>
            <a:fillRect/>
          </a:stretch>
        </p:blipFill>
        <p:spPr bwMode="auto">
          <a:xfrm>
            <a:off x="4885330" y="2917296"/>
            <a:ext cx="1296000" cy="830872"/>
          </a:xfrm>
          <a:prstGeom prst="rect">
            <a:avLst/>
          </a:prstGeom>
          <a:noFill/>
          <a:ln w="9525">
            <a:noFill/>
            <a:miter lim="800000"/>
            <a:headEnd/>
            <a:tailEnd/>
          </a:ln>
        </p:spPr>
      </p:pic>
      <p:sp>
        <p:nvSpPr>
          <p:cNvPr id="19" name="Text Box 5"/>
          <p:cNvSpPr txBox="1">
            <a:spLocks noChangeArrowheads="1"/>
          </p:cNvSpPr>
          <p:nvPr/>
        </p:nvSpPr>
        <p:spPr bwMode="auto">
          <a:xfrm>
            <a:off x="899233" y="1218018"/>
            <a:ext cx="2520639" cy="538355"/>
          </a:xfrm>
          <a:prstGeom prst="rect">
            <a:avLst/>
          </a:prstGeom>
          <a:noFill/>
          <a:ln w="9525">
            <a:noFill/>
            <a:miter lim="800000"/>
            <a:headEnd/>
            <a:tailEnd/>
          </a:ln>
        </p:spPr>
        <p:txBody>
          <a:bodyPr wrap="square" lIns="106430" tIns="53214" rIns="106430" bIns="53214">
            <a:spAutoFit/>
          </a:bodyPr>
          <a:lstStyle/>
          <a:p>
            <a:pPr algn="ctr"/>
            <a:r>
              <a:rPr kumimoji="1" lang="en-US" altLang="zh-CN" sz="2800" kern="0" dirty="0" smtClean="0">
                <a:solidFill>
                  <a:srgbClr val="0000FF"/>
                </a:solidFill>
                <a:latin typeface="Calibri" panose="020F0502020204030204" pitchFamily="34" charset="0"/>
                <a:ea typeface="宋体"/>
                <a:cs typeface="Times New Roman" panose="02020603050405020304" pitchFamily="18" charset="0"/>
              </a:rPr>
              <a:t>HIRFL-</a:t>
            </a:r>
            <a:r>
              <a:rPr kumimoji="1" lang="en-US" altLang="zh-CN" sz="2800" kern="0" dirty="0" err="1" smtClean="0">
                <a:solidFill>
                  <a:srgbClr val="0000FF"/>
                </a:solidFill>
                <a:latin typeface="Calibri" panose="020F0502020204030204" pitchFamily="34" charset="0"/>
                <a:ea typeface="宋体"/>
                <a:cs typeface="Times New Roman" panose="02020603050405020304" pitchFamily="18" charset="0"/>
              </a:rPr>
              <a:t>CSRe</a:t>
            </a:r>
            <a:endParaRPr kumimoji="1" lang="en-US" altLang="zh-CN" sz="2800" kern="0" dirty="0">
              <a:solidFill>
                <a:srgbClr val="0000FF"/>
              </a:solidFill>
              <a:latin typeface="Calibri" panose="020F0502020204030204" pitchFamily="34" charset="0"/>
              <a:ea typeface="宋体"/>
              <a:cs typeface="Times New Roman" panose="02020603050405020304" pitchFamily="18" charset="0"/>
            </a:endParaRPr>
          </a:p>
        </p:txBody>
      </p:sp>
      <p:sp>
        <p:nvSpPr>
          <p:cNvPr id="20" name="Text Box 5"/>
          <p:cNvSpPr txBox="1">
            <a:spLocks noChangeArrowheads="1"/>
          </p:cNvSpPr>
          <p:nvPr/>
        </p:nvSpPr>
        <p:spPr bwMode="auto">
          <a:xfrm>
            <a:off x="5431004" y="2625913"/>
            <a:ext cx="2520639" cy="538355"/>
          </a:xfrm>
          <a:prstGeom prst="rect">
            <a:avLst/>
          </a:prstGeom>
          <a:noFill/>
          <a:ln w="9525">
            <a:noFill/>
            <a:miter lim="800000"/>
            <a:headEnd/>
            <a:tailEnd/>
          </a:ln>
        </p:spPr>
        <p:txBody>
          <a:bodyPr wrap="square" lIns="106430" tIns="53214" rIns="106430" bIns="53214">
            <a:spAutoFit/>
          </a:bodyPr>
          <a:lstStyle/>
          <a:p>
            <a:pPr algn="ctr"/>
            <a:r>
              <a:rPr kumimoji="1" lang="en-US" altLang="zh-CN" sz="2800" kern="0" dirty="0" smtClean="0">
                <a:solidFill>
                  <a:srgbClr val="0000FF"/>
                </a:solidFill>
                <a:latin typeface="Calibri" panose="020F0502020204030204" pitchFamily="34" charset="0"/>
                <a:ea typeface="宋体"/>
                <a:cs typeface="Times New Roman" panose="02020603050405020304" pitchFamily="18" charset="0"/>
              </a:rPr>
              <a:t>HIAF-</a:t>
            </a:r>
            <a:r>
              <a:rPr kumimoji="1" lang="en-US" altLang="zh-CN" sz="2800" kern="0" dirty="0" err="1" smtClean="0">
                <a:solidFill>
                  <a:srgbClr val="0000FF"/>
                </a:solidFill>
                <a:latin typeface="Calibri" panose="020F0502020204030204" pitchFamily="34" charset="0"/>
                <a:ea typeface="宋体"/>
                <a:cs typeface="Times New Roman" panose="02020603050405020304" pitchFamily="18" charset="0"/>
              </a:rPr>
              <a:t>SRing</a:t>
            </a:r>
            <a:endParaRPr kumimoji="1" lang="en-US" altLang="zh-CN" sz="2800" kern="0" dirty="0">
              <a:solidFill>
                <a:srgbClr val="0000FF"/>
              </a:solidFill>
              <a:latin typeface="Calibri" panose="020F0502020204030204" pitchFamily="34" charset="0"/>
              <a:ea typeface="宋体"/>
              <a:cs typeface="Times New Roman" panose="02020603050405020304" pitchFamily="18" charset="0"/>
            </a:endParaRPr>
          </a:p>
        </p:txBody>
      </p:sp>
      <p:pic>
        <p:nvPicPr>
          <p:cNvPr id="21" name="图片 20"/>
          <p:cNvPicPr>
            <a:picLocks noChangeAspect="1"/>
          </p:cNvPicPr>
          <p:nvPr/>
        </p:nvPicPr>
        <p:blipFill>
          <a:blip r:embed="rId6"/>
          <a:stretch>
            <a:fillRect/>
          </a:stretch>
        </p:blipFill>
        <p:spPr>
          <a:xfrm>
            <a:off x="5591570" y="1471730"/>
            <a:ext cx="1787935" cy="1371407"/>
          </a:xfrm>
          <a:prstGeom prst="rect">
            <a:avLst/>
          </a:prstGeom>
        </p:spPr>
      </p:pic>
      <p:pic>
        <p:nvPicPr>
          <p:cNvPr id="22" name="图片 21"/>
          <p:cNvPicPr>
            <a:picLocks noChangeAspect="1"/>
          </p:cNvPicPr>
          <p:nvPr/>
        </p:nvPicPr>
        <p:blipFill>
          <a:blip r:embed="rId7"/>
          <a:stretch>
            <a:fillRect/>
          </a:stretch>
        </p:blipFill>
        <p:spPr>
          <a:xfrm>
            <a:off x="4974573" y="4023756"/>
            <a:ext cx="3197828" cy="2330509"/>
          </a:xfrm>
          <a:prstGeom prst="rect">
            <a:avLst/>
          </a:prstGeom>
        </p:spPr>
      </p:pic>
      <p:sp>
        <p:nvSpPr>
          <p:cNvPr id="23" name="矩形 24"/>
          <p:cNvSpPr>
            <a:spLocks noChangeArrowheads="1"/>
          </p:cNvSpPr>
          <p:nvPr/>
        </p:nvSpPr>
        <p:spPr bwMode="auto">
          <a:xfrm>
            <a:off x="5220072" y="6347729"/>
            <a:ext cx="2981944" cy="47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447" tIns="50730" rIns="101447" bIns="50730">
            <a:spAutoFit/>
          </a:bodyPr>
          <a:lstStyle>
            <a:lvl1pPr>
              <a:spcBef>
                <a:spcPct val="20000"/>
              </a:spcBef>
              <a:buBlip>
                <a:blip r:embed="rId8"/>
              </a:buBlip>
              <a:defRPr kumimoji="1" sz="3300">
                <a:solidFill>
                  <a:schemeClr val="tx1"/>
                </a:solidFill>
                <a:latin typeface="Tahoma" panose="020B0604030504040204" pitchFamily="34" charset="0"/>
                <a:ea typeface="宋体" panose="02010600030101010101" pitchFamily="2" charset="-122"/>
              </a:defRPr>
            </a:lvl1pPr>
            <a:lvl2pPr marL="742950" indent="-285750">
              <a:spcBef>
                <a:spcPct val="20000"/>
              </a:spcBef>
              <a:buSzPct val="75000"/>
              <a:buBlip>
                <a:blip r:embed="rId9"/>
              </a:buBlip>
              <a:defRPr kumimoji="1" sz="2800">
                <a:solidFill>
                  <a:schemeClr val="tx1"/>
                </a:solidFill>
                <a:latin typeface="Tahoma" panose="020B0604030504040204" pitchFamily="34" charset="0"/>
                <a:ea typeface="宋体" panose="02010600030101010101" pitchFamily="2" charset="-122"/>
              </a:defRPr>
            </a:lvl2pPr>
            <a:lvl3pPr marL="1143000" indent="-228600">
              <a:spcBef>
                <a:spcPct val="20000"/>
              </a:spcBef>
              <a:buChar char="•"/>
              <a:defRPr kumimoji="1" sz="2400">
                <a:solidFill>
                  <a:schemeClr val="tx1"/>
                </a:solidFill>
                <a:latin typeface="Tahoma" panose="020B0604030504040204" pitchFamily="34" charset="0"/>
                <a:ea typeface="宋体" panose="02010600030101010101" pitchFamily="2" charset="-122"/>
              </a:defRPr>
            </a:lvl3pPr>
            <a:lvl4pPr marL="1600200" indent="-228600">
              <a:spcBef>
                <a:spcPct val="20000"/>
              </a:spcBef>
              <a:buChar char="–"/>
              <a:defRPr kumimoji="1" sz="2000">
                <a:solidFill>
                  <a:schemeClr val="tx1"/>
                </a:solidFill>
                <a:latin typeface="Tahoma" panose="020B0604030504040204" pitchFamily="34" charset="0"/>
                <a:ea typeface="宋体" panose="02010600030101010101" pitchFamily="2" charset="-122"/>
              </a:defRPr>
            </a:lvl4pPr>
            <a:lvl5pPr marL="2057400" indent="-228600">
              <a:spcBef>
                <a:spcPct val="20000"/>
              </a:spcBef>
              <a:buClr>
                <a:schemeClr val="tx2"/>
              </a:buClr>
              <a:buChar char="–"/>
              <a:defRPr kumimoji="1" sz="2000">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20000"/>
              </a:spcBef>
              <a:spcAft>
                <a:spcPct val="0"/>
              </a:spcAft>
              <a:buClr>
                <a:schemeClr val="tx2"/>
              </a:buClr>
              <a:buChar char="–"/>
              <a:defRPr kumimoji="1" sz="2000">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20000"/>
              </a:spcBef>
              <a:spcAft>
                <a:spcPct val="0"/>
              </a:spcAft>
              <a:buClr>
                <a:schemeClr val="tx2"/>
              </a:buClr>
              <a:buChar char="–"/>
              <a:defRPr kumimoji="1" sz="2000">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20000"/>
              </a:spcBef>
              <a:spcAft>
                <a:spcPct val="0"/>
              </a:spcAft>
              <a:buClr>
                <a:schemeClr val="tx2"/>
              </a:buClr>
              <a:buChar char="–"/>
              <a:defRPr kumimoji="1" sz="2000">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20000"/>
              </a:spcBef>
              <a:spcAft>
                <a:spcPct val="0"/>
              </a:spcAft>
              <a:buClr>
                <a:schemeClr val="tx2"/>
              </a:buClr>
              <a:buChar char="–"/>
              <a:defRPr kumimoji="1" sz="2000">
                <a:solidFill>
                  <a:schemeClr val="tx1"/>
                </a:solidFill>
                <a:latin typeface="Tahoma" panose="020B0604030504040204" pitchFamily="34" charset="0"/>
                <a:ea typeface="宋体" panose="02010600030101010101" pitchFamily="2" charset="-122"/>
              </a:defRPr>
            </a:lvl9pPr>
          </a:lstStyle>
          <a:p>
            <a:pPr algn="ctr">
              <a:spcBef>
                <a:spcPct val="0"/>
              </a:spcBef>
              <a:buFontTx/>
              <a:buNone/>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M/M~10</a:t>
            </a:r>
            <a:r>
              <a:rPr lang="en-US" altLang="zh-CN" sz="2400" baseline="30000" dirty="0" smtClean="0">
                <a:solidFill>
                  <a:srgbClr val="C00000"/>
                </a:solidFill>
                <a:latin typeface="Arial" panose="020B0604020202020204" pitchFamily="34" charset="0"/>
                <a:ea typeface="黑体" panose="02010609060101010101" pitchFamily="49" charset="-122"/>
                <a:cs typeface="Arial" panose="020B0604020202020204" pitchFamily="34" charset="0"/>
                <a:sym typeface="Symbol" panose="05050102010706020507" pitchFamily="18" charset="2"/>
              </a:rPr>
              <a:t>-7</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sym typeface="Symbol" panose="05050102010706020507" pitchFamily="18" charset="2"/>
              </a:rPr>
              <a:t>-10</a:t>
            </a:r>
            <a:r>
              <a:rPr lang="en-US" altLang="zh-CN" sz="2400" baseline="30000" dirty="0" smtClean="0">
                <a:solidFill>
                  <a:srgbClr val="C00000"/>
                </a:solidFill>
                <a:latin typeface="Arial" panose="020B0604020202020204" pitchFamily="34" charset="0"/>
                <a:ea typeface="黑体" panose="02010609060101010101" pitchFamily="49" charset="-122"/>
                <a:cs typeface="Arial" panose="020B0604020202020204" pitchFamily="34" charset="0"/>
                <a:sym typeface="Symbol" panose="05050102010706020507" pitchFamily="18" charset="2"/>
              </a:rPr>
              <a:t>-8</a:t>
            </a:r>
            <a:endParaRPr lang="zh-CN" altLang="en-US"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24" name="Rectangle 23"/>
          <p:cNvSpPr>
            <a:spLocks noChangeArrowheads="1"/>
          </p:cNvSpPr>
          <p:nvPr/>
        </p:nvSpPr>
        <p:spPr bwMode="auto">
          <a:xfrm>
            <a:off x="395536" y="5949280"/>
            <a:ext cx="3917417" cy="830997"/>
          </a:xfrm>
          <a:prstGeom prst="rect">
            <a:avLst/>
          </a:prstGeom>
          <a:solidFill>
            <a:srgbClr val="F79646">
              <a:lumMod val="20000"/>
              <a:lumOff val="80000"/>
            </a:srgbClr>
          </a:solidFill>
          <a:ln w="9525">
            <a:noFill/>
            <a:miter lim="800000"/>
            <a:headEnd/>
            <a:tailEnd/>
          </a:ln>
        </p:spPr>
        <p:txBody>
          <a:bodyPr wrap="square" anchor="ctr">
            <a:spAutoFit/>
          </a:bodyPr>
          <a:lstStyle/>
          <a:p>
            <a:pPr algn="ctr">
              <a:defRPr/>
            </a:pPr>
            <a:r>
              <a:rPr kumimoji="1" lang="en-US" altLang="zh-CN" sz="2400" kern="0" dirty="0" smtClean="0">
                <a:solidFill>
                  <a:srgbClr val="000099"/>
                </a:solidFill>
                <a:latin typeface="Calibri"/>
                <a:ea typeface="黑体" pitchFamily="2" charset="-122"/>
              </a:rPr>
              <a:t>Demonstrated the TOF mode first time in the world </a:t>
            </a:r>
            <a:endParaRPr lang="zh-CN" altLang="en-US" sz="2400" kern="0" dirty="0" smtClean="0">
              <a:solidFill>
                <a:srgbClr val="000099"/>
              </a:solidFill>
              <a:latin typeface="Calibri"/>
              <a:ea typeface="黑体" panose="02010609060101010101" pitchFamily="49" charset="-122"/>
              <a:cs typeface="Arial" panose="020B0604020202020204" pitchFamily="34" charset="0"/>
            </a:endParaRPr>
          </a:p>
        </p:txBody>
      </p:sp>
      <p:sp>
        <p:nvSpPr>
          <p:cNvPr id="25" name="Rectangle 3"/>
          <p:cNvSpPr txBox="1">
            <a:spLocks noChangeArrowheads="1"/>
          </p:cNvSpPr>
          <p:nvPr/>
        </p:nvSpPr>
        <p:spPr bwMode="auto">
          <a:xfrm>
            <a:off x="611155" y="4531867"/>
            <a:ext cx="3771900" cy="1111250"/>
          </a:xfrm>
          <a:prstGeom prst="rect">
            <a:avLst/>
          </a:prstGeom>
          <a:noFill/>
          <a:ln w="25400">
            <a:solidFill>
              <a:sysClr val="window" lastClr="FFFFFF"/>
            </a:solidFill>
            <a:miter lim="800000"/>
            <a:headEnd/>
            <a:tailEnd/>
          </a:ln>
          <a:extLst/>
        </p:spPr>
        <p:txBody>
          <a:bodyPr/>
          <a:lstStyle/>
          <a:p>
            <a:pPr marL="177800" indent="-177800" eaLnBrk="0" hangingPunct="0">
              <a:spcBef>
                <a:spcPts val="0"/>
              </a:spcBef>
              <a:defRPr/>
            </a:pPr>
            <a:r>
              <a:rPr lang="en-US" altLang="zh-CN" sz="2000" kern="0" dirty="0" smtClean="0">
                <a:solidFill>
                  <a:srgbClr val="C00000"/>
                </a:solidFill>
                <a:latin typeface="Calibri"/>
                <a:ea typeface="黑体" pitchFamily="2" charset="-122"/>
                <a:cs typeface="Arial" charset="0"/>
              </a:rPr>
              <a:t>43</a:t>
            </a:r>
            <a:r>
              <a:rPr lang="en-US" altLang="zh-CN" sz="2000" kern="0" dirty="0" smtClean="0">
                <a:solidFill>
                  <a:srgbClr val="000066"/>
                </a:solidFill>
                <a:latin typeface="Calibri"/>
                <a:ea typeface="黑体" pitchFamily="2" charset="-122"/>
                <a:cs typeface="Arial" charset="0"/>
              </a:rPr>
              <a:t> masses are measured</a:t>
            </a:r>
          </a:p>
          <a:p>
            <a:pPr marL="177800" indent="-177800" eaLnBrk="0" hangingPunct="0">
              <a:spcBef>
                <a:spcPts val="0"/>
              </a:spcBef>
              <a:defRPr/>
            </a:pPr>
            <a:r>
              <a:rPr lang="en-US" altLang="zh-CN" sz="2000" kern="0" dirty="0" smtClean="0">
                <a:solidFill>
                  <a:srgbClr val="000066"/>
                </a:solidFill>
                <a:latin typeface="Calibri"/>
                <a:ea typeface="黑体" pitchFamily="2" charset="-122"/>
                <a:cs typeface="Arial" charset="0"/>
              </a:rPr>
              <a:t>Measured for the first time: </a:t>
            </a:r>
            <a:r>
              <a:rPr lang="en-US" altLang="zh-CN" sz="2000" kern="0" dirty="0" smtClean="0">
                <a:solidFill>
                  <a:srgbClr val="C00000"/>
                </a:solidFill>
                <a:latin typeface="Calibri"/>
                <a:ea typeface="黑体" pitchFamily="2" charset="-122"/>
                <a:cs typeface="Arial" charset="0"/>
              </a:rPr>
              <a:t>16</a:t>
            </a:r>
          </a:p>
          <a:p>
            <a:pPr marL="177800" indent="-177800" eaLnBrk="0" hangingPunct="0">
              <a:spcBef>
                <a:spcPts val="0"/>
              </a:spcBef>
              <a:defRPr/>
            </a:pPr>
            <a:r>
              <a:rPr lang="en-US" altLang="zh-CN" sz="2000" kern="0" dirty="0" smtClean="0">
                <a:solidFill>
                  <a:srgbClr val="000066"/>
                </a:solidFill>
                <a:latin typeface="Calibri"/>
                <a:ea typeface="黑体" pitchFamily="2" charset="-122"/>
                <a:cs typeface="Arial" charset="0"/>
              </a:rPr>
              <a:t>Precision improved: </a:t>
            </a:r>
            <a:r>
              <a:rPr lang="en-US" altLang="zh-CN" sz="2000" kern="0" dirty="0" smtClean="0">
                <a:solidFill>
                  <a:srgbClr val="C00000"/>
                </a:solidFill>
                <a:latin typeface="Calibri"/>
                <a:ea typeface="黑体" pitchFamily="2" charset="-122"/>
                <a:cs typeface="Arial" charset="0"/>
              </a:rPr>
              <a:t>27</a:t>
            </a:r>
            <a:endParaRPr lang="en-US" altLang="zh-CN" sz="2000" kern="0" dirty="0" smtClean="0">
              <a:solidFill>
                <a:srgbClr val="C00000"/>
              </a:solidFill>
              <a:effectLst>
                <a:outerShdw blurRad="38100" dist="38100" dir="2700000" algn="tl">
                  <a:srgbClr val="C0C0C0"/>
                </a:outerShdw>
              </a:effectLst>
              <a:latin typeface="Calibri"/>
              <a:ea typeface="黑体" pitchFamily="2" charset="-122"/>
              <a:cs typeface="Arial" charset="0"/>
            </a:endParaRPr>
          </a:p>
        </p:txBody>
      </p:sp>
      <p:sp>
        <p:nvSpPr>
          <p:cNvPr id="26"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HIAF introduction and status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sp>
        <p:nvSpPr>
          <p:cNvPr id="28" name="Rectangle 23"/>
          <p:cNvSpPr>
            <a:spLocks noChangeArrowheads="1"/>
          </p:cNvSpPr>
          <p:nvPr/>
        </p:nvSpPr>
        <p:spPr bwMode="auto">
          <a:xfrm>
            <a:off x="158502" y="5518393"/>
            <a:ext cx="4677206" cy="430887"/>
          </a:xfrm>
          <a:prstGeom prst="rect">
            <a:avLst/>
          </a:prstGeom>
          <a:noFill/>
          <a:ln w="9525">
            <a:noFill/>
            <a:miter lim="800000"/>
            <a:headEnd/>
            <a:tailEnd/>
          </a:ln>
        </p:spPr>
        <p:txBody>
          <a:bodyPr wrap="square" anchor="ctr">
            <a:spAutoFit/>
          </a:bodyPr>
          <a:lstStyle/>
          <a:p>
            <a:pPr algn="ctr" fontAlgn="auto">
              <a:spcBef>
                <a:spcPts val="0"/>
              </a:spcBef>
              <a:spcAft>
                <a:spcPts val="0"/>
              </a:spcAft>
            </a:pPr>
            <a:r>
              <a:rPr kumimoji="1" lang="en-US" altLang="zh-CN" sz="2200" dirty="0" smtClean="0">
                <a:solidFill>
                  <a:srgbClr val="C00000"/>
                </a:solidFill>
                <a:latin typeface="Times New Roman" pitchFamily="18" charset="0"/>
                <a:ea typeface="黑体" pitchFamily="2" charset="-122"/>
              </a:rPr>
              <a:t>Precision achieved: </a:t>
            </a:r>
            <a:r>
              <a:rPr lang="en-US" altLang="zh-CN" sz="2200" dirty="0">
                <a:solidFill>
                  <a:srgbClr val="C00000"/>
                </a:solidFill>
                <a:latin typeface="Arial"/>
                <a:ea typeface="黑体" panose="02010609060101010101" pitchFamily="49" charset="-122"/>
                <a:cs typeface="Arial" panose="020B0604020202020204" pitchFamily="34" charset="0"/>
              </a:rPr>
              <a:t>∆</a:t>
            </a:r>
            <a:r>
              <a:rPr lang="en-US" altLang="zh-CN" sz="2200" dirty="0" smtClean="0">
                <a:solidFill>
                  <a:srgbClr val="C00000"/>
                </a:solidFill>
                <a:latin typeface="Arial"/>
                <a:ea typeface="黑体" panose="02010609060101010101" pitchFamily="49" charset="-122"/>
                <a:cs typeface="Arial" panose="020B0604020202020204" pitchFamily="34" charset="0"/>
              </a:rPr>
              <a:t>M/M~10</a:t>
            </a:r>
            <a:r>
              <a:rPr lang="en-US" altLang="zh-CN" sz="2200" baseline="30000" dirty="0" smtClean="0">
                <a:solidFill>
                  <a:srgbClr val="C00000"/>
                </a:solidFill>
                <a:latin typeface="Arial"/>
                <a:ea typeface="黑体" panose="02010609060101010101" pitchFamily="49" charset="-122"/>
                <a:cs typeface="Arial" panose="020B0604020202020204" pitchFamily="34" charset="0"/>
                <a:sym typeface="Symbol" panose="05050102010706020507" pitchFamily="18" charset="2"/>
              </a:rPr>
              <a:t>-7</a:t>
            </a:r>
            <a:endParaRPr lang="zh-CN" altLang="en-US" sz="2200" dirty="0">
              <a:solidFill>
                <a:srgbClr val="C00000"/>
              </a:solidFill>
              <a:latin typeface="Arial"/>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842390769"/>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HIAF introduction and status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sp>
        <p:nvSpPr>
          <p:cNvPr id="4" name="矩形 3"/>
          <p:cNvSpPr/>
          <p:nvPr/>
        </p:nvSpPr>
        <p:spPr>
          <a:xfrm>
            <a:off x="108599" y="804598"/>
            <a:ext cx="2408759" cy="461665"/>
          </a:xfrm>
          <a:prstGeom prst="rect">
            <a:avLst/>
          </a:prstGeom>
          <a:solidFill>
            <a:srgbClr val="F79646">
              <a:lumMod val="20000"/>
              <a:lumOff val="80000"/>
            </a:srgbClr>
          </a:solidFill>
        </p:spPr>
        <p:txBody>
          <a:bodyPr wrap="square">
            <a:spAutoFit/>
          </a:bodyPr>
          <a:lstStyle/>
          <a:p>
            <a:pPr algn="ctr" eaLnBrk="0" hangingPunct="0">
              <a:defRPr/>
            </a:pPr>
            <a:r>
              <a:rPr lang="en-US" altLang="zh-CN" sz="2400" b="1" kern="0" dirty="0" smtClean="0">
                <a:solidFill>
                  <a:srgbClr val="C00000"/>
                </a:solidFill>
                <a:latin typeface="Calibri" pitchFamily="34" charset="0"/>
                <a:ea typeface="MS PGothic" pitchFamily="34" charset="-128"/>
              </a:rPr>
              <a:t>Unique feature-2</a:t>
            </a:r>
          </a:p>
        </p:txBody>
      </p:sp>
      <p:grpSp>
        <p:nvGrpSpPr>
          <p:cNvPr id="17" name="组合 32"/>
          <p:cNvGrpSpPr>
            <a:grpSpLocks noChangeAspect="1"/>
          </p:cNvGrpSpPr>
          <p:nvPr/>
        </p:nvGrpSpPr>
        <p:grpSpPr>
          <a:xfrm>
            <a:off x="4544830" y="1954692"/>
            <a:ext cx="3060000" cy="2819106"/>
            <a:chOff x="4497391" y="1337453"/>
            <a:chExt cx="4538663" cy="5229224"/>
          </a:xfrm>
        </p:grpSpPr>
        <p:graphicFrame>
          <p:nvGraphicFramePr>
            <p:cNvPr id="18" name="Object 2"/>
            <p:cNvGraphicFramePr>
              <a:graphicFrameLocks noChangeAspect="1"/>
            </p:cNvGraphicFramePr>
            <p:nvPr/>
          </p:nvGraphicFramePr>
          <p:xfrm>
            <a:off x="4497391" y="1337453"/>
            <a:ext cx="4538663" cy="5229224"/>
          </p:xfrm>
          <a:graphic>
            <a:graphicData uri="http://schemas.openxmlformats.org/presentationml/2006/ole">
              <mc:AlternateContent xmlns:mc="http://schemas.openxmlformats.org/markup-compatibility/2006">
                <mc:Choice xmlns:v="urn:schemas-microsoft-com:vml" Requires="v">
                  <p:oleObj spid="_x0000_s791599" name="Folie" r:id="rId4" imgW="2470264" imgH="3293484" progId="PowerPoint.Slide.8">
                    <p:embed/>
                  </p:oleObj>
                </mc:Choice>
                <mc:Fallback>
                  <p:oleObj name="Folie" r:id="rId4" imgW="2470264" imgH="3293484"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0331" r="5829" b="5246"/>
                        <a:stretch>
                          <a:fillRect/>
                        </a:stretch>
                      </p:blipFill>
                      <p:spPr bwMode="auto">
                        <a:xfrm>
                          <a:off x="4497391" y="1337453"/>
                          <a:ext cx="4538663" cy="5229224"/>
                        </a:xfrm>
                        <a:prstGeom prst="rect">
                          <a:avLst/>
                        </a:prstGeom>
                        <a:solidFill>
                          <a:sysClr val="window" lastClr="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TextBox 34"/>
            <p:cNvSpPr txBox="1">
              <a:spLocks noChangeArrowheads="1"/>
            </p:cNvSpPr>
            <p:nvPr/>
          </p:nvSpPr>
          <p:spPr bwMode="auto">
            <a:xfrm>
              <a:off x="6182322" y="4002866"/>
              <a:ext cx="2111376" cy="306389"/>
            </a:xfrm>
            <a:prstGeom prst="rect">
              <a:avLst/>
            </a:prstGeom>
            <a:noFill/>
            <a:ln w="9525">
              <a:noFill/>
              <a:miter lim="800000"/>
              <a:headEnd/>
              <a:tailEnd/>
            </a:ln>
          </p:spPr>
          <p:txBody>
            <a:bodyPr wrap="none">
              <a:spAutoFit/>
            </a:bodyPr>
            <a:lstStyle/>
            <a:p>
              <a:pPr>
                <a:defRPr/>
              </a:pPr>
              <a:r>
                <a:rPr lang="en-US" altLang="zh-CN" sz="1400" b="1" kern="0" dirty="0" smtClean="0">
                  <a:solidFill>
                    <a:prstClr val="black"/>
                  </a:solidFill>
                  <a:latin typeface="Arial"/>
                  <a:ea typeface="宋体"/>
                </a:rPr>
                <a:t>Bound pair production</a:t>
              </a:r>
              <a:endParaRPr lang="zh-CN" altLang="en-US" sz="1400" b="1" kern="0" dirty="0" smtClean="0">
                <a:solidFill>
                  <a:prstClr val="black"/>
                </a:solidFill>
                <a:latin typeface="Arial"/>
                <a:ea typeface="宋体"/>
              </a:endParaRPr>
            </a:p>
          </p:txBody>
        </p:sp>
        <p:sp>
          <p:nvSpPr>
            <p:cNvPr id="20" name="任意多边形 19"/>
            <p:cNvSpPr/>
            <p:nvPr/>
          </p:nvSpPr>
          <p:spPr>
            <a:xfrm>
              <a:off x="4776788" y="2608263"/>
              <a:ext cx="4257675" cy="1900237"/>
            </a:xfrm>
            <a:custGeom>
              <a:avLst/>
              <a:gdLst>
                <a:gd name="connsiteX0" fmla="*/ 4258102 w 4258102"/>
                <a:gd name="connsiteY0" fmla="*/ 40943 h 1901588"/>
                <a:gd name="connsiteX1" fmla="*/ 3794078 w 4258102"/>
                <a:gd name="connsiteY1" fmla="*/ 218364 h 1901588"/>
                <a:gd name="connsiteX2" fmla="*/ 3384645 w 4258102"/>
                <a:gd name="connsiteY2" fmla="*/ 1351128 h 1901588"/>
                <a:gd name="connsiteX3" fmla="*/ 3098042 w 4258102"/>
                <a:gd name="connsiteY3" fmla="*/ 1842448 h 1901588"/>
                <a:gd name="connsiteX4" fmla="*/ 2524836 w 4258102"/>
                <a:gd name="connsiteY4" fmla="*/ 996286 h 1901588"/>
                <a:gd name="connsiteX5" fmla="*/ 1610436 w 4258102"/>
                <a:gd name="connsiteY5" fmla="*/ 368489 h 1901588"/>
                <a:gd name="connsiteX6" fmla="*/ 204717 w 4258102"/>
                <a:gd name="connsiteY6" fmla="*/ 54591 h 1901588"/>
                <a:gd name="connsiteX7" fmla="*/ 204717 w 4258102"/>
                <a:gd name="connsiteY7" fmla="*/ 54591 h 1901588"/>
                <a:gd name="connsiteX8" fmla="*/ 0 w 4258102"/>
                <a:gd name="connsiteY8" fmla="*/ 40943 h 190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8102" h="1901588">
                  <a:moveTo>
                    <a:pt x="4258102" y="40943"/>
                  </a:moveTo>
                  <a:cubicBezTo>
                    <a:pt x="4098878" y="20471"/>
                    <a:pt x="3939654" y="0"/>
                    <a:pt x="3794078" y="218364"/>
                  </a:cubicBezTo>
                  <a:cubicBezTo>
                    <a:pt x="3648502" y="436728"/>
                    <a:pt x="3500651" y="1080447"/>
                    <a:pt x="3384645" y="1351128"/>
                  </a:cubicBezTo>
                  <a:cubicBezTo>
                    <a:pt x="3268639" y="1621809"/>
                    <a:pt x="3241343" y="1901588"/>
                    <a:pt x="3098042" y="1842448"/>
                  </a:cubicBezTo>
                  <a:cubicBezTo>
                    <a:pt x="2954741" y="1783308"/>
                    <a:pt x="2772770" y="1241946"/>
                    <a:pt x="2524836" y="996286"/>
                  </a:cubicBezTo>
                  <a:cubicBezTo>
                    <a:pt x="2276902" y="750626"/>
                    <a:pt x="1997122" y="525438"/>
                    <a:pt x="1610436" y="368489"/>
                  </a:cubicBezTo>
                  <a:cubicBezTo>
                    <a:pt x="1223750" y="211540"/>
                    <a:pt x="204717" y="54591"/>
                    <a:pt x="204717" y="54591"/>
                  </a:cubicBezTo>
                  <a:lnTo>
                    <a:pt x="204717" y="54591"/>
                  </a:lnTo>
                  <a:lnTo>
                    <a:pt x="0" y="40943"/>
                  </a:lnTo>
                </a:path>
              </a:pathLst>
            </a:custGeom>
            <a:noFill/>
            <a:ln w="28575" cap="flat" cmpd="sng" algn="ctr">
              <a:solidFill>
                <a:srgbClr val="0000CC"/>
              </a:solidFill>
              <a:prstDash val="solid"/>
            </a:ln>
            <a:effectLst/>
          </p:spPr>
          <p:txBody>
            <a:bodyPr anchor="ctr"/>
            <a:lstStyle/>
            <a:p>
              <a:pPr algn="ctr">
                <a:defRPr/>
              </a:pPr>
              <a:endParaRPr lang="zh-CN" altLang="en-US" kern="0">
                <a:solidFill>
                  <a:prstClr val="black"/>
                </a:solidFill>
                <a:latin typeface="Calibri"/>
              </a:endParaRPr>
            </a:p>
          </p:txBody>
        </p:sp>
        <p:cxnSp>
          <p:nvCxnSpPr>
            <p:cNvPr id="21" name="直接连接符 20"/>
            <p:cNvCxnSpPr/>
            <p:nvPr/>
          </p:nvCxnSpPr>
          <p:spPr>
            <a:xfrm>
              <a:off x="7524750" y="3933825"/>
              <a:ext cx="792163" cy="0"/>
            </a:xfrm>
            <a:prstGeom prst="line">
              <a:avLst/>
            </a:prstGeom>
            <a:noFill/>
            <a:ln w="9525" cap="flat" cmpd="sng" algn="ctr">
              <a:solidFill>
                <a:srgbClr val="4F81BD">
                  <a:shade val="95000"/>
                  <a:satMod val="105000"/>
                </a:srgbClr>
              </a:solidFill>
              <a:prstDash val="solid"/>
            </a:ln>
            <a:effectLst/>
          </p:spPr>
        </p:cxnSp>
        <p:sp>
          <p:nvSpPr>
            <p:cNvPr id="22" name="任意多边形 21"/>
            <p:cNvSpPr/>
            <p:nvPr/>
          </p:nvSpPr>
          <p:spPr>
            <a:xfrm>
              <a:off x="4716463" y="2608263"/>
              <a:ext cx="4257675" cy="2981325"/>
            </a:xfrm>
            <a:custGeom>
              <a:avLst/>
              <a:gdLst>
                <a:gd name="connsiteX0" fmla="*/ 4258102 w 4258102"/>
                <a:gd name="connsiteY0" fmla="*/ 40943 h 1901588"/>
                <a:gd name="connsiteX1" fmla="*/ 3794078 w 4258102"/>
                <a:gd name="connsiteY1" fmla="*/ 218364 h 1901588"/>
                <a:gd name="connsiteX2" fmla="*/ 3384645 w 4258102"/>
                <a:gd name="connsiteY2" fmla="*/ 1351128 h 1901588"/>
                <a:gd name="connsiteX3" fmla="*/ 3098042 w 4258102"/>
                <a:gd name="connsiteY3" fmla="*/ 1842448 h 1901588"/>
                <a:gd name="connsiteX4" fmla="*/ 2524836 w 4258102"/>
                <a:gd name="connsiteY4" fmla="*/ 996286 h 1901588"/>
                <a:gd name="connsiteX5" fmla="*/ 1610436 w 4258102"/>
                <a:gd name="connsiteY5" fmla="*/ 368489 h 1901588"/>
                <a:gd name="connsiteX6" fmla="*/ 204717 w 4258102"/>
                <a:gd name="connsiteY6" fmla="*/ 54591 h 1901588"/>
                <a:gd name="connsiteX7" fmla="*/ 204717 w 4258102"/>
                <a:gd name="connsiteY7" fmla="*/ 54591 h 1901588"/>
                <a:gd name="connsiteX8" fmla="*/ 0 w 4258102"/>
                <a:gd name="connsiteY8" fmla="*/ 40943 h 190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8102" h="1901588">
                  <a:moveTo>
                    <a:pt x="4258102" y="40943"/>
                  </a:moveTo>
                  <a:cubicBezTo>
                    <a:pt x="4098878" y="20471"/>
                    <a:pt x="3939654" y="0"/>
                    <a:pt x="3794078" y="218364"/>
                  </a:cubicBezTo>
                  <a:cubicBezTo>
                    <a:pt x="3648502" y="436728"/>
                    <a:pt x="3500651" y="1080447"/>
                    <a:pt x="3384645" y="1351128"/>
                  </a:cubicBezTo>
                  <a:cubicBezTo>
                    <a:pt x="3268639" y="1621809"/>
                    <a:pt x="3241343" y="1901588"/>
                    <a:pt x="3098042" y="1842448"/>
                  </a:cubicBezTo>
                  <a:cubicBezTo>
                    <a:pt x="2954741" y="1783308"/>
                    <a:pt x="2772770" y="1241946"/>
                    <a:pt x="2524836" y="996286"/>
                  </a:cubicBezTo>
                  <a:cubicBezTo>
                    <a:pt x="2276902" y="750626"/>
                    <a:pt x="1997122" y="525438"/>
                    <a:pt x="1610436" y="368489"/>
                  </a:cubicBezTo>
                  <a:cubicBezTo>
                    <a:pt x="1223750" y="211540"/>
                    <a:pt x="204717" y="54591"/>
                    <a:pt x="204717" y="54591"/>
                  </a:cubicBezTo>
                  <a:lnTo>
                    <a:pt x="204717" y="54591"/>
                  </a:lnTo>
                  <a:lnTo>
                    <a:pt x="0" y="40943"/>
                  </a:lnTo>
                </a:path>
              </a:pathLst>
            </a:custGeom>
            <a:noFill/>
            <a:ln w="28575" cap="flat" cmpd="sng" algn="ctr">
              <a:solidFill>
                <a:srgbClr val="C00000"/>
              </a:solidFill>
              <a:prstDash val="sysDash"/>
            </a:ln>
            <a:effectLst/>
          </p:spPr>
          <p:txBody>
            <a:bodyPr anchor="ctr"/>
            <a:lstStyle/>
            <a:p>
              <a:pPr algn="ctr">
                <a:defRPr/>
              </a:pPr>
              <a:endParaRPr lang="zh-CN" altLang="en-US" kern="0">
                <a:solidFill>
                  <a:prstClr val="black"/>
                </a:solidFill>
                <a:latin typeface="Calibri"/>
              </a:endParaRPr>
            </a:p>
          </p:txBody>
        </p:sp>
      </p:grpSp>
      <p:grpSp>
        <p:nvGrpSpPr>
          <p:cNvPr id="23" name="组合 21"/>
          <p:cNvGrpSpPr>
            <a:grpSpLocks noChangeAspect="1"/>
          </p:cNvGrpSpPr>
          <p:nvPr/>
        </p:nvGrpSpPr>
        <p:grpSpPr bwMode="auto">
          <a:xfrm>
            <a:off x="1470108" y="1965380"/>
            <a:ext cx="2268000" cy="3017680"/>
            <a:chOff x="608357" y="1643050"/>
            <a:chExt cx="1617852" cy="2590226"/>
          </a:xfrm>
        </p:grpSpPr>
        <p:pic>
          <p:nvPicPr>
            <p:cNvPr id="24" name="Picture 16" descr="Präsentation1"/>
            <p:cNvPicPr>
              <a:picLocks noChangeAspect="1" noChangeArrowheads="1"/>
            </p:cNvPicPr>
            <p:nvPr/>
          </p:nvPicPr>
          <p:blipFill>
            <a:blip r:embed="rId6"/>
            <a:srcRect l="7483" t="40555" r="72047" b="31111"/>
            <a:stretch>
              <a:fillRect/>
            </a:stretch>
          </p:blipFill>
          <p:spPr bwMode="auto">
            <a:xfrm>
              <a:off x="928662" y="1643050"/>
              <a:ext cx="1297547" cy="1346478"/>
            </a:xfrm>
            <a:prstGeom prst="rect">
              <a:avLst/>
            </a:prstGeom>
            <a:noFill/>
            <a:ln w="9525">
              <a:noFill/>
              <a:miter lim="800000"/>
              <a:headEnd/>
              <a:tailEnd/>
            </a:ln>
          </p:spPr>
        </p:pic>
        <p:sp>
          <p:nvSpPr>
            <p:cNvPr id="25" name="TextBox 13"/>
            <p:cNvSpPr txBox="1">
              <a:spLocks noChangeArrowheads="1"/>
            </p:cNvSpPr>
            <p:nvPr/>
          </p:nvSpPr>
          <p:spPr bwMode="auto">
            <a:xfrm>
              <a:off x="608357" y="1751202"/>
              <a:ext cx="269642" cy="852691"/>
            </a:xfrm>
            <a:prstGeom prst="rect">
              <a:avLst/>
            </a:prstGeom>
            <a:noFill/>
            <a:ln w="9525">
              <a:noFill/>
              <a:miter lim="800000"/>
              <a:headEnd/>
              <a:tailEnd/>
            </a:ln>
          </p:spPr>
          <p:txBody>
            <a:bodyPr wrap="square">
              <a:spAutoFit/>
            </a:bodyPr>
            <a:lstStyle/>
            <a:p>
              <a:pPr algn="ctr">
                <a:lnSpc>
                  <a:spcPct val="80000"/>
                </a:lnSpc>
              </a:pPr>
              <a:r>
                <a:rPr lang="en-US" altLang="zh-CN" sz="2800" b="1" dirty="0" smtClean="0">
                  <a:solidFill>
                    <a:srgbClr val="FF0000"/>
                  </a:solidFill>
                  <a:latin typeface="Times New Roman" pitchFamily="18" charset="0"/>
                  <a:ea typeface="宋体"/>
                  <a:cs typeface="Times New Roman" pitchFamily="18" charset="0"/>
                </a:rPr>
                <a:t>QED</a:t>
              </a:r>
              <a:endParaRPr lang="zh-CN" altLang="en-US" sz="2800" b="1" dirty="0">
                <a:solidFill>
                  <a:srgbClr val="FF0000"/>
                </a:solidFill>
                <a:latin typeface="Times New Roman" pitchFamily="18" charset="0"/>
                <a:ea typeface="宋体"/>
                <a:cs typeface="Times New Roman" pitchFamily="18" charset="0"/>
              </a:endParaRPr>
            </a:p>
          </p:txBody>
        </p:sp>
        <p:pic>
          <p:nvPicPr>
            <p:cNvPr id="26" name="Picture 16" descr="Präsentation1"/>
            <p:cNvPicPr>
              <a:picLocks noChangeAspect="1" noChangeArrowheads="1"/>
            </p:cNvPicPr>
            <p:nvPr/>
          </p:nvPicPr>
          <p:blipFill>
            <a:blip r:embed="rId6"/>
            <a:srcRect l="26378" t="40555" r="50781" b="31111"/>
            <a:stretch>
              <a:fillRect/>
            </a:stretch>
          </p:blipFill>
          <p:spPr bwMode="auto">
            <a:xfrm>
              <a:off x="877999" y="2886798"/>
              <a:ext cx="1303269" cy="1346478"/>
            </a:xfrm>
            <a:prstGeom prst="rect">
              <a:avLst/>
            </a:prstGeom>
            <a:noFill/>
            <a:ln w="9525">
              <a:noFill/>
              <a:miter lim="800000"/>
              <a:headEnd/>
              <a:tailEnd/>
            </a:ln>
          </p:spPr>
        </p:pic>
      </p:grpSp>
      <p:sp>
        <p:nvSpPr>
          <p:cNvPr id="27" name="TextBox 10"/>
          <p:cNvSpPr txBox="1">
            <a:spLocks noChangeArrowheads="1"/>
          </p:cNvSpPr>
          <p:nvPr/>
        </p:nvSpPr>
        <p:spPr bwMode="auto">
          <a:xfrm>
            <a:off x="580051" y="4946528"/>
            <a:ext cx="7929558" cy="1949252"/>
          </a:xfrm>
          <a:prstGeom prst="rect">
            <a:avLst/>
          </a:prstGeom>
          <a:noFill/>
          <a:ln w="9525">
            <a:noFill/>
            <a:miter lim="800000"/>
            <a:headEnd/>
            <a:tailEnd/>
          </a:ln>
        </p:spPr>
        <p:txBody>
          <a:bodyPr wrap="square">
            <a:spAutoFit/>
          </a:bodyPr>
          <a:lstStyle/>
          <a:p>
            <a:pPr marL="363538" indent="-363538" algn="just">
              <a:spcAft>
                <a:spcPts val="400"/>
              </a:spcAft>
              <a:buFont typeface="Wingdings" pitchFamily="2" charset="2"/>
              <a:buChar char="l"/>
            </a:pPr>
            <a:r>
              <a:rPr lang="en-US" altLang="zh-CN" sz="1900" dirty="0" smtClean="0">
                <a:solidFill>
                  <a:srgbClr val="FF0000"/>
                </a:solidFill>
                <a:latin typeface="Times New Roman" pitchFamily="18" charset="0"/>
                <a:ea typeface="黑体" pitchFamily="49" charset="-122"/>
                <a:cs typeface="Times New Roman" pitchFamily="18" charset="0"/>
              </a:rPr>
              <a:t>A fundamental question of QED</a:t>
            </a:r>
            <a:r>
              <a:rPr lang="en-US" altLang="zh-CN" sz="1900" dirty="0" smtClean="0">
                <a:solidFill>
                  <a:srgbClr val="000099"/>
                </a:solidFill>
                <a:latin typeface="Times New Roman" pitchFamily="18" charset="0"/>
                <a:ea typeface="黑体" pitchFamily="49" charset="-122"/>
                <a:cs typeface="Times New Roman" pitchFamily="18" charset="0"/>
              </a:rPr>
              <a:t>-spontaneous electron-positron pair creation in supercritical Coulomb fields</a:t>
            </a:r>
            <a:r>
              <a:rPr lang="zh-CN" altLang="en-US" sz="1900" dirty="0" smtClean="0">
                <a:solidFill>
                  <a:srgbClr val="000099"/>
                </a:solidFill>
                <a:latin typeface="Times New Roman" pitchFamily="18" charset="0"/>
                <a:ea typeface="黑体" pitchFamily="49" charset="-122"/>
                <a:cs typeface="Times New Roman" pitchFamily="18" charset="0"/>
              </a:rPr>
              <a:t> </a:t>
            </a:r>
            <a:endParaRPr lang="en-US" altLang="zh-CN" sz="1900" dirty="0" smtClean="0">
              <a:solidFill>
                <a:srgbClr val="000099"/>
              </a:solidFill>
              <a:latin typeface="Times New Roman" pitchFamily="18" charset="0"/>
              <a:ea typeface="黑体" pitchFamily="49" charset="-122"/>
              <a:cs typeface="Times New Roman" pitchFamily="18" charset="0"/>
            </a:endParaRPr>
          </a:p>
          <a:p>
            <a:pPr marL="363538" indent="-363538" algn="just">
              <a:spcAft>
                <a:spcPts val="400"/>
              </a:spcAft>
              <a:buFont typeface="Wingdings" pitchFamily="2" charset="2"/>
              <a:buChar char="l"/>
            </a:pPr>
            <a:r>
              <a:rPr lang="en-US" altLang="zh-CN" sz="1900" dirty="0" smtClean="0">
                <a:solidFill>
                  <a:srgbClr val="000099"/>
                </a:solidFill>
                <a:latin typeface="Times New Roman" pitchFamily="18" charset="0"/>
                <a:ea typeface="黑体" pitchFamily="49" charset="-122"/>
                <a:cs typeface="Times New Roman" pitchFamily="18" charset="0"/>
              </a:rPr>
              <a:t>Theory prediction: occur in the collisions of two very heavy ions with the total </a:t>
            </a:r>
            <a:r>
              <a:rPr lang="en-US" altLang="zh-CN" sz="1900" dirty="0" smtClean="0">
                <a:solidFill>
                  <a:srgbClr val="FF0000"/>
                </a:solidFill>
                <a:latin typeface="Times New Roman" pitchFamily="18" charset="0"/>
                <a:ea typeface="黑体" pitchFamily="49" charset="-122"/>
                <a:cs typeface="Times New Roman" pitchFamily="18" charset="0"/>
              </a:rPr>
              <a:t>atomic number Z1 + Z2 ≥ 173.</a:t>
            </a:r>
          </a:p>
          <a:p>
            <a:pPr marL="363538" indent="-363538" algn="just">
              <a:spcAft>
                <a:spcPts val="400"/>
              </a:spcAft>
              <a:buClr>
                <a:srgbClr val="4BACC6">
                  <a:lumMod val="50000"/>
                </a:srgbClr>
              </a:buClr>
              <a:buFont typeface="Wingdings" pitchFamily="2" charset="2"/>
              <a:buChar char="l"/>
            </a:pPr>
            <a:r>
              <a:rPr lang="en-US" altLang="zh-CN" sz="1900" dirty="0" smtClean="0">
                <a:solidFill>
                  <a:srgbClr val="000099"/>
                </a:solidFill>
                <a:latin typeface="Times New Roman" pitchFamily="18" charset="0"/>
                <a:ea typeface="黑体" pitchFamily="49" charset="-122"/>
                <a:cs typeface="Times New Roman" pitchFamily="18" charset="0"/>
              </a:rPr>
              <a:t>Failed to observe in fixed target experiments due to the </a:t>
            </a:r>
            <a:r>
              <a:rPr lang="en-US" altLang="zh-CN" sz="1900" dirty="0" smtClean="0">
                <a:solidFill>
                  <a:srgbClr val="FF0000"/>
                </a:solidFill>
                <a:latin typeface="Times New Roman" pitchFamily="18" charset="0"/>
                <a:ea typeface="黑体" pitchFamily="49" charset="-122"/>
                <a:cs typeface="Times New Roman" pitchFamily="18" charset="0"/>
              </a:rPr>
              <a:t>interference of </a:t>
            </a:r>
            <a:r>
              <a:rPr lang="en-US" altLang="zh-CN" sz="1900" dirty="0" err="1" smtClean="0">
                <a:solidFill>
                  <a:srgbClr val="FF0000"/>
                </a:solidFill>
                <a:latin typeface="Times New Roman" pitchFamily="18" charset="0"/>
                <a:ea typeface="黑体" pitchFamily="49" charset="-122"/>
                <a:cs typeface="Times New Roman" pitchFamily="18" charset="0"/>
              </a:rPr>
              <a:t>extranuclear</a:t>
            </a:r>
            <a:r>
              <a:rPr lang="en-US" altLang="zh-CN" sz="1900" dirty="0" smtClean="0">
                <a:solidFill>
                  <a:srgbClr val="FF0000"/>
                </a:solidFill>
                <a:latin typeface="Times New Roman" pitchFamily="18" charset="0"/>
                <a:ea typeface="黑体" pitchFamily="49" charset="-122"/>
                <a:cs typeface="Times New Roman" pitchFamily="18" charset="0"/>
              </a:rPr>
              <a:t> electrons.</a:t>
            </a:r>
            <a:endParaRPr lang="en-US" altLang="zh-CN" sz="1900" dirty="0">
              <a:solidFill>
                <a:srgbClr val="FF0000"/>
              </a:solidFill>
              <a:latin typeface="Times New Roman" pitchFamily="18" charset="0"/>
              <a:ea typeface="黑体" pitchFamily="49" charset="-122"/>
              <a:cs typeface="Times New Roman" pitchFamily="18" charset="0"/>
            </a:endParaRPr>
          </a:p>
        </p:txBody>
      </p:sp>
      <p:sp>
        <p:nvSpPr>
          <p:cNvPr id="28" name="矩形 27"/>
          <p:cNvSpPr/>
          <p:nvPr/>
        </p:nvSpPr>
        <p:spPr>
          <a:xfrm>
            <a:off x="1228135" y="1390658"/>
            <a:ext cx="7196842" cy="523220"/>
          </a:xfrm>
          <a:prstGeom prst="rect">
            <a:avLst/>
          </a:prstGeom>
        </p:spPr>
        <p:txBody>
          <a:bodyPr wrap="none">
            <a:spAutoFit/>
          </a:bodyPr>
          <a:lstStyle/>
          <a:p>
            <a:pPr algn="ctr"/>
            <a:r>
              <a:rPr lang="en-US" altLang="zh-CN" sz="2800" dirty="0" smtClean="0">
                <a:solidFill>
                  <a:srgbClr val="000066"/>
                </a:solidFill>
                <a:latin typeface="Calibri"/>
                <a:ea typeface="黑体" pitchFamily="49" charset="-122"/>
                <a:cs typeface="Times New Roman" pitchFamily="18" charset="0"/>
              </a:rPr>
              <a:t>Spontaneous electron–positron pair production </a:t>
            </a:r>
            <a:endParaRPr lang="zh-CN" altLang="en-US" sz="2800" dirty="0" smtClean="0">
              <a:solidFill>
                <a:srgbClr val="000066"/>
              </a:solidFill>
              <a:latin typeface="Calibri"/>
              <a:ea typeface="黑体" pitchFamily="49" charset="-122"/>
              <a:cs typeface="Times New Roman" pitchFamily="18" charset="0"/>
            </a:endParaRPr>
          </a:p>
        </p:txBody>
      </p:sp>
      <p:sp>
        <p:nvSpPr>
          <p:cNvPr id="30" name="矩形 29"/>
          <p:cNvSpPr/>
          <p:nvPr/>
        </p:nvSpPr>
        <p:spPr>
          <a:xfrm>
            <a:off x="2651675" y="809994"/>
            <a:ext cx="6322643" cy="430887"/>
          </a:xfrm>
          <a:prstGeom prst="rect">
            <a:avLst/>
          </a:prstGeom>
        </p:spPr>
        <p:txBody>
          <a:bodyPr wrap="square">
            <a:spAutoFit/>
          </a:bodyPr>
          <a:lstStyle/>
          <a:p>
            <a:pPr fontAlgn="auto">
              <a:spcBef>
                <a:spcPts val="0"/>
              </a:spcBef>
              <a:spcAft>
                <a:spcPts val="0"/>
              </a:spcAft>
            </a:pPr>
            <a:r>
              <a:rPr lang="en-US" altLang="zh-CN" sz="2200" b="1" dirty="0">
                <a:solidFill>
                  <a:srgbClr val="0000FF"/>
                </a:solidFill>
                <a:latin typeface="Arial"/>
                <a:ea typeface="黑体" pitchFamily="49" charset="-122"/>
                <a:cs typeface="Times New Roman" pitchFamily="18" charset="0"/>
              </a:rPr>
              <a:t>First figure-8 shape ring for ion-ion merging</a:t>
            </a:r>
            <a:endParaRPr lang="zh-CN" altLang="en-US" dirty="0">
              <a:solidFill>
                <a:prstClr val="white"/>
              </a:solidFill>
              <a:latin typeface="Arial"/>
              <a:ea typeface="宋体"/>
            </a:endParaRPr>
          </a:p>
        </p:txBody>
      </p:sp>
    </p:spTree>
    <p:extLst>
      <p:ext uri="{BB962C8B-B14F-4D97-AF65-F5344CB8AC3E}">
        <p14:creationId xmlns:p14="http://schemas.microsoft.com/office/powerpoint/2010/main" val="2949825293"/>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a:blip r:embed="rId3"/>
          <a:stretch>
            <a:fillRect/>
          </a:stretch>
        </p:blipFill>
        <p:spPr>
          <a:xfrm>
            <a:off x="3168000" y="1176344"/>
            <a:ext cx="5976000" cy="5690993"/>
          </a:xfrm>
          <a:prstGeom prst="rect">
            <a:avLst/>
          </a:prstGeom>
        </p:spPr>
      </p:pic>
      <p:sp>
        <p:nvSpPr>
          <p:cNvPr id="37" name="标题 1"/>
          <p:cNvSpPr txBox="1">
            <a:spLocks/>
          </p:cNvSpPr>
          <p:nvPr/>
        </p:nvSpPr>
        <p:spPr>
          <a:xfrm>
            <a:off x="274841" y="701799"/>
            <a:ext cx="8576931" cy="475327"/>
          </a:xfrm>
          <a:prstGeom prst="rect">
            <a:avLst/>
          </a:prstGeom>
        </p:spPr>
        <p:txBody>
          <a:bodyPr vert="horz" lIns="91440" tIns="45720" rIns="91440" bIns="45720" rtlCol="0" anchor="ctr">
            <a:noAutofit/>
          </a:bodyPr>
          <a:lstStyle/>
          <a:p>
            <a:pPr algn="ctr">
              <a:lnSpc>
                <a:spcPct val="90000"/>
              </a:lnSpc>
              <a:defRPr/>
            </a:pPr>
            <a:r>
              <a:rPr lang="en-US" altLang="zh-CN" sz="2200" b="1" dirty="0" smtClean="0">
                <a:solidFill>
                  <a:srgbClr val="0000FF"/>
                </a:solidFill>
                <a:latin typeface="Arial"/>
                <a:ea typeface="黑体" pitchFamily="49" charset="-122"/>
                <a:cs typeface="Times New Roman" pitchFamily="18" charset="0"/>
              </a:rPr>
              <a:t>First figure-8 shape ring for ion-ion merging: </a:t>
            </a:r>
            <a:r>
              <a:rPr lang="en-US" altLang="zh-CN" sz="2200" b="1" dirty="0" smtClean="0">
                <a:solidFill>
                  <a:srgbClr val="C00000"/>
                </a:solidFill>
                <a:latin typeface="Arial"/>
                <a:ea typeface="黑体" pitchFamily="49" charset="-122"/>
                <a:cs typeface="Times New Roman" pitchFamily="18" charset="0"/>
              </a:rPr>
              <a:t>pair production  </a:t>
            </a:r>
            <a:endParaRPr lang="en-US" altLang="zh-CN" sz="2200" b="1" dirty="0">
              <a:solidFill>
                <a:srgbClr val="C00000"/>
              </a:solidFill>
              <a:latin typeface="Arial"/>
              <a:ea typeface="黑体" pitchFamily="49" charset="-122"/>
              <a:cs typeface="Times New Roman" pitchFamily="18" charset="0"/>
            </a:endParaRPr>
          </a:p>
        </p:txBody>
      </p:sp>
      <p:sp>
        <p:nvSpPr>
          <p:cNvPr id="40"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HIAF introduction and status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sp>
        <p:nvSpPr>
          <p:cNvPr id="53" name="TextBox 9"/>
          <p:cNvSpPr txBox="1"/>
          <p:nvPr/>
        </p:nvSpPr>
        <p:spPr>
          <a:xfrm>
            <a:off x="8001849" y="1410062"/>
            <a:ext cx="1146468" cy="553998"/>
          </a:xfrm>
          <a:prstGeom prst="rect">
            <a:avLst/>
          </a:prstGeom>
          <a:noFill/>
        </p:spPr>
        <p:txBody>
          <a:bodyPr wrap="none" rtlCol="0">
            <a:spAutoFit/>
          </a:bodyPr>
          <a:lstStyle/>
          <a:p>
            <a:pPr>
              <a:defRPr/>
            </a:pPr>
            <a:r>
              <a:rPr lang="en-US" altLang="zh-CN" sz="3000" dirty="0" smtClean="0">
                <a:solidFill>
                  <a:srgbClr val="0000FF"/>
                </a:solidFill>
                <a:latin typeface="Times New Roman" pitchFamily="18" charset="0"/>
                <a:ea typeface="宋体"/>
                <a:cs typeface="Times New Roman" pitchFamily="18" charset="0"/>
              </a:rPr>
              <a:t>SRing</a:t>
            </a:r>
            <a:endParaRPr lang="zh-CN" altLang="en-US" sz="3000" dirty="0">
              <a:solidFill>
                <a:srgbClr val="0000FF"/>
              </a:solidFill>
              <a:latin typeface="Times New Roman" pitchFamily="18" charset="0"/>
              <a:ea typeface="宋体"/>
              <a:cs typeface="Times New Roman" pitchFamily="18" charset="0"/>
            </a:endParaRPr>
          </a:p>
        </p:txBody>
      </p:sp>
      <p:sp>
        <p:nvSpPr>
          <p:cNvPr id="54" name="矩形 53"/>
          <p:cNvSpPr/>
          <p:nvPr/>
        </p:nvSpPr>
        <p:spPr>
          <a:xfrm>
            <a:off x="3975095" y="4451174"/>
            <a:ext cx="4181540" cy="2295048"/>
          </a:xfrm>
          <a:prstGeom prst="rect">
            <a:avLst/>
          </a:prstGeom>
          <a:noFill/>
          <a:ln w="12700" cap="flat" cmpd="sng" algn="ctr">
            <a:noFill/>
            <a:prstDash val="solid"/>
          </a:ln>
          <a:effectLst/>
        </p:spPr>
        <p:txBody>
          <a:bodyPr rtlCol="0" anchor="ctr"/>
          <a:lstStyle/>
          <a:p>
            <a:pPr algn="ctr">
              <a:defRPr/>
            </a:pPr>
            <a:endParaRPr lang="zh-CN" altLang="en-US" kern="0">
              <a:solidFill>
                <a:prstClr val="black"/>
              </a:solidFill>
              <a:latin typeface="Calibri"/>
            </a:endParaRPr>
          </a:p>
        </p:txBody>
      </p:sp>
      <p:sp>
        <p:nvSpPr>
          <p:cNvPr id="55" name="TextBox 11"/>
          <p:cNvSpPr txBox="1"/>
          <p:nvPr/>
        </p:nvSpPr>
        <p:spPr>
          <a:xfrm>
            <a:off x="5501974" y="4708493"/>
            <a:ext cx="1200971" cy="523220"/>
          </a:xfrm>
          <a:prstGeom prst="rect">
            <a:avLst/>
          </a:prstGeom>
          <a:noFill/>
        </p:spPr>
        <p:txBody>
          <a:bodyPr wrap="none" rtlCol="0">
            <a:spAutoFit/>
          </a:bodyPr>
          <a:lstStyle/>
          <a:p>
            <a:pPr>
              <a:defRPr/>
            </a:pPr>
            <a:r>
              <a:rPr lang="en-US" altLang="zh-CN" sz="2800" dirty="0" err="1" smtClean="0">
                <a:solidFill>
                  <a:srgbClr val="0000FF"/>
                </a:solidFill>
                <a:latin typeface="Times New Roman" pitchFamily="18" charset="0"/>
                <a:ea typeface="宋体"/>
                <a:cs typeface="Times New Roman" pitchFamily="18" charset="0"/>
              </a:rPr>
              <a:t>MRin</a:t>
            </a:r>
            <a:r>
              <a:rPr lang="en-US" altLang="zh-CN" sz="2800" dirty="0" err="1" smtClean="0">
                <a:solidFill>
                  <a:srgbClr val="000099"/>
                </a:solidFill>
                <a:latin typeface="Times New Roman" pitchFamily="18" charset="0"/>
                <a:ea typeface="宋体"/>
                <a:cs typeface="Times New Roman" pitchFamily="18" charset="0"/>
              </a:rPr>
              <a:t>g</a:t>
            </a:r>
            <a:endParaRPr lang="zh-CN" altLang="en-US" sz="2800" dirty="0">
              <a:solidFill>
                <a:srgbClr val="000099"/>
              </a:solidFill>
              <a:latin typeface="Times New Roman" pitchFamily="18" charset="0"/>
              <a:ea typeface="宋体"/>
              <a:cs typeface="Times New Roman" pitchFamily="18" charset="0"/>
            </a:endParaRPr>
          </a:p>
        </p:txBody>
      </p:sp>
      <p:sp>
        <p:nvSpPr>
          <p:cNvPr id="57" name="TextBox 38"/>
          <p:cNvSpPr txBox="1">
            <a:spLocks noChangeArrowheads="1"/>
          </p:cNvSpPr>
          <p:nvPr/>
        </p:nvSpPr>
        <p:spPr bwMode="auto">
          <a:xfrm>
            <a:off x="208615" y="1456648"/>
            <a:ext cx="3643305" cy="2446824"/>
          </a:xfrm>
          <a:prstGeom prst="rect">
            <a:avLst/>
          </a:prstGeom>
          <a:noFill/>
          <a:ln w="9525">
            <a:noFill/>
            <a:miter lim="800000"/>
            <a:headEnd/>
            <a:tailEnd/>
          </a:ln>
        </p:spPr>
        <p:txBody>
          <a:bodyPr wrap="square">
            <a:spAutoFit/>
          </a:bodyPr>
          <a:lstStyle/>
          <a:p>
            <a:pPr>
              <a:spcAft>
                <a:spcPts val="0"/>
              </a:spcAft>
              <a:buClr>
                <a:srgbClr val="000099"/>
              </a:buClr>
              <a:defRPr/>
            </a:pPr>
            <a:r>
              <a:rPr lang="en-US" altLang="zh-CN" sz="2000" b="1" dirty="0" smtClean="0">
                <a:solidFill>
                  <a:srgbClr val="0000FF"/>
                </a:solidFill>
                <a:latin typeface="Times New Roman" pitchFamily="18" charset="0"/>
                <a:ea typeface="黑体" pitchFamily="49" charset="-122"/>
                <a:cs typeface="Times New Roman" pitchFamily="18" charset="0"/>
              </a:rPr>
              <a:t>Unique features:</a:t>
            </a:r>
          </a:p>
          <a:p>
            <a:pPr marL="263525" indent="-179388">
              <a:spcBef>
                <a:spcPts val="600"/>
              </a:spcBef>
              <a:spcAft>
                <a:spcPts val="0"/>
              </a:spcAft>
              <a:buClr>
                <a:srgbClr val="000099"/>
              </a:buClr>
              <a:buFont typeface="Arial" panose="020B0604020202020204" pitchFamily="34" charset="0"/>
              <a:buChar char="•"/>
              <a:defRPr/>
            </a:pPr>
            <a:r>
              <a:rPr lang="en-US" altLang="zh-CN" dirty="0" smtClean="0">
                <a:solidFill>
                  <a:srgbClr val="3333CC"/>
                </a:solidFill>
                <a:latin typeface="Times New Roman" pitchFamily="18" charset="0"/>
                <a:ea typeface="黑体" pitchFamily="49" charset="-122"/>
                <a:cs typeface="Times New Roman" pitchFamily="18" charset="0"/>
              </a:rPr>
              <a:t>“8” shape ring</a:t>
            </a:r>
          </a:p>
          <a:p>
            <a:pPr marL="263525" indent="-179388">
              <a:spcAft>
                <a:spcPts val="0"/>
              </a:spcAft>
              <a:buClr>
                <a:srgbClr val="000099"/>
              </a:buClr>
              <a:buFont typeface="Arial" panose="020B0604020202020204" pitchFamily="34" charset="0"/>
              <a:buChar char="•"/>
              <a:defRPr/>
            </a:pPr>
            <a:r>
              <a:rPr lang="en-US" altLang="zh-CN" dirty="0" smtClean="0">
                <a:solidFill>
                  <a:srgbClr val="3333CC"/>
                </a:solidFill>
                <a:latin typeface="Times New Roman" pitchFamily="18" charset="0"/>
                <a:ea typeface="黑体" pitchFamily="49" charset="-122"/>
                <a:cs typeface="Times New Roman" pitchFamily="18" charset="0"/>
              </a:rPr>
              <a:t>Coasting beam merging with itself scheme</a:t>
            </a:r>
          </a:p>
          <a:p>
            <a:pPr marL="263525" indent="-179388">
              <a:spcAft>
                <a:spcPts val="0"/>
              </a:spcAft>
              <a:buClr>
                <a:srgbClr val="C00000"/>
              </a:buClr>
              <a:buFont typeface="Arial" panose="020B0604020202020204" pitchFamily="34" charset="0"/>
              <a:buChar char="•"/>
              <a:defRPr/>
            </a:pPr>
            <a:r>
              <a:rPr lang="en-US" altLang="zh-CN" dirty="0" smtClean="0">
                <a:solidFill>
                  <a:srgbClr val="C00000"/>
                </a:solidFill>
                <a:latin typeface="Times New Roman" pitchFamily="18" charset="0"/>
                <a:ea typeface="黑体" pitchFamily="49" charset="-122"/>
                <a:cs typeface="Times New Roman" pitchFamily="18" charset="0"/>
              </a:rPr>
              <a:t>Based on</a:t>
            </a:r>
            <a:r>
              <a:rPr lang="zh-CN" altLang="en-US" dirty="0" smtClean="0">
                <a:solidFill>
                  <a:srgbClr val="C00000"/>
                </a:solidFill>
                <a:latin typeface="Times New Roman" pitchFamily="18" charset="0"/>
                <a:ea typeface="黑体" pitchFamily="49" charset="-122"/>
                <a:cs typeface="Times New Roman" pitchFamily="18" charset="0"/>
              </a:rPr>
              <a:t> </a:t>
            </a:r>
            <a:r>
              <a:rPr lang="en-US" altLang="zh-CN" dirty="0" err="1" smtClean="0">
                <a:solidFill>
                  <a:srgbClr val="C00000"/>
                </a:solidFill>
                <a:latin typeface="Times New Roman" pitchFamily="18" charset="0"/>
                <a:ea typeface="黑体" pitchFamily="49" charset="-122"/>
                <a:cs typeface="Times New Roman" pitchFamily="18" charset="0"/>
              </a:rPr>
              <a:t>SRing</a:t>
            </a:r>
            <a:endParaRPr lang="en-US" altLang="zh-CN" dirty="0" smtClean="0">
              <a:solidFill>
                <a:srgbClr val="C00000"/>
              </a:solidFill>
              <a:latin typeface="Times New Roman" pitchFamily="18" charset="0"/>
              <a:ea typeface="黑体" pitchFamily="49" charset="-122"/>
              <a:cs typeface="Times New Roman" pitchFamily="18" charset="0"/>
            </a:endParaRPr>
          </a:p>
          <a:p>
            <a:pPr marL="263525" indent="-179388">
              <a:spcAft>
                <a:spcPts val="0"/>
              </a:spcAft>
              <a:buClr>
                <a:srgbClr val="C00000"/>
              </a:buClr>
              <a:buFont typeface="Arial" panose="020B0604020202020204" pitchFamily="34" charset="0"/>
              <a:buChar char="•"/>
              <a:defRPr/>
            </a:pPr>
            <a:r>
              <a:rPr lang="en-US" altLang="zh-CN" dirty="0" smtClean="0">
                <a:solidFill>
                  <a:srgbClr val="C00000"/>
                </a:solidFill>
                <a:latin typeface="Times New Roman" pitchFamily="18" charset="0"/>
                <a:ea typeface="黑体" pitchFamily="49" charset="-122"/>
                <a:cs typeface="Times New Roman" pitchFamily="18" charset="0"/>
              </a:rPr>
              <a:t>Sharing the injection and cooling system</a:t>
            </a:r>
          </a:p>
          <a:p>
            <a:pPr marL="263525" indent="-179388">
              <a:spcAft>
                <a:spcPts val="0"/>
              </a:spcAft>
              <a:buClr>
                <a:srgbClr val="CC0000"/>
              </a:buClr>
              <a:buFont typeface="Arial" panose="020B0604020202020204" pitchFamily="34" charset="0"/>
              <a:buChar char="•"/>
              <a:defRPr/>
            </a:pPr>
            <a:r>
              <a:rPr lang="en-US" altLang="zh-CN" dirty="0" smtClean="0">
                <a:solidFill>
                  <a:srgbClr val="C00000"/>
                </a:solidFill>
                <a:latin typeface="Times New Roman" pitchFamily="18" charset="0"/>
                <a:ea typeface="黑体" pitchFamily="49" charset="-122"/>
                <a:cs typeface="Times New Roman" pitchFamily="18" charset="0"/>
              </a:rPr>
              <a:t>No powerful RF system</a:t>
            </a:r>
            <a:endParaRPr lang="en-US" altLang="zh-CN" dirty="0" smtClean="0">
              <a:solidFill>
                <a:srgbClr val="000000"/>
              </a:solidFill>
              <a:latin typeface="Times New Roman" pitchFamily="18" charset="0"/>
              <a:ea typeface="黑体" pitchFamily="49" charset="-122"/>
              <a:cs typeface="Times New Roman" pitchFamily="18" charset="0"/>
            </a:endParaRPr>
          </a:p>
        </p:txBody>
      </p:sp>
      <p:sp>
        <p:nvSpPr>
          <p:cNvPr id="58" name="矩形 57"/>
          <p:cNvSpPr/>
          <p:nvPr/>
        </p:nvSpPr>
        <p:spPr>
          <a:xfrm>
            <a:off x="4097655" y="5356927"/>
            <a:ext cx="4009608" cy="774571"/>
          </a:xfrm>
          <a:prstGeom prst="rect">
            <a:avLst/>
          </a:prstGeom>
        </p:spPr>
        <p:txBody>
          <a:bodyPr wrap="square">
            <a:spAutoFit/>
          </a:bodyPr>
          <a:lstStyle/>
          <a:p>
            <a:pPr marL="452438" indent="-452438" algn="ctr">
              <a:spcAft>
                <a:spcPts val="1000"/>
              </a:spcAft>
              <a:buClr>
                <a:srgbClr val="00B0F0"/>
              </a:buClr>
              <a:defRPr/>
            </a:pPr>
            <a:r>
              <a:rPr lang="en-US" altLang="zh-CN" b="1" dirty="0" smtClean="0">
                <a:solidFill>
                  <a:srgbClr val="000099"/>
                </a:solidFill>
                <a:latin typeface="Times New Roman" pitchFamily="18" charset="0"/>
                <a:ea typeface="黑体" pitchFamily="49" charset="-122"/>
                <a:cs typeface="Times New Roman" pitchFamily="18" charset="0"/>
              </a:rPr>
              <a:t>Bare heavy nuclei, e.g. </a:t>
            </a:r>
            <a:r>
              <a:rPr lang="en-US" altLang="zh-CN" b="1" baseline="30000" dirty="0" smtClean="0">
                <a:solidFill>
                  <a:srgbClr val="000099"/>
                </a:solidFill>
                <a:latin typeface="Times New Roman" pitchFamily="18" charset="0"/>
                <a:ea typeface="黑体" pitchFamily="49" charset="-122"/>
                <a:cs typeface="Times New Roman" pitchFamily="18" charset="0"/>
              </a:rPr>
              <a:t>238</a:t>
            </a:r>
            <a:r>
              <a:rPr lang="en-US" altLang="zh-CN" b="1" dirty="0" smtClean="0">
                <a:solidFill>
                  <a:srgbClr val="000099"/>
                </a:solidFill>
                <a:latin typeface="Times New Roman" pitchFamily="18" charset="0"/>
                <a:ea typeface="黑体" pitchFamily="49" charset="-122"/>
                <a:cs typeface="Times New Roman" pitchFamily="18" charset="0"/>
              </a:rPr>
              <a:t>U</a:t>
            </a:r>
            <a:r>
              <a:rPr lang="en-US" altLang="zh-CN" b="1" baseline="30000" dirty="0" smtClean="0">
                <a:solidFill>
                  <a:srgbClr val="000099"/>
                </a:solidFill>
                <a:latin typeface="Times New Roman" pitchFamily="18" charset="0"/>
                <a:ea typeface="黑体" pitchFamily="49" charset="-122"/>
                <a:cs typeface="Times New Roman" pitchFamily="18" charset="0"/>
              </a:rPr>
              <a:t>92+</a:t>
            </a:r>
            <a:r>
              <a:rPr lang="en-US" altLang="zh-CN" b="1" dirty="0" smtClean="0">
                <a:solidFill>
                  <a:srgbClr val="000099"/>
                </a:solidFill>
                <a:latin typeface="Times New Roman" pitchFamily="18" charset="0"/>
                <a:ea typeface="黑体" pitchFamily="49" charset="-122"/>
                <a:cs typeface="Times New Roman" pitchFamily="18" charset="0"/>
              </a:rPr>
              <a:t>, </a:t>
            </a:r>
          </a:p>
          <a:p>
            <a:pPr marL="452438" indent="-452438" algn="ctr">
              <a:spcAft>
                <a:spcPts val="1000"/>
              </a:spcAft>
              <a:buClr>
                <a:srgbClr val="00B0F0"/>
              </a:buClr>
              <a:defRPr/>
            </a:pPr>
            <a:r>
              <a:rPr lang="en-US" altLang="zh-CN" b="1" dirty="0" smtClean="0">
                <a:solidFill>
                  <a:srgbClr val="000099"/>
                </a:solidFill>
                <a:latin typeface="Times New Roman" pitchFamily="18" charset="0"/>
                <a:ea typeface="黑体" pitchFamily="49" charset="-122"/>
                <a:cs typeface="Times New Roman" pitchFamily="18" charset="0"/>
              </a:rPr>
              <a:t>Z1 + Z2 =184 ≥ 173</a:t>
            </a:r>
          </a:p>
        </p:txBody>
      </p:sp>
      <p:sp>
        <p:nvSpPr>
          <p:cNvPr id="59" name="流程图: 准备 58"/>
          <p:cNvSpPr/>
          <p:nvPr/>
        </p:nvSpPr>
        <p:spPr bwMode="auto">
          <a:xfrm>
            <a:off x="4532632" y="2780928"/>
            <a:ext cx="1983584" cy="792088"/>
          </a:xfrm>
          <a:prstGeom prst="flowChartPreparation">
            <a:avLst/>
          </a:prstGeom>
          <a:solidFill>
            <a:sysClr val="window" lastClr="FFFFFF"/>
          </a:soli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defRPr/>
            </a:pPr>
            <a:endParaRPr lang="zh-CN" altLang="en-US" sz="2000" b="1" kern="0" smtClean="0">
              <a:solidFill>
                <a:srgbClr val="000000"/>
              </a:solidFill>
              <a:latin typeface="Arial"/>
              <a:ea typeface="楷体_GB2312" charset="0"/>
              <a:cs typeface="Arial" charset="0"/>
            </a:endParaRPr>
          </a:p>
        </p:txBody>
      </p:sp>
      <p:sp>
        <p:nvSpPr>
          <p:cNvPr id="60" name="TextBox 1"/>
          <p:cNvSpPr txBox="1"/>
          <p:nvPr/>
        </p:nvSpPr>
        <p:spPr>
          <a:xfrm>
            <a:off x="4325001" y="1979868"/>
            <a:ext cx="3782262" cy="1400383"/>
          </a:xfrm>
          <a:prstGeom prst="rect">
            <a:avLst/>
          </a:prstGeom>
          <a:noFill/>
        </p:spPr>
        <p:txBody>
          <a:bodyPr wrap="square" rtlCol="0">
            <a:spAutoFit/>
          </a:bodyPr>
          <a:lstStyle/>
          <a:p>
            <a:pPr>
              <a:spcAft>
                <a:spcPts val="0"/>
              </a:spcAft>
              <a:buSzPct val="80000"/>
              <a:defRPr/>
            </a:pPr>
            <a:r>
              <a:rPr lang="en-US" altLang="zh-CN" sz="2000" b="1" dirty="0" smtClean="0">
                <a:solidFill>
                  <a:srgbClr val="0000FF"/>
                </a:solidFill>
                <a:latin typeface="Times New Roman" pitchFamily="18" charset="0"/>
                <a:ea typeface="黑体" pitchFamily="49" charset="-122"/>
                <a:cs typeface="Times New Roman" pitchFamily="18" charset="0"/>
              </a:rPr>
              <a:t>Advantages:</a:t>
            </a:r>
          </a:p>
          <a:p>
            <a:pPr marL="174625" indent="-174625">
              <a:spcBef>
                <a:spcPts val="600"/>
              </a:spcBef>
              <a:spcAft>
                <a:spcPts val="0"/>
              </a:spcAft>
              <a:buSzPct val="80000"/>
              <a:buFont typeface="Arial" panose="020B0604020202020204" pitchFamily="34" charset="0"/>
              <a:buChar char="•"/>
              <a:defRPr/>
            </a:pPr>
            <a:r>
              <a:rPr lang="en-US" altLang="zh-CN" sz="1500" dirty="0" smtClean="0">
                <a:solidFill>
                  <a:srgbClr val="000099"/>
                </a:solidFill>
                <a:latin typeface="Times New Roman" pitchFamily="18" charset="0"/>
                <a:ea typeface="黑体" pitchFamily="49" charset="-122"/>
                <a:cs typeface="Times New Roman" pitchFamily="18" charset="0"/>
              </a:rPr>
              <a:t>No electron-electron correlation</a:t>
            </a:r>
          </a:p>
          <a:p>
            <a:pPr marL="174625" indent="-174625">
              <a:spcAft>
                <a:spcPts val="0"/>
              </a:spcAft>
              <a:buSzPct val="80000"/>
              <a:buFont typeface="Arial" panose="020B0604020202020204" pitchFamily="34" charset="0"/>
              <a:buChar char="•"/>
              <a:defRPr/>
            </a:pPr>
            <a:r>
              <a:rPr lang="en-US" altLang="zh-CN" sz="1500" dirty="0" smtClean="0">
                <a:solidFill>
                  <a:srgbClr val="000099"/>
                </a:solidFill>
                <a:latin typeface="Times New Roman" pitchFamily="18" charset="0"/>
                <a:ea typeface="黑体" pitchFamily="49" charset="-122"/>
                <a:cs typeface="Times New Roman" pitchFamily="18" charset="0"/>
              </a:rPr>
              <a:t>Ultra-low background signals</a:t>
            </a:r>
          </a:p>
          <a:p>
            <a:pPr marL="174625" indent="-174625">
              <a:spcAft>
                <a:spcPts val="0"/>
              </a:spcAft>
              <a:buSzPct val="80000"/>
              <a:buFont typeface="Arial" panose="020B0604020202020204" pitchFamily="34" charset="0"/>
              <a:buChar char="•"/>
              <a:defRPr/>
            </a:pPr>
            <a:r>
              <a:rPr lang="en-US" altLang="zh-CN" sz="1500" dirty="0" smtClean="0">
                <a:solidFill>
                  <a:srgbClr val="000099"/>
                </a:solidFill>
                <a:latin typeface="Times New Roman" pitchFamily="18" charset="0"/>
                <a:ea typeface="黑体" pitchFamily="49" charset="-122"/>
                <a:cs typeface="Times New Roman" pitchFamily="18" charset="0"/>
              </a:rPr>
              <a:t>Small angle collision provides the energy (6~8MeV/u) to cross column barrier</a:t>
            </a:r>
          </a:p>
        </p:txBody>
      </p:sp>
      <p:pic>
        <p:nvPicPr>
          <p:cNvPr id="61" name="图片 60"/>
          <p:cNvPicPr>
            <a:picLocks noChangeAspect="1"/>
          </p:cNvPicPr>
          <p:nvPr/>
        </p:nvPicPr>
        <p:blipFill rotWithShape="1">
          <a:blip r:embed="rId4"/>
          <a:srcRect t="4308" b="-1"/>
          <a:stretch/>
        </p:blipFill>
        <p:spPr>
          <a:xfrm>
            <a:off x="369248" y="4022352"/>
            <a:ext cx="3257309" cy="2669150"/>
          </a:xfrm>
          <a:prstGeom prst="rect">
            <a:avLst/>
          </a:prstGeom>
        </p:spPr>
      </p:pic>
    </p:spTree>
    <p:extLst>
      <p:ext uri="{BB962C8B-B14F-4D97-AF65-F5344CB8AC3E}">
        <p14:creationId xmlns:p14="http://schemas.microsoft.com/office/powerpoint/2010/main" val="244789980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HIAF introduction and status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sp>
        <p:nvSpPr>
          <p:cNvPr id="11" name="Rectangle 2"/>
          <p:cNvSpPr>
            <a:spLocks noChangeArrowheads="1"/>
          </p:cNvSpPr>
          <p:nvPr/>
        </p:nvSpPr>
        <p:spPr bwMode="auto">
          <a:xfrm>
            <a:off x="1522874" y="795483"/>
            <a:ext cx="5809803"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2800" b="1" dirty="0" smtClean="0">
                <a:solidFill>
                  <a:srgbClr val="0000FF"/>
                </a:solidFill>
                <a:latin typeface="Arial"/>
                <a:ea typeface="黑体" pitchFamily="49" charset="-122"/>
                <a:cs typeface="Times New Roman" pitchFamily="18" charset="0"/>
              </a:rPr>
              <a:t>Schedule</a:t>
            </a:r>
            <a:endParaRPr lang="en-US" altLang="zh-CN" sz="2800" b="1" dirty="0">
              <a:solidFill>
                <a:srgbClr val="0000FF"/>
              </a:solidFill>
              <a:latin typeface="Arial"/>
              <a:ea typeface="黑体" pitchFamily="49" charset="-122"/>
              <a:cs typeface="Times New Roman" pitchFamily="18" charset="0"/>
            </a:endParaRPr>
          </a:p>
        </p:txBody>
      </p:sp>
      <p:pic>
        <p:nvPicPr>
          <p:cNvPr id="41" name="图片 3" descr="屏幕剪辑"/>
          <p:cNvPicPr>
            <a:picLocks noChangeAspect="1"/>
          </p:cNvPicPr>
          <p:nvPr/>
        </p:nvPicPr>
        <p:blipFill rotWithShape="1">
          <a:blip r:embed="rId3">
            <a:extLst>
              <a:ext uri="{28A0092B-C50C-407E-A947-70E740481C1C}">
                <a14:useLocalDpi xmlns:a14="http://schemas.microsoft.com/office/drawing/2010/main" val="0"/>
              </a:ext>
            </a:extLst>
          </a:blip>
          <a:srcRect t="2741" b="2948"/>
          <a:stretch/>
        </p:blipFill>
        <p:spPr bwMode="auto">
          <a:xfrm>
            <a:off x="0" y="1473384"/>
            <a:ext cx="9144000" cy="455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816768"/>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HIAF introduction and status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sp>
        <p:nvSpPr>
          <p:cNvPr id="11" name="Rectangle 2"/>
          <p:cNvSpPr>
            <a:spLocks noChangeArrowheads="1"/>
          </p:cNvSpPr>
          <p:nvPr/>
        </p:nvSpPr>
        <p:spPr bwMode="auto">
          <a:xfrm>
            <a:off x="1522874" y="731685"/>
            <a:ext cx="5809803"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2800" b="1" dirty="0" smtClean="0">
                <a:solidFill>
                  <a:srgbClr val="0000FF"/>
                </a:solidFill>
                <a:latin typeface="Arial"/>
                <a:ea typeface="黑体" pitchFamily="49" charset="-122"/>
                <a:cs typeface="Times New Roman" pitchFamily="18" charset="0"/>
              </a:rPr>
              <a:t>New campus</a:t>
            </a:r>
            <a:endParaRPr lang="en-US" altLang="zh-CN" sz="2800" b="1" dirty="0">
              <a:solidFill>
                <a:srgbClr val="0000FF"/>
              </a:solidFill>
              <a:latin typeface="Arial"/>
              <a:ea typeface="黑体" pitchFamily="49" charset="-122"/>
              <a:cs typeface="Times New Roman" pitchFamily="18" charset="0"/>
            </a:endParaRPr>
          </a:p>
        </p:txBody>
      </p:sp>
      <p:pic>
        <p:nvPicPr>
          <p:cNvPr id="16" name="图片 15" descr="装置选址（惠州）-9.png"/>
          <p:cNvPicPr>
            <a:picLocks noChangeAspect="1"/>
          </p:cNvPicPr>
          <p:nvPr/>
        </p:nvPicPr>
        <p:blipFill>
          <a:blip r:embed="rId3" cstate="print"/>
          <a:stretch>
            <a:fillRect/>
          </a:stretch>
        </p:blipFill>
        <p:spPr>
          <a:xfrm>
            <a:off x="1534327" y="2504223"/>
            <a:ext cx="6052169" cy="4247511"/>
          </a:xfrm>
          <a:prstGeom prst="rect">
            <a:avLst/>
          </a:prstGeom>
          <a:ln>
            <a:noFill/>
          </a:ln>
        </p:spPr>
      </p:pic>
      <p:pic>
        <p:nvPicPr>
          <p:cNvPr id="17" name="图片 16" descr="4631442_121002066199_2.jpg"/>
          <p:cNvPicPr>
            <a:picLocks noChangeAspect="1"/>
          </p:cNvPicPr>
          <p:nvPr/>
        </p:nvPicPr>
        <p:blipFill>
          <a:blip r:embed="rId4" cstate="print"/>
          <a:srcRect l="1923" t="9300" r="7692"/>
          <a:stretch>
            <a:fillRect/>
          </a:stretch>
        </p:blipFill>
        <p:spPr>
          <a:xfrm>
            <a:off x="394505" y="1385267"/>
            <a:ext cx="3976174" cy="2826876"/>
          </a:xfrm>
          <a:prstGeom prst="rect">
            <a:avLst/>
          </a:prstGeom>
          <a:ln>
            <a:solidFill>
              <a:sysClr val="window" lastClr="FFFFFF">
                <a:lumMod val="65000"/>
              </a:sysClr>
            </a:solidFill>
          </a:ln>
        </p:spPr>
      </p:pic>
      <p:sp>
        <p:nvSpPr>
          <p:cNvPr id="18" name="TextBox 27"/>
          <p:cNvSpPr txBox="1"/>
          <p:nvPr/>
        </p:nvSpPr>
        <p:spPr>
          <a:xfrm>
            <a:off x="3165500" y="3873589"/>
            <a:ext cx="1217958" cy="338554"/>
          </a:xfrm>
          <a:prstGeom prst="rect">
            <a:avLst/>
          </a:prstGeom>
          <a:solidFill>
            <a:sysClr val="window" lastClr="FFFFFF"/>
          </a:solidFill>
        </p:spPr>
        <p:txBody>
          <a:bodyPr wrap="square" rtlCol="0">
            <a:spAutoFit/>
          </a:bodyPr>
          <a:lstStyle/>
          <a:p>
            <a:pPr algn="ctr">
              <a:defRPr/>
            </a:pPr>
            <a:r>
              <a:rPr lang="en-US" altLang="zh-CN" sz="1600" b="1" kern="0" dirty="0" smtClean="0">
                <a:solidFill>
                  <a:srgbClr val="0000FF"/>
                </a:solidFill>
                <a:latin typeface="Arial"/>
                <a:ea typeface="宋体"/>
              </a:rPr>
              <a:t>HIAF site</a:t>
            </a:r>
            <a:endParaRPr lang="zh-CN" altLang="en-US" sz="1600" b="1" kern="0" dirty="0">
              <a:solidFill>
                <a:srgbClr val="0000FF"/>
              </a:solidFill>
              <a:latin typeface="Arial"/>
              <a:ea typeface="宋体"/>
            </a:endParaRPr>
          </a:p>
        </p:txBody>
      </p:sp>
      <p:cxnSp>
        <p:nvCxnSpPr>
          <p:cNvPr id="19" name="直接箭头连接符 18"/>
          <p:cNvCxnSpPr/>
          <p:nvPr/>
        </p:nvCxnSpPr>
        <p:spPr>
          <a:xfrm flipH="1" flipV="1">
            <a:off x="3103505" y="3270203"/>
            <a:ext cx="215412" cy="258693"/>
          </a:xfrm>
          <a:prstGeom prst="straightConnector1">
            <a:avLst/>
          </a:prstGeom>
          <a:noFill/>
          <a:ln w="38100" cap="flat" cmpd="sng" algn="ctr">
            <a:solidFill>
              <a:srgbClr val="C00000"/>
            </a:solidFill>
            <a:prstDash val="solid"/>
            <a:tailEnd type="arrow"/>
          </a:ln>
          <a:effectLst/>
        </p:spPr>
      </p:cxnSp>
      <p:pic>
        <p:nvPicPr>
          <p:cNvPr id="20" name="图片 19"/>
          <p:cNvPicPr>
            <a:picLocks noChangeAspect="1"/>
          </p:cNvPicPr>
          <p:nvPr/>
        </p:nvPicPr>
        <p:blipFill>
          <a:blip r:embed="rId5"/>
          <a:srcRect l="971" t="36939" r="33010"/>
          <a:stretch>
            <a:fillRect/>
          </a:stretch>
        </p:blipFill>
        <p:spPr bwMode="auto">
          <a:xfrm>
            <a:off x="4629621" y="1352181"/>
            <a:ext cx="4068570" cy="2859962"/>
          </a:xfrm>
          <a:prstGeom prst="rect">
            <a:avLst/>
          </a:prstGeom>
          <a:noFill/>
          <a:ln w="9525">
            <a:noFill/>
            <a:miter lim="800000"/>
            <a:headEnd/>
            <a:tailEnd/>
          </a:ln>
        </p:spPr>
      </p:pic>
      <p:sp>
        <p:nvSpPr>
          <p:cNvPr id="21" name="椭圆 20"/>
          <p:cNvSpPr/>
          <p:nvPr/>
        </p:nvSpPr>
        <p:spPr>
          <a:xfrm>
            <a:off x="5912952" y="5067937"/>
            <a:ext cx="142876" cy="142876"/>
          </a:xfrm>
          <a:prstGeom prst="ellipse">
            <a:avLst/>
          </a:prstGeom>
          <a:solidFill>
            <a:srgbClr val="FF0000"/>
          </a:solidFill>
          <a:ln w="25400" cap="flat" cmpd="sng" algn="ctr">
            <a:solidFill>
              <a:srgbClr val="FFFF00"/>
            </a:solidFill>
            <a:prstDash val="solid"/>
          </a:ln>
          <a:effectLst/>
        </p:spPr>
        <p:txBody>
          <a:bodyPr rtlCol="0" anchor="ctr"/>
          <a:lstStyle/>
          <a:p>
            <a:pPr algn="ctr">
              <a:defRPr/>
            </a:pPr>
            <a:endParaRPr lang="zh-CN" altLang="en-US" kern="0" smtClean="0">
              <a:ln>
                <a:solidFill>
                  <a:srgbClr val="0000FF"/>
                </a:solidFill>
              </a:ln>
              <a:solidFill>
                <a:prstClr val="white"/>
              </a:solidFill>
              <a:latin typeface="Calibri"/>
            </a:endParaRPr>
          </a:p>
        </p:txBody>
      </p:sp>
      <p:sp>
        <p:nvSpPr>
          <p:cNvPr id="22" name="文本框 22"/>
          <p:cNvSpPr txBox="1">
            <a:spLocks noChangeArrowheads="1"/>
          </p:cNvSpPr>
          <p:nvPr/>
        </p:nvSpPr>
        <p:spPr bwMode="auto">
          <a:xfrm>
            <a:off x="5929901" y="5522902"/>
            <a:ext cx="1210588" cy="584775"/>
          </a:xfrm>
          <a:prstGeom prst="rect">
            <a:avLst/>
          </a:prstGeom>
          <a:noFill/>
          <a:ln w="9525">
            <a:noFill/>
            <a:miter lim="800000"/>
            <a:headEnd/>
            <a:tailEnd/>
          </a:ln>
        </p:spPr>
        <p:txBody>
          <a:bodyPr wrap="none">
            <a:spAutoFit/>
          </a:bodyPr>
          <a:lstStyle/>
          <a:p>
            <a:r>
              <a:rPr kumimoji="1" lang="en-US" altLang="zh-CN" sz="3200" b="1" dirty="0" smtClean="0">
                <a:solidFill>
                  <a:srgbClr val="FFFF00"/>
                </a:solidFill>
                <a:latin typeface="Times New Roman" pitchFamily="18" charset="0"/>
                <a:ea typeface="黑体" pitchFamily="2" charset="-122"/>
                <a:cs typeface="Times New Roman" pitchFamily="18" charset="0"/>
              </a:rPr>
              <a:t>HIAF</a:t>
            </a:r>
            <a:endParaRPr kumimoji="1" lang="en-US" altLang="zh-CN" sz="3200" b="1" dirty="0">
              <a:solidFill>
                <a:srgbClr val="FFFF00"/>
              </a:solidFill>
              <a:latin typeface="Times New Roman" pitchFamily="18" charset="0"/>
              <a:ea typeface="黑体" pitchFamily="2" charset="-122"/>
              <a:cs typeface="Times New Roman" pitchFamily="18" charset="0"/>
            </a:endParaRPr>
          </a:p>
        </p:txBody>
      </p:sp>
      <p:cxnSp>
        <p:nvCxnSpPr>
          <p:cNvPr id="23" name="直接箭头连接符 22"/>
          <p:cNvCxnSpPr/>
          <p:nvPr/>
        </p:nvCxnSpPr>
        <p:spPr>
          <a:xfrm rot="10800000">
            <a:off x="6055828" y="5185590"/>
            <a:ext cx="428628" cy="357190"/>
          </a:xfrm>
          <a:prstGeom prst="straightConnector1">
            <a:avLst/>
          </a:prstGeom>
          <a:noFill/>
          <a:ln w="44450" cap="flat" cmpd="sng" algn="ctr">
            <a:solidFill>
              <a:srgbClr val="FFFF00"/>
            </a:solidFill>
            <a:prstDash val="solid"/>
            <a:tailEnd type="arrow"/>
          </a:ln>
          <a:effectLst/>
        </p:spPr>
      </p:cxnSp>
      <p:sp>
        <p:nvSpPr>
          <p:cNvPr id="24" name="TextBox 27"/>
          <p:cNvSpPr txBox="1"/>
          <p:nvPr/>
        </p:nvSpPr>
        <p:spPr>
          <a:xfrm>
            <a:off x="7452320" y="3056633"/>
            <a:ext cx="1217958" cy="338554"/>
          </a:xfrm>
          <a:prstGeom prst="rect">
            <a:avLst/>
          </a:prstGeom>
          <a:solidFill>
            <a:sysClr val="window" lastClr="FFFFFF"/>
          </a:solidFill>
        </p:spPr>
        <p:txBody>
          <a:bodyPr wrap="square" rtlCol="0">
            <a:spAutoFit/>
          </a:bodyPr>
          <a:lstStyle/>
          <a:p>
            <a:pPr algn="ctr">
              <a:defRPr/>
            </a:pPr>
            <a:r>
              <a:rPr lang="en-US" altLang="zh-CN" sz="1600" b="1" kern="0" dirty="0" smtClean="0">
                <a:solidFill>
                  <a:srgbClr val="0000FF"/>
                </a:solidFill>
                <a:latin typeface="Arial"/>
                <a:ea typeface="宋体"/>
              </a:rPr>
              <a:t>HIAF site</a:t>
            </a:r>
            <a:endParaRPr lang="zh-CN" altLang="en-US" sz="1600" b="1" kern="0" dirty="0">
              <a:solidFill>
                <a:srgbClr val="0000FF"/>
              </a:solidFill>
              <a:latin typeface="Arial"/>
              <a:ea typeface="宋体"/>
            </a:endParaRPr>
          </a:p>
        </p:txBody>
      </p:sp>
      <p:cxnSp>
        <p:nvCxnSpPr>
          <p:cNvPr id="25" name="直接箭头连接符 24"/>
          <p:cNvCxnSpPr/>
          <p:nvPr/>
        </p:nvCxnSpPr>
        <p:spPr>
          <a:xfrm rot="16200000" flipV="1">
            <a:off x="7837627" y="2147033"/>
            <a:ext cx="357190" cy="357190"/>
          </a:xfrm>
          <a:prstGeom prst="straightConnector1">
            <a:avLst/>
          </a:prstGeom>
          <a:noFill/>
          <a:ln w="38100" cap="flat" cmpd="sng" algn="ctr">
            <a:solidFill>
              <a:srgbClr val="C00000"/>
            </a:solidFill>
            <a:prstDash val="solid"/>
            <a:tailEnd type="arrow"/>
          </a:ln>
          <a:effectLst/>
        </p:spPr>
      </p:cxnSp>
    </p:spTree>
    <p:extLst>
      <p:ext uri="{BB962C8B-B14F-4D97-AF65-F5344CB8AC3E}">
        <p14:creationId xmlns:p14="http://schemas.microsoft.com/office/powerpoint/2010/main" val="2397202189"/>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71600" y="3068960"/>
            <a:ext cx="7200800" cy="1384995"/>
          </a:xfrm>
          <a:prstGeom prst="rect">
            <a:avLst/>
          </a:prstGeom>
          <a:noFill/>
        </p:spPr>
        <p:txBody>
          <a:bodyPr wrap="square">
            <a:spAutoFit/>
          </a:bodyPr>
          <a:lstStyle/>
          <a:p>
            <a:pPr algn="ctr" eaLnBrk="0" hangingPunct="0"/>
            <a:r>
              <a:rPr lang="en-US" altLang="zh-CN" sz="4200" dirty="0" smtClean="0">
                <a:solidFill>
                  <a:srgbClr val="3333FF"/>
                </a:solidFill>
                <a:latin typeface="Calibri" pitchFamily="34" charset="0"/>
                <a:ea typeface="MS PGothic" pitchFamily="34" charset="-128"/>
              </a:rPr>
              <a:t>Innovative technologies and developments </a:t>
            </a:r>
            <a:endParaRPr lang="en-US" altLang="zh-CN" sz="4200" dirty="0">
              <a:solidFill>
                <a:srgbClr val="3333FF"/>
              </a:solidFill>
              <a:latin typeface="Calibri" pitchFamily="34" charset="0"/>
              <a:ea typeface="MS PGothic" pitchFamily="34" charset="-128"/>
            </a:endParaRPr>
          </a:p>
        </p:txBody>
      </p:sp>
    </p:spTree>
    <p:extLst>
      <p:ext uri="{BB962C8B-B14F-4D97-AF65-F5344CB8AC3E}">
        <p14:creationId xmlns:p14="http://schemas.microsoft.com/office/powerpoint/2010/main" val="355222176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HIAF introduction and status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a:xfrm>
            <a:off x="428726" y="608162"/>
            <a:ext cx="8555015" cy="79039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defTabSz="802336" eaLnBrk="1" hangingPunct="1">
              <a:spcBef>
                <a:spcPts val="600"/>
              </a:spcBef>
            </a:pPr>
            <a:r>
              <a:rPr lang="en-US" altLang="zh-CN" sz="2800" b="1" dirty="0" smtClean="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a:t>
            </a:r>
            <a:r>
              <a:rPr lang="en-US" altLang="zh-CN" sz="2800" b="1" dirty="0" smtClean="0">
                <a:ln w="3175" cmpd="sng">
                  <a:noFill/>
                  <a:prstDash val="solid"/>
                </a:ln>
                <a:solidFill>
                  <a:srgbClr val="000099"/>
                </a:solidFill>
                <a:latin typeface="Times New Roman" pitchFamily="18" charset="0"/>
                <a:ea typeface="黑体" pitchFamily="49" charset="-122"/>
                <a:cs typeface="Times New Roman" pitchFamily="18" charset="0"/>
              </a:rPr>
              <a:t>igh-</a:t>
            </a:r>
            <a:r>
              <a:rPr lang="en-US" altLang="zh-CN" sz="2800" b="1" dirty="0" smtClean="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I</a:t>
            </a:r>
            <a:r>
              <a:rPr lang="en-US" altLang="zh-CN" sz="2800" b="1" dirty="0" smtClean="0">
                <a:ln w="3175" cmpd="sng">
                  <a:noFill/>
                  <a:prstDash val="solid"/>
                </a:ln>
                <a:solidFill>
                  <a:srgbClr val="000099"/>
                </a:solidFill>
                <a:latin typeface="Times New Roman" pitchFamily="18" charset="0"/>
                <a:ea typeface="黑体" pitchFamily="49" charset="-122"/>
                <a:cs typeface="Times New Roman" pitchFamily="18" charset="0"/>
              </a:rPr>
              <a:t>ntensity Heavy Ion </a:t>
            </a:r>
            <a:r>
              <a:rPr lang="en-US" altLang="zh-CN" sz="2800" b="1" dirty="0" smtClean="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A</a:t>
            </a:r>
            <a:r>
              <a:rPr lang="en-US" altLang="zh-CN" sz="2800" b="1" dirty="0" smtClean="0">
                <a:ln w="3175" cmpd="sng">
                  <a:noFill/>
                  <a:prstDash val="solid"/>
                </a:ln>
                <a:solidFill>
                  <a:srgbClr val="000099"/>
                </a:solidFill>
                <a:latin typeface="Times New Roman" pitchFamily="18" charset="0"/>
                <a:ea typeface="黑体" pitchFamily="49" charset="-122"/>
                <a:cs typeface="Times New Roman" pitchFamily="18" charset="0"/>
              </a:rPr>
              <a:t>ccelerator </a:t>
            </a:r>
            <a:r>
              <a:rPr lang="en-US" altLang="zh-CN" sz="2800" b="1" dirty="0" smtClean="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F</a:t>
            </a:r>
            <a:r>
              <a:rPr lang="en-US" altLang="zh-CN" sz="2800" b="1" dirty="0" smtClean="0">
                <a:ln w="3175" cmpd="sng">
                  <a:noFill/>
                  <a:prstDash val="solid"/>
                </a:ln>
                <a:solidFill>
                  <a:srgbClr val="000099"/>
                </a:solidFill>
                <a:latin typeface="Times New Roman" pitchFamily="18" charset="0"/>
                <a:ea typeface="黑体" pitchFamily="49" charset="-122"/>
                <a:cs typeface="Times New Roman" pitchFamily="18" charset="0"/>
              </a:rPr>
              <a:t>acility-</a:t>
            </a:r>
            <a:r>
              <a:rPr lang="en-US" altLang="zh-CN" sz="2800" b="1" dirty="0" smtClean="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HIAF</a:t>
            </a:r>
            <a:endParaRPr lang="en-US" altLang="zh-CN" sz="2800" b="1" kern="0" dirty="0" smtClean="0">
              <a:solidFill>
                <a:srgbClr val="C00000"/>
              </a:solidFill>
              <a:effectLst>
                <a:outerShdw blurRad="38100" dist="38100" dir="2700000" algn="tl">
                  <a:srgbClr val="C0C0C0"/>
                </a:outerShdw>
              </a:effectLst>
              <a:latin typeface="Times New Roman" pitchFamily="18" charset="0"/>
            </a:endParaRPr>
          </a:p>
        </p:txBody>
      </p:sp>
      <p:pic>
        <p:nvPicPr>
          <p:cNvPr id="23" name="图片 22"/>
          <p:cNvPicPr>
            <a:picLocks noChangeAspect="1"/>
          </p:cNvPicPr>
          <p:nvPr/>
        </p:nvPicPr>
        <p:blipFill rotWithShape="1">
          <a:blip r:embed="rId2" cstate="print">
            <a:extLst>
              <a:ext uri="{28A0092B-C50C-407E-A947-70E740481C1C}">
                <a14:useLocalDpi xmlns:a14="http://schemas.microsoft.com/office/drawing/2010/main" val="0"/>
              </a:ext>
            </a:extLst>
          </a:blip>
          <a:srcRect t="12333"/>
          <a:stretch/>
        </p:blipFill>
        <p:spPr>
          <a:xfrm>
            <a:off x="299088" y="1286698"/>
            <a:ext cx="8640000" cy="5379686"/>
          </a:xfrm>
          <a:prstGeom prst="rect">
            <a:avLst/>
          </a:prstGeom>
        </p:spPr>
      </p:pic>
    </p:spTree>
    <p:extLst>
      <p:ext uri="{BB962C8B-B14F-4D97-AF65-F5344CB8AC3E}">
        <p14:creationId xmlns:p14="http://schemas.microsoft.com/office/powerpoint/2010/main" val="3587564634"/>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hpwork\Desktop\HIAF隧道加速器（初设答辩肖所报告用）\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34" t="13416" r="22702" b="2380"/>
          <a:stretch/>
        </p:blipFill>
        <p:spPr bwMode="auto">
          <a:xfrm>
            <a:off x="2051720" y="2313652"/>
            <a:ext cx="4790261" cy="3324446"/>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2833803" y="3714265"/>
            <a:ext cx="1172116" cy="523220"/>
          </a:xfrm>
          <a:prstGeom prst="rect">
            <a:avLst/>
          </a:prstGeom>
        </p:spPr>
        <p:txBody>
          <a:bodyPr wrap="none">
            <a:spAutoFit/>
          </a:bodyPr>
          <a:lstStyle/>
          <a:p>
            <a:pPr fontAlgn="auto">
              <a:spcBef>
                <a:spcPts val="0"/>
              </a:spcBef>
              <a:spcAft>
                <a:spcPts val="0"/>
              </a:spcAft>
              <a:defRPr/>
            </a:pPr>
            <a:r>
              <a:rPr lang="en-US" altLang="zh-CN" sz="2800" b="1" kern="0" dirty="0">
                <a:solidFill>
                  <a:srgbClr val="0000FF"/>
                </a:solidFill>
                <a:latin typeface="Times New Roman" panose="02020603050405020304" pitchFamily="18" charset="0"/>
                <a:ea typeface="MS PGothic" panose="020B0600070205080204" pitchFamily="34" charset="-128"/>
                <a:cs typeface="Times New Roman" panose="02020603050405020304" pitchFamily="18" charset="0"/>
              </a:rPr>
              <a:t>HIAF</a:t>
            </a:r>
            <a:r>
              <a:rPr lang="en-US" altLang="zh-CN" sz="2800" b="1" kern="0"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 </a:t>
            </a:r>
            <a:endParaRPr lang="zh-CN" altLang="en-US" sz="2800" b="1" kern="0" dirty="0">
              <a:solidFill>
                <a:srgbClr val="FFFF00"/>
              </a:solidFill>
              <a:ea typeface="宋体"/>
            </a:endParaRPr>
          </a:p>
        </p:txBody>
      </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5127351"/>
            <a:ext cx="1948653" cy="1423018"/>
          </a:xfrm>
          <a:prstGeom prst="rect">
            <a:avLst/>
          </a:prstGeom>
        </p:spPr>
      </p:pic>
      <p:sp>
        <p:nvSpPr>
          <p:cNvPr id="24" name="Text Box 211"/>
          <p:cNvSpPr txBox="1">
            <a:spLocks noChangeArrowheads="1"/>
          </p:cNvSpPr>
          <p:nvPr/>
        </p:nvSpPr>
        <p:spPr bwMode="auto">
          <a:xfrm>
            <a:off x="6551817" y="4438003"/>
            <a:ext cx="2124481" cy="523220"/>
          </a:xfrm>
          <a:prstGeom prst="rect">
            <a:avLst/>
          </a:prstGeom>
          <a:solidFill>
            <a:sysClr val="window" lastClr="FFFFFF"/>
          </a:solidFill>
          <a:ln w="3175" cap="flat" cmpd="sng" algn="ctr">
            <a:noFill/>
            <a:prstDash val="solid"/>
          </a:ln>
          <a:effectLst/>
        </p:spPr>
        <p:txBody>
          <a:bodyPr wrap="square" anchor="ctr">
            <a:spAutoFit/>
          </a:bodyPr>
          <a:lstStyle/>
          <a:p>
            <a:pPr algn="ctr" fontAlgn="auto">
              <a:spcBef>
                <a:spcPts val="0"/>
              </a:spcBef>
              <a:spcAft>
                <a:spcPts val="0"/>
              </a:spcAft>
              <a:defRPr/>
            </a:pPr>
            <a:r>
              <a:rPr lang="en-US" altLang="zh-CN" sz="1400" b="1" kern="0"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rPr>
              <a:t>Superconducting ECR ion source-45GHz</a:t>
            </a:r>
            <a:endParaRPr lang="en-US" altLang="zh-CN" sz="1400" b="1" kern="0"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5" name="Picture 5" descr="C:\Users\hpwork\Desktop\HIAF隧道加速器（初设答辩肖所报告用）\3-14.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5232" t="15963" r="24761" b="10221"/>
          <a:stretch/>
        </p:blipFill>
        <p:spPr bwMode="auto">
          <a:xfrm>
            <a:off x="3779912" y="5410071"/>
            <a:ext cx="1819024" cy="138015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组合 25"/>
          <p:cNvGrpSpPr>
            <a:grpSpLocks noChangeAspect="1"/>
          </p:cNvGrpSpPr>
          <p:nvPr/>
        </p:nvGrpSpPr>
        <p:grpSpPr>
          <a:xfrm>
            <a:off x="395536" y="4774002"/>
            <a:ext cx="1732707" cy="1994879"/>
            <a:chOff x="5196469" y="1380613"/>
            <a:chExt cx="2576690" cy="2893290"/>
          </a:xfrm>
        </p:grpSpPr>
        <p:pic>
          <p:nvPicPr>
            <p:cNvPr id="27" name="Picture 3" descr="C:\Users\zxy\Desktop\SXTM-图片-2\22.jpg"/>
            <p:cNvPicPr>
              <a:picLocks noChangeAspect="1" noChangeArrowheads="1"/>
            </p:cNvPicPr>
            <p:nvPr/>
          </p:nvPicPr>
          <p:blipFill>
            <a:blip r:embed="rId7"/>
            <a:srcRect/>
            <a:stretch>
              <a:fillRect/>
            </a:stretch>
          </p:blipFill>
          <p:spPr bwMode="auto">
            <a:xfrm>
              <a:off x="5196469" y="1393903"/>
              <a:ext cx="2367427" cy="2880000"/>
            </a:xfrm>
            <a:prstGeom prst="rect">
              <a:avLst/>
            </a:prstGeom>
            <a:noFill/>
          </p:spPr>
        </p:pic>
        <p:sp>
          <p:nvSpPr>
            <p:cNvPr id="28" name="圆角矩形 27"/>
            <p:cNvSpPr/>
            <p:nvPr/>
          </p:nvSpPr>
          <p:spPr bwMode="auto">
            <a:xfrm>
              <a:off x="5716626" y="2841745"/>
              <a:ext cx="1287711" cy="532718"/>
            </a:xfrm>
            <a:prstGeom prst="roundRect">
              <a:avLst/>
            </a:prstGeom>
            <a:noFill/>
            <a:ln>
              <a:solidFill>
                <a:srgbClr val="9900CC"/>
              </a:solidFill>
            </a:ln>
          </p:spPr>
          <p:txBody>
            <a:bodyPr vert="horz" wrap="square" lIns="91440" tIns="45720" rIns="91440" bIns="45720" numCol="1" rtlCol="0" anchor="ctr" anchorCtr="0" compatLnSpc="1"/>
            <a:lstStyle/>
            <a:p>
              <a:pPr algn="ctr">
                <a:buClr>
                  <a:prstClr val="white"/>
                </a:buClr>
                <a:buFont typeface="Wingdings" panose="05000000000000000000" pitchFamily="2" charset="2"/>
                <a:buNone/>
                <a:defRPr/>
              </a:pPr>
              <a:r>
                <a:rPr lang="zh-CN" altLang="en-US" sz="1200" dirty="0">
                  <a:solidFill>
                    <a:prstClr val="black"/>
                  </a:solidFill>
                  <a:latin typeface="Times New Roman" panose="02020603050405020304" pitchFamily="18" charset="0"/>
                  <a:cs typeface="Times New Roman" panose="02020603050405020304" pitchFamily="18" charset="0"/>
                </a:rPr>
                <a:t>旋转</a:t>
              </a:r>
              <a:endParaRPr lang="en-US" altLang="zh-CN" sz="1200" dirty="0">
                <a:solidFill>
                  <a:prstClr val="black"/>
                </a:solidFill>
                <a:latin typeface="Times New Roman" panose="02020603050405020304" pitchFamily="18" charset="0"/>
                <a:cs typeface="Times New Roman" panose="02020603050405020304" pitchFamily="18" charset="0"/>
              </a:endParaRPr>
            </a:p>
            <a:p>
              <a:pPr algn="ctr">
                <a:buClr>
                  <a:prstClr val="white"/>
                </a:buClr>
                <a:buFont typeface="Wingdings" panose="05000000000000000000" pitchFamily="2" charset="2"/>
                <a:buNone/>
                <a:defRPr/>
              </a:pPr>
              <a:r>
                <a:rPr lang="zh-CN" altLang="en-US" sz="1200" dirty="0">
                  <a:solidFill>
                    <a:prstClr val="black"/>
                  </a:solidFill>
                  <a:latin typeface="Times New Roman" panose="02020603050405020304" pitchFamily="18" charset="0"/>
                  <a:cs typeface="Times New Roman" panose="02020603050405020304" pitchFamily="18" charset="0"/>
                </a:rPr>
                <a:t>驱动系统</a:t>
              </a:r>
            </a:p>
          </p:txBody>
        </p:sp>
        <p:cxnSp>
          <p:nvCxnSpPr>
            <p:cNvPr id="29" name="直接箭头连接符 28"/>
            <p:cNvCxnSpPr/>
            <p:nvPr/>
          </p:nvCxnSpPr>
          <p:spPr bwMode="auto">
            <a:xfrm flipH="1" flipV="1">
              <a:off x="5532644" y="2717866"/>
              <a:ext cx="183982" cy="422957"/>
            </a:xfrm>
            <a:prstGeom prst="straightConnector1">
              <a:avLst/>
            </a:prstGeom>
            <a:noFill/>
            <a:ln w="19050">
              <a:solidFill>
                <a:srgbClr val="9900CC"/>
              </a:solidFill>
              <a:tailEnd type="arrow"/>
            </a:ln>
          </p:spPr>
        </p:cxnSp>
        <p:sp>
          <p:nvSpPr>
            <p:cNvPr id="30" name="圆角矩形 29"/>
            <p:cNvSpPr/>
            <p:nvPr/>
          </p:nvSpPr>
          <p:spPr bwMode="auto">
            <a:xfrm>
              <a:off x="6511215" y="1380613"/>
              <a:ext cx="1261944" cy="595667"/>
            </a:xfrm>
            <a:prstGeom prst="roundRect">
              <a:avLst/>
            </a:prstGeom>
            <a:noFill/>
            <a:ln>
              <a:solidFill>
                <a:srgbClr val="9900CC"/>
              </a:solidFill>
            </a:ln>
          </p:spPr>
          <p:txBody>
            <a:bodyPr vert="horz" wrap="square" lIns="91440" tIns="45720" rIns="91440" bIns="45720" numCol="1" rtlCol="0" anchor="ctr" anchorCtr="0" compatLnSpc="1"/>
            <a:lstStyle/>
            <a:p>
              <a:pPr algn="ctr">
                <a:buClr>
                  <a:prstClr val="white"/>
                </a:buClr>
                <a:buFont typeface="Wingdings" panose="05000000000000000000" charset="0"/>
                <a:buNone/>
                <a:defRPr/>
              </a:pPr>
              <a:r>
                <a:rPr lang="zh-CN" altLang="en-US" sz="1200" dirty="0">
                  <a:solidFill>
                    <a:prstClr val="black"/>
                  </a:solidFill>
                  <a:latin typeface="Times New Roman" panose="02020603050405020304" pitchFamily="18" charset="0"/>
                  <a:cs typeface="Times New Roman" panose="02020603050405020304" pitchFamily="18" charset="0"/>
                </a:rPr>
                <a:t>高真空</a:t>
              </a:r>
              <a:endParaRPr lang="en-US" altLang="zh-CN" sz="1200" dirty="0">
                <a:solidFill>
                  <a:prstClr val="black"/>
                </a:solidFill>
                <a:latin typeface="Times New Roman" panose="02020603050405020304" pitchFamily="18" charset="0"/>
                <a:cs typeface="Times New Roman" panose="02020603050405020304" pitchFamily="18" charset="0"/>
              </a:endParaRPr>
            </a:p>
            <a:p>
              <a:pPr algn="ctr">
                <a:buClr>
                  <a:prstClr val="white"/>
                </a:buClr>
                <a:buFont typeface="Wingdings" panose="05000000000000000000" charset="0"/>
                <a:buNone/>
                <a:defRPr/>
              </a:pPr>
              <a:r>
                <a:rPr lang="zh-CN" altLang="en-US" sz="1200" dirty="0">
                  <a:solidFill>
                    <a:prstClr val="black"/>
                  </a:solidFill>
                  <a:latin typeface="Times New Roman" panose="02020603050405020304" pitchFamily="18" charset="0"/>
                  <a:cs typeface="Times New Roman" panose="02020603050405020304" pitchFamily="18" charset="0"/>
                </a:rPr>
                <a:t>旋转密封</a:t>
              </a:r>
            </a:p>
          </p:txBody>
        </p:sp>
        <p:cxnSp>
          <p:nvCxnSpPr>
            <p:cNvPr id="31" name="直接箭头连接符 30"/>
            <p:cNvCxnSpPr/>
            <p:nvPr/>
          </p:nvCxnSpPr>
          <p:spPr bwMode="auto">
            <a:xfrm flipH="1">
              <a:off x="7158328" y="1879549"/>
              <a:ext cx="247162" cy="388623"/>
            </a:xfrm>
            <a:prstGeom prst="straightConnector1">
              <a:avLst/>
            </a:prstGeom>
            <a:noFill/>
            <a:ln w="19050">
              <a:solidFill>
                <a:srgbClr val="9900CC"/>
              </a:solidFill>
              <a:tailEnd type="arrow"/>
            </a:ln>
          </p:spPr>
        </p:cxnSp>
      </p:grpSp>
      <p:sp>
        <p:nvSpPr>
          <p:cNvPr id="32" name="文本框 52"/>
          <p:cNvSpPr txBox="1">
            <a:spLocks noChangeArrowheads="1"/>
          </p:cNvSpPr>
          <p:nvPr/>
        </p:nvSpPr>
        <p:spPr bwMode="auto">
          <a:xfrm>
            <a:off x="3260344" y="780615"/>
            <a:ext cx="2577524" cy="480131"/>
          </a:xfrm>
          <a:prstGeom prst="rect">
            <a:avLst/>
          </a:prstGeom>
          <a:noFill/>
          <a:ln w="9525">
            <a:noFill/>
            <a:miter lim="800000"/>
          </a:ln>
          <a:effectLst/>
        </p:spPr>
        <p:txBody>
          <a:bodyPr wrap="square">
            <a:spAutoFit/>
          </a:bodyPr>
          <a:lstStyle>
            <a:defPPr>
              <a:defRPr lang="en-US"/>
            </a:defPPr>
            <a:lvl1pPr algn="ctr">
              <a:lnSpc>
                <a:spcPct val="90000"/>
              </a:lnSpc>
              <a:spcBef>
                <a:spcPct val="50000"/>
              </a:spcBef>
              <a:buClr>
                <a:prstClr val="white"/>
              </a:buClr>
              <a:defRPr sz="1200">
                <a:solidFill>
                  <a:prstClr val="black"/>
                </a:solidFill>
                <a:latin typeface="Times New Roman" panose="02020603050405020304" pitchFamily="18" charset="0"/>
                <a:ea typeface="黑体" panose="02010609060101010101" pitchFamily="49" charset="-122"/>
                <a:cs typeface="Times New Roman" panose="02020603050405020304" pitchFamily="18" charset="0"/>
              </a:defRPr>
            </a:lvl1pPr>
          </a:lstStyle>
          <a:p>
            <a:pPr eaLnBrk="0" hangingPunct="0">
              <a:defRPr/>
            </a:pPr>
            <a:r>
              <a:rPr lang="en-US" altLang="zh-Hans" sz="1400" b="1" kern="0" dirty="0" smtClean="0">
                <a:solidFill>
                  <a:srgbClr val="000099"/>
                </a:solidFill>
                <a:ea typeface="黑体" panose="02010609060101010101" pitchFamily="2" charset="-122"/>
              </a:rPr>
              <a:t>HFRS</a:t>
            </a:r>
            <a:r>
              <a:rPr lang="en-US" altLang="zh-Hans" sz="1400" b="1" kern="0" dirty="0">
                <a:solidFill>
                  <a:srgbClr val="000099"/>
                </a:solidFill>
                <a:ea typeface="黑体" panose="02010609060101010101" pitchFamily="2" charset="-122"/>
              </a:rPr>
              <a:t>-CCT</a:t>
            </a:r>
            <a:r>
              <a:rPr lang="zh-Hans" altLang="en-US" sz="1400" b="1" kern="0" dirty="0">
                <a:solidFill>
                  <a:srgbClr val="000099"/>
                </a:solidFill>
                <a:ea typeface="黑体" panose="02010609060101010101" pitchFamily="2" charset="-122"/>
              </a:rPr>
              <a:t>（</a:t>
            </a:r>
            <a:r>
              <a:rPr lang="en-US" altLang="zh-Hans" sz="1400" b="1" kern="0" dirty="0">
                <a:solidFill>
                  <a:srgbClr val="000099"/>
                </a:solidFill>
                <a:ea typeface="黑体" panose="02010609060101010101" pitchFamily="2" charset="-122"/>
              </a:rPr>
              <a:t>Canted Cosine Theta</a:t>
            </a:r>
            <a:r>
              <a:rPr lang="zh-Hans" altLang="en-US" sz="1400" b="1" kern="0" dirty="0" smtClean="0">
                <a:solidFill>
                  <a:srgbClr val="000099"/>
                </a:solidFill>
                <a:ea typeface="黑体" panose="02010609060101010101" pitchFamily="2" charset="-122"/>
              </a:rPr>
              <a:t>）</a:t>
            </a:r>
            <a:r>
              <a:rPr lang="en-US" altLang="zh-Hans" sz="1400" b="1" kern="0" dirty="0" smtClean="0">
                <a:solidFill>
                  <a:srgbClr val="000099"/>
                </a:solidFill>
                <a:ea typeface="黑体" panose="02010609060101010101" pitchFamily="2" charset="-122"/>
              </a:rPr>
              <a:t>coils</a:t>
            </a:r>
            <a:endParaRPr lang="zh-CN" altLang="en-US" sz="1400" b="1" kern="0" dirty="0">
              <a:solidFill>
                <a:srgbClr val="000099"/>
              </a:solidFill>
              <a:ea typeface="黑体" panose="02010609060101010101" pitchFamily="2" charset="-122"/>
            </a:endParaRPr>
          </a:p>
        </p:txBody>
      </p:sp>
      <p:sp>
        <p:nvSpPr>
          <p:cNvPr id="33" name="Text Box 211"/>
          <p:cNvSpPr txBox="1">
            <a:spLocks noChangeArrowheads="1"/>
          </p:cNvSpPr>
          <p:nvPr/>
        </p:nvSpPr>
        <p:spPr bwMode="auto">
          <a:xfrm>
            <a:off x="3923928" y="4898854"/>
            <a:ext cx="1811213" cy="523220"/>
          </a:xfrm>
          <a:prstGeom prst="rect">
            <a:avLst/>
          </a:prstGeom>
          <a:solidFill>
            <a:sysClr val="window" lastClr="FFFFFF"/>
          </a:solidFill>
          <a:ln w="3175" cap="flat" cmpd="sng" algn="ctr">
            <a:noFill/>
            <a:prstDash val="solid"/>
          </a:ln>
          <a:effectLst/>
        </p:spPr>
        <p:txBody>
          <a:bodyPr wrap="square" anchor="ctr">
            <a:spAutoFit/>
          </a:bodyPr>
          <a:lstStyle/>
          <a:p>
            <a:pPr algn="ctr" fontAlgn="auto">
              <a:spcBef>
                <a:spcPts val="0"/>
              </a:spcBef>
              <a:spcAft>
                <a:spcPts val="0"/>
              </a:spcAft>
              <a:defRPr/>
            </a:pPr>
            <a:r>
              <a:rPr lang="en-US" altLang="zh-CN" sz="1400" b="1" kern="0"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rPr>
              <a:t>High intensity super conducting </a:t>
            </a:r>
            <a:r>
              <a:rPr lang="en-US" altLang="zh-CN" sz="1400" b="1" kern="0" dirty="0" err="1"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rPr>
              <a:t>linac</a:t>
            </a:r>
            <a:r>
              <a:rPr lang="en-US" altLang="zh-CN" sz="1400" b="1" kern="0"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rPr>
              <a:t> </a:t>
            </a:r>
            <a:endParaRPr lang="en-US" altLang="zh-CN" sz="1400" b="1" kern="0"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34" name="文本框 52"/>
          <p:cNvSpPr txBox="1">
            <a:spLocks noChangeArrowheads="1"/>
          </p:cNvSpPr>
          <p:nvPr/>
        </p:nvSpPr>
        <p:spPr bwMode="auto">
          <a:xfrm>
            <a:off x="179512" y="4197938"/>
            <a:ext cx="2020109" cy="480131"/>
          </a:xfrm>
          <a:prstGeom prst="rect">
            <a:avLst/>
          </a:prstGeom>
          <a:noFill/>
          <a:ln w="9525">
            <a:noFill/>
            <a:miter lim="800000"/>
          </a:ln>
          <a:effectLst/>
        </p:spPr>
        <p:txBody>
          <a:bodyPr wrap="square">
            <a:spAutoFit/>
          </a:bodyPr>
          <a:lstStyle>
            <a:defPPr>
              <a:defRPr lang="en-US"/>
            </a:defPPr>
            <a:lvl1pPr algn="ctr">
              <a:lnSpc>
                <a:spcPct val="90000"/>
              </a:lnSpc>
              <a:spcBef>
                <a:spcPct val="50000"/>
              </a:spcBef>
              <a:buClr>
                <a:prstClr val="white"/>
              </a:buClr>
              <a:defRPr sz="1200">
                <a:solidFill>
                  <a:prstClr val="black"/>
                </a:solidFill>
                <a:latin typeface="Times New Roman" panose="02020603050405020304" pitchFamily="18" charset="0"/>
                <a:ea typeface="黑体" panose="02010609060101010101" pitchFamily="49" charset="-122"/>
                <a:cs typeface="Times New Roman" panose="02020603050405020304" pitchFamily="18" charset="0"/>
              </a:defRPr>
            </a:lvl1pPr>
          </a:lstStyle>
          <a:p>
            <a:pPr eaLnBrk="0" hangingPunct="0">
              <a:buFont typeface="Wingdings" panose="05000000000000000000" pitchFamily="2" charset="2"/>
              <a:buNone/>
              <a:defRPr/>
            </a:pPr>
            <a:r>
              <a:rPr lang="en-US" altLang="zh-CN" sz="1400" b="1" kern="0" dirty="0" smtClean="0">
                <a:solidFill>
                  <a:srgbClr val="000099"/>
                </a:solidFill>
                <a:ea typeface="黑体" panose="02010609060101010101" pitchFamily="2" charset="-122"/>
              </a:rPr>
              <a:t>Inclined electro-static septum</a:t>
            </a:r>
            <a:endParaRPr lang="zh-CN" altLang="en-US" sz="1400" b="1" kern="0" dirty="0">
              <a:solidFill>
                <a:srgbClr val="000099"/>
              </a:solidFill>
              <a:ea typeface="黑体" panose="02010609060101010101" pitchFamily="2" charset="-122"/>
            </a:endParaRPr>
          </a:p>
        </p:txBody>
      </p:sp>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39" y="1246706"/>
            <a:ext cx="2548762" cy="2231152"/>
          </a:xfrm>
          <a:prstGeom prst="rect">
            <a:avLst/>
          </a:prstGeom>
        </p:spPr>
      </p:pic>
      <p:pic>
        <p:nvPicPr>
          <p:cNvPr id="36" name="图片 35">
            <a:extLst>
              <a:ext uri="{FF2B5EF4-FFF2-40B4-BE49-F238E27FC236}">
                <a16:creationId xmlns:a16="http://schemas.microsoft.com/office/drawing/2014/main" xmlns="" id="{35C13751-D929-F74A-ADB2-2DCD92A2DAA9}"/>
              </a:ext>
            </a:extLst>
          </p:cNvPr>
          <p:cNvPicPr>
            <a:picLocks noChangeAspect="1"/>
          </p:cNvPicPr>
          <p:nvPr/>
        </p:nvPicPr>
        <p:blipFill>
          <a:blip r:embed="rId9"/>
          <a:stretch>
            <a:fillRect/>
          </a:stretch>
        </p:blipFill>
        <p:spPr>
          <a:xfrm>
            <a:off x="3019653" y="1232934"/>
            <a:ext cx="2164079" cy="1354998"/>
          </a:xfrm>
          <a:prstGeom prst="rect">
            <a:avLst/>
          </a:prstGeom>
        </p:spPr>
      </p:pic>
      <p:sp>
        <p:nvSpPr>
          <p:cNvPr id="37" name="Text Box 211"/>
          <p:cNvSpPr txBox="1">
            <a:spLocks noChangeArrowheads="1"/>
          </p:cNvSpPr>
          <p:nvPr/>
        </p:nvSpPr>
        <p:spPr bwMode="auto">
          <a:xfrm>
            <a:off x="179512" y="764704"/>
            <a:ext cx="2654291" cy="307777"/>
          </a:xfrm>
          <a:prstGeom prst="rect">
            <a:avLst/>
          </a:prstGeom>
          <a:solidFill>
            <a:sysClr val="window" lastClr="FFFFFF"/>
          </a:solidFill>
          <a:ln w="3175" cap="flat" cmpd="sng" algn="ctr">
            <a:noFill/>
            <a:prstDash val="solid"/>
          </a:ln>
          <a:effectLst/>
        </p:spPr>
        <p:txBody>
          <a:bodyPr wrap="square" anchor="ctr">
            <a:spAutoFit/>
          </a:bodyPr>
          <a:lstStyle/>
          <a:p>
            <a:pPr algn="ctr" fontAlgn="auto">
              <a:spcBef>
                <a:spcPts val="0"/>
              </a:spcBef>
              <a:spcAft>
                <a:spcPts val="0"/>
              </a:spcAft>
              <a:defRPr/>
            </a:pPr>
            <a:r>
              <a:rPr lang="en-US" altLang="zh-CN" sz="1400" b="1" kern="0"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rPr>
              <a:t>Dynamic vacuum collimator</a:t>
            </a:r>
            <a:endParaRPr lang="en-US" altLang="zh-CN" sz="1400" b="1" kern="0"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38" name="Text Box 211"/>
          <p:cNvSpPr txBox="1">
            <a:spLocks noChangeArrowheads="1"/>
          </p:cNvSpPr>
          <p:nvPr/>
        </p:nvSpPr>
        <p:spPr bwMode="auto">
          <a:xfrm>
            <a:off x="6790994" y="985096"/>
            <a:ext cx="2032978" cy="523220"/>
          </a:xfrm>
          <a:prstGeom prst="rect">
            <a:avLst/>
          </a:prstGeom>
          <a:solidFill>
            <a:sysClr val="window" lastClr="FFFFFF"/>
          </a:solidFill>
          <a:ln w="3175" cap="flat" cmpd="sng" algn="ctr">
            <a:noFill/>
            <a:prstDash val="solid"/>
          </a:ln>
          <a:effectLst/>
        </p:spPr>
        <p:txBody>
          <a:bodyPr wrap="square" anchor="ctr">
            <a:spAutoFit/>
          </a:bodyPr>
          <a:lstStyle/>
          <a:p>
            <a:pPr algn="ctr" fontAlgn="auto">
              <a:spcBef>
                <a:spcPts val="0"/>
              </a:spcBef>
              <a:spcAft>
                <a:spcPts val="0"/>
              </a:spcAft>
              <a:defRPr/>
            </a:pPr>
            <a:r>
              <a:rPr lang="en-US" altLang="zh-CN" sz="1400" b="1" kern="0"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rPr>
              <a:t>Magnetic alloy core loaded cavity </a:t>
            </a:r>
            <a:endParaRPr lang="en-US" altLang="zh-CN" sz="1400" b="1" kern="0"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39" name="Picture 2"/>
          <p:cNvPicPr>
            <a:picLocks noChangeAspect="1" noChangeArrowheads="1"/>
          </p:cNvPicPr>
          <p:nvPr/>
        </p:nvPicPr>
        <p:blipFill>
          <a:blip r:embed="rId10"/>
          <a:srcRect l="3611" t="198" r="1229" b="1476"/>
          <a:stretch>
            <a:fillRect/>
          </a:stretch>
        </p:blipFill>
        <p:spPr bwMode="auto">
          <a:xfrm>
            <a:off x="6179571" y="1666269"/>
            <a:ext cx="2848858" cy="1770942"/>
          </a:xfrm>
          <a:prstGeom prst="rect">
            <a:avLst/>
          </a:prstGeom>
          <a:noFill/>
          <a:ln w="9525">
            <a:noFill/>
            <a:miter lim="800000"/>
            <a:headEnd/>
            <a:tailEnd/>
          </a:ln>
        </p:spPr>
      </p:pic>
      <p:sp>
        <p:nvSpPr>
          <p:cNvPr id="40" name="矩形 39"/>
          <p:cNvSpPr/>
          <p:nvPr/>
        </p:nvSpPr>
        <p:spPr>
          <a:xfrm>
            <a:off x="107504" y="116632"/>
            <a:ext cx="5612434" cy="523220"/>
          </a:xfrm>
          <a:prstGeom prst="rect">
            <a:avLst/>
          </a:prstGeom>
        </p:spPr>
        <p:txBody>
          <a:bodyPr wrap="none">
            <a:spAutoFit/>
          </a:bodyPr>
          <a:lstStyle/>
          <a:p>
            <a:r>
              <a:rPr lang="en-US" altLang="zh-CN" sz="2800" b="1" dirty="0">
                <a:solidFill>
                  <a:prstClr val="black"/>
                </a:solidFill>
                <a:latin typeface="Times New Roman" panose="02020603050405020304" pitchFamily="18" charset="0"/>
                <a:ea typeface="宋体"/>
                <a:cs typeface="Times New Roman" panose="02020603050405020304" pitchFamily="18" charset="0"/>
              </a:rPr>
              <a:t>Innovative technology development</a:t>
            </a:r>
          </a:p>
        </p:txBody>
      </p:sp>
    </p:spTree>
    <p:extLst>
      <p:ext uri="{BB962C8B-B14F-4D97-AF65-F5344CB8AC3E}">
        <p14:creationId xmlns:p14="http://schemas.microsoft.com/office/powerpoint/2010/main" val="2462905768"/>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rgbClr val="1F497D"/>
                </a:solidFill>
              </a:rPr>
              <a:t>Fast cycling power supply </a:t>
            </a:r>
            <a:endParaRPr lang="zh-CN" altLang="en-US" sz="3200" b="1" dirty="0">
              <a:solidFill>
                <a:srgbClr val="1F497D"/>
              </a:solidFill>
            </a:endParaRPr>
          </a:p>
        </p:txBody>
      </p:sp>
      <p:pic>
        <p:nvPicPr>
          <p:cNvPr id="3" name="Picture 3" descr="G:\WorkFiles\HIAF\Booster&amp;Bring\B-Ring\新48块常温铁方案\图\单BRing\常温-输出电流波形 - 副本.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2324" y="1649433"/>
            <a:ext cx="4941445" cy="30963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表格 3"/>
          <p:cNvGraphicFramePr>
            <a:graphicFrameLocks noGrp="1"/>
          </p:cNvGraphicFramePr>
          <p:nvPr>
            <p:extLst/>
          </p:nvPr>
        </p:nvGraphicFramePr>
        <p:xfrm>
          <a:off x="503697" y="1851347"/>
          <a:ext cx="3520520" cy="3261360"/>
        </p:xfrm>
        <a:graphic>
          <a:graphicData uri="http://schemas.openxmlformats.org/drawingml/2006/table">
            <a:tbl>
              <a:tblPr firstRow="1" bandRow="1">
                <a:tableStyleId>{3B4B98B0-60AC-42C2-AFA5-B58CD77FA1E5}</a:tableStyleId>
              </a:tblPr>
              <a:tblGrid>
                <a:gridCol w="2344141"/>
                <a:gridCol w="1176379"/>
              </a:tblGrid>
              <a:tr h="276041">
                <a:tc>
                  <a:txBody>
                    <a:bodyPr/>
                    <a:lstStyle/>
                    <a:p>
                      <a:r>
                        <a:rPr lang="en-US" altLang="zh-CN" sz="1600" dirty="0" smtClean="0"/>
                        <a:t>Parameters</a:t>
                      </a:r>
                      <a:endParaRPr lang="zh-CN" altLang="en-US" sz="1600" dirty="0"/>
                    </a:p>
                  </a:txBody>
                  <a:tcPr/>
                </a:tc>
                <a:tc>
                  <a:txBody>
                    <a:bodyPr/>
                    <a:lstStyle/>
                    <a:p>
                      <a:pPr algn="l"/>
                      <a:r>
                        <a:rPr lang="en-US" altLang="zh-CN" sz="1600" dirty="0" smtClean="0"/>
                        <a:t>Values</a:t>
                      </a:r>
                      <a:endParaRPr lang="zh-CN" altLang="en-US" sz="1600" dirty="0"/>
                    </a:p>
                  </a:txBody>
                  <a:tcPr/>
                </a:tc>
              </a:tr>
              <a:tr h="250947">
                <a:tc>
                  <a:txBody>
                    <a:bodyPr/>
                    <a:lstStyle/>
                    <a:p>
                      <a:r>
                        <a:rPr lang="en-US" altLang="zh-CN" sz="1600" dirty="0" smtClean="0">
                          <a:solidFill>
                            <a:srgbClr val="000099"/>
                          </a:solidFill>
                        </a:rPr>
                        <a:t>Resistance</a:t>
                      </a:r>
                      <a:r>
                        <a:rPr lang="en-US" altLang="zh-CN" sz="1600" baseline="0" dirty="0" smtClean="0">
                          <a:solidFill>
                            <a:srgbClr val="000099"/>
                          </a:solidFill>
                        </a:rPr>
                        <a:t> of load</a:t>
                      </a:r>
                      <a:endParaRPr lang="zh-CN" altLang="en-US" sz="1600" dirty="0">
                        <a:solidFill>
                          <a:srgbClr val="000099"/>
                        </a:solidFill>
                      </a:endParaRPr>
                    </a:p>
                  </a:txBody>
                  <a:tcPr/>
                </a:tc>
                <a:tc>
                  <a:txBody>
                    <a:bodyPr/>
                    <a:lstStyle/>
                    <a:p>
                      <a:pPr algn="l"/>
                      <a:r>
                        <a:rPr lang="en-US" altLang="zh-CN" sz="1600" dirty="0" smtClean="0">
                          <a:solidFill>
                            <a:srgbClr val="000099"/>
                          </a:solidFill>
                        </a:rPr>
                        <a:t>24mΩ</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rgbClr val="000099"/>
                          </a:solidFill>
                        </a:rPr>
                        <a:t>Inductance</a:t>
                      </a:r>
                      <a:r>
                        <a:rPr lang="en-US" altLang="zh-CN" sz="1600" baseline="0" dirty="0" smtClean="0">
                          <a:solidFill>
                            <a:srgbClr val="000099"/>
                          </a:solidFill>
                        </a:rPr>
                        <a:t> of load</a:t>
                      </a:r>
                      <a:endParaRPr lang="zh-CN" altLang="en-US" sz="1600" dirty="0" smtClean="0">
                        <a:solidFill>
                          <a:srgbClr val="000099"/>
                        </a:solidFill>
                      </a:endParaRPr>
                    </a:p>
                  </a:txBody>
                  <a:tcPr/>
                </a:tc>
                <a:tc>
                  <a:txBody>
                    <a:bodyPr/>
                    <a:lstStyle/>
                    <a:p>
                      <a:pPr algn="l"/>
                      <a:r>
                        <a:rPr lang="en-US" altLang="zh-CN" sz="1600" dirty="0" smtClean="0">
                          <a:solidFill>
                            <a:srgbClr val="000099"/>
                          </a:solidFill>
                        </a:rPr>
                        <a:t>88mH</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Current</a:t>
                      </a:r>
                      <a:endParaRPr lang="zh-CN" altLang="en-US" sz="1600" dirty="0">
                        <a:solidFill>
                          <a:srgbClr val="000099"/>
                        </a:solidFill>
                      </a:endParaRPr>
                    </a:p>
                  </a:txBody>
                  <a:tcPr/>
                </a:tc>
                <a:tc>
                  <a:txBody>
                    <a:bodyPr/>
                    <a:lstStyle/>
                    <a:p>
                      <a:pPr algn="l"/>
                      <a:r>
                        <a:rPr lang="en-US" altLang="zh-CN" sz="1600" dirty="0" smtClean="0">
                          <a:solidFill>
                            <a:srgbClr val="000099"/>
                          </a:solidFill>
                        </a:rPr>
                        <a:t>5000A</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 Voltage</a:t>
                      </a:r>
                      <a:endParaRPr lang="zh-CN" altLang="en-US" sz="1600" dirty="0">
                        <a:solidFill>
                          <a:srgbClr val="000099"/>
                        </a:solidFill>
                      </a:endParaRPr>
                    </a:p>
                  </a:txBody>
                  <a:tcPr/>
                </a:tc>
                <a:tc>
                  <a:txBody>
                    <a:bodyPr/>
                    <a:lstStyle/>
                    <a:p>
                      <a:pPr algn="l"/>
                      <a:r>
                        <a:rPr lang="en-US" altLang="zh-CN" sz="1600" dirty="0" smtClean="0">
                          <a:solidFill>
                            <a:srgbClr val="000099"/>
                          </a:solidFill>
                        </a:rPr>
                        <a:t>3462V</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Rising time</a:t>
                      </a:r>
                      <a:endParaRPr lang="zh-CN" altLang="en-US" sz="1600" dirty="0">
                        <a:solidFill>
                          <a:srgbClr val="000099"/>
                        </a:solidFill>
                      </a:endParaRPr>
                    </a:p>
                  </a:txBody>
                  <a:tcPr/>
                </a:tc>
                <a:tc>
                  <a:txBody>
                    <a:bodyPr/>
                    <a:lstStyle/>
                    <a:p>
                      <a:pPr algn="l"/>
                      <a:r>
                        <a:rPr lang="en-US" altLang="zh-CN" sz="1600" dirty="0" smtClean="0">
                          <a:solidFill>
                            <a:srgbClr val="000099"/>
                          </a:solidFill>
                        </a:rPr>
                        <a:t>130ms</a:t>
                      </a:r>
                      <a:endParaRPr lang="zh-CN" altLang="en-US" sz="1600" b="0"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65178">
                <a:tc>
                  <a:txBody>
                    <a:bodyPr/>
                    <a:lstStyle/>
                    <a:p>
                      <a:r>
                        <a:rPr lang="en-US" altLang="zh-CN" sz="1600" dirty="0" smtClean="0">
                          <a:solidFill>
                            <a:srgbClr val="000099"/>
                          </a:solidFill>
                        </a:rPr>
                        <a:t>Max.</a:t>
                      </a:r>
                      <a:r>
                        <a:rPr lang="en-US" altLang="zh-CN" sz="1600" baseline="0" dirty="0" smtClean="0">
                          <a:solidFill>
                            <a:srgbClr val="000099"/>
                          </a:solidFill>
                        </a:rPr>
                        <a:t> ramping/falling rate </a:t>
                      </a:r>
                      <a:endParaRPr lang="zh-CN" altLang="en-US" sz="1600" dirty="0">
                        <a:solidFill>
                          <a:srgbClr val="00009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600" dirty="0" smtClean="0">
                          <a:solidFill>
                            <a:srgbClr val="000099"/>
                          </a:solidFill>
                        </a:rPr>
                        <a:t>±38000A/s</a:t>
                      </a:r>
                      <a:endParaRPr lang="en-US" altLang="zh-CN" sz="1600" b="1"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Tracking error</a:t>
                      </a:r>
                      <a:endParaRPr lang="zh-CN" altLang="en-US" sz="1600" dirty="0">
                        <a:solidFill>
                          <a:srgbClr val="00009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600" kern="100" dirty="0" smtClean="0">
                          <a:solidFill>
                            <a:srgbClr val="000099"/>
                          </a:solidFill>
                        </a:rPr>
                        <a:t>≤</a:t>
                      </a:r>
                      <a:r>
                        <a:rPr lang="en-US" altLang="zh-CN" sz="1600" kern="100" dirty="0" smtClean="0">
                          <a:solidFill>
                            <a:srgbClr val="000099"/>
                          </a:solidFill>
                          <a:sym typeface="Symbol" panose="05050102010706020507"/>
                        </a:rPr>
                        <a:t></a:t>
                      </a:r>
                      <a:r>
                        <a:rPr lang="en-US" altLang="zh-CN" sz="1600" dirty="0" smtClean="0">
                          <a:solidFill>
                            <a:srgbClr val="000099"/>
                          </a:solidFill>
                        </a:rPr>
                        <a:t>1×10</a:t>
                      </a:r>
                      <a:r>
                        <a:rPr lang="en-US" altLang="zh-CN" sz="1600" baseline="30000" dirty="0" smtClean="0">
                          <a:solidFill>
                            <a:srgbClr val="000099"/>
                          </a:solidFill>
                        </a:rPr>
                        <a:t>-4</a:t>
                      </a:r>
                      <a:endParaRPr lang="en-US" altLang="zh-CN" sz="1600" b="1" baseline="30000"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Platform</a:t>
                      </a:r>
                      <a:r>
                        <a:rPr lang="en-US" altLang="zh-CN" sz="1600" baseline="0" dirty="0" smtClean="0">
                          <a:solidFill>
                            <a:srgbClr val="000099"/>
                          </a:solidFill>
                        </a:rPr>
                        <a:t> error</a:t>
                      </a:r>
                      <a:endParaRPr lang="zh-CN" altLang="en-US" sz="1600" dirty="0">
                        <a:solidFill>
                          <a:srgbClr val="000099"/>
                        </a:solidFill>
                      </a:endParaRPr>
                    </a:p>
                  </a:txBody>
                  <a:tcPr/>
                </a:tc>
                <a:tc>
                  <a:txBody>
                    <a:bodyPr/>
                    <a:lstStyle/>
                    <a:p>
                      <a:pPr algn="l"/>
                      <a:r>
                        <a:rPr lang="en-US" altLang="zh-CN" sz="1600" kern="100" dirty="0" smtClean="0">
                          <a:solidFill>
                            <a:srgbClr val="000099"/>
                          </a:solidFill>
                        </a:rPr>
                        <a:t>≤</a:t>
                      </a:r>
                      <a:r>
                        <a:rPr lang="en-US" altLang="zh-CN" sz="1600" kern="100" dirty="0" smtClean="0">
                          <a:solidFill>
                            <a:srgbClr val="000099"/>
                          </a:solidFill>
                          <a:sym typeface="Symbol" panose="05050102010706020507"/>
                        </a:rPr>
                        <a:t></a:t>
                      </a:r>
                      <a:r>
                        <a:rPr lang="en-US" altLang="zh-CN" sz="1600" dirty="0" smtClean="0">
                          <a:solidFill>
                            <a:srgbClr val="000099"/>
                          </a:solidFill>
                        </a:rPr>
                        <a:t>5×10</a:t>
                      </a:r>
                      <a:r>
                        <a:rPr lang="en-US" altLang="zh-CN" sz="1600" baseline="30000" dirty="0" smtClean="0">
                          <a:solidFill>
                            <a:srgbClr val="000099"/>
                          </a:solidFill>
                        </a:rPr>
                        <a:t>-5</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bl>
          </a:graphicData>
        </a:graphic>
      </p:graphicFrame>
      <p:sp>
        <p:nvSpPr>
          <p:cNvPr id="5" name="TextBox 16"/>
          <p:cNvSpPr txBox="1"/>
          <p:nvPr/>
        </p:nvSpPr>
        <p:spPr>
          <a:xfrm>
            <a:off x="5780351" y="4623837"/>
            <a:ext cx="2199256" cy="369332"/>
          </a:xfrm>
          <a:prstGeom prst="rect">
            <a:avLst/>
          </a:prstGeom>
          <a:noFill/>
        </p:spPr>
        <p:txBody>
          <a:bodyPr wrap="none" rtlCol="0">
            <a:spAutoFit/>
          </a:bodyPr>
          <a:lstStyle/>
          <a:p>
            <a:pPr fontAlgn="auto">
              <a:spcBef>
                <a:spcPts val="0"/>
              </a:spcBef>
              <a:spcAft>
                <a:spcPts val="0"/>
              </a:spcAft>
            </a:pPr>
            <a:r>
              <a:rPr lang="en-US" altLang="zh-CN" dirty="0" smtClean="0">
                <a:solidFill>
                  <a:prstClr val="black"/>
                </a:solidFill>
                <a:latin typeface="Calibri"/>
              </a:rPr>
              <a:t>Operation Waveform</a:t>
            </a:r>
            <a:endParaRPr lang="zh-CN" altLang="en-US" dirty="0">
              <a:solidFill>
                <a:prstClr val="black"/>
              </a:solidFill>
              <a:latin typeface="Calibri"/>
            </a:endParaRPr>
          </a:p>
        </p:txBody>
      </p:sp>
      <p:sp>
        <p:nvSpPr>
          <p:cNvPr id="6" name="TextBox 24"/>
          <p:cNvSpPr txBox="1"/>
          <p:nvPr/>
        </p:nvSpPr>
        <p:spPr>
          <a:xfrm>
            <a:off x="971600" y="5166771"/>
            <a:ext cx="7272808" cy="1646605"/>
          </a:xfrm>
          <a:prstGeom prst="rect">
            <a:avLst/>
          </a:prstGeom>
          <a:solidFill>
            <a:schemeClr val="accent6">
              <a:lumMod val="20000"/>
              <a:lumOff val="80000"/>
            </a:schemeClr>
          </a:solidFill>
        </p:spPr>
        <p:txBody>
          <a:bodyPr wrap="square" rtlCol="0">
            <a:spAutoFit/>
          </a:bodyPr>
          <a:lstStyle/>
          <a:p>
            <a:pPr fontAlgn="auto">
              <a:spcBef>
                <a:spcPts val="0"/>
              </a:spcBef>
              <a:spcAft>
                <a:spcPts val="0"/>
              </a:spcAft>
            </a:pPr>
            <a:r>
              <a:rPr lang="en-US" altLang="zh-CN" sz="2400" b="1" dirty="0" smtClean="0">
                <a:solidFill>
                  <a:srgbClr val="0000FF"/>
                </a:solidFill>
                <a:latin typeface="Calibri"/>
              </a:rPr>
              <a:t>Challenges:</a:t>
            </a:r>
            <a:endParaRPr lang="en-US" altLang="zh-CN" sz="2400" b="1" dirty="0" smtClean="0">
              <a:solidFill>
                <a:srgbClr val="000099"/>
              </a:solidFill>
              <a:latin typeface="Times New Roman" pitchFamily="18" charset="0"/>
              <a:ea typeface="黑体" panose="02010609060101010101" pitchFamily="49" charset="-122"/>
              <a:cs typeface="Times New Roman" pitchFamily="18" charset="0"/>
            </a:endParaRPr>
          </a:p>
          <a:p>
            <a:pPr marL="285750" indent="-285750" fontAlgn="auto">
              <a:spcBef>
                <a:spcPts val="600"/>
              </a:spcBef>
              <a:spcAft>
                <a:spcPts val="0"/>
              </a:spcAft>
              <a:buFont typeface="Arial" panose="020B0604020202020204" pitchFamily="34" charset="0"/>
              <a:buChar char="•"/>
            </a:pPr>
            <a:r>
              <a:rPr lang="en-US" altLang="zh-CN" dirty="0" smtClean="0">
                <a:solidFill>
                  <a:srgbClr val="000099"/>
                </a:solidFill>
                <a:latin typeface="Times New Roman" pitchFamily="18" charset="0"/>
                <a:ea typeface="黑体" panose="02010609060101010101" pitchFamily="49" charset="-122"/>
                <a:cs typeface="Times New Roman" pitchFamily="18" charset="0"/>
              </a:rPr>
              <a:t>A broad dynamic current range</a:t>
            </a:r>
            <a:endParaRPr lang="zh-CN" altLang="en-US" dirty="0" smtClean="0">
              <a:solidFill>
                <a:srgbClr val="000099"/>
              </a:solidFill>
              <a:latin typeface="Times New Roman" pitchFamily="18" charset="0"/>
              <a:ea typeface="黑体" pitchFamily="2" charset="-122"/>
              <a:cs typeface="Times New Roman" pitchFamily="18" charset="0"/>
            </a:endParaRPr>
          </a:p>
          <a:p>
            <a:pPr marL="285750" indent="-285750" fontAlgn="auto">
              <a:spcBef>
                <a:spcPts val="0"/>
              </a:spcBef>
              <a:spcAft>
                <a:spcPts val="0"/>
              </a:spcAft>
              <a:buFont typeface="Arial" panose="020B0604020202020204" pitchFamily="34" charset="0"/>
              <a:buChar char="•"/>
            </a:pPr>
            <a:r>
              <a:rPr lang="en-US" altLang="zh-CN" dirty="0">
                <a:solidFill>
                  <a:srgbClr val="000099"/>
                </a:solidFill>
                <a:latin typeface="Calibri"/>
                <a:ea typeface="楷体" pitchFamily="49" charset="-122"/>
                <a:cs typeface="Times New Roman" pitchFamily="18" charset="0"/>
              </a:rPr>
              <a:t>A</a:t>
            </a:r>
            <a:r>
              <a:rPr lang="en-US" altLang="zh-CN" dirty="0" smtClean="0">
                <a:solidFill>
                  <a:srgbClr val="000099"/>
                </a:solidFill>
                <a:latin typeface="Calibri"/>
                <a:ea typeface="楷体" pitchFamily="49" charset="-122"/>
                <a:cs typeface="Times New Roman" pitchFamily="18" charset="0"/>
              </a:rPr>
              <a:t> high precision and reproducibility</a:t>
            </a:r>
          </a:p>
          <a:p>
            <a:pPr marL="285750" indent="-285750" fontAlgn="auto">
              <a:spcBef>
                <a:spcPts val="0"/>
              </a:spcBef>
              <a:spcAft>
                <a:spcPts val="0"/>
              </a:spcAft>
              <a:buFont typeface="Arial" panose="020B0604020202020204" pitchFamily="34" charset="0"/>
              <a:buChar char="•"/>
            </a:pPr>
            <a:r>
              <a:rPr lang="en-US" altLang="zh-CN" dirty="0">
                <a:solidFill>
                  <a:srgbClr val="000099"/>
                </a:solidFill>
                <a:latin typeface="Calibri"/>
                <a:ea typeface="楷体" pitchFamily="49" charset="-122"/>
                <a:cs typeface="Times New Roman" pitchFamily="18" charset="0"/>
              </a:rPr>
              <a:t>V</a:t>
            </a:r>
            <a:r>
              <a:rPr lang="en-US" altLang="zh-CN" dirty="0" smtClean="0">
                <a:solidFill>
                  <a:srgbClr val="000099"/>
                </a:solidFill>
                <a:latin typeface="Calibri"/>
                <a:ea typeface="楷体" pitchFamily="49" charset="-122"/>
                <a:cs typeface="Times New Roman" pitchFamily="18" charset="0"/>
              </a:rPr>
              <a:t>ery low tracking errors relative to current reference</a:t>
            </a:r>
          </a:p>
          <a:p>
            <a:pPr marL="285750" indent="-285750" fontAlgn="auto">
              <a:spcBef>
                <a:spcPts val="0"/>
              </a:spcBef>
              <a:spcAft>
                <a:spcPts val="0"/>
              </a:spcAft>
              <a:buFont typeface="Arial" panose="020B0604020202020204" pitchFamily="34" charset="0"/>
              <a:buChar char="•"/>
            </a:pPr>
            <a:r>
              <a:rPr lang="en-US" altLang="zh-CN" b="1" dirty="0">
                <a:solidFill>
                  <a:srgbClr val="FF0000"/>
                </a:solidFill>
                <a:latin typeface="Calibri"/>
                <a:ea typeface="楷体" pitchFamily="49" charset="-122"/>
                <a:cs typeface="Times New Roman" pitchFamily="18" charset="0"/>
              </a:rPr>
              <a:t>T</a:t>
            </a:r>
            <a:r>
              <a:rPr lang="en-US" altLang="zh-CN" b="1" dirty="0" smtClean="0">
                <a:solidFill>
                  <a:srgbClr val="FF0000"/>
                </a:solidFill>
                <a:latin typeface="Calibri"/>
                <a:ea typeface="楷体" pitchFamily="49" charset="-122"/>
                <a:cs typeface="Times New Roman" pitchFamily="18" charset="0"/>
              </a:rPr>
              <a:t>he  strong shock of large return power to the power grid</a:t>
            </a:r>
            <a:endParaRPr lang="zh-CN" altLang="en-US" b="1" dirty="0">
              <a:solidFill>
                <a:srgbClr val="FF0000"/>
              </a:solidFill>
              <a:latin typeface="Calibri"/>
              <a:ea typeface="楷体" pitchFamily="49" charset="-122"/>
              <a:cs typeface="Times New Roman" pitchFamily="18" charset="0"/>
            </a:endParaRPr>
          </a:p>
        </p:txBody>
      </p:sp>
      <p:sp>
        <p:nvSpPr>
          <p:cNvPr id="7" name="TextBox 10"/>
          <p:cNvSpPr txBox="1"/>
          <p:nvPr/>
        </p:nvSpPr>
        <p:spPr>
          <a:xfrm>
            <a:off x="323528" y="773838"/>
            <a:ext cx="8424936" cy="1015663"/>
          </a:xfrm>
          <a:prstGeom prst="rect">
            <a:avLst/>
          </a:prstGeom>
          <a:noFill/>
        </p:spPr>
        <p:txBody>
          <a:bodyPr wrap="square" rtlCol="0">
            <a:spAutoFit/>
          </a:bodyPr>
          <a:lstStyle/>
          <a:p>
            <a:pPr marL="285750" indent="-285750" algn="just" fontAlgn="auto">
              <a:spcBef>
                <a:spcPts val="0"/>
              </a:spcBef>
              <a:spcAft>
                <a:spcPts val="0"/>
              </a:spcAft>
              <a:buFont typeface="Wingdings" pitchFamily="2" charset="2"/>
              <a:buChar char="Ø"/>
            </a:pPr>
            <a:r>
              <a:rPr lang="en-US" altLang="zh-CN" sz="2000" dirty="0" smtClean="0">
                <a:solidFill>
                  <a:srgbClr val="000099"/>
                </a:solidFill>
                <a:latin typeface="Calibri" pitchFamily="34" charset="0"/>
                <a:ea typeface="楷体" pitchFamily="49" charset="-122"/>
                <a:cs typeface="Calibri" pitchFamily="34" charset="0"/>
              </a:rPr>
              <a:t>The main magnets for </a:t>
            </a:r>
            <a:r>
              <a:rPr lang="en-US" altLang="zh-CN" sz="2000" dirty="0" err="1" smtClean="0">
                <a:solidFill>
                  <a:srgbClr val="000099"/>
                </a:solidFill>
                <a:latin typeface="Calibri" pitchFamily="34" charset="0"/>
                <a:ea typeface="楷体" pitchFamily="49" charset="-122"/>
                <a:cs typeface="Calibri" pitchFamily="34" charset="0"/>
              </a:rPr>
              <a:t>BRing</a:t>
            </a:r>
            <a:r>
              <a:rPr lang="en-US" altLang="zh-CN" sz="2000" dirty="0" smtClean="0">
                <a:solidFill>
                  <a:srgbClr val="000099"/>
                </a:solidFill>
                <a:latin typeface="Calibri" pitchFamily="34" charset="0"/>
                <a:ea typeface="楷体" pitchFamily="49" charset="-122"/>
                <a:cs typeface="Calibri" pitchFamily="34" charset="0"/>
              </a:rPr>
              <a:t> consist of 48 dipoles in twelve groups of four magnets, </a:t>
            </a:r>
            <a:r>
              <a:rPr lang="en-US" altLang="zh-CN" sz="2000" dirty="0" smtClean="0">
                <a:solidFill>
                  <a:srgbClr val="0000FF"/>
                </a:solidFill>
                <a:latin typeface="Calibri" pitchFamily="34" charset="0"/>
                <a:ea typeface="楷体" pitchFamily="49" charset="-122"/>
                <a:cs typeface="Calibri" pitchFamily="34" charset="0"/>
              </a:rPr>
              <a:t>l</a:t>
            </a:r>
            <a:r>
              <a:rPr lang="en-US" altLang="zh-CN" sz="2000" dirty="0" smtClean="0">
                <a:solidFill>
                  <a:srgbClr val="0000FF"/>
                </a:solidFill>
                <a:latin typeface="Calibri"/>
              </a:rPr>
              <a:t>oad </a:t>
            </a:r>
            <a:r>
              <a:rPr lang="en-US" altLang="zh-CN" sz="2000" dirty="0">
                <a:solidFill>
                  <a:srgbClr val="0000FF"/>
                </a:solidFill>
                <a:latin typeface="Calibri"/>
              </a:rPr>
              <a:t>specification and performance requirement </a:t>
            </a:r>
            <a:r>
              <a:rPr lang="en-US" altLang="zh-CN" sz="2000" dirty="0" smtClean="0">
                <a:solidFill>
                  <a:srgbClr val="0000FF"/>
                </a:solidFill>
                <a:latin typeface="Calibri"/>
              </a:rPr>
              <a:t>featured by fast ramping rate </a:t>
            </a:r>
            <a:endParaRPr lang="zh-CN" altLang="en-US" sz="2000" dirty="0">
              <a:solidFill>
                <a:srgbClr val="0000FF"/>
              </a:solidFill>
              <a:latin typeface="Calibri"/>
            </a:endParaRPr>
          </a:p>
        </p:txBody>
      </p:sp>
      <p:sp>
        <p:nvSpPr>
          <p:cNvPr id="8" name="TextBox 16"/>
          <p:cNvSpPr txBox="1"/>
          <p:nvPr/>
        </p:nvSpPr>
        <p:spPr>
          <a:xfrm>
            <a:off x="933911" y="5012883"/>
            <a:ext cx="290464" cy="430887"/>
          </a:xfrm>
          <a:prstGeom prst="rect">
            <a:avLst/>
          </a:prstGeom>
          <a:noFill/>
        </p:spPr>
        <p:txBody>
          <a:bodyPr wrap="none" rtlCol="0">
            <a:spAutoFit/>
          </a:bodyPr>
          <a:lstStyle/>
          <a:p>
            <a:pPr fontAlgn="auto">
              <a:spcBef>
                <a:spcPts val="0"/>
              </a:spcBef>
              <a:spcAft>
                <a:spcPts val="0"/>
              </a:spcAft>
            </a:pPr>
            <a:r>
              <a:rPr lang="en-US" altLang="zh-CN" b="1" dirty="0">
                <a:solidFill>
                  <a:prstClr val="black"/>
                </a:solidFill>
                <a:latin typeface="Calibri"/>
              </a:rPr>
              <a:t>  </a:t>
            </a:r>
            <a:endParaRPr lang="zh-CN" altLang="en-US" sz="2200" b="1" dirty="0">
              <a:solidFill>
                <a:srgbClr val="0000FF"/>
              </a:solidFill>
              <a:latin typeface="Calibri"/>
            </a:endParaRPr>
          </a:p>
        </p:txBody>
      </p:sp>
      <p:sp>
        <p:nvSpPr>
          <p:cNvPr id="9" name="椭圆 8"/>
          <p:cNvSpPr/>
          <p:nvPr/>
        </p:nvSpPr>
        <p:spPr bwMode="auto">
          <a:xfrm>
            <a:off x="423817" y="3824259"/>
            <a:ext cx="3661802" cy="411728"/>
          </a:xfrm>
          <a:prstGeom prst="ellipse">
            <a:avLst/>
          </a:prstGeom>
          <a:noFill/>
          <a:ln w="19050">
            <a:solidFill>
              <a:srgbClr val="C00000"/>
            </a:solidFill>
          </a:ln>
        </p:spPr>
        <p:txBody>
          <a:bodyPr vert="horz" wrap="square" lIns="91440" tIns="45720" rIns="91440" bIns="45720" numCol="1" rtlCol="0" anchor="t" anchorCtr="0" compatLnSpc="1"/>
          <a:lstStyle/>
          <a:p>
            <a:pPr eaLnBrk="0" hangingPunct="0">
              <a:lnSpc>
                <a:spcPct val="180000"/>
              </a:lnSpc>
              <a:buClr>
                <a:prstClr val="white"/>
              </a:buClr>
              <a:buFont typeface="Wingdings" charset="0"/>
              <a:buNone/>
            </a:pPr>
            <a:endParaRPr lang="zh-CN" altLang="en-US" sz="2000" b="1">
              <a:solidFill>
                <a:srgbClr val="000000"/>
              </a:solidFill>
              <a:latin typeface="Arial" charset="0"/>
              <a:ea typeface="楷体_GB2312" charset="0"/>
              <a:cs typeface="Arial" charset="0"/>
            </a:endParaRPr>
          </a:p>
        </p:txBody>
      </p:sp>
    </p:spTree>
    <p:extLst>
      <p:ext uri="{BB962C8B-B14F-4D97-AF65-F5344CB8AC3E}">
        <p14:creationId xmlns:p14="http://schemas.microsoft.com/office/powerpoint/2010/main" val="209838562"/>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4"/>
          <p:cNvSpPr>
            <a:spLocks noChangeArrowheads="1"/>
          </p:cNvSpPr>
          <p:nvPr/>
        </p:nvSpPr>
        <p:spPr bwMode="auto">
          <a:xfrm>
            <a:off x="899592" y="713904"/>
            <a:ext cx="7508017" cy="461665"/>
          </a:xfrm>
          <a:prstGeom prst="rect">
            <a:avLst/>
          </a:prstGeom>
          <a:noFill/>
          <a:ln w="9525">
            <a:noFill/>
            <a:miter lim="800000"/>
            <a:headEnd/>
            <a:tailEnd/>
          </a:ln>
        </p:spPr>
        <p:txBody>
          <a:bodyPr wrap="none">
            <a:spAutoFit/>
          </a:bodyPr>
          <a:lstStyle/>
          <a:p>
            <a:pPr fontAlgn="auto">
              <a:spcBef>
                <a:spcPct val="20000"/>
              </a:spcBef>
              <a:spcAft>
                <a:spcPts val="0"/>
              </a:spcAft>
              <a:buClr>
                <a:prstClr val="black"/>
              </a:buClr>
            </a:pPr>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Innovative concept based on full-energy store </a:t>
            </a:r>
            <a:r>
              <a:rPr lang="en-US" altLang="zh-CN"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400" b="1"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rinciple</a:t>
            </a:r>
            <a:endPar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TextBox 24"/>
          <p:cNvSpPr txBox="1"/>
          <p:nvPr/>
        </p:nvSpPr>
        <p:spPr>
          <a:xfrm>
            <a:off x="5341849" y="1298819"/>
            <a:ext cx="3634439" cy="2462213"/>
          </a:xfrm>
          <a:prstGeom prst="rect">
            <a:avLst/>
          </a:prstGeom>
          <a:solidFill>
            <a:srgbClr val="F79646">
              <a:lumMod val="20000"/>
              <a:lumOff val="80000"/>
            </a:srgb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altLang="zh-CN" sz="1800" b="0" i="0" u="none" strike="noStrike" kern="0" cap="none" spc="0" normalizeH="0" baseline="0" noProof="0" dirty="0" smtClean="0">
                <a:ln>
                  <a:noFill/>
                </a:ln>
                <a:solidFill>
                  <a:srgbClr val="000099"/>
                </a:solidFill>
                <a:effectLst/>
                <a:uLnTx/>
                <a:uFillTx/>
                <a:latin typeface="Calibri"/>
                <a:ea typeface="黑体" panose="02010609060101010101" pitchFamily="49" charset="-122"/>
                <a:cs typeface="Times New Roman" pitchFamily="18" charset="0"/>
              </a:rPr>
              <a:t>Voltage-changed stimulation </a:t>
            </a:r>
            <a:r>
              <a:rPr kumimoji="0" lang="en-US" altLang="zh-CN" sz="1800" b="0" i="0" u="none" strike="noStrike" kern="0" cap="none" spc="0" normalizeH="0" baseline="0" noProof="0" dirty="0" smtClean="0">
                <a:ln>
                  <a:noFill/>
                </a:ln>
                <a:solidFill>
                  <a:srgbClr val="000099"/>
                </a:solidFill>
                <a:effectLst/>
                <a:uLnTx/>
                <a:uFillTx/>
                <a:latin typeface="Calibri"/>
                <a:ea typeface="黑体" pitchFamily="2" charset="-122"/>
                <a:cs typeface="Times New Roman" pitchFamily="18" charset="0"/>
              </a:rPr>
              <a:t>asymmetrical multi-level cascaded PWM </a:t>
            </a:r>
          </a:p>
          <a:p>
            <a:pPr marL="285750" marR="0" lvl="0" indent="-285750" defTabSz="914400" eaLnBrk="1" fontAlgn="auto" latinLnBrk="0" hangingPunct="1">
              <a:lnSpc>
                <a:spcPct val="100000"/>
              </a:lnSpc>
              <a:spcBef>
                <a:spcPts val="600"/>
              </a:spcBef>
              <a:spcAft>
                <a:spcPts val="0"/>
              </a:spcAft>
              <a:buClrTx/>
              <a:buSzTx/>
              <a:buFont typeface="Wingdings" pitchFamily="2" charset="2"/>
              <a:buChar char="Ø"/>
              <a:tabLst/>
              <a:defRPr/>
            </a:pPr>
            <a:r>
              <a:rPr kumimoji="0" lang="en-US" altLang="zh-CN" sz="1800" b="0" i="0" u="none" strike="noStrike" kern="0" cap="none" spc="0" normalizeH="0" baseline="0" noProof="0" dirty="0" smtClean="0">
                <a:ln>
                  <a:noFill/>
                </a:ln>
                <a:solidFill>
                  <a:srgbClr val="000099"/>
                </a:solidFill>
                <a:effectLst/>
                <a:uLnTx/>
                <a:uFillTx/>
                <a:latin typeface="Calibri"/>
                <a:ea typeface="黑体" pitchFamily="2" charset="-122"/>
                <a:cs typeface="Times New Roman" pitchFamily="18" charset="0"/>
              </a:rPr>
              <a:t>Low voltage source for injection &amp; extraction platform, high voltage source for fast ramping stage</a:t>
            </a:r>
            <a:endParaRPr kumimoji="0" lang="zh-CN" altLang="en-US" sz="1800" b="0" i="0" u="none" strike="noStrike" kern="0" cap="none" spc="0" normalizeH="0" baseline="0" noProof="0" dirty="0" smtClean="0">
              <a:ln>
                <a:noFill/>
              </a:ln>
              <a:solidFill>
                <a:srgbClr val="000099"/>
              </a:solidFill>
              <a:effectLst/>
              <a:uLnTx/>
              <a:uFillTx/>
              <a:latin typeface="Calibri"/>
              <a:ea typeface="黑体" pitchFamily="2" charset="-122"/>
              <a:cs typeface="Times New Roman" pitchFamily="18" charset="0"/>
            </a:endParaRPr>
          </a:p>
          <a:p>
            <a:pPr marL="285750" marR="0" lvl="0" indent="-285750" defTabSz="914400" eaLnBrk="1" fontAlgn="auto" latinLnBrk="0" hangingPunct="1">
              <a:lnSpc>
                <a:spcPct val="100000"/>
              </a:lnSpc>
              <a:spcBef>
                <a:spcPts val="600"/>
              </a:spcBef>
              <a:spcAft>
                <a:spcPts val="0"/>
              </a:spcAft>
              <a:buClrTx/>
              <a:buSzTx/>
              <a:buFont typeface="Wingdings" pitchFamily="2" charset="2"/>
              <a:buChar char="Ø"/>
              <a:tabLst/>
              <a:defRPr/>
            </a:pPr>
            <a:r>
              <a:rPr kumimoji="0" lang="en-US" altLang="zh-CN" sz="1800" b="0" i="0" u="none" strike="noStrike" kern="0" cap="none" spc="0" normalizeH="0" baseline="0" noProof="0" dirty="0" smtClean="0">
                <a:ln>
                  <a:noFill/>
                </a:ln>
                <a:solidFill>
                  <a:srgbClr val="000099"/>
                </a:solidFill>
                <a:effectLst/>
                <a:uLnTx/>
                <a:uFillTx/>
                <a:latin typeface="Calibri"/>
                <a:ea typeface="楷体" pitchFamily="49" charset="-122"/>
                <a:cs typeface="Times New Roman" pitchFamily="18" charset="0"/>
              </a:rPr>
              <a:t>Energy capacitor will be used to store energy.   </a:t>
            </a:r>
          </a:p>
        </p:txBody>
      </p:sp>
      <p:pic>
        <p:nvPicPr>
          <p:cNvPr id="10" name="Picture 2" descr="G:\WorkFiles\HIAF\Booster&amp;Bring\Desy\图\单功率单元二象限-图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298819"/>
            <a:ext cx="4715483" cy="50255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2"/>
          <p:cNvSpPr txBox="1"/>
          <p:nvPr/>
        </p:nvSpPr>
        <p:spPr>
          <a:xfrm>
            <a:off x="5367301" y="5564026"/>
            <a:ext cx="3624000" cy="923330"/>
          </a:xfrm>
          <a:prstGeom prst="rect">
            <a:avLst/>
          </a:prstGeom>
          <a:solidFill>
            <a:srgbClr val="F79646">
              <a:lumMod val="20000"/>
              <a:lumOff val="80000"/>
            </a:srgb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altLang="zh-CN" sz="1800" b="0" i="0" u="none" strike="noStrike" kern="0" cap="none" spc="0" normalizeH="0" baseline="0" noProof="0" dirty="0" smtClean="0">
                <a:ln>
                  <a:noFill/>
                </a:ln>
                <a:solidFill>
                  <a:srgbClr val="000099"/>
                </a:solidFill>
                <a:effectLst/>
                <a:uLnTx/>
                <a:uFillTx/>
                <a:latin typeface="Calibri"/>
                <a:ea typeface="楷体" pitchFamily="49" charset="-122"/>
                <a:cs typeface="Times New Roman" pitchFamily="18" charset="0"/>
              </a:rPr>
              <a:t>Asymmetrical PWM cascade Structure: keep high accuracy and fast output dynamic response</a:t>
            </a:r>
            <a:endParaRPr kumimoji="0" lang="zh-CN" altLang="en-US" sz="1800" b="0" i="0" u="none" strike="noStrike" kern="0" cap="none" spc="0" normalizeH="0" baseline="0" noProof="0" dirty="0" smtClean="0">
              <a:ln>
                <a:noFill/>
              </a:ln>
              <a:solidFill>
                <a:srgbClr val="000099"/>
              </a:solidFill>
              <a:effectLst/>
              <a:uLnTx/>
              <a:uFillTx/>
              <a:latin typeface="Calibri"/>
              <a:ea typeface="楷体" pitchFamily="49" charset="-122"/>
              <a:cs typeface="Times New Roman" pitchFamily="18" charset="0"/>
            </a:endParaRPr>
          </a:p>
        </p:txBody>
      </p:sp>
      <p:sp>
        <p:nvSpPr>
          <p:cNvPr id="12" name="TextBox 16"/>
          <p:cNvSpPr txBox="1"/>
          <p:nvPr/>
        </p:nvSpPr>
        <p:spPr>
          <a:xfrm>
            <a:off x="107504" y="6381328"/>
            <a:ext cx="5293757" cy="430887"/>
          </a:xfrm>
          <a:prstGeom prst="rect">
            <a:avLst/>
          </a:prstGeom>
          <a:noFill/>
        </p:spPr>
        <p:txBody>
          <a:bodyPr wrap="none" rtlCol="0">
            <a:spAutoFit/>
          </a:bodyPr>
          <a:lstStyle/>
          <a:p>
            <a:pPr fontAlgn="auto">
              <a:spcBef>
                <a:spcPts val="0"/>
              </a:spcBef>
              <a:spcAft>
                <a:spcPts val="0"/>
              </a:spcAft>
            </a:pPr>
            <a:r>
              <a:rPr lang="en-US" altLang="zh-CN" b="1" dirty="0">
                <a:solidFill>
                  <a:srgbClr val="000099"/>
                </a:solidFill>
                <a:latin typeface="Calibri"/>
              </a:rPr>
              <a:t> </a:t>
            </a:r>
            <a:r>
              <a:rPr lang="en-US" altLang="zh-CN" sz="2200" dirty="0">
                <a:solidFill>
                  <a:srgbClr val="000099"/>
                </a:solidFill>
                <a:latin typeface="Calibri"/>
              </a:rPr>
              <a:t>M</a:t>
            </a:r>
            <a:r>
              <a:rPr lang="en-US" altLang="zh-CN" sz="2200" dirty="0" smtClean="0">
                <a:solidFill>
                  <a:srgbClr val="000099"/>
                </a:solidFill>
                <a:latin typeface="Calibri"/>
              </a:rPr>
              <a:t>odular </a:t>
            </a:r>
            <a:r>
              <a:rPr lang="en-US" altLang="zh-CN" sz="2200" dirty="0">
                <a:solidFill>
                  <a:srgbClr val="000099"/>
                </a:solidFill>
                <a:latin typeface="Calibri"/>
              </a:rPr>
              <a:t>designed </a:t>
            </a:r>
            <a:r>
              <a:rPr lang="en-US" altLang="zh-CN" sz="2200" dirty="0" smtClean="0">
                <a:solidFill>
                  <a:srgbClr val="000099"/>
                </a:solidFill>
                <a:latin typeface="Calibri"/>
              </a:rPr>
              <a:t>circuit schematic diagram</a:t>
            </a:r>
            <a:endParaRPr lang="zh-CN" altLang="en-US" sz="2200" dirty="0">
              <a:solidFill>
                <a:srgbClr val="000099"/>
              </a:solidFill>
              <a:latin typeface="Calibri"/>
            </a:endParaRPr>
          </a:p>
        </p:txBody>
      </p:sp>
      <p:sp>
        <p:nvSpPr>
          <p:cNvPr id="13" name="TextBox 42"/>
          <p:cNvSpPr txBox="1"/>
          <p:nvPr/>
        </p:nvSpPr>
        <p:spPr>
          <a:xfrm>
            <a:off x="5401519" y="4072959"/>
            <a:ext cx="3597187" cy="1200329"/>
          </a:xfrm>
          <a:prstGeom prst="rect">
            <a:avLst/>
          </a:prstGeom>
          <a:solidFill>
            <a:srgbClr val="F79646">
              <a:lumMod val="20000"/>
              <a:lumOff val="80000"/>
            </a:srgb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en-US" altLang="zh-CN" sz="1800" b="0" i="0" u="none" strike="noStrike" kern="0" cap="none" spc="0" normalizeH="0" baseline="0" noProof="0" dirty="0" smtClean="0">
                <a:ln>
                  <a:noFill/>
                </a:ln>
                <a:solidFill>
                  <a:srgbClr val="000099"/>
                </a:solidFill>
                <a:effectLst/>
                <a:uLnTx/>
                <a:uFillTx/>
                <a:latin typeface="Calibri"/>
                <a:ea typeface="楷体" pitchFamily="49" charset="-122"/>
                <a:cs typeface="Times New Roman" pitchFamily="18" charset="0"/>
              </a:rPr>
              <a:t>The energy can be controlled by PWM rectification technology, only active power will be taken from the grid!</a:t>
            </a:r>
            <a:endParaRPr kumimoji="0" lang="zh-CN" altLang="en-US" sz="1800" b="0" i="0" u="none" strike="noStrike" kern="0" cap="none" spc="0" normalizeH="0" baseline="0" noProof="0" dirty="0" smtClean="0">
              <a:ln>
                <a:noFill/>
              </a:ln>
              <a:solidFill>
                <a:srgbClr val="000099"/>
              </a:solidFill>
              <a:effectLst/>
              <a:uLnTx/>
              <a:uFillTx/>
              <a:latin typeface="Calibri"/>
              <a:ea typeface="楷体" pitchFamily="49" charset="-122"/>
              <a:cs typeface="Times New Roman" pitchFamily="18" charset="0"/>
            </a:endParaRPr>
          </a:p>
        </p:txBody>
      </p:sp>
      <p:sp>
        <p:nvSpPr>
          <p:cNvPr id="14" name="文本框 13"/>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rgbClr val="1F497D"/>
                </a:solidFill>
              </a:rPr>
              <a:t>Fast cycling power supply </a:t>
            </a:r>
            <a:endParaRPr lang="zh-CN" altLang="en-US" sz="3200" b="1" dirty="0">
              <a:solidFill>
                <a:srgbClr val="1F497D"/>
              </a:solidFill>
            </a:endParaRPr>
          </a:p>
        </p:txBody>
      </p:sp>
    </p:spTree>
    <p:extLst>
      <p:ext uri="{BB962C8B-B14F-4D97-AF65-F5344CB8AC3E}">
        <p14:creationId xmlns:p14="http://schemas.microsoft.com/office/powerpoint/2010/main" val="2938529762"/>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rgbClr val="1F497D"/>
                </a:solidFill>
              </a:rPr>
              <a:t>Fast cycling power supply </a:t>
            </a:r>
            <a:endParaRPr lang="zh-CN" altLang="en-US" sz="3200" b="1" dirty="0">
              <a:solidFill>
                <a:srgbClr val="1F497D"/>
              </a:solidFill>
            </a:endParaRPr>
          </a:p>
        </p:txBody>
      </p:sp>
      <p:pic>
        <p:nvPicPr>
          <p:cNvPr id="3" name="Picture 2" descr="C:\Documents and Settings\Administrator\桌面\微信图片_20181102160750.jpg"/>
          <p:cNvPicPr>
            <a:picLocks noChangeAspect="1" noChangeArrowheads="1"/>
          </p:cNvPicPr>
          <p:nvPr/>
        </p:nvPicPr>
        <p:blipFill>
          <a:blip r:embed="rId2"/>
          <a:srcRect/>
          <a:stretch>
            <a:fillRect/>
          </a:stretch>
        </p:blipFill>
        <p:spPr bwMode="auto">
          <a:xfrm>
            <a:off x="179512" y="1831935"/>
            <a:ext cx="5688632" cy="4428492"/>
          </a:xfrm>
          <a:prstGeom prst="rect">
            <a:avLst/>
          </a:prstGeom>
          <a:noFill/>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16016"/>
          <a:stretch/>
        </p:blipFill>
        <p:spPr>
          <a:xfrm>
            <a:off x="5977435" y="1651915"/>
            <a:ext cx="3024336" cy="4801421"/>
          </a:xfrm>
          <a:prstGeom prst="rect">
            <a:avLst/>
          </a:prstGeom>
        </p:spPr>
      </p:pic>
      <p:sp>
        <p:nvSpPr>
          <p:cNvPr id="5" name="文本框 4">
            <a:extLst>
              <a:ext uri="{FF2B5EF4-FFF2-40B4-BE49-F238E27FC236}">
                <a16:creationId xmlns="" xmlns:a16="http://schemas.microsoft.com/office/drawing/2014/main" id="{1FB9C773-772C-4AC2-ABA0-4730F14CA702}"/>
              </a:ext>
            </a:extLst>
          </p:cNvPr>
          <p:cNvSpPr txBox="1"/>
          <p:nvPr/>
        </p:nvSpPr>
        <p:spPr bwMode="auto">
          <a:xfrm>
            <a:off x="1475656" y="980728"/>
            <a:ext cx="62646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en-US" altLang="zh-CN" sz="3200" b="1" dirty="0" smtClean="0">
                <a:solidFill>
                  <a:srgbClr val="0D02E0"/>
                </a:solidFill>
              </a:rPr>
              <a:t>Power unit of 2000A/1100v</a:t>
            </a:r>
            <a:endParaRPr lang="en-US" altLang="zh-CN" sz="3200" b="1" dirty="0">
              <a:solidFill>
                <a:srgbClr val="0D02E0"/>
              </a:solidFill>
            </a:endParaRPr>
          </a:p>
        </p:txBody>
      </p:sp>
    </p:spTree>
    <p:extLst>
      <p:ext uri="{BB962C8B-B14F-4D97-AF65-F5344CB8AC3E}">
        <p14:creationId xmlns:p14="http://schemas.microsoft.com/office/powerpoint/2010/main" val="2120498801"/>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1520" y="57043"/>
            <a:ext cx="5421677" cy="584775"/>
          </a:xfrm>
          <a:prstGeom prst="rect">
            <a:avLst/>
          </a:prstGeom>
          <a:noFill/>
        </p:spPr>
        <p:txBody>
          <a:bodyPr wrap="none" rtlCol="0">
            <a:spAutoFit/>
          </a:bodyPr>
          <a:lstStyle/>
          <a:p>
            <a:r>
              <a:rPr lang="en-US" altLang="zh-CN" sz="3200" b="1" dirty="0">
                <a:solidFill>
                  <a:srgbClr val="1F497D"/>
                </a:solidFill>
              </a:rPr>
              <a:t>Thin wall vacuum chamber</a:t>
            </a:r>
            <a:endParaRPr lang="zh-CN" altLang="en-US" sz="3200" b="1" dirty="0">
              <a:solidFill>
                <a:srgbClr val="1F497D"/>
              </a:solidFill>
            </a:endParaRPr>
          </a:p>
        </p:txBody>
      </p:sp>
      <p:sp>
        <p:nvSpPr>
          <p:cNvPr id="11" name="矩形 10"/>
          <p:cNvSpPr/>
          <p:nvPr/>
        </p:nvSpPr>
        <p:spPr>
          <a:xfrm>
            <a:off x="588485" y="764704"/>
            <a:ext cx="7727931" cy="707886"/>
          </a:xfrm>
          <a:prstGeom prst="rect">
            <a:avLst/>
          </a:prstGeom>
          <a:solidFill>
            <a:srgbClr val="F79646">
              <a:lumMod val="20000"/>
              <a:lumOff val="80000"/>
            </a:srgbClr>
          </a:solidFill>
        </p:spPr>
        <p:txBody>
          <a:bodyPr wrap="square">
            <a:spAutoFit/>
          </a:bodyPr>
          <a:lstStyle/>
          <a:p>
            <a:pPr algn="ctr" fontAlgn="auto">
              <a:spcBef>
                <a:spcPts val="0"/>
              </a:spcBef>
              <a:spcAft>
                <a:spcPts val="0"/>
              </a:spcAft>
              <a:defRPr/>
            </a:pPr>
            <a:r>
              <a:rPr lang="en-US" altLang="zh-CN" sz="2000" kern="0" dirty="0" smtClean="0">
                <a:solidFill>
                  <a:srgbClr val="000099"/>
                </a:solidFill>
              </a:rPr>
              <a:t>Due to high ramping rates, thin wall vacuum chambers are needed for all magnets to keep eddy currents at a tolerable level</a:t>
            </a:r>
            <a:r>
              <a:rPr lang="en-US" altLang="zh-CN" sz="2000" kern="0" dirty="0" smtClean="0">
                <a:solidFill>
                  <a:srgbClr val="000000"/>
                </a:solidFill>
              </a:rPr>
              <a:t>. </a:t>
            </a:r>
          </a:p>
        </p:txBody>
      </p:sp>
      <p:sp>
        <p:nvSpPr>
          <p:cNvPr id="12" name="矩形 18"/>
          <p:cNvSpPr>
            <a:spLocks noChangeArrowheads="1"/>
          </p:cNvSpPr>
          <p:nvPr/>
        </p:nvSpPr>
        <p:spPr bwMode="auto">
          <a:xfrm>
            <a:off x="144016" y="1450354"/>
            <a:ext cx="8532440" cy="646331"/>
          </a:xfrm>
          <a:prstGeom prst="rect">
            <a:avLst/>
          </a:prstGeom>
          <a:noFill/>
          <a:ln w="9525">
            <a:noFill/>
            <a:miter lim="800000"/>
            <a:headEnd/>
            <a:tailEnd/>
          </a:ln>
        </p:spPr>
        <p:txBody>
          <a:bodyPr wrap="square">
            <a:spAutoFit/>
          </a:bodyPr>
          <a:lstStyle/>
          <a:p>
            <a:pPr marL="285750" indent="-285750" algn="ctr">
              <a:spcBef>
                <a:spcPct val="50000"/>
              </a:spcBef>
              <a:buFont typeface="Wingdings" panose="05000000000000000000" pitchFamily="2" charset="2"/>
              <a:buChar char="Ø"/>
              <a:defRPr/>
            </a:pPr>
            <a:r>
              <a:rPr lang="en-US" altLang="zh-CN" b="1" dirty="0" smtClean="0">
                <a:solidFill>
                  <a:srgbClr val="0000FF"/>
                </a:solidFill>
                <a:latin typeface="Times New Roman" pitchFamily="18" charset="0"/>
                <a:ea typeface="黑体" pitchFamily="49" charset="-122"/>
                <a:cs typeface="Times New Roman" pitchFamily="18" charset="0"/>
              </a:rPr>
              <a:t>The traditional technology is </a:t>
            </a:r>
            <a:r>
              <a:rPr lang="en-US" altLang="zh-CN" b="1" dirty="0">
                <a:solidFill>
                  <a:srgbClr val="0000FF"/>
                </a:solidFill>
                <a:latin typeface="Times New Roman" panose="02020603050405020304" pitchFamily="18" charset="0"/>
                <a:cs typeface="Times New Roman" panose="02020603050405020304" pitchFamily="18" charset="0"/>
              </a:rPr>
              <a:t>r</a:t>
            </a:r>
            <a:r>
              <a:rPr lang="en-US" altLang="zh-CN" b="1" dirty="0" smtClean="0">
                <a:solidFill>
                  <a:srgbClr val="0000FF"/>
                </a:solidFill>
                <a:latin typeface="Times New Roman" panose="02020603050405020304" pitchFamily="18" charset="0"/>
                <a:cs typeface="Times New Roman" panose="02020603050405020304" pitchFamily="18" charset="0"/>
              </a:rPr>
              <a:t>ibs </a:t>
            </a:r>
            <a:r>
              <a:rPr lang="en-US" altLang="zh-CN" b="1" dirty="0">
                <a:solidFill>
                  <a:srgbClr val="0000FF"/>
                </a:solidFill>
                <a:latin typeface="Times New Roman" panose="02020603050405020304" pitchFamily="18" charset="0"/>
                <a:cs typeface="Times New Roman" panose="02020603050405020304" pitchFamily="18" charset="0"/>
              </a:rPr>
              <a:t>supporter thin wall </a:t>
            </a:r>
            <a:r>
              <a:rPr lang="en-US" altLang="zh-CN" b="1" dirty="0" smtClean="0">
                <a:solidFill>
                  <a:srgbClr val="0000FF"/>
                </a:solidFill>
                <a:latin typeface="Times New Roman" panose="02020603050405020304" pitchFamily="18" charset="0"/>
                <a:cs typeface="Times New Roman" panose="02020603050405020304" pitchFamily="18" charset="0"/>
              </a:rPr>
              <a:t>chamber,</a:t>
            </a:r>
            <a:r>
              <a:rPr lang="en-US" altLang="zh-CN" b="1" dirty="0">
                <a:solidFill>
                  <a:srgbClr val="0000FF"/>
                </a:solidFill>
                <a:latin typeface="Times New Roman" pitchFamily="18" charset="0"/>
                <a:ea typeface="黑体" pitchFamily="49" charset="-122"/>
              </a:rPr>
              <a:t> </a:t>
            </a:r>
            <a:r>
              <a:rPr lang="en-US" altLang="zh-CN" b="1" dirty="0" smtClean="0">
                <a:solidFill>
                  <a:srgbClr val="0000FF"/>
                </a:solidFill>
                <a:latin typeface="Times New Roman" pitchFamily="18" charset="0"/>
                <a:ea typeface="黑体" pitchFamily="49" charset="-122"/>
              </a:rPr>
              <a:t>ribs </a:t>
            </a:r>
            <a:r>
              <a:rPr lang="en-US" altLang="zh-CN" b="1" dirty="0">
                <a:solidFill>
                  <a:srgbClr val="0000FF"/>
                </a:solidFill>
                <a:latin typeface="Times New Roman" pitchFamily="18" charset="0"/>
                <a:ea typeface="黑体" pitchFamily="49" charset="-122"/>
              </a:rPr>
              <a:t>supporter parallel to the magnetic field </a:t>
            </a:r>
            <a:r>
              <a:rPr lang="en-US" altLang="zh-CN" b="1" dirty="0" smtClean="0">
                <a:solidFill>
                  <a:srgbClr val="0000FF"/>
                </a:solidFill>
                <a:latin typeface="Times New Roman" pitchFamily="18" charset="0"/>
                <a:ea typeface="黑体" pitchFamily="49" charset="-122"/>
              </a:rPr>
              <a:t>lines</a:t>
            </a:r>
            <a:endParaRPr lang="en-US" altLang="zh-CN" b="1" dirty="0">
              <a:solidFill>
                <a:srgbClr val="0000FF"/>
              </a:solidFill>
              <a:latin typeface="Times New Roman" pitchFamily="18" charset="0"/>
              <a:ea typeface="黑体" pitchFamily="49" charset="-122"/>
            </a:endParaRPr>
          </a:p>
        </p:txBody>
      </p:sp>
      <p:pic>
        <p:nvPicPr>
          <p:cNvPr id="13" name="图片 12" descr="IMG_20151201_104904.jpg"/>
          <p:cNvPicPr>
            <a:picLocks noChangeAspect="1"/>
          </p:cNvPicPr>
          <p:nvPr/>
        </p:nvPicPr>
        <p:blipFill>
          <a:blip r:embed="rId3" cstate="print"/>
          <a:srcRect/>
          <a:stretch>
            <a:fillRect/>
          </a:stretch>
        </p:blipFill>
        <p:spPr bwMode="auto">
          <a:xfrm>
            <a:off x="5458433" y="2127931"/>
            <a:ext cx="2424803" cy="4317497"/>
          </a:xfrm>
          <a:prstGeom prst="rect">
            <a:avLst/>
          </a:prstGeom>
          <a:noFill/>
          <a:ln w="9525">
            <a:noFill/>
            <a:miter lim="800000"/>
            <a:headEnd/>
            <a:tailEnd/>
          </a:ln>
        </p:spPr>
      </p:pic>
      <p:pic>
        <p:nvPicPr>
          <p:cNvPr id="14" name="图片 13" descr="IMG_20151201_105410.jpg"/>
          <p:cNvPicPr>
            <a:picLocks noChangeAspect="1"/>
          </p:cNvPicPr>
          <p:nvPr/>
        </p:nvPicPr>
        <p:blipFill>
          <a:blip r:embed="rId4"/>
          <a:srcRect l="2083" t="-172" r="14581"/>
          <a:stretch>
            <a:fillRect/>
          </a:stretch>
        </p:blipFill>
        <p:spPr bwMode="auto">
          <a:xfrm>
            <a:off x="1214700" y="4321747"/>
            <a:ext cx="3051440" cy="2060663"/>
          </a:xfrm>
          <a:prstGeom prst="rect">
            <a:avLst/>
          </a:prstGeom>
          <a:noFill/>
          <a:ln w="9525">
            <a:noFill/>
            <a:miter lim="800000"/>
            <a:headEnd/>
            <a:tailEnd/>
          </a:ln>
        </p:spPr>
      </p:pic>
      <p:pic>
        <p:nvPicPr>
          <p:cNvPr id="15" name="图片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2692" y="2066376"/>
            <a:ext cx="3192110" cy="198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8"/>
          <p:cNvSpPr>
            <a:spLocks noChangeArrowheads="1"/>
          </p:cNvSpPr>
          <p:nvPr/>
        </p:nvSpPr>
        <p:spPr bwMode="auto">
          <a:xfrm>
            <a:off x="2627784" y="3570341"/>
            <a:ext cx="2701605" cy="400110"/>
          </a:xfrm>
          <a:prstGeom prst="rect">
            <a:avLst/>
          </a:prstGeom>
          <a:noFill/>
          <a:ln w="9525">
            <a:noFill/>
            <a:miter lim="800000"/>
            <a:headEnd/>
            <a:tailEnd/>
          </a:ln>
        </p:spPr>
        <p:txBody>
          <a:bodyPr wrap="square">
            <a:spAutoFit/>
          </a:bodyPr>
          <a:lstStyle/>
          <a:p>
            <a:pPr algn="ctr">
              <a:spcBef>
                <a:spcPts val="0"/>
              </a:spcBef>
              <a:defRPr/>
            </a:pPr>
            <a:r>
              <a:rPr lang="en-US" altLang="zh-CN" sz="2000" dirty="0" smtClean="0">
                <a:solidFill>
                  <a:srgbClr val="0000FF"/>
                </a:solidFill>
                <a:latin typeface="Times New Roman" pitchFamily="18" charset="0"/>
                <a:ea typeface="黑体" pitchFamily="49" charset="-122"/>
              </a:rPr>
              <a:t>Stainless steel-</a:t>
            </a:r>
            <a:r>
              <a:rPr lang="en-US" altLang="zh-CN" sz="2000" b="1" dirty="0" smtClean="0">
                <a:solidFill>
                  <a:srgbClr val="C00000"/>
                </a:solidFill>
                <a:latin typeface="Times New Roman" pitchFamily="18" charset="0"/>
                <a:ea typeface="黑体" pitchFamily="49" charset="-122"/>
              </a:rPr>
              <a:t>0.3mm</a:t>
            </a:r>
            <a:endParaRPr lang="en-US" altLang="zh-CN" sz="2000" dirty="0" smtClean="0">
              <a:solidFill>
                <a:srgbClr val="0000FF"/>
              </a:solidFill>
              <a:latin typeface="Times New Roman" pitchFamily="18" charset="0"/>
              <a:ea typeface="黑体" pitchFamily="49" charset="-122"/>
            </a:endParaRPr>
          </a:p>
        </p:txBody>
      </p:sp>
      <p:sp>
        <p:nvSpPr>
          <p:cNvPr id="17" name="矩形 16"/>
          <p:cNvSpPr>
            <a:spLocks noChangeArrowheads="1"/>
          </p:cNvSpPr>
          <p:nvPr/>
        </p:nvSpPr>
        <p:spPr bwMode="auto">
          <a:xfrm>
            <a:off x="588485" y="6445428"/>
            <a:ext cx="8169224" cy="400110"/>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defRPr/>
            </a:pPr>
            <a:r>
              <a:rPr lang="en-US" altLang="zh-CN" sz="2000" dirty="0" smtClean="0">
                <a:solidFill>
                  <a:srgbClr val="C00000"/>
                </a:solidFill>
                <a:ea typeface="黑体" pitchFamily="49" charset="-122"/>
                <a:cs typeface="Times New Roman" pitchFamily="18" charset="0"/>
              </a:rPr>
              <a:t>L=1.2m, 2.0m long, curved thin wall chamber prototype have been developed</a:t>
            </a:r>
            <a:endParaRPr lang="zh-CN" altLang="en-US" sz="2000" dirty="0">
              <a:solidFill>
                <a:srgbClr val="C00000"/>
              </a:solidFill>
              <a:ea typeface="黑体" pitchFamily="49" charset="-122"/>
              <a:cs typeface="Times New Roman" pitchFamily="18" charset="0"/>
            </a:endParaRPr>
          </a:p>
        </p:txBody>
      </p:sp>
    </p:spTree>
    <p:extLst>
      <p:ext uri="{BB962C8B-B14F-4D97-AF65-F5344CB8AC3E}">
        <p14:creationId xmlns:p14="http://schemas.microsoft.com/office/powerpoint/2010/main" val="2145636088"/>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a:spLocks noChangeArrowheads="1"/>
          </p:cNvSpPr>
          <p:nvPr/>
        </p:nvSpPr>
        <p:spPr bwMode="auto">
          <a:xfrm>
            <a:off x="539552" y="653787"/>
            <a:ext cx="8222210" cy="83099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lgn="ctr">
              <a:defRPr/>
            </a:pPr>
            <a:r>
              <a:rPr lang="en-US" altLang="zh-CN" sz="2400" b="1" dirty="0" smtClean="0">
                <a:solidFill>
                  <a:srgbClr val="C00000"/>
                </a:solidFill>
                <a:ea typeface="黑体" pitchFamily="49" charset="-122"/>
                <a:cs typeface="Times New Roman" pitchFamily="18" charset="0"/>
              </a:rPr>
              <a:t>A novel thin wall vacuum chamber are designed for HIAF</a:t>
            </a:r>
          </a:p>
          <a:p>
            <a:pPr algn="ctr">
              <a:defRPr/>
            </a:pPr>
            <a:r>
              <a:rPr lang="en-US" altLang="zh-CN" sz="2400" dirty="0" smtClean="0">
                <a:solidFill>
                  <a:srgbClr val="0000FF"/>
                </a:solidFill>
                <a:ea typeface="黑体" pitchFamily="49" charset="-122"/>
                <a:cs typeface="Times New Roman" pitchFamily="18" charset="0"/>
              </a:rPr>
              <a:t>  </a:t>
            </a:r>
            <a:r>
              <a:rPr lang="en-US" altLang="zh-CN" sz="2400" dirty="0" smtClean="0">
                <a:solidFill>
                  <a:srgbClr val="0033CC"/>
                </a:solidFill>
                <a:ea typeface="黑体" pitchFamily="49" charset="-122"/>
                <a:cs typeface="Times New Roman" pitchFamily="18" charset="0"/>
              </a:rPr>
              <a:t>(chamber supported by ceramic rings   )</a:t>
            </a:r>
            <a:endParaRPr lang="zh-CN" altLang="en-US" sz="2400" dirty="0">
              <a:solidFill>
                <a:srgbClr val="0033CC"/>
              </a:solidFill>
              <a:ea typeface="黑体" pitchFamily="49" charset="-122"/>
              <a:cs typeface="Times New Roman" pitchFamily="18" charset="0"/>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9342" y="1589450"/>
            <a:ext cx="3960000" cy="2425731"/>
          </a:xfrm>
          <a:prstGeom prst="rect">
            <a:avLst/>
          </a:prstGeom>
          <a:ln>
            <a:solidFill>
              <a:srgbClr val="9BBB59">
                <a:lumMod val="85000"/>
              </a:srgbClr>
            </a:solidFill>
          </a:ln>
        </p:spPr>
      </p:pic>
      <p:pic>
        <p:nvPicPr>
          <p:cNvPr id="11" name="图片 10"/>
          <p:cNvPicPr>
            <a:picLocks/>
          </p:cNvPicPr>
          <p:nvPr/>
        </p:nvPicPr>
        <p:blipFill rotWithShape="1">
          <a:blip r:embed="rId3" cstate="print">
            <a:extLst>
              <a:ext uri="{28A0092B-C50C-407E-A947-70E740481C1C}">
                <a14:useLocalDpi xmlns:a14="http://schemas.microsoft.com/office/drawing/2010/main" val="0"/>
              </a:ext>
            </a:extLst>
          </a:blip>
          <a:srcRect l="20863" t="17972" r="21651" b="8821"/>
          <a:stretch/>
        </p:blipFill>
        <p:spPr>
          <a:xfrm>
            <a:off x="251520" y="1589450"/>
            <a:ext cx="4032448" cy="2448272"/>
          </a:xfrm>
          <a:prstGeom prst="rect">
            <a:avLst/>
          </a:prstGeom>
          <a:ln>
            <a:solidFill>
              <a:sysClr val="window" lastClr="FFFFFF">
                <a:lumMod val="75000"/>
              </a:sysClr>
            </a:solidFill>
          </a:ln>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92" y="4393973"/>
            <a:ext cx="4204808" cy="2464027"/>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5714" y="4789524"/>
            <a:ext cx="2658694" cy="1979435"/>
          </a:xfrm>
          <a:prstGeom prst="rect">
            <a:avLst/>
          </a:prstGeom>
        </p:spPr>
      </p:pic>
      <p:sp>
        <p:nvSpPr>
          <p:cNvPr id="14" name="矩形 13"/>
          <p:cNvSpPr>
            <a:spLocks noChangeArrowheads="1"/>
          </p:cNvSpPr>
          <p:nvPr/>
        </p:nvSpPr>
        <p:spPr bwMode="auto">
          <a:xfrm>
            <a:off x="4593771" y="4005064"/>
            <a:ext cx="4084773" cy="400110"/>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defRPr/>
            </a:pPr>
            <a:r>
              <a:rPr lang="en-US" altLang="zh-CN" sz="2000" dirty="0" smtClean="0">
                <a:solidFill>
                  <a:prstClr val="black"/>
                </a:solidFill>
                <a:latin typeface="Arial" panose="020B0604020202020204" pitchFamily="34" charset="0"/>
                <a:ea typeface="黑体" pitchFamily="49" charset="-122"/>
                <a:cs typeface="Arial" panose="020B0604020202020204" pitchFamily="34" charset="0"/>
              </a:rPr>
              <a:t> Static structural equivalent </a:t>
            </a:r>
            <a:r>
              <a:rPr lang="en-US" altLang="zh-CN" sz="2000" dirty="0">
                <a:solidFill>
                  <a:prstClr val="black"/>
                </a:solidFill>
                <a:latin typeface="Arial" panose="020B0604020202020204" pitchFamily="34" charset="0"/>
                <a:ea typeface="黑体" pitchFamily="49" charset="-122"/>
                <a:cs typeface="Arial" panose="020B0604020202020204" pitchFamily="34" charset="0"/>
              </a:rPr>
              <a:t>s</a:t>
            </a:r>
            <a:r>
              <a:rPr lang="en-US" altLang="zh-CN" sz="2000" dirty="0" smtClean="0">
                <a:solidFill>
                  <a:prstClr val="black"/>
                </a:solidFill>
                <a:latin typeface="Arial" panose="020B0604020202020204" pitchFamily="34" charset="0"/>
                <a:ea typeface="黑体" pitchFamily="49" charset="-122"/>
                <a:cs typeface="Arial" panose="020B0604020202020204" pitchFamily="34" charset="0"/>
              </a:rPr>
              <a:t>tress </a:t>
            </a:r>
            <a:endParaRPr lang="zh-CN" altLang="en-US" sz="2000" dirty="0">
              <a:solidFill>
                <a:prstClr val="black"/>
              </a:solidFill>
              <a:latin typeface="Arial" panose="020B0604020202020204" pitchFamily="34" charset="0"/>
              <a:ea typeface="黑体" pitchFamily="49" charset="-122"/>
              <a:cs typeface="Arial" panose="020B0604020202020204" pitchFamily="34" charset="0"/>
            </a:endParaRPr>
          </a:p>
        </p:txBody>
      </p:sp>
      <p:sp>
        <p:nvSpPr>
          <p:cNvPr id="15" name="矩形 14"/>
          <p:cNvSpPr>
            <a:spLocks noChangeArrowheads="1"/>
          </p:cNvSpPr>
          <p:nvPr/>
        </p:nvSpPr>
        <p:spPr bwMode="auto">
          <a:xfrm>
            <a:off x="325833" y="3998506"/>
            <a:ext cx="3958135" cy="400110"/>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defRPr/>
            </a:pPr>
            <a:r>
              <a:rPr lang="en-US" altLang="zh-CN" sz="2000" dirty="0" smtClean="0">
                <a:solidFill>
                  <a:prstClr val="black"/>
                </a:solidFill>
                <a:latin typeface="Arial" panose="020B0604020202020204" pitchFamily="34" charset="0"/>
                <a:ea typeface="黑体" pitchFamily="49" charset="-122"/>
                <a:cs typeface="Arial" panose="020B0604020202020204" pitchFamily="34" charset="0"/>
              </a:rPr>
              <a:t> Chamber with ceramic supporter</a:t>
            </a:r>
            <a:endParaRPr lang="zh-CN" altLang="en-US" sz="2000" dirty="0">
              <a:solidFill>
                <a:prstClr val="black"/>
              </a:solidFill>
              <a:latin typeface="Arial" panose="020B0604020202020204" pitchFamily="34" charset="0"/>
              <a:ea typeface="黑体" pitchFamily="49" charset="-122"/>
              <a:cs typeface="Arial" panose="020B0604020202020204" pitchFamily="34" charset="0"/>
            </a:endParaRPr>
          </a:p>
        </p:txBody>
      </p:sp>
      <p:sp>
        <p:nvSpPr>
          <p:cNvPr id="16" name="文本框 15"/>
          <p:cNvSpPr txBox="1"/>
          <p:nvPr/>
        </p:nvSpPr>
        <p:spPr>
          <a:xfrm>
            <a:off x="251520" y="57043"/>
            <a:ext cx="5421677" cy="584775"/>
          </a:xfrm>
          <a:prstGeom prst="rect">
            <a:avLst/>
          </a:prstGeom>
          <a:noFill/>
        </p:spPr>
        <p:txBody>
          <a:bodyPr wrap="none" rtlCol="0">
            <a:spAutoFit/>
          </a:bodyPr>
          <a:lstStyle/>
          <a:p>
            <a:r>
              <a:rPr lang="en-US" altLang="zh-CN" sz="3200" b="1" dirty="0">
                <a:solidFill>
                  <a:srgbClr val="1F497D"/>
                </a:solidFill>
              </a:rPr>
              <a:t>Thin wall vacuum chamber</a:t>
            </a:r>
            <a:endParaRPr lang="zh-CN" altLang="en-US" sz="3200" b="1" dirty="0">
              <a:solidFill>
                <a:srgbClr val="1F497D"/>
              </a:solidFill>
            </a:endParaRPr>
          </a:p>
        </p:txBody>
      </p:sp>
    </p:spTree>
    <p:extLst>
      <p:ext uri="{BB962C8B-B14F-4D97-AF65-F5344CB8AC3E}">
        <p14:creationId xmlns:p14="http://schemas.microsoft.com/office/powerpoint/2010/main" val="3773279663"/>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1520" y="57043"/>
            <a:ext cx="5421677" cy="584775"/>
          </a:xfrm>
          <a:prstGeom prst="rect">
            <a:avLst/>
          </a:prstGeom>
          <a:noFill/>
        </p:spPr>
        <p:txBody>
          <a:bodyPr wrap="none" rtlCol="0">
            <a:spAutoFit/>
          </a:bodyPr>
          <a:lstStyle/>
          <a:p>
            <a:r>
              <a:rPr lang="en-US" altLang="zh-CN" sz="3200" b="1" dirty="0">
                <a:solidFill>
                  <a:srgbClr val="1F497D"/>
                </a:solidFill>
              </a:rPr>
              <a:t>Thin wall vacuum chamber</a:t>
            </a:r>
            <a:endParaRPr lang="zh-CN" altLang="en-US" sz="3200" b="1" dirty="0">
              <a:solidFill>
                <a:srgbClr val="1F497D"/>
              </a:solidFill>
            </a:endParaRPr>
          </a:p>
        </p:txBody>
      </p:sp>
      <p:sp>
        <p:nvSpPr>
          <p:cNvPr id="14" name="矩形 13"/>
          <p:cNvSpPr>
            <a:spLocks noChangeArrowheads="1"/>
          </p:cNvSpPr>
          <p:nvPr/>
        </p:nvSpPr>
        <p:spPr bwMode="auto">
          <a:xfrm>
            <a:off x="539552" y="734812"/>
            <a:ext cx="8222210" cy="461665"/>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lgn="ctr">
              <a:defRPr/>
            </a:pPr>
            <a:r>
              <a:rPr lang="en-US" altLang="zh-CN" sz="2400" dirty="0" smtClean="0">
                <a:solidFill>
                  <a:srgbClr val="0000FF"/>
                </a:solidFill>
                <a:ea typeface="黑体" pitchFamily="49" charset="-122"/>
                <a:cs typeface="Times New Roman" pitchFamily="18" charset="0"/>
              </a:rPr>
              <a:t>  </a:t>
            </a:r>
            <a:r>
              <a:rPr lang="en-US" altLang="zh-CN" sz="2400" dirty="0" smtClean="0">
                <a:solidFill>
                  <a:srgbClr val="0033CC"/>
                </a:solidFill>
                <a:ea typeface="黑体" pitchFamily="49" charset="-122"/>
                <a:cs typeface="Times New Roman" pitchFamily="18" charset="0"/>
              </a:rPr>
              <a:t>Chamber supported by ceramic rings   </a:t>
            </a:r>
            <a:endParaRPr lang="zh-CN" altLang="en-US" sz="2400" dirty="0">
              <a:solidFill>
                <a:srgbClr val="0033CC"/>
              </a:solidFill>
              <a:ea typeface="黑体" pitchFamily="49" charset="-122"/>
              <a:cs typeface="Times New Roman" pitchFamily="18" charset="0"/>
            </a:endParaRP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9284" y="1180169"/>
            <a:ext cx="3168000" cy="2376000"/>
          </a:xfrm>
          <a:prstGeom prst="rect">
            <a:avLst/>
          </a:pr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38" y="1199371"/>
            <a:ext cx="3108531" cy="2331398"/>
          </a:xfrm>
          <a:prstGeom prst="rect">
            <a:avLst/>
          </a:prstGeom>
        </p:spPr>
      </p:pic>
      <p:pic>
        <p:nvPicPr>
          <p:cNvPr id="17" name="图片 16" descr="IMG_20180211_093316.jpg"/>
          <p:cNvPicPr>
            <a:picLocks noChangeAspect="1"/>
          </p:cNvPicPr>
          <p:nvPr/>
        </p:nvPicPr>
        <p:blipFill>
          <a:blip r:embed="rId4"/>
          <a:stretch>
            <a:fillRect/>
          </a:stretch>
        </p:blipFill>
        <p:spPr>
          <a:xfrm>
            <a:off x="683568" y="3827332"/>
            <a:ext cx="1874006" cy="2498674"/>
          </a:xfrm>
          <a:prstGeom prst="rect">
            <a:avLst/>
          </a:prstGeom>
        </p:spPr>
      </p:pic>
      <p:pic>
        <p:nvPicPr>
          <p:cNvPr id="18" name="图片 17" descr="测试实物图2.jpg"/>
          <p:cNvPicPr>
            <a:picLocks noChangeAspect="1"/>
          </p:cNvPicPr>
          <p:nvPr/>
        </p:nvPicPr>
        <p:blipFill>
          <a:blip r:embed="rId5"/>
          <a:stretch>
            <a:fillRect/>
          </a:stretch>
        </p:blipFill>
        <p:spPr>
          <a:xfrm>
            <a:off x="2878584" y="4189697"/>
            <a:ext cx="3811979" cy="2140573"/>
          </a:xfrm>
          <a:prstGeom prst="rect">
            <a:avLst/>
          </a:prstGeom>
        </p:spPr>
      </p:pic>
      <p:sp>
        <p:nvSpPr>
          <p:cNvPr id="19" name="矩形 10"/>
          <p:cNvSpPr>
            <a:spLocks noChangeArrowheads="1"/>
          </p:cNvSpPr>
          <p:nvPr/>
        </p:nvSpPr>
        <p:spPr bwMode="auto">
          <a:xfrm>
            <a:off x="4631096" y="3620886"/>
            <a:ext cx="3384376" cy="351725"/>
          </a:xfrm>
          <a:prstGeom prst="rect">
            <a:avLst/>
          </a:prstGeom>
          <a:noFill/>
          <a:ln w="9525">
            <a:noFill/>
            <a:miter lim="800000"/>
          </a:ln>
        </p:spPr>
        <p:txBody>
          <a:bodyPr anchor="ctr" anchorCtr="1"/>
          <a:lstStyle/>
          <a:p>
            <a:pPr algn="ctr" fontAlgn="auto">
              <a:spcBef>
                <a:spcPts val="0"/>
              </a:spcBef>
              <a:spcAft>
                <a:spcPts val="0"/>
              </a:spcAft>
              <a:buClr>
                <a:prstClr val="black"/>
              </a:buClr>
            </a:pPr>
            <a:r>
              <a:rPr lang="en-US" altLang="zh-CN" sz="2200" b="1" dirty="0" smtClean="0">
                <a:solidFill>
                  <a:srgbClr val="0000FF"/>
                </a:solidFill>
                <a:latin typeface="Calibri"/>
                <a:ea typeface="黑体" panose="02010609060101010101" pitchFamily="2" charset="-122"/>
                <a:cs typeface="Times New Roman" panose="02020603050405020304" pitchFamily="18" charset="0"/>
              </a:rPr>
              <a:t>Inside view of chamber</a:t>
            </a:r>
            <a:endParaRPr lang="zh-CN" altLang="en-US" sz="2200" b="1" dirty="0">
              <a:solidFill>
                <a:srgbClr val="0000FF"/>
              </a:solidFill>
              <a:latin typeface="Calibri"/>
              <a:ea typeface="黑体" panose="02010609060101010101" pitchFamily="2" charset="-122"/>
              <a:cs typeface="Times New Roman" panose="02020603050405020304" pitchFamily="18" charset="0"/>
            </a:endParaRPr>
          </a:p>
        </p:txBody>
      </p:sp>
      <p:sp>
        <p:nvSpPr>
          <p:cNvPr id="20" name="矩形 10"/>
          <p:cNvSpPr>
            <a:spLocks noChangeArrowheads="1"/>
          </p:cNvSpPr>
          <p:nvPr/>
        </p:nvSpPr>
        <p:spPr bwMode="auto">
          <a:xfrm>
            <a:off x="3767212" y="6338781"/>
            <a:ext cx="2159048" cy="440880"/>
          </a:xfrm>
          <a:prstGeom prst="rect">
            <a:avLst/>
          </a:prstGeom>
          <a:noFill/>
          <a:ln w="9525">
            <a:noFill/>
            <a:miter lim="800000"/>
          </a:ln>
        </p:spPr>
        <p:txBody>
          <a:bodyPr anchor="ctr" anchorCtr="1"/>
          <a:lstStyle/>
          <a:p>
            <a:pPr algn="ctr" fontAlgn="auto">
              <a:spcBef>
                <a:spcPts val="0"/>
              </a:spcBef>
              <a:spcAft>
                <a:spcPts val="0"/>
              </a:spcAft>
              <a:buClr>
                <a:prstClr val="black"/>
              </a:buClr>
            </a:pPr>
            <a:r>
              <a:rPr lang="en-US" altLang="zh-CN" sz="2200" b="1" dirty="0" smtClean="0">
                <a:solidFill>
                  <a:srgbClr val="0000FF"/>
                </a:solidFill>
                <a:latin typeface="Calibri"/>
                <a:ea typeface="黑体" panose="02010609060101010101" pitchFamily="2" charset="-122"/>
                <a:cs typeface="Times New Roman" panose="02020603050405020304" pitchFamily="18" charset="0"/>
              </a:rPr>
              <a:t>Bake system</a:t>
            </a:r>
            <a:endParaRPr lang="zh-CN" altLang="en-US" sz="2200" b="1" dirty="0">
              <a:solidFill>
                <a:srgbClr val="0000FF"/>
              </a:solidFill>
              <a:latin typeface="Calibri"/>
              <a:ea typeface="黑体" panose="02010609060101010101" pitchFamily="2" charset="-122"/>
              <a:cs typeface="Times New Roman" panose="02020603050405020304" pitchFamily="18" charset="0"/>
            </a:endParaRPr>
          </a:p>
        </p:txBody>
      </p:sp>
      <p:sp>
        <p:nvSpPr>
          <p:cNvPr id="21" name="矩形 10"/>
          <p:cNvSpPr>
            <a:spLocks noChangeArrowheads="1"/>
          </p:cNvSpPr>
          <p:nvPr/>
        </p:nvSpPr>
        <p:spPr bwMode="auto">
          <a:xfrm>
            <a:off x="552252" y="6385520"/>
            <a:ext cx="2376264" cy="351725"/>
          </a:xfrm>
          <a:prstGeom prst="rect">
            <a:avLst/>
          </a:prstGeom>
          <a:noFill/>
          <a:ln w="9525">
            <a:noFill/>
            <a:miter lim="800000"/>
          </a:ln>
        </p:spPr>
        <p:txBody>
          <a:bodyPr anchor="ctr" anchorCtr="1"/>
          <a:lstStyle/>
          <a:p>
            <a:pPr algn="ctr" fontAlgn="auto">
              <a:spcBef>
                <a:spcPts val="0"/>
              </a:spcBef>
              <a:spcAft>
                <a:spcPts val="0"/>
              </a:spcAft>
              <a:buClr>
                <a:prstClr val="black"/>
              </a:buClr>
            </a:pPr>
            <a:r>
              <a:rPr lang="en-US" altLang="zh-CN" sz="2200" b="1" dirty="0" smtClean="0">
                <a:solidFill>
                  <a:srgbClr val="0000FF"/>
                </a:solidFill>
                <a:latin typeface="Calibri"/>
                <a:ea typeface="黑体" panose="02010609060101010101" pitchFamily="2" charset="-122"/>
                <a:cs typeface="Times New Roman" panose="02020603050405020304" pitchFamily="18" charset="0"/>
              </a:rPr>
              <a:t>Outgassing</a:t>
            </a:r>
            <a:endParaRPr lang="zh-CN" altLang="en-US" sz="2200" b="1" dirty="0">
              <a:solidFill>
                <a:srgbClr val="0000FF"/>
              </a:solidFill>
              <a:latin typeface="Calibri"/>
              <a:ea typeface="黑体" panose="02010609060101010101" pitchFamily="2" charset="-122"/>
              <a:cs typeface="Times New Roman" panose="02020603050405020304" pitchFamily="18" charset="0"/>
            </a:endParaRPr>
          </a:p>
        </p:txBody>
      </p:sp>
      <p:pic>
        <p:nvPicPr>
          <p:cNvPr id="22" name="Picture 2" descr="C:\Users\yws\Desktop\创新研究照\mmexport151857645998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603" t="23105" r="24570" b="48186"/>
          <a:stretch/>
        </p:blipFill>
        <p:spPr bwMode="auto">
          <a:xfrm>
            <a:off x="6732240" y="4397468"/>
            <a:ext cx="2297561" cy="77575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9"/>
          <p:cNvSpPr txBox="1">
            <a:spLocks noChangeArrowheads="1"/>
          </p:cNvSpPr>
          <p:nvPr/>
        </p:nvSpPr>
        <p:spPr bwMode="auto">
          <a:xfrm>
            <a:off x="6842046" y="5517232"/>
            <a:ext cx="2077948" cy="554000"/>
          </a:xfrm>
          <a:prstGeom prst="rect">
            <a:avLst/>
          </a:prstGeom>
          <a:solidFill>
            <a:srgbClr val="4F81BD">
              <a:lumMod val="20000"/>
              <a:lumOff val="80000"/>
            </a:srgbClr>
          </a:solidFill>
          <a:ln>
            <a:noFill/>
          </a:ln>
          <a:extLst/>
        </p:spPr>
        <p:txBody>
          <a:bodyPr wrap="square" tIns="45721" bIns="45721">
            <a:spAutoFit/>
          </a:bodyPr>
          <a:lstStyle>
            <a:lvl1pPr>
              <a:defRPr kumimoji="1" sz="4600" b="1">
                <a:solidFill>
                  <a:srgbClr val="FF3399"/>
                </a:solidFill>
                <a:latin typeface="Times New Roman" panose="02020603050405020304" pitchFamily="18" charset="0"/>
                <a:ea typeface="宋体" panose="02010600030101010101" pitchFamily="2" charset="-122"/>
              </a:defRPr>
            </a:lvl1pPr>
            <a:lvl2pPr marL="742950" indent="-285750">
              <a:defRPr kumimoji="1" sz="4600" b="1">
                <a:solidFill>
                  <a:srgbClr val="FF3399"/>
                </a:solidFill>
                <a:latin typeface="Times New Roman" panose="02020603050405020304" pitchFamily="18" charset="0"/>
                <a:ea typeface="宋体" panose="02010600030101010101" pitchFamily="2" charset="-122"/>
              </a:defRPr>
            </a:lvl2pPr>
            <a:lvl3pPr marL="1143000" indent="-228600">
              <a:defRPr kumimoji="1" sz="4600" b="1">
                <a:solidFill>
                  <a:srgbClr val="FF3399"/>
                </a:solidFill>
                <a:latin typeface="Times New Roman" panose="02020603050405020304" pitchFamily="18" charset="0"/>
                <a:ea typeface="宋体" panose="02010600030101010101" pitchFamily="2" charset="-122"/>
              </a:defRPr>
            </a:lvl3pPr>
            <a:lvl4pPr marL="1600200" indent="-228600">
              <a:defRPr kumimoji="1" sz="4600" b="1">
                <a:solidFill>
                  <a:srgbClr val="FF3399"/>
                </a:solidFill>
                <a:latin typeface="Times New Roman" panose="02020603050405020304" pitchFamily="18" charset="0"/>
                <a:ea typeface="宋体" panose="02010600030101010101" pitchFamily="2" charset="-122"/>
              </a:defRPr>
            </a:lvl4pPr>
            <a:lvl5pPr marL="2057400" indent="-228600">
              <a:defRPr kumimoji="1" sz="4600" b="1">
                <a:solidFill>
                  <a:srgbClr val="FF3399"/>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4600" b="1">
                <a:solidFill>
                  <a:srgbClr val="FF3399"/>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4600" b="1">
                <a:solidFill>
                  <a:srgbClr val="FF3399"/>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4600" b="1">
                <a:solidFill>
                  <a:srgbClr val="FF3399"/>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4600" b="1">
                <a:solidFill>
                  <a:srgbClr val="FF3399"/>
                </a:solidFill>
                <a:latin typeface="Times New Roman" panose="02020603050405020304" pitchFamily="18" charset="0"/>
                <a:ea typeface="宋体" panose="02010600030101010101" pitchFamily="2" charset="-122"/>
              </a:defRPr>
            </a:lvl9pPr>
          </a:lstStyle>
          <a:p>
            <a:pPr indent="127000" algn="ctr" fontAlgn="auto">
              <a:lnSpc>
                <a:spcPct val="150000"/>
              </a:lnSpc>
              <a:spcBef>
                <a:spcPts val="360"/>
              </a:spcBef>
              <a:spcAft>
                <a:spcPts val="0"/>
              </a:spcAft>
            </a:pPr>
            <a:r>
              <a:rPr lang="en-US" altLang="zh-CN" sz="2000" kern="100" dirty="0" smtClean="0">
                <a:solidFill>
                  <a:srgbClr val="C00000"/>
                </a:solidFill>
                <a:ea typeface="黑体" panose="02010609060101010101" pitchFamily="49" charset="-122"/>
                <a:cs typeface="Times New Roman" panose="02020603050405020304" pitchFamily="18" charset="0"/>
              </a:rPr>
              <a:t>4.0×10</a:t>
            </a:r>
            <a:r>
              <a:rPr lang="en-US" altLang="zh-CN" sz="2000" kern="100" baseline="30000" dirty="0" smtClean="0">
                <a:solidFill>
                  <a:srgbClr val="C00000"/>
                </a:solidFill>
                <a:ea typeface="黑体" panose="02010609060101010101" pitchFamily="49" charset="-122"/>
                <a:cs typeface="Times New Roman" panose="02020603050405020304" pitchFamily="18" charset="0"/>
              </a:rPr>
              <a:t>-12</a:t>
            </a:r>
            <a:r>
              <a:rPr lang="en-US" altLang="zh-CN" sz="2000" kern="100" dirty="0" smtClean="0">
                <a:solidFill>
                  <a:srgbClr val="C00000"/>
                </a:solidFill>
                <a:ea typeface="黑体" panose="02010609060101010101" pitchFamily="49" charset="-122"/>
                <a:cs typeface="Times New Roman" panose="02020603050405020304" pitchFamily="18" charset="0"/>
              </a:rPr>
              <a:t> mbar</a:t>
            </a:r>
            <a:endParaRPr lang="zh-CN" altLang="zh-CN" sz="2000" kern="100" dirty="0">
              <a:solidFill>
                <a:srgbClr val="C00000"/>
              </a:solidFill>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961326138"/>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5616" y="3122384"/>
            <a:ext cx="7200800" cy="738664"/>
          </a:xfrm>
          <a:prstGeom prst="rect">
            <a:avLst/>
          </a:prstGeom>
          <a:noFill/>
        </p:spPr>
        <p:txBody>
          <a:bodyPr wrap="square">
            <a:spAutoFit/>
          </a:bodyPr>
          <a:lstStyle/>
          <a:p>
            <a:pPr algn="ctr" eaLnBrk="0" hangingPunct="0"/>
            <a:r>
              <a:rPr lang="en-US" altLang="zh-CN" sz="4200" dirty="0" smtClean="0">
                <a:solidFill>
                  <a:srgbClr val="3333FF"/>
                </a:solidFill>
                <a:latin typeface="Calibri" pitchFamily="34" charset="0"/>
                <a:ea typeface="MS PGothic" pitchFamily="34" charset="-128"/>
              </a:rPr>
              <a:t>Present </a:t>
            </a:r>
            <a:r>
              <a:rPr lang="en-US" altLang="zh-CN" sz="4200" dirty="0">
                <a:solidFill>
                  <a:srgbClr val="3333FF"/>
                </a:solidFill>
                <a:latin typeface="Calibri" pitchFamily="34" charset="0"/>
                <a:ea typeface="MS PGothic" pitchFamily="34" charset="-128"/>
              </a:rPr>
              <a:t>status and </a:t>
            </a:r>
            <a:r>
              <a:rPr lang="en-US" altLang="zh-CN" sz="4200" dirty="0" smtClean="0">
                <a:solidFill>
                  <a:srgbClr val="3333FF"/>
                </a:solidFill>
                <a:latin typeface="Calibri" pitchFamily="34" charset="0"/>
                <a:ea typeface="MS PGothic" pitchFamily="34" charset="-128"/>
              </a:rPr>
              <a:t>summary</a:t>
            </a:r>
            <a:endParaRPr lang="zh-CN" altLang="en-US" sz="4200" dirty="0">
              <a:solidFill>
                <a:srgbClr val="3333FF"/>
              </a:solidFill>
              <a:latin typeface="Calibri" pitchFamily="34" charset="0"/>
              <a:ea typeface="MS PGothic" pitchFamily="34" charset="-128"/>
            </a:endParaRPr>
          </a:p>
        </p:txBody>
      </p:sp>
    </p:spTree>
    <p:extLst>
      <p:ext uri="{BB962C8B-B14F-4D97-AF65-F5344CB8AC3E}">
        <p14:creationId xmlns:p14="http://schemas.microsoft.com/office/powerpoint/2010/main" val="339296411"/>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hp\Desktop\2019-07-22_151433.jpg"/>
          <p:cNvPicPr>
            <a:picLocks noChangeAspect="1" noChangeArrowheads="1"/>
          </p:cNvPicPr>
          <p:nvPr/>
        </p:nvPicPr>
        <p:blipFill>
          <a:blip r:embed="rId2" cstate="print"/>
          <a:srcRect/>
          <a:stretch>
            <a:fillRect/>
          </a:stretch>
        </p:blipFill>
        <p:spPr bwMode="auto">
          <a:xfrm>
            <a:off x="251796" y="1465479"/>
            <a:ext cx="8450967" cy="5373782"/>
          </a:xfrm>
          <a:prstGeom prst="rect">
            <a:avLst/>
          </a:prstGeom>
          <a:noFill/>
        </p:spPr>
      </p:pic>
      <p:pic>
        <p:nvPicPr>
          <p:cNvPr id="16" name="Picture 4" descr="G:\HIAF工程\HIAF三维图片2019.6.12\2019-06-12_1116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47" t="14657" r="32455" b="4716"/>
          <a:stretch/>
        </p:blipFill>
        <p:spPr bwMode="auto">
          <a:xfrm>
            <a:off x="2468881" y="1398482"/>
            <a:ext cx="2025938" cy="12695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5" descr="G:\HIAF工程\HIAF三维图片2019.6.12\2019-06-12_1123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28" t="1947" r="14974" b="2681"/>
          <a:stretch/>
        </p:blipFill>
        <p:spPr bwMode="auto">
          <a:xfrm>
            <a:off x="991618" y="4700543"/>
            <a:ext cx="2556429" cy="12593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6" descr="G:\HIAF工程\HIAF三维图片2019.6.12\2019-06-12_1046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930" t="8805" r="2327" b="4872"/>
          <a:stretch/>
        </p:blipFill>
        <p:spPr bwMode="auto">
          <a:xfrm>
            <a:off x="5871756" y="1624360"/>
            <a:ext cx="2961193" cy="17006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7" descr="G:\HIAF工程\HIAF三维图片2019.6.12\2019-06-11_16023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5208" y="2660450"/>
            <a:ext cx="1849463" cy="9399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2" descr="G:\HIAF工程\HIAF三维图片2019.6.12\2019-06-13_11501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545473">
            <a:off x="3823329" y="4835900"/>
            <a:ext cx="3677568" cy="7240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G:\HIAF工程\HIAF三维图片2019.6.12\2019-06-13_11485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5743" y="3649415"/>
            <a:ext cx="1440160" cy="134893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2" name="TextBox 12"/>
          <p:cNvSpPr txBox="1"/>
          <p:nvPr/>
        </p:nvSpPr>
        <p:spPr>
          <a:xfrm>
            <a:off x="1642519" y="4193341"/>
            <a:ext cx="883575" cy="400110"/>
          </a:xfrm>
          <a:prstGeom prst="rect">
            <a:avLst/>
          </a:prstGeom>
          <a:noFill/>
        </p:spPr>
        <p:txBody>
          <a:bodyPr wrap="none" rtlCol="0">
            <a:spAutoFit/>
          </a:bodyPr>
          <a:lstStyle/>
          <a:p>
            <a:pPr fontAlgn="auto">
              <a:spcBef>
                <a:spcPts val="0"/>
              </a:spcBef>
              <a:spcAft>
                <a:spcPts val="0"/>
              </a:spcAft>
            </a:pPr>
            <a:r>
              <a:rPr lang="en-US" altLang="zh-CN" sz="2000" dirty="0" err="1" smtClean="0">
                <a:solidFill>
                  <a:srgbClr val="0033CC"/>
                </a:solidFill>
                <a:latin typeface="Times New Roman" panose="02020603050405020304" pitchFamily="18" charset="0"/>
                <a:ea typeface="黑体" pitchFamily="49" charset="-122"/>
                <a:cs typeface="Times New Roman" panose="02020603050405020304" pitchFamily="18" charset="0"/>
              </a:rPr>
              <a:t>BRing</a:t>
            </a:r>
            <a:endParaRPr lang="zh-CN" altLang="en-US" sz="2000" dirty="0">
              <a:solidFill>
                <a:srgbClr val="0033CC"/>
              </a:solidFill>
              <a:latin typeface="Times New Roman" panose="02020603050405020304" pitchFamily="18" charset="0"/>
              <a:ea typeface="黑体" pitchFamily="49" charset="-122"/>
              <a:cs typeface="Times New Roman" panose="02020603050405020304" pitchFamily="18" charset="0"/>
            </a:endParaRPr>
          </a:p>
        </p:txBody>
      </p:sp>
      <p:sp>
        <p:nvSpPr>
          <p:cNvPr id="23" name="TextBox 13"/>
          <p:cNvSpPr txBox="1"/>
          <p:nvPr/>
        </p:nvSpPr>
        <p:spPr>
          <a:xfrm>
            <a:off x="5062156" y="2173807"/>
            <a:ext cx="854721" cy="400110"/>
          </a:xfrm>
          <a:prstGeom prst="rect">
            <a:avLst/>
          </a:prstGeom>
          <a:noFill/>
        </p:spPr>
        <p:txBody>
          <a:bodyPr wrap="none" rtlCol="0">
            <a:spAutoFit/>
          </a:bodyPr>
          <a:lstStyle/>
          <a:p>
            <a:pPr fontAlgn="auto">
              <a:spcBef>
                <a:spcPts val="0"/>
              </a:spcBef>
              <a:spcAft>
                <a:spcPts val="0"/>
              </a:spcAft>
            </a:pPr>
            <a:r>
              <a:rPr lang="en-US" altLang="zh-CN" sz="2000" dirty="0" err="1" smtClean="0">
                <a:solidFill>
                  <a:srgbClr val="0033CC"/>
                </a:solidFill>
                <a:latin typeface="Times New Roman" panose="02020603050405020304" pitchFamily="18" charset="0"/>
                <a:ea typeface="黑体" pitchFamily="49" charset="-122"/>
                <a:cs typeface="Times New Roman" panose="02020603050405020304" pitchFamily="18" charset="0"/>
              </a:rPr>
              <a:t>SRing</a:t>
            </a:r>
            <a:endParaRPr lang="zh-CN" altLang="en-US" sz="2000" dirty="0">
              <a:solidFill>
                <a:srgbClr val="0033CC"/>
              </a:solidFill>
              <a:latin typeface="Times New Roman" panose="02020603050405020304" pitchFamily="18" charset="0"/>
              <a:ea typeface="黑体" pitchFamily="49" charset="-122"/>
              <a:cs typeface="Times New Roman" panose="02020603050405020304" pitchFamily="18" charset="0"/>
            </a:endParaRPr>
          </a:p>
        </p:txBody>
      </p:sp>
      <p:sp>
        <p:nvSpPr>
          <p:cNvPr id="24" name="TextBox 14"/>
          <p:cNvSpPr txBox="1"/>
          <p:nvPr/>
        </p:nvSpPr>
        <p:spPr>
          <a:xfrm>
            <a:off x="2069880" y="2573917"/>
            <a:ext cx="827471" cy="400110"/>
          </a:xfrm>
          <a:prstGeom prst="rect">
            <a:avLst/>
          </a:prstGeom>
          <a:noFill/>
        </p:spPr>
        <p:txBody>
          <a:bodyPr wrap="none" rtlCol="0">
            <a:spAutoFit/>
          </a:bodyPr>
          <a:lstStyle/>
          <a:p>
            <a:pPr fontAlgn="auto">
              <a:spcBef>
                <a:spcPts val="0"/>
              </a:spcBef>
              <a:spcAft>
                <a:spcPts val="0"/>
              </a:spcAft>
            </a:pPr>
            <a:r>
              <a:rPr lang="en-US" altLang="zh-CN" sz="2000" dirty="0" smtClean="0">
                <a:solidFill>
                  <a:srgbClr val="0033CC"/>
                </a:solidFill>
                <a:latin typeface="Times New Roman" panose="02020603050405020304" pitchFamily="18" charset="0"/>
                <a:ea typeface="黑体" pitchFamily="49" charset="-122"/>
                <a:cs typeface="Times New Roman" panose="02020603050405020304" pitchFamily="18" charset="0"/>
              </a:rPr>
              <a:t>HFRS</a:t>
            </a:r>
            <a:endParaRPr lang="zh-CN" altLang="en-US" sz="2000" dirty="0">
              <a:solidFill>
                <a:srgbClr val="0033CC"/>
              </a:solidFill>
              <a:latin typeface="Times New Roman" panose="02020603050405020304" pitchFamily="18" charset="0"/>
              <a:ea typeface="黑体" pitchFamily="49" charset="-122"/>
              <a:cs typeface="Times New Roman" panose="02020603050405020304" pitchFamily="18" charset="0"/>
            </a:endParaRPr>
          </a:p>
        </p:txBody>
      </p:sp>
      <p:sp>
        <p:nvSpPr>
          <p:cNvPr id="25" name="TextBox 15"/>
          <p:cNvSpPr txBox="1"/>
          <p:nvPr/>
        </p:nvSpPr>
        <p:spPr>
          <a:xfrm>
            <a:off x="5916876" y="5959910"/>
            <a:ext cx="838691" cy="400110"/>
          </a:xfrm>
          <a:prstGeom prst="rect">
            <a:avLst/>
          </a:prstGeom>
          <a:noFill/>
        </p:spPr>
        <p:txBody>
          <a:bodyPr wrap="none" rtlCol="0">
            <a:spAutoFit/>
          </a:bodyPr>
          <a:lstStyle/>
          <a:p>
            <a:pPr fontAlgn="auto">
              <a:spcBef>
                <a:spcPts val="0"/>
              </a:spcBef>
              <a:spcAft>
                <a:spcPts val="0"/>
              </a:spcAft>
            </a:pPr>
            <a:r>
              <a:rPr lang="en-US" altLang="zh-CN" sz="2000" dirty="0" err="1" smtClean="0">
                <a:solidFill>
                  <a:srgbClr val="0033CC"/>
                </a:solidFill>
                <a:latin typeface="Times New Roman" panose="02020603050405020304" pitchFamily="18" charset="0"/>
                <a:ea typeface="黑体" pitchFamily="49" charset="-122"/>
                <a:cs typeface="Times New Roman" panose="02020603050405020304" pitchFamily="18" charset="0"/>
              </a:rPr>
              <a:t>iLinac</a:t>
            </a:r>
            <a:endParaRPr lang="zh-CN" altLang="en-US" sz="2000" dirty="0">
              <a:solidFill>
                <a:srgbClr val="0033CC"/>
              </a:solidFill>
              <a:latin typeface="Times New Roman" panose="02020603050405020304" pitchFamily="18" charset="0"/>
              <a:ea typeface="黑体" pitchFamily="49" charset="-122"/>
              <a:cs typeface="Times New Roman" panose="02020603050405020304" pitchFamily="18" charset="0"/>
            </a:endParaRPr>
          </a:p>
        </p:txBody>
      </p:sp>
      <p:sp>
        <p:nvSpPr>
          <p:cNvPr id="26" name="TextBox 16"/>
          <p:cNvSpPr txBox="1"/>
          <p:nvPr/>
        </p:nvSpPr>
        <p:spPr>
          <a:xfrm>
            <a:off x="7746903" y="5959910"/>
            <a:ext cx="827471" cy="400110"/>
          </a:xfrm>
          <a:prstGeom prst="rect">
            <a:avLst/>
          </a:prstGeom>
          <a:noFill/>
        </p:spPr>
        <p:txBody>
          <a:bodyPr wrap="none" rtlCol="0">
            <a:spAutoFit/>
          </a:bodyPr>
          <a:lstStyle/>
          <a:p>
            <a:pPr fontAlgn="auto">
              <a:spcBef>
                <a:spcPts val="0"/>
              </a:spcBef>
              <a:spcAft>
                <a:spcPts val="0"/>
              </a:spcAft>
            </a:pPr>
            <a:r>
              <a:rPr lang="en-US" altLang="zh-CN" sz="2000" dirty="0" smtClean="0">
                <a:solidFill>
                  <a:srgbClr val="0033CC"/>
                </a:solidFill>
                <a:latin typeface="Times New Roman" panose="02020603050405020304" pitchFamily="18" charset="0"/>
                <a:ea typeface="黑体" pitchFamily="49" charset="-122"/>
                <a:cs typeface="Times New Roman" panose="02020603050405020304" pitchFamily="18" charset="0"/>
              </a:rPr>
              <a:t>SECR</a:t>
            </a:r>
            <a:endParaRPr lang="zh-CN" altLang="en-US" sz="2000" dirty="0">
              <a:solidFill>
                <a:srgbClr val="0033CC"/>
              </a:solidFill>
              <a:latin typeface="Times New Roman" panose="02020603050405020304" pitchFamily="18" charset="0"/>
              <a:ea typeface="黑体" pitchFamily="49" charset="-122"/>
              <a:cs typeface="Times New Roman" panose="02020603050405020304" pitchFamily="18" charset="0"/>
            </a:endParaRPr>
          </a:p>
        </p:txBody>
      </p:sp>
      <p:sp>
        <p:nvSpPr>
          <p:cNvPr id="27" name="矩形 26"/>
          <p:cNvSpPr/>
          <p:nvPr/>
        </p:nvSpPr>
        <p:spPr>
          <a:xfrm>
            <a:off x="0" y="696998"/>
            <a:ext cx="8438691" cy="769441"/>
          </a:xfrm>
          <a:prstGeom prst="rect">
            <a:avLst/>
          </a:prstGeom>
        </p:spPr>
        <p:txBody>
          <a:bodyPr wrap="square">
            <a:spAutoFit/>
          </a:bodyPr>
          <a:lstStyle/>
          <a:p>
            <a:pPr algn="ctr" eaLnBrk="0" hangingPunct="0">
              <a:spcBef>
                <a:spcPct val="30000"/>
              </a:spcBef>
              <a:defRPr/>
            </a:pPr>
            <a:r>
              <a:rPr lang="en-US" altLang="zh-CN" sz="2200" b="1" kern="0" dirty="0" smtClean="0">
                <a:solidFill>
                  <a:srgbClr val="003399"/>
                </a:solidFill>
                <a:latin typeface="Times New Roman" pitchFamily="18" charset="0"/>
                <a:cs typeface="Times New Roman" pitchFamily="18" charset="0"/>
              </a:rPr>
              <a:t>Details </a:t>
            </a:r>
            <a:r>
              <a:rPr lang="en-US" altLang="zh-CN" sz="2200" b="1" kern="0" dirty="0">
                <a:solidFill>
                  <a:srgbClr val="003399"/>
                </a:solidFill>
                <a:latin typeface="Times New Roman" pitchFamily="18" charset="0"/>
                <a:cs typeface="Times New Roman" pitchFamily="18" charset="0"/>
              </a:rPr>
              <a:t>of technical design has been finished and </a:t>
            </a:r>
            <a:r>
              <a:rPr lang="en-US" altLang="zh-CN" sz="2200" b="1" kern="0" dirty="0" smtClean="0">
                <a:solidFill>
                  <a:srgbClr val="003399"/>
                </a:solidFill>
                <a:latin typeface="Times New Roman" pitchFamily="18" charset="0"/>
                <a:cs typeface="Times New Roman" pitchFamily="18" charset="0"/>
              </a:rPr>
              <a:t>most of </a:t>
            </a:r>
            <a:r>
              <a:rPr lang="en-US" altLang="zh-CN" sz="2200" b="1" kern="0" dirty="0">
                <a:solidFill>
                  <a:srgbClr val="003399"/>
                </a:solidFill>
                <a:latin typeface="Times New Roman" pitchFamily="18" charset="0"/>
                <a:cs typeface="Times New Roman" pitchFamily="18" charset="0"/>
              </a:rPr>
              <a:t>hardware systems </a:t>
            </a:r>
            <a:r>
              <a:rPr lang="en-US" altLang="zh-CN" sz="2200" b="1" kern="0" dirty="0" smtClean="0">
                <a:solidFill>
                  <a:srgbClr val="003399"/>
                </a:solidFill>
                <a:latin typeface="Times New Roman" pitchFamily="18" charset="0"/>
                <a:cs typeface="Times New Roman" pitchFamily="18" charset="0"/>
              </a:rPr>
              <a:t>are under </a:t>
            </a:r>
            <a:r>
              <a:rPr lang="en-US" altLang="zh-CN" sz="2200" b="1" kern="0" dirty="0">
                <a:solidFill>
                  <a:srgbClr val="003399"/>
                </a:solidFill>
                <a:latin typeface="Times New Roman" pitchFamily="18" charset="0"/>
                <a:cs typeface="Times New Roman" pitchFamily="18" charset="0"/>
              </a:rPr>
              <a:t>production. </a:t>
            </a:r>
          </a:p>
        </p:txBody>
      </p:sp>
      <p:sp>
        <p:nvSpPr>
          <p:cNvPr id="28" name="文本框 27"/>
          <p:cNvSpPr txBox="1"/>
          <p:nvPr/>
        </p:nvSpPr>
        <p:spPr>
          <a:xfrm>
            <a:off x="251520" y="57043"/>
            <a:ext cx="5787162" cy="584775"/>
          </a:xfrm>
          <a:prstGeom prst="rect">
            <a:avLst/>
          </a:prstGeom>
          <a:noFill/>
        </p:spPr>
        <p:txBody>
          <a:bodyPr wrap="none" rtlCol="0">
            <a:spAutoFit/>
          </a:bodyPr>
          <a:lstStyle/>
          <a:p>
            <a:r>
              <a:rPr lang="en-US" altLang="zh-CN" sz="3200" b="1" dirty="0" smtClean="0">
                <a:solidFill>
                  <a:srgbClr val="1F497D"/>
                </a:solidFill>
              </a:rPr>
              <a:t>Present status and summary</a:t>
            </a:r>
            <a:endParaRPr lang="zh-CN" altLang="en-US" sz="3200" b="1" dirty="0">
              <a:solidFill>
                <a:srgbClr val="1F497D"/>
              </a:solidFill>
            </a:endParaRPr>
          </a:p>
        </p:txBody>
      </p:sp>
    </p:spTree>
    <p:extLst>
      <p:ext uri="{BB962C8B-B14F-4D97-AF65-F5344CB8AC3E}">
        <p14:creationId xmlns:p14="http://schemas.microsoft.com/office/powerpoint/2010/main" val="1275743268"/>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hpwork\Desktop\HIAF隧道加速器（初设答辩肖所报告用）\3-10.JPG"/>
          <p:cNvPicPr>
            <a:picLocks noChangeAspect="1" noChangeArrowheads="1"/>
          </p:cNvPicPr>
          <p:nvPr/>
        </p:nvPicPr>
        <p:blipFill rotWithShape="1">
          <a:blip r:embed="rId3" cstate="print">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rcRect l="28962" t="19615" r="35323" b="20189"/>
          <a:stretch/>
        </p:blipFill>
        <p:spPr bwMode="auto">
          <a:xfrm>
            <a:off x="3273522" y="1560293"/>
            <a:ext cx="2636941" cy="20585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hpwork\Desktop\HIAF隧道加速器（初设答辩肖所报告用）\3-12.JPG"/>
          <p:cNvPicPr>
            <a:picLocks noChangeAspect="1" noChangeArrowheads="1"/>
          </p:cNvPicPr>
          <p:nvPr/>
        </p:nvPicPr>
        <p:blipFill rotWithShape="1">
          <a:blip r:embed="rId4" cstate="print">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37797" t="30120" r="27231" b="19986"/>
          <a:stretch/>
        </p:blipFill>
        <p:spPr bwMode="auto">
          <a:xfrm>
            <a:off x="3251200" y="4231523"/>
            <a:ext cx="2663217" cy="19543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hpwork\Desktop\HIAF隧道加速器（初设答辩肖所报告用）\3-14.JPG"/>
          <p:cNvPicPr>
            <a:picLocks noChangeAspect="1" noChangeArrowheads="1"/>
          </p:cNvPicPr>
          <p:nvPr/>
        </p:nvPicPr>
        <p:blipFill rotWithShape="1">
          <a:blip r:embed="rId5" cstate="print">
            <a:extLst>
              <a:ext uri="{BEBA8EAE-BF5A-486C-A8C5-ECC9F3942E4B}">
                <a14:imgProps xmlns:a14="http://schemas.microsoft.com/office/drawing/2010/main">
                  <a14:imgLayer>
                    <a14:imgEffect>
                      <a14:brightnessContrast contrast="40000"/>
                    </a14:imgEffect>
                  </a14:imgLayer>
                </a14:imgProps>
              </a:ext>
              <a:ext uri="{28A0092B-C50C-407E-A947-70E740481C1C}">
                <a14:useLocalDpi xmlns:a14="http://schemas.microsoft.com/office/drawing/2010/main" val="0"/>
              </a:ext>
            </a:extLst>
          </a:blip>
          <a:srcRect l="26741" t="20279" r="26315" b="13583"/>
          <a:stretch/>
        </p:blipFill>
        <p:spPr bwMode="auto">
          <a:xfrm>
            <a:off x="457200" y="1571632"/>
            <a:ext cx="2724150" cy="2047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9"/>
          <p:cNvSpPr txBox="1"/>
          <p:nvPr/>
        </p:nvSpPr>
        <p:spPr>
          <a:xfrm>
            <a:off x="3635896" y="3663616"/>
            <a:ext cx="1972015" cy="338554"/>
          </a:xfrm>
          <a:prstGeom prst="rect">
            <a:avLst/>
          </a:prstGeom>
          <a:noFill/>
        </p:spPr>
        <p:txBody>
          <a:bodyPr wrap="none" rtlCol="0">
            <a:spAutoFit/>
          </a:bodyPr>
          <a:lstStyle>
            <a:defPPr>
              <a:defRPr lang="en-US"/>
            </a:defPPr>
            <a:lvl1pPr>
              <a:lnSpc>
                <a:spcPct val="100000"/>
              </a:lnSpc>
              <a:defRPr sz="1600">
                <a:solidFill>
                  <a:schemeClr val="bg2"/>
                </a:solidFill>
                <a:latin typeface="微软雅黑" panose="020B0503020204020204" pitchFamily="34" charset="-122"/>
                <a:ea typeface="微软雅黑" panose="020B0503020204020204" pitchFamily="34" charset="-122"/>
              </a:defRPr>
            </a:lvl1pPr>
          </a:lstStyle>
          <a:p>
            <a:pPr fontAlgn="auto">
              <a:spcBef>
                <a:spcPts val="0"/>
              </a:spcBef>
              <a:spcAft>
                <a:spcPts val="0"/>
              </a:spcAft>
              <a:buClr>
                <a:prstClr val="white"/>
              </a:buClr>
              <a:buFont typeface="Wingdings" panose="05000000000000000000" pitchFamily="2" charset="2"/>
              <a:buNone/>
              <a:defRPr/>
            </a:pPr>
            <a:r>
              <a:rPr lang="en-US" altLang="zh-CN" b="1" kern="0" dirty="0" err="1" smtClean="0">
                <a:solidFill>
                  <a:srgbClr val="0000FF"/>
                </a:solidFill>
              </a:rPr>
              <a:t>BRing</a:t>
            </a:r>
            <a:r>
              <a:rPr lang="zh-CN" altLang="en-US" b="1" kern="0" dirty="0">
                <a:solidFill>
                  <a:srgbClr val="0000FF"/>
                </a:solidFill>
              </a:rPr>
              <a:t> </a:t>
            </a:r>
            <a:r>
              <a:rPr lang="en-US" altLang="zh-CN" b="1" kern="0" dirty="0" smtClean="0">
                <a:solidFill>
                  <a:srgbClr val="0000FF"/>
                </a:solidFill>
              </a:rPr>
              <a:t>arc section</a:t>
            </a:r>
            <a:endParaRPr lang="zh-CN" altLang="en-US" b="1" kern="0" dirty="0">
              <a:solidFill>
                <a:srgbClr val="0000FF"/>
              </a:solidFill>
            </a:endParaRPr>
          </a:p>
        </p:txBody>
      </p:sp>
      <p:sp>
        <p:nvSpPr>
          <p:cNvPr id="6" name="TextBox 10"/>
          <p:cNvSpPr txBox="1"/>
          <p:nvPr/>
        </p:nvSpPr>
        <p:spPr>
          <a:xfrm>
            <a:off x="978100" y="3642448"/>
            <a:ext cx="1577676" cy="338554"/>
          </a:xfrm>
          <a:prstGeom prst="rect">
            <a:avLst/>
          </a:prstGeom>
          <a:noFill/>
        </p:spPr>
        <p:txBody>
          <a:bodyPr wrap="none" rtlCol="0">
            <a:spAutoFit/>
          </a:bodyPr>
          <a:lstStyle>
            <a:defPPr>
              <a:defRPr lang="en-US"/>
            </a:defPPr>
            <a:lvl1pPr>
              <a:lnSpc>
                <a:spcPct val="100000"/>
              </a:lnSpc>
              <a:defRPr sz="1600">
                <a:solidFill>
                  <a:schemeClr val="bg2"/>
                </a:solidFill>
                <a:latin typeface="微软雅黑" panose="020B0503020204020204" pitchFamily="34" charset="-122"/>
                <a:ea typeface="微软雅黑" panose="020B0503020204020204" pitchFamily="34" charset="-122"/>
              </a:defRPr>
            </a:lvl1pPr>
          </a:lstStyle>
          <a:p>
            <a:pPr fontAlgn="auto">
              <a:spcBef>
                <a:spcPts val="0"/>
              </a:spcBef>
              <a:spcAft>
                <a:spcPts val="0"/>
              </a:spcAft>
              <a:buClr>
                <a:prstClr val="white"/>
              </a:buClr>
              <a:buFont typeface="Wingdings" panose="05000000000000000000" pitchFamily="2" charset="2"/>
              <a:buNone/>
              <a:defRPr/>
            </a:pPr>
            <a:r>
              <a:rPr lang="en-US" altLang="zh-CN" b="1" kern="0" dirty="0" err="1" smtClean="0">
                <a:solidFill>
                  <a:srgbClr val="0000FF"/>
                </a:solidFill>
              </a:rPr>
              <a:t>iLinac</a:t>
            </a:r>
            <a:r>
              <a:rPr lang="zh-CN" altLang="en-US" b="1" kern="0" dirty="0">
                <a:solidFill>
                  <a:srgbClr val="0000FF"/>
                </a:solidFill>
              </a:rPr>
              <a:t> </a:t>
            </a:r>
            <a:r>
              <a:rPr lang="en-US" altLang="zh-CN" b="1" kern="0" dirty="0" smtClean="0">
                <a:solidFill>
                  <a:srgbClr val="0000FF"/>
                </a:solidFill>
              </a:rPr>
              <a:t>section</a:t>
            </a:r>
            <a:endParaRPr lang="zh-CN" altLang="en-US" b="1" kern="0" dirty="0">
              <a:solidFill>
                <a:srgbClr val="0000FF"/>
              </a:solidFill>
            </a:endParaRPr>
          </a:p>
        </p:txBody>
      </p:sp>
      <p:sp>
        <p:nvSpPr>
          <p:cNvPr id="7" name="TextBox 11"/>
          <p:cNvSpPr txBox="1"/>
          <p:nvPr/>
        </p:nvSpPr>
        <p:spPr>
          <a:xfrm>
            <a:off x="827584" y="6285116"/>
            <a:ext cx="2077813" cy="338554"/>
          </a:xfrm>
          <a:prstGeom prst="rect">
            <a:avLst/>
          </a:prstGeom>
          <a:noFill/>
        </p:spPr>
        <p:txBody>
          <a:bodyPr wrap="none" rtlCol="0">
            <a:spAutoFit/>
          </a:bodyPr>
          <a:lstStyle>
            <a:defPPr>
              <a:defRPr lang="en-US"/>
            </a:defPPr>
            <a:lvl1pPr>
              <a:lnSpc>
                <a:spcPct val="100000"/>
              </a:lnSpc>
              <a:defRPr sz="1600">
                <a:solidFill>
                  <a:schemeClr val="bg2"/>
                </a:solidFill>
                <a:latin typeface="微软雅黑" panose="020B0503020204020204" pitchFamily="34" charset="-122"/>
                <a:ea typeface="微软雅黑" panose="020B0503020204020204" pitchFamily="34" charset="-122"/>
              </a:defRPr>
            </a:lvl1pPr>
          </a:lstStyle>
          <a:p>
            <a:pPr fontAlgn="auto">
              <a:spcBef>
                <a:spcPts val="0"/>
              </a:spcBef>
              <a:spcAft>
                <a:spcPts val="0"/>
              </a:spcAft>
              <a:buClr>
                <a:prstClr val="white"/>
              </a:buClr>
              <a:buFont typeface="Wingdings" panose="05000000000000000000" pitchFamily="2" charset="2"/>
              <a:buNone/>
              <a:defRPr/>
            </a:pPr>
            <a:r>
              <a:rPr lang="en-US" altLang="zh-CN" b="1" kern="0" dirty="0" smtClean="0">
                <a:solidFill>
                  <a:srgbClr val="0000FF"/>
                </a:solidFill>
              </a:rPr>
              <a:t>Beam transfer line</a:t>
            </a:r>
            <a:endParaRPr lang="zh-CN" altLang="en-US" b="1" kern="0" dirty="0">
              <a:solidFill>
                <a:srgbClr val="0000FF"/>
              </a:solidFill>
            </a:endParaRPr>
          </a:p>
        </p:txBody>
      </p:sp>
      <p:sp>
        <p:nvSpPr>
          <p:cNvPr id="8" name="TextBox 12"/>
          <p:cNvSpPr txBox="1"/>
          <p:nvPr/>
        </p:nvSpPr>
        <p:spPr>
          <a:xfrm>
            <a:off x="3813913" y="6285116"/>
            <a:ext cx="2015295" cy="338554"/>
          </a:xfrm>
          <a:prstGeom prst="rect">
            <a:avLst/>
          </a:prstGeom>
          <a:noFill/>
        </p:spPr>
        <p:txBody>
          <a:bodyPr wrap="none" rtlCol="0">
            <a:spAutoFit/>
          </a:bodyPr>
          <a:lstStyle>
            <a:defPPr>
              <a:defRPr lang="en-US"/>
            </a:defPPr>
            <a:lvl1pPr>
              <a:lnSpc>
                <a:spcPct val="100000"/>
              </a:lnSpc>
              <a:defRPr sz="1600">
                <a:solidFill>
                  <a:schemeClr val="bg2"/>
                </a:solidFill>
                <a:latin typeface="微软雅黑" panose="020B0503020204020204" pitchFamily="34" charset="-122"/>
                <a:ea typeface="微软雅黑" panose="020B0503020204020204" pitchFamily="34" charset="-122"/>
              </a:defRPr>
            </a:lvl1pPr>
          </a:lstStyle>
          <a:p>
            <a:pPr fontAlgn="auto">
              <a:spcBef>
                <a:spcPts val="0"/>
              </a:spcBef>
              <a:spcAft>
                <a:spcPts val="0"/>
              </a:spcAft>
              <a:buClr>
                <a:prstClr val="white"/>
              </a:buClr>
              <a:buFont typeface="Wingdings" panose="05000000000000000000" pitchFamily="2" charset="2"/>
              <a:buNone/>
              <a:defRPr/>
            </a:pPr>
            <a:r>
              <a:rPr lang="en-US" altLang="zh-CN" b="1" kern="0" dirty="0" err="1" smtClean="0">
                <a:solidFill>
                  <a:srgbClr val="0000FF"/>
                </a:solidFill>
              </a:rPr>
              <a:t>SRing</a:t>
            </a:r>
            <a:r>
              <a:rPr lang="zh-CN" altLang="en-US" b="1" kern="0" dirty="0" smtClean="0">
                <a:solidFill>
                  <a:srgbClr val="0000FF"/>
                </a:solidFill>
              </a:rPr>
              <a:t> </a:t>
            </a:r>
            <a:r>
              <a:rPr lang="en-US" altLang="zh-CN" b="1" kern="0" dirty="0" smtClean="0">
                <a:solidFill>
                  <a:srgbClr val="0000FF"/>
                </a:solidFill>
              </a:rPr>
              <a:t>arc section </a:t>
            </a:r>
            <a:endParaRPr lang="zh-CN" altLang="en-US" b="1" kern="0" dirty="0">
              <a:solidFill>
                <a:srgbClr val="0000FF"/>
              </a:solidFill>
            </a:endParaRPr>
          </a:p>
        </p:txBody>
      </p:sp>
      <p:sp>
        <p:nvSpPr>
          <p:cNvPr id="9" name="TextBox 14"/>
          <p:cNvSpPr txBox="1"/>
          <p:nvPr/>
        </p:nvSpPr>
        <p:spPr>
          <a:xfrm>
            <a:off x="6156176" y="3656818"/>
            <a:ext cx="2467342" cy="338554"/>
          </a:xfrm>
          <a:prstGeom prst="rect">
            <a:avLst/>
          </a:prstGeom>
          <a:noFill/>
        </p:spPr>
        <p:txBody>
          <a:bodyPr wrap="none" rtlCol="0">
            <a:spAutoFit/>
          </a:bodyPr>
          <a:lstStyle>
            <a:defPPr>
              <a:defRPr lang="en-US"/>
            </a:defPPr>
            <a:lvl1pPr>
              <a:lnSpc>
                <a:spcPct val="100000"/>
              </a:lnSpc>
              <a:defRPr sz="1600">
                <a:solidFill>
                  <a:schemeClr val="bg2"/>
                </a:solidFill>
                <a:latin typeface="微软雅黑" panose="020B0503020204020204" pitchFamily="34" charset="-122"/>
                <a:ea typeface="微软雅黑" panose="020B0503020204020204" pitchFamily="34" charset="-122"/>
              </a:defRPr>
            </a:lvl1pPr>
          </a:lstStyle>
          <a:p>
            <a:pPr fontAlgn="auto">
              <a:spcBef>
                <a:spcPts val="0"/>
              </a:spcBef>
              <a:spcAft>
                <a:spcPts val="0"/>
              </a:spcAft>
              <a:buClr>
                <a:prstClr val="white"/>
              </a:buClr>
              <a:buFont typeface="Wingdings" panose="05000000000000000000" pitchFamily="2" charset="2"/>
              <a:buNone/>
              <a:defRPr/>
            </a:pPr>
            <a:r>
              <a:rPr lang="en-US" altLang="zh-CN" b="1" kern="0" dirty="0" err="1" smtClean="0">
                <a:solidFill>
                  <a:srgbClr val="0000FF"/>
                </a:solidFill>
              </a:rPr>
              <a:t>BRing</a:t>
            </a:r>
            <a:r>
              <a:rPr lang="zh-CN" altLang="en-US" b="1" kern="0" dirty="0">
                <a:solidFill>
                  <a:srgbClr val="0000FF"/>
                </a:solidFill>
              </a:rPr>
              <a:t> </a:t>
            </a:r>
            <a:r>
              <a:rPr lang="en-US" altLang="zh-CN" b="1" kern="0" dirty="0" smtClean="0">
                <a:solidFill>
                  <a:srgbClr val="0000FF"/>
                </a:solidFill>
              </a:rPr>
              <a:t>straight section</a:t>
            </a:r>
            <a:endParaRPr lang="zh-CN" altLang="en-US" b="1" kern="0" dirty="0">
              <a:solidFill>
                <a:srgbClr val="0000FF"/>
              </a:solidFill>
            </a:endParaRPr>
          </a:p>
        </p:txBody>
      </p:sp>
      <p:pic>
        <p:nvPicPr>
          <p:cNvPr id="10" name="Picture 2"/>
          <p:cNvPicPr>
            <a:picLocks noChangeAspect="1" noChangeArrowheads="1"/>
          </p:cNvPicPr>
          <p:nvPr/>
        </p:nvPicPr>
        <p:blipFill>
          <a:blip r:embed="rId6"/>
          <a:srcRect/>
          <a:stretch>
            <a:fillRect/>
          </a:stretch>
        </p:blipFill>
        <p:spPr bwMode="auto">
          <a:xfrm>
            <a:off x="6192462" y="4279420"/>
            <a:ext cx="2519463" cy="1786841"/>
          </a:xfrm>
          <a:prstGeom prst="rect">
            <a:avLst/>
          </a:prstGeom>
          <a:noFill/>
          <a:ln w="76200">
            <a:solidFill>
              <a:srgbClr val="9D90A0">
                <a:lumMod val="60000"/>
                <a:lumOff val="40000"/>
              </a:srgbClr>
            </a:solidFill>
            <a:miter lim="800000"/>
            <a:headEnd/>
            <a:tailEnd/>
          </a:ln>
          <a:effectLst/>
        </p:spPr>
      </p:pic>
      <p:sp>
        <p:nvSpPr>
          <p:cNvPr id="11" name="TextBox 15"/>
          <p:cNvSpPr txBox="1"/>
          <p:nvPr/>
        </p:nvSpPr>
        <p:spPr>
          <a:xfrm>
            <a:off x="5846530" y="6285116"/>
            <a:ext cx="3372082" cy="338554"/>
          </a:xfrm>
          <a:prstGeom prst="rect">
            <a:avLst/>
          </a:prstGeom>
          <a:noFill/>
        </p:spPr>
        <p:txBody>
          <a:bodyPr wrap="square" rtlCol="0">
            <a:spAutoFit/>
          </a:bodyPr>
          <a:lstStyle>
            <a:defPPr>
              <a:defRPr lang="en-US"/>
            </a:defPPr>
            <a:lvl1pPr>
              <a:lnSpc>
                <a:spcPct val="100000"/>
              </a:lnSpc>
              <a:defRPr sz="1600">
                <a:solidFill>
                  <a:schemeClr val="bg2"/>
                </a:solidFill>
                <a:latin typeface="微软雅黑" panose="020B0503020204020204" pitchFamily="34" charset="-122"/>
                <a:ea typeface="微软雅黑" panose="020B0503020204020204" pitchFamily="34" charset="-122"/>
              </a:defRPr>
            </a:lvl1pPr>
          </a:lstStyle>
          <a:p>
            <a:pPr fontAlgn="auto">
              <a:spcBef>
                <a:spcPts val="0"/>
              </a:spcBef>
              <a:spcAft>
                <a:spcPts val="0"/>
              </a:spcAft>
              <a:buClr>
                <a:prstClr val="white"/>
              </a:buClr>
              <a:buFont typeface="Wingdings" panose="05000000000000000000" pitchFamily="2" charset="2"/>
              <a:buNone/>
              <a:defRPr/>
            </a:pPr>
            <a:r>
              <a:rPr lang="en-US" altLang="zh-CN" b="1" kern="0" dirty="0" smtClean="0">
                <a:solidFill>
                  <a:srgbClr val="0000FF"/>
                </a:solidFill>
              </a:rPr>
              <a:t>Tunnel mechanical installation</a:t>
            </a:r>
            <a:endParaRPr lang="zh-CN" altLang="en-US" b="1" kern="0" dirty="0">
              <a:solidFill>
                <a:srgbClr val="0000FF"/>
              </a:solidFill>
            </a:endParaRPr>
          </a:p>
        </p:txBody>
      </p:sp>
      <p:pic>
        <p:nvPicPr>
          <p:cNvPr id="12" name="Picture 2"/>
          <p:cNvPicPr>
            <a:picLocks noChangeAspect="1" noChangeArrowheads="1"/>
          </p:cNvPicPr>
          <p:nvPr/>
        </p:nvPicPr>
        <p:blipFill>
          <a:blip r:embed="rId7"/>
          <a:srcRect t="8203" b="14183"/>
          <a:stretch>
            <a:fillRect/>
          </a:stretch>
        </p:blipFill>
        <p:spPr bwMode="auto">
          <a:xfrm>
            <a:off x="507999" y="4289580"/>
            <a:ext cx="2569029" cy="1810604"/>
          </a:xfrm>
          <a:prstGeom prst="rect">
            <a:avLst/>
          </a:prstGeom>
          <a:noFill/>
          <a:ln w="76200">
            <a:solidFill>
              <a:srgbClr val="9D90A0">
                <a:lumMod val="60000"/>
                <a:lumOff val="40000"/>
              </a:srgbClr>
            </a:solidFill>
            <a:miter lim="800000"/>
            <a:headEnd/>
            <a:tailEnd/>
          </a:ln>
          <a:effectLst/>
        </p:spPr>
      </p:pic>
      <p:pic>
        <p:nvPicPr>
          <p:cNvPr id="13" name="Picture 2" descr="E:\工作\HIAF答辩\INGzhiduanB.png"/>
          <p:cNvPicPr>
            <a:picLocks noChangeAspect="1" noChangeArrowheads="1"/>
          </p:cNvPicPr>
          <p:nvPr/>
        </p:nvPicPr>
        <p:blipFill>
          <a:blip r:embed="rId8" cstate="print"/>
          <a:srcRect l="4858" t="47430" r="60094" b="17766"/>
          <a:stretch>
            <a:fillRect/>
          </a:stretch>
        </p:blipFill>
        <p:spPr bwMode="auto">
          <a:xfrm>
            <a:off x="6019800" y="1549992"/>
            <a:ext cx="2645581" cy="2018080"/>
          </a:xfrm>
          <a:prstGeom prst="rect">
            <a:avLst/>
          </a:prstGeom>
          <a:noFill/>
          <a:ln w="9525">
            <a:noFill/>
            <a:miter lim="800000"/>
            <a:headEnd/>
            <a:tailEnd/>
          </a:ln>
        </p:spPr>
      </p:pic>
      <p:sp>
        <p:nvSpPr>
          <p:cNvPr id="14" name="文本框 13">
            <a:extLst>
              <a:ext uri="{FF2B5EF4-FFF2-40B4-BE49-F238E27FC236}">
                <a16:creationId xmlns="" xmlns:a16="http://schemas.microsoft.com/office/drawing/2014/main" id="{1FB9C773-772C-4AC2-ABA0-4730F14CA702}"/>
              </a:ext>
            </a:extLst>
          </p:cNvPr>
          <p:cNvSpPr txBox="1"/>
          <p:nvPr/>
        </p:nvSpPr>
        <p:spPr bwMode="auto">
          <a:xfrm>
            <a:off x="107504" y="837001"/>
            <a:ext cx="9014997" cy="492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lgn="ctr"/>
            <a:r>
              <a:rPr lang="en-US" altLang="zh-CN" sz="2600" b="1" dirty="0" smtClean="0">
                <a:solidFill>
                  <a:srgbClr val="0D02E0"/>
                </a:solidFill>
              </a:rPr>
              <a:t>Tunnel utilities and mechanical installation </a:t>
            </a:r>
            <a:endParaRPr lang="en-US" altLang="zh-CN" sz="2600" b="1" dirty="0">
              <a:solidFill>
                <a:srgbClr val="0D02E0"/>
              </a:solidFill>
            </a:endParaRPr>
          </a:p>
        </p:txBody>
      </p:sp>
      <p:sp>
        <p:nvSpPr>
          <p:cNvPr id="15" name="文本框 14"/>
          <p:cNvSpPr txBox="1"/>
          <p:nvPr/>
        </p:nvSpPr>
        <p:spPr>
          <a:xfrm>
            <a:off x="251520" y="57043"/>
            <a:ext cx="5787162" cy="584775"/>
          </a:xfrm>
          <a:prstGeom prst="rect">
            <a:avLst/>
          </a:prstGeom>
          <a:noFill/>
        </p:spPr>
        <p:txBody>
          <a:bodyPr wrap="none" rtlCol="0">
            <a:spAutoFit/>
          </a:bodyPr>
          <a:lstStyle/>
          <a:p>
            <a:r>
              <a:rPr lang="en-US" altLang="zh-CN" sz="3200" b="1" dirty="0" smtClean="0">
                <a:solidFill>
                  <a:srgbClr val="1F497D"/>
                </a:solidFill>
              </a:rPr>
              <a:t>Present status and summary</a:t>
            </a:r>
            <a:endParaRPr lang="zh-CN" altLang="en-US" sz="3200" b="1" dirty="0">
              <a:solidFill>
                <a:srgbClr val="1F497D"/>
              </a:solidFill>
            </a:endParaRPr>
          </a:p>
        </p:txBody>
      </p:sp>
    </p:spTree>
    <p:extLst>
      <p:ext uri="{BB962C8B-B14F-4D97-AF65-F5344CB8AC3E}">
        <p14:creationId xmlns:p14="http://schemas.microsoft.com/office/powerpoint/2010/main" val="2933070289"/>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234998" y="0"/>
            <a:ext cx="5929290" cy="620688"/>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sz="4000" b="1" dirty="0" smtClean="0">
                <a:solidFill>
                  <a:srgbClr val="0000FF"/>
                </a:solidFill>
                <a:latin typeface="Calibri"/>
              </a:rPr>
              <a:t>Outline</a:t>
            </a:r>
          </a:p>
        </p:txBody>
      </p:sp>
      <p:sp>
        <p:nvSpPr>
          <p:cNvPr id="7" name="Rectangle 3"/>
          <p:cNvSpPr txBox="1">
            <a:spLocks noChangeArrowheads="1"/>
          </p:cNvSpPr>
          <p:nvPr/>
        </p:nvSpPr>
        <p:spPr>
          <a:xfrm>
            <a:off x="827584" y="1412776"/>
            <a:ext cx="7885384" cy="46805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781968" fontAlgn="auto">
              <a:lnSpc>
                <a:spcPct val="150000"/>
              </a:lnSpc>
              <a:spcBef>
                <a:spcPts val="1200"/>
              </a:spcBef>
              <a:spcAft>
                <a:spcPts val="0"/>
              </a:spcAft>
              <a:buFontTx/>
              <a:buAutoNum type="arabicPeriod"/>
            </a:pPr>
            <a:r>
              <a:rPr lang="en-US" altLang="zh-CN" dirty="0" smtClean="0">
                <a:solidFill>
                  <a:srgbClr val="0000CC"/>
                </a:solidFill>
                <a:latin typeface="Calibri"/>
              </a:rPr>
              <a:t> Background and </a:t>
            </a:r>
            <a:r>
              <a:rPr lang="en-US" altLang="zh-CN" dirty="0" smtClean="0">
                <a:solidFill>
                  <a:srgbClr val="0000CC"/>
                </a:solidFill>
                <a:latin typeface="Calibri"/>
                <a:cs typeface="Arial" panose="020B0604020202020204" pitchFamily="34" charset="0"/>
              </a:rPr>
              <a:t>science motivations</a:t>
            </a:r>
            <a:endParaRPr lang="en-US" altLang="zh-CN" dirty="0" smtClean="0">
              <a:solidFill>
                <a:srgbClr val="0000CC"/>
              </a:solidFill>
              <a:latin typeface="Calibri"/>
            </a:endParaRPr>
          </a:p>
          <a:p>
            <a:pPr marL="0" indent="0" defTabSz="781968" fontAlgn="auto">
              <a:lnSpc>
                <a:spcPct val="150000"/>
              </a:lnSpc>
              <a:spcBef>
                <a:spcPts val="1200"/>
              </a:spcBef>
              <a:spcAft>
                <a:spcPts val="0"/>
              </a:spcAft>
              <a:buFontTx/>
              <a:buAutoNum type="arabicPeriod"/>
            </a:pPr>
            <a:r>
              <a:rPr lang="en-US" altLang="zh-CN" dirty="0" smtClean="0">
                <a:solidFill>
                  <a:srgbClr val="0000CC"/>
                </a:solidFill>
                <a:latin typeface="Calibri"/>
                <a:cs typeface="Arial" panose="020B0604020202020204" pitchFamily="34" charset="0"/>
              </a:rPr>
              <a:t> General description of project </a:t>
            </a:r>
          </a:p>
          <a:p>
            <a:pPr marL="0" indent="0" defTabSz="781968" fontAlgn="auto">
              <a:lnSpc>
                <a:spcPct val="150000"/>
              </a:lnSpc>
              <a:spcBef>
                <a:spcPts val="1200"/>
              </a:spcBef>
              <a:spcAft>
                <a:spcPts val="0"/>
              </a:spcAft>
              <a:buFontTx/>
              <a:buAutoNum type="arabicPeriod"/>
            </a:pPr>
            <a:r>
              <a:rPr lang="en-US" altLang="zh-CN" dirty="0" smtClean="0">
                <a:solidFill>
                  <a:srgbClr val="0000CC"/>
                </a:solidFill>
                <a:latin typeface="Calibri"/>
                <a:cs typeface="Arial" panose="020B0604020202020204" pitchFamily="34" charset="0"/>
              </a:rPr>
              <a:t> Design concept and unique features </a:t>
            </a:r>
          </a:p>
          <a:p>
            <a:pPr marL="0" indent="0" defTabSz="781968" fontAlgn="auto">
              <a:lnSpc>
                <a:spcPct val="150000"/>
              </a:lnSpc>
              <a:spcBef>
                <a:spcPts val="1200"/>
              </a:spcBef>
              <a:spcAft>
                <a:spcPts val="0"/>
              </a:spcAft>
              <a:buFontTx/>
              <a:buAutoNum type="arabicPeriod"/>
            </a:pPr>
            <a:r>
              <a:rPr lang="en-US" altLang="zh-CN" dirty="0" smtClean="0">
                <a:solidFill>
                  <a:srgbClr val="0000CC"/>
                </a:solidFill>
                <a:latin typeface="Calibri"/>
                <a:cs typeface="Arial" panose="020B0604020202020204" pitchFamily="34" charset="0"/>
              </a:rPr>
              <a:t> Innovative technologies and developments</a:t>
            </a:r>
          </a:p>
          <a:p>
            <a:pPr marL="0" indent="0" defTabSz="781968" fontAlgn="auto">
              <a:lnSpc>
                <a:spcPct val="150000"/>
              </a:lnSpc>
              <a:spcBef>
                <a:spcPts val="1200"/>
              </a:spcBef>
              <a:spcAft>
                <a:spcPts val="0"/>
              </a:spcAft>
              <a:buFontTx/>
              <a:buAutoNum type="arabicPeriod"/>
            </a:pPr>
            <a:r>
              <a:rPr lang="en-US" altLang="zh-CN" dirty="0" smtClean="0">
                <a:solidFill>
                  <a:srgbClr val="0000CC"/>
                </a:solidFill>
                <a:latin typeface="Calibri"/>
                <a:cs typeface="Arial" panose="020B0604020202020204" pitchFamily="34" charset="0"/>
              </a:rPr>
              <a:t> Present status and summary</a:t>
            </a:r>
          </a:p>
        </p:txBody>
      </p:sp>
    </p:spTree>
    <p:extLst>
      <p:ext uri="{BB962C8B-B14F-4D97-AF65-F5344CB8AC3E}">
        <p14:creationId xmlns:p14="http://schemas.microsoft.com/office/powerpoint/2010/main" val="3569295155"/>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1520" y="57043"/>
            <a:ext cx="5787162" cy="584775"/>
          </a:xfrm>
          <a:prstGeom prst="rect">
            <a:avLst/>
          </a:prstGeom>
          <a:noFill/>
        </p:spPr>
        <p:txBody>
          <a:bodyPr wrap="none" rtlCol="0">
            <a:spAutoFit/>
          </a:bodyPr>
          <a:lstStyle/>
          <a:p>
            <a:r>
              <a:rPr lang="en-US" altLang="zh-CN" sz="3200" b="1" dirty="0" smtClean="0">
                <a:solidFill>
                  <a:srgbClr val="1F497D"/>
                </a:solidFill>
              </a:rPr>
              <a:t>Present status and summary</a:t>
            </a:r>
            <a:endParaRPr lang="zh-CN" altLang="en-US" sz="3200" b="1" dirty="0">
              <a:solidFill>
                <a:srgbClr val="1F497D"/>
              </a:solidFill>
            </a:endParaRPr>
          </a:p>
        </p:txBody>
      </p:sp>
      <p:sp>
        <p:nvSpPr>
          <p:cNvPr id="26" name="文本框 25">
            <a:extLst>
              <a:ext uri="{FF2B5EF4-FFF2-40B4-BE49-F238E27FC236}">
                <a16:creationId xmlns="" xmlns:a16="http://schemas.microsoft.com/office/drawing/2014/main" id="{1FB9C773-772C-4AC2-ABA0-4730F14CA702}"/>
              </a:ext>
            </a:extLst>
          </p:cNvPr>
          <p:cNvSpPr txBox="1"/>
          <p:nvPr/>
        </p:nvSpPr>
        <p:spPr bwMode="auto">
          <a:xfrm>
            <a:off x="82703" y="730938"/>
            <a:ext cx="9014997" cy="492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lgn="ctr" fontAlgn="auto">
              <a:spcBef>
                <a:spcPts val="0"/>
              </a:spcBef>
              <a:spcAft>
                <a:spcPts val="0"/>
              </a:spcAft>
            </a:pPr>
            <a:r>
              <a:rPr lang="en-US" altLang="zh-CN" sz="2600" b="1" kern="0" dirty="0" smtClean="0">
                <a:solidFill>
                  <a:srgbClr val="0D02E0"/>
                </a:solidFill>
              </a:rPr>
              <a:t>Layout of tunnel and cross sectional view of the tunnels</a:t>
            </a:r>
          </a:p>
        </p:txBody>
      </p:sp>
      <p:grpSp>
        <p:nvGrpSpPr>
          <p:cNvPr id="46" name="组合 45"/>
          <p:cNvGrpSpPr/>
          <p:nvPr/>
        </p:nvGrpSpPr>
        <p:grpSpPr>
          <a:xfrm>
            <a:off x="35496" y="1340768"/>
            <a:ext cx="9073008" cy="4978241"/>
            <a:chOff x="9128" y="1556792"/>
            <a:chExt cx="9144000" cy="4978241"/>
          </a:xfrm>
        </p:grpSpPr>
        <p:pic>
          <p:nvPicPr>
            <p:cNvPr id="47" name="图片 46"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 y="1556792"/>
              <a:ext cx="9144000" cy="4978241"/>
            </a:xfrm>
            <a:prstGeom prst="rect">
              <a:avLst/>
            </a:prstGeom>
          </p:spPr>
        </p:pic>
        <p:cxnSp>
          <p:nvCxnSpPr>
            <p:cNvPr id="48" name="直接箭头连接符 47"/>
            <p:cNvCxnSpPr/>
            <p:nvPr/>
          </p:nvCxnSpPr>
          <p:spPr>
            <a:xfrm flipH="1" flipV="1">
              <a:off x="3635896" y="4149080"/>
              <a:ext cx="329864" cy="32940"/>
            </a:xfrm>
            <a:prstGeom prst="straightConnector1">
              <a:avLst/>
            </a:prstGeom>
            <a:noFill/>
            <a:ln w="9525" cap="flat" cmpd="sng" algn="ctr">
              <a:solidFill>
                <a:srgbClr val="0000FF"/>
              </a:solidFill>
              <a:prstDash val="solid"/>
              <a:headEnd type="none" w="med" len="med"/>
              <a:tailEnd type="triangle" w="med" len="med"/>
            </a:ln>
            <a:effectLst/>
          </p:spPr>
        </p:cxnSp>
      </p:grpSp>
    </p:spTree>
    <p:extLst>
      <p:ext uri="{BB962C8B-B14F-4D97-AF65-F5344CB8AC3E}">
        <p14:creationId xmlns:p14="http://schemas.microsoft.com/office/powerpoint/2010/main" val="2595987848"/>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10560" b="66401"/>
          <a:stretch/>
        </p:blipFill>
        <p:spPr>
          <a:xfrm>
            <a:off x="552317" y="779190"/>
            <a:ext cx="8040556" cy="172819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2542331"/>
            <a:ext cx="8064896" cy="2265662"/>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t="21113"/>
          <a:stretch/>
        </p:blipFill>
        <p:spPr>
          <a:xfrm>
            <a:off x="491698" y="4857585"/>
            <a:ext cx="8112750" cy="1962070"/>
          </a:xfrm>
          <a:prstGeom prst="rect">
            <a:avLst/>
          </a:prstGeom>
        </p:spPr>
      </p:pic>
      <p:sp>
        <p:nvSpPr>
          <p:cNvPr id="11" name="Rectangle 2"/>
          <p:cNvSpPr>
            <a:spLocks noChangeArrowheads="1"/>
          </p:cNvSpPr>
          <p:nvPr/>
        </p:nvSpPr>
        <p:spPr bwMode="auto">
          <a:xfrm>
            <a:off x="1736686" y="683410"/>
            <a:ext cx="5809803"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2800" b="1" dirty="0" smtClean="0">
                <a:solidFill>
                  <a:srgbClr val="0000FF"/>
                </a:solidFill>
                <a:latin typeface="Arial"/>
                <a:ea typeface="黑体" pitchFamily="49" charset="-122"/>
                <a:cs typeface="Times New Roman" pitchFamily="18" charset="0"/>
              </a:rPr>
              <a:t>Present status</a:t>
            </a:r>
            <a:endParaRPr lang="en-US" altLang="zh-CN" sz="2800" b="1" dirty="0">
              <a:solidFill>
                <a:srgbClr val="0000FF"/>
              </a:solidFill>
              <a:latin typeface="Arial"/>
              <a:ea typeface="黑体" pitchFamily="49" charset="-122"/>
              <a:cs typeface="Times New Roman" pitchFamily="18" charset="0"/>
            </a:endParaRPr>
          </a:p>
        </p:txBody>
      </p:sp>
      <p:sp>
        <p:nvSpPr>
          <p:cNvPr id="8" name="文本框 7"/>
          <p:cNvSpPr txBox="1"/>
          <p:nvPr/>
        </p:nvSpPr>
        <p:spPr>
          <a:xfrm>
            <a:off x="251520" y="57043"/>
            <a:ext cx="5787162" cy="584775"/>
          </a:xfrm>
          <a:prstGeom prst="rect">
            <a:avLst/>
          </a:prstGeom>
          <a:noFill/>
        </p:spPr>
        <p:txBody>
          <a:bodyPr wrap="none" rtlCol="0">
            <a:spAutoFit/>
          </a:bodyPr>
          <a:lstStyle/>
          <a:p>
            <a:r>
              <a:rPr lang="en-US" altLang="zh-CN" sz="3200" b="1" dirty="0" smtClean="0">
                <a:solidFill>
                  <a:srgbClr val="1F497D"/>
                </a:solidFill>
              </a:rPr>
              <a:t>Present status and summary</a:t>
            </a:r>
            <a:endParaRPr lang="zh-CN" altLang="en-US" sz="3200" b="1" dirty="0">
              <a:solidFill>
                <a:srgbClr val="1F497D"/>
              </a:solidFill>
            </a:endParaRPr>
          </a:p>
        </p:txBody>
      </p:sp>
    </p:spTree>
    <p:extLst>
      <p:ext uri="{BB962C8B-B14F-4D97-AF65-F5344CB8AC3E}">
        <p14:creationId xmlns:p14="http://schemas.microsoft.com/office/powerpoint/2010/main" val="277733207"/>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78" y="1452673"/>
            <a:ext cx="8601740" cy="4838479"/>
          </a:xfrm>
          <a:prstGeom prst="rect">
            <a:avLst/>
          </a:prstGeom>
        </p:spPr>
      </p:pic>
      <p:sp>
        <p:nvSpPr>
          <p:cNvPr id="4" name="Rectangle 2"/>
          <p:cNvSpPr>
            <a:spLocks noChangeArrowheads="1"/>
          </p:cNvSpPr>
          <p:nvPr/>
        </p:nvSpPr>
        <p:spPr bwMode="auto">
          <a:xfrm>
            <a:off x="1713826" y="809140"/>
            <a:ext cx="5809803"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2800" b="1" dirty="0" smtClean="0">
                <a:solidFill>
                  <a:srgbClr val="0000FF"/>
                </a:solidFill>
                <a:latin typeface="Arial"/>
                <a:ea typeface="黑体" pitchFamily="49" charset="-122"/>
                <a:cs typeface="Times New Roman" pitchFamily="18" charset="0"/>
              </a:rPr>
              <a:t>Present status</a:t>
            </a:r>
            <a:endParaRPr lang="en-US" altLang="zh-CN" sz="2800" b="1" dirty="0">
              <a:solidFill>
                <a:srgbClr val="0000FF"/>
              </a:solidFill>
              <a:latin typeface="Arial"/>
              <a:ea typeface="黑体" pitchFamily="49" charset="-122"/>
              <a:cs typeface="Times New Roman" pitchFamily="18" charset="0"/>
            </a:endParaRPr>
          </a:p>
        </p:txBody>
      </p:sp>
      <p:sp>
        <p:nvSpPr>
          <p:cNvPr id="5" name="文本框 4"/>
          <p:cNvSpPr txBox="1"/>
          <p:nvPr/>
        </p:nvSpPr>
        <p:spPr>
          <a:xfrm>
            <a:off x="251520" y="57043"/>
            <a:ext cx="5787162" cy="584775"/>
          </a:xfrm>
          <a:prstGeom prst="rect">
            <a:avLst/>
          </a:prstGeom>
          <a:noFill/>
        </p:spPr>
        <p:txBody>
          <a:bodyPr wrap="none" rtlCol="0">
            <a:spAutoFit/>
          </a:bodyPr>
          <a:lstStyle/>
          <a:p>
            <a:r>
              <a:rPr lang="en-US" altLang="zh-CN" sz="3200" b="1" dirty="0" smtClean="0">
                <a:solidFill>
                  <a:srgbClr val="1F497D"/>
                </a:solidFill>
              </a:rPr>
              <a:t>Present status and summary</a:t>
            </a:r>
            <a:endParaRPr lang="zh-CN" altLang="en-US" sz="3200" b="1" dirty="0">
              <a:solidFill>
                <a:srgbClr val="1F497D"/>
              </a:solidFill>
            </a:endParaRPr>
          </a:p>
        </p:txBody>
      </p:sp>
    </p:spTree>
    <p:extLst>
      <p:ext uri="{BB962C8B-B14F-4D97-AF65-F5344CB8AC3E}">
        <p14:creationId xmlns:p14="http://schemas.microsoft.com/office/powerpoint/2010/main" val="2253933213"/>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8726" y="608162"/>
            <a:ext cx="8555015" cy="79039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defTabSz="802336" eaLnBrk="1" hangingPunct="1">
              <a:spcBef>
                <a:spcPts val="600"/>
              </a:spcBef>
            </a:pPr>
            <a:r>
              <a:rPr lang="en-US" altLang="zh-CN" sz="2800" b="1" dirty="0" smtClean="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a:t>
            </a:r>
            <a:r>
              <a:rPr lang="en-US" altLang="zh-CN" sz="2800" b="1" dirty="0" smtClean="0">
                <a:ln w="3175" cmpd="sng">
                  <a:noFill/>
                  <a:prstDash val="solid"/>
                </a:ln>
                <a:solidFill>
                  <a:srgbClr val="000099"/>
                </a:solidFill>
                <a:latin typeface="Times New Roman" pitchFamily="18" charset="0"/>
                <a:ea typeface="黑体" pitchFamily="49" charset="-122"/>
                <a:cs typeface="Times New Roman" pitchFamily="18" charset="0"/>
              </a:rPr>
              <a:t>igh-</a:t>
            </a:r>
            <a:r>
              <a:rPr lang="en-US" altLang="zh-CN" sz="2800" b="1" dirty="0" smtClean="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I</a:t>
            </a:r>
            <a:r>
              <a:rPr lang="en-US" altLang="zh-CN" sz="2800" b="1" dirty="0" smtClean="0">
                <a:ln w="3175" cmpd="sng">
                  <a:noFill/>
                  <a:prstDash val="solid"/>
                </a:ln>
                <a:solidFill>
                  <a:srgbClr val="000099"/>
                </a:solidFill>
                <a:latin typeface="Times New Roman" pitchFamily="18" charset="0"/>
                <a:ea typeface="黑体" pitchFamily="49" charset="-122"/>
                <a:cs typeface="Times New Roman" pitchFamily="18" charset="0"/>
              </a:rPr>
              <a:t>ntensity Heavy Ion </a:t>
            </a:r>
            <a:r>
              <a:rPr lang="en-US" altLang="zh-CN" sz="2800" b="1" dirty="0" smtClean="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A</a:t>
            </a:r>
            <a:r>
              <a:rPr lang="en-US" altLang="zh-CN" sz="2800" b="1" dirty="0" smtClean="0">
                <a:ln w="3175" cmpd="sng">
                  <a:noFill/>
                  <a:prstDash val="solid"/>
                </a:ln>
                <a:solidFill>
                  <a:srgbClr val="000099"/>
                </a:solidFill>
                <a:latin typeface="Times New Roman" pitchFamily="18" charset="0"/>
                <a:ea typeface="黑体" pitchFamily="49" charset="-122"/>
                <a:cs typeface="Times New Roman" pitchFamily="18" charset="0"/>
              </a:rPr>
              <a:t>ccelerator </a:t>
            </a:r>
            <a:r>
              <a:rPr lang="en-US" altLang="zh-CN" sz="2800" b="1" dirty="0" smtClean="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F</a:t>
            </a:r>
            <a:r>
              <a:rPr lang="en-US" altLang="zh-CN" sz="2800" b="1" dirty="0" smtClean="0">
                <a:ln w="3175" cmpd="sng">
                  <a:noFill/>
                  <a:prstDash val="solid"/>
                </a:ln>
                <a:solidFill>
                  <a:srgbClr val="000099"/>
                </a:solidFill>
                <a:latin typeface="Times New Roman" pitchFamily="18" charset="0"/>
                <a:ea typeface="黑体" pitchFamily="49" charset="-122"/>
                <a:cs typeface="Times New Roman" pitchFamily="18" charset="0"/>
              </a:rPr>
              <a:t>acility-</a:t>
            </a:r>
            <a:r>
              <a:rPr lang="en-US" altLang="zh-CN" sz="2800" b="1" dirty="0" smtClean="0">
                <a:ln w="3175" cmpd="sng">
                  <a:noFill/>
                  <a:prstDash val="solid"/>
                </a:ln>
                <a:solidFill>
                  <a:srgbClr val="C00000"/>
                </a:solidFill>
                <a:effectLst>
                  <a:outerShdw blurRad="38100" dist="38100" dir="2700000" algn="tl">
                    <a:srgbClr val="000000"/>
                  </a:outerShdw>
                </a:effectLst>
                <a:latin typeface="Times New Roman" pitchFamily="18" charset="0"/>
                <a:ea typeface="黑体" pitchFamily="49" charset="-122"/>
                <a:cs typeface="Times New Roman" pitchFamily="18" charset="0"/>
              </a:rPr>
              <a:t>HIAF</a:t>
            </a:r>
            <a:endParaRPr lang="en-US" altLang="zh-CN" sz="2800" b="1" kern="0" dirty="0" smtClean="0">
              <a:solidFill>
                <a:srgbClr val="C00000"/>
              </a:solidFill>
              <a:effectLst>
                <a:outerShdw blurRad="38100" dist="38100" dir="2700000" algn="tl">
                  <a:srgbClr val="C0C0C0"/>
                </a:outerShdw>
              </a:effectLst>
              <a:latin typeface="Times New Roman" pitchFamily="18" charset="0"/>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12333"/>
          <a:stretch/>
        </p:blipFill>
        <p:spPr>
          <a:xfrm>
            <a:off x="92327" y="1299394"/>
            <a:ext cx="8928992" cy="5559624"/>
          </a:xfrm>
          <a:prstGeom prst="rect">
            <a:avLst/>
          </a:prstGeom>
        </p:spPr>
      </p:pic>
      <p:sp>
        <p:nvSpPr>
          <p:cNvPr id="4" name="文本框 3"/>
          <p:cNvSpPr txBox="1"/>
          <p:nvPr/>
        </p:nvSpPr>
        <p:spPr>
          <a:xfrm>
            <a:off x="251520" y="57043"/>
            <a:ext cx="5787162" cy="584775"/>
          </a:xfrm>
          <a:prstGeom prst="rect">
            <a:avLst/>
          </a:prstGeom>
          <a:noFill/>
        </p:spPr>
        <p:txBody>
          <a:bodyPr wrap="none" rtlCol="0">
            <a:spAutoFit/>
          </a:bodyPr>
          <a:lstStyle/>
          <a:p>
            <a:r>
              <a:rPr lang="en-US" altLang="zh-CN" sz="3200" b="1" dirty="0" smtClean="0">
                <a:solidFill>
                  <a:srgbClr val="1F497D"/>
                </a:solidFill>
              </a:rPr>
              <a:t>Present status and summary</a:t>
            </a:r>
            <a:endParaRPr lang="zh-CN" altLang="en-US" sz="3200" b="1" dirty="0">
              <a:solidFill>
                <a:srgbClr val="1F497D"/>
              </a:solidFill>
            </a:endParaRPr>
          </a:p>
        </p:txBody>
      </p:sp>
      <p:sp>
        <p:nvSpPr>
          <p:cNvPr id="5" name="文本框 4"/>
          <p:cNvSpPr txBox="1"/>
          <p:nvPr/>
        </p:nvSpPr>
        <p:spPr>
          <a:xfrm>
            <a:off x="451496" y="1488128"/>
            <a:ext cx="8492453" cy="584775"/>
          </a:xfrm>
          <a:prstGeom prst="rect">
            <a:avLst/>
          </a:prstGeom>
          <a:noFill/>
        </p:spPr>
        <p:txBody>
          <a:bodyPr wrap="none" rtlCol="0">
            <a:spAutoFit/>
          </a:bodyPr>
          <a:lstStyle/>
          <a:p>
            <a:r>
              <a:rPr lang="en-US" altLang="zh-CN" sz="3200" b="1" dirty="0" smtClean="0">
                <a:solidFill>
                  <a:srgbClr val="FFFF00"/>
                </a:solidFill>
              </a:rPr>
              <a:t>2025-Huizhou, HIAF welcome all of you !!!</a:t>
            </a:r>
            <a:endParaRPr lang="zh-CN" altLang="en-US" sz="3200" b="1" dirty="0">
              <a:solidFill>
                <a:srgbClr val="FFFF00"/>
              </a:solidFill>
            </a:endParaRPr>
          </a:p>
        </p:txBody>
      </p:sp>
    </p:spTree>
    <p:extLst>
      <p:ext uri="{BB962C8B-B14F-4D97-AF65-F5344CB8AC3E}">
        <p14:creationId xmlns:p14="http://schemas.microsoft.com/office/powerpoint/2010/main" val="632675296"/>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p>
            <a:pPr>
              <a:defRPr/>
            </a:pPr>
            <a:fld id="{D4AAB494-A065-4E30-9E2D-174B6051C7D9}" type="slidenum">
              <a:rPr lang="en-US" altLang="zh-CN">
                <a:solidFill>
                  <a:srgbClr val="000000"/>
                </a:solidFill>
              </a:rPr>
              <a:pPr>
                <a:defRPr/>
              </a:pPr>
              <a:t>34</a:t>
            </a:fld>
            <a:endParaRPr lang="en-US" altLang="zh-CN">
              <a:solidFill>
                <a:srgbClr val="000000"/>
              </a:solidFill>
            </a:endParaRPr>
          </a:p>
        </p:txBody>
      </p:sp>
      <p:sp>
        <p:nvSpPr>
          <p:cNvPr id="5" name="Rectangle 2"/>
          <p:cNvSpPr txBox="1">
            <a:spLocks noChangeArrowheads="1"/>
          </p:cNvSpPr>
          <p:nvPr/>
        </p:nvSpPr>
        <p:spPr>
          <a:xfrm>
            <a:off x="1085318" y="2708920"/>
            <a:ext cx="7248218" cy="900119"/>
          </a:xfrm>
          <a:prstGeom prst="rect">
            <a:avLst/>
          </a:prstGeom>
        </p:spPr>
        <p:txBody>
          <a:bodyPr lIns="78197" tIns="39103" rIns="78197" bIns="39103"/>
          <a:lstStyle/>
          <a:p>
            <a:pPr algn="ctr" defTabSz="893289">
              <a:defRPr/>
            </a:pPr>
            <a:r>
              <a:rPr kumimoji="1" lang="en-US" altLang="zh-CN" sz="4800" b="1" i="1" kern="0" dirty="0" smtClean="0">
                <a:solidFill>
                  <a:srgbClr val="FF0000"/>
                </a:solidFill>
                <a:latin typeface="Times New Roman" pitchFamily="18" charset="0"/>
                <a:ea typeface="宋体"/>
              </a:rPr>
              <a:t>Thanks for your attention!</a:t>
            </a:r>
            <a:endParaRPr kumimoji="1" lang="en-US" altLang="zh-CN" sz="4800" i="1" kern="0" dirty="0" smtClean="0">
              <a:solidFill>
                <a:srgbClr val="000000"/>
              </a:solidFill>
              <a:effectLst>
                <a:outerShdw blurRad="38100" dist="38100" dir="2700000" algn="tl">
                  <a:srgbClr val="C0C0C0"/>
                </a:outerShdw>
              </a:effectLst>
              <a:latin typeface="Times New Roman" pitchFamily="18" charset="0"/>
              <a:ea typeface="宋体"/>
            </a:endParaRPr>
          </a:p>
        </p:txBody>
      </p:sp>
    </p:spTree>
    <p:extLst>
      <p:ext uri="{BB962C8B-B14F-4D97-AF65-F5344CB8AC3E}">
        <p14:creationId xmlns:p14="http://schemas.microsoft.com/office/powerpoint/2010/main" val="15541510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HIAF及CIADS两装置区鸟瞰图.jpg"/>
          <p:cNvPicPr>
            <a:picLocks noChangeAspect="1"/>
          </p:cNvPicPr>
          <p:nvPr/>
        </p:nvPicPr>
        <p:blipFill>
          <a:blip r:embed="rId2" cstate="print"/>
          <a:stretch>
            <a:fillRect/>
          </a:stretch>
        </p:blipFill>
        <p:spPr>
          <a:xfrm>
            <a:off x="0" y="1484784"/>
            <a:ext cx="9144000" cy="5057360"/>
          </a:xfrm>
          <a:prstGeom prst="rect">
            <a:avLst/>
          </a:prstGeom>
        </p:spPr>
      </p:pic>
      <p:sp>
        <p:nvSpPr>
          <p:cNvPr id="3" name="文本框 2"/>
          <p:cNvSpPr txBox="1"/>
          <p:nvPr/>
        </p:nvSpPr>
        <p:spPr>
          <a:xfrm>
            <a:off x="467544" y="828001"/>
            <a:ext cx="8492453" cy="584775"/>
          </a:xfrm>
          <a:prstGeom prst="rect">
            <a:avLst/>
          </a:prstGeom>
          <a:noFill/>
        </p:spPr>
        <p:txBody>
          <a:bodyPr wrap="none" rtlCol="0">
            <a:spAutoFit/>
          </a:bodyPr>
          <a:lstStyle/>
          <a:p>
            <a:r>
              <a:rPr lang="en-US" altLang="zh-CN" sz="3200" b="1" dirty="0" smtClean="0">
                <a:solidFill>
                  <a:srgbClr val="FF0000"/>
                </a:solidFill>
              </a:rPr>
              <a:t>2025-Huizhou, </a:t>
            </a:r>
            <a:r>
              <a:rPr lang="en-US" altLang="zh-CN" sz="3200" b="1" dirty="0" smtClean="0">
                <a:solidFill>
                  <a:srgbClr val="C00000"/>
                </a:solidFill>
              </a:rPr>
              <a:t>HIAF welcome all of you !!!</a:t>
            </a:r>
            <a:endParaRPr lang="zh-CN" altLang="en-US" sz="3200" b="1" dirty="0">
              <a:solidFill>
                <a:srgbClr val="C00000"/>
              </a:solidFill>
            </a:endParaRPr>
          </a:p>
        </p:txBody>
      </p:sp>
      <p:sp>
        <p:nvSpPr>
          <p:cNvPr id="4" name="文本框 3"/>
          <p:cNvSpPr txBox="1"/>
          <p:nvPr/>
        </p:nvSpPr>
        <p:spPr>
          <a:xfrm>
            <a:off x="251520" y="57043"/>
            <a:ext cx="5787162" cy="584775"/>
          </a:xfrm>
          <a:prstGeom prst="rect">
            <a:avLst/>
          </a:prstGeom>
          <a:noFill/>
        </p:spPr>
        <p:txBody>
          <a:bodyPr wrap="none" rtlCol="0">
            <a:spAutoFit/>
          </a:bodyPr>
          <a:lstStyle/>
          <a:p>
            <a:r>
              <a:rPr lang="en-US" altLang="zh-CN" sz="3200" b="1" dirty="0" smtClean="0">
                <a:solidFill>
                  <a:srgbClr val="1F497D"/>
                </a:solidFill>
              </a:rPr>
              <a:t>Present status and summary</a:t>
            </a:r>
            <a:endParaRPr lang="zh-CN" altLang="en-US" sz="3200" b="1" dirty="0">
              <a:solidFill>
                <a:srgbClr val="1F497D"/>
              </a:solidFill>
            </a:endParaRPr>
          </a:p>
        </p:txBody>
      </p:sp>
    </p:spTree>
    <p:extLst>
      <p:ext uri="{BB962C8B-B14F-4D97-AF65-F5344CB8AC3E}">
        <p14:creationId xmlns:p14="http://schemas.microsoft.com/office/powerpoint/2010/main" val="197438381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总装02.JPG"/>
          <p:cNvPicPr>
            <a:picLocks noChangeAspect="1"/>
          </p:cNvPicPr>
          <p:nvPr/>
        </p:nvPicPr>
        <p:blipFill rotWithShape="1">
          <a:blip r:embed="rId3">
            <a:extLst>
              <a:ext uri="{28A0092B-C50C-407E-A947-70E740481C1C}">
                <a14:useLocalDpi xmlns:a14="http://schemas.microsoft.com/office/drawing/2010/main" val="0"/>
              </a:ext>
            </a:extLst>
          </a:blip>
          <a:srcRect l="10319" t="9075" r="12485" b="6416"/>
          <a:stretch/>
        </p:blipFill>
        <p:spPr>
          <a:xfrm>
            <a:off x="7239" y="1034809"/>
            <a:ext cx="9108000" cy="5179018"/>
          </a:xfrm>
          <a:prstGeom prst="rect">
            <a:avLst/>
          </a:prstGeom>
        </p:spPr>
      </p:pic>
      <p:sp>
        <p:nvSpPr>
          <p:cNvPr id="3" name="文本框 2"/>
          <p:cNvSpPr txBox="1"/>
          <p:nvPr/>
        </p:nvSpPr>
        <p:spPr>
          <a:xfrm rot="19824045">
            <a:off x="6229583" y="2533715"/>
            <a:ext cx="1615613" cy="1015663"/>
          </a:xfrm>
          <a:prstGeom prst="rect">
            <a:avLst/>
          </a:prstGeom>
          <a:solidFill>
            <a:schemeClr val="accent4">
              <a:lumMod val="40000"/>
              <a:lumOff val="60000"/>
            </a:schemeClr>
          </a:solidFill>
        </p:spPr>
        <p:txBody>
          <a:bodyPr wrap="square" rtlCol="0">
            <a:spAutoFit/>
          </a:bodyPr>
          <a:lstStyle/>
          <a:p>
            <a:pPr algn="ctr">
              <a:lnSpc>
                <a:spcPct val="150000"/>
              </a:lnSpc>
              <a:buClr>
                <a:prstClr val="black"/>
              </a:buClr>
            </a:pPr>
            <a:r>
              <a:rPr kumimoji="1" lang="en-US" altLang="zh-CN" sz="2000" b="1" dirty="0" smtClean="0"/>
              <a:t>RFQ</a:t>
            </a:r>
          </a:p>
          <a:p>
            <a:pPr algn="ctr">
              <a:lnSpc>
                <a:spcPct val="150000"/>
              </a:lnSpc>
              <a:buClr>
                <a:prstClr val="black"/>
              </a:buClr>
            </a:pPr>
            <a:r>
              <a:rPr kumimoji="1" lang="zh-CN" altLang="zh-CN" sz="2000" b="1" dirty="0" smtClean="0"/>
              <a:t>0</a:t>
            </a:r>
            <a:r>
              <a:rPr kumimoji="1" lang="en-US" altLang="zh-CN" sz="2000" b="1" dirty="0" smtClean="0"/>
              <a:t>.5MeV/u</a:t>
            </a:r>
            <a:endParaRPr kumimoji="1" lang="zh-CN" altLang="en-US" sz="2000" b="1" dirty="0"/>
          </a:p>
        </p:txBody>
      </p:sp>
      <p:sp>
        <p:nvSpPr>
          <p:cNvPr id="4" name="文本框 3"/>
          <p:cNvSpPr txBox="1"/>
          <p:nvPr/>
        </p:nvSpPr>
        <p:spPr>
          <a:xfrm rot="19824045">
            <a:off x="4148315" y="1873018"/>
            <a:ext cx="1508870" cy="1015663"/>
          </a:xfrm>
          <a:prstGeom prst="rect">
            <a:avLst/>
          </a:prstGeom>
          <a:solidFill>
            <a:schemeClr val="accent5">
              <a:lumMod val="20000"/>
              <a:lumOff val="80000"/>
            </a:schemeClr>
          </a:solidFill>
        </p:spPr>
        <p:txBody>
          <a:bodyPr wrap="square" rtlCol="0">
            <a:spAutoFit/>
          </a:bodyPr>
          <a:lstStyle/>
          <a:p>
            <a:pPr algn="ctr">
              <a:lnSpc>
                <a:spcPct val="150000"/>
              </a:lnSpc>
              <a:buClr>
                <a:prstClr val="black"/>
              </a:buClr>
            </a:pPr>
            <a:r>
              <a:rPr kumimoji="1" lang="en-US" altLang="zh-CN" sz="2000" b="1" dirty="0" smtClean="0"/>
              <a:t>QWR005</a:t>
            </a:r>
          </a:p>
          <a:p>
            <a:pPr algn="ctr">
              <a:lnSpc>
                <a:spcPct val="150000"/>
              </a:lnSpc>
              <a:buClr>
                <a:prstClr val="black"/>
              </a:buClr>
            </a:pPr>
            <a:r>
              <a:rPr kumimoji="1" lang="zh-CN" altLang="zh-CN" sz="2000" b="1" dirty="0" smtClean="0"/>
              <a:t>2</a:t>
            </a:r>
            <a:r>
              <a:rPr kumimoji="1" lang="en-US" altLang="zh-CN" sz="2000" b="1" dirty="0" smtClean="0"/>
              <a:t>.4MeV/u</a:t>
            </a:r>
            <a:endParaRPr kumimoji="1" lang="zh-CN" altLang="en-US" sz="2000" b="1" dirty="0"/>
          </a:p>
        </p:txBody>
      </p:sp>
      <p:sp>
        <p:nvSpPr>
          <p:cNvPr id="5" name="文本框 4"/>
          <p:cNvSpPr txBox="1"/>
          <p:nvPr/>
        </p:nvSpPr>
        <p:spPr>
          <a:xfrm rot="19824045">
            <a:off x="3718561" y="3924333"/>
            <a:ext cx="1415014" cy="1015663"/>
          </a:xfrm>
          <a:prstGeom prst="rect">
            <a:avLst/>
          </a:prstGeom>
          <a:solidFill>
            <a:schemeClr val="accent5">
              <a:lumMod val="20000"/>
              <a:lumOff val="80000"/>
            </a:schemeClr>
          </a:solidFill>
        </p:spPr>
        <p:txBody>
          <a:bodyPr wrap="square" rtlCol="0">
            <a:spAutoFit/>
          </a:bodyPr>
          <a:lstStyle/>
          <a:p>
            <a:pPr algn="ctr">
              <a:lnSpc>
                <a:spcPct val="150000"/>
              </a:lnSpc>
              <a:buClr>
                <a:prstClr val="black"/>
              </a:buClr>
            </a:pPr>
            <a:r>
              <a:rPr kumimoji="1" lang="en-US" altLang="zh-CN" sz="2000" b="1" dirty="0" smtClean="0"/>
              <a:t>HWR010</a:t>
            </a:r>
          </a:p>
          <a:p>
            <a:pPr algn="ctr">
              <a:lnSpc>
                <a:spcPct val="150000"/>
              </a:lnSpc>
              <a:buClr>
                <a:prstClr val="black"/>
              </a:buClr>
            </a:pPr>
            <a:r>
              <a:rPr kumimoji="1" lang="zh-CN" altLang="zh-CN" sz="2000" b="1" dirty="0" smtClean="0"/>
              <a:t>5</a:t>
            </a:r>
            <a:r>
              <a:rPr kumimoji="1" lang="en-US" altLang="zh-CN" sz="2000" b="1" dirty="0" smtClean="0"/>
              <a:t>.8MeV/u</a:t>
            </a:r>
            <a:endParaRPr kumimoji="1" lang="zh-CN" altLang="en-US" sz="2000" b="1" dirty="0"/>
          </a:p>
        </p:txBody>
      </p:sp>
      <p:sp>
        <p:nvSpPr>
          <p:cNvPr id="6" name="文本框 5"/>
          <p:cNvSpPr txBox="1"/>
          <p:nvPr/>
        </p:nvSpPr>
        <p:spPr>
          <a:xfrm rot="19824045">
            <a:off x="597843" y="3967478"/>
            <a:ext cx="1631536" cy="958660"/>
          </a:xfrm>
          <a:prstGeom prst="rect">
            <a:avLst/>
          </a:prstGeom>
          <a:solidFill>
            <a:schemeClr val="accent5">
              <a:lumMod val="20000"/>
              <a:lumOff val="80000"/>
            </a:schemeClr>
          </a:solidFill>
        </p:spPr>
        <p:txBody>
          <a:bodyPr wrap="square" rtlCol="0">
            <a:spAutoFit/>
          </a:bodyPr>
          <a:lstStyle/>
          <a:p>
            <a:pPr algn="ctr">
              <a:lnSpc>
                <a:spcPct val="150000"/>
              </a:lnSpc>
              <a:buClr>
                <a:prstClr val="black"/>
              </a:buClr>
            </a:pPr>
            <a:r>
              <a:rPr kumimoji="1" lang="en-US" altLang="zh-CN" sz="2000" b="1" dirty="0" smtClean="0"/>
              <a:t>HWR015</a:t>
            </a:r>
          </a:p>
          <a:p>
            <a:pPr algn="ctr">
              <a:lnSpc>
                <a:spcPct val="150000"/>
              </a:lnSpc>
              <a:buClr>
                <a:prstClr val="black"/>
              </a:buClr>
            </a:pPr>
            <a:r>
              <a:rPr kumimoji="1" lang="en-US" altLang="zh-CN" sz="2000" b="1" dirty="0" smtClean="0"/>
              <a:t>17.0MeV/u</a:t>
            </a:r>
            <a:endParaRPr kumimoji="1" lang="zh-CN" altLang="en-US" sz="2000" b="1" dirty="0"/>
          </a:p>
        </p:txBody>
      </p:sp>
      <p:sp>
        <p:nvSpPr>
          <p:cNvPr id="8" name="文本框 7"/>
          <p:cNvSpPr txBox="1"/>
          <p:nvPr/>
        </p:nvSpPr>
        <p:spPr>
          <a:xfrm>
            <a:off x="7740352" y="756124"/>
            <a:ext cx="1224136" cy="861774"/>
          </a:xfrm>
          <a:prstGeom prst="rect">
            <a:avLst/>
          </a:prstGeom>
          <a:solidFill>
            <a:schemeClr val="accent2">
              <a:lumMod val="20000"/>
              <a:lumOff val="80000"/>
            </a:schemeClr>
          </a:solidFill>
        </p:spPr>
        <p:txBody>
          <a:bodyPr wrap="square" rtlCol="0">
            <a:spAutoFit/>
          </a:bodyPr>
          <a:lstStyle/>
          <a:p>
            <a:pPr algn="ctr">
              <a:lnSpc>
                <a:spcPct val="125000"/>
              </a:lnSpc>
              <a:buClr>
                <a:prstClr val="black"/>
              </a:buClr>
            </a:pPr>
            <a:r>
              <a:rPr kumimoji="1" lang="en-US" altLang="zh-CN" sz="2000" b="1" dirty="0" smtClean="0"/>
              <a:t>SECR</a:t>
            </a:r>
          </a:p>
          <a:p>
            <a:pPr algn="ctr">
              <a:lnSpc>
                <a:spcPct val="125000"/>
              </a:lnSpc>
              <a:buClr>
                <a:prstClr val="black"/>
              </a:buClr>
            </a:pPr>
            <a:r>
              <a:rPr kumimoji="1" lang="en-US" altLang="zh-CN" sz="2000" b="1" dirty="0" smtClean="0"/>
              <a:t>45GHz</a:t>
            </a:r>
            <a:endParaRPr kumimoji="1" lang="zh-CN" altLang="en-US" sz="2000" b="1" dirty="0"/>
          </a:p>
        </p:txBody>
      </p:sp>
      <p:sp>
        <p:nvSpPr>
          <p:cNvPr id="10" name="文本框 9">
            <a:extLst>
              <a:ext uri="{FF2B5EF4-FFF2-40B4-BE49-F238E27FC236}">
                <a16:creationId xmlns="" xmlns:a16="http://schemas.microsoft.com/office/drawing/2014/main" id="{73741441-01AF-4097-A38F-12952FEA882E}"/>
              </a:ext>
            </a:extLst>
          </p:cNvPr>
          <p:cNvSpPr txBox="1"/>
          <p:nvPr/>
        </p:nvSpPr>
        <p:spPr bwMode="auto">
          <a:xfrm>
            <a:off x="573917" y="1528916"/>
            <a:ext cx="3926075" cy="11079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marL="342900"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p"/>
              <a:tabLst/>
              <a:defRPr/>
            </a:pPr>
            <a:r>
              <a:rPr lang="en-US" altLang="zh-CN" sz="2400" kern="0" noProof="0" dirty="0" smtClean="0">
                <a:solidFill>
                  <a:srgbClr val="000099"/>
                </a:solidFill>
              </a:rPr>
              <a:t>P</a:t>
            </a:r>
            <a:r>
              <a:rPr kumimoji="0" lang="en-US" altLang="zh-CN" sz="2400" i="0" u="none" strike="noStrike" kern="0" cap="none" spc="0" normalizeH="0" baseline="0" noProof="0" dirty="0" smtClean="0">
                <a:ln>
                  <a:noFill/>
                </a:ln>
                <a:solidFill>
                  <a:srgbClr val="000099"/>
                </a:solidFill>
                <a:effectLst/>
                <a:uLnTx/>
                <a:uFillTx/>
              </a:rPr>
              <a:t>ulsed 50 </a:t>
            </a:r>
            <a:r>
              <a:rPr kumimoji="0" lang="en-US" altLang="zh-CN" sz="2400" i="0" u="none" strike="noStrike" kern="0" cap="none" spc="0" normalizeH="0" baseline="0" noProof="0" dirty="0" err="1" smtClean="0">
                <a:ln>
                  <a:noFill/>
                </a:ln>
                <a:solidFill>
                  <a:srgbClr val="000099"/>
                </a:solidFill>
                <a:effectLst/>
                <a:uLnTx/>
                <a:uFillTx/>
              </a:rPr>
              <a:t>p</a:t>
            </a:r>
            <a:r>
              <a:rPr kumimoji="0" lang="en-US" altLang="zh-CN" sz="2400" i="0" u="none" strike="noStrike" kern="0" cap="none" spc="0" normalizeH="0" baseline="0" noProof="0" dirty="0" err="1" smtClean="0">
                <a:ln>
                  <a:noFill/>
                </a:ln>
                <a:solidFill>
                  <a:srgbClr val="000099"/>
                </a:solidFill>
                <a:effectLst/>
                <a:uLnTx/>
                <a:uFillTx/>
                <a:cs typeface="Arial" panose="020B0604020202020204" pitchFamily="34" charset="0"/>
              </a:rPr>
              <a:t>μA</a:t>
            </a:r>
            <a:r>
              <a:rPr kumimoji="0" lang="en-US" altLang="zh-CN" sz="2400" i="0" u="none" strike="noStrike" kern="0" cap="none" spc="0" normalizeH="0" baseline="0" noProof="0" dirty="0" smtClean="0">
                <a:ln>
                  <a:noFill/>
                </a:ln>
                <a:solidFill>
                  <a:srgbClr val="000099"/>
                </a:solidFill>
                <a:effectLst/>
                <a:uLnTx/>
                <a:uFillTx/>
                <a:cs typeface="Arial" panose="020B0604020202020204" pitchFamily="34" charset="0"/>
              </a:rPr>
              <a:t> U</a:t>
            </a:r>
            <a:r>
              <a:rPr kumimoji="0" lang="en-US" altLang="zh-CN" sz="2400" i="0" u="none" strike="noStrike" kern="0" cap="none" spc="0" normalizeH="0" baseline="30000" noProof="0" dirty="0" smtClean="0">
                <a:ln>
                  <a:noFill/>
                </a:ln>
                <a:solidFill>
                  <a:srgbClr val="000099"/>
                </a:solidFill>
                <a:effectLst/>
                <a:uLnTx/>
                <a:uFillTx/>
                <a:cs typeface="Arial" panose="020B0604020202020204" pitchFamily="34" charset="0"/>
              </a:rPr>
              <a:t>35+</a:t>
            </a:r>
            <a:r>
              <a:rPr kumimoji="0" lang="en-US" altLang="zh-CN" sz="2400" i="0" u="none" strike="noStrike" kern="0" cap="none" spc="0" normalizeH="0" baseline="0" noProof="0" dirty="0" smtClean="0">
                <a:ln>
                  <a:noFill/>
                </a:ln>
                <a:solidFill>
                  <a:srgbClr val="000099"/>
                </a:solidFill>
                <a:effectLst/>
                <a:uLnTx/>
                <a:uFillTx/>
                <a:cs typeface="Arial" panose="020B0604020202020204" pitchFamily="34" charset="0"/>
              </a:rPr>
              <a:t>, </a:t>
            </a:r>
            <a:r>
              <a:rPr kumimoji="0" lang="en-US" altLang="zh-CN" sz="2400" i="0" u="none" strike="noStrike" kern="0" cap="none" spc="0" normalizeH="0" baseline="0" noProof="0" dirty="0" smtClean="0">
                <a:ln>
                  <a:noFill/>
                </a:ln>
                <a:solidFill>
                  <a:srgbClr val="FF0000"/>
                </a:solidFill>
                <a:effectLst/>
                <a:uLnTx/>
                <a:uFillTx/>
                <a:cs typeface="Arial" panose="020B0604020202020204" pitchFamily="34" charset="0"/>
              </a:rPr>
              <a:t>U</a:t>
            </a:r>
            <a:r>
              <a:rPr kumimoji="0" lang="en-US" altLang="zh-CN" sz="2400" i="0" u="none" strike="noStrike" kern="0" cap="none" spc="0" normalizeH="0" baseline="30000" noProof="0" dirty="0" smtClean="0">
                <a:ln>
                  <a:noFill/>
                </a:ln>
                <a:solidFill>
                  <a:srgbClr val="FF0000"/>
                </a:solidFill>
                <a:effectLst/>
                <a:uLnTx/>
                <a:uFillTx/>
                <a:cs typeface="Arial" panose="020B0604020202020204" pitchFamily="34" charset="0"/>
              </a:rPr>
              <a:t>4x+</a:t>
            </a:r>
            <a:endParaRPr kumimoji="0" lang="en-US" altLang="zh-CN" sz="2400" i="0" u="none" strike="noStrike" kern="0" cap="none" spc="0" normalizeH="0" baseline="30000" noProof="0" dirty="0" smtClean="0">
              <a:ln>
                <a:noFill/>
              </a:ln>
              <a:solidFill>
                <a:srgbClr val="FF0000"/>
              </a:solidFill>
              <a:effectLst/>
              <a:uLnTx/>
              <a:uFillTx/>
            </a:endParaRPr>
          </a:p>
          <a:p>
            <a:pPr marL="342900" marR="0" lvl="0" indent="-342900" defTabSz="914400" eaLnBrk="1" fontAlgn="auto" latinLnBrk="0" hangingPunct="1">
              <a:lnSpc>
                <a:spcPct val="125000"/>
              </a:lnSpc>
              <a:spcBef>
                <a:spcPts val="0"/>
              </a:spcBef>
              <a:spcAft>
                <a:spcPts val="0"/>
              </a:spcAft>
              <a:buClrTx/>
              <a:buSzTx/>
              <a:buFont typeface="Wingdings" panose="05000000000000000000" pitchFamily="2" charset="2"/>
              <a:buChar char="p"/>
              <a:tabLst/>
              <a:defRPr/>
            </a:pPr>
            <a:r>
              <a:rPr kumimoji="0" lang="en-US" altLang="zh-CN" sz="2400" i="0" u="none" strike="noStrike" kern="0" cap="none" spc="0" normalizeH="0" baseline="0" noProof="0" dirty="0" smtClean="0">
                <a:ln>
                  <a:noFill/>
                </a:ln>
                <a:solidFill>
                  <a:srgbClr val="000099"/>
                </a:solidFill>
                <a:effectLst/>
                <a:uLnTx/>
                <a:uFillTx/>
              </a:rPr>
              <a:t>CW 20 </a:t>
            </a:r>
            <a:r>
              <a:rPr kumimoji="0" lang="en-US" altLang="zh-CN" sz="2400" i="0" u="none" strike="noStrike" kern="0" cap="none" spc="0" normalizeH="0" baseline="0" noProof="0" dirty="0" err="1" smtClean="0">
                <a:ln>
                  <a:noFill/>
                </a:ln>
                <a:solidFill>
                  <a:srgbClr val="000099"/>
                </a:solidFill>
                <a:effectLst/>
                <a:uLnTx/>
                <a:uFillTx/>
              </a:rPr>
              <a:t>p</a:t>
            </a:r>
            <a:r>
              <a:rPr kumimoji="0" lang="en-US" altLang="zh-CN" sz="2400" i="0" u="none" strike="noStrike" kern="0" cap="none" spc="0" normalizeH="0" baseline="0" noProof="0" dirty="0" err="1" smtClean="0">
                <a:ln>
                  <a:noFill/>
                </a:ln>
                <a:solidFill>
                  <a:srgbClr val="000099"/>
                </a:solidFill>
                <a:effectLst/>
                <a:uLnTx/>
                <a:uFillTx/>
                <a:cs typeface="Arial" panose="020B0604020202020204" pitchFamily="34" charset="0"/>
              </a:rPr>
              <a:t>μA</a:t>
            </a:r>
            <a:r>
              <a:rPr kumimoji="0" lang="en-US" altLang="zh-CN" sz="2400" i="0" u="none" strike="noStrike" kern="0" cap="none" spc="0" normalizeH="0" baseline="0" noProof="0" dirty="0" smtClean="0">
                <a:ln>
                  <a:noFill/>
                </a:ln>
                <a:solidFill>
                  <a:srgbClr val="000099"/>
                </a:solidFill>
                <a:effectLst/>
                <a:uLnTx/>
                <a:uFillTx/>
                <a:cs typeface="Arial" panose="020B0604020202020204" pitchFamily="34" charset="0"/>
              </a:rPr>
              <a:t> U</a:t>
            </a:r>
            <a:r>
              <a:rPr kumimoji="0" lang="en-US" altLang="zh-CN" sz="2400" i="0" u="none" strike="noStrike" kern="0" cap="none" spc="0" normalizeH="0" baseline="30000" noProof="0" dirty="0" smtClean="0">
                <a:ln>
                  <a:noFill/>
                </a:ln>
                <a:solidFill>
                  <a:srgbClr val="000099"/>
                </a:solidFill>
                <a:effectLst/>
                <a:uLnTx/>
                <a:uFillTx/>
                <a:cs typeface="Arial" panose="020B0604020202020204" pitchFamily="34" charset="0"/>
              </a:rPr>
              <a:t>35+</a:t>
            </a:r>
            <a:endParaRPr kumimoji="0" lang="en-US" altLang="zh-CN" sz="2400" i="0" u="none" strike="noStrike" kern="0" cap="none" spc="0" normalizeH="0" baseline="0" noProof="0" dirty="0" smtClean="0">
              <a:ln>
                <a:noFill/>
              </a:ln>
              <a:solidFill>
                <a:srgbClr val="000099"/>
              </a:solidFill>
              <a:effectLst/>
              <a:uLnTx/>
              <a:uFillTx/>
              <a:cs typeface="Arial" panose="020B0604020202020204" pitchFamily="34" charset="0"/>
            </a:endParaRPr>
          </a:p>
        </p:txBody>
      </p:sp>
      <p:sp>
        <p:nvSpPr>
          <p:cNvPr id="11" name="矩形 10"/>
          <p:cNvSpPr/>
          <p:nvPr/>
        </p:nvSpPr>
        <p:spPr>
          <a:xfrm>
            <a:off x="107504" y="9661"/>
            <a:ext cx="5258171" cy="584775"/>
          </a:xfrm>
          <a:prstGeom prst="rect">
            <a:avLst/>
          </a:prstGeom>
        </p:spPr>
        <p:txBody>
          <a:bodyPr wrap="none">
            <a:spAutoFit/>
          </a:bodyPr>
          <a:lstStyle/>
          <a:p>
            <a:pPr eaLnBrk="1" hangingPunct="1"/>
            <a:r>
              <a:rPr lang="en-US" altLang="zh-CN" sz="3200" b="1" dirty="0" smtClean="0">
                <a:solidFill>
                  <a:schemeClr val="bg1"/>
                </a:solidFill>
              </a:rPr>
              <a:t>The Front-End and </a:t>
            </a:r>
            <a:r>
              <a:rPr lang="en-US" altLang="zh-CN" sz="3200" b="1" dirty="0" err="1" smtClean="0">
                <a:solidFill>
                  <a:schemeClr val="bg1"/>
                </a:solidFill>
              </a:rPr>
              <a:t>iLinac</a:t>
            </a:r>
            <a:endParaRPr lang="en-US" altLang="zh-CN" sz="3200" b="1" dirty="0">
              <a:solidFill>
                <a:schemeClr val="bg1"/>
              </a:solidFill>
            </a:endParaRPr>
          </a:p>
        </p:txBody>
      </p:sp>
      <p:sp>
        <p:nvSpPr>
          <p:cNvPr id="12" name="文本框 11">
            <a:extLst>
              <a:ext uri="{FF2B5EF4-FFF2-40B4-BE49-F238E27FC236}">
                <a16:creationId xmlns="" xmlns:a16="http://schemas.microsoft.com/office/drawing/2014/main" id="{1FB9C773-772C-4AC2-ABA0-4730F14CA702}"/>
              </a:ext>
            </a:extLst>
          </p:cNvPr>
          <p:cNvSpPr txBox="1"/>
          <p:nvPr/>
        </p:nvSpPr>
        <p:spPr bwMode="auto">
          <a:xfrm>
            <a:off x="63168" y="964217"/>
            <a:ext cx="19463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lgn="ctr" eaLnBrk="1" hangingPunct="1"/>
            <a:r>
              <a:rPr lang="en-US" altLang="zh-CN" sz="3200" b="1" dirty="0" smtClean="0">
                <a:solidFill>
                  <a:srgbClr val="0000FF"/>
                </a:solidFill>
              </a:rPr>
              <a:t>SECR</a:t>
            </a:r>
            <a:endParaRPr lang="en-US" altLang="zh-CN" sz="3200" b="1" dirty="0">
              <a:solidFill>
                <a:srgbClr val="0000FF"/>
              </a:solidFill>
            </a:endParaRPr>
          </a:p>
        </p:txBody>
      </p:sp>
      <p:sp>
        <p:nvSpPr>
          <p:cNvPr id="13" name="文本框 12">
            <a:extLst>
              <a:ext uri="{FF2B5EF4-FFF2-40B4-BE49-F238E27FC236}">
                <a16:creationId xmlns="" xmlns:a16="http://schemas.microsoft.com/office/drawing/2014/main" id="{73741441-01AF-4097-A38F-12952FEA882E}"/>
              </a:ext>
            </a:extLst>
          </p:cNvPr>
          <p:cNvSpPr txBox="1"/>
          <p:nvPr/>
        </p:nvSpPr>
        <p:spPr bwMode="auto">
          <a:xfrm>
            <a:off x="4775767" y="5548664"/>
            <a:ext cx="3926075" cy="11079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marL="342900"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p"/>
              <a:tabLst/>
              <a:defRPr/>
            </a:pPr>
            <a:r>
              <a:rPr lang="en-US" altLang="zh-CN" sz="2400" kern="0" dirty="0">
                <a:solidFill>
                  <a:srgbClr val="000099"/>
                </a:solidFill>
              </a:rPr>
              <a:t>P</a:t>
            </a:r>
            <a:r>
              <a:rPr kumimoji="0" lang="en-US" altLang="zh-CN" sz="2400" i="0" u="none" strike="noStrike" kern="0" cap="none" spc="0" normalizeH="0" baseline="0" noProof="0" dirty="0" err="1" smtClean="0">
                <a:ln>
                  <a:noFill/>
                </a:ln>
                <a:solidFill>
                  <a:srgbClr val="000099"/>
                </a:solidFill>
                <a:effectLst/>
                <a:uLnTx/>
                <a:uFillTx/>
              </a:rPr>
              <a:t>ulsed</a:t>
            </a:r>
            <a:r>
              <a:rPr kumimoji="0" lang="en-US" altLang="zh-CN" sz="2400" i="0" u="none" strike="noStrike" kern="0" cap="none" spc="0" normalizeH="0" baseline="0" noProof="0" dirty="0" smtClean="0">
                <a:ln>
                  <a:noFill/>
                </a:ln>
                <a:solidFill>
                  <a:srgbClr val="000099"/>
                </a:solidFill>
                <a:effectLst/>
                <a:uLnTx/>
                <a:uFillTx/>
              </a:rPr>
              <a:t> 28 </a:t>
            </a:r>
            <a:r>
              <a:rPr kumimoji="0" lang="en-US" altLang="zh-CN" sz="2400" i="0" u="none" strike="noStrike" kern="0" cap="none" spc="0" normalizeH="0" baseline="0" noProof="0" dirty="0" err="1" smtClean="0">
                <a:ln>
                  <a:noFill/>
                </a:ln>
                <a:solidFill>
                  <a:srgbClr val="000099"/>
                </a:solidFill>
                <a:effectLst/>
                <a:uLnTx/>
                <a:uFillTx/>
              </a:rPr>
              <a:t>p</a:t>
            </a:r>
            <a:r>
              <a:rPr kumimoji="0" lang="en-US" altLang="zh-CN" sz="2400" i="0" u="none" strike="noStrike" kern="0" cap="none" spc="0" normalizeH="0" baseline="0" noProof="0" dirty="0" err="1" smtClean="0">
                <a:ln>
                  <a:noFill/>
                </a:ln>
                <a:solidFill>
                  <a:srgbClr val="000099"/>
                </a:solidFill>
                <a:effectLst/>
                <a:uLnTx/>
                <a:uFillTx/>
                <a:cs typeface="Arial" panose="020B0604020202020204" pitchFamily="34" charset="0"/>
              </a:rPr>
              <a:t>μA</a:t>
            </a:r>
            <a:r>
              <a:rPr kumimoji="0" lang="en-US" altLang="zh-CN" sz="2400" i="0" u="none" strike="noStrike" kern="0" cap="none" spc="0" normalizeH="0" baseline="0" noProof="0" dirty="0" smtClean="0">
                <a:ln>
                  <a:noFill/>
                </a:ln>
                <a:solidFill>
                  <a:srgbClr val="000099"/>
                </a:solidFill>
                <a:effectLst/>
                <a:uLnTx/>
                <a:uFillTx/>
                <a:cs typeface="Arial" panose="020B0604020202020204" pitchFamily="34" charset="0"/>
              </a:rPr>
              <a:t> U</a:t>
            </a:r>
            <a:r>
              <a:rPr kumimoji="0" lang="en-US" altLang="zh-CN" sz="2400" i="0" u="none" strike="noStrike" kern="0" cap="none" spc="0" normalizeH="0" baseline="30000" noProof="0" dirty="0" smtClean="0">
                <a:ln>
                  <a:noFill/>
                </a:ln>
                <a:solidFill>
                  <a:srgbClr val="000099"/>
                </a:solidFill>
                <a:effectLst/>
                <a:uLnTx/>
                <a:uFillTx/>
                <a:cs typeface="Arial" panose="020B0604020202020204" pitchFamily="34" charset="0"/>
              </a:rPr>
              <a:t>35+</a:t>
            </a:r>
            <a:r>
              <a:rPr kumimoji="0" lang="en-US" altLang="zh-CN" sz="2400" i="0" u="none" strike="noStrike" kern="0" cap="none" spc="0" normalizeH="0" baseline="0" noProof="0" dirty="0" smtClean="0">
                <a:ln>
                  <a:noFill/>
                </a:ln>
                <a:solidFill>
                  <a:srgbClr val="000099"/>
                </a:solidFill>
                <a:effectLst/>
                <a:uLnTx/>
                <a:uFillTx/>
                <a:cs typeface="Arial" panose="020B0604020202020204" pitchFamily="34" charset="0"/>
              </a:rPr>
              <a:t>, </a:t>
            </a:r>
            <a:r>
              <a:rPr kumimoji="0" lang="en-US" altLang="zh-CN" sz="2400" i="0" u="none" strike="noStrike" kern="0" cap="none" spc="0" normalizeH="0" baseline="0" noProof="0" dirty="0" smtClean="0">
                <a:ln>
                  <a:noFill/>
                </a:ln>
                <a:solidFill>
                  <a:srgbClr val="FF0000"/>
                </a:solidFill>
                <a:effectLst/>
                <a:uLnTx/>
                <a:uFillTx/>
                <a:cs typeface="Arial" panose="020B0604020202020204" pitchFamily="34" charset="0"/>
              </a:rPr>
              <a:t>U</a:t>
            </a:r>
            <a:r>
              <a:rPr kumimoji="0" lang="en-US" altLang="zh-CN" sz="2400" i="0" u="none" strike="noStrike" kern="0" cap="none" spc="0" normalizeH="0" baseline="30000" noProof="0" dirty="0" smtClean="0">
                <a:ln>
                  <a:noFill/>
                </a:ln>
                <a:solidFill>
                  <a:srgbClr val="FF0000"/>
                </a:solidFill>
                <a:effectLst/>
                <a:uLnTx/>
                <a:uFillTx/>
                <a:cs typeface="Arial" panose="020B0604020202020204" pitchFamily="34" charset="0"/>
              </a:rPr>
              <a:t>4x+</a:t>
            </a:r>
            <a:endParaRPr kumimoji="0" lang="en-US" altLang="zh-CN" sz="2400" i="0" u="none" strike="noStrike" kern="0" cap="none" spc="0" normalizeH="0" baseline="30000" noProof="0" dirty="0" smtClean="0">
              <a:ln>
                <a:noFill/>
              </a:ln>
              <a:solidFill>
                <a:srgbClr val="FF0000"/>
              </a:solidFill>
              <a:effectLst/>
              <a:uLnTx/>
              <a:uFillTx/>
            </a:endParaRPr>
          </a:p>
          <a:p>
            <a:pPr marL="342900" marR="0" lvl="0" indent="-342900" defTabSz="914400" eaLnBrk="1" fontAlgn="auto" latinLnBrk="0" hangingPunct="1">
              <a:lnSpc>
                <a:spcPct val="125000"/>
              </a:lnSpc>
              <a:spcBef>
                <a:spcPts val="0"/>
              </a:spcBef>
              <a:spcAft>
                <a:spcPts val="0"/>
              </a:spcAft>
              <a:buClrTx/>
              <a:buSzTx/>
              <a:buFont typeface="Wingdings" panose="05000000000000000000" pitchFamily="2" charset="2"/>
              <a:buChar char="p"/>
              <a:tabLst/>
              <a:defRPr/>
            </a:pPr>
            <a:r>
              <a:rPr kumimoji="0" lang="en-US" altLang="zh-CN" sz="2400" i="0" u="none" strike="noStrike" kern="0" cap="none" spc="0" normalizeH="0" baseline="0" noProof="0" dirty="0" smtClean="0">
                <a:ln>
                  <a:noFill/>
                </a:ln>
                <a:solidFill>
                  <a:srgbClr val="000099"/>
                </a:solidFill>
                <a:effectLst/>
                <a:uLnTx/>
                <a:uFillTx/>
              </a:rPr>
              <a:t>CW 15 </a:t>
            </a:r>
            <a:r>
              <a:rPr kumimoji="0" lang="en-US" altLang="zh-CN" sz="2400" i="0" u="none" strike="noStrike" kern="0" cap="none" spc="0" normalizeH="0" baseline="0" noProof="0" dirty="0" err="1" smtClean="0">
                <a:ln>
                  <a:noFill/>
                </a:ln>
                <a:solidFill>
                  <a:srgbClr val="000099"/>
                </a:solidFill>
                <a:effectLst/>
                <a:uLnTx/>
                <a:uFillTx/>
              </a:rPr>
              <a:t>p</a:t>
            </a:r>
            <a:r>
              <a:rPr kumimoji="0" lang="en-US" altLang="zh-CN" sz="2400" i="0" u="none" strike="noStrike" kern="0" cap="none" spc="0" normalizeH="0" baseline="0" noProof="0" dirty="0" err="1" smtClean="0">
                <a:ln>
                  <a:noFill/>
                </a:ln>
                <a:solidFill>
                  <a:srgbClr val="000099"/>
                </a:solidFill>
                <a:effectLst/>
                <a:uLnTx/>
                <a:uFillTx/>
                <a:cs typeface="Arial" panose="020B0604020202020204" pitchFamily="34" charset="0"/>
              </a:rPr>
              <a:t>μA</a:t>
            </a:r>
            <a:r>
              <a:rPr kumimoji="0" lang="en-US" altLang="zh-CN" sz="2400" i="0" u="none" strike="noStrike" kern="0" cap="none" spc="0" normalizeH="0" baseline="0" noProof="0" dirty="0" smtClean="0">
                <a:ln>
                  <a:noFill/>
                </a:ln>
                <a:solidFill>
                  <a:srgbClr val="000099"/>
                </a:solidFill>
                <a:effectLst/>
                <a:uLnTx/>
                <a:uFillTx/>
                <a:cs typeface="Arial" panose="020B0604020202020204" pitchFamily="34" charset="0"/>
              </a:rPr>
              <a:t> U</a:t>
            </a:r>
            <a:r>
              <a:rPr kumimoji="0" lang="en-US" altLang="zh-CN" sz="2400" i="0" u="none" strike="noStrike" kern="0" cap="none" spc="0" normalizeH="0" baseline="30000" noProof="0" dirty="0" smtClean="0">
                <a:ln>
                  <a:noFill/>
                </a:ln>
                <a:solidFill>
                  <a:srgbClr val="000099"/>
                </a:solidFill>
                <a:effectLst/>
                <a:uLnTx/>
                <a:uFillTx/>
                <a:cs typeface="Arial" panose="020B0604020202020204" pitchFamily="34" charset="0"/>
              </a:rPr>
              <a:t>35+</a:t>
            </a:r>
            <a:endParaRPr kumimoji="0" lang="en-US" altLang="zh-CN" sz="2400" i="0" u="none" strike="noStrike" kern="0" cap="none" spc="0" normalizeH="0" baseline="0" noProof="0" dirty="0" smtClean="0">
              <a:ln>
                <a:noFill/>
              </a:ln>
              <a:solidFill>
                <a:srgbClr val="000099"/>
              </a:solidFill>
              <a:effectLst/>
              <a:uLnTx/>
              <a:uFillTx/>
              <a:cs typeface="Arial" panose="020B0604020202020204" pitchFamily="34" charset="0"/>
            </a:endParaRPr>
          </a:p>
        </p:txBody>
      </p:sp>
      <p:sp>
        <p:nvSpPr>
          <p:cNvPr id="14" name="文本框 13">
            <a:extLst>
              <a:ext uri="{FF2B5EF4-FFF2-40B4-BE49-F238E27FC236}">
                <a16:creationId xmlns="" xmlns:a16="http://schemas.microsoft.com/office/drawing/2014/main" id="{1FB9C773-772C-4AC2-ABA0-4730F14CA702}"/>
              </a:ext>
            </a:extLst>
          </p:cNvPr>
          <p:cNvSpPr txBox="1"/>
          <p:nvPr/>
        </p:nvSpPr>
        <p:spPr bwMode="auto">
          <a:xfrm>
            <a:off x="4355976" y="5058231"/>
            <a:ext cx="194636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lgn="ctr" eaLnBrk="1" hangingPunct="1"/>
            <a:r>
              <a:rPr lang="en-US" altLang="zh-CN" sz="3200" b="1" dirty="0" err="1" smtClean="0">
                <a:solidFill>
                  <a:srgbClr val="0D02E0"/>
                </a:solidFill>
              </a:rPr>
              <a:t>iLinac</a:t>
            </a:r>
            <a:endParaRPr lang="en-US" altLang="zh-CN" sz="3200" b="1" dirty="0">
              <a:solidFill>
                <a:srgbClr val="0D02E0"/>
              </a:solidFill>
            </a:endParaRPr>
          </a:p>
        </p:txBody>
      </p:sp>
    </p:spTree>
    <p:extLst>
      <p:ext uri="{BB962C8B-B14F-4D97-AF65-F5344CB8AC3E}">
        <p14:creationId xmlns:p14="http://schemas.microsoft.com/office/powerpoint/2010/main" val="6409382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 xmlns:a16="http://schemas.microsoft.com/office/drawing/2014/main" id="{DEC1F9EC-F16B-4010-813E-CD0FC7268B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90" t="28900" r="13533" b="25945"/>
          <a:stretch/>
        </p:blipFill>
        <p:spPr bwMode="auto">
          <a:xfrm>
            <a:off x="15139" y="764703"/>
            <a:ext cx="9085139" cy="5674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圆角矩形标注 15">
            <a:extLst>
              <a:ext uri="{FF2B5EF4-FFF2-40B4-BE49-F238E27FC236}">
                <a16:creationId xmlns="" xmlns:a16="http://schemas.microsoft.com/office/drawing/2014/main" id="{3E107F10-E623-4CF1-A411-D61B23DA0D03}"/>
              </a:ext>
            </a:extLst>
          </p:cNvPr>
          <p:cNvSpPr/>
          <p:nvPr/>
        </p:nvSpPr>
        <p:spPr>
          <a:xfrm>
            <a:off x="8103703" y="5055559"/>
            <a:ext cx="804219" cy="360040"/>
          </a:xfrm>
          <a:prstGeom prst="wedgeRoundRectCallout">
            <a:avLst>
              <a:gd name="adj1" fmla="val -81777"/>
              <a:gd name="adj2" fmla="val -66082"/>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LEBT</a:t>
            </a:r>
            <a:endParaRPr lang="zh-CN" altLang="en-US" dirty="0">
              <a:solidFill>
                <a:schemeClr val="tx1"/>
              </a:solidFill>
            </a:endParaRPr>
          </a:p>
        </p:txBody>
      </p:sp>
      <p:sp>
        <p:nvSpPr>
          <p:cNvPr id="25" name="圆角矩形标注 17">
            <a:extLst>
              <a:ext uri="{FF2B5EF4-FFF2-40B4-BE49-F238E27FC236}">
                <a16:creationId xmlns="" xmlns:a16="http://schemas.microsoft.com/office/drawing/2014/main" id="{E8778B85-3EB4-4BE3-B2ED-15AC0150DA44}"/>
              </a:ext>
            </a:extLst>
          </p:cNvPr>
          <p:cNvSpPr/>
          <p:nvPr/>
        </p:nvSpPr>
        <p:spPr>
          <a:xfrm>
            <a:off x="3900922" y="3242105"/>
            <a:ext cx="804219" cy="360040"/>
          </a:xfrm>
          <a:prstGeom prst="wedgeRoundRectCallout">
            <a:avLst>
              <a:gd name="adj1" fmla="val -126224"/>
              <a:gd name="adj2" fmla="val 125551"/>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MEBT</a:t>
            </a:r>
            <a:endParaRPr lang="zh-CN" altLang="en-US" dirty="0">
              <a:solidFill>
                <a:schemeClr val="tx1"/>
              </a:solidFill>
            </a:endParaRPr>
          </a:p>
        </p:txBody>
      </p:sp>
      <p:sp>
        <p:nvSpPr>
          <p:cNvPr id="30" name="下箭头 22">
            <a:extLst>
              <a:ext uri="{FF2B5EF4-FFF2-40B4-BE49-F238E27FC236}">
                <a16:creationId xmlns="" xmlns:a16="http://schemas.microsoft.com/office/drawing/2014/main" id="{F02CE410-D3DB-4C7F-A292-495B62099129}"/>
              </a:ext>
            </a:extLst>
          </p:cNvPr>
          <p:cNvSpPr/>
          <p:nvPr/>
        </p:nvSpPr>
        <p:spPr>
          <a:xfrm rot="1922071">
            <a:off x="7657129" y="4638583"/>
            <a:ext cx="74037" cy="8149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下箭头 23">
            <a:extLst>
              <a:ext uri="{FF2B5EF4-FFF2-40B4-BE49-F238E27FC236}">
                <a16:creationId xmlns="" xmlns:a16="http://schemas.microsoft.com/office/drawing/2014/main" id="{0EF717C5-1D96-40E7-B20C-8F7D842C1112}"/>
              </a:ext>
            </a:extLst>
          </p:cNvPr>
          <p:cNvSpPr/>
          <p:nvPr/>
        </p:nvSpPr>
        <p:spPr>
          <a:xfrm rot="6754309">
            <a:off x="6548899" y="4648105"/>
            <a:ext cx="105561" cy="8149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下箭头 24">
            <a:extLst>
              <a:ext uri="{FF2B5EF4-FFF2-40B4-BE49-F238E27FC236}">
                <a16:creationId xmlns="" xmlns:a16="http://schemas.microsoft.com/office/drawing/2014/main" id="{E094F8CA-60CE-46D4-958B-E1CA3EB3490F}"/>
              </a:ext>
            </a:extLst>
          </p:cNvPr>
          <p:cNvSpPr/>
          <p:nvPr/>
        </p:nvSpPr>
        <p:spPr>
          <a:xfrm rot="6754309">
            <a:off x="4901431" y="3700636"/>
            <a:ext cx="105561" cy="81490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 xmlns:a16="http://schemas.microsoft.com/office/drawing/2014/main" id="{6A18A9D3-A2A1-4C72-A089-F8677B0F8BFD}"/>
              </a:ext>
            </a:extLst>
          </p:cNvPr>
          <p:cNvSpPr txBox="1"/>
          <p:nvPr/>
        </p:nvSpPr>
        <p:spPr bwMode="auto">
          <a:xfrm>
            <a:off x="1376782" y="845500"/>
            <a:ext cx="2616596" cy="40011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marL="342900" indent="-342900" eaLnBrk="1" hangingPunct="1">
              <a:buFont typeface="Wingdings" panose="05000000000000000000" pitchFamily="2" charset="2"/>
              <a:buChar char="p"/>
            </a:pPr>
            <a:r>
              <a:rPr lang="en-US" altLang="zh-CN" sz="2000" b="1" dirty="0" smtClean="0">
                <a:solidFill>
                  <a:srgbClr val="0000FF"/>
                </a:solidFill>
              </a:rPr>
              <a:t>LEAF Platform</a:t>
            </a:r>
            <a:endParaRPr lang="zh-CN" altLang="en-US" sz="2000" b="1" dirty="0">
              <a:solidFill>
                <a:srgbClr val="C00000"/>
              </a:solidFill>
            </a:endParaRPr>
          </a:p>
        </p:txBody>
      </p:sp>
      <p:sp>
        <p:nvSpPr>
          <p:cNvPr id="37" name="圆角矩形标注 17">
            <a:extLst>
              <a:ext uri="{FF2B5EF4-FFF2-40B4-BE49-F238E27FC236}">
                <a16:creationId xmlns="" xmlns:a16="http://schemas.microsoft.com/office/drawing/2014/main" id="{63E379AC-6FC0-4686-8B21-82082A7E850B}"/>
              </a:ext>
            </a:extLst>
          </p:cNvPr>
          <p:cNvSpPr/>
          <p:nvPr/>
        </p:nvSpPr>
        <p:spPr>
          <a:xfrm>
            <a:off x="7812360" y="2747250"/>
            <a:ext cx="1154732" cy="360040"/>
          </a:xfrm>
          <a:prstGeom prst="wedgeRoundRectCallout">
            <a:avLst>
              <a:gd name="adj1" fmla="val -112774"/>
              <a:gd name="adj2" fmla="val 201525"/>
              <a:gd name="adj3" fmla="val 16667"/>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C00000"/>
                </a:solidFill>
              </a:rPr>
              <a:t>FECR</a:t>
            </a:r>
            <a:endParaRPr lang="zh-CN" altLang="en-US" sz="2400" dirty="0">
              <a:solidFill>
                <a:srgbClr val="C00000"/>
              </a:solidFill>
            </a:endParaRPr>
          </a:p>
        </p:txBody>
      </p:sp>
      <p:sp>
        <p:nvSpPr>
          <p:cNvPr id="38" name="圆角矩形标注 17">
            <a:extLst>
              <a:ext uri="{FF2B5EF4-FFF2-40B4-BE49-F238E27FC236}">
                <a16:creationId xmlns="" xmlns:a16="http://schemas.microsoft.com/office/drawing/2014/main" id="{CB8B1270-DF5A-4FF9-9333-74F94AF474AA}"/>
              </a:ext>
            </a:extLst>
          </p:cNvPr>
          <p:cNvSpPr/>
          <p:nvPr/>
        </p:nvSpPr>
        <p:spPr>
          <a:xfrm>
            <a:off x="5917146" y="4001472"/>
            <a:ext cx="1154732" cy="360040"/>
          </a:xfrm>
          <a:prstGeom prst="wedgeRoundRectCallout">
            <a:avLst>
              <a:gd name="adj1" fmla="val -107762"/>
              <a:gd name="adj2" fmla="val 137228"/>
              <a:gd name="adj3" fmla="val 16667"/>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C00000"/>
                </a:solidFill>
              </a:rPr>
              <a:t>L-RFQ</a:t>
            </a:r>
            <a:endParaRPr lang="zh-CN" altLang="en-US" sz="2400" dirty="0">
              <a:solidFill>
                <a:srgbClr val="C00000"/>
              </a:solidFill>
            </a:endParaRPr>
          </a:p>
        </p:txBody>
      </p:sp>
      <p:sp>
        <p:nvSpPr>
          <p:cNvPr id="39" name="矩形 38"/>
          <p:cNvSpPr/>
          <p:nvPr/>
        </p:nvSpPr>
        <p:spPr>
          <a:xfrm>
            <a:off x="169183" y="35913"/>
            <a:ext cx="5258171" cy="584775"/>
          </a:xfrm>
          <a:prstGeom prst="rect">
            <a:avLst/>
          </a:prstGeom>
        </p:spPr>
        <p:txBody>
          <a:bodyPr wrap="none">
            <a:spAutoFit/>
          </a:bodyPr>
          <a:lstStyle/>
          <a:p>
            <a:pPr eaLnBrk="1" hangingPunct="1"/>
            <a:r>
              <a:rPr lang="en-US" altLang="zh-CN" sz="3200" b="1" dirty="0" smtClean="0">
                <a:solidFill>
                  <a:schemeClr val="bg1"/>
                </a:solidFill>
              </a:rPr>
              <a:t>The Front-End and </a:t>
            </a:r>
            <a:r>
              <a:rPr lang="en-US" altLang="zh-CN" sz="3200" b="1" dirty="0" err="1" smtClean="0">
                <a:solidFill>
                  <a:schemeClr val="bg1"/>
                </a:solidFill>
              </a:rPr>
              <a:t>i-Linac</a:t>
            </a:r>
            <a:endParaRPr lang="en-US" altLang="zh-CN" sz="3200" b="1" dirty="0">
              <a:solidFill>
                <a:schemeClr val="bg1"/>
              </a:solidFill>
            </a:endParaRPr>
          </a:p>
        </p:txBody>
      </p:sp>
      <p:sp>
        <p:nvSpPr>
          <p:cNvPr id="40" name="文本框 39">
            <a:extLst>
              <a:ext uri="{FF2B5EF4-FFF2-40B4-BE49-F238E27FC236}">
                <a16:creationId xmlns="" xmlns:a16="http://schemas.microsoft.com/office/drawing/2014/main" id="{6A18A9D3-A2A1-4C72-A089-F8677B0F8BFD}"/>
              </a:ext>
            </a:extLst>
          </p:cNvPr>
          <p:cNvSpPr txBox="1"/>
          <p:nvPr/>
        </p:nvSpPr>
        <p:spPr bwMode="auto">
          <a:xfrm>
            <a:off x="4218567" y="836712"/>
            <a:ext cx="4323084" cy="10156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marL="342900" indent="-342900" eaLnBrk="1" hangingPunct="1">
              <a:spcBef>
                <a:spcPts val="600"/>
              </a:spcBef>
              <a:buFont typeface="Wingdings" panose="05000000000000000000" pitchFamily="2" charset="2"/>
              <a:buChar char="p"/>
            </a:pPr>
            <a:r>
              <a:rPr lang="en-US" altLang="zh-CN" sz="2000" b="1" dirty="0" smtClean="0">
                <a:solidFill>
                  <a:srgbClr val="0000FF"/>
                </a:solidFill>
              </a:rPr>
              <a:t>Prototype </a:t>
            </a:r>
            <a:r>
              <a:rPr lang="en-US" altLang="zh-CN" sz="2000" b="1" dirty="0">
                <a:solidFill>
                  <a:srgbClr val="0000FF"/>
                </a:solidFill>
              </a:rPr>
              <a:t>for HIAF Front End</a:t>
            </a:r>
          </a:p>
          <a:p>
            <a:pPr marL="800100" lvl="1" indent="-342900" eaLnBrk="1" hangingPunct="1">
              <a:buFont typeface="Arial" panose="020B0604020202020204" pitchFamily="34" charset="0"/>
              <a:buChar char="•"/>
            </a:pPr>
            <a:r>
              <a:rPr lang="en-US" altLang="zh-CN" sz="2000" b="1" dirty="0">
                <a:solidFill>
                  <a:srgbClr val="C00000"/>
                </a:solidFill>
              </a:rPr>
              <a:t>45 GHz FECR</a:t>
            </a:r>
          </a:p>
          <a:p>
            <a:pPr marL="800100" lvl="1" indent="-342900" eaLnBrk="1" hangingPunct="1">
              <a:buFont typeface="Arial" panose="020B0604020202020204" pitchFamily="34" charset="0"/>
              <a:buChar char="•"/>
            </a:pPr>
            <a:r>
              <a:rPr lang="en-US" altLang="zh-CN" sz="2000" b="1" dirty="0">
                <a:solidFill>
                  <a:srgbClr val="C00000"/>
                </a:solidFill>
              </a:rPr>
              <a:t>81.25 MHz 4-vane RFQ</a:t>
            </a:r>
            <a:endParaRPr lang="zh-CN" altLang="en-US" sz="2000" b="1" dirty="0">
              <a:solidFill>
                <a:srgbClr val="C00000"/>
              </a:solidFill>
            </a:endParaRPr>
          </a:p>
        </p:txBody>
      </p:sp>
    </p:spTree>
    <p:extLst>
      <p:ext uri="{BB962C8B-B14F-4D97-AF65-F5344CB8AC3E}">
        <p14:creationId xmlns:p14="http://schemas.microsoft.com/office/powerpoint/2010/main" val="2691051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35913"/>
            <a:ext cx="5272597" cy="584775"/>
          </a:xfrm>
          <a:prstGeom prst="rect">
            <a:avLst/>
          </a:prstGeom>
        </p:spPr>
        <p:txBody>
          <a:bodyPr wrap="none">
            <a:spAutoFit/>
          </a:bodyPr>
          <a:lstStyle/>
          <a:p>
            <a:pPr eaLnBrk="1" hangingPunct="1"/>
            <a:r>
              <a:rPr lang="en-US" altLang="zh-CN" sz="3200" b="1" dirty="0" smtClean="0">
                <a:solidFill>
                  <a:schemeClr val="bg1"/>
                </a:solidFill>
              </a:rPr>
              <a:t>4</a:t>
            </a:r>
            <a:r>
              <a:rPr lang="en-US" altLang="zh-CN" sz="3200" b="1" baseline="30000" dirty="0" smtClean="0">
                <a:solidFill>
                  <a:schemeClr val="bg1"/>
                </a:solidFill>
              </a:rPr>
              <a:t>th</a:t>
            </a:r>
            <a:r>
              <a:rPr lang="en-US" altLang="zh-CN" sz="3200" b="1" dirty="0" smtClean="0">
                <a:solidFill>
                  <a:schemeClr val="bg1"/>
                </a:solidFill>
              </a:rPr>
              <a:t> </a:t>
            </a:r>
            <a:r>
              <a:rPr lang="en-US" altLang="zh-CN" sz="3200" b="1" dirty="0">
                <a:solidFill>
                  <a:schemeClr val="bg1"/>
                </a:solidFill>
              </a:rPr>
              <a:t>G. ECRIS Development</a:t>
            </a:r>
          </a:p>
        </p:txBody>
      </p:sp>
      <p:pic>
        <p:nvPicPr>
          <p:cNvPr id="3" name="图片 2">
            <a:extLst>
              <a:ext uri="{FF2B5EF4-FFF2-40B4-BE49-F238E27FC236}">
                <a16:creationId xmlns="" xmlns:a16="http://schemas.microsoft.com/office/drawing/2014/main" id="{EEB3E1DD-9976-4485-9056-D56F11F3CB89}"/>
              </a:ext>
            </a:extLst>
          </p:cNvPr>
          <p:cNvPicPr>
            <a:picLocks noChangeAspect="1"/>
          </p:cNvPicPr>
          <p:nvPr/>
        </p:nvPicPr>
        <p:blipFill>
          <a:blip r:embed="rId3"/>
          <a:stretch>
            <a:fillRect/>
          </a:stretch>
        </p:blipFill>
        <p:spPr>
          <a:xfrm>
            <a:off x="755576" y="1814305"/>
            <a:ext cx="7272808" cy="4150969"/>
          </a:xfrm>
          <a:prstGeom prst="rect">
            <a:avLst/>
          </a:prstGeom>
        </p:spPr>
      </p:pic>
      <p:sp>
        <p:nvSpPr>
          <p:cNvPr id="4" name="文本框 3">
            <a:extLst>
              <a:ext uri="{FF2B5EF4-FFF2-40B4-BE49-F238E27FC236}">
                <a16:creationId xmlns="" xmlns:a16="http://schemas.microsoft.com/office/drawing/2014/main" id="{CC94F5FE-5471-4BE5-A587-E853F7D452B9}"/>
              </a:ext>
            </a:extLst>
          </p:cNvPr>
          <p:cNvSpPr txBox="1"/>
          <p:nvPr/>
        </p:nvSpPr>
        <p:spPr bwMode="auto">
          <a:xfrm>
            <a:off x="539552" y="828866"/>
            <a:ext cx="3024336" cy="872034"/>
          </a:xfrm>
          <a:prstGeom prst="rect">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marL="285750" indent="-285750" eaLnBrk="1" hangingPunct="1">
              <a:lnSpc>
                <a:spcPct val="150000"/>
              </a:lnSpc>
              <a:buFont typeface="Wingdings" panose="05000000000000000000" pitchFamily="2" charset="2"/>
              <a:buChar char="p"/>
            </a:pPr>
            <a:r>
              <a:rPr lang="en-US" altLang="zh-CN" b="1" dirty="0">
                <a:solidFill>
                  <a:srgbClr val="C00000"/>
                </a:solidFill>
              </a:rPr>
              <a:t>Nb</a:t>
            </a:r>
            <a:r>
              <a:rPr lang="en-US" altLang="zh-CN" b="1" baseline="-25000" dirty="0">
                <a:solidFill>
                  <a:srgbClr val="C00000"/>
                </a:solidFill>
              </a:rPr>
              <a:t>3</a:t>
            </a:r>
            <a:r>
              <a:rPr lang="en-US" altLang="zh-CN" b="1" dirty="0">
                <a:solidFill>
                  <a:srgbClr val="C00000"/>
                </a:solidFill>
              </a:rPr>
              <a:t>Sn magnet</a:t>
            </a:r>
          </a:p>
          <a:p>
            <a:pPr marL="285750" indent="-285750" eaLnBrk="1" hangingPunct="1">
              <a:lnSpc>
                <a:spcPct val="150000"/>
              </a:lnSpc>
              <a:buFont typeface="Wingdings" panose="05000000000000000000" pitchFamily="2" charset="2"/>
              <a:buChar char="p"/>
            </a:pPr>
            <a:r>
              <a:rPr lang="en-US" altLang="zh-CN" b="1" dirty="0">
                <a:solidFill>
                  <a:srgbClr val="0D02E0"/>
                </a:solidFill>
              </a:rPr>
              <a:t>Cryogenic </a:t>
            </a:r>
            <a:r>
              <a:rPr lang="en-US" altLang="zh-CN" b="1" dirty="0" smtClean="0">
                <a:solidFill>
                  <a:srgbClr val="0D02E0"/>
                </a:solidFill>
              </a:rPr>
              <a:t>system</a:t>
            </a:r>
            <a:endParaRPr lang="zh-CN" altLang="en-US" b="1" dirty="0">
              <a:solidFill>
                <a:srgbClr val="0D02E0"/>
              </a:solidFill>
            </a:endParaRPr>
          </a:p>
        </p:txBody>
      </p:sp>
      <p:sp>
        <p:nvSpPr>
          <p:cNvPr id="5" name="文本框 4">
            <a:extLst>
              <a:ext uri="{FF2B5EF4-FFF2-40B4-BE49-F238E27FC236}">
                <a16:creationId xmlns="" xmlns:a16="http://schemas.microsoft.com/office/drawing/2014/main" id="{CC94F5FE-5471-4BE5-A587-E853F7D452B9}"/>
              </a:ext>
            </a:extLst>
          </p:cNvPr>
          <p:cNvSpPr txBox="1"/>
          <p:nvPr/>
        </p:nvSpPr>
        <p:spPr bwMode="auto">
          <a:xfrm>
            <a:off x="4211960" y="764704"/>
            <a:ext cx="4320480" cy="923330"/>
          </a:xfrm>
          <a:prstGeom prst="rect">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marL="285750" indent="-285750" eaLnBrk="1" hangingPunct="1">
              <a:lnSpc>
                <a:spcPct val="150000"/>
              </a:lnSpc>
              <a:buFont typeface="Wingdings" panose="05000000000000000000" pitchFamily="2" charset="2"/>
              <a:buChar char="p"/>
            </a:pPr>
            <a:r>
              <a:rPr lang="en-US" altLang="zh-CN" b="1" dirty="0" smtClean="0">
                <a:solidFill>
                  <a:srgbClr val="0D02E0"/>
                </a:solidFill>
                <a:latin typeface="Arial" pitchFamily="34" charset="0"/>
              </a:rPr>
              <a:t>Microwave </a:t>
            </a:r>
            <a:r>
              <a:rPr lang="en-US" altLang="zh-CN" b="1" dirty="0">
                <a:solidFill>
                  <a:srgbClr val="0D02E0"/>
                </a:solidFill>
                <a:latin typeface="Arial" pitchFamily="34" charset="0"/>
              </a:rPr>
              <a:t>system</a:t>
            </a:r>
          </a:p>
          <a:p>
            <a:pPr marL="285750" indent="-285750" eaLnBrk="1" hangingPunct="1">
              <a:lnSpc>
                <a:spcPct val="150000"/>
              </a:lnSpc>
              <a:buFont typeface="Wingdings" panose="05000000000000000000" pitchFamily="2" charset="2"/>
              <a:buChar char="p"/>
            </a:pPr>
            <a:r>
              <a:rPr lang="en-US" altLang="zh-CN" b="1" dirty="0">
                <a:solidFill>
                  <a:srgbClr val="0D02E0"/>
                </a:solidFill>
                <a:latin typeface="Arial" pitchFamily="34" charset="0"/>
              </a:rPr>
              <a:t>Beam extraction </a:t>
            </a:r>
            <a:r>
              <a:rPr lang="en-US" altLang="zh-CN" b="1" dirty="0" smtClean="0">
                <a:solidFill>
                  <a:srgbClr val="0D02E0"/>
                </a:solidFill>
                <a:latin typeface="Arial" pitchFamily="34" charset="0"/>
              </a:rPr>
              <a:t>and transmission</a:t>
            </a:r>
            <a:endParaRPr lang="zh-CN" altLang="en-US" b="1" dirty="0">
              <a:solidFill>
                <a:srgbClr val="0D02E0"/>
              </a:solidFill>
              <a:latin typeface="Arial" pitchFamily="34" charset="0"/>
            </a:endParaRPr>
          </a:p>
        </p:txBody>
      </p:sp>
      <p:sp>
        <p:nvSpPr>
          <p:cNvPr id="7" name="矩形 6"/>
          <p:cNvSpPr/>
          <p:nvPr/>
        </p:nvSpPr>
        <p:spPr>
          <a:xfrm>
            <a:off x="395535" y="6033482"/>
            <a:ext cx="8352929" cy="707886"/>
          </a:xfrm>
          <a:prstGeom prst="rect">
            <a:avLst/>
          </a:prstGeom>
        </p:spPr>
        <p:txBody>
          <a:bodyPr wrap="square">
            <a:spAutoFit/>
          </a:bodyPr>
          <a:lstStyle/>
          <a:p>
            <a:pPr marL="342900" marR="0" lvl="0" indent="-342900" algn="ctr" defTabSz="914400" eaLnBrk="1" fontAlgn="auto" latinLnBrk="0" hangingPunct="1">
              <a:lnSpc>
                <a:spcPct val="100000"/>
              </a:lnSpc>
              <a:spcBef>
                <a:spcPts val="0"/>
              </a:spcBef>
              <a:spcAft>
                <a:spcPts val="1200"/>
              </a:spcAft>
              <a:buClrTx/>
              <a:buSzTx/>
              <a:buFont typeface="Wingdings" panose="05000000000000000000" pitchFamily="2" charset="2"/>
              <a:buChar char="p"/>
              <a:tabLst/>
              <a:defRPr/>
            </a:pPr>
            <a:r>
              <a:rPr lang="en-US" altLang="zh-CN" sz="2000" b="1" kern="0" dirty="0" smtClean="0">
                <a:solidFill>
                  <a:srgbClr val="C00000"/>
                </a:solidFill>
              </a:rPr>
              <a:t>All technical challenges and critical issues have been verified and full size prototype is under development </a:t>
            </a:r>
            <a:endParaRPr kumimoji="0" lang="en-US" altLang="zh-CN" sz="20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4933928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57A55DF-825B-4072-AF6F-8C80D200DC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4" b="8816"/>
          <a:stretch/>
        </p:blipFill>
        <p:spPr>
          <a:xfrm>
            <a:off x="899592" y="736748"/>
            <a:ext cx="7128792" cy="3196308"/>
          </a:xfrm>
          <a:prstGeom prst="rect">
            <a:avLst/>
          </a:prstGeom>
        </p:spPr>
      </p:pic>
      <p:pic>
        <p:nvPicPr>
          <p:cNvPr id="3" name="图片 2">
            <a:extLst>
              <a:ext uri="{FF2B5EF4-FFF2-40B4-BE49-F238E27FC236}">
                <a16:creationId xmlns="" xmlns:a16="http://schemas.microsoft.com/office/drawing/2014/main" id="{0B1ADEEF-80A2-4617-AD09-918FF7588F8A}"/>
              </a:ext>
            </a:extLst>
          </p:cNvPr>
          <p:cNvPicPr>
            <a:picLocks noChangeAspect="1"/>
          </p:cNvPicPr>
          <p:nvPr/>
        </p:nvPicPr>
        <p:blipFill>
          <a:blip r:embed="rId4"/>
          <a:stretch>
            <a:fillRect/>
          </a:stretch>
        </p:blipFill>
        <p:spPr>
          <a:xfrm>
            <a:off x="252056" y="4030263"/>
            <a:ext cx="4572000" cy="2783113"/>
          </a:xfrm>
          <a:prstGeom prst="rect">
            <a:avLst/>
          </a:prstGeom>
        </p:spPr>
      </p:pic>
      <p:sp>
        <p:nvSpPr>
          <p:cNvPr id="4" name="文本框 3">
            <a:extLst>
              <a:ext uri="{FF2B5EF4-FFF2-40B4-BE49-F238E27FC236}">
                <a16:creationId xmlns="" xmlns:a16="http://schemas.microsoft.com/office/drawing/2014/main" id="{2239537B-6F20-4C14-A442-A94DF8CD4B66}"/>
              </a:ext>
            </a:extLst>
          </p:cNvPr>
          <p:cNvSpPr txBox="1"/>
          <p:nvPr/>
        </p:nvSpPr>
        <p:spPr bwMode="auto">
          <a:xfrm>
            <a:off x="611560" y="4118087"/>
            <a:ext cx="2582758" cy="369332"/>
          </a:xfrm>
          <a:prstGeom prst="rect">
            <a:avLst/>
          </a:prstGeom>
          <a:solidFill>
            <a:schemeClr val="bg2"/>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b="1" dirty="0">
                <a:solidFill>
                  <a:srgbClr val="0D02E0"/>
                </a:solidFill>
                <a:latin typeface="Arial" pitchFamily="34" charset="0"/>
              </a:rPr>
              <a:t>L-RFQ </a:t>
            </a:r>
            <a:r>
              <a:rPr lang="en-US" altLang="zh-CN" b="1" dirty="0">
                <a:solidFill>
                  <a:srgbClr val="0D02E0"/>
                </a:solidFill>
              </a:rPr>
              <a:t>RF </a:t>
            </a:r>
            <a:r>
              <a:rPr lang="en-US" altLang="zh-CN" b="1" dirty="0">
                <a:solidFill>
                  <a:srgbClr val="0D02E0"/>
                </a:solidFill>
                <a:latin typeface="Arial" pitchFamily="34" charset="0"/>
              </a:rPr>
              <a:t>training log</a:t>
            </a:r>
            <a:endParaRPr lang="zh-CN" altLang="en-US" b="1" dirty="0">
              <a:solidFill>
                <a:srgbClr val="0D02E0"/>
              </a:solidFill>
              <a:latin typeface="Arial" pitchFamily="34" charset="0"/>
            </a:endParaRPr>
          </a:p>
        </p:txBody>
      </p:sp>
      <p:sp>
        <p:nvSpPr>
          <p:cNvPr id="5" name="矩形 4">
            <a:extLst>
              <a:ext uri="{FF2B5EF4-FFF2-40B4-BE49-F238E27FC236}">
                <a16:creationId xmlns="" xmlns:a16="http://schemas.microsoft.com/office/drawing/2014/main" id="{A4EE3DCD-6DBA-44DC-8C0F-3EA04B94B1A2}"/>
              </a:ext>
            </a:extLst>
          </p:cNvPr>
          <p:cNvSpPr/>
          <p:nvPr/>
        </p:nvSpPr>
        <p:spPr>
          <a:xfrm>
            <a:off x="5148064" y="4437112"/>
            <a:ext cx="3745503" cy="1908215"/>
          </a:xfrm>
          <a:prstGeom prst="rect">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342900" indent="-342900" eaLnBrk="1" hangingPunct="1">
              <a:spcAft>
                <a:spcPts val="1200"/>
              </a:spcAft>
              <a:buFont typeface="Wingdings" panose="05000000000000000000" pitchFamily="2" charset="2"/>
              <a:buChar char="p"/>
            </a:pPr>
            <a:r>
              <a:rPr lang="en-US" altLang="zh-CN" dirty="0">
                <a:solidFill>
                  <a:srgbClr val="002060"/>
                </a:solidFill>
              </a:rPr>
              <a:t>RFQ fully commissioned to its designed RF power of 66.8 kW (70 kV vane voltage)</a:t>
            </a:r>
          </a:p>
          <a:p>
            <a:pPr marL="342900" indent="-342900" eaLnBrk="1" hangingPunct="1">
              <a:spcAft>
                <a:spcPts val="1200"/>
              </a:spcAft>
              <a:buFont typeface="Wingdings" panose="05000000000000000000" pitchFamily="2" charset="2"/>
              <a:buChar char="p"/>
            </a:pPr>
            <a:r>
              <a:rPr lang="en-US" altLang="zh-CN" dirty="0">
                <a:solidFill>
                  <a:srgbClr val="002060"/>
                </a:solidFill>
              </a:rPr>
              <a:t>CW beam operation with He+ and N</a:t>
            </a:r>
            <a:r>
              <a:rPr lang="en-US" altLang="zh-CN" baseline="30000" dirty="0">
                <a:solidFill>
                  <a:srgbClr val="002060"/>
                </a:solidFill>
              </a:rPr>
              <a:t>2+ </a:t>
            </a:r>
            <a:r>
              <a:rPr lang="en-US" altLang="zh-CN" dirty="0">
                <a:solidFill>
                  <a:srgbClr val="002060"/>
                </a:solidFill>
              </a:rPr>
              <a:t>have been done, total operation time &gt;700 </a:t>
            </a:r>
            <a:r>
              <a:rPr lang="en-US" altLang="zh-CN" dirty="0" smtClean="0">
                <a:solidFill>
                  <a:srgbClr val="002060"/>
                </a:solidFill>
              </a:rPr>
              <a:t>hours</a:t>
            </a:r>
            <a:endParaRPr lang="en-US" altLang="zh-CN" dirty="0">
              <a:solidFill>
                <a:srgbClr val="002060"/>
              </a:solidFill>
            </a:endParaRPr>
          </a:p>
        </p:txBody>
      </p:sp>
      <p:sp>
        <p:nvSpPr>
          <p:cNvPr id="6" name="矩形 5"/>
          <p:cNvSpPr/>
          <p:nvPr/>
        </p:nvSpPr>
        <p:spPr>
          <a:xfrm>
            <a:off x="179512" y="35913"/>
            <a:ext cx="3736920" cy="584775"/>
          </a:xfrm>
          <a:prstGeom prst="rect">
            <a:avLst/>
          </a:prstGeom>
        </p:spPr>
        <p:txBody>
          <a:bodyPr wrap="none">
            <a:spAutoFit/>
          </a:bodyPr>
          <a:lstStyle/>
          <a:p>
            <a:pPr eaLnBrk="1" hangingPunct="1"/>
            <a:r>
              <a:rPr lang="en-US" altLang="zh-CN" sz="3200" b="1" dirty="0" smtClean="0">
                <a:solidFill>
                  <a:schemeClr val="bg1"/>
                </a:solidFill>
              </a:rPr>
              <a:t>RFQ </a:t>
            </a:r>
            <a:r>
              <a:rPr lang="en-US" altLang="zh-CN" sz="3200" b="1" dirty="0">
                <a:solidFill>
                  <a:schemeClr val="bg1"/>
                </a:solidFill>
              </a:rPr>
              <a:t>Development</a:t>
            </a:r>
          </a:p>
        </p:txBody>
      </p:sp>
    </p:spTree>
    <p:extLst>
      <p:ext uri="{BB962C8B-B14F-4D97-AF65-F5344CB8AC3E}">
        <p14:creationId xmlns:p14="http://schemas.microsoft.com/office/powerpoint/2010/main" val="4049148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85720" y="776289"/>
            <a:ext cx="8286808" cy="646331"/>
          </a:xfrm>
          <a:prstGeom prst="rect">
            <a:avLst/>
          </a:prstGeom>
        </p:spPr>
        <p:txBody>
          <a:bodyPr wrap="square">
            <a:spAutoFit/>
          </a:bodyPr>
          <a:lstStyle/>
          <a:p>
            <a:pPr algn="ctr">
              <a:defRPr/>
            </a:pPr>
            <a:r>
              <a:rPr lang="en-US" altLang="zh-CN" b="1" kern="0" dirty="0" smtClean="0">
                <a:solidFill>
                  <a:srgbClr val="C00000"/>
                </a:solidFill>
                <a:latin typeface="Arial"/>
                <a:ea typeface="宋体"/>
              </a:rPr>
              <a:t>Next-generation high intensity facilities are required for advances in</a:t>
            </a:r>
          </a:p>
          <a:p>
            <a:pPr algn="ctr">
              <a:defRPr/>
            </a:pPr>
            <a:r>
              <a:rPr lang="en-US" altLang="zh-CN" b="1" kern="0" dirty="0" smtClean="0">
                <a:solidFill>
                  <a:srgbClr val="C00000"/>
                </a:solidFill>
                <a:latin typeface="Arial"/>
                <a:ea typeface="宋体"/>
              </a:rPr>
              <a:t> nuclear physics and related research fields:</a:t>
            </a:r>
          </a:p>
        </p:txBody>
      </p:sp>
      <p:sp>
        <p:nvSpPr>
          <p:cNvPr id="14" name="矩形 13"/>
          <p:cNvSpPr/>
          <p:nvPr/>
        </p:nvSpPr>
        <p:spPr>
          <a:xfrm>
            <a:off x="4429124" y="2372239"/>
            <a:ext cx="4357718" cy="1760482"/>
          </a:xfrm>
          <a:prstGeom prst="rect">
            <a:avLst/>
          </a:prstGeom>
        </p:spPr>
        <p:txBody>
          <a:bodyPr wrap="square">
            <a:spAutoFit/>
          </a:bodyPr>
          <a:lstStyle/>
          <a:p>
            <a:pPr>
              <a:lnSpc>
                <a:spcPct val="80000"/>
              </a:lnSpc>
              <a:spcBef>
                <a:spcPts val="600"/>
              </a:spcBef>
              <a:buSzPct val="130000"/>
              <a:buFont typeface="Arial" pitchFamily="34" charset="0"/>
              <a:buChar char="•"/>
            </a:pPr>
            <a:r>
              <a:rPr lang="en-US" altLang="zh-CN" b="1" dirty="0" smtClean="0">
                <a:solidFill>
                  <a:srgbClr val="0000FF"/>
                </a:solidFill>
                <a:latin typeface="Times New Roman"/>
                <a:ea typeface="宋体"/>
              </a:rPr>
              <a:t>  To explore the limit of nuclear existence</a:t>
            </a:r>
          </a:p>
          <a:p>
            <a:pPr>
              <a:lnSpc>
                <a:spcPct val="80000"/>
              </a:lnSpc>
              <a:spcBef>
                <a:spcPts val="600"/>
              </a:spcBef>
              <a:buSzPct val="130000"/>
              <a:buFont typeface="Arial" pitchFamily="34" charset="0"/>
              <a:buChar char="•"/>
            </a:pPr>
            <a:r>
              <a:rPr lang="en-US" altLang="zh-CN" b="1" dirty="0" smtClean="0">
                <a:solidFill>
                  <a:srgbClr val="0000FF"/>
                </a:solidFill>
                <a:latin typeface="Times New Roman"/>
                <a:ea typeface="宋体"/>
              </a:rPr>
              <a:t>  To study exotic nuclear structure</a:t>
            </a:r>
          </a:p>
          <a:p>
            <a:pPr>
              <a:lnSpc>
                <a:spcPct val="80000"/>
              </a:lnSpc>
              <a:spcBef>
                <a:spcPts val="600"/>
              </a:spcBef>
              <a:buSzPct val="130000"/>
              <a:buFont typeface="Arial" pitchFamily="34" charset="0"/>
              <a:buChar char="•"/>
            </a:pPr>
            <a:r>
              <a:rPr lang="en-US" altLang="zh-CN" b="1" dirty="0" smtClean="0">
                <a:solidFill>
                  <a:srgbClr val="0000FF"/>
                </a:solidFill>
                <a:latin typeface="Times New Roman"/>
                <a:ea typeface="宋体"/>
              </a:rPr>
              <a:t>  Understand the origin of the elements</a:t>
            </a:r>
          </a:p>
          <a:p>
            <a:pPr>
              <a:spcBef>
                <a:spcPts val="0"/>
              </a:spcBef>
              <a:buSzPct val="130000"/>
              <a:buFont typeface="Arial" pitchFamily="34" charset="0"/>
              <a:buChar char="•"/>
            </a:pPr>
            <a:r>
              <a:rPr lang="en-US" altLang="zh-CN" b="1" dirty="0" smtClean="0">
                <a:solidFill>
                  <a:srgbClr val="0000FF"/>
                </a:solidFill>
                <a:latin typeface="Times New Roman"/>
                <a:ea typeface="宋体"/>
              </a:rPr>
              <a:t>  To study the properties of High Energy</a:t>
            </a:r>
          </a:p>
          <a:p>
            <a:pPr>
              <a:spcBef>
                <a:spcPts val="0"/>
              </a:spcBef>
              <a:buSzPct val="130000"/>
            </a:pPr>
            <a:r>
              <a:rPr lang="en-US" altLang="zh-CN" b="1" dirty="0" smtClean="0">
                <a:solidFill>
                  <a:srgbClr val="0000FF"/>
                </a:solidFill>
                <a:latin typeface="Times New Roman"/>
                <a:ea typeface="宋体"/>
              </a:rPr>
              <a:t>     and Density Matter</a:t>
            </a:r>
          </a:p>
          <a:p>
            <a:pPr>
              <a:lnSpc>
                <a:spcPct val="80000"/>
              </a:lnSpc>
              <a:spcBef>
                <a:spcPts val="0"/>
              </a:spcBef>
              <a:buSzPct val="130000"/>
            </a:pPr>
            <a:r>
              <a:rPr lang="en-US" altLang="zh-CN" b="1" dirty="0" smtClean="0">
                <a:solidFill>
                  <a:srgbClr val="0000FF"/>
                </a:solidFill>
                <a:latin typeface="Times New Roman"/>
                <a:ea typeface="宋体"/>
              </a:rPr>
              <a:t>                                </a:t>
            </a:r>
            <a:r>
              <a:rPr lang="en-US" altLang="zh-CN" sz="2400" b="1" dirty="0" smtClean="0">
                <a:solidFill>
                  <a:srgbClr val="0000FF"/>
                </a:solidFill>
                <a:latin typeface="Times New Roman"/>
                <a:ea typeface="宋体"/>
              </a:rPr>
              <a:t>……</a:t>
            </a:r>
          </a:p>
        </p:txBody>
      </p:sp>
      <p:sp>
        <p:nvSpPr>
          <p:cNvPr id="15" name="矩形 14"/>
          <p:cNvSpPr/>
          <p:nvPr/>
        </p:nvSpPr>
        <p:spPr>
          <a:xfrm>
            <a:off x="428596" y="4956122"/>
            <a:ext cx="4857752" cy="1869743"/>
          </a:xfrm>
          <a:prstGeom prst="rect">
            <a:avLst/>
          </a:prstGeom>
        </p:spPr>
        <p:txBody>
          <a:bodyPr wrap="square">
            <a:spAutoFit/>
          </a:bodyPr>
          <a:lstStyle/>
          <a:p>
            <a:pPr>
              <a:defRPr/>
            </a:pPr>
            <a:endParaRPr lang="zh-CN" altLang="en-US" sz="1050" kern="0" dirty="0" smtClean="0">
              <a:solidFill>
                <a:srgbClr val="000000"/>
              </a:solidFill>
              <a:latin typeface="Wingdings"/>
              <a:ea typeface="宋体"/>
            </a:endParaRPr>
          </a:p>
          <a:p>
            <a:pPr marL="355600" indent="-355600">
              <a:spcBef>
                <a:spcPts val="600"/>
              </a:spcBef>
              <a:buFont typeface="Wingdings" pitchFamily="2" charset="2"/>
              <a:buChar char="n"/>
              <a:defRPr/>
            </a:pPr>
            <a:r>
              <a:rPr lang="en-US" altLang="zh-CN" sz="1600" kern="0" dirty="0" smtClean="0">
                <a:solidFill>
                  <a:srgbClr val="006600"/>
                </a:solidFill>
                <a:latin typeface="Arial"/>
                <a:ea typeface="宋体"/>
              </a:rPr>
              <a:t>SPIRAL2 at GANIL in Caen, France </a:t>
            </a:r>
          </a:p>
          <a:p>
            <a:pPr marL="355600" indent="-355600">
              <a:spcBef>
                <a:spcPts val="600"/>
              </a:spcBef>
              <a:buFont typeface="Wingdings" pitchFamily="2" charset="2"/>
              <a:buChar char="n"/>
              <a:defRPr/>
            </a:pPr>
            <a:r>
              <a:rPr lang="en-US" altLang="zh-CN" sz="1600" kern="0" dirty="0" smtClean="0">
                <a:solidFill>
                  <a:srgbClr val="006600"/>
                </a:solidFill>
                <a:latin typeface="Arial"/>
                <a:ea typeface="宋体"/>
              </a:rPr>
              <a:t>FAIR at GSI in Darmstadt, Germany </a:t>
            </a:r>
          </a:p>
          <a:p>
            <a:pPr marL="355600" indent="-355600">
              <a:spcBef>
                <a:spcPts val="600"/>
              </a:spcBef>
              <a:buFont typeface="Wingdings" pitchFamily="2" charset="2"/>
              <a:buChar char="n"/>
              <a:defRPr/>
            </a:pPr>
            <a:r>
              <a:rPr lang="en-US" altLang="zh-CN" sz="1600" kern="0" dirty="0" smtClean="0">
                <a:solidFill>
                  <a:srgbClr val="006600"/>
                </a:solidFill>
                <a:latin typeface="Arial"/>
                <a:ea typeface="宋体"/>
              </a:rPr>
              <a:t>FRIB at MSU in the U.S. </a:t>
            </a:r>
          </a:p>
          <a:p>
            <a:pPr marL="355600" indent="-355600">
              <a:spcBef>
                <a:spcPts val="600"/>
              </a:spcBef>
              <a:buFont typeface="Wingdings" pitchFamily="2" charset="2"/>
              <a:buChar char="n"/>
              <a:defRPr/>
            </a:pPr>
            <a:r>
              <a:rPr lang="en-US" sz="1600" kern="0" dirty="0" smtClean="0">
                <a:solidFill>
                  <a:srgbClr val="006600"/>
                </a:solidFill>
                <a:latin typeface="Arial"/>
                <a:ea typeface="宋体"/>
              </a:rPr>
              <a:t>NICA at JINR, </a:t>
            </a:r>
            <a:r>
              <a:rPr lang="en-US" sz="1600" kern="0" dirty="0" err="1" smtClean="0">
                <a:solidFill>
                  <a:srgbClr val="006600"/>
                </a:solidFill>
                <a:latin typeface="Arial"/>
                <a:ea typeface="宋体"/>
              </a:rPr>
              <a:t>Dubna</a:t>
            </a:r>
            <a:r>
              <a:rPr lang="en-US" sz="1600" kern="0" dirty="0" smtClean="0">
                <a:solidFill>
                  <a:srgbClr val="006600"/>
                </a:solidFill>
                <a:latin typeface="Arial"/>
                <a:ea typeface="宋体"/>
              </a:rPr>
              <a:t>, Russia</a:t>
            </a:r>
            <a:endParaRPr lang="en-US" altLang="zh-CN" sz="1600" kern="0" dirty="0" smtClean="0">
              <a:solidFill>
                <a:srgbClr val="F79646">
                  <a:lumMod val="75000"/>
                </a:srgbClr>
              </a:solidFill>
              <a:latin typeface="Arial"/>
              <a:ea typeface="宋体"/>
            </a:endParaRPr>
          </a:p>
          <a:p>
            <a:pPr marL="355600" indent="-355600">
              <a:spcBef>
                <a:spcPts val="600"/>
              </a:spcBef>
              <a:buFont typeface="Wingdings" pitchFamily="2" charset="2"/>
              <a:buChar char="n"/>
              <a:defRPr/>
            </a:pPr>
            <a:r>
              <a:rPr lang="en-US" altLang="zh-CN" sz="1600" kern="0" dirty="0" smtClean="0">
                <a:solidFill>
                  <a:srgbClr val="FF6600"/>
                </a:solidFill>
                <a:latin typeface="Arial"/>
                <a:ea typeface="宋体"/>
              </a:rPr>
              <a:t>EURISOL in Europe </a:t>
            </a:r>
          </a:p>
        </p:txBody>
      </p:sp>
      <p:sp>
        <p:nvSpPr>
          <p:cNvPr id="16" name="矩形 15"/>
          <p:cNvSpPr/>
          <p:nvPr/>
        </p:nvSpPr>
        <p:spPr>
          <a:xfrm>
            <a:off x="6300192" y="5433984"/>
            <a:ext cx="2714644" cy="1184940"/>
          </a:xfrm>
          <a:prstGeom prst="rect">
            <a:avLst/>
          </a:prstGeom>
          <a:solidFill>
            <a:srgbClr val="FFFFFF">
              <a:alpha val="73000"/>
            </a:srgbClr>
          </a:solidFill>
          <a:ln w="25400" cap="flat" cmpd="sng" algn="ctr">
            <a:noFill/>
            <a:prstDash val="solid"/>
          </a:ln>
          <a:effectLst/>
        </p:spPr>
        <p:txBody>
          <a:bodyPr wrap="square">
            <a:spAutoFit/>
          </a:bodyPr>
          <a:lstStyle/>
          <a:p>
            <a:pPr algn="ctr" fontAlgn="auto">
              <a:spcBef>
                <a:spcPts val="0"/>
              </a:spcBef>
              <a:spcAft>
                <a:spcPts val="0"/>
              </a:spcAft>
              <a:defRPr/>
            </a:pPr>
            <a:r>
              <a:rPr lang="en-US" altLang="zh-CN" b="1" kern="0" dirty="0" smtClean="0">
                <a:solidFill>
                  <a:srgbClr val="FF0000"/>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H</a:t>
            </a:r>
            <a:r>
              <a:rPr lang="en-US" altLang="zh-CN" b="1" kern="0" dirty="0" smtClean="0">
                <a:solidFill>
                  <a:srgbClr val="0000FF"/>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igh</a:t>
            </a:r>
            <a:r>
              <a:rPr lang="en-US" altLang="zh-CN" b="1" kern="0" dirty="0" smtClean="0">
                <a:solidFill>
                  <a:srgbClr val="003366"/>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 </a:t>
            </a:r>
            <a:r>
              <a:rPr lang="en-US" altLang="zh-CN" b="1" kern="0" dirty="0" smtClean="0">
                <a:solidFill>
                  <a:srgbClr val="FF0000"/>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I</a:t>
            </a:r>
            <a:r>
              <a:rPr lang="en-US" altLang="zh-CN" b="1" kern="0" dirty="0" smtClean="0">
                <a:solidFill>
                  <a:srgbClr val="0000FF"/>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ntensity</a:t>
            </a:r>
            <a:r>
              <a:rPr lang="en-US" altLang="zh-CN" b="1" kern="0" dirty="0" smtClean="0">
                <a:solidFill>
                  <a:srgbClr val="003366"/>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 </a:t>
            </a:r>
            <a:r>
              <a:rPr lang="en-US" altLang="zh-CN" b="1" kern="0" dirty="0" smtClean="0">
                <a:solidFill>
                  <a:srgbClr val="0000FF"/>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Heavy-ion</a:t>
            </a:r>
          </a:p>
          <a:p>
            <a:pPr algn="ctr" fontAlgn="auto">
              <a:spcBef>
                <a:spcPts val="0"/>
              </a:spcBef>
              <a:spcAft>
                <a:spcPts val="0"/>
              </a:spcAft>
              <a:defRPr/>
            </a:pPr>
            <a:r>
              <a:rPr lang="en-US" altLang="zh-CN" b="1" kern="0" dirty="0" smtClean="0">
                <a:solidFill>
                  <a:srgbClr val="003366"/>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 </a:t>
            </a:r>
            <a:r>
              <a:rPr lang="en-US" altLang="zh-CN" b="1" kern="0" dirty="0" smtClean="0">
                <a:solidFill>
                  <a:srgbClr val="FF0000"/>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A</a:t>
            </a:r>
            <a:r>
              <a:rPr lang="en-US" altLang="zh-CN" b="1" kern="0" dirty="0" smtClean="0">
                <a:solidFill>
                  <a:srgbClr val="0000FF"/>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ccelerator</a:t>
            </a:r>
            <a:r>
              <a:rPr lang="en-US" altLang="zh-CN" b="1" kern="0" dirty="0" smtClean="0">
                <a:solidFill>
                  <a:srgbClr val="003366"/>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 </a:t>
            </a:r>
            <a:r>
              <a:rPr lang="en-US" altLang="zh-CN" b="1" kern="0" dirty="0" smtClean="0">
                <a:solidFill>
                  <a:srgbClr val="FF0000"/>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F</a:t>
            </a:r>
            <a:r>
              <a:rPr lang="en-US" altLang="zh-CN" b="1" kern="0" dirty="0" smtClean="0">
                <a:solidFill>
                  <a:srgbClr val="0000FF"/>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acility</a:t>
            </a:r>
          </a:p>
          <a:p>
            <a:pPr algn="ctr" fontAlgn="auto">
              <a:spcBef>
                <a:spcPts val="600"/>
              </a:spcBef>
              <a:spcAft>
                <a:spcPts val="0"/>
              </a:spcAft>
              <a:defRPr/>
            </a:pPr>
            <a:r>
              <a:rPr lang="en-US" altLang="zh-CN" sz="3000" b="1" kern="0" dirty="0" smtClean="0">
                <a:solidFill>
                  <a:srgbClr val="FF0000"/>
                </a:solidFill>
                <a:latin typeface="Times New Roman" pitchFamily="18" charset="0"/>
                <a:ea typeface="楷体_GB2312" pitchFamily="49" charset="-122"/>
                <a:cs typeface="Times New Roman" pitchFamily="18" charset="0"/>
              </a:rPr>
              <a:t>HIAF in China</a:t>
            </a:r>
            <a:endParaRPr lang="en-US" altLang="zh-CN" sz="3000" b="1" kern="0" dirty="0">
              <a:solidFill>
                <a:srgbClr val="FF0000"/>
              </a:solidFill>
              <a:latin typeface="Calibri"/>
            </a:endParaRPr>
          </a:p>
        </p:txBody>
      </p:sp>
      <p:grpSp>
        <p:nvGrpSpPr>
          <p:cNvPr id="17" name="组合 16"/>
          <p:cNvGrpSpPr/>
          <p:nvPr/>
        </p:nvGrpSpPr>
        <p:grpSpPr>
          <a:xfrm>
            <a:off x="635495" y="1455660"/>
            <a:ext cx="3793629" cy="3143272"/>
            <a:chOff x="357158" y="1861423"/>
            <a:chExt cx="3793629" cy="3143272"/>
          </a:xfrm>
        </p:grpSpPr>
        <p:pic>
          <p:nvPicPr>
            <p:cNvPr id="18" name="Picture 2"/>
            <p:cNvPicPr>
              <a:picLocks noChangeAspect="1" noChangeArrowheads="1"/>
            </p:cNvPicPr>
            <p:nvPr/>
          </p:nvPicPr>
          <p:blipFill>
            <a:blip r:embed="rId2"/>
            <a:srcRect l="56688"/>
            <a:stretch>
              <a:fillRect/>
            </a:stretch>
          </p:blipFill>
          <p:spPr bwMode="auto">
            <a:xfrm>
              <a:off x="357158" y="1861423"/>
              <a:ext cx="3793629" cy="3143272"/>
            </a:xfrm>
            <a:prstGeom prst="rect">
              <a:avLst/>
            </a:prstGeom>
            <a:noFill/>
            <a:ln w="9525">
              <a:noFill/>
              <a:miter lim="800000"/>
              <a:headEnd/>
              <a:tailEnd/>
            </a:ln>
          </p:spPr>
        </p:pic>
        <p:sp>
          <p:nvSpPr>
            <p:cNvPr id="19" name="TextBox 9"/>
            <p:cNvSpPr txBox="1"/>
            <p:nvPr/>
          </p:nvSpPr>
          <p:spPr>
            <a:xfrm>
              <a:off x="632103" y="3208750"/>
              <a:ext cx="1396473" cy="307777"/>
            </a:xfrm>
            <a:prstGeom prst="rect">
              <a:avLst/>
            </a:prstGeom>
            <a:noFill/>
          </p:spPr>
          <p:txBody>
            <a:bodyPr wrap="none" rtlCol="0">
              <a:spAutoFit/>
            </a:bodyPr>
            <a:lstStyle/>
            <a:p>
              <a:pPr>
                <a:defRPr/>
              </a:pPr>
              <a:r>
                <a:rPr lang="en-US" altLang="zh-CN" sz="1400" kern="0" dirty="0" smtClean="0">
                  <a:solidFill>
                    <a:srgbClr val="0000FF"/>
                  </a:solidFill>
                  <a:latin typeface="Arial"/>
                  <a:ea typeface="宋体"/>
                </a:rPr>
                <a:t>Available today</a:t>
              </a:r>
              <a:endParaRPr lang="zh-CN" altLang="en-US" sz="1400" kern="0" dirty="0" smtClean="0">
                <a:solidFill>
                  <a:srgbClr val="0000FF"/>
                </a:solidFill>
                <a:latin typeface="Arial"/>
                <a:ea typeface="宋体"/>
              </a:endParaRPr>
            </a:p>
          </p:txBody>
        </p:sp>
        <p:cxnSp>
          <p:nvCxnSpPr>
            <p:cNvPr id="20" name="直接箭头连接符 19"/>
            <p:cNvCxnSpPr/>
            <p:nvPr/>
          </p:nvCxnSpPr>
          <p:spPr>
            <a:xfrm>
              <a:off x="1214414" y="3438878"/>
              <a:ext cx="432000" cy="432000"/>
            </a:xfrm>
            <a:prstGeom prst="straightConnector1">
              <a:avLst/>
            </a:prstGeom>
            <a:noFill/>
            <a:ln w="22225" cap="flat" cmpd="sng" algn="ctr">
              <a:solidFill>
                <a:srgbClr val="0000FF"/>
              </a:solidFill>
              <a:prstDash val="solid"/>
              <a:tailEnd type="arrow"/>
            </a:ln>
            <a:effectLst/>
          </p:spPr>
        </p:cxnSp>
      </p:grpSp>
      <p:sp>
        <p:nvSpPr>
          <p:cNvPr id="21" name="矩形 20"/>
          <p:cNvSpPr/>
          <p:nvPr/>
        </p:nvSpPr>
        <p:spPr>
          <a:xfrm>
            <a:off x="4357686" y="1884288"/>
            <a:ext cx="4315605" cy="400110"/>
          </a:xfrm>
          <a:prstGeom prst="rect">
            <a:avLst/>
          </a:prstGeom>
        </p:spPr>
        <p:txBody>
          <a:bodyPr wrap="none">
            <a:spAutoFit/>
          </a:bodyPr>
          <a:lstStyle/>
          <a:p>
            <a:pPr>
              <a:defRPr/>
            </a:pPr>
            <a:r>
              <a:rPr lang="en-US" sz="2000" b="1" kern="0" dirty="0" smtClean="0">
                <a:solidFill>
                  <a:srgbClr val="000099"/>
                </a:solidFill>
                <a:latin typeface="Arial"/>
                <a:ea typeface="宋体"/>
              </a:rPr>
              <a:t>Fascinating and crucial questions</a:t>
            </a:r>
            <a:endParaRPr lang="zh-CN" altLang="en-US" sz="2000" b="1" kern="0" dirty="0" smtClean="0">
              <a:solidFill>
                <a:srgbClr val="000099"/>
              </a:solidFill>
              <a:latin typeface="Arial"/>
              <a:ea typeface="宋体"/>
            </a:endParaRPr>
          </a:p>
        </p:txBody>
      </p:sp>
      <p:sp>
        <p:nvSpPr>
          <p:cNvPr id="22" name="矩形 21"/>
          <p:cNvSpPr/>
          <p:nvPr/>
        </p:nvSpPr>
        <p:spPr>
          <a:xfrm>
            <a:off x="642910" y="4746716"/>
            <a:ext cx="8143932" cy="369332"/>
          </a:xfrm>
          <a:prstGeom prst="rect">
            <a:avLst/>
          </a:prstGeom>
          <a:noFill/>
          <a:effectLst>
            <a:glow rad="139700">
              <a:srgbClr val="C0504D">
                <a:satMod val="175000"/>
                <a:alpha val="40000"/>
              </a:srgbClr>
            </a:glow>
          </a:effectLst>
        </p:spPr>
        <p:txBody>
          <a:bodyPr wrap="square">
            <a:spAutoFit/>
          </a:bodyPr>
          <a:lstStyle/>
          <a:p>
            <a:pPr>
              <a:defRPr/>
            </a:pPr>
            <a:r>
              <a:rPr lang="en-US" altLang="zh-CN" b="1" i="1" kern="0" dirty="0" smtClean="0">
                <a:solidFill>
                  <a:srgbClr val="C0504D"/>
                </a:solidFill>
                <a:latin typeface="Arial"/>
                <a:ea typeface="宋体"/>
              </a:rPr>
              <a:t>Next-generation facilities are being constructed or proposed worldwide:  </a:t>
            </a:r>
            <a:endParaRPr lang="zh-CN" altLang="en-US" b="1" kern="0" dirty="0" smtClean="0">
              <a:solidFill>
                <a:srgbClr val="C0504D"/>
              </a:solidFill>
              <a:latin typeface="Arial"/>
              <a:ea typeface="宋体"/>
            </a:endParaRPr>
          </a:p>
        </p:txBody>
      </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25588" r="9838"/>
          <a:stretch/>
        </p:blipFill>
        <p:spPr>
          <a:xfrm>
            <a:off x="4308051" y="5227974"/>
            <a:ext cx="2064149" cy="1462958"/>
          </a:xfrm>
          <a:prstGeom prst="rect">
            <a:avLst/>
          </a:prstGeom>
        </p:spPr>
      </p:pic>
      <p:sp>
        <p:nvSpPr>
          <p:cNvPr id="25"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HIAF introduction and status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427397"/>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35913"/>
            <a:ext cx="5035353" cy="584775"/>
          </a:xfrm>
          <a:prstGeom prst="rect">
            <a:avLst/>
          </a:prstGeom>
        </p:spPr>
        <p:txBody>
          <a:bodyPr wrap="none">
            <a:spAutoFit/>
          </a:bodyPr>
          <a:lstStyle/>
          <a:p>
            <a:pPr eaLnBrk="1" hangingPunct="1"/>
            <a:r>
              <a:rPr lang="en-US" altLang="zh-CN" sz="3200" b="1" dirty="0" smtClean="0">
                <a:solidFill>
                  <a:schemeClr val="bg1"/>
                </a:solidFill>
              </a:rPr>
              <a:t>SRF Cavity Development</a:t>
            </a:r>
            <a:endParaRPr lang="en-US" altLang="zh-CN" sz="3200" b="1" dirty="0">
              <a:solidFill>
                <a:schemeClr val="bg1"/>
              </a:solidFill>
            </a:endParaRPr>
          </a:p>
        </p:txBody>
      </p:sp>
      <p:pic>
        <p:nvPicPr>
          <p:cNvPr id="3" name="图片 2">
            <a:extLst>
              <a:ext uri="{FF2B5EF4-FFF2-40B4-BE49-F238E27FC236}">
                <a16:creationId xmlns="" xmlns:a16="http://schemas.microsoft.com/office/drawing/2014/main" id="{73E0EE69-0F94-4BA8-98F4-335568A796F1}"/>
              </a:ext>
            </a:extLst>
          </p:cNvPr>
          <p:cNvPicPr>
            <a:picLocks noChangeAspect="1"/>
          </p:cNvPicPr>
          <p:nvPr/>
        </p:nvPicPr>
        <p:blipFill rotWithShape="1">
          <a:blip r:embed="rId3">
            <a:extLst>
              <a:ext uri="{28A0092B-C50C-407E-A947-70E740481C1C}">
                <a14:useLocalDpi xmlns:a14="http://schemas.microsoft.com/office/drawing/2010/main" val="0"/>
              </a:ext>
            </a:extLst>
          </a:blip>
          <a:srcRect l="7306" t="25140" r="8778" b="28345"/>
          <a:stretch/>
        </p:blipFill>
        <p:spPr>
          <a:xfrm>
            <a:off x="179512" y="1178428"/>
            <a:ext cx="8738296" cy="3155205"/>
          </a:xfrm>
          <a:prstGeom prst="rect">
            <a:avLst/>
          </a:prstGeom>
        </p:spPr>
      </p:pic>
      <p:sp>
        <p:nvSpPr>
          <p:cNvPr id="4" name="矩形 3"/>
          <p:cNvSpPr/>
          <p:nvPr/>
        </p:nvSpPr>
        <p:spPr>
          <a:xfrm>
            <a:off x="179512" y="733875"/>
            <a:ext cx="5462201" cy="430887"/>
          </a:xfrm>
          <a:prstGeom prst="rect">
            <a:avLst/>
          </a:prstGeom>
        </p:spPr>
        <p:txBody>
          <a:bodyPr wrap="none">
            <a:spAutoFit/>
          </a:bodyPr>
          <a:lstStyle/>
          <a:p>
            <a:r>
              <a:rPr lang="en-US" altLang="zh-CN" sz="2200" b="1" dirty="0">
                <a:solidFill>
                  <a:srgbClr val="0000FF"/>
                </a:solidFill>
              </a:rPr>
              <a:t>ADS Front-end Demo </a:t>
            </a:r>
            <a:r>
              <a:rPr lang="en-US" altLang="zh-CN" sz="2200" b="1" dirty="0" err="1">
                <a:solidFill>
                  <a:srgbClr val="0000FF"/>
                </a:solidFill>
              </a:rPr>
              <a:t>Linac</a:t>
            </a:r>
            <a:r>
              <a:rPr lang="en-US" altLang="zh-CN" sz="2200" b="1" dirty="0">
                <a:solidFill>
                  <a:srgbClr val="0000FF"/>
                </a:solidFill>
              </a:rPr>
              <a:t> (2011-2017)</a:t>
            </a:r>
            <a:endParaRPr lang="zh-CN" altLang="en-US" sz="2200" b="1" dirty="0">
              <a:solidFill>
                <a:srgbClr val="0000FF"/>
              </a:solidFill>
            </a:endParaRPr>
          </a:p>
        </p:txBody>
      </p:sp>
      <p:graphicFrame>
        <p:nvGraphicFramePr>
          <p:cNvPr id="7" name="表格 6"/>
          <p:cNvGraphicFramePr/>
          <p:nvPr>
            <p:extLst/>
          </p:nvPr>
        </p:nvGraphicFramePr>
        <p:xfrm>
          <a:off x="179512" y="4797152"/>
          <a:ext cx="8715678" cy="1912874"/>
        </p:xfrm>
        <a:graphic>
          <a:graphicData uri="http://schemas.openxmlformats.org/drawingml/2006/table">
            <a:tbl>
              <a:tblPr firstRow="1" bandRow="1">
                <a:tableStyleId>{21E4AEA4-8DFA-4A89-87EB-49C32662AFE0}</a:tableStyleId>
              </a:tblPr>
              <a:tblGrid>
                <a:gridCol w="1783492">
                  <a:extLst>
                    <a:ext uri="{9D8B030D-6E8A-4147-A177-3AD203B41FA5}">
                      <a16:colId xmlns="" xmlns:a16="http://schemas.microsoft.com/office/drawing/2014/main" val="20000"/>
                    </a:ext>
                  </a:extLst>
                </a:gridCol>
                <a:gridCol w="1355692">
                  <a:extLst>
                    <a:ext uri="{9D8B030D-6E8A-4147-A177-3AD203B41FA5}">
                      <a16:colId xmlns="" xmlns:a16="http://schemas.microsoft.com/office/drawing/2014/main" val="20001"/>
                    </a:ext>
                  </a:extLst>
                </a:gridCol>
                <a:gridCol w="1501828">
                  <a:extLst>
                    <a:ext uri="{9D8B030D-6E8A-4147-A177-3AD203B41FA5}">
                      <a16:colId xmlns="" xmlns:a16="http://schemas.microsoft.com/office/drawing/2014/main" val="20002"/>
                    </a:ext>
                  </a:extLst>
                </a:gridCol>
                <a:gridCol w="1368344">
                  <a:extLst>
                    <a:ext uri="{9D8B030D-6E8A-4147-A177-3AD203B41FA5}">
                      <a16:colId xmlns="" xmlns:a16="http://schemas.microsoft.com/office/drawing/2014/main" val="20003"/>
                    </a:ext>
                  </a:extLst>
                </a:gridCol>
                <a:gridCol w="1368344">
                  <a:extLst>
                    <a:ext uri="{9D8B030D-6E8A-4147-A177-3AD203B41FA5}">
                      <a16:colId xmlns="" xmlns:a16="http://schemas.microsoft.com/office/drawing/2014/main" val="20004"/>
                    </a:ext>
                  </a:extLst>
                </a:gridCol>
                <a:gridCol w="1337978">
                  <a:extLst>
                    <a:ext uri="{9D8B030D-6E8A-4147-A177-3AD203B41FA5}">
                      <a16:colId xmlns="" xmlns:a16="http://schemas.microsoft.com/office/drawing/2014/main" val="20005"/>
                    </a:ext>
                  </a:extLst>
                </a:gridCol>
              </a:tblGrid>
              <a:tr h="381000">
                <a:tc>
                  <a:txBody>
                    <a:bodyPr/>
                    <a:lstStyle/>
                    <a:p>
                      <a:pPr algn="ctr">
                        <a:buNone/>
                      </a:pPr>
                      <a:endParaRPr lang="en-US" altLang="zh-CN" sz="1600" b="1">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rPr>
                        <a:t>RFQ/IMP</a:t>
                      </a:r>
                      <a:endParaRPr lang="en-US" altLang="zh-CN" sz="1600" b="1" i="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rPr>
                        <a:t>CM1/IMP</a:t>
                      </a:r>
                      <a:endParaRPr lang="en-US" altLang="zh-CN" sz="1600" b="1" i="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rPr>
                        <a:t>CM2/IMP</a:t>
                      </a:r>
                      <a:endParaRPr lang="en-US" altLang="zh-CN" sz="1600" b="1" i="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rPr>
                        <a:t>CM3/IMP</a:t>
                      </a:r>
                      <a:endParaRPr lang="en-US" altLang="zh-CN" sz="1600" b="1" i="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rPr>
                        <a:t>CM4/IHEP</a:t>
                      </a:r>
                      <a:endParaRPr lang="en-US" altLang="zh-CN" sz="1600" b="1" i="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0"/>
                  </a:ext>
                </a:extLst>
              </a:tr>
              <a:tr h="388874">
                <a:tc>
                  <a:txBody>
                    <a:bodyPr/>
                    <a:lstStyle/>
                    <a:p>
                      <a:pPr algn="ctr">
                        <a:buNone/>
                      </a:pPr>
                      <a:r>
                        <a:rPr lang="en-US" altLang="zh-CN" sz="1600" b="1" dirty="0">
                          <a:latin typeface="Times New Roman" panose="02020603050405020304" pitchFamily="18" charset="0"/>
                          <a:cs typeface="Times New Roman" panose="02020603050405020304" pitchFamily="18" charset="0"/>
                        </a:rPr>
                        <a:t>frequency</a:t>
                      </a: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rPr>
                        <a:t>162.5 MHz</a:t>
                      </a:r>
                    </a:p>
                  </a:txBody>
                  <a:tcPr anchor="ctr"/>
                </a:tc>
                <a:tc>
                  <a:txBody>
                    <a:bodyPr/>
                    <a:lstStyle/>
                    <a:p>
                      <a:pPr algn="ctr">
                        <a:buNone/>
                      </a:pPr>
                      <a:r>
                        <a:rPr lang="en-US" altLang="zh-CN" sz="1600" b="1">
                          <a:latin typeface="Times New Roman" panose="02020603050405020304" pitchFamily="18" charset="0"/>
                          <a:cs typeface="Times New Roman" panose="02020603050405020304" pitchFamily="18" charset="0"/>
                          <a:sym typeface="+mn-ea"/>
                        </a:rPr>
                        <a:t>162.5 MHz</a:t>
                      </a:r>
                      <a:endParaRPr lang="zh-CN" altLang="en-US" sz="1600" b="1">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a:latin typeface="Times New Roman" panose="02020603050405020304" pitchFamily="18" charset="0"/>
                          <a:cs typeface="Times New Roman" panose="02020603050405020304" pitchFamily="18" charset="0"/>
                          <a:sym typeface="+mn-ea"/>
                        </a:rPr>
                        <a:t>162.5 MHz</a:t>
                      </a:r>
                      <a:endParaRPr lang="zh-CN" altLang="en-US" sz="1600" b="1">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a:latin typeface="Times New Roman" panose="02020603050405020304" pitchFamily="18" charset="0"/>
                          <a:cs typeface="Times New Roman" panose="02020603050405020304" pitchFamily="18" charset="0"/>
                          <a:sym typeface="+mn-ea"/>
                        </a:rPr>
                        <a:t>162.5 MHz</a:t>
                      </a:r>
                      <a:endParaRPr lang="zh-CN" altLang="en-US" sz="1600" b="1">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sym typeface="+mn-ea"/>
                        </a:rPr>
                        <a:t>325 MHz</a:t>
                      </a:r>
                      <a:endParaRPr lang="zh-CN" altLang="en-US" sz="1600" b="1"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1"/>
                  </a:ext>
                </a:extLst>
              </a:tr>
              <a:tr h="381000">
                <a:tc>
                  <a:txBody>
                    <a:bodyPr/>
                    <a:lstStyle/>
                    <a:p>
                      <a:pPr algn="ctr">
                        <a:buNone/>
                      </a:pPr>
                      <a:r>
                        <a:rPr lang="en-US" altLang="zh-CN" sz="1600" b="1" dirty="0">
                          <a:latin typeface="Times New Roman" panose="02020603050405020304" pitchFamily="18" charset="0"/>
                          <a:cs typeface="Times New Roman" panose="02020603050405020304" pitchFamily="18" charset="0"/>
                        </a:rPr>
                        <a:t>output energy</a:t>
                      </a:r>
                    </a:p>
                  </a:txBody>
                  <a:tcPr anchor="ctr"/>
                </a:tc>
                <a:tc>
                  <a:txBody>
                    <a:bodyPr/>
                    <a:lstStyle/>
                    <a:p>
                      <a:pPr algn="ctr">
                        <a:buNone/>
                      </a:pPr>
                      <a:r>
                        <a:rPr lang="en-US" altLang="zh-CN" sz="1600" b="1">
                          <a:latin typeface="Times New Roman" panose="02020603050405020304" pitchFamily="18" charset="0"/>
                          <a:cs typeface="Times New Roman" panose="02020603050405020304" pitchFamily="18" charset="0"/>
                          <a:sym typeface="+mn-ea"/>
                        </a:rPr>
                        <a:t>2.1 MeV</a:t>
                      </a:r>
                      <a:endParaRPr lang="en-US" altLang="zh-CN" sz="1600" b="1">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sym typeface="+mn-ea"/>
                        </a:rPr>
                        <a:t>5 MeV</a:t>
                      </a:r>
                      <a:endParaRPr lang="en-US" altLang="zh-CN" sz="1600" b="1" dirty="0">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sym typeface="+mn-ea"/>
                        </a:rPr>
                        <a:t>10 MeV</a:t>
                      </a:r>
                      <a:endParaRPr lang="en-US" altLang="zh-CN" sz="1600" b="1" dirty="0">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sym typeface="+mn-ea"/>
                        </a:rPr>
                        <a:t>18.5 MeV</a:t>
                      </a:r>
                      <a:endParaRPr lang="en-US" altLang="zh-CN" sz="1600" b="1" dirty="0">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sym typeface="+mn-ea"/>
                        </a:rPr>
                        <a:t>25 MeV</a:t>
                      </a:r>
                      <a:endParaRPr lang="zh-CN" altLang="en-US" sz="1600" b="1"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2"/>
                  </a:ext>
                </a:extLst>
              </a:tr>
              <a:tr h="381000">
                <a:tc>
                  <a:txBody>
                    <a:bodyPr/>
                    <a:lstStyle/>
                    <a:p>
                      <a:pPr algn="ctr">
                        <a:buNone/>
                      </a:pPr>
                      <a:r>
                        <a:rPr lang="en-US" altLang="zh-CN" sz="1600" b="1">
                          <a:latin typeface="Times New Roman" panose="02020603050405020304" pitchFamily="18" charset="0"/>
                          <a:cs typeface="Times New Roman" panose="02020603050405020304" pitchFamily="18" charset="0"/>
                        </a:rPr>
                        <a:t>cavity type</a:t>
                      </a:r>
                    </a:p>
                  </a:txBody>
                  <a:tcPr anchor="ctr"/>
                </a:tc>
                <a:tc>
                  <a:txBody>
                    <a:bodyPr/>
                    <a:lstStyle/>
                    <a:p>
                      <a:pPr algn="ctr">
                        <a:buNone/>
                      </a:pPr>
                      <a:r>
                        <a:rPr lang="en-US" altLang="zh-CN" sz="1600" b="1">
                          <a:latin typeface="Times New Roman" panose="02020603050405020304" pitchFamily="18" charset="0"/>
                          <a:cs typeface="Times New Roman" panose="02020603050405020304" pitchFamily="18" charset="0"/>
                        </a:rPr>
                        <a:t>4-vane</a:t>
                      </a: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rPr>
                        <a:t>HWR010</a:t>
                      </a: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sym typeface="+mn-ea"/>
                        </a:rPr>
                        <a:t>HWR010</a:t>
                      </a:r>
                      <a:endParaRPr lang="zh-CN" altLang="en-US" sz="1600" b="1" dirty="0">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sym typeface="+mn-ea"/>
                        </a:rPr>
                        <a:t>HWR015</a:t>
                      </a:r>
                      <a:endParaRPr lang="zh-CN" altLang="en-US" sz="1600" b="1" dirty="0">
                        <a:latin typeface="Times New Roman" panose="02020603050405020304" pitchFamily="18" charset="0"/>
                        <a:cs typeface="Times New Roman" panose="02020603050405020304" pitchFamily="18" charset="0"/>
                      </a:endParaRP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rPr>
                        <a:t>Spoke021</a:t>
                      </a:r>
                    </a:p>
                  </a:txBody>
                  <a:tcPr anchor="ctr"/>
                </a:tc>
                <a:extLst>
                  <a:ext uri="{0D108BD9-81ED-4DB2-BD59-A6C34878D82A}">
                    <a16:rowId xmlns="" xmlns:a16="http://schemas.microsoft.com/office/drawing/2014/main" val="10003"/>
                  </a:ext>
                </a:extLst>
              </a:tr>
              <a:tr h="381000">
                <a:tc>
                  <a:txBody>
                    <a:bodyPr/>
                    <a:lstStyle/>
                    <a:p>
                      <a:pPr algn="ctr">
                        <a:buNone/>
                      </a:pPr>
                      <a:r>
                        <a:rPr lang="en-US" altLang="zh-CN" sz="1600" b="1" dirty="0">
                          <a:latin typeface="Times New Roman" panose="02020603050405020304" pitchFamily="18" charset="0"/>
                          <a:cs typeface="Times New Roman" panose="02020603050405020304" pitchFamily="18" charset="0"/>
                        </a:rPr>
                        <a:t>cavity number</a:t>
                      </a:r>
                    </a:p>
                  </a:txBody>
                  <a:tcPr anchor="ctr"/>
                </a:tc>
                <a:tc>
                  <a:txBody>
                    <a:bodyPr/>
                    <a:lstStyle/>
                    <a:p>
                      <a:pPr algn="ctr">
                        <a:buNone/>
                      </a:pPr>
                      <a:r>
                        <a:rPr lang="en-US" altLang="zh-CN" sz="1600" b="1">
                          <a:latin typeface="Times New Roman" panose="02020603050405020304" pitchFamily="18" charset="0"/>
                          <a:cs typeface="Times New Roman" panose="02020603050405020304" pitchFamily="18" charset="0"/>
                        </a:rPr>
                        <a:t>1</a:t>
                      </a: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rPr>
                        <a:t>6</a:t>
                      </a:r>
                    </a:p>
                  </a:txBody>
                  <a:tcPr anchor="ctr"/>
                </a:tc>
                <a:tc>
                  <a:txBody>
                    <a:bodyPr/>
                    <a:lstStyle/>
                    <a:p>
                      <a:pPr algn="ctr">
                        <a:buNone/>
                      </a:pPr>
                      <a:r>
                        <a:rPr lang="en-US" altLang="zh-CN" sz="1600" b="1">
                          <a:latin typeface="Times New Roman" panose="02020603050405020304" pitchFamily="18" charset="0"/>
                          <a:cs typeface="Times New Roman" panose="02020603050405020304" pitchFamily="18" charset="0"/>
                        </a:rPr>
                        <a:t>6</a:t>
                      </a: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rPr>
                        <a:t>5</a:t>
                      </a:r>
                    </a:p>
                  </a:txBody>
                  <a:tcPr anchor="ctr"/>
                </a:tc>
                <a:tc>
                  <a:txBody>
                    <a:bodyPr/>
                    <a:lstStyle/>
                    <a:p>
                      <a:pPr algn="ctr">
                        <a:buNone/>
                      </a:pPr>
                      <a:r>
                        <a:rPr lang="en-US" altLang="zh-CN" sz="1600" b="1" dirty="0">
                          <a:latin typeface="Times New Roman" panose="02020603050405020304" pitchFamily="18" charset="0"/>
                          <a:cs typeface="Times New Roman" panose="02020603050405020304" pitchFamily="18" charset="0"/>
                        </a:rPr>
                        <a:t>6</a:t>
                      </a:r>
                    </a:p>
                  </a:txBody>
                  <a:tcPr anchor="ctr"/>
                </a:tc>
                <a:extLst>
                  <a:ext uri="{0D108BD9-81ED-4DB2-BD59-A6C34878D82A}">
                    <a16:rowId xmlns="" xmlns:a16="http://schemas.microsoft.com/office/drawing/2014/main" val="10004"/>
                  </a:ext>
                </a:extLst>
              </a:tr>
            </a:tbl>
          </a:graphicData>
        </a:graphic>
      </p:graphicFrame>
      <p:sp>
        <p:nvSpPr>
          <p:cNvPr id="8" name="文本框 7"/>
          <p:cNvSpPr txBox="1"/>
          <p:nvPr/>
        </p:nvSpPr>
        <p:spPr>
          <a:xfrm>
            <a:off x="179512" y="1178428"/>
            <a:ext cx="6862435" cy="1815882"/>
          </a:xfrm>
          <a:prstGeom prst="rect">
            <a:avLst/>
          </a:prstGeom>
          <a:noFill/>
        </p:spPr>
        <p:txBody>
          <a:bodyPr wrap="square" rtlCol="0">
            <a:spAutoFit/>
          </a:bodyPr>
          <a:lstStyle/>
          <a:p>
            <a:pPr marL="285750" indent="-285750">
              <a:spcAft>
                <a:spcPts val="1200"/>
              </a:spcAft>
              <a:buFont typeface="Arial" charset="0"/>
              <a:buChar char="•"/>
            </a:pPr>
            <a:r>
              <a:rPr lang="en-US" altLang="zh-CN" sz="2000" b="1" dirty="0" smtClean="0">
                <a:solidFill>
                  <a:srgbClr val="0000FF"/>
                </a:solidFill>
                <a:latin typeface="Times New Roman" panose="02020603050405020304" pitchFamily="18" charset="0"/>
                <a:cs typeface="Times New Roman" panose="02020603050405020304" pitchFamily="18" charset="0"/>
              </a:rPr>
              <a:t>Proton</a:t>
            </a:r>
            <a:r>
              <a:rPr lang="en-US" altLang="zh-CN" sz="2000" b="1" dirty="0">
                <a:solidFill>
                  <a:srgbClr val="0000FF"/>
                </a:solidFill>
                <a:latin typeface="Times New Roman" panose="02020603050405020304" pitchFamily="18" charset="0"/>
                <a:cs typeface="Times New Roman" panose="02020603050405020304" pitchFamily="18" charset="0"/>
              </a:rPr>
              <a:t>, 25 MeV, 10 mA, CW, ~ 35 m, 4.5 K operation</a:t>
            </a:r>
          </a:p>
          <a:p>
            <a:pPr marL="285750" indent="-285750">
              <a:spcAft>
                <a:spcPts val="0"/>
              </a:spcAft>
              <a:buFont typeface="Arial" charset="0"/>
              <a:buChar char="•"/>
            </a:pPr>
            <a:r>
              <a:rPr lang="en-US" altLang="zh-CN" b="1" dirty="0"/>
              <a:t>T</a:t>
            </a:r>
            <a:r>
              <a:rPr lang="en-US" altLang="zh-CN" b="1" dirty="0" smtClean="0"/>
              <a:t>o demonstrate the technology of superconducting </a:t>
            </a:r>
            <a:r>
              <a:rPr lang="en-US" altLang="zh-CN" b="1" dirty="0" err="1" smtClean="0"/>
              <a:t>linac</a:t>
            </a:r>
            <a:r>
              <a:rPr lang="en-US" altLang="zh-CN" b="1" dirty="0" smtClean="0"/>
              <a:t>: </a:t>
            </a:r>
          </a:p>
          <a:p>
            <a:pPr indent="263525">
              <a:spcAft>
                <a:spcPts val="1200"/>
              </a:spcAft>
            </a:pPr>
            <a:r>
              <a:rPr lang="en-US" altLang="zh-CN" b="1" dirty="0" smtClean="0"/>
              <a:t>CW RFQ, Superconducting cavities, </a:t>
            </a:r>
            <a:r>
              <a:rPr lang="en-US" altLang="zh-CN" b="1" dirty="0" err="1" smtClean="0"/>
              <a:t>Cryomodule</a:t>
            </a:r>
            <a:r>
              <a:rPr lang="en-US" altLang="zh-CN" b="1" dirty="0" smtClean="0"/>
              <a:t> </a:t>
            </a:r>
            <a:endParaRPr lang="en-US" altLang="zh-CN" b="1" dirty="0"/>
          </a:p>
          <a:p>
            <a:pPr marL="285750" indent="-285750">
              <a:spcAft>
                <a:spcPts val="1200"/>
              </a:spcAft>
              <a:buFont typeface="Arial" charset="0"/>
              <a:buChar char="•"/>
            </a:pPr>
            <a:r>
              <a:rPr lang="en-US" altLang="zh-CN" b="1" dirty="0" smtClean="0"/>
              <a:t>Supported </a:t>
            </a:r>
            <a:r>
              <a:rPr lang="en-US" altLang="zh-CN" b="1" dirty="0"/>
              <a:t>by </a:t>
            </a:r>
            <a:r>
              <a:rPr lang="en-US" altLang="zh-CN" b="1" dirty="0">
                <a:solidFill>
                  <a:srgbClr val="0000FF"/>
                </a:solidFill>
              </a:rPr>
              <a:t>“Strategic Priority Research Program” of the Chinese Academy of Sciences</a:t>
            </a:r>
            <a:endParaRPr lang="en-US" altLang="zh-CN" b="1" dirty="0"/>
          </a:p>
        </p:txBody>
      </p:sp>
    </p:spTree>
    <p:extLst>
      <p:ext uri="{BB962C8B-B14F-4D97-AF65-F5344CB8AC3E}">
        <p14:creationId xmlns:p14="http://schemas.microsoft.com/office/powerpoint/2010/main" val="1975921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35913"/>
            <a:ext cx="5035353" cy="584775"/>
          </a:xfrm>
          <a:prstGeom prst="rect">
            <a:avLst/>
          </a:prstGeom>
        </p:spPr>
        <p:txBody>
          <a:bodyPr wrap="none">
            <a:spAutoFit/>
          </a:bodyPr>
          <a:lstStyle/>
          <a:p>
            <a:pPr eaLnBrk="1" hangingPunct="1"/>
            <a:r>
              <a:rPr lang="en-US" altLang="zh-CN" sz="3200" b="1" dirty="0" smtClean="0">
                <a:solidFill>
                  <a:schemeClr val="bg1"/>
                </a:solidFill>
              </a:rPr>
              <a:t>SRF Cavity Development</a:t>
            </a:r>
            <a:endParaRPr lang="en-US" altLang="zh-CN" sz="3200" b="1" dirty="0">
              <a:solidFill>
                <a:schemeClr val="bg1"/>
              </a:solidFill>
            </a:endParaRPr>
          </a:p>
        </p:txBody>
      </p:sp>
      <p:sp>
        <p:nvSpPr>
          <p:cNvPr id="4" name="矩形 3"/>
          <p:cNvSpPr/>
          <p:nvPr/>
        </p:nvSpPr>
        <p:spPr>
          <a:xfrm>
            <a:off x="179512" y="733875"/>
            <a:ext cx="4360489" cy="430887"/>
          </a:xfrm>
          <a:prstGeom prst="rect">
            <a:avLst/>
          </a:prstGeom>
        </p:spPr>
        <p:txBody>
          <a:bodyPr wrap="none">
            <a:spAutoFit/>
          </a:bodyPr>
          <a:lstStyle/>
          <a:p>
            <a:r>
              <a:rPr lang="en-US" altLang="zh-CN" sz="2200" b="1" dirty="0">
                <a:solidFill>
                  <a:srgbClr val="0000FF"/>
                </a:solidFill>
              </a:rPr>
              <a:t>High</a:t>
            </a:r>
            <a:r>
              <a:rPr lang="en-US" altLang="zh-CN" sz="2200" b="1" dirty="0" smtClean="0">
                <a:solidFill>
                  <a:srgbClr val="0000FF"/>
                </a:solidFill>
              </a:rPr>
              <a:t> performance SRF cavities</a:t>
            </a:r>
            <a:endParaRPr lang="zh-CN" altLang="en-US" sz="2200" b="1" dirty="0">
              <a:solidFill>
                <a:srgbClr val="0000FF"/>
              </a:solidFill>
            </a:endParaRPr>
          </a:p>
        </p:txBody>
      </p:sp>
      <p:pic>
        <p:nvPicPr>
          <p:cNvPr id="22" name="图片 21" descr="屏幕快照 2016-12-20 上午9.34.07.png">
            <a:extLst>
              <a:ext uri="{FF2B5EF4-FFF2-40B4-BE49-F238E27FC236}">
                <a16:creationId xmlns="" xmlns:a16="http://schemas.microsoft.com/office/drawing/2014/main" id="{E37FBFDC-7310-2446-AE71-07F6C95A1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4187851"/>
            <a:ext cx="2736304" cy="2443743"/>
          </a:xfrm>
          <a:prstGeom prst="rect">
            <a:avLst/>
          </a:prstGeom>
        </p:spPr>
      </p:pic>
      <p:pic>
        <p:nvPicPr>
          <p:cNvPr id="23" name="图片 22">
            <a:extLst>
              <a:ext uri="{FF2B5EF4-FFF2-40B4-BE49-F238E27FC236}">
                <a16:creationId xmlns="" xmlns:a16="http://schemas.microsoft.com/office/drawing/2014/main" id="{96BEA9EC-37B8-454E-A7E2-E897A5D8C4A7}"/>
              </a:ext>
            </a:extLst>
          </p:cNvPr>
          <p:cNvPicPr preferRelativeResize="0">
            <a:picLocks noChangeArrowheads="1"/>
          </p:cNvPicPr>
          <p:nvPr/>
        </p:nvPicPr>
        <p:blipFill>
          <a:blip r:embed="rId4" cstate="print"/>
          <a:srcRect/>
          <a:stretch>
            <a:fillRect/>
          </a:stretch>
        </p:blipFill>
        <p:spPr bwMode="auto">
          <a:xfrm>
            <a:off x="251520" y="1325725"/>
            <a:ext cx="2678297" cy="2032735"/>
          </a:xfrm>
          <a:prstGeom prst="rect">
            <a:avLst/>
          </a:prstGeom>
          <a:noFill/>
          <a:ln w="9525">
            <a:noFill/>
            <a:miter lim="800000"/>
            <a:headEnd/>
            <a:tailEnd/>
          </a:ln>
        </p:spPr>
      </p:pic>
      <p:pic>
        <p:nvPicPr>
          <p:cNvPr id="24" name="图片 23">
            <a:extLst>
              <a:ext uri="{FF2B5EF4-FFF2-40B4-BE49-F238E27FC236}">
                <a16:creationId xmlns="" xmlns:a16="http://schemas.microsoft.com/office/drawing/2014/main" id="{5AB6C9B0-FBA9-432E-8164-92CAAA0963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1591" y="4154823"/>
            <a:ext cx="3168229" cy="2508051"/>
          </a:xfrm>
          <a:prstGeom prst="rect">
            <a:avLst/>
          </a:prstGeom>
        </p:spPr>
      </p:pic>
      <p:grpSp>
        <p:nvGrpSpPr>
          <p:cNvPr id="25" name="组合 10">
            <a:extLst>
              <a:ext uri="{FF2B5EF4-FFF2-40B4-BE49-F238E27FC236}">
                <a16:creationId xmlns="" xmlns:a16="http://schemas.microsoft.com/office/drawing/2014/main" id="{51600D0E-572E-443B-A27D-5B244B580689}"/>
              </a:ext>
            </a:extLst>
          </p:cNvPr>
          <p:cNvGrpSpPr>
            <a:grpSpLocks/>
          </p:cNvGrpSpPr>
          <p:nvPr/>
        </p:nvGrpSpPr>
        <p:grpSpPr bwMode="auto">
          <a:xfrm>
            <a:off x="3347864" y="1270229"/>
            <a:ext cx="2448272" cy="1993871"/>
            <a:chOff x="0" y="0"/>
            <a:chExt cx="2890892" cy="2307395"/>
          </a:xfrm>
        </p:grpSpPr>
        <p:grpSp>
          <p:nvGrpSpPr>
            <p:cNvPr id="26" name="组合 25">
              <a:extLst>
                <a:ext uri="{FF2B5EF4-FFF2-40B4-BE49-F238E27FC236}">
                  <a16:creationId xmlns="" xmlns:a16="http://schemas.microsoft.com/office/drawing/2014/main" id="{D18A4DA3-D449-4693-B4EA-4C231B17D921}"/>
                </a:ext>
              </a:extLst>
            </p:cNvPr>
            <p:cNvGrpSpPr>
              <a:grpSpLocks noChangeAspect="1"/>
            </p:cNvGrpSpPr>
            <p:nvPr/>
          </p:nvGrpSpPr>
          <p:grpSpPr bwMode="auto">
            <a:xfrm>
              <a:off x="0" y="327395"/>
              <a:ext cx="2890892" cy="1980000"/>
              <a:chOff x="0" y="0"/>
              <a:chExt cx="2890892" cy="1980000"/>
            </a:xfrm>
          </p:grpSpPr>
          <p:pic>
            <p:nvPicPr>
              <p:cNvPr id="28" name="Picture 3">
                <a:extLst>
                  <a:ext uri="{FF2B5EF4-FFF2-40B4-BE49-F238E27FC236}">
                    <a16:creationId xmlns="" xmlns:a16="http://schemas.microsoft.com/office/drawing/2014/main" id="{C41A3A32-DA1C-401E-A7F3-14E5D16F50B6}"/>
                  </a:ext>
                </a:extLst>
              </p:cNvPr>
              <p:cNvPicPr>
                <a:picLocks noChangeAspect="1" noChangeArrowheads="1"/>
              </p:cNvPicPr>
              <p:nvPr/>
            </p:nvPicPr>
            <p:blipFill>
              <a:blip r:embed="rId6" cstate="print"/>
              <a:srcRect/>
              <a:stretch>
                <a:fillRect/>
              </a:stretch>
            </p:blipFill>
            <p:spPr bwMode="auto">
              <a:xfrm>
                <a:off x="780082" y="0"/>
                <a:ext cx="2110810" cy="1980000"/>
              </a:xfrm>
              <a:prstGeom prst="rect">
                <a:avLst/>
              </a:prstGeom>
              <a:noFill/>
              <a:ln w="9525">
                <a:noFill/>
                <a:miter lim="800000"/>
                <a:headEnd/>
                <a:tailEnd/>
              </a:ln>
            </p:spPr>
          </p:pic>
          <p:pic>
            <p:nvPicPr>
              <p:cNvPr id="29" name="Picture 5">
                <a:extLst>
                  <a:ext uri="{FF2B5EF4-FFF2-40B4-BE49-F238E27FC236}">
                    <a16:creationId xmlns="" xmlns:a16="http://schemas.microsoft.com/office/drawing/2014/main" id="{0CB8E863-4B33-4136-A8B4-9860C4942434}"/>
                  </a:ext>
                </a:extLst>
              </p:cNvPr>
              <p:cNvPicPr>
                <a:picLocks noChangeAspect="1" noChangeArrowheads="1"/>
              </p:cNvPicPr>
              <p:nvPr/>
            </p:nvPicPr>
            <p:blipFill>
              <a:blip r:embed="rId7" cstate="print"/>
              <a:srcRect/>
              <a:stretch>
                <a:fillRect/>
              </a:stretch>
            </p:blipFill>
            <p:spPr bwMode="auto">
              <a:xfrm>
                <a:off x="0" y="0"/>
                <a:ext cx="829541" cy="1980000"/>
              </a:xfrm>
              <a:prstGeom prst="rect">
                <a:avLst/>
              </a:prstGeom>
              <a:noFill/>
              <a:ln w="9525">
                <a:noFill/>
                <a:miter lim="800000"/>
                <a:headEnd/>
                <a:tailEnd/>
              </a:ln>
            </p:spPr>
          </p:pic>
        </p:grpSp>
        <p:sp>
          <p:nvSpPr>
            <p:cNvPr id="27" name="TextBox 9">
              <a:extLst>
                <a:ext uri="{FF2B5EF4-FFF2-40B4-BE49-F238E27FC236}">
                  <a16:creationId xmlns="" xmlns:a16="http://schemas.microsoft.com/office/drawing/2014/main" id="{199A7BEC-E67D-4D56-9EDE-9BC0FF24F06B}"/>
                </a:ext>
              </a:extLst>
            </p:cNvPr>
            <p:cNvSpPr>
              <a:spLocks noChangeArrowheads="1"/>
            </p:cNvSpPr>
            <p:nvPr/>
          </p:nvSpPr>
          <p:spPr bwMode="auto">
            <a:xfrm>
              <a:off x="71438" y="0"/>
              <a:ext cx="2357483" cy="277712"/>
            </a:xfrm>
            <a:prstGeom prst="rect">
              <a:avLst/>
            </a:prstGeom>
            <a:noFill/>
            <a:ln w="9525">
              <a:noFill/>
              <a:miter lim="800000"/>
              <a:headEnd/>
              <a:tailEnd/>
            </a:ln>
          </p:spPr>
          <p:txBody>
            <a:bodyPr>
              <a:spAutoFit/>
            </a:bodyPr>
            <a:lstStyle/>
            <a:p>
              <a:pPr algn="ctr" fontAlgn="auto">
                <a:spcBef>
                  <a:spcPts val="0"/>
                </a:spcBef>
                <a:spcAft>
                  <a:spcPts val="0"/>
                </a:spcAft>
                <a:buFont typeface="Arial" pitchFamily="34" charset="0"/>
                <a:buNone/>
              </a:pPr>
              <a:r>
                <a:rPr lang="en-US" altLang="zh-CN" sz="1200" b="1">
                  <a:solidFill>
                    <a:srgbClr val="000000"/>
                  </a:solidFill>
                  <a:latin typeface="Cambria"/>
                  <a:ea typeface="黑体" pitchFamily="49" charset="-122"/>
                  <a:sym typeface="Times New Roman" pitchFamily="18" charset="0"/>
                </a:rPr>
                <a:t>162.5 MHz Taper</a:t>
              </a:r>
              <a:r>
                <a:rPr lang="zh-CN" altLang="en-US" sz="1200" b="1">
                  <a:solidFill>
                    <a:srgbClr val="000000"/>
                  </a:solidFill>
                  <a:latin typeface="Cambria"/>
                  <a:ea typeface="黑体" pitchFamily="49" charset="-122"/>
                  <a:sym typeface="Times New Roman" pitchFamily="18" charset="0"/>
                </a:rPr>
                <a:t> </a:t>
              </a:r>
              <a:r>
                <a:rPr lang="en-US" altLang="zh-CN" sz="1200" b="1">
                  <a:solidFill>
                    <a:srgbClr val="000000"/>
                  </a:solidFill>
                  <a:latin typeface="Cambria"/>
                  <a:ea typeface="黑体" pitchFamily="49" charset="-122"/>
                  <a:sym typeface="Times New Roman" pitchFamily="18" charset="0"/>
                </a:rPr>
                <a:t>HWR015</a:t>
              </a:r>
              <a:endParaRPr lang="zh-CN" altLang="en-US" sz="1200" b="1">
                <a:solidFill>
                  <a:srgbClr val="000000"/>
                </a:solidFill>
                <a:latin typeface="Cambria"/>
                <a:ea typeface="黑体" pitchFamily="49" charset="-122"/>
                <a:sym typeface="Times New Roman" pitchFamily="18" charset="0"/>
              </a:endParaRPr>
            </a:p>
          </p:txBody>
        </p:sp>
      </p:grpSp>
      <p:pic>
        <p:nvPicPr>
          <p:cNvPr id="30" name="图片 29">
            <a:extLst>
              <a:ext uri="{FF2B5EF4-FFF2-40B4-BE49-F238E27FC236}">
                <a16:creationId xmlns="" xmlns:a16="http://schemas.microsoft.com/office/drawing/2014/main" id="{86558983-36EC-4058-8F25-4F83567ADC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6175" y="4085288"/>
            <a:ext cx="2987825" cy="2656080"/>
          </a:xfrm>
          <a:prstGeom prst="rect">
            <a:avLst/>
          </a:prstGeom>
        </p:spPr>
      </p:pic>
      <p:pic>
        <p:nvPicPr>
          <p:cNvPr id="31" name="图片 30">
            <a:extLst>
              <a:ext uri="{FF2B5EF4-FFF2-40B4-BE49-F238E27FC236}">
                <a16:creationId xmlns="" xmlns:a16="http://schemas.microsoft.com/office/drawing/2014/main" id="{30474008-9116-4BF7-B417-8BF7FBD6C938}"/>
              </a:ext>
            </a:extLst>
          </p:cNvPr>
          <p:cNvPicPr preferRelativeResize="0">
            <a:picLocks noChangeArrowheads="1"/>
          </p:cNvPicPr>
          <p:nvPr/>
        </p:nvPicPr>
        <p:blipFill>
          <a:blip r:embed="rId9" cstate="print"/>
          <a:srcRect/>
          <a:stretch>
            <a:fillRect/>
          </a:stretch>
        </p:blipFill>
        <p:spPr bwMode="auto">
          <a:xfrm>
            <a:off x="6371765" y="1298327"/>
            <a:ext cx="2556644" cy="1993871"/>
          </a:xfrm>
          <a:prstGeom prst="rect">
            <a:avLst/>
          </a:prstGeom>
          <a:noFill/>
          <a:ln w="9525">
            <a:noFill/>
            <a:miter lim="800000"/>
            <a:headEnd/>
            <a:tailEnd/>
          </a:ln>
        </p:spPr>
      </p:pic>
      <p:graphicFrame>
        <p:nvGraphicFramePr>
          <p:cNvPr id="32" name="表格 31">
            <a:extLst>
              <a:ext uri="{FF2B5EF4-FFF2-40B4-BE49-F238E27FC236}">
                <a16:creationId xmlns="" xmlns:a16="http://schemas.microsoft.com/office/drawing/2014/main" id="{8A689476-C9E6-4DC5-8216-6918DE096E27}"/>
              </a:ext>
            </a:extLst>
          </p:cNvPr>
          <p:cNvGraphicFramePr>
            <a:graphicFrameLocks noGrp="1"/>
          </p:cNvGraphicFramePr>
          <p:nvPr>
            <p:extLst>
              <p:ext uri="{D42A27DB-BD31-4B8C-83A1-F6EECF244321}">
                <p14:modId xmlns:p14="http://schemas.microsoft.com/office/powerpoint/2010/main" val="2724709684"/>
              </p:ext>
            </p:extLst>
          </p:nvPr>
        </p:nvGraphicFramePr>
        <p:xfrm>
          <a:off x="3355829" y="3292198"/>
          <a:ext cx="2520280" cy="830852"/>
        </p:xfrm>
        <a:graphic>
          <a:graphicData uri="http://schemas.openxmlformats.org/drawingml/2006/table">
            <a:tbl>
              <a:tblPr/>
              <a:tblGrid>
                <a:gridCol w="1336685">
                  <a:extLst>
                    <a:ext uri="{9D8B030D-6E8A-4147-A177-3AD203B41FA5}">
                      <a16:colId xmlns="" xmlns:a16="http://schemas.microsoft.com/office/drawing/2014/main" val="3386111156"/>
                    </a:ext>
                  </a:extLst>
                </a:gridCol>
                <a:gridCol w="1183595">
                  <a:extLst>
                    <a:ext uri="{9D8B030D-6E8A-4147-A177-3AD203B41FA5}">
                      <a16:colId xmlns="" xmlns:a16="http://schemas.microsoft.com/office/drawing/2014/main" val="6057897"/>
                    </a:ext>
                  </a:extLst>
                </a:gridCol>
              </a:tblGrid>
              <a:tr h="252379">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βopt</a:t>
                      </a:r>
                      <a:endParaRPr lang="en-US" sz="120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0.15</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2722839599"/>
                  </a:ext>
                </a:extLst>
              </a:tr>
              <a:tr h="252379">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u="none" strike="noStrike" kern="1200" dirty="0" err="1">
                          <a:solidFill>
                            <a:schemeClr val="tx1"/>
                          </a:solidFill>
                          <a:effectLst/>
                          <a:latin typeface="Times New Roman" panose="02020603050405020304" pitchFamily="18" charset="0"/>
                          <a:ea typeface="+mn-ea"/>
                          <a:cs typeface="Times New Roman" panose="02020603050405020304" pitchFamily="18" charset="0"/>
                        </a:rPr>
                        <a:t>Vmax</a:t>
                      </a:r>
                      <a:r>
                        <a:rPr lang="en-US"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 (MV)</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1.8</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3446675748"/>
                  </a:ext>
                </a:extLst>
              </a:tr>
              <a:tr h="326094">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u="none" strike="noStrike" kern="1200" dirty="0" err="1">
                          <a:solidFill>
                            <a:schemeClr val="tx1"/>
                          </a:solidFill>
                          <a:effectLst/>
                          <a:latin typeface="Times New Roman" panose="02020603050405020304" pitchFamily="18" charset="0"/>
                          <a:ea typeface="+mn-ea"/>
                          <a:cs typeface="Times New Roman" panose="02020603050405020304" pitchFamily="18" charset="0"/>
                        </a:rPr>
                        <a:t>Epeak</a:t>
                      </a:r>
                      <a:r>
                        <a:rPr lang="en-US"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 (MV/m)</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32</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456843588"/>
                  </a:ext>
                </a:extLst>
              </a:tr>
            </a:tbl>
          </a:graphicData>
        </a:graphic>
      </p:graphicFrame>
      <p:graphicFrame>
        <p:nvGraphicFramePr>
          <p:cNvPr id="33" name="表格 32">
            <a:extLst>
              <a:ext uri="{FF2B5EF4-FFF2-40B4-BE49-F238E27FC236}">
                <a16:creationId xmlns="" xmlns:a16="http://schemas.microsoft.com/office/drawing/2014/main" id="{9AF82409-51A6-4EC3-B460-A76523151D2F}"/>
              </a:ext>
            </a:extLst>
          </p:cNvPr>
          <p:cNvGraphicFramePr>
            <a:graphicFrameLocks noGrp="1"/>
          </p:cNvGraphicFramePr>
          <p:nvPr>
            <p:extLst>
              <p:ext uri="{D42A27DB-BD31-4B8C-83A1-F6EECF244321}">
                <p14:modId xmlns:p14="http://schemas.microsoft.com/office/powerpoint/2010/main" val="4187735612"/>
              </p:ext>
            </p:extLst>
          </p:nvPr>
        </p:nvGraphicFramePr>
        <p:xfrm>
          <a:off x="6371765" y="3292198"/>
          <a:ext cx="2520280" cy="830852"/>
        </p:xfrm>
        <a:graphic>
          <a:graphicData uri="http://schemas.openxmlformats.org/drawingml/2006/table">
            <a:tbl>
              <a:tblPr/>
              <a:tblGrid>
                <a:gridCol w="1336685">
                  <a:extLst>
                    <a:ext uri="{9D8B030D-6E8A-4147-A177-3AD203B41FA5}">
                      <a16:colId xmlns="" xmlns:a16="http://schemas.microsoft.com/office/drawing/2014/main" val="3386111156"/>
                    </a:ext>
                  </a:extLst>
                </a:gridCol>
                <a:gridCol w="1183595">
                  <a:extLst>
                    <a:ext uri="{9D8B030D-6E8A-4147-A177-3AD203B41FA5}">
                      <a16:colId xmlns="" xmlns:a16="http://schemas.microsoft.com/office/drawing/2014/main" val="6057897"/>
                    </a:ext>
                  </a:extLst>
                </a:gridCol>
              </a:tblGrid>
              <a:tr h="252379">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βopt</a:t>
                      </a:r>
                      <a:endParaRPr lang="en-US" sz="120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0.246</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2722839599"/>
                  </a:ext>
                </a:extLst>
              </a:tr>
              <a:tr h="252379">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u="none" strike="noStrike" kern="1200" dirty="0" err="1">
                          <a:solidFill>
                            <a:schemeClr val="tx1"/>
                          </a:solidFill>
                          <a:effectLst/>
                          <a:latin typeface="Times New Roman" panose="02020603050405020304" pitchFamily="18" charset="0"/>
                          <a:ea typeface="+mn-ea"/>
                          <a:cs typeface="Times New Roman" panose="02020603050405020304" pitchFamily="18" charset="0"/>
                        </a:rPr>
                        <a:t>Vmax</a:t>
                      </a:r>
                      <a:r>
                        <a:rPr lang="en-US"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 (MV)</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1.75</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3446675748"/>
                  </a:ext>
                </a:extLst>
              </a:tr>
              <a:tr h="326094">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u="none" strike="noStrike" kern="1200" dirty="0" err="1">
                          <a:solidFill>
                            <a:schemeClr val="tx1"/>
                          </a:solidFill>
                          <a:effectLst/>
                          <a:latin typeface="Times New Roman" panose="02020603050405020304" pitchFamily="18" charset="0"/>
                          <a:ea typeface="+mn-ea"/>
                          <a:cs typeface="Times New Roman" panose="02020603050405020304" pitchFamily="18" charset="0"/>
                        </a:rPr>
                        <a:t>Epeak</a:t>
                      </a:r>
                      <a:r>
                        <a:rPr lang="en-US"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 (MV/m)</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32.5</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456843588"/>
                  </a:ext>
                </a:extLst>
              </a:tr>
            </a:tbl>
          </a:graphicData>
        </a:graphic>
      </p:graphicFrame>
      <p:graphicFrame>
        <p:nvGraphicFramePr>
          <p:cNvPr id="34" name="表格 33">
            <a:extLst>
              <a:ext uri="{FF2B5EF4-FFF2-40B4-BE49-F238E27FC236}">
                <a16:creationId xmlns="" xmlns:a16="http://schemas.microsoft.com/office/drawing/2014/main" id="{988C966E-1598-4405-B4C3-EE73FFA3B397}"/>
              </a:ext>
            </a:extLst>
          </p:cNvPr>
          <p:cNvGraphicFramePr>
            <a:graphicFrameLocks noGrp="1"/>
          </p:cNvGraphicFramePr>
          <p:nvPr>
            <p:extLst>
              <p:ext uri="{D42A27DB-BD31-4B8C-83A1-F6EECF244321}">
                <p14:modId xmlns:p14="http://schemas.microsoft.com/office/powerpoint/2010/main" val="702581586"/>
              </p:ext>
            </p:extLst>
          </p:nvPr>
        </p:nvGraphicFramePr>
        <p:xfrm>
          <a:off x="305435" y="3284961"/>
          <a:ext cx="2520280" cy="830852"/>
        </p:xfrm>
        <a:graphic>
          <a:graphicData uri="http://schemas.openxmlformats.org/drawingml/2006/table">
            <a:tbl>
              <a:tblPr/>
              <a:tblGrid>
                <a:gridCol w="1336685">
                  <a:extLst>
                    <a:ext uri="{9D8B030D-6E8A-4147-A177-3AD203B41FA5}">
                      <a16:colId xmlns="" xmlns:a16="http://schemas.microsoft.com/office/drawing/2014/main" val="3386111156"/>
                    </a:ext>
                  </a:extLst>
                </a:gridCol>
                <a:gridCol w="1183595">
                  <a:extLst>
                    <a:ext uri="{9D8B030D-6E8A-4147-A177-3AD203B41FA5}">
                      <a16:colId xmlns="" xmlns:a16="http://schemas.microsoft.com/office/drawing/2014/main" val="6057897"/>
                    </a:ext>
                  </a:extLst>
                </a:gridCol>
              </a:tblGrid>
              <a:tr h="252379">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βopt</a:t>
                      </a:r>
                      <a:endParaRPr lang="en-US" sz="1200" b="1" u="none" strike="noStrike" kern="1200" dirty="0">
                        <a:solidFill>
                          <a:schemeClr val="tx1"/>
                        </a:solidFill>
                        <a:effectLst/>
                        <a:latin typeface="Times New Roman" panose="02020603050405020304" pitchFamily="18" charset="0"/>
                        <a:ea typeface="+mn-ea"/>
                        <a:cs typeface="Times New Roman" panose="02020603050405020304" pitchFamily="18" charset="0"/>
                      </a:endParaRP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0.10</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2722839599"/>
                  </a:ext>
                </a:extLst>
              </a:tr>
              <a:tr h="252379">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u="none" strike="noStrike" kern="1200" dirty="0" err="1">
                          <a:solidFill>
                            <a:schemeClr val="tx1"/>
                          </a:solidFill>
                          <a:effectLst/>
                          <a:latin typeface="Times New Roman" panose="02020603050405020304" pitchFamily="18" charset="0"/>
                          <a:ea typeface="+mn-ea"/>
                          <a:cs typeface="Times New Roman" panose="02020603050405020304" pitchFamily="18" charset="0"/>
                        </a:rPr>
                        <a:t>Vmax</a:t>
                      </a:r>
                      <a:r>
                        <a:rPr lang="en-US"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 (MV)</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1.06</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3446675748"/>
                  </a:ext>
                </a:extLst>
              </a:tr>
              <a:tr h="326094">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u="none" strike="noStrike" kern="1200" dirty="0" err="1">
                          <a:solidFill>
                            <a:schemeClr val="tx1"/>
                          </a:solidFill>
                          <a:effectLst/>
                          <a:latin typeface="Times New Roman" panose="02020603050405020304" pitchFamily="18" charset="0"/>
                          <a:ea typeface="+mn-ea"/>
                          <a:cs typeface="Times New Roman" panose="02020603050405020304" pitchFamily="18" charset="0"/>
                        </a:rPr>
                        <a:t>Epeak</a:t>
                      </a:r>
                      <a:r>
                        <a:rPr lang="en-US"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 (MV/m)</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mbria"/>
                        </a:defRPr>
                      </a:lvl1pPr>
                      <a:lvl2pPr marL="457200" algn="l" defTabSz="914400" rtl="0" eaLnBrk="1" latinLnBrk="0" hangingPunct="1">
                        <a:defRPr sz="1800" kern="1200">
                          <a:solidFill>
                            <a:schemeClr val="tx1"/>
                          </a:solidFill>
                          <a:latin typeface="Cambria"/>
                        </a:defRPr>
                      </a:lvl2pPr>
                      <a:lvl3pPr marL="914400" algn="l" defTabSz="914400" rtl="0" eaLnBrk="1" latinLnBrk="0" hangingPunct="1">
                        <a:defRPr sz="1800" kern="1200">
                          <a:solidFill>
                            <a:schemeClr val="tx1"/>
                          </a:solidFill>
                          <a:latin typeface="Cambria"/>
                        </a:defRPr>
                      </a:lvl3pPr>
                      <a:lvl4pPr marL="1371600" algn="l" defTabSz="914400" rtl="0" eaLnBrk="1" latinLnBrk="0" hangingPunct="1">
                        <a:defRPr sz="1800" kern="1200">
                          <a:solidFill>
                            <a:schemeClr val="tx1"/>
                          </a:solidFill>
                          <a:latin typeface="Cambria"/>
                        </a:defRPr>
                      </a:lvl4pPr>
                      <a:lvl5pPr marL="1828800" algn="l" defTabSz="914400" rtl="0" eaLnBrk="1" latinLnBrk="0" hangingPunct="1">
                        <a:defRPr sz="1800" kern="1200">
                          <a:solidFill>
                            <a:schemeClr val="tx1"/>
                          </a:solidFill>
                          <a:latin typeface="Cambria"/>
                        </a:defRPr>
                      </a:lvl5pPr>
                      <a:lvl6pPr marL="2286000" algn="l" defTabSz="914400" rtl="0" eaLnBrk="1" latinLnBrk="0" hangingPunct="1">
                        <a:defRPr sz="1800" kern="1200">
                          <a:solidFill>
                            <a:schemeClr val="tx1"/>
                          </a:solidFill>
                          <a:latin typeface="Cambria"/>
                        </a:defRPr>
                      </a:lvl6pPr>
                      <a:lvl7pPr marL="2743200" algn="l" defTabSz="914400" rtl="0" eaLnBrk="1" latinLnBrk="0" hangingPunct="1">
                        <a:defRPr sz="1800" kern="1200">
                          <a:solidFill>
                            <a:schemeClr val="tx1"/>
                          </a:solidFill>
                          <a:latin typeface="Cambria"/>
                        </a:defRPr>
                      </a:lvl7pPr>
                      <a:lvl8pPr marL="3200400" algn="l" defTabSz="914400" rtl="0" eaLnBrk="1" latinLnBrk="0" hangingPunct="1">
                        <a:defRPr sz="1800" kern="1200">
                          <a:solidFill>
                            <a:schemeClr val="tx1"/>
                          </a:solidFill>
                          <a:latin typeface="Cambria"/>
                        </a:defRPr>
                      </a:lvl8pPr>
                      <a:lvl9pPr marL="3657600" algn="l" defTabSz="914400" rtl="0" eaLnBrk="1" latinLnBrk="0" hangingPunct="1">
                        <a:defRPr sz="1800" kern="1200">
                          <a:solidFill>
                            <a:schemeClr val="tx1"/>
                          </a:solidFill>
                          <a:latin typeface="Cambria"/>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altLang="zh-CN" sz="1200" b="1" u="none" strike="noStrike" kern="1200" dirty="0">
                          <a:solidFill>
                            <a:schemeClr val="tx1"/>
                          </a:solidFill>
                          <a:effectLst/>
                          <a:latin typeface="Times New Roman" panose="02020603050405020304" pitchFamily="18" charset="0"/>
                          <a:ea typeface="+mn-ea"/>
                          <a:cs typeface="Times New Roman" panose="02020603050405020304" pitchFamily="18" charset="0"/>
                        </a:rPr>
                        <a:t>28</a:t>
                      </a:r>
                    </a:p>
                  </a:txBody>
                  <a:tcPr marL="9525" marR="9525" marT="9525"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 xmlns:a16="http://schemas.microsoft.com/office/drawing/2014/main" val="456843588"/>
                  </a:ext>
                </a:extLst>
              </a:tr>
            </a:tbl>
          </a:graphicData>
        </a:graphic>
      </p:graphicFrame>
    </p:spTree>
    <p:extLst>
      <p:ext uri="{BB962C8B-B14F-4D97-AF65-F5344CB8AC3E}">
        <p14:creationId xmlns:p14="http://schemas.microsoft.com/office/powerpoint/2010/main" val="7394714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7"/>
          <p:cNvGrpSpPr/>
          <p:nvPr/>
        </p:nvGrpSpPr>
        <p:grpSpPr>
          <a:xfrm>
            <a:off x="128129" y="3738838"/>
            <a:ext cx="8764350" cy="1803633"/>
            <a:chOff x="-447775" y="3505178"/>
            <a:chExt cx="13029971" cy="2905321"/>
          </a:xfrm>
        </p:grpSpPr>
        <p:grpSp>
          <p:nvGrpSpPr>
            <p:cNvPr id="3" name="组 3"/>
            <p:cNvGrpSpPr/>
            <p:nvPr/>
          </p:nvGrpSpPr>
          <p:grpSpPr>
            <a:xfrm>
              <a:off x="124879" y="3505178"/>
              <a:ext cx="8084138" cy="2905321"/>
              <a:chOff x="124879" y="3505178"/>
              <a:chExt cx="8084138" cy="2905321"/>
            </a:xfrm>
          </p:grpSpPr>
          <p:sp>
            <p:nvSpPr>
              <p:cNvPr id="6" name="文本框 5"/>
              <p:cNvSpPr txBox="1"/>
              <p:nvPr/>
            </p:nvSpPr>
            <p:spPr bwMode="auto">
              <a:xfrm>
                <a:off x="3223745" y="5777985"/>
                <a:ext cx="2264505" cy="446194"/>
              </a:xfrm>
              <a:prstGeom prst="rect">
                <a:avLst/>
              </a:prstGeom>
              <a:noFill/>
              <a:ln w="9525">
                <a:noFill/>
                <a:miter lim="800000"/>
              </a:ln>
            </p:spPr>
            <p:txBody>
              <a:bodyPr wrap="none" rtlCol="0">
                <a:spAutoFit/>
                <a:scene3d>
                  <a:camera prst="orthographicFront">
                    <a:rot lat="0" lon="0" rev="660000"/>
                  </a:camera>
                  <a:lightRig rig="threePt" dir="t"/>
                </a:scene3d>
              </a:bodyPr>
              <a:lstStyle/>
              <a:p>
                <a:r>
                  <a:rPr lang="en-US" altLang="zh-CN" sz="1200" dirty="0">
                    <a:ea typeface="楷体_GB2312" pitchFamily="49" charset="-122"/>
                    <a:cs typeface="Times New Roman" panose="02020603050405020304" pitchFamily="18" charset="0"/>
                  </a:rPr>
                  <a:t>162.5 MHz HWR010</a:t>
                </a:r>
                <a:endParaRPr lang="zh-CN" altLang="en-US" sz="1200" dirty="0">
                  <a:ea typeface="楷体_GB2312" pitchFamily="49" charset="-122"/>
                  <a:cs typeface="Times New Roman" panose="02020603050405020304" pitchFamily="18" charset="0"/>
                </a:endParaRPr>
              </a:p>
            </p:txBody>
          </p:sp>
          <p:pic>
            <p:nvPicPr>
              <p:cNvPr id="7" name="pasted-image.png"/>
              <p:cNvPicPr>
                <a:picLocks noChangeAspect="1"/>
              </p:cNvPicPr>
              <p:nvPr/>
            </p:nvPicPr>
            <p:blipFill>
              <a:blip r:embed="rId3" cstate="screen"/>
              <a:stretch>
                <a:fillRect/>
              </a:stretch>
            </p:blipFill>
            <p:spPr>
              <a:xfrm>
                <a:off x="124879" y="3505178"/>
                <a:ext cx="8084138" cy="2905321"/>
              </a:xfrm>
              <a:prstGeom prst="rect">
                <a:avLst/>
              </a:prstGeom>
              <a:ln w="12700">
                <a:miter lim="400000"/>
                <a:headEnd/>
                <a:tailEnd/>
              </a:ln>
            </p:spPr>
          </p:pic>
        </p:grpSp>
        <p:sp>
          <p:nvSpPr>
            <p:cNvPr id="4" name="TextBox 17"/>
            <p:cNvSpPr txBox="1"/>
            <p:nvPr/>
          </p:nvSpPr>
          <p:spPr bwMode="auto">
            <a:xfrm>
              <a:off x="-447775" y="5602647"/>
              <a:ext cx="422300" cy="567864"/>
            </a:xfrm>
            <a:prstGeom prst="rect">
              <a:avLst/>
            </a:prstGeom>
            <a:noFill/>
            <a:ln w="9525">
              <a:noFill/>
              <a:miter lim="800000"/>
            </a:ln>
          </p:spPr>
          <p:txBody>
            <a:bodyPr wrap="none" rtlCol="0">
              <a:spAutoFit/>
            </a:bodyPr>
            <a:lstStyle/>
            <a:p>
              <a:r>
                <a:rPr lang="en-US" sz="1691" b="1" dirty="0">
                  <a:solidFill>
                    <a:prstClr val="black"/>
                  </a:solidFill>
                  <a:latin typeface="Arial Narrow" panose="020B0606020202030204" pitchFamily="34" charset="0"/>
                  <a:ea typeface="楷体_GB2312" pitchFamily="49" charset="-122"/>
                  <a:cs typeface="Times New Roman" panose="02020603050405020304" pitchFamily="18" charset="0"/>
                </a:rPr>
                <a:t>4</a:t>
              </a:r>
            </a:p>
          </p:txBody>
        </p:sp>
        <p:sp>
          <p:nvSpPr>
            <p:cNvPr id="5" name="矩形 4"/>
            <p:cNvSpPr/>
            <p:nvPr/>
          </p:nvSpPr>
          <p:spPr>
            <a:xfrm>
              <a:off x="8411890" y="4013373"/>
              <a:ext cx="4170306" cy="1338583"/>
            </a:xfrm>
            <a:prstGeom prst="rect">
              <a:avLst/>
            </a:prstGeom>
          </p:spPr>
          <p:txBody>
            <a:bodyPr wrap="square">
              <a:spAutoFit/>
            </a:bodyPr>
            <a:lstStyle/>
            <a:p>
              <a:pPr marL="201449" indent="-201449">
                <a:buFont typeface="Wingdings" panose="05000000000000000000" pitchFamily="2" charset="2"/>
                <a:buChar char="l"/>
              </a:pPr>
              <a:r>
                <a:rPr kumimoji="1" lang="en-US" altLang="zh-CN"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ECRIS + RFQ + CM1 + CM2</a:t>
              </a:r>
            </a:p>
            <a:p>
              <a:pPr marL="201449" indent="-201449">
                <a:buFont typeface="Wingdings" panose="05000000000000000000" pitchFamily="2" charset="2"/>
                <a:buChar char="l"/>
              </a:pPr>
              <a:r>
                <a:rPr kumimoji="1" lang="en-US" altLang="zh-CN" sz="1200" b="1" dirty="0">
                  <a:latin typeface="Times New Roman" panose="02020603050405020304" pitchFamily="18" charset="0"/>
                  <a:ea typeface="Times New Roman" panose="02020603050405020304" pitchFamily="18" charset="0"/>
                  <a:cs typeface="Times New Roman" panose="02020603050405020304" pitchFamily="18" charset="0"/>
                </a:rPr>
                <a:t>Energy is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10 MeV</a:t>
              </a:r>
            </a:p>
            <a:p>
              <a:pPr marL="201449" indent="-201449">
                <a:buFont typeface="Wingdings" panose="05000000000000000000" pitchFamily="2" charset="2"/>
                <a:buChar char="l"/>
              </a:pPr>
              <a:r>
                <a:rPr kumimoji="1" lang="en-US" altLang="zh-CN" sz="1200" b="1" dirty="0">
                  <a:latin typeface="Times New Roman" panose="02020603050405020304" pitchFamily="18" charset="0"/>
                  <a:ea typeface="Times New Roman" panose="02020603050405020304" pitchFamily="18" charset="0"/>
                  <a:cs typeface="Times New Roman" panose="02020603050405020304" pitchFamily="18" charset="0"/>
                </a:rPr>
                <a:t>First beam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September</a:t>
              </a:r>
              <a:r>
                <a:rPr kumimoji="1" lang="zh-CN" alt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15</a:t>
              </a:r>
              <a:r>
                <a:rPr kumimoji="1" lang="en-US" altLang="zh-CN" sz="1200" b="1"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2016</a:t>
              </a:r>
            </a:p>
            <a:p>
              <a:pPr marL="201449" indent="-201449">
                <a:buFont typeface="Wingdings" panose="05000000000000000000" pitchFamily="2" charset="2"/>
                <a:buChar char="l"/>
              </a:pP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Achievement ~ 2.7 mA, 9.55 MeV</a:t>
              </a:r>
              <a:endParaRPr lang="zh-CN" alt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8" name="组 18"/>
          <p:cNvGrpSpPr/>
          <p:nvPr/>
        </p:nvGrpSpPr>
        <p:grpSpPr>
          <a:xfrm>
            <a:off x="128129" y="2826594"/>
            <a:ext cx="8260295" cy="1216604"/>
            <a:chOff x="344910" y="1807361"/>
            <a:chExt cx="11013727" cy="1622139"/>
          </a:xfrm>
        </p:grpSpPr>
        <p:sp>
          <p:nvSpPr>
            <p:cNvPr id="9" name="TextBox 17"/>
            <p:cNvSpPr txBox="1"/>
            <p:nvPr/>
          </p:nvSpPr>
          <p:spPr bwMode="auto">
            <a:xfrm>
              <a:off x="344910" y="2959457"/>
              <a:ext cx="378736" cy="470043"/>
            </a:xfrm>
            <a:prstGeom prst="rect">
              <a:avLst/>
            </a:prstGeom>
            <a:noFill/>
            <a:ln w="9525">
              <a:noFill/>
              <a:miter lim="800000"/>
            </a:ln>
          </p:spPr>
          <p:txBody>
            <a:bodyPr wrap="none" rtlCol="0">
              <a:spAutoFit/>
            </a:bodyPr>
            <a:lstStyle/>
            <a:p>
              <a:r>
                <a:rPr lang="en-US" altLang="zh-CN" sz="1691" b="1" dirty="0">
                  <a:solidFill>
                    <a:prstClr val="black"/>
                  </a:solidFill>
                  <a:latin typeface="Arial Narrow" panose="020B0606020202030204" pitchFamily="34" charset="0"/>
                  <a:ea typeface="楷体_GB2312" pitchFamily="49" charset="-122"/>
                  <a:cs typeface="Times New Roman" panose="02020603050405020304" pitchFamily="18" charset="0"/>
                </a:rPr>
                <a:t>3</a:t>
              </a:r>
              <a:endParaRPr lang="zh-CN" altLang="en-US" sz="1691" b="1" dirty="0">
                <a:solidFill>
                  <a:prstClr val="black"/>
                </a:solidFill>
                <a:latin typeface="Arial Narrow" panose="020B0606020202030204" pitchFamily="34" charset="0"/>
                <a:ea typeface="楷体_GB2312" pitchFamily="49" charset="-122"/>
                <a:cs typeface="Times New Roman" panose="02020603050405020304" pitchFamily="18" charset="0"/>
              </a:endParaRPr>
            </a:p>
          </p:txBody>
        </p:sp>
        <p:grpSp>
          <p:nvGrpSpPr>
            <p:cNvPr id="10" name="组 8"/>
            <p:cNvGrpSpPr/>
            <p:nvPr/>
          </p:nvGrpSpPr>
          <p:grpSpPr>
            <a:xfrm>
              <a:off x="869723" y="1807361"/>
              <a:ext cx="10488914" cy="1621183"/>
              <a:chOff x="938832" y="1824048"/>
              <a:chExt cx="10488914" cy="1621183"/>
            </a:xfrm>
          </p:grpSpPr>
          <p:sp>
            <p:nvSpPr>
              <p:cNvPr id="11" name="矩形 10"/>
              <p:cNvSpPr/>
              <p:nvPr/>
            </p:nvSpPr>
            <p:spPr>
              <a:xfrm>
                <a:off x="7250595" y="1963031"/>
                <a:ext cx="4177151" cy="1354218"/>
              </a:xfrm>
              <a:prstGeom prst="rect">
                <a:avLst/>
              </a:prstGeom>
            </p:spPr>
            <p:txBody>
              <a:bodyPr wrap="square">
                <a:spAutoFit/>
              </a:bodyPr>
              <a:lstStyle/>
              <a:p>
                <a:pPr marL="201449" indent="-201449">
                  <a:buFont typeface="Wingdings" panose="05000000000000000000" pitchFamily="2" charset="2"/>
                  <a:buChar char="l"/>
                </a:pPr>
                <a:r>
                  <a:rPr kumimoji="1" lang="en-US" altLang="zh-CN"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ECRIS + RFQ + TCM6</a:t>
                </a:r>
              </a:p>
              <a:p>
                <a:pPr marL="201449" indent="-201449">
                  <a:buFont typeface="Wingdings" panose="05000000000000000000" pitchFamily="2" charset="2"/>
                  <a:buChar char="l"/>
                </a:pPr>
                <a:r>
                  <a:rPr kumimoji="1" lang="en-US" altLang="zh-CN" sz="1200" b="1" dirty="0">
                    <a:latin typeface="Times New Roman" panose="02020603050405020304" pitchFamily="18" charset="0"/>
                    <a:ea typeface="Times New Roman" panose="02020603050405020304" pitchFamily="18" charset="0"/>
                    <a:cs typeface="Times New Roman" panose="02020603050405020304" pitchFamily="18" charset="0"/>
                  </a:rPr>
                  <a:t>Energy is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MeV</a:t>
                </a:r>
              </a:p>
              <a:p>
                <a:pPr marL="201449" indent="-201449">
                  <a:buFont typeface="Wingdings" panose="05000000000000000000" pitchFamily="2" charset="2"/>
                  <a:buChar char="l"/>
                </a:pPr>
                <a:r>
                  <a:rPr kumimoji="1" lang="en-US" altLang="zh-CN" sz="1200" b="1" dirty="0">
                    <a:latin typeface="Times New Roman" panose="02020603050405020304" pitchFamily="18" charset="0"/>
                    <a:ea typeface="Times New Roman" panose="02020603050405020304" pitchFamily="18" charset="0"/>
                    <a:cs typeface="Times New Roman" panose="02020603050405020304" pitchFamily="18" charset="0"/>
                  </a:rPr>
                  <a:t>First beam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June</a:t>
                </a:r>
                <a:r>
                  <a:rPr kumimoji="1" lang="zh-CN" alt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6</a:t>
                </a:r>
                <a:r>
                  <a:rPr kumimoji="1" lang="en-US" altLang="zh-CN" sz="1200" b="1"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2015; </a:t>
                </a:r>
              </a:p>
              <a:p>
                <a:pPr marL="201449" indent="-201449">
                  <a:buFont typeface="Wingdings" panose="05000000000000000000" pitchFamily="2" charset="2"/>
                  <a:buChar char="l"/>
                </a:pP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achievement 2.7 mA, 5.3 MeV; ~7.5 hours 2 mA 4 MeV operation</a:t>
                </a:r>
                <a:endParaRPr lang="zh-CN" alt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2" name="组 1"/>
              <p:cNvGrpSpPr/>
              <p:nvPr/>
            </p:nvGrpSpPr>
            <p:grpSpPr>
              <a:xfrm>
                <a:off x="938832" y="1824048"/>
                <a:ext cx="5753204" cy="1621183"/>
                <a:chOff x="-597948" y="2826171"/>
                <a:chExt cx="5753204" cy="1621183"/>
              </a:xfrm>
            </p:grpSpPr>
            <p:grpSp>
              <p:nvGrpSpPr>
                <p:cNvPr id="13" name="组 20"/>
                <p:cNvGrpSpPr/>
                <p:nvPr/>
              </p:nvGrpSpPr>
              <p:grpSpPr>
                <a:xfrm>
                  <a:off x="-597948" y="3295764"/>
                  <a:ext cx="4954094" cy="1151590"/>
                  <a:chOff x="-475860" y="2284117"/>
                  <a:chExt cx="4620894" cy="1224365"/>
                </a:xfrm>
              </p:grpSpPr>
              <p:pic>
                <p:nvPicPr>
                  <p:cNvPr id="15" name="图片 14"/>
                  <p:cNvPicPr>
                    <a:picLocks noChangeAspect="1"/>
                  </p:cNvPicPr>
                  <p:nvPr/>
                </p:nvPicPr>
                <p:blipFill>
                  <a:blip r:embed="rId4" cstate="screen"/>
                  <a:stretch>
                    <a:fillRect/>
                  </a:stretch>
                </p:blipFill>
                <p:spPr>
                  <a:xfrm rot="21420000">
                    <a:off x="-475860" y="2284117"/>
                    <a:ext cx="4212457" cy="1222091"/>
                  </a:xfrm>
                  <a:prstGeom prst="rect">
                    <a:avLst/>
                  </a:prstGeom>
                </p:spPr>
              </p:pic>
              <p:sp>
                <p:nvSpPr>
                  <p:cNvPr id="16" name="文本框 15"/>
                  <p:cNvSpPr txBox="1"/>
                  <p:nvPr/>
                </p:nvSpPr>
                <p:spPr bwMode="auto">
                  <a:xfrm>
                    <a:off x="2250729" y="3115810"/>
                    <a:ext cx="1894305" cy="392672"/>
                  </a:xfrm>
                  <a:prstGeom prst="rect">
                    <a:avLst/>
                  </a:prstGeom>
                  <a:noFill/>
                  <a:ln w="9525">
                    <a:noFill/>
                    <a:miter lim="800000"/>
                  </a:ln>
                </p:spPr>
                <p:txBody>
                  <a:bodyPr wrap="none" rtlCol="0">
                    <a:spAutoFit/>
                    <a:scene3d>
                      <a:camera prst="orthographicFront">
                        <a:rot lat="0" lon="0" rev="660000"/>
                      </a:camera>
                      <a:lightRig rig="threePt" dir="t"/>
                    </a:scene3d>
                  </a:bodyPr>
                  <a:lstStyle/>
                  <a:p>
                    <a:r>
                      <a:rPr lang="en-US" altLang="zh-CN" sz="1200" dirty="0">
                        <a:ea typeface="楷体_GB2312" pitchFamily="49" charset="-122"/>
                        <a:cs typeface="Times New Roman" panose="02020603050405020304" pitchFamily="18" charset="0"/>
                      </a:rPr>
                      <a:t>162.5 MHz HWR010</a:t>
                    </a:r>
                    <a:endParaRPr lang="zh-CN" altLang="en-US" sz="1200" dirty="0">
                      <a:ea typeface="楷体_GB2312" pitchFamily="49" charset="-122"/>
                      <a:cs typeface="Times New Roman" panose="02020603050405020304" pitchFamily="18" charset="0"/>
                    </a:endParaRPr>
                  </a:p>
                </p:txBody>
              </p:sp>
            </p:grpSp>
            <p:pic>
              <p:nvPicPr>
                <p:cNvPr id="14" name="pasted-image.png"/>
                <p:cNvPicPr>
                  <a:picLocks noChangeAspect="1"/>
                </p:cNvPicPr>
                <p:nvPr/>
              </p:nvPicPr>
              <p:blipFill rotWithShape="1">
                <a:blip r:embed="rId5" cstate="screen"/>
                <a:srcRect/>
                <a:stretch>
                  <a:fillRect/>
                </a:stretch>
              </p:blipFill>
              <p:spPr>
                <a:xfrm>
                  <a:off x="2941766" y="2826171"/>
                  <a:ext cx="2213490" cy="1135409"/>
                </a:xfrm>
                <a:prstGeom prst="rect">
                  <a:avLst/>
                </a:prstGeom>
                <a:ln w="12700">
                  <a:miter lim="400000"/>
                  <a:headEnd/>
                  <a:tailEnd/>
                </a:ln>
              </p:spPr>
            </p:pic>
          </p:grpSp>
        </p:grpSp>
      </p:grpSp>
      <p:grpSp>
        <p:nvGrpSpPr>
          <p:cNvPr id="17" name="组 5"/>
          <p:cNvGrpSpPr/>
          <p:nvPr/>
        </p:nvGrpSpPr>
        <p:grpSpPr>
          <a:xfrm>
            <a:off x="135593" y="1820793"/>
            <a:ext cx="6985140" cy="1037934"/>
            <a:chOff x="-182807" y="1848605"/>
            <a:chExt cx="9313520" cy="1383913"/>
          </a:xfrm>
        </p:grpSpPr>
        <p:sp>
          <p:nvSpPr>
            <p:cNvPr id="18" name="TextBox 16"/>
            <p:cNvSpPr txBox="1"/>
            <p:nvPr/>
          </p:nvSpPr>
          <p:spPr bwMode="auto">
            <a:xfrm>
              <a:off x="-182807" y="2593113"/>
              <a:ext cx="378736" cy="470043"/>
            </a:xfrm>
            <a:prstGeom prst="rect">
              <a:avLst/>
            </a:prstGeom>
            <a:noFill/>
            <a:ln w="9525">
              <a:noFill/>
              <a:miter lim="800000"/>
            </a:ln>
          </p:spPr>
          <p:txBody>
            <a:bodyPr wrap="none" rtlCol="0">
              <a:spAutoFit/>
            </a:bodyPr>
            <a:lstStyle/>
            <a:p>
              <a:r>
                <a:rPr lang="en-US" sz="1691" b="1" dirty="0">
                  <a:solidFill>
                    <a:prstClr val="black"/>
                  </a:solidFill>
                  <a:latin typeface="Arial Narrow" panose="020B0606020202030204" pitchFamily="34" charset="0"/>
                  <a:ea typeface="楷体_GB2312" pitchFamily="49" charset="-122"/>
                  <a:cs typeface="Times New Roman" panose="02020603050405020304" pitchFamily="18" charset="0"/>
                </a:rPr>
                <a:t>2</a:t>
              </a:r>
            </a:p>
          </p:txBody>
        </p:sp>
        <p:grpSp>
          <p:nvGrpSpPr>
            <p:cNvPr id="19" name="组 13"/>
            <p:cNvGrpSpPr/>
            <p:nvPr/>
          </p:nvGrpSpPr>
          <p:grpSpPr>
            <a:xfrm>
              <a:off x="385543" y="1848605"/>
              <a:ext cx="8745170" cy="1383913"/>
              <a:chOff x="441759" y="716369"/>
              <a:chExt cx="8156989" cy="1471370"/>
            </a:xfrm>
          </p:grpSpPr>
          <p:sp>
            <p:nvSpPr>
              <p:cNvPr id="20" name="矩形 19"/>
              <p:cNvSpPr/>
              <p:nvPr/>
            </p:nvSpPr>
            <p:spPr>
              <a:xfrm>
                <a:off x="4640458" y="716369"/>
                <a:ext cx="3958290" cy="1439797"/>
              </a:xfrm>
              <a:prstGeom prst="rect">
                <a:avLst/>
              </a:prstGeom>
            </p:spPr>
            <p:txBody>
              <a:bodyPr wrap="square">
                <a:spAutoFit/>
              </a:bodyPr>
              <a:lstStyle/>
              <a:p>
                <a:pPr marL="201449" indent="-201449">
                  <a:buFont typeface="Wingdings" panose="05000000000000000000" pitchFamily="2" charset="2"/>
                  <a:buChar char="l"/>
                </a:pPr>
                <a:r>
                  <a:rPr kumimoji="1" lang="en-US" altLang="zh-CN" sz="1200" b="1" dirty="0">
                    <a:solidFill>
                      <a:prstClr val="black"/>
                    </a:solidFill>
                  </a:rPr>
                  <a:t>ECRIS + RFQ + MEBT + TCM1 (single HWR)</a:t>
                </a:r>
              </a:p>
              <a:p>
                <a:pPr marL="201449" indent="-201449">
                  <a:buFont typeface="Wingdings" panose="05000000000000000000" pitchFamily="2" charset="2"/>
                  <a:buChar char="l"/>
                </a:pPr>
                <a:r>
                  <a:rPr kumimoji="1" lang="en-US" altLang="zh-CN" sz="1200" b="1" dirty="0"/>
                  <a:t>Energy is ~</a:t>
                </a:r>
                <a:r>
                  <a:rPr kumimoji="1" lang="en-US" altLang="zh-CN" sz="1200" b="1" dirty="0">
                    <a:solidFill>
                      <a:srgbClr val="FF0000"/>
                    </a:solidFill>
                  </a:rPr>
                  <a:t>2.5 MeV</a:t>
                </a:r>
              </a:p>
              <a:p>
                <a:pPr marL="201449" indent="-201449">
                  <a:buFont typeface="Wingdings" panose="05000000000000000000" pitchFamily="2" charset="2"/>
                  <a:buChar char="l"/>
                </a:pPr>
                <a:r>
                  <a:rPr kumimoji="1" lang="en-US" altLang="zh-CN" sz="1200" b="1" dirty="0"/>
                  <a:t>First beam  </a:t>
                </a:r>
                <a:r>
                  <a:rPr kumimoji="1" lang="en-US" altLang="zh-CN" sz="1200" b="1" dirty="0">
                    <a:solidFill>
                      <a:srgbClr val="FF0000"/>
                    </a:solidFill>
                  </a:rPr>
                  <a:t>October 1</a:t>
                </a:r>
                <a:r>
                  <a:rPr kumimoji="1" lang="en-US" altLang="zh-CN" sz="1200" b="1" baseline="30000" dirty="0">
                    <a:solidFill>
                      <a:srgbClr val="FF0000"/>
                    </a:solidFill>
                  </a:rPr>
                  <a:t>st</a:t>
                </a:r>
                <a:r>
                  <a:rPr kumimoji="1" lang="en-US" altLang="zh-CN" sz="1200" b="1" dirty="0">
                    <a:solidFill>
                      <a:srgbClr val="FF0000"/>
                    </a:solidFill>
                  </a:rPr>
                  <a:t>, 2014; </a:t>
                </a:r>
              </a:p>
              <a:p>
                <a:pPr marL="201449" indent="-201449">
                  <a:buFont typeface="Wingdings" panose="05000000000000000000" pitchFamily="2" charset="2"/>
                  <a:buChar char="l"/>
                </a:pPr>
                <a:r>
                  <a:rPr kumimoji="1" lang="en-US" altLang="zh-CN" sz="1200" b="1" dirty="0">
                    <a:solidFill>
                      <a:srgbClr val="FF0000"/>
                    </a:solidFill>
                  </a:rPr>
                  <a:t>achievement 11 mA, 2.55 MeV</a:t>
                </a:r>
              </a:p>
            </p:txBody>
          </p:sp>
          <p:grpSp>
            <p:nvGrpSpPr>
              <p:cNvPr id="21" name="组 15"/>
              <p:cNvGrpSpPr/>
              <p:nvPr/>
            </p:nvGrpSpPr>
            <p:grpSpPr>
              <a:xfrm>
                <a:off x="441759" y="908720"/>
                <a:ext cx="3625302" cy="1279019"/>
                <a:chOff x="441759" y="908720"/>
                <a:chExt cx="3625302" cy="1279019"/>
              </a:xfrm>
            </p:grpSpPr>
            <p:pic>
              <p:nvPicPr>
                <p:cNvPr id="22" name="图片 21"/>
                <p:cNvPicPr>
                  <a:picLocks noChangeAspect="1"/>
                </p:cNvPicPr>
                <p:nvPr/>
              </p:nvPicPr>
              <p:blipFill>
                <a:blip r:embed="rId6" cstate="screen"/>
                <a:stretch>
                  <a:fillRect/>
                </a:stretch>
              </p:blipFill>
              <p:spPr>
                <a:xfrm>
                  <a:off x="441759" y="908720"/>
                  <a:ext cx="3625302" cy="1274869"/>
                </a:xfrm>
                <a:prstGeom prst="rect">
                  <a:avLst/>
                </a:prstGeom>
              </p:spPr>
            </p:pic>
            <p:sp>
              <p:nvSpPr>
                <p:cNvPr id="23" name="文本框 22"/>
                <p:cNvSpPr txBox="1"/>
                <p:nvPr/>
              </p:nvSpPr>
              <p:spPr bwMode="auto">
                <a:xfrm>
                  <a:off x="1971616" y="1795067"/>
                  <a:ext cx="1894305" cy="392672"/>
                </a:xfrm>
                <a:prstGeom prst="rect">
                  <a:avLst/>
                </a:prstGeom>
                <a:noFill/>
                <a:ln w="9525">
                  <a:noFill/>
                  <a:miter lim="800000"/>
                </a:ln>
              </p:spPr>
              <p:txBody>
                <a:bodyPr wrap="none" rtlCol="0">
                  <a:spAutoFit/>
                  <a:scene3d>
                    <a:camera prst="orthographicFront">
                      <a:rot lat="0" lon="0" rev="660000"/>
                    </a:camera>
                    <a:lightRig rig="threePt" dir="t"/>
                  </a:scene3d>
                </a:bodyPr>
                <a:lstStyle/>
                <a:p>
                  <a:r>
                    <a:rPr lang="en-US" altLang="zh-CN" sz="1200" dirty="0">
                      <a:ea typeface="楷体_GB2312" pitchFamily="49" charset="-122"/>
                      <a:cs typeface="Times New Roman" panose="02020603050405020304" pitchFamily="18" charset="0"/>
                    </a:rPr>
                    <a:t>162.5 MHz HWR010</a:t>
                  </a:r>
                  <a:endParaRPr lang="zh-CN" altLang="en-US" sz="1200" dirty="0">
                    <a:ea typeface="楷体_GB2312" pitchFamily="49" charset="-122"/>
                    <a:cs typeface="Times New Roman" panose="02020603050405020304" pitchFamily="18" charset="0"/>
                  </a:endParaRPr>
                </a:p>
              </p:txBody>
            </p:sp>
          </p:grpSp>
        </p:grpSp>
      </p:grpSp>
      <p:grpSp>
        <p:nvGrpSpPr>
          <p:cNvPr id="24" name="组 9"/>
          <p:cNvGrpSpPr/>
          <p:nvPr/>
        </p:nvGrpSpPr>
        <p:grpSpPr>
          <a:xfrm>
            <a:off x="135593" y="4941817"/>
            <a:ext cx="9031904" cy="1524659"/>
            <a:chOff x="-27777" y="4235991"/>
            <a:chExt cx="12042538" cy="2032879"/>
          </a:xfrm>
        </p:grpSpPr>
        <p:sp>
          <p:nvSpPr>
            <p:cNvPr id="25" name="矩形 24"/>
            <p:cNvSpPr/>
            <p:nvPr/>
          </p:nvSpPr>
          <p:spPr>
            <a:xfrm>
              <a:off x="8996156" y="4235991"/>
              <a:ext cx="3018605" cy="1600439"/>
            </a:xfrm>
            <a:prstGeom prst="rect">
              <a:avLst/>
            </a:prstGeom>
          </p:spPr>
          <p:txBody>
            <a:bodyPr wrap="square">
              <a:spAutoFit/>
            </a:bodyPr>
            <a:lstStyle/>
            <a:p>
              <a:pPr marL="201449" indent="-201449">
                <a:buFont typeface="Wingdings" panose="05000000000000000000" pitchFamily="2" charset="2"/>
                <a:buChar char="l"/>
              </a:pPr>
              <a:r>
                <a:rPr kumimoji="1" lang="en-US" altLang="zh-CN"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ECRIS + RFQ + CM1 + CM2 + CM3 + CM4</a:t>
              </a:r>
            </a:p>
            <a:p>
              <a:pPr marL="201449" indent="-201449">
                <a:buFont typeface="Wingdings" panose="05000000000000000000" pitchFamily="2" charset="2"/>
                <a:buChar char="l"/>
              </a:pPr>
              <a:r>
                <a:rPr kumimoji="1" lang="en-US" altLang="zh-CN" sz="1200" b="1" dirty="0">
                  <a:latin typeface="Times New Roman" panose="02020603050405020304" pitchFamily="18" charset="0"/>
                  <a:ea typeface="Times New Roman" panose="02020603050405020304" pitchFamily="18" charset="0"/>
                  <a:cs typeface="Times New Roman" panose="02020603050405020304" pitchFamily="18" charset="0"/>
                </a:rPr>
                <a:t>Energy is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25 MeV</a:t>
              </a:r>
            </a:p>
            <a:p>
              <a:pPr marL="201449" indent="-201449">
                <a:buFont typeface="Wingdings" panose="05000000000000000000" pitchFamily="2" charset="2"/>
                <a:buChar char="l"/>
              </a:pPr>
              <a:r>
                <a:rPr kumimoji="1" lang="en-US" altLang="zh-CN" sz="1200" b="1" dirty="0">
                  <a:latin typeface="Times New Roman" panose="02020603050405020304" pitchFamily="18" charset="0"/>
                  <a:ea typeface="Times New Roman" panose="02020603050405020304" pitchFamily="18" charset="0"/>
                  <a:cs typeface="Times New Roman" panose="02020603050405020304" pitchFamily="18" charset="0"/>
                </a:rPr>
                <a:t>First beam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May</a:t>
              </a:r>
              <a:r>
                <a:rPr kumimoji="1" lang="zh-CN" alt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28</a:t>
              </a:r>
              <a:r>
                <a:rPr kumimoji="1" lang="en-US" altLang="zh-CN" sz="1200" b="1"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t>
              </a: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2017</a:t>
              </a:r>
            </a:p>
            <a:p>
              <a:pPr marL="201449" indent="-201449">
                <a:buFont typeface="Wingdings" panose="05000000000000000000" pitchFamily="2" charset="2"/>
                <a:buChar char="l"/>
              </a:pPr>
              <a:r>
                <a:rPr kumimoji="1" lang="en-US" altLang="zh-CN"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Achievement 0.2 mA 25 MeV</a:t>
              </a:r>
              <a:endParaRPr lang="zh-CN" alt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6" name="TextBox 17"/>
            <p:cNvSpPr txBox="1"/>
            <p:nvPr/>
          </p:nvSpPr>
          <p:spPr bwMode="auto">
            <a:xfrm>
              <a:off x="-27777" y="5538966"/>
              <a:ext cx="378736" cy="470043"/>
            </a:xfrm>
            <a:prstGeom prst="rect">
              <a:avLst/>
            </a:prstGeom>
            <a:noFill/>
            <a:ln w="9525">
              <a:noFill/>
              <a:miter lim="800000"/>
            </a:ln>
          </p:spPr>
          <p:txBody>
            <a:bodyPr wrap="none" rtlCol="0">
              <a:spAutoFit/>
            </a:bodyPr>
            <a:lstStyle/>
            <a:p>
              <a:r>
                <a:rPr lang="en-US" altLang="zh-CN" sz="1691" b="1" dirty="0">
                  <a:solidFill>
                    <a:prstClr val="black"/>
                  </a:solidFill>
                  <a:latin typeface="Arial Narrow" panose="020B0606020202030204" pitchFamily="34" charset="0"/>
                  <a:ea typeface="楷体_GB2312" pitchFamily="49" charset="-122"/>
                  <a:cs typeface="Times New Roman" panose="02020603050405020304" pitchFamily="18" charset="0"/>
                </a:rPr>
                <a:t>5</a:t>
              </a:r>
              <a:endParaRPr lang="zh-CN" altLang="en-US" sz="1691" b="1" dirty="0">
                <a:solidFill>
                  <a:prstClr val="black"/>
                </a:solidFill>
                <a:latin typeface="Arial Narrow" panose="020B0606020202030204" pitchFamily="34" charset="0"/>
                <a:ea typeface="楷体_GB2312" pitchFamily="49" charset="-122"/>
                <a:cs typeface="Times New Roman" panose="02020603050405020304" pitchFamily="18" charset="0"/>
              </a:endParaRPr>
            </a:p>
          </p:txBody>
        </p:sp>
        <p:pic>
          <p:nvPicPr>
            <p:cNvPr id="27" name="Picture 2" descr="D:\25MeV装配总图-脉冲束.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a:fillRect/>
            </a:stretch>
          </p:blipFill>
          <p:spPr bwMode="auto">
            <a:xfrm rot="21327956">
              <a:off x="359056" y="4532617"/>
              <a:ext cx="8581901" cy="173625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8" name="组 38"/>
          <p:cNvGrpSpPr/>
          <p:nvPr/>
        </p:nvGrpSpPr>
        <p:grpSpPr>
          <a:xfrm>
            <a:off x="135593" y="1006907"/>
            <a:ext cx="6841307" cy="1007540"/>
            <a:chOff x="160296" y="1686860"/>
            <a:chExt cx="6841307" cy="1007540"/>
          </a:xfrm>
        </p:grpSpPr>
        <p:grpSp>
          <p:nvGrpSpPr>
            <p:cNvPr id="29" name="组 28"/>
            <p:cNvGrpSpPr/>
            <p:nvPr/>
          </p:nvGrpSpPr>
          <p:grpSpPr>
            <a:xfrm>
              <a:off x="160296" y="1686860"/>
              <a:ext cx="6841307" cy="929674"/>
              <a:chOff x="160296" y="1686860"/>
              <a:chExt cx="6841307" cy="929674"/>
            </a:xfrm>
          </p:grpSpPr>
          <p:sp>
            <p:nvSpPr>
              <p:cNvPr id="31" name="TextBox 16"/>
              <p:cNvSpPr txBox="1"/>
              <p:nvPr/>
            </p:nvSpPr>
            <p:spPr bwMode="auto">
              <a:xfrm>
                <a:off x="160296" y="1976414"/>
                <a:ext cx="284052" cy="352532"/>
              </a:xfrm>
              <a:prstGeom prst="rect">
                <a:avLst/>
              </a:prstGeom>
              <a:noFill/>
              <a:ln w="9525">
                <a:noFill/>
                <a:miter lim="800000"/>
              </a:ln>
            </p:spPr>
            <p:txBody>
              <a:bodyPr wrap="none" rtlCol="0">
                <a:spAutoFit/>
              </a:bodyPr>
              <a:lstStyle/>
              <a:p>
                <a:r>
                  <a:rPr lang="en-US" sz="1691" b="1" dirty="0">
                    <a:solidFill>
                      <a:prstClr val="black"/>
                    </a:solidFill>
                    <a:latin typeface="Arial Narrow" panose="020B0606020202030204" pitchFamily="34" charset="0"/>
                    <a:ea typeface="楷体_GB2312" pitchFamily="49" charset="-122"/>
                    <a:cs typeface="Times New Roman" panose="02020603050405020304" pitchFamily="18" charset="0"/>
                  </a:rPr>
                  <a:t>1</a:t>
                </a:r>
              </a:p>
            </p:txBody>
          </p:sp>
          <p:sp>
            <p:nvSpPr>
              <p:cNvPr id="32" name="矩形 31"/>
              <p:cNvSpPr/>
              <p:nvPr/>
            </p:nvSpPr>
            <p:spPr>
              <a:xfrm>
                <a:off x="3551185" y="1688797"/>
                <a:ext cx="3450418" cy="830997"/>
              </a:xfrm>
              <a:prstGeom prst="rect">
                <a:avLst/>
              </a:prstGeom>
            </p:spPr>
            <p:txBody>
              <a:bodyPr wrap="square">
                <a:spAutoFit/>
              </a:bodyPr>
              <a:lstStyle/>
              <a:p>
                <a:pPr marL="201449" indent="-201449">
                  <a:buFont typeface="Wingdings" panose="05000000000000000000" pitchFamily="2" charset="2"/>
                  <a:buChar char="l"/>
                </a:pPr>
                <a:r>
                  <a:rPr kumimoji="1" lang="en-US" altLang="zh-CN" sz="1200" b="1" dirty="0">
                    <a:solidFill>
                      <a:prstClr val="black"/>
                    </a:solidFill>
                  </a:rPr>
                  <a:t>ECRIS + RFQ </a:t>
                </a:r>
              </a:p>
              <a:p>
                <a:pPr marL="201449" indent="-201449">
                  <a:buFont typeface="Wingdings" panose="05000000000000000000" pitchFamily="2" charset="2"/>
                  <a:buChar char="l"/>
                </a:pPr>
                <a:r>
                  <a:rPr kumimoji="1" lang="en-US" altLang="zh-CN" sz="1200" b="1" dirty="0"/>
                  <a:t>Energy is ~</a:t>
                </a:r>
                <a:r>
                  <a:rPr kumimoji="1" lang="en-US" altLang="zh-CN" sz="1200" b="1" dirty="0">
                    <a:solidFill>
                      <a:srgbClr val="FF0000"/>
                    </a:solidFill>
                  </a:rPr>
                  <a:t>2.1 MeV</a:t>
                </a:r>
              </a:p>
              <a:p>
                <a:pPr marL="201449" indent="-201449">
                  <a:buFont typeface="Wingdings" panose="05000000000000000000" pitchFamily="2" charset="2"/>
                  <a:buChar char="l"/>
                </a:pPr>
                <a:r>
                  <a:rPr kumimoji="1" lang="en-US" altLang="zh-CN" sz="1200" b="1" dirty="0"/>
                  <a:t>First beam  </a:t>
                </a:r>
                <a:r>
                  <a:rPr kumimoji="1" lang="en-US" altLang="zh-CN" sz="1200" b="1" dirty="0">
                    <a:solidFill>
                      <a:srgbClr val="FF0000"/>
                    </a:solidFill>
                  </a:rPr>
                  <a:t>Jun. 6</a:t>
                </a:r>
                <a:r>
                  <a:rPr kumimoji="1" lang="en-US" altLang="zh-CN" sz="1200" b="1" baseline="30000" dirty="0">
                    <a:solidFill>
                      <a:srgbClr val="FF0000"/>
                    </a:solidFill>
                  </a:rPr>
                  <a:t>th</a:t>
                </a:r>
                <a:r>
                  <a:rPr kumimoji="1" lang="en-US" altLang="zh-CN" sz="1200" b="1" dirty="0">
                    <a:solidFill>
                      <a:srgbClr val="FF0000"/>
                    </a:solidFill>
                  </a:rPr>
                  <a:t>, 2014; </a:t>
                </a:r>
              </a:p>
              <a:p>
                <a:pPr marL="201449" indent="-201449">
                  <a:buFont typeface="Wingdings" panose="05000000000000000000" pitchFamily="2" charset="2"/>
                  <a:buChar char="l"/>
                </a:pPr>
                <a:r>
                  <a:rPr kumimoji="1" lang="en-US" altLang="zh-CN" sz="1200" b="1" dirty="0">
                    <a:solidFill>
                      <a:srgbClr val="FF0000"/>
                    </a:solidFill>
                  </a:rPr>
                  <a:t>achievement 10 mA, 2.1 MeV, 4.5 hours</a:t>
                </a:r>
              </a:p>
            </p:txBody>
          </p:sp>
          <p:pic>
            <p:nvPicPr>
              <p:cNvPr id="33" name="图片 32"/>
              <p:cNvPicPr>
                <a:picLocks noChangeAspect="1"/>
              </p:cNvPicPr>
              <p:nvPr/>
            </p:nvPicPr>
            <p:blipFill>
              <a:blip r:embed="rId8" cstate="screen">
                <a:alphaModFix amt="98000"/>
                <a:extLst>
                  <a:ext uri="{BEBA8EAE-BF5A-486C-A8C5-ECC9F3942E4B}">
                    <a14:imgProps xmlns:a14="http://schemas.microsoft.com/office/drawing/2010/main">
                      <a14:imgLayer r:embed="rId9">
                        <a14:imgEffect>
                          <a14:sharpenSoften amount="96000"/>
                        </a14:imgEffect>
                        <a14:imgEffect>
                          <a14:brightnessContrast bright="46000" contrast="-46000"/>
                        </a14:imgEffect>
                      </a14:imgLayer>
                    </a14:imgProps>
                  </a:ext>
                  <a:ext uri="{28A0092B-C50C-407E-A947-70E740481C1C}">
                    <a14:useLocalDpi xmlns:a14="http://schemas.microsoft.com/office/drawing/2010/main"/>
                  </a:ext>
                </a:extLst>
              </a:blip>
              <a:stretch>
                <a:fillRect/>
              </a:stretch>
            </p:blipFill>
            <p:spPr>
              <a:xfrm>
                <a:off x="531196" y="1686860"/>
                <a:ext cx="2215108" cy="929674"/>
              </a:xfrm>
              <a:prstGeom prst="rect">
                <a:avLst/>
              </a:prstGeom>
            </p:spPr>
          </p:pic>
        </p:grpSp>
        <p:sp>
          <p:nvSpPr>
            <p:cNvPr id="30" name="文本框 29"/>
            <p:cNvSpPr txBox="1"/>
            <p:nvPr/>
          </p:nvSpPr>
          <p:spPr bwMode="auto">
            <a:xfrm>
              <a:off x="1025966" y="2370465"/>
              <a:ext cx="1540974" cy="323935"/>
            </a:xfrm>
            <a:prstGeom prst="rect">
              <a:avLst/>
            </a:prstGeom>
            <a:noFill/>
            <a:ln w="9525">
              <a:noFill/>
              <a:miter lim="800000"/>
              <a:headEnd/>
              <a:tailEnd/>
            </a:ln>
          </p:spPr>
          <p:txBody>
            <a:bodyPr wrap="square" rtlCol="0">
              <a:spAutoFit/>
              <a:scene3d>
                <a:camera prst="orthographicFront">
                  <a:rot lat="0" lon="0" rev="660000"/>
                </a:camera>
                <a:lightRig rig="threePt" dir="t"/>
              </a:scene3d>
            </a:bodyPr>
            <a:lstStyle/>
            <a:p>
              <a:r>
                <a:rPr lang="en-US" altLang="zh-CN" sz="1505" dirty="0">
                  <a:ea typeface="楷体_GB2312" pitchFamily="49" charset="-122"/>
                  <a:cs typeface="Times New Roman" pitchFamily="18" charset="0"/>
                </a:rPr>
                <a:t>162.5 MHz RFQ</a:t>
              </a:r>
              <a:endParaRPr lang="zh-CN" altLang="en-US" sz="1505" dirty="0">
                <a:ea typeface="楷体_GB2312" pitchFamily="49" charset="-122"/>
                <a:cs typeface="Times New Roman" pitchFamily="18" charset="0"/>
              </a:endParaRPr>
            </a:p>
          </p:txBody>
        </p:sp>
      </p:grpSp>
      <p:sp>
        <p:nvSpPr>
          <p:cNvPr id="34" name="矩形 33"/>
          <p:cNvSpPr/>
          <p:nvPr/>
        </p:nvSpPr>
        <p:spPr>
          <a:xfrm>
            <a:off x="179512" y="35913"/>
            <a:ext cx="5035353" cy="584775"/>
          </a:xfrm>
          <a:prstGeom prst="rect">
            <a:avLst/>
          </a:prstGeom>
        </p:spPr>
        <p:txBody>
          <a:bodyPr wrap="none">
            <a:spAutoFit/>
          </a:bodyPr>
          <a:lstStyle/>
          <a:p>
            <a:pPr eaLnBrk="1" hangingPunct="1"/>
            <a:r>
              <a:rPr lang="en-US" altLang="zh-CN" sz="3200" b="1" dirty="0" smtClean="0">
                <a:solidFill>
                  <a:schemeClr val="bg1"/>
                </a:solidFill>
              </a:rPr>
              <a:t>SRF Cavity Development</a:t>
            </a:r>
            <a:endParaRPr lang="en-US" altLang="zh-CN" sz="3200" b="1" dirty="0">
              <a:solidFill>
                <a:schemeClr val="bg1"/>
              </a:solidFill>
            </a:endParaRPr>
          </a:p>
        </p:txBody>
      </p:sp>
    </p:spTree>
    <p:extLst>
      <p:ext uri="{BB962C8B-B14F-4D97-AF65-F5344CB8AC3E}">
        <p14:creationId xmlns:p14="http://schemas.microsoft.com/office/powerpoint/2010/main" val="6943199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G:\WorkFiles\HIAF\Booster&amp;Bring\B-Ring\新48块常温铁方案\图\单BRing\常温-输出电流波形 - 副本.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6051" y="1577718"/>
            <a:ext cx="4941445" cy="30963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表格 12"/>
          <p:cNvGraphicFramePr>
            <a:graphicFrameLocks noGrp="1"/>
          </p:cNvGraphicFramePr>
          <p:nvPr>
            <p:extLst>
              <p:ext uri="{D42A27DB-BD31-4B8C-83A1-F6EECF244321}">
                <p14:modId xmlns:p14="http://schemas.microsoft.com/office/powerpoint/2010/main" val="1224090382"/>
              </p:ext>
            </p:extLst>
          </p:nvPr>
        </p:nvGraphicFramePr>
        <p:xfrm>
          <a:off x="547424" y="1779632"/>
          <a:ext cx="3520520" cy="3017520"/>
        </p:xfrm>
        <a:graphic>
          <a:graphicData uri="http://schemas.openxmlformats.org/drawingml/2006/table">
            <a:tbl>
              <a:tblPr firstRow="1" bandRow="1">
                <a:tableStyleId>{3B4B98B0-60AC-42C2-AFA5-B58CD77FA1E5}</a:tableStyleId>
              </a:tblPr>
              <a:tblGrid>
                <a:gridCol w="2344141"/>
                <a:gridCol w="1176379"/>
              </a:tblGrid>
              <a:tr h="276041">
                <a:tc>
                  <a:txBody>
                    <a:bodyPr/>
                    <a:lstStyle/>
                    <a:p>
                      <a:r>
                        <a:rPr lang="en-US" altLang="zh-CN" sz="1600" dirty="0" smtClean="0"/>
                        <a:t>Parameters</a:t>
                      </a:r>
                      <a:endParaRPr lang="zh-CN" altLang="en-US" sz="1600" dirty="0"/>
                    </a:p>
                  </a:txBody>
                  <a:tcPr/>
                </a:tc>
                <a:tc>
                  <a:txBody>
                    <a:bodyPr/>
                    <a:lstStyle/>
                    <a:p>
                      <a:pPr algn="l"/>
                      <a:r>
                        <a:rPr lang="en-US" altLang="zh-CN" sz="1600" dirty="0" smtClean="0"/>
                        <a:t>Values</a:t>
                      </a:r>
                      <a:endParaRPr lang="zh-CN" altLang="en-US" sz="1600" dirty="0"/>
                    </a:p>
                  </a:txBody>
                  <a:tcPr/>
                </a:tc>
              </a:tr>
              <a:tr h="250947">
                <a:tc>
                  <a:txBody>
                    <a:bodyPr/>
                    <a:lstStyle/>
                    <a:p>
                      <a:r>
                        <a:rPr lang="en-US" altLang="zh-CN" sz="1600" dirty="0" smtClean="0">
                          <a:solidFill>
                            <a:srgbClr val="000099"/>
                          </a:solidFill>
                        </a:rPr>
                        <a:t>Resistance</a:t>
                      </a:r>
                      <a:r>
                        <a:rPr lang="en-US" altLang="zh-CN" sz="1600" baseline="0" dirty="0" smtClean="0">
                          <a:solidFill>
                            <a:srgbClr val="000099"/>
                          </a:solidFill>
                        </a:rPr>
                        <a:t> of load</a:t>
                      </a:r>
                      <a:endParaRPr lang="zh-CN" altLang="en-US" sz="1600" dirty="0">
                        <a:solidFill>
                          <a:srgbClr val="000099"/>
                        </a:solidFill>
                      </a:endParaRPr>
                    </a:p>
                  </a:txBody>
                  <a:tcPr/>
                </a:tc>
                <a:tc>
                  <a:txBody>
                    <a:bodyPr/>
                    <a:lstStyle/>
                    <a:p>
                      <a:pPr algn="l"/>
                      <a:r>
                        <a:rPr lang="en-US" altLang="zh-CN" sz="1600" dirty="0" smtClean="0">
                          <a:solidFill>
                            <a:srgbClr val="000099"/>
                          </a:solidFill>
                        </a:rPr>
                        <a:t>24mΩ</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rgbClr val="000099"/>
                          </a:solidFill>
                        </a:rPr>
                        <a:t>Inductance</a:t>
                      </a:r>
                      <a:r>
                        <a:rPr lang="en-US" altLang="zh-CN" sz="1600" baseline="0" dirty="0" smtClean="0">
                          <a:solidFill>
                            <a:srgbClr val="000099"/>
                          </a:solidFill>
                        </a:rPr>
                        <a:t> of load</a:t>
                      </a:r>
                      <a:endParaRPr lang="zh-CN" altLang="en-US" sz="1600" dirty="0" smtClean="0">
                        <a:solidFill>
                          <a:srgbClr val="000099"/>
                        </a:solidFill>
                      </a:endParaRPr>
                    </a:p>
                  </a:txBody>
                  <a:tcPr/>
                </a:tc>
                <a:tc>
                  <a:txBody>
                    <a:bodyPr/>
                    <a:lstStyle/>
                    <a:p>
                      <a:pPr algn="l"/>
                      <a:r>
                        <a:rPr lang="en-US" altLang="zh-CN" sz="1600" dirty="0" smtClean="0">
                          <a:solidFill>
                            <a:srgbClr val="000099"/>
                          </a:solidFill>
                        </a:rPr>
                        <a:t>88mH</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Current</a:t>
                      </a:r>
                      <a:endParaRPr lang="zh-CN" altLang="en-US" sz="1600" dirty="0">
                        <a:solidFill>
                          <a:srgbClr val="000099"/>
                        </a:solidFill>
                      </a:endParaRPr>
                    </a:p>
                  </a:txBody>
                  <a:tcPr/>
                </a:tc>
                <a:tc>
                  <a:txBody>
                    <a:bodyPr/>
                    <a:lstStyle/>
                    <a:p>
                      <a:pPr algn="l"/>
                      <a:r>
                        <a:rPr lang="en-US" altLang="zh-CN" sz="1600" dirty="0" smtClean="0">
                          <a:solidFill>
                            <a:srgbClr val="000099"/>
                          </a:solidFill>
                        </a:rPr>
                        <a:t>5000A</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 Voltage</a:t>
                      </a:r>
                      <a:endParaRPr lang="zh-CN" altLang="en-US" sz="1600" dirty="0">
                        <a:solidFill>
                          <a:srgbClr val="000099"/>
                        </a:solidFill>
                      </a:endParaRPr>
                    </a:p>
                  </a:txBody>
                  <a:tcPr/>
                </a:tc>
                <a:tc>
                  <a:txBody>
                    <a:bodyPr/>
                    <a:lstStyle/>
                    <a:p>
                      <a:pPr algn="l"/>
                      <a:r>
                        <a:rPr lang="en-US" altLang="zh-CN" sz="1600" dirty="0" smtClean="0">
                          <a:solidFill>
                            <a:srgbClr val="000099"/>
                          </a:solidFill>
                        </a:rPr>
                        <a:t>3462V</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Rising time</a:t>
                      </a:r>
                      <a:endParaRPr lang="zh-CN" altLang="en-US" sz="1600" dirty="0">
                        <a:solidFill>
                          <a:srgbClr val="000099"/>
                        </a:solidFill>
                      </a:endParaRPr>
                    </a:p>
                  </a:txBody>
                  <a:tcPr/>
                </a:tc>
                <a:tc>
                  <a:txBody>
                    <a:bodyPr/>
                    <a:lstStyle/>
                    <a:p>
                      <a:pPr algn="l"/>
                      <a:r>
                        <a:rPr lang="en-US" altLang="zh-CN" sz="1600" dirty="0" smtClean="0">
                          <a:solidFill>
                            <a:srgbClr val="000099"/>
                          </a:solidFill>
                        </a:rPr>
                        <a:t>130ms</a:t>
                      </a:r>
                      <a:endParaRPr lang="zh-CN" altLang="en-US" sz="1600" b="0"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65178">
                <a:tc>
                  <a:txBody>
                    <a:bodyPr/>
                    <a:lstStyle/>
                    <a:p>
                      <a:r>
                        <a:rPr lang="en-US" altLang="zh-CN" sz="1600" dirty="0" smtClean="0">
                          <a:solidFill>
                            <a:srgbClr val="000099"/>
                          </a:solidFill>
                        </a:rPr>
                        <a:t>Max.</a:t>
                      </a:r>
                      <a:r>
                        <a:rPr lang="en-US" altLang="zh-CN" sz="1600" baseline="0" dirty="0" smtClean="0">
                          <a:solidFill>
                            <a:srgbClr val="000099"/>
                          </a:solidFill>
                        </a:rPr>
                        <a:t> ramping/falling rate </a:t>
                      </a:r>
                      <a:endParaRPr lang="zh-CN" altLang="en-US" sz="1600" dirty="0">
                        <a:solidFill>
                          <a:srgbClr val="00009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600" dirty="0" smtClean="0">
                          <a:solidFill>
                            <a:srgbClr val="000099"/>
                          </a:solidFill>
                        </a:rPr>
                        <a:t>±38000A/s</a:t>
                      </a:r>
                      <a:endParaRPr lang="en-US" altLang="zh-CN" sz="1600" b="1"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Tracking error</a:t>
                      </a:r>
                      <a:endParaRPr lang="zh-CN" altLang="en-US" sz="1600" dirty="0">
                        <a:solidFill>
                          <a:srgbClr val="00009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600" kern="100" dirty="0" smtClean="0">
                          <a:solidFill>
                            <a:srgbClr val="000099"/>
                          </a:solidFill>
                        </a:rPr>
                        <a:t>≤</a:t>
                      </a:r>
                      <a:r>
                        <a:rPr lang="en-US" altLang="zh-CN" sz="1600" kern="100" dirty="0" smtClean="0">
                          <a:solidFill>
                            <a:srgbClr val="000099"/>
                          </a:solidFill>
                          <a:sym typeface="Symbol" panose="05050102010706020507"/>
                        </a:rPr>
                        <a:t></a:t>
                      </a:r>
                      <a:r>
                        <a:rPr lang="en-US" altLang="zh-CN" sz="1600" dirty="0" smtClean="0">
                          <a:solidFill>
                            <a:srgbClr val="000099"/>
                          </a:solidFill>
                        </a:rPr>
                        <a:t>1×10</a:t>
                      </a:r>
                      <a:r>
                        <a:rPr lang="en-US" altLang="zh-CN" sz="1600" baseline="30000" dirty="0" smtClean="0">
                          <a:solidFill>
                            <a:srgbClr val="000099"/>
                          </a:solidFill>
                        </a:rPr>
                        <a:t>-4</a:t>
                      </a:r>
                      <a:endParaRPr lang="en-US" altLang="zh-CN" sz="1600" b="1" baseline="30000"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Platform</a:t>
                      </a:r>
                      <a:r>
                        <a:rPr lang="en-US" altLang="zh-CN" sz="1600" baseline="0" dirty="0" smtClean="0">
                          <a:solidFill>
                            <a:srgbClr val="000099"/>
                          </a:solidFill>
                        </a:rPr>
                        <a:t> error</a:t>
                      </a:r>
                      <a:endParaRPr lang="zh-CN" altLang="en-US" sz="1600" dirty="0">
                        <a:solidFill>
                          <a:srgbClr val="000099"/>
                        </a:solidFill>
                      </a:endParaRPr>
                    </a:p>
                  </a:txBody>
                  <a:tcPr/>
                </a:tc>
                <a:tc>
                  <a:txBody>
                    <a:bodyPr/>
                    <a:lstStyle/>
                    <a:p>
                      <a:pPr algn="l"/>
                      <a:r>
                        <a:rPr lang="en-US" altLang="zh-CN" sz="1600" kern="100" dirty="0" smtClean="0">
                          <a:solidFill>
                            <a:srgbClr val="000099"/>
                          </a:solidFill>
                        </a:rPr>
                        <a:t>≤</a:t>
                      </a:r>
                      <a:r>
                        <a:rPr lang="en-US" altLang="zh-CN" sz="1600" kern="100" dirty="0" smtClean="0">
                          <a:solidFill>
                            <a:srgbClr val="000099"/>
                          </a:solidFill>
                          <a:sym typeface="Symbol" panose="05050102010706020507"/>
                        </a:rPr>
                        <a:t></a:t>
                      </a:r>
                      <a:r>
                        <a:rPr lang="en-US" altLang="zh-CN" sz="1600" dirty="0" smtClean="0">
                          <a:solidFill>
                            <a:srgbClr val="000099"/>
                          </a:solidFill>
                        </a:rPr>
                        <a:t>5×10</a:t>
                      </a:r>
                      <a:r>
                        <a:rPr lang="en-US" altLang="zh-CN" sz="1600" baseline="30000" dirty="0" smtClean="0">
                          <a:solidFill>
                            <a:srgbClr val="000099"/>
                          </a:solidFill>
                        </a:rPr>
                        <a:t>-5</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bl>
          </a:graphicData>
        </a:graphic>
      </p:graphicFrame>
      <p:sp>
        <p:nvSpPr>
          <p:cNvPr id="18" name="TextBox 16"/>
          <p:cNvSpPr txBox="1"/>
          <p:nvPr/>
        </p:nvSpPr>
        <p:spPr>
          <a:xfrm>
            <a:off x="5824078" y="4552122"/>
            <a:ext cx="2199256" cy="369332"/>
          </a:xfrm>
          <a:prstGeom prst="rect">
            <a:avLst/>
          </a:prstGeom>
          <a:noFill/>
        </p:spPr>
        <p:txBody>
          <a:bodyPr wrap="none" rtlCol="0">
            <a:spAutoFit/>
          </a:bodyPr>
          <a:lstStyle/>
          <a:p>
            <a:pPr fontAlgn="auto">
              <a:spcBef>
                <a:spcPts val="0"/>
              </a:spcBef>
              <a:spcAft>
                <a:spcPts val="0"/>
              </a:spcAft>
            </a:pPr>
            <a:r>
              <a:rPr lang="en-US" altLang="zh-CN" dirty="0" smtClean="0">
                <a:solidFill>
                  <a:prstClr val="black"/>
                </a:solidFill>
                <a:latin typeface="Calibri"/>
              </a:rPr>
              <a:t>Operation Waveform</a:t>
            </a:r>
            <a:endParaRPr lang="zh-CN" altLang="en-US" dirty="0">
              <a:solidFill>
                <a:prstClr val="black"/>
              </a:solidFill>
              <a:latin typeface="Calibri"/>
            </a:endParaRPr>
          </a:p>
        </p:txBody>
      </p:sp>
      <p:sp>
        <p:nvSpPr>
          <p:cNvPr id="19" name="TextBox 24"/>
          <p:cNvSpPr txBox="1"/>
          <p:nvPr/>
        </p:nvSpPr>
        <p:spPr>
          <a:xfrm>
            <a:off x="971600" y="4941168"/>
            <a:ext cx="7272808" cy="1800493"/>
          </a:xfrm>
          <a:prstGeom prst="rect">
            <a:avLst/>
          </a:prstGeom>
          <a:solidFill>
            <a:schemeClr val="accent6">
              <a:lumMod val="20000"/>
              <a:lumOff val="80000"/>
            </a:schemeClr>
          </a:solidFill>
        </p:spPr>
        <p:txBody>
          <a:bodyPr wrap="square" rtlCol="0">
            <a:spAutoFit/>
          </a:bodyPr>
          <a:lstStyle/>
          <a:p>
            <a:pPr fontAlgn="auto">
              <a:spcBef>
                <a:spcPts val="0"/>
              </a:spcBef>
              <a:spcAft>
                <a:spcPts val="0"/>
              </a:spcAft>
            </a:pPr>
            <a:r>
              <a:rPr lang="en-US" altLang="zh-CN" sz="2400" b="1" dirty="0" smtClean="0">
                <a:solidFill>
                  <a:srgbClr val="0000FF"/>
                </a:solidFill>
                <a:latin typeface="Calibri"/>
              </a:rPr>
              <a:t>Challenges:</a:t>
            </a:r>
            <a:endParaRPr lang="en-US" altLang="zh-CN" sz="2400" b="1" dirty="0" smtClean="0">
              <a:solidFill>
                <a:srgbClr val="000099"/>
              </a:solidFill>
              <a:latin typeface="Times New Roman" pitchFamily="18" charset="0"/>
              <a:ea typeface="黑体" panose="02010609060101010101" pitchFamily="49" charset="-122"/>
              <a:cs typeface="Times New Roman" pitchFamily="18" charset="0"/>
            </a:endParaRPr>
          </a:p>
          <a:p>
            <a:pPr marL="285750" indent="-285750" fontAlgn="auto">
              <a:spcBef>
                <a:spcPts val="600"/>
              </a:spcBef>
              <a:spcAft>
                <a:spcPts val="0"/>
              </a:spcAft>
              <a:buFont typeface="Arial" panose="020B0604020202020204" pitchFamily="34" charset="0"/>
              <a:buChar char="•"/>
            </a:pPr>
            <a:r>
              <a:rPr lang="en-US" altLang="zh-CN" sz="2000" dirty="0" smtClean="0">
                <a:solidFill>
                  <a:srgbClr val="000099"/>
                </a:solidFill>
                <a:latin typeface="Times New Roman" pitchFamily="18" charset="0"/>
                <a:ea typeface="黑体" panose="02010609060101010101" pitchFamily="49" charset="-122"/>
                <a:cs typeface="Times New Roman" pitchFamily="18" charset="0"/>
              </a:rPr>
              <a:t>A broad dynamic current range</a:t>
            </a:r>
            <a:endParaRPr lang="zh-CN" altLang="en-US" sz="2000" dirty="0" smtClean="0">
              <a:solidFill>
                <a:srgbClr val="000099"/>
              </a:solidFill>
              <a:latin typeface="Times New Roman" pitchFamily="18" charset="0"/>
              <a:ea typeface="黑体" pitchFamily="2" charset="-122"/>
              <a:cs typeface="Times New Roman" pitchFamily="18" charset="0"/>
            </a:endParaRPr>
          </a:p>
          <a:p>
            <a:pPr marL="285750" indent="-285750" fontAlgn="auto">
              <a:spcBef>
                <a:spcPts val="0"/>
              </a:spcBef>
              <a:spcAft>
                <a:spcPts val="0"/>
              </a:spcAft>
              <a:buFont typeface="Arial" panose="020B0604020202020204" pitchFamily="34" charset="0"/>
              <a:buChar char="•"/>
            </a:pPr>
            <a:r>
              <a:rPr lang="en-US" altLang="zh-CN" sz="2000" dirty="0">
                <a:solidFill>
                  <a:srgbClr val="000099"/>
                </a:solidFill>
                <a:latin typeface="Calibri"/>
                <a:ea typeface="楷体" pitchFamily="49" charset="-122"/>
                <a:cs typeface="Times New Roman" pitchFamily="18" charset="0"/>
              </a:rPr>
              <a:t>A</a:t>
            </a:r>
            <a:r>
              <a:rPr lang="en-US" altLang="zh-CN" sz="2000" dirty="0" smtClean="0">
                <a:solidFill>
                  <a:srgbClr val="000099"/>
                </a:solidFill>
                <a:latin typeface="Calibri"/>
                <a:ea typeface="楷体" pitchFamily="49" charset="-122"/>
                <a:cs typeface="Times New Roman" pitchFamily="18" charset="0"/>
              </a:rPr>
              <a:t> high precision and reproducibility</a:t>
            </a:r>
          </a:p>
          <a:p>
            <a:pPr marL="285750" indent="-285750" fontAlgn="auto">
              <a:spcBef>
                <a:spcPts val="0"/>
              </a:spcBef>
              <a:spcAft>
                <a:spcPts val="0"/>
              </a:spcAft>
              <a:buFont typeface="Arial" panose="020B0604020202020204" pitchFamily="34" charset="0"/>
              <a:buChar char="•"/>
            </a:pPr>
            <a:r>
              <a:rPr lang="en-US" altLang="zh-CN" sz="2000" dirty="0">
                <a:solidFill>
                  <a:srgbClr val="000099"/>
                </a:solidFill>
                <a:latin typeface="Calibri"/>
                <a:ea typeface="楷体" pitchFamily="49" charset="-122"/>
                <a:cs typeface="Times New Roman" pitchFamily="18" charset="0"/>
              </a:rPr>
              <a:t>V</a:t>
            </a:r>
            <a:r>
              <a:rPr lang="en-US" altLang="zh-CN" sz="2000" dirty="0" smtClean="0">
                <a:solidFill>
                  <a:srgbClr val="000099"/>
                </a:solidFill>
                <a:latin typeface="Calibri"/>
                <a:ea typeface="楷体" pitchFamily="49" charset="-122"/>
                <a:cs typeface="Times New Roman" pitchFamily="18" charset="0"/>
              </a:rPr>
              <a:t>ery low tracking errors relative to current reference</a:t>
            </a:r>
          </a:p>
          <a:p>
            <a:pPr marL="285750" indent="-285750" fontAlgn="auto">
              <a:spcBef>
                <a:spcPts val="0"/>
              </a:spcBef>
              <a:spcAft>
                <a:spcPts val="0"/>
              </a:spcAft>
              <a:buFont typeface="Arial" panose="020B0604020202020204" pitchFamily="34" charset="0"/>
              <a:buChar char="•"/>
            </a:pPr>
            <a:r>
              <a:rPr lang="en-US" altLang="zh-CN" sz="2200" b="1" dirty="0">
                <a:solidFill>
                  <a:srgbClr val="FF0000"/>
                </a:solidFill>
                <a:latin typeface="Calibri"/>
                <a:ea typeface="楷体" pitchFamily="49" charset="-122"/>
                <a:cs typeface="Times New Roman" pitchFamily="18" charset="0"/>
              </a:rPr>
              <a:t>T</a:t>
            </a:r>
            <a:r>
              <a:rPr lang="en-US" altLang="zh-CN" sz="2200" b="1" dirty="0" smtClean="0">
                <a:solidFill>
                  <a:srgbClr val="FF0000"/>
                </a:solidFill>
                <a:latin typeface="Calibri"/>
                <a:ea typeface="楷体" pitchFamily="49" charset="-122"/>
                <a:cs typeface="Times New Roman" pitchFamily="18" charset="0"/>
              </a:rPr>
              <a:t>he  strong shock of large return power to the power grid</a:t>
            </a:r>
            <a:endParaRPr lang="zh-CN" altLang="en-US" sz="2200" b="1" dirty="0">
              <a:solidFill>
                <a:srgbClr val="FF0000"/>
              </a:solidFill>
              <a:latin typeface="Calibri"/>
              <a:ea typeface="楷体" pitchFamily="49" charset="-122"/>
              <a:cs typeface="Times New Roman" pitchFamily="18" charset="0"/>
            </a:endParaRPr>
          </a:p>
        </p:txBody>
      </p:sp>
      <p:sp>
        <p:nvSpPr>
          <p:cNvPr id="20" name="TextBox 10"/>
          <p:cNvSpPr txBox="1"/>
          <p:nvPr/>
        </p:nvSpPr>
        <p:spPr>
          <a:xfrm>
            <a:off x="367255" y="702123"/>
            <a:ext cx="8424936" cy="1015663"/>
          </a:xfrm>
          <a:prstGeom prst="rect">
            <a:avLst/>
          </a:prstGeom>
          <a:noFill/>
        </p:spPr>
        <p:txBody>
          <a:bodyPr wrap="square" rtlCol="0">
            <a:spAutoFit/>
          </a:bodyPr>
          <a:lstStyle/>
          <a:p>
            <a:pPr marL="285750" indent="-285750" algn="just" fontAlgn="auto">
              <a:spcBef>
                <a:spcPts val="0"/>
              </a:spcBef>
              <a:spcAft>
                <a:spcPts val="0"/>
              </a:spcAft>
              <a:buFont typeface="Wingdings" pitchFamily="2" charset="2"/>
              <a:buChar char="Ø"/>
            </a:pPr>
            <a:r>
              <a:rPr lang="en-US" altLang="zh-CN" sz="2000" dirty="0" smtClean="0">
                <a:solidFill>
                  <a:srgbClr val="000099"/>
                </a:solidFill>
                <a:latin typeface="Calibri" pitchFamily="34" charset="0"/>
                <a:ea typeface="楷体" pitchFamily="49" charset="-122"/>
                <a:cs typeface="Calibri" pitchFamily="34" charset="0"/>
              </a:rPr>
              <a:t>The main magnets for </a:t>
            </a:r>
            <a:r>
              <a:rPr lang="en-US" altLang="zh-CN" sz="2000" dirty="0" err="1" smtClean="0">
                <a:solidFill>
                  <a:srgbClr val="000099"/>
                </a:solidFill>
                <a:latin typeface="Calibri" pitchFamily="34" charset="0"/>
                <a:ea typeface="楷体" pitchFamily="49" charset="-122"/>
                <a:cs typeface="Calibri" pitchFamily="34" charset="0"/>
              </a:rPr>
              <a:t>BRing</a:t>
            </a:r>
            <a:r>
              <a:rPr lang="en-US" altLang="zh-CN" sz="2000" dirty="0" smtClean="0">
                <a:solidFill>
                  <a:srgbClr val="000099"/>
                </a:solidFill>
                <a:latin typeface="Calibri" pitchFamily="34" charset="0"/>
                <a:ea typeface="楷体" pitchFamily="49" charset="-122"/>
                <a:cs typeface="Calibri" pitchFamily="34" charset="0"/>
              </a:rPr>
              <a:t> consist of 48 dipoles in twelve groups of four magnets, </a:t>
            </a:r>
            <a:r>
              <a:rPr lang="en-US" altLang="zh-CN" sz="2000" dirty="0" smtClean="0">
                <a:solidFill>
                  <a:srgbClr val="0000FF"/>
                </a:solidFill>
                <a:latin typeface="Calibri" pitchFamily="34" charset="0"/>
                <a:ea typeface="楷体" pitchFamily="49" charset="-122"/>
                <a:cs typeface="Calibri" pitchFamily="34" charset="0"/>
              </a:rPr>
              <a:t>l</a:t>
            </a:r>
            <a:r>
              <a:rPr lang="en-US" altLang="zh-CN" sz="2000" dirty="0" smtClean="0">
                <a:solidFill>
                  <a:srgbClr val="0000FF"/>
                </a:solidFill>
                <a:latin typeface="Calibri"/>
              </a:rPr>
              <a:t>oad </a:t>
            </a:r>
            <a:r>
              <a:rPr lang="en-US" altLang="zh-CN" sz="2000" dirty="0">
                <a:solidFill>
                  <a:srgbClr val="0000FF"/>
                </a:solidFill>
                <a:latin typeface="Calibri"/>
              </a:rPr>
              <a:t>specification and performance requirement </a:t>
            </a:r>
            <a:r>
              <a:rPr lang="en-US" altLang="zh-CN" sz="2000" dirty="0" smtClean="0">
                <a:solidFill>
                  <a:srgbClr val="0000FF"/>
                </a:solidFill>
                <a:latin typeface="Calibri"/>
              </a:rPr>
              <a:t>featured by fast ramping rate </a:t>
            </a:r>
            <a:endParaRPr lang="zh-CN" altLang="en-US" sz="2000" dirty="0">
              <a:solidFill>
                <a:srgbClr val="0000FF"/>
              </a:solidFill>
              <a:latin typeface="Calibri"/>
            </a:endParaRPr>
          </a:p>
        </p:txBody>
      </p:sp>
      <p:sp>
        <p:nvSpPr>
          <p:cNvPr id="10" name="文本框 9"/>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chemeClr val="bg1"/>
                </a:solidFill>
              </a:rPr>
              <a:t>Fast cycling power supply </a:t>
            </a:r>
            <a:endParaRPr lang="zh-CN" altLang="en-US" sz="3200" b="1" dirty="0">
              <a:solidFill>
                <a:schemeClr val="bg1"/>
              </a:solidFill>
            </a:endParaRPr>
          </a:p>
        </p:txBody>
      </p:sp>
      <p:sp>
        <p:nvSpPr>
          <p:cNvPr id="12" name="TextBox 16"/>
          <p:cNvSpPr txBox="1"/>
          <p:nvPr/>
        </p:nvSpPr>
        <p:spPr>
          <a:xfrm>
            <a:off x="977638" y="4941168"/>
            <a:ext cx="290464" cy="430887"/>
          </a:xfrm>
          <a:prstGeom prst="rect">
            <a:avLst/>
          </a:prstGeom>
          <a:noFill/>
        </p:spPr>
        <p:txBody>
          <a:bodyPr wrap="none" rtlCol="0">
            <a:spAutoFit/>
          </a:bodyPr>
          <a:lstStyle/>
          <a:p>
            <a:pPr fontAlgn="auto">
              <a:spcBef>
                <a:spcPts val="0"/>
              </a:spcBef>
              <a:spcAft>
                <a:spcPts val="0"/>
              </a:spcAft>
            </a:pPr>
            <a:r>
              <a:rPr lang="en-US" altLang="zh-CN" b="1" dirty="0">
                <a:solidFill>
                  <a:prstClr val="black"/>
                </a:solidFill>
                <a:latin typeface="Calibri"/>
              </a:rPr>
              <a:t>  </a:t>
            </a:r>
            <a:endParaRPr lang="zh-CN" altLang="en-US" sz="2200" b="1" dirty="0">
              <a:solidFill>
                <a:srgbClr val="0000FF"/>
              </a:solidFill>
              <a:latin typeface="Calibri"/>
            </a:endParaRPr>
          </a:p>
        </p:txBody>
      </p:sp>
      <p:sp>
        <p:nvSpPr>
          <p:cNvPr id="2" name="椭圆 1"/>
          <p:cNvSpPr/>
          <p:nvPr/>
        </p:nvSpPr>
        <p:spPr bwMode="auto">
          <a:xfrm>
            <a:off x="467544" y="3752544"/>
            <a:ext cx="3661802" cy="411728"/>
          </a:xfrm>
          <a:prstGeom prst="ellipse">
            <a:avLst/>
          </a:prstGeom>
          <a:noFill/>
          <a:ln w="19050">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Tree>
    <p:extLst>
      <p:ext uri="{BB962C8B-B14F-4D97-AF65-F5344CB8AC3E}">
        <p14:creationId xmlns:p14="http://schemas.microsoft.com/office/powerpoint/2010/main" val="1338888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8740140" y="6492875"/>
            <a:ext cx="403860" cy="365125"/>
          </a:xfrm>
        </p:spPr>
        <p:txBody>
          <a:bodyPr/>
          <a:lstStyle/>
          <a:p>
            <a:pPr>
              <a:buClr>
                <a:prstClr val="black"/>
              </a:buClr>
              <a:defRPr/>
            </a:pPr>
            <a:fld id="{4AE0DD8B-EE9A-453F-A780-4C0D045C8DD1}" type="slidenum">
              <a:rPr lang="zh-CN" altLang="en-US" smtClean="0">
                <a:solidFill>
                  <a:prstClr val="black">
                    <a:tint val="75000"/>
                  </a:prstClr>
                </a:solidFill>
              </a:rPr>
              <a:pPr>
                <a:buClr>
                  <a:prstClr val="black"/>
                </a:buClr>
                <a:defRPr/>
              </a:pPr>
              <a:t>44</a:t>
            </a:fld>
            <a:endParaRPr lang="zh-CN" altLang="en-US" dirty="0">
              <a:solidFill>
                <a:prstClr val="black">
                  <a:tint val="75000"/>
                </a:prstClr>
              </a:solidFill>
            </a:endParaRPr>
          </a:p>
        </p:txBody>
      </p:sp>
      <p:sp>
        <p:nvSpPr>
          <p:cNvPr id="20" name="矩形 14"/>
          <p:cNvSpPr>
            <a:spLocks noChangeArrowheads="1"/>
          </p:cNvSpPr>
          <p:nvPr/>
        </p:nvSpPr>
        <p:spPr bwMode="auto">
          <a:xfrm>
            <a:off x="899592" y="713904"/>
            <a:ext cx="7508017" cy="461665"/>
          </a:xfrm>
          <a:prstGeom prst="rect">
            <a:avLst/>
          </a:prstGeom>
          <a:noFill/>
          <a:ln w="9525">
            <a:noFill/>
            <a:miter lim="800000"/>
            <a:headEnd/>
            <a:tailEnd/>
          </a:ln>
        </p:spPr>
        <p:txBody>
          <a:bodyPr wrap="none">
            <a:spAutoFit/>
          </a:bodyPr>
          <a:lstStyle/>
          <a:p>
            <a:pPr fontAlgn="auto">
              <a:spcBef>
                <a:spcPct val="20000"/>
              </a:spcBef>
              <a:spcAft>
                <a:spcPts val="0"/>
              </a:spcAft>
              <a:buClr>
                <a:prstClr val="black"/>
              </a:buClr>
            </a:pPr>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Innovative concept based on full-energy store </a:t>
            </a:r>
            <a:r>
              <a:rPr lang="en-US" altLang="zh-CN"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400" b="1"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rinciple</a:t>
            </a:r>
            <a:endPar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5" name="TextBox 24"/>
          <p:cNvSpPr txBox="1"/>
          <p:nvPr/>
        </p:nvSpPr>
        <p:spPr>
          <a:xfrm>
            <a:off x="5341849" y="1298819"/>
            <a:ext cx="3634439" cy="2462213"/>
          </a:xfrm>
          <a:prstGeom prst="rect">
            <a:avLst/>
          </a:prstGeom>
          <a:solidFill>
            <a:schemeClr val="accent6">
              <a:lumMod val="20000"/>
              <a:lumOff val="80000"/>
            </a:schemeClr>
          </a:solidFill>
        </p:spPr>
        <p:txBody>
          <a:bodyPr wrap="square" rtlCol="0">
            <a:spAutoFit/>
          </a:bodyPr>
          <a:lstStyle/>
          <a:p>
            <a:pPr marL="285750" indent="-285750" fontAlgn="auto">
              <a:spcBef>
                <a:spcPts val="0"/>
              </a:spcBef>
              <a:spcAft>
                <a:spcPts val="0"/>
              </a:spcAft>
              <a:buFont typeface="Wingdings" pitchFamily="2" charset="2"/>
              <a:buChar char="Ø"/>
            </a:pPr>
            <a:r>
              <a:rPr lang="en-US" altLang="zh-CN" dirty="0" smtClean="0">
                <a:solidFill>
                  <a:srgbClr val="000099"/>
                </a:solidFill>
                <a:latin typeface="+mj-lt"/>
                <a:ea typeface="黑体" panose="02010609060101010101" pitchFamily="49" charset="-122"/>
                <a:cs typeface="Times New Roman" pitchFamily="18" charset="0"/>
              </a:rPr>
              <a:t>Voltage-changed stimulation </a:t>
            </a:r>
            <a:r>
              <a:rPr lang="en-US" altLang="zh-CN" dirty="0" smtClean="0">
                <a:solidFill>
                  <a:srgbClr val="000099"/>
                </a:solidFill>
                <a:latin typeface="+mj-lt"/>
                <a:ea typeface="黑体" pitchFamily="2" charset="-122"/>
                <a:cs typeface="Times New Roman" pitchFamily="18" charset="0"/>
              </a:rPr>
              <a:t>asymmetrical multi-level cascaded PWM </a:t>
            </a:r>
          </a:p>
          <a:p>
            <a:pPr marL="285750" indent="-285750" fontAlgn="auto">
              <a:spcBef>
                <a:spcPts val="600"/>
              </a:spcBef>
              <a:spcAft>
                <a:spcPts val="0"/>
              </a:spcAft>
              <a:buFont typeface="Wingdings" pitchFamily="2" charset="2"/>
              <a:buChar char="Ø"/>
            </a:pPr>
            <a:r>
              <a:rPr lang="en-US" altLang="zh-CN" dirty="0" smtClean="0">
                <a:solidFill>
                  <a:srgbClr val="000099"/>
                </a:solidFill>
                <a:latin typeface="+mj-lt"/>
                <a:ea typeface="黑体" pitchFamily="2" charset="-122"/>
                <a:cs typeface="Times New Roman" pitchFamily="18" charset="0"/>
              </a:rPr>
              <a:t>Low voltage source for injection &amp; extraction platform, high voltage source for fast ramping stage</a:t>
            </a:r>
            <a:endParaRPr lang="zh-CN" altLang="en-US" dirty="0" smtClean="0">
              <a:solidFill>
                <a:srgbClr val="000099"/>
              </a:solidFill>
              <a:latin typeface="+mj-lt"/>
              <a:ea typeface="黑体" pitchFamily="2" charset="-122"/>
              <a:cs typeface="Times New Roman" pitchFamily="18" charset="0"/>
            </a:endParaRPr>
          </a:p>
          <a:p>
            <a:pPr marL="285750" indent="-285750" fontAlgn="auto">
              <a:spcBef>
                <a:spcPts val="600"/>
              </a:spcBef>
              <a:spcAft>
                <a:spcPts val="0"/>
              </a:spcAft>
              <a:buFont typeface="Wingdings" pitchFamily="2" charset="2"/>
              <a:buChar char="Ø"/>
            </a:pPr>
            <a:r>
              <a:rPr lang="en-US" altLang="zh-CN" dirty="0" smtClean="0">
                <a:solidFill>
                  <a:srgbClr val="000099"/>
                </a:solidFill>
                <a:latin typeface="+mj-lt"/>
                <a:ea typeface="楷体" pitchFamily="49" charset="-122"/>
                <a:cs typeface="Times New Roman" pitchFamily="18" charset="0"/>
              </a:rPr>
              <a:t>Energy capacitor will be used to store energy.   </a:t>
            </a:r>
          </a:p>
        </p:txBody>
      </p:sp>
      <p:pic>
        <p:nvPicPr>
          <p:cNvPr id="26" name="Picture 2" descr="G:\WorkFiles\HIAF\Booster&amp;Bring\Desy\图\单功率单元二象限-图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298819"/>
            <a:ext cx="4715483" cy="50255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2"/>
          <p:cNvSpPr txBox="1"/>
          <p:nvPr/>
        </p:nvSpPr>
        <p:spPr>
          <a:xfrm>
            <a:off x="5367301" y="5564026"/>
            <a:ext cx="3624000" cy="923330"/>
          </a:xfrm>
          <a:prstGeom prst="rect">
            <a:avLst/>
          </a:prstGeom>
          <a:solidFill>
            <a:schemeClr val="accent6">
              <a:lumMod val="20000"/>
              <a:lumOff val="80000"/>
            </a:schemeClr>
          </a:solidFill>
        </p:spPr>
        <p:txBody>
          <a:bodyPr wrap="square" rtlCol="0">
            <a:spAutoFit/>
          </a:bodyPr>
          <a:lstStyle/>
          <a:p>
            <a:pPr marL="285750" indent="-285750" fontAlgn="auto">
              <a:spcBef>
                <a:spcPts val="0"/>
              </a:spcBef>
              <a:spcAft>
                <a:spcPts val="0"/>
              </a:spcAft>
              <a:buFont typeface="Wingdings" pitchFamily="2" charset="2"/>
              <a:buChar char="Ø"/>
            </a:pPr>
            <a:r>
              <a:rPr lang="en-US" altLang="zh-CN" dirty="0" smtClean="0">
                <a:solidFill>
                  <a:srgbClr val="000099"/>
                </a:solidFill>
                <a:latin typeface="Calibri"/>
                <a:ea typeface="楷体" pitchFamily="49" charset="-122"/>
                <a:cs typeface="Times New Roman" pitchFamily="18" charset="0"/>
              </a:rPr>
              <a:t>Asymmetrical PWM cascade Structure: keep high accuracy and fast output dynamic response</a:t>
            </a:r>
            <a:endParaRPr lang="zh-CN" altLang="en-US" dirty="0">
              <a:solidFill>
                <a:srgbClr val="000099"/>
              </a:solidFill>
              <a:latin typeface="Calibri"/>
              <a:ea typeface="楷体" pitchFamily="49" charset="-122"/>
              <a:cs typeface="Times New Roman" pitchFamily="18" charset="0"/>
            </a:endParaRPr>
          </a:p>
        </p:txBody>
      </p:sp>
      <p:sp>
        <p:nvSpPr>
          <p:cNvPr id="3" name="椭圆 2"/>
          <p:cNvSpPr/>
          <p:nvPr/>
        </p:nvSpPr>
        <p:spPr bwMode="auto">
          <a:xfrm>
            <a:off x="2075393" y="5223275"/>
            <a:ext cx="2592288" cy="1131132"/>
          </a:xfrm>
          <a:prstGeom prst="ellipse">
            <a:avLst/>
          </a:prstGeom>
          <a:noFill/>
          <a:ln>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15" name="椭圆 14"/>
          <p:cNvSpPr/>
          <p:nvPr/>
        </p:nvSpPr>
        <p:spPr bwMode="auto">
          <a:xfrm>
            <a:off x="526524" y="1268760"/>
            <a:ext cx="4519581" cy="1296144"/>
          </a:xfrm>
          <a:prstGeom prst="ellipse">
            <a:avLst/>
          </a:prstGeom>
          <a:noFill/>
          <a:ln>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17" name="椭圆 16"/>
          <p:cNvSpPr/>
          <p:nvPr/>
        </p:nvSpPr>
        <p:spPr bwMode="auto">
          <a:xfrm>
            <a:off x="564858" y="3788515"/>
            <a:ext cx="4519581" cy="1296144"/>
          </a:xfrm>
          <a:prstGeom prst="ellipse">
            <a:avLst/>
          </a:prstGeom>
          <a:noFill/>
          <a:ln>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18" name="TextBox 16"/>
          <p:cNvSpPr txBox="1"/>
          <p:nvPr/>
        </p:nvSpPr>
        <p:spPr>
          <a:xfrm>
            <a:off x="107504" y="6381328"/>
            <a:ext cx="5293757" cy="430887"/>
          </a:xfrm>
          <a:prstGeom prst="rect">
            <a:avLst/>
          </a:prstGeom>
          <a:noFill/>
        </p:spPr>
        <p:txBody>
          <a:bodyPr wrap="none" rtlCol="0">
            <a:spAutoFit/>
          </a:bodyPr>
          <a:lstStyle/>
          <a:p>
            <a:pPr fontAlgn="auto">
              <a:spcBef>
                <a:spcPts val="0"/>
              </a:spcBef>
              <a:spcAft>
                <a:spcPts val="0"/>
              </a:spcAft>
            </a:pPr>
            <a:r>
              <a:rPr lang="en-US" altLang="zh-CN" b="1" dirty="0">
                <a:solidFill>
                  <a:srgbClr val="000099"/>
                </a:solidFill>
                <a:latin typeface="Calibri"/>
              </a:rPr>
              <a:t> </a:t>
            </a:r>
            <a:r>
              <a:rPr lang="en-US" altLang="zh-CN" sz="2200" dirty="0">
                <a:solidFill>
                  <a:srgbClr val="000099"/>
                </a:solidFill>
                <a:latin typeface="Calibri"/>
              </a:rPr>
              <a:t>M</a:t>
            </a:r>
            <a:r>
              <a:rPr lang="en-US" altLang="zh-CN" sz="2200" dirty="0" smtClean="0">
                <a:solidFill>
                  <a:srgbClr val="000099"/>
                </a:solidFill>
                <a:latin typeface="Calibri"/>
              </a:rPr>
              <a:t>odular </a:t>
            </a:r>
            <a:r>
              <a:rPr lang="en-US" altLang="zh-CN" sz="2200" dirty="0">
                <a:solidFill>
                  <a:srgbClr val="000099"/>
                </a:solidFill>
                <a:latin typeface="Calibri"/>
              </a:rPr>
              <a:t>designed </a:t>
            </a:r>
            <a:r>
              <a:rPr lang="en-US" altLang="zh-CN" sz="2200" dirty="0" smtClean="0">
                <a:solidFill>
                  <a:srgbClr val="000099"/>
                </a:solidFill>
                <a:latin typeface="Calibri"/>
              </a:rPr>
              <a:t>circuit schematic diagram</a:t>
            </a:r>
            <a:endParaRPr lang="zh-CN" altLang="en-US" sz="2200" dirty="0">
              <a:solidFill>
                <a:srgbClr val="000099"/>
              </a:solidFill>
              <a:latin typeface="Calibri"/>
            </a:endParaRPr>
          </a:p>
        </p:txBody>
      </p:sp>
      <p:sp>
        <p:nvSpPr>
          <p:cNvPr id="19" name="TextBox 16"/>
          <p:cNvSpPr txBox="1"/>
          <p:nvPr/>
        </p:nvSpPr>
        <p:spPr>
          <a:xfrm>
            <a:off x="214040" y="5839658"/>
            <a:ext cx="1981696" cy="369332"/>
          </a:xfrm>
          <a:prstGeom prst="rect">
            <a:avLst/>
          </a:prstGeom>
          <a:solidFill>
            <a:schemeClr val="accent2">
              <a:lumMod val="20000"/>
              <a:lumOff val="80000"/>
            </a:schemeClr>
          </a:solidFill>
        </p:spPr>
        <p:txBody>
          <a:bodyPr wrap="none" rtlCol="0">
            <a:spAutoFit/>
          </a:bodyPr>
          <a:lstStyle/>
          <a:p>
            <a:pPr fontAlgn="auto">
              <a:spcBef>
                <a:spcPts val="0"/>
              </a:spcBef>
              <a:spcAft>
                <a:spcPts val="0"/>
              </a:spcAft>
            </a:pPr>
            <a:r>
              <a:rPr lang="en-US" altLang="zh-CN" dirty="0" smtClean="0">
                <a:solidFill>
                  <a:srgbClr val="0000FF"/>
                </a:solidFill>
                <a:latin typeface="Calibri"/>
              </a:rPr>
              <a:t>Low voltage source</a:t>
            </a:r>
            <a:endParaRPr lang="zh-CN" altLang="en-US" dirty="0">
              <a:solidFill>
                <a:srgbClr val="0000FF"/>
              </a:solidFill>
              <a:latin typeface="Calibri"/>
            </a:endParaRPr>
          </a:p>
        </p:txBody>
      </p:sp>
      <p:sp>
        <p:nvSpPr>
          <p:cNvPr id="21" name="TextBox 16"/>
          <p:cNvSpPr txBox="1"/>
          <p:nvPr/>
        </p:nvSpPr>
        <p:spPr>
          <a:xfrm>
            <a:off x="283270" y="3015241"/>
            <a:ext cx="2025876" cy="369332"/>
          </a:xfrm>
          <a:prstGeom prst="rect">
            <a:avLst/>
          </a:prstGeom>
          <a:solidFill>
            <a:schemeClr val="accent2">
              <a:lumMod val="20000"/>
              <a:lumOff val="80000"/>
            </a:schemeClr>
          </a:solidFill>
        </p:spPr>
        <p:txBody>
          <a:bodyPr wrap="none" rtlCol="0">
            <a:spAutoFit/>
          </a:bodyPr>
          <a:lstStyle/>
          <a:p>
            <a:pPr fontAlgn="auto">
              <a:spcBef>
                <a:spcPts val="0"/>
              </a:spcBef>
              <a:spcAft>
                <a:spcPts val="0"/>
              </a:spcAft>
            </a:pPr>
            <a:r>
              <a:rPr lang="en-US" altLang="zh-CN" dirty="0" smtClean="0">
                <a:solidFill>
                  <a:srgbClr val="0000FF"/>
                </a:solidFill>
                <a:latin typeface="Calibri"/>
              </a:rPr>
              <a:t>High voltage source</a:t>
            </a:r>
            <a:endParaRPr lang="zh-CN" altLang="en-US" dirty="0">
              <a:solidFill>
                <a:srgbClr val="0000FF"/>
              </a:solidFill>
              <a:latin typeface="Calibri"/>
            </a:endParaRPr>
          </a:p>
        </p:txBody>
      </p:sp>
      <p:sp>
        <p:nvSpPr>
          <p:cNvPr id="22" name="TextBox 42"/>
          <p:cNvSpPr txBox="1"/>
          <p:nvPr/>
        </p:nvSpPr>
        <p:spPr>
          <a:xfrm>
            <a:off x="5401519" y="4072959"/>
            <a:ext cx="3597187" cy="1200329"/>
          </a:xfrm>
          <a:prstGeom prst="rect">
            <a:avLst/>
          </a:prstGeom>
          <a:solidFill>
            <a:schemeClr val="accent6">
              <a:lumMod val="20000"/>
              <a:lumOff val="80000"/>
            </a:schemeClr>
          </a:solidFill>
        </p:spPr>
        <p:txBody>
          <a:bodyPr wrap="square" rtlCol="0">
            <a:spAutoFit/>
          </a:bodyPr>
          <a:lstStyle/>
          <a:p>
            <a:pPr marL="285750" indent="-285750">
              <a:buFont typeface="Wingdings" pitchFamily="2" charset="2"/>
              <a:buChar char="Ø"/>
            </a:pPr>
            <a:r>
              <a:rPr lang="en-US" altLang="zh-CN" dirty="0" smtClean="0">
                <a:solidFill>
                  <a:srgbClr val="000099"/>
                </a:solidFill>
                <a:latin typeface="+mj-lt"/>
                <a:ea typeface="楷体" pitchFamily="49" charset="-122"/>
                <a:cs typeface="Times New Roman" pitchFamily="18" charset="0"/>
              </a:rPr>
              <a:t>The energy can be controlled by PWM </a:t>
            </a:r>
            <a:r>
              <a:rPr lang="en-US" altLang="zh-CN" dirty="0">
                <a:solidFill>
                  <a:srgbClr val="000099"/>
                </a:solidFill>
                <a:latin typeface="+mj-lt"/>
                <a:ea typeface="楷体" pitchFamily="49" charset="-122"/>
                <a:cs typeface="Times New Roman" pitchFamily="18" charset="0"/>
              </a:rPr>
              <a:t>rectification </a:t>
            </a:r>
            <a:r>
              <a:rPr lang="en-US" altLang="zh-CN" dirty="0" smtClean="0">
                <a:solidFill>
                  <a:srgbClr val="000099"/>
                </a:solidFill>
                <a:latin typeface="+mj-lt"/>
                <a:ea typeface="楷体" pitchFamily="49" charset="-122"/>
                <a:cs typeface="Times New Roman" pitchFamily="18" charset="0"/>
              </a:rPr>
              <a:t>technology, only active power will be taken from the grid!</a:t>
            </a:r>
            <a:endParaRPr lang="zh-CN" altLang="en-US" dirty="0">
              <a:solidFill>
                <a:srgbClr val="000099"/>
              </a:solidFill>
              <a:latin typeface="+mj-lt"/>
              <a:ea typeface="楷体" pitchFamily="49" charset="-122"/>
              <a:cs typeface="Times New Roman" pitchFamily="18" charset="0"/>
            </a:endParaRPr>
          </a:p>
        </p:txBody>
      </p:sp>
      <p:sp>
        <p:nvSpPr>
          <p:cNvPr id="16" name="文本框 15"/>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chemeClr val="bg1"/>
                </a:solidFill>
              </a:rPr>
              <a:t>Fast cycling power supply </a:t>
            </a:r>
            <a:endParaRPr lang="zh-CN" altLang="en-US" sz="3200" b="1" dirty="0">
              <a:solidFill>
                <a:schemeClr val="bg1"/>
              </a:solidFill>
            </a:endParaRPr>
          </a:p>
        </p:txBody>
      </p:sp>
    </p:spTree>
    <p:extLst>
      <p:ext uri="{BB962C8B-B14F-4D97-AF65-F5344CB8AC3E}">
        <p14:creationId xmlns:p14="http://schemas.microsoft.com/office/powerpoint/2010/main" val="13801299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152"/>
          <p:cNvSpPr>
            <a:spLocks noChangeShapeType="1"/>
          </p:cNvSpPr>
          <p:nvPr/>
        </p:nvSpPr>
        <p:spPr bwMode="auto">
          <a:xfrm>
            <a:off x="5988733" y="1996533"/>
            <a:ext cx="0" cy="0"/>
          </a:xfrm>
          <a:prstGeom prst="line">
            <a:avLst/>
          </a:prstGeom>
          <a:noFill/>
          <a:ln w="12700" cap="rnd">
            <a:solidFill>
              <a:srgbClr val="000000"/>
            </a:solidFill>
            <a:round/>
          </a:ln>
        </p:spPr>
        <p:txBody>
          <a:bodyPr/>
          <a:lstStyle/>
          <a:p>
            <a:pPr fontAlgn="auto">
              <a:spcBef>
                <a:spcPts val="0"/>
              </a:spcBef>
              <a:spcAft>
                <a:spcPts val="0"/>
              </a:spcAft>
              <a:buClr>
                <a:prstClr val="black"/>
              </a:buClr>
            </a:pPr>
            <a:endParaRPr lang="zh-CN" altLang="en-US">
              <a:solidFill>
                <a:prstClr val="black"/>
              </a:solidFill>
              <a:latin typeface="Calibri"/>
            </a:endParaRPr>
          </a:p>
        </p:txBody>
      </p:sp>
      <p:sp>
        <p:nvSpPr>
          <p:cNvPr id="12" name="Line 189"/>
          <p:cNvSpPr>
            <a:spLocks noChangeShapeType="1"/>
          </p:cNvSpPr>
          <p:nvPr/>
        </p:nvSpPr>
        <p:spPr bwMode="auto">
          <a:xfrm>
            <a:off x="5988733" y="2428333"/>
            <a:ext cx="0" cy="0"/>
          </a:xfrm>
          <a:prstGeom prst="line">
            <a:avLst/>
          </a:prstGeom>
          <a:noFill/>
          <a:ln w="12700" cap="rnd">
            <a:solidFill>
              <a:srgbClr val="000000"/>
            </a:solidFill>
            <a:round/>
          </a:ln>
        </p:spPr>
        <p:txBody>
          <a:bodyPr/>
          <a:lstStyle/>
          <a:p>
            <a:pPr fontAlgn="auto">
              <a:spcBef>
                <a:spcPts val="0"/>
              </a:spcBef>
              <a:spcAft>
                <a:spcPts val="0"/>
              </a:spcAft>
              <a:buClr>
                <a:prstClr val="black"/>
              </a:buClr>
            </a:pPr>
            <a:endParaRPr lang="zh-CN" altLang="en-US">
              <a:solidFill>
                <a:prstClr val="black"/>
              </a:solidFill>
              <a:latin typeface="Calibri"/>
            </a:endParaRPr>
          </a:p>
        </p:txBody>
      </p:sp>
      <p:sp>
        <p:nvSpPr>
          <p:cNvPr id="15" name="矩形 10"/>
          <p:cNvSpPr>
            <a:spLocks noChangeArrowheads="1"/>
          </p:cNvSpPr>
          <p:nvPr/>
        </p:nvSpPr>
        <p:spPr bwMode="auto">
          <a:xfrm>
            <a:off x="69804" y="5059947"/>
            <a:ext cx="1909908" cy="601301"/>
          </a:xfrm>
          <a:prstGeom prst="rect">
            <a:avLst/>
          </a:prstGeom>
          <a:noFill/>
          <a:ln w="9525">
            <a:noFill/>
            <a:miter lim="800000"/>
          </a:ln>
        </p:spPr>
        <p:txBody>
          <a:bodyPr/>
          <a:lstStyle/>
          <a:p>
            <a:pPr fontAlgn="auto">
              <a:spcBef>
                <a:spcPts val="0"/>
              </a:spcBef>
              <a:spcAft>
                <a:spcPts val="0"/>
              </a:spcAft>
              <a:buClr>
                <a:prstClr val="black"/>
              </a:buClr>
            </a:pPr>
            <a:r>
              <a:rPr lang="en-US" altLang="zh-CN" sz="1600" b="1" dirty="0" smtClean="0">
                <a:solidFill>
                  <a:srgbClr val="000099"/>
                </a:solidFill>
                <a:latin typeface="Calibri"/>
                <a:ea typeface="黑体" panose="02010609060101010101" pitchFamily="2" charset="-122"/>
                <a:cs typeface="Times New Roman" panose="02020603050405020304" pitchFamily="18" charset="0"/>
              </a:rPr>
              <a:t>Full energy storage testing prototype</a:t>
            </a:r>
            <a:endParaRPr lang="zh-CN" altLang="en-US" sz="1600" b="1" dirty="0">
              <a:solidFill>
                <a:srgbClr val="000099"/>
              </a:solidFill>
              <a:latin typeface="Calibri"/>
              <a:ea typeface="黑体" panose="02010609060101010101" pitchFamily="2" charset="-122"/>
              <a:cs typeface="Times New Roman" panose="02020603050405020304" pitchFamily="18" charset="0"/>
            </a:endParaRPr>
          </a:p>
        </p:txBody>
      </p:sp>
      <p:sp>
        <p:nvSpPr>
          <p:cNvPr id="23" name="矩形 10"/>
          <p:cNvSpPr>
            <a:spLocks noChangeArrowheads="1"/>
          </p:cNvSpPr>
          <p:nvPr/>
        </p:nvSpPr>
        <p:spPr bwMode="auto">
          <a:xfrm>
            <a:off x="5290521" y="6525666"/>
            <a:ext cx="4025877" cy="360362"/>
          </a:xfrm>
          <a:prstGeom prst="rect">
            <a:avLst/>
          </a:prstGeom>
          <a:noFill/>
          <a:ln w="9525">
            <a:noFill/>
            <a:miter lim="800000"/>
          </a:ln>
        </p:spPr>
        <p:txBody>
          <a:bodyPr/>
          <a:lstStyle/>
          <a:p>
            <a:pPr fontAlgn="auto">
              <a:spcBef>
                <a:spcPts val="0"/>
              </a:spcBef>
              <a:spcAft>
                <a:spcPts val="0"/>
              </a:spcAft>
              <a:buClr>
                <a:prstClr val="black"/>
              </a:buClr>
            </a:pPr>
            <a:r>
              <a:rPr lang="en-US" altLang="zh-CN" sz="1600" b="1" dirty="0" smtClean="0">
                <a:solidFill>
                  <a:prstClr val="black"/>
                </a:solidFill>
                <a:latin typeface="Calibri"/>
                <a:ea typeface="黑体" panose="02010609060101010101" pitchFamily="2" charset="-122"/>
                <a:cs typeface="Times New Roman" panose="02020603050405020304" pitchFamily="18" charset="0"/>
              </a:rPr>
              <a:t>450A full energy storage technology test</a:t>
            </a:r>
            <a:endParaRPr lang="zh-CN" altLang="en-US" sz="1600" b="1" dirty="0">
              <a:solidFill>
                <a:prstClr val="black"/>
              </a:solidFill>
              <a:latin typeface="Calibri"/>
              <a:ea typeface="黑体" panose="02010609060101010101" pitchFamily="2" charset="-122"/>
              <a:cs typeface="Times New Roman" panose="02020603050405020304" pitchFamily="18" charset="0"/>
            </a:endParaRPr>
          </a:p>
        </p:txBody>
      </p:sp>
      <p:sp>
        <p:nvSpPr>
          <p:cNvPr id="24" name="矩形 10"/>
          <p:cNvSpPr>
            <a:spLocks noChangeArrowheads="1"/>
          </p:cNvSpPr>
          <p:nvPr/>
        </p:nvSpPr>
        <p:spPr bwMode="auto">
          <a:xfrm>
            <a:off x="153284" y="2159350"/>
            <a:ext cx="1682412" cy="1197642"/>
          </a:xfrm>
          <a:prstGeom prst="rect">
            <a:avLst/>
          </a:prstGeom>
          <a:noFill/>
          <a:ln w="9525">
            <a:noFill/>
            <a:miter lim="800000"/>
          </a:ln>
        </p:spPr>
        <p:txBody>
          <a:bodyPr/>
          <a:lstStyle/>
          <a:p>
            <a:pPr fontAlgn="auto">
              <a:spcBef>
                <a:spcPts val="0"/>
              </a:spcBef>
              <a:spcAft>
                <a:spcPts val="0"/>
              </a:spcAft>
              <a:buClr>
                <a:prstClr val="black"/>
              </a:buClr>
            </a:pPr>
            <a:r>
              <a:rPr lang="en-US" altLang="zh-CN" sz="1600" b="1" dirty="0" smtClean="0">
                <a:solidFill>
                  <a:srgbClr val="000099"/>
                </a:solidFill>
                <a:latin typeface="Calibri"/>
                <a:ea typeface="黑体" panose="02010609060101010101" pitchFamily="2" charset="-122"/>
                <a:cs typeface="Times New Roman" panose="02020603050405020304" pitchFamily="18" charset="0"/>
              </a:rPr>
              <a:t>Power supply based on PWM rectification technology</a:t>
            </a:r>
            <a:endParaRPr lang="zh-CN" altLang="en-US" sz="1600" b="1" dirty="0">
              <a:solidFill>
                <a:srgbClr val="000099"/>
              </a:solidFill>
              <a:latin typeface="Calibri"/>
              <a:ea typeface="黑体" panose="02010609060101010101" pitchFamily="2" charset="-122"/>
              <a:cs typeface="Times New Roman" panose="02020603050405020304" pitchFamily="18" charset="0"/>
            </a:endParaRPr>
          </a:p>
        </p:txBody>
      </p:sp>
      <p:sp>
        <p:nvSpPr>
          <p:cNvPr id="25" name="矩形 10"/>
          <p:cNvSpPr>
            <a:spLocks noChangeArrowheads="1"/>
          </p:cNvSpPr>
          <p:nvPr/>
        </p:nvSpPr>
        <p:spPr bwMode="auto">
          <a:xfrm>
            <a:off x="5434537" y="3860726"/>
            <a:ext cx="3743372" cy="360362"/>
          </a:xfrm>
          <a:prstGeom prst="rect">
            <a:avLst/>
          </a:prstGeom>
          <a:noFill/>
          <a:ln w="9525">
            <a:noFill/>
            <a:miter lim="800000"/>
          </a:ln>
        </p:spPr>
        <p:txBody>
          <a:bodyPr/>
          <a:lstStyle/>
          <a:p>
            <a:pPr fontAlgn="auto">
              <a:spcBef>
                <a:spcPts val="0"/>
              </a:spcBef>
              <a:spcAft>
                <a:spcPts val="0"/>
              </a:spcAft>
              <a:buClr>
                <a:prstClr val="black"/>
              </a:buClr>
            </a:pPr>
            <a:r>
              <a:rPr lang="en-US" altLang="zh-CN" sz="1600" b="1" dirty="0" smtClean="0">
                <a:solidFill>
                  <a:prstClr val="black"/>
                </a:solidFill>
                <a:latin typeface="Calibri"/>
                <a:ea typeface="黑体" panose="02010609060101010101" pitchFamily="2" charset="-122"/>
                <a:cs typeface="Times New Roman" panose="02020603050405020304" pitchFamily="18" charset="0"/>
              </a:rPr>
              <a:t>Results of  the PWM rectifier prototype</a:t>
            </a:r>
            <a:endParaRPr lang="zh-CN" altLang="en-US" sz="1600" b="1" dirty="0">
              <a:solidFill>
                <a:prstClr val="black"/>
              </a:solidFill>
              <a:latin typeface="Calibri"/>
              <a:ea typeface="黑体" panose="02010609060101010101" pitchFamily="2" charset="-122"/>
              <a:cs typeface="Times New Roman" panose="02020603050405020304" pitchFamily="18" charset="0"/>
            </a:endParaRPr>
          </a:p>
        </p:txBody>
      </p:sp>
      <p:sp>
        <p:nvSpPr>
          <p:cNvPr id="26" name="TextBox 25"/>
          <p:cNvSpPr txBox="1"/>
          <p:nvPr/>
        </p:nvSpPr>
        <p:spPr>
          <a:xfrm>
            <a:off x="0" y="724634"/>
            <a:ext cx="9143999" cy="707886"/>
          </a:xfrm>
          <a:prstGeom prst="rect">
            <a:avLst/>
          </a:prstGeom>
          <a:noFill/>
        </p:spPr>
        <p:txBody>
          <a:bodyPr wrap="square" rtlCol="0">
            <a:spAutoFit/>
          </a:bodyPr>
          <a:lstStyle/>
          <a:p>
            <a:pPr marL="285750" indent="-285750" fontAlgn="auto">
              <a:spcBef>
                <a:spcPts val="0"/>
              </a:spcBef>
              <a:spcAft>
                <a:spcPts val="0"/>
              </a:spcAft>
              <a:buFont typeface="Wingdings" pitchFamily="2" charset="2"/>
              <a:buChar char="Ø"/>
            </a:pPr>
            <a:r>
              <a:rPr lang="en-US" altLang="zh-CN" sz="2000" dirty="0" smtClean="0">
                <a:solidFill>
                  <a:prstClr val="black"/>
                </a:solidFill>
                <a:latin typeface="Calibri"/>
                <a:ea typeface="楷体" pitchFamily="49" charset="-122"/>
                <a:cs typeface="Times New Roman" pitchFamily="18" charset="0"/>
              </a:rPr>
              <a:t>PWM rectification and full energy storage technology have been tested on the low power prototype, for the verification</a:t>
            </a:r>
            <a:r>
              <a:rPr lang="en-US" altLang="zh-CN" sz="2000" dirty="0">
                <a:solidFill>
                  <a:prstClr val="black"/>
                </a:solidFill>
                <a:latin typeface="Calibri"/>
                <a:ea typeface="楷体" pitchFamily="49" charset="-122"/>
                <a:cs typeface="Times New Roman" pitchFamily="18" charset="0"/>
              </a:rPr>
              <a:t> </a:t>
            </a:r>
            <a:r>
              <a:rPr lang="en-US" altLang="zh-CN" sz="2000" dirty="0" smtClean="0">
                <a:solidFill>
                  <a:prstClr val="black"/>
                </a:solidFill>
                <a:latin typeface="Calibri"/>
                <a:ea typeface="楷体" pitchFamily="49" charset="-122"/>
                <a:cs typeface="Times New Roman" pitchFamily="18" charset="0"/>
              </a:rPr>
              <a:t>of this new design concept.</a:t>
            </a:r>
            <a:r>
              <a:rPr lang="en-US" altLang="zh-CN" sz="2000" dirty="0">
                <a:solidFill>
                  <a:prstClr val="black"/>
                </a:solidFill>
                <a:latin typeface="Calibri"/>
                <a:ea typeface="楷体" pitchFamily="49" charset="-122"/>
                <a:cs typeface="Times New Roman" pitchFamily="18" charset="0"/>
              </a:rPr>
              <a:t> </a:t>
            </a:r>
            <a:endParaRPr lang="zh-CN" altLang="en-US" sz="2000" dirty="0">
              <a:solidFill>
                <a:prstClr val="black"/>
              </a:solidFill>
              <a:latin typeface="Calibri"/>
              <a:ea typeface="楷体" pitchFamily="49" charset="-122"/>
              <a:cs typeface="Times New Roman" pitchFamily="18" charset="0"/>
            </a:endParaRPr>
          </a:p>
        </p:txBody>
      </p:sp>
      <p:pic>
        <p:nvPicPr>
          <p:cNvPr id="16" name="Picture 5" descr="G:\WorkFiles\SVPWM\成都造新样机\所内测试\2016年3月-电源照\IMG_20160325_1712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577104"/>
            <a:ext cx="1677897" cy="23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G:\WorkFiles\HIAF\Booster&amp;Bring\B-Ring\测时间测试\12月22日补充测试快脉冲波形\450A\tek002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221352"/>
            <a:ext cx="3960000" cy="237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G:\Private\读博士\毕业论文\图\第五章\111\tek00229.pn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480" y="1504206"/>
            <a:ext cx="3960000" cy="23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 descr="C:\Documents and Settings\Administrator\桌面\TIM图片20180312084538.jpg"/>
          <p:cNvPicPr>
            <a:picLocks noChangeArrowheads="1"/>
          </p:cNvPicPr>
          <p:nvPr/>
        </p:nvPicPr>
        <p:blipFill>
          <a:blip r:embed="rId6" cstate="print"/>
          <a:srcRect/>
          <a:stretch>
            <a:fillRect/>
          </a:stretch>
        </p:blipFill>
        <p:spPr bwMode="auto">
          <a:xfrm>
            <a:off x="1835697" y="4329847"/>
            <a:ext cx="1677600" cy="2376000"/>
          </a:xfrm>
          <a:prstGeom prst="rect">
            <a:avLst/>
          </a:prstGeom>
          <a:noFill/>
        </p:spPr>
      </p:pic>
      <p:sp>
        <p:nvSpPr>
          <p:cNvPr id="19" name="文本框 18"/>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chemeClr val="bg1"/>
                </a:solidFill>
              </a:rPr>
              <a:t>Fast cycling power supply </a:t>
            </a:r>
            <a:endParaRPr lang="zh-CN" altLang="en-US" sz="3200" b="1" dirty="0">
              <a:solidFill>
                <a:schemeClr val="bg1"/>
              </a:solidFill>
            </a:endParaRPr>
          </a:p>
        </p:txBody>
      </p:sp>
    </p:spTree>
    <p:extLst>
      <p:ext uri="{BB962C8B-B14F-4D97-AF65-F5344CB8AC3E}">
        <p14:creationId xmlns:p14="http://schemas.microsoft.com/office/powerpoint/2010/main" val="20789688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0"/>
          <p:cNvSpPr>
            <a:spLocks noChangeArrowheads="1"/>
          </p:cNvSpPr>
          <p:nvPr/>
        </p:nvSpPr>
        <p:spPr bwMode="auto">
          <a:xfrm>
            <a:off x="1043608" y="5453539"/>
            <a:ext cx="3384376" cy="351725"/>
          </a:xfrm>
          <a:prstGeom prst="rect">
            <a:avLst/>
          </a:prstGeom>
          <a:noFill/>
          <a:ln w="9525">
            <a:noFill/>
            <a:miter lim="800000"/>
          </a:ln>
        </p:spPr>
        <p:txBody>
          <a:bodyPr/>
          <a:lstStyle/>
          <a:p>
            <a:pPr fontAlgn="auto">
              <a:spcBef>
                <a:spcPts val="0"/>
              </a:spcBef>
              <a:spcAft>
                <a:spcPts val="0"/>
              </a:spcAft>
              <a:buClr>
                <a:prstClr val="black"/>
              </a:buClr>
            </a:pPr>
            <a:r>
              <a:rPr lang="en-US" altLang="zh-CN" sz="2000" b="1" dirty="0" smtClean="0">
                <a:solidFill>
                  <a:srgbClr val="0000FF"/>
                </a:solidFill>
                <a:latin typeface="Calibri"/>
                <a:ea typeface="黑体" panose="02010609060101010101" pitchFamily="2" charset="-122"/>
                <a:cs typeface="Times New Roman" panose="02020603050405020304" pitchFamily="18" charset="0"/>
              </a:rPr>
              <a:t>Distribution of the prototype</a:t>
            </a:r>
            <a:endParaRPr lang="zh-CN" altLang="en-US" sz="2000" b="1" dirty="0">
              <a:solidFill>
                <a:srgbClr val="0000FF"/>
              </a:solidFill>
              <a:latin typeface="Calibri"/>
              <a:ea typeface="黑体" panose="02010609060101010101" pitchFamily="2" charset="-122"/>
              <a:cs typeface="Times New Roman" panose="02020603050405020304" pitchFamily="18" charset="0"/>
            </a:endParaRPr>
          </a:p>
        </p:txBody>
      </p:sp>
      <p:sp>
        <p:nvSpPr>
          <p:cNvPr id="23" name="矩形 10"/>
          <p:cNvSpPr>
            <a:spLocks noChangeArrowheads="1"/>
          </p:cNvSpPr>
          <p:nvPr/>
        </p:nvSpPr>
        <p:spPr bwMode="auto">
          <a:xfrm>
            <a:off x="5436096" y="6481612"/>
            <a:ext cx="3239057" cy="376387"/>
          </a:xfrm>
          <a:prstGeom prst="rect">
            <a:avLst/>
          </a:prstGeom>
          <a:noFill/>
          <a:ln w="9525">
            <a:noFill/>
            <a:miter lim="800000"/>
          </a:ln>
        </p:spPr>
        <p:txBody>
          <a:bodyPr/>
          <a:lstStyle/>
          <a:p>
            <a:pPr fontAlgn="auto">
              <a:spcBef>
                <a:spcPts val="0"/>
              </a:spcBef>
              <a:spcAft>
                <a:spcPts val="0"/>
              </a:spcAft>
              <a:buClr>
                <a:prstClr val="black"/>
              </a:buClr>
            </a:pPr>
            <a:r>
              <a:rPr lang="en-US" altLang="zh-CN" sz="2000" b="1" dirty="0" smtClean="0">
                <a:solidFill>
                  <a:srgbClr val="0000FF"/>
                </a:solidFill>
                <a:latin typeface="Calibri"/>
                <a:ea typeface="黑体" panose="02010609060101010101" pitchFamily="2" charset="-122"/>
                <a:cs typeface="Times New Roman" panose="02020603050405020304" pitchFamily="18" charset="0"/>
              </a:rPr>
              <a:t>Structure of one power unit</a:t>
            </a:r>
            <a:endParaRPr lang="zh-CN" altLang="en-US" sz="2000" b="1" dirty="0">
              <a:solidFill>
                <a:srgbClr val="0000FF"/>
              </a:solidFill>
              <a:latin typeface="Calibri"/>
              <a:ea typeface="黑体" panose="02010609060101010101" pitchFamily="2" charset="-122"/>
              <a:cs typeface="Times New Roman" panose="02020603050405020304" pitchFamily="18" charset="0"/>
            </a:endParaRPr>
          </a:p>
        </p:txBody>
      </p:sp>
      <p:sp>
        <p:nvSpPr>
          <p:cNvPr id="26" name="TextBox 25"/>
          <p:cNvSpPr txBox="1"/>
          <p:nvPr/>
        </p:nvSpPr>
        <p:spPr>
          <a:xfrm>
            <a:off x="205874" y="710602"/>
            <a:ext cx="8254558" cy="707886"/>
          </a:xfrm>
          <a:prstGeom prst="rect">
            <a:avLst/>
          </a:prstGeom>
          <a:noFill/>
        </p:spPr>
        <p:txBody>
          <a:bodyPr wrap="square" rtlCol="0">
            <a:spAutoFit/>
          </a:bodyPr>
          <a:lstStyle/>
          <a:p>
            <a:pPr marL="285750" indent="-285750" fontAlgn="auto">
              <a:spcBef>
                <a:spcPts val="0"/>
              </a:spcBef>
              <a:spcAft>
                <a:spcPts val="0"/>
              </a:spcAft>
              <a:buFont typeface="Wingdings" pitchFamily="2" charset="2"/>
              <a:buChar char="Ø"/>
            </a:pPr>
            <a:r>
              <a:rPr lang="en-US" altLang="zh-CN" sz="2000" dirty="0" smtClean="0">
                <a:solidFill>
                  <a:prstClr val="black"/>
                </a:solidFill>
                <a:latin typeface="Calibri"/>
                <a:ea typeface="楷体" pitchFamily="49" charset="-122"/>
                <a:cs typeface="Times New Roman" pitchFamily="18" charset="0"/>
              </a:rPr>
              <a:t>A full prototype (4000A/2770V) is being manufactured in the factory. The </a:t>
            </a:r>
            <a:r>
              <a:rPr lang="en-US" altLang="zh-CN" sz="2000" dirty="0">
                <a:solidFill>
                  <a:prstClr val="black"/>
                </a:solidFill>
                <a:latin typeface="Calibri"/>
                <a:ea typeface="楷体" pitchFamily="49" charset="-122"/>
                <a:cs typeface="Times New Roman" pitchFamily="18" charset="0"/>
              </a:rPr>
              <a:t>distribution and </a:t>
            </a:r>
            <a:r>
              <a:rPr lang="en-US" altLang="zh-CN" sz="2000" dirty="0" smtClean="0">
                <a:solidFill>
                  <a:prstClr val="black"/>
                </a:solidFill>
                <a:latin typeface="Calibri"/>
                <a:ea typeface="楷体" pitchFamily="49" charset="-122"/>
                <a:cs typeface="Times New Roman" pitchFamily="18" charset="0"/>
              </a:rPr>
              <a:t>process </a:t>
            </a:r>
            <a:r>
              <a:rPr lang="en-US" altLang="zh-CN" sz="2000" dirty="0">
                <a:solidFill>
                  <a:prstClr val="black"/>
                </a:solidFill>
                <a:latin typeface="Calibri"/>
                <a:ea typeface="楷体" pitchFamily="49" charset="-122"/>
                <a:cs typeface="Times New Roman" pitchFamily="18" charset="0"/>
              </a:rPr>
              <a:t>structure </a:t>
            </a:r>
            <a:r>
              <a:rPr lang="en-US" altLang="zh-CN" sz="2000" dirty="0" smtClean="0">
                <a:solidFill>
                  <a:prstClr val="black"/>
                </a:solidFill>
                <a:latin typeface="Calibri"/>
                <a:ea typeface="楷体" pitchFamily="49" charset="-122"/>
                <a:cs typeface="Times New Roman" pitchFamily="18" charset="0"/>
              </a:rPr>
              <a:t>design have been established already.</a:t>
            </a:r>
            <a:endParaRPr lang="zh-CN" altLang="en-US" sz="2000" dirty="0">
              <a:solidFill>
                <a:prstClr val="black"/>
              </a:solidFill>
              <a:latin typeface="Calibri"/>
              <a:ea typeface="楷体" pitchFamily="49" charset="-122"/>
              <a:cs typeface="Times New Roman" pitchFamily="18" charset="0"/>
            </a:endParaRPr>
          </a:p>
        </p:txBody>
      </p:sp>
      <p:pic>
        <p:nvPicPr>
          <p:cNvPr id="14" name="Picture 3" descr="C:\Documents and Settings\Administrator\桌面\惠州电源3维图\QQ图片20180312090341.png"/>
          <p:cNvPicPr>
            <a:picLocks noChangeAspect="1" noChangeArrowheads="1"/>
          </p:cNvPicPr>
          <p:nvPr/>
        </p:nvPicPr>
        <p:blipFill>
          <a:blip r:embed="rId3" cstate="print"/>
          <a:srcRect/>
          <a:stretch>
            <a:fillRect/>
          </a:stretch>
        </p:blipFill>
        <p:spPr bwMode="auto">
          <a:xfrm>
            <a:off x="5220072" y="1432520"/>
            <a:ext cx="3382138" cy="5073209"/>
          </a:xfrm>
          <a:prstGeom prst="rect">
            <a:avLst/>
          </a:prstGeom>
          <a:noFill/>
        </p:spPr>
      </p:pic>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403" y="2257982"/>
            <a:ext cx="4190539" cy="297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本框 9"/>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chemeClr val="bg1"/>
                </a:solidFill>
              </a:rPr>
              <a:t>Fast cycling power supply </a:t>
            </a:r>
            <a:endParaRPr lang="zh-CN" altLang="en-US" sz="3200" b="1" dirty="0">
              <a:solidFill>
                <a:schemeClr val="bg1"/>
              </a:solidFill>
            </a:endParaRPr>
          </a:p>
        </p:txBody>
      </p:sp>
    </p:spTree>
    <p:extLst>
      <p:ext uri="{BB962C8B-B14F-4D97-AF65-F5344CB8AC3E}">
        <p14:creationId xmlns:p14="http://schemas.microsoft.com/office/powerpoint/2010/main" val="38735783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istrator\桌面\微信图片_20181102160750.jpg"/>
          <p:cNvPicPr>
            <a:picLocks noChangeAspect="1" noChangeArrowheads="1"/>
          </p:cNvPicPr>
          <p:nvPr/>
        </p:nvPicPr>
        <p:blipFill>
          <a:blip r:embed="rId2"/>
          <a:srcRect/>
          <a:stretch>
            <a:fillRect/>
          </a:stretch>
        </p:blipFill>
        <p:spPr bwMode="auto">
          <a:xfrm>
            <a:off x="179512" y="1831935"/>
            <a:ext cx="5688632" cy="4428492"/>
          </a:xfrm>
          <a:prstGeom prst="rect">
            <a:avLst/>
          </a:prstGeom>
          <a:noFill/>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16016"/>
          <a:stretch/>
        </p:blipFill>
        <p:spPr>
          <a:xfrm>
            <a:off x="5977435" y="1651915"/>
            <a:ext cx="3024336" cy="4801421"/>
          </a:xfrm>
          <a:prstGeom prst="rect">
            <a:avLst/>
          </a:prstGeom>
        </p:spPr>
      </p:pic>
      <p:sp>
        <p:nvSpPr>
          <p:cNvPr id="6" name="文本框 5"/>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chemeClr val="bg1"/>
                </a:solidFill>
              </a:rPr>
              <a:t>Fast cycling power supply </a:t>
            </a:r>
            <a:endParaRPr lang="zh-CN" altLang="en-US" sz="3200" b="1" dirty="0">
              <a:solidFill>
                <a:schemeClr val="bg1"/>
              </a:solidFill>
            </a:endParaRPr>
          </a:p>
        </p:txBody>
      </p:sp>
      <p:sp>
        <p:nvSpPr>
          <p:cNvPr id="7" name="文本框 6">
            <a:extLst>
              <a:ext uri="{FF2B5EF4-FFF2-40B4-BE49-F238E27FC236}">
                <a16:creationId xmlns="" xmlns:a16="http://schemas.microsoft.com/office/drawing/2014/main" id="{1FB9C773-772C-4AC2-ABA0-4730F14CA702}"/>
              </a:ext>
            </a:extLst>
          </p:cNvPr>
          <p:cNvSpPr txBox="1"/>
          <p:nvPr/>
        </p:nvSpPr>
        <p:spPr bwMode="auto">
          <a:xfrm>
            <a:off x="1475656" y="980728"/>
            <a:ext cx="62646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lgn="ctr" eaLnBrk="1" hangingPunct="1"/>
            <a:r>
              <a:rPr lang="en-US" altLang="zh-CN" sz="3200" b="1" dirty="0" smtClean="0">
                <a:solidFill>
                  <a:srgbClr val="0D02E0"/>
                </a:solidFill>
              </a:rPr>
              <a:t>Power unit of 2000A/1100v</a:t>
            </a:r>
            <a:endParaRPr lang="en-US" altLang="zh-CN" sz="3200" b="1" dirty="0">
              <a:solidFill>
                <a:srgbClr val="0D02E0"/>
              </a:solidFill>
              <a:latin typeface="Arial" pitchFamily="34" charset="0"/>
            </a:endParaRPr>
          </a:p>
        </p:txBody>
      </p:sp>
    </p:spTree>
    <p:extLst>
      <p:ext uri="{BB962C8B-B14F-4D97-AF65-F5344CB8AC3E}">
        <p14:creationId xmlns:p14="http://schemas.microsoft.com/office/powerpoint/2010/main" val="35256445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533" y="825421"/>
            <a:ext cx="1980000" cy="2640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675" y="816961"/>
            <a:ext cx="1980000" cy="2640000"/>
          </a:xfrm>
          <a:prstGeom prst="rect">
            <a:avLst/>
          </a:prstGeom>
        </p:spPr>
      </p:pic>
      <p:pic>
        <p:nvPicPr>
          <p:cNvPr id="6" name="内容占位符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852" y="988726"/>
            <a:ext cx="3819074" cy="2296469"/>
          </a:xfrm>
          <a:prstGeom prst="rect">
            <a:avLst/>
          </a:prstGeom>
        </p:spPr>
      </p:pic>
      <p:pic>
        <p:nvPicPr>
          <p:cNvPr id="7" name="内容占位符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3803178"/>
            <a:ext cx="3744416" cy="2246650"/>
          </a:xfrm>
          <a:prstGeom prst="rect">
            <a:avLst/>
          </a:prstGeom>
        </p:spPr>
      </p:pic>
      <p:pic>
        <p:nvPicPr>
          <p:cNvPr id="8" name="内容占位符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6765" y="3812190"/>
            <a:ext cx="3744416" cy="2246650"/>
          </a:xfrm>
          <a:prstGeom prst="rect">
            <a:avLst/>
          </a:prstGeom>
        </p:spPr>
      </p:pic>
      <p:sp>
        <p:nvSpPr>
          <p:cNvPr id="9" name="文本框 8"/>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chemeClr val="bg1"/>
                </a:solidFill>
              </a:rPr>
              <a:t>Fast cycling power supply </a:t>
            </a:r>
            <a:endParaRPr lang="zh-CN" altLang="en-US" sz="3200" b="1" dirty="0">
              <a:solidFill>
                <a:schemeClr val="bg1"/>
              </a:solidFill>
            </a:endParaRPr>
          </a:p>
        </p:txBody>
      </p:sp>
      <p:sp>
        <p:nvSpPr>
          <p:cNvPr id="10" name="矩形 9"/>
          <p:cNvSpPr/>
          <p:nvPr/>
        </p:nvSpPr>
        <p:spPr>
          <a:xfrm>
            <a:off x="284468" y="6093296"/>
            <a:ext cx="8463996" cy="707886"/>
          </a:xfrm>
          <a:prstGeom prst="rect">
            <a:avLst/>
          </a:prstGeom>
        </p:spPr>
        <p:txBody>
          <a:bodyPr wrap="square">
            <a:spAutoFit/>
          </a:bodyPr>
          <a:lstStyle/>
          <a:p>
            <a:pPr marL="342900" marR="0" lvl="0" indent="-342900" algn="ctr" defTabSz="914400" eaLnBrk="1" fontAlgn="auto" latinLnBrk="0" hangingPunct="1">
              <a:lnSpc>
                <a:spcPct val="100000"/>
              </a:lnSpc>
              <a:spcBef>
                <a:spcPts val="0"/>
              </a:spcBef>
              <a:spcAft>
                <a:spcPts val="1200"/>
              </a:spcAft>
              <a:buClrTx/>
              <a:buSzTx/>
              <a:buFont typeface="Wingdings" panose="05000000000000000000" pitchFamily="2" charset="2"/>
              <a:buChar char="p"/>
              <a:tabLst/>
              <a:defRPr/>
            </a:pPr>
            <a:r>
              <a:rPr lang="en-US" altLang="zh-CN" sz="2000" b="1" kern="0" noProof="0" dirty="0" smtClean="0">
                <a:solidFill>
                  <a:srgbClr val="C00000"/>
                </a:solidFill>
              </a:rPr>
              <a:t>The test results show </a:t>
            </a:r>
            <a:r>
              <a:rPr lang="en-US" altLang="zh-CN" sz="2000" b="1" kern="0" dirty="0" smtClean="0">
                <a:solidFill>
                  <a:srgbClr val="C00000"/>
                </a:solidFill>
              </a:rPr>
              <a:t>the </a:t>
            </a:r>
            <a:r>
              <a:rPr lang="en-US" altLang="zh-CN" sz="2000" b="1" kern="0" dirty="0">
                <a:solidFill>
                  <a:srgbClr val="C00000"/>
                </a:solidFill>
              </a:rPr>
              <a:t>feasibility </a:t>
            </a:r>
            <a:r>
              <a:rPr lang="en-US" altLang="zh-CN" sz="2000" b="1" kern="0" dirty="0" smtClean="0">
                <a:solidFill>
                  <a:srgbClr val="C00000"/>
                </a:solidFill>
              </a:rPr>
              <a:t>and reliability of </a:t>
            </a:r>
            <a:r>
              <a:rPr lang="en-US" altLang="zh-CN" sz="20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full-energy store </a:t>
            </a:r>
            <a:r>
              <a:rPr lang="en-US" altLang="zh-CN" sz="2000" b="1"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principle</a:t>
            </a:r>
            <a:r>
              <a:rPr lang="en-US" altLang="zh-CN" sz="2000" b="1" kern="0" dirty="0" smtClean="0">
                <a:solidFill>
                  <a:srgbClr val="C00000"/>
                </a:solidFill>
              </a:rPr>
              <a:t>, will go into production </a:t>
            </a:r>
            <a:endParaRPr kumimoji="0" lang="en-US" altLang="zh-CN" sz="20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41704056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88485" y="764704"/>
            <a:ext cx="7727931" cy="707886"/>
          </a:xfrm>
          <a:prstGeom prst="rect">
            <a:avLst/>
          </a:prstGeom>
          <a:solidFill>
            <a:schemeClr val="accent6">
              <a:lumMod val="20000"/>
              <a:lumOff val="80000"/>
            </a:schemeClr>
          </a:solidFill>
        </p:spPr>
        <p:txBody>
          <a:bodyPr wrap="square">
            <a:spAutoFit/>
          </a:bodyPr>
          <a:lstStyle/>
          <a:p>
            <a:pPr algn="ctr">
              <a:defRPr/>
            </a:pPr>
            <a:r>
              <a:rPr lang="en-US" altLang="zh-CN" sz="2000" dirty="0" smtClean="0">
                <a:solidFill>
                  <a:srgbClr val="000099"/>
                </a:solidFill>
              </a:rPr>
              <a:t>Due to high ramping rates, thin wall vacuum chambers are needed for all magnets to keep eddy currents at a tolerable level</a:t>
            </a:r>
            <a:r>
              <a:rPr lang="en-US" altLang="zh-CN" sz="2000" dirty="0" smtClean="0">
                <a:solidFill>
                  <a:srgbClr val="000000"/>
                </a:solidFill>
              </a:rPr>
              <a:t>. </a:t>
            </a:r>
          </a:p>
        </p:txBody>
      </p:sp>
      <p:sp>
        <p:nvSpPr>
          <p:cNvPr id="18" name="文本框 17"/>
          <p:cNvSpPr txBox="1"/>
          <p:nvPr/>
        </p:nvSpPr>
        <p:spPr>
          <a:xfrm>
            <a:off x="251520" y="57043"/>
            <a:ext cx="5421677" cy="584775"/>
          </a:xfrm>
          <a:prstGeom prst="rect">
            <a:avLst/>
          </a:prstGeom>
          <a:noFill/>
        </p:spPr>
        <p:txBody>
          <a:bodyPr wrap="none" rtlCol="0">
            <a:spAutoFit/>
          </a:bodyPr>
          <a:lstStyle/>
          <a:p>
            <a:r>
              <a:rPr lang="en-US" altLang="zh-CN" sz="3200" b="1" dirty="0">
                <a:solidFill>
                  <a:schemeClr val="bg1"/>
                </a:solidFill>
              </a:rPr>
              <a:t>Thin wall vacuum chamber</a:t>
            </a:r>
            <a:endParaRPr lang="zh-CN" altLang="en-US" sz="3200" b="1" dirty="0">
              <a:solidFill>
                <a:schemeClr val="bg1"/>
              </a:solidFill>
            </a:endParaRPr>
          </a:p>
        </p:txBody>
      </p:sp>
      <p:sp>
        <p:nvSpPr>
          <p:cNvPr id="22" name="矩形 18"/>
          <p:cNvSpPr>
            <a:spLocks noChangeArrowheads="1"/>
          </p:cNvSpPr>
          <p:nvPr/>
        </p:nvSpPr>
        <p:spPr bwMode="auto">
          <a:xfrm>
            <a:off x="144016" y="1450354"/>
            <a:ext cx="8532440" cy="646331"/>
          </a:xfrm>
          <a:prstGeom prst="rect">
            <a:avLst/>
          </a:prstGeom>
          <a:noFill/>
          <a:ln w="9525">
            <a:noFill/>
            <a:miter lim="800000"/>
            <a:headEnd/>
            <a:tailEnd/>
          </a:ln>
        </p:spPr>
        <p:txBody>
          <a:bodyPr wrap="square">
            <a:spAutoFit/>
          </a:bodyPr>
          <a:lstStyle/>
          <a:p>
            <a:pPr marL="285750" indent="-285750" algn="ctr">
              <a:spcBef>
                <a:spcPct val="50000"/>
              </a:spcBef>
              <a:buFont typeface="Wingdings" panose="05000000000000000000" pitchFamily="2" charset="2"/>
              <a:buChar char="Ø"/>
              <a:defRPr/>
            </a:pPr>
            <a:r>
              <a:rPr lang="en-US" altLang="zh-CN" b="1" dirty="0" smtClean="0">
                <a:solidFill>
                  <a:srgbClr val="0000FF"/>
                </a:solidFill>
                <a:latin typeface="Times New Roman" pitchFamily="18" charset="0"/>
                <a:ea typeface="黑体" pitchFamily="49" charset="-122"/>
                <a:cs typeface="Times New Roman" pitchFamily="18" charset="0"/>
              </a:rPr>
              <a:t>The traditional technology is </a:t>
            </a:r>
            <a:r>
              <a:rPr lang="en-US" altLang="zh-CN" b="1" dirty="0">
                <a:solidFill>
                  <a:srgbClr val="0000FF"/>
                </a:solidFill>
                <a:latin typeface="Times New Roman" panose="02020603050405020304" pitchFamily="18" charset="0"/>
                <a:cs typeface="Times New Roman" panose="02020603050405020304" pitchFamily="18" charset="0"/>
              </a:rPr>
              <a:t>r</a:t>
            </a:r>
            <a:r>
              <a:rPr lang="en-US" altLang="zh-CN" b="1" dirty="0" smtClean="0">
                <a:solidFill>
                  <a:srgbClr val="0000FF"/>
                </a:solidFill>
                <a:latin typeface="Times New Roman" panose="02020603050405020304" pitchFamily="18" charset="0"/>
                <a:cs typeface="Times New Roman" panose="02020603050405020304" pitchFamily="18" charset="0"/>
              </a:rPr>
              <a:t>ibs </a:t>
            </a:r>
            <a:r>
              <a:rPr lang="en-US" altLang="zh-CN" b="1" dirty="0">
                <a:solidFill>
                  <a:srgbClr val="0000FF"/>
                </a:solidFill>
                <a:latin typeface="Times New Roman" panose="02020603050405020304" pitchFamily="18" charset="0"/>
                <a:cs typeface="Times New Roman" panose="02020603050405020304" pitchFamily="18" charset="0"/>
              </a:rPr>
              <a:t>supporter thin wall </a:t>
            </a:r>
            <a:r>
              <a:rPr lang="en-US" altLang="zh-CN" b="1" dirty="0" smtClean="0">
                <a:solidFill>
                  <a:srgbClr val="0000FF"/>
                </a:solidFill>
                <a:latin typeface="Times New Roman" panose="02020603050405020304" pitchFamily="18" charset="0"/>
                <a:cs typeface="Times New Roman" panose="02020603050405020304" pitchFamily="18" charset="0"/>
              </a:rPr>
              <a:t>chamber,</a:t>
            </a:r>
            <a:r>
              <a:rPr lang="en-US" altLang="zh-CN" b="1" dirty="0">
                <a:solidFill>
                  <a:srgbClr val="0000FF"/>
                </a:solidFill>
                <a:latin typeface="Times New Roman" pitchFamily="18" charset="0"/>
                <a:ea typeface="黑体" pitchFamily="49" charset="-122"/>
              </a:rPr>
              <a:t> </a:t>
            </a:r>
            <a:r>
              <a:rPr lang="en-US" altLang="zh-CN" b="1" dirty="0" smtClean="0">
                <a:solidFill>
                  <a:srgbClr val="0000FF"/>
                </a:solidFill>
                <a:latin typeface="Times New Roman" pitchFamily="18" charset="0"/>
                <a:ea typeface="黑体" pitchFamily="49" charset="-122"/>
              </a:rPr>
              <a:t>ribs </a:t>
            </a:r>
            <a:r>
              <a:rPr lang="en-US" altLang="zh-CN" b="1" dirty="0">
                <a:solidFill>
                  <a:srgbClr val="0000FF"/>
                </a:solidFill>
                <a:latin typeface="Times New Roman" pitchFamily="18" charset="0"/>
                <a:ea typeface="黑体" pitchFamily="49" charset="-122"/>
              </a:rPr>
              <a:t>supporter parallel to the magnetic field </a:t>
            </a:r>
            <a:r>
              <a:rPr lang="en-US" altLang="zh-CN" b="1" dirty="0" smtClean="0">
                <a:solidFill>
                  <a:srgbClr val="0000FF"/>
                </a:solidFill>
                <a:latin typeface="Times New Roman" pitchFamily="18" charset="0"/>
                <a:ea typeface="黑体" pitchFamily="49" charset="-122"/>
              </a:rPr>
              <a:t>lines</a:t>
            </a:r>
            <a:endParaRPr lang="en-US" altLang="zh-CN" b="1" dirty="0">
              <a:solidFill>
                <a:srgbClr val="0000FF"/>
              </a:solidFill>
              <a:latin typeface="Times New Roman" pitchFamily="18" charset="0"/>
              <a:ea typeface="黑体" pitchFamily="49" charset="-122"/>
            </a:endParaRPr>
          </a:p>
        </p:txBody>
      </p:sp>
      <p:pic>
        <p:nvPicPr>
          <p:cNvPr id="23" name="图片 22" descr="IMG_20151201_104904.jpg"/>
          <p:cNvPicPr>
            <a:picLocks noChangeAspect="1"/>
          </p:cNvPicPr>
          <p:nvPr/>
        </p:nvPicPr>
        <p:blipFill>
          <a:blip r:embed="rId2" cstate="print"/>
          <a:srcRect/>
          <a:stretch>
            <a:fillRect/>
          </a:stretch>
        </p:blipFill>
        <p:spPr bwMode="auto">
          <a:xfrm>
            <a:off x="5458433" y="2127931"/>
            <a:ext cx="2424803" cy="4317497"/>
          </a:xfrm>
          <a:prstGeom prst="rect">
            <a:avLst/>
          </a:prstGeom>
          <a:noFill/>
          <a:ln w="9525">
            <a:noFill/>
            <a:miter lim="800000"/>
            <a:headEnd/>
            <a:tailEnd/>
          </a:ln>
        </p:spPr>
      </p:pic>
      <p:pic>
        <p:nvPicPr>
          <p:cNvPr id="24" name="图片 23" descr="IMG_20151201_105410.jpg"/>
          <p:cNvPicPr>
            <a:picLocks noChangeAspect="1"/>
          </p:cNvPicPr>
          <p:nvPr/>
        </p:nvPicPr>
        <p:blipFill>
          <a:blip r:embed="rId3"/>
          <a:srcRect l="2083" t="-172" r="14581"/>
          <a:stretch>
            <a:fillRect/>
          </a:stretch>
        </p:blipFill>
        <p:spPr bwMode="auto">
          <a:xfrm>
            <a:off x="1214700" y="4321747"/>
            <a:ext cx="3051440" cy="2060663"/>
          </a:xfrm>
          <a:prstGeom prst="rect">
            <a:avLst/>
          </a:prstGeom>
          <a:noFill/>
          <a:ln w="9525">
            <a:noFill/>
            <a:miter lim="800000"/>
            <a:headEnd/>
            <a:tailEnd/>
          </a:ln>
        </p:spPr>
      </p:pic>
      <p:pic>
        <p:nvPicPr>
          <p:cNvPr id="25"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692" y="2066376"/>
            <a:ext cx="3192110" cy="198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8"/>
          <p:cNvSpPr>
            <a:spLocks noChangeArrowheads="1"/>
          </p:cNvSpPr>
          <p:nvPr/>
        </p:nvSpPr>
        <p:spPr bwMode="auto">
          <a:xfrm>
            <a:off x="2627784" y="3570341"/>
            <a:ext cx="2701605" cy="400110"/>
          </a:xfrm>
          <a:prstGeom prst="rect">
            <a:avLst/>
          </a:prstGeom>
          <a:noFill/>
          <a:ln w="9525">
            <a:noFill/>
            <a:miter lim="800000"/>
            <a:headEnd/>
            <a:tailEnd/>
          </a:ln>
        </p:spPr>
        <p:txBody>
          <a:bodyPr wrap="square">
            <a:spAutoFit/>
          </a:bodyPr>
          <a:lstStyle/>
          <a:p>
            <a:pPr algn="ctr">
              <a:spcBef>
                <a:spcPts val="0"/>
              </a:spcBef>
              <a:defRPr/>
            </a:pPr>
            <a:r>
              <a:rPr lang="en-US" altLang="zh-CN" sz="2000" dirty="0" smtClean="0">
                <a:solidFill>
                  <a:srgbClr val="0000FF"/>
                </a:solidFill>
                <a:latin typeface="Times New Roman" pitchFamily="18" charset="0"/>
                <a:ea typeface="黑体" pitchFamily="49" charset="-122"/>
              </a:rPr>
              <a:t>Stainless steel-</a:t>
            </a:r>
            <a:r>
              <a:rPr lang="en-US" altLang="zh-CN" sz="2000" b="1" dirty="0" smtClean="0">
                <a:solidFill>
                  <a:srgbClr val="C00000"/>
                </a:solidFill>
                <a:latin typeface="Times New Roman" pitchFamily="18" charset="0"/>
                <a:ea typeface="黑体" pitchFamily="49" charset="-122"/>
              </a:rPr>
              <a:t>0.3mm</a:t>
            </a:r>
            <a:endParaRPr lang="en-US" altLang="zh-CN" sz="2000" dirty="0" smtClean="0">
              <a:solidFill>
                <a:srgbClr val="0000FF"/>
              </a:solidFill>
              <a:latin typeface="Times New Roman" pitchFamily="18" charset="0"/>
              <a:ea typeface="黑体" pitchFamily="49" charset="-122"/>
            </a:endParaRPr>
          </a:p>
        </p:txBody>
      </p:sp>
      <p:sp>
        <p:nvSpPr>
          <p:cNvPr id="26" name="矩形 25"/>
          <p:cNvSpPr>
            <a:spLocks noChangeArrowheads="1"/>
          </p:cNvSpPr>
          <p:nvPr/>
        </p:nvSpPr>
        <p:spPr bwMode="auto">
          <a:xfrm>
            <a:off x="588485" y="6445428"/>
            <a:ext cx="8169224" cy="400110"/>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defRPr/>
            </a:pPr>
            <a:r>
              <a:rPr lang="en-US" altLang="zh-CN" sz="2000" dirty="0" smtClean="0">
                <a:solidFill>
                  <a:srgbClr val="C00000"/>
                </a:solidFill>
                <a:ea typeface="黑体" pitchFamily="49" charset="-122"/>
                <a:cs typeface="Times New Roman" pitchFamily="18" charset="0"/>
              </a:rPr>
              <a:t>L=1.2m, 2.0m long, curved thin wall chamber prototype have been developed</a:t>
            </a:r>
            <a:endParaRPr lang="zh-CN" altLang="en-US" sz="2000" dirty="0">
              <a:solidFill>
                <a:srgbClr val="C00000"/>
              </a:solidFill>
              <a:ea typeface="黑体" pitchFamily="49" charset="-122"/>
              <a:cs typeface="Times New Roman" pitchFamily="18" charset="0"/>
            </a:endParaRPr>
          </a:p>
        </p:txBody>
      </p:sp>
    </p:spTree>
    <p:extLst>
      <p:ext uri="{BB962C8B-B14F-4D97-AF65-F5344CB8AC3E}">
        <p14:creationId xmlns:p14="http://schemas.microsoft.com/office/powerpoint/2010/main" val="3192891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HIAF introduction and status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775" r="14563" b="9844"/>
          <a:stretch/>
        </p:blipFill>
        <p:spPr>
          <a:xfrm>
            <a:off x="107504" y="1113060"/>
            <a:ext cx="8941747" cy="5276003"/>
          </a:xfrm>
          <a:prstGeom prst="rect">
            <a:avLst/>
          </a:prstGeom>
        </p:spPr>
      </p:pic>
      <p:sp>
        <p:nvSpPr>
          <p:cNvPr id="13" name="Text Box 211"/>
          <p:cNvSpPr txBox="1">
            <a:spLocks noChangeArrowheads="1"/>
          </p:cNvSpPr>
          <p:nvPr/>
        </p:nvSpPr>
        <p:spPr bwMode="auto">
          <a:xfrm>
            <a:off x="5774128" y="5475375"/>
            <a:ext cx="2928937" cy="707886"/>
          </a:xfrm>
          <a:prstGeom prst="rect">
            <a:avLst/>
          </a:prstGeom>
          <a:solidFill>
            <a:sysClr val="window" lastClr="FFFFFF"/>
          </a:solidFill>
          <a:ln w="3175" cap="flat" cmpd="sng" algn="ctr">
            <a:noFill/>
            <a:prstDash val="solid"/>
            <a:headEnd/>
            <a:tailEnd/>
          </a:ln>
          <a:effectLst/>
        </p:spPr>
        <p:txBody>
          <a:bodyPr wrap="square" anchor="ctr">
            <a:spAutoFit/>
          </a:bodyPr>
          <a:lstStyle/>
          <a:p>
            <a:pPr>
              <a:defRPr/>
            </a:pPr>
            <a:r>
              <a:rPr lang="en-US" altLang="zh-CN" sz="1600" b="1" kern="0" dirty="0" err="1">
                <a:solidFill>
                  <a:srgbClr val="FF0000"/>
                </a:solidFill>
                <a:latin typeface="Times New Roman" pitchFamily="18" charset="0"/>
                <a:ea typeface="黑体" pitchFamily="49" charset="-122"/>
                <a:cs typeface="Times New Roman" pitchFamily="18" charset="0"/>
              </a:rPr>
              <a:t>iLinac</a:t>
            </a:r>
            <a:r>
              <a:rPr lang="en-US" altLang="zh-CN" sz="1600" b="1" kern="0" dirty="0" smtClean="0">
                <a:solidFill>
                  <a:srgbClr val="FF0000"/>
                </a:solidFill>
                <a:latin typeface="Times New Roman" pitchFamily="18" charset="0"/>
                <a:ea typeface="黑体" pitchFamily="49" charset="-122"/>
                <a:cs typeface="Times New Roman" pitchFamily="18" charset="0"/>
              </a:rPr>
              <a:t>:</a:t>
            </a:r>
            <a:r>
              <a:rPr lang="en-US" altLang="zh-CN" sz="1600" b="1" kern="0" dirty="0" smtClean="0">
                <a:solidFill>
                  <a:srgbClr val="003366"/>
                </a:solidFill>
                <a:latin typeface="Arial Narrow" panose="020B0606020202030204" pitchFamily="34" charset="0"/>
                <a:ea typeface="仿宋_GB2312" pitchFamily="49" charset="-122"/>
                <a:cs typeface="Times New Roman" pitchFamily="18" charset="0"/>
              </a:rPr>
              <a:t> Superconducting </a:t>
            </a:r>
            <a:r>
              <a:rPr lang="en-US" altLang="zh-CN" sz="1600" b="1" kern="0" dirty="0" err="1" smtClean="0">
                <a:solidFill>
                  <a:srgbClr val="003366"/>
                </a:solidFill>
                <a:latin typeface="Arial Narrow" panose="020B0606020202030204" pitchFamily="34" charset="0"/>
                <a:ea typeface="仿宋_GB2312" pitchFamily="49" charset="-122"/>
                <a:cs typeface="Times New Roman" pitchFamily="18" charset="0"/>
              </a:rPr>
              <a:t>linac</a:t>
            </a:r>
            <a:endParaRPr lang="en-US" altLang="zh-CN" sz="1600" b="1" kern="0" dirty="0">
              <a:solidFill>
                <a:srgbClr val="003366"/>
              </a:solidFill>
              <a:latin typeface="Times New Roman" pitchFamily="18" charset="0"/>
              <a:ea typeface="黑体" pitchFamily="49" charset="-122"/>
              <a:cs typeface="Times New Roman" pitchFamily="18" charset="0"/>
            </a:endParaRPr>
          </a:p>
          <a:p>
            <a:pPr>
              <a:defRPr/>
            </a:pPr>
            <a:r>
              <a:rPr lang="en-US" altLang="zh-CN" sz="1200" b="1" kern="0" dirty="0" smtClean="0">
                <a:solidFill>
                  <a:srgbClr val="0000FF"/>
                </a:solidFill>
                <a:latin typeface="Calibri"/>
              </a:rPr>
              <a:t>Length:100 m</a:t>
            </a:r>
          </a:p>
          <a:p>
            <a:pPr>
              <a:defRPr/>
            </a:pPr>
            <a:r>
              <a:rPr lang="en-US" altLang="zh-CN" sz="1200" b="1" kern="0" dirty="0" smtClean="0">
                <a:solidFill>
                  <a:srgbClr val="0000FF"/>
                </a:solidFill>
                <a:latin typeface="Calibri"/>
              </a:rPr>
              <a:t>Energy: 17-22 MeV/u(U</a:t>
            </a:r>
            <a:r>
              <a:rPr lang="en-US" altLang="zh-CN" sz="1200" b="1" kern="0" baseline="30000" dirty="0" smtClean="0">
                <a:solidFill>
                  <a:srgbClr val="0000FF"/>
                </a:solidFill>
                <a:latin typeface="Calibri"/>
              </a:rPr>
              <a:t>35+-45+</a:t>
            </a:r>
            <a:r>
              <a:rPr lang="en-US" altLang="zh-CN" sz="1200" b="1" kern="0" dirty="0" smtClean="0">
                <a:solidFill>
                  <a:srgbClr val="0000FF"/>
                </a:solidFill>
                <a:latin typeface="Calibri"/>
              </a:rPr>
              <a:t>)</a:t>
            </a:r>
          </a:p>
        </p:txBody>
      </p:sp>
      <p:sp>
        <p:nvSpPr>
          <p:cNvPr id="14" name="Text Box 211"/>
          <p:cNvSpPr txBox="1">
            <a:spLocks noChangeArrowheads="1"/>
          </p:cNvSpPr>
          <p:nvPr/>
        </p:nvSpPr>
        <p:spPr bwMode="auto">
          <a:xfrm>
            <a:off x="309803" y="1355319"/>
            <a:ext cx="2118240" cy="1277273"/>
          </a:xfrm>
          <a:prstGeom prst="rect">
            <a:avLst/>
          </a:prstGeom>
          <a:noFill/>
          <a:ln w="3175" cap="flat" cmpd="sng" algn="ctr">
            <a:noFill/>
            <a:prstDash val="solid"/>
            <a:headEnd/>
            <a:tailEnd/>
          </a:ln>
          <a:effectLst/>
        </p:spPr>
        <p:txBody>
          <a:bodyPr wrap="square" anchor="ctr">
            <a:spAutoFit/>
          </a:bodyPr>
          <a:lstStyle/>
          <a:p>
            <a:pPr>
              <a:defRPr/>
            </a:pPr>
            <a:r>
              <a:rPr lang="en-US" altLang="zh-CN" sz="1600" b="1" kern="0" dirty="0" err="1" smtClean="0">
                <a:solidFill>
                  <a:srgbClr val="FF0000"/>
                </a:solidFill>
                <a:latin typeface="Arial Narrow" panose="020B0606020202030204" pitchFamily="34" charset="0"/>
                <a:ea typeface="仿宋_GB2312" pitchFamily="49" charset="-122"/>
                <a:cs typeface="Times New Roman" pitchFamily="18" charset="0"/>
              </a:rPr>
              <a:t>BRing</a:t>
            </a:r>
            <a:r>
              <a:rPr lang="en-US" altLang="zh-CN" sz="1600" b="1" kern="0" dirty="0" smtClean="0">
                <a:solidFill>
                  <a:srgbClr val="FF0000"/>
                </a:solidFill>
                <a:latin typeface="Arial Narrow" panose="020B0606020202030204" pitchFamily="34" charset="0"/>
                <a:ea typeface="仿宋_GB2312" pitchFamily="49" charset="-122"/>
                <a:cs typeface="Times New Roman" pitchFamily="18" charset="0"/>
              </a:rPr>
              <a:t>-S: </a:t>
            </a:r>
            <a:r>
              <a:rPr lang="en-US" altLang="zh-CN" sz="1600" b="1" kern="0" dirty="0" smtClean="0">
                <a:solidFill>
                  <a:srgbClr val="003366"/>
                </a:solidFill>
                <a:latin typeface="Arial Narrow" panose="020B0606020202030204" pitchFamily="34" charset="0"/>
                <a:ea typeface="仿宋_GB2312" pitchFamily="49" charset="-122"/>
                <a:cs typeface="Times New Roman" pitchFamily="18" charset="0"/>
              </a:rPr>
              <a:t>Booster ring</a:t>
            </a:r>
            <a:endParaRPr lang="zh-CN" altLang="en-US" sz="1600" b="1" kern="0" dirty="0" smtClean="0">
              <a:solidFill>
                <a:srgbClr val="003366"/>
              </a:solidFill>
              <a:latin typeface="Arial Narrow" panose="020B0606020202030204" pitchFamily="34" charset="0"/>
              <a:ea typeface="仿宋_GB2312" pitchFamily="49" charset="-122"/>
              <a:cs typeface="Times New Roman" pitchFamily="18" charset="0"/>
            </a:endParaRPr>
          </a:p>
          <a:p>
            <a:pPr>
              <a:defRPr/>
            </a:pPr>
            <a:r>
              <a:rPr lang="en-US" altLang="zh-CN" sz="1400" b="1" kern="0" dirty="0" smtClean="0">
                <a:solidFill>
                  <a:srgbClr val="0000FF"/>
                </a:solidFill>
                <a:latin typeface="Calibri"/>
              </a:rPr>
              <a:t>Circumference: 650 m</a:t>
            </a:r>
          </a:p>
          <a:p>
            <a:pPr>
              <a:defRPr/>
            </a:pPr>
            <a:r>
              <a:rPr lang="en-US" altLang="zh-CN" sz="1400" b="1" kern="0" dirty="0" smtClean="0">
                <a:solidFill>
                  <a:srgbClr val="0000FF"/>
                </a:solidFill>
                <a:latin typeface="Calibri"/>
              </a:rPr>
              <a:t>Rigidity: 86 Tm</a:t>
            </a:r>
          </a:p>
          <a:p>
            <a:pPr>
              <a:spcBef>
                <a:spcPts val="600"/>
              </a:spcBef>
              <a:defRPr/>
            </a:pPr>
            <a:r>
              <a:rPr lang="en-US" altLang="zh-CN" sz="1400" kern="0" dirty="0" smtClean="0">
                <a:solidFill>
                  <a:srgbClr val="00B050"/>
                </a:solidFill>
                <a:latin typeface="Calibri"/>
              </a:rPr>
              <a:t>Beam stacking</a:t>
            </a:r>
          </a:p>
          <a:p>
            <a:pPr>
              <a:defRPr/>
            </a:pPr>
            <a:r>
              <a:rPr lang="en-US" altLang="zh-CN" sz="1400" kern="0" dirty="0" smtClean="0">
                <a:solidFill>
                  <a:srgbClr val="00B050"/>
                </a:solidFill>
                <a:latin typeface="Calibri"/>
              </a:rPr>
              <a:t>Beam acceleration</a:t>
            </a:r>
            <a:endParaRPr lang="en-US" altLang="zh-CN" sz="1600" kern="0" dirty="0" smtClean="0">
              <a:solidFill>
                <a:srgbClr val="00B050"/>
              </a:solidFill>
              <a:latin typeface="Calibri"/>
            </a:endParaRPr>
          </a:p>
        </p:txBody>
      </p:sp>
      <p:sp>
        <p:nvSpPr>
          <p:cNvPr id="15" name="Text Box 211"/>
          <p:cNvSpPr txBox="1">
            <a:spLocks noChangeArrowheads="1"/>
          </p:cNvSpPr>
          <p:nvPr/>
        </p:nvSpPr>
        <p:spPr bwMode="auto">
          <a:xfrm>
            <a:off x="7105478" y="2523036"/>
            <a:ext cx="2363066" cy="984885"/>
          </a:xfrm>
          <a:prstGeom prst="rect">
            <a:avLst/>
          </a:prstGeom>
          <a:noFill/>
          <a:ln w="3175" cap="flat" cmpd="sng" algn="ctr">
            <a:noFill/>
            <a:prstDash val="solid"/>
            <a:headEnd/>
            <a:tailEnd/>
          </a:ln>
          <a:effectLst/>
        </p:spPr>
        <p:txBody>
          <a:bodyPr wrap="square" anchor="ctr">
            <a:spAutoFit/>
          </a:bodyPr>
          <a:lstStyle/>
          <a:p>
            <a:pPr>
              <a:defRPr/>
            </a:pPr>
            <a:r>
              <a:rPr lang="en-US" altLang="zh-CN" sz="1600" b="1" kern="0" dirty="0" err="1">
                <a:solidFill>
                  <a:srgbClr val="FF0000"/>
                </a:solidFill>
                <a:latin typeface="Times New Roman" pitchFamily="18" charset="0"/>
                <a:ea typeface="黑体" pitchFamily="49" charset="-122"/>
                <a:cs typeface="Times New Roman" pitchFamily="18" charset="0"/>
              </a:rPr>
              <a:t>M</a:t>
            </a:r>
            <a:r>
              <a:rPr lang="en-US" altLang="zh-CN" sz="1600" b="1" kern="0" dirty="0" err="1" smtClean="0">
                <a:solidFill>
                  <a:srgbClr val="FF0000"/>
                </a:solidFill>
                <a:latin typeface="Times New Roman" pitchFamily="18" charset="0"/>
                <a:ea typeface="黑体" pitchFamily="49" charset="-122"/>
                <a:cs typeface="Times New Roman" pitchFamily="18" charset="0"/>
              </a:rPr>
              <a:t>Ring</a:t>
            </a:r>
            <a:r>
              <a:rPr lang="en-US" altLang="zh-CN" sz="1600" b="1" kern="0" dirty="0">
                <a:solidFill>
                  <a:srgbClr val="FF0000"/>
                </a:solidFill>
                <a:latin typeface="Arial Narrow" panose="020B0606020202030204" pitchFamily="34" charset="0"/>
                <a:ea typeface="仿宋_GB2312" pitchFamily="49" charset="-122"/>
                <a:cs typeface="Times New Roman" pitchFamily="18" charset="0"/>
              </a:rPr>
              <a:t>: </a:t>
            </a:r>
            <a:r>
              <a:rPr lang="en-US" altLang="zh-CN" sz="1600" b="1" kern="0" dirty="0" smtClean="0">
                <a:solidFill>
                  <a:srgbClr val="003366"/>
                </a:solidFill>
                <a:latin typeface="Arial Narrow" panose="020B0606020202030204" pitchFamily="34" charset="0"/>
                <a:ea typeface="仿宋_GB2312" pitchFamily="49" charset="-122"/>
                <a:cs typeface="Times New Roman" pitchFamily="18" charset="0"/>
              </a:rPr>
              <a:t>Figure “8” ring</a:t>
            </a:r>
            <a:endParaRPr lang="en-US" altLang="zh-CN" sz="1600" b="1" kern="0" dirty="0">
              <a:solidFill>
                <a:srgbClr val="003366"/>
              </a:solidFill>
              <a:latin typeface="Arial Narrow" panose="020B0606020202030204" pitchFamily="34" charset="0"/>
              <a:ea typeface="仿宋_GB2312" pitchFamily="49" charset="-122"/>
              <a:cs typeface="Times New Roman" pitchFamily="18" charset="0"/>
            </a:endParaRPr>
          </a:p>
          <a:p>
            <a:pPr>
              <a:defRPr/>
            </a:pPr>
            <a:r>
              <a:rPr lang="en-US" altLang="zh-CN" sz="1400" b="1" kern="0" dirty="0" smtClean="0">
                <a:solidFill>
                  <a:srgbClr val="0000FF"/>
                </a:solidFill>
                <a:latin typeface="Calibri"/>
              </a:rPr>
              <a:t>Circumference: 273m</a:t>
            </a:r>
          </a:p>
          <a:p>
            <a:pPr>
              <a:defRPr/>
            </a:pPr>
            <a:r>
              <a:rPr lang="en-US" altLang="zh-CN" sz="1400" b="1" kern="0" dirty="0" smtClean="0">
                <a:solidFill>
                  <a:srgbClr val="0000FF"/>
                </a:solidFill>
                <a:latin typeface="Calibri"/>
              </a:rPr>
              <a:t>Rigidity: 15 Tm</a:t>
            </a:r>
          </a:p>
          <a:p>
            <a:pPr>
              <a:defRPr/>
            </a:pPr>
            <a:r>
              <a:rPr lang="en-US" altLang="zh-CN" sz="1400" kern="0" dirty="0" smtClean="0">
                <a:solidFill>
                  <a:srgbClr val="00B050"/>
                </a:solidFill>
                <a:latin typeface="Calibri"/>
              </a:rPr>
              <a:t>Ion-ion merging </a:t>
            </a:r>
          </a:p>
        </p:txBody>
      </p:sp>
      <p:sp>
        <p:nvSpPr>
          <p:cNvPr id="16" name="Text Box 211"/>
          <p:cNvSpPr txBox="1">
            <a:spLocks noChangeArrowheads="1"/>
          </p:cNvSpPr>
          <p:nvPr/>
        </p:nvSpPr>
        <p:spPr bwMode="auto">
          <a:xfrm>
            <a:off x="6866822" y="1124630"/>
            <a:ext cx="2267744" cy="1277273"/>
          </a:xfrm>
          <a:prstGeom prst="rect">
            <a:avLst/>
          </a:prstGeom>
          <a:noFill/>
          <a:ln w="3175" cap="flat" cmpd="sng" algn="ctr">
            <a:noFill/>
            <a:prstDash val="solid"/>
            <a:headEnd/>
            <a:tailEnd/>
          </a:ln>
          <a:effectLst/>
        </p:spPr>
        <p:txBody>
          <a:bodyPr wrap="square" anchor="ctr">
            <a:spAutoFit/>
          </a:bodyPr>
          <a:lstStyle/>
          <a:p>
            <a:pPr>
              <a:defRPr/>
            </a:pPr>
            <a:r>
              <a:rPr lang="en-US" altLang="zh-CN" sz="1600" b="1" kern="0" dirty="0" err="1" smtClean="0">
                <a:solidFill>
                  <a:srgbClr val="FF0000"/>
                </a:solidFill>
                <a:latin typeface="Arial Narrow" panose="020B0606020202030204" pitchFamily="34" charset="0"/>
                <a:ea typeface="仿宋_GB2312" pitchFamily="49" charset="-122"/>
                <a:cs typeface="Times New Roman" pitchFamily="18" charset="0"/>
              </a:rPr>
              <a:t>SRing</a:t>
            </a:r>
            <a:r>
              <a:rPr lang="en-US" altLang="zh-CN" sz="1600" b="1" kern="0" dirty="0" smtClean="0">
                <a:solidFill>
                  <a:srgbClr val="FF0000"/>
                </a:solidFill>
                <a:latin typeface="Arial Narrow" panose="020B0606020202030204" pitchFamily="34" charset="0"/>
                <a:ea typeface="仿宋_GB2312" pitchFamily="49" charset="-122"/>
                <a:cs typeface="Times New Roman" pitchFamily="18" charset="0"/>
              </a:rPr>
              <a:t>: </a:t>
            </a:r>
            <a:r>
              <a:rPr lang="en-US" altLang="zh-CN" sz="1600" b="1" kern="0" dirty="0" smtClean="0">
                <a:solidFill>
                  <a:srgbClr val="003366"/>
                </a:solidFill>
                <a:latin typeface="Arial Narrow" panose="020B0606020202030204" pitchFamily="34" charset="0"/>
                <a:ea typeface="仿宋_GB2312" pitchFamily="49" charset="-122"/>
                <a:cs typeface="Times New Roman" pitchFamily="18" charset="0"/>
              </a:rPr>
              <a:t>Spectrometer ring</a:t>
            </a:r>
          </a:p>
          <a:p>
            <a:pPr>
              <a:defRPr/>
            </a:pPr>
            <a:r>
              <a:rPr lang="en-US" altLang="zh-CN" sz="1300" b="1" kern="0" dirty="0" smtClean="0">
                <a:solidFill>
                  <a:srgbClr val="0000FF"/>
                </a:solidFill>
                <a:latin typeface="Calibri"/>
              </a:rPr>
              <a:t>Circumference: 273m</a:t>
            </a:r>
          </a:p>
          <a:p>
            <a:pPr>
              <a:defRPr/>
            </a:pPr>
            <a:r>
              <a:rPr lang="en-US" altLang="zh-CN" sz="1300" b="1" kern="0" dirty="0" smtClean="0">
                <a:solidFill>
                  <a:srgbClr val="0000FF"/>
                </a:solidFill>
                <a:latin typeface="Calibri"/>
              </a:rPr>
              <a:t>Rigidity: 13-15 Tm</a:t>
            </a:r>
          </a:p>
          <a:p>
            <a:pPr>
              <a:spcBef>
                <a:spcPts val="600"/>
              </a:spcBef>
              <a:defRPr/>
            </a:pPr>
            <a:r>
              <a:rPr lang="en-US" altLang="zh-CN" sz="1000" kern="0" dirty="0" smtClean="0">
                <a:solidFill>
                  <a:srgbClr val="00B050"/>
                </a:solidFill>
                <a:latin typeface="Calibri"/>
              </a:rPr>
              <a:t>Electron/Stochastic cooling </a:t>
            </a:r>
          </a:p>
          <a:p>
            <a:pPr>
              <a:spcBef>
                <a:spcPts val="0"/>
              </a:spcBef>
              <a:defRPr/>
            </a:pPr>
            <a:r>
              <a:rPr lang="en-US" altLang="zh-CN" sz="1000" kern="0" dirty="0" smtClean="0">
                <a:solidFill>
                  <a:srgbClr val="00B050"/>
                </a:solidFill>
                <a:latin typeface="Calibri"/>
              </a:rPr>
              <a:t>Two TOF detectors</a:t>
            </a:r>
          </a:p>
          <a:p>
            <a:pPr>
              <a:spcBef>
                <a:spcPts val="0"/>
              </a:spcBef>
              <a:defRPr/>
            </a:pPr>
            <a:r>
              <a:rPr lang="en-US" altLang="zh-CN" sz="1000" kern="0" dirty="0" smtClean="0">
                <a:solidFill>
                  <a:srgbClr val="00B050"/>
                </a:solidFill>
                <a:latin typeface="Calibri"/>
              </a:rPr>
              <a:t>Four operation modes</a:t>
            </a:r>
          </a:p>
        </p:txBody>
      </p:sp>
      <p:sp>
        <p:nvSpPr>
          <p:cNvPr id="17" name="矩形 16"/>
          <p:cNvSpPr/>
          <p:nvPr/>
        </p:nvSpPr>
        <p:spPr>
          <a:xfrm>
            <a:off x="2566264" y="1873890"/>
            <a:ext cx="1767432" cy="292388"/>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defRPr/>
            </a:pPr>
            <a:r>
              <a:rPr lang="en-US" altLang="zh-CN" sz="1300" b="1" dirty="0">
                <a:solidFill>
                  <a:srgbClr val="0000FF"/>
                </a:solidFill>
                <a:latin typeface="Arial" charset="0"/>
                <a:ea typeface="宋体" charset="-122"/>
              </a:rPr>
              <a:t>L: </a:t>
            </a:r>
            <a:r>
              <a:rPr lang="en-US" altLang="zh-CN" sz="1300" b="1" dirty="0" smtClean="0">
                <a:solidFill>
                  <a:srgbClr val="0000FF"/>
                </a:solidFill>
                <a:latin typeface="Arial" charset="0"/>
                <a:ea typeface="宋体" charset="-122"/>
              </a:rPr>
              <a:t>180m</a:t>
            </a:r>
            <a:r>
              <a:rPr lang="en-US" altLang="zh-CN" sz="1300" b="1" dirty="0">
                <a:solidFill>
                  <a:srgbClr val="0000FF"/>
                </a:solidFill>
                <a:latin typeface="Arial" charset="0"/>
                <a:ea typeface="宋体" charset="-122"/>
              </a:rPr>
              <a:t>, B</a:t>
            </a:r>
            <a:r>
              <a:rPr lang="el-GR" altLang="zh-CN" sz="1300" b="1" dirty="0">
                <a:solidFill>
                  <a:srgbClr val="0000FF"/>
                </a:solidFill>
                <a:latin typeface="Arial" charset="0"/>
                <a:ea typeface="宋体" charset="-122"/>
              </a:rPr>
              <a:t>ρ</a:t>
            </a:r>
            <a:r>
              <a:rPr lang="en-US" altLang="zh-CN" sz="1300" b="1" dirty="0">
                <a:solidFill>
                  <a:srgbClr val="0000FF"/>
                </a:solidFill>
                <a:latin typeface="Arial" charset="0"/>
                <a:ea typeface="宋体" charset="-122"/>
              </a:rPr>
              <a:t>: 2</a:t>
            </a:r>
            <a:r>
              <a:rPr lang="en-US" altLang="zh-CN" sz="1300" b="1" dirty="0" smtClean="0">
                <a:solidFill>
                  <a:srgbClr val="0000FF"/>
                </a:solidFill>
                <a:latin typeface="Arial" charset="0"/>
                <a:ea typeface="宋体" charset="-122"/>
              </a:rPr>
              <a:t>5 </a:t>
            </a:r>
            <a:r>
              <a:rPr lang="en-US" altLang="zh-CN" sz="1300" b="1" dirty="0">
                <a:solidFill>
                  <a:srgbClr val="0000FF"/>
                </a:solidFill>
                <a:latin typeface="Arial" charset="0"/>
                <a:ea typeface="宋体" charset="-122"/>
              </a:rPr>
              <a:t>Tm</a:t>
            </a:r>
            <a:endParaRPr lang="zh-CN" altLang="en-US" sz="1300" b="1" dirty="0">
              <a:solidFill>
                <a:srgbClr val="0000FF"/>
              </a:solidFill>
              <a:latin typeface="Arial" charset="0"/>
              <a:ea typeface="宋体" charset="-122"/>
            </a:endParaRPr>
          </a:p>
        </p:txBody>
      </p:sp>
      <p:sp>
        <p:nvSpPr>
          <p:cNvPr id="18" name="Text Box 211"/>
          <p:cNvSpPr txBox="1">
            <a:spLocks noChangeArrowheads="1"/>
          </p:cNvSpPr>
          <p:nvPr/>
        </p:nvSpPr>
        <p:spPr bwMode="auto">
          <a:xfrm>
            <a:off x="323689" y="4670535"/>
            <a:ext cx="3017904" cy="1492716"/>
          </a:xfrm>
          <a:prstGeom prst="rect">
            <a:avLst/>
          </a:prstGeom>
          <a:noFill/>
          <a:ln w="3175" cap="flat" cmpd="sng" algn="ctr">
            <a:noFill/>
            <a:prstDash val="solid"/>
            <a:headEnd/>
            <a:tailEnd/>
          </a:ln>
          <a:effectLst/>
        </p:spPr>
        <p:txBody>
          <a:bodyPr wrap="square" anchor="ctr">
            <a:spAutoFit/>
          </a:bodyPr>
          <a:lstStyle/>
          <a:p>
            <a:pPr>
              <a:defRPr/>
            </a:pPr>
            <a:r>
              <a:rPr lang="en-US" altLang="zh-CN" sz="1600" b="1" kern="0" dirty="0" err="1" smtClean="0">
                <a:solidFill>
                  <a:srgbClr val="FF0000"/>
                </a:solidFill>
                <a:latin typeface="Arial Narrow" panose="020B0606020202030204" pitchFamily="34" charset="0"/>
                <a:ea typeface="仿宋_GB2312" pitchFamily="49" charset="-122"/>
                <a:cs typeface="Times New Roman" pitchFamily="18" charset="0"/>
              </a:rPr>
              <a:t>BRing</a:t>
            </a:r>
            <a:r>
              <a:rPr lang="en-US" altLang="zh-CN" sz="1600" b="1" kern="0" dirty="0" smtClean="0">
                <a:solidFill>
                  <a:srgbClr val="FF0000"/>
                </a:solidFill>
                <a:latin typeface="Arial Narrow" panose="020B0606020202030204" pitchFamily="34" charset="0"/>
                <a:ea typeface="仿宋_GB2312" pitchFamily="49" charset="-122"/>
                <a:cs typeface="Times New Roman" pitchFamily="18" charset="0"/>
              </a:rPr>
              <a:t>-N: </a:t>
            </a:r>
            <a:r>
              <a:rPr lang="en-US" altLang="zh-CN" sz="1600" b="1" kern="0" dirty="0" smtClean="0">
                <a:solidFill>
                  <a:srgbClr val="002060"/>
                </a:solidFill>
                <a:latin typeface="Arial Narrow" panose="020B0606020202030204" pitchFamily="34" charset="0"/>
                <a:ea typeface="仿宋_GB2312" pitchFamily="49" charset="-122"/>
                <a:cs typeface="Times New Roman" pitchFamily="18" charset="0"/>
              </a:rPr>
              <a:t>Fast cycle ring</a:t>
            </a:r>
            <a:endParaRPr lang="zh-CN" altLang="en-US" sz="1600" b="1" kern="0" dirty="0" smtClean="0">
              <a:solidFill>
                <a:srgbClr val="002060"/>
              </a:solidFill>
              <a:latin typeface="Arial Narrow" panose="020B0606020202030204" pitchFamily="34" charset="0"/>
              <a:ea typeface="仿宋_GB2312" pitchFamily="49" charset="-122"/>
              <a:cs typeface="Times New Roman" pitchFamily="18" charset="0"/>
            </a:endParaRPr>
          </a:p>
          <a:p>
            <a:pPr>
              <a:defRPr/>
            </a:pPr>
            <a:r>
              <a:rPr lang="en-US" altLang="zh-CN" sz="1400" b="1" kern="0" dirty="0" smtClean="0">
                <a:solidFill>
                  <a:srgbClr val="0000FF"/>
                </a:solidFill>
                <a:latin typeface="Calibri"/>
              </a:rPr>
              <a:t>Circumference: 570 m</a:t>
            </a:r>
          </a:p>
          <a:p>
            <a:pPr>
              <a:defRPr/>
            </a:pPr>
            <a:r>
              <a:rPr lang="en-US" altLang="zh-CN" sz="1400" b="1" kern="0" dirty="0" smtClean="0">
                <a:solidFill>
                  <a:srgbClr val="0000FF"/>
                </a:solidFill>
                <a:latin typeface="Calibri"/>
              </a:rPr>
              <a:t>Rigidity: 34 Tm</a:t>
            </a:r>
          </a:p>
          <a:p>
            <a:pPr>
              <a:spcBef>
                <a:spcPts val="600"/>
              </a:spcBef>
              <a:defRPr/>
            </a:pPr>
            <a:r>
              <a:rPr lang="en-US" altLang="zh-CN" sz="1400" kern="0" dirty="0" smtClean="0">
                <a:solidFill>
                  <a:srgbClr val="00B050"/>
                </a:solidFill>
                <a:latin typeface="Calibri"/>
              </a:rPr>
              <a:t>Large acceptance (250/120)</a:t>
            </a:r>
          </a:p>
          <a:p>
            <a:pPr>
              <a:spcBef>
                <a:spcPts val="0"/>
              </a:spcBef>
              <a:defRPr/>
            </a:pPr>
            <a:r>
              <a:rPr lang="en-US" altLang="zh-CN" sz="1400" kern="0" dirty="0" smtClean="0">
                <a:solidFill>
                  <a:srgbClr val="00B050"/>
                </a:solidFill>
                <a:latin typeface="Calibri"/>
              </a:rPr>
              <a:t>Two planes painting injection</a:t>
            </a:r>
          </a:p>
          <a:p>
            <a:pPr>
              <a:defRPr/>
            </a:pPr>
            <a:r>
              <a:rPr lang="en-US" altLang="zh-CN" sz="1400" kern="0" dirty="0" smtClean="0">
                <a:solidFill>
                  <a:srgbClr val="00B050"/>
                </a:solidFill>
                <a:latin typeface="Calibri"/>
              </a:rPr>
              <a:t>Fast ramping rate</a:t>
            </a:r>
            <a:r>
              <a:rPr lang="zh-CN" altLang="en-US" sz="1400" kern="0" dirty="0" smtClean="0">
                <a:solidFill>
                  <a:srgbClr val="00B050"/>
                </a:solidFill>
                <a:latin typeface="Calibri"/>
              </a:rPr>
              <a:t>（</a:t>
            </a:r>
            <a:r>
              <a:rPr lang="en-US" altLang="zh-CN" sz="1400" kern="0" dirty="0" smtClean="0">
                <a:solidFill>
                  <a:srgbClr val="00B050"/>
                </a:solidFill>
                <a:latin typeface="Calibri"/>
              </a:rPr>
              <a:t>5-10Hz, </a:t>
            </a:r>
            <a:r>
              <a:rPr lang="en-US" altLang="zh-CN" sz="1400" kern="0" dirty="0" smtClean="0">
                <a:solidFill>
                  <a:srgbClr val="FF0000"/>
                </a:solidFill>
                <a:latin typeface="Calibri"/>
              </a:rPr>
              <a:t>20Hz</a:t>
            </a:r>
            <a:r>
              <a:rPr lang="zh-CN" altLang="en-US" sz="1400" kern="0" dirty="0" smtClean="0">
                <a:solidFill>
                  <a:srgbClr val="00B050"/>
                </a:solidFill>
                <a:latin typeface="Calibri"/>
              </a:rPr>
              <a:t>）</a:t>
            </a:r>
            <a:endParaRPr lang="en-US" altLang="zh-CN" sz="1600" kern="0" dirty="0" smtClean="0">
              <a:solidFill>
                <a:srgbClr val="00B050"/>
              </a:solidFill>
              <a:latin typeface="Calibri"/>
            </a:endParaRPr>
          </a:p>
        </p:txBody>
      </p:sp>
      <p:sp>
        <p:nvSpPr>
          <p:cNvPr id="20" name="Rectangle 2"/>
          <p:cNvSpPr>
            <a:spLocks noChangeArrowheads="1"/>
          </p:cNvSpPr>
          <p:nvPr/>
        </p:nvSpPr>
        <p:spPr bwMode="auto">
          <a:xfrm>
            <a:off x="1428794" y="663609"/>
            <a:ext cx="5809803"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dirty="0" smtClean="0">
                <a:solidFill>
                  <a:srgbClr val="0000FF"/>
                </a:solidFill>
                <a:latin typeface="Arial"/>
                <a:ea typeface="黑体" pitchFamily="49" charset="-122"/>
                <a:cs typeface="Times New Roman" pitchFamily="18" charset="0"/>
              </a:rPr>
              <a:t> </a:t>
            </a:r>
            <a:r>
              <a:rPr lang="en-US" altLang="zh-CN" sz="2400" b="1" dirty="0" smtClean="0">
                <a:solidFill>
                  <a:srgbClr val="0000FF"/>
                </a:solidFill>
                <a:latin typeface="Arial"/>
                <a:ea typeface="黑体" pitchFamily="49" charset="-122"/>
                <a:cs typeface="Times New Roman" pitchFamily="18" charset="0"/>
              </a:rPr>
              <a:t>Main accelerator components</a:t>
            </a:r>
            <a:endParaRPr lang="en-US" altLang="zh-CN" sz="2400" b="1" dirty="0">
              <a:solidFill>
                <a:srgbClr val="0000FF"/>
              </a:solidFill>
              <a:latin typeface="Arial"/>
              <a:ea typeface="黑体" pitchFamily="49" charset="-122"/>
              <a:cs typeface="Times New Roman" pitchFamily="18" charset="0"/>
            </a:endParaRPr>
          </a:p>
        </p:txBody>
      </p:sp>
      <p:sp>
        <p:nvSpPr>
          <p:cNvPr id="19" name="矩形 18"/>
          <p:cNvSpPr/>
          <p:nvPr/>
        </p:nvSpPr>
        <p:spPr>
          <a:xfrm>
            <a:off x="835043" y="6241695"/>
            <a:ext cx="7776864" cy="584775"/>
          </a:xfrm>
          <a:prstGeom prst="rect">
            <a:avLst/>
          </a:prstGeom>
          <a:solidFill>
            <a:srgbClr val="F79646">
              <a:lumMod val="20000"/>
              <a:lumOff val="80000"/>
            </a:srgbClr>
          </a:solidFill>
        </p:spPr>
        <p:txBody>
          <a:bodyPr wrap="square">
            <a:spAutoFit/>
          </a:bodyPr>
          <a:lstStyle/>
          <a:p>
            <a:pPr algn="ctr">
              <a:defRPr/>
            </a:pPr>
            <a:r>
              <a:rPr lang="en-US" altLang="zh-CN" sz="1600" kern="0" dirty="0" smtClean="0">
                <a:solidFill>
                  <a:prstClr val="black"/>
                </a:solidFill>
                <a:latin typeface="Arial"/>
                <a:ea typeface="宋体"/>
              </a:rPr>
              <a:t>These tunnels will be built in a cut and cover method and will be filled with 5 m overlay of soil. This conforms to the requirements of radiation safety.</a:t>
            </a:r>
          </a:p>
        </p:txBody>
      </p:sp>
    </p:spTree>
    <p:extLst>
      <p:ext uri="{BB962C8B-B14F-4D97-AF65-F5344CB8AC3E}">
        <p14:creationId xmlns:p14="http://schemas.microsoft.com/office/powerpoint/2010/main" val="1416747316"/>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a:spLocks noChangeArrowheads="1"/>
          </p:cNvSpPr>
          <p:nvPr/>
        </p:nvSpPr>
        <p:spPr bwMode="auto">
          <a:xfrm>
            <a:off x="539552" y="653787"/>
            <a:ext cx="8222210" cy="83099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lgn="ctr">
              <a:defRPr/>
            </a:pPr>
            <a:r>
              <a:rPr lang="en-US" altLang="zh-CN" sz="2400" b="1" dirty="0" smtClean="0">
                <a:solidFill>
                  <a:srgbClr val="C00000"/>
                </a:solidFill>
                <a:ea typeface="黑体" pitchFamily="49" charset="-122"/>
                <a:cs typeface="Times New Roman" pitchFamily="18" charset="0"/>
              </a:rPr>
              <a:t>A novel thin wall vacuum chamber are designed for HIAF</a:t>
            </a:r>
          </a:p>
          <a:p>
            <a:pPr algn="ctr">
              <a:defRPr/>
            </a:pPr>
            <a:r>
              <a:rPr lang="en-US" altLang="zh-CN" sz="2400" dirty="0" smtClean="0">
                <a:solidFill>
                  <a:srgbClr val="0000FF"/>
                </a:solidFill>
                <a:ea typeface="黑体" pitchFamily="49" charset="-122"/>
                <a:cs typeface="Times New Roman" pitchFamily="18" charset="0"/>
              </a:rPr>
              <a:t>  </a:t>
            </a:r>
            <a:r>
              <a:rPr lang="en-US" altLang="zh-CN" sz="2400" dirty="0" smtClean="0">
                <a:solidFill>
                  <a:srgbClr val="0033CC"/>
                </a:solidFill>
                <a:ea typeface="黑体" pitchFamily="49" charset="-122"/>
                <a:cs typeface="Times New Roman" pitchFamily="18" charset="0"/>
              </a:rPr>
              <a:t>(chamber supported by ceramic rings   )</a:t>
            </a:r>
            <a:endParaRPr lang="zh-CN" altLang="en-US" sz="2400" dirty="0">
              <a:solidFill>
                <a:srgbClr val="0033CC"/>
              </a:solidFill>
              <a:ea typeface="黑体" pitchFamily="49" charset="-122"/>
              <a:cs typeface="Times New Roman"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9342" y="1589450"/>
            <a:ext cx="3960000" cy="2425731"/>
          </a:xfrm>
          <a:prstGeom prst="rect">
            <a:avLst/>
          </a:prstGeom>
          <a:ln>
            <a:solidFill>
              <a:schemeClr val="accent3">
                <a:lumMod val="85000"/>
              </a:schemeClr>
            </a:solidFill>
          </a:ln>
        </p:spPr>
      </p:pic>
      <p:pic>
        <p:nvPicPr>
          <p:cNvPr id="8" name="图片 7"/>
          <p:cNvPicPr>
            <a:picLocks/>
          </p:cNvPicPr>
          <p:nvPr/>
        </p:nvPicPr>
        <p:blipFill rotWithShape="1">
          <a:blip r:embed="rId4" cstate="print">
            <a:extLst>
              <a:ext uri="{28A0092B-C50C-407E-A947-70E740481C1C}">
                <a14:useLocalDpi xmlns:a14="http://schemas.microsoft.com/office/drawing/2010/main" val="0"/>
              </a:ext>
            </a:extLst>
          </a:blip>
          <a:srcRect l="20863" t="17972" r="21651" b="8821"/>
          <a:stretch/>
        </p:blipFill>
        <p:spPr>
          <a:xfrm>
            <a:off x="251520" y="1589450"/>
            <a:ext cx="4032448" cy="2448272"/>
          </a:xfrm>
          <a:prstGeom prst="rect">
            <a:avLst/>
          </a:prstGeom>
          <a:ln>
            <a:solidFill>
              <a:schemeClr val="bg1">
                <a:lumMod val="75000"/>
              </a:schemeClr>
            </a:solidFill>
          </a:ln>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92" y="4393973"/>
            <a:ext cx="4204808" cy="246402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5714" y="4789524"/>
            <a:ext cx="2658694" cy="1979435"/>
          </a:xfrm>
          <a:prstGeom prst="rect">
            <a:avLst/>
          </a:prstGeom>
        </p:spPr>
      </p:pic>
      <p:sp>
        <p:nvSpPr>
          <p:cNvPr id="16" name="矩形 15"/>
          <p:cNvSpPr>
            <a:spLocks noChangeArrowheads="1"/>
          </p:cNvSpPr>
          <p:nvPr/>
        </p:nvSpPr>
        <p:spPr bwMode="auto">
          <a:xfrm>
            <a:off x="4593771" y="4005064"/>
            <a:ext cx="4084773" cy="400110"/>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defRPr/>
            </a:pPr>
            <a:r>
              <a:rPr lang="en-US" altLang="zh-CN" sz="2000" dirty="0" smtClean="0">
                <a:latin typeface="Arial" panose="020B0604020202020204" pitchFamily="34" charset="0"/>
                <a:ea typeface="黑体" pitchFamily="49" charset="-122"/>
                <a:cs typeface="Arial" panose="020B0604020202020204" pitchFamily="34" charset="0"/>
              </a:rPr>
              <a:t> Static structural equivalent </a:t>
            </a:r>
            <a:r>
              <a:rPr lang="en-US" altLang="zh-CN" sz="2000" dirty="0">
                <a:latin typeface="Arial" panose="020B0604020202020204" pitchFamily="34" charset="0"/>
                <a:ea typeface="黑体" pitchFamily="49" charset="-122"/>
                <a:cs typeface="Arial" panose="020B0604020202020204" pitchFamily="34" charset="0"/>
              </a:rPr>
              <a:t>s</a:t>
            </a:r>
            <a:r>
              <a:rPr lang="en-US" altLang="zh-CN" sz="2000" dirty="0" smtClean="0">
                <a:latin typeface="Arial" panose="020B0604020202020204" pitchFamily="34" charset="0"/>
                <a:ea typeface="黑体" pitchFamily="49" charset="-122"/>
                <a:cs typeface="Arial" panose="020B0604020202020204" pitchFamily="34" charset="0"/>
              </a:rPr>
              <a:t>tress </a:t>
            </a:r>
            <a:endParaRPr lang="zh-CN" altLang="en-US" sz="2000" dirty="0">
              <a:latin typeface="Arial" panose="020B0604020202020204" pitchFamily="34" charset="0"/>
              <a:ea typeface="黑体" pitchFamily="49" charset="-122"/>
              <a:cs typeface="Arial" panose="020B0604020202020204" pitchFamily="34" charset="0"/>
            </a:endParaRPr>
          </a:p>
        </p:txBody>
      </p:sp>
      <p:sp>
        <p:nvSpPr>
          <p:cNvPr id="17" name="矩形 16"/>
          <p:cNvSpPr>
            <a:spLocks noChangeArrowheads="1"/>
          </p:cNvSpPr>
          <p:nvPr/>
        </p:nvSpPr>
        <p:spPr bwMode="auto">
          <a:xfrm>
            <a:off x="325833" y="3998506"/>
            <a:ext cx="3958135" cy="400110"/>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defRPr/>
            </a:pPr>
            <a:r>
              <a:rPr lang="en-US" altLang="zh-CN" sz="2000" dirty="0" smtClean="0">
                <a:latin typeface="Arial" panose="020B0604020202020204" pitchFamily="34" charset="0"/>
                <a:ea typeface="黑体" pitchFamily="49" charset="-122"/>
                <a:cs typeface="Arial" panose="020B0604020202020204" pitchFamily="34" charset="0"/>
              </a:rPr>
              <a:t> Chamber with ceramic supporter</a:t>
            </a:r>
            <a:endParaRPr lang="zh-CN" altLang="en-US" sz="2000" dirty="0">
              <a:latin typeface="Arial" panose="020B0604020202020204" pitchFamily="34" charset="0"/>
              <a:ea typeface="黑体" pitchFamily="49" charset="-122"/>
              <a:cs typeface="Arial" panose="020B0604020202020204" pitchFamily="34" charset="0"/>
            </a:endParaRPr>
          </a:p>
        </p:txBody>
      </p:sp>
      <p:sp>
        <p:nvSpPr>
          <p:cNvPr id="14" name="文本框 13"/>
          <p:cNvSpPr txBox="1"/>
          <p:nvPr/>
        </p:nvSpPr>
        <p:spPr>
          <a:xfrm>
            <a:off x="251520" y="57043"/>
            <a:ext cx="5421677" cy="584775"/>
          </a:xfrm>
          <a:prstGeom prst="rect">
            <a:avLst/>
          </a:prstGeom>
          <a:noFill/>
        </p:spPr>
        <p:txBody>
          <a:bodyPr wrap="none" rtlCol="0">
            <a:spAutoFit/>
          </a:bodyPr>
          <a:lstStyle/>
          <a:p>
            <a:r>
              <a:rPr lang="en-US" altLang="zh-CN" sz="3200" b="1" dirty="0">
                <a:solidFill>
                  <a:schemeClr val="bg1"/>
                </a:solidFill>
              </a:rPr>
              <a:t>Thin wall vacuum chamber</a:t>
            </a:r>
            <a:endParaRPr lang="zh-CN" altLang="en-US" sz="3200" b="1" dirty="0">
              <a:solidFill>
                <a:schemeClr val="bg1"/>
              </a:solidFill>
            </a:endParaRPr>
          </a:p>
        </p:txBody>
      </p:sp>
    </p:spTree>
    <p:extLst>
      <p:ext uri="{BB962C8B-B14F-4D97-AF65-F5344CB8AC3E}">
        <p14:creationId xmlns:p14="http://schemas.microsoft.com/office/powerpoint/2010/main" val="36478991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a:spLocks noChangeArrowheads="1"/>
          </p:cNvSpPr>
          <p:nvPr/>
        </p:nvSpPr>
        <p:spPr bwMode="auto">
          <a:xfrm>
            <a:off x="493584" y="773541"/>
            <a:ext cx="8222210" cy="461665"/>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lgn="ctr">
              <a:defRPr/>
            </a:pPr>
            <a:r>
              <a:rPr lang="en-US" altLang="zh-CN" sz="2400" dirty="0" smtClean="0">
                <a:solidFill>
                  <a:srgbClr val="0000FF"/>
                </a:solidFill>
                <a:ea typeface="黑体" pitchFamily="49" charset="-122"/>
                <a:cs typeface="Times New Roman" pitchFamily="18" charset="0"/>
              </a:rPr>
              <a:t>  </a:t>
            </a:r>
            <a:r>
              <a:rPr lang="en-US" altLang="zh-CN" sz="2400" dirty="0" smtClean="0">
                <a:solidFill>
                  <a:srgbClr val="0033CC"/>
                </a:solidFill>
                <a:ea typeface="黑体" pitchFamily="49" charset="-122"/>
                <a:cs typeface="Times New Roman" pitchFamily="18" charset="0"/>
              </a:rPr>
              <a:t>Chamber supported by ceramic rings   </a:t>
            </a:r>
            <a:endParaRPr lang="zh-CN" altLang="en-US" sz="2400" dirty="0">
              <a:solidFill>
                <a:srgbClr val="0033CC"/>
              </a:solidFill>
              <a:ea typeface="黑体" pitchFamily="49" charset="-122"/>
              <a:cs typeface="Times New Roman" pitchFamily="18" charset="0"/>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411361"/>
            <a:ext cx="3931975" cy="2207955"/>
          </a:xfrm>
          <a:prstGeom prst="rect">
            <a:avLst/>
          </a:prstGeom>
        </p:spPr>
      </p:pic>
      <p:pic>
        <p:nvPicPr>
          <p:cNvPr id="13" name="图片 12" descr="20150327_112950.jpg"/>
          <p:cNvPicPr>
            <a:picLocks noChangeAspect="1"/>
          </p:cNvPicPr>
          <p:nvPr/>
        </p:nvPicPr>
        <p:blipFill>
          <a:blip r:embed="rId3"/>
          <a:srcRect t="18129"/>
          <a:stretch>
            <a:fillRect/>
          </a:stretch>
        </p:blipFill>
        <p:spPr>
          <a:xfrm>
            <a:off x="467544" y="4043302"/>
            <a:ext cx="3924000" cy="2409470"/>
          </a:xfrm>
          <a:prstGeom prst="rect">
            <a:avLst/>
          </a:prstGeom>
        </p:spPr>
      </p:pic>
      <p:sp>
        <p:nvSpPr>
          <p:cNvPr id="14" name="文本框 13"/>
          <p:cNvSpPr txBox="1"/>
          <p:nvPr/>
        </p:nvSpPr>
        <p:spPr>
          <a:xfrm>
            <a:off x="251520" y="57043"/>
            <a:ext cx="5421677" cy="584775"/>
          </a:xfrm>
          <a:prstGeom prst="rect">
            <a:avLst/>
          </a:prstGeom>
          <a:noFill/>
        </p:spPr>
        <p:txBody>
          <a:bodyPr wrap="none" rtlCol="0">
            <a:spAutoFit/>
          </a:bodyPr>
          <a:lstStyle/>
          <a:p>
            <a:r>
              <a:rPr lang="en-US" altLang="zh-CN" sz="3200" b="1" dirty="0">
                <a:solidFill>
                  <a:schemeClr val="bg1"/>
                </a:solidFill>
              </a:rPr>
              <a:t>Thin wall vacuum chamber</a:t>
            </a:r>
            <a:endParaRPr lang="zh-CN" altLang="en-US" sz="3200" b="1" dirty="0">
              <a:solidFill>
                <a:schemeClr val="bg1"/>
              </a:solidFill>
            </a:endParaRPr>
          </a:p>
        </p:txBody>
      </p:sp>
      <p:pic>
        <p:nvPicPr>
          <p:cNvPr id="15" name="图片 14" descr="20150330_091834.jpg"/>
          <p:cNvPicPr>
            <a:picLocks noChangeAspect="1"/>
          </p:cNvPicPr>
          <p:nvPr/>
        </p:nvPicPr>
        <p:blipFill>
          <a:blip r:embed="rId4"/>
          <a:stretch>
            <a:fillRect/>
          </a:stretch>
        </p:blipFill>
        <p:spPr>
          <a:xfrm rot="5400000">
            <a:off x="4288762" y="1980336"/>
            <a:ext cx="5112000" cy="3834000"/>
          </a:xfrm>
          <a:prstGeom prst="rect">
            <a:avLst/>
          </a:prstGeom>
        </p:spPr>
      </p:pic>
      <p:sp>
        <p:nvSpPr>
          <p:cNvPr id="8" name="矩形 10"/>
          <p:cNvSpPr>
            <a:spLocks noChangeArrowheads="1"/>
          </p:cNvSpPr>
          <p:nvPr/>
        </p:nvSpPr>
        <p:spPr bwMode="auto">
          <a:xfrm>
            <a:off x="683568" y="3619608"/>
            <a:ext cx="3384376" cy="351725"/>
          </a:xfrm>
          <a:prstGeom prst="rect">
            <a:avLst/>
          </a:prstGeom>
          <a:noFill/>
          <a:ln w="9525">
            <a:noFill/>
            <a:miter lim="800000"/>
          </a:ln>
        </p:spPr>
        <p:txBody>
          <a:bodyPr anchor="ctr" anchorCtr="1"/>
          <a:lstStyle/>
          <a:p>
            <a:pPr algn="ctr" fontAlgn="auto">
              <a:spcBef>
                <a:spcPts val="0"/>
              </a:spcBef>
              <a:spcAft>
                <a:spcPts val="0"/>
              </a:spcAft>
              <a:buClr>
                <a:prstClr val="black"/>
              </a:buClr>
            </a:pPr>
            <a:r>
              <a:rPr lang="en-US" altLang="zh-CN" sz="2200" b="1" dirty="0" smtClean="0">
                <a:solidFill>
                  <a:srgbClr val="0000FF"/>
                </a:solidFill>
                <a:latin typeface="Calibri"/>
                <a:ea typeface="黑体" panose="02010609060101010101" pitchFamily="2" charset="-122"/>
                <a:cs typeface="Times New Roman" panose="02020603050405020304" pitchFamily="18" charset="0"/>
              </a:rPr>
              <a:t>Fabrication process</a:t>
            </a:r>
            <a:endParaRPr lang="zh-CN" altLang="en-US" sz="2200" b="1" dirty="0">
              <a:solidFill>
                <a:srgbClr val="0000FF"/>
              </a:solidFill>
              <a:latin typeface="Calibri"/>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1669583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a:spLocks noChangeArrowheads="1"/>
          </p:cNvSpPr>
          <p:nvPr/>
        </p:nvSpPr>
        <p:spPr bwMode="auto">
          <a:xfrm>
            <a:off x="539552" y="653787"/>
            <a:ext cx="8222210" cy="461665"/>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lgn="ctr">
              <a:defRPr/>
            </a:pPr>
            <a:r>
              <a:rPr lang="en-US" altLang="zh-CN" sz="2400" dirty="0" smtClean="0">
                <a:solidFill>
                  <a:srgbClr val="0000FF"/>
                </a:solidFill>
                <a:ea typeface="黑体" pitchFamily="49" charset="-122"/>
                <a:cs typeface="Times New Roman" pitchFamily="18" charset="0"/>
              </a:rPr>
              <a:t>  </a:t>
            </a:r>
            <a:r>
              <a:rPr lang="en-US" altLang="zh-CN" sz="2400" dirty="0" smtClean="0">
                <a:solidFill>
                  <a:srgbClr val="0033CC"/>
                </a:solidFill>
                <a:ea typeface="黑体" pitchFamily="49" charset="-122"/>
                <a:cs typeface="Times New Roman" pitchFamily="18" charset="0"/>
              </a:rPr>
              <a:t>Chamber supported by ceramic rings   </a:t>
            </a:r>
            <a:endParaRPr lang="zh-CN" altLang="en-US" sz="2400" dirty="0">
              <a:solidFill>
                <a:srgbClr val="0033CC"/>
              </a:solidFill>
              <a:ea typeface="黑体" pitchFamily="49" charset="-122"/>
              <a:cs typeface="Times New Roman"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9284" y="1180169"/>
            <a:ext cx="3168000" cy="2376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538" y="1199371"/>
            <a:ext cx="3108531" cy="2331398"/>
          </a:xfrm>
          <a:prstGeom prst="rect">
            <a:avLst/>
          </a:prstGeom>
        </p:spPr>
      </p:pic>
      <p:sp>
        <p:nvSpPr>
          <p:cNvPr id="14" name="文本框 13"/>
          <p:cNvSpPr txBox="1"/>
          <p:nvPr/>
        </p:nvSpPr>
        <p:spPr>
          <a:xfrm>
            <a:off x="251520" y="57043"/>
            <a:ext cx="5421677" cy="584775"/>
          </a:xfrm>
          <a:prstGeom prst="rect">
            <a:avLst/>
          </a:prstGeom>
          <a:noFill/>
        </p:spPr>
        <p:txBody>
          <a:bodyPr wrap="none" rtlCol="0">
            <a:spAutoFit/>
          </a:bodyPr>
          <a:lstStyle/>
          <a:p>
            <a:r>
              <a:rPr lang="en-US" altLang="zh-CN" sz="3200" b="1" dirty="0">
                <a:solidFill>
                  <a:schemeClr val="bg1"/>
                </a:solidFill>
              </a:rPr>
              <a:t>Thin wall vacuum chamber</a:t>
            </a:r>
            <a:endParaRPr lang="zh-CN" altLang="en-US" sz="3200" b="1" dirty="0">
              <a:solidFill>
                <a:schemeClr val="bg1"/>
              </a:solidFill>
            </a:endParaRPr>
          </a:p>
        </p:txBody>
      </p:sp>
      <p:pic>
        <p:nvPicPr>
          <p:cNvPr id="10" name="图片 9" descr="IMG_20180211_093316.jpg"/>
          <p:cNvPicPr>
            <a:picLocks noChangeAspect="1"/>
          </p:cNvPicPr>
          <p:nvPr/>
        </p:nvPicPr>
        <p:blipFill>
          <a:blip r:embed="rId5"/>
          <a:stretch>
            <a:fillRect/>
          </a:stretch>
        </p:blipFill>
        <p:spPr>
          <a:xfrm>
            <a:off x="683568" y="3827332"/>
            <a:ext cx="1874006" cy="2498674"/>
          </a:xfrm>
          <a:prstGeom prst="rect">
            <a:avLst/>
          </a:prstGeom>
        </p:spPr>
      </p:pic>
      <p:pic>
        <p:nvPicPr>
          <p:cNvPr id="11" name="图片 10" descr="测试实物图2.jpg"/>
          <p:cNvPicPr>
            <a:picLocks noChangeAspect="1"/>
          </p:cNvPicPr>
          <p:nvPr/>
        </p:nvPicPr>
        <p:blipFill>
          <a:blip r:embed="rId6"/>
          <a:stretch>
            <a:fillRect/>
          </a:stretch>
        </p:blipFill>
        <p:spPr>
          <a:xfrm>
            <a:off x="2878584" y="4189697"/>
            <a:ext cx="3811979" cy="2140573"/>
          </a:xfrm>
          <a:prstGeom prst="rect">
            <a:avLst/>
          </a:prstGeom>
        </p:spPr>
      </p:pic>
      <p:sp>
        <p:nvSpPr>
          <p:cNvPr id="9" name="矩形 10"/>
          <p:cNvSpPr>
            <a:spLocks noChangeArrowheads="1"/>
          </p:cNvSpPr>
          <p:nvPr/>
        </p:nvSpPr>
        <p:spPr bwMode="auto">
          <a:xfrm>
            <a:off x="4631096" y="3620886"/>
            <a:ext cx="3384376" cy="351725"/>
          </a:xfrm>
          <a:prstGeom prst="rect">
            <a:avLst/>
          </a:prstGeom>
          <a:noFill/>
          <a:ln w="9525">
            <a:noFill/>
            <a:miter lim="800000"/>
          </a:ln>
        </p:spPr>
        <p:txBody>
          <a:bodyPr anchor="ctr" anchorCtr="1"/>
          <a:lstStyle/>
          <a:p>
            <a:pPr algn="ctr" fontAlgn="auto">
              <a:spcBef>
                <a:spcPts val="0"/>
              </a:spcBef>
              <a:spcAft>
                <a:spcPts val="0"/>
              </a:spcAft>
              <a:buClr>
                <a:prstClr val="black"/>
              </a:buClr>
            </a:pPr>
            <a:r>
              <a:rPr lang="en-US" altLang="zh-CN" sz="2200" b="1" dirty="0" smtClean="0">
                <a:solidFill>
                  <a:srgbClr val="0000FF"/>
                </a:solidFill>
                <a:latin typeface="Calibri"/>
                <a:ea typeface="黑体" panose="02010609060101010101" pitchFamily="2" charset="-122"/>
                <a:cs typeface="Times New Roman" panose="02020603050405020304" pitchFamily="18" charset="0"/>
              </a:rPr>
              <a:t>Inside view of chamber</a:t>
            </a:r>
            <a:endParaRPr lang="zh-CN" altLang="en-US" sz="2200" b="1" dirty="0">
              <a:solidFill>
                <a:srgbClr val="0000FF"/>
              </a:solidFill>
              <a:latin typeface="Calibri"/>
              <a:ea typeface="黑体" panose="02010609060101010101" pitchFamily="2" charset="-122"/>
              <a:cs typeface="Times New Roman" panose="02020603050405020304" pitchFamily="18" charset="0"/>
            </a:endParaRPr>
          </a:p>
        </p:txBody>
      </p:sp>
      <p:sp>
        <p:nvSpPr>
          <p:cNvPr id="12" name="矩形 10"/>
          <p:cNvSpPr>
            <a:spLocks noChangeArrowheads="1"/>
          </p:cNvSpPr>
          <p:nvPr/>
        </p:nvSpPr>
        <p:spPr bwMode="auto">
          <a:xfrm>
            <a:off x="3767212" y="6338781"/>
            <a:ext cx="2159048" cy="440880"/>
          </a:xfrm>
          <a:prstGeom prst="rect">
            <a:avLst/>
          </a:prstGeom>
          <a:noFill/>
          <a:ln w="9525">
            <a:noFill/>
            <a:miter lim="800000"/>
          </a:ln>
        </p:spPr>
        <p:txBody>
          <a:bodyPr anchor="ctr" anchorCtr="1"/>
          <a:lstStyle/>
          <a:p>
            <a:pPr algn="ctr" fontAlgn="auto">
              <a:spcBef>
                <a:spcPts val="0"/>
              </a:spcBef>
              <a:spcAft>
                <a:spcPts val="0"/>
              </a:spcAft>
              <a:buClr>
                <a:prstClr val="black"/>
              </a:buClr>
            </a:pPr>
            <a:r>
              <a:rPr lang="en-US" altLang="zh-CN" sz="2200" b="1" dirty="0" smtClean="0">
                <a:solidFill>
                  <a:srgbClr val="0000FF"/>
                </a:solidFill>
                <a:latin typeface="Calibri"/>
                <a:ea typeface="黑体" panose="02010609060101010101" pitchFamily="2" charset="-122"/>
                <a:cs typeface="Times New Roman" panose="02020603050405020304" pitchFamily="18" charset="0"/>
              </a:rPr>
              <a:t>Bake system</a:t>
            </a:r>
            <a:endParaRPr lang="zh-CN" altLang="en-US" sz="2200" b="1" dirty="0">
              <a:solidFill>
                <a:srgbClr val="0000FF"/>
              </a:solidFill>
              <a:latin typeface="Calibri"/>
              <a:ea typeface="黑体" panose="02010609060101010101" pitchFamily="2" charset="-122"/>
              <a:cs typeface="Times New Roman" panose="02020603050405020304" pitchFamily="18" charset="0"/>
            </a:endParaRPr>
          </a:p>
        </p:txBody>
      </p:sp>
      <p:sp>
        <p:nvSpPr>
          <p:cNvPr id="13" name="矩形 10"/>
          <p:cNvSpPr>
            <a:spLocks noChangeArrowheads="1"/>
          </p:cNvSpPr>
          <p:nvPr/>
        </p:nvSpPr>
        <p:spPr bwMode="auto">
          <a:xfrm>
            <a:off x="552252" y="6385520"/>
            <a:ext cx="2376264" cy="351725"/>
          </a:xfrm>
          <a:prstGeom prst="rect">
            <a:avLst/>
          </a:prstGeom>
          <a:noFill/>
          <a:ln w="9525">
            <a:noFill/>
            <a:miter lim="800000"/>
          </a:ln>
        </p:spPr>
        <p:txBody>
          <a:bodyPr anchor="ctr" anchorCtr="1"/>
          <a:lstStyle/>
          <a:p>
            <a:pPr algn="ctr" fontAlgn="auto">
              <a:spcBef>
                <a:spcPts val="0"/>
              </a:spcBef>
              <a:spcAft>
                <a:spcPts val="0"/>
              </a:spcAft>
              <a:buClr>
                <a:prstClr val="black"/>
              </a:buClr>
            </a:pPr>
            <a:r>
              <a:rPr lang="en-US" altLang="zh-CN" sz="2200" b="1" dirty="0" smtClean="0">
                <a:solidFill>
                  <a:srgbClr val="0000FF"/>
                </a:solidFill>
                <a:latin typeface="Calibri"/>
                <a:ea typeface="黑体" panose="02010609060101010101" pitchFamily="2" charset="-122"/>
                <a:cs typeface="Times New Roman" panose="02020603050405020304" pitchFamily="18" charset="0"/>
              </a:rPr>
              <a:t>Outgassing</a:t>
            </a:r>
            <a:endParaRPr lang="zh-CN" altLang="en-US" sz="2200" b="1" dirty="0">
              <a:solidFill>
                <a:srgbClr val="0000FF"/>
              </a:solidFill>
              <a:latin typeface="Calibri"/>
              <a:ea typeface="黑体" panose="02010609060101010101" pitchFamily="2" charset="-122"/>
              <a:cs typeface="Times New Roman" panose="02020603050405020304" pitchFamily="18" charset="0"/>
            </a:endParaRPr>
          </a:p>
        </p:txBody>
      </p:sp>
      <p:pic>
        <p:nvPicPr>
          <p:cNvPr id="15" name="Picture 2" descr="C:\Users\yws\Desktop\创新研究照\mmexport151857645998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603" t="23105" r="24570" b="48186"/>
          <a:stretch/>
        </p:blipFill>
        <p:spPr bwMode="auto">
          <a:xfrm>
            <a:off x="6732240" y="4397468"/>
            <a:ext cx="2297561" cy="7757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9"/>
          <p:cNvSpPr txBox="1">
            <a:spLocks noChangeArrowheads="1"/>
          </p:cNvSpPr>
          <p:nvPr/>
        </p:nvSpPr>
        <p:spPr bwMode="auto">
          <a:xfrm>
            <a:off x="6842046" y="5517232"/>
            <a:ext cx="2077948" cy="554000"/>
          </a:xfrm>
          <a:prstGeom prst="rect">
            <a:avLst/>
          </a:prstGeom>
          <a:solidFill>
            <a:schemeClr val="accent1">
              <a:lumMod val="20000"/>
              <a:lumOff val="80000"/>
            </a:schemeClr>
          </a:solidFill>
          <a:ln>
            <a:noFill/>
          </a:ln>
          <a:extLst/>
        </p:spPr>
        <p:txBody>
          <a:bodyPr wrap="square" tIns="45721" bIns="45721">
            <a:spAutoFit/>
          </a:bodyPr>
          <a:lstStyle>
            <a:lvl1pPr>
              <a:defRPr kumimoji="1" sz="4600" b="1">
                <a:solidFill>
                  <a:srgbClr val="FF3399"/>
                </a:solidFill>
                <a:latin typeface="Times New Roman" panose="02020603050405020304" pitchFamily="18" charset="0"/>
                <a:ea typeface="宋体" panose="02010600030101010101" pitchFamily="2" charset="-122"/>
              </a:defRPr>
            </a:lvl1pPr>
            <a:lvl2pPr marL="742950" indent="-285750">
              <a:defRPr kumimoji="1" sz="4600" b="1">
                <a:solidFill>
                  <a:srgbClr val="FF3399"/>
                </a:solidFill>
                <a:latin typeface="Times New Roman" panose="02020603050405020304" pitchFamily="18" charset="0"/>
                <a:ea typeface="宋体" panose="02010600030101010101" pitchFamily="2" charset="-122"/>
              </a:defRPr>
            </a:lvl2pPr>
            <a:lvl3pPr marL="1143000" indent="-228600">
              <a:defRPr kumimoji="1" sz="4600" b="1">
                <a:solidFill>
                  <a:srgbClr val="FF3399"/>
                </a:solidFill>
                <a:latin typeface="Times New Roman" panose="02020603050405020304" pitchFamily="18" charset="0"/>
                <a:ea typeface="宋体" panose="02010600030101010101" pitchFamily="2" charset="-122"/>
              </a:defRPr>
            </a:lvl3pPr>
            <a:lvl4pPr marL="1600200" indent="-228600">
              <a:defRPr kumimoji="1" sz="4600" b="1">
                <a:solidFill>
                  <a:srgbClr val="FF3399"/>
                </a:solidFill>
                <a:latin typeface="Times New Roman" panose="02020603050405020304" pitchFamily="18" charset="0"/>
                <a:ea typeface="宋体" panose="02010600030101010101" pitchFamily="2" charset="-122"/>
              </a:defRPr>
            </a:lvl4pPr>
            <a:lvl5pPr marL="2057400" indent="-228600">
              <a:defRPr kumimoji="1" sz="4600" b="1">
                <a:solidFill>
                  <a:srgbClr val="FF3399"/>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4600" b="1">
                <a:solidFill>
                  <a:srgbClr val="FF3399"/>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4600" b="1">
                <a:solidFill>
                  <a:srgbClr val="FF3399"/>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4600" b="1">
                <a:solidFill>
                  <a:srgbClr val="FF3399"/>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4600" b="1">
                <a:solidFill>
                  <a:srgbClr val="FF3399"/>
                </a:solidFill>
                <a:latin typeface="Times New Roman" panose="02020603050405020304" pitchFamily="18" charset="0"/>
                <a:ea typeface="宋体" panose="02010600030101010101" pitchFamily="2" charset="-122"/>
              </a:defRPr>
            </a:lvl9pPr>
          </a:lstStyle>
          <a:p>
            <a:pPr indent="127000" algn="ctr">
              <a:lnSpc>
                <a:spcPct val="150000"/>
              </a:lnSpc>
              <a:spcBef>
                <a:spcPts val="360"/>
              </a:spcBef>
              <a:spcAft>
                <a:spcPts val="0"/>
              </a:spcAft>
            </a:pPr>
            <a:r>
              <a:rPr lang="en-US" altLang="zh-CN" sz="2000" kern="100" dirty="0" smtClean="0">
                <a:solidFill>
                  <a:srgbClr val="C00000"/>
                </a:solidFill>
                <a:ea typeface="黑体" panose="02010609060101010101" pitchFamily="49" charset="-122"/>
                <a:cs typeface="Times New Roman" panose="02020603050405020304" pitchFamily="18" charset="0"/>
              </a:rPr>
              <a:t>4.0×10</a:t>
            </a:r>
            <a:r>
              <a:rPr lang="en-US" altLang="zh-CN" sz="2000" kern="100" baseline="30000" dirty="0" smtClean="0">
                <a:solidFill>
                  <a:srgbClr val="C00000"/>
                </a:solidFill>
                <a:ea typeface="黑体" panose="02010609060101010101" pitchFamily="49" charset="-122"/>
                <a:cs typeface="Times New Roman" panose="02020603050405020304" pitchFamily="18" charset="0"/>
              </a:rPr>
              <a:t>-12</a:t>
            </a:r>
            <a:r>
              <a:rPr lang="en-US" altLang="zh-CN" sz="2000" kern="100" dirty="0" smtClean="0">
                <a:solidFill>
                  <a:srgbClr val="C00000"/>
                </a:solidFill>
                <a:ea typeface="黑体" panose="02010609060101010101" pitchFamily="49" charset="-122"/>
                <a:cs typeface="Times New Roman" panose="02020603050405020304" pitchFamily="18" charset="0"/>
              </a:rPr>
              <a:t> mbar</a:t>
            </a:r>
            <a:endParaRPr lang="zh-CN" altLang="zh-CN" sz="2000" kern="100" dirty="0">
              <a:solidFill>
                <a:srgbClr val="C00000"/>
              </a:solidFill>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365637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a:spLocks noChangeArrowheads="1"/>
          </p:cNvSpPr>
          <p:nvPr/>
        </p:nvSpPr>
        <p:spPr bwMode="auto">
          <a:xfrm>
            <a:off x="539552" y="653787"/>
            <a:ext cx="8222210" cy="461665"/>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lgn="ctr">
              <a:defRPr/>
            </a:pPr>
            <a:r>
              <a:rPr lang="en-US" altLang="zh-CN" sz="2400" dirty="0" smtClean="0">
                <a:solidFill>
                  <a:srgbClr val="0000FF"/>
                </a:solidFill>
                <a:ea typeface="黑体" pitchFamily="49" charset="-122"/>
                <a:cs typeface="Times New Roman" pitchFamily="18" charset="0"/>
              </a:rPr>
              <a:t>  C</a:t>
            </a:r>
            <a:r>
              <a:rPr lang="en-US" altLang="zh-CN" sz="2400" dirty="0" smtClean="0">
                <a:solidFill>
                  <a:srgbClr val="0033CC"/>
                </a:solidFill>
                <a:ea typeface="黑体" pitchFamily="49" charset="-122"/>
                <a:cs typeface="Times New Roman" pitchFamily="18" charset="0"/>
              </a:rPr>
              <a:t>hamber supported by ceramic rings </a:t>
            </a:r>
            <a:endParaRPr lang="zh-CN" altLang="en-US" sz="2400" dirty="0">
              <a:solidFill>
                <a:srgbClr val="0033CC"/>
              </a:solidFill>
              <a:ea typeface="黑体" pitchFamily="49" charset="-122"/>
              <a:cs typeface="Times New Roman" pitchFamily="18" charset="0"/>
            </a:endParaRPr>
          </a:p>
        </p:txBody>
      </p:sp>
      <p:pic>
        <p:nvPicPr>
          <p:cNvPr id="12" name="图片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77442">
            <a:off x="1074862" y="-30857"/>
            <a:ext cx="7143530" cy="3236212"/>
          </a:xfrm>
          <a:prstGeom prst="rect">
            <a:avLst/>
          </a:prstGeom>
        </p:spPr>
      </p:pic>
      <p:pic>
        <p:nvPicPr>
          <p:cNvPr id="13" name="图片 12"/>
          <p:cNvPicPr>
            <a:picLocks noChangeAspect="1"/>
          </p:cNvPicPr>
          <p:nvPr/>
        </p:nvPicPr>
        <p:blipFill>
          <a:blip r:embed="rId3"/>
          <a:stretch>
            <a:fillRect/>
          </a:stretch>
        </p:blipFill>
        <p:spPr>
          <a:xfrm>
            <a:off x="1835696" y="1999047"/>
            <a:ext cx="5472608" cy="3878225"/>
          </a:xfrm>
          <a:prstGeom prst="rect">
            <a:avLst/>
          </a:prstGeom>
        </p:spPr>
      </p:pic>
      <p:sp>
        <p:nvSpPr>
          <p:cNvPr id="14" name="矩形 13"/>
          <p:cNvSpPr>
            <a:spLocks noChangeArrowheads="1"/>
          </p:cNvSpPr>
          <p:nvPr/>
        </p:nvSpPr>
        <p:spPr bwMode="auto">
          <a:xfrm>
            <a:off x="539552" y="5899919"/>
            <a:ext cx="8064896" cy="769441"/>
          </a:xfrm>
          <a:prstGeom prst="rect">
            <a:avLst/>
          </a:prstGeom>
          <a:solidFill>
            <a:schemeClr val="accent6">
              <a:lumMod val="20000"/>
              <a:lumOff val="80000"/>
            </a:schemeClr>
          </a:solidFill>
          <a:ln w="9525">
            <a:noFill/>
            <a:miter lim="800000"/>
            <a:headEnd/>
            <a:tailEnd/>
          </a:ln>
        </p:spPr>
        <p:txBody>
          <a:bodyPr wrap="squar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lgn="just">
              <a:defRPr/>
            </a:pPr>
            <a:r>
              <a:rPr lang="en-US" altLang="zh-CN" sz="2200" dirty="0" smtClean="0">
                <a:solidFill>
                  <a:srgbClr val="000099"/>
                </a:solidFill>
                <a:latin typeface="+mj-lt"/>
                <a:ea typeface="黑体" pitchFamily="49" charset="-122"/>
                <a:cs typeface="Times New Roman" pitchFamily="18" charset="0"/>
              </a:rPr>
              <a:t>This new technology greatly reduce the cost of manufacture process, the difficulty, shorten the production cycle, and improve the quality</a:t>
            </a:r>
            <a:r>
              <a:rPr lang="en-US" altLang="zh-CN" sz="2200" dirty="0">
                <a:solidFill>
                  <a:srgbClr val="000099"/>
                </a:solidFill>
                <a:latin typeface="+mj-lt"/>
                <a:ea typeface="黑体" pitchFamily="49" charset="-122"/>
                <a:cs typeface="Times New Roman" pitchFamily="18" charset="0"/>
              </a:rPr>
              <a:t>.</a:t>
            </a:r>
            <a:endParaRPr lang="en-US" altLang="zh-CN" sz="2200" dirty="0" smtClean="0">
              <a:solidFill>
                <a:srgbClr val="000099"/>
              </a:solidFill>
              <a:latin typeface="+mj-lt"/>
              <a:ea typeface="黑体" pitchFamily="49" charset="-122"/>
              <a:cs typeface="Times New Roman" pitchFamily="18" charset="0"/>
            </a:endParaRPr>
          </a:p>
        </p:txBody>
      </p:sp>
      <p:sp>
        <p:nvSpPr>
          <p:cNvPr id="8" name="文本框 7"/>
          <p:cNvSpPr txBox="1"/>
          <p:nvPr/>
        </p:nvSpPr>
        <p:spPr>
          <a:xfrm>
            <a:off x="251520" y="57043"/>
            <a:ext cx="5421677" cy="584775"/>
          </a:xfrm>
          <a:prstGeom prst="rect">
            <a:avLst/>
          </a:prstGeom>
          <a:noFill/>
        </p:spPr>
        <p:txBody>
          <a:bodyPr wrap="none" rtlCol="0">
            <a:spAutoFit/>
          </a:bodyPr>
          <a:lstStyle/>
          <a:p>
            <a:r>
              <a:rPr lang="en-US" altLang="zh-CN" sz="3200" b="1" dirty="0">
                <a:solidFill>
                  <a:schemeClr val="bg1"/>
                </a:solidFill>
              </a:rPr>
              <a:t>Thin wall vacuum chamber</a:t>
            </a:r>
            <a:endParaRPr lang="zh-CN" altLang="en-US" sz="3200" b="1" dirty="0">
              <a:solidFill>
                <a:schemeClr val="bg1"/>
              </a:solidFill>
            </a:endParaRPr>
          </a:p>
        </p:txBody>
      </p:sp>
    </p:spTree>
    <p:extLst>
      <p:ext uri="{BB962C8B-B14F-4D97-AF65-F5344CB8AC3E}">
        <p14:creationId xmlns:p14="http://schemas.microsoft.com/office/powerpoint/2010/main" val="22747208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Group 55"/>
          <p:cNvGraphicFramePr>
            <a:graphicFrameLocks noGrp="1"/>
          </p:cNvGraphicFramePr>
          <p:nvPr>
            <p:extLst/>
          </p:nvPr>
        </p:nvGraphicFramePr>
        <p:xfrm>
          <a:off x="827584" y="1052736"/>
          <a:ext cx="7500990" cy="5456874"/>
        </p:xfrm>
        <a:graphic>
          <a:graphicData uri="http://schemas.openxmlformats.org/drawingml/2006/table">
            <a:tbl>
              <a:tblPr>
                <a:tableStyleId>{93296810-A885-4BE3-A3E7-6D5BEEA58F35}</a:tableStyleId>
              </a:tblPr>
              <a:tblGrid>
                <a:gridCol w="3929090">
                  <a:extLst>
                    <a:ext uri="{9D8B030D-6E8A-4147-A177-3AD203B41FA5}">
                      <a16:colId xmlns="" xmlns:a16="http://schemas.microsoft.com/office/drawing/2014/main" val="20000"/>
                    </a:ext>
                  </a:extLst>
                </a:gridCol>
                <a:gridCol w="3571900">
                  <a:extLst>
                    <a:ext uri="{9D8B030D-6E8A-4147-A177-3AD203B41FA5}">
                      <a16:colId xmlns="" xmlns:a16="http://schemas.microsoft.com/office/drawing/2014/main" val="20001"/>
                    </a:ext>
                  </a:extLst>
                </a:gridCol>
              </a:tblGrid>
              <a:tr h="5164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600" b="1" u="none" strike="noStrike" cap="none" normalizeH="0" baseline="0" dirty="0" smtClean="0">
                          <a:ln>
                            <a:noFill/>
                          </a:ln>
                          <a:solidFill>
                            <a:srgbClr val="0000FF"/>
                          </a:solidFill>
                          <a:effectLst/>
                        </a:rPr>
                        <a:t>Items</a:t>
                      </a:r>
                      <a:endParaRPr kumimoji="0" lang="en-US" altLang="zh-CN" sz="2600" b="1"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600" b="1" u="none" strike="noStrike" cap="none" normalizeH="0" baseline="0" dirty="0" smtClean="0">
                          <a:ln>
                            <a:noFill/>
                          </a:ln>
                          <a:solidFill>
                            <a:srgbClr val="0000FF"/>
                          </a:solidFill>
                          <a:effectLst/>
                        </a:rPr>
                        <a:t>1</a:t>
                      </a:r>
                      <a:r>
                        <a:rPr kumimoji="0" lang="en-US" altLang="zh-CN" sz="2600" b="1" u="none" strike="noStrike" cap="none" normalizeH="0" baseline="30000" dirty="0" smtClean="0">
                          <a:ln>
                            <a:noFill/>
                          </a:ln>
                          <a:solidFill>
                            <a:srgbClr val="0000FF"/>
                          </a:solidFill>
                          <a:effectLst/>
                        </a:rPr>
                        <a:t>st</a:t>
                      </a:r>
                      <a:r>
                        <a:rPr kumimoji="0" lang="en-US" altLang="zh-CN" sz="2600" b="1" u="none" strike="noStrike" cap="none" normalizeH="0" baseline="0" dirty="0" smtClean="0">
                          <a:ln>
                            <a:noFill/>
                          </a:ln>
                          <a:solidFill>
                            <a:srgbClr val="0000FF"/>
                          </a:solidFill>
                          <a:effectLst/>
                        </a:rPr>
                        <a:t> phase </a:t>
                      </a:r>
                      <a:r>
                        <a:rPr kumimoji="0" lang="en-US" altLang="zh-CN" sz="2400" b="1" u="none" strike="noStrike" cap="none" normalizeH="0" baseline="0" dirty="0" smtClean="0">
                          <a:ln>
                            <a:noFill/>
                          </a:ln>
                          <a:solidFill>
                            <a:srgbClr val="0000FF"/>
                          </a:solidFill>
                          <a:effectLst/>
                        </a:rPr>
                        <a:t>(</a:t>
                      </a:r>
                      <a:r>
                        <a:rPr kumimoji="0" lang="en-US" altLang="zh-CN" sz="1600" b="1" u="none" strike="noStrike" cap="none" normalizeH="0" baseline="0" dirty="0" smtClean="0">
                          <a:ln>
                            <a:noFill/>
                          </a:ln>
                          <a:solidFill>
                            <a:srgbClr val="0000FF"/>
                          </a:solidFill>
                          <a:effectLst/>
                        </a:rPr>
                        <a:t>MRMB</a:t>
                      </a:r>
                      <a:r>
                        <a:rPr kumimoji="0" lang="en-US" altLang="zh-CN" sz="2400" b="1" u="none" strike="noStrike" cap="none" normalizeH="0" baseline="0" dirty="0" smtClean="0">
                          <a:ln>
                            <a:noFill/>
                          </a:ln>
                          <a:solidFill>
                            <a:srgbClr val="0000FF"/>
                          </a:solidFill>
                          <a:effectLst/>
                        </a:rPr>
                        <a:t>)</a:t>
                      </a:r>
                      <a:endParaRPr kumimoji="0" lang="en-US" altLang="zh-CN" sz="2400" b="1"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 xmlns:a16="http://schemas.microsoft.com/office/drawing/2014/main" val="10000"/>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u="none" strike="noStrike" cap="none" normalizeH="0" baseline="0" dirty="0" err="1" smtClean="0">
                          <a:ln>
                            <a:noFill/>
                          </a:ln>
                          <a:solidFill>
                            <a:srgbClr val="000099"/>
                          </a:solidFill>
                          <a:effectLst/>
                        </a:rPr>
                        <a:t>iLinac</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normalizeH="0" baseline="0" dirty="0" smtClean="0">
                          <a:ln>
                            <a:noFill/>
                          </a:ln>
                          <a:solidFill>
                            <a:srgbClr val="000099"/>
                          </a:solidFill>
                          <a:effectLst/>
                        </a:rPr>
                        <a:t>360</a:t>
                      </a:r>
                      <a:endParaRPr kumimoji="0" lang="en-US" altLang="zh-CN" sz="2000" b="1" u="none" strike="noStrike" kern="1200" cap="none" normalizeH="0" baseline="0" dirty="0" smtClean="0">
                        <a:ln>
                          <a:noFill/>
                        </a:ln>
                        <a:solidFill>
                          <a:srgbClr val="000099"/>
                        </a:solidFill>
                        <a:effectLst/>
                        <a:latin typeface="+mn-lt"/>
                        <a:ea typeface="+mn-ea"/>
                        <a:cs typeface="+mn-cs"/>
                      </a:endParaRPr>
                    </a:p>
                  </a:txBody>
                  <a:tcPr marL="0" marR="0" marT="0" marB="0" anchor="ctr" horzOverflow="overflow"/>
                </a:tc>
                <a:extLst>
                  <a:ext uri="{0D108BD9-81ED-4DB2-BD59-A6C34878D82A}">
                    <a16:rowId xmlns="" xmlns:a16="http://schemas.microsoft.com/office/drawing/2014/main" val="10001"/>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err="1" smtClean="0">
                          <a:ln>
                            <a:noFill/>
                          </a:ln>
                          <a:solidFill>
                            <a:srgbClr val="000099"/>
                          </a:solidFill>
                          <a:effectLst/>
                        </a:rPr>
                        <a:t>BRing</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350</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 xmlns:a16="http://schemas.microsoft.com/office/drawing/2014/main" val="10002"/>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Beam transfer line</a:t>
                      </a:r>
                      <a:endParaRPr kumimoji="0" lang="zh-CN" altLang="en-US"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50</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 xmlns:a16="http://schemas.microsoft.com/office/drawing/2014/main" val="10003"/>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Experiment setups</a:t>
                      </a:r>
                      <a:endParaRPr kumimoji="0" lang="zh-CN" altLang="en-US"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240</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 xmlns:a16="http://schemas.microsoft.com/office/drawing/2014/main" val="10004"/>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Cryogenics</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normalizeH="0" baseline="0" dirty="0" smtClean="0">
                          <a:ln>
                            <a:noFill/>
                          </a:ln>
                          <a:solidFill>
                            <a:srgbClr val="000099"/>
                          </a:solidFill>
                          <a:effectLst/>
                        </a:rPr>
                        <a:t>80</a:t>
                      </a:r>
                      <a:endParaRPr kumimoji="0" lang="en-US" altLang="zh-CN" sz="2000" b="1" u="none" strike="noStrike" kern="1200" cap="none" normalizeH="0" baseline="0" dirty="0" smtClean="0">
                        <a:ln>
                          <a:noFill/>
                        </a:ln>
                        <a:solidFill>
                          <a:srgbClr val="000099"/>
                        </a:solidFill>
                        <a:effectLst/>
                        <a:latin typeface="+mn-lt"/>
                        <a:ea typeface="+mn-ea"/>
                        <a:cs typeface="+mn-cs"/>
                      </a:endParaRPr>
                    </a:p>
                  </a:txBody>
                  <a:tcPr marL="0" marR="0" marT="0" marB="0" anchor="ctr" horzOverflow="overflow"/>
                </a:tc>
                <a:extLst>
                  <a:ext uri="{0D108BD9-81ED-4DB2-BD59-A6C34878D82A}">
                    <a16:rowId xmlns="" xmlns:a16="http://schemas.microsoft.com/office/drawing/2014/main" val="10005"/>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Civil engineering</a:t>
                      </a:r>
                      <a:endParaRPr kumimoji="0" lang="zh-CN" altLang="en-US"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normalizeH="0" baseline="0" dirty="0" smtClean="0">
                          <a:ln>
                            <a:noFill/>
                          </a:ln>
                          <a:solidFill>
                            <a:srgbClr val="000099"/>
                          </a:solidFill>
                          <a:effectLst/>
                        </a:rPr>
                        <a:t>190</a:t>
                      </a:r>
                      <a:endParaRPr kumimoji="0" lang="en-US" altLang="zh-CN" sz="2000" b="1" u="none" strike="noStrike" kern="1200" cap="none" normalizeH="0" baseline="0" dirty="0" smtClean="0">
                        <a:ln>
                          <a:noFill/>
                        </a:ln>
                        <a:solidFill>
                          <a:srgbClr val="000099"/>
                        </a:solidFill>
                        <a:effectLst/>
                        <a:latin typeface="+mn-lt"/>
                        <a:ea typeface="+mn-ea"/>
                        <a:cs typeface="+mn-cs"/>
                      </a:endParaRPr>
                    </a:p>
                  </a:txBody>
                  <a:tcPr marL="0" marR="0" marT="0" marB="0" anchor="ctr" horzOverflow="overflow"/>
                </a:tc>
                <a:extLst>
                  <a:ext uri="{0D108BD9-81ED-4DB2-BD59-A6C34878D82A}">
                    <a16:rowId xmlns="" xmlns:a16="http://schemas.microsoft.com/office/drawing/2014/main" val="10006"/>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Tunnel construction</a:t>
                      </a:r>
                      <a:endParaRPr kumimoji="0" lang="zh-CN" altLang="en-US"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160</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 xmlns:a16="http://schemas.microsoft.com/office/drawing/2014/main" val="10007"/>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dirty="0" smtClean="0">
                          <a:solidFill>
                            <a:srgbClr val="000099"/>
                          </a:solidFill>
                        </a:rPr>
                        <a:t>Contingency cost</a:t>
                      </a:r>
                      <a:endParaRPr kumimoji="0" lang="zh-CN" altLang="en-US"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normalizeH="0" baseline="0" dirty="0" smtClean="0">
                          <a:ln>
                            <a:noFill/>
                          </a:ln>
                          <a:solidFill>
                            <a:srgbClr val="000099"/>
                          </a:solidFill>
                          <a:effectLst/>
                        </a:rPr>
                        <a:t>100</a:t>
                      </a:r>
                      <a:endParaRPr kumimoji="0" lang="en-US" altLang="zh-CN" sz="2000" b="1" u="none" strike="noStrike" kern="1200" cap="none" normalizeH="0" baseline="0" dirty="0" smtClean="0">
                        <a:ln>
                          <a:noFill/>
                        </a:ln>
                        <a:solidFill>
                          <a:srgbClr val="000099"/>
                        </a:solidFill>
                        <a:effectLst/>
                        <a:latin typeface="+mn-lt"/>
                        <a:ea typeface="+mn-ea"/>
                        <a:cs typeface="+mn-cs"/>
                      </a:endParaRPr>
                    </a:p>
                  </a:txBody>
                  <a:tcPr marL="0" marR="0" marT="0" marB="0" anchor="ctr" horzOverflow="overflow"/>
                </a:tc>
                <a:extLst>
                  <a:ext uri="{0D108BD9-81ED-4DB2-BD59-A6C34878D82A}">
                    <a16:rowId xmlns="" xmlns:a16="http://schemas.microsoft.com/office/drawing/2014/main" val="10008"/>
                  </a:ext>
                </a:extLst>
              </a:tr>
              <a:tr h="66550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Total of facility</a:t>
                      </a:r>
                      <a:endParaRPr kumimoji="0" lang="zh-CN" altLang="en-US"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1530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(central government)</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 xmlns:a16="http://schemas.microsoft.com/office/drawing/2014/main" val="10009"/>
                  </a:ext>
                </a:extLst>
              </a:tr>
              <a:tr h="66550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kern="1200" dirty="0" smtClean="0">
                          <a:solidFill>
                            <a:srgbClr val="000099"/>
                          </a:solidFill>
                        </a:rPr>
                        <a:t>Infrastructure &amp; common</a:t>
                      </a:r>
                      <a:r>
                        <a:rPr lang="en-US" sz="2000" b="1" kern="1200" baseline="0" dirty="0" smtClean="0">
                          <a:solidFill>
                            <a:srgbClr val="000099"/>
                          </a:solidFill>
                        </a:rPr>
                        <a:t> systems</a:t>
                      </a:r>
                      <a:endParaRPr lang="zh-CN" altLang="en-US" sz="2000" b="1" kern="1200" dirty="0" smtClean="0">
                        <a:solidFill>
                          <a:srgbClr val="000099"/>
                        </a:solidFill>
                        <a:latin typeface="+mn-lt"/>
                        <a:ea typeface="+mn-ea"/>
                        <a:cs typeface="+mn-cs"/>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1000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(local government)</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 xmlns:a16="http://schemas.microsoft.com/office/drawing/2014/main" val="10010"/>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cap="none" normalizeH="0" baseline="0" dirty="0" smtClean="0">
                          <a:ln>
                            <a:noFill/>
                          </a:ln>
                          <a:solidFill>
                            <a:srgbClr val="C00000"/>
                          </a:solidFill>
                          <a:effectLst/>
                        </a:rPr>
                        <a:t>Total </a:t>
                      </a:r>
                      <a:endParaRPr kumimoji="0" lang="zh-CN" altLang="en-US" sz="2400" b="1" i="0" u="none" strike="noStrike" cap="none" normalizeH="0" baseline="0" dirty="0" smtClean="0">
                        <a:ln>
                          <a:noFill/>
                        </a:ln>
                        <a:solidFill>
                          <a:srgbClr val="C00000"/>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normalizeH="0" baseline="0" dirty="0" smtClean="0">
                          <a:ln>
                            <a:noFill/>
                          </a:ln>
                          <a:solidFill>
                            <a:srgbClr val="C00000"/>
                          </a:solidFill>
                          <a:effectLst/>
                        </a:rPr>
                        <a:t>2530</a:t>
                      </a:r>
                      <a:endParaRPr kumimoji="0" lang="en-US" altLang="zh-CN" sz="2400" b="1" u="none" strike="noStrike" kern="1200" cap="none" normalizeH="0" baseline="0" dirty="0" smtClean="0">
                        <a:ln>
                          <a:noFill/>
                        </a:ln>
                        <a:solidFill>
                          <a:srgbClr val="C00000"/>
                        </a:solidFill>
                        <a:effectLst/>
                        <a:latin typeface="+mn-lt"/>
                        <a:ea typeface="+mn-ea"/>
                        <a:cs typeface="+mn-cs"/>
                      </a:endParaRPr>
                    </a:p>
                  </a:txBody>
                  <a:tcPr marL="0" marR="0" marT="0" marB="0" anchor="ctr" horzOverflow="overflow"/>
                </a:tc>
                <a:extLst>
                  <a:ext uri="{0D108BD9-81ED-4DB2-BD59-A6C34878D82A}">
                    <a16:rowId xmlns="" xmlns:a16="http://schemas.microsoft.com/office/drawing/2014/main" val="10011"/>
                  </a:ext>
                </a:extLst>
              </a:tr>
            </a:tbl>
          </a:graphicData>
        </a:graphic>
      </p:graphicFrame>
      <p:sp>
        <p:nvSpPr>
          <p:cNvPr id="33" name="Rectangle 2"/>
          <p:cNvSpPr>
            <a:spLocks noChangeArrowheads="1"/>
          </p:cNvSpPr>
          <p:nvPr/>
        </p:nvSpPr>
        <p:spPr bwMode="auto">
          <a:xfrm>
            <a:off x="3419872" y="116632"/>
            <a:ext cx="1584176"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defRPr/>
            </a:pPr>
            <a:r>
              <a:rPr lang="en-US" altLang="zh-CN" sz="3000" b="1" dirty="0" smtClean="0">
                <a:solidFill>
                  <a:srgbClr val="0000FF"/>
                </a:solidFill>
                <a:latin typeface="Calibri"/>
                <a:ea typeface="黑体" pitchFamily="49" charset="-122"/>
                <a:cs typeface="Times New Roman" pitchFamily="18" charset="0"/>
              </a:rPr>
              <a:t> </a:t>
            </a:r>
            <a:r>
              <a:rPr lang="en-US" altLang="zh-CN" sz="3000" b="1" dirty="0" smtClean="0">
                <a:solidFill>
                  <a:prstClr val="white"/>
                </a:solidFill>
                <a:latin typeface="Calibri"/>
                <a:ea typeface="黑体" pitchFamily="49" charset="-122"/>
                <a:cs typeface="Times New Roman" pitchFamily="18" charset="0"/>
              </a:rPr>
              <a:t>Budget </a:t>
            </a:r>
            <a:endParaRPr lang="en-US" altLang="zh-CN" sz="2800" b="1" dirty="0">
              <a:solidFill>
                <a:prstClr val="white"/>
              </a:solidFill>
              <a:latin typeface="Calibri"/>
              <a:ea typeface="黑体" pitchFamily="49" charset="-122"/>
              <a:cs typeface="Times New Roman" pitchFamily="18" charset="0"/>
            </a:endParaRPr>
          </a:p>
        </p:txBody>
      </p:sp>
    </p:spTree>
    <p:extLst>
      <p:ext uri="{BB962C8B-B14F-4D97-AF65-F5344CB8AC3E}">
        <p14:creationId xmlns:p14="http://schemas.microsoft.com/office/powerpoint/2010/main" val="30683450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srcRect t="10328"/>
          <a:stretch/>
        </p:blipFill>
        <p:spPr bwMode="auto">
          <a:xfrm>
            <a:off x="-17097" y="1628800"/>
            <a:ext cx="8960400" cy="4376609"/>
          </a:xfrm>
          <a:prstGeom prst="rect">
            <a:avLst/>
          </a:prstGeom>
          <a:noFill/>
          <a:ln w="9525">
            <a:noFill/>
            <a:miter lim="800000"/>
            <a:headEnd/>
            <a:tailEnd/>
          </a:ln>
          <a:effectLst/>
        </p:spPr>
      </p:pic>
      <p:pic>
        <p:nvPicPr>
          <p:cNvPr id="3" name="图片 2" descr="C:\Users\zxy\Documents\Tencent Files\330634192\Image\C2C\QKLG8DS]J%E1N([]P`KHNLO.png"/>
          <p:cNvPicPr/>
          <p:nvPr/>
        </p:nvPicPr>
        <p:blipFill rotWithShape="1">
          <a:blip r:embed="rId4" cstate="print">
            <a:extLst>
              <a:ext uri="{28A0092B-C50C-407E-A947-70E740481C1C}">
                <a14:useLocalDpi xmlns:a14="http://schemas.microsoft.com/office/drawing/2010/main" val="0"/>
              </a:ext>
            </a:extLst>
          </a:blip>
          <a:srcRect r="-12443"/>
          <a:stretch/>
        </p:blipFill>
        <p:spPr bwMode="auto">
          <a:xfrm>
            <a:off x="4781026" y="3910032"/>
            <a:ext cx="3967438" cy="2543304"/>
          </a:xfrm>
          <a:prstGeom prst="rect">
            <a:avLst/>
          </a:prstGeom>
          <a:solidFill>
            <a:schemeClr val="bg1"/>
          </a:solidFill>
          <a:ln>
            <a:noFill/>
          </a:ln>
        </p:spPr>
      </p:pic>
      <p:sp>
        <p:nvSpPr>
          <p:cNvPr id="2" name="矩形 1"/>
          <p:cNvSpPr/>
          <p:nvPr/>
        </p:nvSpPr>
        <p:spPr>
          <a:xfrm>
            <a:off x="716761" y="6084004"/>
            <a:ext cx="2993127" cy="369332"/>
          </a:xfrm>
          <a:prstGeom prst="rect">
            <a:avLst/>
          </a:prstGeom>
        </p:spPr>
        <p:txBody>
          <a:bodyPr wrap="none">
            <a:spAutoFit/>
          </a:bodyPr>
          <a:lstStyle/>
          <a:p>
            <a:pPr>
              <a:spcAft>
                <a:spcPts val="100"/>
              </a:spcAft>
            </a:pPr>
            <a:r>
              <a:rPr lang="en-US" altLang="zh-CN" b="1" dirty="0" smtClean="0">
                <a:solidFill>
                  <a:srgbClr val="0000FF"/>
                </a:solidFill>
              </a:rPr>
              <a:t>Electromagnetism design</a:t>
            </a:r>
            <a:endParaRPr lang="en-US" altLang="zh-CN" b="1" dirty="0">
              <a:solidFill>
                <a:srgbClr val="0000FF"/>
              </a:solidFill>
            </a:endParaRPr>
          </a:p>
        </p:txBody>
      </p:sp>
      <p:sp>
        <p:nvSpPr>
          <p:cNvPr id="8" name="文本框 7"/>
          <p:cNvSpPr txBox="1"/>
          <p:nvPr/>
        </p:nvSpPr>
        <p:spPr>
          <a:xfrm>
            <a:off x="3610178" y="56830"/>
            <a:ext cx="2884316" cy="523220"/>
          </a:xfrm>
          <a:prstGeom prst="rect">
            <a:avLst/>
          </a:prstGeom>
          <a:noFill/>
        </p:spPr>
        <p:txBody>
          <a:bodyPr wrap="none" rtlCol="0">
            <a:spAutoFit/>
          </a:bodyPr>
          <a:lstStyle/>
          <a:p>
            <a:pPr algn="ctr"/>
            <a:r>
              <a:rPr lang="en-US" altLang="zh-CN" sz="2800" b="1" dirty="0" smtClean="0">
                <a:solidFill>
                  <a:schemeClr val="bg1"/>
                </a:solidFill>
                <a:latin typeface="+mn-lt"/>
              </a:rPr>
              <a:t>Inclined E-Septum</a:t>
            </a:r>
            <a:endParaRPr lang="zh-CN" altLang="en-US" sz="2800" b="1" dirty="0">
              <a:solidFill>
                <a:schemeClr val="bg1"/>
              </a:solidFill>
              <a:latin typeface="+mn-lt"/>
            </a:endParaRPr>
          </a:p>
        </p:txBody>
      </p:sp>
      <p:sp>
        <p:nvSpPr>
          <p:cNvPr id="9" name="Rectangle 37"/>
          <p:cNvSpPr>
            <a:spLocks noChangeArrowheads="1"/>
          </p:cNvSpPr>
          <p:nvPr/>
        </p:nvSpPr>
        <p:spPr bwMode="auto">
          <a:xfrm>
            <a:off x="485692" y="116632"/>
            <a:ext cx="2608248" cy="43088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200" b="1" dirty="0" smtClean="0">
                <a:solidFill>
                  <a:schemeClr val="bg1"/>
                </a:solidFill>
                <a:latin typeface="+mn-lt"/>
              </a:rPr>
              <a:t>Key technical-1</a:t>
            </a:r>
            <a:endParaRPr lang="en-US" altLang="zh-CN" sz="2200" b="1" dirty="0">
              <a:solidFill>
                <a:schemeClr val="bg1"/>
              </a:solidFill>
              <a:latin typeface="+mn-lt"/>
            </a:endParaRPr>
          </a:p>
        </p:txBody>
      </p:sp>
      <p:sp>
        <p:nvSpPr>
          <p:cNvPr id="10" name="标题 1"/>
          <p:cNvSpPr txBox="1">
            <a:spLocks/>
          </p:cNvSpPr>
          <p:nvPr/>
        </p:nvSpPr>
        <p:spPr>
          <a:xfrm>
            <a:off x="1065838" y="764768"/>
            <a:ext cx="7106562" cy="576000"/>
          </a:xfrm>
          <a:prstGeom prst="rect">
            <a:avLst/>
          </a:prstGeom>
        </p:spPr>
        <p:txBody>
          <a:bodyPr vert="horz" lIns="91440" tIns="45720" rIns="91440" bIns="45720" rtlCol="0" anchor="ctr">
            <a:noAutofit/>
          </a:bodyPr>
          <a:lstStyle/>
          <a:p>
            <a:pPr algn="ctr" defTabSz="685800" eaLnBrk="0" hangingPunct="0">
              <a:lnSpc>
                <a:spcPct val="90000"/>
              </a:lnSpc>
              <a:defRPr/>
            </a:pPr>
            <a:r>
              <a:rPr lang="en-US" altLang="zh-CN" sz="3000" dirty="0" smtClean="0">
                <a:solidFill>
                  <a:srgbClr val="FF5050"/>
                </a:solidFill>
                <a:latin typeface="Calibri" pitchFamily="34" charset="0"/>
                <a:ea typeface="MS PGothic" pitchFamily="34" charset="-128"/>
              </a:rPr>
              <a:t>Inclined E-Septum</a:t>
            </a:r>
            <a:endParaRPr lang="zh-CN" altLang="en-US" sz="3000" dirty="0">
              <a:solidFill>
                <a:srgbClr val="FF5050"/>
              </a:solidFill>
              <a:latin typeface="Calibri" pitchFamily="34" charset="0"/>
              <a:ea typeface="MS PGothic" pitchFamily="34" charset="-128"/>
            </a:endParaRPr>
          </a:p>
        </p:txBody>
      </p:sp>
    </p:spTree>
    <p:extLst>
      <p:ext uri="{BB962C8B-B14F-4D97-AF65-F5344CB8AC3E}">
        <p14:creationId xmlns:p14="http://schemas.microsoft.com/office/powerpoint/2010/main" val="7727417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zxy\Desktop\双向涂抹\双向涂抹\微信图片_20171109144513.jpg"/>
          <p:cNvPicPr>
            <a:picLocks noChangeAspect="1" noChangeArrowheads="1"/>
          </p:cNvPicPr>
          <p:nvPr/>
        </p:nvPicPr>
        <p:blipFill>
          <a:blip r:embed="rId3"/>
          <a:srcRect l="4709" t="10709" r="6929" b="4714"/>
          <a:stretch>
            <a:fillRect/>
          </a:stretch>
        </p:blipFill>
        <p:spPr bwMode="auto">
          <a:xfrm>
            <a:off x="1092025" y="1700808"/>
            <a:ext cx="6864500" cy="4391848"/>
          </a:xfrm>
          <a:prstGeom prst="rect">
            <a:avLst/>
          </a:prstGeom>
          <a:noFill/>
        </p:spPr>
      </p:pic>
      <p:sp>
        <p:nvSpPr>
          <p:cNvPr id="5" name="矩形 4"/>
          <p:cNvSpPr/>
          <p:nvPr/>
        </p:nvSpPr>
        <p:spPr>
          <a:xfrm>
            <a:off x="683568" y="6235740"/>
            <a:ext cx="8332474" cy="646331"/>
          </a:xfrm>
          <a:prstGeom prst="rect">
            <a:avLst/>
          </a:prstGeom>
        </p:spPr>
        <p:txBody>
          <a:bodyPr wrap="none">
            <a:spAutoFit/>
          </a:bodyPr>
          <a:lstStyle/>
          <a:p>
            <a:r>
              <a:rPr lang="en-US" altLang="zh-CN" dirty="0">
                <a:latin typeface="Times New Roman" panose="02020603050405020304" pitchFamily="18" charset="0"/>
              </a:rPr>
              <a:t>Multi-Differential </a:t>
            </a:r>
            <a:r>
              <a:rPr lang="en-US" altLang="zh-CN" dirty="0" smtClean="0">
                <a:latin typeface="Times New Roman" panose="02020603050405020304" pitchFamily="18" charset="0"/>
              </a:rPr>
              <a:t>Vacuum System was designed, a small prototype has been developed </a:t>
            </a:r>
          </a:p>
          <a:p>
            <a:pPr algn="ctr"/>
            <a:r>
              <a:rPr lang="en-US" altLang="zh-CN" dirty="0" smtClean="0">
                <a:latin typeface="Times New Roman" panose="02020603050405020304" pitchFamily="18" charset="0"/>
              </a:rPr>
              <a:t>for the verification of this system  </a:t>
            </a:r>
            <a:endParaRPr lang="zh-CN" altLang="en-US" dirty="0"/>
          </a:p>
        </p:txBody>
      </p:sp>
      <p:sp>
        <p:nvSpPr>
          <p:cNvPr id="9" name="矩形 8"/>
          <p:cNvSpPr/>
          <p:nvPr/>
        </p:nvSpPr>
        <p:spPr>
          <a:xfrm>
            <a:off x="450131" y="1196752"/>
            <a:ext cx="7144263" cy="369332"/>
          </a:xfrm>
          <a:prstGeom prst="rect">
            <a:avLst/>
          </a:prstGeom>
        </p:spPr>
        <p:txBody>
          <a:bodyPr wrap="none">
            <a:spAutoFit/>
          </a:bodyPr>
          <a:lstStyle/>
          <a:p>
            <a:r>
              <a:rPr lang="en-US" altLang="zh-CN" b="1" dirty="0" smtClean="0">
                <a:latin typeface="Times New Roman" panose="02020603050405020304" pitchFamily="18" charset="0"/>
              </a:rPr>
              <a:t>Big challenge – Vacuum seal in </a:t>
            </a:r>
            <a:r>
              <a:rPr lang="en-US" altLang="zh-CN" b="1" dirty="0">
                <a:latin typeface="Times New Roman" panose="02020603050405020304" pitchFamily="18" charset="0"/>
              </a:rPr>
              <a:t>the extreme high </a:t>
            </a:r>
            <a:r>
              <a:rPr lang="en-US" altLang="zh-CN" b="1" dirty="0" smtClean="0">
                <a:latin typeface="Times New Roman" panose="02020603050405020304" pitchFamily="18" charset="0"/>
              </a:rPr>
              <a:t>vacuum -</a:t>
            </a:r>
            <a:r>
              <a:rPr lang="en-US" altLang="zh-CN" dirty="0">
                <a:solidFill>
                  <a:srgbClr val="FF0000"/>
                </a:solidFill>
              </a:rPr>
              <a:t>10</a:t>
            </a:r>
            <a:r>
              <a:rPr lang="en-US" altLang="zh-CN" baseline="30000" dirty="0">
                <a:solidFill>
                  <a:srgbClr val="FF0000"/>
                </a:solidFill>
              </a:rPr>
              <a:t>-12</a:t>
            </a:r>
            <a:r>
              <a:rPr lang="en-US" altLang="zh-CN" dirty="0">
                <a:solidFill>
                  <a:srgbClr val="FF0000"/>
                </a:solidFill>
              </a:rPr>
              <a:t> mbar </a:t>
            </a:r>
            <a:r>
              <a:rPr lang="en-US" altLang="zh-CN" b="1" dirty="0" smtClean="0">
                <a:solidFill>
                  <a:srgbClr val="FF0000"/>
                </a:solidFill>
                <a:latin typeface="Times New Roman" panose="02020603050405020304" pitchFamily="18" charset="0"/>
              </a:rPr>
              <a:t> </a:t>
            </a:r>
            <a:endParaRPr lang="zh-CN" altLang="en-US" b="1" dirty="0">
              <a:solidFill>
                <a:srgbClr val="FF0000"/>
              </a:solidFill>
              <a:latin typeface="Times New Roman" panose="02020603050405020304" pitchFamily="18" charset="0"/>
            </a:endParaRPr>
          </a:p>
        </p:txBody>
      </p:sp>
      <p:sp>
        <p:nvSpPr>
          <p:cNvPr id="10" name="文本框 9"/>
          <p:cNvSpPr txBox="1"/>
          <p:nvPr/>
        </p:nvSpPr>
        <p:spPr>
          <a:xfrm>
            <a:off x="3610178" y="56830"/>
            <a:ext cx="2884316" cy="523220"/>
          </a:xfrm>
          <a:prstGeom prst="rect">
            <a:avLst/>
          </a:prstGeom>
          <a:noFill/>
        </p:spPr>
        <p:txBody>
          <a:bodyPr wrap="none" rtlCol="0">
            <a:spAutoFit/>
          </a:bodyPr>
          <a:lstStyle/>
          <a:p>
            <a:pPr algn="ctr"/>
            <a:r>
              <a:rPr lang="en-US" altLang="zh-CN" sz="2800" b="1" dirty="0" smtClean="0">
                <a:solidFill>
                  <a:schemeClr val="bg1"/>
                </a:solidFill>
                <a:latin typeface="+mn-lt"/>
              </a:rPr>
              <a:t>Inclined E-Septum</a:t>
            </a:r>
            <a:endParaRPr lang="zh-CN" altLang="en-US" sz="2800" b="1" dirty="0">
              <a:solidFill>
                <a:schemeClr val="bg1"/>
              </a:solidFill>
              <a:latin typeface="+mn-lt"/>
            </a:endParaRPr>
          </a:p>
        </p:txBody>
      </p:sp>
      <p:sp>
        <p:nvSpPr>
          <p:cNvPr id="11" name="Rectangle 37"/>
          <p:cNvSpPr>
            <a:spLocks noChangeArrowheads="1"/>
          </p:cNvSpPr>
          <p:nvPr/>
        </p:nvSpPr>
        <p:spPr bwMode="auto">
          <a:xfrm>
            <a:off x="485692" y="116632"/>
            <a:ext cx="2608248" cy="43088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200" b="1" dirty="0" smtClean="0">
                <a:solidFill>
                  <a:schemeClr val="bg1"/>
                </a:solidFill>
                <a:latin typeface="+mn-lt"/>
              </a:rPr>
              <a:t>Key technical-1</a:t>
            </a:r>
            <a:endParaRPr lang="en-US" altLang="zh-CN" sz="2200" b="1" dirty="0">
              <a:solidFill>
                <a:schemeClr val="bg1"/>
              </a:solidFill>
              <a:latin typeface="+mn-lt"/>
            </a:endParaRPr>
          </a:p>
        </p:txBody>
      </p:sp>
      <p:sp>
        <p:nvSpPr>
          <p:cNvPr id="12" name="标题 1"/>
          <p:cNvSpPr txBox="1">
            <a:spLocks/>
          </p:cNvSpPr>
          <p:nvPr/>
        </p:nvSpPr>
        <p:spPr>
          <a:xfrm>
            <a:off x="899592" y="672180"/>
            <a:ext cx="7106562" cy="576000"/>
          </a:xfrm>
          <a:prstGeom prst="rect">
            <a:avLst/>
          </a:prstGeom>
        </p:spPr>
        <p:txBody>
          <a:bodyPr vert="horz" lIns="91440" tIns="45720" rIns="91440" bIns="45720" rtlCol="0" anchor="ctr">
            <a:noAutofit/>
          </a:bodyPr>
          <a:lstStyle/>
          <a:p>
            <a:pPr algn="ctr" defTabSz="685800" eaLnBrk="0" hangingPunct="0">
              <a:lnSpc>
                <a:spcPct val="90000"/>
              </a:lnSpc>
              <a:defRPr/>
            </a:pPr>
            <a:r>
              <a:rPr lang="en-US" altLang="zh-CN" sz="3000" dirty="0" smtClean="0">
                <a:solidFill>
                  <a:srgbClr val="FF5050"/>
                </a:solidFill>
                <a:latin typeface="Calibri" pitchFamily="34" charset="0"/>
                <a:ea typeface="MS PGothic" pitchFamily="34" charset="-128"/>
              </a:rPr>
              <a:t>Inclined E-Septum</a:t>
            </a:r>
            <a:endParaRPr lang="zh-CN" altLang="en-US" sz="3000" dirty="0">
              <a:solidFill>
                <a:srgbClr val="FF5050"/>
              </a:solidFill>
              <a:latin typeface="Calibri" pitchFamily="34" charset="0"/>
              <a:ea typeface="MS PGothic" pitchFamily="34" charset="-128"/>
            </a:endParaRPr>
          </a:p>
        </p:txBody>
      </p:sp>
    </p:spTree>
    <p:extLst>
      <p:ext uri="{BB962C8B-B14F-4D97-AF65-F5344CB8AC3E}">
        <p14:creationId xmlns:p14="http://schemas.microsoft.com/office/powerpoint/2010/main" val="6976885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txBox="1">
            <a:spLocks noChangeArrowheads="1"/>
          </p:cNvSpPr>
          <p:nvPr/>
        </p:nvSpPr>
        <p:spPr bwMode="auto">
          <a:xfrm>
            <a:off x="382238" y="820489"/>
            <a:ext cx="6277994" cy="333614"/>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marL="177800" eaLnBrk="0" hangingPunct="0">
              <a:spcBef>
                <a:spcPts val="300"/>
              </a:spcBef>
              <a:spcAft>
                <a:spcPts val="0"/>
              </a:spcAft>
              <a:buClr>
                <a:srgbClr val="000000"/>
              </a:buClr>
              <a:buFont typeface="Wingdings" pitchFamily="2" charset="2"/>
              <a:buChar char="q"/>
              <a:defRPr/>
            </a:pPr>
            <a:r>
              <a:rPr lang="en-US" altLang="ko-KR" b="1" kern="0" dirty="0" smtClean="0">
                <a:solidFill>
                  <a:srgbClr val="FF0000"/>
                </a:solidFill>
                <a:ea typeface="宋体"/>
              </a:rPr>
              <a:t>  </a:t>
            </a:r>
            <a:r>
              <a:rPr lang="en-US" altLang="ko-KR" kern="0" dirty="0" smtClean="0">
                <a:solidFill>
                  <a:srgbClr val="333399"/>
                </a:solidFill>
                <a:ea typeface="宋体"/>
              </a:rPr>
              <a:t>High voltage: 240kV</a:t>
            </a:r>
          </a:p>
        </p:txBody>
      </p:sp>
      <p:pic>
        <p:nvPicPr>
          <p:cNvPr id="10" name="图片 9"/>
          <p:cNvPicPr>
            <a:picLocks noChangeAspect="1"/>
          </p:cNvPicPr>
          <p:nvPr/>
        </p:nvPicPr>
        <p:blipFill rotWithShape="1">
          <a:blip r:embed="rId3"/>
          <a:srcRect t="3637"/>
          <a:stretch/>
        </p:blipFill>
        <p:spPr>
          <a:xfrm>
            <a:off x="766856" y="1876817"/>
            <a:ext cx="3273586" cy="2081572"/>
          </a:xfrm>
          <a:prstGeom prst="rect">
            <a:avLst/>
          </a:prstGeom>
        </p:spPr>
      </p:pic>
      <p:sp>
        <p:nvSpPr>
          <p:cNvPr id="11" name="TextBox 8"/>
          <p:cNvSpPr txBox="1"/>
          <p:nvPr/>
        </p:nvSpPr>
        <p:spPr>
          <a:xfrm>
            <a:off x="555228" y="3958389"/>
            <a:ext cx="3734310" cy="584775"/>
          </a:xfrm>
          <a:prstGeom prst="rect">
            <a:avLst/>
          </a:prstGeom>
          <a:noFill/>
        </p:spPr>
        <p:txBody>
          <a:bodyPr wrap="square" rtlCol="0">
            <a:spAutoFit/>
          </a:bodyPr>
          <a:lstStyle/>
          <a:p>
            <a:pPr algn="ctr" fontAlgn="auto">
              <a:spcBef>
                <a:spcPts val="0"/>
              </a:spcBef>
              <a:spcAft>
                <a:spcPts val="0"/>
              </a:spcAft>
              <a:defRPr/>
            </a:pPr>
            <a:r>
              <a:rPr lang="en-US" altLang="zh-CN" sz="1600" kern="0" dirty="0" smtClean="0">
                <a:solidFill>
                  <a:srgbClr val="000099"/>
                </a:solidFill>
              </a:rPr>
              <a:t>Gap voltage and phase waveform of </a:t>
            </a:r>
            <a:r>
              <a:rPr lang="en-US" altLang="zh-CN" sz="1600" kern="0" dirty="0" err="1">
                <a:solidFill>
                  <a:srgbClr val="000099"/>
                </a:solidFill>
              </a:rPr>
              <a:t>B</a:t>
            </a:r>
            <a:r>
              <a:rPr lang="en-US" altLang="zh-CN" sz="1600" kern="0" dirty="0" err="1" smtClean="0">
                <a:solidFill>
                  <a:srgbClr val="000099"/>
                </a:solidFill>
              </a:rPr>
              <a:t>Ring</a:t>
            </a:r>
            <a:r>
              <a:rPr lang="en-US" altLang="zh-CN" sz="1600" kern="0" dirty="0" smtClean="0">
                <a:solidFill>
                  <a:srgbClr val="000099"/>
                </a:solidFill>
              </a:rPr>
              <a:t> RF  system</a:t>
            </a:r>
            <a:endParaRPr lang="zh-CN" altLang="en-US" sz="1600" kern="0" dirty="0" smtClean="0">
              <a:solidFill>
                <a:srgbClr val="000099"/>
              </a:solidFill>
            </a:endParaRPr>
          </a:p>
        </p:txBody>
      </p:sp>
      <p:sp>
        <p:nvSpPr>
          <p:cNvPr id="12" name="Rectangle 3"/>
          <p:cNvSpPr txBox="1">
            <a:spLocks noChangeArrowheads="1"/>
          </p:cNvSpPr>
          <p:nvPr/>
        </p:nvSpPr>
        <p:spPr bwMode="auto">
          <a:xfrm>
            <a:off x="3491880" y="799852"/>
            <a:ext cx="5141539" cy="388874"/>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marL="177800" eaLnBrk="0" hangingPunct="0">
              <a:spcBef>
                <a:spcPts val="0"/>
              </a:spcBef>
              <a:spcAft>
                <a:spcPts val="0"/>
              </a:spcAft>
              <a:buClr>
                <a:srgbClr val="000000"/>
              </a:buClr>
              <a:buFont typeface="Wingdings" pitchFamily="2" charset="2"/>
              <a:buChar char="q"/>
              <a:defRPr/>
            </a:pPr>
            <a:r>
              <a:rPr lang="en-US" altLang="zh-CN" kern="0" dirty="0" smtClean="0">
                <a:solidFill>
                  <a:srgbClr val="333399"/>
                </a:solidFill>
                <a:ea typeface="宋体"/>
              </a:rPr>
              <a:t> Two functions: acceleration &amp; compression</a:t>
            </a:r>
            <a:r>
              <a:rPr lang="en-US" altLang="ko-KR" kern="0" dirty="0" smtClean="0">
                <a:solidFill>
                  <a:srgbClr val="333399"/>
                </a:solidFill>
                <a:ea typeface="宋体"/>
              </a:rPr>
              <a:t> </a:t>
            </a:r>
            <a:endParaRPr lang="en-US" altLang="ko-KR" kern="0" dirty="0">
              <a:solidFill>
                <a:srgbClr val="333399"/>
              </a:solidFill>
              <a:ea typeface="宋体"/>
            </a:endParaRPr>
          </a:p>
        </p:txBody>
      </p:sp>
      <p:sp>
        <p:nvSpPr>
          <p:cNvPr id="13" name="Rectangle 3"/>
          <p:cNvSpPr txBox="1">
            <a:spLocks noChangeArrowheads="1"/>
          </p:cNvSpPr>
          <p:nvPr/>
        </p:nvSpPr>
        <p:spPr bwMode="auto">
          <a:xfrm>
            <a:off x="4729635" y="1124744"/>
            <a:ext cx="3240360" cy="388041"/>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algn="ctr" eaLnBrk="0" hangingPunct="0">
              <a:spcBef>
                <a:spcPts val="0"/>
              </a:spcBef>
              <a:spcAft>
                <a:spcPts val="600"/>
              </a:spcAft>
              <a:buClr>
                <a:srgbClr val="3333FF"/>
              </a:buClr>
            </a:pPr>
            <a:r>
              <a:rPr lang="en-US" altLang="zh-CN" dirty="0" smtClean="0">
                <a:solidFill>
                  <a:prstClr val="black"/>
                </a:solidFill>
              </a:rPr>
              <a:t>MA core loaded cavity</a:t>
            </a:r>
          </a:p>
          <a:p>
            <a:pPr indent="268288" algn="ctr" eaLnBrk="0" hangingPunct="0">
              <a:spcBef>
                <a:spcPts val="0"/>
              </a:spcBef>
              <a:spcAft>
                <a:spcPts val="0"/>
              </a:spcAft>
              <a:buClr>
                <a:prstClr val="black"/>
              </a:buClr>
              <a:buFont typeface="Wingdings" pitchFamily="2" charset="2"/>
              <a:buChar char="q"/>
              <a:defRPr/>
            </a:pPr>
            <a:endParaRPr lang="en-US" altLang="ko-KR" kern="0" dirty="0">
              <a:solidFill>
                <a:prstClr val="black"/>
              </a:solidFill>
              <a:ea typeface="맑은 고딕" panose="020B0503020000020004" pitchFamily="34" charset="-127"/>
            </a:endParaRPr>
          </a:p>
        </p:txBody>
      </p:sp>
      <p:sp>
        <p:nvSpPr>
          <p:cNvPr id="14" name="文本框 13"/>
          <p:cNvSpPr txBox="1"/>
          <p:nvPr/>
        </p:nvSpPr>
        <p:spPr>
          <a:xfrm>
            <a:off x="3300340" y="78782"/>
            <a:ext cx="3503908" cy="523220"/>
          </a:xfrm>
          <a:prstGeom prst="rect">
            <a:avLst/>
          </a:prstGeom>
          <a:noFill/>
        </p:spPr>
        <p:txBody>
          <a:bodyPr wrap="none" rtlCol="0">
            <a:spAutoFit/>
          </a:bodyPr>
          <a:lstStyle/>
          <a:p>
            <a:r>
              <a:rPr lang="en-US" altLang="zh-CN" sz="2800" dirty="0">
                <a:solidFill>
                  <a:prstClr val="white"/>
                </a:solidFill>
                <a:latin typeface="Calibri"/>
              </a:rPr>
              <a:t>MA core loaded cavity </a:t>
            </a:r>
            <a:endParaRPr lang="zh-CN" altLang="en-US" sz="2800" dirty="0">
              <a:solidFill>
                <a:prstClr val="white"/>
              </a:solidFill>
              <a:latin typeface="Calibri"/>
            </a:endParaRPr>
          </a:p>
        </p:txBody>
      </p:sp>
      <p:sp>
        <p:nvSpPr>
          <p:cNvPr id="15" name="Rectangle 37"/>
          <p:cNvSpPr>
            <a:spLocks noChangeArrowheads="1"/>
          </p:cNvSpPr>
          <p:nvPr/>
        </p:nvSpPr>
        <p:spPr bwMode="auto">
          <a:xfrm>
            <a:off x="323528" y="143711"/>
            <a:ext cx="2608248" cy="43088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200" b="1" dirty="0" smtClean="0">
                <a:solidFill>
                  <a:prstClr val="white"/>
                </a:solidFill>
                <a:latin typeface="Calibri"/>
              </a:rPr>
              <a:t>Key technical-3</a:t>
            </a:r>
            <a:endParaRPr lang="en-US" altLang="zh-CN" sz="2200" b="1" dirty="0">
              <a:solidFill>
                <a:prstClr val="white"/>
              </a:solidFill>
              <a:latin typeface="Calibri"/>
            </a:endParaRPr>
          </a:p>
        </p:txBody>
      </p:sp>
      <p:pic>
        <p:nvPicPr>
          <p:cNvPr id="18" name="图片 17"/>
          <p:cNvPicPr>
            <a:picLocks noChangeAspect="1"/>
          </p:cNvPicPr>
          <p:nvPr/>
        </p:nvPicPr>
        <p:blipFill>
          <a:blip r:embed="rId4"/>
          <a:stretch>
            <a:fillRect/>
          </a:stretch>
        </p:blipFill>
        <p:spPr>
          <a:xfrm>
            <a:off x="4932040" y="1425582"/>
            <a:ext cx="3100854" cy="4042557"/>
          </a:xfrm>
          <a:prstGeom prst="rect">
            <a:avLst/>
          </a:prstGeom>
        </p:spPr>
      </p:pic>
      <p:pic>
        <p:nvPicPr>
          <p:cNvPr id="19" name="图片 18"/>
          <p:cNvPicPr>
            <a:picLocks noChangeAspect="1"/>
          </p:cNvPicPr>
          <p:nvPr/>
        </p:nvPicPr>
        <p:blipFill rotWithShape="1">
          <a:blip r:embed="rId5"/>
          <a:srcRect l="5014" t="33553" r="618" b="-803"/>
          <a:stretch/>
        </p:blipFill>
        <p:spPr>
          <a:xfrm>
            <a:off x="4680416" y="4877494"/>
            <a:ext cx="3636000" cy="1935882"/>
          </a:xfrm>
          <a:prstGeom prst="rect">
            <a:avLst/>
          </a:prstGeom>
        </p:spPr>
      </p:pic>
      <p:pic>
        <p:nvPicPr>
          <p:cNvPr id="25" name="图片 24"/>
          <p:cNvPicPr>
            <a:picLocks noChangeAspect="1"/>
          </p:cNvPicPr>
          <p:nvPr/>
        </p:nvPicPr>
        <p:blipFill rotWithShape="1">
          <a:blip r:embed="rId6"/>
          <a:srcRect l="1949" b="12913"/>
          <a:stretch/>
        </p:blipFill>
        <p:spPr>
          <a:xfrm>
            <a:off x="683568" y="4669099"/>
            <a:ext cx="3671124" cy="2008735"/>
          </a:xfrm>
          <a:prstGeom prst="rect">
            <a:avLst/>
          </a:prstGeom>
        </p:spPr>
      </p:pic>
      <p:sp>
        <p:nvSpPr>
          <p:cNvPr id="26" name="Rectangle 3"/>
          <p:cNvSpPr txBox="1">
            <a:spLocks noChangeArrowheads="1"/>
          </p:cNvSpPr>
          <p:nvPr/>
        </p:nvSpPr>
        <p:spPr bwMode="auto">
          <a:xfrm>
            <a:off x="364935" y="1196752"/>
            <a:ext cx="3081594" cy="43593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marL="177800" eaLnBrk="0" hangingPunct="0">
              <a:spcBef>
                <a:spcPts val="0"/>
              </a:spcBef>
              <a:spcAft>
                <a:spcPts val="0"/>
              </a:spcAft>
              <a:buClr>
                <a:srgbClr val="000000"/>
              </a:buClr>
              <a:buFont typeface="Wingdings" pitchFamily="2" charset="2"/>
              <a:buChar char="q"/>
              <a:defRPr/>
            </a:pPr>
            <a:r>
              <a:rPr lang="en-US" altLang="ko-KR" kern="0" dirty="0" smtClean="0">
                <a:solidFill>
                  <a:srgbClr val="333399"/>
                </a:solidFill>
                <a:ea typeface="宋体"/>
              </a:rPr>
              <a:t>  Short rise time: </a:t>
            </a:r>
            <a:r>
              <a:rPr lang="el-GR" altLang="zh-CN" kern="0" dirty="0" smtClean="0">
                <a:solidFill>
                  <a:srgbClr val="333399"/>
                </a:solidFill>
                <a:ea typeface="宋体"/>
              </a:rPr>
              <a:t>≤10μ</a:t>
            </a:r>
            <a:r>
              <a:rPr lang="en-US" altLang="zh-CN" kern="0" dirty="0" smtClean="0">
                <a:solidFill>
                  <a:srgbClr val="333399"/>
                </a:solidFill>
                <a:ea typeface="宋体"/>
              </a:rPr>
              <a:t>s</a:t>
            </a:r>
            <a:endParaRPr lang="en-US" altLang="ko-KR" kern="0" dirty="0">
              <a:solidFill>
                <a:srgbClr val="333399"/>
              </a:solidFill>
              <a:ea typeface="宋体"/>
            </a:endParaRPr>
          </a:p>
        </p:txBody>
      </p:sp>
    </p:spTree>
    <p:extLst>
      <p:ext uri="{BB962C8B-B14F-4D97-AF65-F5344CB8AC3E}">
        <p14:creationId xmlns:p14="http://schemas.microsoft.com/office/powerpoint/2010/main" val="36737996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3300340" y="78782"/>
            <a:ext cx="3503908" cy="523220"/>
          </a:xfrm>
          <a:prstGeom prst="rect">
            <a:avLst/>
          </a:prstGeom>
          <a:noFill/>
        </p:spPr>
        <p:txBody>
          <a:bodyPr wrap="none" rtlCol="0">
            <a:spAutoFit/>
          </a:bodyPr>
          <a:lstStyle/>
          <a:p>
            <a:r>
              <a:rPr lang="en-US" altLang="zh-CN" sz="2800" dirty="0">
                <a:solidFill>
                  <a:prstClr val="white"/>
                </a:solidFill>
                <a:latin typeface="Calibri"/>
              </a:rPr>
              <a:t>MA core loaded cavity </a:t>
            </a:r>
            <a:endParaRPr lang="zh-CN" altLang="en-US" sz="2800" dirty="0">
              <a:solidFill>
                <a:prstClr val="white"/>
              </a:solidFill>
              <a:latin typeface="Calibri"/>
            </a:endParaRPr>
          </a:p>
        </p:txBody>
      </p:sp>
      <p:sp>
        <p:nvSpPr>
          <p:cNvPr id="15" name="Rectangle 37"/>
          <p:cNvSpPr>
            <a:spLocks noChangeArrowheads="1"/>
          </p:cNvSpPr>
          <p:nvPr/>
        </p:nvSpPr>
        <p:spPr bwMode="auto">
          <a:xfrm>
            <a:off x="323528" y="143711"/>
            <a:ext cx="2608248" cy="43088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200" b="1" dirty="0" smtClean="0">
                <a:solidFill>
                  <a:prstClr val="white"/>
                </a:solidFill>
                <a:latin typeface="Calibri"/>
              </a:rPr>
              <a:t>Key technical-3</a:t>
            </a:r>
            <a:endParaRPr lang="en-US" altLang="zh-CN" sz="2200" b="1" dirty="0">
              <a:solidFill>
                <a:prstClr val="white"/>
              </a:solidFill>
              <a:latin typeface="Calibri"/>
            </a:endParaRPr>
          </a:p>
        </p:txBody>
      </p:sp>
      <p:sp>
        <p:nvSpPr>
          <p:cNvPr id="16" name="圆角矩形 15"/>
          <p:cNvSpPr/>
          <p:nvPr/>
        </p:nvSpPr>
        <p:spPr bwMode="auto">
          <a:xfrm>
            <a:off x="358429" y="1322138"/>
            <a:ext cx="8552929" cy="5347222"/>
          </a:xfrm>
          <a:prstGeom prst="roundRect">
            <a:avLst>
              <a:gd name="adj" fmla="val 2472"/>
            </a:avLst>
          </a:prstGeom>
          <a:noFill/>
          <a:ln w="19050">
            <a:solidFill>
              <a:srgbClr val="003366"/>
            </a:solidFill>
          </a:ln>
        </p:spPr>
        <p:style>
          <a:lnRef idx="1">
            <a:schemeClr val="dk1"/>
          </a:lnRef>
          <a:fillRef idx="2">
            <a:schemeClr val="dk1"/>
          </a:fillRef>
          <a:effectRef idx="1">
            <a:schemeClr val="dk1"/>
          </a:effectRef>
          <a:fontRef idx="minor">
            <a:schemeClr val="dk1"/>
          </a:fontRef>
        </p:style>
        <p:txBody>
          <a:bodyPr anchor="ctr"/>
          <a:lstStyle/>
          <a:p>
            <a:pPr algn="ctr" fontAlgn="auto">
              <a:lnSpc>
                <a:spcPct val="150000"/>
              </a:lnSpc>
              <a:spcBef>
                <a:spcPts val="0"/>
              </a:spcBef>
              <a:spcAft>
                <a:spcPts val="0"/>
              </a:spcAft>
              <a:buClr>
                <a:prstClr val="white"/>
              </a:buClr>
              <a:defRPr/>
            </a:pPr>
            <a:r>
              <a:rPr lang="en-US" altLang="zh-CN" dirty="0">
                <a:solidFill>
                  <a:prstClr val="white"/>
                </a:solidFill>
              </a:rPr>
              <a:t>        </a:t>
            </a:r>
            <a:endParaRPr lang="zh-CN" altLang="en-US" dirty="0">
              <a:solidFill>
                <a:prstClr val="white"/>
              </a:solidFill>
            </a:endParaRPr>
          </a:p>
        </p:txBody>
      </p:sp>
      <p:sp>
        <p:nvSpPr>
          <p:cNvPr id="17" name="TextBox 13"/>
          <p:cNvSpPr txBox="1"/>
          <p:nvPr/>
        </p:nvSpPr>
        <p:spPr>
          <a:xfrm>
            <a:off x="367314" y="1393300"/>
            <a:ext cx="8544043" cy="412934"/>
          </a:xfrm>
          <a:prstGeom prst="rect">
            <a:avLst/>
          </a:prstGeom>
          <a:noFill/>
        </p:spPr>
        <p:txBody>
          <a:bodyPr wrap="square" rtlCol="0">
            <a:spAutoFit/>
          </a:bodyPr>
          <a:lstStyle/>
          <a:p>
            <a:pPr marL="285750" indent="-285750" fontAlgn="auto">
              <a:lnSpc>
                <a:spcPts val="2500"/>
              </a:lnSpc>
              <a:spcBef>
                <a:spcPts val="0"/>
              </a:spcBef>
              <a:spcAft>
                <a:spcPts val="0"/>
              </a:spcAft>
              <a:buClr>
                <a:srgbClr val="002060"/>
              </a:buClr>
              <a:buFont typeface="Wingdings" panose="05000000000000000000" pitchFamily="2" charset="2"/>
              <a:buChar char="Ø"/>
              <a:defRPr/>
            </a:pPr>
            <a:r>
              <a:rPr lang="en-US" altLang="zh-CN" sz="20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Established test bench and completed measurement under power and cold state</a:t>
            </a:r>
          </a:p>
        </p:txBody>
      </p:sp>
      <p:sp>
        <p:nvSpPr>
          <p:cNvPr id="20" name="矩形 19"/>
          <p:cNvSpPr/>
          <p:nvPr/>
        </p:nvSpPr>
        <p:spPr>
          <a:xfrm>
            <a:off x="312272" y="755502"/>
            <a:ext cx="2527253" cy="424732"/>
          </a:xfrm>
          <a:prstGeom prst="rect">
            <a:avLst/>
          </a:prstGeom>
          <a:effectLst/>
        </p:spPr>
        <p:txBody>
          <a:bodyPr wrap="square">
            <a:spAutoFit/>
          </a:bodyPr>
          <a:lstStyle/>
          <a:p>
            <a:pPr fontAlgn="auto">
              <a:lnSpc>
                <a:spcPct val="90000"/>
              </a:lnSpc>
              <a:spcBef>
                <a:spcPct val="20000"/>
              </a:spcBef>
              <a:spcAft>
                <a:spcPts val="0"/>
              </a:spcAft>
              <a:defRPr/>
            </a:pPr>
            <a:r>
              <a:rPr lang="en-US" altLang="zh-CN" sz="24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MA ring core test</a:t>
            </a:r>
            <a:endPar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1" name="Picture 4" descr="IMG_198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327" y="1989622"/>
            <a:ext cx="3008417" cy="2150678"/>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4942617" y="4258040"/>
            <a:ext cx="2477358" cy="338554"/>
          </a:xfrm>
          <a:prstGeom prst="rect">
            <a:avLst/>
          </a:prstGeom>
          <a:noFill/>
        </p:spPr>
        <p:txBody>
          <a:bodyPr wrap="square">
            <a:spAutoFit/>
          </a:bodyPr>
          <a:lstStyle/>
          <a:p>
            <a:pPr fontAlgn="auto">
              <a:spcBef>
                <a:spcPts val="0"/>
              </a:spcBef>
              <a:spcAft>
                <a:spcPts val="0"/>
              </a:spcAft>
              <a:defRPr/>
            </a:pPr>
            <a:r>
              <a:rPr lang="en-US" altLang="zh-CN" sz="16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Power test result</a:t>
            </a:r>
            <a:endParaRPr lang="zh-CN" altLang="en-US"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3" name="图片 22" descr="C:\Users\Administrator\Desktop\2017.4.11加功率测试磁环\100FLK05\IR_0002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4375" y="4682850"/>
            <a:ext cx="2268000" cy="1836000"/>
          </a:xfrm>
          <a:prstGeom prst="rect">
            <a:avLst/>
          </a:prstGeom>
          <a:noFill/>
          <a:ln>
            <a:noFill/>
          </a:ln>
        </p:spPr>
      </p:pic>
      <p:pic>
        <p:nvPicPr>
          <p:cNvPr id="27" name="图片 26" descr="E:\磁环测试\2017.6.2-440mm磁环加功率测试\100FLK05\IR_0008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1" y="4691071"/>
            <a:ext cx="2448000" cy="1836000"/>
          </a:xfrm>
          <a:prstGeom prst="rect">
            <a:avLst/>
          </a:prstGeom>
          <a:noFill/>
          <a:ln>
            <a:noFill/>
          </a:ln>
        </p:spPr>
      </p:pic>
      <p:sp>
        <p:nvSpPr>
          <p:cNvPr id="28" name="矩形 27"/>
          <p:cNvSpPr/>
          <p:nvPr/>
        </p:nvSpPr>
        <p:spPr>
          <a:xfrm>
            <a:off x="5016028" y="1831989"/>
            <a:ext cx="2239233" cy="338554"/>
          </a:xfrm>
          <a:prstGeom prst="rect">
            <a:avLst/>
          </a:prstGeom>
          <a:noFill/>
        </p:spPr>
        <p:txBody>
          <a:bodyPr wrap="square">
            <a:spAutoFit/>
          </a:bodyPr>
          <a:lstStyle/>
          <a:p>
            <a:pPr fontAlgn="auto">
              <a:spcBef>
                <a:spcPts val="0"/>
              </a:spcBef>
              <a:spcAft>
                <a:spcPts val="0"/>
              </a:spcAft>
              <a:defRPr/>
            </a:pPr>
            <a:r>
              <a:rPr lang="en-US" altLang="zh-CN" sz="16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Measurement result</a:t>
            </a:r>
            <a:endParaRPr lang="zh-CN" altLang="en-US"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9" name="Picture 6"/>
          <p:cNvPicPr>
            <a:picLocks noChangeArrowheads="1"/>
          </p:cNvPicPr>
          <p:nvPr/>
        </p:nvPicPr>
        <p:blipFill>
          <a:blip r:embed="rId7"/>
          <a:srcRect l="1476" t="2504" r="1701" b="11313"/>
          <a:stretch>
            <a:fillRect/>
          </a:stretch>
        </p:blipFill>
        <p:spPr bwMode="auto">
          <a:xfrm>
            <a:off x="412903" y="4648131"/>
            <a:ext cx="3124200" cy="1838325"/>
          </a:xfrm>
          <a:prstGeom prst="rect">
            <a:avLst/>
          </a:prstGeom>
          <a:noFill/>
          <a:ln w="9525">
            <a:noFill/>
            <a:miter lim="800000"/>
            <a:headEnd/>
            <a:tailEnd/>
          </a:ln>
          <a:effectLst/>
        </p:spPr>
      </p:pic>
      <p:sp>
        <p:nvSpPr>
          <p:cNvPr id="30" name="矩形 29"/>
          <p:cNvSpPr/>
          <p:nvPr/>
        </p:nvSpPr>
        <p:spPr>
          <a:xfrm>
            <a:off x="969199" y="4248230"/>
            <a:ext cx="2185576" cy="338554"/>
          </a:xfrm>
          <a:prstGeom prst="rect">
            <a:avLst/>
          </a:prstGeom>
          <a:noFill/>
        </p:spPr>
        <p:txBody>
          <a:bodyPr wrap="square">
            <a:spAutoFit/>
          </a:bodyPr>
          <a:lstStyle/>
          <a:p>
            <a:pPr fontAlgn="auto">
              <a:spcBef>
                <a:spcPts val="0"/>
              </a:spcBef>
              <a:spcAft>
                <a:spcPts val="0"/>
              </a:spcAft>
              <a:defRPr/>
            </a:pPr>
            <a:r>
              <a:rPr lang="en-US" altLang="zh-CN" sz="16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Measured under power</a:t>
            </a:r>
            <a:endParaRPr lang="zh-CN" altLang="en-US"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31" name="对象 30"/>
          <p:cNvGraphicFramePr>
            <a:graphicFrameLocks noChangeAspect="1"/>
          </p:cNvGraphicFramePr>
          <p:nvPr>
            <p:extLst/>
          </p:nvPr>
        </p:nvGraphicFramePr>
        <p:xfrm>
          <a:off x="3413125" y="2019300"/>
          <a:ext cx="3060700" cy="2151063"/>
        </p:xfrm>
        <a:graphic>
          <a:graphicData uri="http://schemas.openxmlformats.org/presentationml/2006/ole">
            <mc:AlternateContent xmlns:mc="http://schemas.openxmlformats.org/markup-compatibility/2006">
              <mc:Choice xmlns:v="urn:schemas-microsoft-com:vml" Requires="v">
                <p:oleObj spid="_x0000_s790924" name="Graph" r:id="rId8" imgW="4131720" imgH="2901600" progId="Origin50.Graph">
                  <p:embed/>
                </p:oleObj>
              </mc:Choice>
              <mc:Fallback>
                <p:oleObj name="Graph" r:id="rId8" imgW="4131720" imgH="290160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3125" y="2019300"/>
                        <a:ext cx="306070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对象 31"/>
          <p:cNvGraphicFramePr>
            <a:graphicFrameLocks noChangeAspect="1"/>
          </p:cNvGraphicFramePr>
          <p:nvPr>
            <p:extLst/>
          </p:nvPr>
        </p:nvGraphicFramePr>
        <p:xfrm>
          <a:off x="5805488" y="2033588"/>
          <a:ext cx="3027362" cy="2128837"/>
        </p:xfrm>
        <a:graphic>
          <a:graphicData uri="http://schemas.openxmlformats.org/presentationml/2006/ole">
            <mc:AlternateContent xmlns:mc="http://schemas.openxmlformats.org/markup-compatibility/2006">
              <mc:Choice xmlns:v="urn:schemas-microsoft-com:vml" Requires="v">
                <p:oleObj spid="_x0000_s790925" name="Graph" r:id="rId10" imgW="4131720" imgH="2901600" progId="Origin50.Graph">
                  <p:embed/>
                </p:oleObj>
              </mc:Choice>
              <mc:Fallback>
                <p:oleObj name="Graph" r:id="rId10" imgW="4131720" imgH="2901600"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05488" y="2033588"/>
                        <a:ext cx="3027362"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38828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a:stretch>
            <a:fillRect/>
          </a:stretch>
        </p:blipFill>
        <p:spPr>
          <a:xfrm>
            <a:off x="827584" y="5274321"/>
            <a:ext cx="1584000" cy="1432743"/>
          </a:xfrm>
          <a:prstGeom prst="rect">
            <a:avLst/>
          </a:prstGeom>
        </p:spPr>
      </p:pic>
      <p:sp>
        <p:nvSpPr>
          <p:cNvPr id="36" name="矩形 35"/>
          <p:cNvSpPr/>
          <p:nvPr/>
        </p:nvSpPr>
        <p:spPr>
          <a:xfrm>
            <a:off x="2957625" y="5997466"/>
            <a:ext cx="4076700" cy="145755"/>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Calibri" panose="020F0502020204030204"/>
              <a:ea typeface="等线" panose="02010600030101010101" pitchFamily="2" charset="-122"/>
            </a:endParaRPr>
          </a:p>
        </p:txBody>
      </p:sp>
      <p:cxnSp>
        <p:nvCxnSpPr>
          <p:cNvPr id="37" name="直接连接符 36"/>
          <p:cNvCxnSpPr>
            <a:stCxn id="36" idx="3"/>
          </p:cNvCxnSpPr>
          <p:nvPr/>
        </p:nvCxnSpPr>
        <p:spPr>
          <a:xfrm flipV="1">
            <a:off x="7034325" y="6067333"/>
            <a:ext cx="228599" cy="3011"/>
          </a:xfrm>
          <a:prstGeom prst="line">
            <a:avLst/>
          </a:prstGeom>
          <a:noFill/>
          <a:ln w="57150" cap="flat" cmpd="sng" algn="ctr">
            <a:solidFill>
              <a:srgbClr val="ED7D31">
                <a:lumMod val="50000"/>
              </a:srgbClr>
            </a:solidFill>
            <a:prstDash val="solid"/>
            <a:miter lim="800000"/>
          </a:ln>
          <a:effectLst/>
        </p:spPr>
      </p:cxnSp>
      <p:grpSp>
        <p:nvGrpSpPr>
          <p:cNvPr id="38" name="组合 37"/>
          <p:cNvGrpSpPr/>
          <p:nvPr/>
        </p:nvGrpSpPr>
        <p:grpSpPr>
          <a:xfrm>
            <a:off x="7262925" y="5528699"/>
            <a:ext cx="390526" cy="523875"/>
            <a:chOff x="6810375" y="2414587"/>
            <a:chExt cx="390526" cy="523875"/>
          </a:xfrm>
        </p:grpSpPr>
        <p:cxnSp>
          <p:nvCxnSpPr>
            <p:cNvPr id="39" name="直接连接符 38"/>
            <p:cNvCxnSpPr/>
            <p:nvPr/>
          </p:nvCxnSpPr>
          <p:spPr>
            <a:xfrm flipV="1">
              <a:off x="6810375" y="2552700"/>
              <a:ext cx="0" cy="385762"/>
            </a:xfrm>
            <a:prstGeom prst="line">
              <a:avLst/>
            </a:prstGeom>
            <a:noFill/>
            <a:ln w="57150" cap="flat" cmpd="sng" algn="ctr">
              <a:solidFill>
                <a:srgbClr val="ED7D31">
                  <a:lumMod val="75000"/>
                </a:srgbClr>
              </a:solidFill>
              <a:prstDash val="solid"/>
              <a:miter lim="800000"/>
            </a:ln>
            <a:effectLst/>
          </p:spPr>
        </p:cxnSp>
        <p:cxnSp>
          <p:nvCxnSpPr>
            <p:cNvPr id="40" name="直接连接符 39"/>
            <p:cNvCxnSpPr/>
            <p:nvPr/>
          </p:nvCxnSpPr>
          <p:spPr>
            <a:xfrm flipV="1">
              <a:off x="6810376" y="2552700"/>
              <a:ext cx="228600" cy="1"/>
            </a:xfrm>
            <a:prstGeom prst="line">
              <a:avLst/>
            </a:prstGeom>
            <a:noFill/>
            <a:ln w="57150" cap="flat" cmpd="sng" algn="ctr">
              <a:solidFill>
                <a:srgbClr val="ED7D31">
                  <a:lumMod val="75000"/>
                </a:srgbClr>
              </a:solidFill>
              <a:prstDash val="solid"/>
              <a:miter lim="800000"/>
            </a:ln>
            <a:effectLst/>
          </p:spPr>
        </p:cxnSp>
        <p:sp>
          <p:nvSpPr>
            <p:cNvPr id="41" name="椭圆 40"/>
            <p:cNvSpPr/>
            <p:nvPr/>
          </p:nvSpPr>
          <p:spPr>
            <a:xfrm>
              <a:off x="6924676" y="2414587"/>
              <a:ext cx="276225" cy="276225"/>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Calibri" panose="020F0502020204030204"/>
                <a:ea typeface="等线" panose="02010600030101010101" pitchFamily="2" charset="-122"/>
              </a:endParaRPr>
            </a:p>
          </p:txBody>
        </p:sp>
      </p:grpSp>
      <p:grpSp>
        <p:nvGrpSpPr>
          <p:cNvPr id="42" name="组合 41"/>
          <p:cNvGrpSpPr/>
          <p:nvPr/>
        </p:nvGrpSpPr>
        <p:grpSpPr>
          <a:xfrm rot="10800000">
            <a:off x="6872399" y="6052573"/>
            <a:ext cx="390526" cy="523875"/>
            <a:chOff x="7239001" y="3709987"/>
            <a:chExt cx="390526" cy="523875"/>
          </a:xfrm>
        </p:grpSpPr>
        <p:cxnSp>
          <p:nvCxnSpPr>
            <p:cNvPr id="43" name="直接连接符 42"/>
            <p:cNvCxnSpPr/>
            <p:nvPr/>
          </p:nvCxnSpPr>
          <p:spPr>
            <a:xfrm flipV="1">
              <a:off x="7239001" y="3848100"/>
              <a:ext cx="0" cy="385762"/>
            </a:xfrm>
            <a:prstGeom prst="line">
              <a:avLst/>
            </a:prstGeom>
            <a:noFill/>
            <a:ln w="57150" cap="flat" cmpd="sng" algn="ctr">
              <a:solidFill>
                <a:srgbClr val="ED7D31">
                  <a:lumMod val="75000"/>
                </a:srgbClr>
              </a:solidFill>
              <a:prstDash val="solid"/>
              <a:miter lim="800000"/>
            </a:ln>
            <a:effectLst/>
          </p:spPr>
        </p:cxnSp>
        <p:cxnSp>
          <p:nvCxnSpPr>
            <p:cNvPr id="44" name="直接连接符 43"/>
            <p:cNvCxnSpPr/>
            <p:nvPr/>
          </p:nvCxnSpPr>
          <p:spPr>
            <a:xfrm flipV="1">
              <a:off x="7239002" y="3848100"/>
              <a:ext cx="228600" cy="1"/>
            </a:xfrm>
            <a:prstGeom prst="line">
              <a:avLst/>
            </a:prstGeom>
            <a:noFill/>
            <a:ln w="57150" cap="flat" cmpd="sng" algn="ctr">
              <a:solidFill>
                <a:srgbClr val="ED7D31">
                  <a:lumMod val="75000"/>
                </a:srgbClr>
              </a:solidFill>
              <a:prstDash val="solid"/>
              <a:miter lim="800000"/>
            </a:ln>
            <a:effectLst/>
          </p:spPr>
        </p:cxnSp>
        <p:sp>
          <p:nvSpPr>
            <p:cNvPr id="45" name="椭圆 44"/>
            <p:cNvSpPr/>
            <p:nvPr/>
          </p:nvSpPr>
          <p:spPr>
            <a:xfrm>
              <a:off x="7353302" y="3709987"/>
              <a:ext cx="276225" cy="276225"/>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Calibri" panose="020F0502020204030204"/>
                <a:ea typeface="等线" panose="02010600030101010101" pitchFamily="2" charset="-122"/>
              </a:endParaRPr>
            </a:p>
          </p:txBody>
        </p:sp>
      </p:grpSp>
      <p:cxnSp>
        <p:nvCxnSpPr>
          <p:cNvPr id="46" name="直接连接符 45"/>
          <p:cNvCxnSpPr/>
          <p:nvPr/>
        </p:nvCxnSpPr>
        <p:spPr>
          <a:xfrm flipV="1">
            <a:off x="7262926" y="6052572"/>
            <a:ext cx="390525" cy="3"/>
          </a:xfrm>
          <a:prstGeom prst="line">
            <a:avLst/>
          </a:prstGeom>
          <a:noFill/>
          <a:ln w="57150" cap="flat" cmpd="sng" algn="ctr">
            <a:solidFill>
              <a:srgbClr val="ED7D31">
                <a:lumMod val="75000"/>
              </a:srgbClr>
            </a:solidFill>
            <a:prstDash val="solid"/>
            <a:miter lim="800000"/>
          </a:ln>
          <a:effectLst/>
        </p:spPr>
      </p:cxnSp>
      <p:sp>
        <p:nvSpPr>
          <p:cNvPr id="47" name="矩形 46"/>
          <p:cNvSpPr/>
          <p:nvPr/>
        </p:nvSpPr>
        <p:spPr>
          <a:xfrm>
            <a:off x="7653451" y="5907317"/>
            <a:ext cx="266700" cy="2667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Calibri" panose="020F0502020204030204"/>
              <a:ea typeface="等线" panose="02010600030101010101" pitchFamily="2" charset="-122"/>
            </a:endParaRPr>
          </a:p>
        </p:txBody>
      </p:sp>
      <p:cxnSp>
        <p:nvCxnSpPr>
          <p:cNvPr id="48" name="直接连接符 47"/>
          <p:cNvCxnSpPr/>
          <p:nvPr/>
        </p:nvCxnSpPr>
        <p:spPr>
          <a:xfrm flipH="1" flipV="1">
            <a:off x="2157917" y="6052572"/>
            <a:ext cx="864000" cy="2"/>
          </a:xfrm>
          <a:prstGeom prst="line">
            <a:avLst/>
          </a:prstGeom>
          <a:noFill/>
          <a:ln w="57150" cap="flat" cmpd="sng" algn="ctr">
            <a:solidFill>
              <a:srgbClr val="7030A0"/>
            </a:solidFill>
            <a:prstDash val="solid"/>
            <a:miter lim="800000"/>
          </a:ln>
          <a:effectLst/>
        </p:spPr>
      </p:cxnSp>
      <p:sp>
        <p:nvSpPr>
          <p:cNvPr id="49" name="文本框 48"/>
          <p:cNvSpPr txBox="1"/>
          <p:nvPr/>
        </p:nvSpPr>
        <p:spPr>
          <a:xfrm>
            <a:off x="3835478" y="5603053"/>
            <a:ext cx="923972" cy="369332"/>
          </a:xfrm>
          <a:prstGeom prst="rect">
            <a:avLst/>
          </a:prstGeom>
          <a:noFill/>
        </p:spPr>
        <p:txBody>
          <a:bodyPr wrap="square" rtlCol="0">
            <a:spAutoFit/>
          </a:bodyPr>
          <a:lstStyle/>
          <a:p>
            <a:pPr algn="ctr" fontAlgn="auto">
              <a:spcBef>
                <a:spcPts val="0"/>
              </a:spcBef>
              <a:spcAft>
                <a:spcPts val="0"/>
              </a:spcAft>
            </a:pPr>
            <a:r>
              <a:rPr lang="en-US" altLang="zh-CN" dirty="0" err="1" smtClean="0">
                <a:solidFill>
                  <a:srgbClr val="0000FF"/>
                </a:solidFill>
                <a:latin typeface="Calibri" panose="020F0502020204030204"/>
                <a:ea typeface="等线" panose="02010600030101010101" pitchFamily="2" charset="-122"/>
              </a:rPr>
              <a:t>iLinac</a:t>
            </a:r>
            <a:endParaRPr lang="zh-CN" altLang="en-US" dirty="0">
              <a:solidFill>
                <a:srgbClr val="0000FF"/>
              </a:solidFill>
              <a:latin typeface="Calibri" panose="020F0502020204030204"/>
              <a:ea typeface="等线" panose="02010600030101010101" pitchFamily="2" charset="-122"/>
            </a:endParaRPr>
          </a:p>
        </p:txBody>
      </p:sp>
      <p:sp>
        <p:nvSpPr>
          <p:cNvPr id="50" name="文本框 49"/>
          <p:cNvSpPr txBox="1"/>
          <p:nvPr/>
        </p:nvSpPr>
        <p:spPr>
          <a:xfrm>
            <a:off x="7262924" y="6253667"/>
            <a:ext cx="923972" cy="369332"/>
          </a:xfrm>
          <a:prstGeom prst="rect">
            <a:avLst/>
          </a:prstGeom>
          <a:noFill/>
        </p:spPr>
        <p:txBody>
          <a:bodyPr wrap="square" rtlCol="0">
            <a:spAutoFit/>
          </a:bodyPr>
          <a:lstStyle/>
          <a:p>
            <a:pPr algn="ctr" fontAlgn="auto">
              <a:spcBef>
                <a:spcPts val="0"/>
              </a:spcBef>
              <a:spcAft>
                <a:spcPts val="0"/>
              </a:spcAft>
            </a:pPr>
            <a:r>
              <a:rPr lang="en-US" altLang="zh-CN" dirty="0" smtClean="0">
                <a:solidFill>
                  <a:srgbClr val="0000FF"/>
                </a:solidFill>
                <a:latin typeface="Calibri" panose="020F0502020204030204"/>
                <a:ea typeface="等线" panose="02010600030101010101" pitchFamily="2" charset="-122"/>
              </a:rPr>
              <a:t>SECR</a:t>
            </a:r>
            <a:endParaRPr lang="zh-CN" altLang="en-US" dirty="0">
              <a:solidFill>
                <a:srgbClr val="0000FF"/>
              </a:solidFill>
              <a:latin typeface="Calibri" panose="020F0502020204030204"/>
              <a:ea typeface="等线" panose="02010600030101010101" pitchFamily="2" charset="-122"/>
            </a:endParaRPr>
          </a:p>
        </p:txBody>
      </p:sp>
      <p:cxnSp>
        <p:nvCxnSpPr>
          <p:cNvPr id="51" name="直接连接符 50"/>
          <p:cNvCxnSpPr/>
          <p:nvPr/>
        </p:nvCxnSpPr>
        <p:spPr>
          <a:xfrm flipH="1">
            <a:off x="2513509" y="6067333"/>
            <a:ext cx="444115" cy="532555"/>
          </a:xfrm>
          <a:prstGeom prst="line">
            <a:avLst/>
          </a:prstGeom>
          <a:noFill/>
          <a:ln w="57150" cap="flat" cmpd="sng" algn="ctr">
            <a:solidFill>
              <a:srgbClr val="ED7D31">
                <a:lumMod val="60000"/>
                <a:lumOff val="40000"/>
              </a:srgbClr>
            </a:solidFill>
            <a:prstDash val="solid"/>
            <a:miter lim="800000"/>
          </a:ln>
          <a:effectLst/>
        </p:spPr>
      </p:cxnSp>
      <p:sp>
        <p:nvSpPr>
          <p:cNvPr id="52" name="六角星 51"/>
          <p:cNvSpPr/>
          <p:nvPr/>
        </p:nvSpPr>
        <p:spPr>
          <a:xfrm>
            <a:off x="2352475" y="6530832"/>
            <a:ext cx="289134" cy="333286"/>
          </a:xfrm>
          <a:prstGeom prst="star6">
            <a:avLst/>
          </a:prstGeom>
          <a:solidFill>
            <a:srgbClr val="FF2F2F"/>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zh-CN" altLang="en-US" kern="0" smtClean="0">
              <a:solidFill>
                <a:srgbClr val="FF0000"/>
              </a:solidFill>
              <a:latin typeface="Calibri" panose="020F0502020204030204"/>
              <a:ea typeface="等线" panose="02010600030101010101" pitchFamily="2" charset="-122"/>
            </a:endParaRPr>
          </a:p>
        </p:txBody>
      </p:sp>
      <p:cxnSp>
        <p:nvCxnSpPr>
          <p:cNvPr id="53" name="直接连接符 52"/>
          <p:cNvCxnSpPr/>
          <p:nvPr/>
        </p:nvCxnSpPr>
        <p:spPr>
          <a:xfrm flipH="1">
            <a:off x="5006347" y="6055630"/>
            <a:ext cx="444115" cy="532555"/>
          </a:xfrm>
          <a:prstGeom prst="line">
            <a:avLst/>
          </a:prstGeom>
          <a:noFill/>
          <a:ln w="57150" cap="flat" cmpd="sng" algn="ctr">
            <a:solidFill>
              <a:srgbClr val="ED7D31">
                <a:lumMod val="60000"/>
                <a:lumOff val="40000"/>
              </a:srgbClr>
            </a:solidFill>
            <a:prstDash val="solid"/>
            <a:miter lim="800000"/>
          </a:ln>
          <a:effectLst/>
        </p:spPr>
      </p:cxnSp>
      <p:sp>
        <p:nvSpPr>
          <p:cNvPr id="54" name="六角星 53"/>
          <p:cNvSpPr/>
          <p:nvPr/>
        </p:nvSpPr>
        <p:spPr>
          <a:xfrm>
            <a:off x="4845313" y="6519129"/>
            <a:ext cx="289134" cy="333286"/>
          </a:xfrm>
          <a:prstGeom prst="star6">
            <a:avLst/>
          </a:prstGeom>
          <a:solidFill>
            <a:srgbClr val="FF2F2F"/>
          </a:solidFill>
          <a:ln w="12700" cap="flat" cmpd="sng" algn="ctr">
            <a:solidFill>
              <a:srgbClr val="5B9BD5">
                <a:shade val="50000"/>
              </a:srgbClr>
            </a:solidFill>
            <a:prstDash val="solid"/>
            <a:miter lim="800000"/>
          </a:ln>
          <a:effectLst/>
        </p:spPr>
        <p:txBody>
          <a:bodyPr rtlCol="0" anchor="ctr"/>
          <a:lstStyle/>
          <a:p>
            <a:pPr algn="ctr" fontAlgn="auto">
              <a:spcBef>
                <a:spcPts val="0"/>
              </a:spcBef>
              <a:spcAft>
                <a:spcPts val="0"/>
              </a:spcAft>
              <a:defRPr/>
            </a:pPr>
            <a:endParaRPr lang="zh-CN" altLang="en-US" kern="0" smtClean="0">
              <a:solidFill>
                <a:srgbClr val="FF0000"/>
              </a:solidFill>
              <a:latin typeface="Calibri" panose="020F0502020204030204"/>
              <a:ea typeface="等线" panose="02010600030101010101" pitchFamily="2" charset="-122"/>
            </a:endParaRPr>
          </a:p>
        </p:txBody>
      </p:sp>
      <p:sp>
        <p:nvSpPr>
          <p:cNvPr id="55" name="文本框 54"/>
          <p:cNvSpPr txBox="1"/>
          <p:nvPr/>
        </p:nvSpPr>
        <p:spPr>
          <a:xfrm>
            <a:off x="980079" y="5900550"/>
            <a:ext cx="1147830" cy="430887"/>
          </a:xfrm>
          <a:prstGeom prst="rect">
            <a:avLst/>
          </a:prstGeom>
          <a:noFill/>
        </p:spPr>
        <p:txBody>
          <a:bodyPr wrap="square" rtlCol="0">
            <a:spAutoFit/>
          </a:bodyPr>
          <a:lstStyle/>
          <a:p>
            <a:pPr algn="ctr" fontAlgn="auto">
              <a:spcBef>
                <a:spcPts val="0"/>
              </a:spcBef>
              <a:spcAft>
                <a:spcPts val="0"/>
              </a:spcAft>
            </a:pPr>
            <a:r>
              <a:rPr lang="en-US" altLang="zh-CN" sz="2200" dirty="0" err="1" smtClean="0">
                <a:solidFill>
                  <a:srgbClr val="0000FF"/>
                </a:solidFill>
                <a:latin typeface="Calibri" panose="020F0502020204030204"/>
                <a:ea typeface="等线" panose="02010600030101010101" pitchFamily="2" charset="-122"/>
              </a:rPr>
              <a:t>B</a:t>
            </a:r>
            <a:r>
              <a:rPr lang="en-US" altLang="zh-CN" sz="2200" dirty="0" err="1">
                <a:solidFill>
                  <a:srgbClr val="0000FF"/>
                </a:solidFill>
                <a:latin typeface="Calibri" panose="020F0502020204030204"/>
                <a:ea typeface="等线" panose="02010600030101010101" pitchFamily="2" charset="-122"/>
              </a:rPr>
              <a:t>R</a:t>
            </a:r>
            <a:r>
              <a:rPr lang="en-US" altLang="zh-CN" sz="2200" dirty="0" err="1" smtClean="0">
                <a:solidFill>
                  <a:srgbClr val="0000FF"/>
                </a:solidFill>
                <a:latin typeface="Calibri" panose="020F0502020204030204"/>
                <a:ea typeface="等线" panose="02010600030101010101" pitchFamily="2" charset="-122"/>
              </a:rPr>
              <a:t>ing</a:t>
            </a:r>
            <a:r>
              <a:rPr lang="en-US" altLang="zh-CN" sz="2200" dirty="0" smtClean="0">
                <a:solidFill>
                  <a:srgbClr val="0000FF"/>
                </a:solidFill>
                <a:latin typeface="Calibri" panose="020F0502020204030204"/>
                <a:ea typeface="等线" panose="02010600030101010101" pitchFamily="2" charset="-122"/>
              </a:rPr>
              <a:t>-N</a:t>
            </a:r>
            <a:endParaRPr lang="zh-CN" altLang="en-US" sz="2200" dirty="0">
              <a:solidFill>
                <a:srgbClr val="0000FF"/>
              </a:solidFill>
              <a:latin typeface="Calibri" panose="020F0502020204030204"/>
              <a:ea typeface="等线" panose="02010600030101010101" pitchFamily="2" charset="-122"/>
            </a:endParaRPr>
          </a:p>
        </p:txBody>
      </p:sp>
      <p:sp>
        <p:nvSpPr>
          <p:cNvPr id="56" name="矩形 55"/>
          <p:cNvSpPr/>
          <p:nvPr/>
        </p:nvSpPr>
        <p:spPr>
          <a:xfrm>
            <a:off x="7086410" y="5927443"/>
            <a:ext cx="67964" cy="256374"/>
          </a:xfrm>
          <a:prstGeom prst="rect">
            <a:avLst/>
          </a:prstGeom>
          <a:solidFill>
            <a:srgbClr val="FF0000"/>
          </a:solidFill>
          <a:ln w="12700" cap="flat" cmpd="sng" algn="ctr">
            <a:solidFill>
              <a:srgbClr val="FF0000"/>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Calibri" panose="020F0502020204030204"/>
              <a:ea typeface="等线" panose="02010600030101010101" pitchFamily="2" charset="-122"/>
            </a:endParaRPr>
          </a:p>
        </p:txBody>
      </p:sp>
      <p:cxnSp>
        <p:nvCxnSpPr>
          <p:cNvPr id="57" name="直接箭头连接符 56"/>
          <p:cNvCxnSpPr/>
          <p:nvPr/>
        </p:nvCxnSpPr>
        <p:spPr>
          <a:xfrm>
            <a:off x="6960183" y="5703402"/>
            <a:ext cx="148282" cy="185500"/>
          </a:xfrm>
          <a:prstGeom prst="straightConnector1">
            <a:avLst/>
          </a:prstGeom>
          <a:noFill/>
          <a:ln w="6350" cap="flat" cmpd="sng" algn="ctr">
            <a:solidFill>
              <a:sysClr val="windowText" lastClr="000000"/>
            </a:solidFill>
            <a:prstDash val="solid"/>
            <a:miter lim="800000"/>
            <a:tailEnd type="triangle"/>
          </a:ln>
          <a:effectLst/>
        </p:spPr>
      </p:cxnSp>
      <p:sp>
        <p:nvSpPr>
          <p:cNvPr id="58" name="文本框 57"/>
          <p:cNvSpPr txBox="1"/>
          <p:nvPr/>
        </p:nvSpPr>
        <p:spPr>
          <a:xfrm>
            <a:off x="6281802" y="5367286"/>
            <a:ext cx="1095423" cy="369332"/>
          </a:xfrm>
          <a:prstGeom prst="rect">
            <a:avLst/>
          </a:prstGeom>
          <a:noFill/>
        </p:spPr>
        <p:txBody>
          <a:bodyPr wrap="square" rtlCol="0">
            <a:spAutoFit/>
          </a:bodyPr>
          <a:lstStyle/>
          <a:p>
            <a:pPr algn="ctr" fontAlgn="auto">
              <a:spcBef>
                <a:spcPts val="0"/>
              </a:spcBef>
              <a:spcAft>
                <a:spcPts val="0"/>
              </a:spcAft>
            </a:pPr>
            <a:r>
              <a:rPr lang="en-US" altLang="zh-CN" dirty="0" smtClean="0">
                <a:solidFill>
                  <a:srgbClr val="0070C0"/>
                </a:solidFill>
                <a:latin typeface="Calibri" panose="020F0502020204030204"/>
                <a:ea typeface="等线" panose="02010600030101010101" pitchFamily="2" charset="-122"/>
              </a:rPr>
              <a:t>Chopper</a:t>
            </a:r>
            <a:endParaRPr lang="zh-CN" altLang="en-US" dirty="0">
              <a:solidFill>
                <a:srgbClr val="0070C0"/>
              </a:solidFill>
              <a:latin typeface="Calibri" panose="020F0502020204030204"/>
              <a:ea typeface="等线" panose="02010600030101010101" pitchFamily="2" charset="-122"/>
            </a:endParaRPr>
          </a:p>
        </p:txBody>
      </p:sp>
      <p:sp>
        <p:nvSpPr>
          <p:cNvPr id="59" name="矩形 58"/>
          <p:cNvSpPr/>
          <p:nvPr/>
        </p:nvSpPr>
        <p:spPr>
          <a:xfrm>
            <a:off x="5439393" y="5927443"/>
            <a:ext cx="67964" cy="256374"/>
          </a:xfrm>
          <a:prstGeom prst="rect">
            <a:avLst/>
          </a:prstGeom>
          <a:solidFill>
            <a:srgbClr val="FF00FF"/>
          </a:solidFill>
          <a:ln w="12700" cap="flat" cmpd="sng" algn="ctr">
            <a:solidFill>
              <a:srgbClr val="FF00FF"/>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Calibri" panose="020F0502020204030204"/>
              <a:ea typeface="等线" panose="02010600030101010101" pitchFamily="2" charset="-122"/>
            </a:endParaRPr>
          </a:p>
        </p:txBody>
      </p:sp>
      <p:sp>
        <p:nvSpPr>
          <p:cNvPr id="60" name="矩形 59"/>
          <p:cNvSpPr/>
          <p:nvPr/>
        </p:nvSpPr>
        <p:spPr>
          <a:xfrm>
            <a:off x="2924806" y="5927443"/>
            <a:ext cx="67964" cy="256374"/>
          </a:xfrm>
          <a:prstGeom prst="rect">
            <a:avLst/>
          </a:prstGeom>
          <a:solidFill>
            <a:srgbClr val="FF00FF"/>
          </a:solidFill>
          <a:ln w="12700" cap="flat" cmpd="sng" algn="ctr">
            <a:solidFill>
              <a:srgbClr val="FF00FF"/>
            </a:solidFill>
            <a:prstDash val="solid"/>
            <a:miter lim="800000"/>
          </a:ln>
          <a:effectLst/>
        </p:spPr>
        <p:txBody>
          <a:bodyPr rtlCol="0" anchor="ctr"/>
          <a:lstStyle/>
          <a:p>
            <a:pPr algn="ctr" fontAlgn="auto">
              <a:spcBef>
                <a:spcPts val="0"/>
              </a:spcBef>
              <a:spcAft>
                <a:spcPts val="0"/>
              </a:spcAft>
              <a:defRPr/>
            </a:pPr>
            <a:endParaRPr lang="zh-CN" altLang="en-US" kern="0" smtClean="0">
              <a:solidFill>
                <a:prstClr val="white"/>
              </a:solidFill>
              <a:latin typeface="Calibri" panose="020F0502020204030204"/>
              <a:ea typeface="等线" panose="02010600030101010101" pitchFamily="2" charset="-122"/>
            </a:endParaRPr>
          </a:p>
        </p:txBody>
      </p:sp>
      <p:sp>
        <p:nvSpPr>
          <p:cNvPr id="61" name="文本框 60"/>
          <p:cNvSpPr txBox="1"/>
          <p:nvPr/>
        </p:nvSpPr>
        <p:spPr>
          <a:xfrm>
            <a:off x="2524031" y="5572680"/>
            <a:ext cx="1095423" cy="369332"/>
          </a:xfrm>
          <a:prstGeom prst="rect">
            <a:avLst/>
          </a:prstGeom>
          <a:noFill/>
        </p:spPr>
        <p:txBody>
          <a:bodyPr wrap="square" rtlCol="0">
            <a:spAutoFit/>
          </a:bodyPr>
          <a:lstStyle/>
          <a:p>
            <a:pPr algn="ctr" fontAlgn="auto">
              <a:spcBef>
                <a:spcPts val="0"/>
              </a:spcBef>
              <a:spcAft>
                <a:spcPts val="0"/>
              </a:spcAft>
            </a:pPr>
            <a:r>
              <a:rPr lang="en-US" altLang="zh-CN" dirty="0" smtClean="0">
                <a:solidFill>
                  <a:srgbClr val="0070C0"/>
                </a:solidFill>
                <a:latin typeface="Calibri" panose="020F0502020204030204"/>
                <a:ea typeface="等线" panose="02010600030101010101" pitchFamily="2" charset="-122"/>
              </a:rPr>
              <a:t>Switch</a:t>
            </a:r>
            <a:endParaRPr lang="zh-CN" altLang="en-US" dirty="0">
              <a:solidFill>
                <a:srgbClr val="0070C0"/>
              </a:solidFill>
              <a:latin typeface="Calibri" panose="020F0502020204030204"/>
              <a:ea typeface="等线" panose="02010600030101010101" pitchFamily="2" charset="-122"/>
            </a:endParaRPr>
          </a:p>
        </p:txBody>
      </p:sp>
      <p:sp>
        <p:nvSpPr>
          <p:cNvPr id="62" name="标题 1"/>
          <p:cNvSpPr txBox="1">
            <a:spLocks/>
          </p:cNvSpPr>
          <p:nvPr/>
        </p:nvSpPr>
        <p:spPr>
          <a:xfrm>
            <a:off x="3080346" y="5073621"/>
            <a:ext cx="2532694" cy="545874"/>
          </a:xfrm>
          <a:prstGeom prst="rect">
            <a:avLst/>
          </a:prstGeom>
        </p:spPr>
        <p:txBody>
          <a:bodyPr vert="horz" lIns="91440" tIns="45720" rIns="91440" bIns="45720" rtlCol="0" anchor="ctr">
            <a:noAutofit/>
          </a:bodyPr>
          <a:lstStyle/>
          <a:p>
            <a:pPr algn="ctr" defTabSz="685800" fontAlgn="auto">
              <a:lnSpc>
                <a:spcPct val="90000"/>
              </a:lnSpc>
              <a:spcAft>
                <a:spcPts val="0"/>
              </a:spcAft>
              <a:defRPr/>
            </a:pPr>
            <a:r>
              <a:rPr lang="en-US" altLang="zh-CN" sz="2800" b="1" dirty="0">
                <a:solidFill>
                  <a:srgbClr val="0000FF"/>
                </a:solidFill>
                <a:latin typeface="Times New Roman" panose="02020603050405020304" pitchFamily="18" charset="0"/>
                <a:ea typeface="宋体"/>
              </a:rPr>
              <a:t> </a:t>
            </a:r>
            <a:r>
              <a:rPr lang="en-US" altLang="zh-CN" sz="2200" dirty="0" smtClean="0">
                <a:solidFill>
                  <a:srgbClr val="0000FF"/>
                </a:solidFill>
                <a:latin typeface="Times New Roman" panose="02020603050405020304" pitchFamily="18" charset="0"/>
                <a:ea typeface="宋体"/>
              </a:rPr>
              <a:t>Parallel mode</a:t>
            </a:r>
            <a:endParaRPr lang="zh-CN" altLang="en-US" sz="2200" dirty="0">
              <a:solidFill>
                <a:srgbClr val="0000FF"/>
              </a:solidFill>
              <a:latin typeface="Times New Roman" panose="02020603050405020304" pitchFamily="18" charset="0"/>
              <a:ea typeface="宋体"/>
            </a:endParaRPr>
          </a:p>
        </p:txBody>
      </p:sp>
      <p:sp>
        <p:nvSpPr>
          <p:cNvPr id="63" name="文本框 62"/>
          <p:cNvSpPr txBox="1"/>
          <p:nvPr/>
        </p:nvSpPr>
        <p:spPr>
          <a:xfrm>
            <a:off x="4977402" y="5524259"/>
            <a:ext cx="1095423" cy="369332"/>
          </a:xfrm>
          <a:prstGeom prst="rect">
            <a:avLst/>
          </a:prstGeom>
          <a:noFill/>
        </p:spPr>
        <p:txBody>
          <a:bodyPr wrap="square" rtlCol="0">
            <a:spAutoFit/>
          </a:bodyPr>
          <a:lstStyle/>
          <a:p>
            <a:pPr algn="ctr" fontAlgn="auto">
              <a:spcBef>
                <a:spcPts val="0"/>
              </a:spcBef>
              <a:spcAft>
                <a:spcPts val="0"/>
              </a:spcAft>
            </a:pPr>
            <a:r>
              <a:rPr lang="en-US" altLang="zh-CN" dirty="0" smtClean="0">
                <a:solidFill>
                  <a:srgbClr val="0070C0"/>
                </a:solidFill>
                <a:latin typeface="Calibri" panose="020F0502020204030204"/>
                <a:ea typeface="等线" panose="02010600030101010101" pitchFamily="2" charset="-122"/>
              </a:rPr>
              <a:t>Switch</a:t>
            </a:r>
            <a:endParaRPr lang="zh-CN" altLang="en-US" dirty="0">
              <a:solidFill>
                <a:srgbClr val="0070C0"/>
              </a:solidFill>
              <a:latin typeface="Calibri" panose="020F0502020204030204"/>
              <a:ea typeface="等线" panose="02010600030101010101" pitchFamily="2" charset="-122"/>
            </a:endParaRPr>
          </a:p>
        </p:txBody>
      </p:sp>
      <p:sp>
        <p:nvSpPr>
          <p:cNvPr id="64" name="矩形 63"/>
          <p:cNvSpPr/>
          <p:nvPr/>
        </p:nvSpPr>
        <p:spPr>
          <a:xfrm>
            <a:off x="395536" y="1260218"/>
            <a:ext cx="7920880" cy="1308050"/>
          </a:xfrm>
          <a:prstGeom prst="rect">
            <a:avLst/>
          </a:prstGeom>
          <a:solidFill>
            <a:srgbClr val="9BBB59">
              <a:lumMod val="20000"/>
              <a:lumOff val="80000"/>
            </a:srgbClr>
          </a:solidFill>
        </p:spPr>
        <p:txBody>
          <a:bodyPr wrap="square">
            <a:spAutoFit/>
          </a:bodyPr>
          <a:lstStyle/>
          <a:p>
            <a:pPr marL="357188" indent="-174625">
              <a:spcBef>
                <a:spcPts val="600"/>
              </a:spcBef>
              <a:defRPr/>
            </a:pPr>
            <a:r>
              <a:rPr lang="en-US" altLang="zh-CN" sz="2000" b="1" kern="0" dirty="0" smtClean="0">
                <a:solidFill>
                  <a:srgbClr val="000099"/>
                </a:solidFill>
                <a:latin typeface="Times New Roman" panose="02020603050405020304" pitchFamily="18" charset="0"/>
                <a:ea typeface="宋体"/>
                <a:cs typeface="Times New Roman" panose="02020603050405020304" pitchFamily="18" charset="0"/>
              </a:rPr>
              <a:t>Highest beam Intensity </a:t>
            </a:r>
            <a:r>
              <a:rPr lang="zh-CN" altLang="en-US" sz="1600" b="1" kern="0" dirty="0" smtClean="0">
                <a:solidFill>
                  <a:srgbClr val="000099"/>
                </a:solidFill>
                <a:latin typeface="Times New Roman" panose="02020603050405020304" pitchFamily="18" charset="0"/>
                <a:ea typeface="宋体"/>
                <a:cs typeface="Times New Roman" panose="02020603050405020304" pitchFamily="18" charset="0"/>
              </a:rPr>
              <a:t>（</a:t>
            </a:r>
            <a:r>
              <a:rPr lang="en-US" altLang="zh-CN" sz="1600" kern="0" dirty="0" smtClean="0">
                <a:solidFill>
                  <a:srgbClr val="0000FF"/>
                </a:solidFill>
                <a:latin typeface="Times New Roman" panose="02020603050405020304" pitchFamily="18" charset="0"/>
                <a:ea typeface="宋体"/>
                <a:cs typeface="Times New Roman" panose="02020603050405020304" pitchFamily="18" charset="0"/>
              </a:rPr>
              <a:t>Comparison with HIRFL</a:t>
            </a:r>
            <a:r>
              <a:rPr lang="zh-CN" altLang="en-US" sz="1600" b="1" kern="0" dirty="0" smtClean="0">
                <a:solidFill>
                  <a:srgbClr val="000099"/>
                </a:solidFill>
                <a:latin typeface="Times New Roman" panose="02020603050405020304" pitchFamily="18" charset="0"/>
                <a:ea typeface="宋体"/>
                <a:cs typeface="Times New Roman" panose="02020603050405020304" pitchFamily="18" charset="0"/>
              </a:rPr>
              <a:t>）</a:t>
            </a:r>
            <a:r>
              <a:rPr lang="en-US" altLang="zh-CN" sz="1600" b="1" kern="0" dirty="0" smtClean="0">
                <a:solidFill>
                  <a:srgbClr val="000099"/>
                </a:solidFill>
                <a:latin typeface="Times New Roman" panose="02020603050405020304" pitchFamily="18" charset="0"/>
                <a:ea typeface="宋体"/>
                <a:cs typeface="Times New Roman" panose="02020603050405020304" pitchFamily="18" charset="0"/>
              </a:rPr>
              <a:t>:</a:t>
            </a:r>
          </a:p>
          <a:p>
            <a:pPr marL="357188" indent="-174625">
              <a:spcBef>
                <a:spcPts val="600"/>
              </a:spcBef>
              <a:buFontTx/>
              <a:buChar char="-"/>
              <a:defRPr/>
            </a:pPr>
            <a:r>
              <a:rPr lang="en-US" altLang="zh-CN" b="1" kern="0" dirty="0" smtClean="0">
                <a:solidFill>
                  <a:prstClr val="black"/>
                </a:solidFill>
                <a:latin typeface="Calibri"/>
                <a:ea typeface="宋体"/>
                <a:cs typeface="Times New Roman" panose="02020603050405020304" pitchFamily="18" charset="0"/>
              </a:rPr>
              <a:t>Primary beam intensity increases by</a:t>
            </a:r>
            <a:r>
              <a:rPr lang="en-US" altLang="zh-CN" b="1" kern="0" dirty="0" smtClean="0">
                <a:solidFill>
                  <a:srgbClr val="33339A"/>
                </a:solidFill>
                <a:latin typeface="Calibri"/>
                <a:ea typeface="宋体"/>
                <a:cs typeface="Times New Roman" panose="02020603050405020304" pitchFamily="18" charset="0"/>
              </a:rPr>
              <a:t> </a:t>
            </a:r>
            <a:r>
              <a:rPr lang="en-US" altLang="zh-CN" b="1" kern="0" dirty="0" smtClean="0">
                <a:solidFill>
                  <a:srgbClr val="C00000"/>
                </a:solidFill>
                <a:latin typeface="Calibri"/>
                <a:ea typeface="宋体"/>
                <a:cs typeface="Times New Roman" panose="02020603050405020304" pitchFamily="18" charset="0"/>
              </a:rPr>
              <a:t>x 1000 - x 10000</a:t>
            </a:r>
          </a:p>
          <a:p>
            <a:pPr marL="357188" indent="-174625">
              <a:buFontTx/>
              <a:buChar char="-"/>
              <a:defRPr/>
            </a:pPr>
            <a:r>
              <a:rPr lang="en-US" altLang="zh-CN" b="1" kern="0" dirty="0" smtClean="0">
                <a:solidFill>
                  <a:prstClr val="black"/>
                </a:solidFill>
                <a:latin typeface="Calibri"/>
                <a:ea typeface="宋体"/>
                <a:cs typeface="Times New Roman" panose="02020603050405020304" pitchFamily="18" charset="0"/>
              </a:rPr>
              <a:t>Secondary beam intensity increases by up to</a:t>
            </a:r>
            <a:r>
              <a:rPr lang="en-US" altLang="zh-CN" b="1" kern="0" dirty="0" smtClean="0">
                <a:solidFill>
                  <a:srgbClr val="33339A"/>
                </a:solidFill>
                <a:latin typeface="Calibri"/>
                <a:ea typeface="宋体"/>
                <a:cs typeface="Times New Roman" panose="02020603050405020304" pitchFamily="18" charset="0"/>
              </a:rPr>
              <a:t> </a:t>
            </a:r>
            <a:r>
              <a:rPr lang="en-US" altLang="zh-CN" b="1" kern="0" dirty="0" smtClean="0">
                <a:solidFill>
                  <a:srgbClr val="C00000"/>
                </a:solidFill>
                <a:latin typeface="Calibri"/>
                <a:ea typeface="宋体"/>
                <a:cs typeface="Times New Roman" panose="02020603050405020304" pitchFamily="18" charset="0"/>
              </a:rPr>
              <a:t>x 10000</a:t>
            </a:r>
          </a:p>
          <a:p>
            <a:pPr marL="357188" indent="-174625">
              <a:buFontTx/>
              <a:buChar char="-"/>
              <a:defRPr/>
            </a:pPr>
            <a:r>
              <a:rPr lang="en-US" altLang="zh-CN" b="1" kern="0" dirty="0" smtClean="0">
                <a:solidFill>
                  <a:srgbClr val="C00000"/>
                </a:solidFill>
                <a:latin typeface="Calibri"/>
                <a:ea typeface="宋体"/>
                <a:cs typeface="Times New Roman" panose="02020603050405020304" pitchFamily="18" charset="0"/>
              </a:rPr>
              <a:t>Highest heavy ion beam intensity in the world</a:t>
            </a:r>
          </a:p>
        </p:txBody>
      </p:sp>
      <p:sp>
        <p:nvSpPr>
          <p:cNvPr id="65" name="Rectangle 2"/>
          <p:cNvSpPr>
            <a:spLocks noChangeArrowheads="1"/>
          </p:cNvSpPr>
          <p:nvPr/>
        </p:nvSpPr>
        <p:spPr bwMode="auto">
          <a:xfrm>
            <a:off x="611560" y="788684"/>
            <a:ext cx="7838499" cy="33606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2600" dirty="0" smtClean="0">
                <a:solidFill>
                  <a:srgbClr val="000099"/>
                </a:solidFill>
                <a:ea typeface="黑体" pitchFamily="2" charset="-122"/>
              </a:rPr>
              <a:t>Unprecedented </a:t>
            </a:r>
            <a:r>
              <a:rPr lang="en-US" altLang="zh-CN" sz="2600" dirty="0">
                <a:solidFill>
                  <a:srgbClr val="000099"/>
                </a:solidFill>
                <a:ea typeface="黑体" pitchFamily="2" charset="-122"/>
              </a:rPr>
              <a:t>parameters and unique </a:t>
            </a:r>
            <a:r>
              <a:rPr lang="en-US" altLang="zh-CN" sz="2600" dirty="0" smtClean="0">
                <a:solidFill>
                  <a:srgbClr val="000099"/>
                </a:solidFill>
                <a:ea typeface="黑体" pitchFamily="2" charset="-122"/>
              </a:rPr>
              <a:t>features:</a:t>
            </a:r>
            <a:endParaRPr lang="en-US" altLang="zh-CN" sz="2600" dirty="0">
              <a:solidFill>
                <a:srgbClr val="000099"/>
              </a:solidFill>
              <a:ea typeface="黑体" pitchFamily="2" charset="-122"/>
            </a:endParaRPr>
          </a:p>
        </p:txBody>
      </p:sp>
      <p:sp>
        <p:nvSpPr>
          <p:cNvPr id="66" name="矩形 65"/>
          <p:cNvSpPr/>
          <p:nvPr/>
        </p:nvSpPr>
        <p:spPr>
          <a:xfrm>
            <a:off x="442731" y="2694545"/>
            <a:ext cx="7945694" cy="1308050"/>
          </a:xfrm>
          <a:prstGeom prst="rect">
            <a:avLst/>
          </a:prstGeom>
          <a:solidFill>
            <a:srgbClr val="8064A2">
              <a:lumMod val="20000"/>
              <a:lumOff val="80000"/>
            </a:srgbClr>
          </a:solidFill>
        </p:spPr>
        <p:txBody>
          <a:bodyPr wrap="square">
            <a:spAutoFit/>
          </a:bodyPr>
          <a:lstStyle/>
          <a:p>
            <a:pPr marL="357188" indent="-174625">
              <a:spcBef>
                <a:spcPts val="600"/>
              </a:spcBef>
              <a:defRPr/>
            </a:pPr>
            <a:r>
              <a:rPr lang="en-US" altLang="zh-CN" sz="2000" b="1" kern="0" dirty="0" smtClean="0">
                <a:solidFill>
                  <a:srgbClr val="000099"/>
                </a:solidFill>
                <a:latin typeface="Times New Roman" panose="02020603050405020304" pitchFamily="18" charset="0"/>
                <a:ea typeface="宋体"/>
                <a:cs typeface="Times New Roman" panose="02020603050405020304" pitchFamily="18" charset="0"/>
              </a:rPr>
              <a:t>Precisely-tailored beams - </a:t>
            </a:r>
            <a:r>
              <a:rPr lang="en-US" altLang="zh-CN" b="1" kern="0" dirty="0" smtClean="0">
                <a:solidFill>
                  <a:srgbClr val="0000FF"/>
                </a:solidFill>
                <a:latin typeface="Times New Roman" panose="02020603050405020304" pitchFamily="18" charset="0"/>
                <a:ea typeface="宋体"/>
                <a:cs typeface="Times New Roman" panose="02020603050405020304" pitchFamily="18" charset="0"/>
              </a:rPr>
              <a:t>Precision frontiers</a:t>
            </a:r>
            <a:r>
              <a:rPr lang="en-US" altLang="zh-CN" kern="0" dirty="0" smtClean="0">
                <a:solidFill>
                  <a:srgbClr val="0000FF"/>
                </a:solidFill>
                <a:latin typeface="Arial"/>
                <a:ea typeface="宋体"/>
              </a:rPr>
              <a:t> </a:t>
            </a:r>
            <a:endParaRPr lang="en-US" altLang="zh-CN" b="1" kern="0" dirty="0" smtClean="0">
              <a:solidFill>
                <a:srgbClr val="0000FF"/>
              </a:solidFill>
              <a:latin typeface="Times New Roman" panose="02020603050405020304" pitchFamily="18" charset="0"/>
              <a:ea typeface="宋体"/>
              <a:cs typeface="Times New Roman" panose="02020603050405020304" pitchFamily="18" charset="0"/>
            </a:endParaRPr>
          </a:p>
          <a:p>
            <a:pPr marL="357188" indent="-174625">
              <a:spcBef>
                <a:spcPts val="600"/>
              </a:spcBef>
              <a:buFontTx/>
              <a:buChar char="-"/>
              <a:defRPr/>
            </a:pPr>
            <a:r>
              <a:rPr lang="en-US" altLang="zh-CN" b="1" kern="0" dirty="0" smtClean="0">
                <a:solidFill>
                  <a:prstClr val="black"/>
                </a:solidFill>
                <a:latin typeface="Calibri"/>
                <a:ea typeface="宋体"/>
                <a:cs typeface="Times New Roman" panose="02020603050405020304" pitchFamily="18" charset="0"/>
              </a:rPr>
              <a:t>Beam cooling (</a:t>
            </a:r>
            <a:r>
              <a:rPr lang="en-US" altLang="zh-CN" sz="1600" kern="0" dirty="0" smtClean="0">
                <a:solidFill>
                  <a:srgbClr val="0000FF"/>
                </a:solidFill>
                <a:latin typeface="Calibri"/>
                <a:ea typeface="宋体"/>
                <a:cs typeface="Times New Roman" panose="02020603050405020304" pitchFamily="18" charset="0"/>
              </a:rPr>
              <a:t>Electron, Stochastic, laser; high quality, very small spo</a:t>
            </a:r>
            <a:r>
              <a:rPr lang="en-US" altLang="zh-CN" sz="1600" b="1" kern="0" dirty="0" smtClean="0">
                <a:solidFill>
                  <a:srgbClr val="0000FF"/>
                </a:solidFill>
                <a:latin typeface="Calibri"/>
                <a:ea typeface="宋体"/>
                <a:cs typeface="Times New Roman" panose="02020603050405020304" pitchFamily="18" charset="0"/>
              </a:rPr>
              <a:t>t </a:t>
            </a:r>
            <a:r>
              <a:rPr lang="en-US" altLang="zh-CN" b="1" kern="0" dirty="0" smtClean="0">
                <a:solidFill>
                  <a:prstClr val="black"/>
                </a:solidFill>
                <a:latin typeface="Calibri"/>
                <a:ea typeface="宋体"/>
                <a:cs typeface="Times New Roman" panose="02020603050405020304" pitchFamily="18" charset="0"/>
              </a:rPr>
              <a:t>)</a:t>
            </a:r>
          </a:p>
          <a:p>
            <a:pPr marL="357188" indent="-174625">
              <a:buFontTx/>
              <a:buChar char="-"/>
              <a:defRPr/>
            </a:pPr>
            <a:r>
              <a:rPr lang="en-US" altLang="zh-CN" b="1" kern="0" dirty="0" smtClean="0">
                <a:solidFill>
                  <a:prstClr val="black"/>
                </a:solidFill>
                <a:latin typeface="Calibri"/>
                <a:ea typeface="宋体"/>
                <a:cs typeface="Times New Roman" panose="02020603050405020304" pitchFamily="18" charset="0"/>
              </a:rPr>
              <a:t>Beam compression (</a:t>
            </a:r>
            <a:r>
              <a:rPr lang="en-US" altLang="zh-CN" sz="1600" kern="0" dirty="0" smtClean="0">
                <a:solidFill>
                  <a:srgbClr val="0000FF"/>
                </a:solidFill>
                <a:latin typeface="Calibri"/>
                <a:ea typeface="宋体"/>
                <a:cs typeface="Times New Roman" panose="02020603050405020304" pitchFamily="18" charset="0"/>
              </a:rPr>
              <a:t>Ultra-short bunch length: 50-100ns</a:t>
            </a:r>
            <a:r>
              <a:rPr lang="en-US" altLang="zh-CN" b="1" kern="0" dirty="0" smtClean="0">
                <a:solidFill>
                  <a:prstClr val="black"/>
                </a:solidFill>
                <a:latin typeface="Calibri"/>
                <a:ea typeface="宋体"/>
                <a:cs typeface="Times New Roman" panose="02020603050405020304" pitchFamily="18" charset="0"/>
              </a:rPr>
              <a:t>)</a:t>
            </a:r>
          </a:p>
          <a:p>
            <a:pPr marL="357188" indent="-174625">
              <a:buFontTx/>
              <a:buChar char="-"/>
              <a:defRPr/>
            </a:pPr>
            <a:r>
              <a:rPr lang="en-US" altLang="zh-CN" b="1" kern="0" dirty="0" smtClean="0">
                <a:solidFill>
                  <a:prstClr val="black"/>
                </a:solidFill>
                <a:latin typeface="Calibri"/>
                <a:ea typeface="宋体"/>
                <a:cs typeface="Times New Roman" panose="02020603050405020304" pitchFamily="18" charset="0"/>
              </a:rPr>
              <a:t>Super long period slow extraction (</a:t>
            </a:r>
            <a:r>
              <a:rPr lang="en-US" altLang="zh-CN" sz="1600" kern="0" dirty="0" smtClean="0">
                <a:solidFill>
                  <a:srgbClr val="0000FF"/>
                </a:solidFill>
                <a:latin typeface="Calibri"/>
                <a:ea typeface="宋体"/>
                <a:cs typeface="Times New Roman" panose="02020603050405020304" pitchFamily="18" charset="0"/>
              </a:rPr>
              <a:t>Super long, high energy, quasi-continuous beam </a:t>
            </a:r>
            <a:r>
              <a:rPr lang="en-US" altLang="zh-CN" b="1" kern="0" dirty="0" smtClean="0">
                <a:solidFill>
                  <a:prstClr val="black"/>
                </a:solidFill>
                <a:latin typeface="Calibri"/>
                <a:ea typeface="宋体"/>
                <a:cs typeface="Times New Roman" panose="02020603050405020304" pitchFamily="18" charset="0"/>
              </a:rPr>
              <a:t>)</a:t>
            </a:r>
          </a:p>
        </p:txBody>
      </p:sp>
      <p:sp>
        <p:nvSpPr>
          <p:cNvPr id="67" name="矩形 66"/>
          <p:cNvSpPr/>
          <p:nvPr/>
        </p:nvSpPr>
        <p:spPr>
          <a:xfrm>
            <a:off x="461893" y="4063729"/>
            <a:ext cx="7926531" cy="1031051"/>
          </a:xfrm>
          <a:prstGeom prst="rect">
            <a:avLst/>
          </a:prstGeom>
          <a:solidFill>
            <a:srgbClr val="F79646">
              <a:lumMod val="20000"/>
              <a:lumOff val="80000"/>
            </a:srgbClr>
          </a:solidFill>
        </p:spPr>
        <p:txBody>
          <a:bodyPr wrap="square">
            <a:spAutoFit/>
          </a:bodyPr>
          <a:lstStyle/>
          <a:p>
            <a:pPr marL="357188" indent="-174625">
              <a:spcBef>
                <a:spcPts val="600"/>
              </a:spcBef>
              <a:defRPr/>
            </a:pPr>
            <a:r>
              <a:rPr lang="en-US" altLang="zh-CN" sz="2000" b="1" kern="0" dirty="0" smtClean="0">
                <a:solidFill>
                  <a:srgbClr val="000099"/>
                </a:solidFill>
                <a:latin typeface="Times New Roman" panose="02020603050405020304" pitchFamily="18" charset="0"/>
                <a:ea typeface="宋体"/>
                <a:cs typeface="Times New Roman" panose="02020603050405020304" pitchFamily="18" charset="0"/>
              </a:rPr>
              <a:t>Versatile operation modes:</a:t>
            </a:r>
          </a:p>
          <a:p>
            <a:pPr marL="357188" indent="-174625">
              <a:spcBef>
                <a:spcPts val="600"/>
              </a:spcBef>
              <a:buFontTx/>
              <a:buChar char="-"/>
              <a:defRPr/>
            </a:pPr>
            <a:r>
              <a:rPr lang="en-US" altLang="zh-CN" b="1" kern="0" dirty="0" smtClean="0">
                <a:solidFill>
                  <a:prstClr val="black"/>
                </a:solidFill>
                <a:latin typeface="Times New Roman" panose="02020603050405020304" pitchFamily="18" charset="0"/>
                <a:ea typeface="宋体"/>
                <a:cs typeface="Times New Roman" panose="02020603050405020304" pitchFamily="18" charset="0"/>
              </a:rPr>
              <a:t>Parallel operation, beam splitting ( </a:t>
            </a:r>
            <a:r>
              <a:rPr lang="en-US" altLang="zh-CN" sz="1600" kern="0" dirty="0" smtClean="0">
                <a:solidFill>
                  <a:srgbClr val="0000FF"/>
                </a:solidFill>
                <a:latin typeface="Times New Roman" panose="02020603050405020304" pitchFamily="18" charset="0"/>
                <a:ea typeface="宋体"/>
                <a:cs typeface="Times New Roman" panose="02020603050405020304" pitchFamily="18" charset="0"/>
              </a:rPr>
              <a:t>increase of target time, high integrated  luminosity</a:t>
            </a:r>
            <a:r>
              <a:rPr lang="en-US" altLang="zh-CN" kern="0" dirty="0" smtClean="0">
                <a:solidFill>
                  <a:prstClr val="black"/>
                </a:solidFill>
                <a:latin typeface="Times New Roman" panose="02020603050405020304" pitchFamily="18" charset="0"/>
                <a:ea typeface="宋体"/>
                <a:cs typeface="Times New Roman" panose="02020603050405020304" pitchFamily="18" charset="0"/>
              </a:rPr>
              <a:t>)</a:t>
            </a:r>
          </a:p>
        </p:txBody>
      </p:sp>
      <p:sp>
        <p:nvSpPr>
          <p:cNvPr id="68"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HIAF introduction and status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7584106"/>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HIAF introduction and status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sp>
        <p:nvSpPr>
          <p:cNvPr id="11" name="Rectangle 2"/>
          <p:cNvSpPr>
            <a:spLocks noChangeArrowheads="1"/>
          </p:cNvSpPr>
          <p:nvPr/>
        </p:nvSpPr>
        <p:spPr bwMode="auto">
          <a:xfrm>
            <a:off x="1428794" y="716159"/>
            <a:ext cx="5809803"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2400" b="1" dirty="0" smtClean="0">
                <a:solidFill>
                  <a:srgbClr val="0000FF"/>
                </a:solidFill>
                <a:latin typeface="Arial"/>
                <a:ea typeface="黑体" pitchFamily="49" charset="-122"/>
                <a:cs typeface="Times New Roman" pitchFamily="18" charset="0"/>
              </a:rPr>
              <a:t>Heavy ion beam intensity</a:t>
            </a:r>
            <a:endParaRPr lang="en-US" altLang="zh-CN" sz="2400" b="1" dirty="0">
              <a:solidFill>
                <a:srgbClr val="0000FF"/>
              </a:solidFill>
              <a:latin typeface="Arial"/>
              <a:ea typeface="黑体" pitchFamily="49" charset="-122"/>
              <a:cs typeface="Times New Roman" pitchFamily="18" charset="0"/>
            </a:endParaRPr>
          </a:p>
        </p:txBody>
      </p:sp>
      <p:graphicFrame>
        <p:nvGraphicFramePr>
          <p:cNvPr id="22" name="Group 362"/>
          <p:cNvGraphicFramePr>
            <a:graphicFrameLocks noGrp="1"/>
          </p:cNvGraphicFramePr>
          <p:nvPr>
            <p:extLst/>
          </p:nvPr>
        </p:nvGraphicFramePr>
        <p:xfrm>
          <a:off x="395536" y="1340768"/>
          <a:ext cx="8280921" cy="5226454"/>
        </p:xfrm>
        <a:graphic>
          <a:graphicData uri="http://schemas.openxmlformats.org/drawingml/2006/table">
            <a:tbl>
              <a:tblPr/>
              <a:tblGrid>
                <a:gridCol w="1182989">
                  <a:extLst>
                    <a:ext uri="{9D8B030D-6E8A-4147-A177-3AD203B41FA5}">
                      <a16:colId xmlns="" xmlns:a16="http://schemas.microsoft.com/office/drawing/2014/main" val="20000"/>
                    </a:ext>
                  </a:extLst>
                </a:gridCol>
                <a:gridCol w="2633435">
                  <a:extLst>
                    <a:ext uri="{9D8B030D-6E8A-4147-A177-3AD203B41FA5}">
                      <a16:colId xmlns="" xmlns:a16="http://schemas.microsoft.com/office/drawing/2014/main" val="20001"/>
                    </a:ext>
                  </a:extLst>
                </a:gridCol>
                <a:gridCol w="2624292">
                  <a:extLst>
                    <a:ext uri="{9D8B030D-6E8A-4147-A177-3AD203B41FA5}">
                      <a16:colId xmlns="" xmlns:a16="http://schemas.microsoft.com/office/drawing/2014/main" val="20002"/>
                    </a:ext>
                  </a:extLst>
                </a:gridCol>
                <a:gridCol w="1840205">
                  <a:extLst>
                    <a:ext uri="{9D8B030D-6E8A-4147-A177-3AD203B41FA5}">
                      <a16:colId xmlns="" xmlns:a16="http://schemas.microsoft.com/office/drawing/2014/main" val="20003"/>
                    </a:ext>
                  </a:extLst>
                </a:gridCol>
              </a:tblGrid>
              <a:tr h="434438">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zh-CN" altLang="en-US" sz="1800" b="1" i="0" u="none" strike="noStrike" cap="none" normalizeH="0" baseline="0" dirty="0" smtClean="0">
                        <a:ln>
                          <a:noFill/>
                        </a:ln>
                        <a:solidFill>
                          <a:srgbClr val="003399"/>
                        </a:solidFill>
                        <a:effectLst/>
                        <a:latin typeface="Arial" charset="0"/>
                        <a:ea typeface="黑体" pitchFamily="2"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2400" u="none" strike="noStrike" cap="none" normalizeH="0" baseline="0" dirty="0" smtClean="0">
                          <a:ln>
                            <a:noFill/>
                          </a:ln>
                          <a:solidFill>
                            <a:srgbClr val="0000FF"/>
                          </a:solidFill>
                          <a:effectLst/>
                        </a:rPr>
                        <a:t>Ions</a:t>
                      </a:r>
                      <a:endParaRPr kumimoji="0" lang="zh-CN" altLang="en-US" sz="2400" b="1" i="0" u="none" strike="noStrike" cap="none" normalizeH="0" baseline="0" dirty="0" smtClean="0">
                        <a:ln>
                          <a:noFill/>
                        </a:ln>
                        <a:solidFill>
                          <a:srgbClr val="0000FF"/>
                        </a:solidFill>
                        <a:effectLst/>
                        <a:latin typeface="Arial" charset="0"/>
                        <a:ea typeface="黑体" pitchFamily="2"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400" u="none" strike="noStrike" cap="none" normalizeH="0" baseline="0" dirty="0" smtClean="0">
                          <a:ln>
                            <a:noFill/>
                          </a:ln>
                          <a:solidFill>
                            <a:srgbClr val="0000FF"/>
                          </a:solidFill>
                          <a:effectLst/>
                        </a:rPr>
                        <a:t>Energy</a:t>
                      </a:r>
                      <a:endParaRPr kumimoji="0" lang="zh-CN" altLang="en-US" sz="2400" b="1" i="0" u="none" strike="noStrike" cap="none" normalizeH="0" baseline="0" dirty="0" smtClean="0">
                        <a:ln>
                          <a:noFill/>
                        </a:ln>
                        <a:solidFill>
                          <a:srgbClr val="0000FF"/>
                        </a:solidFill>
                        <a:effectLst/>
                        <a:latin typeface="Arial" charset="0"/>
                        <a:ea typeface="黑体" pitchFamily="2"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400" u="none" strike="noStrike" cap="none" normalizeH="0" baseline="0" dirty="0" smtClean="0">
                          <a:ln>
                            <a:noFill/>
                          </a:ln>
                          <a:solidFill>
                            <a:srgbClr val="0000FF"/>
                          </a:solidFill>
                          <a:effectLst/>
                        </a:rPr>
                        <a:t>Intensity</a:t>
                      </a:r>
                      <a:endParaRPr kumimoji="0" lang="zh-CN" altLang="en-US" sz="2400" b="1" i="0" u="none" strike="noStrike" cap="none" normalizeH="0" baseline="0" dirty="0" smtClean="0">
                        <a:ln>
                          <a:noFill/>
                        </a:ln>
                        <a:solidFill>
                          <a:srgbClr val="0000FF"/>
                        </a:solidFill>
                        <a:effectLst/>
                        <a:latin typeface="Arial" charset="0"/>
                        <a:ea typeface="黑体" pitchFamily="2"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 xmlns:a16="http://schemas.microsoft.com/office/drawing/2014/main" val="10000"/>
                  </a:ext>
                </a:extLst>
              </a:tr>
              <a:tr h="577638">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800" u="none" strike="noStrike" cap="none" normalizeH="0" baseline="0" dirty="0" smtClean="0">
                          <a:ln>
                            <a:noFill/>
                          </a:ln>
                          <a:solidFill>
                            <a:srgbClr val="0000FF"/>
                          </a:solidFill>
                          <a:effectLst/>
                        </a:rPr>
                        <a:t>SECR</a:t>
                      </a: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35+</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14 </a:t>
                      </a:r>
                      <a:r>
                        <a:rPr kumimoji="0" lang="en-US" altLang="zh-CN" sz="1700" u="none" strike="noStrike" cap="none" normalizeH="0" baseline="0" dirty="0" err="1" smtClean="0">
                          <a:ln>
                            <a:noFill/>
                          </a:ln>
                          <a:effectLst/>
                        </a:rPr>
                        <a:t>keV</a:t>
                      </a:r>
                      <a:r>
                        <a:rPr kumimoji="0" lang="en-US" altLang="zh-CN" sz="1700" u="none" strike="noStrike" cap="none" normalizeH="0" baseline="0" dirty="0" smtClean="0">
                          <a:ln>
                            <a:noFill/>
                          </a:ln>
                          <a:effectLst/>
                        </a:rPr>
                        <a:t>/u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0.05-</a:t>
                      </a:r>
                      <a:r>
                        <a:rPr kumimoji="0" lang="en-US" altLang="zh-CN" sz="1700" u="none" strike="noStrike" cap="none" normalizeH="0" baseline="0" dirty="0" smtClean="0">
                          <a:ln>
                            <a:noFill/>
                          </a:ln>
                          <a:solidFill>
                            <a:srgbClr val="FF0000"/>
                          </a:solidFill>
                          <a:effectLst/>
                        </a:rPr>
                        <a:t>0.1</a:t>
                      </a:r>
                      <a:r>
                        <a:rPr kumimoji="0" lang="en-US" altLang="zh-CN" sz="1700" u="none" strike="noStrike" cap="none" normalizeH="0" baseline="0" dirty="0" smtClean="0">
                          <a:ln>
                            <a:noFill/>
                          </a:ln>
                          <a:effectLst/>
                        </a:rPr>
                        <a:t> </a:t>
                      </a:r>
                      <a:r>
                        <a:rPr kumimoji="0" lang="en-US" altLang="zh-CN" sz="1700" u="none" strike="noStrike" cap="none" normalizeH="0" baseline="0" dirty="0" err="1" smtClean="0">
                          <a:ln>
                            <a:noFill/>
                          </a:ln>
                          <a:effectLst/>
                        </a:rPr>
                        <a:t>pmA</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 xmlns:a16="http://schemas.microsoft.com/office/drawing/2014/main" val="10001"/>
                  </a:ext>
                </a:extLst>
              </a:tr>
              <a:tr h="577638">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800" u="none" strike="noStrike" cap="none" normalizeH="0" baseline="0" dirty="0" err="1" smtClean="0">
                          <a:ln>
                            <a:noFill/>
                          </a:ln>
                          <a:solidFill>
                            <a:srgbClr val="0000FF"/>
                          </a:solidFill>
                          <a:effectLst/>
                        </a:rPr>
                        <a:t>iLinac</a:t>
                      </a: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35+</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17 </a:t>
                      </a:r>
                      <a:r>
                        <a:rPr kumimoji="0" lang="en-US" altLang="zh-CN" sz="1700" u="none" strike="noStrike" cap="none" normalizeH="0" baseline="0" dirty="0" err="1" smtClean="0">
                          <a:ln>
                            <a:noFill/>
                          </a:ln>
                          <a:effectLst/>
                        </a:rPr>
                        <a:t>MeV</a:t>
                      </a:r>
                      <a:r>
                        <a:rPr kumimoji="0" lang="en-US" altLang="zh-CN" sz="1700" u="none" strike="noStrike" cap="none" normalizeH="0" baseline="0" dirty="0" smtClean="0">
                          <a:ln>
                            <a:noFill/>
                          </a:ln>
                          <a:effectLst/>
                        </a:rPr>
                        <a:t>/u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0.028-0.05 </a:t>
                      </a:r>
                      <a:r>
                        <a:rPr kumimoji="0" lang="en-US" altLang="zh-CN" sz="1700" u="none" strike="noStrike" cap="none" normalizeH="0" baseline="0" dirty="0" err="1" smtClean="0">
                          <a:ln>
                            <a:noFill/>
                          </a:ln>
                          <a:effectLst/>
                        </a:rPr>
                        <a:t>pmA</a:t>
                      </a:r>
                      <a:endParaRPr kumimoji="0" lang="en-US" altLang="zh-CN" sz="1700" b="1"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 xmlns:a16="http://schemas.microsoft.com/office/drawing/2014/main" val="10002"/>
                  </a:ext>
                </a:extLst>
              </a:tr>
              <a:tr h="577638">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800" u="none" strike="noStrike" cap="none" normalizeH="0" baseline="0" dirty="0" err="1" smtClean="0">
                          <a:ln>
                            <a:noFill/>
                          </a:ln>
                          <a:solidFill>
                            <a:srgbClr val="0000FF"/>
                          </a:solidFill>
                          <a:effectLst/>
                        </a:rPr>
                        <a:t>BRing</a:t>
                      </a:r>
                      <a:r>
                        <a:rPr kumimoji="0" lang="en-US" altLang="zh-CN" sz="1800" u="none" strike="noStrike" cap="none" normalizeH="0" baseline="0" dirty="0" smtClean="0">
                          <a:ln>
                            <a:noFill/>
                          </a:ln>
                          <a:solidFill>
                            <a:srgbClr val="0000FF"/>
                          </a:solidFill>
                          <a:effectLst/>
                        </a:rPr>
                        <a:t>-N</a:t>
                      </a: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35+</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0.8 GeV/u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~2.0</a:t>
                      </a:r>
                      <a:r>
                        <a:rPr kumimoji="0" lang="en-US" altLang="zh-CN" sz="1700" u="none" strike="noStrike" cap="none" normalizeH="0" baseline="0" dirty="0" smtClean="0">
                          <a:ln>
                            <a:noFill/>
                          </a:ln>
                          <a:effectLst/>
                          <a:sym typeface="Symbol" pitchFamily="18" charset="2"/>
                        </a:rPr>
                        <a:t></a:t>
                      </a: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11 </a:t>
                      </a:r>
                      <a:r>
                        <a:rPr kumimoji="0" lang="en-US" altLang="zh-CN" sz="1700" u="none" strike="noStrike" cap="none" normalizeH="0" baseline="0" dirty="0" err="1" smtClean="0">
                          <a:ln>
                            <a:noFill/>
                          </a:ln>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 xmlns:a16="http://schemas.microsoft.com/office/drawing/2014/main" val="547700418"/>
                  </a:ext>
                </a:extLst>
              </a:tr>
              <a:tr h="577638">
                <a:tc rowSpan="3">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2400" u="none" strike="noStrike" cap="none" normalizeH="0" baseline="0" dirty="0" err="1" smtClean="0">
                          <a:ln>
                            <a:noFill/>
                          </a:ln>
                          <a:solidFill>
                            <a:srgbClr val="0000FF"/>
                          </a:solidFill>
                          <a:effectLst/>
                        </a:rPr>
                        <a:t>BRing</a:t>
                      </a:r>
                      <a:r>
                        <a:rPr kumimoji="0" lang="en-US" altLang="zh-CN" sz="2400" u="none" strike="noStrike" cap="none" normalizeH="0" baseline="0" dirty="0" smtClean="0">
                          <a:ln>
                            <a:noFill/>
                          </a:ln>
                          <a:solidFill>
                            <a:srgbClr val="0000FF"/>
                          </a:solidFill>
                          <a:effectLst/>
                        </a:rPr>
                        <a:t>-S</a:t>
                      </a:r>
                      <a:endParaRPr kumimoji="0" lang="en-US" altLang="zh-CN" sz="24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35+</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2.3 GeV/u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~1.0</a:t>
                      </a:r>
                      <a:r>
                        <a:rPr kumimoji="0" lang="en-US" altLang="zh-CN" sz="1700" u="none" strike="noStrike" cap="none" normalizeH="0" baseline="0" dirty="0" smtClean="0">
                          <a:ln>
                            <a:noFill/>
                          </a:ln>
                          <a:effectLst/>
                          <a:sym typeface="Symbol" pitchFamily="18" charset="2"/>
                        </a:rPr>
                        <a:t></a:t>
                      </a: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12 </a:t>
                      </a:r>
                      <a:r>
                        <a:rPr kumimoji="0" lang="en-US" altLang="zh-CN" sz="1700" u="none" strike="noStrike" cap="none" normalizeH="0" baseline="0" dirty="0" err="1" smtClean="0">
                          <a:ln>
                            <a:noFill/>
                          </a:ln>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 xmlns:a16="http://schemas.microsoft.com/office/drawing/2014/main" val="3241053388"/>
                  </a:ext>
                </a:extLst>
              </a:tr>
              <a:tr h="577638">
                <a:tc vMerge="1">
                  <a:txBody>
                    <a:bodyPr/>
                    <a:lstStyle/>
                    <a:p>
                      <a:endParaRPr lang="zh-CN" altLang="en-US"/>
                    </a:p>
                  </a:txBody>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76+</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5.8 GeV/u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~5.0</a:t>
                      </a:r>
                      <a:r>
                        <a:rPr kumimoji="0" lang="en-US" altLang="zh-CN" sz="1700" u="none" strike="noStrike" cap="none" normalizeH="0" baseline="0" dirty="0" smtClean="0">
                          <a:ln>
                            <a:noFill/>
                          </a:ln>
                          <a:effectLst/>
                          <a:sym typeface="Symbol" pitchFamily="18" charset="2"/>
                        </a:rPr>
                        <a:t></a:t>
                      </a: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11 </a:t>
                      </a:r>
                      <a:r>
                        <a:rPr kumimoji="0" lang="en-US" altLang="zh-CN" sz="1700" u="none" strike="noStrike" cap="none" normalizeH="0" baseline="0" dirty="0" err="1" smtClean="0">
                          <a:ln>
                            <a:noFill/>
                          </a:ln>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0504D">
                        <a:lumMod val="40000"/>
                        <a:lumOff val="60000"/>
                      </a:srgbClr>
                    </a:solidFill>
                  </a:tcPr>
                </a:tc>
              </a:tr>
              <a:tr h="577638">
                <a:tc vMerge="1">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92+</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7.3 GeV/u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~5.0</a:t>
                      </a:r>
                      <a:r>
                        <a:rPr kumimoji="0" lang="en-US" altLang="zh-CN" sz="1700" u="none" strike="noStrike" cap="none" normalizeH="0" baseline="0" dirty="0" smtClean="0">
                          <a:ln>
                            <a:noFill/>
                          </a:ln>
                          <a:effectLst/>
                          <a:sym typeface="Symbol" pitchFamily="18" charset="2"/>
                        </a:rPr>
                        <a:t></a:t>
                      </a: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11 </a:t>
                      </a:r>
                      <a:r>
                        <a:rPr kumimoji="0" lang="en-US" altLang="zh-CN" sz="1700" u="none" strike="noStrike" cap="none" normalizeH="0" baseline="0" dirty="0" err="1" smtClean="0">
                          <a:ln>
                            <a:noFill/>
                          </a:ln>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 xmlns:a16="http://schemas.microsoft.com/office/drawing/2014/main" val="10003"/>
                  </a:ext>
                </a:extLst>
              </a:tr>
              <a:tr h="693826">
                <a:tc rowSpan="2">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800" u="none" strike="noStrike" cap="none" normalizeH="0" baseline="0" dirty="0" err="1" smtClean="0">
                          <a:ln>
                            <a:noFill/>
                          </a:ln>
                          <a:solidFill>
                            <a:srgbClr val="0000FF"/>
                          </a:solidFill>
                          <a:effectLst/>
                        </a:rPr>
                        <a:t>SRing</a:t>
                      </a: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RIBs: neutron-rich,  proton-rich</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0.84 </a:t>
                      </a:r>
                      <a:r>
                        <a:rPr kumimoji="0" lang="en-US" altLang="zh-CN" sz="1700" u="none" strike="noStrike" cap="none" normalizeH="0" baseline="0" dirty="0" err="1" smtClean="0">
                          <a:ln>
                            <a:noFill/>
                          </a:ln>
                          <a:effectLst/>
                        </a:rPr>
                        <a:t>GeV</a:t>
                      </a:r>
                      <a:r>
                        <a:rPr kumimoji="0" lang="en-US" altLang="zh-CN" sz="1700" u="none" strike="noStrike" cap="none" normalizeH="0" baseline="0" dirty="0" smtClean="0">
                          <a:ln>
                            <a:noFill/>
                          </a:ln>
                          <a:effectLst/>
                        </a:rPr>
                        <a:t>/u(A/q=3)</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9-10 </a:t>
                      </a:r>
                      <a:r>
                        <a:rPr kumimoji="0" lang="en-US" altLang="zh-CN" sz="1700" u="none" strike="noStrike" cap="none" normalizeH="0" baseline="0" dirty="0" err="1" smtClean="0">
                          <a:ln>
                            <a:noFill/>
                          </a:ln>
                          <a:effectLst/>
                          <a:sym typeface="Symbol" pitchFamily="18" charset="2"/>
                        </a:rPr>
                        <a:t>ppp</a:t>
                      </a:r>
                      <a:endParaRPr kumimoji="0" lang="en-US" altLang="zh-CN" sz="1700" b="1"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 xmlns:a16="http://schemas.microsoft.com/office/drawing/2014/main" val="10004"/>
                  </a:ext>
                </a:extLst>
              </a:tr>
              <a:tr h="423706">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dirty="0" smtClean="0">
                        <a:ln>
                          <a:noFill/>
                        </a:ln>
                        <a:solidFill>
                          <a:schemeClr val="tx1"/>
                        </a:solidFill>
                        <a:effectLst/>
                        <a:latin typeface="Arial"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Fully stripped  heavy ions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H-like, He-like heavy ions  </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0.8 </a:t>
                      </a:r>
                      <a:r>
                        <a:rPr kumimoji="0" lang="en-US" altLang="zh-CN" sz="1700" u="none" strike="noStrike" cap="none" normalizeH="0" baseline="0" dirty="0" err="1" smtClean="0">
                          <a:ln>
                            <a:noFill/>
                          </a:ln>
                          <a:effectLst/>
                        </a:rPr>
                        <a:t>GeV</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92+</a:t>
                      </a:r>
                      <a:r>
                        <a:rPr kumimoji="0" lang="en-US" altLang="zh-CN" sz="1700" u="none" strike="noStrike" cap="none" normalizeH="0" baseline="0" dirty="0" smtClean="0">
                          <a:ln>
                            <a:noFill/>
                          </a:ln>
                          <a:effectLst/>
                        </a:rPr>
                        <a:t>)</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11-12</a:t>
                      </a:r>
                      <a:r>
                        <a:rPr kumimoji="0" lang="en-US" altLang="zh-CN" sz="1700" u="none" strike="noStrike" cap="none" normalizeH="0" baseline="0" dirty="0" smtClean="0">
                          <a:ln>
                            <a:noFill/>
                          </a:ln>
                          <a:effectLst/>
                          <a:sym typeface="Symbol" pitchFamily="18" charset="2"/>
                        </a:rPr>
                        <a:t> </a:t>
                      </a:r>
                      <a:r>
                        <a:rPr kumimoji="0" lang="en-US" altLang="zh-CN" sz="1700" u="none" strike="noStrike" cap="none" normalizeH="0" baseline="0" dirty="0" err="1" smtClean="0">
                          <a:ln>
                            <a:noFill/>
                          </a:ln>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 xmlns:a16="http://schemas.microsoft.com/office/drawing/2014/main" val="10005"/>
                  </a:ext>
                </a:extLst>
              </a:tr>
            </a:tbl>
          </a:graphicData>
        </a:graphic>
      </p:graphicFrame>
      <p:sp>
        <p:nvSpPr>
          <p:cNvPr id="23" name="椭圆 22"/>
          <p:cNvSpPr/>
          <p:nvPr/>
        </p:nvSpPr>
        <p:spPr bwMode="auto">
          <a:xfrm>
            <a:off x="1331640" y="3550156"/>
            <a:ext cx="7488832" cy="504056"/>
          </a:xfrm>
          <a:prstGeom prst="ellipse">
            <a:avLst/>
          </a:prstGeom>
          <a:noFill/>
          <a:ln w="25400">
            <a:solidFill>
              <a:srgbClr val="0000FF"/>
            </a:solid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a:ea typeface="楷体_GB2312" charset="0"/>
              <a:cs typeface="Arial" charset="0"/>
            </a:endParaRPr>
          </a:p>
        </p:txBody>
      </p:sp>
    </p:spTree>
    <p:extLst>
      <p:ext uri="{BB962C8B-B14F-4D97-AF65-F5344CB8AC3E}">
        <p14:creationId xmlns:p14="http://schemas.microsoft.com/office/powerpoint/2010/main" val="187545285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51520" y="775422"/>
            <a:ext cx="8748292" cy="523220"/>
          </a:xfrm>
          <a:prstGeom prst="rect">
            <a:avLst/>
          </a:prstGeom>
          <a:solidFill>
            <a:srgbClr val="F79646">
              <a:lumMod val="20000"/>
              <a:lumOff val="80000"/>
            </a:srgbClr>
          </a:solidFill>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zh-CN" sz="2800" b="0" i="0" u="none" strike="noStrike" kern="0" cap="none" spc="0" normalizeH="0" baseline="0" noProof="0" dirty="0" smtClean="0">
                <a:ln>
                  <a:noFill/>
                </a:ln>
                <a:solidFill>
                  <a:srgbClr val="3333FF"/>
                </a:solidFill>
                <a:effectLst/>
                <a:uLnTx/>
                <a:uFillTx/>
                <a:latin typeface="Calibri" pitchFamily="34" charset="0"/>
                <a:ea typeface="MS PGothic" pitchFamily="34" charset="-128"/>
              </a:rPr>
              <a:t>Concepts for approaching the highest heavy ion intensity  </a:t>
            </a:r>
          </a:p>
        </p:txBody>
      </p:sp>
      <p:sp>
        <p:nvSpPr>
          <p:cNvPr id="12" name="Text Box 197"/>
          <p:cNvSpPr txBox="1">
            <a:spLocks noChangeArrowheads="1"/>
          </p:cNvSpPr>
          <p:nvPr/>
        </p:nvSpPr>
        <p:spPr bwMode="auto">
          <a:xfrm>
            <a:off x="4355975" y="1726027"/>
            <a:ext cx="3960441" cy="1862048"/>
          </a:xfrm>
          <a:prstGeom prst="rect">
            <a:avLst/>
          </a:prstGeom>
          <a:solidFill>
            <a:srgbClr val="4F81BD">
              <a:lumMod val="20000"/>
              <a:lumOff val="80000"/>
            </a:srgbClr>
          </a:solidFill>
          <a:ln w="9525">
            <a:noFill/>
            <a:miter lim="800000"/>
            <a:headEnd/>
            <a:tailEnd/>
          </a:ln>
        </p:spPr>
        <p:txBody>
          <a:bodyPr wrap="square">
            <a:spAutoFit/>
          </a:bodyPr>
          <a:lstStyle/>
          <a:p>
            <a:pPr marL="0" marR="0" lvl="0" indent="0" defTabSz="914400" eaLnBrk="0" fontAlgn="auto" latinLnBrk="0" hangingPunct="0">
              <a:lnSpc>
                <a:spcPct val="100000"/>
              </a:lnSpc>
              <a:spcBef>
                <a:spcPts val="0"/>
              </a:spcBef>
              <a:spcAft>
                <a:spcPts val="0"/>
              </a:spcAft>
              <a:buClr>
                <a:srgbClr val="FF0000"/>
              </a:buClr>
              <a:buSzTx/>
              <a:buFontTx/>
              <a:buNone/>
              <a:tabLst/>
              <a:defRPr/>
            </a:pPr>
            <a:r>
              <a:rPr kumimoji="0" lang="en-US" altLang="zh-CN" sz="2200" b="0" i="0" u="none" strike="noStrike" kern="0" cap="none" spc="0" normalizeH="0" baseline="0" noProof="0" dirty="0" err="1" smtClean="0">
                <a:ln>
                  <a:noFill/>
                </a:ln>
                <a:solidFill>
                  <a:srgbClr val="0000FF"/>
                </a:solidFill>
                <a:effectLst/>
                <a:uLnTx/>
                <a:uFillTx/>
                <a:latin typeface="Calibri" pitchFamily="34" charset="0"/>
                <a:ea typeface="MS PGothic" pitchFamily="34" charset="-128"/>
              </a:rPr>
              <a:t>BRing</a:t>
            </a:r>
            <a:r>
              <a:rPr kumimoji="0" lang="en-US" altLang="zh-CN" sz="2200" b="0" i="0" u="none" strike="noStrike" kern="0" cap="none" spc="0" normalizeH="0" baseline="0" noProof="0" dirty="0" smtClean="0">
                <a:ln>
                  <a:noFill/>
                </a:ln>
                <a:solidFill>
                  <a:srgbClr val="0000FF"/>
                </a:solidFill>
                <a:effectLst/>
                <a:uLnTx/>
                <a:uFillTx/>
                <a:latin typeface="Calibri" pitchFamily="34" charset="0"/>
                <a:ea typeface="MS PGothic" pitchFamily="34" charset="-128"/>
              </a:rPr>
              <a:t>-N</a:t>
            </a:r>
          </a:p>
          <a:p>
            <a:pPr marL="0" marR="0" lvl="0" indent="265113" defTabSz="914400" eaLnBrk="0" fontAlgn="auto" latinLnBrk="0" hangingPunct="0">
              <a:lnSpc>
                <a:spcPct val="100000"/>
              </a:lnSpc>
              <a:spcBef>
                <a:spcPts val="600"/>
              </a:spcBef>
              <a:spcAft>
                <a:spcPts val="0"/>
              </a:spcAft>
              <a:buClr>
                <a:srgbClr val="FF0000"/>
              </a:buClr>
              <a:buSzTx/>
              <a:buFontTx/>
              <a:buNone/>
              <a:tabLst/>
              <a:defRPr/>
            </a:pPr>
            <a:r>
              <a:rPr kumimoji="0" lang="en-US" altLang="zh-CN" sz="2200" b="0" i="0" u="none" strike="noStrike" kern="0" cap="none" spc="0" normalizeH="0" baseline="0" noProof="0" dirty="0" smtClean="0">
                <a:ln>
                  <a:noFill/>
                </a:ln>
                <a:solidFill>
                  <a:srgbClr val="0000CC"/>
                </a:solidFill>
                <a:effectLst/>
                <a:uLnTx/>
                <a:uFillTx/>
                <a:latin typeface="Calibri" pitchFamily="34" charset="0"/>
                <a:ea typeface="MS PGothic" pitchFamily="34" charset="-128"/>
              </a:rPr>
              <a:t>Novel two planes painting injection </a:t>
            </a:r>
            <a:r>
              <a:rPr kumimoji="0" lang="en-US" altLang="zh-CN" sz="2200" b="0" i="0" u="none" strike="noStrike" kern="0" cap="none" spc="0" normalizeH="0" baseline="0" noProof="0" dirty="0" smtClean="0">
                <a:ln>
                  <a:noFill/>
                </a:ln>
                <a:solidFill>
                  <a:srgbClr val="0000CC"/>
                </a:solidFill>
                <a:effectLst/>
                <a:uLnTx/>
                <a:uFillTx/>
                <a:latin typeface="Calibri"/>
                <a:ea typeface="MS PGothic" pitchFamily="34" charset="-128"/>
              </a:rPr>
              <a:t>scheme - </a:t>
            </a:r>
            <a:r>
              <a:rPr kumimoji="0" lang="en-US" altLang="zh-CN" sz="2200" b="0" i="0" u="none" strike="noStrike" kern="0" cap="none" spc="0" normalizeH="0" baseline="0" noProof="0" dirty="0" smtClean="0">
                <a:ln>
                  <a:noFill/>
                </a:ln>
                <a:solidFill>
                  <a:srgbClr val="C00000"/>
                </a:solidFill>
                <a:effectLst/>
                <a:uLnTx/>
                <a:uFillTx/>
                <a:latin typeface="Calibri"/>
              </a:rPr>
              <a:t>2.0</a:t>
            </a:r>
            <a:r>
              <a:rPr kumimoji="0" lang="en-US" altLang="zh-CN" sz="2200" b="0" i="0" u="none" strike="noStrike" kern="0" cap="none" spc="0" normalizeH="0" baseline="0" noProof="0" dirty="0" smtClean="0">
                <a:ln>
                  <a:noFill/>
                </a:ln>
                <a:solidFill>
                  <a:srgbClr val="C00000"/>
                </a:solidFill>
                <a:effectLst/>
                <a:uLnTx/>
                <a:uFillTx/>
                <a:latin typeface="Calibri"/>
                <a:sym typeface="Symbol" pitchFamily="18" charset="2"/>
              </a:rPr>
              <a:t></a:t>
            </a:r>
            <a:r>
              <a:rPr kumimoji="0" lang="en-US" altLang="zh-CN" sz="2200" b="0" i="0" u="none" strike="noStrike" kern="0" cap="none" spc="0" normalizeH="0" baseline="0" noProof="0" dirty="0" smtClean="0">
                <a:ln>
                  <a:noFill/>
                </a:ln>
                <a:solidFill>
                  <a:srgbClr val="C00000"/>
                </a:solidFill>
                <a:effectLst/>
                <a:uLnTx/>
                <a:uFillTx/>
                <a:latin typeface="Calibri"/>
              </a:rPr>
              <a:t>10</a:t>
            </a:r>
            <a:r>
              <a:rPr kumimoji="0" lang="en-US" altLang="zh-CN" sz="2200" b="0" i="0" u="none" strike="noStrike" kern="0" cap="none" spc="0" normalizeH="0" baseline="30000" noProof="0" dirty="0" smtClean="0">
                <a:ln>
                  <a:noFill/>
                </a:ln>
                <a:solidFill>
                  <a:srgbClr val="C00000"/>
                </a:solidFill>
                <a:effectLst/>
                <a:uLnTx/>
                <a:uFillTx/>
                <a:latin typeface="Calibri"/>
                <a:sym typeface="Symbol" pitchFamily="18" charset="2"/>
              </a:rPr>
              <a:t>11 </a:t>
            </a:r>
            <a:r>
              <a:rPr kumimoji="0" lang="en-US" altLang="zh-CN" sz="2200" b="0" i="0" u="none" strike="noStrike" kern="0" cap="none" spc="0" normalizeH="0" baseline="0" noProof="0" dirty="0" err="1" smtClean="0">
                <a:ln>
                  <a:noFill/>
                </a:ln>
                <a:solidFill>
                  <a:srgbClr val="C00000"/>
                </a:solidFill>
                <a:effectLst/>
                <a:uLnTx/>
                <a:uFillTx/>
                <a:latin typeface="Calibri"/>
                <a:sym typeface="Symbol" pitchFamily="18" charset="2"/>
              </a:rPr>
              <a:t>ppp</a:t>
            </a:r>
            <a:endParaRPr kumimoji="0" lang="en-US" altLang="zh-CN" sz="2200" b="0" i="0" u="none" strike="noStrike" kern="0" cap="none" spc="0" normalizeH="0" baseline="0" noProof="0" dirty="0" smtClean="0">
              <a:ln>
                <a:noFill/>
              </a:ln>
              <a:solidFill>
                <a:srgbClr val="C00000"/>
              </a:solidFill>
              <a:effectLst/>
              <a:uLnTx/>
              <a:uFillTx/>
              <a:latin typeface="Calibri"/>
              <a:ea typeface="MS PGothic" pitchFamily="34" charset="-128"/>
            </a:endParaRPr>
          </a:p>
          <a:p>
            <a:pPr marL="0" marR="0" lvl="0" indent="265113" defTabSz="914400" eaLnBrk="0" fontAlgn="auto" latinLnBrk="0" hangingPunct="0">
              <a:lnSpc>
                <a:spcPct val="100000"/>
              </a:lnSpc>
              <a:spcBef>
                <a:spcPts val="0"/>
              </a:spcBef>
              <a:spcAft>
                <a:spcPts val="0"/>
              </a:spcAft>
              <a:buClr>
                <a:srgbClr val="FF0000"/>
              </a:buClr>
              <a:buSzTx/>
              <a:buFontTx/>
              <a:buNone/>
              <a:tabLst/>
              <a:defRPr/>
            </a:pPr>
            <a:r>
              <a:rPr kumimoji="0" lang="en-US" altLang="zh-CN" sz="2200" b="0" i="0" u="none" strike="noStrike" kern="0" cap="none" spc="0" normalizeH="0" baseline="0" noProof="0" dirty="0" smtClean="0">
                <a:ln>
                  <a:noFill/>
                </a:ln>
                <a:solidFill>
                  <a:srgbClr val="0000CC"/>
                </a:solidFill>
                <a:effectLst/>
                <a:uLnTx/>
                <a:uFillTx/>
                <a:latin typeface="Calibri" pitchFamily="34" charset="0"/>
                <a:ea typeface="MS PGothic" pitchFamily="34" charset="-128"/>
              </a:rPr>
              <a:t>Fast ramping rate operation mode- </a:t>
            </a:r>
            <a:r>
              <a:rPr kumimoji="0" lang="en-US" altLang="zh-CN" sz="2200" b="0" i="0" u="none" strike="noStrike" kern="0" cap="none" spc="0" normalizeH="0" baseline="0" noProof="0" dirty="0" smtClean="0">
                <a:ln>
                  <a:noFill/>
                </a:ln>
                <a:solidFill>
                  <a:srgbClr val="C00000"/>
                </a:solidFill>
                <a:effectLst/>
                <a:uLnTx/>
                <a:uFillTx/>
                <a:latin typeface="Calibri" pitchFamily="34" charset="0"/>
                <a:ea typeface="MS PGothic" pitchFamily="34" charset="-128"/>
              </a:rPr>
              <a:t>3-5 Hz</a:t>
            </a:r>
          </a:p>
        </p:txBody>
      </p:sp>
      <p:sp>
        <p:nvSpPr>
          <p:cNvPr id="13" name="Text Box 197"/>
          <p:cNvSpPr txBox="1">
            <a:spLocks noChangeArrowheads="1"/>
          </p:cNvSpPr>
          <p:nvPr/>
        </p:nvSpPr>
        <p:spPr bwMode="auto">
          <a:xfrm>
            <a:off x="4427984" y="4529865"/>
            <a:ext cx="3960440" cy="2015936"/>
          </a:xfrm>
          <a:prstGeom prst="rect">
            <a:avLst/>
          </a:prstGeom>
          <a:solidFill>
            <a:srgbClr val="C0504D">
              <a:lumMod val="20000"/>
              <a:lumOff val="80000"/>
            </a:srgbClr>
          </a:solidFill>
          <a:ln w="9525">
            <a:noFill/>
            <a:miter lim="800000"/>
            <a:headEnd/>
            <a:tailEnd/>
          </a:ln>
        </p:spPr>
        <p:txBody>
          <a:bodyPr wrap="square">
            <a:spAutoFit/>
          </a:bodyPr>
          <a:lstStyle/>
          <a:p>
            <a:pPr marL="0" marR="0" lvl="0" indent="0" defTabSz="914400" eaLnBrk="0" fontAlgn="auto" latinLnBrk="0" hangingPunct="0">
              <a:lnSpc>
                <a:spcPct val="100000"/>
              </a:lnSpc>
              <a:spcBef>
                <a:spcPts val="0"/>
              </a:spcBef>
              <a:spcAft>
                <a:spcPts val="0"/>
              </a:spcAft>
              <a:buClr>
                <a:srgbClr val="FF0000"/>
              </a:buClr>
              <a:buSzTx/>
              <a:buFontTx/>
              <a:buNone/>
              <a:tabLst/>
              <a:defRPr/>
            </a:pPr>
            <a:r>
              <a:rPr kumimoji="0" lang="en-US" altLang="zh-CN" sz="2200" b="0" i="0" u="none" strike="noStrike" kern="0" cap="none" spc="0" normalizeH="0" baseline="0" noProof="0" dirty="0" err="1" smtClean="0">
                <a:ln>
                  <a:noFill/>
                </a:ln>
                <a:solidFill>
                  <a:srgbClr val="0000FF"/>
                </a:solidFill>
                <a:effectLst/>
                <a:uLnTx/>
                <a:uFillTx/>
                <a:latin typeface="Calibri" pitchFamily="34" charset="0"/>
                <a:ea typeface="MS PGothic" pitchFamily="34" charset="-128"/>
              </a:rPr>
              <a:t>BRing</a:t>
            </a:r>
            <a:r>
              <a:rPr kumimoji="0" lang="en-US" altLang="zh-CN" sz="2200" b="0" i="0" u="none" strike="noStrike" kern="0" cap="none" spc="0" normalizeH="0" baseline="0" noProof="0" dirty="0" smtClean="0">
                <a:ln>
                  <a:noFill/>
                </a:ln>
                <a:solidFill>
                  <a:srgbClr val="0000FF"/>
                </a:solidFill>
                <a:effectLst/>
                <a:uLnTx/>
                <a:uFillTx/>
                <a:latin typeface="Calibri" pitchFamily="34" charset="0"/>
                <a:ea typeface="MS PGothic" pitchFamily="34" charset="-128"/>
              </a:rPr>
              <a:t>-S</a:t>
            </a:r>
          </a:p>
          <a:p>
            <a:pPr marL="0" marR="0" lvl="0" indent="265113" defTabSz="914400" eaLnBrk="0" fontAlgn="auto" latinLnBrk="0" hangingPunct="0">
              <a:lnSpc>
                <a:spcPct val="100000"/>
              </a:lnSpc>
              <a:spcBef>
                <a:spcPts val="600"/>
              </a:spcBef>
              <a:spcAft>
                <a:spcPts val="0"/>
              </a:spcAft>
              <a:buClr>
                <a:srgbClr val="FF0000"/>
              </a:buClr>
              <a:buSzTx/>
              <a:buFontTx/>
              <a:buNone/>
              <a:tabLst/>
              <a:defRPr/>
            </a:pPr>
            <a:r>
              <a:rPr kumimoji="0" lang="en-US" altLang="zh-CN" sz="2200" b="0" i="0" u="none" strike="noStrike" kern="0" cap="none" spc="0" normalizeH="0" baseline="0" noProof="0" dirty="0" smtClean="0">
                <a:ln>
                  <a:noFill/>
                </a:ln>
                <a:solidFill>
                  <a:srgbClr val="0000CC"/>
                </a:solidFill>
                <a:effectLst/>
                <a:uLnTx/>
                <a:uFillTx/>
                <a:latin typeface="Calibri" pitchFamily="34" charset="0"/>
                <a:ea typeface="MS PGothic" pitchFamily="34" charset="-128"/>
              </a:rPr>
              <a:t>Innovative timing system of RF synchronization</a:t>
            </a:r>
          </a:p>
          <a:p>
            <a:pPr marL="0" marR="0" lvl="0" indent="265113" algn="ctr" defTabSz="914400" eaLnBrk="0" fontAlgn="auto" latinLnBrk="0" hangingPunct="0">
              <a:lnSpc>
                <a:spcPct val="100000"/>
              </a:lnSpc>
              <a:spcBef>
                <a:spcPts val="600"/>
              </a:spcBef>
              <a:spcAft>
                <a:spcPts val="0"/>
              </a:spcAft>
              <a:buClr>
                <a:srgbClr val="FF0000"/>
              </a:buClr>
              <a:buSzTx/>
              <a:buFontTx/>
              <a:buNone/>
              <a:tabLst/>
              <a:defRPr/>
            </a:pPr>
            <a:r>
              <a:rPr kumimoji="0" lang="en-US" altLang="zh-CN" sz="2200" b="0" i="0" u="none" strike="noStrike" kern="0" cap="none" spc="0" normalizeH="0" baseline="0" noProof="0" dirty="0" smtClean="0">
                <a:ln>
                  <a:noFill/>
                </a:ln>
                <a:solidFill>
                  <a:srgbClr val="C00000"/>
                </a:solidFill>
                <a:effectLst/>
                <a:uLnTx/>
                <a:uFillTx/>
                <a:latin typeface="Calibri" pitchFamily="34" charset="0"/>
                <a:ea typeface="MS PGothic" pitchFamily="34" charset="-128"/>
              </a:rPr>
              <a:t>5 times increase of intensity</a:t>
            </a:r>
          </a:p>
          <a:p>
            <a:pPr marL="0" marR="0" lvl="0" indent="0" algn="ctr" defTabSz="914400" eaLnBrk="0" fontAlgn="auto" latinLnBrk="0" hangingPunct="0">
              <a:lnSpc>
                <a:spcPct val="100000"/>
              </a:lnSpc>
              <a:spcBef>
                <a:spcPts val="600"/>
              </a:spcBef>
              <a:spcAft>
                <a:spcPts val="0"/>
              </a:spcAft>
              <a:buClr>
                <a:srgbClr val="FF0000"/>
              </a:buClr>
              <a:buSzTx/>
              <a:buFontTx/>
              <a:buNone/>
              <a:tabLst/>
              <a:defRPr/>
            </a:pPr>
            <a:r>
              <a:rPr kumimoji="0" lang="en-US" altLang="zh-CN" sz="2200" b="0" i="0" u="none" strike="noStrike" kern="0" cap="none" spc="0" normalizeH="0" baseline="0" noProof="0" dirty="0" smtClean="0">
                <a:ln>
                  <a:noFill/>
                </a:ln>
                <a:solidFill>
                  <a:srgbClr val="C00000"/>
                </a:solidFill>
                <a:effectLst/>
                <a:uLnTx/>
                <a:uFillTx/>
                <a:latin typeface="Calibri"/>
              </a:rPr>
              <a:t>1.0</a:t>
            </a:r>
            <a:r>
              <a:rPr kumimoji="0" lang="en-US" altLang="zh-CN" sz="2200" b="0" i="0" u="none" strike="noStrike" kern="0" cap="none" spc="0" normalizeH="0" baseline="0" noProof="0" dirty="0" smtClean="0">
                <a:ln>
                  <a:noFill/>
                </a:ln>
                <a:solidFill>
                  <a:srgbClr val="C00000"/>
                </a:solidFill>
                <a:effectLst/>
                <a:uLnTx/>
                <a:uFillTx/>
                <a:latin typeface="Calibri"/>
                <a:sym typeface="Symbol" pitchFamily="18" charset="2"/>
              </a:rPr>
              <a:t></a:t>
            </a:r>
            <a:r>
              <a:rPr kumimoji="0" lang="en-US" altLang="zh-CN" sz="2200" b="0" i="0" u="none" strike="noStrike" kern="0" cap="none" spc="0" normalizeH="0" baseline="0" noProof="0" dirty="0" smtClean="0">
                <a:ln>
                  <a:noFill/>
                </a:ln>
                <a:solidFill>
                  <a:srgbClr val="C00000"/>
                </a:solidFill>
                <a:effectLst/>
                <a:uLnTx/>
                <a:uFillTx/>
                <a:latin typeface="Calibri"/>
              </a:rPr>
              <a:t>10</a:t>
            </a:r>
            <a:r>
              <a:rPr kumimoji="0" lang="en-US" altLang="zh-CN" sz="2200" b="0" i="0" u="none" strike="noStrike" kern="0" cap="none" spc="0" normalizeH="0" baseline="30000" noProof="0" dirty="0" smtClean="0">
                <a:ln>
                  <a:noFill/>
                </a:ln>
                <a:solidFill>
                  <a:srgbClr val="C00000"/>
                </a:solidFill>
                <a:effectLst/>
                <a:uLnTx/>
                <a:uFillTx/>
                <a:latin typeface="Calibri"/>
                <a:sym typeface="Symbol" pitchFamily="18" charset="2"/>
              </a:rPr>
              <a:t>12 </a:t>
            </a:r>
            <a:r>
              <a:rPr kumimoji="0" lang="en-US" altLang="zh-CN" sz="2200" b="0" i="0" u="none" strike="noStrike" kern="0" cap="none" spc="0" normalizeH="0" baseline="0" noProof="0" dirty="0" err="1" smtClean="0">
                <a:ln>
                  <a:noFill/>
                </a:ln>
                <a:solidFill>
                  <a:srgbClr val="C00000"/>
                </a:solidFill>
                <a:effectLst/>
                <a:uLnTx/>
                <a:uFillTx/>
                <a:latin typeface="Calibri"/>
                <a:sym typeface="Symbol" pitchFamily="18" charset="2"/>
              </a:rPr>
              <a:t>ppp</a:t>
            </a:r>
            <a:endParaRPr kumimoji="0" lang="en-US" altLang="zh-CN" sz="2200" b="0" i="0" u="none" strike="noStrike" kern="0" cap="none" spc="0" normalizeH="0" baseline="0" noProof="0" dirty="0" smtClean="0">
              <a:ln>
                <a:noFill/>
              </a:ln>
              <a:solidFill>
                <a:prstClr val="black"/>
              </a:solidFill>
              <a:effectLst/>
              <a:uLnTx/>
              <a:uFillTx/>
              <a:latin typeface="Calibri"/>
              <a:ea typeface="MS PGothic" pitchFamily="34" charset="-128"/>
            </a:endParaRPr>
          </a:p>
        </p:txBody>
      </p:sp>
      <p:sp>
        <p:nvSpPr>
          <p:cNvPr id="14" name="下箭头 13"/>
          <p:cNvSpPr/>
          <p:nvPr/>
        </p:nvSpPr>
        <p:spPr bwMode="auto">
          <a:xfrm>
            <a:off x="1547664" y="3865885"/>
            <a:ext cx="515339" cy="501343"/>
          </a:xfrm>
          <a:prstGeom prst="downArrow">
            <a:avLst/>
          </a:prstGeom>
          <a:solidFill>
            <a:srgbClr val="C00000"/>
          </a:soli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15" name="矩形 14"/>
          <p:cNvSpPr/>
          <p:nvPr/>
        </p:nvSpPr>
        <p:spPr>
          <a:xfrm>
            <a:off x="2395150" y="3858915"/>
            <a:ext cx="4389856" cy="43088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200" b="1" i="0" u="none" strike="noStrike" kern="0" cap="none" spc="0" normalizeH="0" baseline="0" noProof="0" dirty="0" smtClean="0">
                <a:ln>
                  <a:noFill/>
                </a:ln>
                <a:solidFill>
                  <a:srgbClr val="33CC33"/>
                </a:solidFill>
                <a:effectLst/>
                <a:uLnTx/>
                <a:uFillTx/>
                <a:latin typeface="Calibri" pitchFamily="34" charset="0"/>
                <a:ea typeface="黑体" pitchFamily="2" charset="-122"/>
              </a:rPr>
              <a:t>Barrier bucket stacking </a:t>
            </a:r>
            <a:r>
              <a:rPr kumimoji="0" lang="en-US" altLang="zh-CN" sz="2200" b="1" i="0" u="none" strike="noStrike" kern="0" cap="none" spc="0" normalizeH="0" baseline="0" noProof="0" dirty="0" smtClean="0">
                <a:ln>
                  <a:noFill/>
                </a:ln>
                <a:solidFill>
                  <a:srgbClr val="33CC33"/>
                </a:solidFill>
                <a:effectLst/>
                <a:uLnTx/>
                <a:uFillTx/>
                <a:latin typeface="Calibri" pitchFamily="34" charset="0"/>
                <a:ea typeface="MS PGothic" pitchFamily="34" charset="-128"/>
              </a:rPr>
              <a:t>longitudinal </a:t>
            </a:r>
            <a:endParaRPr kumimoji="0" lang="zh-CN" altLang="en-US" sz="2200" b="1" i="0" u="none" strike="noStrike" kern="0" cap="none" spc="0" normalizeH="0" baseline="0" noProof="0" dirty="0" smtClean="0">
              <a:ln>
                <a:noFill/>
              </a:ln>
              <a:solidFill>
                <a:srgbClr val="33CC33"/>
              </a:solidFill>
              <a:effectLst/>
              <a:uLnTx/>
              <a:uFillTx/>
            </a:endParaRPr>
          </a:p>
        </p:txBody>
      </p:sp>
      <p:pic>
        <p:nvPicPr>
          <p:cNvPr id="16" name="图片 15"/>
          <p:cNvPicPr>
            <a:picLocks noChangeAspect="1"/>
          </p:cNvPicPr>
          <p:nvPr/>
        </p:nvPicPr>
        <p:blipFill>
          <a:blip r:embed="rId2"/>
          <a:stretch>
            <a:fillRect/>
          </a:stretch>
        </p:blipFill>
        <p:spPr>
          <a:xfrm>
            <a:off x="395536" y="4380300"/>
            <a:ext cx="2360586" cy="2433076"/>
          </a:xfrm>
          <a:prstGeom prst="rect">
            <a:avLst/>
          </a:prstGeom>
        </p:spPr>
      </p:pic>
      <p:pic>
        <p:nvPicPr>
          <p:cNvPr id="17" name="图片 16"/>
          <p:cNvPicPr>
            <a:picLocks noChangeAspect="1"/>
          </p:cNvPicPr>
          <p:nvPr/>
        </p:nvPicPr>
        <p:blipFill rotWithShape="1">
          <a:blip r:embed="rId3"/>
          <a:srcRect t="7902"/>
          <a:stretch/>
        </p:blipFill>
        <p:spPr>
          <a:xfrm>
            <a:off x="539552" y="1417613"/>
            <a:ext cx="2357786" cy="2364107"/>
          </a:xfrm>
          <a:prstGeom prst="rect">
            <a:avLst/>
          </a:prstGeom>
        </p:spPr>
      </p:pic>
      <p:sp>
        <p:nvSpPr>
          <p:cNvPr id="18" name="矩形 17"/>
          <p:cNvSpPr/>
          <p:nvPr/>
        </p:nvSpPr>
        <p:spPr>
          <a:xfrm>
            <a:off x="903140" y="5438307"/>
            <a:ext cx="1436612" cy="492443"/>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err="1" smtClean="0">
                <a:ln>
                  <a:noFill/>
                </a:ln>
                <a:solidFill>
                  <a:srgbClr val="0000FF"/>
                </a:solidFill>
                <a:effectLst/>
                <a:uLnTx/>
                <a:uFillTx/>
                <a:latin typeface="Times New Roman" pitchFamily="18" charset="0"/>
                <a:ea typeface="MS PGothic" pitchFamily="34" charset="-128"/>
                <a:cs typeface="Times New Roman" pitchFamily="18" charset="0"/>
              </a:rPr>
              <a:t>BRing</a:t>
            </a:r>
            <a:r>
              <a:rPr kumimoji="0" lang="en-US" altLang="zh-CN" sz="2600" b="0" i="0" u="none" strike="noStrike" kern="0" cap="none" spc="0" normalizeH="0" baseline="0" noProof="0" dirty="0" smtClean="0">
                <a:ln>
                  <a:noFill/>
                </a:ln>
                <a:solidFill>
                  <a:srgbClr val="0000FF"/>
                </a:solidFill>
                <a:effectLst/>
                <a:uLnTx/>
                <a:uFillTx/>
                <a:latin typeface="Times New Roman" pitchFamily="18" charset="0"/>
                <a:ea typeface="MS PGothic" pitchFamily="34" charset="-128"/>
                <a:cs typeface="Times New Roman" pitchFamily="18" charset="0"/>
              </a:rPr>
              <a:t>-S </a:t>
            </a:r>
            <a:endParaRPr kumimoji="0" lang="zh-CN" altLang="en-US" sz="2600" b="0" i="0" u="none" strike="noStrike" kern="0" cap="none" spc="0" normalizeH="0" baseline="0" noProof="0" dirty="0" smtClean="0">
              <a:ln>
                <a:noFill/>
              </a:ln>
              <a:solidFill>
                <a:prstClr val="black"/>
              </a:solidFill>
              <a:effectLst/>
              <a:uLnTx/>
              <a:uFillTx/>
            </a:endParaRPr>
          </a:p>
        </p:txBody>
      </p:sp>
      <p:sp>
        <p:nvSpPr>
          <p:cNvPr id="19" name="矩形 18"/>
          <p:cNvSpPr/>
          <p:nvPr/>
        </p:nvSpPr>
        <p:spPr>
          <a:xfrm>
            <a:off x="1079453" y="2430026"/>
            <a:ext cx="1491114" cy="492443"/>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0" cap="none" spc="0" normalizeH="0" baseline="0" noProof="0" dirty="0" err="1" smtClean="0">
                <a:ln>
                  <a:noFill/>
                </a:ln>
                <a:solidFill>
                  <a:srgbClr val="0000FF"/>
                </a:solidFill>
                <a:effectLst/>
                <a:uLnTx/>
                <a:uFillTx/>
                <a:latin typeface="Times New Roman" pitchFamily="18" charset="0"/>
                <a:ea typeface="MS PGothic" pitchFamily="34" charset="-128"/>
                <a:cs typeface="Times New Roman" pitchFamily="18" charset="0"/>
              </a:rPr>
              <a:t>BRing</a:t>
            </a:r>
            <a:r>
              <a:rPr kumimoji="0" lang="en-US" altLang="zh-CN" sz="2600" b="0" i="0" u="none" strike="noStrike" kern="0" cap="none" spc="0" normalizeH="0" baseline="0" noProof="0" dirty="0" smtClean="0">
                <a:ln>
                  <a:noFill/>
                </a:ln>
                <a:solidFill>
                  <a:srgbClr val="0000FF"/>
                </a:solidFill>
                <a:effectLst/>
                <a:uLnTx/>
                <a:uFillTx/>
                <a:latin typeface="Times New Roman" pitchFamily="18" charset="0"/>
                <a:ea typeface="MS PGothic" pitchFamily="34" charset="-128"/>
                <a:cs typeface="Times New Roman" pitchFamily="18" charset="0"/>
              </a:rPr>
              <a:t>-N </a:t>
            </a:r>
            <a:endParaRPr kumimoji="0" lang="zh-CN" altLang="en-US" sz="2600" b="0" i="0" u="none" strike="noStrike" kern="0" cap="none" spc="0" normalizeH="0" baseline="0" noProof="0" dirty="0" smtClean="0">
              <a:ln>
                <a:noFill/>
              </a:ln>
              <a:solidFill>
                <a:prstClr val="black"/>
              </a:solidFill>
              <a:effectLst/>
              <a:uLnTx/>
              <a:uFillTx/>
            </a:endParaRPr>
          </a:p>
        </p:txBody>
      </p:sp>
      <p:sp>
        <p:nvSpPr>
          <p:cNvPr id="20"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High intensity beam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453621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05"/>
          <p:cNvSpPr/>
          <p:nvPr/>
        </p:nvSpPr>
        <p:spPr>
          <a:xfrm>
            <a:off x="117625" y="156173"/>
            <a:ext cx="7301268" cy="415110"/>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rtlCol="0" anchor="ctr"/>
          <a:lstStyle/>
          <a:p>
            <a:pPr fontAlgn="auto">
              <a:spcBef>
                <a:spcPts val="0"/>
              </a:spcBef>
              <a:spcAft>
                <a:spcPts val="0"/>
              </a:spcAft>
              <a:defRPr/>
            </a:pPr>
            <a:r>
              <a:rPr lang="en-US" altLang="zh-CN" sz="2800" b="1" dirty="0" smtClean="0">
                <a:solidFill>
                  <a:prstClr val="black"/>
                </a:solidFill>
                <a:latin typeface="Times New Roman" panose="02020603050405020304" pitchFamily="18" charset="0"/>
                <a:cs typeface="Times New Roman" panose="02020603050405020304" pitchFamily="18" charset="0"/>
              </a:rPr>
              <a:t>High intensity beam </a:t>
            </a:r>
            <a:endParaRPr lang="zh-CN" altLang="en-US" sz="2800" b="1" dirty="0">
              <a:solidFill>
                <a:prstClr val="black"/>
              </a:solidFill>
              <a:latin typeface="Times New Roman" panose="02020603050405020304" pitchFamily="18" charset="0"/>
              <a:cs typeface="Times New Roman" panose="02020603050405020304" pitchFamily="18" charset="0"/>
            </a:endParaRPr>
          </a:p>
        </p:txBody>
      </p:sp>
      <p:pic>
        <p:nvPicPr>
          <p:cNvPr id="31" name="Picture 4"/>
          <p:cNvPicPr>
            <a:picLocks noChangeAspect="1" noChangeArrowheads="1"/>
          </p:cNvPicPr>
          <p:nvPr/>
        </p:nvPicPr>
        <p:blipFill rotWithShape="1">
          <a:blip r:embed="rId2"/>
          <a:srcRect l="14236" t="3104" r="-3206" b="9049"/>
          <a:stretch/>
        </p:blipFill>
        <p:spPr bwMode="auto">
          <a:xfrm>
            <a:off x="5004048" y="1256913"/>
            <a:ext cx="3724911" cy="2467155"/>
          </a:xfrm>
          <a:prstGeom prst="rect">
            <a:avLst/>
          </a:prstGeom>
          <a:noFill/>
          <a:ln w="9525">
            <a:noFill/>
            <a:miter lim="800000"/>
            <a:headEnd/>
            <a:tailEnd/>
          </a:ln>
          <a:effectLst/>
        </p:spPr>
      </p:pic>
      <p:sp>
        <p:nvSpPr>
          <p:cNvPr id="32" name="矩形 31"/>
          <p:cNvSpPr/>
          <p:nvPr/>
        </p:nvSpPr>
        <p:spPr>
          <a:xfrm>
            <a:off x="107504" y="6237312"/>
            <a:ext cx="8715436" cy="519812"/>
          </a:xfrm>
          <a:prstGeom prst="rect">
            <a:avLst/>
          </a:prstGeom>
          <a:noFill/>
        </p:spPr>
        <p:txBody>
          <a:bodyPr wrap="square" lIns="91430" tIns="45715" rIns="91430" bIns="45715">
            <a:spAutoFit/>
          </a:bodyPr>
          <a:lstStyle/>
          <a:p>
            <a:pPr algn="ctr">
              <a:lnSpc>
                <a:spcPct val="125000"/>
              </a:lnSpc>
              <a:spcBef>
                <a:spcPts val="600"/>
              </a:spcBef>
              <a:spcAft>
                <a:spcPts val="0"/>
              </a:spcAft>
            </a:pPr>
            <a:r>
              <a:rPr lang="en-US" altLang="zh-CN" sz="2400" dirty="0">
                <a:solidFill>
                  <a:srgbClr val="000099"/>
                </a:solidFill>
                <a:latin typeface="Calibri" pitchFamily="34" charset="0"/>
                <a:cs typeface="Times New Roman" pitchFamily="18" charset="0"/>
              </a:rPr>
              <a:t>S</a:t>
            </a:r>
            <a:r>
              <a:rPr lang="en-US" altLang="zh-CN" sz="2400" dirty="0" smtClean="0">
                <a:solidFill>
                  <a:srgbClr val="000099"/>
                </a:solidFill>
                <a:latin typeface="Calibri" pitchFamily="34" charset="0"/>
                <a:cs typeface="Times New Roman" pitchFamily="18" charset="0"/>
              </a:rPr>
              <a:t>imultaneous injection in H and V planes using </a:t>
            </a:r>
            <a:r>
              <a:rPr lang="en-US" altLang="zh-CN" sz="2400" b="1" dirty="0" smtClean="0">
                <a:solidFill>
                  <a:srgbClr val="000099"/>
                </a:solidFill>
                <a:latin typeface="Calibri" pitchFamily="34" charset="0"/>
                <a:cs typeface="Times New Roman" pitchFamily="18" charset="0"/>
              </a:rPr>
              <a:t>tilted septum</a:t>
            </a:r>
            <a:r>
              <a:rPr lang="en-US" altLang="zh-CN" sz="2400" dirty="0" smtClean="0">
                <a:solidFill>
                  <a:srgbClr val="000099"/>
                </a:solidFill>
                <a:latin typeface="Calibri" pitchFamily="34" charset="0"/>
                <a:cs typeface="Times New Roman" pitchFamily="18" charset="0"/>
              </a:rPr>
              <a:t>   </a:t>
            </a:r>
            <a:endParaRPr lang="en-US" altLang="zh-CN" sz="2400" dirty="0" smtClean="0">
              <a:solidFill>
                <a:srgbClr val="000099"/>
              </a:solidFill>
              <a:latin typeface="Calibri" pitchFamily="34" charset="0"/>
            </a:endParaRPr>
          </a:p>
        </p:txBody>
      </p:sp>
      <p:sp>
        <p:nvSpPr>
          <p:cNvPr id="33" name="标题 1"/>
          <p:cNvSpPr txBox="1">
            <a:spLocks/>
          </p:cNvSpPr>
          <p:nvPr/>
        </p:nvSpPr>
        <p:spPr>
          <a:xfrm>
            <a:off x="1907704" y="650878"/>
            <a:ext cx="5286412" cy="545874"/>
          </a:xfrm>
          <a:prstGeom prst="rect">
            <a:avLst/>
          </a:prstGeom>
        </p:spPr>
        <p:txBody>
          <a:bodyPr vert="horz" lIns="91440" tIns="45720" rIns="91440" bIns="45720" rtlCol="0" anchor="ctr">
            <a:noAutofit/>
          </a:bodyPr>
          <a:lstStyle/>
          <a:p>
            <a:pPr algn="ctr" defTabSz="685800" fontAlgn="auto">
              <a:lnSpc>
                <a:spcPct val="90000"/>
              </a:lnSpc>
              <a:spcAft>
                <a:spcPts val="0"/>
              </a:spcAft>
              <a:defRPr/>
            </a:pPr>
            <a:r>
              <a:rPr lang="en-US" altLang="zh-CN" sz="2800" b="1" dirty="0" smtClean="0">
                <a:solidFill>
                  <a:srgbClr val="0000FF"/>
                </a:solidFill>
                <a:latin typeface="Times New Roman" panose="02020603050405020304" pitchFamily="18" charset="0"/>
                <a:ea typeface="宋体"/>
              </a:rPr>
              <a:t>Two planes painting injection</a:t>
            </a:r>
            <a:endParaRPr lang="zh-CN" altLang="en-US" sz="2800" b="1" dirty="0">
              <a:solidFill>
                <a:srgbClr val="0000FF"/>
              </a:solidFill>
              <a:latin typeface="Times New Roman" panose="02020603050405020304" pitchFamily="18" charset="0"/>
              <a:ea typeface="宋体"/>
            </a:endParaRPr>
          </a:p>
        </p:txBody>
      </p:sp>
      <p:pic>
        <p:nvPicPr>
          <p:cNvPr id="34" name="Picture 2"/>
          <p:cNvPicPr>
            <a:picLocks noChangeAspect="1" noChangeArrowheads="1"/>
          </p:cNvPicPr>
          <p:nvPr/>
        </p:nvPicPr>
        <p:blipFill rotWithShape="1">
          <a:blip r:embed="rId3"/>
          <a:srcRect l="3802" t="54589" r="57624"/>
          <a:stretch/>
        </p:blipFill>
        <p:spPr bwMode="auto">
          <a:xfrm>
            <a:off x="4860032" y="3948935"/>
            <a:ext cx="3456384" cy="2216369"/>
          </a:xfrm>
          <a:prstGeom prst="rect">
            <a:avLst/>
          </a:prstGeom>
          <a:noFill/>
          <a:ln w="9525">
            <a:noFill/>
            <a:miter lim="800000"/>
            <a:headEnd/>
            <a:tailEnd/>
          </a:ln>
          <a:effectLst/>
        </p:spPr>
      </p:pic>
      <p:pic>
        <p:nvPicPr>
          <p:cNvPr id="35" name="图片 34" descr="E:\AcceleratorPhysics\HIAF\BRing\倾斜静电偏转板样机研制\TiltedES.wmf"/>
          <p:cNvPicPr>
            <a:picLocks noChangeAspect="1"/>
          </p:cNvPicPr>
          <p:nvPr/>
        </p:nvPicPr>
        <p:blipFill rotWithShape="1">
          <a:blip r:embed="rId4" cstate="print">
            <a:extLst>
              <a:ext uri="{28A0092B-C50C-407E-A947-70E740481C1C}">
                <a14:useLocalDpi xmlns:a14="http://schemas.microsoft.com/office/drawing/2010/main" val="0"/>
              </a:ext>
            </a:extLst>
          </a:blip>
          <a:srcRect l="29663" t="24700" r="42034" b="16323"/>
          <a:stretch/>
        </p:blipFill>
        <p:spPr bwMode="auto">
          <a:xfrm>
            <a:off x="1043608" y="3931966"/>
            <a:ext cx="2727303" cy="2448273"/>
          </a:xfrm>
          <a:prstGeom prst="rect">
            <a:avLst/>
          </a:prstGeom>
          <a:noFill/>
          <a:ln>
            <a:noFill/>
          </a:ln>
          <a:extLst>
            <a:ext uri="{53640926-AAD7-44D8-BBD7-CCE9431645EC}">
              <a14:shadowObscured xmlns:a14="http://schemas.microsoft.com/office/drawing/2010/main"/>
            </a:ext>
          </a:extLst>
        </p:spPr>
      </p:pic>
      <p:pic>
        <p:nvPicPr>
          <p:cNvPr id="36" name="Picture 3"/>
          <p:cNvPicPr>
            <a:picLocks noChangeAspect="1" noChangeArrowheads="1"/>
          </p:cNvPicPr>
          <p:nvPr/>
        </p:nvPicPr>
        <p:blipFill>
          <a:blip r:embed="rId5" cstate="print"/>
          <a:srcRect/>
          <a:stretch>
            <a:fillRect/>
          </a:stretch>
        </p:blipFill>
        <p:spPr bwMode="auto">
          <a:xfrm>
            <a:off x="683568" y="1196752"/>
            <a:ext cx="3744000" cy="2540564"/>
          </a:xfrm>
          <a:prstGeom prst="rect">
            <a:avLst/>
          </a:prstGeom>
          <a:noFill/>
          <a:ln w="9525">
            <a:noFill/>
            <a:miter lim="800000"/>
            <a:headEnd/>
            <a:tailEnd/>
          </a:ln>
          <a:effectLst/>
        </p:spPr>
      </p:pic>
    </p:spTree>
    <p:extLst>
      <p:ext uri="{BB962C8B-B14F-4D97-AF65-F5344CB8AC3E}">
        <p14:creationId xmlns:p14="http://schemas.microsoft.com/office/powerpoint/2010/main" val="3748394611"/>
      </p:ext>
    </p:extLst>
  </p:cSld>
  <p:clrMapOvr>
    <a:masterClrMapping/>
  </p:clrMapOvr>
  <p:transition spd="med">
    <p:fade/>
  </p:transition>
</p:sld>
</file>

<file path=ppt/theme/theme1.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a:spPr>
      <a:bodyPr vert="horz" wrap="square" lIns="91440" tIns="45720" rIns="91440" bIns="45720" numCol="1" rtlCol="0"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charset="0"/>
          <a:buNone/>
          <a:defRPr kumimoji="0" sz="2000" b="1" i="0" u="none" strike="noStrike" cap="none" normalizeH="0" baseline="0">
            <a:ln>
              <a:noFill/>
            </a:ln>
            <a:solidFill>
              <a:srgbClr val="000000"/>
            </a:solidFill>
            <a:effectLst/>
            <a:latin typeface="Arial" charset="0"/>
            <a:ea typeface="楷体_GB2312" charset="0"/>
            <a:cs typeface="Arial" charset="0"/>
          </a:defRPr>
        </a:defPPr>
      </a:lstStyle>
    </a:sp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a:spPr>
      <a:bodyPr vert="horz" wrap="square" lIns="91440" tIns="45720" rIns="91440" bIns="45720" numCol="1" rtlCol="0"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charset="0"/>
          <a:buNone/>
          <a:defRPr kumimoji="0" sz="2000" b="1" i="0" u="none" strike="noStrike" cap="none" normalizeH="0" baseline="0">
            <a:ln>
              <a:noFill/>
            </a:ln>
            <a:solidFill>
              <a:srgbClr val="000000"/>
            </a:solidFill>
            <a:effectLst/>
            <a:latin typeface="Arial" charset="0"/>
            <a:ea typeface="楷体_GB2312" charset="0"/>
            <a:cs typeface="Arial" charset="0"/>
          </a:defRPr>
        </a:defPPr>
      </a:lstStyle>
    </a:spDef>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a:spPr>
      <a:bodyPr vert="horz" wrap="square" lIns="91440" tIns="45720" rIns="91440" bIns="45720" numCol="1" rtlCol="0"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charset="0"/>
          <a:buNone/>
          <a:defRPr kumimoji="0" sz="2000" b="1" i="0" u="none" strike="noStrike" cap="none" normalizeH="0" baseline="0">
            <a:ln>
              <a:noFill/>
            </a:ln>
            <a:solidFill>
              <a:srgbClr val="000000"/>
            </a:solidFill>
            <a:effectLst/>
            <a:latin typeface="Arial" charset="0"/>
            <a:ea typeface="楷体_GB2312" charset="0"/>
            <a:cs typeface="Arial" charset="0"/>
          </a:defRPr>
        </a:defPPr>
      </a:lstStyle>
    </a:spDef>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a:spPr>
      <a:bodyPr vert="horz" wrap="square" lIns="91440" tIns="45720" rIns="91440" bIns="45720" numCol="1" rtlCol="0"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charset="0"/>
          <a:buNone/>
          <a:defRPr kumimoji="0" sz="2000" b="1" i="0" u="none" strike="noStrike" cap="none" normalizeH="0" baseline="0">
            <a:ln>
              <a:noFill/>
            </a:ln>
            <a:solidFill>
              <a:srgbClr val="000000"/>
            </a:solidFill>
            <a:effectLst/>
            <a:latin typeface="Arial" charset="0"/>
            <a:ea typeface="楷体_GB2312" charset="0"/>
            <a:cs typeface="Arial" charset="0"/>
          </a:defRPr>
        </a:defPPr>
      </a:lstStyle>
    </a:spDef>
  </a:objectDefaults>
  <a:extraClrSchemeLst/>
</a:theme>
</file>

<file path=ppt/theme/theme6.xml><?xml version="1.0" encoding="utf-8"?>
<a:theme xmlns:a="http://schemas.openxmlformats.org/drawingml/2006/main" name="37_Zimc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imcon">
      <a:majorFont>
        <a:latin typeface="Arial"/>
        <a:ea typeface="宋体"/>
        <a:cs typeface=""/>
      </a:majorFont>
      <a:minorFont>
        <a:latin typeface="Arial"/>
        <a:ea typeface="宋体"/>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2060"/>
        </a:solidFill>
        <a:ln>
          <a:noFill/>
        </a:ln>
      </a:spPr>
      <a:bodyPr vert="horz" wrap="square" lIns="91440" tIns="45720" rIns="91440" bIns="45720" numCol="1" rtlCol="0"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defRPr kumimoji="0"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defRPr>
        </a:defPPr>
      </a:lstStyle>
    </a:spDef>
    <a:lnDef>
      <a:spPr bwMode="auto">
        <a:ln/>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defRPr dirty="0" smtClean="0">
            <a:solidFill>
              <a:schemeClr val="bg2"/>
            </a:solidFill>
          </a:defRPr>
        </a:defPPr>
      </a:lstStyle>
    </a:txDef>
  </a:objectDefaults>
  <a:extraClrSchemeLst>
    <a:extraClrScheme>
      <a:clrScheme name="Zimcon 1">
        <a:dk1>
          <a:srgbClr val="FEA501"/>
        </a:dk1>
        <a:lt1>
          <a:srgbClr val="FFFFFF"/>
        </a:lt1>
        <a:dk2>
          <a:srgbClr val="000000"/>
        </a:dk2>
        <a:lt2>
          <a:srgbClr val="004074"/>
        </a:lt2>
        <a:accent1>
          <a:srgbClr val="0061B2"/>
        </a:accent1>
        <a:accent2>
          <a:srgbClr val="2A79D0"/>
        </a:accent2>
        <a:accent3>
          <a:srgbClr val="AAAAAA"/>
        </a:accent3>
        <a:accent4>
          <a:srgbClr val="DADADA"/>
        </a:accent4>
        <a:accent5>
          <a:srgbClr val="AAB7D5"/>
        </a:accent5>
        <a:accent6>
          <a:srgbClr val="256DBC"/>
        </a:accent6>
        <a:hlink>
          <a:srgbClr val="69A2E1"/>
        </a:hlink>
        <a:folHlink>
          <a:srgbClr val="9DC2EB"/>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195871</TotalTime>
  <Words>3760</Words>
  <Application>Microsoft Office PowerPoint</Application>
  <PresentationFormat>全屏显示(4:3)</PresentationFormat>
  <Paragraphs>681</Paragraphs>
  <Slides>58</Slides>
  <Notes>34</Notes>
  <HiddenSlides>0</HiddenSlides>
  <MMClips>0</MMClips>
  <ScaleCrop>false</ScaleCrop>
  <HeadingPairs>
    <vt:vector size="8" baseType="variant">
      <vt:variant>
        <vt:lpstr>已用的字体</vt:lpstr>
      </vt:variant>
      <vt:variant>
        <vt:i4>16</vt:i4>
      </vt:variant>
      <vt:variant>
        <vt:lpstr>主题</vt:lpstr>
      </vt:variant>
      <vt:variant>
        <vt:i4>6</vt:i4>
      </vt:variant>
      <vt:variant>
        <vt:lpstr>嵌入 OLE 服务器</vt:lpstr>
      </vt:variant>
      <vt:variant>
        <vt:i4>2</vt:i4>
      </vt:variant>
      <vt:variant>
        <vt:lpstr>幻灯片标题</vt:lpstr>
      </vt:variant>
      <vt:variant>
        <vt:i4>58</vt:i4>
      </vt:variant>
    </vt:vector>
  </HeadingPairs>
  <TitlesOfParts>
    <vt:vector size="82" baseType="lpstr">
      <vt:lpstr>Malgun Gothic</vt:lpstr>
      <vt:lpstr>ＭＳ Ｐゴシック</vt:lpstr>
      <vt:lpstr>等线</vt:lpstr>
      <vt:lpstr>仿宋_GB2312</vt:lpstr>
      <vt:lpstr>黑体</vt:lpstr>
      <vt:lpstr>楷体</vt:lpstr>
      <vt:lpstr>楷体_GB2312</vt:lpstr>
      <vt:lpstr>宋体</vt:lpstr>
      <vt:lpstr>微软雅黑</vt:lpstr>
      <vt:lpstr>Arial</vt:lpstr>
      <vt:lpstr>Arial Narrow</vt:lpstr>
      <vt:lpstr>Calibri</vt:lpstr>
      <vt:lpstr>Cambria</vt:lpstr>
      <vt:lpstr>Symbol</vt:lpstr>
      <vt:lpstr>Times New Roman</vt:lpstr>
      <vt:lpstr>Wingdings</vt:lpstr>
      <vt:lpstr>2_默认设计模板</vt:lpstr>
      <vt:lpstr>4_Office 主题</vt:lpstr>
      <vt:lpstr>Office 主题</vt:lpstr>
      <vt:lpstr>1_Office 主题</vt:lpstr>
      <vt:lpstr>3_Office 主题</vt:lpstr>
      <vt:lpstr>37_Zimcon</vt:lpstr>
      <vt:lpstr>Graph</vt:lpstr>
      <vt:lpstr>Folie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信念技术论坛</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微软用户</dc:creator>
  <cp:lastModifiedBy>yangjch</cp:lastModifiedBy>
  <cp:revision>3634</cp:revision>
  <dcterms:created xsi:type="dcterms:W3CDTF">2011-12-24T04:24:35Z</dcterms:created>
  <dcterms:modified xsi:type="dcterms:W3CDTF">2019-09-26T07:42:25Z</dcterms:modified>
</cp:coreProperties>
</file>