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60" r:id="rId1"/>
  </p:sldMasterIdLst>
  <p:notesMasterIdLst>
    <p:notesMasterId r:id="rId20"/>
  </p:notesMasterIdLst>
  <p:sldIdLst>
    <p:sldId id="256" r:id="rId2"/>
    <p:sldId id="299" r:id="rId3"/>
    <p:sldId id="288" r:id="rId4"/>
    <p:sldId id="265" r:id="rId5"/>
    <p:sldId id="289" r:id="rId6"/>
    <p:sldId id="266" r:id="rId7"/>
    <p:sldId id="270" r:id="rId8"/>
    <p:sldId id="278" r:id="rId9"/>
    <p:sldId id="291" r:id="rId10"/>
    <p:sldId id="267" r:id="rId11"/>
    <p:sldId id="269" r:id="rId12"/>
    <p:sldId id="280" r:id="rId13"/>
    <p:sldId id="297" r:id="rId14"/>
    <p:sldId id="295" r:id="rId15"/>
    <p:sldId id="293" r:id="rId16"/>
    <p:sldId id="296" r:id="rId17"/>
    <p:sldId id="300" r:id="rId18"/>
    <p:sldId id="301" r:id="rId1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A18C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597"/>
    <p:restoredTop sz="94647"/>
  </p:normalViewPr>
  <p:slideViewPr>
    <p:cSldViewPr snapToGrid="0" snapToObjects="1">
      <p:cViewPr varScale="1">
        <p:scale>
          <a:sx n="97" d="100"/>
          <a:sy n="97" d="100"/>
        </p:scale>
        <p:origin x="216" y="144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373DD67-6851-B842-BA79-6C0203D71079}" type="datetimeFigureOut">
              <a:rPr lang="en-US" smtClean="0"/>
              <a:t>11/11/18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C28B0E6-496D-1148-B8BD-17F4E32873D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698832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sv-S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>
            <a:normAutofit/>
          </a:bodyPr>
          <a:lstStyle>
            <a:lvl1pPr marL="0" indent="0" algn="ctr">
              <a:buNone/>
              <a:defRPr sz="1400">
                <a:solidFill>
                  <a:schemeClr val="bg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r>
              <a:rPr lang="en-GB"/>
              <a:t>13/11/18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r>
              <a:rPr lang="en-US"/>
              <a:t>De Keukeleere/Pfeiffer - IEEE NSS Sydney 2018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>
                    <a:lumMod val="50000"/>
                  </a:schemeClr>
                </a:solidFill>
              </a:defRPr>
            </a:lvl1pPr>
          </a:lstStyle>
          <a:p>
            <a:fld id="{140C529F-4D8D-784C-8C68-3FB70C98B29F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Bildobjekt 7" descr="ESS-vit-logga.pn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6" y="260649"/>
            <a:ext cx="2208245" cy="88605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EA43D33E-2489-534D-989F-785FA6D7233F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238522" y="260649"/>
            <a:ext cx="2471150" cy="8215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7817975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-611"/>
            <a:ext cx="12192000" cy="720000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800">
              <a:solidFill>
                <a:schemeClr val="tx1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75468" y="53202"/>
            <a:ext cx="8354902" cy="629401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edit Master title style</a:t>
            </a:r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799903"/>
            <a:ext cx="10972800" cy="5492962"/>
          </a:xfrm>
        </p:spPr>
        <p:txBody>
          <a:bodyPr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sv-SE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183380" y="6373378"/>
            <a:ext cx="1054260" cy="365125"/>
          </a:xfrm>
        </p:spPr>
        <p:txBody>
          <a:bodyPr/>
          <a:lstStyle/>
          <a:p>
            <a:r>
              <a:rPr lang="en-GB"/>
              <a:t>13/11/18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074975" y="6373379"/>
            <a:ext cx="3108405" cy="3651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/>
              <a:t>De Keukeleere/Pfeiffer - IEEE NSS Sydney 2018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63826" y="6373379"/>
            <a:ext cx="610594" cy="365125"/>
          </a:xfrm>
        </p:spPr>
        <p:txBody>
          <a:bodyPr/>
          <a:lstStyle>
            <a:lvl1pPr algn="l">
              <a:defRPr/>
            </a:lvl1pPr>
          </a:lstStyle>
          <a:p>
            <a:fld id="{140C529F-4D8D-784C-8C68-3FB70C98B29F}" type="slidenum">
              <a:rPr lang="en-US" smtClean="0"/>
              <a:pPr/>
              <a:t>‹#›</a:t>
            </a:fld>
            <a:r>
              <a:rPr lang="en-US" dirty="0"/>
              <a:t>/17</a:t>
            </a:r>
          </a:p>
        </p:txBody>
      </p:sp>
      <p:pic>
        <p:nvPicPr>
          <p:cNvPr id="8" name="Bildobjekt 5" descr="ESS-vit-logga.pn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28140" y="32473"/>
            <a:ext cx="1614957" cy="6480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E922704C-717E-9C4D-8345-7D71E8762523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71466" y="79903"/>
            <a:ext cx="1732536" cy="576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1408130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823530"/>
            <a:ext cx="5384800" cy="5486361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823529"/>
            <a:ext cx="5384800" cy="548636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</p:txBody>
      </p:sp>
      <p:sp>
        <p:nvSpPr>
          <p:cNvPr id="11" name="Rektangel 6">
            <a:extLst>
              <a:ext uri="{FF2B5EF4-FFF2-40B4-BE49-F238E27FC236}">
                <a16:creationId xmlns:a16="http://schemas.microsoft.com/office/drawing/2014/main" id="{E935D8FA-6AA7-F042-854B-AA2A90A1FFF0}"/>
              </a:ext>
            </a:extLst>
          </p:cNvPr>
          <p:cNvSpPr/>
          <p:nvPr userDrawn="1"/>
        </p:nvSpPr>
        <p:spPr>
          <a:xfrm>
            <a:off x="0" y="-611"/>
            <a:ext cx="12192000" cy="720000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800">
              <a:solidFill>
                <a:schemeClr val="tx1"/>
              </a:solidFill>
            </a:endParaRPr>
          </a:p>
        </p:txBody>
      </p:sp>
      <p:pic>
        <p:nvPicPr>
          <p:cNvPr id="12" name="Bildobjekt 5" descr="ESS-vit-logga.png">
            <a:extLst>
              <a:ext uri="{FF2B5EF4-FFF2-40B4-BE49-F238E27FC236}">
                <a16:creationId xmlns:a16="http://schemas.microsoft.com/office/drawing/2014/main" id="{DB2BF20D-576A-5745-842F-485F4FEA4DEA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28140" y="32473"/>
            <a:ext cx="1614957" cy="648000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E0904BEE-073D-E143-8FB7-D8F4C2C44E4F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71466" y="79903"/>
            <a:ext cx="1732536" cy="576000"/>
          </a:xfrm>
          <a:prstGeom prst="rect">
            <a:avLst/>
          </a:prstGeom>
        </p:spPr>
      </p:pic>
      <p:sp>
        <p:nvSpPr>
          <p:cNvPr id="14" name="Date Placeholder 3">
            <a:extLst>
              <a:ext uri="{FF2B5EF4-FFF2-40B4-BE49-F238E27FC236}">
                <a16:creationId xmlns:a16="http://schemas.microsoft.com/office/drawing/2014/main" id="{D839F78D-C882-F640-A7D0-270514B64AA9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183380" y="6373378"/>
            <a:ext cx="1054260" cy="365125"/>
          </a:xfrm>
        </p:spPr>
        <p:txBody>
          <a:bodyPr/>
          <a:lstStyle/>
          <a:p>
            <a:r>
              <a:rPr lang="en-GB"/>
              <a:t>13/11/18</a:t>
            </a:r>
            <a:endParaRPr lang="en-US"/>
          </a:p>
        </p:txBody>
      </p:sp>
      <p:sp>
        <p:nvSpPr>
          <p:cNvPr id="15" name="Footer Placeholder 4">
            <a:extLst>
              <a:ext uri="{FF2B5EF4-FFF2-40B4-BE49-F238E27FC236}">
                <a16:creationId xmlns:a16="http://schemas.microsoft.com/office/drawing/2014/main" id="{36EADCFA-DB03-A846-B21F-DA1DA699D2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074975" y="6373379"/>
            <a:ext cx="3108405" cy="3651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/>
              <a:t>De Keukeleere/Pfeiffer - IEEE NSS Sydney 2018</a:t>
            </a:r>
          </a:p>
        </p:txBody>
      </p:sp>
      <p:sp>
        <p:nvSpPr>
          <p:cNvPr id="17" name="Title 1">
            <a:extLst>
              <a:ext uri="{FF2B5EF4-FFF2-40B4-BE49-F238E27FC236}">
                <a16:creationId xmlns:a16="http://schemas.microsoft.com/office/drawing/2014/main" id="{C5926A2A-DFD7-4D44-9689-A863E3494AB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75468" y="53202"/>
            <a:ext cx="8354902" cy="629401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edit Master title style</a:t>
            </a:r>
            <a:endParaRPr lang="sv-SE" dirty="0"/>
          </a:p>
        </p:txBody>
      </p:sp>
      <p:sp>
        <p:nvSpPr>
          <p:cNvPr id="18" name="Slide Number Placeholder 5">
            <a:extLst>
              <a:ext uri="{FF2B5EF4-FFF2-40B4-BE49-F238E27FC236}">
                <a16:creationId xmlns:a16="http://schemas.microsoft.com/office/drawing/2014/main" id="{276B9CE9-8E65-4E49-93EE-232DE799C62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63826" y="6373379"/>
            <a:ext cx="610594" cy="365125"/>
          </a:xfrm>
        </p:spPr>
        <p:txBody>
          <a:bodyPr/>
          <a:lstStyle>
            <a:lvl1pPr algn="l">
              <a:defRPr/>
            </a:lvl1pPr>
          </a:lstStyle>
          <a:p>
            <a:fld id="{140C529F-4D8D-784C-8C68-3FB70C98B29F}" type="slidenum">
              <a:rPr lang="en-US" smtClean="0"/>
              <a:pPr/>
              <a:t>‹#›</a:t>
            </a:fld>
            <a:r>
              <a:rPr lang="en-US" dirty="0"/>
              <a:t>/17</a:t>
            </a:r>
          </a:p>
        </p:txBody>
      </p:sp>
    </p:spTree>
    <p:extLst>
      <p:ext uri="{BB962C8B-B14F-4D97-AF65-F5344CB8AC3E}">
        <p14:creationId xmlns:p14="http://schemas.microsoft.com/office/powerpoint/2010/main" val="327214536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799903"/>
            <a:ext cx="5386917" cy="823157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1703574"/>
            <a:ext cx="5386917" cy="457149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799903"/>
            <a:ext cx="5389033" cy="823157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1703574"/>
            <a:ext cx="5389033" cy="457149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13" name="Rektangel 6">
            <a:extLst>
              <a:ext uri="{FF2B5EF4-FFF2-40B4-BE49-F238E27FC236}">
                <a16:creationId xmlns:a16="http://schemas.microsoft.com/office/drawing/2014/main" id="{64C79400-B332-BF4D-846F-A37EA79201C7}"/>
              </a:ext>
            </a:extLst>
          </p:cNvPr>
          <p:cNvSpPr/>
          <p:nvPr userDrawn="1"/>
        </p:nvSpPr>
        <p:spPr>
          <a:xfrm>
            <a:off x="0" y="-611"/>
            <a:ext cx="12192000" cy="720000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800">
              <a:solidFill>
                <a:schemeClr val="tx1"/>
              </a:solidFill>
            </a:endParaRPr>
          </a:p>
        </p:txBody>
      </p:sp>
      <p:pic>
        <p:nvPicPr>
          <p:cNvPr id="14" name="Bildobjekt 5" descr="ESS-vit-logga.png">
            <a:extLst>
              <a:ext uri="{FF2B5EF4-FFF2-40B4-BE49-F238E27FC236}">
                <a16:creationId xmlns:a16="http://schemas.microsoft.com/office/drawing/2014/main" id="{6C0CAE76-9425-0D4E-A8E7-6541DAD2764D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28140" y="32473"/>
            <a:ext cx="1614957" cy="648000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EFAE6922-DB3B-3A49-A46D-7A119C00EEFD}"/>
              </a:ext>
            </a:extLst>
          </p:cNvPr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71466" y="79903"/>
            <a:ext cx="1732536" cy="576000"/>
          </a:xfrm>
          <a:prstGeom prst="rect">
            <a:avLst/>
          </a:prstGeom>
        </p:spPr>
      </p:pic>
      <p:sp>
        <p:nvSpPr>
          <p:cNvPr id="16" name="Date Placeholder 3">
            <a:extLst>
              <a:ext uri="{FF2B5EF4-FFF2-40B4-BE49-F238E27FC236}">
                <a16:creationId xmlns:a16="http://schemas.microsoft.com/office/drawing/2014/main" id="{DFDBE7E8-914C-6846-B6D3-A0409427592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4183380" y="6373378"/>
            <a:ext cx="1054260" cy="365125"/>
          </a:xfrm>
        </p:spPr>
        <p:txBody>
          <a:bodyPr/>
          <a:lstStyle/>
          <a:p>
            <a:r>
              <a:rPr lang="en-GB"/>
              <a:t>13/11/18</a:t>
            </a:r>
            <a:endParaRPr lang="en-US"/>
          </a:p>
        </p:txBody>
      </p:sp>
      <p:sp>
        <p:nvSpPr>
          <p:cNvPr id="17" name="Footer Placeholder 4">
            <a:extLst>
              <a:ext uri="{FF2B5EF4-FFF2-40B4-BE49-F238E27FC236}">
                <a16:creationId xmlns:a16="http://schemas.microsoft.com/office/drawing/2014/main" id="{83EDE7BF-1422-0E41-87E7-E085016E6C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074975" y="6373379"/>
            <a:ext cx="3108405" cy="3651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/>
              <a:t>De Keukeleere/Pfeiffer - IEEE NSS Sydney 2018</a:t>
            </a:r>
          </a:p>
        </p:txBody>
      </p:sp>
      <p:sp>
        <p:nvSpPr>
          <p:cNvPr id="19" name="Title 1">
            <a:extLst>
              <a:ext uri="{FF2B5EF4-FFF2-40B4-BE49-F238E27FC236}">
                <a16:creationId xmlns:a16="http://schemas.microsoft.com/office/drawing/2014/main" id="{D92F1E8C-394C-0745-B7F5-B23246899BA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75468" y="53202"/>
            <a:ext cx="8354902" cy="629401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edit Master title style</a:t>
            </a:r>
            <a:endParaRPr lang="sv-SE" dirty="0"/>
          </a:p>
        </p:txBody>
      </p:sp>
      <p:sp>
        <p:nvSpPr>
          <p:cNvPr id="20" name="Slide Number Placeholder 5">
            <a:extLst>
              <a:ext uri="{FF2B5EF4-FFF2-40B4-BE49-F238E27FC236}">
                <a16:creationId xmlns:a16="http://schemas.microsoft.com/office/drawing/2014/main" id="{A9B2E1F6-EC64-074E-8162-EC3E14982D9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463826" y="6373379"/>
            <a:ext cx="610594" cy="365125"/>
          </a:xfrm>
        </p:spPr>
        <p:txBody>
          <a:bodyPr/>
          <a:lstStyle>
            <a:lvl1pPr algn="l">
              <a:defRPr/>
            </a:lvl1pPr>
          </a:lstStyle>
          <a:p>
            <a:fld id="{140C529F-4D8D-784C-8C68-3FB70C98B29F}" type="slidenum">
              <a:rPr lang="en-US" smtClean="0"/>
              <a:pPr/>
              <a:t>‹#›</a:t>
            </a:fld>
            <a:r>
              <a:rPr lang="en-US" dirty="0"/>
              <a:t>/17</a:t>
            </a:r>
          </a:p>
        </p:txBody>
      </p:sp>
    </p:spTree>
    <p:extLst>
      <p:ext uri="{BB962C8B-B14F-4D97-AF65-F5344CB8AC3E}">
        <p14:creationId xmlns:p14="http://schemas.microsoft.com/office/powerpoint/2010/main" val="77810508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 dirty="0"/>
              <a:t>De </a:t>
            </a:r>
            <a:r>
              <a:rPr lang="en-US" dirty="0" err="1"/>
              <a:t>Keukeleere</a:t>
            </a:r>
            <a:r>
              <a:rPr lang="en-US" dirty="0"/>
              <a:t>/Pfeiffer - IEEE NSS Sydney 2018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40C529F-4D8D-784C-8C68-3FB70C98B29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19525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</p:sldLayoutIdLst>
  <p:hf hdr="0"/>
  <p:txStyles>
    <p:titleStyle>
      <a:lvl1pPr algn="l" defTabSz="914400" rtl="0" eaLnBrk="1" latinLnBrk="0" hangingPunct="1">
        <a:spcBef>
          <a:spcPct val="0"/>
        </a:spcBef>
        <a:buNone/>
        <a:defRPr sz="32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1.png"/><Relationship Id="rId5" Type="http://schemas.openxmlformats.org/officeDocument/2006/relationships/image" Target="../media/image10.png"/><Relationship Id="rId4" Type="http://schemas.openxmlformats.org/officeDocument/2006/relationships/image" Target="../media/image9.pn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emf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emf"/><Relationship Id="rId2" Type="http://schemas.openxmlformats.org/officeDocument/2006/relationships/image" Target="../media/image13.emf"/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tiff"/><Relationship Id="rId2" Type="http://schemas.openxmlformats.org/officeDocument/2006/relationships/image" Target="../media/image15.tiff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image" Target="../media/image17.emf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emf"/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tiff"/><Relationship Id="rId2" Type="http://schemas.openxmlformats.org/officeDocument/2006/relationships/image" Target="../media/image20.tiff"/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tiff"/><Relationship Id="rId2" Type="http://schemas.openxmlformats.org/officeDocument/2006/relationships/image" Target="../media/image22.tiff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emf"/><Relationship Id="rId2" Type="http://schemas.openxmlformats.org/officeDocument/2006/relationships/image" Target="../media/image24.emf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26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tiff"/><Relationship Id="rId2" Type="http://schemas.openxmlformats.org/officeDocument/2006/relationships/image" Target="../media/image27.tiff"/><Relationship Id="rId1" Type="http://schemas.openxmlformats.org/officeDocument/2006/relationships/slideLayout" Target="../slideLayouts/slideLayout3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tiff"/><Relationship Id="rId2" Type="http://schemas.openxmlformats.org/officeDocument/2006/relationships/image" Target="../media/image29.tiff"/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5BC214-9C8C-1642-B571-FB282DEC4B2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05028" y="1485119"/>
            <a:ext cx="10866120" cy="1470025"/>
          </a:xfrm>
        </p:spPr>
        <p:txBody>
          <a:bodyPr>
            <a:noAutofit/>
          </a:bodyPr>
          <a:lstStyle/>
          <a:p>
            <a:r>
              <a:rPr lang="en-GB" sz="4800" dirty="0"/>
              <a:t>Interfacing Geant4, Garfield++ and Degrad for the Simulation of Gaseous Detectors</a:t>
            </a:r>
            <a:endParaRPr lang="en-US" sz="4800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2ADE756-F2F3-0D41-A1CF-7E63771EDC4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597408" y="2778228"/>
            <a:ext cx="10341864" cy="1194816"/>
          </a:xfrm>
        </p:spPr>
        <p:txBody>
          <a:bodyPr>
            <a:normAutofit/>
          </a:bodyPr>
          <a:lstStyle/>
          <a:p>
            <a:endParaRPr lang="en-US" dirty="0"/>
          </a:p>
          <a:p>
            <a:r>
              <a:rPr lang="en-US" sz="1800" u="sng" dirty="0"/>
              <a:t>Dorothea Pfeiffer</a:t>
            </a:r>
            <a:r>
              <a:rPr lang="en-US" sz="1800" baseline="30000" dirty="0"/>
              <a:t>1,2</a:t>
            </a:r>
            <a:r>
              <a:rPr lang="en-US" sz="1800" dirty="0"/>
              <a:t>, </a:t>
            </a:r>
            <a:r>
              <a:rPr lang="en-US" sz="1800" u="sng" dirty="0"/>
              <a:t>Lennert De Keukeleere</a:t>
            </a:r>
            <a:r>
              <a:rPr lang="en-US" sz="1800" baseline="30000" dirty="0"/>
              <a:t>3</a:t>
            </a:r>
            <a:r>
              <a:rPr lang="en-US" sz="1800" dirty="0"/>
              <a:t>, Carlos Azevedo</a:t>
            </a:r>
            <a:r>
              <a:rPr lang="en-US" sz="1800" baseline="30000" dirty="0"/>
              <a:t>4</a:t>
            </a:r>
            <a:r>
              <a:rPr lang="en-US" sz="1800" dirty="0"/>
              <a:t>, Francesca Belloni</a:t>
            </a:r>
            <a:r>
              <a:rPr lang="en-US" sz="1800" baseline="30000" dirty="0"/>
              <a:t>5</a:t>
            </a:r>
            <a:r>
              <a:rPr lang="en-US" sz="1800" dirty="0"/>
              <a:t>, </a:t>
            </a:r>
            <a:br>
              <a:rPr lang="en-US" sz="1800" dirty="0"/>
            </a:br>
            <a:r>
              <a:rPr lang="en-US" sz="1800" dirty="0"/>
              <a:t>Stephen Biagi</a:t>
            </a:r>
            <a:r>
              <a:rPr lang="en-US" sz="1800" baseline="30000" dirty="0"/>
              <a:t>6</a:t>
            </a:r>
            <a:r>
              <a:rPr lang="en-US" sz="1800" dirty="0"/>
              <a:t>, Vladimir Grichine</a:t>
            </a:r>
            <a:r>
              <a:rPr lang="en-US" sz="1800" baseline="30000" dirty="0"/>
              <a:t>7</a:t>
            </a:r>
            <a:r>
              <a:rPr lang="en-US" sz="1800" dirty="0"/>
              <a:t>, Leendert Hayen</a:t>
            </a:r>
            <a:r>
              <a:rPr lang="en-US" sz="1800" baseline="30000" dirty="0"/>
              <a:t>3</a:t>
            </a:r>
            <a:r>
              <a:rPr lang="en-US" sz="1800" dirty="0"/>
              <a:t>, Andrei R. Hanu</a:t>
            </a:r>
            <a:r>
              <a:rPr lang="en-US" sz="1800" baseline="30000" dirty="0"/>
              <a:t>8</a:t>
            </a:r>
            <a:r>
              <a:rPr lang="en-US" sz="1800" dirty="0"/>
              <a:t>, Ivana H</a:t>
            </a:r>
            <a:r>
              <a:rPr lang="en-GB" sz="1800" dirty="0"/>
              <a:t>ř</a:t>
            </a:r>
            <a:r>
              <a:rPr lang="en-US" sz="1800" dirty="0"/>
              <a:t>ivn</a:t>
            </a:r>
            <a:r>
              <a:rPr lang="en-GB" sz="1800" dirty="0"/>
              <a:t>áč</a:t>
            </a:r>
            <a:r>
              <a:rPr lang="en-US" sz="1800" dirty="0"/>
              <a:t>ov</a:t>
            </a:r>
            <a:r>
              <a:rPr lang="en-GB" sz="1800" dirty="0"/>
              <a:t>á</a:t>
            </a:r>
            <a:r>
              <a:rPr lang="en-US" sz="1800" baseline="30000" dirty="0"/>
              <a:t>9</a:t>
            </a:r>
            <a:r>
              <a:rPr lang="en-US" sz="1800" dirty="0"/>
              <a:t>, </a:t>
            </a:r>
            <a:br>
              <a:rPr lang="en-US" sz="1800" dirty="0"/>
            </a:br>
            <a:r>
              <a:rPr lang="en-US" sz="1800" dirty="0"/>
              <a:t>Vladimir Ivanchenko</a:t>
            </a:r>
            <a:r>
              <a:rPr lang="en-US" sz="1800" baseline="30000" dirty="0"/>
              <a:t>2,10</a:t>
            </a:r>
            <a:r>
              <a:rPr lang="en-US" sz="1800" dirty="0"/>
              <a:t>, Vladyslav Krylov</a:t>
            </a:r>
            <a:r>
              <a:rPr lang="en-US" sz="1800" baseline="30000" dirty="0"/>
              <a:t>11,12</a:t>
            </a:r>
            <a:r>
              <a:rPr lang="en-US" sz="1800" dirty="0"/>
              <a:t>, Heinrich Schindler</a:t>
            </a:r>
            <a:r>
              <a:rPr lang="en-US" sz="1800" baseline="30000" dirty="0"/>
              <a:t>2</a:t>
            </a:r>
            <a:r>
              <a:rPr lang="en-US" sz="1800" dirty="0"/>
              <a:t>, Rob Veenhof</a:t>
            </a:r>
            <a:r>
              <a:rPr lang="en-US" sz="1800" baseline="30000" dirty="0"/>
              <a:t>2,13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61AC7CE-BB21-674C-BB29-3D70F76F1DAC}"/>
              </a:ext>
            </a:extLst>
          </p:cNvPr>
          <p:cNvSpPr txBox="1"/>
          <p:nvPr/>
        </p:nvSpPr>
        <p:spPr>
          <a:xfrm>
            <a:off x="182880" y="4248253"/>
            <a:ext cx="5687568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aseline="30000" dirty="0">
                <a:solidFill>
                  <a:schemeClr val="bg1"/>
                </a:solidFill>
              </a:rPr>
              <a:t>1</a:t>
            </a:r>
            <a:r>
              <a:rPr lang="en-US" sz="1400" dirty="0">
                <a:solidFill>
                  <a:schemeClr val="bg1"/>
                </a:solidFill>
              </a:rPr>
              <a:t>European Spallation Source (ESS AB),P.O. Box 176, SE-22100 Lund, Sweden </a:t>
            </a:r>
          </a:p>
          <a:p>
            <a:r>
              <a:rPr lang="en-US" sz="1400" baseline="30000" dirty="0">
                <a:solidFill>
                  <a:schemeClr val="bg1"/>
                </a:solidFill>
              </a:rPr>
              <a:t>2</a:t>
            </a:r>
            <a:r>
              <a:rPr lang="en-US" sz="1400" dirty="0">
                <a:solidFill>
                  <a:schemeClr val="bg1"/>
                </a:solidFill>
              </a:rPr>
              <a:t>CERN, CH-1211 Geneva 23, Switzerland</a:t>
            </a:r>
          </a:p>
          <a:p>
            <a:r>
              <a:rPr lang="en-US" sz="1400" baseline="30000" dirty="0">
                <a:solidFill>
                  <a:schemeClr val="bg1"/>
                </a:solidFill>
              </a:rPr>
              <a:t>3</a:t>
            </a:r>
            <a:r>
              <a:rPr lang="en-US" sz="1400" dirty="0">
                <a:solidFill>
                  <a:schemeClr val="bg1"/>
                </a:solidFill>
              </a:rPr>
              <a:t>Instituut voor Kern- en Stralingsfysica, KU Leuven, Belgium</a:t>
            </a:r>
          </a:p>
          <a:p>
            <a:r>
              <a:rPr lang="en-US" sz="1400" baseline="30000" dirty="0">
                <a:solidFill>
                  <a:schemeClr val="bg1"/>
                </a:solidFill>
              </a:rPr>
              <a:t>4</a:t>
            </a:r>
            <a:r>
              <a:rPr lang="en-US" sz="1400" dirty="0">
                <a:solidFill>
                  <a:schemeClr val="bg1"/>
                </a:solidFill>
              </a:rPr>
              <a:t>I3N - Physics Department, University of Aveiro, 3810-193 Aveiro, Portugal </a:t>
            </a:r>
          </a:p>
          <a:p>
            <a:r>
              <a:rPr lang="en-US" sz="1400" baseline="30000" dirty="0">
                <a:solidFill>
                  <a:schemeClr val="bg1"/>
                </a:solidFill>
              </a:rPr>
              <a:t>5</a:t>
            </a:r>
            <a:r>
              <a:rPr lang="en-US" sz="1400" dirty="0">
                <a:solidFill>
                  <a:schemeClr val="bg1"/>
                </a:solidFill>
              </a:rPr>
              <a:t>CEA Saclay, 91191 Gif-sur-Yvette, France </a:t>
            </a:r>
          </a:p>
          <a:p>
            <a:r>
              <a:rPr lang="en-US" sz="1400" baseline="30000" dirty="0">
                <a:solidFill>
                  <a:schemeClr val="bg1"/>
                </a:solidFill>
              </a:rPr>
              <a:t>6</a:t>
            </a:r>
            <a:r>
              <a:rPr lang="en-US" sz="1400" dirty="0">
                <a:solidFill>
                  <a:schemeClr val="bg1"/>
                </a:solidFill>
              </a:rPr>
              <a:t>Department of Physics, University of Liverpool, UK</a:t>
            </a:r>
          </a:p>
          <a:p>
            <a:r>
              <a:rPr lang="en-US" sz="1400" baseline="30000" dirty="0">
                <a:solidFill>
                  <a:schemeClr val="bg1"/>
                </a:solidFill>
              </a:rPr>
              <a:t>7</a:t>
            </a:r>
            <a:r>
              <a:rPr lang="en-US" sz="1400" dirty="0">
                <a:solidFill>
                  <a:schemeClr val="bg1"/>
                </a:solidFill>
              </a:rPr>
              <a:t>Lebedev Physical Institute of RAS, Moscow, Russia</a:t>
            </a:r>
            <a:endParaRPr lang="en-US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BF19D25-DB00-AB4A-B092-7EB1EA0276E2}"/>
              </a:ext>
            </a:extLst>
          </p:cNvPr>
          <p:cNvSpPr txBox="1"/>
          <p:nvPr/>
        </p:nvSpPr>
        <p:spPr>
          <a:xfrm>
            <a:off x="6038088" y="4248253"/>
            <a:ext cx="6007608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aseline="30000" dirty="0">
                <a:solidFill>
                  <a:schemeClr val="bg1"/>
                </a:solidFill>
              </a:rPr>
              <a:t>8</a:t>
            </a:r>
            <a:r>
              <a:rPr lang="en-US" sz="1400" dirty="0">
                <a:solidFill>
                  <a:schemeClr val="bg1"/>
                </a:solidFill>
              </a:rPr>
              <a:t>NASA Goddard Space Flight Center, Greenbelt, Maryland 20771, USA</a:t>
            </a:r>
          </a:p>
          <a:p>
            <a:r>
              <a:rPr lang="en-US" sz="1400" baseline="30000" dirty="0">
                <a:solidFill>
                  <a:schemeClr val="bg1"/>
                </a:solidFill>
              </a:rPr>
              <a:t>9</a:t>
            </a:r>
            <a:r>
              <a:rPr lang="en-US" sz="1400" dirty="0">
                <a:solidFill>
                  <a:schemeClr val="bg1"/>
                </a:solidFill>
              </a:rPr>
              <a:t>Institut de Physique Nucléaire, Université Paris-Sud, CNRS-IN2P3, Orsay, France</a:t>
            </a:r>
          </a:p>
          <a:p>
            <a:r>
              <a:rPr lang="en-US" sz="1400" baseline="30000" dirty="0">
                <a:solidFill>
                  <a:schemeClr val="bg1"/>
                </a:solidFill>
              </a:rPr>
              <a:t>10</a:t>
            </a:r>
            <a:r>
              <a:rPr lang="en-US" sz="1400" dirty="0">
                <a:solidFill>
                  <a:schemeClr val="bg1"/>
                </a:solidFill>
              </a:rPr>
              <a:t>Tomsk State University, Tomsk, Russia</a:t>
            </a:r>
          </a:p>
          <a:p>
            <a:r>
              <a:rPr lang="en-US" sz="1400" baseline="30000" dirty="0">
                <a:solidFill>
                  <a:schemeClr val="bg1"/>
                </a:solidFill>
              </a:rPr>
              <a:t>11</a:t>
            </a:r>
            <a:r>
              <a:rPr lang="en-US" sz="1400" dirty="0">
                <a:solidFill>
                  <a:schemeClr val="bg1"/>
                </a:solidFill>
              </a:rPr>
              <a:t>Laboratoire de l'Accélérateur Linéaire (LAL), Université Paris-Sud XI, CNRS/IN2P3, 91898 Orsay, France</a:t>
            </a:r>
          </a:p>
          <a:p>
            <a:r>
              <a:rPr lang="en-US" sz="1400" baseline="30000" dirty="0">
                <a:solidFill>
                  <a:schemeClr val="bg1"/>
                </a:solidFill>
              </a:rPr>
              <a:t>12</a:t>
            </a:r>
            <a:r>
              <a:rPr lang="en-US" sz="1400" dirty="0">
                <a:solidFill>
                  <a:schemeClr val="bg1"/>
                </a:solidFill>
              </a:rPr>
              <a:t>Taras Shevchenko National University of Kyiv (TSNUK), Kyiv, Ukraine</a:t>
            </a:r>
          </a:p>
          <a:p>
            <a:r>
              <a:rPr lang="en-US" sz="1400" baseline="30000" dirty="0">
                <a:solidFill>
                  <a:schemeClr val="bg1"/>
                </a:solidFill>
              </a:rPr>
              <a:t>13</a:t>
            </a:r>
            <a:r>
              <a:rPr lang="en-US" sz="1400" dirty="0">
                <a:solidFill>
                  <a:schemeClr val="bg1"/>
                </a:solidFill>
              </a:rPr>
              <a:t>Uludag University, 16059 Nülufer-Bursa, Turkey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7D67D00B-F2AC-6640-B718-BD0427191A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8684" y="6253486"/>
            <a:ext cx="932688" cy="512837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FF3C713F-AF64-E642-8C1F-91056B8AF7DD}"/>
              </a:ext>
            </a:extLst>
          </p:cNvPr>
          <p:cNvSpPr txBox="1"/>
          <p:nvPr/>
        </p:nvSpPr>
        <p:spPr>
          <a:xfrm>
            <a:off x="1071372" y="6356015"/>
            <a:ext cx="10974324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</a:rPr>
              <a:t>2018 IEEE Nuclear Science Symposium and Medical Imaging Conference      10-17 November 2018, International Convention Centre, Sydney, Australia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CD96221E-427E-3144-99A6-41B1E16B7220}"/>
              </a:ext>
            </a:extLst>
          </p:cNvPr>
          <p:cNvSpPr txBox="1"/>
          <p:nvPr/>
        </p:nvSpPr>
        <p:spPr>
          <a:xfrm>
            <a:off x="1726217" y="5970270"/>
            <a:ext cx="731567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b="1" dirty="0"/>
              <a:t>This work was partially funded by the EU Horizon 2020 framework, BrightnESS project 676548</a:t>
            </a: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DE9FCE45-1A8C-3642-AC3F-F04820702F0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846252" y="5899956"/>
            <a:ext cx="2193073" cy="4824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559894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88F743-70EF-C748-A2D6-82A5D020F39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Short Reminder: Which software packages are used 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954F785-ABDD-2E4B-BD04-6882E579887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GB" dirty="0"/>
              <a:t>Geant4 (GEometry ANd Tracking): </a:t>
            </a:r>
          </a:p>
          <a:p>
            <a:pPr lvl="1"/>
            <a:r>
              <a:rPr lang="en-GB" dirty="0"/>
              <a:t>object oriented C++ toolkit for simulation of passage of particles through matter</a:t>
            </a:r>
          </a:p>
          <a:p>
            <a:pPr lvl="1"/>
            <a:r>
              <a:rPr lang="en-GB" dirty="0"/>
              <a:t>most common software package for Monte Carlo simulations in particle physics</a:t>
            </a:r>
          </a:p>
          <a:p>
            <a:pPr lvl="1"/>
            <a:r>
              <a:rPr lang="en-GB" dirty="0"/>
              <a:t>more recently extended to include low energy applications</a:t>
            </a:r>
          </a:p>
          <a:p>
            <a:r>
              <a:rPr lang="en-GB" dirty="0"/>
              <a:t>Garfield++ (C++ version of Fortran program Garfield)</a:t>
            </a:r>
          </a:p>
          <a:p>
            <a:pPr lvl="1"/>
            <a:r>
              <a:rPr lang="en-GB" dirty="0"/>
              <a:t>dedicated to simulation of gaseous detectors</a:t>
            </a:r>
          </a:p>
          <a:p>
            <a:pPr lvl="1"/>
            <a:r>
              <a:rPr lang="en-GB" dirty="0"/>
              <a:t>calculates drift and avalanche processes, using analytical fields and field maps</a:t>
            </a:r>
          </a:p>
          <a:p>
            <a:pPr lvl="1"/>
            <a:r>
              <a:rPr lang="en-GB" dirty="0"/>
              <a:t>includes interfaces to Magboltz (electron transport properties), Heed (PAI model implementation) and SRIM (Stopping and Range of Ions in Matter)</a:t>
            </a:r>
          </a:p>
          <a:p>
            <a:r>
              <a:rPr lang="en-GB" dirty="0"/>
              <a:t>Degrad (Fortran program)</a:t>
            </a:r>
          </a:p>
          <a:p>
            <a:pPr lvl="1"/>
            <a:r>
              <a:rPr lang="en-GB" dirty="0"/>
              <a:t>includes accurate Auger cascade model for interaction of photons, electrons and ionizing particles with gas mixtures in electric and magnetic fields</a:t>
            </a:r>
          </a:p>
          <a:p>
            <a:pPr lvl="1"/>
            <a:r>
              <a:rPr lang="en-GB" dirty="0"/>
              <a:t>for X-rays, simulates shell absorption by photoelectric effect, Compton scattering or pair-production and the subsequent Auger, Coster-Kronig, Shake-off and fluorescence emission. Bremsstrahlung emissions by secondary electrons are also included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DA78402-4B56-FE47-8410-F063488CED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C7822EF-E8BB-4F49-AE4A-E994D383584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43BFD7-5E90-B640-8627-0B51D5A71E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0C529F-4D8D-784C-8C68-3FB70C98B29F}" type="slidenum">
              <a:rPr lang="en-US" smtClean="0"/>
              <a:pPr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9620164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>
            <a:extLst>
              <a:ext uri="{FF2B5EF4-FFF2-40B4-BE49-F238E27FC236}">
                <a16:creationId xmlns:a16="http://schemas.microsoft.com/office/drawing/2014/main" id="{61802052-3531-F74C-8D78-0CC8B989FCC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12029" y="1005138"/>
            <a:ext cx="7390547" cy="4927031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D00EB108-5656-3744-B54B-3BEA005E7AF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Why interfacing Geant4, Garfield++ and Degrad 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C468BBE-FE5A-1A47-AD2A-18BB3B99C07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13261" y="803575"/>
            <a:ext cx="4362450" cy="549296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200" dirty="0"/>
              <a:t>To simulate a complete gaseous detector, the following five steps are relevant:</a:t>
            </a:r>
          </a:p>
          <a:p>
            <a:pPr lvl="1">
              <a:buFont typeface="+mj-lt"/>
              <a:buAutoNum type="arabicPeriod"/>
            </a:pPr>
            <a:r>
              <a:rPr lang="en-US" sz="2200" dirty="0">
                <a:solidFill>
                  <a:srgbClr val="FF0000"/>
                </a:solidFill>
              </a:rPr>
              <a:t>Interaction of primary particle with surroundings and non-gaseous detector material</a:t>
            </a:r>
          </a:p>
          <a:p>
            <a:pPr lvl="1">
              <a:buFont typeface="+mj-lt"/>
              <a:buAutoNum type="arabicPeriod"/>
            </a:pPr>
            <a:r>
              <a:rPr lang="en-US" sz="2200" dirty="0">
                <a:solidFill>
                  <a:srgbClr val="2A18C2"/>
                </a:solidFill>
              </a:rPr>
              <a:t>Forming of ionization electron/ion pairs in gas</a:t>
            </a:r>
          </a:p>
          <a:p>
            <a:pPr lvl="1">
              <a:buFont typeface="+mj-lt"/>
              <a:buAutoNum type="arabicPeriod"/>
            </a:pPr>
            <a:r>
              <a:rPr lang="en-US" sz="2200" dirty="0">
                <a:solidFill>
                  <a:srgbClr val="FFC000"/>
                </a:solidFill>
              </a:rPr>
              <a:t>Drift of ionization electrons to amplification stage</a:t>
            </a:r>
          </a:p>
          <a:p>
            <a:pPr lvl="1">
              <a:buFont typeface="+mj-lt"/>
              <a:buAutoNum type="arabicPeriod"/>
            </a:pPr>
            <a:r>
              <a:rPr lang="en-US" sz="2200" dirty="0">
                <a:solidFill>
                  <a:srgbClr val="7030A0"/>
                </a:solidFill>
              </a:rPr>
              <a:t>Creation of additional ionization via avalanche in amplification stage</a:t>
            </a:r>
          </a:p>
          <a:p>
            <a:pPr lvl="1">
              <a:buFont typeface="+mj-lt"/>
              <a:buAutoNum type="arabicPeriod"/>
            </a:pPr>
            <a:r>
              <a:rPr lang="en-US" sz="2200" dirty="0">
                <a:solidFill>
                  <a:srgbClr val="00B050"/>
                </a:solidFill>
              </a:rPr>
              <a:t>Forming of electronic signal at read out</a:t>
            </a:r>
          </a:p>
          <a:p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EEBC46E-BF67-A84E-A040-CD98EB2D5E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2B238B1-3660-4542-8CF2-31563690B1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808DC6B-535B-6E47-9555-2B15C7ACC0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0C529F-4D8D-784C-8C68-3FB70C98B29F}" type="slidenum">
              <a:rPr lang="en-US" smtClean="0"/>
              <a:pPr/>
              <a:t>3</a:t>
            </a:fld>
            <a:endParaRPr lang="en-US" dirty="0"/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0A4C5B2F-6499-254E-BE91-EFF13CF8EDA4}"/>
              </a:ext>
            </a:extLst>
          </p:cNvPr>
          <p:cNvSpPr/>
          <p:nvPr/>
        </p:nvSpPr>
        <p:spPr>
          <a:xfrm>
            <a:off x="8259708" y="4952588"/>
            <a:ext cx="144000" cy="1440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9C77B12B-085F-ED4C-91F8-888C025F4783}"/>
              </a:ext>
            </a:extLst>
          </p:cNvPr>
          <p:cNvCxnSpPr>
            <a:cxnSpLocks/>
          </p:cNvCxnSpPr>
          <p:nvPr/>
        </p:nvCxnSpPr>
        <p:spPr>
          <a:xfrm flipV="1">
            <a:off x="8331708" y="3314700"/>
            <a:ext cx="0" cy="1493872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143A8E3D-2BC1-794A-B5D4-1E6E0FDC2711}"/>
              </a:ext>
            </a:extLst>
          </p:cNvPr>
          <p:cNvSpPr txBox="1"/>
          <p:nvPr/>
        </p:nvSpPr>
        <p:spPr>
          <a:xfrm>
            <a:off x="7179589" y="4808572"/>
            <a:ext cx="95865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neutron</a:t>
            </a:r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F81544F1-486F-DF49-96AC-A53B89509F80}"/>
              </a:ext>
            </a:extLst>
          </p:cNvPr>
          <p:cNvSpPr/>
          <p:nvPr/>
        </p:nvSpPr>
        <p:spPr>
          <a:xfrm>
            <a:off x="8700525" y="3136178"/>
            <a:ext cx="144000" cy="1440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cxnSp>
        <p:nvCxnSpPr>
          <p:cNvPr id="17" name="Straight Arrow Connector 16">
            <a:extLst>
              <a:ext uri="{FF2B5EF4-FFF2-40B4-BE49-F238E27FC236}">
                <a16:creationId xmlns:a16="http://schemas.microsoft.com/office/drawing/2014/main" id="{9275591F-5CDA-3244-9756-70FDD9344191}"/>
              </a:ext>
            </a:extLst>
          </p:cNvPr>
          <p:cNvCxnSpPr>
            <a:cxnSpLocks/>
          </p:cNvCxnSpPr>
          <p:nvPr/>
        </p:nvCxnSpPr>
        <p:spPr>
          <a:xfrm flipV="1">
            <a:off x="8403708" y="3179558"/>
            <a:ext cx="267998" cy="135142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>
            <a:extLst>
              <a:ext uri="{FF2B5EF4-FFF2-40B4-BE49-F238E27FC236}">
                <a16:creationId xmlns:a16="http://schemas.microsoft.com/office/drawing/2014/main" id="{FE423DD2-352F-644C-88A5-D2F94B384145}"/>
              </a:ext>
            </a:extLst>
          </p:cNvPr>
          <p:cNvSpPr txBox="1"/>
          <p:nvPr/>
        </p:nvSpPr>
        <p:spPr>
          <a:xfrm>
            <a:off x="8944343" y="2945368"/>
            <a:ext cx="112306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scattering</a:t>
            </a:r>
          </a:p>
        </p:txBody>
      </p: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1318BE40-A7E0-264A-84B5-3C3E42A5B9E5}"/>
              </a:ext>
            </a:extLst>
          </p:cNvPr>
          <p:cNvCxnSpPr>
            <a:cxnSpLocks/>
          </p:cNvCxnSpPr>
          <p:nvPr/>
        </p:nvCxnSpPr>
        <p:spPr>
          <a:xfrm flipV="1">
            <a:off x="8744273" y="2597305"/>
            <a:ext cx="28027" cy="497612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5" name="Oval 24">
            <a:extLst>
              <a:ext uri="{FF2B5EF4-FFF2-40B4-BE49-F238E27FC236}">
                <a16:creationId xmlns:a16="http://schemas.microsoft.com/office/drawing/2014/main" id="{891D862C-2C0D-824F-9E41-669B5C1E056D}"/>
              </a:ext>
            </a:extLst>
          </p:cNvPr>
          <p:cNvSpPr/>
          <p:nvPr/>
        </p:nvSpPr>
        <p:spPr>
          <a:xfrm>
            <a:off x="8664024" y="2421384"/>
            <a:ext cx="144000" cy="1440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A033105E-7688-0D4C-ACA3-EBD0B973DDF8}"/>
              </a:ext>
            </a:extLst>
          </p:cNvPr>
          <p:cNvSpPr txBox="1"/>
          <p:nvPr/>
        </p:nvSpPr>
        <p:spPr>
          <a:xfrm>
            <a:off x="6904338" y="2495003"/>
            <a:ext cx="176400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Neutron capture</a:t>
            </a:r>
          </a:p>
        </p:txBody>
      </p:sp>
      <p:cxnSp>
        <p:nvCxnSpPr>
          <p:cNvPr id="27" name="Straight Arrow Connector 26">
            <a:extLst>
              <a:ext uri="{FF2B5EF4-FFF2-40B4-BE49-F238E27FC236}">
                <a16:creationId xmlns:a16="http://schemas.microsoft.com/office/drawing/2014/main" id="{EC264F97-EE99-AD42-909B-1E5149A285B1}"/>
              </a:ext>
            </a:extLst>
          </p:cNvPr>
          <p:cNvCxnSpPr/>
          <p:nvPr/>
        </p:nvCxnSpPr>
        <p:spPr>
          <a:xfrm>
            <a:off x="8869775" y="2692750"/>
            <a:ext cx="0" cy="288032"/>
          </a:xfrm>
          <a:prstGeom prst="straightConnector1">
            <a:avLst/>
          </a:prstGeom>
          <a:ln>
            <a:solidFill>
              <a:srgbClr val="FFC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3758EC71-C2F8-9443-A724-CB39E713EA0F}"/>
              </a:ext>
            </a:extLst>
          </p:cNvPr>
          <p:cNvCxnSpPr/>
          <p:nvPr/>
        </p:nvCxnSpPr>
        <p:spPr>
          <a:xfrm>
            <a:off x="9131303" y="2747962"/>
            <a:ext cx="0" cy="288032"/>
          </a:xfrm>
          <a:prstGeom prst="straightConnector1">
            <a:avLst/>
          </a:prstGeom>
          <a:ln>
            <a:solidFill>
              <a:srgbClr val="FFC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>
            <a:extLst>
              <a:ext uri="{FF2B5EF4-FFF2-40B4-BE49-F238E27FC236}">
                <a16:creationId xmlns:a16="http://schemas.microsoft.com/office/drawing/2014/main" id="{89EFF6AF-C89E-D24A-A7E3-EBCAC03671F1}"/>
              </a:ext>
            </a:extLst>
          </p:cNvPr>
          <p:cNvCxnSpPr/>
          <p:nvPr/>
        </p:nvCxnSpPr>
        <p:spPr>
          <a:xfrm>
            <a:off x="9347327" y="2879278"/>
            <a:ext cx="0" cy="288032"/>
          </a:xfrm>
          <a:prstGeom prst="straightConnector1">
            <a:avLst/>
          </a:prstGeom>
          <a:ln>
            <a:solidFill>
              <a:srgbClr val="FFC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0" name="Straight Arrow Connector 29">
            <a:extLst>
              <a:ext uri="{FF2B5EF4-FFF2-40B4-BE49-F238E27FC236}">
                <a16:creationId xmlns:a16="http://schemas.microsoft.com/office/drawing/2014/main" id="{017E239F-FDCB-FA48-93A4-9A1DD17F6192}"/>
              </a:ext>
            </a:extLst>
          </p:cNvPr>
          <p:cNvCxnSpPr/>
          <p:nvPr/>
        </p:nvCxnSpPr>
        <p:spPr>
          <a:xfrm>
            <a:off x="9563351" y="2963986"/>
            <a:ext cx="0" cy="288032"/>
          </a:xfrm>
          <a:prstGeom prst="straightConnector1">
            <a:avLst/>
          </a:prstGeom>
          <a:ln>
            <a:solidFill>
              <a:srgbClr val="FFC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>
            <a:extLst>
              <a:ext uri="{FF2B5EF4-FFF2-40B4-BE49-F238E27FC236}">
                <a16:creationId xmlns:a16="http://schemas.microsoft.com/office/drawing/2014/main" id="{91F4FDCA-1F3D-A049-B2EB-EB1F2803BF1E}"/>
              </a:ext>
            </a:extLst>
          </p:cNvPr>
          <p:cNvCxnSpPr/>
          <p:nvPr/>
        </p:nvCxnSpPr>
        <p:spPr>
          <a:xfrm>
            <a:off x="9813283" y="3035994"/>
            <a:ext cx="0" cy="288032"/>
          </a:xfrm>
          <a:prstGeom prst="straightConnector1">
            <a:avLst/>
          </a:prstGeom>
          <a:ln>
            <a:solidFill>
              <a:srgbClr val="FFC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94D47E42-859E-344C-9F5D-10FC3B663D29}"/>
              </a:ext>
            </a:extLst>
          </p:cNvPr>
          <p:cNvCxnSpPr/>
          <p:nvPr/>
        </p:nvCxnSpPr>
        <p:spPr>
          <a:xfrm>
            <a:off x="10067407" y="3069902"/>
            <a:ext cx="0" cy="288032"/>
          </a:xfrm>
          <a:prstGeom prst="straightConnector1">
            <a:avLst/>
          </a:prstGeom>
          <a:ln>
            <a:solidFill>
              <a:srgbClr val="FFC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33" name="Oval 32">
            <a:extLst>
              <a:ext uri="{FF2B5EF4-FFF2-40B4-BE49-F238E27FC236}">
                <a16:creationId xmlns:a16="http://schemas.microsoft.com/office/drawing/2014/main" id="{1B4742A3-F101-484C-8B6B-42D79B89B53E}"/>
              </a:ext>
            </a:extLst>
          </p:cNvPr>
          <p:cNvSpPr/>
          <p:nvPr/>
        </p:nvSpPr>
        <p:spPr>
          <a:xfrm>
            <a:off x="8849710" y="2580296"/>
            <a:ext cx="36000" cy="36000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4" name="Oval 33">
            <a:extLst>
              <a:ext uri="{FF2B5EF4-FFF2-40B4-BE49-F238E27FC236}">
                <a16:creationId xmlns:a16="http://schemas.microsoft.com/office/drawing/2014/main" id="{59F1A252-CF96-A449-8ABC-B4F62A9E0CA2}"/>
              </a:ext>
            </a:extLst>
          </p:cNvPr>
          <p:cNvSpPr/>
          <p:nvPr/>
        </p:nvSpPr>
        <p:spPr>
          <a:xfrm>
            <a:off x="9101460" y="2625472"/>
            <a:ext cx="36000" cy="36000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5" name="Oval 34">
            <a:extLst>
              <a:ext uri="{FF2B5EF4-FFF2-40B4-BE49-F238E27FC236}">
                <a16:creationId xmlns:a16="http://schemas.microsoft.com/office/drawing/2014/main" id="{12FC51B3-7A73-2C41-84F7-2E914132410C}"/>
              </a:ext>
            </a:extLst>
          </p:cNvPr>
          <p:cNvSpPr/>
          <p:nvPr/>
        </p:nvSpPr>
        <p:spPr>
          <a:xfrm>
            <a:off x="9338692" y="2733488"/>
            <a:ext cx="36000" cy="36000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6" name="Oval 35">
            <a:extLst>
              <a:ext uri="{FF2B5EF4-FFF2-40B4-BE49-F238E27FC236}">
                <a16:creationId xmlns:a16="http://schemas.microsoft.com/office/drawing/2014/main" id="{1603B15F-C8EB-7D41-9B36-E19147C8E50B}"/>
              </a:ext>
            </a:extLst>
          </p:cNvPr>
          <p:cNvSpPr/>
          <p:nvPr/>
        </p:nvSpPr>
        <p:spPr>
          <a:xfrm>
            <a:off x="9527100" y="2841496"/>
            <a:ext cx="36000" cy="36000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7" name="Oval 36">
            <a:extLst>
              <a:ext uri="{FF2B5EF4-FFF2-40B4-BE49-F238E27FC236}">
                <a16:creationId xmlns:a16="http://schemas.microsoft.com/office/drawing/2014/main" id="{EC01BFA0-6CDB-C543-AA6C-C2711F2BB3F1}"/>
              </a:ext>
            </a:extLst>
          </p:cNvPr>
          <p:cNvSpPr/>
          <p:nvPr/>
        </p:nvSpPr>
        <p:spPr>
          <a:xfrm>
            <a:off x="9770740" y="2913504"/>
            <a:ext cx="36000" cy="36000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8" name="Oval 37">
            <a:extLst>
              <a:ext uri="{FF2B5EF4-FFF2-40B4-BE49-F238E27FC236}">
                <a16:creationId xmlns:a16="http://schemas.microsoft.com/office/drawing/2014/main" id="{CF204EF9-BFC4-E341-91D5-6332D63DBA55}"/>
              </a:ext>
            </a:extLst>
          </p:cNvPr>
          <p:cNvSpPr/>
          <p:nvPr/>
        </p:nvSpPr>
        <p:spPr>
          <a:xfrm>
            <a:off x="10022772" y="2913504"/>
            <a:ext cx="36000" cy="36000"/>
          </a:xfrm>
          <a:prstGeom prst="ellipse">
            <a:avLst/>
          </a:prstGeom>
          <a:solidFill>
            <a:srgbClr val="0000FF"/>
          </a:solidFill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8871AD68-8D00-0C42-8B24-A4831B77CA1F}"/>
              </a:ext>
            </a:extLst>
          </p:cNvPr>
          <p:cNvSpPr txBox="1"/>
          <p:nvPr/>
        </p:nvSpPr>
        <p:spPr>
          <a:xfrm>
            <a:off x="9726010" y="2594654"/>
            <a:ext cx="208136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00FF"/>
                </a:solidFill>
              </a:rPr>
              <a:t>conversion electron</a:t>
            </a:r>
          </a:p>
        </p:txBody>
      </p:sp>
      <p:grpSp>
        <p:nvGrpSpPr>
          <p:cNvPr id="40" name="D2 Avalanche">
            <a:extLst>
              <a:ext uri="{FF2B5EF4-FFF2-40B4-BE49-F238E27FC236}">
                <a16:creationId xmlns:a16="http://schemas.microsoft.com/office/drawing/2014/main" id="{0AD74665-FE8B-BF4B-AD25-86D2E19B2A9A}"/>
              </a:ext>
            </a:extLst>
          </p:cNvPr>
          <p:cNvGrpSpPr/>
          <p:nvPr/>
        </p:nvGrpSpPr>
        <p:grpSpPr>
          <a:xfrm>
            <a:off x="9027718" y="3374701"/>
            <a:ext cx="180000" cy="720000"/>
            <a:chOff x="2271343" y="4248371"/>
            <a:chExt cx="147970" cy="1315175"/>
          </a:xfrm>
          <a:solidFill>
            <a:srgbClr val="7030A0"/>
          </a:solidFill>
        </p:grpSpPr>
        <p:sp>
          <p:nvSpPr>
            <p:cNvPr id="41" name="Oval 40">
              <a:extLst>
                <a:ext uri="{FF2B5EF4-FFF2-40B4-BE49-F238E27FC236}">
                  <a16:creationId xmlns:a16="http://schemas.microsoft.com/office/drawing/2014/main" id="{30175337-F13F-7C46-8706-AB33E69C212E}"/>
                </a:ext>
              </a:extLst>
            </p:cNvPr>
            <p:cNvSpPr/>
            <p:nvPr/>
          </p:nvSpPr>
          <p:spPr>
            <a:xfrm>
              <a:off x="2291513" y="4860934"/>
              <a:ext cx="107631" cy="111346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42" name="Isosceles Triangle 42">
              <a:extLst>
                <a:ext uri="{FF2B5EF4-FFF2-40B4-BE49-F238E27FC236}">
                  <a16:creationId xmlns:a16="http://schemas.microsoft.com/office/drawing/2014/main" id="{D8AE3ED5-B14B-A544-98A9-6D3032C62477}"/>
                </a:ext>
              </a:extLst>
            </p:cNvPr>
            <p:cNvSpPr/>
            <p:nvPr/>
          </p:nvSpPr>
          <p:spPr>
            <a:xfrm>
              <a:off x="2291513" y="4714828"/>
              <a:ext cx="107631" cy="192959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43" name="Oval 42">
              <a:extLst>
                <a:ext uri="{FF2B5EF4-FFF2-40B4-BE49-F238E27FC236}">
                  <a16:creationId xmlns:a16="http://schemas.microsoft.com/office/drawing/2014/main" id="{ED47DD90-CD7A-B64B-8EB1-FF923ED4071C}"/>
                </a:ext>
              </a:extLst>
            </p:cNvPr>
            <p:cNvSpPr/>
            <p:nvPr/>
          </p:nvSpPr>
          <p:spPr>
            <a:xfrm>
              <a:off x="2305568" y="4348607"/>
              <a:ext cx="79521" cy="80757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44" name="Isosceles Triangle 44">
              <a:extLst>
                <a:ext uri="{FF2B5EF4-FFF2-40B4-BE49-F238E27FC236}">
                  <a16:creationId xmlns:a16="http://schemas.microsoft.com/office/drawing/2014/main" id="{4BDA903D-8B98-C041-AFFC-7F7C1461BD18}"/>
                </a:ext>
              </a:extLst>
            </p:cNvPr>
            <p:cNvSpPr/>
            <p:nvPr/>
          </p:nvSpPr>
          <p:spPr>
            <a:xfrm>
              <a:off x="2306559" y="4248371"/>
              <a:ext cx="77538" cy="132363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45" name="Oval 44">
              <a:extLst>
                <a:ext uri="{FF2B5EF4-FFF2-40B4-BE49-F238E27FC236}">
                  <a16:creationId xmlns:a16="http://schemas.microsoft.com/office/drawing/2014/main" id="{AE054AF4-BC5E-C94F-9E87-42C08DBEBFDC}"/>
                </a:ext>
              </a:extLst>
            </p:cNvPr>
            <p:cNvSpPr/>
            <p:nvPr/>
          </p:nvSpPr>
          <p:spPr>
            <a:xfrm>
              <a:off x="2271343" y="5411315"/>
              <a:ext cx="147970" cy="152231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46" name="Isosceles Triangle 46">
              <a:extLst>
                <a:ext uri="{FF2B5EF4-FFF2-40B4-BE49-F238E27FC236}">
                  <a16:creationId xmlns:a16="http://schemas.microsoft.com/office/drawing/2014/main" id="{43D38655-25F6-954F-9942-B3FF8110689F}"/>
                </a:ext>
              </a:extLst>
            </p:cNvPr>
            <p:cNvSpPr/>
            <p:nvPr/>
          </p:nvSpPr>
          <p:spPr>
            <a:xfrm>
              <a:off x="2271343" y="5190973"/>
              <a:ext cx="147970" cy="283176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</p:grpSp>
      <p:grpSp>
        <p:nvGrpSpPr>
          <p:cNvPr id="47" name="D2 Avalanche">
            <a:extLst>
              <a:ext uri="{FF2B5EF4-FFF2-40B4-BE49-F238E27FC236}">
                <a16:creationId xmlns:a16="http://schemas.microsoft.com/office/drawing/2014/main" id="{C2C1142A-7D77-0044-BC83-9729B3FA42FD}"/>
              </a:ext>
            </a:extLst>
          </p:cNvPr>
          <p:cNvGrpSpPr/>
          <p:nvPr/>
        </p:nvGrpSpPr>
        <p:grpSpPr>
          <a:xfrm>
            <a:off x="9523772" y="3363271"/>
            <a:ext cx="180000" cy="720000"/>
            <a:chOff x="2271343" y="4248371"/>
            <a:chExt cx="147970" cy="1315175"/>
          </a:xfrm>
          <a:solidFill>
            <a:srgbClr val="7030A0"/>
          </a:solidFill>
        </p:grpSpPr>
        <p:sp>
          <p:nvSpPr>
            <p:cNvPr id="48" name="Oval 47">
              <a:extLst>
                <a:ext uri="{FF2B5EF4-FFF2-40B4-BE49-F238E27FC236}">
                  <a16:creationId xmlns:a16="http://schemas.microsoft.com/office/drawing/2014/main" id="{667B4EB5-104B-B74B-827B-2FAC9A557F63}"/>
                </a:ext>
              </a:extLst>
            </p:cNvPr>
            <p:cNvSpPr/>
            <p:nvPr/>
          </p:nvSpPr>
          <p:spPr>
            <a:xfrm>
              <a:off x="2291513" y="4860934"/>
              <a:ext cx="107631" cy="111346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49" name="Isosceles Triangle 59">
              <a:extLst>
                <a:ext uri="{FF2B5EF4-FFF2-40B4-BE49-F238E27FC236}">
                  <a16:creationId xmlns:a16="http://schemas.microsoft.com/office/drawing/2014/main" id="{E041ECA3-4F72-E243-9755-626B118C5842}"/>
                </a:ext>
              </a:extLst>
            </p:cNvPr>
            <p:cNvSpPr/>
            <p:nvPr/>
          </p:nvSpPr>
          <p:spPr>
            <a:xfrm>
              <a:off x="2291513" y="4714828"/>
              <a:ext cx="107631" cy="192959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50" name="Oval 49">
              <a:extLst>
                <a:ext uri="{FF2B5EF4-FFF2-40B4-BE49-F238E27FC236}">
                  <a16:creationId xmlns:a16="http://schemas.microsoft.com/office/drawing/2014/main" id="{DB0318F5-D909-DA41-BE47-E0E057E56DC7}"/>
                </a:ext>
              </a:extLst>
            </p:cNvPr>
            <p:cNvSpPr/>
            <p:nvPr/>
          </p:nvSpPr>
          <p:spPr>
            <a:xfrm>
              <a:off x="2305568" y="4348607"/>
              <a:ext cx="79521" cy="80757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51" name="Isosceles Triangle 61">
              <a:extLst>
                <a:ext uri="{FF2B5EF4-FFF2-40B4-BE49-F238E27FC236}">
                  <a16:creationId xmlns:a16="http://schemas.microsoft.com/office/drawing/2014/main" id="{DAF6DE9E-C164-D448-93D0-35E738B57B59}"/>
                </a:ext>
              </a:extLst>
            </p:cNvPr>
            <p:cNvSpPr/>
            <p:nvPr/>
          </p:nvSpPr>
          <p:spPr>
            <a:xfrm>
              <a:off x="2306559" y="4248371"/>
              <a:ext cx="77538" cy="132363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52" name="Oval 51">
              <a:extLst>
                <a:ext uri="{FF2B5EF4-FFF2-40B4-BE49-F238E27FC236}">
                  <a16:creationId xmlns:a16="http://schemas.microsoft.com/office/drawing/2014/main" id="{DD4A8298-C71F-CC45-AA93-347BC420561C}"/>
                </a:ext>
              </a:extLst>
            </p:cNvPr>
            <p:cNvSpPr/>
            <p:nvPr/>
          </p:nvSpPr>
          <p:spPr>
            <a:xfrm>
              <a:off x="2271343" y="5411315"/>
              <a:ext cx="147970" cy="152231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53" name="Isosceles Triangle 63">
              <a:extLst>
                <a:ext uri="{FF2B5EF4-FFF2-40B4-BE49-F238E27FC236}">
                  <a16:creationId xmlns:a16="http://schemas.microsoft.com/office/drawing/2014/main" id="{28B961CD-2C96-C840-86FE-6BBEA5B37F1A}"/>
                </a:ext>
              </a:extLst>
            </p:cNvPr>
            <p:cNvSpPr/>
            <p:nvPr/>
          </p:nvSpPr>
          <p:spPr>
            <a:xfrm>
              <a:off x="2271343" y="5190973"/>
              <a:ext cx="147970" cy="283176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</p:grpSp>
      <p:grpSp>
        <p:nvGrpSpPr>
          <p:cNvPr id="54" name="D2 Avalanche">
            <a:extLst>
              <a:ext uri="{FF2B5EF4-FFF2-40B4-BE49-F238E27FC236}">
                <a16:creationId xmlns:a16="http://schemas.microsoft.com/office/drawing/2014/main" id="{E4BA0FFD-6E1C-D648-BB74-972D9562D887}"/>
              </a:ext>
            </a:extLst>
          </p:cNvPr>
          <p:cNvGrpSpPr/>
          <p:nvPr/>
        </p:nvGrpSpPr>
        <p:grpSpPr>
          <a:xfrm>
            <a:off x="10018132" y="3374701"/>
            <a:ext cx="180000" cy="720000"/>
            <a:chOff x="2271343" y="4248371"/>
            <a:chExt cx="147970" cy="1315175"/>
          </a:xfrm>
          <a:solidFill>
            <a:srgbClr val="7030A0"/>
          </a:solidFill>
        </p:grpSpPr>
        <p:sp>
          <p:nvSpPr>
            <p:cNvPr id="55" name="Oval 54">
              <a:extLst>
                <a:ext uri="{FF2B5EF4-FFF2-40B4-BE49-F238E27FC236}">
                  <a16:creationId xmlns:a16="http://schemas.microsoft.com/office/drawing/2014/main" id="{C08BABFB-E1C4-F749-A5AA-31954EEE7462}"/>
                </a:ext>
              </a:extLst>
            </p:cNvPr>
            <p:cNvSpPr/>
            <p:nvPr/>
          </p:nvSpPr>
          <p:spPr>
            <a:xfrm>
              <a:off x="2291513" y="4860934"/>
              <a:ext cx="107631" cy="111346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56" name="Isosceles Triangle 66">
              <a:extLst>
                <a:ext uri="{FF2B5EF4-FFF2-40B4-BE49-F238E27FC236}">
                  <a16:creationId xmlns:a16="http://schemas.microsoft.com/office/drawing/2014/main" id="{53218F92-8C30-E844-B4BA-CAD6C63B283A}"/>
                </a:ext>
              </a:extLst>
            </p:cNvPr>
            <p:cNvSpPr/>
            <p:nvPr/>
          </p:nvSpPr>
          <p:spPr>
            <a:xfrm>
              <a:off x="2291513" y="4714828"/>
              <a:ext cx="107631" cy="192959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57" name="Oval 56">
              <a:extLst>
                <a:ext uri="{FF2B5EF4-FFF2-40B4-BE49-F238E27FC236}">
                  <a16:creationId xmlns:a16="http://schemas.microsoft.com/office/drawing/2014/main" id="{F6E17999-6B35-8B4B-874E-7FA144B77687}"/>
                </a:ext>
              </a:extLst>
            </p:cNvPr>
            <p:cNvSpPr/>
            <p:nvPr/>
          </p:nvSpPr>
          <p:spPr>
            <a:xfrm>
              <a:off x="2305568" y="4348607"/>
              <a:ext cx="79521" cy="80757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58" name="Isosceles Triangle 68">
              <a:extLst>
                <a:ext uri="{FF2B5EF4-FFF2-40B4-BE49-F238E27FC236}">
                  <a16:creationId xmlns:a16="http://schemas.microsoft.com/office/drawing/2014/main" id="{0A9E2AD1-3A44-554F-BBA2-A259F8B126CF}"/>
                </a:ext>
              </a:extLst>
            </p:cNvPr>
            <p:cNvSpPr/>
            <p:nvPr/>
          </p:nvSpPr>
          <p:spPr>
            <a:xfrm>
              <a:off x="2306559" y="4248371"/>
              <a:ext cx="77538" cy="132363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59" name="Oval 58">
              <a:extLst>
                <a:ext uri="{FF2B5EF4-FFF2-40B4-BE49-F238E27FC236}">
                  <a16:creationId xmlns:a16="http://schemas.microsoft.com/office/drawing/2014/main" id="{46631A01-6154-A34A-8150-EC8013E7FFF0}"/>
                </a:ext>
              </a:extLst>
            </p:cNvPr>
            <p:cNvSpPr/>
            <p:nvPr/>
          </p:nvSpPr>
          <p:spPr>
            <a:xfrm>
              <a:off x="2271343" y="5411315"/>
              <a:ext cx="147970" cy="152231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60" name="Isosceles Triangle 70">
              <a:extLst>
                <a:ext uri="{FF2B5EF4-FFF2-40B4-BE49-F238E27FC236}">
                  <a16:creationId xmlns:a16="http://schemas.microsoft.com/office/drawing/2014/main" id="{4CDCF6CC-4F30-E54E-9160-B7D4B55E8822}"/>
                </a:ext>
              </a:extLst>
            </p:cNvPr>
            <p:cNvSpPr/>
            <p:nvPr/>
          </p:nvSpPr>
          <p:spPr>
            <a:xfrm>
              <a:off x="2271343" y="5190973"/>
              <a:ext cx="147970" cy="283176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</p:grpSp>
      <p:grpSp>
        <p:nvGrpSpPr>
          <p:cNvPr id="61" name="D2 Avalanche">
            <a:extLst>
              <a:ext uri="{FF2B5EF4-FFF2-40B4-BE49-F238E27FC236}">
                <a16:creationId xmlns:a16="http://schemas.microsoft.com/office/drawing/2014/main" id="{9B4D921C-DD84-E544-B1C5-EABA170B1FEE}"/>
              </a:ext>
            </a:extLst>
          </p:cNvPr>
          <p:cNvGrpSpPr/>
          <p:nvPr/>
        </p:nvGrpSpPr>
        <p:grpSpPr>
          <a:xfrm>
            <a:off x="8534204" y="3375891"/>
            <a:ext cx="180000" cy="720000"/>
            <a:chOff x="2271343" y="4248371"/>
            <a:chExt cx="147970" cy="1315175"/>
          </a:xfrm>
          <a:solidFill>
            <a:srgbClr val="7030A0"/>
          </a:solidFill>
        </p:grpSpPr>
        <p:sp>
          <p:nvSpPr>
            <p:cNvPr id="62" name="Oval 61">
              <a:extLst>
                <a:ext uri="{FF2B5EF4-FFF2-40B4-BE49-F238E27FC236}">
                  <a16:creationId xmlns:a16="http://schemas.microsoft.com/office/drawing/2014/main" id="{D47529B4-A554-FC4F-86E6-8062A8F0B83F}"/>
                </a:ext>
              </a:extLst>
            </p:cNvPr>
            <p:cNvSpPr/>
            <p:nvPr/>
          </p:nvSpPr>
          <p:spPr>
            <a:xfrm>
              <a:off x="2291513" y="4860934"/>
              <a:ext cx="107631" cy="111346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63" name="Isosceles Triangle 80">
              <a:extLst>
                <a:ext uri="{FF2B5EF4-FFF2-40B4-BE49-F238E27FC236}">
                  <a16:creationId xmlns:a16="http://schemas.microsoft.com/office/drawing/2014/main" id="{631CD599-2AB1-E345-91CD-9060777BA1B8}"/>
                </a:ext>
              </a:extLst>
            </p:cNvPr>
            <p:cNvSpPr/>
            <p:nvPr/>
          </p:nvSpPr>
          <p:spPr>
            <a:xfrm>
              <a:off x="2291513" y="4714828"/>
              <a:ext cx="107631" cy="192959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64" name="Oval 63">
              <a:extLst>
                <a:ext uri="{FF2B5EF4-FFF2-40B4-BE49-F238E27FC236}">
                  <a16:creationId xmlns:a16="http://schemas.microsoft.com/office/drawing/2014/main" id="{AD5DE301-E067-B04C-8BDD-567CB93EE64F}"/>
                </a:ext>
              </a:extLst>
            </p:cNvPr>
            <p:cNvSpPr/>
            <p:nvPr/>
          </p:nvSpPr>
          <p:spPr>
            <a:xfrm>
              <a:off x="2305568" y="4348607"/>
              <a:ext cx="79521" cy="80757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65" name="Isosceles Triangle 82">
              <a:extLst>
                <a:ext uri="{FF2B5EF4-FFF2-40B4-BE49-F238E27FC236}">
                  <a16:creationId xmlns:a16="http://schemas.microsoft.com/office/drawing/2014/main" id="{C56780CA-C92A-834C-9B07-2F84474C63CA}"/>
                </a:ext>
              </a:extLst>
            </p:cNvPr>
            <p:cNvSpPr/>
            <p:nvPr/>
          </p:nvSpPr>
          <p:spPr>
            <a:xfrm>
              <a:off x="2306559" y="4248371"/>
              <a:ext cx="77538" cy="132363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66" name="Oval 65">
              <a:extLst>
                <a:ext uri="{FF2B5EF4-FFF2-40B4-BE49-F238E27FC236}">
                  <a16:creationId xmlns:a16="http://schemas.microsoft.com/office/drawing/2014/main" id="{00D3BD30-652E-244D-80F0-BEA959178139}"/>
                </a:ext>
              </a:extLst>
            </p:cNvPr>
            <p:cNvSpPr/>
            <p:nvPr/>
          </p:nvSpPr>
          <p:spPr>
            <a:xfrm>
              <a:off x="2271343" y="5411315"/>
              <a:ext cx="147970" cy="152231"/>
            </a:xfrm>
            <a:prstGeom prst="ellips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  <p:sp>
          <p:nvSpPr>
            <p:cNvPr id="67" name="Isosceles Triangle 84">
              <a:extLst>
                <a:ext uri="{FF2B5EF4-FFF2-40B4-BE49-F238E27FC236}">
                  <a16:creationId xmlns:a16="http://schemas.microsoft.com/office/drawing/2014/main" id="{C7039785-8788-F24D-AEFA-683B1AC85BAB}"/>
                </a:ext>
              </a:extLst>
            </p:cNvPr>
            <p:cNvSpPr/>
            <p:nvPr/>
          </p:nvSpPr>
          <p:spPr>
            <a:xfrm>
              <a:off x="2271343" y="5190973"/>
              <a:ext cx="147970" cy="283176"/>
            </a:xfrm>
            <a:prstGeom prst="triangle">
              <a:avLst/>
            </a:prstGeom>
            <a:grpFill/>
            <a:ln>
              <a:solidFill>
                <a:srgbClr val="7030A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/>
            </a:p>
          </p:txBody>
        </p:sp>
      </p:grpSp>
      <p:sp>
        <p:nvSpPr>
          <p:cNvPr id="71" name="Freeform 70">
            <a:extLst>
              <a:ext uri="{FF2B5EF4-FFF2-40B4-BE49-F238E27FC236}">
                <a16:creationId xmlns:a16="http://schemas.microsoft.com/office/drawing/2014/main" id="{83F7FE8D-8FF1-7B43-8081-B94B08C61A1C}"/>
              </a:ext>
            </a:extLst>
          </p:cNvPr>
          <p:cNvSpPr/>
          <p:nvPr/>
        </p:nvSpPr>
        <p:spPr>
          <a:xfrm>
            <a:off x="11152871" y="4612502"/>
            <a:ext cx="740292" cy="280391"/>
          </a:xfrm>
          <a:custGeom>
            <a:avLst/>
            <a:gdLst>
              <a:gd name="connsiteX0" fmla="*/ 0 w 1257300"/>
              <a:gd name="connsiteY0" fmla="*/ 400050 h 548640"/>
              <a:gd name="connsiteX1" fmla="*/ 11430 w 1257300"/>
              <a:gd name="connsiteY1" fmla="*/ 320040 h 548640"/>
              <a:gd name="connsiteX2" fmla="*/ 45720 w 1257300"/>
              <a:gd name="connsiteY2" fmla="*/ 205740 h 548640"/>
              <a:gd name="connsiteX3" fmla="*/ 57150 w 1257300"/>
              <a:gd name="connsiteY3" fmla="*/ 171450 h 548640"/>
              <a:gd name="connsiteX4" fmla="*/ 91440 w 1257300"/>
              <a:gd name="connsiteY4" fmla="*/ 148590 h 548640"/>
              <a:gd name="connsiteX5" fmla="*/ 148590 w 1257300"/>
              <a:gd name="connsiteY5" fmla="*/ 91440 h 548640"/>
              <a:gd name="connsiteX6" fmla="*/ 171450 w 1257300"/>
              <a:gd name="connsiteY6" fmla="*/ 57150 h 548640"/>
              <a:gd name="connsiteX7" fmla="*/ 205740 w 1257300"/>
              <a:gd name="connsiteY7" fmla="*/ 45720 h 548640"/>
              <a:gd name="connsiteX8" fmla="*/ 240030 w 1257300"/>
              <a:gd name="connsiteY8" fmla="*/ 22860 h 548640"/>
              <a:gd name="connsiteX9" fmla="*/ 308610 w 1257300"/>
              <a:gd name="connsiteY9" fmla="*/ 0 h 548640"/>
              <a:gd name="connsiteX10" fmla="*/ 400050 w 1257300"/>
              <a:gd name="connsiteY10" fmla="*/ 11430 h 548640"/>
              <a:gd name="connsiteX11" fmla="*/ 445770 w 1257300"/>
              <a:gd name="connsiteY11" fmla="*/ 80010 h 548640"/>
              <a:gd name="connsiteX12" fmla="*/ 491490 w 1257300"/>
              <a:gd name="connsiteY12" fmla="*/ 182880 h 548640"/>
              <a:gd name="connsiteX13" fmla="*/ 502920 w 1257300"/>
              <a:gd name="connsiteY13" fmla="*/ 217170 h 548640"/>
              <a:gd name="connsiteX14" fmla="*/ 582930 w 1257300"/>
              <a:gd name="connsiteY14" fmla="*/ 320040 h 548640"/>
              <a:gd name="connsiteX15" fmla="*/ 617220 w 1257300"/>
              <a:gd name="connsiteY15" fmla="*/ 342900 h 548640"/>
              <a:gd name="connsiteX16" fmla="*/ 651510 w 1257300"/>
              <a:gd name="connsiteY16" fmla="*/ 354330 h 548640"/>
              <a:gd name="connsiteX17" fmla="*/ 720090 w 1257300"/>
              <a:gd name="connsiteY17" fmla="*/ 422910 h 548640"/>
              <a:gd name="connsiteX18" fmla="*/ 754380 w 1257300"/>
              <a:gd name="connsiteY18" fmla="*/ 457200 h 548640"/>
              <a:gd name="connsiteX19" fmla="*/ 777240 w 1257300"/>
              <a:gd name="connsiteY19" fmla="*/ 491490 h 548640"/>
              <a:gd name="connsiteX20" fmla="*/ 811530 w 1257300"/>
              <a:gd name="connsiteY20" fmla="*/ 502920 h 548640"/>
              <a:gd name="connsiteX21" fmla="*/ 845820 w 1257300"/>
              <a:gd name="connsiteY21" fmla="*/ 525780 h 548640"/>
              <a:gd name="connsiteX22" fmla="*/ 914400 w 1257300"/>
              <a:gd name="connsiteY22" fmla="*/ 548640 h 548640"/>
              <a:gd name="connsiteX23" fmla="*/ 1108710 w 1257300"/>
              <a:gd name="connsiteY23" fmla="*/ 537210 h 548640"/>
              <a:gd name="connsiteX24" fmla="*/ 1188720 w 1257300"/>
              <a:gd name="connsiteY24" fmla="*/ 457200 h 548640"/>
              <a:gd name="connsiteX25" fmla="*/ 1234440 w 1257300"/>
              <a:gd name="connsiteY25" fmla="*/ 354330 h 548640"/>
              <a:gd name="connsiteX26" fmla="*/ 1257300 w 1257300"/>
              <a:gd name="connsiteY26" fmla="*/ 308610 h 54864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</a:cxnLst>
            <a:rect l="l" t="t" r="r" b="b"/>
            <a:pathLst>
              <a:path w="1257300" h="548640">
                <a:moveTo>
                  <a:pt x="0" y="400050"/>
                </a:moveTo>
                <a:cubicBezTo>
                  <a:pt x="3810" y="373380"/>
                  <a:pt x="6611" y="346546"/>
                  <a:pt x="11430" y="320040"/>
                </a:cubicBezTo>
                <a:cubicBezTo>
                  <a:pt x="18340" y="282037"/>
                  <a:pt x="33791" y="241527"/>
                  <a:pt x="45720" y="205740"/>
                </a:cubicBezTo>
                <a:cubicBezTo>
                  <a:pt x="49530" y="194310"/>
                  <a:pt x="47125" y="178133"/>
                  <a:pt x="57150" y="171450"/>
                </a:cubicBezTo>
                <a:lnTo>
                  <a:pt x="91440" y="148590"/>
                </a:lnTo>
                <a:cubicBezTo>
                  <a:pt x="152400" y="57150"/>
                  <a:pt x="72390" y="167640"/>
                  <a:pt x="148590" y="91440"/>
                </a:cubicBezTo>
                <a:cubicBezTo>
                  <a:pt x="158304" y="81726"/>
                  <a:pt x="160723" y="65732"/>
                  <a:pt x="171450" y="57150"/>
                </a:cubicBezTo>
                <a:cubicBezTo>
                  <a:pt x="180858" y="49624"/>
                  <a:pt x="194964" y="51108"/>
                  <a:pt x="205740" y="45720"/>
                </a:cubicBezTo>
                <a:cubicBezTo>
                  <a:pt x="218027" y="39577"/>
                  <a:pt x="227477" y="28439"/>
                  <a:pt x="240030" y="22860"/>
                </a:cubicBezTo>
                <a:cubicBezTo>
                  <a:pt x="262050" y="13073"/>
                  <a:pt x="308610" y="0"/>
                  <a:pt x="308610" y="0"/>
                </a:cubicBezTo>
                <a:cubicBezTo>
                  <a:pt x="339090" y="3810"/>
                  <a:pt x="373517" y="-4048"/>
                  <a:pt x="400050" y="11430"/>
                </a:cubicBezTo>
                <a:cubicBezTo>
                  <a:pt x="423782" y="25274"/>
                  <a:pt x="430530" y="57150"/>
                  <a:pt x="445770" y="80010"/>
                </a:cubicBezTo>
                <a:cubicBezTo>
                  <a:pt x="481996" y="134350"/>
                  <a:pt x="464286" y="101268"/>
                  <a:pt x="491490" y="182880"/>
                </a:cubicBezTo>
                <a:cubicBezTo>
                  <a:pt x="495300" y="194310"/>
                  <a:pt x="496237" y="207145"/>
                  <a:pt x="502920" y="217170"/>
                </a:cubicBezTo>
                <a:cubicBezTo>
                  <a:pt x="534781" y="264961"/>
                  <a:pt x="542642" y="286467"/>
                  <a:pt x="582930" y="320040"/>
                </a:cubicBezTo>
                <a:cubicBezTo>
                  <a:pt x="593483" y="328834"/>
                  <a:pt x="604933" y="336757"/>
                  <a:pt x="617220" y="342900"/>
                </a:cubicBezTo>
                <a:cubicBezTo>
                  <a:pt x="627996" y="348288"/>
                  <a:pt x="640080" y="350520"/>
                  <a:pt x="651510" y="354330"/>
                </a:cubicBezTo>
                <a:lnTo>
                  <a:pt x="720090" y="422910"/>
                </a:lnTo>
                <a:cubicBezTo>
                  <a:pt x="731520" y="434340"/>
                  <a:pt x="745414" y="443750"/>
                  <a:pt x="754380" y="457200"/>
                </a:cubicBezTo>
                <a:cubicBezTo>
                  <a:pt x="762000" y="468630"/>
                  <a:pt x="766513" y="482908"/>
                  <a:pt x="777240" y="491490"/>
                </a:cubicBezTo>
                <a:cubicBezTo>
                  <a:pt x="786648" y="499016"/>
                  <a:pt x="800754" y="497532"/>
                  <a:pt x="811530" y="502920"/>
                </a:cubicBezTo>
                <a:cubicBezTo>
                  <a:pt x="823817" y="509063"/>
                  <a:pt x="833267" y="520201"/>
                  <a:pt x="845820" y="525780"/>
                </a:cubicBezTo>
                <a:cubicBezTo>
                  <a:pt x="867840" y="535567"/>
                  <a:pt x="914400" y="548640"/>
                  <a:pt x="914400" y="548640"/>
                </a:cubicBezTo>
                <a:cubicBezTo>
                  <a:pt x="979170" y="544830"/>
                  <a:pt x="1044150" y="543666"/>
                  <a:pt x="1108710" y="537210"/>
                </a:cubicBezTo>
                <a:cubicBezTo>
                  <a:pt x="1152322" y="532849"/>
                  <a:pt x="1174496" y="499873"/>
                  <a:pt x="1188720" y="457200"/>
                </a:cubicBezTo>
                <a:cubicBezTo>
                  <a:pt x="1247697" y="280270"/>
                  <a:pt x="1180100" y="463009"/>
                  <a:pt x="1234440" y="354330"/>
                </a:cubicBezTo>
                <a:cubicBezTo>
                  <a:pt x="1260708" y="301794"/>
                  <a:pt x="1231477" y="334433"/>
                  <a:pt x="1257300" y="308610"/>
                </a:cubicBezTo>
              </a:path>
            </a:pathLst>
          </a:custGeom>
          <a:noFill/>
          <a:ln w="34925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2" name="Freeform 71">
            <a:extLst>
              <a:ext uri="{FF2B5EF4-FFF2-40B4-BE49-F238E27FC236}">
                <a16:creationId xmlns:a16="http://schemas.microsoft.com/office/drawing/2014/main" id="{C1370C86-4464-EA46-B9EC-792C1F45C058}"/>
              </a:ext>
            </a:extLst>
          </p:cNvPr>
          <p:cNvSpPr/>
          <p:nvPr/>
        </p:nvSpPr>
        <p:spPr>
          <a:xfrm>
            <a:off x="11471204" y="5349159"/>
            <a:ext cx="672349" cy="270879"/>
          </a:xfrm>
          <a:custGeom>
            <a:avLst/>
            <a:gdLst>
              <a:gd name="connsiteX0" fmla="*/ 0 w 982980"/>
              <a:gd name="connsiteY0" fmla="*/ 628650 h 628650"/>
              <a:gd name="connsiteX1" fmla="*/ 80010 w 982980"/>
              <a:gd name="connsiteY1" fmla="*/ 434340 h 628650"/>
              <a:gd name="connsiteX2" fmla="*/ 102870 w 982980"/>
              <a:gd name="connsiteY2" fmla="*/ 365760 h 628650"/>
              <a:gd name="connsiteX3" fmla="*/ 148590 w 982980"/>
              <a:gd name="connsiteY3" fmla="*/ 297180 h 628650"/>
              <a:gd name="connsiteX4" fmla="*/ 171450 w 982980"/>
              <a:gd name="connsiteY4" fmla="*/ 228600 h 628650"/>
              <a:gd name="connsiteX5" fmla="*/ 205740 w 982980"/>
              <a:gd name="connsiteY5" fmla="*/ 160020 h 628650"/>
              <a:gd name="connsiteX6" fmla="*/ 308610 w 982980"/>
              <a:gd name="connsiteY6" fmla="*/ 80010 h 628650"/>
              <a:gd name="connsiteX7" fmla="*/ 342900 w 982980"/>
              <a:gd name="connsiteY7" fmla="*/ 57150 h 628650"/>
              <a:gd name="connsiteX8" fmla="*/ 377190 w 982980"/>
              <a:gd name="connsiteY8" fmla="*/ 34290 h 628650"/>
              <a:gd name="connsiteX9" fmla="*/ 445770 w 982980"/>
              <a:gd name="connsiteY9" fmla="*/ 11430 h 628650"/>
              <a:gd name="connsiteX10" fmla="*/ 480060 w 982980"/>
              <a:gd name="connsiteY10" fmla="*/ 0 h 628650"/>
              <a:gd name="connsiteX11" fmla="*/ 605790 w 982980"/>
              <a:gd name="connsiteY11" fmla="*/ 34290 h 628650"/>
              <a:gd name="connsiteX12" fmla="*/ 628650 w 982980"/>
              <a:gd name="connsiteY12" fmla="*/ 102870 h 628650"/>
              <a:gd name="connsiteX13" fmla="*/ 651510 w 982980"/>
              <a:gd name="connsiteY13" fmla="*/ 205740 h 628650"/>
              <a:gd name="connsiteX14" fmla="*/ 674370 w 982980"/>
              <a:gd name="connsiteY14" fmla="*/ 308610 h 628650"/>
              <a:gd name="connsiteX15" fmla="*/ 685800 w 982980"/>
              <a:gd name="connsiteY15" fmla="*/ 342900 h 628650"/>
              <a:gd name="connsiteX16" fmla="*/ 697230 w 982980"/>
              <a:gd name="connsiteY16" fmla="*/ 422910 h 628650"/>
              <a:gd name="connsiteX17" fmla="*/ 765810 w 982980"/>
              <a:gd name="connsiteY17" fmla="*/ 468630 h 628650"/>
              <a:gd name="connsiteX18" fmla="*/ 834390 w 982980"/>
              <a:gd name="connsiteY18" fmla="*/ 491490 h 628650"/>
              <a:gd name="connsiteX19" fmla="*/ 937260 w 982980"/>
              <a:gd name="connsiteY19" fmla="*/ 537210 h 628650"/>
              <a:gd name="connsiteX20" fmla="*/ 982980 w 982980"/>
              <a:gd name="connsiteY20" fmla="*/ 548640 h 628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</a:cxnLst>
            <a:rect l="l" t="t" r="r" b="b"/>
            <a:pathLst>
              <a:path w="982980" h="628650">
                <a:moveTo>
                  <a:pt x="0" y="628650"/>
                </a:moveTo>
                <a:cubicBezTo>
                  <a:pt x="26670" y="563880"/>
                  <a:pt x="54485" y="499570"/>
                  <a:pt x="80010" y="434340"/>
                </a:cubicBezTo>
                <a:cubicBezTo>
                  <a:pt x="88791" y="411900"/>
                  <a:pt x="89504" y="385810"/>
                  <a:pt x="102870" y="365760"/>
                </a:cubicBezTo>
                <a:cubicBezTo>
                  <a:pt x="118110" y="342900"/>
                  <a:pt x="139902" y="323244"/>
                  <a:pt x="148590" y="297180"/>
                </a:cubicBezTo>
                <a:lnTo>
                  <a:pt x="171450" y="228600"/>
                </a:lnTo>
                <a:cubicBezTo>
                  <a:pt x="182906" y="194233"/>
                  <a:pt x="181121" y="189563"/>
                  <a:pt x="205740" y="160020"/>
                </a:cubicBezTo>
                <a:cubicBezTo>
                  <a:pt x="239313" y="119732"/>
                  <a:pt x="260819" y="111871"/>
                  <a:pt x="308610" y="80010"/>
                </a:cubicBezTo>
                <a:lnTo>
                  <a:pt x="342900" y="57150"/>
                </a:lnTo>
                <a:cubicBezTo>
                  <a:pt x="354330" y="49530"/>
                  <a:pt x="364158" y="38634"/>
                  <a:pt x="377190" y="34290"/>
                </a:cubicBezTo>
                <a:lnTo>
                  <a:pt x="445770" y="11430"/>
                </a:lnTo>
                <a:lnTo>
                  <a:pt x="480060" y="0"/>
                </a:lnTo>
                <a:cubicBezTo>
                  <a:pt x="500451" y="2549"/>
                  <a:pt x="583812" y="-875"/>
                  <a:pt x="605790" y="34290"/>
                </a:cubicBezTo>
                <a:cubicBezTo>
                  <a:pt x="618561" y="54724"/>
                  <a:pt x="621030" y="80010"/>
                  <a:pt x="628650" y="102870"/>
                </a:cubicBezTo>
                <a:cubicBezTo>
                  <a:pt x="648803" y="163329"/>
                  <a:pt x="635417" y="117229"/>
                  <a:pt x="651510" y="205740"/>
                </a:cubicBezTo>
                <a:cubicBezTo>
                  <a:pt x="657402" y="238149"/>
                  <a:pt x="665197" y="276505"/>
                  <a:pt x="674370" y="308610"/>
                </a:cubicBezTo>
                <a:cubicBezTo>
                  <a:pt x="677680" y="320195"/>
                  <a:pt x="681990" y="331470"/>
                  <a:pt x="685800" y="342900"/>
                </a:cubicBezTo>
                <a:cubicBezTo>
                  <a:pt x="689610" y="369570"/>
                  <a:pt x="682766" y="400181"/>
                  <a:pt x="697230" y="422910"/>
                </a:cubicBezTo>
                <a:cubicBezTo>
                  <a:pt x="711980" y="446089"/>
                  <a:pt x="739746" y="459942"/>
                  <a:pt x="765810" y="468630"/>
                </a:cubicBezTo>
                <a:cubicBezTo>
                  <a:pt x="788670" y="476250"/>
                  <a:pt x="814340" y="478124"/>
                  <a:pt x="834390" y="491490"/>
                </a:cubicBezTo>
                <a:cubicBezTo>
                  <a:pt x="888730" y="527716"/>
                  <a:pt x="855648" y="510006"/>
                  <a:pt x="937260" y="537210"/>
                </a:cubicBezTo>
                <a:cubicBezTo>
                  <a:pt x="975164" y="549845"/>
                  <a:pt x="959502" y="548640"/>
                  <a:pt x="982980" y="548640"/>
                </a:cubicBezTo>
              </a:path>
            </a:pathLst>
          </a:custGeom>
          <a:noFill/>
          <a:ln w="34925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4" name="Freeform 73">
            <a:extLst>
              <a:ext uri="{FF2B5EF4-FFF2-40B4-BE49-F238E27FC236}">
                <a16:creationId xmlns:a16="http://schemas.microsoft.com/office/drawing/2014/main" id="{455B0C6A-B496-EC49-B6F9-AEAEDE5E4BC0}"/>
              </a:ext>
            </a:extLst>
          </p:cNvPr>
          <p:cNvSpPr/>
          <p:nvPr/>
        </p:nvSpPr>
        <p:spPr>
          <a:xfrm>
            <a:off x="11272700" y="4952588"/>
            <a:ext cx="660406" cy="277182"/>
          </a:xfrm>
          <a:custGeom>
            <a:avLst/>
            <a:gdLst>
              <a:gd name="connsiteX0" fmla="*/ 0 w 754380"/>
              <a:gd name="connsiteY0" fmla="*/ 365760 h 377529"/>
              <a:gd name="connsiteX1" fmla="*/ 160020 w 754380"/>
              <a:gd name="connsiteY1" fmla="*/ 365760 h 377529"/>
              <a:gd name="connsiteX2" fmla="*/ 194310 w 754380"/>
              <a:gd name="connsiteY2" fmla="*/ 342900 h 377529"/>
              <a:gd name="connsiteX3" fmla="*/ 205740 w 754380"/>
              <a:gd name="connsiteY3" fmla="*/ 308610 h 377529"/>
              <a:gd name="connsiteX4" fmla="*/ 228600 w 754380"/>
              <a:gd name="connsiteY4" fmla="*/ 125730 h 377529"/>
              <a:gd name="connsiteX5" fmla="*/ 251460 w 754380"/>
              <a:gd name="connsiteY5" fmla="*/ 57150 h 377529"/>
              <a:gd name="connsiteX6" fmla="*/ 354330 w 754380"/>
              <a:gd name="connsiteY6" fmla="*/ 0 h 377529"/>
              <a:gd name="connsiteX7" fmla="*/ 422910 w 754380"/>
              <a:gd name="connsiteY7" fmla="*/ 34290 h 377529"/>
              <a:gd name="connsiteX8" fmla="*/ 434340 w 754380"/>
              <a:gd name="connsiteY8" fmla="*/ 68580 h 377529"/>
              <a:gd name="connsiteX9" fmla="*/ 457200 w 754380"/>
              <a:gd name="connsiteY9" fmla="*/ 102870 h 377529"/>
              <a:gd name="connsiteX10" fmla="*/ 468630 w 754380"/>
              <a:gd name="connsiteY10" fmla="*/ 137160 h 377529"/>
              <a:gd name="connsiteX11" fmla="*/ 514350 w 754380"/>
              <a:gd name="connsiteY11" fmla="*/ 205740 h 377529"/>
              <a:gd name="connsiteX12" fmla="*/ 537210 w 754380"/>
              <a:gd name="connsiteY12" fmla="*/ 240030 h 377529"/>
              <a:gd name="connsiteX13" fmla="*/ 571500 w 754380"/>
              <a:gd name="connsiteY13" fmla="*/ 262890 h 377529"/>
              <a:gd name="connsiteX14" fmla="*/ 582930 w 754380"/>
              <a:gd name="connsiteY14" fmla="*/ 297180 h 377529"/>
              <a:gd name="connsiteX15" fmla="*/ 617220 w 754380"/>
              <a:gd name="connsiteY15" fmla="*/ 308610 h 377529"/>
              <a:gd name="connsiteX16" fmla="*/ 651510 w 754380"/>
              <a:gd name="connsiteY16" fmla="*/ 331470 h 377529"/>
              <a:gd name="connsiteX17" fmla="*/ 754380 w 754380"/>
              <a:gd name="connsiteY17" fmla="*/ 342900 h 37752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</a:cxnLst>
            <a:rect l="l" t="t" r="r" b="b"/>
            <a:pathLst>
              <a:path w="754380" h="377529">
                <a:moveTo>
                  <a:pt x="0" y="365760"/>
                </a:moveTo>
                <a:cubicBezTo>
                  <a:pt x="68826" y="375592"/>
                  <a:pt x="91194" y="386408"/>
                  <a:pt x="160020" y="365760"/>
                </a:cubicBezTo>
                <a:cubicBezTo>
                  <a:pt x="173178" y="361813"/>
                  <a:pt x="182880" y="350520"/>
                  <a:pt x="194310" y="342900"/>
                </a:cubicBezTo>
                <a:cubicBezTo>
                  <a:pt x="198120" y="331470"/>
                  <a:pt x="204036" y="320537"/>
                  <a:pt x="205740" y="308610"/>
                </a:cubicBezTo>
                <a:cubicBezTo>
                  <a:pt x="217701" y="224885"/>
                  <a:pt x="209484" y="195822"/>
                  <a:pt x="228600" y="125730"/>
                </a:cubicBezTo>
                <a:cubicBezTo>
                  <a:pt x="234940" y="102483"/>
                  <a:pt x="231410" y="70516"/>
                  <a:pt x="251460" y="57150"/>
                </a:cubicBezTo>
                <a:cubicBezTo>
                  <a:pt x="330065" y="4747"/>
                  <a:pt x="293976" y="20118"/>
                  <a:pt x="354330" y="0"/>
                </a:cubicBezTo>
                <a:cubicBezTo>
                  <a:pt x="376919" y="7530"/>
                  <a:pt x="406796" y="14147"/>
                  <a:pt x="422910" y="34290"/>
                </a:cubicBezTo>
                <a:cubicBezTo>
                  <a:pt x="430436" y="43698"/>
                  <a:pt x="428952" y="57804"/>
                  <a:pt x="434340" y="68580"/>
                </a:cubicBezTo>
                <a:cubicBezTo>
                  <a:pt x="440483" y="80867"/>
                  <a:pt x="451057" y="90583"/>
                  <a:pt x="457200" y="102870"/>
                </a:cubicBezTo>
                <a:cubicBezTo>
                  <a:pt x="462588" y="113646"/>
                  <a:pt x="462779" y="126628"/>
                  <a:pt x="468630" y="137160"/>
                </a:cubicBezTo>
                <a:cubicBezTo>
                  <a:pt x="481973" y="161177"/>
                  <a:pt x="499110" y="182880"/>
                  <a:pt x="514350" y="205740"/>
                </a:cubicBezTo>
                <a:cubicBezTo>
                  <a:pt x="521970" y="217170"/>
                  <a:pt x="525780" y="232410"/>
                  <a:pt x="537210" y="240030"/>
                </a:cubicBezTo>
                <a:lnTo>
                  <a:pt x="571500" y="262890"/>
                </a:lnTo>
                <a:cubicBezTo>
                  <a:pt x="575310" y="274320"/>
                  <a:pt x="574411" y="288661"/>
                  <a:pt x="582930" y="297180"/>
                </a:cubicBezTo>
                <a:cubicBezTo>
                  <a:pt x="591449" y="305699"/>
                  <a:pt x="606444" y="303222"/>
                  <a:pt x="617220" y="308610"/>
                </a:cubicBezTo>
                <a:cubicBezTo>
                  <a:pt x="629507" y="314753"/>
                  <a:pt x="639223" y="325327"/>
                  <a:pt x="651510" y="331470"/>
                </a:cubicBezTo>
                <a:cubicBezTo>
                  <a:pt x="688828" y="350129"/>
                  <a:pt x="709155" y="342900"/>
                  <a:pt x="754380" y="342900"/>
                </a:cubicBezTo>
              </a:path>
            </a:pathLst>
          </a:custGeom>
          <a:noFill/>
          <a:ln w="34925"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9C78E4B7-F878-814C-AEFA-8B827190F5E0}"/>
              </a:ext>
            </a:extLst>
          </p:cNvPr>
          <p:cNvSpPr txBox="1"/>
          <p:nvPr/>
        </p:nvSpPr>
        <p:spPr>
          <a:xfrm>
            <a:off x="10862790" y="5672964"/>
            <a:ext cx="13292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>
                <a:solidFill>
                  <a:srgbClr val="00B050"/>
                </a:solidFill>
              </a:rPr>
              <a:t>Strip signals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CAF81F50-1045-BF43-8BFF-B89406848E65}"/>
              </a:ext>
            </a:extLst>
          </p:cNvPr>
          <p:cNvSpPr txBox="1"/>
          <p:nvPr/>
        </p:nvSpPr>
        <p:spPr>
          <a:xfrm>
            <a:off x="6110128" y="6172748"/>
            <a:ext cx="5324343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Example: Triple GEM detector with Ar/CO2 70/30</a:t>
            </a:r>
          </a:p>
          <a:p>
            <a:r>
              <a:rPr lang="en-US" dirty="0"/>
              <a:t>(Gd-GEM neutron detector for NMX instrument at ESS)</a:t>
            </a: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0D14D592-606C-C844-AF96-F14597B4DBC6}"/>
              </a:ext>
            </a:extLst>
          </p:cNvPr>
          <p:cNvSpPr txBox="1"/>
          <p:nvPr/>
        </p:nvSpPr>
        <p:spPr>
          <a:xfrm>
            <a:off x="185530" y="3244151"/>
            <a:ext cx="11958023" cy="677108"/>
          </a:xfrm>
          <a:prstGeom prst="rect">
            <a:avLst/>
          </a:prstGeom>
          <a:solidFill>
            <a:srgbClr val="FF0000"/>
          </a:solidFill>
          <a:scene3d>
            <a:camera prst="orthographicFront">
              <a:rot lat="0" lon="0" rev="1500000"/>
            </a:camera>
            <a:lightRig rig="threePt" dir="t"/>
          </a:scene3d>
        </p:spPr>
        <p:txBody>
          <a:bodyPr wrap="square" rtlCol="0">
            <a:spAutoFit/>
          </a:bodyPr>
          <a:lstStyle/>
          <a:p>
            <a:r>
              <a:rPr lang="en-US" sz="3800" dirty="0">
                <a:solidFill>
                  <a:schemeClr val="bg1"/>
                </a:solidFill>
              </a:rPr>
              <a:t>Geant4, Garfield++ or Degrad standalone are not sufficient</a:t>
            </a:r>
          </a:p>
        </p:txBody>
      </p:sp>
    </p:spTree>
    <p:extLst>
      <p:ext uri="{BB962C8B-B14F-4D97-AF65-F5344CB8AC3E}">
        <p14:creationId xmlns:p14="http://schemas.microsoft.com/office/powerpoint/2010/main" val="2987787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3" fill="hold">
                      <p:stCondLst>
                        <p:cond delay="indefinite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7" fill="hold">
                      <p:stCondLst>
                        <p:cond delay="indefinite"/>
                      </p:stCondLst>
                      <p:childTnLst>
                        <p:par>
                          <p:cTn id="78" fill="hold">
                            <p:stCondLst>
                              <p:cond delay="0"/>
                            </p:stCondLst>
                            <p:childTnLst>
                              <p:par>
                                <p:cTn id="7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5" fill="hold">
                      <p:stCondLst>
                        <p:cond delay="indefinite"/>
                      </p:stCondLst>
                      <p:childTnLst>
                        <p:par>
                          <p:cTn id="86" fill="hold">
                            <p:stCondLst>
                              <p:cond delay="0"/>
                            </p:stCondLst>
                            <p:childTnLst>
                              <p:par>
                                <p:cTn id="8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9" fill="hold">
                      <p:stCondLst>
                        <p:cond delay="indefinite"/>
                      </p:stCondLst>
                      <p:childTnLst>
                        <p:par>
                          <p:cTn id="90" fill="hold">
                            <p:stCondLst>
                              <p:cond delay="0"/>
                            </p:stCondLst>
                            <p:childTnLst>
                              <p:par>
                                <p:cTn id="9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7" fill="hold">
                      <p:stCondLst>
                        <p:cond delay="indefinite"/>
                      </p:stCondLst>
                      <p:childTnLst>
                        <p:par>
                          <p:cTn id="98" fill="hold">
                            <p:stCondLst>
                              <p:cond delay="0"/>
                            </p:stCondLst>
                            <p:childTnLst>
                              <p:par>
                                <p:cTn id="9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1" fill="hold">
                      <p:stCondLst>
                        <p:cond delay="indefinite"/>
                      </p:stCondLst>
                      <p:childTnLst>
                        <p:par>
                          <p:cTn id="102" fill="hold">
                            <p:stCondLst>
                              <p:cond delay="0"/>
                            </p:stCondLst>
                            <p:childTnLst>
                              <p:par>
                                <p:cTn id="10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9" fill="hold">
                      <p:stCondLst>
                        <p:cond delay="indefinite"/>
                      </p:stCondLst>
                      <p:childTnLst>
                        <p:par>
                          <p:cTn id="110" fill="hold">
                            <p:stCondLst>
                              <p:cond delay="0"/>
                            </p:stCondLst>
                            <p:childTnLst>
                              <p:par>
                                <p:cTn id="1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3" fill="hold">
                      <p:stCondLst>
                        <p:cond delay="indefinite"/>
                      </p:stCondLst>
                      <p:childTnLst>
                        <p:par>
                          <p:cTn id="114" fill="hold">
                            <p:stCondLst>
                              <p:cond delay="0"/>
                            </p:stCondLst>
                            <p:childTnLst>
                              <p:par>
                                <p:cTn id="1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1" fill="hold">
                      <p:stCondLst>
                        <p:cond delay="indefinite"/>
                      </p:stCondLst>
                      <p:childTnLst>
                        <p:par>
                          <p:cTn id="122" fill="hold">
                            <p:stCondLst>
                              <p:cond delay="0"/>
                            </p:stCondLst>
                            <p:childTnLst>
                              <p:par>
                                <p:cTn id="1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5" fill="hold">
                      <p:stCondLst>
                        <p:cond delay="indefinite"/>
                      </p:stCondLst>
                      <p:childTnLst>
                        <p:par>
                          <p:cTn id="126" fill="hold">
                            <p:stCondLst>
                              <p:cond delay="0"/>
                            </p:stCondLst>
                            <p:childTnLst>
                              <p:par>
                                <p:cTn id="1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9" fill="hold">
                      <p:stCondLst>
                        <p:cond delay="indefinite"/>
                      </p:stCondLst>
                      <p:childTnLst>
                        <p:par>
                          <p:cTn id="130" fill="hold">
                            <p:stCondLst>
                              <p:cond delay="0"/>
                            </p:stCondLst>
                            <p:childTnLst>
                              <p:par>
                                <p:cTn id="1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3" fill="hold">
                      <p:stCondLst>
                        <p:cond delay="indefinite"/>
                      </p:stCondLst>
                      <p:childTnLst>
                        <p:par>
                          <p:cTn id="134" fill="hold">
                            <p:stCondLst>
                              <p:cond delay="0"/>
                            </p:stCondLst>
                            <p:childTnLst>
                              <p:par>
                                <p:cTn id="13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7" fill="hold">
                      <p:stCondLst>
                        <p:cond delay="indefinite"/>
                      </p:stCondLst>
                      <p:childTnLst>
                        <p:par>
                          <p:cTn id="138" fill="hold">
                            <p:stCondLst>
                              <p:cond delay="0"/>
                            </p:stCondLst>
                            <p:childTnLst>
                              <p:par>
                                <p:cTn id="13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1" fill="hold">
                      <p:stCondLst>
                        <p:cond delay="indefinite"/>
                      </p:stCondLst>
                      <p:childTnLst>
                        <p:par>
                          <p:cTn id="142" fill="hold">
                            <p:stCondLst>
                              <p:cond delay="0"/>
                            </p:stCondLst>
                            <p:childTnLst>
                              <p:par>
                                <p:cTn id="143" presetID="1" presetClass="entr" presetSubtype="0" fill="hold" grpId="2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7" fill="hold">
                      <p:stCondLst>
                        <p:cond delay="indefinite"/>
                      </p:stCondLst>
                      <p:childTnLst>
                        <p:par>
                          <p:cTn id="148" fill="hold">
                            <p:stCondLst>
                              <p:cond delay="0"/>
                            </p:stCondLst>
                            <p:childTnLst>
                              <p:par>
                                <p:cTn id="14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1" fill="hold">
                      <p:stCondLst>
                        <p:cond delay="indefinite"/>
                      </p:stCondLst>
                      <p:childTnLst>
                        <p:par>
                          <p:cTn id="152" fill="hold">
                            <p:stCondLst>
                              <p:cond delay="0"/>
                            </p:stCondLst>
                            <p:childTnLst>
                              <p:par>
                                <p:cTn id="15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5" fill="hold">
                      <p:stCondLst>
                        <p:cond delay="indefinite"/>
                      </p:stCondLst>
                      <p:childTnLst>
                        <p:par>
                          <p:cTn id="156" fill="hold">
                            <p:stCondLst>
                              <p:cond delay="0"/>
                            </p:stCondLst>
                            <p:childTnLst>
                              <p:par>
                                <p:cTn id="15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9" dur="500" fill="hold"/>
                                        <p:tgtEl>
                                          <p:spTgt spid="7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0" dur="500" fill="hold"/>
                                        <p:tgtEl>
                                          <p:spTgt spid="7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2" grpId="1" animBg="1"/>
      <p:bldP spid="14" grpId="0"/>
      <p:bldP spid="14" grpId="1"/>
      <p:bldP spid="15" grpId="0" animBg="1"/>
      <p:bldP spid="15" grpId="1" animBg="1"/>
      <p:bldP spid="22" grpId="0"/>
      <p:bldP spid="22" grpId="1"/>
      <p:bldP spid="25" grpId="0" animBg="1"/>
      <p:bldP spid="25" grpId="1" animBg="1"/>
      <p:bldP spid="26" grpId="0"/>
      <p:bldP spid="26" grpId="1"/>
      <p:bldP spid="33" grpId="0" animBg="1"/>
      <p:bldP spid="34" grpId="0" animBg="1"/>
      <p:bldP spid="35" grpId="0" animBg="1"/>
      <p:bldP spid="36" grpId="0" animBg="1"/>
      <p:bldP spid="37" grpId="0" animBg="1"/>
      <p:bldP spid="38" grpId="0" animBg="1"/>
      <p:bldP spid="39" grpId="0"/>
      <p:bldP spid="71" grpId="0" animBg="1"/>
      <p:bldP spid="72" grpId="0" animBg="1"/>
      <p:bldP spid="74" grpId="0" animBg="1"/>
      <p:bldP spid="75" grpId="2"/>
      <p:bldP spid="76" grpId="0"/>
      <p:bldP spid="79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48772DE2-4C8F-7442-B455-F294B86C117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09600" y="823530"/>
            <a:ext cx="6069426" cy="5486361"/>
          </a:xfrm>
        </p:spPr>
        <p:txBody>
          <a:bodyPr>
            <a:normAutofit/>
          </a:bodyPr>
          <a:lstStyle/>
          <a:p>
            <a:r>
              <a:rPr lang="en-US" dirty="0"/>
              <a:t>Complete gas detector simulation consists of three parts</a:t>
            </a:r>
          </a:p>
          <a:p>
            <a:r>
              <a:rPr lang="en-US" dirty="0"/>
              <a:t>Geant4 is always responsible for surroundings, detector geometry and physics in non-gaseous materials</a:t>
            </a:r>
          </a:p>
          <a:p>
            <a:r>
              <a:rPr lang="en-US" dirty="0"/>
              <a:t>Garfield++ is always responsible for drift, amplification or signal creation in gas region</a:t>
            </a:r>
          </a:p>
          <a:p>
            <a:r>
              <a:rPr lang="en-US" dirty="0"/>
              <a:t>Interface part (read rectangle): Different options exist for the creation of electron/ion pairs in the gas regions of the detector</a:t>
            </a:r>
          </a:p>
          <a:p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CE118E8-A9E0-7F42-9649-B36F9D4FD6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0746AE2-C0FF-1F4E-BB67-E74E016A3FB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25B34A4-2391-5946-A332-C78976171B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09600" y="6373379"/>
            <a:ext cx="464820" cy="365125"/>
          </a:xfrm>
        </p:spPr>
        <p:txBody>
          <a:bodyPr/>
          <a:lstStyle/>
          <a:p>
            <a:fld id="{140C529F-4D8D-784C-8C68-3FB70C98B29F}" type="slidenum">
              <a:rPr lang="en-US" smtClean="0"/>
              <a:pPr/>
              <a:t>4</a:t>
            </a:fld>
            <a:endParaRPr lang="en-US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56153BF9-9C3C-F240-9182-E970D5AE7F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General Simulation Structure: Division of Tasks </a:t>
            </a:r>
          </a:p>
        </p:txBody>
      </p:sp>
      <p:pic>
        <p:nvPicPr>
          <p:cNvPr id="8" name="Content Placeholder 6">
            <a:extLst>
              <a:ext uri="{FF2B5EF4-FFF2-40B4-BE49-F238E27FC236}">
                <a16:creationId xmlns:a16="http://schemas.microsoft.com/office/drawing/2014/main" id="{3C4221E2-B33B-9F4B-9026-FFF5684C78B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679026" y="732472"/>
            <a:ext cx="5512974" cy="61255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481466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DD8BFF05-BFF4-064C-ABEB-D3B1ECB743F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6075" y="2660077"/>
            <a:ext cx="2205925" cy="2083373"/>
          </a:xfrm>
          <a:prstGeom prst="rect">
            <a:avLst/>
          </a:prstGeo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EEBC46E-BF67-A84E-A040-CD98EB2D5E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2B238B1-3660-4542-8CF2-31563690B1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808DC6B-535B-6E47-9555-2B15C7ACC0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0C529F-4D8D-784C-8C68-3FB70C98B29F}" type="slidenum">
              <a:rPr lang="en-US" smtClean="0"/>
              <a:pPr/>
              <a:t>5</a:t>
            </a:fld>
            <a:endParaRPr lang="en-US" dirty="0"/>
          </a:p>
        </p:txBody>
      </p:sp>
      <p:pic>
        <p:nvPicPr>
          <p:cNvPr id="7" name="Content Placeholder 4">
            <a:extLst>
              <a:ext uri="{FF2B5EF4-FFF2-40B4-BE49-F238E27FC236}">
                <a16:creationId xmlns:a16="http://schemas.microsoft.com/office/drawing/2014/main" id="{57DA6CB0-3BBE-3F45-AA9B-BF9E56D6720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77318" y="702063"/>
            <a:ext cx="2214682" cy="1980874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D8F1162B-7978-2C44-BDF0-CE0E43939FD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8749" y="4684302"/>
            <a:ext cx="2196000" cy="2141777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8024C847-55E7-2D46-9DA2-51E83044390C}"/>
              </a:ext>
            </a:extLst>
          </p:cNvPr>
          <p:cNvSpPr txBox="1"/>
          <p:nvPr/>
        </p:nvSpPr>
        <p:spPr>
          <a:xfrm>
            <a:off x="10576896" y="1845706"/>
            <a:ext cx="124072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FF00"/>
                </a:solidFill>
              </a:rPr>
              <a:t>NMX:</a:t>
            </a:r>
          </a:p>
          <a:p>
            <a:r>
              <a:rPr lang="en-US" dirty="0">
                <a:solidFill>
                  <a:srgbClr val="FFFF00"/>
                </a:solidFill>
              </a:rPr>
              <a:t>3 detectors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A98D9579-B618-9147-AE5E-488F17CE3C26}"/>
              </a:ext>
            </a:extLst>
          </p:cNvPr>
          <p:cNvSpPr txBox="1"/>
          <p:nvPr/>
        </p:nvSpPr>
        <p:spPr>
          <a:xfrm>
            <a:off x="10429098" y="3296722"/>
            <a:ext cx="138852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FF00"/>
                </a:solidFill>
              </a:rPr>
              <a:t>Gd-Cathode </a:t>
            </a:r>
            <a:br>
              <a:rPr lang="en-US" dirty="0">
                <a:solidFill>
                  <a:srgbClr val="FFFF00"/>
                </a:solidFill>
              </a:rPr>
            </a:br>
            <a:r>
              <a:rPr lang="en-US" dirty="0">
                <a:solidFill>
                  <a:srgbClr val="FFFF00"/>
                </a:solidFill>
              </a:rPr>
              <a:t>with support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FAC78DB0-4619-7D4D-BC47-9D3FB386EFCE}"/>
              </a:ext>
            </a:extLst>
          </p:cNvPr>
          <p:cNvSpPr txBox="1"/>
          <p:nvPr/>
        </p:nvSpPr>
        <p:spPr>
          <a:xfrm>
            <a:off x="10225957" y="5484699"/>
            <a:ext cx="171880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FF00"/>
                </a:solidFill>
              </a:rPr>
              <a:t>GEM with frame</a:t>
            </a:r>
            <a:br>
              <a:rPr lang="en-US" dirty="0">
                <a:solidFill>
                  <a:srgbClr val="FFFF00"/>
                </a:solidFill>
              </a:rPr>
            </a:br>
            <a:r>
              <a:rPr lang="en-US" dirty="0">
                <a:solidFill>
                  <a:srgbClr val="FFFF00"/>
                </a:solidFill>
              </a:rPr>
              <a:t> and spacers</a:t>
            </a:r>
          </a:p>
        </p:txBody>
      </p:sp>
      <p:pic>
        <p:nvPicPr>
          <p:cNvPr id="15" name="Content Placeholder 6">
            <a:extLst>
              <a:ext uri="{FF2B5EF4-FFF2-40B4-BE49-F238E27FC236}">
                <a16:creationId xmlns:a16="http://schemas.microsoft.com/office/drawing/2014/main" id="{541E81DC-93DE-B544-BE86-8130C4B254D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0" y="1513081"/>
            <a:ext cx="9911220" cy="5321547"/>
          </a:xfr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6424346E-EC7D-C74D-ACF8-9E333A6E756C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6658" y="885895"/>
            <a:ext cx="2968794" cy="1972555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60FAC6BE-7341-CA41-8D2F-EEE820C16351}"/>
              </a:ext>
            </a:extLst>
          </p:cNvPr>
          <p:cNvSpPr txBox="1"/>
          <p:nvPr/>
        </p:nvSpPr>
        <p:spPr>
          <a:xfrm>
            <a:off x="1289500" y="1608237"/>
            <a:ext cx="152843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rgbClr val="FFFF00"/>
                </a:solidFill>
              </a:rPr>
              <a:t>Detector with </a:t>
            </a:r>
            <a:br>
              <a:rPr lang="en-US" dirty="0">
                <a:solidFill>
                  <a:srgbClr val="FFFF00"/>
                </a:solidFill>
              </a:rPr>
            </a:br>
            <a:r>
              <a:rPr lang="en-US" dirty="0">
                <a:solidFill>
                  <a:srgbClr val="FFFF00"/>
                </a:solidFill>
              </a:rPr>
              <a:t>VMM3 ASICS</a:t>
            </a:r>
          </a:p>
        </p:txBody>
      </p:sp>
      <p:sp>
        <p:nvSpPr>
          <p:cNvPr id="17" name="Title 16">
            <a:extLst>
              <a:ext uri="{FF2B5EF4-FFF2-40B4-BE49-F238E27FC236}">
                <a16:creationId xmlns:a16="http://schemas.microsoft.com/office/drawing/2014/main" id="{0E360C23-3BEF-E149-AFD4-83FC0460615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 for Simulation Geometry: Gd-GEM </a:t>
            </a:r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2DE27FD9-7346-7C44-A231-64C4CF6A2E13}"/>
              </a:ext>
            </a:extLst>
          </p:cNvPr>
          <p:cNvSpPr/>
          <p:nvPr/>
        </p:nvSpPr>
        <p:spPr>
          <a:xfrm>
            <a:off x="4311810" y="4342902"/>
            <a:ext cx="4134960" cy="1359022"/>
          </a:xfrm>
          <a:prstGeom prst="rect">
            <a:avLst/>
          </a:prstGeom>
          <a:solidFill>
            <a:schemeClr val="tx2">
              <a:lumMod val="40000"/>
              <a:lumOff val="60000"/>
              <a:alpha val="29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Content Placeholder 2">
            <a:extLst>
              <a:ext uri="{FF2B5EF4-FFF2-40B4-BE49-F238E27FC236}">
                <a16:creationId xmlns:a16="http://schemas.microsoft.com/office/drawing/2014/main" id="{9F657600-A566-EE43-8E42-5947560A2330}"/>
              </a:ext>
            </a:extLst>
          </p:cNvPr>
          <p:cNvSpPr txBox="1">
            <a:spLocks/>
          </p:cNvSpPr>
          <p:nvPr/>
        </p:nvSpPr>
        <p:spPr>
          <a:xfrm>
            <a:off x="3459816" y="838577"/>
            <a:ext cx="6320288" cy="2058547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Surrounding of detector and all mechanical parts of the detector modelled in Geant4</a:t>
            </a:r>
          </a:p>
          <a:p>
            <a:r>
              <a:rPr lang="en-US" dirty="0"/>
              <a:t>Geant4/Garfield++ interface used in light blue gas region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DB649F18-507D-DE4C-84A4-F74CB4C5FB38}"/>
              </a:ext>
            </a:extLst>
          </p:cNvPr>
          <p:cNvSpPr txBox="1"/>
          <p:nvPr/>
        </p:nvSpPr>
        <p:spPr>
          <a:xfrm>
            <a:off x="7042707" y="6004046"/>
            <a:ext cx="260667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Drawing by </a:t>
            </a:r>
            <a:r>
              <a:rPr lang="en-US" dirty="0" err="1"/>
              <a:t>Patrik</a:t>
            </a:r>
            <a:r>
              <a:rPr lang="en-US" dirty="0"/>
              <a:t> </a:t>
            </a:r>
            <a:r>
              <a:rPr lang="en-US" dirty="0" err="1"/>
              <a:t>Thuiner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9646952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Content Placeholder 6">
            <a:extLst>
              <a:ext uri="{FF2B5EF4-FFF2-40B4-BE49-F238E27FC236}">
                <a16:creationId xmlns:a16="http://schemas.microsoft.com/office/drawing/2014/main" id="{70AD8EDF-2482-1744-94C4-D71AD94C31A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43448" y="823529"/>
            <a:ext cx="6350761" cy="5800777"/>
          </a:xfrm>
          <a:prstGeom prst="rect">
            <a:avLst/>
          </a:prstGeom>
        </p:spPr>
      </p:pic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48772DE2-4C8F-7442-B455-F294B86C117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09600" y="823530"/>
            <a:ext cx="5133848" cy="5486361"/>
          </a:xfrm>
        </p:spPr>
        <p:txBody>
          <a:bodyPr>
            <a:normAutofit fontScale="85000" lnSpcReduction="20000"/>
          </a:bodyPr>
          <a:lstStyle/>
          <a:p>
            <a:r>
              <a:rPr lang="en-US" dirty="0"/>
              <a:t>Challenge: Correct number and position of electron-ion pairs needed, not deposited energy</a:t>
            </a:r>
          </a:p>
          <a:p>
            <a:r>
              <a:rPr lang="en-US" dirty="0"/>
              <a:t>Two possibilities:</a:t>
            </a:r>
          </a:p>
          <a:p>
            <a:pPr lvl="1"/>
            <a:r>
              <a:rPr lang="en-US" dirty="0"/>
              <a:t>Production of electron/ions pairs</a:t>
            </a:r>
          </a:p>
          <a:p>
            <a:pPr lvl="1"/>
            <a:r>
              <a:rPr lang="en-US" dirty="0"/>
              <a:t>Sampling of electron/ion pairs</a:t>
            </a:r>
          </a:p>
          <a:p>
            <a:r>
              <a:rPr lang="en-US" dirty="0"/>
              <a:t>Production of electron/ion pairs depends on tuning of lower production cut and lowest electron energy limit</a:t>
            </a:r>
          </a:p>
          <a:p>
            <a:r>
              <a:rPr lang="en-US" dirty="0"/>
              <a:t>Sampling is independent of these parameters, uses energy deposition in each step (Geant4 validates deposited energy)</a:t>
            </a:r>
          </a:p>
          <a:p>
            <a:r>
              <a:rPr lang="en-US" dirty="0"/>
              <a:t>User has to write own code to transfer the electron/hole pairs to Garfield++</a:t>
            </a:r>
          </a:p>
          <a:p>
            <a:pPr marL="457200" lvl="1" indent="0">
              <a:buNone/>
            </a:pP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CE118E8-A9E0-7F42-9649-B36F9D4FD6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0746AE2-C0FF-1F4E-BB67-E74E016A3FB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25B34A4-2391-5946-A332-C78976171B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09600" y="6373379"/>
            <a:ext cx="464820" cy="365125"/>
          </a:xfrm>
        </p:spPr>
        <p:txBody>
          <a:bodyPr/>
          <a:lstStyle/>
          <a:p>
            <a:fld id="{140C529F-4D8D-784C-8C68-3FB70C98B29F}" type="slidenum">
              <a:rPr lang="en-US" smtClean="0"/>
              <a:pPr/>
              <a:t>6</a:t>
            </a:fld>
            <a:endParaRPr lang="en-US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56153BF9-9C3C-F240-9182-E970D5AE7F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Why not Geant4 standalone</a:t>
            </a:r>
            <a:r>
              <a:rPr lang="en-US" dirty="0"/>
              <a:t> ?</a:t>
            </a:r>
          </a:p>
        </p:txBody>
      </p:sp>
    </p:spTree>
    <p:extLst>
      <p:ext uri="{BB962C8B-B14F-4D97-AF65-F5344CB8AC3E}">
        <p14:creationId xmlns:p14="http://schemas.microsoft.com/office/powerpoint/2010/main" val="284853439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2FD7F1C-6ACE-4845-BF45-93BF73CCD50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A922300-AAAE-5546-BCFA-BA17B8312F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579CD03-E616-9645-A867-E2E752CC33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09600" y="6373379"/>
            <a:ext cx="464820" cy="365125"/>
          </a:xfrm>
        </p:spPr>
        <p:txBody>
          <a:bodyPr/>
          <a:lstStyle/>
          <a:p>
            <a:fld id="{140C529F-4D8D-784C-8C68-3FB70C98B29F}" type="slidenum">
              <a:rPr lang="en-US" smtClean="0"/>
              <a:pPr/>
              <a:t>7</a:t>
            </a:fld>
            <a:endParaRPr lang="en-US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1474E242-55BE-E94A-9657-68523186CA9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Lower production cut and lowest electron energy limit</a:t>
            </a:r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EC29C852-3592-324E-A7E9-79655F0D332F}"/>
              </a:ext>
            </a:extLst>
          </p:cNvPr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37481" y="2343257"/>
            <a:ext cx="6040085" cy="4533340"/>
          </a:xfrm>
        </p:spPr>
      </p:pic>
      <p:pic>
        <p:nvPicPr>
          <p:cNvPr id="11" name="Content Placeholder 10">
            <a:extLst>
              <a:ext uri="{FF2B5EF4-FFF2-40B4-BE49-F238E27FC236}">
                <a16:creationId xmlns:a16="http://schemas.microsoft.com/office/drawing/2014/main" id="{B6F392B1-17C2-1D41-98E7-34D9B634974C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6261737" y="2329880"/>
            <a:ext cx="6033131" cy="4528120"/>
          </a:xfrm>
        </p:spPr>
      </p:pic>
      <p:sp>
        <p:nvSpPr>
          <p:cNvPr id="13" name="Content Placeholder 1">
            <a:extLst>
              <a:ext uri="{FF2B5EF4-FFF2-40B4-BE49-F238E27FC236}">
                <a16:creationId xmlns:a16="http://schemas.microsoft.com/office/drawing/2014/main" id="{4666673D-8C90-3542-B84C-634E42964E66}"/>
              </a:ext>
            </a:extLst>
          </p:cNvPr>
          <p:cNvSpPr txBox="1">
            <a:spLocks/>
          </p:cNvSpPr>
          <p:nvPr/>
        </p:nvSpPr>
        <p:spPr>
          <a:xfrm>
            <a:off x="6404610" y="803402"/>
            <a:ext cx="5699760" cy="14597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lvl="1" indent="0">
              <a:buFont typeface="Arial" panose="020B0604020202020204" pitchFamily="34" charset="0"/>
              <a:buNone/>
            </a:pPr>
            <a:endParaRPr lang="en-US" dirty="0"/>
          </a:p>
        </p:txBody>
      </p:sp>
      <p:sp>
        <p:nvSpPr>
          <p:cNvPr id="16" name="Content Placeholder 1">
            <a:extLst>
              <a:ext uri="{FF2B5EF4-FFF2-40B4-BE49-F238E27FC236}">
                <a16:creationId xmlns:a16="http://schemas.microsoft.com/office/drawing/2014/main" id="{F72376B4-FBA0-6D4B-A2A3-4E568E619D62}"/>
              </a:ext>
            </a:extLst>
          </p:cNvPr>
          <p:cNvSpPr txBox="1">
            <a:spLocks/>
          </p:cNvSpPr>
          <p:nvPr/>
        </p:nvSpPr>
        <p:spPr>
          <a:xfrm>
            <a:off x="6458562" y="723889"/>
            <a:ext cx="5931555" cy="1580537"/>
          </a:xfrm>
          <a:prstGeom prst="rect">
            <a:avLst/>
          </a:prstGeom>
        </p:spPr>
        <p:txBody>
          <a:bodyPr vert="horz" lIns="91440" tIns="45720" rIns="91440" bIns="45720" rtlCol="0">
            <a:normAutofit fontScale="25000" lnSpcReduction="20000"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en-GB" sz="8000" b="1" dirty="0"/>
              <a:t>Lowest electron energy limit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en-GB" sz="8000" dirty="0"/>
              <a:t>Kinetic energy limit below which electron is not tracked anymore =&gt;  independent of material, full energy is deposited in step</a:t>
            </a:r>
            <a:endParaRPr lang="en-US" sz="8000" dirty="0"/>
          </a:p>
          <a:p>
            <a:endParaRPr lang="en-US" dirty="0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BC4B2CFF-C425-504D-B7F3-D4A23E99E4E9}"/>
              </a:ext>
            </a:extLst>
          </p:cNvPr>
          <p:cNvSpPr txBox="1"/>
          <p:nvPr/>
        </p:nvSpPr>
        <p:spPr>
          <a:xfrm>
            <a:off x="807246" y="2746744"/>
            <a:ext cx="4241610" cy="2585323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PAI model </a:t>
            </a:r>
            <a:r>
              <a:rPr lang="en-GB" sz="2400" dirty="0">
                <a:solidFill>
                  <a:schemeClr val="bg1"/>
                </a:solidFill>
              </a:rPr>
              <a:t>in very large</a:t>
            </a:r>
          </a:p>
          <a:p>
            <a:r>
              <a:rPr lang="en-GB" sz="2400" dirty="0">
                <a:solidFill>
                  <a:schemeClr val="bg1"/>
                </a:solidFill>
              </a:rPr>
              <a:t>volume of He/isobutane 70/30</a:t>
            </a:r>
            <a:r>
              <a:rPr lang="en-US" sz="2400" dirty="0">
                <a:solidFill>
                  <a:schemeClr val="bg1"/>
                </a:solidFill>
              </a:rPr>
              <a:t>: </a:t>
            </a:r>
            <a:br>
              <a:rPr lang="en-US" sz="2400" dirty="0">
                <a:solidFill>
                  <a:schemeClr val="bg1"/>
                </a:solidFill>
              </a:rPr>
            </a:br>
            <a:endParaRPr lang="en-US" sz="2400" dirty="0">
              <a:solidFill>
                <a:schemeClr val="bg1"/>
              </a:solidFill>
            </a:endParaRPr>
          </a:p>
          <a:p>
            <a:endParaRPr lang="en-US" sz="2400" b="1" dirty="0">
              <a:solidFill>
                <a:schemeClr val="bg1"/>
              </a:solidFill>
            </a:endParaRPr>
          </a:p>
          <a:p>
            <a:r>
              <a:rPr lang="en-US" sz="2400" b="1" dirty="0">
                <a:solidFill>
                  <a:schemeClr val="bg1"/>
                </a:solidFill>
              </a:rPr>
              <a:t>Mean </a:t>
            </a:r>
            <a:r>
              <a:rPr lang="en-GB" sz="2400" b="1" dirty="0">
                <a:solidFill>
                  <a:schemeClr val="bg1"/>
                </a:solidFill>
              </a:rPr>
              <a:t>number of electron-ion </a:t>
            </a:r>
            <a:br>
              <a:rPr lang="en-GB" sz="2400" b="1" dirty="0">
                <a:solidFill>
                  <a:schemeClr val="bg1"/>
                </a:solidFill>
              </a:rPr>
            </a:br>
            <a:r>
              <a:rPr lang="en-GB" sz="2400" b="1" dirty="0">
                <a:solidFill>
                  <a:schemeClr val="bg1"/>
                </a:solidFill>
              </a:rPr>
              <a:t>pairs produced by  10 </a:t>
            </a:r>
            <a:r>
              <a:rPr lang="en-GB" sz="2400" b="1" dirty="0" err="1">
                <a:solidFill>
                  <a:schemeClr val="bg1"/>
                </a:solidFill>
              </a:rPr>
              <a:t>keV</a:t>
            </a:r>
            <a:r>
              <a:rPr lang="en-GB" sz="2400" b="1" dirty="0">
                <a:solidFill>
                  <a:schemeClr val="bg1"/>
                </a:solidFill>
              </a:rPr>
              <a:t> e-</a:t>
            </a:r>
            <a:br>
              <a:rPr lang="en-GB" sz="2400" b="1" dirty="0">
                <a:solidFill>
                  <a:schemeClr val="bg1"/>
                </a:solidFill>
              </a:rPr>
            </a:b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7D78559B-0594-C443-B81D-1619D226503A}"/>
              </a:ext>
            </a:extLst>
          </p:cNvPr>
          <p:cNvSpPr txBox="1"/>
          <p:nvPr/>
        </p:nvSpPr>
        <p:spPr>
          <a:xfrm>
            <a:off x="7240111" y="3197318"/>
            <a:ext cx="3817135" cy="110799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>
                <a:solidFill>
                  <a:schemeClr val="bg1"/>
                </a:solidFill>
              </a:rPr>
              <a:t>Variance of electron-ion pair</a:t>
            </a:r>
            <a:br>
              <a:rPr lang="en-US" sz="2400" b="1" dirty="0">
                <a:solidFill>
                  <a:schemeClr val="bg1"/>
                </a:solidFill>
              </a:rPr>
            </a:br>
            <a:r>
              <a:rPr lang="en-US" sz="2400" b="1" dirty="0">
                <a:solidFill>
                  <a:schemeClr val="bg1"/>
                </a:solidFill>
              </a:rPr>
              <a:t>distribution</a:t>
            </a:r>
            <a:endParaRPr lang="en-GB" sz="2400" b="1" dirty="0">
              <a:solidFill>
                <a:schemeClr val="bg1"/>
              </a:solidFill>
            </a:endParaRPr>
          </a:p>
          <a:p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20" name="Content Placeholder 1">
            <a:extLst>
              <a:ext uri="{FF2B5EF4-FFF2-40B4-BE49-F238E27FC236}">
                <a16:creationId xmlns:a16="http://schemas.microsoft.com/office/drawing/2014/main" id="{0386D18E-C059-FB40-B936-10669E2171A6}"/>
              </a:ext>
            </a:extLst>
          </p:cNvPr>
          <p:cNvSpPr txBox="1">
            <a:spLocks/>
          </p:cNvSpPr>
          <p:nvPr/>
        </p:nvSpPr>
        <p:spPr>
          <a:xfrm>
            <a:off x="73740" y="701575"/>
            <a:ext cx="6187997" cy="1459738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4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bg1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spcBef>
                <a:spcPts val="0"/>
              </a:spcBef>
              <a:buNone/>
            </a:pPr>
            <a:r>
              <a:rPr lang="en-GB" sz="2000" b="1" dirty="0"/>
              <a:t>Lower production cut</a:t>
            </a:r>
          </a:p>
          <a:p>
            <a:pPr marL="0" indent="0">
              <a:spcBef>
                <a:spcPts val="0"/>
              </a:spcBef>
              <a:buNone/>
            </a:pPr>
            <a:r>
              <a:rPr lang="en-GB" sz="2000" dirty="0"/>
              <a:t>Minimum energy transfer required to produce new particle =&gt; creation of secondary particles not possible if transferred energy is lower than lower production cut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13657931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C5738B6-5BD8-0644-BB0B-4A92982DDF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772A46-938B-4146-9ADC-4AEB70DB71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B95DCE8-BE54-0E46-8428-E4D9E73486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09600" y="6373379"/>
            <a:ext cx="464820" cy="365125"/>
          </a:xfrm>
        </p:spPr>
        <p:txBody>
          <a:bodyPr/>
          <a:lstStyle/>
          <a:p>
            <a:fld id="{140C529F-4D8D-784C-8C68-3FB70C98B29F}" type="slidenum">
              <a:rPr lang="en-US" smtClean="0"/>
              <a:pPr/>
              <a:t>8</a:t>
            </a:fld>
            <a:endParaRPr lang="en-US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30288704-1839-D946-8D7D-A63CE6A89A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 value and Fano factor for e- in Ar/CO</a:t>
            </a:r>
            <a:r>
              <a:rPr lang="en-US" baseline="-25000" dirty="0"/>
              <a:t>2</a:t>
            </a:r>
            <a:r>
              <a:rPr lang="en-US" dirty="0"/>
              <a:t> 70/30</a:t>
            </a:r>
          </a:p>
        </p:txBody>
      </p:sp>
      <p:pic>
        <p:nvPicPr>
          <p:cNvPr id="22" name="Content Placeholder 21">
            <a:extLst>
              <a:ext uri="{FF2B5EF4-FFF2-40B4-BE49-F238E27FC236}">
                <a16:creationId xmlns:a16="http://schemas.microsoft.com/office/drawing/2014/main" id="{A25B8C4F-1BFD-E24A-99F3-FB7A34EC34B0}"/>
              </a:ext>
            </a:extLst>
          </p:cNvPr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0" y="802098"/>
            <a:ext cx="6231753" cy="6055901"/>
          </a:xfr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4FCA0569-01E5-324F-B48C-9AF7D212BA7B}"/>
              </a:ext>
            </a:extLst>
          </p:cNvPr>
          <p:cNvSpPr txBox="1"/>
          <p:nvPr/>
        </p:nvSpPr>
        <p:spPr>
          <a:xfrm>
            <a:off x="1164665" y="4263547"/>
            <a:ext cx="504341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W value: mean energy needed to create electron-ion pair in gas </a:t>
            </a:r>
          </a:p>
        </p:txBody>
      </p:sp>
      <p:pic>
        <p:nvPicPr>
          <p:cNvPr id="26" name="Content Placeholder 25">
            <a:extLst>
              <a:ext uri="{FF2B5EF4-FFF2-40B4-BE49-F238E27FC236}">
                <a16:creationId xmlns:a16="http://schemas.microsoft.com/office/drawing/2014/main" id="{9BCD0A47-16CF-5F4F-85C1-E3D240A7CEFB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6021727" y="802098"/>
            <a:ext cx="6170273" cy="5996154"/>
          </a:xfr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2193D3F1-F6A4-B448-B47B-BE045E398A3A}"/>
              </a:ext>
            </a:extLst>
          </p:cNvPr>
          <p:cNvSpPr txBox="1"/>
          <p:nvPr/>
        </p:nvSpPr>
        <p:spPr>
          <a:xfrm>
            <a:off x="7044804" y="3967085"/>
            <a:ext cx="556591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Fano factor F: </a:t>
            </a:r>
            <a:r>
              <a:rPr lang="en-GB" sz="2400" dirty="0"/>
              <a:t>ratio of variance and </a:t>
            </a:r>
            <a:br>
              <a:rPr lang="en-GB" sz="2400" dirty="0"/>
            </a:br>
            <a:r>
              <a:rPr lang="en-GB" sz="2400" dirty="0"/>
              <a:t>mean of electron-ion pair distribution</a:t>
            </a:r>
            <a:endParaRPr lang="en-US" sz="2400" baseline="-25000" dirty="0"/>
          </a:p>
        </p:txBody>
      </p:sp>
    </p:spTree>
    <p:extLst>
      <p:ext uri="{BB962C8B-B14F-4D97-AF65-F5344CB8AC3E}">
        <p14:creationId xmlns:p14="http://schemas.microsoft.com/office/powerpoint/2010/main" val="327107813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EE9AEFD-E3B8-164C-ABC3-90BE28E09F1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Geant4 Parametrization feature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5241C1-B6BE-7B43-A3A6-293F1EE0A60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/>
              <a:t>Tuning of lower production cut and lowest electron energy limit time consuming, not guaranteed to work for all particle types and energies</a:t>
            </a:r>
          </a:p>
          <a:p>
            <a:r>
              <a:rPr lang="en-US" dirty="0"/>
              <a:t>Fano factor cannot be reproduced with Geant4 standalone</a:t>
            </a:r>
          </a:p>
          <a:p>
            <a:r>
              <a:rPr lang="en-US" dirty="0"/>
              <a:t>The best option for the interface part is to use the Geant4 physics parameterization capabilities (</a:t>
            </a:r>
            <a:r>
              <a:rPr lang="en-GB" dirty="0"/>
              <a:t>G4VFastSimulationModel</a:t>
            </a:r>
            <a:r>
              <a:rPr lang="en-US" dirty="0"/>
              <a:t>)</a:t>
            </a:r>
          </a:p>
          <a:p>
            <a:r>
              <a:rPr lang="en-US" dirty="0"/>
              <a:t>General idea of parameterization in Geant4 is to create a region, where the user can provide her own implementation of the physics and the detector response, based Garfield++ (including Heed and SRIM interfaces) or Degrad</a:t>
            </a:r>
          </a:p>
          <a:p>
            <a:r>
              <a:rPr lang="en-US" dirty="0"/>
              <a:t>Example code that illustrates all possibilities can be found in the GitHub repository (still under development) </a:t>
            </a:r>
            <a:r>
              <a:rPr lang="en-US" sz="2600" dirty="0">
                <a:solidFill>
                  <a:srgbClr val="0070C0"/>
                </a:solidFill>
              </a:rPr>
              <a:t>https://github.com/lennertdekeukeleere/Geant4GarfieldDegradInterface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CF017EE-975D-B544-9A1B-4B624D90C6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6E17C2B-F2CC-434F-989A-6C76A52A4FA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ABDE7E0-9239-8845-B823-AB61A1921B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0C529F-4D8D-784C-8C68-3FB70C98B29F}" type="slidenum">
              <a:rPr lang="en-US" smtClean="0"/>
              <a:pPr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1260718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CE118E8-A9E0-7F42-9649-B36F9D4FD6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0746AE2-C0FF-1F4E-BB67-E74E016A3FB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25B34A4-2391-5946-A332-C78976171B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09600" y="6373379"/>
            <a:ext cx="464820" cy="365125"/>
          </a:xfrm>
        </p:spPr>
        <p:txBody>
          <a:bodyPr/>
          <a:lstStyle/>
          <a:p>
            <a:fld id="{140C529F-4D8D-784C-8C68-3FB70C98B29F}" type="slidenum">
              <a:rPr lang="en-US" smtClean="0"/>
              <a:pPr/>
              <a:t>10</a:t>
            </a:fld>
            <a:endParaRPr lang="en-US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56153BF9-9C3C-F240-9182-E970D5AE7F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Options for photons and ions</a:t>
            </a:r>
          </a:p>
        </p:txBody>
      </p:sp>
      <p:pic>
        <p:nvPicPr>
          <p:cNvPr id="9" name="Content Placeholder 6">
            <a:extLst>
              <a:ext uri="{FF2B5EF4-FFF2-40B4-BE49-F238E27FC236}">
                <a16:creationId xmlns:a16="http://schemas.microsoft.com/office/drawing/2014/main" id="{923677C6-6631-1C4D-9A0D-534AE796E7D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2743" y="741354"/>
            <a:ext cx="4868602" cy="6129898"/>
          </a:xfrm>
          <a:prstGeom prst="rect">
            <a:avLst/>
          </a:prstGeom>
        </p:spPr>
      </p:pic>
      <p:pic>
        <p:nvPicPr>
          <p:cNvPr id="10" name="Content Placeholder 6">
            <a:extLst>
              <a:ext uri="{FF2B5EF4-FFF2-40B4-BE49-F238E27FC236}">
                <a16:creationId xmlns:a16="http://schemas.microsoft.com/office/drawing/2014/main" id="{DEADD367-B7C7-3343-B922-2A30A779D16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94290" y="741354"/>
            <a:ext cx="3999496" cy="50630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1919203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48772DE2-4C8F-7442-B455-F294B86C117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09599" y="823530"/>
            <a:ext cx="6522815" cy="5486361"/>
          </a:xfrm>
        </p:spPr>
        <p:txBody>
          <a:bodyPr>
            <a:normAutofit fontScale="92500" lnSpcReduction="10000"/>
          </a:bodyPr>
          <a:lstStyle/>
          <a:p>
            <a:r>
              <a:rPr lang="en-US" dirty="0"/>
              <a:t>For relativistic charged particles, complete physics of Heed can be used (equivalent to the option for photons)</a:t>
            </a:r>
          </a:p>
          <a:p>
            <a:r>
              <a:rPr lang="en-US" dirty="0"/>
              <a:t>For non-relativistic charged particles, Geant4 PAI model has to be used in conjunction with Heed PAI model</a:t>
            </a:r>
          </a:p>
          <a:p>
            <a:r>
              <a:rPr lang="en-US" dirty="0"/>
              <a:t>Below a certain energy threshold, primary ionization electrons are stopped in Geant4 and send to Heed where they are treated as delta electrons</a:t>
            </a:r>
          </a:p>
          <a:p>
            <a:r>
              <a:rPr lang="en-US" dirty="0"/>
              <a:t>Lower production cut in Geant4 and transfer threshold to Heed have to be optimized</a:t>
            </a:r>
          </a:p>
          <a:p>
            <a:r>
              <a:rPr lang="en-US" dirty="0"/>
              <a:t>Verification needed, following slides show Geant4/Heed PAI model interface results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CE118E8-A9E0-7F42-9649-B36F9D4FD6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0746AE2-C0FF-1F4E-BB67-E74E016A3FB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25B34A4-2391-5946-A332-C78976171B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09600" y="6373379"/>
            <a:ext cx="464820" cy="365125"/>
          </a:xfrm>
        </p:spPr>
        <p:txBody>
          <a:bodyPr/>
          <a:lstStyle/>
          <a:p>
            <a:fld id="{140C529F-4D8D-784C-8C68-3FB70C98B29F}" type="slidenum">
              <a:rPr lang="en-US" smtClean="0"/>
              <a:pPr/>
              <a:t>11</a:t>
            </a:fld>
            <a:endParaRPr lang="en-US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56153BF9-9C3C-F240-9182-E970D5AE7F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Options for charged particles</a:t>
            </a:r>
          </a:p>
        </p:txBody>
      </p:sp>
      <p:pic>
        <p:nvPicPr>
          <p:cNvPr id="9" name="Content Placeholder 6">
            <a:extLst>
              <a:ext uri="{FF2B5EF4-FFF2-40B4-BE49-F238E27FC236}">
                <a16:creationId xmlns:a16="http://schemas.microsoft.com/office/drawing/2014/main" id="{A7094376-886F-ED41-8AF7-32A6C32CBCD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32414" y="789379"/>
            <a:ext cx="4749019" cy="59784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9353091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E06AB470-2F5D-6842-8776-A1E1C01B604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09600" y="691011"/>
            <a:ext cx="11264348" cy="1121676"/>
          </a:xfrm>
        </p:spPr>
        <p:txBody>
          <a:bodyPr>
            <a:normAutofit/>
          </a:bodyPr>
          <a:lstStyle/>
          <a:p>
            <a:r>
              <a:rPr lang="en-US" sz="2400" dirty="0"/>
              <a:t>Optimal lower production cut 19 eV, transfer threshold 2 keV</a:t>
            </a:r>
          </a:p>
          <a:p>
            <a:r>
              <a:rPr lang="en-US" sz="2400" dirty="0"/>
              <a:t>W value can be reproduced, Fano factor slightly too high but better than Geant4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C5738B6-5BD8-0644-BB0B-4A92982DDF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772A46-938B-4146-9ADC-4AEB70DB71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B95DCE8-BE54-0E46-8428-E4D9E73486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09600" y="6373379"/>
            <a:ext cx="464820" cy="365125"/>
          </a:xfrm>
        </p:spPr>
        <p:txBody>
          <a:bodyPr/>
          <a:lstStyle/>
          <a:p>
            <a:fld id="{140C529F-4D8D-784C-8C68-3FB70C98B29F}" type="slidenum">
              <a:rPr lang="en-US" smtClean="0"/>
              <a:pPr/>
              <a:t>12</a:t>
            </a:fld>
            <a:endParaRPr lang="en-US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30288704-1839-D946-8D7D-A63CE6A89A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35711" y="53202"/>
            <a:ext cx="8832290" cy="629401"/>
          </a:xfrm>
        </p:spPr>
        <p:txBody>
          <a:bodyPr>
            <a:normAutofit fontScale="90000"/>
          </a:bodyPr>
          <a:lstStyle/>
          <a:p>
            <a:r>
              <a:rPr lang="en-US" dirty="0"/>
              <a:t>Lower production cut: 10keV e- in He/isobutane 70/30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59BD4A98-5495-F14F-AC87-13CD7AEE4FF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567553"/>
            <a:ext cx="5499651" cy="5325059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3855D996-51A5-DA4C-9BE6-C87BCCAA5E1C}"/>
              </a:ext>
            </a:extLst>
          </p:cNvPr>
          <p:cNvSpPr txBox="1"/>
          <p:nvPr/>
        </p:nvSpPr>
        <p:spPr>
          <a:xfrm>
            <a:off x="2955235" y="5221357"/>
            <a:ext cx="119648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/>
              <a:t>W value</a:t>
            </a:r>
          </a:p>
        </p:txBody>
      </p:sp>
      <p:sp>
        <p:nvSpPr>
          <p:cNvPr id="13" name="Oval 12">
            <a:extLst>
              <a:ext uri="{FF2B5EF4-FFF2-40B4-BE49-F238E27FC236}">
                <a16:creationId xmlns:a16="http://schemas.microsoft.com/office/drawing/2014/main" id="{F1BF90CD-3755-174C-A06B-0DF99D564C12}"/>
              </a:ext>
            </a:extLst>
          </p:cNvPr>
          <p:cNvSpPr/>
          <p:nvPr/>
        </p:nvSpPr>
        <p:spPr>
          <a:xfrm>
            <a:off x="1311966" y="4064755"/>
            <a:ext cx="371061" cy="387976"/>
          </a:xfrm>
          <a:prstGeom prst="ellipse">
            <a:avLst/>
          </a:prstGeom>
          <a:noFill/>
          <a:ln w="381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F891885A-8F7C-3445-BC1B-7D74FC045F0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692348" y="1567553"/>
            <a:ext cx="5499651" cy="5325060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09034F0C-7DED-9445-8BDA-72ED192BB98D}"/>
              </a:ext>
            </a:extLst>
          </p:cNvPr>
          <p:cNvSpPr txBox="1"/>
          <p:nvPr/>
        </p:nvSpPr>
        <p:spPr>
          <a:xfrm>
            <a:off x="9871789" y="3515784"/>
            <a:ext cx="159242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/>
              <a:t>Fano factor</a:t>
            </a:r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45F95F82-D7AD-BD45-BD54-C4B2751464D7}"/>
              </a:ext>
            </a:extLst>
          </p:cNvPr>
          <p:cNvSpPr/>
          <p:nvPr/>
        </p:nvSpPr>
        <p:spPr>
          <a:xfrm>
            <a:off x="7964297" y="4932772"/>
            <a:ext cx="371061" cy="387976"/>
          </a:xfrm>
          <a:prstGeom prst="ellipse">
            <a:avLst/>
          </a:prstGeom>
          <a:noFill/>
          <a:ln w="381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3452965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E06AB470-2F5D-6842-8776-A1E1C01B604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09600" y="929550"/>
            <a:ext cx="11198087" cy="1121676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Optimal lower production cut stable on percent level for different particle types and kinetic energies in the same gas mixture (here </a:t>
            </a:r>
            <a:r>
              <a:rPr lang="en-US" dirty="0" err="1"/>
              <a:t>Ar</a:t>
            </a:r>
            <a:r>
              <a:rPr lang="en-US" dirty="0"/>
              <a:t>/CO</a:t>
            </a:r>
            <a:r>
              <a:rPr lang="en-US" baseline="-25000" dirty="0"/>
              <a:t>2</a:t>
            </a:r>
            <a:r>
              <a:rPr lang="en-US" dirty="0"/>
              <a:t> 70/30)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C5738B6-5BD8-0644-BB0B-4A92982DDF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772A46-938B-4146-9ADC-4AEB70DB71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B95DCE8-BE54-0E46-8428-E4D9E73486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09600" y="6373379"/>
            <a:ext cx="464820" cy="365125"/>
          </a:xfrm>
        </p:spPr>
        <p:txBody>
          <a:bodyPr/>
          <a:lstStyle/>
          <a:p>
            <a:fld id="{140C529F-4D8D-784C-8C68-3FB70C98B29F}" type="slidenum">
              <a:rPr lang="en-US" smtClean="0"/>
              <a:pPr/>
              <a:t>13</a:t>
            </a:fld>
            <a:endParaRPr lang="en-US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30288704-1839-D946-8D7D-A63CE6A89A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Lower production cut: different particles and energies</a:t>
            </a: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7CD6E3E1-8879-D54A-AE8C-8F075AA0184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403" y="2161484"/>
            <a:ext cx="6077209" cy="4716000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A6544A3B-86EC-7048-8265-EF8B82C3705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22503" y="2172139"/>
            <a:ext cx="6077208" cy="4716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844402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E06AB470-2F5D-6842-8776-A1E1C01B604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0" y="682603"/>
            <a:ext cx="11410122" cy="1121676"/>
          </a:xfrm>
        </p:spPr>
        <p:txBody>
          <a:bodyPr>
            <a:normAutofit/>
          </a:bodyPr>
          <a:lstStyle/>
          <a:p>
            <a:r>
              <a:rPr lang="en-US" sz="2000" dirty="0"/>
              <a:t>Lowest electron energy threshold kept at 100 eV (default of Livermoore EM physics)</a:t>
            </a:r>
          </a:p>
          <a:p>
            <a:r>
              <a:rPr lang="en-US" sz="2000" dirty="0"/>
              <a:t>Optimal lower production cut for gas mixtures derived from value for pure gases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C5738B6-5BD8-0644-BB0B-4A92982DDF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772A46-938B-4146-9ADC-4AEB70DB71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B95DCE8-BE54-0E46-8428-E4D9E73486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09600" y="6373379"/>
            <a:ext cx="464820" cy="365125"/>
          </a:xfrm>
        </p:spPr>
        <p:txBody>
          <a:bodyPr/>
          <a:lstStyle/>
          <a:p>
            <a:fld id="{140C529F-4D8D-784C-8C68-3FB70C98B29F}" type="slidenum">
              <a:rPr lang="en-US" smtClean="0"/>
              <a:pPr/>
              <a:t>14</a:t>
            </a:fld>
            <a:endParaRPr lang="en-US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30288704-1839-D946-8D7D-A63CE6A89A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Optimal lower production cut for gas mixtures?</a:t>
            </a:r>
          </a:p>
        </p:txBody>
      </p:sp>
      <p:pic>
        <p:nvPicPr>
          <p:cNvPr id="14" name="Content Placeholder 8">
            <a:extLst>
              <a:ext uri="{FF2B5EF4-FFF2-40B4-BE49-F238E27FC236}">
                <a16:creationId xmlns:a16="http://schemas.microsoft.com/office/drawing/2014/main" id="{155034E7-6B43-2F4E-B522-C7C18507CCE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4750" y="1453641"/>
            <a:ext cx="5384800" cy="5384800"/>
          </a:xfrm>
          <a:prstGeom prst="rect">
            <a:avLst/>
          </a:prstGeom>
        </p:spPr>
      </p:pic>
      <p:pic>
        <p:nvPicPr>
          <p:cNvPr id="15" name="Content Placeholder 8">
            <a:extLst>
              <a:ext uri="{FF2B5EF4-FFF2-40B4-BE49-F238E27FC236}">
                <a16:creationId xmlns:a16="http://schemas.microsoft.com/office/drawing/2014/main" id="{8B7F4CB3-B5E2-D14F-8EA9-F426E678354C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3"/>
          <a:stretch>
            <a:fillRect/>
          </a:stretch>
        </p:blipFill>
        <p:spPr>
          <a:xfrm>
            <a:off x="6460172" y="1473200"/>
            <a:ext cx="5384800" cy="5384800"/>
          </a:xfr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BDC5B8B4-0381-074D-9F14-4D797F9DC96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76520" y="773280"/>
            <a:ext cx="2917423" cy="862899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CE2AB4C4-F40B-4045-AF8C-FCF8443A5B9C}"/>
              </a:ext>
            </a:extLst>
          </p:cNvPr>
          <p:cNvSpPr txBox="1"/>
          <p:nvPr/>
        </p:nvSpPr>
        <p:spPr>
          <a:xfrm>
            <a:off x="2867150" y="5242293"/>
            <a:ext cx="105721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/>
              <a:t>Ar/CO</a:t>
            </a:r>
            <a:r>
              <a:rPr lang="en-US" sz="2400" baseline="-25000" dirty="0"/>
              <a:t>2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13CF3F2F-11BE-CA4D-8A0A-70CD4D25C252}"/>
              </a:ext>
            </a:extLst>
          </p:cNvPr>
          <p:cNvSpPr txBox="1"/>
          <p:nvPr/>
        </p:nvSpPr>
        <p:spPr>
          <a:xfrm>
            <a:off x="7702713" y="5011460"/>
            <a:ext cx="188808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/>
              <a:t>He/isobutane</a:t>
            </a:r>
            <a:endParaRPr lang="en-US" sz="2400" baseline="-25000" dirty="0"/>
          </a:p>
        </p:txBody>
      </p:sp>
    </p:spTree>
    <p:extLst>
      <p:ext uri="{BB962C8B-B14F-4D97-AF65-F5344CB8AC3E}">
        <p14:creationId xmlns:p14="http://schemas.microsoft.com/office/powerpoint/2010/main" val="1828355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E06AB470-2F5D-6842-8776-A1E1C01B604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09600" y="691011"/>
            <a:ext cx="11224591" cy="1813650"/>
          </a:xfrm>
        </p:spPr>
        <p:txBody>
          <a:bodyPr>
            <a:normAutofit/>
          </a:bodyPr>
          <a:lstStyle/>
          <a:p>
            <a:r>
              <a:rPr lang="en-US" sz="2400" dirty="0"/>
              <a:t>Comparison E</a:t>
            </a:r>
            <a:r>
              <a:rPr lang="en-US" sz="2400" baseline="-25000" dirty="0"/>
              <a:t>dep </a:t>
            </a:r>
            <a:r>
              <a:rPr lang="en-US" sz="2400" dirty="0"/>
              <a:t> and N*w (differential W value) in 1 cm of Ar/CO</a:t>
            </a:r>
            <a:r>
              <a:rPr lang="en-US" sz="2400" baseline="-25000" dirty="0"/>
              <a:t>2</a:t>
            </a:r>
            <a:r>
              <a:rPr lang="en-US" sz="2400" dirty="0"/>
              <a:t> 70/30</a:t>
            </a:r>
          </a:p>
          <a:p>
            <a:r>
              <a:rPr lang="en-US" sz="2400" dirty="0"/>
              <a:t>Green curve Geant4/Heed PAI model interface reproduces correct deposited energy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C5738B6-5BD8-0644-BB0B-4A92982DDF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772A46-938B-4146-9ADC-4AEB70DB71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B95DCE8-BE54-0E46-8428-E4D9E73486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09600" y="6373379"/>
            <a:ext cx="464820" cy="365125"/>
          </a:xfrm>
        </p:spPr>
        <p:txBody>
          <a:bodyPr/>
          <a:lstStyle/>
          <a:p>
            <a:fld id="{140C529F-4D8D-784C-8C68-3FB70C98B29F}" type="slidenum">
              <a:rPr lang="en-US" smtClean="0"/>
              <a:pPr/>
              <a:t>15</a:t>
            </a:fld>
            <a:endParaRPr lang="en-US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30288704-1839-D946-8D7D-A63CE6A89A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Deposited energy spectra</a:t>
            </a:r>
          </a:p>
        </p:txBody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14922A2C-65BB-E243-8F88-EC2C693F54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1055" y="1594986"/>
            <a:ext cx="5408624" cy="5256000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58142337-BD19-7349-8335-040DC73303D2}"/>
              </a:ext>
            </a:extLst>
          </p:cNvPr>
          <p:cNvSpPr txBox="1"/>
          <p:nvPr/>
        </p:nvSpPr>
        <p:spPr>
          <a:xfrm>
            <a:off x="2385391" y="4956313"/>
            <a:ext cx="20794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1 GeV alpha particle</a:t>
            </a:r>
          </a:p>
        </p:txBody>
      </p:sp>
      <p:pic>
        <p:nvPicPr>
          <p:cNvPr id="25" name="Picture 24">
            <a:extLst>
              <a:ext uri="{FF2B5EF4-FFF2-40B4-BE49-F238E27FC236}">
                <a16:creationId xmlns:a16="http://schemas.microsoft.com/office/drawing/2014/main" id="{35ED6007-D92F-E64D-A545-A82354F229D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87551" y="1594985"/>
            <a:ext cx="5408624" cy="5256000"/>
          </a:xfrm>
          <a:prstGeom prst="rect">
            <a:avLst/>
          </a:prstGeom>
        </p:spPr>
      </p:pic>
      <p:sp>
        <p:nvSpPr>
          <p:cNvPr id="19" name="TextBox 18">
            <a:extLst>
              <a:ext uri="{FF2B5EF4-FFF2-40B4-BE49-F238E27FC236}">
                <a16:creationId xmlns:a16="http://schemas.microsoft.com/office/drawing/2014/main" id="{2DFA3BBA-9501-B945-AFFC-D95FF5318F17}"/>
              </a:ext>
            </a:extLst>
          </p:cNvPr>
          <p:cNvSpPr txBox="1"/>
          <p:nvPr/>
        </p:nvSpPr>
        <p:spPr>
          <a:xfrm>
            <a:off x="9124122" y="4956313"/>
            <a:ext cx="176368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100 keV electron</a:t>
            </a:r>
          </a:p>
        </p:txBody>
      </p:sp>
    </p:spTree>
    <p:extLst>
      <p:ext uri="{BB962C8B-B14F-4D97-AF65-F5344CB8AC3E}">
        <p14:creationId xmlns:p14="http://schemas.microsoft.com/office/powerpoint/2010/main" val="91117600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C5738B6-5BD8-0644-BB0B-4A92982DDF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772A46-938B-4146-9ADC-4AEB70DB71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B95DCE8-BE54-0E46-8428-E4D9E73486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609600" y="6373379"/>
            <a:ext cx="464820" cy="365125"/>
          </a:xfrm>
        </p:spPr>
        <p:txBody>
          <a:bodyPr/>
          <a:lstStyle/>
          <a:p>
            <a:fld id="{140C529F-4D8D-784C-8C68-3FB70C98B29F}" type="slidenum">
              <a:rPr lang="en-US" smtClean="0"/>
              <a:pPr/>
              <a:t>16</a:t>
            </a:fld>
            <a:endParaRPr lang="en-US" dirty="0"/>
          </a:p>
        </p:txBody>
      </p:sp>
      <p:sp>
        <p:nvSpPr>
          <p:cNvPr id="7" name="Title 6">
            <a:extLst>
              <a:ext uri="{FF2B5EF4-FFF2-40B4-BE49-F238E27FC236}">
                <a16:creationId xmlns:a16="http://schemas.microsoft.com/office/drawing/2014/main" id="{30288704-1839-D946-8D7D-A63CE6A89A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Spatial distribution of electron-ion pairs</a:t>
            </a: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50C29040-E286-F649-850A-D41C68B8F31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1751" y="1675984"/>
            <a:ext cx="5353965" cy="5184000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223C5E8B-B782-9443-9323-479948F89A08}"/>
              </a:ext>
            </a:extLst>
          </p:cNvPr>
          <p:cNvSpPr txBox="1"/>
          <p:nvPr/>
        </p:nvSpPr>
        <p:spPr>
          <a:xfrm>
            <a:off x="1875468" y="5403882"/>
            <a:ext cx="207499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1 GeV electron</a:t>
            </a:r>
          </a:p>
          <a:p>
            <a:r>
              <a:rPr lang="en-US" dirty="0"/>
              <a:t>He/isobutane 70/30</a:t>
            </a: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29C5CD4F-15DF-484B-B6C8-2D2E121CD33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81528" y="1681187"/>
            <a:ext cx="5334534" cy="5184000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AF6402B1-244A-234A-B035-4BACD408B0CA}"/>
              </a:ext>
            </a:extLst>
          </p:cNvPr>
          <p:cNvSpPr txBox="1"/>
          <p:nvPr/>
        </p:nvSpPr>
        <p:spPr>
          <a:xfrm>
            <a:off x="7129541" y="2486789"/>
            <a:ext cx="1763688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100 keV electron</a:t>
            </a:r>
          </a:p>
          <a:p>
            <a:r>
              <a:rPr lang="en-US" dirty="0"/>
              <a:t>Ar/CO</a:t>
            </a:r>
            <a:r>
              <a:rPr lang="en-US" baseline="-25000" dirty="0"/>
              <a:t>2</a:t>
            </a:r>
            <a:r>
              <a:rPr lang="en-US" dirty="0"/>
              <a:t> 70/30</a:t>
            </a:r>
          </a:p>
        </p:txBody>
      </p:sp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E06AB470-2F5D-6842-8776-A1E1C01B604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09600" y="760980"/>
            <a:ext cx="11343861" cy="1121676"/>
          </a:xfrm>
        </p:spPr>
        <p:txBody>
          <a:bodyPr>
            <a:normAutofit fontScale="77500" lnSpcReduction="20000"/>
          </a:bodyPr>
          <a:lstStyle/>
          <a:p>
            <a:r>
              <a:rPr lang="en-US" dirty="0"/>
              <a:t>Red curve Geant4/Heed PAI model interface agrees with Geant4 in shape</a:t>
            </a:r>
          </a:p>
          <a:p>
            <a:r>
              <a:rPr lang="en-US" dirty="0"/>
              <a:t>Blue curve Geant4: Without optimizing lowest electron energy limit, Geant4 underproduces</a:t>
            </a:r>
          </a:p>
          <a:p>
            <a:r>
              <a:rPr lang="en-US" dirty="0"/>
              <a:t>Green curve: Heed misses Coulomb scattering of primary, intended for relativistic particles</a:t>
            </a:r>
          </a:p>
        </p:txBody>
      </p:sp>
    </p:spTree>
    <p:extLst>
      <p:ext uri="{BB962C8B-B14F-4D97-AF65-F5344CB8AC3E}">
        <p14:creationId xmlns:p14="http://schemas.microsoft.com/office/powerpoint/2010/main" val="1620225118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EE9AEFD-E3B8-164C-ABC3-90BE28E09F1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Conclusion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5241C1-B6BE-7B43-A3A6-293F1EE0A60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n-US" sz="3200" dirty="0"/>
              <a:t>Complete simulation of gaseous detector possible</a:t>
            </a:r>
          </a:p>
          <a:p>
            <a:r>
              <a:rPr lang="en-US" sz="3200" dirty="0"/>
              <a:t>Geant4 difficult to tune to produce enough electron-ion pairs</a:t>
            </a:r>
          </a:p>
          <a:p>
            <a:r>
              <a:rPr lang="en-US" sz="3200" dirty="0"/>
              <a:t>Interface options for photons, ions or relativistic charged particles just use physics model of one software (Heed or Degrad, respectively)</a:t>
            </a:r>
          </a:p>
          <a:p>
            <a:r>
              <a:rPr lang="en-US" sz="3200" dirty="0"/>
              <a:t>For non-relativistic charged particles only Geant4/Heed PAI model interface possible</a:t>
            </a:r>
          </a:p>
          <a:p>
            <a:r>
              <a:rPr lang="en-US" sz="3200" dirty="0"/>
              <a:t>Verification shows that simulation results (N*w vs deposited energy, spatial distribution of electron-ion pairs) are comparable to results obtained with standalone packages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CF017EE-975D-B544-9A1B-4B624D90C6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 dirty="0"/>
              <a:t>13/11/18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6E17C2B-F2CC-434F-989A-6C76A52A4FA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ABDE7E0-9239-8845-B823-AB61A1921B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0C529F-4D8D-784C-8C68-3FB70C98B29F}" type="slidenum">
              <a:rPr lang="en-US" smtClean="0"/>
              <a:pPr/>
              <a:t>17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2283647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B77EF14-957F-2C48-A05D-EDB6BBA355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Thanks for your attention !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F3845A4-8C34-C948-B1A0-1692430A3BF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/>
              <a:t>13/11/18</a:t>
            </a: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3D5C6F5-CE85-5D45-B4FD-9EB1379512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De Keukeleere/Pfeiffer - IEEE NSS Sydney 2018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FC4D34A-C068-D34A-AF1C-9AC04B9762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0C529F-4D8D-784C-8C68-3FB70C98B29F}" type="slidenum">
              <a:rPr lang="en-US" smtClean="0"/>
              <a:pPr/>
              <a:t>18</a:t>
            </a:fld>
            <a:r>
              <a:rPr lang="en-US"/>
              <a:t>/17</a:t>
            </a:r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EB847A8-CA9E-274A-8186-D34261C4E67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26111" y="735611"/>
            <a:ext cx="7465889" cy="3955658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BA81C33C-8D39-EF49-8E56-2F9A518DA0F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2765879"/>
            <a:ext cx="7726017" cy="4093482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CE1BC7FD-7F5B-9042-9C1A-8A96D2048A94}"/>
              </a:ext>
            </a:extLst>
          </p:cNvPr>
          <p:cNvSpPr txBox="1"/>
          <p:nvPr/>
        </p:nvSpPr>
        <p:spPr>
          <a:xfrm>
            <a:off x="103096" y="1083770"/>
            <a:ext cx="7622921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chemeClr val="bg1"/>
                </a:solidFill>
              </a:rPr>
              <a:t>Complete visualization in Geant4 possible: </a:t>
            </a:r>
            <a:br>
              <a:rPr lang="en-US" sz="2800" b="1" dirty="0">
                <a:solidFill>
                  <a:schemeClr val="bg1"/>
                </a:solidFill>
              </a:rPr>
            </a:br>
            <a:r>
              <a:rPr lang="en-US" sz="2800" b="1" dirty="0">
                <a:solidFill>
                  <a:schemeClr val="bg1"/>
                </a:solidFill>
              </a:rPr>
              <a:t>Detector geometry, primary particle trajectory, </a:t>
            </a:r>
            <a:br>
              <a:rPr lang="en-US" sz="2800" b="1" dirty="0">
                <a:solidFill>
                  <a:schemeClr val="bg1"/>
                </a:solidFill>
              </a:rPr>
            </a:br>
            <a:r>
              <a:rPr lang="en-US" sz="2800" b="1" dirty="0">
                <a:solidFill>
                  <a:schemeClr val="bg1"/>
                </a:solidFill>
              </a:rPr>
              <a:t>Garfield++ electron-ions pairs and drift lines 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6EDEA5E6-8DFA-9F43-8FD6-6196927F5154}"/>
              </a:ext>
            </a:extLst>
          </p:cNvPr>
          <p:cNvSpPr txBox="1"/>
          <p:nvPr/>
        </p:nvSpPr>
        <p:spPr>
          <a:xfrm>
            <a:off x="7840984" y="5909609"/>
            <a:ext cx="331270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Paper submitted to NIM A</a:t>
            </a:r>
          </a:p>
          <a:p>
            <a:r>
              <a:rPr lang="en-US" dirty="0">
                <a:solidFill>
                  <a:schemeClr val="bg1"/>
                </a:solidFill>
              </a:rPr>
              <a:t>https://</a:t>
            </a:r>
            <a:r>
              <a:rPr lang="en-US" dirty="0" err="1">
                <a:solidFill>
                  <a:schemeClr val="bg1"/>
                </a:solidFill>
              </a:rPr>
              <a:t>arxiv.org</a:t>
            </a:r>
            <a:r>
              <a:rPr lang="en-US" dirty="0">
                <a:solidFill>
                  <a:schemeClr val="bg1"/>
                </a:solidFill>
              </a:rPr>
              <a:t>/abs/1806.05880</a:t>
            </a:r>
          </a:p>
        </p:txBody>
      </p:sp>
    </p:spTree>
    <p:extLst>
      <p:ext uri="{BB962C8B-B14F-4D97-AF65-F5344CB8AC3E}">
        <p14:creationId xmlns:p14="http://schemas.microsoft.com/office/powerpoint/2010/main" val="3483412085"/>
      </p:ext>
    </p:extLst>
  </p:cSld>
  <p:clrMapOvr>
    <a:masterClrMapping/>
  </p:clrMapOvr>
</p:sld>
</file>

<file path=ppt/theme/theme1.xml><?xml version="1.0" encoding="utf-8"?>
<a:theme xmlns:a="http://schemas.openxmlformats.org/drawingml/2006/main" name="ESS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ESS</Template>
  <TotalTime>3282</TotalTime>
  <Words>1492</Words>
  <Application>Microsoft Macintosh PowerPoint</Application>
  <PresentationFormat>Widescreen</PresentationFormat>
  <Paragraphs>179</Paragraphs>
  <Slides>18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1" baseType="lpstr">
      <vt:lpstr>Arial</vt:lpstr>
      <vt:lpstr>Calibri</vt:lpstr>
      <vt:lpstr>ESS</vt:lpstr>
      <vt:lpstr>Interfacing Geant4, Garfield++ and Degrad for the Simulation of Gaseous Detectors</vt:lpstr>
      <vt:lpstr>Short Reminder: Which software packages are used ?</vt:lpstr>
      <vt:lpstr>Why interfacing Geant4, Garfield++ and Degrad ?</vt:lpstr>
      <vt:lpstr>General Simulation Structure: Division of Tasks </vt:lpstr>
      <vt:lpstr>Example for Simulation Geometry: Gd-GEM </vt:lpstr>
      <vt:lpstr>Why not Geant4 standalone ?</vt:lpstr>
      <vt:lpstr>Lower production cut and lowest electron energy limit</vt:lpstr>
      <vt:lpstr>W value and Fano factor for e- in Ar/CO2 70/30</vt:lpstr>
      <vt:lpstr>Geant4 Parametrization feature</vt:lpstr>
      <vt:lpstr>Options for photons and ions</vt:lpstr>
      <vt:lpstr>Options for charged particles</vt:lpstr>
      <vt:lpstr>Lower production cut: 10keV e- in He/isobutane 70/30</vt:lpstr>
      <vt:lpstr>Lower production cut: different particles and energies</vt:lpstr>
      <vt:lpstr>Optimal lower production cut for gas mixtures?</vt:lpstr>
      <vt:lpstr>Deposited energy spectra</vt:lpstr>
      <vt:lpstr>Spatial distribution of electron-ion pairs</vt:lpstr>
      <vt:lpstr>Conclusion</vt:lpstr>
      <vt:lpstr>Thanks for your attention !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Microsoft Office User</dc:creator>
  <cp:lastModifiedBy>Microsoft Office User</cp:lastModifiedBy>
  <cp:revision>149</cp:revision>
  <cp:lastPrinted>2018-11-12T18:48:01Z</cp:lastPrinted>
  <dcterms:created xsi:type="dcterms:W3CDTF">2018-11-10T15:04:31Z</dcterms:created>
  <dcterms:modified xsi:type="dcterms:W3CDTF">2018-11-12T21:47:18Z</dcterms:modified>
</cp:coreProperties>
</file>